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113.xml" ContentType="application/vnd.openxmlformats-officedocument.presentationml.slide+xml"/>
  <Override PartName="/ppt/slides/slide142.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129.xml" ContentType="application/vnd.openxmlformats-officedocument.presentationml.slide+xml"/>
  <Override PartName="/ppt/slides/slide147.xml" ContentType="application/vnd.openxmlformats-officedocument.presentationml.slide+xml"/>
  <Override PartName="/ppt/slides/slide158.xml" ContentType="application/vnd.openxmlformats-officedocument.presentationml.slide+xml"/>
  <Override PartName="/ppt/slides/slide99.xml" ContentType="application/vnd.openxmlformats-officedocument.presentationml.slide+xml"/>
  <Override PartName="/ppt/slides/slide118.xml" ContentType="application/vnd.openxmlformats-officedocument.presentationml.slide+xml"/>
  <Override PartName="/ppt/slides/slide136.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slides/slide125.xml" ContentType="application/vnd.openxmlformats-officedocument.presentationml.slide+xml"/>
  <Override PartName="/ppt/slides/slide143.xml" ContentType="application/vnd.openxmlformats-officedocument.presentationml.slide+xml"/>
  <Override PartName="/ppt/slides/slide154.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132.xml" ContentType="application/vnd.openxmlformats-officedocument.presentationml.slide+xml"/>
  <Override PartName="/ppt/slides/slide150.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slides/slide159.xml" ContentType="application/vnd.openxmlformats-officedocument.presentationml.slide+xml"/>
  <Override PartName="/ppt/slides/slide119.xml" ContentType="application/vnd.openxmlformats-officedocument.presentationml.slide+xml"/>
  <Override PartName="/ppt/slides/slide148.xml" ContentType="application/vnd.openxmlformats-officedocument.presentationml.slide+xml"/>
  <Override PartName="/ppt/slideLayouts/slideLayout10.xml" ContentType="application/vnd.openxmlformats-officedocument.presentationml.slideLayout+xml"/>
  <Default Extension="vml" ContentType="application/vnd.openxmlformats-officedocument.vmlDrawing"/>
  <Override PartName="/ppt/slides/slide89.xml" ContentType="application/vnd.openxmlformats-officedocument.presentationml.slide+xml"/>
  <Override PartName="/ppt/slides/slide108.xml" ContentType="application/vnd.openxmlformats-officedocument.presentationml.slide+xml"/>
  <Override PartName="/ppt/slides/slide126.xml" ContentType="application/vnd.openxmlformats-officedocument.presentationml.slide+xml"/>
  <Override PartName="/ppt/slides/slide137.xml" ContentType="application/vnd.openxmlformats-officedocument.presentationml.slide+xml"/>
  <Override PartName="/ppt/slides/slide155.xml" ContentType="application/vnd.openxmlformats-officedocument.presentationml.slide+xml"/>
  <Override PartName="/ppt/slides/slide49.xml" ContentType="application/vnd.openxmlformats-officedocument.presentationml.slide+xml"/>
  <Override PartName="/ppt/slides/slide78.xml" ContentType="application/vnd.openxmlformats-officedocument.presentationml.slide+xml"/>
  <Override PartName="/ppt/slides/slide96.xml" ContentType="application/vnd.openxmlformats-officedocument.presentationml.slide+xml"/>
  <Override PartName="/ppt/slides/slide115.xml" ContentType="application/vnd.openxmlformats-officedocument.presentationml.slide+xml"/>
  <Override PartName="/ppt/slides/slide144.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slides/slide151.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s/slide140.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s/slide149.xml" ContentType="application/vnd.openxmlformats-officedocument.presentationml.slide+xml"/>
  <Override PartName="/ppt/slideLayouts/slideLayout11.xml" ContentType="application/vnd.openxmlformats-officedocument.presentationml.slideLayout+xml"/>
  <Override PartName="/ppt/slides/slide138.xml" ContentType="application/vnd.openxmlformats-officedocument.presentationml.slide+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slides/slide145.xml" ContentType="application/vnd.openxmlformats-officedocument.presentationml.slide+xml"/>
  <Override PartName="/ppt/slides/slide156.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s/slide134.xml" ContentType="application/vnd.openxmlformats-officedocument.presentationml.slide+xml"/>
  <Override PartName="/ppt/slideLayouts/slideLayout9.xml" ContentType="application/vnd.openxmlformats-officedocument.presentationml.slideLayout+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slides/slide141.xml" ContentType="application/vnd.openxmlformats-officedocument.presentationml.slide+xml"/>
  <Override PartName="/ppt/slides/slide152.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Layouts/slideLayout5.xml" ContentType="application/vnd.openxmlformats-officedocument.presentationml.slideLayout+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s/slide20.xml" ContentType="application/vnd.openxmlformats-officedocument.presentationml.slide+xml"/>
  <Override PartName="/ppt/slides/slide139.xml" ContentType="application/vnd.openxmlformats-officedocument.presentationml.slide+xml"/>
  <Override PartName="/ppt/slides/slide157.xml" ContentType="application/vnd.openxmlformats-officedocument.presentationml.slide+xml"/>
  <Override PartName="/ppt/slides/slide98.xml" ContentType="application/vnd.openxmlformats-officedocument.presentationml.slide+xml"/>
  <Override PartName="/ppt/slides/slide117.xml" ContentType="application/vnd.openxmlformats-officedocument.presentationml.slide+xml"/>
  <Override PartName="/ppt/slides/slide128.xml" ContentType="application/vnd.openxmlformats-officedocument.presentationml.slide+xml"/>
  <Override PartName="/ppt/slides/slide146.xml" ContentType="application/vnd.openxmlformats-officedocument.presentationml.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106.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ppt/slides/slide15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1"/>
  </p:notesMasterIdLst>
  <p:sldIdLst>
    <p:sldId id="256" r:id="rId2"/>
    <p:sldId id="259" r:id="rId3"/>
    <p:sldId id="260" r:id="rId4"/>
    <p:sldId id="261" r:id="rId5"/>
    <p:sldId id="295" r:id="rId6"/>
    <p:sldId id="296" r:id="rId7"/>
    <p:sldId id="297" r:id="rId8"/>
    <p:sldId id="300" r:id="rId9"/>
    <p:sldId id="301" r:id="rId10"/>
    <p:sldId id="386" r:id="rId11"/>
    <p:sldId id="262" r:id="rId12"/>
    <p:sldId id="394" r:id="rId13"/>
    <p:sldId id="382" r:id="rId14"/>
    <p:sldId id="383" r:id="rId15"/>
    <p:sldId id="263" r:id="rId16"/>
    <p:sldId id="264" r:id="rId17"/>
    <p:sldId id="265" r:id="rId18"/>
    <p:sldId id="267" r:id="rId19"/>
    <p:sldId id="269" r:id="rId20"/>
    <p:sldId id="305" r:id="rId21"/>
    <p:sldId id="304" r:id="rId22"/>
    <p:sldId id="272" r:id="rId23"/>
    <p:sldId id="276" r:id="rId24"/>
    <p:sldId id="270" r:id="rId25"/>
    <p:sldId id="271" r:id="rId26"/>
    <p:sldId id="273" r:id="rId27"/>
    <p:sldId id="277" r:id="rId28"/>
    <p:sldId id="278" r:id="rId29"/>
    <p:sldId id="279" r:id="rId30"/>
    <p:sldId id="315" r:id="rId31"/>
    <p:sldId id="316" r:id="rId32"/>
    <p:sldId id="280" r:id="rId33"/>
    <p:sldId id="281" r:id="rId34"/>
    <p:sldId id="306" r:id="rId35"/>
    <p:sldId id="307" r:id="rId36"/>
    <p:sldId id="309" r:id="rId37"/>
    <p:sldId id="310" r:id="rId38"/>
    <p:sldId id="311" r:id="rId39"/>
    <p:sldId id="312" r:id="rId40"/>
    <p:sldId id="313" r:id="rId41"/>
    <p:sldId id="314" r:id="rId42"/>
    <p:sldId id="317" r:id="rId43"/>
    <p:sldId id="319" r:id="rId44"/>
    <p:sldId id="318" r:id="rId45"/>
    <p:sldId id="320" r:id="rId46"/>
    <p:sldId id="282" r:id="rId47"/>
    <p:sldId id="321" r:id="rId48"/>
    <p:sldId id="283" r:id="rId49"/>
    <p:sldId id="287" r:id="rId50"/>
    <p:sldId id="288" r:id="rId51"/>
    <p:sldId id="324" r:id="rId52"/>
    <p:sldId id="289" r:id="rId53"/>
    <p:sldId id="290" r:id="rId54"/>
    <p:sldId id="322" r:id="rId55"/>
    <p:sldId id="323" r:id="rId56"/>
    <p:sldId id="291" r:id="rId57"/>
    <p:sldId id="292" r:id="rId58"/>
    <p:sldId id="293" r:id="rId59"/>
    <p:sldId id="325" r:id="rId60"/>
    <p:sldId id="294" r:id="rId61"/>
    <p:sldId id="331" r:id="rId62"/>
    <p:sldId id="332" r:id="rId63"/>
    <p:sldId id="333" r:id="rId64"/>
    <p:sldId id="328" r:id="rId65"/>
    <p:sldId id="329" r:id="rId66"/>
    <p:sldId id="330" r:id="rId67"/>
    <p:sldId id="326" r:id="rId68"/>
    <p:sldId id="327" r:id="rId69"/>
    <p:sldId id="284" r:id="rId70"/>
    <p:sldId id="334" r:id="rId71"/>
    <p:sldId id="335" r:id="rId72"/>
    <p:sldId id="336" r:id="rId73"/>
    <p:sldId id="285" r:id="rId74"/>
    <p:sldId id="286" r:id="rId75"/>
    <p:sldId id="337" r:id="rId76"/>
    <p:sldId id="338" r:id="rId77"/>
    <p:sldId id="339" r:id="rId78"/>
    <p:sldId id="340" r:id="rId79"/>
    <p:sldId id="341" r:id="rId80"/>
    <p:sldId id="342" r:id="rId81"/>
    <p:sldId id="344" r:id="rId82"/>
    <p:sldId id="343" r:id="rId83"/>
    <p:sldId id="384" r:id="rId84"/>
    <p:sldId id="385" r:id="rId85"/>
    <p:sldId id="346" r:id="rId86"/>
    <p:sldId id="374" r:id="rId87"/>
    <p:sldId id="375" r:id="rId88"/>
    <p:sldId id="379" r:id="rId89"/>
    <p:sldId id="380" r:id="rId90"/>
    <p:sldId id="378" r:id="rId91"/>
    <p:sldId id="376" r:id="rId92"/>
    <p:sldId id="377" r:id="rId93"/>
    <p:sldId id="352" r:id="rId94"/>
    <p:sldId id="349" r:id="rId95"/>
    <p:sldId id="351" r:id="rId96"/>
    <p:sldId id="354" r:id="rId97"/>
    <p:sldId id="387" r:id="rId98"/>
    <p:sldId id="388" r:id="rId99"/>
    <p:sldId id="355" r:id="rId100"/>
    <p:sldId id="356" r:id="rId101"/>
    <p:sldId id="357" r:id="rId102"/>
    <p:sldId id="358" r:id="rId103"/>
    <p:sldId id="359" r:id="rId104"/>
    <p:sldId id="361" r:id="rId105"/>
    <p:sldId id="363" r:id="rId106"/>
    <p:sldId id="364" r:id="rId107"/>
    <p:sldId id="365" r:id="rId108"/>
    <p:sldId id="366" r:id="rId109"/>
    <p:sldId id="367" r:id="rId110"/>
    <p:sldId id="369" r:id="rId111"/>
    <p:sldId id="370" r:id="rId112"/>
    <p:sldId id="371" r:id="rId113"/>
    <p:sldId id="368" r:id="rId114"/>
    <p:sldId id="412" r:id="rId115"/>
    <p:sldId id="372" r:id="rId116"/>
    <p:sldId id="373" r:id="rId117"/>
    <p:sldId id="389" r:id="rId118"/>
    <p:sldId id="391" r:id="rId119"/>
    <p:sldId id="392" r:id="rId120"/>
    <p:sldId id="395" r:id="rId121"/>
    <p:sldId id="396" r:id="rId122"/>
    <p:sldId id="397" r:id="rId123"/>
    <p:sldId id="398" r:id="rId124"/>
    <p:sldId id="399" r:id="rId125"/>
    <p:sldId id="400" r:id="rId126"/>
    <p:sldId id="401" r:id="rId127"/>
    <p:sldId id="402" r:id="rId128"/>
    <p:sldId id="403" r:id="rId129"/>
    <p:sldId id="404" r:id="rId130"/>
    <p:sldId id="405" r:id="rId131"/>
    <p:sldId id="406" r:id="rId132"/>
    <p:sldId id="409" r:id="rId133"/>
    <p:sldId id="410" r:id="rId134"/>
    <p:sldId id="407" r:id="rId135"/>
    <p:sldId id="413" r:id="rId136"/>
    <p:sldId id="408" r:id="rId137"/>
    <p:sldId id="414" r:id="rId138"/>
    <p:sldId id="415" r:id="rId139"/>
    <p:sldId id="416" r:id="rId140"/>
    <p:sldId id="417" r:id="rId141"/>
    <p:sldId id="418" r:id="rId142"/>
    <p:sldId id="419" r:id="rId143"/>
    <p:sldId id="420" r:id="rId144"/>
    <p:sldId id="421" r:id="rId145"/>
    <p:sldId id="422" r:id="rId146"/>
    <p:sldId id="423" r:id="rId147"/>
    <p:sldId id="424" r:id="rId148"/>
    <p:sldId id="425" r:id="rId149"/>
    <p:sldId id="426" r:id="rId150"/>
    <p:sldId id="427" r:id="rId151"/>
    <p:sldId id="428" r:id="rId152"/>
    <p:sldId id="429" r:id="rId153"/>
    <p:sldId id="430" r:id="rId154"/>
    <p:sldId id="431" r:id="rId155"/>
    <p:sldId id="432" r:id="rId156"/>
    <p:sldId id="433" r:id="rId157"/>
    <p:sldId id="434" r:id="rId158"/>
    <p:sldId id="257" r:id="rId159"/>
    <p:sldId id="258" r:id="rId16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956" autoAdjust="0"/>
    <p:restoredTop sz="94660"/>
  </p:normalViewPr>
  <p:slideViewPr>
    <p:cSldViewPr>
      <p:cViewPr varScale="1">
        <p:scale>
          <a:sx n="68" d="100"/>
          <a:sy n="68" d="100"/>
        </p:scale>
        <p:origin x="-570"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tableStyles" Target="tableStyle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slide" Target="slides/slide150.xml"/><Relationship Id="rId156" Type="http://schemas.openxmlformats.org/officeDocument/2006/relationships/slide" Target="slides/slide155.xml"/><Relationship Id="rId16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presProps" Target="pres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viewProps" Target="viewProp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1ACA1CF-7AA1-4726-98D1-799BA64186FC}" type="datetimeFigureOut">
              <a:rPr lang="en-IN" smtClean="0"/>
              <a:pPr/>
              <a:t>10-01-2023</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004ABC4-1625-412E-985F-F0F5201824E4}"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E004ABC4-1625-412E-985F-F0F5201824E4}" type="slidenum">
              <a:rPr lang="en-IN" smtClean="0"/>
              <a:pPr/>
              <a:t>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E004ABC4-1625-412E-985F-F0F5201824E4}" type="slidenum">
              <a:rPr lang="en-IN" smtClean="0"/>
              <a:pPr/>
              <a:t>36</a:t>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E004ABC4-1625-412E-985F-F0F5201824E4}" type="slidenum">
              <a:rPr lang="en-IN" smtClean="0"/>
              <a:pPr/>
              <a:t>114</a:t>
            </a:fld>
            <a:endParaRPr lang="en-I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E004ABC4-1625-412E-985F-F0F5201824E4}" type="slidenum">
              <a:rPr lang="en-IN" smtClean="0"/>
              <a:pPr/>
              <a:t>135</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A671F8E1-98E1-4721-A5D1-2618FA23C86D}" type="datetimeFigureOut">
              <a:rPr lang="en-IN" smtClean="0"/>
              <a:pPr/>
              <a:t>10-01-2023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E943E3-12C4-4A66-B852-2EFA4CCEDA55}"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A671F8E1-98E1-4721-A5D1-2618FA23C86D}" type="datetimeFigureOut">
              <a:rPr lang="en-IN" smtClean="0"/>
              <a:pPr/>
              <a:t>10-01-2023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E943E3-12C4-4A66-B852-2EFA4CCEDA55}"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A671F8E1-98E1-4721-A5D1-2618FA23C86D}" type="datetimeFigureOut">
              <a:rPr lang="en-IN" smtClean="0"/>
              <a:pPr/>
              <a:t>10-01-2023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E943E3-12C4-4A66-B852-2EFA4CCEDA55}"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A671F8E1-98E1-4721-A5D1-2618FA23C86D}" type="datetimeFigureOut">
              <a:rPr lang="en-IN" smtClean="0"/>
              <a:pPr/>
              <a:t>10-01-2023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E943E3-12C4-4A66-B852-2EFA4CCEDA55}"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671F8E1-98E1-4721-A5D1-2618FA23C86D}" type="datetimeFigureOut">
              <a:rPr lang="en-IN" smtClean="0"/>
              <a:pPr/>
              <a:t>10-01-2023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E943E3-12C4-4A66-B852-2EFA4CCEDA55}"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A671F8E1-98E1-4721-A5D1-2618FA23C86D}" type="datetimeFigureOut">
              <a:rPr lang="en-IN" smtClean="0"/>
              <a:pPr/>
              <a:t>10-01-2023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7E943E3-12C4-4A66-B852-2EFA4CCEDA55}"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A671F8E1-98E1-4721-A5D1-2618FA23C86D}" type="datetimeFigureOut">
              <a:rPr lang="en-IN" smtClean="0"/>
              <a:pPr/>
              <a:t>10-01-2023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7E943E3-12C4-4A66-B852-2EFA4CCEDA55}"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A671F8E1-98E1-4721-A5D1-2618FA23C86D}" type="datetimeFigureOut">
              <a:rPr lang="en-IN" smtClean="0"/>
              <a:pPr/>
              <a:t>10-01-2023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7E943E3-12C4-4A66-B852-2EFA4CCEDA55}"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71F8E1-98E1-4721-A5D1-2618FA23C86D}" type="datetimeFigureOut">
              <a:rPr lang="en-IN" smtClean="0"/>
              <a:pPr/>
              <a:t>10-01-2023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7E943E3-12C4-4A66-B852-2EFA4CCEDA55}"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671F8E1-98E1-4721-A5D1-2618FA23C86D}" type="datetimeFigureOut">
              <a:rPr lang="en-IN" smtClean="0"/>
              <a:pPr/>
              <a:t>10-01-2023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7E943E3-12C4-4A66-B852-2EFA4CCEDA55}"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671F8E1-98E1-4721-A5D1-2618FA23C86D}" type="datetimeFigureOut">
              <a:rPr lang="en-IN" smtClean="0"/>
              <a:pPr/>
              <a:t>10-01-2023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7E943E3-12C4-4A66-B852-2EFA4CCEDA55}"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71F8E1-98E1-4721-A5D1-2618FA23C86D}" type="datetimeFigureOut">
              <a:rPr lang="en-IN" smtClean="0"/>
              <a:pPr/>
              <a:t>10-01-2023</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E943E3-12C4-4A66-B852-2EFA4CCEDA55}"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hyperlink" Target="https://www.scaler.com/topics/hashcode-in-java/" TargetMode="Externa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3" Type="http://schemas.openxmlformats.org/officeDocument/2006/relationships/hyperlink" Target="https://www.programiz.com/java-programming/vector"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hyperlink" Target="https://www.geeksforgeeks.org/hashtable-in-java/"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5.v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3" Type="http://schemas.openxmlformats.org/officeDocument/2006/relationships/hyperlink" Target="https://www.programiz.com/java-programming/vector"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3" Type="http://schemas.openxmlformats.org/officeDocument/2006/relationships/hyperlink" Target="https://www.javatpoint.com/post/java-timer-purge-method" TargetMode="External"/><Relationship Id="rId2" Type="http://schemas.openxmlformats.org/officeDocument/2006/relationships/hyperlink" Target="https://www.javatpoint.com/post/java-timer-cancel-method" TargetMode="External"/><Relationship Id="rId1" Type="http://schemas.openxmlformats.org/officeDocument/2006/relationships/slideLayout" Target="../slideLayouts/slideLayout2.xml"/><Relationship Id="rId5" Type="http://schemas.openxmlformats.org/officeDocument/2006/relationships/hyperlink" Target="https://www.javatpoint.com/post/java-timer-schedule-method" TargetMode="External"/><Relationship Id="rId4" Type="http://schemas.openxmlformats.org/officeDocument/2006/relationships/hyperlink" Target="https://www.javatpoint.com/post/java-timer-scheduleatfixedrate-method" TargetMode="Externa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www.geeksforgeeks.org/wrapper-classes-java/" TargetMode="External"/><Relationship Id="rId2" Type="http://schemas.openxmlformats.org/officeDocument/2006/relationships/hyperlink" Target="https://www.geeksforgeeks.org/primitive-data-type-vs-object-data-type-in-java-with-examples/"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www.geeksforgeeks.org/data-structures/linked-list/"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s://www.programiz.com/java-programming/arraylist"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vmlDrawing" Target="../drawings/vmlDrawing4.v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hyperlink" Target="https://www.happycoders.eu/algorithms/linkedlist-java/" TargetMode="External"/><Relationship Id="rId2" Type="http://schemas.openxmlformats.org/officeDocument/2006/relationships/hyperlink" Target="https://www.happycoders.eu/algorithms/arraydeque-java/" TargetMode="External"/><Relationship Id="rId1" Type="http://schemas.openxmlformats.org/officeDocument/2006/relationships/slideLayout" Target="../slideLayouts/slideLayout2.xml"/><Relationship Id="rId5" Type="http://schemas.openxmlformats.org/officeDocument/2006/relationships/hyperlink" Target="https://www.happycoders.eu/algorithms/linkedblockingdeque-java/" TargetMode="External"/><Relationship Id="rId4" Type="http://schemas.openxmlformats.org/officeDocument/2006/relationships/hyperlink" Target="https://www.happycoders.eu/algorithms/concurrentlinkeddeque-java/" TargetMode="Externa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vmlDrawing" Target="../drawings/vmlDrawing3.vml"/></Relationships>
</file>

<file path=ppt/slides/_rels/slide7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hyperlink" Target="https://www.programiz.com/java-programming/enumset" TargetMode="Externa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91680" y="476672"/>
            <a:ext cx="5904656" cy="1224136"/>
          </a:xfrm>
        </p:spPr>
        <p:txBody>
          <a:bodyPr/>
          <a:lstStyle/>
          <a:p>
            <a:r>
              <a:rPr lang="en-US" dirty="0"/>
              <a:t>UNIT-IV</a:t>
            </a:r>
            <a:endParaRPr lang="en-IN" dirty="0"/>
          </a:p>
        </p:txBody>
      </p:sp>
      <p:sp>
        <p:nvSpPr>
          <p:cNvPr id="3" name="Subtitle 2"/>
          <p:cNvSpPr>
            <a:spLocks noGrp="1"/>
          </p:cNvSpPr>
          <p:nvPr>
            <p:ph type="subTitle" idx="1"/>
          </p:nvPr>
        </p:nvSpPr>
        <p:spPr>
          <a:xfrm>
            <a:off x="899592" y="1628800"/>
            <a:ext cx="7632848" cy="3096344"/>
          </a:xfrm>
        </p:spPr>
        <p:txBody>
          <a:bodyPr>
            <a:noAutofit/>
          </a:bodyPr>
          <a:lstStyle/>
          <a:p>
            <a:pPr algn="just"/>
            <a:r>
              <a:rPr lang="en-US" sz="2800" dirty="0"/>
              <a:t>Collections: Overview, Collection Interfaces, Collection Classes, </a:t>
            </a:r>
            <a:r>
              <a:rPr lang="en-US" sz="2800" dirty="0" err="1"/>
              <a:t>Iterators</a:t>
            </a:r>
            <a:r>
              <a:rPr lang="en-US" sz="2800" dirty="0"/>
              <a:t>, List, Set, Maps, Comparator, Arrays, Legacy Classes and Interfaces, </a:t>
            </a:r>
            <a:r>
              <a:rPr lang="en-US" sz="2800" dirty="0" err="1"/>
              <a:t>StringTokenizer</a:t>
            </a:r>
            <a:r>
              <a:rPr lang="en-US" sz="2800" dirty="0"/>
              <a:t>, </a:t>
            </a:r>
            <a:r>
              <a:rPr lang="en-US" sz="2800" dirty="0" err="1"/>
              <a:t>BitSet</a:t>
            </a:r>
            <a:r>
              <a:rPr lang="en-US" sz="2800" dirty="0"/>
              <a:t>, Date, Calendar, Random, Flow, Timer. </a:t>
            </a:r>
            <a:endParaRPr lang="en-US" sz="2800" dirty="0" smtClean="0"/>
          </a:p>
          <a:p>
            <a:pPr algn="just"/>
            <a:endParaRPr lang="en-US" sz="2800" dirty="0" smtClean="0"/>
          </a:p>
          <a:p>
            <a:pPr algn="just"/>
            <a:endParaRPr lang="en-US" sz="2800" dirty="0" smtClean="0"/>
          </a:p>
          <a:p>
            <a:pPr algn="just"/>
            <a:endParaRPr lang="en-US" sz="2800" dirty="0" smtClean="0"/>
          </a:p>
          <a:p>
            <a:pPr algn="just"/>
            <a:endParaRPr lang="en-US" sz="2800" dirty="0" smtClean="0"/>
          </a:p>
          <a:p>
            <a:pPr algn="just"/>
            <a:endParaRPr lang="en-IN" sz="28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Collections class</a:t>
            </a:r>
            <a:br>
              <a:rPr lang="en-IN" dirty="0" smtClean="0"/>
            </a:br>
            <a:endParaRPr lang="en-IN" dirty="0"/>
          </a:p>
        </p:txBody>
      </p:sp>
      <p:sp>
        <p:nvSpPr>
          <p:cNvPr id="3" name="Content Placeholder 2"/>
          <p:cNvSpPr>
            <a:spLocks noGrp="1"/>
          </p:cNvSpPr>
          <p:nvPr>
            <p:ph idx="1"/>
          </p:nvPr>
        </p:nvSpPr>
        <p:spPr/>
        <p:txBody>
          <a:bodyPr>
            <a:normAutofit fontScale="62500" lnSpcReduction="20000"/>
          </a:bodyPr>
          <a:lstStyle/>
          <a:p>
            <a:pPr algn="just"/>
            <a:r>
              <a:rPr lang="en-IN" dirty="0" smtClean="0"/>
              <a:t>Java provides a </a:t>
            </a:r>
            <a:r>
              <a:rPr lang="en-IN" dirty="0" smtClean="0">
                <a:solidFill>
                  <a:srgbClr val="FF0000"/>
                </a:solidFill>
              </a:rPr>
              <a:t>set of Collection classes that implements Collection interface.</a:t>
            </a:r>
            <a:r>
              <a:rPr lang="en-IN" dirty="0" smtClean="0"/>
              <a:t> Some of these classes provide full implementations that can be used as it is and other abstract classes provides skeletal implementations.</a:t>
            </a:r>
          </a:p>
          <a:p>
            <a:pPr algn="just"/>
            <a:endParaRPr lang="en-IN" dirty="0" smtClean="0"/>
          </a:p>
          <a:p>
            <a:pPr algn="just"/>
            <a:r>
              <a:rPr lang="en-IN" b="1" dirty="0" smtClean="0">
                <a:solidFill>
                  <a:schemeClr val="accent1"/>
                </a:solidFill>
              </a:rPr>
              <a:t>Collections</a:t>
            </a:r>
            <a:r>
              <a:rPr lang="en-IN" dirty="0" smtClean="0">
                <a:solidFill>
                  <a:schemeClr val="accent1"/>
                </a:solidFill>
              </a:rPr>
              <a:t> class provides </a:t>
            </a:r>
            <a:r>
              <a:rPr lang="en-IN" dirty="0" smtClean="0">
                <a:solidFill>
                  <a:schemeClr val="accent2"/>
                </a:solidFill>
              </a:rPr>
              <a:t>static methods </a:t>
            </a:r>
            <a:r>
              <a:rPr lang="en-IN" dirty="0" smtClean="0">
                <a:solidFill>
                  <a:schemeClr val="accent1"/>
                </a:solidFill>
              </a:rPr>
              <a:t>for sorting the elements of a collection.</a:t>
            </a:r>
          </a:p>
          <a:p>
            <a:pPr algn="just"/>
            <a:endParaRPr lang="en-IN" dirty="0" smtClean="0"/>
          </a:p>
          <a:p>
            <a:pPr algn="just"/>
            <a:r>
              <a:rPr lang="en-IN" dirty="0" smtClean="0"/>
              <a:t> If collection elements are of Set or Map, we can use </a:t>
            </a:r>
            <a:r>
              <a:rPr lang="en-IN" dirty="0" err="1" smtClean="0"/>
              <a:t>TreeSet</a:t>
            </a:r>
            <a:r>
              <a:rPr lang="en-IN" dirty="0" smtClean="0"/>
              <a:t> or </a:t>
            </a:r>
            <a:r>
              <a:rPr lang="en-IN" dirty="0" err="1" smtClean="0"/>
              <a:t>TreeMap</a:t>
            </a:r>
            <a:r>
              <a:rPr lang="en-IN" dirty="0" smtClean="0"/>
              <a:t>. However, we cannot sort the elements of List.</a:t>
            </a:r>
          </a:p>
          <a:p>
            <a:pPr algn="just"/>
            <a:endParaRPr lang="en-IN" dirty="0" smtClean="0"/>
          </a:p>
          <a:p>
            <a:pPr algn="just"/>
            <a:r>
              <a:rPr lang="en-IN" dirty="0" smtClean="0"/>
              <a:t> Collections class provides methods for sorting the elements of List type elements also.</a:t>
            </a:r>
          </a:p>
          <a:p>
            <a:pPr algn="just"/>
            <a:endParaRPr lang="en-US" dirty="0" smtClean="0"/>
          </a:p>
          <a:p>
            <a:pPr algn="just"/>
            <a:r>
              <a:rPr lang="en-IN" b="1" dirty="0" smtClean="0">
                <a:solidFill>
                  <a:srgbClr val="FF0000"/>
                </a:solidFill>
              </a:rPr>
              <a:t>public void sort(List </a:t>
            </a:r>
            <a:r>
              <a:rPr lang="en-IN" b="1" dirty="0" err="1" smtClean="0">
                <a:solidFill>
                  <a:srgbClr val="FF0000"/>
                </a:solidFill>
              </a:rPr>
              <a:t>list</a:t>
            </a:r>
            <a:r>
              <a:rPr lang="en-IN" b="1" dirty="0" smtClean="0">
                <a:solidFill>
                  <a:srgbClr val="FF0000"/>
                </a:solidFill>
              </a:rPr>
              <a:t>, Comparator c):</a:t>
            </a:r>
            <a:r>
              <a:rPr lang="en-IN" dirty="0" smtClean="0">
                <a:solidFill>
                  <a:srgbClr val="FF0000"/>
                </a:solidFill>
              </a:rPr>
              <a:t> is used to sort the elements of List by the given Comparator</a:t>
            </a:r>
          </a:p>
          <a:p>
            <a:pPr algn="just"/>
            <a:endParaRPr lang="en-IN" dirty="0"/>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20688"/>
            <a:ext cx="8229600" cy="4525963"/>
          </a:xfrm>
        </p:spPr>
        <p:txBody>
          <a:bodyPr>
            <a:noAutofit/>
          </a:bodyPr>
          <a:lstStyle/>
          <a:p>
            <a:pPr>
              <a:buNone/>
            </a:pPr>
            <a:r>
              <a:rPr lang="en-IN" sz="2000" b="1" dirty="0" smtClean="0"/>
              <a:t>AgeComparator.java</a:t>
            </a:r>
          </a:p>
          <a:p>
            <a:pPr>
              <a:buNone/>
            </a:pPr>
            <a:endParaRPr lang="en-US" sz="2000" b="1" dirty="0" smtClean="0"/>
          </a:p>
          <a:p>
            <a:pPr>
              <a:buNone/>
            </a:pPr>
            <a:r>
              <a:rPr lang="en-IN" sz="2000" b="1" dirty="0" smtClean="0"/>
              <a:t>import</a:t>
            </a:r>
            <a:r>
              <a:rPr lang="en-IN" sz="2000" dirty="0" smtClean="0"/>
              <a:t> </a:t>
            </a:r>
            <a:r>
              <a:rPr lang="en-IN" sz="2000" dirty="0" err="1" smtClean="0"/>
              <a:t>java.util</a:t>
            </a:r>
            <a:r>
              <a:rPr lang="en-IN" sz="2000" dirty="0" smtClean="0"/>
              <a:t>.*;  </a:t>
            </a:r>
          </a:p>
          <a:p>
            <a:pPr>
              <a:buNone/>
            </a:pPr>
            <a:r>
              <a:rPr lang="en-IN" sz="2000" b="1" dirty="0" smtClean="0"/>
              <a:t>class</a:t>
            </a:r>
            <a:r>
              <a:rPr lang="en-IN" sz="2000" dirty="0" smtClean="0"/>
              <a:t> </a:t>
            </a:r>
            <a:r>
              <a:rPr lang="en-IN" sz="2000" dirty="0" err="1" smtClean="0"/>
              <a:t>AgeComparator</a:t>
            </a:r>
            <a:r>
              <a:rPr lang="en-IN" sz="2000" dirty="0" smtClean="0"/>
              <a:t> </a:t>
            </a:r>
            <a:r>
              <a:rPr lang="en-IN" sz="2000" b="1" dirty="0" smtClean="0"/>
              <a:t>implements</a:t>
            </a:r>
            <a:r>
              <a:rPr lang="en-IN" sz="2000" dirty="0" smtClean="0"/>
              <a:t> Comparator{  </a:t>
            </a:r>
          </a:p>
          <a:p>
            <a:pPr>
              <a:buNone/>
            </a:pPr>
            <a:r>
              <a:rPr lang="en-IN" sz="2000" b="1" dirty="0" smtClean="0"/>
              <a:t>public</a:t>
            </a:r>
            <a:r>
              <a:rPr lang="en-IN" sz="2000" dirty="0" smtClean="0"/>
              <a:t> </a:t>
            </a:r>
            <a:r>
              <a:rPr lang="en-IN" sz="2000" b="1" dirty="0" err="1" smtClean="0"/>
              <a:t>int</a:t>
            </a:r>
            <a:r>
              <a:rPr lang="en-IN" sz="2000" dirty="0" smtClean="0"/>
              <a:t> compare(Object o1,Object o2){  </a:t>
            </a:r>
          </a:p>
          <a:p>
            <a:pPr>
              <a:buNone/>
            </a:pPr>
            <a:r>
              <a:rPr lang="en-IN" sz="2000" dirty="0" smtClean="0"/>
              <a:t>Student s1=(Student)o1;  </a:t>
            </a:r>
          </a:p>
          <a:p>
            <a:pPr>
              <a:buNone/>
            </a:pPr>
            <a:r>
              <a:rPr lang="en-IN" sz="2000" dirty="0" smtClean="0"/>
              <a:t>Student s2=(Student)o2;  </a:t>
            </a:r>
          </a:p>
          <a:p>
            <a:pPr>
              <a:buNone/>
            </a:pPr>
            <a:r>
              <a:rPr lang="en-IN" sz="2000" dirty="0" smtClean="0"/>
              <a:t>  </a:t>
            </a:r>
          </a:p>
          <a:p>
            <a:pPr>
              <a:buNone/>
            </a:pPr>
            <a:r>
              <a:rPr lang="en-IN" sz="2000" b="1" dirty="0" smtClean="0"/>
              <a:t>if</a:t>
            </a:r>
            <a:r>
              <a:rPr lang="en-IN" sz="2000" dirty="0" smtClean="0"/>
              <a:t>(s1.age==s2.age)  </a:t>
            </a:r>
          </a:p>
          <a:p>
            <a:pPr>
              <a:buNone/>
            </a:pPr>
            <a:r>
              <a:rPr lang="en-IN" sz="2000" b="1" dirty="0" smtClean="0"/>
              <a:t>return</a:t>
            </a:r>
            <a:r>
              <a:rPr lang="en-IN" sz="2000" dirty="0" smtClean="0"/>
              <a:t> 0;  </a:t>
            </a:r>
          </a:p>
          <a:p>
            <a:pPr>
              <a:buNone/>
            </a:pPr>
            <a:r>
              <a:rPr lang="en-IN" sz="2000" b="1" dirty="0" smtClean="0"/>
              <a:t>else</a:t>
            </a:r>
            <a:r>
              <a:rPr lang="en-IN" sz="2000" dirty="0" smtClean="0"/>
              <a:t> </a:t>
            </a:r>
            <a:r>
              <a:rPr lang="en-IN" sz="2000" b="1" dirty="0" smtClean="0"/>
              <a:t>if</a:t>
            </a:r>
            <a:r>
              <a:rPr lang="en-IN" sz="2000" dirty="0" smtClean="0"/>
              <a:t>(s1.age&gt;s2.age)  </a:t>
            </a:r>
          </a:p>
          <a:p>
            <a:pPr>
              <a:buNone/>
            </a:pPr>
            <a:r>
              <a:rPr lang="en-IN" sz="2000" b="1" dirty="0" smtClean="0"/>
              <a:t>return</a:t>
            </a:r>
            <a:r>
              <a:rPr lang="en-IN" sz="2000" dirty="0" smtClean="0"/>
              <a:t> 1;  </a:t>
            </a:r>
          </a:p>
          <a:p>
            <a:pPr>
              <a:buNone/>
            </a:pPr>
            <a:r>
              <a:rPr lang="en-IN" sz="2000" b="1" dirty="0" smtClean="0"/>
              <a:t>else</a:t>
            </a:r>
            <a:r>
              <a:rPr lang="en-IN" sz="2000" dirty="0" smtClean="0"/>
              <a:t>  </a:t>
            </a:r>
          </a:p>
          <a:p>
            <a:pPr>
              <a:buNone/>
            </a:pPr>
            <a:r>
              <a:rPr lang="en-IN" sz="2000" b="1" dirty="0" smtClean="0"/>
              <a:t>return</a:t>
            </a:r>
            <a:r>
              <a:rPr lang="en-IN" sz="2000" dirty="0" smtClean="0"/>
              <a:t> -1;  </a:t>
            </a:r>
          </a:p>
          <a:p>
            <a:pPr>
              <a:buNone/>
            </a:pPr>
            <a:r>
              <a:rPr lang="en-IN" sz="2000" dirty="0" smtClean="0"/>
              <a:t>}  </a:t>
            </a:r>
          </a:p>
          <a:p>
            <a:pPr>
              <a:buNone/>
            </a:pPr>
            <a:r>
              <a:rPr lang="en-IN" sz="2000" dirty="0" smtClean="0"/>
              <a:t>}  </a:t>
            </a:r>
          </a:p>
          <a:p>
            <a:pPr>
              <a:buNone/>
            </a:pPr>
            <a:endParaRPr lang="en-IN" sz="2000"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80728"/>
            <a:ext cx="8229600" cy="4525963"/>
          </a:xfrm>
        </p:spPr>
        <p:txBody>
          <a:bodyPr>
            <a:normAutofit fontScale="92500" lnSpcReduction="10000"/>
          </a:bodyPr>
          <a:lstStyle/>
          <a:p>
            <a:pPr algn="just">
              <a:buNone/>
            </a:pPr>
            <a:r>
              <a:rPr lang="en-IN" sz="2400" b="1" dirty="0" smtClean="0"/>
              <a:t>NameComparator.java</a:t>
            </a:r>
          </a:p>
          <a:p>
            <a:pPr algn="just">
              <a:buNone/>
            </a:pPr>
            <a:endParaRPr lang="en-US" sz="2400" b="1" dirty="0" smtClean="0"/>
          </a:p>
          <a:p>
            <a:pPr algn="just">
              <a:buNone/>
            </a:pPr>
            <a:endParaRPr lang="en-IN" sz="2400" b="1" dirty="0" smtClean="0"/>
          </a:p>
          <a:p>
            <a:pPr algn="just">
              <a:buNone/>
            </a:pPr>
            <a:r>
              <a:rPr lang="en-IN" sz="2400" b="1" dirty="0" smtClean="0"/>
              <a:t>import</a:t>
            </a:r>
            <a:r>
              <a:rPr lang="en-IN" sz="2400" dirty="0" smtClean="0"/>
              <a:t> </a:t>
            </a:r>
            <a:r>
              <a:rPr lang="en-IN" sz="2400" dirty="0" err="1" smtClean="0"/>
              <a:t>java.util</a:t>
            </a:r>
            <a:r>
              <a:rPr lang="en-IN" sz="2400" dirty="0" smtClean="0"/>
              <a:t>.*;  </a:t>
            </a:r>
          </a:p>
          <a:p>
            <a:pPr algn="just">
              <a:buNone/>
            </a:pPr>
            <a:r>
              <a:rPr lang="en-IN" sz="2400" b="1" dirty="0" smtClean="0"/>
              <a:t>class</a:t>
            </a:r>
            <a:r>
              <a:rPr lang="en-IN" sz="2400" dirty="0" smtClean="0"/>
              <a:t> </a:t>
            </a:r>
            <a:r>
              <a:rPr lang="en-IN" sz="2400" dirty="0" err="1" smtClean="0"/>
              <a:t>NameComparator</a:t>
            </a:r>
            <a:r>
              <a:rPr lang="en-IN" sz="2400" dirty="0" smtClean="0"/>
              <a:t> </a:t>
            </a:r>
            <a:r>
              <a:rPr lang="en-IN" sz="2400" b="1" dirty="0" smtClean="0"/>
              <a:t>implements</a:t>
            </a:r>
            <a:r>
              <a:rPr lang="en-IN" sz="2400" dirty="0" smtClean="0"/>
              <a:t> Comparator{  </a:t>
            </a:r>
          </a:p>
          <a:p>
            <a:pPr algn="just">
              <a:buNone/>
            </a:pPr>
            <a:r>
              <a:rPr lang="en-IN" sz="2400" b="1" dirty="0" smtClean="0"/>
              <a:t>public</a:t>
            </a:r>
            <a:r>
              <a:rPr lang="en-IN" sz="2400" dirty="0" smtClean="0"/>
              <a:t> </a:t>
            </a:r>
            <a:r>
              <a:rPr lang="en-IN" sz="2400" b="1" dirty="0" err="1" smtClean="0"/>
              <a:t>int</a:t>
            </a:r>
            <a:r>
              <a:rPr lang="en-IN" sz="2400" dirty="0" smtClean="0"/>
              <a:t> compare(Object o1,Object o2){  </a:t>
            </a:r>
          </a:p>
          <a:p>
            <a:pPr algn="just">
              <a:buNone/>
            </a:pPr>
            <a:r>
              <a:rPr lang="en-IN" sz="2400" dirty="0" smtClean="0"/>
              <a:t>Student s1=(Student)o1;  </a:t>
            </a:r>
          </a:p>
          <a:p>
            <a:pPr algn="just">
              <a:buNone/>
            </a:pPr>
            <a:r>
              <a:rPr lang="en-IN" sz="2400" dirty="0" smtClean="0"/>
              <a:t>Student s2=(Student)o2;  </a:t>
            </a:r>
          </a:p>
          <a:p>
            <a:pPr algn="just">
              <a:buNone/>
            </a:pPr>
            <a:r>
              <a:rPr lang="en-IN" sz="2400" dirty="0" smtClean="0"/>
              <a:t>  </a:t>
            </a:r>
          </a:p>
          <a:p>
            <a:pPr algn="just">
              <a:buNone/>
            </a:pPr>
            <a:r>
              <a:rPr lang="en-IN" sz="2400" b="1" dirty="0" smtClean="0"/>
              <a:t>return</a:t>
            </a:r>
            <a:r>
              <a:rPr lang="en-IN" sz="2400" dirty="0" smtClean="0"/>
              <a:t> s1.name.compareTo(s2.name);  </a:t>
            </a:r>
          </a:p>
          <a:p>
            <a:pPr algn="just">
              <a:buNone/>
            </a:pPr>
            <a:r>
              <a:rPr lang="en-IN" sz="2400" dirty="0" smtClean="0"/>
              <a:t>}  </a:t>
            </a:r>
          </a:p>
          <a:p>
            <a:pPr algn="just">
              <a:buNone/>
            </a:pPr>
            <a:r>
              <a:rPr lang="en-IN" sz="2400" dirty="0" smtClean="0"/>
              <a:t>}  </a:t>
            </a:r>
          </a:p>
          <a:p>
            <a:pPr algn="just">
              <a:buNone/>
            </a:pPr>
            <a:endParaRPr lang="en-IN" sz="2400"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8229600" cy="4525963"/>
          </a:xfrm>
        </p:spPr>
        <p:txBody>
          <a:bodyPr>
            <a:noAutofit/>
          </a:bodyPr>
          <a:lstStyle/>
          <a:p>
            <a:pPr algn="just">
              <a:buNone/>
            </a:pPr>
            <a:r>
              <a:rPr lang="en-IN" sz="2000" b="1" dirty="0" smtClean="0"/>
              <a:t>Simple.java</a:t>
            </a:r>
          </a:p>
          <a:p>
            <a:pPr algn="just">
              <a:buNone/>
            </a:pPr>
            <a:endParaRPr lang="en-IN" sz="2000" b="1" dirty="0" smtClean="0"/>
          </a:p>
          <a:p>
            <a:pPr algn="just">
              <a:buNone/>
            </a:pPr>
            <a:r>
              <a:rPr lang="en-IN" sz="2000" b="1" dirty="0" smtClean="0"/>
              <a:t>import</a:t>
            </a:r>
            <a:r>
              <a:rPr lang="en-IN" sz="2000" dirty="0" smtClean="0"/>
              <a:t> </a:t>
            </a:r>
            <a:r>
              <a:rPr lang="en-IN" sz="2000" dirty="0" err="1" smtClean="0"/>
              <a:t>java.util</a:t>
            </a:r>
            <a:r>
              <a:rPr lang="en-IN" sz="2000" dirty="0" smtClean="0"/>
              <a:t>.*;  </a:t>
            </a:r>
          </a:p>
          <a:p>
            <a:pPr algn="just">
              <a:buNone/>
            </a:pPr>
            <a:r>
              <a:rPr lang="en-IN" sz="2000" b="1" dirty="0" smtClean="0"/>
              <a:t>import</a:t>
            </a:r>
            <a:r>
              <a:rPr lang="en-IN" sz="2000" dirty="0" smtClean="0"/>
              <a:t> java.io.*;  </a:t>
            </a:r>
          </a:p>
          <a:p>
            <a:pPr algn="just">
              <a:buNone/>
            </a:pPr>
            <a:r>
              <a:rPr lang="en-IN" sz="2000" dirty="0" smtClean="0"/>
              <a:t>  </a:t>
            </a:r>
            <a:r>
              <a:rPr lang="en-IN" sz="2000" b="1" dirty="0" smtClean="0"/>
              <a:t>class</a:t>
            </a:r>
            <a:r>
              <a:rPr lang="en-IN" sz="2000" dirty="0" smtClean="0"/>
              <a:t> Simple{  </a:t>
            </a:r>
          </a:p>
          <a:p>
            <a:pPr algn="just">
              <a:buNone/>
            </a:pPr>
            <a:r>
              <a:rPr lang="en-IN" sz="2000" b="1" dirty="0" smtClean="0"/>
              <a:t>public</a:t>
            </a:r>
            <a:r>
              <a:rPr lang="en-IN" sz="2000" dirty="0" smtClean="0"/>
              <a:t> </a:t>
            </a:r>
            <a:r>
              <a:rPr lang="en-IN" sz="2000" b="1" dirty="0" smtClean="0"/>
              <a:t>static</a:t>
            </a:r>
            <a:r>
              <a:rPr lang="en-IN" sz="2000" dirty="0" smtClean="0"/>
              <a:t> </a:t>
            </a:r>
            <a:r>
              <a:rPr lang="en-IN" sz="2000" b="1" dirty="0" smtClean="0"/>
              <a:t>void</a:t>
            </a:r>
            <a:r>
              <a:rPr lang="en-IN" sz="2000" dirty="0" smtClean="0"/>
              <a:t> main(String </a:t>
            </a:r>
            <a:r>
              <a:rPr lang="en-IN" sz="2000" dirty="0" err="1" smtClean="0"/>
              <a:t>args</a:t>
            </a:r>
            <a:r>
              <a:rPr lang="en-IN" sz="2000" dirty="0" smtClean="0"/>
              <a:t>[]){  </a:t>
            </a:r>
          </a:p>
          <a:p>
            <a:pPr algn="just">
              <a:buNone/>
            </a:pPr>
            <a:r>
              <a:rPr lang="en-IN" sz="2000" dirty="0" smtClean="0"/>
              <a:t>  </a:t>
            </a:r>
            <a:r>
              <a:rPr lang="en-IN" sz="2000" dirty="0" err="1" smtClean="0"/>
              <a:t>ArrayList</a:t>
            </a:r>
            <a:r>
              <a:rPr lang="en-IN" sz="2000" dirty="0" smtClean="0"/>
              <a:t> al=</a:t>
            </a:r>
            <a:r>
              <a:rPr lang="en-IN" sz="2000" b="1" dirty="0" smtClean="0"/>
              <a:t>new</a:t>
            </a:r>
            <a:r>
              <a:rPr lang="en-IN" sz="2000" dirty="0" smtClean="0"/>
              <a:t> </a:t>
            </a:r>
            <a:r>
              <a:rPr lang="en-IN" sz="2000" dirty="0" err="1" smtClean="0"/>
              <a:t>ArrayList</a:t>
            </a:r>
            <a:r>
              <a:rPr lang="en-IN" sz="2000" dirty="0" smtClean="0"/>
              <a:t>();  </a:t>
            </a:r>
          </a:p>
          <a:p>
            <a:pPr algn="just">
              <a:buNone/>
            </a:pPr>
            <a:r>
              <a:rPr lang="en-IN" sz="2000" dirty="0" err="1" smtClean="0"/>
              <a:t>al.add</a:t>
            </a:r>
            <a:r>
              <a:rPr lang="en-IN" sz="2000" dirty="0" smtClean="0"/>
              <a:t>(</a:t>
            </a:r>
            <a:r>
              <a:rPr lang="en-IN" sz="2000" b="1" dirty="0" smtClean="0"/>
              <a:t>new</a:t>
            </a:r>
            <a:r>
              <a:rPr lang="en-IN" sz="2000" dirty="0" smtClean="0"/>
              <a:t> Student(101,"Vijay",23));  </a:t>
            </a:r>
          </a:p>
          <a:p>
            <a:pPr algn="just">
              <a:buNone/>
            </a:pPr>
            <a:r>
              <a:rPr lang="en-IN" sz="2000" dirty="0" err="1" smtClean="0"/>
              <a:t>al.add</a:t>
            </a:r>
            <a:r>
              <a:rPr lang="en-IN" sz="2000" dirty="0" smtClean="0"/>
              <a:t>(</a:t>
            </a:r>
            <a:r>
              <a:rPr lang="en-IN" sz="2000" b="1" dirty="0" smtClean="0"/>
              <a:t>new</a:t>
            </a:r>
            <a:r>
              <a:rPr lang="en-IN" sz="2000" dirty="0" smtClean="0"/>
              <a:t> Student(106,"Ajay",27));  </a:t>
            </a:r>
          </a:p>
          <a:p>
            <a:pPr algn="just">
              <a:buNone/>
            </a:pPr>
            <a:r>
              <a:rPr lang="en-IN" sz="2000" dirty="0" err="1" smtClean="0"/>
              <a:t>al.add</a:t>
            </a:r>
            <a:r>
              <a:rPr lang="en-IN" sz="2000" dirty="0" smtClean="0"/>
              <a:t>(</a:t>
            </a:r>
            <a:r>
              <a:rPr lang="en-IN" sz="2000" b="1" dirty="0" smtClean="0"/>
              <a:t>new</a:t>
            </a:r>
            <a:r>
              <a:rPr lang="en-IN" sz="2000" dirty="0" smtClean="0"/>
              <a:t> Student(105,"Jai",21));  </a:t>
            </a:r>
          </a:p>
          <a:p>
            <a:pPr algn="just">
              <a:buNone/>
            </a:pPr>
            <a:r>
              <a:rPr lang="en-IN" sz="2000" dirty="0" smtClean="0"/>
              <a:t>  </a:t>
            </a:r>
            <a:r>
              <a:rPr lang="en-IN" sz="2000" dirty="0" err="1" smtClean="0">
                <a:solidFill>
                  <a:srgbClr val="FF0000"/>
                </a:solidFill>
              </a:rPr>
              <a:t>System.out.println</a:t>
            </a:r>
            <a:r>
              <a:rPr lang="en-IN" sz="2000" dirty="0" smtClean="0">
                <a:solidFill>
                  <a:srgbClr val="FF0000"/>
                </a:solidFill>
              </a:rPr>
              <a:t>("Sorting by Name");  </a:t>
            </a:r>
          </a:p>
          <a:p>
            <a:pPr algn="just">
              <a:buNone/>
            </a:pPr>
            <a:r>
              <a:rPr lang="en-IN" sz="2000" dirty="0" smtClean="0"/>
              <a:t>  </a:t>
            </a:r>
            <a:r>
              <a:rPr lang="en-IN" sz="2000" dirty="0" err="1" smtClean="0"/>
              <a:t>Collections.sort</a:t>
            </a:r>
            <a:r>
              <a:rPr lang="en-IN" sz="2000" dirty="0" smtClean="0"/>
              <a:t>(</a:t>
            </a:r>
            <a:r>
              <a:rPr lang="en-IN" sz="2000" dirty="0" err="1" smtClean="0"/>
              <a:t>al,</a:t>
            </a:r>
            <a:r>
              <a:rPr lang="en-IN" sz="2000" b="1" dirty="0" err="1" smtClean="0"/>
              <a:t>new</a:t>
            </a:r>
            <a:r>
              <a:rPr lang="en-IN" sz="2000" dirty="0" smtClean="0"/>
              <a:t> </a:t>
            </a:r>
            <a:r>
              <a:rPr lang="en-IN" sz="2000" dirty="0" err="1" smtClean="0"/>
              <a:t>NameComparator</a:t>
            </a:r>
            <a:r>
              <a:rPr lang="en-IN" sz="2000" dirty="0" smtClean="0"/>
              <a:t>());  </a:t>
            </a:r>
          </a:p>
          <a:p>
            <a:pPr algn="just">
              <a:buNone/>
            </a:pPr>
            <a:r>
              <a:rPr lang="en-IN" sz="2000" dirty="0" err="1" smtClean="0"/>
              <a:t>Iterator</a:t>
            </a:r>
            <a:r>
              <a:rPr lang="en-IN" sz="2000" dirty="0" smtClean="0"/>
              <a:t> </a:t>
            </a:r>
            <a:r>
              <a:rPr lang="en-IN" sz="2000" dirty="0" err="1" smtClean="0"/>
              <a:t>itr</a:t>
            </a:r>
            <a:r>
              <a:rPr lang="en-IN" sz="2000" dirty="0" smtClean="0"/>
              <a:t>=</a:t>
            </a:r>
            <a:r>
              <a:rPr lang="en-IN" sz="2000" dirty="0" err="1" smtClean="0"/>
              <a:t>al.iterator</a:t>
            </a:r>
            <a:r>
              <a:rPr lang="en-IN" sz="2000" dirty="0" smtClean="0"/>
              <a:t>();  </a:t>
            </a:r>
          </a:p>
          <a:p>
            <a:pPr algn="just">
              <a:buNone/>
            </a:pPr>
            <a:r>
              <a:rPr lang="en-IN" sz="2000" b="1" dirty="0" smtClean="0"/>
              <a:t>while</a:t>
            </a:r>
            <a:r>
              <a:rPr lang="en-IN" sz="2000" dirty="0" smtClean="0"/>
              <a:t>(</a:t>
            </a:r>
            <a:r>
              <a:rPr lang="en-IN" sz="2000" dirty="0" err="1" smtClean="0"/>
              <a:t>itr.hasNext</a:t>
            </a:r>
            <a:r>
              <a:rPr lang="en-IN" sz="2000" dirty="0" smtClean="0"/>
              <a:t>()){  </a:t>
            </a:r>
          </a:p>
          <a:p>
            <a:pPr algn="just">
              <a:buNone/>
            </a:pPr>
            <a:r>
              <a:rPr lang="en-IN" sz="2000" dirty="0" smtClean="0"/>
              <a:t>Student </a:t>
            </a:r>
            <a:r>
              <a:rPr lang="en-IN" sz="2000" dirty="0" err="1" smtClean="0"/>
              <a:t>st</a:t>
            </a:r>
            <a:r>
              <a:rPr lang="en-IN" sz="2000" dirty="0" smtClean="0"/>
              <a:t>=(Student)</a:t>
            </a:r>
            <a:r>
              <a:rPr lang="en-IN" sz="2000" dirty="0" err="1" smtClean="0"/>
              <a:t>itr.next</a:t>
            </a:r>
            <a:r>
              <a:rPr lang="en-IN" sz="2000" dirty="0" smtClean="0"/>
              <a:t>();  </a:t>
            </a:r>
          </a:p>
          <a:p>
            <a:pPr algn="just">
              <a:buNone/>
            </a:pPr>
            <a:r>
              <a:rPr lang="en-IN" sz="2000" dirty="0" err="1" smtClean="0"/>
              <a:t>System.out.println</a:t>
            </a:r>
            <a:r>
              <a:rPr lang="en-IN" sz="2000" dirty="0" smtClean="0"/>
              <a:t>(</a:t>
            </a:r>
            <a:r>
              <a:rPr lang="en-IN" sz="2000" dirty="0" err="1" smtClean="0"/>
              <a:t>st.rollno</a:t>
            </a:r>
            <a:r>
              <a:rPr lang="en-IN" sz="2000" dirty="0" smtClean="0"/>
              <a:t>+" "+st.name+" "+</a:t>
            </a:r>
            <a:r>
              <a:rPr lang="en-IN" sz="2000" dirty="0" err="1" smtClean="0"/>
              <a:t>st.age</a:t>
            </a:r>
            <a:r>
              <a:rPr lang="en-IN" sz="2000" dirty="0" smtClean="0"/>
              <a:t>);  </a:t>
            </a:r>
          </a:p>
          <a:p>
            <a:pPr algn="just">
              <a:buNone/>
            </a:pPr>
            <a:r>
              <a:rPr lang="en-IN" sz="2000" dirty="0" smtClean="0"/>
              <a:t>}  </a:t>
            </a:r>
          </a:p>
          <a:p>
            <a:pPr algn="just">
              <a:buNone/>
            </a:pPr>
            <a:r>
              <a:rPr lang="en-IN" sz="2000" dirty="0" smtClean="0"/>
              <a:t>  </a:t>
            </a: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2656"/>
            <a:ext cx="8229600" cy="4525963"/>
          </a:xfrm>
        </p:spPr>
        <p:txBody>
          <a:bodyPr>
            <a:noAutofit/>
          </a:bodyPr>
          <a:lstStyle/>
          <a:p>
            <a:pPr algn="just">
              <a:buNone/>
            </a:pPr>
            <a:r>
              <a:rPr lang="en-IN" sz="2000" dirty="0" err="1" smtClean="0">
                <a:solidFill>
                  <a:srgbClr val="FF0000"/>
                </a:solidFill>
              </a:rPr>
              <a:t>System.out.println</a:t>
            </a:r>
            <a:r>
              <a:rPr lang="en-IN" sz="2000" dirty="0" smtClean="0">
                <a:solidFill>
                  <a:srgbClr val="FF0000"/>
                </a:solidFill>
              </a:rPr>
              <a:t>("Sorting by age");  </a:t>
            </a:r>
          </a:p>
          <a:p>
            <a:pPr algn="just">
              <a:buNone/>
            </a:pPr>
            <a:r>
              <a:rPr lang="en-IN" sz="2000" dirty="0" smtClean="0"/>
              <a:t>  </a:t>
            </a:r>
            <a:r>
              <a:rPr lang="en-IN" sz="2000" dirty="0" err="1" smtClean="0"/>
              <a:t>Collections.sort</a:t>
            </a:r>
            <a:r>
              <a:rPr lang="en-IN" sz="2000" dirty="0" smtClean="0"/>
              <a:t>(</a:t>
            </a:r>
            <a:r>
              <a:rPr lang="en-IN" sz="2000" dirty="0" err="1" smtClean="0"/>
              <a:t>al,</a:t>
            </a:r>
            <a:r>
              <a:rPr lang="en-IN" sz="2000" b="1" dirty="0" err="1" smtClean="0"/>
              <a:t>new</a:t>
            </a:r>
            <a:r>
              <a:rPr lang="en-IN" sz="2000" dirty="0" smtClean="0"/>
              <a:t> </a:t>
            </a:r>
            <a:r>
              <a:rPr lang="en-IN" sz="2000" dirty="0" err="1" smtClean="0"/>
              <a:t>AgeComparator</a:t>
            </a:r>
            <a:r>
              <a:rPr lang="en-IN" sz="2000" dirty="0" smtClean="0"/>
              <a:t>());  </a:t>
            </a:r>
          </a:p>
          <a:p>
            <a:pPr algn="just">
              <a:buNone/>
            </a:pPr>
            <a:r>
              <a:rPr lang="en-IN" sz="2000" dirty="0" err="1" smtClean="0"/>
              <a:t>Iterator</a:t>
            </a:r>
            <a:r>
              <a:rPr lang="en-IN" sz="2000" dirty="0" smtClean="0"/>
              <a:t> itr2=</a:t>
            </a:r>
            <a:r>
              <a:rPr lang="en-IN" sz="2000" dirty="0" err="1" smtClean="0"/>
              <a:t>al.iterator</a:t>
            </a:r>
            <a:r>
              <a:rPr lang="en-IN" sz="2000" dirty="0" smtClean="0"/>
              <a:t>();  </a:t>
            </a:r>
          </a:p>
          <a:p>
            <a:pPr algn="just">
              <a:buNone/>
            </a:pPr>
            <a:r>
              <a:rPr lang="en-IN" sz="2000" b="1" dirty="0" smtClean="0"/>
              <a:t>while</a:t>
            </a:r>
            <a:r>
              <a:rPr lang="en-IN" sz="2000" dirty="0" smtClean="0"/>
              <a:t>(itr2.hasNext()){  </a:t>
            </a:r>
          </a:p>
          <a:p>
            <a:pPr algn="just">
              <a:buNone/>
            </a:pPr>
            <a:r>
              <a:rPr lang="en-IN" sz="2000" dirty="0" smtClean="0"/>
              <a:t>Student </a:t>
            </a:r>
            <a:r>
              <a:rPr lang="en-IN" sz="2000" dirty="0" err="1" smtClean="0"/>
              <a:t>st</a:t>
            </a:r>
            <a:r>
              <a:rPr lang="en-IN" sz="2000" dirty="0" smtClean="0"/>
              <a:t>=(Student)itr2.next();  </a:t>
            </a:r>
          </a:p>
          <a:p>
            <a:pPr algn="just">
              <a:buNone/>
            </a:pPr>
            <a:r>
              <a:rPr lang="en-IN" sz="2000" dirty="0" err="1" smtClean="0"/>
              <a:t>System.out.println</a:t>
            </a:r>
            <a:r>
              <a:rPr lang="en-IN" sz="2000" dirty="0" smtClean="0"/>
              <a:t>(</a:t>
            </a:r>
            <a:r>
              <a:rPr lang="en-IN" sz="2000" dirty="0" err="1" smtClean="0"/>
              <a:t>st.rollno</a:t>
            </a:r>
            <a:r>
              <a:rPr lang="en-IN" sz="2000" dirty="0" smtClean="0"/>
              <a:t>+" "+st.name+" "+</a:t>
            </a:r>
            <a:r>
              <a:rPr lang="en-IN" sz="2000" dirty="0" err="1" smtClean="0"/>
              <a:t>st.age</a:t>
            </a:r>
            <a:r>
              <a:rPr lang="en-IN" sz="2000" dirty="0" smtClean="0"/>
              <a:t>);  </a:t>
            </a:r>
          </a:p>
          <a:p>
            <a:pPr algn="just">
              <a:buNone/>
            </a:pPr>
            <a:r>
              <a:rPr lang="en-IN" sz="2000" dirty="0" smtClean="0"/>
              <a:t>}  </a:t>
            </a:r>
          </a:p>
          <a:p>
            <a:pPr algn="just">
              <a:buNone/>
            </a:pPr>
            <a:r>
              <a:rPr lang="en-IN" sz="2000" dirty="0" smtClean="0"/>
              <a:t>  }  </a:t>
            </a:r>
          </a:p>
          <a:p>
            <a:pPr algn="just">
              <a:buNone/>
            </a:pPr>
            <a:r>
              <a:rPr lang="en-IN" sz="2000" dirty="0" smtClean="0"/>
              <a:t>}  </a:t>
            </a:r>
          </a:p>
          <a:p>
            <a:pPr algn="just">
              <a:buNone/>
            </a:pPr>
            <a:r>
              <a:rPr lang="en-IN" sz="2000" dirty="0" smtClean="0">
                <a:solidFill>
                  <a:srgbClr val="FF0000"/>
                </a:solidFill>
              </a:rPr>
              <a:t>output</a:t>
            </a:r>
          </a:p>
          <a:p>
            <a:pPr algn="just">
              <a:buNone/>
            </a:pPr>
            <a:r>
              <a:rPr lang="en-IN" sz="2000" dirty="0" smtClean="0">
                <a:solidFill>
                  <a:schemeClr val="accent2"/>
                </a:solidFill>
              </a:rPr>
              <a:t>Sorting by Name</a:t>
            </a:r>
          </a:p>
          <a:p>
            <a:pPr algn="just">
              <a:buNone/>
            </a:pPr>
            <a:r>
              <a:rPr lang="en-IN" sz="2000" dirty="0" smtClean="0"/>
              <a:t> 106 Ajay 27</a:t>
            </a:r>
          </a:p>
          <a:p>
            <a:pPr algn="just">
              <a:buNone/>
            </a:pPr>
            <a:r>
              <a:rPr lang="en-IN" sz="2000" dirty="0" smtClean="0"/>
              <a:t> 105 Jai 21 </a:t>
            </a:r>
          </a:p>
          <a:p>
            <a:pPr algn="just">
              <a:buNone/>
            </a:pPr>
            <a:r>
              <a:rPr lang="en-IN" sz="2000" dirty="0" smtClean="0"/>
              <a:t>101 Vijay 23</a:t>
            </a:r>
          </a:p>
          <a:p>
            <a:pPr algn="just">
              <a:buNone/>
            </a:pPr>
            <a:r>
              <a:rPr lang="en-IN" sz="2000" dirty="0" smtClean="0">
                <a:solidFill>
                  <a:schemeClr val="accent2"/>
                </a:solidFill>
              </a:rPr>
              <a:t> Sorting by age </a:t>
            </a:r>
          </a:p>
          <a:p>
            <a:pPr algn="just">
              <a:buNone/>
            </a:pPr>
            <a:r>
              <a:rPr lang="en-IN" sz="2000" dirty="0" smtClean="0"/>
              <a:t>105 Jai 21 </a:t>
            </a:r>
          </a:p>
          <a:p>
            <a:pPr algn="just">
              <a:buNone/>
            </a:pPr>
            <a:r>
              <a:rPr lang="en-IN" sz="2000" dirty="0" smtClean="0"/>
              <a:t>101 Vijay 23</a:t>
            </a:r>
          </a:p>
          <a:p>
            <a:pPr algn="just">
              <a:buNone/>
            </a:pPr>
            <a:r>
              <a:rPr lang="en-IN" sz="2000" dirty="0" smtClean="0"/>
              <a:t> 106 Ajay 27</a:t>
            </a:r>
            <a:endParaRPr lang="en-IN" sz="2000"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Arrays Class</a:t>
            </a:r>
            <a:br>
              <a:rPr lang="en-IN" b="1" dirty="0" smtClean="0"/>
            </a:br>
            <a:endParaRPr lang="en-IN" dirty="0"/>
          </a:p>
        </p:txBody>
      </p:sp>
      <p:sp>
        <p:nvSpPr>
          <p:cNvPr id="3" name="Content Placeholder 2"/>
          <p:cNvSpPr>
            <a:spLocks noGrp="1"/>
          </p:cNvSpPr>
          <p:nvPr>
            <p:ph idx="1"/>
          </p:nvPr>
        </p:nvSpPr>
        <p:spPr>
          <a:xfrm>
            <a:off x="457200" y="1412776"/>
            <a:ext cx="8229600" cy="4525963"/>
          </a:xfrm>
        </p:spPr>
        <p:txBody>
          <a:bodyPr>
            <a:normAutofit fontScale="85000" lnSpcReduction="20000"/>
          </a:bodyPr>
          <a:lstStyle/>
          <a:p>
            <a:pPr algn="just">
              <a:buNone/>
            </a:pPr>
            <a:endParaRPr lang="en-IN" sz="2400" dirty="0" smtClean="0"/>
          </a:p>
          <a:p>
            <a:pPr algn="just"/>
            <a:r>
              <a:rPr lang="en-IN" sz="2400" dirty="0" smtClean="0"/>
              <a:t>We get overloaded methods for most of the data types by the arrays class. </a:t>
            </a:r>
            <a:r>
              <a:rPr lang="en-IN" sz="2400" dirty="0" smtClean="0">
                <a:solidFill>
                  <a:srgbClr val="FF0000"/>
                </a:solidFill>
              </a:rPr>
              <a:t>The Arrays class is extended from the Object class </a:t>
            </a:r>
            <a:r>
              <a:rPr lang="en-IN" sz="2400" dirty="0" smtClean="0"/>
              <a:t>and the methods that it provides are the methods of the object class.</a:t>
            </a:r>
          </a:p>
          <a:p>
            <a:pPr algn="just"/>
            <a:endParaRPr lang="en-US" sz="2400" dirty="0" smtClean="0"/>
          </a:p>
          <a:p>
            <a:pPr algn="just"/>
            <a:r>
              <a:rPr lang="en-IN" sz="2400" dirty="0" smtClean="0"/>
              <a:t>Methods provide provided by the Arrays class help us to perform useful tasks on arrays </a:t>
            </a:r>
            <a:r>
              <a:rPr lang="en-IN" sz="2400" b="1" dirty="0" smtClean="0">
                <a:solidFill>
                  <a:srgbClr val="FF0000"/>
                </a:solidFill>
              </a:rPr>
              <a:t>conveniently</a:t>
            </a:r>
            <a:r>
              <a:rPr lang="en-IN" sz="2400" dirty="0" smtClean="0">
                <a:solidFill>
                  <a:srgbClr val="FF0000"/>
                </a:solidFill>
              </a:rPr>
              <a:t> without the use of loops.</a:t>
            </a:r>
          </a:p>
          <a:p>
            <a:pPr algn="just"/>
            <a:endParaRPr lang="en-IN" sz="2400" dirty="0" smtClean="0">
              <a:solidFill>
                <a:srgbClr val="FF0000"/>
              </a:solidFill>
            </a:endParaRPr>
          </a:p>
          <a:p>
            <a:pPr algn="just"/>
            <a:r>
              <a:rPr lang="en-IN" sz="2400" dirty="0" smtClean="0"/>
              <a:t>Arrays class is a part of the Java collection framework in the </a:t>
            </a:r>
            <a:r>
              <a:rPr lang="en-IN" sz="2400" dirty="0" err="1" smtClean="0"/>
              <a:t>java.util</a:t>
            </a:r>
            <a:r>
              <a:rPr lang="en-IN" sz="2400" dirty="0" smtClean="0"/>
              <a:t> package. It only </a:t>
            </a:r>
            <a:r>
              <a:rPr lang="en-IN" sz="2400" dirty="0" smtClean="0">
                <a:solidFill>
                  <a:srgbClr val="FF0000"/>
                </a:solidFill>
              </a:rPr>
              <a:t>consists of static methods and methods </a:t>
            </a:r>
            <a:r>
              <a:rPr lang="en-IN" sz="2400" dirty="0" smtClean="0"/>
              <a:t>of the object class.</a:t>
            </a:r>
          </a:p>
          <a:p>
            <a:pPr algn="just"/>
            <a:endParaRPr lang="en-IN" sz="2400" dirty="0" smtClean="0"/>
          </a:p>
          <a:p>
            <a:pPr algn="just"/>
            <a:r>
              <a:rPr lang="en-IN" sz="2400" dirty="0" smtClean="0"/>
              <a:t> Using Arrays, </a:t>
            </a:r>
            <a:r>
              <a:rPr lang="en-IN" sz="2400" dirty="0" smtClean="0">
                <a:solidFill>
                  <a:srgbClr val="FF0000"/>
                </a:solidFill>
              </a:rPr>
              <a:t>we can create, compare, sort, search, stream, and transform arrays.</a:t>
            </a:r>
            <a:r>
              <a:rPr lang="en-IN" sz="2400" dirty="0" smtClean="0"/>
              <a:t> We can access the methods of this class easily by their class name itself.</a:t>
            </a:r>
            <a:endParaRPr lang="en-IN" sz="2400" dirty="0">
              <a:solidFill>
                <a:srgbClr val="FF0000"/>
              </a:solidFill>
            </a:endParaRP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467544" y="300527"/>
          <a:ext cx="8136904" cy="6080801"/>
        </p:xfrm>
        <a:graphic>
          <a:graphicData uri="http://schemas.openxmlformats.org/drawingml/2006/table">
            <a:tbl>
              <a:tblPr firstRow="1" bandRow="1">
                <a:tableStyleId>{5C22544A-7EE6-4342-B048-85BDC9FD1C3A}</a:tableStyleId>
              </a:tblPr>
              <a:tblGrid>
                <a:gridCol w="4068452"/>
                <a:gridCol w="4068452"/>
              </a:tblGrid>
              <a:tr h="337822">
                <a:tc>
                  <a:txBody>
                    <a:bodyPr/>
                    <a:lstStyle/>
                    <a:p>
                      <a:pPr algn="just"/>
                      <a:r>
                        <a:rPr lang="en-IN" sz="1600" dirty="0"/>
                        <a:t>Method Name</a:t>
                      </a:r>
                    </a:p>
                  </a:txBody>
                  <a:tcPr anchor="ctr"/>
                </a:tc>
                <a:tc>
                  <a:txBody>
                    <a:bodyPr/>
                    <a:lstStyle/>
                    <a:p>
                      <a:pPr algn="just"/>
                      <a:r>
                        <a:rPr lang="en-IN" sz="1600"/>
                        <a:t>Function</a:t>
                      </a:r>
                    </a:p>
                  </a:txBody>
                  <a:tcPr anchor="ctr"/>
                </a:tc>
              </a:tr>
              <a:tr h="844556">
                <a:tc>
                  <a:txBody>
                    <a:bodyPr/>
                    <a:lstStyle/>
                    <a:p>
                      <a:pPr algn="just"/>
                      <a:r>
                        <a:rPr lang="en-IN" sz="1600" dirty="0"/>
                        <a:t>binary search()</a:t>
                      </a:r>
                    </a:p>
                  </a:txBody>
                  <a:tcPr anchor="ctr"/>
                </a:tc>
                <a:tc>
                  <a:txBody>
                    <a:bodyPr/>
                    <a:lstStyle/>
                    <a:p>
                      <a:pPr algn="just"/>
                      <a:r>
                        <a:rPr lang="en-IN" sz="1600"/>
                        <a:t>It searches for an element contained in the sorted array by using </a:t>
                      </a:r>
                      <a:r>
                        <a:rPr lang="en-IN" sz="1600" b="1"/>
                        <a:t>Binary Search Algorithm.</a:t>
                      </a:r>
                      <a:endParaRPr lang="en-IN" sz="1600"/>
                    </a:p>
                  </a:txBody>
                  <a:tcPr anchor="ctr"/>
                </a:tc>
              </a:tr>
              <a:tr h="591189">
                <a:tc>
                  <a:txBody>
                    <a:bodyPr/>
                    <a:lstStyle/>
                    <a:p>
                      <a:pPr algn="just"/>
                      <a:r>
                        <a:rPr lang="en-IN" sz="1600"/>
                        <a:t>asList()</a:t>
                      </a:r>
                    </a:p>
                  </a:txBody>
                  <a:tcPr anchor="ctr"/>
                </a:tc>
                <a:tc>
                  <a:txBody>
                    <a:bodyPr/>
                    <a:lstStyle/>
                    <a:p>
                      <a:pPr algn="just"/>
                      <a:r>
                        <a:rPr lang="en-IN" sz="1600"/>
                        <a:t>It is used to convert an array to a list of elements.</a:t>
                      </a:r>
                    </a:p>
                  </a:txBody>
                  <a:tcPr anchor="ctr"/>
                </a:tc>
              </a:tr>
              <a:tr h="844556">
                <a:tc>
                  <a:txBody>
                    <a:bodyPr/>
                    <a:lstStyle/>
                    <a:p>
                      <a:pPr algn="just"/>
                      <a:r>
                        <a:rPr lang="en-IN" sz="1600"/>
                        <a:t>binarySearch(array, fromIndex, toIndex, key, Comparator)</a:t>
                      </a:r>
                    </a:p>
                  </a:txBody>
                  <a:tcPr anchor="ctr"/>
                </a:tc>
                <a:tc>
                  <a:txBody>
                    <a:bodyPr/>
                    <a:lstStyle/>
                    <a:p>
                      <a:pPr algn="just"/>
                      <a:r>
                        <a:rPr lang="en-IN" sz="1600"/>
                        <a:t>A range of specified arrays for the specified object is searched using the </a:t>
                      </a:r>
                      <a:r>
                        <a:rPr lang="en-IN" sz="1600" b="1"/>
                        <a:t>Binary Search Algorithm</a:t>
                      </a:r>
                      <a:r>
                        <a:rPr lang="en-IN" sz="1600"/>
                        <a:t>.</a:t>
                      </a:r>
                    </a:p>
                  </a:txBody>
                  <a:tcPr anchor="ctr"/>
                </a:tc>
              </a:tr>
              <a:tr h="1858022">
                <a:tc>
                  <a:txBody>
                    <a:bodyPr/>
                    <a:lstStyle/>
                    <a:p>
                      <a:pPr algn="just"/>
                      <a:r>
                        <a:rPr lang="en-IN" sz="1600" dirty="0" err="1"/>
                        <a:t>toString</a:t>
                      </a:r>
                      <a:r>
                        <a:rPr lang="en-IN" sz="1600" dirty="0"/>
                        <a:t>(original array)</a:t>
                      </a:r>
                    </a:p>
                  </a:txBody>
                  <a:tcPr anchor="ctr"/>
                </a:tc>
                <a:tc>
                  <a:txBody>
                    <a:bodyPr/>
                    <a:lstStyle/>
                    <a:p>
                      <a:pPr algn="just"/>
                      <a:r>
                        <a:rPr lang="en-IN" sz="1600" dirty="0"/>
                        <a:t>A string representation of the contents of the array is returned. This representation consists of a list of the elements of the array enclosed in </a:t>
                      </a:r>
                      <a:r>
                        <a:rPr lang="en-IN" sz="1600" b="1" dirty="0"/>
                        <a:t>square brackets ([])</a:t>
                      </a:r>
                      <a:r>
                        <a:rPr lang="en-IN" sz="1600" dirty="0"/>
                        <a:t>. The elements are separated by a comma and a space and each element is converted to a string by the String. value of() function.</a:t>
                      </a:r>
                    </a:p>
                  </a:txBody>
                  <a:tcPr anchor="ctr"/>
                </a:tc>
              </a:tr>
              <a:tr h="1604656">
                <a:tc>
                  <a:txBody>
                    <a:bodyPr/>
                    <a:lstStyle/>
                    <a:p>
                      <a:pPr algn="just"/>
                      <a:r>
                        <a:rPr lang="en-IN" sz="1600" dirty="0"/>
                        <a:t>stream(original array)</a:t>
                      </a:r>
                    </a:p>
                  </a:txBody>
                  <a:tcPr anchor="ctr"/>
                </a:tc>
                <a:tc>
                  <a:txBody>
                    <a:bodyPr/>
                    <a:lstStyle/>
                    <a:p>
                      <a:pPr algn="just"/>
                      <a:r>
                        <a:rPr lang="en-IN" sz="1600" dirty="0"/>
                        <a:t>A sequential stream will be returned with an array that is specified by its source. The stream is a sequence of objects represented as a channel of data that​ has a source where the data is situated, and a destination where it is </a:t>
                      </a:r>
                      <a:r>
                        <a:rPr lang="en-IN" sz="1600" b="1" dirty="0"/>
                        <a:t>transmitted</a:t>
                      </a:r>
                      <a:r>
                        <a:rPr lang="en-IN" sz="1600" dirty="0"/>
                        <a:t>.</a:t>
                      </a:r>
                    </a:p>
                  </a:txBody>
                  <a:tcPr anchor="ctr"/>
                </a:tc>
              </a:tr>
            </a:tbl>
          </a:graphicData>
        </a:graphic>
      </p:graphicFrame>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395536" y="814184"/>
          <a:ext cx="5832648" cy="3383280"/>
        </p:xfrm>
        <a:graphic>
          <a:graphicData uri="http://schemas.openxmlformats.org/drawingml/2006/table">
            <a:tbl>
              <a:tblPr firstRow="1" bandRow="1">
                <a:tableStyleId>{5C22544A-7EE6-4342-B048-85BDC9FD1C3A}</a:tableStyleId>
              </a:tblPr>
              <a:tblGrid>
                <a:gridCol w="2916324"/>
                <a:gridCol w="2916324"/>
              </a:tblGrid>
              <a:tr h="1123302">
                <a:tc>
                  <a:txBody>
                    <a:bodyPr/>
                    <a:lstStyle/>
                    <a:p>
                      <a:pPr algn="ctr"/>
                      <a:r>
                        <a:rPr lang="en-IN" dirty="0" err="1"/>
                        <a:t>spliterator</a:t>
                      </a:r>
                      <a:r>
                        <a:rPr lang="en-IN" dirty="0"/>
                        <a:t>(original </a:t>
                      </a:r>
                      <a:r>
                        <a:rPr lang="en-IN" dirty="0" err="1"/>
                        <a:t>array,fromIndex</a:t>
                      </a:r>
                      <a:r>
                        <a:rPr lang="en-IN" dirty="0"/>
                        <a:t>, </a:t>
                      </a:r>
                      <a:r>
                        <a:rPr lang="en-IN" dirty="0" err="1"/>
                        <a:t>endIndex</a:t>
                      </a:r>
                      <a:r>
                        <a:rPr lang="en-IN" dirty="0"/>
                        <a:t> )</a:t>
                      </a:r>
                    </a:p>
                  </a:txBody>
                  <a:tcPr anchor="ctr"/>
                </a:tc>
                <a:tc>
                  <a:txBody>
                    <a:bodyPr/>
                    <a:lstStyle/>
                    <a:p>
                      <a:pPr algn="ctr"/>
                      <a:r>
                        <a:rPr lang="en-IN"/>
                        <a:t>A spliterator is returned which covers the range of the specified arrays. The Spliterator interface can be used for </a:t>
                      </a:r>
                      <a:r>
                        <a:rPr lang="en-IN" b="1"/>
                        <a:t>traversing and partitioning</a:t>
                      </a:r>
                      <a:r>
                        <a:rPr lang="en-IN"/>
                        <a:t> sequences.</a:t>
                      </a:r>
                    </a:p>
                  </a:txBody>
                  <a:tcPr anchor="ctr"/>
                </a:tc>
              </a:tr>
              <a:tr h="604855">
                <a:tc>
                  <a:txBody>
                    <a:bodyPr/>
                    <a:lstStyle/>
                    <a:p>
                      <a:pPr algn="ctr"/>
                      <a:r>
                        <a:rPr lang="en-IN"/>
                        <a:t>spliterator(original array)</a:t>
                      </a:r>
                    </a:p>
                  </a:txBody>
                  <a:tcPr anchor="ctr"/>
                </a:tc>
                <a:tc>
                  <a:txBody>
                    <a:bodyPr/>
                    <a:lstStyle/>
                    <a:p>
                      <a:pPr algn="ctr"/>
                      <a:r>
                        <a:rPr lang="en-IN"/>
                        <a:t>A spliterator covering all the elements of the array is returned.</a:t>
                      </a:r>
                    </a:p>
                  </a:txBody>
                  <a:tcPr anchor="ctr"/>
                </a:tc>
              </a:tr>
              <a:tr h="350432">
                <a:tc>
                  <a:txBody>
                    <a:bodyPr/>
                    <a:lstStyle/>
                    <a:p>
                      <a:pPr algn="ctr"/>
                      <a:endParaRPr lang="en-IN" dirty="0"/>
                    </a:p>
                  </a:txBody>
                  <a:tcPr anchor="ctr"/>
                </a:tc>
                <a:tc>
                  <a:txBody>
                    <a:bodyPr/>
                    <a:lstStyle/>
                    <a:p>
                      <a:pPr algn="ctr"/>
                      <a:endParaRPr lang="en-IN" dirty="0"/>
                    </a:p>
                  </a:txBody>
                  <a:tcPr anchor="ctr"/>
                </a:tc>
              </a:tr>
              <a:tr h="350432">
                <a:tc>
                  <a:txBody>
                    <a:bodyPr/>
                    <a:lstStyle/>
                    <a:p>
                      <a:pPr algn="ctr"/>
                      <a:endParaRPr lang="en-IN"/>
                    </a:p>
                  </a:txBody>
                  <a:tcPr anchor="ctr"/>
                </a:tc>
                <a:tc>
                  <a:txBody>
                    <a:bodyPr/>
                    <a:lstStyle/>
                    <a:p>
                      <a:pPr algn="ctr"/>
                      <a:endParaRPr lang="en-IN" dirty="0"/>
                    </a:p>
                  </a:txBody>
                  <a:tcPr anchor="ctr"/>
                </a:tc>
              </a:tr>
            </a:tbl>
          </a:graphicData>
        </a:graphic>
      </p:graphicFrame>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457200" y="347176"/>
          <a:ext cx="8229600" cy="6106160"/>
        </p:xfrm>
        <a:graphic>
          <a:graphicData uri="http://schemas.openxmlformats.org/drawingml/2006/table">
            <a:tbl>
              <a:tblPr firstRow="1" bandRow="1">
                <a:tableStyleId>{5C22544A-7EE6-4342-B048-85BDC9FD1C3A}</a:tableStyleId>
              </a:tblPr>
              <a:tblGrid>
                <a:gridCol w="4114800"/>
                <a:gridCol w="4114800"/>
              </a:tblGrid>
              <a:tr h="370840">
                <a:tc>
                  <a:txBody>
                    <a:bodyPr/>
                    <a:lstStyle/>
                    <a:p>
                      <a:pPr algn="just"/>
                      <a:r>
                        <a:rPr lang="en-IN" sz="1600" dirty="0"/>
                        <a:t>Method Name</a:t>
                      </a:r>
                    </a:p>
                  </a:txBody>
                  <a:tcPr anchor="ctr"/>
                </a:tc>
                <a:tc>
                  <a:txBody>
                    <a:bodyPr/>
                    <a:lstStyle/>
                    <a:p>
                      <a:pPr algn="just"/>
                      <a:r>
                        <a:rPr lang="en-IN" sz="1600"/>
                        <a:t>Function</a:t>
                      </a:r>
                    </a:p>
                  </a:txBody>
                  <a:tcPr anchor="ctr"/>
                </a:tc>
              </a:tr>
              <a:tr h="370840">
                <a:tc>
                  <a:txBody>
                    <a:bodyPr/>
                    <a:lstStyle/>
                    <a:p>
                      <a:pPr algn="just"/>
                      <a:r>
                        <a:rPr lang="en-IN" sz="1600" dirty="0"/>
                        <a:t>sort(T[]</a:t>
                      </a:r>
                      <a:r>
                        <a:rPr lang="en-IN" sz="1600" dirty="0" err="1"/>
                        <a:t>a,Comparator</a:t>
                      </a:r>
                      <a:r>
                        <a:rPr lang="en-IN" sz="1600" dirty="0"/>
                        <a:t> &lt;super T&gt;c)</a:t>
                      </a:r>
                    </a:p>
                  </a:txBody>
                  <a:tcPr anchor="ctr"/>
                </a:tc>
                <a:tc>
                  <a:txBody>
                    <a:bodyPr/>
                    <a:lstStyle/>
                    <a:p>
                      <a:pPr algn="just"/>
                      <a:r>
                        <a:rPr lang="en-IN" sz="1600" dirty="0"/>
                        <a:t>The specified array of the objects according to the order which is induced by the </a:t>
                      </a:r>
                      <a:r>
                        <a:rPr lang="en-IN" sz="1600" b="1" dirty="0"/>
                        <a:t>comparator is sorted</a:t>
                      </a:r>
                      <a:r>
                        <a:rPr lang="en-IN" sz="1600" dirty="0"/>
                        <a:t> by this.</a:t>
                      </a:r>
                    </a:p>
                  </a:txBody>
                  <a:tcPr anchor="ctr"/>
                </a:tc>
              </a:tr>
              <a:tr h="370840">
                <a:tc>
                  <a:txBody>
                    <a:bodyPr/>
                    <a:lstStyle/>
                    <a:p>
                      <a:pPr algn="just"/>
                      <a:r>
                        <a:rPr lang="en-IN" sz="1600" dirty="0"/>
                        <a:t>sort(</a:t>
                      </a:r>
                      <a:r>
                        <a:rPr lang="en-IN" sz="1600" dirty="0" err="1"/>
                        <a:t>originalArray</a:t>
                      </a:r>
                      <a:r>
                        <a:rPr lang="en-IN" sz="1600" dirty="0"/>
                        <a:t>, </a:t>
                      </a:r>
                      <a:r>
                        <a:rPr lang="en-IN" sz="1600" dirty="0" err="1"/>
                        <a:t>fromIndex</a:t>
                      </a:r>
                      <a:r>
                        <a:rPr lang="en-IN" sz="1600" dirty="0"/>
                        <a:t>, </a:t>
                      </a:r>
                      <a:r>
                        <a:rPr lang="en-IN" sz="1600" dirty="0" err="1"/>
                        <a:t>endIndex</a:t>
                      </a:r>
                      <a:r>
                        <a:rPr lang="en-IN" sz="1600" dirty="0"/>
                        <a:t>)</a:t>
                      </a:r>
                    </a:p>
                  </a:txBody>
                  <a:tcPr anchor="ctr"/>
                </a:tc>
                <a:tc>
                  <a:txBody>
                    <a:bodyPr/>
                    <a:lstStyle/>
                    <a:p>
                      <a:pPr algn="just"/>
                      <a:r>
                        <a:rPr lang="en-IN" sz="1600" dirty="0"/>
                        <a:t>The specified range of the array is sorted in </a:t>
                      </a:r>
                      <a:r>
                        <a:rPr lang="en-IN" sz="1600" b="1" dirty="0"/>
                        <a:t>ascending</a:t>
                      </a:r>
                      <a:r>
                        <a:rPr lang="en-IN" sz="1600" dirty="0"/>
                        <a:t> order.</a:t>
                      </a:r>
                    </a:p>
                  </a:txBody>
                  <a:tcPr anchor="ctr"/>
                </a:tc>
              </a:tr>
              <a:tr h="370840">
                <a:tc>
                  <a:txBody>
                    <a:bodyPr/>
                    <a:lstStyle/>
                    <a:p>
                      <a:pPr algn="just"/>
                      <a:r>
                        <a:rPr lang="fr-FR" sz="1600" dirty="0"/>
                        <a:t>sort(T[]a, </a:t>
                      </a:r>
                      <a:r>
                        <a:rPr lang="fr-FR" sz="1600" dirty="0" err="1"/>
                        <a:t>int</a:t>
                      </a:r>
                      <a:r>
                        <a:rPr lang="fr-FR" sz="1600" dirty="0"/>
                        <a:t> </a:t>
                      </a:r>
                      <a:r>
                        <a:rPr lang="fr-FR" sz="1600" dirty="0" err="1"/>
                        <a:t>fromIndex</a:t>
                      </a:r>
                      <a:r>
                        <a:rPr lang="fr-FR" sz="1600" dirty="0"/>
                        <a:t>, </a:t>
                      </a:r>
                      <a:r>
                        <a:rPr lang="fr-FR" sz="1600" dirty="0" err="1"/>
                        <a:t>int</a:t>
                      </a:r>
                      <a:r>
                        <a:rPr lang="fr-FR" sz="1600" dirty="0"/>
                        <a:t> </a:t>
                      </a:r>
                      <a:r>
                        <a:rPr lang="fr-FR" sz="1600" dirty="0" err="1"/>
                        <a:t>toIndex,Comparator</a:t>
                      </a:r>
                      <a:r>
                        <a:rPr lang="fr-FR" sz="1600" dirty="0"/>
                        <a:t>&lt;super T&gt;c)</a:t>
                      </a:r>
                    </a:p>
                  </a:txBody>
                  <a:tcPr anchor="ctr"/>
                </a:tc>
                <a:tc>
                  <a:txBody>
                    <a:bodyPr/>
                    <a:lstStyle/>
                    <a:p>
                      <a:pPr algn="just"/>
                      <a:r>
                        <a:rPr lang="en-IN" sz="1600" dirty="0"/>
                        <a:t>The specified range of the specified array of objects according to the specified </a:t>
                      </a:r>
                      <a:r>
                        <a:rPr lang="en-IN" sz="1600" b="1" dirty="0"/>
                        <a:t>comparator is sorted.</a:t>
                      </a:r>
                      <a:endParaRPr lang="en-IN" sz="1600" dirty="0"/>
                    </a:p>
                  </a:txBody>
                  <a:tcPr anchor="ctr"/>
                </a:tc>
              </a:tr>
              <a:tr h="370840">
                <a:tc>
                  <a:txBody>
                    <a:bodyPr/>
                    <a:lstStyle/>
                    <a:p>
                      <a:pPr algn="just"/>
                      <a:r>
                        <a:rPr lang="en-IN" sz="1600"/>
                        <a:t>sort(original array)</a:t>
                      </a:r>
                    </a:p>
                  </a:txBody>
                  <a:tcPr anchor="ctr"/>
                </a:tc>
                <a:tc>
                  <a:txBody>
                    <a:bodyPr/>
                    <a:lstStyle/>
                    <a:p>
                      <a:pPr algn="just"/>
                      <a:r>
                        <a:rPr lang="en-IN" sz="1600" dirty="0"/>
                        <a:t>The entire array is sorted in ascending order</a:t>
                      </a:r>
                    </a:p>
                  </a:txBody>
                  <a:tcPr anchor="ctr"/>
                </a:tc>
              </a:tr>
              <a:tr h="370840">
                <a:tc>
                  <a:txBody>
                    <a:bodyPr/>
                    <a:lstStyle/>
                    <a:p>
                      <a:pPr algn="just"/>
                      <a:r>
                        <a:rPr lang="en-IN" sz="1600"/>
                        <a:t>setAll(originalArray, functionalGenerator)</a:t>
                      </a:r>
                    </a:p>
                  </a:txBody>
                  <a:tcPr anchor="ctr"/>
                </a:tc>
                <a:tc>
                  <a:txBody>
                    <a:bodyPr/>
                    <a:lstStyle/>
                    <a:p>
                      <a:pPr algn="just"/>
                      <a:r>
                        <a:rPr lang="en-IN" sz="1600" dirty="0"/>
                        <a:t>Sets the elements of the array using the generator function which is already provided.</a:t>
                      </a:r>
                    </a:p>
                  </a:txBody>
                  <a:tcPr anchor="ctr"/>
                </a:tc>
              </a:tr>
              <a:tr h="370840">
                <a:tc>
                  <a:txBody>
                    <a:bodyPr/>
                    <a:lstStyle/>
                    <a:p>
                      <a:pPr algn="just"/>
                      <a:r>
                        <a:rPr lang="en-IN" sz="1600"/>
                        <a:t>parallel Sort(original array)</a:t>
                      </a:r>
                    </a:p>
                  </a:txBody>
                  <a:tcPr anchor="ctr"/>
                </a:tc>
                <a:tc>
                  <a:txBody>
                    <a:bodyPr/>
                    <a:lstStyle/>
                    <a:p>
                      <a:pPr algn="just"/>
                      <a:r>
                        <a:rPr lang="en-IN" sz="1600"/>
                        <a:t>Sorts the concerned array using the </a:t>
                      </a:r>
                      <a:r>
                        <a:rPr lang="en-IN" sz="1600" b="1"/>
                        <a:t>parallel sort.</a:t>
                      </a:r>
                      <a:endParaRPr lang="en-IN" sz="1600"/>
                    </a:p>
                  </a:txBody>
                  <a:tcPr anchor="ctr"/>
                </a:tc>
              </a:tr>
              <a:tr h="370840">
                <a:tc>
                  <a:txBody>
                    <a:bodyPr/>
                    <a:lstStyle/>
                    <a:p>
                      <a:pPr algn="just"/>
                      <a:r>
                        <a:rPr lang="en-IN" sz="1600"/>
                        <a:t>paralleSetAll(originalArray, functionalGenerator)</a:t>
                      </a:r>
                    </a:p>
                  </a:txBody>
                  <a:tcPr anchor="ctr"/>
                </a:tc>
                <a:tc>
                  <a:txBody>
                    <a:bodyPr/>
                    <a:lstStyle/>
                    <a:p>
                      <a:pPr algn="just"/>
                      <a:r>
                        <a:rPr lang="en-IN" sz="1600"/>
                        <a:t>All elements are set into parallel by using the generator function.</a:t>
                      </a:r>
                    </a:p>
                  </a:txBody>
                  <a:tcPr anchor="ctr"/>
                </a:tc>
              </a:tr>
              <a:tr h="370840">
                <a:tc>
                  <a:txBody>
                    <a:bodyPr/>
                    <a:lstStyle/>
                    <a:p>
                      <a:pPr algn="just"/>
                      <a:r>
                        <a:rPr lang="en-IN" sz="1600"/>
                        <a:t>parallelPrefix(originalArray, operator)</a:t>
                      </a:r>
                    </a:p>
                  </a:txBody>
                  <a:tcPr anchor="ctr"/>
                </a:tc>
                <a:tc>
                  <a:txBody>
                    <a:bodyPr/>
                    <a:lstStyle/>
                    <a:p>
                      <a:pPr algn="just"/>
                      <a:r>
                        <a:rPr lang="en-IN" sz="1600"/>
                        <a:t>For a complete array it performs </a:t>
                      </a:r>
                      <a:r>
                        <a:rPr lang="en-IN" sz="1600" b="1"/>
                        <a:t>parallelPrefix</a:t>
                      </a:r>
                      <a:r>
                        <a:rPr lang="en-IN" sz="1600"/>
                        <a:t> function.</a:t>
                      </a:r>
                    </a:p>
                  </a:txBody>
                  <a:tcPr anchor="ctr"/>
                </a:tc>
              </a:tr>
              <a:tr h="370840">
                <a:tc>
                  <a:txBody>
                    <a:bodyPr/>
                    <a:lstStyle/>
                    <a:p>
                      <a:pPr algn="just"/>
                      <a:r>
                        <a:rPr lang="en-IN" sz="1600"/>
                        <a:t>parallelPrefix(originalArray, fromIndex, endIndex, functionalOperator)</a:t>
                      </a:r>
                    </a:p>
                  </a:txBody>
                  <a:tcPr anchor="ctr"/>
                </a:tc>
                <a:tc>
                  <a:txBody>
                    <a:bodyPr/>
                    <a:lstStyle/>
                    <a:p>
                      <a:pPr algn="just"/>
                      <a:r>
                        <a:rPr lang="en-IN" sz="1600" dirty="0"/>
                        <a:t>It performs </a:t>
                      </a:r>
                      <a:r>
                        <a:rPr lang="en-IN" sz="1600" dirty="0" err="1"/>
                        <a:t>parallelPrefix</a:t>
                      </a:r>
                      <a:r>
                        <a:rPr lang="en-IN" sz="1600" dirty="0"/>
                        <a:t> for the given range of the array with the specified functional operator.</a:t>
                      </a:r>
                    </a:p>
                  </a:txBody>
                  <a:tcPr anchor="ctr"/>
                </a:tc>
              </a:tr>
            </a:tbl>
          </a:graphicData>
        </a:graphic>
      </p:graphicFrame>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457200" y="135578"/>
          <a:ext cx="8363272" cy="7829926"/>
        </p:xfrm>
        <a:graphic>
          <a:graphicData uri="http://schemas.openxmlformats.org/drawingml/2006/table">
            <a:tbl>
              <a:tblPr firstRow="1" bandRow="1">
                <a:tableStyleId>{5C22544A-7EE6-4342-B048-85BDC9FD1C3A}</a:tableStyleId>
              </a:tblPr>
              <a:tblGrid>
                <a:gridCol w="4181636"/>
                <a:gridCol w="4181636"/>
              </a:tblGrid>
              <a:tr h="667126">
                <a:tc>
                  <a:txBody>
                    <a:bodyPr/>
                    <a:lstStyle/>
                    <a:p>
                      <a:pPr algn="just"/>
                      <a:r>
                        <a:rPr lang="en-IN" sz="1600" dirty="0"/>
                        <a:t>mismatch(array1,array2)</a:t>
                      </a:r>
                    </a:p>
                  </a:txBody>
                  <a:tcPr anchor="ctr"/>
                </a:tc>
                <a:tc>
                  <a:txBody>
                    <a:bodyPr/>
                    <a:lstStyle/>
                    <a:p>
                      <a:pPr algn="just"/>
                      <a:r>
                        <a:rPr lang="en-IN" sz="1600" dirty="0"/>
                        <a:t>It will search and return the index of the first unmatched element between the 2 concerned arrays.</a:t>
                      </a:r>
                    </a:p>
                  </a:txBody>
                  <a:tcPr anchor="ctr"/>
                </a:tc>
              </a:tr>
              <a:tr h="667126">
                <a:tc>
                  <a:txBody>
                    <a:bodyPr/>
                    <a:lstStyle/>
                    <a:p>
                      <a:pPr algn="just"/>
                      <a:r>
                        <a:rPr lang="en-IN" sz="1600" dirty="0" err="1"/>
                        <a:t>hashCode</a:t>
                      </a:r>
                      <a:r>
                        <a:rPr lang="en-IN" sz="1600" dirty="0"/>
                        <a:t>(</a:t>
                      </a:r>
                      <a:r>
                        <a:rPr lang="en-IN" sz="1600" dirty="0" err="1"/>
                        <a:t>originalArray</a:t>
                      </a:r>
                      <a:r>
                        <a:rPr lang="en-IN" sz="1600" dirty="0"/>
                        <a:t>)</a:t>
                      </a:r>
                    </a:p>
                  </a:txBody>
                  <a:tcPr anchor="ctr"/>
                </a:tc>
                <a:tc>
                  <a:txBody>
                    <a:bodyPr/>
                    <a:lstStyle/>
                    <a:p>
                      <a:pPr algn="just"/>
                      <a:r>
                        <a:rPr lang="en-IN" sz="1600"/>
                        <a:t>An integer </a:t>
                      </a:r>
                      <a:r>
                        <a:rPr lang="en-IN" sz="1600" u="none" strike="noStrike">
                          <a:hlinkClick r:id="rId2"/>
                        </a:rPr>
                        <a:t>hashCode</a:t>
                      </a:r>
                      <a:r>
                        <a:rPr lang="en-IN" sz="1600"/>
                        <a:t> of the array instance is returned. A </a:t>
                      </a:r>
                      <a:r>
                        <a:rPr lang="en-IN" sz="1600" b="1"/>
                        <a:t>hashcode</a:t>
                      </a:r>
                      <a:r>
                        <a:rPr lang="en-IN" sz="1600"/>
                        <a:t> is a unique integer that represents an object in Java.</a:t>
                      </a:r>
                    </a:p>
                  </a:txBody>
                  <a:tcPr anchor="ctr"/>
                </a:tc>
              </a:tr>
              <a:tr h="1062460">
                <a:tc>
                  <a:txBody>
                    <a:bodyPr/>
                    <a:lstStyle/>
                    <a:p>
                      <a:pPr algn="just"/>
                      <a:r>
                        <a:rPr lang="en-IN" sz="1600" dirty="0"/>
                        <a:t>equals (array1, array2)</a:t>
                      </a:r>
                    </a:p>
                  </a:txBody>
                  <a:tcPr anchor="ctr"/>
                </a:tc>
                <a:tc>
                  <a:txBody>
                    <a:bodyPr/>
                    <a:lstStyle/>
                    <a:p>
                      <a:pPr algn="just"/>
                      <a:r>
                        <a:rPr lang="en-IN" sz="1600"/>
                        <a:t>Will check if both the concerned arrays are equal or not. Two arrays are considered equal if both arrays contain the same number of elements, and all corresponding pairs of elements in the two arrays are equal.</a:t>
                      </a:r>
                    </a:p>
                  </a:txBody>
                  <a:tcPr anchor="ctr"/>
                </a:tc>
              </a:tr>
              <a:tr h="469459">
                <a:tc>
                  <a:txBody>
                    <a:bodyPr/>
                    <a:lstStyle/>
                    <a:p>
                      <a:pPr algn="just"/>
                      <a:r>
                        <a:rPr lang="en-IN" sz="1600"/>
                        <a:t>fill(originalArray, fillValue)</a:t>
                      </a:r>
                    </a:p>
                  </a:txBody>
                  <a:tcPr anchor="ctr"/>
                </a:tc>
                <a:tc>
                  <a:txBody>
                    <a:bodyPr/>
                    <a:lstStyle/>
                    <a:p>
                      <a:pPr algn="just"/>
                      <a:r>
                        <a:rPr lang="en-IN" sz="1600"/>
                        <a:t>The fill value is assigned to each index of the arrays.</a:t>
                      </a:r>
                    </a:p>
                  </a:txBody>
                  <a:tcPr anchor="ctr"/>
                </a:tc>
              </a:tr>
              <a:tr h="667126">
                <a:tc>
                  <a:txBody>
                    <a:bodyPr/>
                    <a:lstStyle/>
                    <a:p>
                      <a:pPr algn="just"/>
                      <a:r>
                        <a:rPr lang="en-IN" sz="1600"/>
                        <a:t>deepToString(Object[]a)</a:t>
                      </a:r>
                    </a:p>
                  </a:txBody>
                  <a:tcPr anchor="ctr"/>
                </a:tc>
                <a:tc>
                  <a:txBody>
                    <a:bodyPr/>
                    <a:lstStyle/>
                    <a:p>
                      <a:pPr algn="just"/>
                      <a:r>
                        <a:rPr lang="en-IN" sz="1600"/>
                        <a:t>A string representation is returned of the deep contents and details of the concerned array.</a:t>
                      </a:r>
                    </a:p>
                  </a:txBody>
                  <a:tcPr anchor="ctr"/>
                </a:tc>
              </a:tr>
              <a:tr h="667126">
                <a:tc>
                  <a:txBody>
                    <a:bodyPr/>
                    <a:lstStyle/>
                    <a:p>
                      <a:pPr algn="just"/>
                      <a:r>
                        <a:rPr lang="en-IN" sz="1600"/>
                        <a:t>deepHashcode(Object[]a)</a:t>
                      </a:r>
                    </a:p>
                  </a:txBody>
                  <a:tcPr anchor="ctr"/>
                </a:tc>
                <a:tc>
                  <a:txBody>
                    <a:bodyPr/>
                    <a:lstStyle/>
                    <a:p>
                      <a:pPr algn="just"/>
                      <a:r>
                        <a:rPr lang="en-IN" sz="1600"/>
                        <a:t>This method will receive an array and compute hash code based on the deep content in an array and return it in an integer.</a:t>
                      </a:r>
                    </a:p>
                  </a:txBody>
                  <a:tcPr anchor="ctr"/>
                </a:tc>
              </a:tr>
              <a:tr h="469459">
                <a:tc>
                  <a:txBody>
                    <a:bodyPr/>
                    <a:lstStyle/>
                    <a:p>
                      <a:pPr algn="just"/>
                      <a:r>
                        <a:rPr lang="en-IN" sz="1600"/>
                        <a:t>deepEquals(Object[]a1, Object[]a2)</a:t>
                      </a:r>
                    </a:p>
                  </a:txBody>
                  <a:tcPr anchor="ctr"/>
                </a:tc>
                <a:tc>
                  <a:txBody>
                    <a:bodyPr/>
                    <a:lstStyle/>
                    <a:p>
                      <a:pPr algn="just"/>
                      <a:r>
                        <a:rPr lang="en-IN" sz="1600"/>
                        <a:t>It returns true only if the 2 concerned arrays are equal to one another.</a:t>
                      </a:r>
                    </a:p>
                  </a:txBody>
                  <a:tcPr anchor="ctr"/>
                </a:tc>
              </a:tr>
              <a:tr h="469459">
                <a:tc>
                  <a:txBody>
                    <a:bodyPr/>
                    <a:lstStyle/>
                    <a:p>
                      <a:pPr algn="just"/>
                      <a:r>
                        <a:rPr lang="en-IN" sz="1600"/>
                        <a:t>copyOfRange(originalArray, fromIndex, endIndex)</a:t>
                      </a:r>
                    </a:p>
                  </a:txBody>
                  <a:tcPr anchor="ctr"/>
                </a:tc>
                <a:tc>
                  <a:txBody>
                    <a:bodyPr/>
                    <a:lstStyle/>
                    <a:p>
                      <a:pPr algn="just"/>
                      <a:r>
                        <a:rPr lang="en-IN" sz="1600"/>
                        <a:t>The concerned range of the concerned array is copied into the new array.</a:t>
                      </a:r>
                    </a:p>
                  </a:txBody>
                  <a:tcPr anchor="ctr"/>
                </a:tc>
              </a:tr>
              <a:tr h="667126">
                <a:tc>
                  <a:txBody>
                    <a:bodyPr/>
                    <a:lstStyle/>
                    <a:p>
                      <a:pPr algn="just"/>
                      <a:r>
                        <a:rPr lang="en-IN" sz="1600"/>
                        <a:t>copyOf(originalArray, newLength)</a:t>
                      </a:r>
                    </a:p>
                  </a:txBody>
                  <a:tcPr anchor="ctr"/>
                </a:tc>
                <a:tc>
                  <a:txBody>
                    <a:bodyPr/>
                    <a:lstStyle/>
                    <a:p>
                      <a:pPr algn="just"/>
                      <a:r>
                        <a:rPr lang="en-IN" sz="1600"/>
                        <a:t>Copies the specified array, </a:t>
                      </a:r>
                      <a:r>
                        <a:rPr lang="en-IN" sz="1600" b="1"/>
                        <a:t>truncating or padding</a:t>
                      </a:r>
                      <a:r>
                        <a:rPr lang="en-IN" sz="1600"/>
                        <a:t> with the default value (if necessary) so the copy has the specified length.</a:t>
                      </a:r>
                    </a:p>
                  </a:txBody>
                  <a:tcPr anchor="ctr"/>
                </a:tc>
              </a:tr>
              <a:tr h="667126">
                <a:tc>
                  <a:txBody>
                    <a:bodyPr/>
                    <a:lstStyle/>
                    <a:p>
                      <a:pPr algn="just"/>
                      <a:r>
                        <a:rPr lang="en-IN" sz="1600"/>
                        <a:t>compare(array 1, array2)</a:t>
                      </a:r>
                    </a:p>
                  </a:txBody>
                  <a:tcPr anchor="ctr"/>
                </a:tc>
                <a:tc>
                  <a:txBody>
                    <a:bodyPr/>
                    <a:lstStyle/>
                    <a:p>
                      <a:pPr algn="just"/>
                      <a:r>
                        <a:rPr lang="en-IN" sz="1600" dirty="0"/>
                        <a:t>Two arrays that are passed as parameters </a:t>
                      </a:r>
                      <a:r>
                        <a:rPr lang="en-IN" sz="1600" b="1" dirty="0"/>
                        <a:t>lexicographically</a:t>
                      </a:r>
                      <a:r>
                        <a:rPr lang="en-IN" sz="1600" dirty="0"/>
                        <a:t> are compared to each other.</a:t>
                      </a:r>
                    </a:p>
                  </a:txBody>
                  <a:tcPr anchor="ctr"/>
                </a:tc>
              </a:tr>
            </a:tbl>
          </a:graphicData>
        </a:graphic>
      </p:graphicFrame>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62500" lnSpcReduction="20000"/>
          </a:bodyPr>
          <a:lstStyle/>
          <a:p>
            <a:pPr>
              <a:buNone/>
            </a:pPr>
            <a:r>
              <a:rPr lang="en-IN" dirty="0" smtClean="0"/>
              <a:t>import </a:t>
            </a:r>
            <a:r>
              <a:rPr lang="en-IN" dirty="0" err="1" smtClean="0"/>
              <a:t>java.util.Arrays</a:t>
            </a:r>
            <a:r>
              <a:rPr lang="en-IN" dirty="0" smtClean="0"/>
              <a:t>;</a:t>
            </a:r>
          </a:p>
          <a:p>
            <a:pPr>
              <a:buNone/>
            </a:pPr>
            <a:r>
              <a:rPr lang="en-IN" dirty="0" smtClean="0"/>
              <a:t> </a:t>
            </a:r>
          </a:p>
          <a:p>
            <a:pPr>
              <a:buNone/>
            </a:pPr>
            <a:r>
              <a:rPr lang="en-IN" dirty="0" smtClean="0"/>
              <a:t>public class </a:t>
            </a:r>
            <a:r>
              <a:rPr lang="en-IN" dirty="0" err="1" smtClean="0"/>
              <a:t>Stackex</a:t>
            </a:r>
            <a:r>
              <a:rPr lang="en-IN" dirty="0" smtClean="0"/>
              <a:t> {</a:t>
            </a:r>
          </a:p>
          <a:p>
            <a:pPr>
              <a:buNone/>
            </a:pPr>
            <a:r>
              <a:rPr lang="en-IN" dirty="0" smtClean="0"/>
              <a:t>    public static void main(String[] </a:t>
            </a:r>
            <a:r>
              <a:rPr lang="en-IN" dirty="0" err="1" smtClean="0"/>
              <a:t>args</a:t>
            </a:r>
            <a:r>
              <a:rPr lang="en-IN" dirty="0" smtClean="0"/>
              <a:t>)</a:t>
            </a:r>
          </a:p>
          <a:p>
            <a:pPr>
              <a:buNone/>
            </a:pPr>
            <a:r>
              <a:rPr lang="en-IN" dirty="0" smtClean="0"/>
              <a:t>    {</a:t>
            </a:r>
          </a:p>
          <a:p>
            <a:pPr>
              <a:buNone/>
            </a:pPr>
            <a:r>
              <a:rPr lang="en-IN" dirty="0" smtClean="0"/>
              <a:t> </a:t>
            </a:r>
          </a:p>
          <a:p>
            <a:pPr>
              <a:buNone/>
            </a:pPr>
            <a:r>
              <a:rPr lang="en-IN" dirty="0" smtClean="0"/>
              <a:t>        </a:t>
            </a:r>
            <a:r>
              <a:rPr lang="en-IN" dirty="0" err="1" smtClean="0"/>
              <a:t>int</a:t>
            </a:r>
            <a:r>
              <a:rPr lang="en-IN" dirty="0" smtClean="0"/>
              <a:t> </a:t>
            </a:r>
            <a:r>
              <a:rPr lang="en-IN" dirty="0" err="1" smtClean="0"/>
              <a:t>Arr</a:t>
            </a:r>
            <a:r>
              <a:rPr lang="en-IN" dirty="0" smtClean="0"/>
              <a:t>[] = { 10, 20, 11, 21, 31 };</a:t>
            </a:r>
          </a:p>
          <a:p>
            <a:pPr>
              <a:buNone/>
            </a:pPr>
            <a:r>
              <a:rPr lang="en-IN" dirty="0" smtClean="0"/>
              <a:t> </a:t>
            </a:r>
          </a:p>
          <a:p>
            <a:pPr>
              <a:buNone/>
            </a:pPr>
            <a:r>
              <a:rPr lang="en-IN" dirty="0" smtClean="0"/>
              <a:t>        </a:t>
            </a:r>
            <a:r>
              <a:rPr lang="en-IN" dirty="0" err="1" smtClean="0"/>
              <a:t>int</a:t>
            </a:r>
            <a:r>
              <a:rPr lang="en-IN" dirty="0" smtClean="0"/>
              <a:t> Arr1[] = { 10, 11, 21 };</a:t>
            </a:r>
          </a:p>
          <a:p>
            <a:pPr>
              <a:buNone/>
            </a:pPr>
            <a:r>
              <a:rPr lang="en-IN" dirty="0" smtClean="0"/>
              <a:t> </a:t>
            </a:r>
          </a:p>
          <a:p>
            <a:pPr>
              <a:buNone/>
            </a:pPr>
            <a:r>
              <a:rPr lang="en-IN" dirty="0" smtClean="0"/>
              <a:t>        </a:t>
            </a:r>
            <a:r>
              <a:rPr lang="en-IN" dirty="0" err="1" smtClean="0"/>
              <a:t>System.out.println</a:t>
            </a:r>
            <a:r>
              <a:rPr lang="en-IN" dirty="0" smtClean="0"/>
              <a:t>("Integer Arrays on comparison are : " + </a:t>
            </a:r>
            <a:r>
              <a:rPr lang="en-IN" dirty="0" err="1" smtClean="0">
                <a:solidFill>
                  <a:srgbClr val="FF0000"/>
                </a:solidFill>
              </a:rPr>
              <a:t>Arrays.equals</a:t>
            </a:r>
            <a:r>
              <a:rPr lang="en-IN" dirty="0" smtClean="0">
                <a:solidFill>
                  <a:srgbClr val="FF0000"/>
                </a:solidFill>
              </a:rPr>
              <a:t>(</a:t>
            </a:r>
            <a:r>
              <a:rPr lang="en-IN" dirty="0" err="1" smtClean="0">
                <a:solidFill>
                  <a:srgbClr val="FF0000"/>
                </a:solidFill>
              </a:rPr>
              <a:t>Arr</a:t>
            </a:r>
            <a:r>
              <a:rPr lang="en-IN" dirty="0" smtClean="0">
                <a:solidFill>
                  <a:srgbClr val="FF0000"/>
                </a:solidFill>
              </a:rPr>
              <a:t>, Arr1));</a:t>
            </a:r>
          </a:p>
          <a:p>
            <a:pPr>
              <a:buNone/>
            </a:pPr>
            <a:r>
              <a:rPr lang="en-IN" dirty="0" smtClean="0"/>
              <a:t>    }</a:t>
            </a:r>
          </a:p>
          <a:p>
            <a:pPr>
              <a:buNone/>
            </a:pPr>
            <a:r>
              <a:rPr lang="en-IN" dirty="0" smtClean="0"/>
              <a:t>}</a:t>
            </a:r>
          </a:p>
          <a:p>
            <a:pPr>
              <a:buNone/>
            </a:pP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86716FF-1087-199C-364D-37E1348C0E88}"/>
              </a:ext>
            </a:extLst>
          </p:cNvPr>
          <p:cNvSpPr>
            <a:spLocks noGrp="1"/>
          </p:cNvSpPr>
          <p:nvPr>
            <p:ph type="title"/>
          </p:nvPr>
        </p:nvSpPr>
        <p:spPr/>
        <p:txBody>
          <a:bodyPr>
            <a:normAutofit fontScale="90000"/>
          </a:bodyPr>
          <a:lstStyle/>
          <a:p>
            <a:r>
              <a:rPr lang="en-US" sz="4400" b="1" i="0" dirty="0">
                <a:effectLst/>
                <a:latin typeface="Source Sans Pro" panose="020B0503030403020204" pitchFamily="34" charset="0"/>
              </a:rPr>
              <a:t>Collection Interface</a:t>
            </a:r>
            <a:br>
              <a:rPr lang="en-US" sz="4400" b="1" i="0" dirty="0">
                <a:effectLst/>
                <a:latin typeface="Source Sans Pro" panose="020B0503030403020204" pitchFamily="34" charset="0"/>
              </a:rPr>
            </a:br>
            <a:endParaRPr lang="en-IN" dirty="0"/>
          </a:p>
        </p:txBody>
      </p:sp>
      <p:sp>
        <p:nvSpPr>
          <p:cNvPr id="3" name="Content Placeholder 2">
            <a:extLst>
              <a:ext uri="{FF2B5EF4-FFF2-40B4-BE49-F238E27FC236}">
                <a16:creationId xmlns="" xmlns:a16="http://schemas.microsoft.com/office/drawing/2014/main" id="{1EA50665-964E-FF6D-617B-9BA2ED520AE1}"/>
              </a:ext>
            </a:extLst>
          </p:cNvPr>
          <p:cNvSpPr>
            <a:spLocks noGrp="1"/>
          </p:cNvSpPr>
          <p:nvPr>
            <p:ph idx="1"/>
          </p:nvPr>
        </p:nvSpPr>
        <p:spPr/>
        <p:txBody>
          <a:bodyPr>
            <a:normAutofit/>
          </a:bodyPr>
          <a:lstStyle/>
          <a:p>
            <a:pPr algn="just"/>
            <a:r>
              <a:rPr lang="en-US" sz="2000" b="0" i="0" dirty="0">
                <a:solidFill>
                  <a:srgbClr val="61738E"/>
                </a:solidFill>
                <a:effectLst/>
                <a:latin typeface="+mj-lt"/>
              </a:rPr>
              <a:t>The Collection Interface is the </a:t>
            </a:r>
            <a:r>
              <a:rPr lang="en-US" sz="2000" b="1" i="0" dirty="0">
                <a:solidFill>
                  <a:srgbClr val="61738E"/>
                </a:solidFill>
                <a:effectLst/>
                <a:latin typeface="+mj-lt"/>
              </a:rPr>
              <a:t>root</a:t>
            </a:r>
            <a:r>
              <a:rPr lang="en-US" sz="2000" b="0" i="0" dirty="0">
                <a:solidFill>
                  <a:srgbClr val="61738E"/>
                </a:solidFill>
                <a:effectLst/>
                <a:latin typeface="+mj-lt"/>
              </a:rPr>
              <a:t> or the foundation on which the </a:t>
            </a:r>
            <a:r>
              <a:rPr lang="en-US" sz="2000" b="1" i="0" dirty="0">
                <a:solidFill>
                  <a:srgbClr val="61738E"/>
                </a:solidFill>
                <a:effectLst/>
                <a:latin typeface="+mj-lt"/>
              </a:rPr>
              <a:t>Collections Framework</a:t>
            </a:r>
            <a:r>
              <a:rPr lang="en-US" sz="2000" b="0" i="0" dirty="0">
                <a:solidFill>
                  <a:srgbClr val="61738E"/>
                </a:solidFill>
                <a:effectLst/>
                <a:latin typeface="+mj-lt"/>
              </a:rPr>
              <a:t> is built. It is a general interface that has the declaration.</a:t>
            </a:r>
            <a:r>
              <a:rPr lang="en-US" sz="2000" dirty="0">
                <a:solidFill>
                  <a:srgbClr val="61738E"/>
                </a:solidFill>
                <a:latin typeface="+mj-lt"/>
              </a:rPr>
              <a:t>					</a:t>
            </a:r>
          </a:p>
          <a:p>
            <a:pPr marL="457200" lvl="1" indent="0" algn="just">
              <a:buNone/>
            </a:pPr>
            <a:r>
              <a:rPr lang="en-US" sz="2000" dirty="0">
                <a:solidFill>
                  <a:srgbClr val="61738E"/>
                </a:solidFill>
                <a:latin typeface="+mj-lt"/>
              </a:rPr>
              <a:t>			</a:t>
            </a:r>
            <a:r>
              <a:rPr lang="en-US" sz="2000" b="0" i="0" dirty="0">
                <a:solidFill>
                  <a:srgbClr val="61738E"/>
                </a:solidFill>
                <a:effectLst/>
                <a:latin typeface="+mj-lt"/>
              </a:rPr>
              <a:t>interface Collection&lt;E&gt;</a:t>
            </a:r>
          </a:p>
          <a:p>
            <a:pPr algn="just"/>
            <a:endParaRPr lang="en-US" sz="2000" b="0" i="0" dirty="0">
              <a:solidFill>
                <a:srgbClr val="61738E"/>
              </a:solidFill>
              <a:effectLst/>
              <a:latin typeface="+mj-lt"/>
            </a:endParaRPr>
          </a:p>
          <a:p>
            <a:pPr algn="just"/>
            <a:r>
              <a:rPr lang="en-US" sz="2000" dirty="0">
                <a:effectLst/>
                <a:latin typeface="+mj-lt"/>
              </a:rPr>
              <a:t>Here, E is the type of object that the collection will hold.</a:t>
            </a:r>
          </a:p>
          <a:p>
            <a:pPr algn="just"/>
            <a:endParaRPr lang="en-US" sz="2000" dirty="0">
              <a:effectLst/>
              <a:latin typeface="+mj-lt"/>
            </a:endParaRPr>
          </a:p>
          <a:p>
            <a:pPr algn="just"/>
            <a:r>
              <a:rPr lang="en-US" sz="2000" dirty="0">
                <a:effectLst/>
                <a:latin typeface="+mj-lt"/>
              </a:rPr>
              <a:t>It provides the basic operations like adding, removing, clearing the elements in a collection, checking whether the collection is empty etc.</a:t>
            </a:r>
          </a:p>
          <a:p>
            <a:pPr algn="just"/>
            <a:endParaRPr lang="en-US" sz="2000" dirty="0">
              <a:effectLst/>
              <a:latin typeface="+mj-lt"/>
            </a:endParaRPr>
          </a:p>
          <a:p>
            <a:pPr algn="just"/>
            <a:r>
              <a:rPr lang="en-US" sz="2000" dirty="0">
                <a:effectLst/>
                <a:latin typeface="+mj-lt"/>
              </a:rPr>
              <a:t>List, Queue and Set are the components that extend the Collection Interface</a:t>
            </a:r>
            <a:r>
              <a:rPr lang="en-US" sz="2000" dirty="0" smtClean="0">
                <a:effectLst/>
                <a:latin typeface="+mj-lt"/>
              </a:rPr>
              <a:t>.</a:t>
            </a:r>
            <a:r>
              <a:rPr lang="en-IN" sz="2000" dirty="0" smtClean="0"/>
              <a:t> There is no direct implementation of this interface. However, it is implemented through </a:t>
            </a:r>
            <a:r>
              <a:rPr lang="en-IN" sz="2000" dirty="0" smtClean="0">
                <a:solidFill>
                  <a:srgbClr val="FF0000"/>
                </a:solidFill>
              </a:rPr>
              <a:t>its </a:t>
            </a:r>
            <a:r>
              <a:rPr lang="en-IN" sz="2000" dirty="0" err="1" smtClean="0">
                <a:solidFill>
                  <a:srgbClr val="FF0000"/>
                </a:solidFill>
              </a:rPr>
              <a:t>subinterfaces</a:t>
            </a:r>
            <a:r>
              <a:rPr lang="en-IN" sz="2000" dirty="0" smtClean="0">
                <a:solidFill>
                  <a:srgbClr val="FF0000"/>
                </a:solidFill>
              </a:rPr>
              <a:t> like List, Set, and Queue.</a:t>
            </a:r>
          </a:p>
          <a:p>
            <a:pPr algn="just"/>
            <a:endParaRPr lang="en-US" sz="2000" dirty="0">
              <a:effectLst/>
              <a:latin typeface="+mj-lt"/>
            </a:endParaRPr>
          </a:p>
          <a:p>
            <a:pPr marL="0" indent="0">
              <a:buNone/>
            </a:pPr>
            <a:endParaRPr lang="en-US" sz="2400" b="0" i="0" dirty="0">
              <a:solidFill>
                <a:srgbClr val="61738E"/>
              </a:solidFill>
              <a:effectLst/>
              <a:latin typeface="Source Sans Pro" panose="020B0503030403020204" pitchFamily="34" charset="0"/>
            </a:endParaRPr>
          </a:p>
          <a:p>
            <a:pPr algn="just"/>
            <a:endParaRPr lang="en-US" sz="2400" b="0" i="0" dirty="0">
              <a:solidFill>
                <a:srgbClr val="61738E"/>
              </a:solidFill>
              <a:effectLst/>
              <a:latin typeface="Source Sans Pro" panose="020B0503030403020204" pitchFamily="34" charset="0"/>
            </a:endParaRPr>
          </a:p>
          <a:p>
            <a:pPr algn="just"/>
            <a:endParaRPr lang="en-IN" sz="2400" dirty="0"/>
          </a:p>
        </p:txBody>
      </p:sp>
    </p:spTree>
    <p:extLst>
      <p:ext uri="{BB962C8B-B14F-4D97-AF65-F5344CB8AC3E}">
        <p14:creationId xmlns="" xmlns:p14="http://schemas.microsoft.com/office/powerpoint/2010/main" val="1300325897"/>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0000" lnSpcReduction="20000"/>
          </a:bodyPr>
          <a:lstStyle/>
          <a:p>
            <a:pPr>
              <a:buNone/>
            </a:pPr>
            <a:r>
              <a:rPr lang="en-IN" dirty="0" smtClean="0"/>
              <a:t>import </a:t>
            </a:r>
            <a:r>
              <a:rPr lang="en-IN" dirty="0" err="1" smtClean="0"/>
              <a:t>java.util.Arrays</a:t>
            </a:r>
            <a:r>
              <a:rPr lang="en-IN" dirty="0" smtClean="0"/>
              <a:t>;</a:t>
            </a:r>
          </a:p>
          <a:p>
            <a:pPr>
              <a:buNone/>
            </a:pPr>
            <a:r>
              <a:rPr lang="en-IN" dirty="0" smtClean="0"/>
              <a:t> </a:t>
            </a:r>
          </a:p>
          <a:p>
            <a:pPr>
              <a:buNone/>
            </a:pPr>
            <a:r>
              <a:rPr lang="en-IN" dirty="0" smtClean="0"/>
              <a:t>public class </a:t>
            </a:r>
            <a:r>
              <a:rPr lang="en-IN" dirty="0" err="1" smtClean="0"/>
              <a:t>Scaler</a:t>
            </a:r>
            <a:r>
              <a:rPr lang="en-IN" dirty="0" smtClean="0"/>
              <a:t> {</a:t>
            </a:r>
          </a:p>
          <a:p>
            <a:pPr>
              <a:buNone/>
            </a:pPr>
            <a:r>
              <a:rPr lang="en-IN" dirty="0" smtClean="0"/>
              <a:t>    public static void main(String[] </a:t>
            </a:r>
            <a:r>
              <a:rPr lang="en-IN" dirty="0" err="1" smtClean="0"/>
              <a:t>args</a:t>
            </a:r>
            <a:r>
              <a:rPr lang="en-IN" dirty="0" smtClean="0"/>
              <a:t>)</a:t>
            </a:r>
          </a:p>
          <a:p>
            <a:pPr>
              <a:buNone/>
            </a:pPr>
            <a:r>
              <a:rPr lang="en-IN" dirty="0" smtClean="0"/>
              <a:t>    { </a:t>
            </a:r>
          </a:p>
          <a:p>
            <a:pPr>
              <a:buNone/>
            </a:pPr>
            <a:r>
              <a:rPr lang="en-IN" dirty="0" smtClean="0"/>
              <a:t>        </a:t>
            </a:r>
            <a:r>
              <a:rPr lang="en-IN" dirty="0" err="1" smtClean="0"/>
              <a:t>int</a:t>
            </a:r>
            <a:r>
              <a:rPr lang="en-IN" dirty="0" smtClean="0"/>
              <a:t> </a:t>
            </a:r>
            <a:r>
              <a:rPr lang="en-IN" dirty="0" err="1" smtClean="0"/>
              <a:t>Arr</a:t>
            </a:r>
            <a:r>
              <a:rPr lang="en-IN" dirty="0" smtClean="0"/>
              <a:t>[] = { 10, 20, 11, 21, 31 };</a:t>
            </a:r>
          </a:p>
          <a:p>
            <a:pPr>
              <a:buNone/>
            </a:pPr>
            <a:r>
              <a:rPr lang="en-IN" dirty="0" smtClean="0"/>
              <a:t> </a:t>
            </a:r>
          </a:p>
          <a:p>
            <a:pPr>
              <a:buNone/>
            </a:pPr>
            <a:r>
              <a:rPr lang="en-IN" dirty="0" smtClean="0">
                <a:solidFill>
                  <a:srgbClr val="FF0000"/>
                </a:solidFill>
              </a:rPr>
              <a:t>        </a:t>
            </a:r>
            <a:r>
              <a:rPr lang="en-IN" dirty="0" err="1" smtClean="0">
                <a:solidFill>
                  <a:srgbClr val="FF0000"/>
                </a:solidFill>
              </a:rPr>
              <a:t>Arrays.sort</a:t>
            </a:r>
            <a:r>
              <a:rPr lang="en-IN" dirty="0" smtClean="0">
                <a:solidFill>
                  <a:srgbClr val="FF0000"/>
                </a:solidFill>
              </a:rPr>
              <a:t>(</a:t>
            </a:r>
            <a:r>
              <a:rPr lang="en-IN" dirty="0" err="1" smtClean="0">
                <a:solidFill>
                  <a:srgbClr val="FF0000"/>
                </a:solidFill>
              </a:rPr>
              <a:t>Arr</a:t>
            </a:r>
            <a:r>
              <a:rPr lang="en-IN" dirty="0" smtClean="0">
                <a:solidFill>
                  <a:srgbClr val="FF0000"/>
                </a:solidFill>
              </a:rPr>
              <a:t>);</a:t>
            </a:r>
          </a:p>
          <a:p>
            <a:pPr>
              <a:buNone/>
            </a:pPr>
            <a:r>
              <a:rPr lang="en-IN" dirty="0" smtClean="0"/>
              <a:t> </a:t>
            </a:r>
          </a:p>
          <a:p>
            <a:pPr>
              <a:buNone/>
            </a:pPr>
            <a:r>
              <a:rPr lang="en-IN" dirty="0" smtClean="0"/>
              <a:t>        </a:t>
            </a:r>
            <a:r>
              <a:rPr lang="en-IN" dirty="0" err="1" smtClean="0"/>
              <a:t>System.out.println</a:t>
            </a:r>
            <a:r>
              <a:rPr lang="en-IN" dirty="0" smtClean="0"/>
              <a:t>("Integer Array is: " + </a:t>
            </a:r>
            <a:r>
              <a:rPr lang="en-IN" dirty="0" err="1" smtClean="0"/>
              <a:t>Arrays.toString</a:t>
            </a:r>
            <a:r>
              <a:rPr lang="en-IN" dirty="0" smtClean="0"/>
              <a:t>(</a:t>
            </a:r>
            <a:r>
              <a:rPr lang="en-IN" dirty="0" err="1" smtClean="0"/>
              <a:t>Arr</a:t>
            </a:r>
            <a:r>
              <a:rPr lang="en-IN" dirty="0" smtClean="0"/>
              <a:t>));</a:t>
            </a:r>
          </a:p>
          <a:p>
            <a:pPr>
              <a:buNone/>
            </a:pPr>
            <a:r>
              <a:rPr lang="en-IN" dirty="0" smtClean="0"/>
              <a:t>    }</a:t>
            </a:r>
          </a:p>
          <a:p>
            <a:pPr>
              <a:buNone/>
            </a:pPr>
            <a:r>
              <a:rPr lang="en-IN" dirty="0" smtClean="0"/>
              <a:t>}</a:t>
            </a:r>
          </a:p>
          <a:p>
            <a:pPr>
              <a:buNone/>
            </a:pPr>
            <a:endParaRPr lang="en-IN"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20688"/>
            <a:ext cx="8229600" cy="4525963"/>
          </a:xfrm>
        </p:spPr>
        <p:txBody>
          <a:bodyPr>
            <a:noAutofit/>
          </a:bodyPr>
          <a:lstStyle/>
          <a:p>
            <a:pPr algn="just">
              <a:buNone/>
            </a:pPr>
            <a:endParaRPr lang="en-IN" sz="2000" dirty="0" smtClean="0"/>
          </a:p>
          <a:p>
            <a:pPr algn="just"/>
            <a:r>
              <a:rPr lang="en-IN" sz="2000" dirty="0" smtClean="0"/>
              <a:t>Sort the input array as we need a sorted array for our </a:t>
            </a:r>
            <a:r>
              <a:rPr lang="en-IN" sz="2000" dirty="0" err="1" smtClean="0"/>
              <a:t>binarySearch</a:t>
            </a:r>
            <a:r>
              <a:rPr lang="en-IN" sz="2000" dirty="0" smtClean="0"/>
              <a:t> method.</a:t>
            </a:r>
          </a:p>
          <a:p>
            <a:pPr algn="just"/>
            <a:endParaRPr lang="en-IN" sz="2000" dirty="0" smtClean="0"/>
          </a:p>
          <a:p>
            <a:pPr algn="just"/>
            <a:r>
              <a:rPr lang="en-IN" sz="2000" dirty="0" smtClean="0"/>
              <a:t> Then we pass the array and the key to the </a:t>
            </a:r>
            <a:r>
              <a:rPr lang="en-IN" sz="2000" dirty="0" err="1" smtClean="0"/>
              <a:t>binarySearch</a:t>
            </a:r>
            <a:r>
              <a:rPr lang="en-IN" sz="2000" dirty="0" smtClean="0"/>
              <a:t> method.</a:t>
            </a:r>
          </a:p>
          <a:p>
            <a:pPr algn="just"/>
            <a:endParaRPr lang="en-IN" sz="2000" dirty="0" smtClean="0"/>
          </a:p>
          <a:p>
            <a:pPr algn="just"/>
            <a:r>
              <a:rPr lang="en-IN" sz="2000" dirty="0" smtClean="0"/>
              <a:t> The index at which we find the key is displayed.</a:t>
            </a:r>
          </a:p>
          <a:p>
            <a:pPr algn="just">
              <a:buNone/>
            </a:pPr>
            <a:endParaRPr lang="en-US" sz="2000" dirty="0" smtClean="0"/>
          </a:p>
          <a:p>
            <a:pPr algn="just">
              <a:buNone/>
            </a:pPr>
            <a:r>
              <a:rPr lang="en-IN" sz="2000" b="1" dirty="0" smtClean="0"/>
              <a:t>Note</a:t>
            </a:r>
            <a:endParaRPr lang="en-IN" sz="2000" dirty="0" smtClean="0"/>
          </a:p>
          <a:p>
            <a:pPr algn="just"/>
            <a:r>
              <a:rPr lang="en-IN" sz="2000" dirty="0" smtClean="0"/>
              <a:t>If </a:t>
            </a:r>
            <a:r>
              <a:rPr lang="en-IN" sz="2000" dirty="0" smtClean="0">
                <a:solidFill>
                  <a:srgbClr val="FF0000"/>
                </a:solidFill>
              </a:rPr>
              <a:t>the input list is not sorted, the results are undefined.</a:t>
            </a:r>
          </a:p>
          <a:p>
            <a:pPr algn="just"/>
            <a:endParaRPr lang="en-IN" sz="2000" dirty="0" smtClean="0"/>
          </a:p>
          <a:p>
            <a:pPr algn="just"/>
            <a:r>
              <a:rPr lang="en-IN" sz="2000" dirty="0" smtClean="0"/>
              <a:t>If there are duplicates, there is no guarantee which one will be found.</a:t>
            </a:r>
          </a:p>
          <a:p>
            <a:pPr algn="just">
              <a:buNone/>
            </a:pPr>
            <a:endParaRPr lang="en-IN" sz="2000" dirty="0" smtClean="0"/>
          </a:p>
          <a:p>
            <a:pPr algn="just">
              <a:buNone/>
            </a:pPr>
            <a:endParaRPr lang="en-IN" sz="2000" dirty="0" smtClean="0"/>
          </a:p>
          <a:p>
            <a:pPr algn="just">
              <a:buNone/>
            </a:pPr>
            <a:endParaRPr lang="en-IN" sz="2000"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20688"/>
            <a:ext cx="8229600" cy="4525963"/>
          </a:xfrm>
        </p:spPr>
        <p:txBody>
          <a:bodyPr>
            <a:noAutofit/>
          </a:bodyPr>
          <a:lstStyle/>
          <a:p>
            <a:pPr>
              <a:buNone/>
            </a:pPr>
            <a:r>
              <a:rPr lang="en-IN" sz="2000" dirty="0" smtClean="0"/>
              <a:t>import </a:t>
            </a:r>
            <a:r>
              <a:rPr lang="en-IN" sz="2000" dirty="0" err="1" smtClean="0"/>
              <a:t>java.util.Arrays</a:t>
            </a:r>
            <a:r>
              <a:rPr lang="en-IN" sz="2000" dirty="0" smtClean="0"/>
              <a:t>;</a:t>
            </a:r>
          </a:p>
          <a:p>
            <a:pPr>
              <a:buNone/>
            </a:pPr>
            <a:r>
              <a:rPr lang="en-IN" sz="2000" dirty="0" smtClean="0"/>
              <a:t>    </a:t>
            </a:r>
          </a:p>
          <a:p>
            <a:pPr>
              <a:buNone/>
            </a:pPr>
            <a:r>
              <a:rPr lang="en-IN" sz="2000" dirty="0" smtClean="0"/>
              <a:t>public class </a:t>
            </a:r>
            <a:r>
              <a:rPr lang="en-IN" sz="2000" dirty="0" err="1" smtClean="0"/>
              <a:t>Scaler</a:t>
            </a:r>
            <a:r>
              <a:rPr lang="en-IN" sz="2000" dirty="0" smtClean="0"/>
              <a:t> {</a:t>
            </a:r>
          </a:p>
          <a:p>
            <a:pPr>
              <a:buNone/>
            </a:pPr>
            <a:endParaRPr lang="en-IN" sz="2000" dirty="0" smtClean="0"/>
          </a:p>
          <a:p>
            <a:pPr>
              <a:buNone/>
            </a:pPr>
            <a:r>
              <a:rPr lang="en-IN" sz="2000" dirty="0" smtClean="0"/>
              <a:t>	public static void main(String[] </a:t>
            </a:r>
            <a:r>
              <a:rPr lang="en-IN" sz="2000" dirty="0" err="1" smtClean="0"/>
              <a:t>args</a:t>
            </a:r>
            <a:r>
              <a:rPr lang="en-IN" sz="2000" dirty="0" smtClean="0"/>
              <a:t>)</a:t>
            </a:r>
          </a:p>
          <a:p>
            <a:pPr>
              <a:buNone/>
            </a:pPr>
            <a:r>
              <a:rPr lang="en-IN" sz="2000" dirty="0" smtClean="0"/>
              <a:t>	{</a:t>
            </a:r>
          </a:p>
          <a:p>
            <a:pPr>
              <a:buNone/>
            </a:pPr>
            <a:r>
              <a:rPr lang="en-IN" sz="2000" dirty="0" smtClean="0"/>
              <a:t>		</a:t>
            </a:r>
            <a:r>
              <a:rPr lang="en-IN" sz="2000" dirty="0" err="1" smtClean="0"/>
              <a:t>int</a:t>
            </a:r>
            <a:r>
              <a:rPr lang="en-IN" sz="2000" dirty="0" smtClean="0"/>
              <a:t> </a:t>
            </a:r>
            <a:r>
              <a:rPr lang="en-IN" sz="2000" dirty="0" err="1" smtClean="0"/>
              <a:t>Arr</a:t>
            </a:r>
            <a:r>
              <a:rPr lang="en-IN" sz="2000" dirty="0" smtClean="0"/>
              <a:t>[] = { 10, 20, 11, 21, 31 };</a:t>
            </a:r>
          </a:p>
          <a:p>
            <a:pPr>
              <a:buNone/>
            </a:pPr>
            <a:endParaRPr lang="en-IN" sz="2000" dirty="0" smtClean="0"/>
          </a:p>
          <a:p>
            <a:pPr>
              <a:buNone/>
            </a:pPr>
            <a:r>
              <a:rPr lang="en-IN" sz="2000" dirty="0" smtClean="0"/>
              <a:t>		</a:t>
            </a:r>
            <a:r>
              <a:rPr lang="en-IN" sz="2000" dirty="0" err="1" smtClean="0">
                <a:solidFill>
                  <a:srgbClr val="FF0000"/>
                </a:solidFill>
              </a:rPr>
              <a:t>Arrays.sort</a:t>
            </a:r>
            <a:r>
              <a:rPr lang="en-IN" sz="2000" dirty="0" smtClean="0">
                <a:solidFill>
                  <a:srgbClr val="FF0000"/>
                </a:solidFill>
              </a:rPr>
              <a:t>(</a:t>
            </a:r>
            <a:r>
              <a:rPr lang="en-IN" sz="2000" dirty="0" err="1" smtClean="0">
                <a:solidFill>
                  <a:srgbClr val="FF0000"/>
                </a:solidFill>
              </a:rPr>
              <a:t>Arr</a:t>
            </a:r>
            <a:r>
              <a:rPr lang="en-IN" sz="2000" dirty="0" smtClean="0">
                <a:solidFill>
                  <a:srgbClr val="FF0000"/>
                </a:solidFill>
              </a:rPr>
              <a:t>);</a:t>
            </a:r>
          </a:p>
          <a:p>
            <a:pPr>
              <a:buNone/>
            </a:pPr>
            <a:endParaRPr lang="en-IN" sz="2000" dirty="0" smtClean="0"/>
          </a:p>
          <a:p>
            <a:pPr>
              <a:buNone/>
            </a:pPr>
            <a:r>
              <a:rPr lang="en-IN" sz="2000" dirty="0" smtClean="0"/>
              <a:t>		</a:t>
            </a:r>
            <a:r>
              <a:rPr lang="en-IN" sz="2000" dirty="0" err="1" smtClean="0"/>
              <a:t>int</a:t>
            </a:r>
            <a:r>
              <a:rPr lang="en-IN" sz="2000" dirty="0" smtClean="0"/>
              <a:t> Key = 31;</a:t>
            </a:r>
          </a:p>
          <a:p>
            <a:pPr>
              <a:buNone/>
            </a:pPr>
            <a:endParaRPr lang="en-IN" sz="2000" dirty="0" smtClean="0"/>
          </a:p>
          <a:p>
            <a:pPr>
              <a:buNone/>
            </a:pPr>
            <a:r>
              <a:rPr lang="en-IN" sz="2000" dirty="0" smtClean="0"/>
              <a:t>		</a:t>
            </a:r>
            <a:r>
              <a:rPr lang="en-IN" sz="2000" dirty="0" err="1" smtClean="0"/>
              <a:t>System.out.println</a:t>
            </a:r>
            <a:r>
              <a:rPr lang="en-IN" sz="2000" dirty="0" smtClean="0"/>
              <a:t>(</a:t>
            </a:r>
          </a:p>
          <a:p>
            <a:pPr>
              <a:buNone/>
            </a:pPr>
            <a:r>
              <a:rPr lang="en-IN" sz="2000" dirty="0" smtClean="0"/>
              <a:t>			Key + " found at index = "</a:t>
            </a:r>
          </a:p>
          <a:p>
            <a:pPr>
              <a:buNone/>
            </a:pPr>
            <a:r>
              <a:rPr lang="en-IN" sz="2000" dirty="0" smtClean="0"/>
              <a:t>			</a:t>
            </a:r>
            <a:r>
              <a:rPr lang="en-IN" sz="2000" dirty="0" smtClean="0">
                <a:solidFill>
                  <a:srgbClr val="FF0000"/>
                </a:solidFill>
              </a:rPr>
              <a:t>+ </a:t>
            </a:r>
            <a:r>
              <a:rPr lang="en-IN" sz="2000" dirty="0" err="1" smtClean="0">
                <a:solidFill>
                  <a:srgbClr val="FF0000"/>
                </a:solidFill>
              </a:rPr>
              <a:t>Arrays.binarySearch</a:t>
            </a:r>
            <a:r>
              <a:rPr lang="en-IN" sz="2000" dirty="0" smtClean="0">
                <a:solidFill>
                  <a:srgbClr val="FF0000"/>
                </a:solidFill>
              </a:rPr>
              <a:t>(</a:t>
            </a:r>
            <a:r>
              <a:rPr lang="en-IN" sz="2000" dirty="0" err="1" smtClean="0">
                <a:solidFill>
                  <a:srgbClr val="FF0000"/>
                </a:solidFill>
              </a:rPr>
              <a:t>Arr</a:t>
            </a:r>
            <a:r>
              <a:rPr lang="en-IN" sz="2000" dirty="0" smtClean="0">
                <a:solidFill>
                  <a:srgbClr val="FF0000"/>
                </a:solidFill>
              </a:rPr>
              <a:t>, Key));</a:t>
            </a:r>
          </a:p>
          <a:p>
            <a:pPr>
              <a:buNone/>
            </a:pPr>
            <a:r>
              <a:rPr lang="en-IN" sz="2000" dirty="0" smtClean="0">
                <a:solidFill>
                  <a:srgbClr val="FF0000"/>
                </a:solidFill>
              </a:rPr>
              <a:t>	}</a:t>
            </a:r>
          </a:p>
          <a:p>
            <a:pPr>
              <a:buNone/>
            </a:pPr>
            <a:r>
              <a:rPr lang="en-IN" sz="2000" dirty="0" smtClean="0"/>
              <a:t>}</a:t>
            </a: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Benefits of Arrays Class in Java</a:t>
            </a:r>
            <a:br>
              <a:rPr lang="en-IN" b="1" dirty="0" smtClean="0"/>
            </a:br>
            <a:endParaRPr lang="en-IN" dirty="0"/>
          </a:p>
        </p:txBody>
      </p:sp>
      <p:sp>
        <p:nvSpPr>
          <p:cNvPr id="3" name="Content Placeholder 2"/>
          <p:cNvSpPr>
            <a:spLocks noGrp="1"/>
          </p:cNvSpPr>
          <p:nvPr>
            <p:ph idx="1"/>
          </p:nvPr>
        </p:nvSpPr>
        <p:spPr/>
        <p:txBody>
          <a:bodyPr>
            <a:normAutofit/>
          </a:bodyPr>
          <a:lstStyle/>
          <a:p>
            <a:pPr algn="just"/>
            <a:r>
              <a:rPr lang="en-IN" sz="2400" dirty="0" smtClean="0"/>
              <a:t>Arrays class makes it easier to perform common operations on an array.</a:t>
            </a:r>
          </a:p>
          <a:p>
            <a:pPr algn="just"/>
            <a:endParaRPr lang="en-IN" sz="2400" dirty="0" smtClean="0"/>
          </a:p>
          <a:p>
            <a:pPr algn="just"/>
            <a:r>
              <a:rPr lang="en-IN" sz="2400" dirty="0" smtClean="0"/>
              <a:t>No need to use complicated loops to work with an array.</a:t>
            </a:r>
          </a:p>
          <a:p>
            <a:pPr algn="just"/>
            <a:endParaRPr lang="en-IN" sz="2400" dirty="0" smtClean="0"/>
          </a:p>
          <a:p>
            <a:pPr algn="just"/>
            <a:r>
              <a:rPr lang="en-IN" sz="2400" dirty="0" smtClean="0"/>
              <a:t>No need to reinvent the wheel for operations such as binary search and sorting.</a:t>
            </a:r>
          </a:p>
          <a:p>
            <a:pPr algn="just"/>
            <a:endParaRPr lang="en-IN" sz="2400"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91680" y="476672"/>
            <a:ext cx="5904656" cy="1224136"/>
          </a:xfrm>
        </p:spPr>
        <p:txBody>
          <a:bodyPr/>
          <a:lstStyle/>
          <a:p>
            <a:r>
              <a:rPr lang="en-US" dirty="0"/>
              <a:t>UNIT-IV</a:t>
            </a:r>
            <a:endParaRPr lang="en-IN" dirty="0"/>
          </a:p>
        </p:txBody>
      </p:sp>
      <p:sp>
        <p:nvSpPr>
          <p:cNvPr id="3" name="Subtitle 2"/>
          <p:cNvSpPr>
            <a:spLocks noGrp="1"/>
          </p:cNvSpPr>
          <p:nvPr>
            <p:ph type="subTitle" idx="1"/>
          </p:nvPr>
        </p:nvSpPr>
        <p:spPr>
          <a:xfrm>
            <a:off x="899592" y="1628800"/>
            <a:ext cx="7632848" cy="3096344"/>
          </a:xfrm>
        </p:spPr>
        <p:txBody>
          <a:bodyPr>
            <a:noAutofit/>
          </a:bodyPr>
          <a:lstStyle/>
          <a:p>
            <a:pPr algn="just"/>
            <a:r>
              <a:rPr lang="en-US" sz="2800" dirty="0"/>
              <a:t>Collections: Overview, Collection Interfaces, Collection Classes, </a:t>
            </a:r>
            <a:r>
              <a:rPr lang="en-US" sz="2800" dirty="0" err="1"/>
              <a:t>Iterators</a:t>
            </a:r>
            <a:r>
              <a:rPr lang="en-US" sz="2800" dirty="0"/>
              <a:t>, List, Set, Maps, Comparator, Arrays, </a:t>
            </a:r>
            <a:r>
              <a:rPr lang="en-US" b="1" dirty="0"/>
              <a:t>Legacy Classes and Interfaces</a:t>
            </a:r>
            <a:r>
              <a:rPr lang="en-US" sz="2800" dirty="0"/>
              <a:t>, </a:t>
            </a:r>
            <a:r>
              <a:rPr lang="en-US" sz="2800" dirty="0" err="1"/>
              <a:t>StringTokenizer</a:t>
            </a:r>
            <a:r>
              <a:rPr lang="en-US" sz="2800" dirty="0"/>
              <a:t>, </a:t>
            </a:r>
            <a:r>
              <a:rPr lang="en-US" sz="2800" dirty="0" err="1"/>
              <a:t>BitSet</a:t>
            </a:r>
            <a:r>
              <a:rPr lang="en-US" sz="2800" dirty="0"/>
              <a:t>, Date, Calendar, Random, Flow, Timer. </a:t>
            </a:r>
            <a:endParaRPr lang="en-US" sz="2800" dirty="0" smtClean="0"/>
          </a:p>
          <a:p>
            <a:pPr algn="just"/>
            <a:endParaRPr lang="en-US" sz="2800" dirty="0" smtClean="0"/>
          </a:p>
          <a:p>
            <a:pPr algn="just"/>
            <a:endParaRPr lang="en-US" sz="2800" dirty="0" smtClean="0"/>
          </a:p>
          <a:p>
            <a:pPr algn="just"/>
            <a:endParaRPr lang="en-US" sz="2800" dirty="0" smtClean="0"/>
          </a:p>
          <a:p>
            <a:pPr algn="just"/>
            <a:endParaRPr lang="en-US" sz="2800" dirty="0" smtClean="0"/>
          </a:p>
          <a:p>
            <a:pPr algn="just"/>
            <a:r>
              <a:rPr lang="en-IN" sz="800" dirty="0" smtClean="0">
                <a:hlinkClick r:id="rId3"/>
              </a:rPr>
              <a:t>https://www.programiz.com/java-programming/vector</a:t>
            </a:r>
            <a:endParaRPr lang="en-IN" sz="800" dirty="0" smtClean="0"/>
          </a:p>
          <a:p>
            <a:pPr algn="just"/>
            <a:r>
              <a:rPr lang="en-IN" sz="800" dirty="0" smtClean="0"/>
              <a:t>https://scanftree.com/java/collection-classes</a:t>
            </a:r>
          </a:p>
          <a:p>
            <a:pPr algn="just"/>
            <a:endParaRPr lang="en-IN" sz="2800" dirty="0"/>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624"/>
            <a:ext cx="8229600" cy="1143000"/>
          </a:xfrm>
        </p:spPr>
        <p:txBody>
          <a:bodyPr/>
          <a:lstStyle/>
          <a:p>
            <a:r>
              <a:rPr lang="en-IN" b="1" dirty="0" smtClean="0"/>
              <a:t>The Legacy Classes and Interfaces</a:t>
            </a:r>
            <a:endParaRPr lang="en-IN" dirty="0"/>
          </a:p>
        </p:txBody>
      </p:sp>
      <p:sp>
        <p:nvSpPr>
          <p:cNvPr id="3" name="Content Placeholder 2"/>
          <p:cNvSpPr>
            <a:spLocks noGrp="1"/>
          </p:cNvSpPr>
          <p:nvPr>
            <p:ph idx="1"/>
          </p:nvPr>
        </p:nvSpPr>
        <p:spPr>
          <a:xfrm>
            <a:off x="457200" y="1207293"/>
            <a:ext cx="8229600" cy="4525963"/>
          </a:xfrm>
        </p:spPr>
        <p:txBody>
          <a:bodyPr>
            <a:noAutofit/>
          </a:bodyPr>
          <a:lstStyle/>
          <a:p>
            <a:pPr algn="just"/>
            <a:r>
              <a:rPr lang="en-IN" sz="1800" dirty="0" smtClean="0"/>
              <a:t>Early version of java did not include the </a:t>
            </a:r>
            <a:r>
              <a:rPr lang="en-IN" sz="1800" b="1" dirty="0" smtClean="0"/>
              <a:t>Collection</a:t>
            </a:r>
            <a:r>
              <a:rPr lang="en-IN" sz="1800" dirty="0" smtClean="0"/>
              <a:t> framework. It only defined several classes and interface that provide method for </a:t>
            </a:r>
            <a:r>
              <a:rPr lang="en-IN" sz="1800" dirty="0" smtClean="0">
                <a:solidFill>
                  <a:srgbClr val="FF0000"/>
                </a:solidFill>
              </a:rPr>
              <a:t>storing objects. </a:t>
            </a:r>
          </a:p>
          <a:p>
            <a:pPr algn="just"/>
            <a:endParaRPr lang="en-IN" sz="1800" dirty="0" smtClean="0"/>
          </a:p>
          <a:p>
            <a:pPr algn="just"/>
            <a:r>
              <a:rPr lang="en-IN" sz="1800" dirty="0" smtClean="0"/>
              <a:t>When </a:t>
            </a:r>
            <a:r>
              <a:rPr lang="en-IN" sz="1800" b="1" dirty="0" smtClean="0"/>
              <a:t>Collection</a:t>
            </a:r>
            <a:r>
              <a:rPr lang="en-IN" sz="1800" dirty="0" smtClean="0"/>
              <a:t> framework were added in J2SE 1.2, the original classes were reengineered to support the collection interface</a:t>
            </a:r>
            <a:r>
              <a:rPr lang="en-IN" sz="1800" dirty="0" smtClean="0">
                <a:solidFill>
                  <a:srgbClr val="FF0000"/>
                </a:solidFill>
              </a:rPr>
              <a:t>. These classes are also known as Legacy classes. All legacy classes and interface were redesign by JDK 5 to support Generics.</a:t>
            </a:r>
          </a:p>
          <a:p>
            <a:pPr algn="just"/>
            <a:endParaRPr lang="en-IN" sz="1800" dirty="0" smtClean="0"/>
          </a:p>
          <a:p>
            <a:pPr algn="just"/>
            <a:r>
              <a:rPr lang="en-IN" sz="1800" dirty="0" smtClean="0"/>
              <a:t>All the legacy classes </a:t>
            </a:r>
            <a:r>
              <a:rPr lang="en-IN" sz="1800" dirty="0" smtClean="0">
                <a:solidFill>
                  <a:srgbClr val="FF0000"/>
                </a:solidFill>
              </a:rPr>
              <a:t>are synchronized.</a:t>
            </a:r>
          </a:p>
          <a:p>
            <a:pPr algn="just"/>
            <a:endParaRPr lang="en-IN" sz="1800" dirty="0" smtClean="0"/>
          </a:p>
          <a:p>
            <a:pPr algn="just">
              <a:buNone/>
            </a:pPr>
            <a:r>
              <a:rPr lang="en-IN" sz="1800" dirty="0" smtClean="0"/>
              <a:t>The following are the legacy classes defined by </a:t>
            </a:r>
            <a:r>
              <a:rPr lang="en-IN" sz="1800" b="1" dirty="0" err="1" smtClean="0"/>
              <a:t>java.util</a:t>
            </a:r>
            <a:r>
              <a:rPr lang="en-IN" sz="1800" dirty="0" smtClean="0"/>
              <a:t> package</a:t>
            </a:r>
          </a:p>
          <a:p>
            <a:pPr algn="just"/>
            <a:r>
              <a:rPr lang="en-IN" sz="1800" dirty="0" smtClean="0"/>
              <a:t>Dictionary</a:t>
            </a:r>
          </a:p>
          <a:p>
            <a:pPr algn="just"/>
            <a:r>
              <a:rPr lang="en-IN" sz="1800" dirty="0" err="1" smtClean="0"/>
              <a:t>HashTable</a:t>
            </a:r>
            <a:endParaRPr lang="en-IN" sz="1800" dirty="0" smtClean="0"/>
          </a:p>
          <a:p>
            <a:pPr algn="just"/>
            <a:r>
              <a:rPr lang="en-IN" sz="1800" dirty="0" smtClean="0"/>
              <a:t>Properties</a:t>
            </a:r>
          </a:p>
          <a:p>
            <a:pPr algn="just"/>
            <a:r>
              <a:rPr lang="en-IN" sz="1800" dirty="0" smtClean="0"/>
              <a:t>Stack</a:t>
            </a:r>
          </a:p>
          <a:p>
            <a:pPr algn="just"/>
            <a:r>
              <a:rPr lang="en-IN" sz="1800" dirty="0" smtClean="0"/>
              <a:t>Vector</a:t>
            </a:r>
          </a:p>
          <a:p>
            <a:pPr algn="just">
              <a:buNone/>
            </a:pPr>
            <a:r>
              <a:rPr lang="en-IN" sz="1800" dirty="0" smtClean="0"/>
              <a:t>There is only one legacy interface called </a:t>
            </a:r>
            <a:r>
              <a:rPr lang="en-IN" sz="1800" b="1" dirty="0" smtClean="0"/>
              <a:t>Enumeration</a:t>
            </a:r>
            <a:endParaRPr lang="en-IN" sz="1800" dirty="0" smtClean="0"/>
          </a:p>
          <a:p>
            <a:pPr algn="just">
              <a:buNone/>
            </a:pPr>
            <a:r>
              <a:rPr lang="en-IN" sz="1800" dirty="0" smtClean="0"/>
              <a:t> </a:t>
            </a:r>
            <a:endParaRPr lang="en-IN" sz="1800"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Enumeration interface</a:t>
            </a:r>
            <a:br>
              <a:rPr lang="en-IN" dirty="0" smtClean="0"/>
            </a:br>
            <a:endParaRPr lang="en-IN" dirty="0"/>
          </a:p>
        </p:txBody>
      </p:sp>
      <p:sp>
        <p:nvSpPr>
          <p:cNvPr id="3" name="Content Placeholder 2"/>
          <p:cNvSpPr>
            <a:spLocks noGrp="1"/>
          </p:cNvSpPr>
          <p:nvPr>
            <p:ph idx="1"/>
          </p:nvPr>
        </p:nvSpPr>
        <p:spPr>
          <a:xfrm>
            <a:off x="457200" y="1412776"/>
            <a:ext cx="8229600" cy="4525963"/>
          </a:xfrm>
        </p:spPr>
        <p:txBody>
          <a:bodyPr>
            <a:normAutofit fontScale="92500" lnSpcReduction="10000"/>
          </a:bodyPr>
          <a:lstStyle/>
          <a:p>
            <a:pPr algn="just"/>
            <a:r>
              <a:rPr lang="en-IN" sz="2400" b="1" dirty="0" smtClean="0"/>
              <a:t>Enumeration</a:t>
            </a:r>
            <a:r>
              <a:rPr lang="en-IN" sz="2400" dirty="0" smtClean="0"/>
              <a:t> interface defines method to enumerate(one by one) through collection of object.</a:t>
            </a:r>
          </a:p>
          <a:p>
            <a:pPr algn="just"/>
            <a:endParaRPr lang="en-IN" sz="2400" dirty="0" smtClean="0"/>
          </a:p>
          <a:p>
            <a:pPr algn="just"/>
            <a:r>
              <a:rPr lang="en-IN" sz="2400" dirty="0" smtClean="0"/>
              <a:t>This interface is suspended by</a:t>
            </a:r>
            <a:r>
              <a:rPr lang="en-IN" sz="2400" dirty="0" smtClean="0">
                <a:solidFill>
                  <a:srgbClr val="FF0000"/>
                </a:solidFill>
              </a:rPr>
              <a:t> </a:t>
            </a:r>
            <a:r>
              <a:rPr lang="en-IN" sz="2400" b="1" dirty="0" err="1" smtClean="0">
                <a:solidFill>
                  <a:srgbClr val="FF0000"/>
                </a:solidFill>
              </a:rPr>
              <a:t>Iterator</a:t>
            </a:r>
            <a:r>
              <a:rPr lang="en-IN" sz="2400" dirty="0" smtClean="0"/>
              <a:t> interface.</a:t>
            </a:r>
          </a:p>
          <a:p>
            <a:pPr algn="just"/>
            <a:endParaRPr lang="en-IN" sz="2400" dirty="0" smtClean="0"/>
          </a:p>
          <a:p>
            <a:pPr algn="just"/>
            <a:r>
              <a:rPr lang="en-IN" sz="2400" dirty="0" smtClean="0"/>
              <a:t>However some legacy classes such as </a:t>
            </a:r>
            <a:r>
              <a:rPr lang="en-IN" sz="2400" b="1" dirty="0" smtClean="0"/>
              <a:t>Vector</a:t>
            </a:r>
            <a:r>
              <a:rPr lang="en-IN" sz="2400" dirty="0" smtClean="0"/>
              <a:t> and </a:t>
            </a:r>
            <a:r>
              <a:rPr lang="en-IN" sz="2400" b="1" dirty="0" smtClean="0"/>
              <a:t>Properties</a:t>
            </a:r>
            <a:r>
              <a:rPr lang="en-IN" sz="2400" dirty="0" smtClean="0"/>
              <a:t> defines several method in which </a:t>
            </a:r>
            <a:r>
              <a:rPr lang="en-IN" sz="2400" b="1" dirty="0" smtClean="0"/>
              <a:t>Enumeration</a:t>
            </a:r>
            <a:r>
              <a:rPr lang="en-IN" sz="2400" dirty="0" smtClean="0"/>
              <a:t> interface is used.</a:t>
            </a:r>
          </a:p>
          <a:p>
            <a:pPr algn="just"/>
            <a:endParaRPr lang="en-IN" sz="2400" dirty="0" smtClean="0"/>
          </a:p>
          <a:p>
            <a:pPr algn="just"/>
            <a:r>
              <a:rPr lang="en-IN" sz="2400" dirty="0" smtClean="0"/>
              <a:t>It specifies the following two methods</a:t>
            </a:r>
          </a:p>
          <a:p>
            <a:pPr algn="just"/>
            <a:endParaRPr lang="en-IN" sz="2400" dirty="0" smtClean="0"/>
          </a:p>
          <a:p>
            <a:pPr lvl="1" algn="just"/>
            <a:r>
              <a:rPr lang="en-IN" sz="2000" dirty="0" err="1" smtClean="0"/>
              <a:t>boolean</a:t>
            </a:r>
            <a:r>
              <a:rPr lang="en-IN" sz="2000" dirty="0" smtClean="0"/>
              <a:t> </a:t>
            </a:r>
            <a:r>
              <a:rPr lang="en-IN" sz="2000" dirty="0" err="1" smtClean="0"/>
              <a:t>hasMoreElements</a:t>
            </a:r>
            <a:r>
              <a:rPr lang="en-IN" sz="2000" dirty="0" smtClean="0"/>
              <a:t>()</a:t>
            </a:r>
          </a:p>
          <a:p>
            <a:pPr lvl="1" algn="just"/>
            <a:r>
              <a:rPr lang="en-IN" sz="2000" dirty="0" smtClean="0"/>
              <a:t> Object </a:t>
            </a:r>
            <a:r>
              <a:rPr lang="en-IN" sz="2000" dirty="0" err="1" smtClean="0"/>
              <a:t>nextElement</a:t>
            </a:r>
            <a:r>
              <a:rPr lang="en-IN" sz="2000" dirty="0" smtClean="0"/>
              <a:t>()</a:t>
            </a:r>
          </a:p>
          <a:p>
            <a:pPr algn="just"/>
            <a:endParaRPr lang="en-IN" sz="2400" dirty="0"/>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smtClean="0"/>
              <a:t>The Legacy Classes</a:t>
            </a:r>
            <a:endParaRPr lang="en-IN" sz="3600" dirty="0"/>
          </a:p>
        </p:txBody>
      </p:sp>
      <p:sp>
        <p:nvSpPr>
          <p:cNvPr id="3" name="Content Placeholder 2"/>
          <p:cNvSpPr>
            <a:spLocks noGrp="1"/>
          </p:cNvSpPr>
          <p:nvPr>
            <p:ph idx="1"/>
          </p:nvPr>
        </p:nvSpPr>
        <p:spPr/>
        <p:txBody>
          <a:bodyPr>
            <a:normAutofit fontScale="92500" lnSpcReduction="10000"/>
          </a:bodyPr>
          <a:lstStyle/>
          <a:p>
            <a:pPr algn="just"/>
            <a:r>
              <a:rPr lang="en-IN" sz="2000" b="1" dirty="0" smtClean="0"/>
              <a:t>Dictionary:</a:t>
            </a:r>
            <a:r>
              <a:rPr lang="en-IN" sz="2000" dirty="0" smtClean="0"/>
              <a:t> An abstract class in nature assigned to </a:t>
            </a:r>
            <a:r>
              <a:rPr lang="en-IN" sz="2000" dirty="0" smtClean="0">
                <a:solidFill>
                  <a:srgbClr val="FF0000"/>
                </a:solidFill>
              </a:rPr>
              <a:t>hold values as the value pair.</a:t>
            </a:r>
          </a:p>
          <a:p>
            <a:pPr algn="just"/>
            <a:endParaRPr lang="en-IN" sz="2000" dirty="0" smtClean="0"/>
          </a:p>
          <a:p>
            <a:pPr algn="just"/>
            <a:r>
              <a:rPr lang="en-IN" sz="2000" b="1" dirty="0" smtClean="0"/>
              <a:t>Properties:</a:t>
            </a:r>
            <a:r>
              <a:rPr lang="en-IN" sz="2000" dirty="0" smtClean="0"/>
              <a:t> Thread-safe by nature, it </a:t>
            </a:r>
            <a:r>
              <a:rPr lang="en-IN" sz="2000" dirty="0" smtClean="0">
                <a:solidFill>
                  <a:srgbClr val="FF0000"/>
                </a:solidFill>
              </a:rPr>
              <a:t>doesn’t require any manual synchronization </a:t>
            </a:r>
            <a:r>
              <a:rPr lang="en-IN" sz="2000" dirty="0" smtClean="0"/>
              <a:t>to hold values in the key pair, and is an extension to </a:t>
            </a:r>
            <a:r>
              <a:rPr lang="en-IN" sz="2000" dirty="0" err="1" smtClean="0"/>
              <a:t>Hashtable</a:t>
            </a:r>
            <a:r>
              <a:rPr lang="en-IN" sz="2000" dirty="0" smtClean="0"/>
              <a:t> class.</a:t>
            </a:r>
          </a:p>
          <a:p>
            <a:pPr algn="just"/>
            <a:endParaRPr lang="en-IN" sz="2000" dirty="0" smtClean="0"/>
          </a:p>
          <a:p>
            <a:pPr algn="just"/>
            <a:r>
              <a:rPr lang="en-IN" sz="2000" b="1" dirty="0" err="1" smtClean="0"/>
              <a:t>HashTable</a:t>
            </a:r>
            <a:r>
              <a:rPr lang="en-IN" sz="2000" b="1" dirty="0" smtClean="0"/>
              <a:t>:</a:t>
            </a:r>
            <a:r>
              <a:rPr lang="en-IN" sz="2000" dirty="0" smtClean="0"/>
              <a:t> It is a large part of the </a:t>
            </a:r>
            <a:r>
              <a:rPr lang="en-IN" sz="2000" dirty="0" err="1" smtClean="0"/>
              <a:t>java.util</a:t>
            </a:r>
            <a:r>
              <a:rPr lang="en-IN" sz="2000" dirty="0" smtClean="0"/>
              <a:t> package that is an extension to the dictionary class. In-sync with the Java1.2 framework, </a:t>
            </a:r>
            <a:r>
              <a:rPr lang="en-IN" sz="2000" dirty="0" smtClean="0">
                <a:solidFill>
                  <a:srgbClr val="FF0000"/>
                </a:solidFill>
              </a:rPr>
              <a:t>it works on the execution of the map interface</a:t>
            </a:r>
            <a:r>
              <a:rPr lang="en-IN" sz="2000" dirty="0" smtClean="0"/>
              <a:t>, being a package of the collection framework.</a:t>
            </a:r>
          </a:p>
          <a:p>
            <a:pPr algn="just"/>
            <a:endParaRPr lang="en-IN" sz="2000" dirty="0" smtClean="0"/>
          </a:p>
          <a:p>
            <a:pPr algn="just"/>
            <a:r>
              <a:rPr lang="en-IN" sz="2000" b="1" dirty="0" smtClean="0"/>
              <a:t>Vector:</a:t>
            </a:r>
            <a:r>
              <a:rPr lang="en-IN" sz="2000" dirty="0" smtClean="0"/>
              <a:t> Identical to the </a:t>
            </a:r>
            <a:r>
              <a:rPr lang="en-IN" sz="2000" dirty="0" err="1" smtClean="0"/>
              <a:t>ArrayList</a:t>
            </a:r>
            <a:r>
              <a:rPr lang="en-IN" sz="2000" dirty="0" smtClean="0"/>
              <a:t>, this class is mainly used by programmers who aren’t sure about the array’s length. </a:t>
            </a:r>
          </a:p>
          <a:p>
            <a:pPr algn="just"/>
            <a:endParaRPr lang="en-IN" sz="2000" dirty="0" smtClean="0"/>
          </a:p>
          <a:p>
            <a:pPr algn="just"/>
            <a:r>
              <a:rPr lang="en-IN" sz="2000" b="1" dirty="0" smtClean="0"/>
              <a:t>Stack:</a:t>
            </a:r>
            <a:r>
              <a:rPr lang="en-IN" sz="2000" dirty="0" smtClean="0"/>
              <a:t> Commonly referred to as LIFO, it is an extension to the vector class.</a:t>
            </a:r>
          </a:p>
          <a:p>
            <a:pPr algn="just"/>
            <a:endParaRPr lang="en-IN" sz="2000" dirty="0"/>
          </a:p>
        </p:txBody>
      </p:sp>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Dictionary Class</a:t>
            </a:r>
            <a:br>
              <a:rPr lang="en-IN" dirty="0" smtClean="0"/>
            </a:br>
            <a:endParaRPr lang="en-IN" dirty="0"/>
          </a:p>
        </p:txBody>
      </p:sp>
      <p:sp>
        <p:nvSpPr>
          <p:cNvPr id="3" name="Content Placeholder 2"/>
          <p:cNvSpPr>
            <a:spLocks noGrp="1"/>
          </p:cNvSpPr>
          <p:nvPr>
            <p:ph idx="1"/>
          </p:nvPr>
        </p:nvSpPr>
        <p:spPr>
          <a:xfrm>
            <a:off x="457200" y="980728"/>
            <a:ext cx="8229600" cy="4525963"/>
          </a:xfrm>
        </p:spPr>
        <p:txBody>
          <a:bodyPr>
            <a:noAutofit/>
          </a:bodyPr>
          <a:lstStyle/>
          <a:p>
            <a:pPr algn="just"/>
            <a:r>
              <a:rPr lang="en-IN" sz="2000" dirty="0" smtClean="0"/>
              <a:t>The </a:t>
            </a:r>
            <a:r>
              <a:rPr lang="en-IN" sz="2000" b="1" dirty="0" smtClean="0"/>
              <a:t>Dictionary</a:t>
            </a:r>
            <a:r>
              <a:rPr lang="en-IN" sz="2000" dirty="0" smtClean="0"/>
              <a:t> class operates much like Map and represents the </a:t>
            </a:r>
            <a:r>
              <a:rPr lang="en-IN" sz="2000" b="1" dirty="0" smtClean="0">
                <a:solidFill>
                  <a:srgbClr val="FF0000"/>
                </a:solidFill>
              </a:rPr>
              <a:t>key/value</a:t>
            </a:r>
            <a:r>
              <a:rPr lang="en-IN" sz="2000" dirty="0" smtClean="0"/>
              <a:t> storage repository. The </a:t>
            </a:r>
            <a:r>
              <a:rPr lang="en-IN" sz="2000" b="1" dirty="0" smtClean="0"/>
              <a:t>Dictionary class</a:t>
            </a:r>
            <a:r>
              <a:rPr lang="en-IN" sz="2000" dirty="0" smtClean="0"/>
              <a:t> is an </a:t>
            </a:r>
            <a:r>
              <a:rPr lang="en-IN" sz="2000" dirty="0" smtClean="0">
                <a:solidFill>
                  <a:srgbClr val="FF0000"/>
                </a:solidFill>
              </a:rPr>
              <a:t>abstract class </a:t>
            </a:r>
            <a:r>
              <a:rPr lang="en-IN" sz="2000" dirty="0" smtClean="0"/>
              <a:t>that stores the data into the key/value pair. We can define the dictionary as a list of key/value pairs.</a:t>
            </a:r>
          </a:p>
          <a:p>
            <a:pPr algn="just"/>
            <a:endParaRPr lang="en-US" sz="2000" dirty="0" smtClean="0"/>
          </a:p>
          <a:p>
            <a:pPr algn="just"/>
            <a:r>
              <a:rPr lang="en-IN" sz="2000" dirty="0" smtClean="0"/>
              <a:t>The </a:t>
            </a:r>
            <a:r>
              <a:rPr lang="en-IN" sz="2000" b="1" dirty="0" smtClean="0"/>
              <a:t>Dictionary</a:t>
            </a:r>
            <a:r>
              <a:rPr lang="en-IN" sz="2000" dirty="0" smtClean="0"/>
              <a:t> class is </a:t>
            </a:r>
            <a:r>
              <a:rPr lang="en-IN" sz="2000" dirty="0" smtClean="0">
                <a:solidFill>
                  <a:schemeClr val="accent2"/>
                </a:solidFill>
              </a:rPr>
              <a:t>obsolete</a:t>
            </a:r>
            <a:r>
              <a:rPr lang="en-IN" sz="2000" dirty="0" smtClean="0"/>
              <a:t>. Implement map interface to obtain </a:t>
            </a:r>
            <a:r>
              <a:rPr lang="en-IN" sz="2000" dirty="0" smtClean="0">
                <a:solidFill>
                  <a:schemeClr val="accent1"/>
                </a:solidFill>
              </a:rPr>
              <a:t> </a:t>
            </a:r>
            <a:r>
              <a:rPr lang="en-IN" sz="2000" b="1" dirty="0" smtClean="0">
                <a:solidFill>
                  <a:schemeClr val="accent1"/>
                </a:solidFill>
              </a:rPr>
              <a:t>key/value</a:t>
            </a:r>
            <a:r>
              <a:rPr lang="en-IN" sz="2000" dirty="0" smtClean="0"/>
              <a:t> storage functionality.</a:t>
            </a:r>
            <a:endParaRPr lang="en-US" sz="2000" dirty="0" smtClean="0"/>
          </a:p>
          <a:p>
            <a:pPr algn="just"/>
            <a:endParaRPr lang="en-IN" sz="2000" dirty="0" smtClean="0"/>
          </a:p>
          <a:p>
            <a:pPr algn="just">
              <a:buNone/>
            </a:pPr>
            <a:r>
              <a:rPr lang="en-IN" sz="2000" dirty="0" smtClean="0"/>
              <a:t>The dictionary class provides the following methods</a:t>
            </a:r>
          </a:p>
          <a:p>
            <a:pPr algn="just"/>
            <a:endParaRPr lang="en-IN" sz="2000" dirty="0" smtClean="0"/>
          </a:p>
          <a:p>
            <a:pPr algn="just"/>
            <a:r>
              <a:rPr lang="en-IN" sz="2000" dirty="0" smtClean="0"/>
              <a:t>The </a:t>
            </a:r>
            <a:r>
              <a:rPr lang="en-IN" sz="2000" b="1" dirty="0" smtClean="0"/>
              <a:t>put(K key, V value)</a:t>
            </a:r>
            <a:r>
              <a:rPr lang="en-IN" sz="2000" dirty="0" smtClean="0"/>
              <a:t> method is used to add a key-value pair to the dictionary.</a:t>
            </a:r>
          </a:p>
          <a:p>
            <a:pPr algn="just"/>
            <a:endParaRPr lang="en-IN" sz="2000" dirty="0" smtClean="0"/>
          </a:p>
          <a:p>
            <a:pPr algn="just"/>
            <a:r>
              <a:rPr lang="en-IN" sz="2000" dirty="0" smtClean="0"/>
              <a:t>The </a:t>
            </a:r>
            <a:r>
              <a:rPr lang="en-IN" sz="2000" b="1" dirty="0" smtClean="0"/>
              <a:t>elements()</a:t>
            </a:r>
            <a:r>
              <a:rPr lang="en-IN" sz="2000" dirty="0" smtClean="0"/>
              <a:t> method is used to get the value representation in the dictionary.</a:t>
            </a:r>
          </a:p>
          <a:p>
            <a:pPr algn="just"/>
            <a:endParaRPr lang="en-IN" sz="2000" dirty="0" smtClean="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6712"/>
            <a:ext cx="8229600" cy="4525963"/>
          </a:xfrm>
        </p:spPr>
        <p:txBody>
          <a:bodyPr>
            <a:noAutofit/>
          </a:bodyPr>
          <a:lstStyle/>
          <a:p>
            <a:pPr algn="just"/>
            <a:r>
              <a:rPr lang="en-IN" sz="2400" dirty="0" smtClean="0"/>
              <a:t>The </a:t>
            </a:r>
            <a:r>
              <a:rPr lang="en-IN" sz="2400" b="1" dirty="0" err="1" smtClean="0"/>
              <a:t>isEmpty</a:t>
            </a:r>
            <a:r>
              <a:rPr lang="en-IN" sz="2400" b="1" dirty="0" smtClean="0"/>
              <a:t>()</a:t>
            </a:r>
            <a:r>
              <a:rPr lang="en-IN" sz="2400" dirty="0" smtClean="0"/>
              <a:t> method is used to check whether the dictionary is empty or not.</a:t>
            </a:r>
          </a:p>
          <a:p>
            <a:pPr algn="just"/>
            <a:endParaRPr lang="en-IN" sz="2400" dirty="0" smtClean="0"/>
          </a:p>
          <a:p>
            <a:pPr algn="just"/>
            <a:r>
              <a:rPr lang="en-IN" sz="2400" dirty="0" smtClean="0"/>
              <a:t>The </a:t>
            </a:r>
            <a:r>
              <a:rPr lang="en-IN" sz="2400" b="1" dirty="0" smtClean="0"/>
              <a:t>keys()</a:t>
            </a:r>
            <a:r>
              <a:rPr lang="en-IN" sz="2400" dirty="0" smtClean="0"/>
              <a:t> method is used to get the key representation in the dictionary.</a:t>
            </a:r>
          </a:p>
          <a:p>
            <a:pPr algn="just"/>
            <a:endParaRPr lang="en-IN" sz="2400" dirty="0" smtClean="0"/>
          </a:p>
          <a:p>
            <a:pPr algn="just"/>
            <a:r>
              <a:rPr lang="en-IN" sz="2400" dirty="0" smtClean="0"/>
              <a:t>The </a:t>
            </a:r>
            <a:r>
              <a:rPr lang="en-IN" sz="2400" b="1" dirty="0" smtClean="0"/>
              <a:t>remove(Object key)</a:t>
            </a:r>
            <a:r>
              <a:rPr lang="en-IN" sz="2400" dirty="0" smtClean="0"/>
              <a:t> method removes the data from the dictionary.</a:t>
            </a:r>
          </a:p>
          <a:p>
            <a:pPr algn="just"/>
            <a:endParaRPr lang="en-IN" sz="2400" dirty="0" smtClean="0"/>
          </a:p>
          <a:p>
            <a:pPr algn="just"/>
            <a:r>
              <a:rPr lang="en-IN" sz="2400" dirty="0" smtClean="0"/>
              <a:t>The </a:t>
            </a:r>
            <a:r>
              <a:rPr lang="en-IN" sz="2400" b="1" dirty="0" smtClean="0"/>
              <a:t>size()</a:t>
            </a:r>
            <a:r>
              <a:rPr lang="en-IN" sz="2400" dirty="0" smtClean="0"/>
              <a:t> method is used to get the size of the dictionary.</a:t>
            </a:r>
          </a:p>
          <a:p>
            <a:pPr algn="just"/>
            <a:endParaRPr lang="en-US" sz="2400" dirty="0" smtClean="0"/>
          </a:p>
          <a:p>
            <a:pPr algn="just"/>
            <a:r>
              <a:rPr lang="en-IN" sz="2400" dirty="0" smtClean="0"/>
              <a:t>The </a:t>
            </a:r>
            <a:r>
              <a:rPr lang="en-IN" sz="2400" b="1" dirty="0" smtClean="0"/>
              <a:t>get(Object key)</a:t>
            </a:r>
            <a:r>
              <a:rPr lang="en-IN" sz="2400" dirty="0" smtClean="0"/>
              <a:t> method is used to get the value mapped with the </a:t>
            </a:r>
            <a:r>
              <a:rPr lang="en-IN" sz="2400" dirty="0" err="1" smtClean="0"/>
              <a:t>argumented</a:t>
            </a:r>
            <a:r>
              <a:rPr lang="en-IN" sz="2400" dirty="0" smtClean="0"/>
              <a:t> key in the dictionary.</a:t>
            </a:r>
          </a:p>
          <a:p>
            <a:pPr algn="just"/>
            <a:endParaRPr lang="en-IN" sz="2400" dirty="0" smtClean="0"/>
          </a:p>
          <a:p>
            <a:pPr algn="just"/>
            <a:endParaRPr lang="en-IN" sz="2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smtClean="0"/>
              <a:t>Collection </a:t>
            </a:r>
            <a:r>
              <a:rPr lang="en-IN" sz="3200" b="1" dirty="0" err="1" smtClean="0"/>
              <a:t>vs</a:t>
            </a:r>
            <a:r>
              <a:rPr lang="en-IN" sz="3200" b="1" dirty="0" smtClean="0"/>
              <a:t> Collections</a:t>
            </a:r>
            <a:endParaRPr lang="en-IN" sz="3200" dirty="0"/>
          </a:p>
        </p:txBody>
      </p:sp>
      <p:sp>
        <p:nvSpPr>
          <p:cNvPr id="3" name="Content Placeholder 2"/>
          <p:cNvSpPr>
            <a:spLocks noGrp="1"/>
          </p:cNvSpPr>
          <p:nvPr>
            <p:ph idx="1"/>
          </p:nvPr>
        </p:nvSpPr>
        <p:spPr/>
        <p:txBody>
          <a:bodyPr>
            <a:normAutofit/>
          </a:bodyPr>
          <a:lstStyle/>
          <a:p>
            <a:pPr algn="just"/>
            <a:r>
              <a:rPr lang="en-IN" sz="2000" dirty="0" smtClean="0"/>
              <a:t>The </a:t>
            </a:r>
            <a:r>
              <a:rPr lang="en-IN" sz="2000" dirty="0" smtClean="0">
                <a:solidFill>
                  <a:srgbClr val="FF0000"/>
                </a:solidFill>
              </a:rPr>
              <a:t>collection, a root level interface </a:t>
            </a:r>
            <a:r>
              <a:rPr lang="en-IN" sz="2000" dirty="0" smtClean="0"/>
              <a:t>in the Java collection hierarchy, can be used to group numerous objects in a single unit. The objects grouped can be similar or different from each other. Common collection interfaces are set, list, map, stack, queue. </a:t>
            </a:r>
          </a:p>
          <a:p>
            <a:pPr algn="just"/>
            <a:endParaRPr lang="en-IN" sz="2000" dirty="0" smtClean="0"/>
          </a:p>
          <a:p>
            <a:pPr algn="just"/>
            <a:r>
              <a:rPr lang="en-IN" sz="2000" dirty="0" smtClean="0">
                <a:solidFill>
                  <a:srgbClr val="FF0000"/>
                </a:solidFill>
              </a:rPr>
              <a:t>Collections is a utility class </a:t>
            </a:r>
            <a:r>
              <a:rPr lang="en-IN" sz="2000" dirty="0" smtClean="0"/>
              <a:t>found in Java that only contains static methods that operate on or return collections. Collections provide an easier method for developers to perform basic operations on elements without getting into the operation details.</a:t>
            </a:r>
          </a:p>
          <a:p>
            <a:pPr algn="just"/>
            <a:endParaRPr lang="en-IN" sz="2000" dirty="0" smtClean="0"/>
          </a:p>
          <a:p>
            <a:pPr algn="just"/>
            <a:r>
              <a:rPr lang="en-IN" sz="2000" dirty="0" smtClean="0"/>
              <a:t> Most commonly used collection classes are: </a:t>
            </a:r>
            <a:r>
              <a:rPr lang="en-IN" sz="2000" dirty="0" err="1" smtClean="0"/>
              <a:t>Collections.binarySearch</a:t>
            </a:r>
            <a:r>
              <a:rPr lang="en-IN" sz="2000" dirty="0" smtClean="0"/>
              <a:t>(),</a:t>
            </a:r>
            <a:r>
              <a:rPr lang="en-IN" sz="2000" dirty="0" err="1" smtClean="0"/>
              <a:t>Collections.sort</a:t>
            </a:r>
            <a:r>
              <a:rPr lang="en-IN" sz="2000" dirty="0" smtClean="0"/>
              <a:t>(),Collections.max(),Collections.min(), </a:t>
            </a:r>
            <a:r>
              <a:rPr lang="en-IN" sz="2000" dirty="0" err="1" smtClean="0"/>
              <a:t>Collections.reverse</a:t>
            </a:r>
            <a:r>
              <a:rPr lang="en-IN" sz="2000" dirty="0" smtClean="0"/>
              <a:t>(), </a:t>
            </a:r>
            <a:r>
              <a:rPr lang="en-IN" sz="2000" dirty="0" err="1" smtClean="0"/>
              <a:t>Collections.copy</a:t>
            </a:r>
            <a:r>
              <a:rPr lang="en-IN" sz="2000" dirty="0" smtClean="0"/>
              <a:t>() .</a:t>
            </a:r>
          </a:p>
          <a:p>
            <a:pPr algn="just"/>
            <a:endParaRPr lang="en-IN" sz="2000"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Hashtable</a:t>
            </a:r>
            <a:r>
              <a:rPr lang="en-IN" dirty="0" smtClean="0"/>
              <a:t> class</a:t>
            </a:r>
            <a:endParaRPr lang="en-IN" dirty="0"/>
          </a:p>
        </p:txBody>
      </p:sp>
      <p:sp>
        <p:nvSpPr>
          <p:cNvPr id="3" name="Content Placeholder 2"/>
          <p:cNvSpPr>
            <a:spLocks noGrp="1"/>
          </p:cNvSpPr>
          <p:nvPr>
            <p:ph idx="1"/>
          </p:nvPr>
        </p:nvSpPr>
        <p:spPr/>
        <p:txBody>
          <a:bodyPr>
            <a:normAutofit fontScale="85000" lnSpcReduction="20000"/>
          </a:bodyPr>
          <a:lstStyle/>
          <a:p>
            <a:pPr algn="just"/>
            <a:r>
              <a:rPr lang="en-IN" dirty="0" smtClean="0"/>
              <a:t>The </a:t>
            </a:r>
            <a:r>
              <a:rPr lang="en-IN" dirty="0" err="1" smtClean="0"/>
              <a:t>Hashtable</a:t>
            </a:r>
            <a:r>
              <a:rPr lang="en-IN" dirty="0" smtClean="0"/>
              <a:t> class in Java is one of the oldest members of the Java Collection Framework.</a:t>
            </a:r>
          </a:p>
          <a:p>
            <a:pPr algn="just"/>
            <a:endParaRPr lang="en-IN" dirty="0" smtClean="0"/>
          </a:p>
          <a:p>
            <a:pPr algn="just"/>
            <a:r>
              <a:rPr lang="en-IN" dirty="0" smtClean="0"/>
              <a:t> A hash table is an </a:t>
            </a:r>
            <a:r>
              <a:rPr lang="en-IN" dirty="0" smtClean="0">
                <a:solidFill>
                  <a:srgbClr val="FF0000"/>
                </a:solidFill>
              </a:rPr>
              <a:t>unordered collection of key-value </a:t>
            </a:r>
            <a:r>
              <a:rPr lang="en-IN" dirty="0" smtClean="0"/>
              <a:t>pairs, with a unique key for each value.</a:t>
            </a:r>
          </a:p>
          <a:p>
            <a:pPr algn="just"/>
            <a:endParaRPr lang="en-IN" dirty="0" smtClean="0"/>
          </a:p>
          <a:p>
            <a:pPr algn="just"/>
            <a:r>
              <a:rPr lang="en-IN" dirty="0" smtClean="0"/>
              <a:t>In a hash table</a:t>
            </a:r>
            <a:r>
              <a:rPr lang="en-IN" dirty="0" smtClean="0">
                <a:solidFill>
                  <a:srgbClr val="FF0000"/>
                </a:solidFill>
              </a:rPr>
              <a:t>, data is stored in an array of list format</a:t>
            </a:r>
            <a:r>
              <a:rPr lang="en-IN" dirty="0" smtClean="0"/>
              <a:t>, with a distinct index value for each data value. </a:t>
            </a:r>
          </a:p>
          <a:p>
            <a:pPr algn="just"/>
            <a:endParaRPr lang="en-IN" dirty="0" smtClean="0"/>
          </a:p>
          <a:p>
            <a:pPr algn="just"/>
            <a:r>
              <a:rPr lang="en-IN" dirty="0" smtClean="0"/>
              <a:t>The hash table provides an efficient combination of retrieval, edit, and delete operations.</a:t>
            </a:r>
          </a:p>
          <a:p>
            <a:pPr algn="just"/>
            <a:endParaRPr lang="en-IN" dirty="0"/>
          </a:p>
        </p:txBody>
      </p:sp>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68760"/>
            <a:ext cx="8229600" cy="4525963"/>
          </a:xfrm>
        </p:spPr>
        <p:txBody>
          <a:bodyPr>
            <a:normAutofit fontScale="77500" lnSpcReduction="20000"/>
          </a:bodyPr>
          <a:lstStyle/>
          <a:p>
            <a:pPr algn="just"/>
            <a:r>
              <a:rPr lang="en-IN" dirty="0" err="1" smtClean="0"/>
              <a:t>Hashtable</a:t>
            </a:r>
            <a:r>
              <a:rPr lang="en-IN" dirty="0" smtClean="0"/>
              <a:t> is not just a data structure, but also a </a:t>
            </a:r>
            <a:r>
              <a:rPr lang="en-IN" b="1" dirty="0" smtClean="0"/>
              <a:t>Java Collection API class</a:t>
            </a:r>
            <a:r>
              <a:rPr lang="en-IN" dirty="0" smtClean="0"/>
              <a:t>. </a:t>
            </a:r>
          </a:p>
          <a:p>
            <a:pPr algn="just"/>
            <a:endParaRPr lang="en-IN" dirty="0" smtClean="0"/>
          </a:p>
          <a:p>
            <a:pPr algn="just"/>
            <a:r>
              <a:rPr lang="en-IN" dirty="0" smtClean="0"/>
              <a:t>The array and </a:t>
            </a:r>
            <a:r>
              <a:rPr lang="en-IN" dirty="0" err="1" smtClean="0"/>
              <a:t>hashtable</a:t>
            </a:r>
            <a:r>
              <a:rPr lang="en-IN" dirty="0" smtClean="0"/>
              <a:t> data structures are intended for fast search, i.e. constant time search operation, also known as O(1) search.</a:t>
            </a:r>
          </a:p>
          <a:p>
            <a:pPr algn="just"/>
            <a:endParaRPr lang="en-IN" dirty="0" smtClean="0"/>
          </a:p>
          <a:p>
            <a:pPr algn="just"/>
            <a:r>
              <a:rPr lang="en-IN" dirty="0" smtClean="0"/>
              <a:t>The fundamental difference between them is that the </a:t>
            </a:r>
            <a:r>
              <a:rPr lang="en-IN" dirty="0" smtClean="0">
                <a:solidFill>
                  <a:srgbClr val="FF0000"/>
                </a:solidFill>
              </a:rPr>
              <a:t>array requires an index, whereas the hash table requires a key, which could be another object</a:t>
            </a:r>
            <a:r>
              <a:rPr lang="en-IN" dirty="0" smtClean="0"/>
              <a:t>.</a:t>
            </a:r>
          </a:p>
          <a:p>
            <a:pPr algn="just"/>
            <a:endParaRPr lang="en-US" dirty="0" smtClean="0"/>
          </a:p>
          <a:p>
            <a:pPr algn="just"/>
            <a:r>
              <a:rPr lang="en-IN" dirty="0" err="1" smtClean="0"/>
              <a:t>Hashtable</a:t>
            </a:r>
            <a:r>
              <a:rPr lang="en-IN" dirty="0" smtClean="0"/>
              <a:t> is </a:t>
            </a:r>
            <a:r>
              <a:rPr lang="en-IN" dirty="0" smtClean="0">
                <a:solidFill>
                  <a:srgbClr val="FF0000"/>
                </a:solidFill>
              </a:rPr>
              <a:t>synchronized</a:t>
            </a:r>
            <a:r>
              <a:rPr lang="en-IN" dirty="0" smtClean="0"/>
              <a:t> and offers thread safety comparable to </a:t>
            </a:r>
            <a:r>
              <a:rPr lang="en-IN" dirty="0" err="1" smtClean="0"/>
              <a:t>concurrentHashMap</a:t>
            </a:r>
            <a:r>
              <a:rPr lang="en-IN" dirty="0" smtClean="0"/>
              <a:t>. </a:t>
            </a:r>
            <a:endParaRPr lang="en-IN"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3277"/>
            <a:ext cx="8229600" cy="4525963"/>
          </a:xfrm>
        </p:spPr>
        <p:txBody>
          <a:bodyPr>
            <a:normAutofit fontScale="92500" lnSpcReduction="20000"/>
          </a:bodyPr>
          <a:lstStyle/>
          <a:p>
            <a:pPr>
              <a:buNone/>
            </a:pPr>
            <a:r>
              <a:rPr lang="en-IN" b="1" dirty="0" smtClean="0"/>
              <a:t>Declaration</a:t>
            </a:r>
          </a:p>
          <a:p>
            <a:r>
              <a:rPr lang="en-IN" dirty="0" err="1" smtClean="0"/>
              <a:t>Hashtable</a:t>
            </a:r>
            <a:r>
              <a:rPr lang="en-IN" dirty="0" smtClean="0"/>
              <a:t> in Java is a generic class created by JDK 1.5 which can be declared as</a:t>
            </a:r>
          </a:p>
          <a:p>
            <a:endParaRPr lang="en-IN" dirty="0" smtClean="0"/>
          </a:p>
          <a:p>
            <a:pPr>
              <a:buNone/>
            </a:pPr>
            <a:r>
              <a:rPr lang="en-IN" dirty="0" smtClean="0"/>
              <a:t>	</a:t>
            </a:r>
            <a:r>
              <a:rPr lang="en-IN" sz="2200" dirty="0" smtClean="0">
                <a:solidFill>
                  <a:schemeClr val="accent1"/>
                </a:solidFill>
              </a:rPr>
              <a:t>public class </a:t>
            </a:r>
            <a:r>
              <a:rPr lang="en-IN" sz="2200" dirty="0" err="1" smtClean="0">
                <a:solidFill>
                  <a:schemeClr val="accent1"/>
                </a:solidFill>
              </a:rPr>
              <a:t>Hashtable</a:t>
            </a:r>
            <a:r>
              <a:rPr lang="en-IN" sz="2200" dirty="0" smtClean="0">
                <a:solidFill>
                  <a:schemeClr val="accent1"/>
                </a:solidFill>
              </a:rPr>
              <a:t>&lt;K,V&gt; extends Dictionary&lt;K,V&gt; implements Map&lt;K,V&gt;, </a:t>
            </a:r>
            <a:r>
              <a:rPr lang="en-IN" sz="2200" dirty="0" err="1" smtClean="0">
                <a:solidFill>
                  <a:schemeClr val="accent1"/>
                </a:solidFill>
              </a:rPr>
              <a:t>Cloneable</a:t>
            </a:r>
            <a:r>
              <a:rPr lang="en-IN" sz="2200" dirty="0" smtClean="0">
                <a:solidFill>
                  <a:schemeClr val="accent1"/>
                </a:solidFill>
              </a:rPr>
              <a:t>, </a:t>
            </a:r>
            <a:r>
              <a:rPr lang="en-IN" sz="2200" dirty="0" err="1" smtClean="0">
                <a:solidFill>
                  <a:schemeClr val="accent1"/>
                </a:solidFill>
              </a:rPr>
              <a:t>Serializable</a:t>
            </a:r>
            <a:endParaRPr lang="en-IN" sz="2200" dirty="0" smtClean="0">
              <a:solidFill>
                <a:schemeClr val="accent1"/>
              </a:solidFill>
            </a:endParaRPr>
          </a:p>
          <a:p>
            <a:pPr>
              <a:buNone/>
            </a:pPr>
            <a:endParaRPr lang="en-US" sz="2200" dirty="0" smtClean="0">
              <a:solidFill>
                <a:schemeClr val="accent1"/>
              </a:solidFill>
            </a:endParaRPr>
          </a:p>
          <a:p>
            <a:pPr>
              <a:buNone/>
            </a:pPr>
            <a:endParaRPr lang="en-IN" sz="2200" dirty="0" smtClean="0">
              <a:solidFill>
                <a:schemeClr val="accent1"/>
              </a:solidFill>
            </a:endParaRPr>
          </a:p>
          <a:p>
            <a:pPr>
              <a:buNone/>
            </a:pPr>
            <a:r>
              <a:rPr lang="en-IN" b="1" dirty="0" smtClean="0"/>
              <a:t>Parameters</a:t>
            </a:r>
          </a:p>
          <a:p>
            <a:r>
              <a:rPr lang="en-IN" dirty="0" smtClean="0"/>
              <a:t>K – the type of keys maintained by this map</a:t>
            </a:r>
          </a:p>
          <a:p>
            <a:r>
              <a:rPr lang="en-IN" dirty="0" smtClean="0"/>
              <a:t>V – the type of mapped values</a:t>
            </a:r>
          </a:p>
          <a:p>
            <a:pPr>
              <a:buNone/>
            </a:pPr>
            <a:endParaRPr lang="en-IN" dirty="0" smtClean="0"/>
          </a:p>
          <a:p>
            <a:endParaRPr lang="en-IN"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2" name="Picture 2"/>
          <p:cNvPicPr>
            <a:picLocks noGrp="1" noChangeAspect="1" noChangeArrowheads="1"/>
          </p:cNvPicPr>
          <p:nvPr>
            <p:ph idx="1"/>
          </p:nvPr>
        </p:nvPicPr>
        <p:blipFill>
          <a:blip r:embed="rId2" cstate="print"/>
          <a:srcRect/>
          <a:stretch>
            <a:fillRect/>
          </a:stretch>
        </p:blipFill>
        <p:spPr bwMode="auto">
          <a:xfrm>
            <a:off x="1259632" y="1124744"/>
            <a:ext cx="6408712" cy="4752528"/>
          </a:xfrm>
          <a:prstGeom prst="rect">
            <a:avLst/>
          </a:prstGeom>
          <a:noFill/>
          <a:ln w="9525">
            <a:noFill/>
            <a:miter lim="800000"/>
            <a:headEnd/>
            <a:tailEnd/>
          </a:ln>
        </p:spPr>
      </p:pic>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226" name="Picture 2"/>
          <p:cNvPicPr>
            <a:picLocks noGrp="1" noChangeAspect="1" noChangeArrowheads="1"/>
          </p:cNvPicPr>
          <p:nvPr>
            <p:ph idx="1"/>
          </p:nvPr>
        </p:nvPicPr>
        <p:blipFill>
          <a:blip r:embed="rId2" cstate="print"/>
          <a:srcRect/>
          <a:stretch>
            <a:fillRect/>
          </a:stretch>
        </p:blipFill>
        <p:spPr bwMode="auto">
          <a:xfrm>
            <a:off x="1259632" y="1484784"/>
            <a:ext cx="7056784" cy="3960440"/>
          </a:xfrm>
          <a:prstGeom prst="rect">
            <a:avLst/>
          </a:prstGeom>
          <a:noFill/>
          <a:ln w="9525">
            <a:noFill/>
            <a:miter lim="800000"/>
            <a:headEnd/>
            <a:tailEnd/>
          </a:ln>
        </p:spPr>
      </p:pic>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457200" y="476670"/>
          <a:ext cx="8229600" cy="5976666"/>
        </p:xfrm>
        <a:graphic>
          <a:graphicData uri="http://schemas.openxmlformats.org/drawingml/2006/table">
            <a:tbl>
              <a:tblPr firstRow="1" bandRow="1">
                <a:tableStyleId>{5C22544A-7EE6-4342-B048-85BDC9FD1C3A}</a:tableStyleId>
              </a:tblPr>
              <a:tblGrid>
                <a:gridCol w="4114800"/>
                <a:gridCol w="4114800"/>
              </a:tblGrid>
              <a:tr h="407754">
                <a:tc>
                  <a:txBody>
                    <a:bodyPr/>
                    <a:lstStyle/>
                    <a:p>
                      <a:pPr algn="ctr"/>
                      <a:r>
                        <a:rPr lang="en-IN" sz="1100" dirty="0"/>
                        <a:t>Object put(Object key, Object value)</a:t>
                      </a:r>
                    </a:p>
                  </a:txBody>
                  <a:tcPr anchor="ctr"/>
                </a:tc>
                <a:tc>
                  <a:txBody>
                    <a:bodyPr/>
                    <a:lstStyle/>
                    <a:p>
                      <a:pPr algn="ctr"/>
                      <a:r>
                        <a:rPr lang="en-IN" sz="1100"/>
                        <a:t>Maps the specified key to the specified value in this hashtable.</a:t>
                      </a:r>
                    </a:p>
                  </a:txBody>
                  <a:tcPr anchor="ctr"/>
                </a:tc>
              </a:tr>
              <a:tr h="407754">
                <a:tc>
                  <a:txBody>
                    <a:bodyPr/>
                    <a:lstStyle/>
                    <a:p>
                      <a:pPr algn="ctr"/>
                      <a:r>
                        <a:rPr lang="en-IN" sz="1100"/>
                        <a:t>void rehash()</a:t>
                      </a:r>
                    </a:p>
                  </a:txBody>
                  <a:tcPr anchor="ctr"/>
                </a:tc>
                <a:tc>
                  <a:txBody>
                    <a:bodyPr/>
                    <a:lstStyle/>
                    <a:p>
                      <a:pPr algn="ctr"/>
                      <a:r>
                        <a:rPr lang="en-IN" sz="1100"/>
                        <a:t>Increases the size of the hash table and rehashes all of its keys.</a:t>
                      </a:r>
                    </a:p>
                  </a:txBody>
                  <a:tcPr anchor="ctr"/>
                </a:tc>
              </a:tr>
              <a:tr h="407754">
                <a:tc>
                  <a:txBody>
                    <a:bodyPr/>
                    <a:lstStyle/>
                    <a:p>
                      <a:pPr algn="ctr"/>
                      <a:r>
                        <a:rPr lang="en-IN" sz="1100"/>
                        <a:t>Object remove(Object key)</a:t>
                      </a:r>
                    </a:p>
                  </a:txBody>
                  <a:tcPr anchor="ctr"/>
                </a:tc>
                <a:tc>
                  <a:txBody>
                    <a:bodyPr/>
                    <a:lstStyle/>
                    <a:p>
                      <a:pPr algn="ctr"/>
                      <a:r>
                        <a:rPr lang="en-IN" sz="1100"/>
                        <a:t>Removes the key (and its corresponding value) from this hashtable.</a:t>
                      </a:r>
                    </a:p>
                  </a:txBody>
                  <a:tcPr anchor="ctr"/>
                </a:tc>
              </a:tr>
              <a:tr h="407754">
                <a:tc>
                  <a:txBody>
                    <a:bodyPr/>
                    <a:lstStyle/>
                    <a:p>
                      <a:pPr algn="ctr"/>
                      <a:r>
                        <a:rPr lang="en-IN" sz="1100"/>
                        <a:t>int size()</a:t>
                      </a:r>
                    </a:p>
                  </a:txBody>
                  <a:tcPr anchor="ctr"/>
                </a:tc>
                <a:tc>
                  <a:txBody>
                    <a:bodyPr/>
                    <a:lstStyle/>
                    <a:p>
                      <a:pPr algn="ctr"/>
                      <a:r>
                        <a:rPr lang="en-IN" sz="1100"/>
                        <a:t>Returns the number of key-value mappings present in Hashtable.</a:t>
                      </a:r>
                    </a:p>
                  </a:txBody>
                  <a:tcPr anchor="ctr"/>
                </a:tc>
              </a:tr>
              <a:tr h="653523">
                <a:tc>
                  <a:txBody>
                    <a:bodyPr/>
                    <a:lstStyle/>
                    <a:p>
                      <a:pPr algn="ctr"/>
                      <a:r>
                        <a:rPr lang="en-IN" sz="1100"/>
                        <a:t>String toString()</a:t>
                      </a:r>
                    </a:p>
                  </a:txBody>
                  <a:tcPr anchor="ctr"/>
                </a:tc>
                <a:tc>
                  <a:txBody>
                    <a:bodyPr/>
                    <a:lstStyle/>
                    <a:p>
                      <a:pPr algn="ctr"/>
                      <a:r>
                        <a:rPr lang="en-IN" sz="1100"/>
                        <a:t>Returns the objects of Hashtable in the form of a set of key-value mappings separated by ", ". The toString() method is used to convert all the elements of Hashtable into String.</a:t>
                      </a:r>
                    </a:p>
                  </a:txBody>
                  <a:tcPr anchor="ctr"/>
                </a:tc>
              </a:tr>
              <a:tr h="407754">
                <a:tc>
                  <a:txBody>
                    <a:bodyPr/>
                    <a:lstStyle/>
                    <a:p>
                      <a:pPr algn="ctr"/>
                      <a:r>
                        <a:rPr lang="en-IN" sz="1100"/>
                        <a:t>Enumeration elements()</a:t>
                      </a:r>
                    </a:p>
                  </a:txBody>
                  <a:tcPr anchor="ctr"/>
                </a:tc>
                <a:tc>
                  <a:txBody>
                    <a:bodyPr/>
                    <a:lstStyle/>
                    <a:p>
                      <a:pPr algn="ctr"/>
                      <a:r>
                        <a:rPr lang="en-IN" sz="1100"/>
                        <a:t>Returns an enumeration of the values contained in the hash table.</a:t>
                      </a:r>
                    </a:p>
                  </a:txBody>
                  <a:tcPr anchor="ctr"/>
                </a:tc>
              </a:tr>
              <a:tr h="469196">
                <a:tc>
                  <a:txBody>
                    <a:bodyPr/>
                    <a:lstStyle/>
                    <a:p>
                      <a:pPr algn="ctr"/>
                      <a:r>
                        <a:rPr lang="en-IN" sz="1100"/>
                        <a:t>Object get(Object key)</a:t>
                      </a:r>
                    </a:p>
                  </a:txBody>
                  <a:tcPr anchor="ctr"/>
                </a:tc>
                <a:tc>
                  <a:txBody>
                    <a:bodyPr/>
                    <a:lstStyle/>
                    <a:p>
                      <a:pPr algn="ctr"/>
                      <a:r>
                        <a:rPr lang="en-IN" sz="1100"/>
                        <a:t>Returns the value to which the specified key is mapped, or null if the hashtable contains no mapping for the key.</a:t>
                      </a:r>
                    </a:p>
                  </a:txBody>
                  <a:tcPr anchor="ctr"/>
                </a:tc>
              </a:tr>
              <a:tr h="469196">
                <a:tc>
                  <a:txBody>
                    <a:bodyPr/>
                    <a:lstStyle/>
                    <a:p>
                      <a:pPr algn="ctr"/>
                      <a:r>
                        <a:rPr lang="en-IN" sz="1100"/>
                        <a:t>hashcode()</a:t>
                      </a:r>
                    </a:p>
                  </a:txBody>
                  <a:tcPr anchor="ctr"/>
                </a:tc>
                <a:tc>
                  <a:txBody>
                    <a:bodyPr/>
                    <a:lstStyle/>
                    <a:p>
                      <a:pPr algn="ctr"/>
                      <a:r>
                        <a:rPr lang="en-IN" sz="1100"/>
                        <a:t>Returns the hash code value for the Map as per the definition in the Map interface.</a:t>
                      </a:r>
                    </a:p>
                  </a:txBody>
                  <a:tcPr anchor="ctr"/>
                </a:tc>
              </a:tr>
              <a:tr h="407754">
                <a:tc>
                  <a:txBody>
                    <a:bodyPr/>
                    <a:lstStyle/>
                    <a:p>
                      <a:pPr algn="ctr"/>
                      <a:r>
                        <a:rPr lang="en-IN" sz="1100" dirty="0" err="1"/>
                        <a:t>putAll</a:t>
                      </a:r>
                      <a:r>
                        <a:rPr lang="en-IN" sz="1100" dirty="0"/>
                        <a:t>(Map&lt;? extends K,? extends V&gt; t)</a:t>
                      </a:r>
                    </a:p>
                  </a:txBody>
                  <a:tcPr anchor="ctr"/>
                </a:tc>
                <a:tc>
                  <a:txBody>
                    <a:bodyPr/>
                    <a:lstStyle/>
                    <a:p>
                      <a:pPr algn="ctr"/>
                      <a:r>
                        <a:rPr lang="en-IN" sz="1100"/>
                        <a:t>Copies all of the mappings from a given map to the hashtable.</a:t>
                      </a:r>
                    </a:p>
                  </a:txBody>
                  <a:tcPr anchor="ctr"/>
                </a:tc>
              </a:tr>
              <a:tr h="469196">
                <a:tc>
                  <a:txBody>
                    <a:bodyPr/>
                    <a:lstStyle/>
                    <a:p>
                      <a:pPr algn="ctr"/>
                      <a:r>
                        <a:rPr lang="en-IN" sz="1100"/>
                        <a:t>getOrDefault(Object key, V defaultValue)</a:t>
                      </a:r>
                    </a:p>
                  </a:txBody>
                  <a:tcPr anchor="ctr"/>
                </a:tc>
                <a:tc>
                  <a:txBody>
                    <a:bodyPr/>
                    <a:lstStyle/>
                    <a:p>
                      <a:pPr algn="ctr"/>
                      <a:r>
                        <a:rPr lang="en-IN" sz="1100"/>
                        <a:t>Returns the value to which the given key is mapped, or defaultValue if the hashtable contains no mapping for the key.</a:t>
                      </a:r>
                    </a:p>
                  </a:txBody>
                  <a:tcPr anchor="ctr"/>
                </a:tc>
              </a:tr>
              <a:tr h="653523">
                <a:tc>
                  <a:txBody>
                    <a:bodyPr/>
                    <a:lstStyle/>
                    <a:p>
                      <a:pPr algn="ctr"/>
                      <a:r>
                        <a:rPr lang="en-IN" sz="1100"/>
                        <a:t>putIfAbsent(K key, V value)</a:t>
                      </a:r>
                    </a:p>
                  </a:txBody>
                  <a:tcPr anchor="ctr"/>
                </a:tc>
                <a:tc>
                  <a:txBody>
                    <a:bodyPr/>
                    <a:lstStyle/>
                    <a:p>
                      <a:pPr algn="ctr"/>
                      <a:r>
                        <a:rPr lang="en-IN" sz="1100"/>
                        <a:t>If the specified key is not already mapped with a value, maps it with the given value and returns null, else returns the current mapped value.</a:t>
                      </a:r>
                    </a:p>
                  </a:txBody>
                  <a:tcPr anchor="ctr"/>
                </a:tc>
              </a:tr>
              <a:tr h="407754">
                <a:tc>
                  <a:txBody>
                    <a:bodyPr/>
                    <a:lstStyle/>
                    <a:p>
                      <a:pPr algn="ctr"/>
                      <a:r>
                        <a:rPr lang="en-IN" sz="1100"/>
                        <a:t>keySet()</a:t>
                      </a:r>
                    </a:p>
                  </a:txBody>
                  <a:tcPr anchor="ctr"/>
                </a:tc>
                <a:tc>
                  <a:txBody>
                    <a:bodyPr/>
                    <a:lstStyle/>
                    <a:p>
                      <a:pPr algn="ctr"/>
                      <a:r>
                        <a:rPr lang="en-IN" sz="1100"/>
                        <a:t>Returns a view of the keys contained in the hashtable as a set.</a:t>
                      </a:r>
                    </a:p>
                  </a:txBody>
                  <a:tcPr anchor="ctr"/>
                </a:tc>
              </a:tr>
              <a:tr h="407754">
                <a:tc>
                  <a:txBody>
                    <a:bodyPr/>
                    <a:lstStyle/>
                    <a:p>
                      <a:pPr algn="ctr"/>
                      <a:r>
                        <a:rPr lang="en-IN" sz="1100"/>
                        <a:t>entrySet()</a:t>
                      </a:r>
                    </a:p>
                  </a:txBody>
                  <a:tcPr anchor="ctr"/>
                </a:tc>
                <a:tc>
                  <a:txBody>
                    <a:bodyPr/>
                    <a:lstStyle/>
                    <a:p>
                      <a:pPr algn="ctr"/>
                      <a:r>
                        <a:rPr lang="en-IN" sz="1100" dirty="0"/>
                        <a:t>Returns a view of the mappings contained in the </a:t>
                      </a:r>
                      <a:r>
                        <a:rPr lang="en-IN" sz="1100" dirty="0" err="1"/>
                        <a:t>hashtable</a:t>
                      </a:r>
                      <a:r>
                        <a:rPr lang="en-IN" sz="1100" dirty="0"/>
                        <a:t> as a set.</a:t>
                      </a:r>
                    </a:p>
                  </a:txBody>
                  <a:tcPr anchor="ctr"/>
                </a:tc>
              </a:tr>
            </a:tbl>
          </a:graphicData>
        </a:graphic>
      </p:graphicFrame>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Methods of Java </a:t>
            </a:r>
            <a:r>
              <a:rPr lang="en-IN" b="1" dirty="0" err="1" smtClean="0"/>
              <a:t>Hashtable</a:t>
            </a:r>
            <a:r>
              <a:rPr lang="en-IN" b="1" dirty="0" smtClean="0"/>
              <a:t> Class</a:t>
            </a:r>
            <a:br>
              <a:rPr lang="en-IN" b="1" dirty="0" smtClean="0"/>
            </a:br>
            <a:endParaRPr lang="en-IN" dirty="0"/>
          </a:p>
        </p:txBody>
      </p:sp>
      <p:graphicFrame>
        <p:nvGraphicFramePr>
          <p:cNvPr id="4" name="Content Placeholder 3"/>
          <p:cNvGraphicFramePr>
            <a:graphicFrameLocks noGrp="1"/>
          </p:cNvGraphicFramePr>
          <p:nvPr>
            <p:ph idx="1"/>
          </p:nvPr>
        </p:nvGraphicFramePr>
        <p:xfrm>
          <a:off x="457200" y="1196752"/>
          <a:ext cx="8435280" cy="5400599"/>
        </p:xfrm>
        <a:graphic>
          <a:graphicData uri="http://schemas.openxmlformats.org/drawingml/2006/table">
            <a:tbl>
              <a:tblPr firstRow="1" bandRow="1">
                <a:tableStyleId>{5C22544A-7EE6-4342-B048-85BDC9FD1C3A}</a:tableStyleId>
              </a:tblPr>
              <a:tblGrid>
                <a:gridCol w="4217640"/>
                <a:gridCol w="4217640"/>
              </a:tblGrid>
              <a:tr h="429593">
                <a:tc>
                  <a:txBody>
                    <a:bodyPr/>
                    <a:lstStyle/>
                    <a:p>
                      <a:pPr algn="ctr"/>
                      <a:r>
                        <a:rPr lang="en-IN" sz="1100" dirty="0"/>
                        <a:t>void clear()</a:t>
                      </a:r>
                    </a:p>
                  </a:txBody>
                  <a:tcPr anchor="ctr"/>
                </a:tc>
                <a:tc>
                  <a:txBody>
                    <a:bodyPr/>
                    <a:lstStyle/>
                    <a:p>
                      <a:pPr algn="ctr"/>
                      <a:r>
                        <a:rPr lang="en-IN" sz="1100"/>
                        <a:t>Removes all the key-value mappings from a Hashtable and makes it empty.</a:t>
                      </a:r>
                    </a:p>
                  </a:txBody>
                  <a:tcPr anchor="ctr"/>
                </a:tc>
              </a:tr>
              <a:tr h="981927">
                <a:tc>
                  <a:txBody>
                    <a:bodyPr/>
                    <a:lstStyle/>
                    <a:p>
                      <a:pPr algn="ctr"/>
                      <a:r>
                        <a:rPr lang="en-IN" sz="1100"/>
                        <a:t>Object clone()</a:t>
                      </a:r>
                    </a:p>
                  </a:txBody>
                  <a:tcPr anchor="ctr"/>
                </a:tc>
                <a:tc>
                  <a:txBody>
                    <a:bodyPr/>
                    <a:lstStyle/>
                    <a:p>
                      <a:pPr algn="ctr"/>
                      <a:r>
                        <a:rPr lang="en-IN" sz="1100"/>
                        <a:t>Creates a shallow copy of the hashtable. All the structure of the hashtable itself is copied, but the keys and values are not cloned. This is a relatively expensive operation.</a:t>
                      </a:r>
                    </a:p>
                  </a:txBody>
                  <a:tcPr anchor="ctr"/>
                </a:tc>
              </a:tr>
              <a:tr h="981927">
                <a:tc>
                  <a:txBody>
                    <a:bodyPr/>
                    <a:lstStyle/>
                    <a:p>
                      <a:pPr algn="ctr"/>
                      <a:r>
                        <a:rPr lang="en-IN" sz="1100" dirty="0" err="1"/>
                        <a:t>boolean</a:t>
                      </a:r>
                      <a:r>
                        <a:rPr lang="en-IN" sz="1100" dirty="0"/>
                        <a:t> </a:t>
                      </a:r>
                      <a:r>
                        <a:rPr lang="en-IN" sz="1050" dirty="0" err="1"/>
                        <a:t>containsValue</a:t>
                      </a:r>
                      <a:r>
                        <a:rPr lang="en-IN" sz="1050" dirty="0"/>
                        <a:t>(Object</a:t>
                      </a:r>
                      <a:r>
                        <a:rPr lang="en-IN" sz="1100" dirty="0"/>
                        <a:t> value)</a:t>
                      </a:r>
                    </a:p>
                  </a:txBody>
                  <a:tcPr anchor="ctr"/>
                </a:tc>
                <a:tc>
                  <a:txBody>
                    <a:bodyPr/>
                    <a:lstStyle/>
                    <a:p>
                      <a:pPr algn="ctr"/>
                      <a:r>
                        <a:rPr lang="en-IN" sz="1100" dirty="0"/>
                        <a:t>Tests if the specified object is a value in the </a:t>
                      </a:r>
                      <a:r>
                        <a:rPr lang="en-IN" sz="1100" dirty="0" err="1"/>
                        <a:t>hashtable</a:t>
                      </a:r>
                      <a:r>
                        <a:rPr lang="en-IN" sz="1100" dirty="0"/>
                        <a:t>. Returns true if some value equal to the specified value exists within the hash table. Returns false if the value isn’t found.</a:t>
                      </a:r>
                    </a:p>
                  </a:txBody>
                  <a:tcPr anchor="ctr"/>
                </a:tc>
              </a:tr>
              <a:tr h="429593">
                <a:tc>
                  <a:txBody>
                    <a:bodyPr/>
                    <a:lstStyle/>
                    <a:p>
                      <a:pPr algn="ctr"/>
                      <a:r>
                        <a:rPr lang="en-IN" sz="1100"/>
                        <a:t>boolean containsKey(Object key)</a:t>
                      </a:r>
                    </a:p>
                  </a:txBody>
                  <a:tcPr anchor="ctr"/>
                </a:tc>
                <a:tc>
                  <a:txBody>
                    <a:bodyPr/>
                    <a:lstStyle/>
                    <a:p>
                      <a:pPr algn="ctr"/>
                      <a:r>
                        <a:rPr lang="en-IN" sz="1100"/>
                        <a:t>Tests if the specified object is a key in this hashtable.</a:t>
                      </a:r>
                    </a:p>
                  </a:txBody>
                  <a:tcPr anchor="ctr"/>
                </a:tc>
              </a:tr>
              <a:tr h="1718373">
                <a:tc>
                  <a:txBody>
                    <a:bodyPr/>
                    <a:lstStyle/>
                    <a:p>
                      <a:pPr algn="ctr"/>
                      <a:r>
                        <a:rPr lang="en-IN" sz="1100" dirty="0" err="1"/>
                        <a:t>boolean</a:t>
                      </a:r>
                      <a:r>
                        <a:rPr lang="en-IN" sz="1100" dirty="0"/>
                        <a:t> contains(Object value)</a:t>
                      </a:r>
                    </a:p>
                  </a:txBody>
                  <a:tcPr anchor="ctr"/>
                </a:tc>
                <a:tc>
                  <a:txBody>
                    <a:bodyPr/>
                    <a:lstStyle/>
                    <a:p>
                      <a:pPr algn="ctr"/>
                      <a:r>
                        <a:rPr lang="en-IN" sz="1100"/>
                        <a:t>Tests if some key maps into the specified value in this hashtable. This operation is more expensive than the containsKey method.</a:t>
                      </a:r>
                      <a:br>
                        <a:rPr lang="en-IN" sz="1100"/>
                      </a:br>
                      <a:r>
                        <a:rPr lang="en-IN" sz="1100"/>
                        <a:t/>
                      </a:r>
                      <a:br>
                        <a:rPr lang="en-IN" sz="1100"/>
                      </a:br>
                      <a:r>
                        <a:rPr lang="en-IN" sz="1100"/>
                        <a:t>Note that this method is identical in functionality to containsValue, (which is part of the Map interface in the collections framework).</a:t>
                      </a:r>
                    </a:p>
                  </a:txBody>
                  <a:tcPr anchor="ctr"/>
                </a:tc>
              </a:tr>
              <a:tr h="429593">
                <a:tc>
                  <a:txBody>
                    <a:bodyPr/>
                    <a:lstStyle/>
                    <a:p>
                      <a:pPr algn="ctr"/>
                      <a:r>
                        <a:rPr lang="en-IN" sz="1100"/>
                        <a:t>boolean isEmpty()</a:t>
                      </a:r>
                    </a:p>
                  </a:txBody>
                  <a:tcPr anchor="ctr"/>
                </a:tc>
                <a:tc>
                  <a:txBody>
                    <a:bodyPr/>
                    <a:lstStyle/>
                    <a:p>
                      <a:pPr algn="ctr"/>
                      <a:r>
                        <a:rPr lang="en-IN" sz="1100"/>
                        <a:t>Tests if the hashtable maps no keys to values.</a:t>
                      </a:r>
                    </a:p>
                  </a:txBody>
                  <a:tcPr anchor="ctr"/>
                </a:tc>
              </a:tr>
              <a:tr h="429593">
                <a:tc>
                  <a:txBody>
                    <a:bodyPr/>
                    <a:lstStyle/>
                    <a:p>
                      <a:pPr algn="ctr"/>
                      <a:r>
                        <a:rPr lang="en-IN" sz="1100"/>
                        <a:t>Enumeration keys()</a:t>
                      </a:r>
                    </a:p>
                  </a:txBody>
                  <a:tcPr anchor="ctr"/>
                </a:tc>
                <a:tc>
                  <a:txBody>
                    <a:bodyPr/>
                    <a:lstStyle/>
                    <a:p>
                      <a:pPr algn="ctr"/>
                      <a:r>
                        <a:rPr lang="en-IN" sz="1100" dirty="0"/>
                        <a:t>Returns an enumeration of the keys contained in the hash table.</a:t>
                      </a:r>
                    </a:p>
                  </a:txBody>
                  <a:tcPr anchor="ctr"/>
                </a:tc>
              </a:tr>
            </a:tbl>
          </a:graphicData>
        </a:graphic>
      </p:graphicFrame>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47253"/>
            <a:ext cx="8229600" cy="4525963"/>
          </a:xfrm>
        </p:spPr>
        <p:txBody>
          <a:bodyPr>
            <a:noAutofit/>
          </a:bodyPr>
          <a:lstStyle/>
          <a:p>
            <a:pPr algn="just">
              <a:buNone/>
            </a:pPr>
            <a:r>
              <a:rPr lang="en-IN" sz="1800" dirty="0" smtClean="0"/>
              <a:t>import </a:t>
            </a:r>
            <a:r>
              <a:rPr lang="en-IN" sz="1800" dirty="0" err="1" smtClean="0"/>
              <a:t>java.util.Hashtable</a:t>
            </a:r>
            <a:r>
              <a:rPr lang="en-IN" sz="1800" dirty="0" smtClean="0"/>
              <a:t>;</a:t>
            </a:r>
          </a:p>
          <a:p>
            <a:pPr algn="just">
              <a:buNone/>
            </a:pPr>
            <a:endParaRPr lang="en-IN" sz="1800" dirty="0" smtClean="0"/>
          </a:p>
          <a:p>
            <a:pPr algn="just">
              <a:buNone/>
            </a:pPr>
            <a:r>
              <a:rPr lang="en-IN" sz="1800" dirty="0" smtClean="0"/>
              <a:t>public class </a:t>
            </a:r>
            <a:r>
              <a:rPr lang="en-IN" sz="1800" dirty="0" err="1" smtClean="0"/>
              <a:t>getOrDefaultExample</a:t>
            </a:r>
            <a:r>
              <a:rPr lang="en-IN" sz="1800" dirty="0" smtClean="0"/>
              <a:t> {</a:t>
            </a:r>
          </a:p>
          <a:p>
            <a:pPr algn="just">
              <a:buNone/>
            </a:pPr>
            <a:endParaRPr lang="en-IN" sz="1800" dirty="0" smtClean="0"/>
          </a:p>
          <a:p>
            <a:pPr algn="just">
              <a:buNone/>
            </a:pPr>
            <a:r>
              <a:rPr lang="en-IN" sz="1800" dirty="0" smtClean="0"/>
              <a:t>    public static void main(String[] </a:t>
            </a:r>
            <a:r>
              <a:rPr lang="en-IN" sz="1800" dirty="0" err="1" smtClean="0"/>
              <a:t>args</a:t>
            </a:r>
            <a:r>
              <a:rPr lang="en-IN" sz="1800" dirty="0" smtClean="0"/>
              <a:t>)</a:t>
            </a:r>
          </a:p>
          <a:p>
            <a:pPr algn="just">
              <a:buNone/>
            </a:pPr>
            <a:r>
              <a:rPr lang="en-IN" sz="1800" dirty="0" smtClean="0"/>
              <a:t>    {</a:t>
            </a:r>
          </a:p>
          <a:p>
            <a:pPr algn="just">
              <a:buNone/>
            </a:pPr>
            <a:r>
              <a:rPr lang="en-IN" sz="1800" dirty="0" smtClean="0"/>
              <a:t>        // Declare a new </a:t>
            </a:r>
            <a:r>
              <a:rPr lang="en-IN" sz="1800" dirty="0" err="1" smtClean="0"/>
              <a:t>hashtable</a:t>
            </a:r>
            <a:endParaRPr lang="en-IN" sz="1800" dirty="0" smtClean="0"/>
          </a:p>
          <a:p>
            <a:pPr algn="just">
              <a:buNone/>
            </a:pPr>
            <a:r>
              <a:rPr lang="en-IN" sz="1800" dirty="0" smtClean="0"/>
              <a:t>        </a:t>
            </a:r>
            <a:r>
              <a:rPr lang="en-IN" sz="1800" dirty="0" err="1" smtClean="0"/>
              <a:t>Hashtable</a:t>
            </a:r>
            <a:r>
              <a:rPr lang="en-IN" sz="1800" dirty="0" smtClean="0"/>
              <a:t>&lt;Integer, String&gt; </a:t>
            </a:r>
            <a:r>
              <a:rPr lang="en-IN" sz="1800" dirty="0" err="1" smtClean="0"/>
              <a:t>hashtable</a:t>
            </a:r>
            <a:endParaRPr lang="en-IN" sz="1800" dirty="0" smtClean="0"/>
          </a:p>
          <a:p>
            <a:pPr algn="just">
              <a:buNone/>
            </a:pPr>
            <a:r>
              <a:rPr lang="en-IN" sz="1800" dirty="0" smtClean="0"/>
              <a:t>                = new </a:t>
            </a:r>
            <a:r>
              <a:rPr lang="en-IN" sz="1800" dirty="0" err="1" smtClean="0"/>
              <a:t>Hashtable</a:t>
            </a:r>
            <a:r>
              <a:rPr lang="en-IN" sz="1800" dirty="0" smtClean="0"/>
              <a:t>&lt;&gt;();</a:t>
            </a:r>
          </a:p>
          <a:p>
            <a:pPr algn="just">
              <a:buNone/>
            </a:pPr>
            <a:endParaRPr lang="en-IN" sz="1800" dirty="0" smtClean="0"/>
          </a:p>
          <a:p>
            <a:pPr algn="just">
              <a:buNone/>
            </a:pPr>
            <a:r>
              <a:rPr lang="en-IN" sz="1800" dirty="0" smtClean="0"/>
              <a:t>        // Adding entries to </a:t>
            </a:r>
            <a:r>
              <a:rPr lang="en-IN" sz="1800" dirty="0" err="1" smtClean="0"/>
              <a:t>hashtable</a:t>
            </a:r>
            <a:endParaRPr lang="en-IN" sz="1800" dirty="0" smtClean="0"/>
          </a:p>
          <a:p>
            <a:pPr algn="just">
              <a:buNone/>
            </a:pPr>
            <a:r>
              <a:rPr lang="en-IN" sz="1800" dirty="0" smtClean="0"/>
              <a:t>        </a:t>
            </a:r>
            <a:r>
              <a:rPr lang="en-IN" sz="1800" dirty="0" err="1" smtClean="0"/>
              <a:t>hashtable.put</a:t>
            </a:r>
            <a:r>
              <a:rPr lang="en-IN" sz="1800" dirty="0" smtClean="0"/>
              <a:t>(1, "One");</a:t>
            </a:r>
          </a:p>
          <a:p>
            <a:pPr algn="just">
              <a:buNone/>
            </a:pPr>
            <a:r>
              <a:rPr lang="en-IN" sz="1800" dirty="0" smtClean="0"/>
              <a:t>        </a:t>
            </a:r>
            <a:r>
              <a:rPr lang="en-IN" sz="1800" dirty="0" err="1" smtClean="0"/>
              <a:t>hashtable.put</a:t>
            </a:r>
            <a:r>
              <a:rPr lang="en-IN" sz="1800" dirty="0" smtClean="0"/>
              <a:t>(2, "Two");</a:t>
            </a:r>
          </a:p>
          <a:p>
            <a:pPr algn="just">
              <a:buNone/>
            </a:pPr>
            <a:r>
              <a:rPr lang="en-IN" sz="1800" dirty="0" smtClean="0"/>
              <a:t>        </a:t>
            </a:r>
            <a:r>
              <a:rPr lang="en-IN" sz="1800" dirty="0" err="1" smtClean="0"/>
              <a:t>hashtable.put</a:t>
            </a:r>
            <a:r>
              <a:rPr lang="en-IN" sz="1800" dirty="0" smtClean="0"/>
              <a:t>(3, "Three");</a:t>
            </a:r>
          </a:p>
          <a:p>
            <a:pPr algn="just">
              <a:buNone/>
            </a:pPr>
            <a:r>
              <a:rPr lang="en-IN" sz="1800" dirty="0" smtClean="0"/>
              <a:t>        </a:t>
            </a:r>
            <a:r>
              <a:rPr lang="en-IN" sz="1800" dirty="0" err="1" smtClean="0"/>
              <a:t>hashtable.put</a:t>
            </a:r>
            <a:r>
              <a:rPr lang="en-IN" sz="1800" dirty="0" smtClean="0"/>
              <a:t>(4, "Four");</a:t>
            </a:r>
          </a:p>
          <a:p>
            <a:pPr algn="just">
              <a:buNone/>
            </a:pPr>
            <a:r>
              <a:rPr lang="en-IN" sz="1800" dirty="0" smtClean="0"/>
              <a:t>        </a:t>
            </a:r>
            <a:r>
              <a:rPr lang="en-IN" sz="1800" dirty="0" err="1" smtClean="0"/>
              <a:t>hashtable.put</a:t>
            </a:r>
            <a:r>
              <a:rPr lang="en-IN" sz="1800" dirty="0" smtClean="0"/>
              <a:t>(5, "Five");</a:t>
            </a:r>
          </a:p>
          <a:p>
            <a:pPr algn="just">
              <a:buNone/>
            </a:pPr>
            <a:r>
              <a:rPr lang="en-IN" sz="1800" dirty="0" smtClean="0"/>
              <a:t>        </a:t>
            </a:r>
            <a:r>
              <a:rPr lang="en-IN" sz="1800" dirty="0" err="1" smtClean="0"/>
              <a:t>hashtable.put</a:t>
            </a:r>
            <a:r>
              <a:rPr lang="en-IN" sz="1800" dirty="0" smtClean="0"/>
              <a:t>(6, "Six");</a:t>
            </a:r>
          </a:p>
          <a:p>
            <a:pPr algn="just">
              <a:buNone/>
            </a:pPr>
            <a:endParaRPr lang="en-IN" sz="1800" dirty="0" smtClean="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23317"/>
            <a:ext cx="8229600" cy="4525963"/>
          </a:xfrm>
        </p:spPr>
        <p:txBody>
          <a:bodyPr>
            <a:noAutofit/>
          </a:bodyPr>
          <a:lstStyle/>
          <a:p>
            <a:pPr algn="just">
              <a:buNone/>
            </a:pPr>
            <a:endParaRPr lang="en-IN" sz="1800" dirty="0" smtClean="0"/>
          </a:p>
          <a:p>
            <a:pPr algn="just">
              <a:buNone/>
            </a:pPr>
            <a:r>
              <a:rPr lang="en-IN" sz="1800" dirty="0" smtClean="0"/>
              <a:t>        // The </a:t>
            </a:r>
            <a:r>
              <a:rPr lang="en-IN" sz="1800" dirty="0" err="1" smtClean="0"/>
              <a:t>getOrDefault</a:t>
            </a:r>
            <a:r>
              <a:rPr lang="en-IN" sz="1800" dirty="0" smtClean="0"/>
              <a:t>() method takes if or else statements as arguments.</a:t>
            </a:r>
          </a:p>
          <a:p>
            <a:pPr algn="just">
              <a:buNone/>
            </a:pPr>
            <a:endParaRPr lang="en-IN" sz="1800" dirty="0" smtClean="0"/>
          </a:p>
          <a:p>
            <a:pPr algn="just">
              <a:buNone/>
            </a:pPr>
            <a:r>
              <a:rPr lang="en-IN" sz="1800" dirty="0" smtClean="0"/>
              <a:t>        </a:t>
            </a:r>
            <a:r>
              <a:rPr lang="en-IN" sz="1800" dirty="0" err="1" smtClean="0"/>
              <a:t>System.out.println</a:t>
            </a:r>
            <a:r>
              <a:rPr lang="en-IN" sz="1800" dirty="0" smtClean="0"/>
              <a:t>("</a:t>
            </a:r>
            <a:r>
              <a:rPr lang="en-IN" sz="1800" dirty="0" err="1" smtClean="0"/>
              <a:t>getOrDefault</a:t>
            </a:r>
            <a:r>
              <a:rPr lang="en-IN" sz="1800" dirty="0" smtClean="0"/>
              <a:t>() prints the value mapped with the key if the key is present!");</a:t>
            </a:r>
          </a:p>
          <a:p>
            <a:pPr algn="just">
              <a:buNone/>
            </a:pPr>
            <a:r>
              <a:rPr lang="en-IN" sz="1800" dirty="0" smtClean="0"/>
              <a:t>        </a:t>
            </a:r>
            <a:r>
              <a:rPr lang="en-IN" sz="1800" dirty="0" err="1" smtClean="0"/>
              <a:t>System.out.println</a:t>
            </a:r>
            <a:r>
              <a:rPr lang="en-IN" sz="1800" dirty="0" smtClean="0"/>
              <a:t>(</a:t>
            </a:r>
            <a:r>
              <a:rPr lang="en-IN" sz="1800" dirty="0" err="1" smtClean="0"/>
              <a:t>hashtable.getOrDefault</a:t>
            </a:r>
            <a:r>
              <a:rPr lang="en-IN" sz="1800" dirty="0" smtClean="0"/>
              <a:t>(2, "Not Found in the </a:t>
            </a:r>
            <a:r>
              <a:rPr lang="en-IN" sz="1800" dirty="0" err="1" smtClean="0"/>
              <a:t>Hashtable</a:t>
            </a:r>
            <a:r>
              <a:rPr lang="en-IN" sz="1800" dirty="0" smtClean="0"/>
              <a:t>"));</a:t>
            </a:r>
          </a:p>
          <a:p>
            <a:pPr algn="just">
              <a:buNone/>
            </a:pPr>
            <a:endParaRPr lang="en-IN" sz="1800" dirty="0" smtClean="0"/>
          </a:p>
          <a:p>
            <a:pPr algn="just">
              <a:buNone/>
            </a:pPr>
            <a:r>
              <a:rPr lang="en-IN" sz="1800" dirty="0" smtClean="0"/>
              <a:t>        </a:t>
            </a:r>
            <a:r>
              <a:rPr lang="en-IN" sz="1800" dirty="0" err="1" smtClean="0"/>
              <a:t>System.out.println</a:t>
            </a:r>
            <a:r>
              <a:rPr lang="en-IN" sz="1800" dirty="0" smtClean="0"/>
              <a:t>("</a:t>
            </a:r>
            <a:r>
              <a:rPr lang="en-IN" sz="1800" dirty="0" err="1" smtClean="0"/>
              <a:t>getOrDefault</a:t>
            </a:r>
            <a:r>
              <a:rPr lang="en-IN" sz="1800" dirty="0" smtClean="0"/>
              <a:t>() prints the default or else statement if the key is not present!");</a:t>
            </a:r>
          </a:p>
          <a:p>
            <a:pPr algn="just">
              <a:buNone/>
            </a:pPr>
            <a:r>
              <a:rPr lang="en-IN" sz="1800" dirty="0" smtClean="0"/>
              <a:t>        </a:t>
            </a:r>
            <a:r>
              <a:rPr lang="en-IN" sz="1800" dirty="0" err="1" smtClean="0"/>
              <a:t>System.out.println</a:t>
            </a:r>
            <a:r>
              <a:rPr lang="en-IN" sz="1800" dirty="0" smtClean="0"/>
              <a:t>(</a:t>
            </a:r>
            <a:r>
              <a:rPr lang="en-IN" sz="1800" dirty="0" err="1" smtClean="0"/>
              <a:t>hashtable.getOrDefault</a:t>
            </a:r>
            <a:r>
              <a:rPr lang="en-IN" sz="1800" dirty="0" smtClean="0"/>
              <a:t>(7, "Not Found in the </a:t>
            </a:r>
            <a:r>
              <a:rPr lang="en-IN" sz="1800" dirty="0" err="1" smtClean="0"/>
              <a:t>Hashtable</a:t>
            </a:r>
            <a:r>
              <a:rPr lang="en-IN" sz="1800" dirty="0" smtClean="0"/>
              <a:t>"));</a:t>
            </a:r>
          </a:p>
          <a:p>
            <a:pPr algn="just">
              <a:buNone/>
            </a:pPr>
            <a:r>
              <a:rPr lang="en-IN" sz="1800" dirty="0" smtClean="0"/>
              <a:t>    }</a:t>
            </a:r>
          </a:p>
          <a:p>
            <a:pPr algn="just">
              <a:buNone/>
            </a:pPr>
            <a:r>
              <a:rPr lang="en-IN" sz="1800" dirty="0" smtClean="0"/>
              <a:t>}</a:t>
            </a:r>
            <a:endParaRPr lang="en-IN" sz="1800"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Properties Class</a:t>
            </a:r>
            <a:br>
              <a:rPr lang="en-IN" b="1" dirty="0" smtClean="0"/>
            </a:br>
            <a:endParaRPr lang="en-IN" dirty="0"/>
          </a:p>
        </p:txBody>
      </p:sp>
      <p:sp>
        <p:nvSpPr>
          <p:cNvPr id="3" name="Content Placeholder 2"/>
          <p:cNvSpPr>
            <a:spLocks noGrp="1"/>
          </p:cNvSpPr>
          <p:nvPr>
            <p:ph idx="1"/>
          </p:nvPr>
        </p:nvSpPr>
        <p:spPr/>
        <p:txBody>
          <a:bodyPr>
            <a:normAutofit lnSpcReduction="10000"/>
          </a:bodyPr>
          <a:lstStyle/>
          <a:p>
            <a:pPr algn="just" fontAlgn="base"/>
            <a:r>
              <a:rPr lang="en-IN" sz="2000" b="1" dirty="0" smtClean="0"/>
              <a:t>Properties</a:t>
            </a:r>
            <a:r>
              <a:rPr lang="en-IN" sz="2000" dirty="0" smtClean="0"/>
              <a:t> is a subclass of </a:t>
            </a:r>
            <a:r>
              <a:rPr lang="en-IN" sz="2000" u="sng" dirty="0" err="1" smtClean="0">
                <a:hlinkClick r:id="rId2"/>
              </a:rPr>
              <a:t>Hashtable</a:t>
            </a:r>
            <a:r>
              <a:rPr lang="en-IN" sz="2000" dirty="0" smtClean="0"/>
              <a:t>.</a:t>
            </a:r>
          </a:p>
          <a:p>
            <a:pPr algn="just" fontAlgn="base"/>
            <a:endParaRPr lang="en-IN" sz="2000" dirty="0" smtClean="0"/>
          </a:p>
          <a:p>
            <a:pPr algn="just" fontAlgn="base"/>
            <a:r>
              <a:rPr lang="en-IN" sz="2000" dirty="0" smtClean="0"/>
              <a:t>It is used to maintain a list of values in </a:t>
            </a:r>
            <a:r>
              <a:rPr lang="en-IN" sz="2000" dirty="0" smtClean="0">
                <a:solidFill>
                  <a:srgbClr val="C00000"/>
                </a:solidFill>
              </a:rPr>
              <a:t>which the key is a string and the value is also a string </a:t>
            </a:r>
            <a:r>
              <a:rPr lang="en-IN" sz="2000" dirty="0" err="1" smtClean="0"/>
              <a:t>i.e</a:t>
            </a:r>
            <a:r>
              <a:rPr lang="en-IN" sz="2000" dirty="0" smtClean="0"/>
              <a:t>; it can be used to store and retrieve string type data from the properties file.</a:t>
            </a:r>
          </a:p>
          <a:p>
            <a:pPr algn="just" fontAlgn="base"/>
            <a:endParaRPr lang="en-IN" sz="2000" dirty="0" smtClean="0"/>
          </a:p>
          <a:p>
            <a:pPr algn="just" fontAlgn="base"/>
            <a:r>
              <a:rPr lang="en-IN" sz="2000" dirty="0" smtClean="0"/>
              <a:t>Properties class can specify other properties list as it’s the default. If a particular key property is not present in the original Properties list, the default properties will be searched.</a:t>
            </a:r>
          </a:p>
          <a:p>
            <a:pPr algn="just" fontAlgn="base"/>
            <a:endParaRPr lang="en-IN" sz="2000" dirty="0" smtClean="0"/>
          </a:p>
          <a:p>
            <a:pPr algn="just" fontAlgn="base"/>
            <a:r>
              <a:rPr lang="en-IN" sz="2000" dirty="0" smtClean="0"/>
              <a:t>Properties object does not require external synchronization and Multiple threads can share a single Properties object.</a:t>
            </a:r>
          </a:p>
          <a:p>
            <a:pPr algn="just" fontAlgn="base"/>
            <a:endParaRPr lang="en-IN" sz="2000" dirty="0" smtClean="0"/>
          </a:p>
          <a:p>
            <a:pPr algn="just" fontAlgn="base"/>
            <a:r>
              <a:rPr lang="en-IN" sz="2000" dirty="0" smtClean="0"/>
              <a:t>Also, it can be used to retrieve the properties of the system.</a:t>
            </a:r>
          </a:p>
          <a:p>
            <a:pPr algn="just"/>
            <a:endParaRPr lang="en-IN" sz="20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Sub interfaces of Collection</a:t>
            </a:r>
            <a:br>
              <a:rPr lang="en-IN" b="1" dirty="0" smtClean="0"/>
            </a:br>
            <a:endParaRPr lang="en-IN" dirty="0"/>
          </a:p>
        </p:txBody>
      </p:sp>
      <p:sp>
        <p:nvSpPr>
          <p:cNvPr id="3" name="Content Placeholder 2"/>
          <p:cNvSpPr>
            <a:spLocks noGrp="1"/>
          </p:cNvSpPr>
          <p:nvPr>
            <p:ph idx="1"/>
          </p:nvPr>
        </p:nvSpPr>
        <p:spPr/>
        <p:txBody>
          <a:bodyPr>
            <a:normAutofit fontScale="62500" lnSpcReduction="20000"/>
          </a:bodyPr>
          <a:lstStyle/>
          <a:p>
            <a:pPr marL="514350" indent="-514350" algn="just">
              <a:buAutoNum type="arabicPeriod"/>
            </a:pPr>
            <a:r>
              <a:rPr lang="en-IN" b="1" dirty="0" smtClean="0"/>
              <a:t>List Interface</a:t>
            </a:r>
          </a:p>
          <a:p>
            <a:pPr marL="514350" indent="-514350" algn="just">
              <a:buAutoNum type="arabicPeriod"/>
            </a:pPr>
            <a:endParaRPr lang="en-IN" b="1" dirty="0" smtClean="0"/>
          </a:p>
          <a:p>
            <a:pPr algn="just">
              <a:buNone/>
            </a:pPr>
            <a:r>
              <a:rPr lang="en-IN" dirty="0" smtClean="0"/>
              <a:t>      The List interface is an ordered collection that allows us to add and remove elements like an array. </a:t>
            </a:r>
          </a:p>
          <a:p>
            <a:pPr algn="just">
              <a:buNone/>
            </a:pPr>
            <a:endParaRPr lang="en-IN" dirty="0" smtClean="0"/>
          </a:p>
          <a:p>
            <a:pPr algn="just">
              <a:buNone/>
            </a:pPr>
            <a:r>
              <a:rPr lang="en-IN" b="1" dirty="0" smtClean="0"/>
              <a:t>2. Set Interface</a:t>
            </a:r>
          </a:p>
          <a:p>
            <a:pPr algn="just">
              <a:buNone/>
            </a:pPr>
            <a:endParaRPr lang="en-IN" b="1" dirty="0" smtClean="0"/>
          </a:p>
          <a:p>
            <a:pPr algn="just">
              <a:buNone/>
            </a:pPr>
            <a:r>
              <a:rPr lang="en-IN" dirty="0" smtClean="0"/>
              <a:t>      The Set interface allows us to store elements in different sets similar to the set in mathematics. It cannot have duplicate elements. </a:t>
            </a:r>
          </a:p>
          <a:p>
            <a:pPr algn="just">
              <a:buNone/>
            </a:pPr>
            <a:endParaRPr lang="en-IN" dirty="0" smtClean="0"/>
          </a:p>
          <a:p>
            <a:pPr algn="just">
              <a:buNone/>
            </a:pPr>
            <a:r>
              <a:rPr lang="en-IN" b="1" dirty="0" smtClean="0"/>
              <a:t>3. Queue Interface</a:t>
            </a:r>
          </a:p>
          <a:p>
            <a:pPr algn="just">
              <a:buNone/>
            </a:pPr>
            <a:endParaRPr lang="en-IN" b="1" dirty="0" smtClean="0"/>
          </a:p>
          <a:p>
            <a:pPr algn="just">
              <a:buNone/>
            </a:pPr>
            <a:r>
              <a:rPr lang="en-IN" dirty="0" smtClean="0"/>
              <a:t>     The Queue interface is used when we want to store and access elements in FIFO manner.</a:t>
            </a:r>
            <a:endParaRPr lang="en-IN" dirty="0"/>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Constructors of Properties </a:t>
            </a:r>
            <a:br>
              <a:rPr lang="en-IN" b="1" dirty="0" smtClean="0"/>
            </a:br>
            <a:endParaRPr lang="en-IN" dirty="0"/>
          </a:p>
        </p:txBody>
      </p:sp>
      <p:sp>
        <p:nvSpPr>
          <p:cNvPr id="3" name="Content Placeholder 2"/>
          <p:cNvSpPr>
            <a:spLocks noGrp="1"/>
          </p:cNvSpPr>
          <p:nvPr>
            <p:ph idx="1"/>
          </p:nvPr>
        </p:nvSpPr>
        <p:spPr>
          <a:xfrm>
            <a:off x="457200" y="1423317"/>
            <a:ext cx="8229600" cy="4525963"/>
          </a:xfrm>
        </p:spPr>
        <p:txBody>
          <a:bodyPr>
            <a:normAutofit fontScale="85000" lnSpcReduction="20000"/>
          </a:bodyPr>
          <a:lstStyle/>
          <a:p>
            <a:pPr algn="just" fontAlgn="base">
              <a:buNone/>
            </a:pPr>
            <a:r>
              <a:rPr lang="en-IN" b="1" dirty="0" smtClean="0"/>
              <a:t>1. Properties(): </a:t>
            </a:r>
            <a:r>
              <a:rPr lang="en-IN" dirty="0" smtClean="0"/>
              <a:t>This creates a </a:t>
            </a:r>
            <a:r>
              <a:rPr lang="en-IN" b="1" dirty="0" smtClean="0"/>
              <a:t>Properties</a:t>
            </a:r>
            <a:r>
              <a:rPr lang="en-IN" dirty="0" smtClean="0"/>
              <a:t> object that has no default values. </a:t>
            </a:r>
          </a:p>
          <a:p>
            <a:pPr algn="just" fontAlgn="base">
              <a:buNone/>
            </a:pPr>
            <a:r>
              <a:rPr lang="en-IN" dirty="0" smtClean="0"/>
              <a:t>		Properties p = new Properties();</a:t>
            </a:r>
          </a:p>
          <a:p>
            <a:pPr algn="just" fontAlgn="base">
              <a:buNone/>
            </a:pPr>
            <a:endParaRPr lang="en-IN" dirty="0" smtClean="0"/>
          </a:p>
          <a:p>
            <a:pPr algn="just" fontAlgn="base">
              <a:buNone/>
            </a:pPr>
            <a:r>
              <a:rPr lang="en-IN" b="1" dirty="0" smtClean="0"/>
              <a:t>2. Properties(Properties </a:t>
            </a:r>
            <a:r>
              <a:rPr lang="en-IN" b="1" dirty="0" err="1" smtClean="0"/>
              <a:t>propDefault</a:t>
            </a:r>
            <a:r>
              <a:rPr lang="en-IN" b="1" dirty="0" smtClean="0"/>
              <a:t>): </a:t>
            </a:r>
            <a:r>
              <a:rPr lang="en-IN" dirty="0" smtClean="0"/>
              <a:t>The second creates an object that uses </a:t>
            </a:r>
            <a:r>
              <a:rPr lang="en-IN" b="1" dirty="0" err="1" smtClean="0"/>
              <a:t>propDefault</a:t>
            </a:r>
            <a:r>
              <a:rPr lang="en-IN" dirty="0" smtClean="0"/>
              <a:t> for its default value. </a:t>
            </a:r>
          </a:p>
          <a:p>
            <a:pPr algn="just" fontAlgn="base">
              <a:buNone/>
            </a:pPr>
            <a:r>
              <a:rPr lang="en-IN" dirty="0" smtClean="0"/>
              <a:t>		Properties p = new Properties(Properties </a:t>
            </a:r>
            <a:r>
              <a:rPr lang="en-IN" dirty="0" err="1" smtClean="0"/>
              <a:t>propDefault</a:t>
            </a:r>
            <a:r>
              <a:rPr lang="en-IN" dirty="0" smtClean="0"/>
              <a:t>);</a:t>
            </a:r>
          </a:p>
          <a:p>
            <a:pPr algn="just" fontAlgn="base">
              <a:buNone/>
            </a:pPr>
            <a:endParaRPr lang="en-US" dirty="0" smtClean="0"/>
          </a:p>
          <a:p>
            <a:pPr algn="just" fontAlgn="base">
              <a:buNone/>
            </a:pPr>
            <a:r>
              <a:rPr lang="en-IN" dirty="0" smtClean="0">
                <a:solidFill>
                  <a:srgbClr val="C00000"/>
                </a:solidFill>
              </a:rPr>
              <a:t>public class Properties extends </a:t>
            </a:r>
            <a:r>
              <a:rPr lang="en-IN" dirty="0" err="1" smtClean="0">
                <a:solidFill>
                  <a:srgbClr val="C00000"/>
                </a:solidFill>
              </a:rPr>
              <a:t>Hashtable</a:t>
            </a:r>
            <a:r>
              <a:rPr lang="en-IN" dirty="0" smtClean="0">
                <a:solidFill>
                  <a:srgbClr val="C00000"/>
                </a:solidFill>
              </a:rPr>
              <a:t>&lt;Object,​Object&gt;</a:t>
            </a:r>
          </a:p>
          <a:p>
            <a:pPr algn="just" fontAlgn="base">
              <a:buNone/>
            </a:pPr>
            <a:endParaRPr lang="en-US" dirty="0" smtClean="0"/>
          </a:p>
          <a:p>
            <a:pPr algn="just" fontAlgn="base">
              <a:buNone/>
            </a:pPr>
            <a:endParaRPr lang="en-IN" dirty="0" smtClean="0"/>
          </a:p>
          <a:p>
            <a:pPr algn="just"/>
            <a:endParaRPr lang="en-IN"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539552" y="140672"/>
          <a:ext cx="8229600" cy="6456680"/>
        </p:xfrm>
        <a:graphic>
          <a:graphicData uri="http://schemas.openxmlformats.org/drawingml/2006/table">
            <a:tbl>
              <a:tblPr firstRow="1" bandRow="1">
                <a:tableStyleId>{5C22544A-7EE6-4342-B048-85BDC9FD1C3A}</a:tableStyleId>
              </a:tblPr>
              <a:tblGrid>
                <a:gridCol w="4114800"/>
                <a:gridCol w="4114800"/>
              </a:tblGrid>
              <a:tr h="370840">
                <a:tc>
                  <a:txBody>
                    <a:bodyPr/>
                    <a:lstStyle/>
                    <a:p>
                      <a:pPr algn="l" fontAlgn="t"/>
                      <a:r>
                        <a:rPr lang="en-IN" sz="1100" dirty="0">
                          <a:solidFill>
                            <a:srgbClr val="000000"/>
                          </a:solidFill>
                          <a:latin typeface="times new roman"/>
                        </a:rPr>
                        <a:t>Method</a:t>
                      </a:r>
                    </a:p>
                  </a:txBody>
                  <a:tcPr marL="114300" marR="114300" marT="114300" marB="114300"/>
                </a:tc>
                <a:tc>
                  <a:txBody>
                    <a:bodyPr/>
                    <a:lstStyle/>
                    <a:p>
                      <a:pPr algn="l" fontAlgn="t"/>
                      <a:r>
                        <a:rPr lang="en-IN" sz="1100">
                          <a:solidFill>
                            <a:srgbClr val="000000"/>
                          </a:solidFill>
                          <a:latin typeface="times new roman"/>
                        </a:rPr>
                        <a:t>Description</a:t>
                      </a:r>
                    </a:p>
                  </a:txBody>
                  <a:tcPr marL="114300" marR="114300" marT="114300" marB="114300"/>
                </a:tc>
              </a:tr>
              <a:tr h="370840">
                <a:tc>
                  <a:txBody>
                    <a:bodyPr/>
                    <a:lstStyle/>
                    <a:p>
                      <a:pPr algn="just" fontAlgn="t"/>
                      <a:r>
                        <a:rPr lang="en-IN" sz="1100">
                          <a:solidFill>
                            <a:srgbClr val="333333"/>
                          </a:solidFill>
                          <a:latin typeface="inter-regular"/>
                        </a:rPr>
                        <a:t>public void load(Reader r)</a:t>
                      </a:r>
                    </a:p>
                  </a:txBody>
                  <a:tcPr marL="76200" marR="76200" marT="76200" marB="76200"/>
                </a:tc>
                <a:tc>
                  <a:txBody>
                    <a:bodyPr/>
                    <a:lstStyle/>
                    <a:p>
                      <a:pPr algn="just" fontAlgn="t"/>
                      <a:r>
                        <a:rPr lang="en-IN" sz="1100">
                          <a:solidFill>
                            <a:srgbClr val="333333"/>
                          </a:solidFill>
                          <a:latin typeface="inter-regular"/>
                        </a:rPr>
                        <a:t>It loads data from the Reader object.</a:t>
                      </a:r>
                    </a:p>
                  </a:txBody>
                  <a:tcPr marL="76200" marR="76200" marT="76200" marB="76200"/>
                </a:tc>
              </a:tr>
              <a:tr h="370840">
                <a:tc>
                  <a:txBody>
                    <a:bodyPr/>
                    <a:lstStyle/>
                    <a:p>
                      <a:pPr algn="just" fontAlgn="t"/>
                      <a:r>
                        <a:rPr lang="en-IN" sz="1100">
                          <a:solidFill>
                            <a:srgbClr val="333333"/>
                          </a:solidFill>
                          <a:latin typeface="inter-regular"/>
                        </a:rPr>
                        <a:t>public void load(InputStream is)</a:t>
                      </a:r>
                    </a:p>
                  </a:txBody>
                  <a:tcPr marL="76200" marR="76200" marT="76200" marB="76200"/>
                </a:tc>
                <a:tc>
                  <a:txBody>
                    <a:bodyPr/>
                    <a:lstStyle/>
                    <a:p>
                      <a:pPr algn="just" fontAlgn="t"/>
                      <a:r>
                        <a:rPr lang="en-IN" sz="1100">
                          <a:solidFill>
                            <a:srgbClr val="333333"/>
                          </a:solidFill>
                          <a:latin typeface="inter-regular"/>
                        </a:rPr>
                        <a:t>It loads data from the InputStream object</a:t>
                      </a:r>
                    </a:p>
                  </a:txBody>
                  <a:tcPr marL="76200" marR="76200" marT="76200" marB="76200"/>
                </a:tc>
              </a:tr>
              <a:tr h="370840">
                <a:tc>
                  <a:txBody>
                    <a:bodyPr/>
                    <a:lstStyle/>
                    <a:p>
                      <a:pPr algn="just" fontAlgn="t"/>
                      <a:r>
                        <a:rPr lang="en-IN" sz="1100">
                          <a:solidFill>
                            <a:srgbClr val="333333"/>
                          </a:solidFill>
                          <a:latin typeface="inter-regular"/>
                        </a:rPr>
                        <a:t>public void loadFromXML(InputStream in)</a:t>
                      </a:r>
                    </a:p>
                  </a:txBody>
                  <a:tcPr marL="76200" marR="76200" marT="76200" marB="76200"/>
                </a:tc>
                <a:tc>
                  <a:txBody>
                    <a:bodyPr/>
                    <a:lstStyle/>
                    <a:p>
                      <a:pPr algn="just" fontAlgn="t"/>
                      <a:r>
                        <a:rPr lang="en-IN" sz="1100">
                          <a:solidFill>
                            <a:srgbClr val="333333"/>
                          </a:solidFill>
                          <a:latin typeface="inter-regular"/>
                        </a:rPr>
                        <a:t>It is used to load all of the properties represented by the XML document on the specified input stream into this properties table.</a:t>
                      </a:r>
                    </a:p>
                  </a:txBody>
                  <a:tcPr marL="76200" marR="76200" marT="76200" marB="76200"/>
                </a:tc>
              </a:tr>
              <a:tr h="370840">
                <a:tc>
                  <a:txBody>
                    <a:bodyPr/>
                    <a:lstStyle/>
                    <a:p>
                      <a:pPr algn="just" fontAlgn="t"/>
                      <a:r>
                        <a:rPr lang="en-IN" sz="1100">
                          <a:solidFill>
                            <a:srgbClr val="333333"/>
                          </a:solidFill>
                          <a:latin typeface="inter-regular"/>
                        </a:rPr>
                        <a:t>public String getProperty(String key)</a:t>
                      </a:r>
                    </a:p>
                  </a:txBody>
                  <a:tcPr marL="76200" marR="76200" marT="76200" marB="76200"/>
                </a:tc>
                <a:tc>
                  <a:txBody>
                    <a:bodyPr/>
                    <a:lstStyle/>
                    <a:p>
                      <a:pPr algn="just" fontAlgn="t"/>
                      <a:r>
                        <a:rPr lang="en-IN" sz="1100">
                          <a:solidFill>
                            <a:srgbClr val="333333"/>
                          </a:solidFill>
                          <a:latin typeface="inter-regular"/>
                        </a:rPr>
                        <a:t>It returns value based on the key.</a:t>
                      </a:r>
                    </a:p>
                  </a:txBody>
                  <a:tcPr marL="76200" marR="76200" marT="76200" marB="76200"/>
                </a:tc>
              </a:tr>
              <a:tr h="370840">
                <a:tc>
                  <a:txBody>
                    <a:bodyPr/>
                    <a:lstStyle/>
                    <a:p>
                      <a:pPr algn="just" fontAlgn="t"/>
                      <a:r>
                        <a:rPr lang="en-IN" sz="1100">
                          <a:solidFill>
                            <a:srgbClr val="333333"/>
                          </a:solidFill>
                          <a:latin typeface="inter-regular"/>
                        </a:rPr>
                        <a:t>public String getProperty(String key, String defaultValue)</a:t>
                      </a:r>
                    </a:p>
                  </a:txBody>
                  <a:tcPr marL="76200" marR="76200" marT="76200" marB="76200"/>
                </a:tc>
                <a:tc>
                  <a:txBody>
                    <a:bodyPr/>
                    <a:lstStyle/>
                    <a:p>
                      <a:pPr algn="just" fontAlgn="t"/>
                      <a:r>
                        <a:rPr lang="en-IN" sz="1100">
                          <a:solidFill>
                            <a:srgbClr val="333333"/>
                          </a:solidFill>
                          <a:latin typeface="inter-regular"/>
                        </a:rPr>
                        <a:t>It searches for the property with the specified key.</a:t>
                      </a:r>
                    </a:p>
                  </a:txBody>
                  <a:tcPr marL="76200" marR="76200" marT="76200" marB="76200"/>
                </a:tc>
              </a:tr>
              <a:tr h="370840">
                <a:tc>
                  <a:txBody>
                    <a:bodyPr/>
                    <a:lstStyle/>
                    <a:p>
                      <a:pPr algn="just" fontAlgn="t"/>
                      <a:r>
                        <a:rPr lang="en-IN" sz="1100">
                          <a:solidFill>
                            <a:srgbClr val="333333"/>
                          </a:solidFill>
                          <a:latin typeface="inter-regular"/>
                        </a:rPr>
                        <a:t>public void setProperty(String key, String value)</a:t>
                      </a:r>
                    </a:p>
                  </a:txBody>
                  <a:tcPr marL="76200" marR="76200" marT="76200" marB="76200"/>
                </a:tc>
                <a:tc>
                  <a:txBody>
                    <a:bodyPr/>
                    <a:lstStyle/>
                    <a:p>
                      <a:pPr algn="just" fontAlgn="t"/>
                      <a:r>
                        <a:rPr lang="en-IN" sz="1100">
                          <a:solidFill>
                            <a:srgbClr val="333333"/>
                          </a:solidFill>
                          <a:latin typeface="inter-regular"/>
                        </a:rPr>
                        <a:t>It calls the put method of Hashtable.</a:t>
                      </a:r>
                    </a:p>
                  </a:txBody>
                  <a:tcPr marL="76200" marR="76200" marT="76200" marB="76200"/>
                </a:tc>
              </a:tr>
              <a:tr h="370840">
                <a:tc>
                  <a:txBody>
                    <a:bodyPr/>
                    <a:lstStyle/>
                    <a:p>
                      <a:pPr algn="just" fontAlgn="t"/>
                      <a:r>
                        <a:rPr lang="en-IN" sz="1100">
                          <a:solidFill>
                            <a:srgbClr val="333333"/>
                          </a:solidFill>
                          <a:latin typeface="inter-regular"/>
                        </a:rPr>
                        <a:t>public void list(PrintStream out)</a:t>
                      </a:r>
                    </a:p>
                  </a:txBody>
                  <a:tcPr marL="76200" marR="76200" marT="76200" marB="76200"/>
                </a:tc>
                <a:tc>
                  <a:txBody>
                    <a:bodyPr/>
                    <a:lstStyle/>
                    <a:p>
                      <a:pPr algn="just" fontAlgn="t"/>
                      <a:r>
                        <a:rPr lang="en-IN" sz="1100">
                          <a:solidFill>
                            <a:srgbClr val="333333"/>
                          </a:solidFill>
                          <a:latin typeface="inter-regular"/>
                        </a:rPr>
                        <a:t>It is used to print the property list out to the specified output stream.</a:t>
                      </a:r>
                    </a:p>
                  </a:txBody>
                  <a:tcPr marL="76200" marR="76200" marT="76200" marB="76200"/>
                </a:tc>
              </a:tr>
              <a:tr h="370840">
                <a:tc>
                  <a:txBody>
                    <a:bodyPr/>
                    <a:lstStyle/>
                    <a:p>
                      <a:pPr algn="just" fontAlgn="t"/>
                      <a:r>
                        <a:rPr lang="en-IN" sz="1100">
                          <a:solidFill>
                            <a:srgbClr val="333333"/>
                          </a:solidFill>
                          <a:latin typeface="inter-regular"/>
                        </a:rPr>
                        <a:t>public void list(PrintWriter out))</a:t>
                      </a:r>
                    </a:p>
                  </a:txBody>
                  <a:tcPr marL="76200" marR="76200" marT="76200" marB="76200"/>
                </a:tc>
                <a:tc>
                  <a:txBody>
                    <a:bodyPr/>
                    <a:lstStyle/>
                    <a:p>
                      <a:pPr algn="just" fontAlgn="t"/>
                      <a:r>
                        <a:rPr lang="en-IN" sz="1100">
                          <a:solidFill>
                            <a:srgbClr val="333333"/>
                          </a:solidFill>
                          <a:latin typeface="inter-regular"/>
                        </a:rPr>
                        <a:t>It is used to print the property list out to the specified output stream.</a:t>
                      </a:r>
                    </a:p>
                  </a:txBody>
                  <a:tcPr marL="76200" marR="76200" marT="76200" marB="76200"/>
                </a:tc>
              </a:tr>
              <a:tr h="370840">
                <a:tc>
                  <a:txBody>
                    <a:bodyPr/>
                    <a:lstStyle/>
                    <a:p>
                      <a:pPr algn="just" fontAlgn="t"/>
                      <a:r>
                        <a:rPr lang="en-IN" sz="1100">
                          <a:solidFill>
                            <a:srgbClr val="333333"/>
                          </a:solidFill>
                          <a:latin typeface="inter-regular"/>
                        </a:rPr>
                        <a:t>public Enumeration&lt;?&gt; propertyNames())</a:t>
                      </a:r>
                    </a:p>
                  </a:txBody>
                  <a:tcPr marL="76200" marR="76200" marT="76200" marB="76200"/>
                </a:tc>
                <a:tc>
                  <a:txBody>
                    <a:bodyPr/>
                    <a:lstStyle/>
                    <a:p>
                      <a:pPr algn="just" fontAlgn="t"/>
                      <a:r>
                        <a:rPr lang="en-IN" sz="1100">
                          <a:solidFill>
                            <a:srgbClr val="333333"/>
                          </a:solidFill>
                          <a:latin typeface="inter-regular"/>
                        </a:rPr>
                        <a:t>It returns an enumeration of all the keys from the property list.</a:t>
                      </a:r>
                    </a:p>
                  </a:txBody>
                  <a:tcPr marL="76200" marR="76200" marT="76200" marB="76200"/>
                </a:tc>
              </a:tr>
              <a:tr h="370840">
                <a:tc>
                  <a:txBody>
                    <a:bodyPr/>
                    <a:lstStyle/>
                    <a:p>
                      <a:pPr algn="just" fontAlgn="t"/>
                      <a:r>
                        <a:rPr lang="en-IN" sz="1100">
                          <a:solidFill>
                            <a:srgbClr val="333333"/>
                          </a:solidFill>
                          <a:latin typeface="inter-regular"/>
                        </a:rPr>
                        <a:t>public Set&lt;String&gt; stringPropertyNames()</a:t>
                      </a:r>
                    </a:p>
                  </a:txBody>
                  <a:tcPr marL="76200" marR="76200" marT="76200" marB="76200"/>
                </a:tc>
                <a:tc>
                  <a:txBody>
                    <a:bodyPr/>
                    <a:lstStyle/>
                    <a:p>
                      <a:pPr algn="just" fontAlgn="t"/>
                      <a:r>
                        <a:rPr lang="en-IN" sz="1100">
                          <a:solidFill>
                            <a:srgbClr val="333333"/>
                          </a:solidFill>
                          <a:latin typeface="inter-regular"/>
                        </a:rPr>
                        <a:t>It returns a set of keys in from property list where the key and its corresponding value are strings.</a:t>
                      </a:r>
                    </a:p>
                  </a:txBody>
                  <a:tcPr marL="76200" marR="76200" marT="76200" marB="76200"/>
                </a:tc>
              </a:tr>
              <a:tr h="370840">
                <a:tc>
                  <a:txBody>
                    <a:bodyPr/>
                    <a:lstStyle/>
                    <a:p>
                      <a:pPr algn="just" fontAlgn="t"/>
                      <a:r>
                        <a:rPr lang="en-IN" sz="1100">
                          <a:solidFill>
                            <a:srgbClr val="333333"/>
                          </a:solidFill>
                          <a:latin typeface="inter-regular"/>
                        </a:rPr>
                        <a:t>public void store(Writer w, String comment)</a:t>
                      </a:r>
                    </a:p>
                  </a:txBody>
                  <a:tcPr marL="76200" marR="76200" marT="76200" marB="76200"/>
                </a:tc>
                <a:tc>
                  <a:txBody>
                    <a:bodyPr/>
                    <a:lstStyle/>
                    <a:p>
                      <a:pPr algn="just" fontAlgn="t"/>
                      <a:r>
                        <a:rPr lang="en-IN" sz="1100">
                          <a:solidFill>
                            <a:srgbClr val="333333"/>
                          </a:solidFill>
                          <a:latin typeface="inter-regular"/>
                        </a:rPr>
                        <a:t>It writes the properties in the writer object.</a:t>
                      </a:r>
                    </a:p>
                  </a:txBody>
                  <a:tcPr marL="76200" marR="76200" marT="76200" marB="76200"/>
                </a:tc>
              </a:tr>
              <a:tr h="370840">
                <a:tc>
                  <a:txBody>
                    <a:bodyPr/>
                    <a:lstStyle/>
                    <a:p>
                      <a:pPr algn="just" fontAlgn="t"/>
                      <a:r>
                        <a:rPr lang="en-IN" sz="1100">
                          <a:solidFill>
                            <a:srgbClr val="333333"/>
                          </a:solidFill>
                          <a:latin typeface="inter-regular"/>
                        </a:rPr>
                        <a:t>public void store(OutputStream os, String comment)</a:t>
                      </a:r>
                    </a:p>
                  </a:txBody>
                  <a:tcPr marL="76200" marR="76200" marT="76200" marB="76200"/>
                </a:tc>
                <a:tc>
                  <a:txBody>
                    <a:bodyPr/>
                    <a:lstStyle/>
                    <a:p>
                      <a:pPr algn="just" fontAlgn="t"/>
                      <a:r>
                        <a:rPr lang="en-IN" sz="1100">
                          <a:solidFill>
                            <a:srgbClr val="333333"/>
                          </a:solidFill>
                          <a:latin typeface="inter-regular"/>
                        </a:rPr>
                        <a:t>It writes the properties in the OutputStream object.</a:t>
                      </a:r>
                    </a:p>
                  </a:txBody>
                  <a:tcPr marL="76200" marR="76200" marT="76200" marB="76200"/>
                </a:tc>
              </a:tr>
              <a:tr h="370840">
                <a:tc>
                  <a:txBody>
                    <a:bodyPr/>
                    <a:lstStyle/>
                    <a:p>
                      <a:pPr algn="just" fontAlgn="t"/>
                      <a:r>
                        <a:rPr lang="en-IN" sz="1100">
                          <a:solidFill>
                            <a:srgbClr val="333333"/>
                          </a:solidFill>
                          <a:latin typeface="inter-regular"/>
                        </a:rPr>
                        <a:t>public void storeToXML(OutputStream os, String comment)</a:t>
                      </a:r>
                    </a:p>
                  </a:txBody>
                  <a:tcPr marL="76200" marR="76200" marT="76200" marB="76200"/>
                </a:tc>
                <a:tc>
                  <a:txBody>
                    <a:bodyPr/>
                    <a:lstStyle/>
                    <a:p>
                      <a:pPr algn="just" fontAlgn="t"/>
                      <a:r>
                        <a:rPr lang="en-IN" sz="1100">
                          <a:solidFill>
                            <a:srgbClr val="333333"/>
                          </a:solidFill>
                          <a:latin typeface="inter-regular"/>
                        </a:rPr>
                        <a:t>It writes the properties in the writer object for generating XML document.</a:t>
                      </a:r>
                    </a:p>
                  </a:txBody>
                  <a:tcPr marL="76200" marR="76200" marT="76200" marB="76200"/>
                </a:tc>
              </a:tr>
              <a:tr h="370840">
                <a:tc>
                  <a:txBody>
                    <a:bodyPr/>
                    <a:lstStyle/>
                    <a:p>
                      <a:pPr algn="just" fontAlgn="t"/>
                      <a:r>
                        <a:rPr lang="en-IN" sz="1100">
                          <a:solidFill>
                            <a:srgbClr val="333333"/>
                          </a:solidFill>
                          <a:latin typeface="inter-regular"/>
                        </a:rPr>
                        <a:t>public void storeToXML(Writer w, String comment, String encoding)</a:t>
                      </a:r>
                    </a:p>
                  </a:txBody>
                  <a:tcPr marL="76200" marR="76200" marT="76200" marB="76200"/>
                </a:tc>
                <a:tc>
                  <a:txBody>
                    <a:bodyPr/>
                    <a:lstStyle/>
                    <a:p>
                      <a:pPr algn="just" fontAlgn="t"/>
                      <a:r>
                        <a:rPr lang="en-IN" sz="1100" dirty="0">
                          <a:solidFill>
                            <a:srgbClr val="333333"/>
                          </a:solidFill>
                          <a:latin typeface="inter-regular"/>
                        </a:rPr>
                        <a:t>It writes the properties in the writer object for generating XML document with the specified encoding.</a:t>
                      </a:r>
                    </a:p>
                  </a:txBody>
                  <a:tcPr marL="76200" marR="76200" marT="76200" marB="76200"/>
                </a:tc>
              </a:tr>
            </a:tbl>
          </a:graphicData>
        </a:graphic>
      </p:graphicFrame>
    </p:spTree>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000" dirty="0" smtClean="0"/>
              <a:t>Example of Properties class </a:t>
            </a:r>
            <a:r>
              <a:rPr lang="en-IN" sz="2000" dirty="0" smtClean="0">
                <a:solidFill>
                  <a:srgbClr val="C00000"/>
                </a:solidFill>
              </a:rPr>
              <a:t>to get information </a:t>
            </a:r>
            <a:r>
              <a:rPr lang="en-IN" sz="2000" dirty="0" smtClean="0"/>
              <a:t>from the properties file</a:t>
            </a:r>
            <a:br>
              <a:rPr lang="en-IN" sz="2000" dirty="0" smtClean="0"/>
            </a:br>
            <a:endParaRPr lang="en-IN" sz="2000" dirty="0"/>
          </a:p>
        </p:txBody>
      </p:sp>
      <p:sp>
        <p:nvSpPr>
          <p:cNvPr id="3" name="Content Placeholder 2"/>
          <p:cNvSpPr>
            <a:spLocks noGrp="1"/>
          </p:cNvSpPr>
          <p:nvPr>
            <p:ph idx="1"/>
          </p:nvPr>
        </p:nvSpPr>
        <p:spPr/>
        <p:txBody>
          <a:bodyPr>
            <a:normAutofit fontScale="70000" lnSpcReduction="20000"/>
          </a:bodyPr>
          <a:lstStyle/>
          <a:p>
            <a:pPr algn="just">
              <a:buNone/>
            </a:pPr>
            <a:r>
              <a:rPr lang="en-IN" b="1" dirty="0" smtClean="0"/>
              <a:t>import</a:t>
            </a:r>
            <a:r>
              <a:rPr lang="en-IN" dirty="0" smtClean="0"/>
              <a:t> </a:t>
            </a:r>
            <a:r>
              <a:rPr lang="en-IN" dirty="0" err="1" smtClean="0"/>
              <a:t>java.util</a:t>
            </a:r>
            <a:r>
              <a:rPr lang="en-IN" dirty="0" smtClean="0"/>
              <a:t>.*;  </a:t>
            </a:r>
          </a:p>
          <a:p>
            <a:pPr algn="just">
              <a:buNone/>
            </a:pPr>
            <a:r>
              <a:rPr lang="en-IN" b="1" dirty="0" smtClean="0"/>
              <a:t>import</a:t>
            </a:r>
            <a:r>
              <a:rPr lang="en-IN" dirty="0" smtClean="0"/>
              <a:t> java.io.*;  </a:t>
            </a:r>
          </a:p>
          <a:p>
            <a:pPr algn="just">
              <a:buNone/>
            </a:pPr>
            <a:r>
              <a:rPr lang="en-IN" b="1" dirty="0" smtClean="0"/>
              <a:t>public</a:t>
            </a:r>
            <a:r>
              <a:rPr lang="en-IN" dirty="0" smtClean="0"/>
              <a:t> </a:t>
            </a:r>
            <a:r>
              <a:rPr lang="en-IN" b="1" dirty="0" smtClean="0"/>
              <a:t>class</a:t>
            </a:r>
            <a:r>
              <a:rPr lang="en-IN" dirty="0" smtClean="0"/>
              <a:t> Test {  </a:t>
            </a:r>
          </a:p>
          <a:p>
            <a:pPr algn="just">
              <a:buNone/>
            </a:pPr>
            <a:r>
              <a:rPr lang="en-IN" b="1" dirty="0" smtClean="0"/>
              <a:t>public</a:t>
            </a:r>
            <a:r>
              <a:rPr lang="en-IN" dirty="0" smtClean="0"/>
              <a:t> </a:t>
            </a:r>
            <a:r>
              <a:rPr lang="en-IN" b="1" dirty="0" smtClean="0"/>
              <a:t>static</a:t>
            </a:r>
            <a:r>
              <a:rPr lang="en-IN" dirty="0" smtClean="0"/>
              <a:t> </a:t>
            </a:r>
            <a:r>
              <a:rPr lang="en-IN" b="1" dirty="0" smtClean="0"/>
              <a:t>void</a:t>
            </a:r>
            <a:r>
              <a:rPr lang="en-IN" dirty="0" smtClean="0"/>
              <a:t> main(String[] </a:t>
            </a:r>
            <a:r>
              <a:rPr lang="en-IN" dirty="0" err="1" smtClean="0"/>
              <a:t>args</a:t>
            </a:r>
            <a:r>
              <a:rPr lang="en-IN" dirty="0" smtClean="0"/>
              <a:t>)</a:t>
            </a:r>
            <a:r>
              <a:rPr lang="en-IN" b="1" dirty="0" smtClean="0"/>
              <a:t>throws</a:t>
            </a:r>
            <a:r>
              <a:rPr lang="en-IN" dirty="0" smtClean="0"/>
              <a:t> Exception{  </a:t>
            </a:r>
          </a:p>
          <a:p>
            <a:pPr algn="just">
              <a:buNone/>
            </a:pPr>
            <a:r>
              <a:rPr lang="en-IN" dirty="0" smtClean="0"/>
              <a:t>    </a:t>
            </a:r>
            <a:r>
              <a:rPr lang="en-IN" dirty="0" err="1" smtClean="0"/>
              <a:t>FileReader</a:t>
            </a:r>
            <a:r>
              <a:rPr lang="en-IN" dirty="0" smtClean="0"/>
              <a:t> reader=</a:t>
            </a:r>
            <a:r>
              <a:rPr lang="en-IN" b="1" dirty="0" smtClean="0"/>
              <a:t>new</a:t>
            </a:r>
            <a:r>
              <a:rPr lang="en-IN" dirty="0" smtClean="0"/>
              <a:t> </a:t>
            </a:r>
            <a:r>
              <a:rPr lang="en-IN" dirty="0" err="1" smtClean="0"/>
              <a:t>FileReader</a:t>
            </a:r>
            <a:r>
              <a:rPr lang="en-IN" dirty="0" smtClean="0"/>
              <a:t>("</a:t>
            </a:r>
            <a:r>
              <a:rPr lang="en-IN" dirty="0" err="1" smtClean="0"/>
              <a:t>db.properties</a:t>
            </a:r>
            <a:r>
              <a:rPr lang="en-IN" dirty="0" smtClean="0"/>
              <a:t>");  </a:t>
            </a:r>
          </a:p>
          <a:p>
            <a:pPr algn="just">
              <a:buNone/>
            </a:pPr>
            <a:r>
              <a:rPr lang="en-IN" dirty="0" smtClean="0"/>
              <a:t>      </a:t>
            </a:r>
          </a:p>
          <a:p>
            <a:pPr algn="just">
              <a:buNone/>
            </a:pPr>
            <a:r>
              <a:rPr lang="en-IN" dirty="0" smtClean="0"/>
              <a:t>    Properties p=</a:t>
            </a:r>
            <a:r>
              <a:rPr lang="en-IN" b="1" dirty="0" smtClean="0"/>
              <a:t>new</a:t>
            </a:r>
            <a:r>
              <a:rPr lang="en-IN" dirty="0" smtClean="0"/>
              <a:t> Properties();  </a:t>
            </a:r>
          </a:p>
          <a:p>
            <a:pPr algn="just">
              <a:buNone/>
            </a:pPr>
            <a:r>
              <a:rPr lang="en-IN" dirty="0" smtClean="0"/>
              <a:t>    </a:t>
            </a:r>
            <a:r>
              <a:rPr lang="en-IN" dirty="0" err="1" smtClean="0"/>
              <a:t>p.load</a:t>
            </a:r>
            <a:r>
              <a:rPr lang="en-IN" dirty="0" smtClean="0"/>
              <a:t>(reader);  </a:t>
            </a:r>
          </a:p>
          <a:p>
            <a:pPr algn="just">
              <a:buNone/>
            </a:pPr>
            <a:r>
              <a:rPr lang="en-IN" dirty="0" smtClean="0"/>
              <a:t>      </a:t>
            </a:r>
          </a:p>
          <a:p>
            <a:pPr algn="just">
              <a:buNone/>
            </a:pPr>
            <a:r>
              <a:rPr lang="en-IN" dirty="0" smtClean="0"/>
              <a:t>    </a:t>
            </a:r>
            <a:r>
              <a:rPr lang="en-IN" dirty="0" err="1" smtClean="0">
                <a:solidFill>
                  <a:srgbClr val="C00000"/>
                </a:solidFill>
              </a:rPr>
              <a:t>System.out.println</a:t>
            </a:r>
            <a:r>
              <a:rPr lang="en-IN" dirty="0" smtClean="0">
                <a:solidFill>
                  <a:srgbClr val="C00000"/>
                </a:solidFill>
              </a:rPr>
              <a:t>(</a:t>
            </a:r>
            <a:r>
              <a:rPr lang="en-IN" dirty="0" err="1" smtClean="0">
                <a:solidFill>
                  <a:srgbClr val="C00000"/>
                </a:solidFill>
              </a:rPr>
              <a:t>p.getProperty</a:t>
            </a:r>
            <a:r>
              <a:rPr lang="en-IN" dirty="0" smtClean="0">
                <a:solidFill>
                  <a:srgbClr val="C00000"/>
                </a:solidFill>
              </a:rPr>
              <a:t>("user"));  </a:t>
            </a:r>
          </a:p>
          <a:p>
            <a:pPr algn="just">
              <a:buNone/>
            </a:pPr>
            <a:r>
              <a:rPr lang="en-IN" dirty="0" smtClean="0"/>
              <a:t>    </a:t>
            </a:r>
            <a:r>
              <a:rPr lang="en-IN" dirty="0" err="1" smtClean="0">
                <a:solidFill>
                  <a:srgbClr val="C00000"/>
                </a:solidFill>
              </a:rPr>
              <a:t>System.out.println</a:t>
            </a:r>
            <a:r>
              <a:rPr lang="en-IN" dirty="0" smtClean="0">
                <a:solidFill>
                  <a:srgbClr val="C00000"/>
                </a:solidFill>
              </a:rPr>
              <a:t>(</a:t>
            </a:r>
            <a:r>
              <a:rPr lang="en-IN" dirty="0" err="1" smtClean="0">
                <a:solidFill>
                  <a:srgbClr val="C00000"/>
                </a:solidFill>
              </a:rPr>
              <a:t>p.getProperty</a:t>
            </a:r>
            <a:r>
              <a:rPr lang="en-IN" dirty="0" smtClean="0">
                <a:solidFill>
                  <a:srgbClr val="C00000"/>
                </a:solidFill>
              </a:rPr>
              <a:t>("password"));</a:t>
            </a:r>
            <a:r>
              <a:rPr lang="en-IN" dirty="0" smtClean="0"/>
              <a:t>  </a:t>
            </a:r>
          </a:p>
          <a:p>
            <a:pPr algn="just">
              <a:buNone/>
            </a:pPr>
            <a:r>
              <a:rPr lang="en-IN" dirty="0" smtClean="0"/>
              <a:t>}  </a:t>
            </a:r>
          </a:p>
          <a:p>
            <a:pPr algn="just">
              <a:buNone/>
            </a:pPr>
            <a:r>
              <a:rPr lang="en-IN" dirty="0" smtClean="0"/>
              <a:t>}  </a:t>
            </a:r>
          </a:p>
          <a:p>
            <a:pPr algn="just">
              <a:buNone/>
            </a:pPr>
            <a:endParaRPr lang="en-IN"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buNone/>
            </a:pPr>
            <a:r>
              <a:rPr lang="en-IN" b="1" dirty="0" err="1" smtClean="0"/>
              <a:t>db.properties</a:t>
            </a:r>
            <a:endParaRPr lang="en-IN" dirty="0" smtClean="0"/>
          </a:p>
          <a:p>
            <a:r>
              <a:rPr lang="en-IN" dirty="0" smtClean="0"/>
              <a:t>user=system  </a:t>
            </a:r>
          </a:p>
          <a:p>
            <a:r>
              <a:rPr lang="en-IN" dirty="0" smtClean="0"/>
              <a:t>password=oracle  </a:t>
            </a:r>
          </a:p>
          <a:p>
            <a:pPr>
              <a:buNone/>
            </a:pPr>
            <a:endParaRPr lang="en-IN" dirty="0" smtClean="0"/>
          </a:p>
          <a:p>
            <a:pPr>
              <a:buNone/>
            </a:pPr>
            <a:r>
              <a:rPr lang="en-IN" dirty="0" err="1" smtClean="0"/>
              <a:t>Output:system</a:t>
            </a:r>
            <a:r>
              <a:rPr lang="en-IN" dirty="0" smtClean="0"/>
              <a:t> </a:t>
            </a:r>
          </a:p>
          <a:p>
            <a:pPr>
              <a:buNone/>
            </a:pPr>
            <a:r>
              <a:rPr lang="en-IN" dirty="0" smtClean="0"/>
              <a:t>oracle</a:t>
            </a:r>
            <a:endParaRPr lang="en-US" dirty="0" smtClean="0"/>
          </a:p>
          <a:p>
            <a:endParaRPr lang="en-US" dirty="0" smtClean="0"/>
          </a:p>
          <a:p>
            <a:endParaRPr lang="en-IN"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48680"/>
            <a:ext cx="8229600" cy="1143000"/>
          </a:xfrm>
        </p:spPr>
        <p:txBody>
          <a:bodyPr>
            <a:normAutofit/>
          </a:bodyPr>
          <a:lstStyle/>
          <a:p>
            <a:r>
              <a:rPr lang="en-IN" sz="2000" dirty="0" smtClean="0">
                <a:solidFill>
                  <a:srgbClr val="C00000"/>
                </a:solidFill>
              </a:rPr>
              <a:t>Example of Properties class to get all the system properties</a:t>
            </a:r>
            <a:br>
              <a:rPr lang="en-IN" sz="2000" dirty="0" smtClean="0">
                <a:solidFill>
                  <a:srgbClr val="C00000"/>
                </a:solidFill>
              </a:rPr>
            </a:br>
            <a:endParaRPr lang="en-IN" sz="2000" dirty="0">
              <a:solidFill>
                <a:srgbClr val="C00000"/>
              </a:solidFill>
            </a:endParaRPr>
          </a:p>
        </p:txBody>
      </p:sp>
      <p:sp>
        <p:nvSpPr>
          <p:cNvPr id="3" name="Content Placeholder 2"/>
          <p:cNvSpPr>
            <a:spLocks noGrp="1"/>
          </p:cNvSpPr>
          <p:nvPr>
            <p:ph idx="1"/>
          </p:nvPr>
        </p:nvSpPr>
        <p:spPr>
          <a:xfrm>
            <a:off x="457200" y="1412776"/>
            <a:ext cx="8229600" cy="4525963"/>
          </a:xfrm>
        </p:spPr>
        <p:txBody>
          <a:bodyPr>
            <a:noAutofit/>
          </a:bodyPr>
          <a:lstStyle/>
          <a:p>
            <a:pPr algn="just">
              <a:buNone/>
            </a:pPr>
            <a:r>
              <a:rPr lang="en-IN" sz="2000" b="1" dirty="0" smtClean="0"/>
              <a:t>import</a:t>
            </a:r>
            <a:r>
              <a:rPr lang="en-IN" sz="2000" dirty="0" smtClean="0"/>
              <a:t> </a:t>
            </a:r>
            <a:r>
              <a:rPr lang="en-IN" sz="2000" dirty="0" err="1" smtClean="0"/>
              <a:t>java.util</a:t>
            </a:r>
            <a:r>
              <a:rPr lang="en-IN" sz="2000" dirty="0" smtClean="0"/>
              <a:t>.*;  </a:t>
            </a:r>
          </a:p>
          <a:p>
            <a:pPr algn="just">
              <a:buNone/>
            </a:pPr>
            <a:r>
              <a:rPr lang="en-IN" sz="2000" b="1" dirty="0" smtClean="0"/>
              <a:t>import</a:t>
            </a:r>
            <a:r>
              <a:rPr lang="en-IN" sz="2000" dirty="0" smtClean="0"/>
              <a:t> java.io.*;  </a:t>
            </a:r>
          </a:p>
          <a:p>
            <a:pPr algn="just">
              <a:buNone/>
            </a:pPr>
            <a:r>
              <a:rPr lang="en-IN" sz="2000" b="1" dirty="0" smtClean="0"/>
              <a:t>public</a:t>
            </a:r>
            <a:r>
              <a:rPr lang="en-IN" sz="2000" dirty="0" smtClean="0"/>
              <a:t> </a:t>
            </a:r>
            <a:r>
              <a:rPr lang="en-IN" sz="2000" b="1" dirty="0" smtClean="0"/>
              <a:t>class</a:t>
            </a:r>
            <a:r>
              <a:rPr lang="en-IN" sz="2000" dirty="0" smtClean="0"/>
              <a:t> Test {  </a:t>
            </a:r>
          </a:p>
          <a:p>
            <a:pPr algn="just">
              <a:buNone/>
            </a:pPr>
            <a:r>
              <a:rPr lang="en-IN" sz="2000" b="1" dirty="0" smtClean="0"/>
              <a:t>public</a:t>
            </a:r>
            <a:r>
              <a:rPr lang="en-IN" sz="2000" dirty="0" smtClean="0"/>
              <a:t> </a:t>
            </a:r>
            <a:r>
              <a:rPr lang="en-IN" sz="2000" b="1" dirty="0" smtClean="0"/>
              <a:t>static</a:t>
            </a:r>
            <a:r>
              <a:rPr lang="en-IN" sz="2000" dirty="0" smtClean="0"/>
              <a:t> </a:t>
            </a:r>
            <a:r>
              <a:rPr lang="en-IN" sz="2000" b="1" dirty="0" smtClean="0"/>
              <a:t>void</a:t>
            </a:r>
            <a:r>
              <a:rPr lang="en-IN" sz="2000" dirty="0" smtClean="0"/>
              <a:t> main(String[] </a:t>
            </a:r>
            <a:r>
              <a:rPr lang="en-IN" sz="2000" dirty="0" err="1" smtClean="0"/>
              <a:t>args</a:t>
            </a:r>
            <a:r>
              <a:rPr lang="en-IN" sz="2000" dirty="0" smtClean="0"/>
              <a:t>)</a:t>
            </a:r>
            <a:r>
              <a:rPr lang="en-IN" sz="2000" b="1" dirty="0" smtClean="0"/>
              <a:t>throws</a:t>
            </a:r>
            <a:r>
              <a:rPr lang="en-IN" sz="2000" dirty="0" smtClean="0"/>
              <a:t> Exception{  </a:t>
            </a:r>
          </a:p>
          <a:p>
            <a:pPr algn="just">
              <a:buNone/>
            </a:pPr>
            <a:r>
              <a:rPr lang="en-IN" sz="2000" dirty="0" smtClean="0"/>
              <a:t>  </a:t>
            </a:r>
          </a:p>
          <a:p>
            <a:pPr algn="just">
              <a:buNone/>
            </a:pPr>
            <a:r>
              <a:rPr lang="en-IN" sz="2000" dirty="0" smtClean="0"/>
              <a:t>Properties p=</a:t>
            </a:r>
            <a:r>
              <a:rPr lang="en-IN" sz="2000" dirty="0" err="1" smtClean="0"/>
              <a:t>System.getProperties</a:t>
            </a:r>
            <a:r>
              <a:rPr lang="en-IN" sz="2000" dirty="0" smtClean="0"/>
              <a:t>();  </a:t>
            </a:r>
          </a:p>
          <a:p>
            <a:pPr algn="just">
              <a:buNone/>
            </a:pPr>
            <a:r>
              <a:rPr lang="en-IN" sz="2000" dirty="0" smtClean="0"/>
              <a:t>Set </a:t>
            </a:r>
            <a:r>
              <a:rPr lang="en-IN" sz="2000" dirty="0" err="1" smtClean="0"/>
              <a:t>set</a:t>
            </a:r>
            <a:r>
              <a:rPr lang="en-IN" sz="2000" dirty="0" smtClean="0"/>
              <a:t>=</a:t>
            </a:r>
            <a:r>
              <a:rPr lang="en-IN" sz="2000" dirty="0" err="1" smtClean="0"/>
              <a:t>p.entrySet</a:t>
            </a:r>
            <a:r>
              <a:rPr lang="en-IN" sz="2000" dirty="0" smtClean="0"/>
              <a:t>();  </a:t>
            </a:r>
          </a:p>
          <a:p>
            <a:pPr algn="just">
              <a:buNone/>
            </a:pPr>
            <a:r>
              <a:rPr lang="en-IN" sz="2000" dirty="0" smtClean="0"/>
              <a:t>  </a:t>
            </a:r>
          </a:p>
          <a:p>
            <a:pPr algn="just">
              <a:buNone/>
            </a:pPr>
            <a:r>
              <a:rPr lang="en-IN" sz="2000" dirty="0" err="1" smtClean="0"/>
              <a:t>Iterator</a:t>
            </a:r>
            <a:r>
              <a:rPr lang="en-IN" sz="2000" dirty="0" smtClean="0"/>
              <a:t> </a:t>
            </a:r>
            <a:r>
              <a:rPr lang="en-IN" sz="2000" dirty="0" err="1" smtClean="0"/>
              <a:t>itr</a:t>
            </a:r>
            <a:r>
              <a:rPr lang="en-IN" sz="2000" dirty="0" smtClean="0"/>
              <a:t>=</a:t>
            </a:r>
            <a:r>
              <a:rPr lang="en-IN" sz="2000" dirty="0" err="1" smtClean="0"/>
              <a:t>set.iterator</a:t>
            </a:r>
            <a:r>
              <a:rPr lang="en-IN" sz="2000" dirty="0" smtClean="0"/>
              <a:t>();  </a:t>
            </a:r>
          </a:p>
          <a:p>
            <a:pPr algn="just">
              <a:buNone/>
            </a:pPr>
            <a:r>
              <a:rPr lang="en-IN" sz="2000" b="1" dirty="0" smtClean="0"/>
              <a:t>while</a:t>
            </a:r>
            <a:r>
              <a:rPr lang="en-IN" sz="2000" dirty="0" smtClean="0"/>
              <a:t>(</a:t>
            </a:r>
            <a:r>
              <a:rPr lang="en-IN" sz="2000" dirty="0" err="1" smtClean="0"/>
              <a:t>itr.hasNext</a:t>
            </a:r>
            <a:r>
              <a:rPr lang="en-IN" sz="2000" dirty="0" smtClean="0"/>
              <a:t>()){  </a:t>
            </a:r>
          </a:p>
          <a:p>
            <a:pPr algn="just">
              <a:buNone/>
            </a:pPr>
            <a:r>
              <a:rPr lang="en-IN" sz="2000" dirty="0" err="1" smtClean="0"/>
              <a:t>Map.Entry</a:t>
            </a:r>
            <a:r>
              <a:rPr lang="en-IN" sz="2000" dirty="0" smtClean="0"/>
              <a:t> entry=(</a:t>
            </a:r>
            <a:r>
              <a:rPr lang="en-IN" sz="2000" dirty="0" err="1" smtClean="0"/>
              <a:t>Map.Entry</a:t>
            </a:r>
            <a:r>
              <a:rPr lang="en-IN" sz="2000" dirty="0" smtClean="0"/>
              <a:t>)</a:t>
            </a:r>
            <a:r>
              <a:rPr lang="en-IN" sz="2000" dirty="0" err="1" smtClean="0"/>
              <a:t>itr.next</a:t>
            </a:r>
            <a:r>
              <a:rPr lang="en-IN" sz="2000" dirty="0" smtClean="0"/>
              <a:t>();  </a:t>
            </a:r>
          </a:p>
          <a:p>
            <a:pPr algn="just">
              <a:buNone/>
            </a:pPr>
            <a:r>
              <a:rPr lang="en-IN" sz="2000" dirty="0" err="1" smtClean="0"/>
              <a:t>System.out.println</a:t>
            </a:r>
            <a:r>
              <a:rPr lang="en-IN" sz="2000" dirty="0" smtClean="0"/>
              <a:t>(</a:t>
            </a:r>
            <a:r>
              <a:rPr lang="en-IN" sz="2000" dirty="0" err="1" smtClean="0"/>
              <a:t>entry.getKey</a:t>
            </a:r>
            <a:r>
              <a:rPr lang="en-IN" sz="2000" dirty="0" smtClean="0"/>
              <a:t>()+" = "+</a:t>
            </a:r>
            <a:r>
              <a:rPr lang="en-IN" sz="2000" dirty="0" err="1" smtClean="0"/>
              <a:t>entry.getValue</a:t>
            </a:r>
            <a:r>
              <a:rPr lang="en-IN" sz="2000" dirty="0" smtClean="0"/>
              <a:t>());  </a:t>
            </a:r>
          </a:p>
          <a:p>
            <a:pPr algn="just">
              <a:buNone/>
            </a:pPr>
            <a:r>
              <a:rPr lang="en-IN" sz="2000" dirty="0" smtClean="0"/>
              <a:t>}  </a:t>
            </a:r>
          </a:p>
          <a:p>
            <a:pPr algn="just">
              <a:buNone/>
            </a:pPr>
            <a:r>
              <a:rPr lang="en-IN" sz="2000" dirty="0" smtClean="0"/>
              <a:t>  }  </a:t>
            </a:r>
          </a:p>
          <a:p>
            <a:pPr algn="just">
              <a:buNone/>
            </a:pPr>
            <a:r>
              <a:rPr lang="en-IN" sz="2000" dirty="0" smtClean="0"/>
              <a:t>}  </a:t>
            </a:r>
          </a:p>
          <a:p>
            <a:pPr algn="just">
              <a:buNone/>
            </a:pPr>
            <a:endParaRPr lang="en-IN" sz="2000"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91680" y="476672"/>
            <a:ext cx="5904656" cy="1224136"/>
          </a:xfrm>
        </p:spPr>
        <p:txBody>
          <a:bodyPr/>
          <a:lstStyle/>
          <a:p>
            <a:r>
              <a:rPr lang="en-US" dirty="0"/>
              <a:t>UNIT-IV</a:t>
            </a:r>
            <a:endParaRPr lang="en-IN" dirty="0"/>
          </a:p>
        </p:txBody>
      </p:sp>
      <p:sp>
        <p:nvSpPr>
          <p:cNvPr id="3" name="Subtitle 2"/>
          <p:cNvSpPr>
            <a:spLocks noGrp="1"/>
          </p:cNvSpPr>
          <p:nvPr>
            <p:ph type="subTitle" idx="1"/>
          </p:nvPr>
        </p:nvSpPr>
        <p:spPr>
          <a:xfrm>
            <a:off x="899592" y="1628800"/>
            <a:ext cx="7632848" cy="3096344"/>
          </a:xfrm>
        </p:spPr>
        <p:txBody>
          <a:bodyPr>
            <a:noAutofit/>
          </a:bodyPr>
          <a:lstStyle/>
          <a:p>
            <a:pPr algn="just"/>
            <a:r>
              <a:rPr lang="en-US" sz="2800" dirty="0"/>
              <a:t>Collections: Overview, Collection Interfaces, Collection Classes, </a:t>
            </a:r>
            <a:r>
              <a:rPr lang="en-US" sz="2800" dirty="0" err="1"/>
              <a:t>Iterators</a:t>
            </a:r>
            <a:r>
              <a:rPr lang="en-US" sz="2800" dirty="0"/>
              <a:t>, List, Set, Maps, Comparator, Arrays, </a:t>
            </a:r>
            <a:r>
              <a:rPr lang="en-US" dirty="0"/>
              <a:t>Legacy Classes and Interfaces</a:t>
            </a:r>
            <a:r>
              <a:rPr lang="en-US" sz="2800" dirty="0"/>
              <a:t>, </a:t>
            </a:r>
            <a:r>
              <a:rPr lang="en-US" b="1" dirty="0" err="1"/>
              <a:t>StringTokenizer</a:t>
            </a:r>
            <a:r>
              <a:rPr lang="en-US" b="1" dirty="0"/>
              <a:t>, </a:t>
            </a:r>
            <a:r>
              <a:rPr lang="en-US" b="1" dirty="0" err="1"/>
              <a:t>BitSet</a:t>
            </a:r>
            <a:r>
              <a:rPr lang="en-US" b="1" dirty="0"/>
              <a:t>, Date, Calendar, Random, Flow, Timer. </a:t>
            </a:r>
            <a:endParaRPr lang="en-US" b="1" dirty="0" smtClean="0"/>
          </a:p>
          <a:p>
            <a:pPr algn="just"/>
            <a:endParaRPr lang="en-US" sz="2800" dirty="0" smtClean="0"/>
          </a:p>
          <a:p>
            <a:pPr algn="just"/>
            <a:endParaRPr lang="en-US" sz="2800" dirty="0" smtClean="0"/>
          </a:p>
          <a:p>
            <a:pPr algn="just"/>
            <a:endParaRPr lang="en-US" sz="2800" dirty="0" smtClean="0"/>
          </a:p>
          <a:p>
            <a:pPr algn="just"/>
            <a:endParaRPr lang="en-US" sz="2800" dirty="0" smtClean="0"/>
          </a:p>
          <a:p>
            <a:pPr algn="just"/>
            <a:r>
              <a:rPr lang="en-IN" sz="800" dirty="0" smtClean="0">
                <a:hlinkClick r:id="rId3"/>
              </a:rPr>
              <a:t>https://www.programiz.com/java-programming/vector</a:t>
            </a:r>
            <a:endParaRPr lang="en-IN" sz="800" dirty="0" smtClean="0"/>
          </a:p>
          <a:p>
            <a:pPr algn="just"/>
            <a:r>
              <a:rPr lang="en-IN" sz="800" dirty="0" smtClean="0"/>
              <a:t>https://scanftree.com/java/collection-classes</a:t>
            </a:r>
          </a:p>
          <a:p>
            <a:pPr algn="just"/>
            <a:endParaRPr lang="en-IN" sz="2800" dirty="0"/>
          </a:p>
        </p:txBody>
      </p:sp>
    </p:spTree>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err="1" smtClean="0"/>
              <a:t>StringTokenizer</a:t>
            </a:r>
            <a:r>
              <a:rPr lang="en-IN" b="1" dirty="0" smtClean="0"/>
              <a:t> </a:t>
            </a:r>
            <a:br>
              <a:rPr lang="en-IN" b="1" dirty="0" smtClean="0"/>
            </a:br>
            <a:endParaRPr lang="en-IN" dirty="0"/>
          </a:p>
        </p:txBody>
      </p:sp>
      <p:sp>
        <p:nvSpPr>
          <p:cNvPr id="3" name="Content Placeholder 2"/>
          <p:cNvSpPr>
            <a:spLocks noGrp="1"/>
          </p:cNvSpPr>
          <p:nvPr>
            <p:ph idx="1"/>
          </p:nvPr>
        </p:nvSpPr>
        <p:spPr/>
        <p:txBody>
          <a:bodyPr>
            <a:normAutofit fontScale="55000" lnSpcReduction="20000"/>
          </a:bodyPr>
          <a:lstStyle/>
          <a:p>
            <a:pPr algn="just"/>
            <a:r>
              <a:rPr lang="en-IN" dirty="0" smtClean="0"/>
              <a:t>The </a:t>
            </a:r>
            <a:r>
              <a:rPr lang="en-IN" dirty="0" err="1" smtClean="0"/>
              <a:t>java.util</a:t>
            </a:r>
            <a:r>
              <a:rPr lang="en-IN" dirty="0" smtClean="0"/>
              <a:t> package has a class called </a:t>
            </a:r>
            <a:r>
              <a:rPr lang="en-IN" dirty="0" err="1" smtClean="0"/>
              <a:t>StringTokenizer</a:t>
            </a:r>
            <a:r>
              <a:rPr lang="en-IN" dirty="0" smtClean="0"/>
              <a:t> that is used to tokenize strings.</a:t>
            </a:r>
          </a:p>
          <a:p>
            <a:pPr algn="just"/>
            <a:endParaRPr lang="en-IN" dirty="0" smtClean="0"/>
          </a:p>
          <a:p>
            <a:pPr algn="just"/>
            <a:r>
              <a:rPr lang="en-IN" dirty="0" smtClean="0"/>
              <a:t>To put it another way, we can </a:t>
            </a:r>
            <a:r>
              <a:rPr lang="en-IN" dirty="0" smtClean="0">
                <a:solidFill>
                  <a:srgbClr val="C00000"/>
                </a:solidFill>
              </a:rPr>
              <a:t>break a sentence up into its words </a:t>
            </a:r>
            <a:r>
              <a:rPr lang="en-IN" dirty="0" smtClean="0"/>
              <a:t>and conduct several operations, such as counting the amount of tokens or splitting a sentence up into tokens.</a:t>
            </a:r>
          </a:p>
          <a:p>
            <a:pPr algn="just"/>
            <a:endParaRPr lang="en-IN" dirty="0" smtClean="0"/>
          </a:p>
          <a:p>
            <a:pPr algn="just"/>
            <a:r>
              <a:rPr lang="en-IN" dirty="0" smtClean="0"/>
              <a:t>This </a:t>
            </a:r>
            <a:r>
              <a:rPr lang="en-IN" dirty="0" err="1" smtClean="0"/>
              <a:t>StringTokenizer</a:t>
            </a:r>
            <a:r>
              <a:rPr lang="en-IN" dirty="0" smtClean="0"/>
              <a:t> includes constructors and methods that allow us to separate a sentence into tokens. </a:t>
            </a:r>
            <a:r>
              <a:rPr lang="en-IN" dirty="0" err="1" smtClean="0"/>
              <a:t>StringTokenizer</a:t>
            </a:r>
            <a:r>
              <a:rPr lang="en-IN" dirty="0" smtClean="0"/>
              <a:t>, tokenize the string on the basis of the delimiters provided to the String </a:t>
            </a:r>
            <a:r>
              <a:rPr lang="en-IN" dirty="0" err="1" smtClean="0"/>
              <a:t>tokenizer</a:t>
            </a:r>
            <a:r>
              <a:rPr lang="en-IN" dirty="0" smtClean="0"/>
              <a:t> class object.</a:t>
            </a:r>
          </a:p>
          <a:p>
            <a:pPr algn="just"/>
            <a:endParaRPr lang="en-IN" dirty="0" smtClean="0"/>
          </a:p>
          <a:p>
            <a:pPr algn="just"/>
            <a:r>
              <a:rPr lang="en-IN" dirty="0" smtClean="0">
                <a:solidFill>
                  <a:srgbClr val="C00000"/>
                </a:solidFill>
              </a:rPr>
              <a:t>Whitespaces, tab, newlines, carriage returns, and form feeds are considered common delimiters.</a:t>
            </a:r>
          </a:p>
          <a:p>
            <a:pPr algn="just"/>
            <a:endParaRPr lang="en-IN" dirty="0" smtClean="0"/>
          </a:p>
          <a:p>
            <a:pPr algn="just"/>
            <a:r>
              <a:rPr lang="en-IN" dirty="0" smtClean="0"/>
              <a:t>These delimiters are used by default, however </a:t>
            </a:r>
            <a:r>
              <a:rPr lang="en-IN" dirty="0" smtClean="0">
                <a:solidFill>
                  <a:srgbClr val="C00000"/>
                </a:solidFill>
              </a:rPr>
              <a:t>users can define their own delimiters</a:t>
            </a:r>
            <a:r>
              <a:rPr lang="en-IN" dirty="0" smtClean="0"/>
              <a:t> by including them as arguments in the parameter.</a:t>
            </a:r>
            <a:br>
              <a:rPr lang="en-IN" dirty="0" smtClean="0"/>
            </a:br>
            <a:endParaRPr lang="en-IN"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Constructors of </a:t>
            </a:r>
            <a:r>
              <a:rPr lang="en-IN" b="1" dirty="0" err="1" smtClean="0"/>
              <a:t>StringToken</a:t>
            </a:r>
            <a:r>
              <a:rPr lang="en-IN" b="1" dirty="0" smtClean="0"/>
              <a:t/>
            </a:r>
            <a:br>
              <a:rPr lang="en-IN" b="1" dirty="0" smtClean="0"/>
            </a:br>
            <a:endParaRPr lang="en-IN" dirty="0"/>
          </a:p>
        </p:txBody>
      </p:sp>
      <p:sp>
        <p:nvSpPr>
          <p:cNvPr id="3" name="Content Placeholder 2"/>
          <p:cNvSpPr>
            <a:spLocks noGrp="1"/>
          </p:cNvSpPr>
          <p:nvPr>
            <p:ph idx="1"/>
          </p:nvPr>
        </p:nvSpPr>
        <p:spPr>
          <a:xfrm>
            <a:off x="457200" y="1340768"/>
            <a:ext cx="8229600" cy="4525963"/>
          </a:xfrm>
        </p:spPr>
        <p:txBody>
          <a:bodyPr>
            <a:normAutofit fontScale="55000" lnSpcReduction="20000"/>
          </a:bodyPr>
          <a:lstStyle/>
          <a:p>
            <a:pPr>
              <a:buNone/>
            </a:pPr>
            <a:r>
              <a:rPr lang="en-IN" b="1" dirty="0" err="1" smtClean="0"/>
              <a:t>StringTokenizer</a:t>
            </a:r>
            <a:r>
              <a:rPr lang="en-IN" b="1" dirty="0" smtClean="0"/>
              <a:t>(String </a:t>
            </a:r>
            <a:r>
              <a:rPr lang="en-IN" b="1" dirty="0" err="1" smtClean="0"/>
              <a:t>str</a:t>
            </a:r>
            <a:r>
              <a:rPr lang="en-IN" b="1" dirty="0" smtClean="0"/>
              <a:t>)</a:t>
            </a:r>
            <a:r>
              <a:rPr lang="en-IN" dirty="0" smtClean="0"/>
              <a:t> </a:t>
            </a:r>
          </a:p>
          <a:p>
            <a:r>
              <a:rPr lang="en-IN" dirty="0" smtClean="0"/>
              <a:t>Tokenization of a certain string that is supplied in the parameter is accomplished by this constructor.</a:t>
            </a:r>
          </a:p>
          <a:p>
            <a:endParaRPr lang="en-IN" dirty="0" smtClean="0"/>
          </a:p>
          <a:p>
            <a:r>
              <a:rPr lang="en-IN" dirty="0" smtClean="0"/>
              <a:t>All of the standard delimiters specified in the </a:t>
            </a:r>
            <a:r>
              <a:rPr lang="en-IN" dirty="0" err="1" smtClean="0"/>
              <a:t>StringTokenizer</a:t>
            </a:r>
            <a:r>
              <a:rPr lang="en-IN" dirty="0" smtClean="0"/>
              <a:t> class description are taken by constructor.</a:t>
            </a:r>
          </a:p>
          <a:p>
            <a:endParaRPr lang="en-IN" dirty="0" smtClean="0"/>
          </a:p>
          <a:p>
            <a:r>
              <a:rPr lang="en-IN" dirty="0" err="1" smtClean="0"/>
              <a:t>WhiteSpaces</a:t>
            </a:r>
            <a:r>
              <a:rPr lang="en-IN" dirty="0" smtClean="0"/>
              <a:t>, newlines, tabs, carriage returns ("r"), line feeds ("n"), and form feeds ("f") are the delimiters.</a:t>
            </a:r>
          </a:p>
          <a:p>
            <a:endParaRPr lang="en-IN" dirty="0" smtClean="0"/>
          </a:p>
          <a:p>
            <a:pPr>
              <a:buNone/>
            </a:pPr>
            <a:r>
              <a:rPr lang="en-IN" dirty="0" smtClean="0"/>
              <a:t>2.</a:t>
            </a:r>
            <a:r>
              <a:rPr lang="en-IN" b="1" dirty="0" smtClean="0"/>
              <a:t>StringTokenizer(String </a:t>
            </a:r>
            <a:r>
              <a:rPr lang="en-IN" b="1" dirty="0" err="1" smtClean="0"/>
              <a:t>str</a:t>
            </a:r>
            <a:r>
              <a:rPr lang="en-IN" b="1" dirty="0" smtClean="0"/>
              <a:t>, String delimiter)</a:t>
            </a:r>
            <a:r>
              <a:rPr lang="en-IN" dirty="0" smtClean="0"/>
              <a:t> Based on the delimiter the user specifies in the input, this constructor implements string tokenization. </a:t>
            </a:r>
          </a:p>
          <a:p>
            <a:pPr>
              <a:buNone/>
            </a:pPr>
            <a:endParaRPr lang="en-IN" dirty="0" smtClean="0"/>
          </a:p>
          <a:p>
            <a:pPr>
              <a:buNone/>
            </a:pPr>
            <a:r>
              <a:rPr lang="en-IN" dirty="0" smtClean="0"/>
              <a:t>3.</a:t>
            </a:r>
            <a:r>
              <a:rPr lang="en-IN" b="1" dirty="0" smtClean="0"/>
              <a:t>StringTokenizer(String </a:t>
            </a:r>
            <a:r>
              <a:rPr lang="en-IN" b="1" dirty="0" err="1" smtClean="0"/>
              <a:t>str</a:t>
            </a:r>
            <a:r>
              <a:rPr lang="en-IN" b="1" dirty="0" smtClean="0"/>
              <a:t>, String delimiter, </a:t>
            </a:r>
            <a:r>
              <a:rPr lang="en-IN" b="1" dirty="0" err="1" smtClean="0"/>
              <a:t>boolean</a:t>
            </a:r>
            <a:r>
              <a:rPr lang="en-IN" b="1" dirty="0" smtClean="0"/>
              <a:t> flag)</a:t>
            </a:r>
            <a:r>
              <a:rPr lang="en-IN" dirty="0" smtClean="0"/>
              <a:t> This constructor has the ability to display the delimiter in addition to doing string tokenization based on the delimiter.</a:t>
            </a:r>
          </a:p>
          <a:p>
            <a:endParaRPr lang="en-IN"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457200" y="1340768"/>
          <a:ext cx="8229600" cy="5120640"/>
        </p:xfrm>
        <a:graphic>
          <a:graphicData uri="http://schemas.openxmlformats.org/drawingml/2006/table">
            <a:tbl>
              <a:tblPr firstRow="1" bandRow="1">
                <a:tableStyleId>{5C22544A-7EE6-4342-B048-85BDC9FD1C3A}</a:tableStyleId>
              </a:tblPr>
              <a:tblGrid>
                <a:gridCol w="4114800"/>
                <a:gridCol w="4114800"/>
              </a:tblGrid>
              <a:tr h="370840">
                <a:tc>
                  <a:txBody>
                    <a:bodyPr/>
                    <a:lstStyle/>
                    <a:p>
                      <a:pPr algn="ctr"/>
                      <a:r>
                        <a:rPr lang="en-IN" sz="2400" dirty="0" err="1"/>
                        <a:t>boolean</a:t>
                      </a:r>
                      <a:r>
                        <a:rPr lang="en-IN" sz="2400" dirty="0"/>
                        <a:t> </a:t>
                      </a:r>
                      <a:r>
                        <a:rPr lang="en-IN" sz="2400" dirty="0" err="1"/>
                        <a:t>hasMoreTokens</a:t>
                      </a:r>
                      <a:r>
                        <a:rPr lang="en-IN" sz="2400" dirty="0"/>
                        <a:t>()</a:t>
                      </a:r>
                    </a:p>
                  </a:txBody>
                  <a:tcPr anchor="ctr"/>
                </a:tc>
                <a:tc>
                  <a:txBody>
                    <a:bodyPr/>
                    <a:lstStyle/>
                    <a:p>
                      <a:pPr algn="ctr"/>
                      <a:r>
                        <a:rPr lang="en-IN" sz="2400"/>
                        <a:t>Return True if more token are available else return False.</a:t>
                      </a:r>
                    </a:p>
                  </a:txBody>
                  <a:tcPr anchor="ctr"/>
                </a:tc>
              </a:tr>
              <a:tr h="370840">
                <a:tc>
                  <a:txBody>
                    <a:bodyPr/>
                    <a:lstStyle/>
                    <a:p>
                      <a:pPr algn="ctr"/>
                      <a:r>
                        <a:rPr lang="en-IN" sz="2400" dirty="0"/>
                        <a:t>String </a:t>
                      </a:r>
                      <a:r>
                        <a:rPr lang="en-IN" sz="2400" dirty="0" err="1"/>
                        <a:t>nextToken</a:t>
                      </a:r>
                      <a:r>
                        <a:rPr lang="en-IN" sz="2400" dirty="0"/>
                        <a:t>()</a:t>
                      </a:r>
                    </a:p>
                  </a:txBody>
                  <a:tcPr anchor="ctr"/>
                </a:tc>
                <a:tc>
                  <a:txBody>
                    <a:bodyPr/>
                    <a:lstStyle/>
                    <a:p>
                      <a:pPr algn="ctr"/>
                      <a:r>
                        <a:rPr lang="en-IN" sz="2400"/>
                        <a:t>Return next token of StringTokenizer Object</a:t>
                      </a:r>
                    </a:p>
                  </a:txBody>
                  <a:tcPr anchor="ctr"/>
                </a:tc>
              </a:tr>
              <a:tr h="370840">
                <a:tc>
                  <a:txBody>
                    <a:bodyPr/>
                    <a:lstStyle/>
                    <a:p>
                      <a:pPr algn="ctr"/>
                      <a:r>
                        <a:rPr lang="en-IN" sz="2400"/>
                        <a:t>String nextToken(String delim)</a:t>
                      </a:r>
                    </a:p>
                  </a:txBody>
                  <a:tcPr anchor="ctr"/>
                </a:tc>
                <a:tc>
                  <a:txBody>
                    <a:bodyPr/>
                    <a:lstStyle/>
                    <a:p>
                      <a:pPr algn="ctr"/>
                      <a:r>
                        <a:rPr lang="en-IN" sz="2400"/>
                        <a:t>Return Next token based on delimeter.</a:t>
                      </a:r>
                    </a:p>
                  </a:txBody>
                  <a:tcPr anchor="ctr"/>
                </a:tc>
              </a:tr>
              <a:tr h="370840">
                <a:tc>
                  <a:txBody>
                    <a:bodyPr/>
                    <a:lstStyle/>
                    <a:p>
                      <a:pPr algn="ctr"/>
                      <a:r>
                        <a:rPr lang="en-IN" sz="2400"/>
                        <a:t>boolean hasMoreElements()</a:t>
                      </a:r>
                    </a:p>
                  </a:txBody>
                  <a:tcPr anchor="ctr"/>
                </a:tc>
                <a:tc>
                  <a:txBody>
                    <a:bodyPr/>
                    <a:lstStyle/>
                    <a:p>
                      <a:pPr algn="ctr"/>
                      <a:r>
                        <a:rPr lang="en-IN" sz="2400"/>
                        <a:t>Same as hasMoreTokens()</a:t>
                      </a:r>
                    </a:p>
                  </a:txBody>
                  <a:tcPr anchor="ctr"/>
                </a:tc>
              </a:tr>
              <a:tr h="370840">
                <a:tc>
                  <a:txBody>
                    <a:bodyPr/>
                    <a:lstStyle/>
                    <a:p>
                      <a:pPr algn="ctr"/>
                      <a:r>
                        <a:rPr lang="en-IN" sz="2400"/>
                        <a:t>Object nextElement()</a:t>
                      </a:r>
                    </a:p>
                  </a:txBody>
                  <a:tcPr anchor="ctr"/>
                </a:tc>
                <a:tc>
                  <a:txBody>
                    <a:bodyPr/>
                    <a:lstStyle/>
                    <a:p>
                      <a:pPr algn="ctr"/>
                      <a:r>
                        <a:rPr lang="en-IN" sz="2400"/>
                        <a:t>same as nextToken() but its return Object</a:t>
                      </a:r>
                    </a:p>
                  </a:txBody>
                  <a:tcPr anchor="ctr"/>
                </a:tc>
              </a:tr>
              <a:tr h="370840">
                <a:tc>
                  <a:txBody>
                    <a:bodyPr/>
                    <a:lstStyle/>
                    <a:p>
                      <a:pPr algn="ctr"/>
                      <a:r>
                        <a:rPr lang="en-IN" sz="2400"/>
                        <a:t>int countTokens()</a:t>
                      </a:r>
                    </a:p>
                  </a:txBody>
                  <a:tcPr anchor="ctr"/>
                </a:tc>
                <a:tc>
                  <a:txBody>
                    <a:bodyPr/>
                    <a:lstStyle/>
                    <a:p>
                      <a:pPr algn="ctr"/>
                      <a:r>
                        <a:rPr lang="en-IN" sz="2400" dirty="0"/>
                        <a:t>count Total number of Token</a:t>
                      </a:r>
                    </a:p>
                  </a:txBody>
                  <a:tcPr anchor="ctr"/>
                </a:tc>
              </a:tr>
              <a:tr h="370840">
                <a:tc>
                  <a:txBody>
                    <a:bodyPr/>
                    <a:lstStyle/>
                    <a:p>
                      <a:endParaRPr lang="en-IN" sz="2400"/>
                    </a:p>
                  </a:txBody>
                  <a:tcPr/>
                </a:tc>
                <a:tc>
                  <a:txBody>
                    <a:bodyPr/>
                    <a:lstStyle/>
                    <a:p>
                      <a:endParaRPr lang="en-IN" sz="2400"/>
                    </a:p>
                  </a:txBody>
                  <a:tcPr/>
                </a:tc>
              </a:tr>
              <a:tr h="370840">
                <a:tc>
                  <a:txBody>
                    <a:bodyPr/>
                    <a:lstStyle/>
                    <a:p>
                      <a:endParaRPr lang="en-IN" sz="2400"/>
                    </a:p>
                  </a:txBody>
                  <a:tcPr/>
                </a:tc>
                <a:tc>
                  <a:txBody>
                    <a:bodyPr/>
                    <a:lstStyle/>
                    <a:p>
                      <a:endParaRPr lang="en-IN" sz="2400" dirty="0"/>
                    </a:p>
                  </a:txBody>
                  <a:tcPr/>
                </a:tc>
              </a:tr>
            </a:tbl>
          </a:graphicData>
        </a:graphic>
      </p:graphicFrame>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6712"/>
            <a:ext cx="8229600" cy="4525963"/>
          </a:xfrm>
        </p:spPr>
        <p:txBody>
          <a:bodyPr>
            <a:normAutofit fontScale="92500" lnSpcReduction="20000"/>
          </a:bodyPr>
          <a:lstStyle/>
          <a:p>
            <a:pPr>
              <a:buNone/>
            </a:pPr>
            <a:r>
              <a:rPr lang="en-IN" dirty="0" smtClean="0"/>
              <a:t>import </a:t>
            </a:r>
            <a:r>
              <a:rPr lang="en-IN" dirty="0" err="1" smtClean="0"/>
              <a:t>java.util.StringTokenizer</a:t>
            </a:r>
            <a:r>
              <a:rPr lang="en-IN" dirty="0" smtClean="0"/>
              <a:t>;  </a:t>
            </a:r>
          </a:p>
          <a:p>
            <a:pPr>
              <a:buNone/>
            </a:pPr>
            <a:r>
              <a:rPr lang="en-IN" dirty="0" smtClean="0"/>
              <a:t>public class </a:t>
            </a:r>
            <a:r>
              <a:rPr lang="en-IN" dirty="0" err="1" smtClean="0"/>
              <a:t>classA</a:t>
            </a:r>
            <a:r>
              <a:rPr lang="en-IN" dirty="0" smtClean="0"/>
              <a:t>{  </a:t>
            </a:r>
          </a:p>
          <a:p>
            <a:pPr>
              <a:buNone/>
            </a:pPr>
            <a:r>
              <a:rPr lang="en-IN" dirty="0" smtClean="0"/>
              <a:t> public static void main(String </a:t>
            </a:r>
            <a:r>
              <a:rPr lang="en-IN" dirty="0" err="1" smtClean="0"/>
              <a:t>args</a:t>
            </a:r>
            <a:r>
              <a:rPr lang="en-IN" dirty="0" smtClean="0"/>
              <a:t>[]){  </a:t>
            </a:r>
          </a:p>
          <a:p>
            <a:pPr>
              <a:buNone/>
            </a:pPr>
            <a:r>
              <a:rPr lang="en-IN" dirty="0" smtClean="0"/>
              <a:t>   </a:t>
            </a:r>
            <a:r>
              <a:rPr lang="en-IN" dirty="0" err="1" smtClean="0"/>
              <a:t>StringTokenizer</a:t>
            </a:r>
            <a:r>
              <a:rPr lang="en-IN" dirty="0" smtClean="0"/>
              <a:t> </a:t>
            </a:r>
            <a:r>
              <a:rPr lang="en-IN" dirty="0" err="1" smtClean="0"/>
              <a:t>st</a:t>
            </a:r>
            <a:r>
              <a:rPr lang="en-IN" dirty="0" smtClean="0"/>
              <a:t> = new </a:t>
            </a:r>
            <a:r>
              <a:rPr lang="en-IN" dirty="0" err="1" smtClean="0"/>
              <a:t>StringTokenizer</a:t>
            </a:r>
            <a:r>
              <a:rPr lang="en-IN" dirty="0" smtClean="0">
                <a:solidFill>
                  <a:srgbClr val="FF0000"/>
                </a:solidFill>
              </a:rPr>
              <a:t>("String </a:t>
            </a:r>
            <a:r>
              <a:rPr lang="en-IN" dirty="0" err="1" smtClean="0">
                <a:solidFill>
                  <a:srgbClr val="FF0000"/>
                </a:solidFill>
              </a:rPr>
              <a:t>tokenizer</a:t>
            </a:r>
            <a:r>
              <a:rPr lang="en-IN" dirty="0" smtClean="0">
                <a:solidFill>
                  <a:srgbClr val="FF0000"/>
                </a:solidFill>
              </a:rPr>
              <a:t> is part of </a:t>
            </a:r>
            <a:r>
              <a:rPr lang="en-IN" dirty="0" err="1" smtClean="0">
                <a:solidFill>
                  <a:srgbClr val="FF0000"/>
                </a:solidFill>
              </a:rPr>
              <a:t>java.util</a:t>
            </a:r>
            <a:r>
              <a:rPr lang="en-IN" dirty="0" smtClean="0">
                <a:solidFill>
                  <a:srgbClr val="FF0000"/>
                </a:solidFill>
              </a:rPr>
              <a:t>"</a:t>
            </a:r>
            <a:r>
              <a:rPr lang="en-IN" dirty="0" smtClean="0"/>
              <a:t>);  </a:t>
            </a:r>
          </a:p>
          <a:p>
            <a:pPr>
              <a:buNone/>
            </a:pPr>
            <a:r>
              <a:rPr lang="en-IN" dirty="0" smtClean="0"/>
              <a:t>     while (</a:t>
            </a:r>
            <a:r>
              <a:rPr lang="en-IN" dirty="0" err="1" smtClean="0"/>
              <a:t>st.hasMoreTokens</a:t>
            </a:r>
            <a:r>
              <a:rPr lang="en-IN" dirty="0" smtClean="0"/>
              <a:t>()) {  </a:t>
            </a:r>
          </a:p>
          <a:p>
            <a:pPr>
              <a:buNone/>
            </a:pPr>
            <a:r>
              <a:rPr lang="en-IN" dirty="0" smtClean="0"/>
              <a:t>         </a:t>
            </a:r>
            <a:r>
              <a:rPr lang="en-IN" dirty="0" err="1" smtClean="0"/>
              <a:t>System.out.println</a:t>
            </a:r>
            <a:r>
              <a:rPr lang="en-IN" dirty="0" smtClean="0"/>
              <a:t>(</a:t>
            </a:r>
            <a:r>
              <a:rPr lang="en-IN" dirty="0" err="1" smtClean="0"/>
              <a:t>st.nextToken</a:t>
            </a:r>
            <a:r>
              <a:rPr lang="en-IN" dirty="0" smtClean="0"/>
              <a:t>());  </a:t>
            </a:r>
          </a:p>
          <a:p>
            <a:pPr>
              <a:buNone/>
            </a:pPr>
            <a:r>
              <a:rPr lang="en-IN" dirty="0" smtClean="0"/>
              <a:t>     }  </a:t>
            </a:r>
          </a:p>
          <a:p>
            <a:pPr>
              <a:buNone/>
            </a:pPr>
            <a:r>
              <a:rPr lang="en-IN" dirty="0" smtClean="0"/>
              <a:t>   }  </a:t>
            </a:r>
          </a:p>
          <a:p>
            <a:pPr>
              <a:buNone/>
            </a:pPr>
            <a:r>
              <a:rPr lang="en-IN" dirty="0" smtClean="0"/>
              <a:t>} </a:t>
            </a:r>
          </a:p>
          <a:p>
            <a:pPr>
              <a:buNone/>
            </a:pPr>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Grp="1" noChangeAspect="1" noChangeArrowheads="1"/>
          </p:cNvPicPr>
          <p:nvPr>
            <p:ph idx="1"/>
          </p:nvPr>
        </p:nvPicPr>
        <p:blipFill>
          <a:blip r:embed="rId2" cstate="print"/>
          <a:srcRect/>
          <a:stretch>
            <a:fillRect/>
          </a:stretch>
        </p:blipFill>
        <p:spPr bwMode="auto">
          <a:xfrm>
            <a:off x="1187624" y="1772816"/>
            <a:ext cx="7488832" cy="353816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smtClean="0"/>
              <a:t>String</a:t>
            </a:r>
          </a:p>
          <a:p>
            <a:r>
              <a:rPr lang="en-IN" dirty="0" err="1" smtClean="0"/>
              <a:t>tokenizer</a:t>
            </a:r>
            <a:endParaRPr lang="en-IN" dirty="0" smtClean="0"/>
          </a:p>
          <a:p>
            <a:r>
              <a:rPr lang="en-IN" dirty="0" smtClean="0"/>
              <a:t>is</a:t>
            </a:r>
          </a:p>
          <a:p>
            <a:r>
              <a:rPr lang="en-IN" dirty="0" smtClean="0"/>
              <a:t>part</a:t>
            </a:r>
          </a:p>
          <a:p>
            <a:r>
              <a:rPr lang="en-IN" dirty="0" smtClean="0"/>
              <a:t>of</a:t>
            </a:r>
          </a:p>
          <a:p>
            <a:r>
              <a:rPr lang="en-IN" dirty="0" err="1" smtClean="0"/>
              <a:t>java.util</a:t>
            </a:r>
            <a:endParaRPr lang="en-IN" dirty="0" smtClean="0"/>
          </a:p>
          <a:p>
            <a:endParaRPr lang="en-IN"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err="1" smtClean="0"/>
              <a:t>BitSet</a:t>
            </a:r>
            <a:r>
              <a:rPr lang="en-IN" dirty="0" smtClean="0"/>
              <a:t> Class</a:t>
            </a:r>
            <a:br>
              <a:rPr lang="en-IN" dirty="0" smtClean="0"/>
            </a:br>
            <a:endParaRPr lang="en-IN" dirty="0"/>
          </a:p>
        </p:txBody>
      </p:sp>
      <p:sp>
        <p:nvSpPr>
          <p:cNvPr id="3" name="Content Placeholder 2"/>
          <p:cNvSpPr>
            <a:spLocks noGrp="1"/>
          </p:cNvSpPr>
          <p:nvPr>
            <p:ph idx="1"/>
          </p:nvPr>
        </p:nvSpPr>
        <p:spPr>
          <a:xfrm>
            <a:off x="457200" y="1340768"/>
            <a:ext cx="8229600" cy="4525963"/>
          </a:xfrm>
        </p:spPr>
        <p:txBody>
          <a:bodyPr>
            <a:noAutofit/>
          </a:bodyPr>
          <a:lstStyle/>
          <a:p>
            <a:pPr algn="just"/>
            <a:r>
              <a:rPr lang="en-IN" sz="2000" dirty="0" smtClean="0"/>
              <a:t>The Java </a:t>
            </a:r>
            <a:r>
              <a:rPr lang="en-IN" sz="2000" b="1" dirty="0" err="1" smtClean="0"/>
              <a:t>BitSet</a:t>
            </a:r>
            <a:r>
              <a:rPr lang="en-IN" sz="2000" dirty="0" smtClean="0"/>
              <a:t> class implements </a:t>
            </a:r>
            <a:r>
              <a:rPr lang="en-IN" sz="2000" dirty="0" smtClean="0">
                <a:solidFill>
                  <a:srgbClr val="FF0000"/>
                </a:solidFill>
              </a:rPr>
              <a:t>a vector of bits</a:t>
            </a:r>
            <a:r>
              <a:rPr lang="en-IN" sz="2000" dirty="0" smtClean="0"/>
              <a:t>. The </a:t>
            </a:r>
            <a:r>
              <a:rPr lang="en-IN" sz="2000" dirty="0" err="1" smtClean="0"/>
              <a:t>BitSet</a:t>
            </a:r>
            <a:r>
              <a:rPr lang="en-IN" sz="2000" dirty="0" smtClean="0"/>
              <a:t> grows automatically as more bits are needed. The </a:t>
            </a:r>
            <a:r>
              <a:rPr lang="en-IN" sz="2000" dirty="0" err="1" smtClean="0"/>
              <a:t>BitSet</a:t>
            </a:r>
            <a:r>
              <a:rPr lang="en-IN" sz="2000" dirty="0" smtClean="0"/>
              <a:t> class comes under </a:t>
            </a:r>
            <a:r>
              <a:rPr lang="en-IN" sz="2000" i="1" dirty="0" err="1" smtClean="0"/>
              <a:t>java.util</a:t>
            </a:r>
            <a:r>
              <a:rPr lang="en-IN" sz="2000" dirty="0" smtClean="0"/>
              <a:t> package. </a:t>
            </a:r>
          </a:p>
          <a:p>
            <a:pPr algn="just"/>
            <a:endParaRPr lang="en-IN" sz="2000" dirty="0" smtClean="0"/>
          </a:p>
          <a:p>
            <a:pPr algn="just"/>
            <a:r>
              <a:rPr lang="en-IN" sz="2000" dirty="0" smtClean="0"/>
              <a:t>The </a:t>
            </a:r>
            <a:r>
              <a:rPr lang="en-IN" sz="2000" dirty="0" err="1" smtClean="0"/>
              <a:t>BitSet</a:t>
            </a:r>
            <a:r>
              <a:rPr lang="en-IN" sz="2000" dirty="0" smtClean="0"/>
              <a:t> class extends the Object class and provides the implementation of </a:t>
            </a:r>
            <a:r>
              <a:rPr lang="en-IN" sz="2000" dirty="0" err="1" smtClean="0"/>
              <a:t>Serializable</a:t>
            </a:r>
            <a:r>
              <a:rPr lang="en-IN" sz="2000" dirty="0" smtClean="0"/>
              <a:t> and </a:t>
            </a:r>
            <a:r>
              <a:rPr lang="en-IN" sz="2000" dirty="0" err="1" smtClean="0"/>
              <a:t>Cloneable</a:t>
            </a:r>
            <a:r>
              <a:rPr lang="en-IN" sz="2000" dirty="0" smtClean="0"/>
              <a:t> interfaces.</a:t>
            </a:r>
          </a:p>
          <a:p>
            <a:pPr algn="just"/>
            <a:endParaRPr lang="en-IN" sz="2000" dirty="0" smtClean="0"/>
          </a:p>
          <a:p>
            <a:pPr algn="just"/>
            <a:r>
              <a:rPr lang="en-IN" sz="2000" dirty="0" smtClean="0"/>
              <a:t>Each component of bit set contains at least </a:t>
            </a:r>
            <a:r>
              <a:rPr lang="en-IN" sz="2000" dirty="0" smtClean="0">
                <a:solidFill>
                  <a:srgbClr val="FF0000"/>
                </a:solidFill>
              </a:rPr>
              <a:t>one Boolean value</a:t>
            </a:r>
            <a:r>
              <a:rPr lang="en-IN" sz="2000" dirty="0" smtClean="0"/>
              <a:t>. The contents of one </a:t>
            </a:r>
            <a:r>
              <a:rPr lang="en-IN" sz="2000" dirty="0" err="1" smtClean="0"/>
              <a:t>BitSet</a:t>
            </a:r>
            <a:r>
              <a:rPr lang="en-IN" sz="2000" dirty="0" smtClean="0"/>
              <a:t> may be changed by other </a:t>
            </a:r>
            <a:r>
              <a:rPr lang="en-IN" sz="2000" dirty="0" err="1" smtClean="0"/>
              <a:t>BitSet</a:t>
            </a:r>
            <a:r>
              <a:rPr lang="en-IN" sz="2000" dirty="0" smtClean="0"/>
              <a:t> using logical AND, logical OR and logical exclusive OR operations. The index of bits of </a:t>
            </a:r>
            <a:r>
              <a:rPr lang="en-IN" sz="2000" dirty="0" err="1" smtClean="0"/>
              <a:t>BitSet</a:t>
            </a:r>
            <a:r>
              <a:rPr lang="en-IN" sz="2000" dirty="0" smtClean="0"/>
              <a:t> class is represented by positive integers.</a:t>
            </a:r>
          </a:p>
          <a:p>
            <a:pPr algn="just"/>
            <a:endParaRPr lang="en-IN" sz="2000" dirty="0" smtClean="0"/>
          </a:p>
          <a:p>
            <a:pPr algn="just"/>
            <a:r>
              <a:rPr lang="en-IN" sz="2000" dirty="0" smtClean="0"/>
              <a:t>Each element of bits contains either true or false value. </a:t>
            </a:r>
            <a:r>
              <a:rPr lang="en-IN" sz="2000" dirty="0" smtClean="0">
                <a:solidFill>
                  <a:srgbClr val="FF0000"/>
                </a:solidFill>
              </a:rPr>
              <a:t>Initially, all bits of a set have the false value. </a:t>
            </a:r>
            <a:r>
              <a:rPr lang="en-IN" sz="2000" dirty="0" smtClean="0"/>
              <a:t>A </a:t>
            </a:r>
            <a:r>
              <a:rPr lang="en-IN" sz="2000" dirty="0" err="1" smtClean="0"/>
              <a:t>BitSet</a:t>
            </a:r>
            <a:r>
              <a:rPr lang="en-IN" sz="2000" dirty="0" smtClean="0"/>
              <a:t> is not safe for multithreaded use without using external synchronization.</a:t>
            </a:r>
          </a:p>
          <a:p>
            <a:pPr algn="just"/>
            <a:r>
              <a:rPr lang="en-IN" sz="2000" dirty="0" smtClean="0"/>
              <a:t/>
            </a:r>
            <a:br>
              <a:rPr lang="en-IN" sz="2000" dirty="0" smtClean="0"/>
            </a:br>
            <a:endParaRPr lang="en-IN" sz="2000"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457200" y="476672"/>
          <a:ext cx="8229600" cy="6278880"/>
        </p:xfrm>
        <a:graphic>
          <a:graphicData uri="http://schemas.openxmlformats.org/drawingml/2006/table">
            <a:tbl>
              <a:tblPr firstRow="1" bandRow="1">
                <a:tableStyleId>{5C22544A-7EE6-4342-B048-85BDC9FD1C3A}</a:tableStyleId>
              </a:tblPr>
              <a:tblGrid>
                <a:gridCol w="4114800"/>
                <a:gridCol w="4114800"/>
              </a:tblGrid>
              <a:tr h="370840">
                <a:tc>
                  <a:txBody>
                    <a:bodyPr/>
                    <a:lstStyle/>
                    <a:p>
                      <a:pPr algn="just" fontAlgn="t"/>
                      <a:r>
                        <a:rPr lang="en-IN" sz="1400" dirty="0"/>
                        <a:t>1</a:t>
                      </a:r>
                    </a:p>
                  </a:txBody>
                  <a:tcPr marL="76200" marR="76200" marT="76200" marB="76200"/>
                </a:tc>
                <a:tc>
                  <a:txBody>
                    <a:bodyPr/>
                    <a:lstStyle/>
                    <a:p>
                      <a:pPr algn="just" fontAlgn="t"/>
                      <a:r>
                        <a:rPr lang="en-IN" sz="1400" b="1" dirty="0">
                          <a:solidFill>
                            <a:srgbClr val="000000"/>
                          </a:solidFill>
                        </a:rPr>
                        <a:t>void and(</a:t>
                      </a:r>
                      <a:r>
                        <a:rPr lang="en-IN" sz="1400" b="1" dirty="0" err="1">
                          <a:solidFill>
                            <a:srgbClr val="000000"/>
                          </a:solidFill>
                        </a:rPr>
                        <a:t>BitSet</a:t>
                      </a:r>
                      <a:r>
                        <a:rPr lang="en-IN" sz="1400" b="1" dirty="0">
                          <a:solidFill>
                            <a:srgbClr val="000000"/>
                          </a:solidFill>
                        </a:rPr>
                        <a:t> </a:t>
                      </a:r>
                      <a:r>
                        <a:rPr lang="en-IN" sz="1400" b="1" dirty="0" err="1">
                          <a:solidFill>
                            <a:srgbClr val="000000"/>
                          </a:solidFill>
                        </a:rPr>
                        <a:t>bitSet</a:t>
                      </a:r>
                      <a:r>
                        <a:rPr lang="en-IN" sz="1400" b="1" dirty="0">
                          <a:solidFill>
                            <a:srgbClr val="000000"/>
                          </a:solidFill>
                        </a:rPr>
                        <a:t>)</a:t>
                      </a:r>
                      <a:endParaRPr lang="en-IN" sz="1400" dirty="0">
                        <a:solidFill>
                          <a:srgbClr val="000000"/>
                        </a:solidFill>
                      </a:endParaRPr>
                    </a:p>
                    <a:p>
                      <a:pPr algn="just" fontAlgn="t"/>
                      <a:r>
                        <a:rPr lang="en-IN" sz="1400" dirty="0">
                          <a:solidFill>
                            <a:srgbClr val="000000"/>
                          </a:solidFill>
                        </a:rPr>
                        <a:t>ANDs the contents of the invoking </a:t>
                      </a:r>
                      <a:r>
                        <a:rPr lang="en-IN" sz="1400" dirty="0" err="1">
                          <a:solidFill>
                            <a:srgbClr val="000000"/>
                          </a:solidFill>
                        </a:rPr>
                        <a:t>BitSet</a:t>
                      </a:r>
                      <a:r>
                        <a:rPr lang="en-IN" sz="1400" dirty="0">
                          <a:solidFill>
                            <a:srgbClr val="000000"/>
                          </a:solidFill>
                        </a:rPr>
                        <a:t> object with those specified by </a:t>
                      </a:r>
                      <a:r>
                        <a:rPr lang="en-IN" sz="1400" dirty="0" err="1">
                          <a:solidFill>
                            <a:srgbClr val="000000"/>
                          </a:solidFill>
                        </a:rPr>
                        <a:t>bitSet</a:t>
                      </a:r>
                      <a:r>
                        <a:rPr lang="en-IN" sz="1400" dirty="0">
                          <a:solidFill>
                            <a:srgbClr val="000000"/>
                          </a:solidFill>
                        </a:rPr>
                        <a:t>. The result is placed into the invoking object.</a:t>
                      </a:r>
                    </a:p>
                  </a:txBody>
                  <a:tcPr marL="76200" marR="76200" marT="76200" marB="76200"/>
                </a:tc>
              </a:tr>
              <a:tr h="370840">
                <a:tc>
                  <a:txBody>
                    <a:bodyPr/>
                    <a:lstStyle/>
                    <a:p>
                      <a:pPr algn="just" fontAlgn="t"/>
                      <a:r>
                        <a:rPr lang="en-IN" sz="1400" dirty="0"/>
                        <a:t>2</a:t>
                      </a:r>
                    </a:p>
                  </a:txBody>
                  <a:tcPr marL="76200" marR="76200" marT="76200" marB="76200"/>
                </a:tc>
                <a:tc>
                  <a:txBody>
                    <a:bodyPr/>
                    <a:lstStyle/>
                    <a:p>
                      <a:pPr algn="just" fontAlgn="t"/>
                      <a:r>
                        <a:rPr lang="en-IN" sz="1400" b="1">
                          <a:solidFill>
                            <a:srgbClr val="000000"/>
                          </a:solidFill>
                        </a:rPr>
                        <a:t>void andNot(BitSet bitSet)</a:t>
                      </a:r>
                      <a:endParaRPr lang="en-IN" sz="1400">
                        <a:solidFill>
                          <a:srgbClr val="000000"/>
                        </a:solidFill>
                      </a:endParaRPr>
                    </a:p>
                    <a:p>
                      <a:pPr algn="just" fontAlgn="t"/>
                      <a:r>
                        <a:rPr lang="en-IN" sz="1400">
                          <a:solidFill>
                            <a:srgbClr val="000000"/>
                          </a:solidFill>
                        </a:rPr>
                        <a:t>For each 1 bit in bitSet, the corresponding bit in the invoking BitSet is cleared.</a:t>
                      </a:r>
                    </a:p>
                  </a:txBody>
                  <a:tcPr marL="76200" marR="76200" marT="76200" marB="76200"/>
                </a:tc>
              </a:tr>
              <a:tr h="370840">
                <a:tc>
                  <a:txBody>
                    <a:bodyPr/>
                    <a:lstStyle/>
                    <a:p>
                      <a:pPr algn="just" fontAlgn="t"/>
                      <a:r>
                        <a:rPr lang="en-IN" sz="1400"/>
                        <a:t>3</a:t>
                      </a:r>
                    </a:p>
                  </a:txBody>
                  <a:tcPr marL="76200" marR="76200" marT="76200" marB="76200"/>
                </a:tc>
                <a:tc>
                  <a:txBody>
                    <a:bodyPr/>
                    <a:lstStyle/>
                    <a:p>
                      <a:pPr algn="just" fontAlgn="t"/>
                      <a:r>
                        <a:rPr lang="en-IN" sz="1400" b="1">
                          <a:solidFill>
                            <a:srgbClr val="000000"/>
                          </a:solidFill>
                        </a:rPr>
                        <a:t>int cardinality( )</a:t>
                      </a:r>
                      <a:endParaRPr lang="en-IN" sz="1400">
                        <a:solidFill>
                          <a:srgbClr val="000000"/>
                        </a:solidFill>
                      </a:endParaRPr>
                    </a:p>
                    <a:p>
                      <a:pPr algn="just" fontAlgn="t"/>
                      <a:r>
                        <a:rPr lang="en-IN" sz="1400">
                          <a:solidFill>
                            <a:srgbClr val="000000"/>
                          </a:solidFill>
                        </a:rPr>
                        <a:t>Returns the number of set bits in the invoking object.</a:t>
                      </a:r>
                    </a:p>
                  </a:txBody>
                  <a:tcPr marL="76200" marR="76200" marT="76200" marB="76200"/>
                </a:tc>
              </a:tr>
              <a:tr h="370840">
                <a:tc>
                  <a:txBody>
                    <a:bodyPr/>
                    <a:lstStyle/>
                    <a:p>
                      <a:pPr algn="just" fontAlgn="t"/>
                      <a:r>
                        <a:rPr lang="en-IN" sz="1400"/>
                        <a:t>4</a:t>
                      </a:r>
                    </a:p>
                  </a:txBody>
                  <a:tcPr marL="76200" marR="76200" marT="76200" marB="76200"/>
                </a:tc>
                <a:tc>
                  <a:txBody>
                    <a:bodyPr/>
                    <a:lstStyle/>
                    <a:p>
                      <a:pPr algn="just" fontAlgn="t"/>
                      <a:r>
                        <a:rPr lang="en-IN" sz="1400" b="1">
                          <a:solidFill>
                            <a:srgbClr val="000000"/>
                          </a:solidFill>
                        </a:rPr>
                        <a:t>void clear( )</a:t>
                      </a:r>
                      <a:endParaRPr lang="en-IN" sz="1400">
                        <a:solidFill>
                          <a:srgbClr val="000000"/>
                        </a:solidFill>
                      </a:endParaRPr>
                    </a:p>
                    <a:p>
                      <a:pPr algn="just" fontAlgn="t"/>
                      <a:r>
                        <a:rPr lang="en-IN" sz="1400">
                          <a:solidFill>
                            <a:srgbClr val="000000"/>
                          </a:solidFill>
                        </a:rPr>
                        <a:t>Zeros all bits.</a:t>
                      </a:r>
                    </a:p>
                  </a:txBody>
                  <a:tcPr marL="76200" marR="76200" marT="76200" marB="76200"/>
                </a:tc>
              </a:tr>
              <a:tr h="370840">
                <a:tc>
                  <a:txBody>
                    <a:bodyPr/>
                    <a:lstStyle/>
                    <a:p>
                      <a:pPr algn="just" fontAlgn="t"/>
                      <a:r>
                        <a:rPr lang="en-IN" sz="1400"/>
                        <a:t>5</a:t>
                      </a:r>
                    </a:p>
                  </a:txBody>
                  <a:tcPr marL="76200" marR="76200" marT="76200" marB="76200"/>
                </a:tc>
                <a:tc>
                  <a:txBody>
                    <a:bodyPr/>
                    <a:lstStyle/>
                    <a:p>
                      <a:pPr algn="just" fontAlgn="t"/>
                      <a:r>
                        <a:rPr lang="en-IN" sz="1400" b="1">
                          <a:solidFill>
                            <a:srgbClr val="000000"/>
                          </a:solidFill>
                        </a:rPr>
                        <a:t>void clear(int index)</a:t>
                      </a:r>
                      <a:endParaRPr lang="en-IN" sz="1400">
                        <a:solidFill>
                          <a:srgbClr val="000000"/>
                        </a:solidFill>
                      </a:endParaRPr>
                    </a:p>
                    <a:p>
                      <a:pPr algn="just" fontAlgn="t"/>
                      <a:r>
                        <a:rPr lang="en-IN" sz="1400">
                          <a:solidFill>
                            <a:srgbClr val="000000"/>
                          </a:solidFill>
                        </a:rPr>
                        <a:t>Zeros the bit specified by index.</a:t>
                      </a:r>
                    </a:p>
                  </a:txBody>
                  <a:tcPr marL="76200" marR="76200" marT="76200" marB="76200"/>
                </a:tc>
              </a:tr>
              <a:tr h="370840">
                <a:tc>
                  <a:txBody>
                    <a:bodyPr/>
                    <a:lstStyle/>
                    <a:p>
                      <a:pPr algn="just" fontAlgn="t"/>
                      <a:r>
                        <a:rPr lang="en-IN" sz="1400"/>
                        <a:t>6</a:t>
                      </a:r>
                    </a:p>
                  </a:txBody>
                  <a:tcPr marL="76200" marR="76200" marT="76200" marB="76200"/>
                </a:tc>
                <a:tc>
                  <a:txBody>
                    <a:bodyPr/>
                    <a:lstStyle/>
                    <a:p>
                      <a:pPr algn="just" fontAlgn="t"/>
                      <a:r>
                        <a:rPr lang="en-IN" sz="1400" b="1">
                          <a:solidFill>
                            <a:srgbClr val="000000"/>
                          </a:solidFill>
                        </a:rPr>
                        <a:t>void clear(int startIndex, int endIndex)</a:t>
                      </a:r>
                      <a:endParaRPr lang="en-IN" sz="1400">
                        <a:solidFill>
                          <a:srgbClr val="000000"/>
                        </a:solidFill>
                      </a:endParaRPr>
                    </a:p>
                    <a:p>
                      <a:pPr algn="just" fontAlgn="t"/>
                      <a:r>
                        <a:rPr lang="en-IN" sz="1400">
                          <a:solidFill>
                            <a:srgbClr val="000000"/>
                          </a:solidFill>
                        </a:rPr>
                        <a:t>Zeros the bits from startIndex to endIndex.</a:t>
                      </a:r>
                    </a:p>
                  </a:txBody>
                  <a:tcPr marL="76200" marR="76200" marT="76200" marB="76200"/>
                </a:tc>
              </a:tr>
              <a:tr h="370840">
                <a:tc>
                  <a:txBody>
                    <a:bodyPr/>
                    <a:lstStyle/>
                    <a:p>
                      <a:pPr algn="just" fontAlgn="t"/>
                      <a:r>
                        <a:rPr lang="en-IN" sz="1400"/>
                        <a:t>7</a:t>
                      </a:r>
                    </a:p>
                  </a:txBody>
                  <a:tcPr marL="76200" marR="76200" marT="76200" marB="76200"/>
                </a:tc>
                <a:tc>
                  <a:txBody>
                    <a:bodyPr/>
                    <a:lstStyle/>
                    <a:p>
                      <a:pPr algn="just" fontAlgn="t"/>
                      <a:r>
                        <a:rPr lang="en-IN" sz="1400" b="1">
                          <a:solidFill>
                            <a:srgbClr val="000000"/>
                          </a:solidFill>
                        </a:rPr>
                        <a:t>Object clone( )</a:t>
                      </a:r>
                      <a:endParaRPr lang="en-IN" sz="1400">
                        <a:solidFill>
                          <a:srgbClr val="000000"/>
                        </a:solidFill>
                      </a:endParaRPr>
                    </a:p>
                    <a:p>
                      <a:pPr algn="just" fontAlgn="t"/>
                      <a:r>
                        <a:rPr lang="en-IN" sz="1400">
                          <a:solidFill>
                            <a:srgbClr val="000000"/>
                          </a:solidFill>
                        </a:rPr>
                        <a:t>Duplicates the invoking BitSet object.</a:t>
                      </a:r>
                    </a:p>
                  </a:txBody>
                  <a:tcPr marL="76200" marR="76200" marT="76200" marB="76200"/>
                </a:tc>
              </a:tr>
              <a:tr h="370840">
                <a:tc>
                  <a:txBody>
                    <a:bodyPr/>
                    <a:lstStyle/>
                    <a:p>
                      <a:pPr algn="just" fontAlgn="t"/>
                      <a:r>
                        <a:rPr lang="en-IN" sz="1400"/>
                        <a:t>8</a:t>
                      </a:r>
                    </a:p>
                  </a:txBody>
                  <a:tcPr marL="76200" marR="76200" marT="76200" marB="76200"/>
                </a:tc>
                <a:tc>
                  <a:txBody>
                    <a:bodyPr/>
                    <a:lstStyle/>
                    <a:p>
                      <a:pPr algn="just" fontAlgn="t"/>
                      <a:r>
                        <a:rPr lang="en-IN" sz="1400" b="1">
                          <a:solidFill>
                            <a:srgbClr val="000000"/>
                          </a:solidFill>
                        </a:rPr>
                        <a:t>boolean equals(Object bitSet)</a:t>
                      </a:r>
                      <a:endParaRPr lang="en-IN" sz="1400">
                        <a:solidFill>
                          <a:srgbClr val="000000"/>
                        </a:solidFill>
                      </a:endParaRPr>
                    </a:p>
                    <a:p>
                      <a:pPr algn="just" fontAlgn="t"/>
                      <a:r>
                        <a:rPr lang="en-IN" sz="1400">
                          <a:solidFill>
                            <a:srgbClr val="000000"/>
                          </a:solidFill>
                        </a:rPr>
                        <a:t>Returns true if the invoking bit set is equivalent to the one passed in bitSet. Otherwise, the method returns false.</a:t>
                      </a:r>
                    </a:p>
                  </a:txBody>
                  <a:tcPr marL="76200" marR="76200" marT="76200" marB="76200"/>
                </a:tc>
              </a:tr>
              <a:tr h="370840">
                <a:tc>
                  <a:txBody>
                    <a:bodyPr/>
                    <a:lstStyle/>
                    <a:p>
                      <a:pPr algn="just" fontAlgn="t"/>
                      <a:r>
                        <a:rPr lang="en-IN" sz="1400"/>
                        <a:t>9</a:t>
                      </a:r>
                    </a:p>
                  </a:txBody>
                  <a:tcPr marL="76200" marR="76200" marT="76200" marB="76200"/>
                </a:tc>
                <a:tc>
                  <a:txBody>
                    <a:bodyPr/>
                    <a:lstStyle/>
                    <a:p>
                      <a:pPr algn="just" fontAlgn="t"/>
                      <a:r>
                        <a:rPr lang="en-IN" sz="1400" b="1" dirty="0">
                          <a:solidFill>
                            <a:srgbClr val="000000"/>
                          </a:solidFill>
                        </a:rPr>
                        <a:t>void flip(</a:t>
                      </a:r>
                      <a:r>
                        <a:rPr lang="en-IN" sz="1400" b="1" dirty="0" err="1">
                          <a:solidFill>
                            <a:srgbClr val="000000"/>
                          </a:solidFill>
                        </a:rPr>
                        <a:t>int</a:t>
                      </a:r>
                      <a:r>
                        <a:rPr lang="en-IN" sz="1400" b="1" dirty="0">
                          <a:solidFill>
                            <a:srgbClr val="000000"/>
                          </a:solidFill>
                        </a:rPr>
                        <a:t> index)</a:t>
                      </a:r>
                      <a:endParaRPr lang="en-IN" sz="1400" dirty="0">
                        <a:solidFill>
                          <a:srgbClr val="000000"/>
                        </a:solidFill>
                      </a:endParaRPr>
                    </a:p>
                    <a:p>
                      <a:pPr algn="just" fontAlgn="t"/>
                      <a:r>
                        <a:rPr lang="en-IN" sz="1400" dirty="0">
                          <a:solidFill>
                            <a:srgbClr val="000000"/>
                          </a:solidFill>
                        </a:rPr>
                        <a:t>Reverses the bit specified by the index.</a:t>
                      </a:r>
                    </a:p>
                  </a:txBody>
                  <a:tcPr marL="76200" marR="76200" marT="76200" marB="76200"/>
                </a:tc>
              </a:tr>
            </a:tbl>
          </a:graphicData>
        </a:graphic>
      </p:graphicFrame>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graphicFrame>
        <p:nvGraphicFramePr>
          <p:cNvPr id="4" name="Content Placeholder 3"/>
          <p:cNvGraphicFramePr>
            <a:graphicFrameLocks noGrp="1"/>
          </p:cNvGraphicFramePr>
          <p:nvPr>
            <p:ph idx="1"/>
          </p:nvPr>
        </p:nvGraphicFramePr>
        <p:xfrm>
          <a:off x="457200" y="1600200"/>
          <a:ext cx="8229600" cy="27553920"/>
        </p:xfrm>
        <a:graphic>
          <a:graphicData uri="http://schemas.openxmlformats.org/drawingml/2006/table">
            <a:tbl>
              <a:tblPr firstRow="1" bandRow="1">
                <a:tableStyleId>{5C22544A-7EE6-4342-B048-85BDC9FD1C3A}</a:tableStyleId>
              </a:tblPr>
              <a:tblGrid>
                <a:gridCol w="4114800"/>
                <a:gridCol w="4114800"/>
              </a:tblGrid>
              <a:tr h="370840">
                <a:tc>
                  <a:txBody>
                    <a:bodyPr/>
                    <a:lstStyle/>
                    <a:p>
                      <a:pPr fontAlgn="t"/>
                      <a:r>
                        <a:rPr lang="en-IN" dirty="0"/>
                        <a:t>1</a:t>
                      </a:r>
                    </a:p>
                  </a:txBody>
                  <a:tcPr marL="76200" marR="76200" marT="76200" marB="76200"/>
                </a:tc>
                <a:tc>
                  <a:txBody>
                    <a:bodyPr/>
                    <a:lstStyle/>
                    <a:p>
                      <a:pPr algn="just" fontAlgn="t"/>
                      <a:r>
                        <a:rPr lang="en-IN" b="1" dirty="0">
                          <a:solidFill>
                            <a:srgbClr val="000000"/>
                          </a:solidFill>
                        </a:rPr>
                        <a:t>void and(</a:t>
                      </a:r>
                      <a:r>
                        <a:rPr lang="en-IN" b="1" dirty="0" err="1">
                          <a:solidFill>
                            <a:srgbClr val="000000"/>
                          </a:solidFill>
                        </a:rPr>
                        <a:t>BitSet</a:t>
                      </a:r>
                      <a:r>
                        <a:rPr lang="en-IN" b="1" dirty="0">
                          <a:solidFill>
                            <a:srgbClr val="000000"/>
                          </a:solidFill>
                        </a:rPr>
                        <a:t> </a:t>
                      </a:r>
                      <a:r>
                        <a:rPr lang="en-IN" b="1" dirty="0" err="1">
                          <a:solidFill>
                            <a:srgbClr val="000000"/>
                          </a:solidFill>
                        </a:rPr>
                        <a:t>bitSet</a:t>
                      </a:r>
                      <a:r>
                        <a:rPr lang="en-IN" b="1" dirty="0">
                          <a:solidFill>
                            <a:srgbClr val="000000"/>
                          </a:solidFill>
                        </a:rPr>
                        <a:t>)</a:t>
                      </a:r>
                      <a:endParaRPr lang="en-IN" dirty="0">
                        <a:solidFill>
                          <a:srgbClr val="000000"/>
                        </a:solidFill>
                      </a:endParaRPr>
                    </a:p>
                    <a:p>
                      <a:pPr algn="just" fontAlgn="t"/>
                      <a:r>
                        <a:rPr lang="en-IN" dirty="0">
                          <a:solidFill>
                            <a:srgbClr val="000000"/>
                          </a:solidFill>
                        </a:rPr>
                        <a:t>ANDs the contents of the invoking </a:t>
                      </a:r>
                      <a:r>
                        <a:rPr lang="en-IN" dirty="0" err="1">
                          <a:solidFill>
                            <a:srgbClr val="000000"/>
                          </a:solidFill>
                        </a:rPr>
                        <a:t>BitSet</a:t>
                      </a:r>
                      <a:r>
                        <a:rPr lang="en-IN" dirty="0">
                          <a:solidFill>
                            <a:srgbClr val="000000"/>
                          </a:solidFill>
                        </a:rPr>
                        <a:t> object with those specified by </a:t>
                      </a:r>
                      <a:r>
                        <a:rPr lang="en-IN" dirty="0" err="1">
                          <a:solidFill>
                            <a:srgbClr val="000000"/>
                          </a:solidFill>
                        </a:rPr>
                        <a:t>bitSet</a:t>
                      </a:r>
                      <a:r>
                        <a:rPr lang="en-IN" dirty="0">
                          <a:solidFill>
                            <a:srgbClr val="000000"/>
                          </a:solidFill>
                        </a:rPr>
                        <a:t>. The result is placed into the invoking object.</a:t>
                      </a:r>
                    </a:p>
                  </a:txBody>
                  <a:tcPr marL="76200" marR="76200" marT="76200" marB="76200"/>
                </a:tc>
              </a:tr>
              <a:tr h="370840">
                <a:tc>
                  <a:txBody>
                    <a:bodyPr/>
                    <a:lstStyle/>
                    <a:p>
                      <a:pPr fontAlgn="t"/>
                      <a:r>
                        <a:rPr lang="en-IN" dirty="0"/>
                        <a:t>2</a:t>
                      </a:r>
                    </a:p>
                  </a:txBody>
                  <a:tcPr marL="76200" marR="76200" marT="76200" marB="76200"/>
                </a:tc>
                <a:tc>
                  <a:txBody>
                    <a:bodyPr/>
                    <a:lstStyle/>
                    <a:p>
                      <a:pPr algn="just" fontAlgn="t"/>
                      <a:r>
                        <a:rPr lang="en-IN" b="1" dirty="0">
                          <a:solidFill>
                            <a:srgbClr val="000000"/>
                          </a:solidFill>
                        </a:rPr>
                        <a:t>void </a:t>
                      </a:r>
                      <a:r>
                        <a:rPr lang="en-IN" b="1" dirty="0" err="1">
                          <a:solidFill>
                            <a:srgbClr val="000000"/>
                          </a:solidFill>
                        </a:rPr>
                        <a:t>andNot</a:t>
                      </a:r>
                      <a:r>
                        <a:rPr lang="en-IN" b="1" dirty="0">
                          <a:solidFill>
                            <a:srgbClr val="000000"/>
                          </a:solidFill>
                        </a:rPr>
                        <a:t>(</a:t>
                      </a:r>
                      <a:r>
                        <a:rPr lang="en-IN" b="1" dirty="0" err="1">
                          <a:solidFill>
                            <a:srgbClr val="000000"/>
                          </a:solidFill>
                        </a:rPr>
                        <a:t>BitSet</a:t>
                      </a:r>
                      <a:r>
                        <a:rPr lang="en-IN" b="1" dirty="0">
                          <a:solidFill>
                            <a:srgbClr val="000000"/>
                          </a:solidFill>
                        </a:rPr>
                        <a:t> </a:t>
                      </a:r>
                      <a:r>
                        <a:rPr lang="en-IN" b="1" dirty="0" err="1">
                          <a:solidFill>
                            <a:srgbClr val="000000"/>
                          </a:solidFill>
                        </a:rPr>
                        <a:t>bitSet</a:t>
                      </a:r>
                      <a:r>
                        <a:rPr lang="en-IN" b="1" dirty="0">
                          <a:solidFill>
                            <a:srgbClr val="000000"/>
                          </a:solidFill>
                        </a:rPr>
                        <a:t>)</a:t>
                      </a:r>
                      <a:endParaRPr lang="en-IN" dirty="0">
                        <a:solidFill>
                          <a:srgbClr val="000000"/>
                        </a:solidFill>
                      </a:endParaRPr>
                    </a:p>
                    <a:p>
                      <a:pPr algn="just" fontAlgn="t"/>
                      <a:r>
                        <a:rPr lang="en-IN" dirty="0">
                          <a:solidFill>
                            <a:srgbClr val="000000"/>
                          </a:solidFill>
                        </a:rPr>
                        <a:t>For each 1 bit in </a:t>
                      </a:r>
                      <a:r>
                        <a:rPr lang="en-IN" dirty="0" err="1">
                          <a:solidFill>
                            <a:srgbClr val="000000"/>
                          </a:solidFill>
                        </a:rPr>
                        <a:t>bitSet</a:t>
                      </a:r>
                      <a:r>
                        <a:rPr lang="en-IN" dirty="0">
                          <a:solidFill>
                            <a:srgbClr val="000000"/>
                          </a:solidFill>
                        </a:rPr>
                        <a:t>, the corresponding bit in the invoking </a:t>
                      </a:r>
                      <a:r>
                        <a:rPr lang="en-IN" dirty="0" err="1">
                          <a:solidFill>
                            <a:srgbClr val="000000"/>
                          </a:solidFill>
                        </a:rPr>
                        <a:t>BitSet</a:t>
                      </a:r>
                      <a:r>
                        <a:rPr lang="en-IN" dirty="0">
                          <a:solidFill>
                            <a:srgbClr val="000000"/>
                          </a:solidFill>
                        </a:rPr>
                        <a:t> is cleared.</a:t>
                      </a:r>
                    </a:p>
                  </a:txBody>
                  <a:tcPr marL="76200" marR="76200" marT="76200" marB="76200"/>
                </a:tc>
              </a:tr>
              <a:tr h="370840">
                <a:tc>
                  <a:txBody>
                    <a:bodyPr/>
                    <a:lstStyle/>
                    <a:p>
                      <a:pPr fontAlgn="t"/>
                      <a:r>
                        <a:rPr lang="en-IN" dirty="0"/>
                        <a:t>3</a:t>
                      </a:r>
                    </a:p>
                  </a:txBody>
                  <a:tcPr marL="76200" marR="76200" marT="76200" marB="76200"/>
                </a:tc>
                <a:tc>
                  <a:txBody>
                    <a:bodyPr/>
                    <a:lstStyle/>
                    <a:p>
                      <a:pPr algn="just" fontAlgn="t"/>
                      <a:r>
                        <a:rPr lang="en-IN" b="1" dirty="0" err="1">
                          <a:solidFill>
                            <a:srgbClr val="000000"/>
                          </a:solidFill>
                        </a:rPr>
                        <a:t>int</a:t>
                      </a:r>
                      <a:r>
                        <a:rPr lang="en-IN" b="1" dirty="0">
                          <a:solidFill>
                            <a:srgbClr val="000000"/>
                          </a:solidFill>
                        </a:rPr>
                        <a:t> cardinality( )</a:t>
                      </a:r>
                      <a:endParaRPr lang="en-IN" dirty="0">
                        <a:solidFill>
                          <a:srgbClr val="000000"/>
                        </a:solidFill>
                      </a:endParaRPr>
                    </a:p>
                    <a:p>
                      <a:pPr algn="just" fontAlgn="t"/>
                      <a:r>
                        <a:rPr lang="en-IN" dirty="0">
                          <a:solidFill>
                            <a:srgbClr val="000000"/>
                          </a:solidFill>
                        </a:rPr>
                        <a:t>Returns the number of set bits in the invoking object.</a:t>
                      </a:r>
                    </a:p>
                  </a:txBody>
                  <a:tcPr marL="76200" marR="76200" marT="76200" marB="76200"/>
                </a:tc>
              </a:tr>
              <a:tr h="370840">
                <a:tc>
                  <a:txBody>
                    <a:bodyPr/>
                    <a:lstStyle/>
                    <a:p>
                      <a:pPr fontAlgn="t"/>
                      <a:r>
                        <a:rPr lang="en-IN" dirty="0"/>
                        <a:t>4</a:t>
                      </a:r>
                    </a:p>
                  </a:txBody>
                  <a:tcPr marL="76200" marR="76200" marT="76200" marB="76200"/>
                </a:tc>
                <a:tc>
                  <a:txBody>
                    <a:bodyPr/>
                    <a:lstStyle/>
                    <a:p>
                      <a:pPr algn="just" fontAlgn="t"/>
                      <a:r>
                        <a:rPr lang="en-IN" b="1" dirty="0">
                          <a:solidFill>
                            <a:srgbClr val="000000"/>
                          </a:solidFill>
                        </a:rPr>
                        <a:t>void clear( )</a:t>
                      </a:r>
                      <a:endParaRPr lang="en-IN" dirty="0">
                        <a:solidFill>
                          <a:srgbClr val="000000"/>
                        </a:solidFill>
                      </a:endParaRPr>
                    </a:p>
                    <a:p>
                      <a:pPr algn="just" fontAlgn="t"/>
                      <a:r>
                        <a:rPr lang="en-IN" dirty="0">
                          <a:solidFill>
                            <a:srgbClr val="000000"/>
                          </a:solidFill>
                        </a:rPr>
                        <a:t>Zeros all bits.</a:t>
                      </a:r>
                    </a:p>
                  </a:txBody>
                  <a:tcPr marL="76200" marR="76200" marT="76200" marB="76200"/>
                </a:tc>
              </a:tr>
              <a:tr h="370840">
                <a:tc>
                  <a:txBody>
                    <a:bodyPr/>
                    <a:lstStyle/>
                    <a:p>
                      <a:pPr fontAlgn="t"/>
                      <a:r>
                        <a:rPr lang="en-IN" dirty="0"/>
                        <a:t>5</a:t>
                      </a:r>
                    </a:p>
                  </a:txBody>
                  <a:tcPr marL="76200" marR="76200" marT="76200" marB="76200"/>
                </a:tc>
                <a:tc>
                  <a:txBody>
                    <a:bodyPr/>
                    <a:lstStyle/>
                    <a:p>
                      <a:pPr algn="just" fontAlgn="t"/>
                      <a:r>
                        <a:rPr lang="en-IN" b="1" dirty="0">
                          <a:solidFill>
                            <a:srgbClr val="000000"/>
                          </a:solidFill>
                        </a:rPr>
                        <a:t>void clear(</a:t>
                      </a:r>
                      <a:r>
                        <a:rPr lang="en-IN" b="1" dirty="0" err="1">
                          <a:solidFill>
                            <a:srgbClr val="000000"/>
                          </a:solidFill>
                        </a:rPr>
                        <a:t>int</a:t>
                      </a:r>
                      <a:r>
                        <a:rPr lang="en-IN" b="1" dirty="0">
                          <a:solidFill>
                            <a:srgbClr val="000000"/>
                          </a:solidFill>
                        </a:rPr>
                        <a:t> index)</a:t>
                      </a:r>
                      <a:endParaRPr lang="en-IN" dirty="0">
                        <a:solidFill>
                          <a:srgbClr val="000000"/>
                        </a:solidFill>
                      </a:endParaRPr>
                    </a:p>
                    <a:p>
                      <a:pPr algn="just" fontAlgn="t"/>
                      <a:r>
                        <a:rPr lang="en-IN" dirty="0">
                          <a:solidFill>
                            <a:srgbClr val="000000"/>
                          </a:solidFill>
                        </a:rPr>
                        <a:t>Zeros the bit specified by index.</a:t>
                      </a:r>
                    </a:p>
                  </a:txBody>
                  <a:tcPr marL="76200" marR="76200" marT="76200" marB="76200"/>
                </a:tc>
              </a:tr>
              <a:tr h="370840">
                <a:tc>
                  <a:txBody>
                    <a:bodyPr/>
                    <a:lstStyle/>
                    <a:p>
                      <a:pPr fontAlgn="t"/>
                      <a:r>
                        <a:rPr lang="en-IN" dirty="0"/>
                        <a:t>6</a:t>
                      </a:r>
                    </a:p>
                  </a:txBody>
                  <a:tcPr marL="76200" marR="76200" marT="76200" marB="76200"/>
                </a:tc>
                <a:tc>
                  <a:txBody>
                    <a:bodyPr/>
                    <a:lstStyle/>
                    <a:p>
                      <a:pPr algn="just" fontAlgn="t"/>
                      <a:r>
                        <a:rPr lang="en-IN" b="1" dirty="0">
                          <a:solidFill>
                            <a:srgbClr val="000000"/>
                          </a:solidFill>
                        </a:rPr>
                        <a:t>void clear(</a:t>
                      </a:r>
                      <a:r>
                        <a:rPr lang="en-IN" b="1" dirty="0" err="1">
                          <a:solidFill>
                            <a:srgbClr val="000000"/>
                          </a:solidFill>
                        </a:rPr>
                        <a:t>int</a:t>
                      </a:r>
                      <a:r>
                        <a:rPr lang="en-IN" b="1" dirty="0">
                          <a:solidFill>
                            <a:srgbClr val="000000"/>
                          </a:solidFill>
                        </a:rPr>
                        <a:t> </a:t>
                      </a:r>
                      <a:r>
                        <a:rPr lang="en-IN" b="1" dirty="0" err="1">
                          <a:solidFill>
                            <a:srgbClr val="000000"/>
                          </a:solidFill>
                        </a:rPr>
                        <a:t>startIndex</a:t>
                      </a:r>
                      <a:r>
                        <a:rPr lang="en-IN" b="1" dirty="0">
                          <a:solidFill>
                            <a:srgbClr val="000000"/>
                          </a:solidFill>
                        </a:rPr>
                        <a:t>, </a:t>
                      </a:r>
                      <a:r>
                        <a:rPr lang="en-IN" b="1" dirty="0" err="1">
                          <a:solidFill>
                            <a:srgbClr val="000000"/>
                          </a:solidFill>
                        </a:rPr>
                        <a:t>int</a:t>
                      </a:r>
                      <a:r>
                        <a:rPr lang="en-IN" b="1" dirty="0">
                          <a:solidFill>
                            <a:srgbClr val="000000"/>
                          </a:solidFill>
                        </a:rPr>
                        <a:t> </a:t>
                      </a:r>
                      <a:r>
                        <a:rPr lang="en-IN" b="1" dirty="0" err="1">
                          <a:solidFill>
                            <a:srgbClr val="000000"/>
                          </a:solidFill>
                        </a:rPr>
                        <a:t>endIndex</a:t>
                      </a:r>
                      <a:r>
                        <a:rPr lang="en-IN" b="1" dirty="0">
                          <a:solidFill>
                            <a:srgbClr val="000000"/>
                          </a:solidFill>
                        </a:rPr>
                        <a:t>)</a:t>
                      </a:r>
                      <a:endParaRPr lang="en-IN" dirty="0">
                        <a:solidFill>
                          <a:srgbClr val="000000"/>
                        </a:solidFill>
                      </a:endParaRPr>
                    </a:p>
                    <a:p>
                      <a:pPr algn="just" fontAlgn="t"/>
                      <a:r>
                        <a:rPr lang="en-IN" dirty="0">
                          <a:solidFill>
                            <a:srgbClr val="000000"/>
                          </a:solidFill>
                        </a:rPr>
                        <a:t>Zeros the bits from </a:t>
                      </a:r>
                      <a:r>
                        <a:rPr lang="en-IN" dirty="0" err="1">
                          <a:solidFill>
                            <a:srgbClr val="000000"/>
                          </a:solidFill>
                        </a:rPr>
                        <a:t>startIndex</a:t>
                      </a:r>
                      <a:r>
                        <a:rPr lang="en-IN" dirty="0">
                          <a:solidFill>
                            <a:srgbClr val="000000"/>
                          </a:solidFill>
                        </a:rPr>
                        <a:t> to </a:t>
                      </a:r>
                      <a:r>
                        <a:rPr lang="en-IN" dirty="0" err="1">
                          <a:solidFill>
                            <a:srgbClr val="000000"/>
                          </a:solidFill>
                        </a:rPr>
                        <a:t>endIndex</a:t>
                      </a:r>
                      <a:r>
                        <a:rPr lang="en-IN" dirty="0">
                          <a:solidFill>
                            <a:srgbClr val="000000"/>
                          </a:solidFill>
                        </a:rPr>
                        <a:t>.</a:t>
                      </a:r>
                    </a:p>
                  </a:txBody>
                  <a:tcPr marL="76200" marR="76200" marT="76200" marB="76200"/>
                </a:tc>
              </a:tr>
              <a:tr h="370840">
                <a:tc>
                  <a:txBody>
                    <a:bodyPr/>
                    <a:lstStyle/>
                    <a:p>
                      <a:pPr fontAlgn="t"/>
                      <a:r>
                        <a:rPr lang="en-IN" dirty="0"/>
                        <a:t>7</a:t>
                      </a:r>
                    </a:p>
                  </a:txBody>
                  <a:tcPr marL="76200" marR="76200" marT="76200" marB="76200"/>
                </a:tc>
                <a:tc>
                  <a:txBody>
                    <a:bodyPr/>
                    <a:lstStyle/>
                    <a:p>
                      <a:pPr algn="just" fontAlgn="t"/>
                      <a:r>
                        <a:rPr lang="en-IN" b="1" dirty="0">
                          <a:solidFill>
                            <a:srgbClr val="000000"/>
                          </a:solidFill>
                        </a:rPr>
                        <a:t>Object clone( )</a:t>
                      </a:r>
                      <a:endParaRPr lang="en-IN" dirty="0">
                        <a:solidFill>
                          <a:srgbClr val="000000"/>
                        </a:solidFill>
                      </a:endParaRPr>
                    </a:p>
                    <a:p>
                      <a:pPr algn="just" fontAlgn="t"/>
                      <a:r>
                        <a:rPr lang="en-IN" dirty="0">
                          <a:solidFill>
                            <a:srgbClr val="000000"/>
                          </a:solidFill>
                        </a:rPr>
                        <a:t>Duplicates the invoking </a:t>
                      </a:r>
                      <a:r>
                        <a:rPr lang="en-IN" dirty="0" err="1">
                          <a:solidFill>
                            <a:srgbClr val="000000"/>
                          </a:solidFill>
                        </a:rPr>
                        <a:t>BitSet</a:t>
                      </a:r>
                      <a:r>
                        <a:rPr lang="en-IN" dirty="0">
                          <a:solidFill>
                            <a:srgbClr val="000000"/>
                          </a:solidFill>
                        </a:rPr>
                        <a:t> object.</a:t>
                      </a:r>
                    </a:p>
                  </a:txBody>
                  <a:tcPr marL="76200" marR="76200" marT="76200" marB="76200"/>
                </a:tc>
              </a:tr>
              <a:tr h="370840">
                <a:tc>
                  <a:txBody>
                    <a:bodyPr/>
                    <a:lstStyle/>
                    <a:p>
                      <a:pPr fontAlgn="t"/>
                      <a:r>
                        <a:rPr lang="en-IN"/>
                        <a:t>8</a:t>
                      </a:r>
                    </a:p>
                  </a:txBody>
                  <a:tcPr marL="76200" marR="76200" marT="76200" marB="76200"/>
                </a:tc>
                <a:tc>
                  <a:txBody>
                    <a:bodyPr/>
                    <a:lstStyle/>
                    <a:p>
                      <a:pPr algn="just" fontAlgn="t"/>
                      <a:r>
                        <a:rPr lang="en-IN" b="1">
                          <a:solidFill>
                            <a:srgbClr val="000000"/>
                          </a:solidFill>
                        </a:rPr>
                        <a:t>boolean equals(Object bitSet)</a:t>
                      </a:r>
                      <a:endParaRPr lang="en-IN">
                        <a:solidFill>
                          <a:srgbClr val="000000"/>
                        </a:solidFill>
                      </a:endParaRPr>
                    </a:p>
                    <a:p>
                      <a:pPr algn="just" fontAlgn="t"/>
                      <a:r>
                        <a:rPr lang="en-IN">
                          <a:solidFill>
                            <a:srgbClr val="000000"/>
                          </a:solidFill>
                        </a:rPr>
                        <a:t>Returns true if the invoking bit set is equivalent to the one passed in bitSet. Otherwise, the method returns false.</a:t>
                      </a:r>
                    </a:p>
                  </a:txBody>
                  <a:tcPr marL="76200" marR="76200" marT="76200" marB="76200"/>
                </a:tc>
              </a:tr>
              <a:tr h="370840">
                <a:tc>
                  <a:txBody>
                    <a:bodyPr/>
                    <a:lstStyle/>
                    <a:p>
                      <a:pPr fontAlgn="t"/>
                      <a:r>
                        <a:rPr lang="en-IN"/>
                        <a:t>9</a:t>
                      </a:r>
                    </a:p>
                  </a:txBody>
                  <a:tcPr marL="76200" marR="76200" marT="76200" marB="76200"/>
                </a:tc>
                <a:tc>
                  <a:txBody>
                    <a:bodyPr/>
                    <a:lstStyle/>
                    <a:p>
                      <a:pPr algn="just" fontAlgn="t"/>
                      <a:r>
                        <a:rPr lang="en-IN" b="1">
                          <a:solidFill>
                            <a:srgbClr val="000000"/>
                          </a:solidFill>
                        </a:rPr>
                        <a:t>void flip(int index)</a:t>
                      </a:r>
                      <a:endParaRPr lang="en-IN">
                        <a:solidFill>
                          <a:srgbClr val="000000"/>
                        </a:solidFill>
                      </a:endParaRPr>
                    </a:p>
                    <a:p>
                      <a:pPr algn="just" fontAlgn="t"/>
                      <a:r>
                        <a:rPr lang="en-IN">
                          <a:solidFill>
                            <a:srgbClr val="000000"/>
                          </a:solidFill>
                        </a:rPr>
                        <a:t>Reverses the bit specified by the index.</a:t>
                      </a:r>
                    </a:p>
                  </a:txBody>
                  <a:tcPr marL="76200" marR="76200" marT="76200" marB="76200"/>
                </a:tc>
              </a:tr>
              <a:tr h="370840">
                <a:tc>
                  <a:txBody>
                    <a:bodyPr/>
                    <a:lstStyle/>
                    <a:p>
                      <a:pPr fontAlgn="t"/>
                      <a:r>
                        <a:rPr lang="en-IN"/>
                        <a:t>10</a:t>
                      </a:r>
                    </a:p>
                  </a:txBody>
                  <a:tcPr marL="76200" marR="76200" marT="76200" marB="76200"/>
                </a:tc>
                <a:tc>
                  <a:txBody>
                    <a:bodyPr/>
                    <a:lstStyle/>
                    <a:p>
                      <a:pPr algn="just" fontAlgn="t"/>
                      <a:r>
                        <a:rPr lang="en-IN" b="1" dirty="0">
                          <a:solidFill>
                            <a:srgbClr val="000000"/>
                          </a:solidFill>
                        </a:rPr>
                        <a:t>void flip(</a:t>
                      </a:r>
                      <a:r>
                        <a:rPr lang="en-IN" b="1" dirty="0" err="1">
                          <a:solidFill>
                            <a:srgbClr val="000000"/>
                          </a:solidFill>
                        </a:rPr>
                        <a:t>int</a:t>
                      </a:r>
                      <a:r>
                        <a:rPr lang="en-IN" b="1" dirty="0">
                          <a:solidFill>
                            <a:srgbClr val="000000"/>
                          </a:solidFill>
                        </a:rPr>
                        <a:t> </a:t>
                      </a:r>
                      <a:r>
                        <a:rPr lang="en-IN" b="1" dirty="0" err="1">
                          <a:solidFill>
                            <a:srgbClr val="000000"/>
                          </a:solidFill>
                        </a:rPr>
                        <a:t>startIndex</a:t>
                      </a:r>
                      <a:r>
                        <a:rPr lang="en-IN" b="1" dirty="0">
                          <a:solidFill>
                            <a:srgbClr val="000000"/>
                          </a:solidFill>
                        </a:rPr>
                        <a:t>, </a:t>
                      </a:r>
                      <a:r>
                        <a:rPr lang="en-IN" b="1" dirty="0" err="1">
                          <a:solidFill>
                            <a:srgbClr val="000000"/>
                          </a:solidFill>
                        </a:rPr>
                        <a:t>int</a:t>
                      </a:r>
                      <a:r>
                        <a:rPr lang="en-IN" b="1" dirty="0">
                          <a:solidFill>
                            <a:srgbClr val="000000"/>
                          </a:solidFill>
                        </a:rPr>
                        <a:t> </a:t>
                      </a:r>
                      <a:r>
                        <a:rPr lang="en-IN" b="1" dirty="0" err="1">
                          <a:solidFill>
                            <a:srgbClr val="000000"/>
                          </a:solidFill>
                        </a:rPr>
                        <a:t>endIndex</a:t>
                      </a:r>
                      <a:r>
                        <a:rPr lang="en-IN" b="1" dirty="0">
                          <a:solidFill>
                            <a:srgbClr val="000000"/>
                          </a:solidFill>
                        </a:rPr>
                        <a:t>)</a:t>
                      </a:r>
                      <a:endParaRPr lang="en-IN" dirty="0">
                        <a:solidFill>
                          <a:srgbClr val="000000"/>
                        </a:solidFill>
                      </a:endParaRPr>
                    </a:p>
                    <a:p>
                      <a:pPr algn="just" fontAlgn="t"/>
                      <a:r>
                        <a:rPr lang="en-IN" dirty="0">
                          <a:solidFill>
                            <a:srgbClr val="000000"/>
                          </a:solidFill>
                        </a:rPr>
                        <a:t>Reverses the bits from </a:t>
                      </a:r>
                      <a:r>
                        <a:rPr lang="en-IN" dirty="0" err="1">
                          <a:solidFill>
                            <a:srgbClr val="000000"/>
                          </a:solidFill>
                        </a:rPr>
                        <a:t>startIndex</a:t>
                      </a:r>
                      <a:r>
                        <a:rPr lang="en-IN" dirty="0">
                          <a:solidFill>
                            <a:srgbClr val="000000"/>
                          </a:solidFill>
                        </a:rPr>
                        <a:t> to </a:t>
                      </a:r>
                      <a:r>
                        <a:rPr lang="en-IN" dirty="0" err="1">
                          <a:solidFill>
                            <a:srgbClr val="000000"/>
                          </a:solidFill>
                        </a:rPr>
                        <a:t>endIndex</a:t>
                      </a:r>
                      <a:r>
                        <a:rPr lang="en-IN" dirty="0">
                          <a:solidFill>
                            <a:srgbClr val="000000"/>
                          </a:solidFill>
                        </a:rPr>
                        <a:t>.</a:t>
                      </a:r>
                    </a:p>
                  </a:txBody>
                  <a:tcPr marL="76200" marR="76200" marT="76200" marB="76200"/>
                </a:tc>
              </a:tr>
              <a:tr h="370840">
                <a:tc>
                  <a:txBody>
                    <a:bodyPr/>
                    <a:lstStyle/>
                    <a:p>
                      <a:pPr fontAlgn="t"/>
                      <a:r>
                        <a:rPr lang="en-IN" dirty="0"/>
                        <a:t>11</a:t>
                      </a:r>
                    </a:p>
                  </a:txBody>
                  <a:tcPr marL="76200" marR="76200" marT="76200" marB="76200"/>
                </a:tc>
                <a:tc>
                  <a:txBody>
                    <a:bodyPr/>
                    <a:lstStyle/>
                    <a:p>
                      <a:pPr algn="just" fontAlgn="t"/>
                      <a:r>
                        <a:rPr lang="en-IN" b="1" dirty="0" err="1">
                          <a:solidFill>
                            <a:srgbClr val="000000"/>
                          </a:solidFill>
                        </a:rPr>
                        <a:t>boolean</a:t>
                      </a:r>
                      <a:r>
                        <a:rPr lang="en-IN" b="1" dirty="0">
                          <a:solidFill>
                            <a:srgbClr val="000000"/>
                          </a:solidFill>
                        </a:rPr>
                        <a:t> get(</a:t>
                      </a:r>
                      <a:r>
                        <a:rPr lang="en-IN" b="1" dirty="0" err="1">
                          <a:solidFill>
                            <a:srgbClr val="000000"/>
                          </a:solidFill>
                        </a:rPr>
                        <a:t>int</a:t>
                      </a:r>
                      <a:r>
                        <a:rPr lang="en-IN" b="1" dirty="0">
                          <a:solidFill>
                            <a:srgbClr val="000000"/>
                          </a:solidFill>
                        </a:rPr>
                        <a:t> index)</a:t>
                      </a:r>
                      <a:endParaRPr lang="en-IN" dirty="0">
                        <a:solidFill>
                          <a:srgbClr val="000000"/>
                        </a:solidFill>
                      </a:endParaRPr>
                    </a:p>
                    <a:p>
                      <a:pPr algn="just" fontAlgn="t"/>
                      <a:r>
                        <a:rPr lang="en-IN" dirty="0">
                          <a:solidFill>
                            <a:srgbClr val="000000"/>
                          </a:solidFill>
                        </a:rPr>
                        <a:t>Returns the current state of the bit at the specified index.</a:t>
                      </a:r>
                    </a:p>
                  </a:txBody>
                  <a:tcPr marL="76200" marR="76200" marT="76200" marB="76200"/>
                </a:tc>
              </a:tr>
              <a:tr h="370840">
                <a:tc>
                  <a:txBody>
                    <a:bodyPr/>
                    <a:lstStyle/>
                    <a:p>
                      <a:pPr fontAlgn="t"/>
                      <a:r>
                        <a:rPr lang="en-IN"/>
                        <a:t>12</a:t>
                      </a:r>
                    </a:p>
                  </a:txBody>
                  <a:tcPr marL="76200" marR="76200" marT="76200" marB="76200"/>
                </a:tc>
                <a:tc>
                  <a:txBody>
                    <a:bodyPr/>
                    <a:lstStyle/>
                    <a:p>
                      <a:pPr algn="just" fontAlgn="t"/>
                      <a:r>
                        <a:rPr lang="en-IN" b="1" dirty="0" err="1">
                          <a:solidFill>
                            <a:srgbClr val="000000"/>
                          </a:solidFill>
                        </a:rPr>
                        <a:t>BitSet</a:t>
                      </a:r>
                      <a:r>
                        <a:rPr lang="en-IN" b="1" dirty="0">
                          <a:solidFill>
                            <a:srgbClr val="000000"/>
                          </a:solidFill>
                        </a:rPr>
                        <a:t> get(</a:t>
                      </a:r>
                      <a:r>
                        <a:rPr lang="en-IN" b="1" dirty="0" err="1">
                          <a:solidFill>
                            <a:srgbClr val="000000"/>
                          </a:solidFill>
                        </a:rPr>
                        <a:t>int</a:t>
                      </a:r>
                      <a:r>
                        <a:rPr lang="en-IN" b="1" dirty="0">
                          <a:solidFill>
                            <a:srgbClr val="000000"/>
                          </a:solidFill>
                        </a:rPr>
                        <a:t> </a:t>
                      </a:r>
                      <a:r>
                        <a:rPr lang="en-IN" b="1" dirty="0" err="1">
                          <a:solidFill>
                            <a:srgbClr val="000000"/>
                          </a:solidFill>
                        </a:rPr>
                        <a:t>startIndex</a:t>
                      </a:r>
                      <a:r>
                        <a:rPr lang="en-IN" b="1" dirty="0">
                          <a:solidFill>
                            <a:srgbClr val="000000"/>
                          </a:solidFill>
                        </a:rPr>
                        <a:t>, </a:t>
                      </a:r>
                      <a:r>
                        <a:rPr lang="en-IN" b="1" dirty="0" err="1">
                          <a:solidFill>
                            <a:srgbClr val="000000"/>
                          </a:solidFill>
                        </a:rPr>
                        <a:t>int</a:t>
                      </a:r>
                      <a:r>
                        <a:rPr lang="en-IN" b="1" dirty="0">
                          <a:solidFill>
                            <a:srgbClr val="000000"/>
                          </a:solidFill>
                        </a:rPr>
                        <a:t> </a:t>
                      </a:r>
                      <a:r>
                        <a:rPr lang="en-IN" b="1" dirty="0" err="1">
                          <a:solidFill>
                            <a:srgbClr val="000000"/>
                          </a:solidFill>
                        </a:rPr>
                        <a:t>endIndex</a:t>
                      </a:r>
                      <a:r>
                        <a:rPr lang="en-IN" b="1" dirty="0">
                          <a:solidFill>
                            <a:srgbClr val="000000"/>
                          </a:solidFill>
                        </a:rPr>
                        <a:t>)</a:t>
                      </a:r>
                      <a:endParaRPr lang="en-IN" dirty="0">
                        <a:solidFill>
                          <a:srgbClr val="000000"/>
                        </a:solidFill>
                      </a:endParaRPr>
                    </a:p>
                    <a:p>
                      <a:pPr algn="just" fontAlgn="t"/>
                      <a:r>
                        <a:rPr lang="en-IN" dirty="0">
                          <a:solidFill>
                            <a:srgbClr val="000000"/>
                          </a:solidFill>
                        </a:rPr>
                        <a:t>Returns a </a:t>
                      </a:r>
                      <a:r>
                        <a:rPr lang="en-IN" dirty="0" err="1">
                          <a:solidFill>
                            <a:srgbClr val="000000"/>
                          </a:solidFill>
                        </a:rPr>
                        <a:t>BitSet</a:t>
                      </a:r>
                      <a:r>
                        <a:rPr lang="en-IN" dirty="0">
                          <a:solidFill>
                            <a:srgbClr val="000000"/>
                          </a:solidFill>
                        </a:rPr>
                        <a:t> that consists of the bits from </a:t>
                      </a:r>
                      <a:r>
                        <a:rPr lang="en-IN" dirty="0" err="1">
                          <a:solidFill>
                            <a:srgbClr val="000000"/>
                          </a:solidFill>
                        </a:rPr>
                        <a:t>startIndex</a:t>
                      </a:r>
                      <a:r>
                        <a:rPr lang="en-IN" dirty="0">
                          <a:solidFill>
                            <a:srgbClr val="000000"/>
                          </a:solidFill>
                        </a:rPr>
                        <a:t> to </a:t>
                      </a:r>
                      <a:r>
                        <a:rPr lang="en-IN" dirty="0" err="1">
                          <a:solidFill>
                            <a:srgbClr val="000000"/>
                          </a:solidFill>
                        </a:rPr>
                        <a:t>endIndex</a:t>
                      </a:r>
                      <a:r>
                        <a:rPr lang="en-IN" dirty="0">
                          <a:solidFill>
                            <a:srgbClr val="000000"/>
                          </a:solidFill>
                        </a:rPr>
                        <a:t>. The invoking object is not changed.</a:t>
                      </a:r>
                    </a:p>
                  </a:txBody>
                  <a:tcPr marL="76200" marR="76200" marT="76200" marB="76200"/>
                </a:tc>
              </a:tr>
              <a:tr h="370840">
                <a:tc>
                  <a:txBody>
                    <a:bodyPr/>
                    <a:lstStyle/>
                    <a:p>
                      <a:pPr fontAlgn="t"/>
                      <a:r>
                        <a:rPr lang="en-IN"/>
                        <a:t>13</a:t>
                      </a:r>
                    </a:p>
                  </a:txBody>
                  <a:tcPr marL="76200" marR="76200" marT="76200" marB="76200"/>
                </a:tc>
                <a:tc>
                  <a:txBody>
                    <a:bodyPr/>
                    <a:lstStyle/>
                    <a:p>
                      <a:pPr algn="just" fontAlgn="t"/>
                      <a:r>
                        <a:rPr lang="en-IN" b="1">
                          <a:solidFill>
                            <a:srgbClr val="000000"/>
                          </a:solidFill>
                        </a:rPr>
                        <a:t>int hashCode( )</a:t>
                      </a:r>
                      <a:endParaRPr lang="en-IN">
                        <a:solidFill>
                          <a:srgbClr val="000000"/>
                        </a:solidFill>
                      </a:endParaRPr>
                    </a:p>
                    <a:p>
                      <a:pPr algn="just" fontAlgn="t"/>
                      <a:r>
                        <a:rPr lang="en-IN">
                          <a:solidFill>
                            <a:srgbClr val="000000"/>
                          </a:solidFill>
                        </a:rPr>
                        <a:t>Returns the hash code for the invoking object.</a:t>
                      </a:r>
                    </a:p>
                  </a:txBody>
                  <a:tcPr marL="76200" marR="76200" marT="76200" marB="76200"/>
                </a:tc>
              </a:tr>
              <a:tr h="370840">
                <a:tc>
                  <a:txBody>
                    <a:bodyPr/>
                    <a:lstStyle/>
                    <a:p>
                      <a:pPr fontAlgn="t"/>
                      <a:r>
                        <a:rPr lang="en-IN" dirty="0"/>
                        <a:t>14</a:t>
                      </a:r>
                    </a:p>
                  </a:txBody>
                  <a:tcPr marL="76200" marR="76200" marT="76200" marB="76200"/>
                </a:tc>
                <a:tc>
                  <a:txBody>
                    <a:bodyPr/>
                    <a:lstStyle/>
                    <a:p>
                      <a:pPr algn="just" fontAlgn="t"/>
                      <a:r>
                        <a:rPr lang="en-IN" b="1" dirty="0" err="1">
                          <a:solidFill>
                            <a:srgbClr val="000000"/>
                          </a:solidFill>
                        </a:rPr>
                        <a:t>boolean</a:t>
                      </a:r>
                      <a:r>
                        <a:rPr lang="en-IN" b="1" dirty="0">
                          <a:solidFill>
                            <a:srgbClr val="000000"/>
                          </a:solidFill>
                        </a:rPr>
                        <a:t> intersects(</a:t>
                      </a:r>
                      <a:r>
                        <a:rPr lang="en-IN" b="1" dirty="0" err="1">
                          <a:solidFill>
                            <a:srgbClr val="000000"/>
                          </a:solidFill>
                        </a:rPr>
                        <a:t>BitSet</a:t>
                      </a:r>
                      <a:r>
                        <a:rPr lang="en-IN" b="1" dirty="0">
                          <a:solidFill>
                            <a:srgbClr val="000000"/>
                          </a:solidFill>
                        </a:rPr>
                        <a:t> </a:t>
                      </a:r>
                      <a:r>
                        <a:rPr lang="en-IN" b="1" dirty="0" err="1">
                          <a:solidFill>
                            <a:srgbClr val="000000"/>
                          </a:solidFill>
                        </a:rPr>
                        <a:t>bitSet</a:t>
                      </a:r>
                      <a:r>
                        <a:rPr lang="en-IN" b="1" dirty="0">
                          <a:solidFill>
                            <a:srgbClr val="000000"/>
                          </a:solidFill>
                        </a:rPr>
                        <a:t>)</a:t>
                      </a:r>
                      <a:endParaRPr lang="en-IN" dirty="0">
                        <a:solidFill>
                          <a:srgbClr val="000000"/>
                        </a:solidFill>
                      </a:endParaRPr>
                    </a:p>
                    <a:p>
                      <a:pPr algn="just" fontAlgn="t"/>
                      <a:r>
                        <a:rPr lang="en-IN" dirty="0">
                          <a:solidFill>
                            <a:srgbClr val="000000"/>
                          </a:solidFill>
                        </a:rPr>
                        <a:t>Returns true if at least one pair of corresponding bits within the invoking object and </a:t>
                      </a:r>
                      <a:r>
                        <a:rPr lang="en-IN" dirty="0" err="1">
                          <a:solidFill>
                            <a:srgbClr val="000000"/>
                          </a:solidFill>
                        </a:rPr>
                        <a:t>bitSet</a:t>
                      </a:r>
                      <a:r>
                        <a:rPr lang="en-IN" dirty="0">
                          <a:solidFill>
                            <a:srgbClr val="000000"/>
                          </a:solidFill>
                        </a:rPr>
                        <a:t> are 1.</a:t>
                      </a:r>
                    </a:p>
                  </a:txBody>
                  <a:tcPr marL="76200" marR="76200" marT="76200" marB="76200"/>
                </a:tc>
              </a:tr>
              <a:tr h="370840">
                <a:tc>
                  <a:txBody>
                    <a:bodyPr/>
                    <a:lstStyle/>
                    <a:p>
                      <a:pPr fontAlgn="t"/>
                      <a:r>
                        <a:rPr lang="en-IN" dirty="0"/>
                        <a:t>15</a:t>
                      </a:r>
                    </a:p>
                  </a:txBody>
                  <a:tcPr marL="76200" marR="76200" marT="76200" marB="76200"/>
                </a:tc>
                <a:tc>
                  <a:txBody>
                    <a:bodyPr/>
                    <a:lstStyle/>
                    <a:p>
                      <a:pPr algn="just" fontAlgn="t"/>
                      <a:r>
                        <a:rPr lang="en-IN" b="1" dirty="0" err="1">
                          <a:solidFill>
                            <a:srgbClr val="000000"/>
                          </a:solidFill>
                        </a:rPr>
                        <a:t>boolean</a:t>
                      </a:r>
                      <a:r>
                        <a:rPr lang="en-IN" b="1" dirty="0">
                          <a:solidFill>
                            <a:srgbClr val="000000"/>
                          </a:solidFill>
                        </a:rPr>
                        <a:t> </a:t>
                      </a:r>
                      <a:r>
                        <a:rPr lang="en-IN" b="1" dirty="0" err="1">
                          <a:solidFill>
                            <a:srgbClr val="000000"/>
                          </a:solidFill>
                        </a:rPr>
                        <a:t>isEmpty</a:t>
                      </a:r>
                      <a:r>
                        <a:rPr lang="en-IN" b="1" dirty="0">
                          <a:solidFill>
                            <a:srgbClr val="000000"/>
                          </a:solidFill>
                        </a:rPr>
                        <a:t>( )</a:t>
                      </a:r>
                      <a:endParaRPr lang="en-IN" dirty="0">
                        <a:solidFill>
                          <a:srgbClr val="000000"/>
                        </a:solidFill>
                      </a:endParaRPr>
                    </a:p>
                    <a:p>
                      <a:pPr algn="just" fontAlgn="t"/>
                      <a:r>
                        <a:rPr lang="en-IN" dirty="0">
                          <a:solidFill>
                            <a:srgbClr val="000000"/>
                          </a:solidFill>
                        </a:rPr>
                        <a:t>Returns true if all bits in the invoking object are zero.</a:t>
                      </a:r>
                    </a:p>
                  </a:txBody>
                  <a:tcPr marL="76200" marR="76200" marT="76200" marB="76200"/>
                </a:tc>
              </a:tr>
              <a:tr h="370840">
                <a:tc>
                  <a:txBody>
                    <a:bodyPr/>
                    <a:lstStyle/>
                    <a:p>
                      <a:pPr fontAlgn="t"/>
                      <a:r>
                        <a:rPr lang="en-IN"/>
                        <a:t>16</a:t>
                      </a:r>
                    </a:p>
                  </a:txBody>
                  <a:tcPr marL="76200" marR="76200" marT="76200" marB="76200"/>
                </a:tc>
                <a:tc>
                  <a:txBody>
                    <a:bodyPr/>
                    <a:lstStyle/>
                    <a:p>
                      <a:pPr algn="just" fontAlgn="t"/>
                      <a:r>
                        <a:rPr lang="en-IN" b="1" dirty="0" err="1">
                          <a:solidFill>
                            <a:srgbClr val="000000"/>
                          </a:solidFill>
                        </a:rPr>
                        <a:t>int</a:t>
                      </a:r>
                      <a:r>
                        <a:rPr lang="en-IN" b="1" dirty="0">
                          <a:solidFill>
                            <a:srgbClr val="000000"/>
                          </a:solidFill>
                        </a:rPr>
                        <a:t> length( )</a:t>
                      </a:r>
                      <a:endParaRPr lang="en-IN" dirty="0">
                        <a:solidFill>
                          <a:srgbClr val="000000"/>
                        </a:solidFill>
                      </a:endParaRPr>
                    </a:p>
                    <a:p>
                      <a:pPr algn="just" fontAlgn="t"/>
                      <a:r>
                        <a:rPr lang="en-IN" dirty="0">
                          <a:solidFill>
                            <a:srgbClr val="000000"/>
                          </a:solidFill>
                        </a:rPr>
                        <a:t>Returns the number of bits required to hold the contents of the invoking </a:t>
                      </a:r>
                      <a:r>
                        <a:rPr lang="en-IN" dirty="0" err="1">
                          <a:solidFill>
                            <a:srgbClr val="000000"/>
                          </a:solidFill>
                        </a:rPr>
                        <a:t>BitSet</a:t>
                      </a:r>
                      <a:r>
                        <a:rPr lang="en-IN" dirty="0">
                          <a:solidFill>
                            <a:srgbClr val="000000"/>
                          </a:solidFill>
                        </a:rPr>
                        <a:t>. This value is determined by the location of the last 1 bit.</a:t>
                      </a:r>
                    </a:p>
                  </a:txBody>
                  <a:tcPr marL="76200" marR="76200" marT="76200" marB="76200"/>
                </a:tc>
              </a:tr>
              <a:tr h="370840">
                <a:tc>
                  <a:txBody>
                    <a:bodyPr/>
                    <a:lstStyle/>
                    <a:p>
                      <a:pPr fontAlgn="t"/>
                      <a:r>
                        <a:rPr lang="en-IN"/>
                        <a:t>17</a:t>
                      </a:r>
                    </a:p>
                  </a:txBody>
                  <a:tcPr marL="76200" marR="76200" marT="76200" marB="76200"/>
                </a:tc>
                <a:tc>
                  <a:txBody>
                    <a:bodyPr/>
                    <a:lstStyle/>
                    <a:p>
                      <a:pPr algn="just" fontAlgn="t"/>
                      <a:r>
                        <a:rPr lang="en-IN" b="1" dirty="0" err="1">
                          <a:solidFill>
                            <a:srgbClr val="000000"/>
                          </a:solidFill>
                        </a:rPr>
                        <a:t>int</a:t>
                      </a:r>
                      <a:r>
                        <a:rPr lang="en-IN" b="1" dirty="0">
                          <a:solidFill>
                            <a:srgbClr val="000000"/>
                          </a:solidFill>
                        </a:rPr>
                        <a:t> </a:t>
                      </a:r>
                      <a:r>
                        <a:rPr lang="en-IN" b="1" dirty="0" err="1">
                          <a:solidFill>
                            <a:srgbClr val="000000"/>
                          </a:solidFill>
                        </a:rPr>
                        <a:t>nextClearBit</a:t>
                      </a:r>
                      <a:r>
                        <a:rPr lang="en-IN" b="1" dirty="0">
                          <a:solidFill>
                            <a:srgbClr val="000000"/>
                          </a:solidFill>
                        </a:rPr>
                        <a:t>(</a:t>
                      </a:r>
                      <a:r>
                        <a:rPr lang="en-IN" b="1" dirty="0" err="1">
                          <a:solidFill>
                            <a:srgbClr val="000000"/>
                          </a:solidFill>
                        </a:rPr>
                        <a:t>int</a:t>
                      </a:r>
                      <a:r>
                        <a:rPr lang="en-IN" b="1" dirty="0">
                          <a:solidFill>
                            <a:srgbClr val="000000"/>
                          </a:solidFill>
                        </a:rPr>
                        <a:t> </a:t>
                      </a:r>
                      <a:r>
                        <a:rPr lang="en-IN" b="1" dirty="0" err="1">
                          <a:solidFill>
                            <a:srgbClr val="000000"/>
                          </a:solidFill>
                        </a:rPr>
                        <a:t>startIndex</a:t>
                      </a:r>
                      <a:r>
                        <a:rPr lang="en-IN" b="1" dirty="0">
                          <a:solidFill>
                            <a:srgbClr val="000000"/>
                          </a:solidFill>
                        </a:rPr>
                        <a:t>)</a:t>
                      </a:r>
                      <a:endParaRPr lang="en-IN" dirty="0">
                        <a:solidFill>
                          <a:srgbClr val="000000"/>
                        </a:solidFill>
                      </a:endParaRPr>
                    </a:p>
                    <a:p>
                      <a:pPr algn="just" fontAlgn="t"/>
                      <a:r>
                        <a:rPr lang="en-IN" dirty="0">
                          <a:solidFill>
                            <a:srgbClr val="000000"/>
                          </a:solidFill>
                        </a:rPr>
                        <a:t>Returns the index of the next cleared bit, (that is, the next zero bit), starting from the index specified by </a:t>
                      </a:r>
                      <a:r>
                        <a:rPr lang="en-IN" dirty="0" err="1">
                          <a:solidFill>
                            <a:srgbClr val="000000"/>
                          </a:solidFill>
                        </a:rPr>
                        <a:t>startIndex</a:t>
                      </a:r>
                      <a:r>
                        <a:rPr lang="en-IN" dirty="0">
                          <a:solidFill>
                            <a:srgbClr val="000000"/>
                          </a:solidFill>
                        </a:rPr>
                        <a:t>.</a:t>
                      </a:r>
                    </a:p>
                  </a:txBody>
                  <a:tcPr marL="76200" marR="76200" marT="76200" marB="76200"/>
                </a:tc>
              </a:tr>
              <a:tr h="370840">
                <a:tc>
                  <a:txBody>
                    <a:bodyPr/>
                    <a:lstStyle/>
                    <a:p>
                      <a:pPr fontAlgn="t"/>
                      <a:r>
                        <a:rPr lang="en-IN" dirty="0"/>
                        <a:t>18</a:t>
                      </a:r>
                    </a:p>
                  </a:txBody>
                  <a:tcPr marL="76200" marR="76200" marT="76200" marB="76200"/>
                </a:tc>
                <a:tc>
                  <a:txBody>
                    <a:bodyPr/>
                    <a:lstStyle/>
                    <a:p>
                      <a:pPr algn="just" fontAlgn="t"/>
                      <a:r>
                        <a:rPr lang="en-IN" b="1" dirty="0" err="1">
                          <a:solidFill>
                            <a:srgbClr val="000000"/>
                          </a:solidFill>
                        </a:rPr>
                        <a:t>int</a:t>
                      </a:r>
                      <a:r>
                        <a:rPr lang="en-IN" b="1" dirty="0">
                          <a:solidFill>
                            <a:srgbClr val="000000"/>
                          </a:solidFill>
                        </a:rPr>
                        <a:t> </a:t>
                      </a:r>
                      <a:r>
                        <a:rPr lang="en-IN" b="1" dirty="0" err="1">
                          <a:solidFill>
                            <a:srgbClr val="000000"/>
                          </a:solidFill>
                        </a:rPr>
                        <a:t>nextSetBit</a:t>
                      </a:r>
                      <a:r>
                        <a:rPr lang="en-IN" b="1" dirty="0">
                          <a:solidFill>
                            <a:srgbClr val="000000"/>
                          </a:solidFill>
                        </a:rPr>
                        <a:t>(</a:t>
                      </a:r>
                      <a:r>
                        <a:rPr lang="en-IN" b="1" dirty="0" err="1">
                          <a:solidFill>
                            <a:srgbClr val="000000"/>
                          </a:solidFill>
                        </a:rPr>
                        <a:t>int</a:t>
                      </a:r>
                      <a:r>
                        <a:rPr lang="en-IN" b="1" dirty="0">
                          <a:solidFill>
                            <a:srgbClr val="000000"/>
                          </a:solidFill>
                        </a:rPr>
                        <a:t> </a:t>
                      </a:r>
                      <a:r>
                        <a:rPr lang="en-IN" b="1" dirty="0" err="1">
                          <a:solidFill>
                            <a:srgbClr val="000000"/>
                          </a:solidFill>
                        </a:rPr>
                        <a:t>startIndex</a:t>
                      </a:r>
                      <a:r>
                        <a:rPr lang="en-IN" b="1" dirty="0">
                          <a:solidFill>
                            <a:srgbClr val="000000"/>
                          </a:solidFill>
                        </a:rPr>
                        <a:t>)</a:t>
                      </a:r>
                      <a:endParaRPr lang="en-IN" dirty="0">
                        <a:solidFill>
                          <a:srgbClr val="000000"/>
                        </a:solidFill>
                      </a:endParaRPr>
                    </a:p>
                    <a:p>
                      <a:pPr algn="just" fontAlgn="t"/>
                      <a:r>
                        <a:rPr lang="en-IN" dirty="0">
                          <a:solidFill>
                            <a:srgbClr val="000000"/>
                          </a:solidFill>
                        </a:rPr>
                        <a:t>Returns the index of the next set bit (that is, the next 1 bit), starting from the index specified by </a:t>
                      </a:r>
                      <a:r>
                        <a:rPr lang="en-IN" dirty="0" err="1">
                          <a:solidFill>
                            <a:srgbClr val="000000"/>
                          </a:solidFill>
                        </a:rPr>
                        <a:t>startIndex</a:t>
                      </a:r>
                      <a:r>
                        <a:rPr lang="en-IN" dirty="0">
                          <a:solidFill>
                            <a:srgbClr val="000000"/>
                          </a:solidFill>
                        </a:rPr>
                        <a:t>. If no bit is set, -1 is returned.</a:t>
                      </a:r>
                    </a:p>
                  </a:txBody>
                  <a:tcPr marL="76200" marR="76200" marT="76200" marB="76200"/>
                </a:tc>
              </a:tr>
              <a:tr h="370840">
                <a:tc>
                  <a:txBody>
                    <a:bodyPr/>
                    <a:lstStyle/>
                    <a:p>
                      <a:pPr fontAlgn="t"/>
                      <a:r>
                        <a:rPr lang="en-IN" dirty="0"/>
                        <a:t>19</a:t>
                      </a:r>
                    </a:p>
                  </a:txBody>
                  <a:tcPr marL="76200" marR="76200" marT="76200" marB="76200"/>
                </a:tc>
                <a:tc>
                  <a:txBody>
                    <a:bodyPr/>
                    <a:lstStyle/>
                    <a:p>
                      <a:pPr algn="just" fontAlgn="t"/>
                      <a:r>
                        <a:rPr lang="en-IN" b="1" dirty="0">
                          <a:solidFill>
                            <a:srgbClr val="000000"/>
                          </a:solidFill>
                        </a:rPr>
                        <a:t>void or(</a:t>
                      </a:r>
                      <a:r>
                        <a:rPr lang="en-IN" b="1" dirty="0" err="1">
                          <a:solidFill>
                            <a:srgbClr val="000000"/>
                          </a:solidFill>
                        </a:rPr>
                        <a:t>BitSet</a:t>
                      </a:r>
                      <a:r>
                        <a:rPr lang="en-IN" b="1" dirty="0">
                          <a:solidFill>
                            <a:srgbClr val="000000"/>
                          </a:solidFill>
                        </a:rPr>
                        <a:t> </a:t>
                      </a:r>
                      <a:r>
                        <a:rPr lang="en-IN" b="1" dirty="0" err="1">
                          <a:solidFill>
                            <a:srgbClr val="000000"/>
                          </a:solidFill>
                        </a:rPr>
                        <a:t>bitSet</a:t>
                      </a:r>
                      <a:r>
                        <a:rPr lang="en-IN" b="1" dirty="0">
                          <a:solidFill>
                            <a:srgbClr val="000000"/>
                          </a:solidFill>
                        </a:rPr>
                        <a:t>)</a:t>
                      </a:r>
                      <a:endParaRPr lang="en-IN" dirty="0">
                        <a:solidFill>
                          <a:srgbClr val="000000"/>
                        </a:solidFill>
                      </a:endParaRPr>
                    </a:p>
                    <a:p>
                      <a:pPr algn="just" fontAlgn="t"/>
                      <a:r>
                        <a:rPr lang="en-IN" dirty="0">
                          <a:solidFill>
                            <a:srgbClr val="000000"/>
                          </a:solidFill>
                        </a:rPr>
                        <a:t>ORs the contents of the invoking </a:t>
                      </a:r>
                      <a:r>
                        <a:rPr lang="en-IN" dirty="0" err="1">
                          <a:solidFill>
                            <a:srgbClr val="000000"/>
                          </a:solidFill>
                        </a:rPr>
                        <a:t>BitSet</a:t>
                      </a:r>
                      <a:r>
                        <a:rPr lang="en-IN" dirty="0">
                          <a:solidFill>
                            <a:srgbClr val="000000"/>
                          </a:solidFill>
                        </a:rPr>
                        <a:t> object with that specified by </a:t>
                      </a:r>
                      <a:r>
                        <a:rPr lang="en-IN" dirty="0" err="1">
                          <a:solidFill>
                            <a:srgbClr val="000000"/>
                          </a:solidFill>
                        </a:rPr>
                        <a:t>bitSet</a:t>
                      </a:r>
                      <a:r>
                        <a:rPr lang="en-IN" dirty="0">
                          <a:solidFill>
                            <a:srgbClr val="000000"/>
                          </a:solidFill>
                        </a:rPr>
                        <a:t>. The result is placed into the invoking object.</a:t>
                      </a:r>
                    </a:p>
                  </a:txBody>
                  <a:tcPr marL="76200" marR="76200" marT="76200" marB="76200"/>
                </a:tc>
              </a:tr>
              <a:tr h="370840">
                <a:tc>
                  <a:txBody>
                    <a:bodyPr/>
                    <a:lstStyle/>
                    <a:p>
                      <a:pPr fontAlgn="t"/>
                      <a:r>
                        <a:rPr lang="en-IN" dirty="0"/>
                        <a:t>20</a:t>
                      </a:r>
                    </a:p>
                  </a:txBody>
                  <a:tcPr marL="76200" marR="76200" marT="76200" marB="76200"/>
                </a:tc>
                <a:tc>
                  <a:txBody>
                    <a:bodyPr/>
                    <a:lstStyle/>
                    <a:p>
                      <a:pPr algn="just" fontAlgn="t"/>
                      <a:r>
                        <a:rPr lang="en-IN" b="1" dirty="0">
                          <a:solidFill>
                            <a:srgbClr val="000000"/>
                          </a:solidFill>
                        </a:rPr>
                        <a:t>void set(</a:t>
                      </a:r>
                      <a:r>
                        <a:rPr lang="en-IN" b="1" dirty="0" err="1">
                          <a:solidFill>
                            <a:srgbClr val="000000"/>
                          </a:solidFill>
                        </a:rPr>
                        <a:t>int</a:t>
                      </a:r>
                      <a:r>
                        <a:rPr lang="en-IN" b="1" dirty="0">
                          <a:solidFill>
                            <a:srgbClr val="000000"/>
                          </a:solidFill>
                        </a:rPr>
                        <a:t> index)</a:t>
                      </a:r>
                      <a:endParaRPr lang="en-IN" dirty="0">
                        <a:solidFill>
                          <a:srgbClr val="000000"/>
                        </a:solidFill>
                      </a:endParaRPr>
                    </a:p>
                    <a:p>
                      <a:pPr algn="just" fontAlgn="t"/>
                      <a:r>
                        <a:rPr lang="en-IN" dirty="0">
                          <a:solidFill>
                            <a:srgbClr val="000000"/>
                          </a:solidFill>
                        </a:rPr>
                        <a:t>Sets the bit specified by index.</a:t>
                      </a:r>
                    </a:p>
                  </a:txBody>
                  <a:tcPr marL="76200" marR="76200" marT="76200" marB="76200"/>
                </a:tc>
              </a:tr>
              <a:tr h="370840">
                <a:tc>
                  <a:txBody>
                    <a:bodyPr/>
                    <a:lstStyle/>
                    <a:p>
                      <a:pPr fontAlgn="t"/>
                      <a:r>
                        <a:rPr lang="en-IN" dirty="0"/>
                        <a:t>21</a:t>
                      </a:r>
                    </a:p>
                  </a:txBody>
                  <a:tcPr marL="76200" marR="76200" marT="76200" marB="76200"/>
                </a:tc>
                <a:tc>
                  <a:txBody>
                    <a:bodyPr/>
                    <a:lstStyle/>
                    <a:p>
                      <a:pPr algn="just" fontAlgn="t"/>
                      <a:r>
                        <a:rPr lang="en-IN" b="1" dirty="0">
                          <a:solidFill>
                            <a:srgbClr val="000000"/>
                          </a:solidFill>
                        </a:rPr>
                        <a:t>void set(</a:t>
                      </a:r>
                      <a:r>
                        <a:rPr lang="en-IN" b="1" dirty="0" err="1">
                          <a:solidFill>
                            <a:srgbClr val="000000"/>
                          </a:solidFill>
                        </a:rPr>
                        <a:t>int</a:t>
                      </a:r>
                      <a:r>
                        <a:rPr lang="en-IN" b="1" dirty="0">
                          <a:solidFill>
                            <a:srgbClr val="000000"/>
                          </a:solidFill>
                        </a:rPr>
                        <a:t> index, </a:t>
                      </a:r>
                      <a:r>
                        <a:rPr lang="en-IN" b="1" dirty="0" err="1">
                          <a:solidFill>
                            <a:srgbClr val="000000"/>
                          </a:solidFill>
                        </a:rPr>
                        <a:t>boolean</a:t>
                      </a:r>
                      <a:r>
                        <a:rPr lang="en-IN" b="1" dirty="0">
                          <a:solidFill>
                            <a:srgbClr val="000000"/>
                          </a:solidFill>
                        </a:rPr>
                        <a:t> v)</a:t>
                      </a:r>
                      <a:endParaRPr lang="en-IN" dirty="0">
                        <a:solidFill>
                          <a:srgbClr val="000000"/>
                        </a:solidFill>
                      </a:endParaRPr>
                    </a:p>
                    <a:p>
                      <a:pPr algn="just" fontAlgn="t"/>
                      <a:r>
                        <a:rPr lang="en-IN" dirty="0">
                          <a:solidFill>
                            <a:srgbClr val="000000"/>
                          </a:solidFill>
                        </a:rPr>
                        <a:t>Sets the bit specified by index to the value passed in v. True sets the bit, false clears the bit.</a:t>
                      </a:r>
                    </a:p>
                  </a:txBody>
                  <a:tcPr marL="76200" marR="76200" marT="76200" marB="76200"/>
                </a:tc>
              </a:tr>
              <a:tr h="370840">
                <a:tc>
                  <a:txBody>
                    <a:bodyPr/>
                    <a:lstStyle/>
                    <a:p>
                      <a:pPr fontAlgn="t"/>
                      <a:r>
                        <a:rPr lang="en-IN"/>
                        <a:t>22</a:t>
                      </a:r>
                    </a:p>
                  </a:txBody>
                  <a:tcPr marL="76200" marR="76200" marT="76200" marB="76200"/>
                </a:tc>
                <a:tc>
                  <a:txBody>
                    <a:bodyPr/>
                    <a:lstStyle/>
                    <a:p>
                      <a:pPr algn="just" fontAlgn="t"/>
                      <a:r>
                        <a:rPr lang="en-IN" b="1" dirty="0">
                          <a:solidFill>
                            <a:srgbClr val="000000"/>
                          </a:solidFill>
                        </a:rPr>
                        <a:t>void set(</a:t>
                      </a:r>
                      <a:r>
                        <a:rPr lang="en-IN" b="1" dirty="0" err="1">
                          <a:solidFill>
                            <a:srgbClr val="000000"/>
                          </a:solidFill>
                        </a:rPr>
                        <a:t>int</a:t>
                      </a:r>
                      <a:r>
                        <a:rPr lang="en-IN" b="1" dirty="0">
                          <a:solidFill>
                            <a:srgbClr val="000000"/>
                          </a:solidFill>
                        </a:rPr>
                        <a:t> </a:t>
                      </a:r>
                      <a:r>
                        <a:rPr lang="en-IN" b="1" dirty="0" err="1">
                          <a:solidFill>
                            <a:srgbClr val="000000"/>
                          </a:solidFill>
                        </a:rPr>
                        <a:t>startIndex</a:t>
                      </a:r>
                      <a:r>
                        <a:rPr lang="en-IN" b="1" dirty="0">
                          <a:solidFill>
                            <a:srgbClr val="000000"/>
                          </a:solidFill>
                        </a:rPr>
                        <a:t>, </a:t>
                      </a:r>
                      <a:r>
                        <a:rPr lang="en-IN" b="1" dirty="0" err="1">
                          <a:solidFill>
                            <a:srgbClr val="000000"/>
                          </a:solidFill>
                        </a:rPr>
                        <a:t>int</a:t>
                      </a:r>
                      <a:r>
                        <a:rPr lang="en-IN" b="1" dirty="0">
                          <a:solidFill>
                            <a:srgbClr val="000000"/>
                          </a:solidFill>
                        </a:rPr>
                        <a:t> </a:t>
                      </a:r>
                      <a:r>
                        <a:rPr lang="en-IN" b="1" dirty="0" err="1">
                          <a:solidFill>
                            <a:srgbClr val="000000"/>
                          </a:solidFill>
                        </a:rPr>
                        <a:t>endIndex</a:t>
                      </a:r>
                      <a:r>
                        <a:rPr lang="en-IN" b="1" dirty="0">
                          <a:solidFill>
                            <a:srgbClr val="000000"/>
                          </a:solidFill>
                        </a:rPr>
                        <a:t>)</a:t>
                      </a:r>
                      <a:endParaRPr lang="en-IN" dirty="0">
                        <a:solidFill>
                          <a:srgbClr val="000000"/>
                        </a:solidFill>
                      </a:endParaRPr>
                    </a:p>
                    <a:p>
                      <a:pPr algn="just" fontAlgn="t"/>
                      <a:r>
                        <a:rPr lang="en-IN" dirty="0">
                          <a:solidFill>
                            <a:srgbClr val="000000"/>
                          </a:solidFill>
                        </a:rPr>
                        <a:t>Sets the bits from </a:t>
                      </a:r>
                      <a:r>
                        <a:rPr lang="en-IN" dirty="0" err="1">
                          <a:solidFill>
                            <a:srgbClr val="000000"/>
                          </a:solidFill>
                        </a:rPr>
                        <a:t>startIndex</a:t>
                      </a:r>
                      <a:r>
                        <a:rPr lang="en-IN" dirty="0">
                          <a:solidFill>
                            <a:srgbClr val="000000"/>
                          </a:solidFill>
                        </a:rPr>
                        <a:t> to </a:t>
                      </a:r>
                      <a:r>
                        <a:rPr lang="en-IN" dirty="0" err="1">
                          <a:solidFill>
                            <a:srgbClr val="000000"/>
                          </a:solidFill>
                        </a:rPr>
                        <a:t>endIndex</a:t>
                      </a:r>
                      <a:r>
                        <a:rPr lang="en-IN" dirty="0">
                          <a:solidFill>
                            <a:srgbClr val="000000"/>
                          </a:solidFill>
                        </a:rPr>
                        <a:t>.</a:t>
                      </a:r>
                    </a:p>
                  </a:txBody>
                  <a:tcPr marL="76200" marR="76200" marT="76200" marB="76200"/>
                </a:tc>
              </a:tr>
              <a:tr h="370840">
                <a:tc>
                  <a:txBody>
                    <a:bodyPr/>
                    <a:lstStyle/>
                    <a:p>
                      <a:pPr fontAlgn="t"/>
                      <a:r>
                        <a:rPr lang="en-IN"/>
                        <a:t>23</a:t>
                      </a:r>
                    </a:p>
                  </a:txBody>
                  <a:tcPr marL="76200" marR="76200" marT="76200" marB="76200"/>
                </a:tc>
                <a:tc>
                  <a:txBody>
                    <a:bodyPr/>
                    <a:lstStyle/>
                    <a:p>
                      <a:pPr algn="just" fontAlgn="t"/>
                      <a:r>
                        <a:rPr lang="en-IN" b="1" dirty="0">
                          <a:solidFill>
                            <a:srgbClr val="000000"/>
                          </a:solidFill>
                        </a:rPr>
                        <a:t>void set(</a:t>
                      </a:r>
                      <a:r>
                        <a:rPr lang="en-IN" b="1" dirty="0" err="1">
                          <a:solidFill>
                            <a:srgbClr val="000000"/>
                          </a:solidFill>
                        </a:rPr>
                        <a:t>int</a:t>
                      </a:r>
                      <a:r>
                        <a:rPr lang="en-IN" b="1" dirty="0">
                          <a:solidFill>
                            <a:srgbClr val="000000"/>
                          </a:solidFill>
                        </a:rPr>
                        <a:t> </a:t>
                      </a:r>
                      <a:r>
                        <a:rPr lang="en-IN" b="1" dirty="0" err="1">
                          <a:solidFill>
                            <a:srgbClr val="000000"/>
                          </a:solidFill>
                        </a:rPr>
                        <a:t>startIndex</a:t>
                      </a:r>
                      <a:r>
                        <a:rPr lang="en-IN" b="1" dirty="0">
                          <a:solidFill>
                            <a:srgbClr val="000000"/>
                          </a:solidFill>
                        </a:rPr>
                        <a:t>, </a:t>
                      </a:r>
                      <a:r>
                        <a:rPr lang="en-IN" b="1" dirty="0" err="1">
                          <a:solidFill>
                            <a:srgbClr val="000000"/>
                          </a:solidFill>
                        </a:rPr>
                        <a:t>int</a:t>
                      </a:r>
                      <a:r>
                        <a:rPr lang="en-IN" b="1" dirty="0">
                          <a:solidFill>
                            <a:srgbClr val="000000"/>
                          </a:solidFill>
                        </a:rPr>
                        <a:t> </a:t>
                      </a:r>
                      <a:r>
                        <a:rPr lang="en-IN" b="1" dirty="0" err="1">
                          <a:solidFill>
                            <a:srgbClr val="000000"/>
                          </a:solidFill>
                        </a:rPr>
                        <a:t>endIndex</a:t>
                      </a:r>
                      <a:r>
                        <a:rPr lang="en-IN" b="1" dirty="0">
                          <a:solidFill>
                            <a:srgbClr val="000000"/>
                          </a:solidFill>
                        </a:rPr>
                        <a:t>, </a:t>
                      </a:r>
                      <a:r>
                        <a:rPr lang="en-IN" b="1" dirty="0" err="1">
                          <a:solidFill>
                            <a:srgbClr val="000000"/>
                          </a:solidFill>
                        </a:rPr>
                        <a:t>boolean</a:t>
                      </a:r>
                      <a:r>
                        <a:rPr lang="en-IN" b="1" dirty="0">
                          <a:solidFill>
                            <a:srgbClr val="000000"/>
                          </a:solidFill>
                        </a:rPr>
                        <a:t> v)</a:t>
                      </a:r>
                      <a:endParaRPr lang="en-IN" dirty="0">
                        <a:solidFill>
                          <a:srgbClr val="000000"/>
                        </a:solidFill>
                      </a:endParaRPr>
                    </a:p>
                    <a:p>
                      <a:pPr algn="just" fontAlgn="t"/>
                      <a:r>
                        <a:rPr lang="en-IN" dirty="0">
                          <a:solidFill>
                            <a:srgbClr val="000000"/>
                          </a:solidFill>
                        </a:rPr>
                        <a:t>Sets the bits from </a:t>
                      </a:r>
                      <a:r>
                        <a:rPr lang="en-IN" dirty="0" err="1">
                          <a:solidFill>
                            <a:srgbClr val="000000"/>
                          </a:solidFill>
                        </a:rPr>
                        <a:t>startIndex</a:t>
                      </a:r>
                      <a:r>
                        <a:rPr lang="en-IN" dirty="0">
                          <a:solidFill>
                            <a:srgbClr val="000000"/>
                          </a:solidFill>
                        </a:rPr>
                        <a:t> to </a:t>
                      </a:r>
                      <a:r>
                        <a:rPr lang="en-IN" dirty="0" err="1">
                          <a:solidFill>
                            <a:srgbClr val="000000"/>
                          </a:solidFill>
                        </a:rPr>
                        <a:t>endIndex</a:t>
                      </a:r>
                      <a:r>
                        <a:rPr lang="en-IN" dirty="0">
                          <a:solidFill>
                            <a:srgbClr val="000000"/>
                          </a:solidFill>
                        </a:rPr>
                        <a:t>, to the value passed in v. true sets the bits, false clears the bits.</a:t>
                      </a:r>
                    </a:p>
                  </a:txBody>
                  <a:tcPr marL="76200" marR="76200" marT="76200" marB="76200"/>
                </a:tc>
              </a:tr>
              <a:tr h="370840">
                <a:tc>
                  <a:txBody>
                    <a:bodyPr/>
                    <a:lstStyle/>
                    <a:p>
                      <a:pPr fontAlgn="t"/>
                      <a:r>
                        <a:rPr lang="en-IN"/>
                        <a:t>24</a:t>
                      </a:r>
                    </a:p>
                  </a:txBody>
                  <a:tcPr marL="76200" marR="76200" marT="76200" marB="76200"/>
                </a:tc>
                <a:tc>
                  <a:txBody>
                    <a:bodyPr/>
                    <a:lstStyle/>
                    <a:p>
                      <a:pPr algn="just" fontAlgn="t"/>
                      <a:r>
                        <a:rPr lang="en-IN" b="1" dirty="0" err="1">
                          <a:solidFill>
                            <a:srgbClr val="000000"/>
                          </a:solidFill>
                        </a:rPr>
                        <a:t>int</a:t>
                      </a:r>
                      <a:r>
                        <a:rPr lang="en-IN" b="1" dirty="0">
                          <a:solidFill>
                            <a:srgbClr val="000000"/>
                          </a:solidFill>
                        </a:rPr>
                        <a:t> size( )</a:t>
                      </a:r>
                      <a:endParaRPr lang="en-IN" dirty="0">
                        <a:solidFill>
                          <a:srgbClr val="000000"/>
                        </a:solidFill>
                      </a:endParaRPr>
                    </a:p>
                    <a:p>
                      <a:pPr algn="just" fontAlgn="t"/>
                      <a:r>
                        <a:rPr lang="en-IN" dirty="0">
                          <a:solidFill>
                            <a:srgbClr val="000000"/>
                          </a:solidFill>
                        </a:rPr>
                        <a:t>Returns the number of bits in the invoking </a:t>
                      </a:r>
                      <a:r>
                        <a:rPr lang="en-IN" dirty="0" err="1">
                          <a:solidFill>
                            <a:srgbClr val="000000"/>
                          </a:solidFill>
                        </a:rPr>
                        <a:t>BitSet</a:t>
                      </a:r>
                      <a:r>
                        <a:rPr lang="en-IN" dirty="0">
                          <a:solidFill>
                            <a:srgbClr val="000000"/>
                          </a:solidFill>
                        </a:rPr>
                        <a:t> object.</a:t>
                      </a:r>
                    </a:p>
                  </a:txBody>
                  <a:tcPr marL="76200" marR="76200" marT="76200" marB="76200"/>
                </a:tc>
              </a:tr>
              <a:tr h="370840">
                <a:tc>
                  <a:txBody>
                    <a:bodyPr/>
                    <a:lstStyle/>
                    <a:p>
                      <a:pPr fontAlgn="t"/>
                      <a:r>
                        <a:rPr lang="en-IN"/>
                        <a:t>25</a:t>
                      </a:r>
                    </a:p>
                  </a:txBody>
                  <a:tcPr marL="76200" marR="76200" marT="76200" marB="76200"/>
                </a:tc>
                <a:tc>
                  <a:txBody>
                    <a:bodyPr/>
                    <a:lstStyle/>
                    <a:p>
                      <a:pPr algn="just" fontAlgn="t"/>
                      <a:r>
                        <a:rPr lang="en-IN" b="1">
                          <a:solidFill>
                            <a:srgbClr val="000000"/>
                          </a:solidFill>
                        </a:rPr>
                        <a:t>String toString( )</a:t>
                      </a:r>
                      <a:endParaRPr lang="en-IN">
                        <a:solidFill>
                          <a:srgbClr val="000000"/>
                        </a:solidFill>
                      </a:endParaRPr>
                    </a:p>
                    <a:p>
                      <a:pPr algn="just" fontAlgn="t"/>
                      <a:r>
                        <a:rPr lang="en-IN">
                          <a:solidFill>
                            <a:srgbClr val="000000"/>
                          </a:solidFill>
                        </a:rPr>
                        <a:t>Returns the string equivalent of the invoking BitSet object.</a:t>
                      </a:r>
                    </a:p>
                  </a:txBody>
                  <a:tcPr marL="76200" marR="76200" marT="76200" marB="76200"/>
                </a:tc>
              </a:tr>
              <a:tr h="370840">
                <a:tc>
                  <a:txBody>
                    <a:bodyPr/>
                    <a:lstStyle/>
                    <a:p>
                      <a:pPr fontAlgn="t"/>
                      <a:r>
                        <a:rPr lang="en-IN"/>
                        <a:t>26</a:t>
                      </a:r>
                    </a:p>
                  </a:txBody>
                  <a:tcPr marL="76200" marR="76200" marT="76200" marB="76200"/>
                </a:tc>
                <a:tc>
                  <a:txBody>
                    <a:bodyPr/>
                    <a:lstStyle/>
                    <a:p>
                      <a:pPr algn="just" fontAlgn="t"/>
                      <a:r>
                        <a:rPr lang="en-IN" b="1" dirty="0">
                          <a:solidFill>
                            <a:srgbClr val="000000"/>
                          </a:solidFill>
                        </a:rPr>
                        <a:t>void </a:t>
                      </a:r>
                      <a:r>
                        <a:rPr lang="en-IN" b="1" dirty="0" err="1">
                          <a:solidFill>
                            <a:srgbClr val="000000"/>
                          </a:solidFill>
                        </a:rPr>
                        <a:t>xor</a:t>
                      </a:r>
                      <a:r>
                        <a:rPr lang="en-IN" b="1" dirty="0">
                          <a:solidFill>
                            <a:srgbClr val="000000"/>
                          </a:solidFill>
                        </a:rPr>
                        <a:t>(</a:t>
                      </a:r>
                      <a:r>
                        <a:rPr lang="en-IN" b="1" dirty="0" err="1">
                          <a:solidFill>
                            <a:srgbClr val="000000"/>
                          </a:solidFill>
                        </a:rPr>
                        <a:t>BitSet</a:t>
                      </a:r>
                      <a:r>
                        <a:rPr lang="en-IN" b="1" dirty="0">
                          <a:solidFill>
                            <a:srgbClr val="000000"/>
                          </a:solidFill>
                        </a:rPr>
                        <a:t> </a:t>
                      </a:r>
                      <a:r>
                        <a:rPr lang="en-IN" b="1" dirty="0" err="1">
                          <a:solidFill>
                            <a:srgbClr val="000000"/>
                          </a:solidFill>
                        </a:rPr>
                        <a:t>bitSet</a:t>
                      </a:r>
                      <a:r>
                        <a:rPr lang="en-IN" b="1" dirty="0">
                          <a:solidFill>
                            <a:srgbClr val="000000"/>
                          </a:solidFill>
                        </a:rPr>
                        <a:t>)</a:t>
                      </a:r>
                      <a:endParaRPr lang="en-IN" dirty="0">
                        <a:solidFill>
                          <a:srgbClr val="000000"/>
                        </a:solidFill>
                      </a:endParaRPr>
                    </a:p>
                    <a:p>
                      <a:pPr algn="just" fontAlgn="t"/>
                      <a:r>
                        <a:rPr lang="en-IN" dirty="0">
                          <a:solidFill>
                            <a:srgbClr val="000000"/>
                          </a:solidFill>
                        </a:rPr>
                        <a:t>XORs the contents of the invoking </a:t>
                      </a:r>
                      <a:r>
                        <a:rPr lang="en-IN" dirty="0" err="1">
                          <a:solidFill>
                            <a:srgbClr val="000000"/>
                          </a:solidFill>
                        </a:rPr>
                        <a:t>BitSet</a:t>
                      </a:r>
                      <a:r>
                        <a:rPr lang="en-IN" dirty="0">
                          <a:solidFill>
                            <a:srgbClr val="000000"/>
                          </a:solidFill>
                        </a:rPr>
                        <a:t> object with that specified by </a:t>
                      </a:r>
                      <a:r>
                        <a:rPr lang="en-IN" dirty="0" err="1">
                          <a:solidFill>
                            <a:srgbClr val="000000"/>
                          </a:solidFill>
                        </a:rPr>
                        <a:t>bitSet</a:t>
                      </a:r>
                      <a:r>
                        <a:rPr lang="en-IN" dirty="0">
                          <a:solidFill>
                            <a:srgbClr val="000000"/>
                          </a:solidFill>
                        </a:rPr>
                        <a:t>. The result is placed into the invoking object.</a:t>
                      </a:r>
                    </a:p>
                  </a:txBody>
                  <a:tcPr marL="76200" marR="76200" marT="76200" marB="76200"/>
                </a:tc>
              </a:tr>
            </a:tbl>
          </a:graphicData>
        </a:graphic>
      </p:graphicFrame>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92696"/>
            <a:ext cx="8229600" cy="4525963"/>
          </a:xfrm>
        </p:spPr>
        <p:txBody>
          <a:bodyPr>
            <a:noAutofit/>
          </a:bodyPr>
          <a:lstStyle/>
          <a:p>
            <a:pPr algn="just">
              <a:buNone/>
            </a:pPr>
            <a:r>
              <a:rPr lang="en-IN" sz="1800" b="1" dirty="0" smtClean="0"/>
              <a:t>import</a:t>
            </a:r>
            <a:r>
              <a:rPr lang="en-IN" sz="1800" dirty="0" smtClean="0"/>
              <a:t> </a:t>
            </a:r>
            <a:r>
              <a:rPr lang="en-IN" sz="1800" dirty="0" err="1" smtClean="0"/>
              <a:t>java.util.BitSet</a:t>
            </a:r>
            <a:r>
              <a:rPr lang="en-IN" sz="1800" dirty="0" smtClean="0"/>
              <a:t>;  </a:t>
            </a:r>
          </a:p>
          <a:p>
            <a:pPr algn="just">
              <a:buNone/>
            </a:pPr>
            <a:r>
              <a:rPr lang="en-IN" sz="1800" b="1" dirty="0" smtClean="0"/>
              <a:t>public</a:t>
            </a:r>
            <a:r>
              <a:rPr lang="en-IN" sz="1800" dirty="0" smtClean="0"/>
              <a:t> </a:t>
            </a:r>
            <a:r>
              <a:rPr lang="en-IN" sz="1800" b="1" dirty="0" smtClean="0"/>
              <a:t>class</a:t>
            </a:r>
            <a:r>
              <a:rPr lang="en-IN" sz="1800" dirty="0" smtClean="0"/>
              <a:t> BitSetAndExample2 {  </a:t>
            </a:r>
          </a:p>
          <a:p>
            <a:pPr algn="just">
              <a:buNone/>
            </a:pPr>
            <a:r>
              <a:rPr lang="en-IN" sz="1800" dirty="0" smtClean="0"/>
              <a:t>    </a:t>
            </a:r>
            <a:r>
              <a:rPr lang="en-IN" sz="1800" b="1" dirty="0" smtClean="0"/>
              <a:t>public</a:t>
            </a:r>
            <a:r>
              <a:rPr lang="en-IN" sz="1800" dirty="0" smtClean="0"/>
              <a:t> </a:t>
            </a:r>
            <a:r>
              <a:rPr lang="en-IN" sz="1800" b="1" dirty="0" smtClean="0"/>
              <a:t>static</a:t>
            </a:r>
            <a:r>
              <a:rPr lang="en-IN" sz="1800" dirty="0" smtClean="0"/>
              <a:t> </a:t>
            </a:r>
            <a:r>
              <a:rPr lang="en-IN" sz="1800" b="1" dirty="0" smtClean="0"/>
              <a:t>void</a:t>
            </a:r>
            <a:r>
              <a:rPr lang="en-IN" sz="1800" dirty="0" smtClean="0"/>
              <a:t> main(String[] </a:t>
            </a:r>
            <a:r>
              <a:rPr lang="en-IN" sz="1800" dirty="0" err="1" smtClean="0"/>
              <a:t>args</a:t>
            </a:r>
            <a:r>
              <a:rPr lang="en-IN" sz="1800" dirty="0" smtClean="0"/>
              <a:t>) {  </a:t>
            </a:r>
          </a:p>
          <a:p>
            <a:pPr algn="just">
              <a:buNone/>
            </a:pPr>
            <a:r>
              <a:rPr lang="en-IN" sz="1800" dirty="0" smtClean="0"/>
              <a:t>        // create 2 </a:t>
            </a:r>
            <a:r>
              <a:rPr lang="en-IN" sz="1800" dirty="0" err="1" smtClean="0"/>
              <a:t>bitsets</a:t>
            </a:r>
            <a:r>
              <a:rPr lang="en-IN" sz="1800" dirty="0" smtClean="0"/>
              <a:t>  </a:t>
            </a:r>
          </a:p>
          <a:p>
            <a:pPr algn="just">
              <a:buNone/>
            </a:pPr>
            <a:r>
              <a:rPr lang="en-IN" sz="1800" dirty="0" smtClean="0"/>
              <a:t>          </a:t>
            </a:r>
            <a:r>
              <a:rPr lang="en-IN" sz="1800" dirty="0" err="1" smtClean="0"/>
              <a:t>BitSet</a:t>
            </a:r>
            <a:r>
              <a:rPr lang="en-IN" sz="1800" dirty="0" smtClean="0"/>
              <a:t> bitset1 = </a:t>
            </a:r>
            <a:r>
              <a:rPr lang="en-IN" sz="1800" b="1" dirty="0" smtClean="0"/>
              <a:t>new</a:t>
            </a:r>
            <a:r>
              <a:rPr lang="en-IN" sz="1800" dirty="0" smtClean="0"/>
              <a:t> </a:t>
            </a:r>
            <a:r>
              <a:rPr lang="en-IN" sz="1800" dirty="0" err="1" smtClean="0"/>
              <a:t>BitSet</a:t>
            </a:r>
            <a:r>
              <a:rPr lang="en-IN" sz="1800" dirty="0" smtClean="0"/>
              <a:t>();  </a:t>
            </a:r>
          </a:p>
          <a:p>
            <a:pPr algn="just">
              <a:buNone/>
            </a:pPr>
            <a:r>
              <a:rPr lang="en-IN" sz="1800" dirty="0" smtClean="0"/>
              <a:t>          </a:t>
            </a:r>
            <a:r>
              <a:rPr lang="en-IN" sz="1800" dirty="0" err="1" smtClean="0"/>
              <a:t>BitSet</a:t>
            </a:r>
            <a:r>
              <a:rPr lang="en-IN" sz="1800" dirty="0" smtClean="0"/>
              <a:t> bitset2 = </a:t>
            </a:r>
            <a:r>
              <a:rPr lang="en-IN" sz="1800" b="1" dirty="0" smtClean="0"/>
              <a:t>new</a:t>
            </a:r>
            <a:r>
              <a:rPr lang="en-IN" sz="1800" dirty="0" smtClean="0"/>
              <a:t> </a:t>
            </a:r>
            <a:r>
              <a:rPr lang="en-IN" sz="1800" dirty="0" err="1" smtClean="0"/>
              <a:t>BitSet</a:t>
            </a:r>
            <a:r>
              <a:rPr lang="en-IN" sz="1800" dirty="0" smtClean="0"/>
              <a:t>();  </a:t>
            </a:r>
          </a:p>
          <a:p>
            <a:pPr algn="just">
              <a:buNone/>
            </a:pPr>
            <a:r>
              <a:rPr lang="en-IN" sz="1800" dirty="0" smtClean="0"/>
              <a:t>  </a:t>
            </a:r>
          </a:p>
          <a:p>
            <a:pPr algn="just">
              <a:buNone/>
            </a:pPr>
            <a:r>
              <a:rPr lang="en-IN" sz="1800" dirty="0" smtClean="0"/>
              <a:t>          // assign values to bitset1  </a:t>
            </a:r>
          </a:p>
          <a:p>
            <a:pPr algn="just">
              <a:buNone/>
            </a:pPr>
            <a:r>
              <a:rPr lang="en-IN" sz="1800" dirty="0" smtClean="0"/>
              <a:t>          bitset1.set('a');  </a:t>
            </a:r>
          </a:p>
          <a:p>
            <a:pPr algn="just">
              <a:buNone/>
            </a:pPr>
            <a:r>
              <a:rPr lang="en-IN" sz="1800" dirty="0" smtClean="0"/>
              <a:t>          bitset1.set('b');  </a:t>
            </a:r>
          </a:p>
          <a:p>
            <a:pPr algn="just">
              <a:buNone/>
            </a:pPr>
            <a:r>
              <a:rPr lang="en-IN" sz="1800" dirty="0" smtClean="0"/>
              <a:t>          bitset1.set('c');  </a:t>
            </a:r>
          </a:p>
          <a:p>
            <a:pPr algn="just">
              <a:buNone/>
            </a:pPr>
            <a:r>
              <a:rPr lang="en-IN" sz="1800" dirty="0" smtClean="0"/>
              <a:t>          bitset1.set(4);  </a:t>
            </a:r>
          </a:p>
          <a:p>
            <a:pPr algn="just">
              <a:buNone/>
            </a:pPr>
            <a:r>
              <a:rPr lang="en-IN" sz="1800" dirty="0" smtClean="0"/>
              <a:t>          bitset1.set(5);  </a:t>
            </a:r>
          </a:p>
          <a:p>
            <a:pPr algn="just">
              <a:buNone/>
            </a:pPr>
            <a:r>
              <a:rPr lang="en-IN" sz="1800" dirty="0" smtClean="0"/>
              <a:t>  </a:t>
            </a:r>
          </a:p>
          <a:p>
            <a:pPr algn="just">
              <a:buNone/>
            </a:pPr>
            <a:r>
              <a:rPr lang="en-IN" sz="1800" dirty="0" smtClean="0"/>
              <a:t>          </a:t>
            </a:r>
            <a:endParaRPr lang="en-IN" sz="1800"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60648"/>
            <a:ext cx="8229600" cy="4525963"/>
          </a:xfrm>
        </p:spPr>
        <p:txBody>
          <a:bodyPr>
            <a:noAutofit/>
          </a:bodyPr>
          <a:lstStyle/>
          <a:p>
            <a:pPr algn="just">
              <a:buNone/>
            </a:pPr>
            <a:endParaRPr lang="en-IN" sz="1800" dirty="0" smtClean="0"/>
          </a:p>
          <a:p>
            <a:pPr algn="just">
              <a:buNone/>
            </a:pPr>
            <a:r>
              <a:rPr lang="en-IN" sz="1800" dirty="0" smtClean="0"/>
              <a:t>  </a:t>
            </a:r>
          </a:p>
          <a:p>
            <a:pPr algn="just">
              <a:buNone/>
            </a:pPr>
            <a:r>
              <a:rPr lang="en-IN" sz="1800" dirty="0" smtClean="0"/>
              <a:t>          // assign values to bitset2  </a:t>
            </a:r>
          </a:p>
          <a:p>
            <a:pPr algn="just">
              <a:buNone/>
            </a:pPr>
            <a:r>
              <a:rPr lang="en-IN" sz="1800" dirty="0" smtClean="0"/>
              <a:t>          bitset2.set(97);  </a:t>
            </a:r>
          </a:p>
          <a:p>
            <a:pPr algn="just">
              <a:buNone/>
            </a:pPr>
            <a:r>
              <a:rPr lang="en-IN" sz="1800" dirty="0" smtClean="0"/>
              <a:t>          bitset2.set(98);  </a:t>
            </a:r>
          </a:p>
          <a:p>
            <a:pPr algn="just">
              <a:buNone/>
            </a:pPr>
            <a:r>
              <a:rPr lang="en-IN" sz="1800" dirty="0" smtClean="0"/>
              <a:t>          bitset2.set(3);  </a:t>
            </a:r>
          </a:p>
          <a:p>
            <a:pPr algn="just">
              <a:buNone/>
            </a:pPr>
            <a:r>
              <a:rPr lang="en-IN" sz="1800" dirty="0" smtClean="0"/>
              <a:t>          bitset2.set(4);  </a:t>
            </a:r>
          </a:p>
          <a:p>
            <a:pPr algn="just">
              <a:buNone/>
            </a:pPr>
            <a:r>
              <a:rPr lang="en-IN" sz="1800" dirty="0" smtClean="0"/>
              <a:t>          bitset2.set(6);  </a:t>
            </a:r>
          </a:p>
          <a:p>
            <a:pPr algn="just">
              <a:buNone/>
            </a:pPr>
            <a:r>
              <a:rPr lang="en-IN" sz="1800" dirty="0" smtClean="0"/>
              <a:t>  </a:t>
            </a:r>
          </a:p>
          <a:p>
            <a:pPr algn="just">
              <a:buNone/>
            </a:pPr>
            <a:r>
              <a:rPr lang="en-IN" sz="1800" dirty="0" smtClean="0"/>
              <a:t>          // print the sets  </a:t>
            </a:r>
          </a:p>
          <a:p>
            <a:pPr algn="just">
              <a:buNone/>
            </a:pPr>
            <a:r>
              <a:rPr lang="en-IN" sz="1800" dirty="0" smtClean="0"/>
              <a:t>          </a:t>
            </a:r>
            <a:r>
              <a:rPr lang="en-IN" sz="1800" dirty="0" err="1" smtClean="0"/>
              <a:t>System.out.println</a:t>
            </a:r>
            <a:r>
              <a:rPr lang="en-IN" sz="1800" dirty="0" smtClean="0"/>
              <a:t>("bitset1: " + bitset1);  </a:t>
            </a:r>
          </a:p>
          <a:p>
            <a:pPr algn="just">
              <a:buNone/>
            </a:pPr>
            <a:r>
              <a:rPr lang="en-IN" sz="1800" dirty="0" smtClean="0"/>
              <a:t>          </a:t>
            </a:r>
            <a:r>
              <a:rPr lang="en-IN" sz="1800" dirty="0" err="1" smtClean="0"/>
              <a:t>System.out.println</a:t>
            </a:r>
            <a:r>
              <a:rPr lang="en-IN" sz="1800" dirty="0" smtClean="0"/>
              <a:t>("bitset2: " + bitset2);  </a:t>
            </a:r>
          </a:p>
          <a:p>
            <a:pPr algn="just">
              <a:buNone/>
            </a:pPr>
            <a:r>
              <a:rPr lang="en-IN" sz="1800" dirty="0" smtClean="0"/>
              <a:t>  </a:t>
            </a:r>
          </a:p>
          <a:p>
            <a:pPr algn="just">
              <a:buNone/>
            </a:pPr>
            <a:r>
              <a:rPr lang="en-IN" sz="1800" dirty="0" smtClean="0"/>
              <a:t>          // perform and operation between two </a:t>
            </a:r>
            <a:r>
              <a:rPr lang="en-IN" sz="1800" dirty="0" err="1" smtClean="0"/>
              <a:t>bitsets</a:t>
            </a:r>
            <a:r>
              <a:rPr lang="en-IN" sz="1800" dirty="0" smtClean="0"/>
              <a:t>  </a:t>
            </a:r>
          </a:p>
          <a:p>
            <a:pPr algn="just">
              <a:buNone/>
            </a:pPr>
            <a:r>
              <a:rPr lang="en-IN" sz="1800" dirty="0" smtClean="0"/>
              <a:t>          bitset1.and(bitset2);  </a:t>
            </a:r>
          </a:p>
          <a:p>
            <a:pPr algn="just">
              <a:buNone/>
            </a:pPr>
            <a:r>
              <a:rPr lang="en-IN" sz="1800" dirty="0" smtClean="0"/>
              <a:t>          // print the new bitset1  </a:t>
            </a:r>
          </a:p>
          <a:p>
            <a:pPr algn="just">
              <a:buNone/>
            </a:pPr>
            <a:r>
              <a:rPr lang="en-IN" sz="1800" dirty="0" smtClean="0"/>
              <a:t>          </a:t>
            </a:r>
            <a:r>
              <a:rPr lang="en-IN" sz="1800" dirty="0" err="1" smtClean="0"/>
              <a:t>System.out.println</a:t>
            </a:r>
            <a:r>
              <a:rPr lang="en-IN" sz="1800" dirty="0" smtClean="0"/>
              <a:t>("result </a:t>
            </a:r>
            <a:r>
              <a:rPr lang="en-IN" sz="1800" dirty="0" err="1" smtClean="0"/>
              <a:t>bitset</a:t>
            </a:r>
            <a:r>
              <a:rPr lang="en-IN" sz="1800" dirty="0" smtClean="0"/>
              <a:t>: " + bitset1);  </a:t>
            </a:r>
          </a:p>
          <a:p>
            <a:pPr algn="just">
              <a:buNone/>
            </a:pPr>
            <a:r>
              <a:rPr lang="en-IN" sz="1800" dirty="0" smtClean="0"/>
              <a:t>    }  </a:t>
            </a:r>
          </a:p>
          <a:p>
            <a:pPr algn="just">
              <a:buNone/>
            </a:pPr>
            <a:r>
              <a:rPr lang="en-IN" sz="1800" dirty="0" smtClean="0"/>
              <a:t>}  </a:t>
            </a:r>
          </a:p>
          <a:p>
            <a:pPr algn="just">
              <a:buNone/>
            </a:pPr>
            <a:endParaRPr lang="en-IN" sz="1800"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Calendar Class</a:t>
            </a:r>
            <a:br>
              <a:rPr lang="en-IN" dirty="0" smtClean="0"/>
            </a:br>
            <a:endParaRPr lang="en-IN" dirty="0"/>
          </a:p>
        </p:txBody>
      </p:sp>
      <p:sp>
        <p:nvSpPr>
          <p:cNvPr id="3" name="Content Placeholder 2"/>
          <p:cNvSpPr>
            <a:spLocks noGrp="1"/>
          </p:cNvSpPr>
          <p:nvPr>
            <p:ph idx="1"/>
          </p:nvPr>
        </p:nvSpPr>
        <p:spPr/>
        <p:txBody>
          <a:bodyPr>
            <a:normAutofit fontScale="92500" lnSpcReduction="20000"/>
          </a:bodyPr>
          <a:lstStyle/>
          <a:p>
            <a:pPr algn="just"/>
            <a:r>
              <a:rPr lang="en-IN" dirty="0" smtClean="0"/>
              <a:t>Java Calendar class is an abstract class that provides methods for </a:t>
            </a:r>
            <a:r>
              <a:rPr lang="en-IN" dirty="0" smtClean="0">
                <a:solidFill>
                  <a:srgbClr val="FF0000"/>
                </a:solidFill>
              </a:rPr>
              <a:t>converting date between a specific instant in time and a set of calendar fields such as MONTH, YEAR, HOUR, etc. </a:t>
            </a:r>
          </a:p>
          <a:p>
            <a:pPr algn="just"/>
            <a:endParaRPr lang="en-IN" dirty="0" smtClean="0"/>
          </a:p>
          <a:p>
            <a:pPr algn="just"/>
            <a:r>
              <a:rPr lang="en-IN" dirty="0" smtClean="0"/>
              <a:t>It inherits Object class and implements the Comparable interface</a:t>
            </a:r>
          </a:p>
          <a:p>
            <a:pPr algn="just"/>
            <a:endParaRPr lang="en-US" dirty="0" smtClean="0"/>
          </a:p>
          <a:p>
            <a:pPr algn="just"/>
            <a:endParaRPr lang="en-IN" dirty="0" smtClean="0"/>
          </a:p>
          <a:p>
            <a:pPr>
              <a:buNone/>
            </a:pPr>
            <a:r>
              <a:rPr lang="en-IN" sz="2600" b="1" dirty="0" smtClean="0"/>
              <a:t>public</a:t>
            </a:r>
            <a:r>
              <a:rPr lang="en-IN" sz="2600" dirty="0" smtClean="0"/>
              <a:t> </a:t>
            </a:r>
            <a:r>
              <a:rPr lang="en-IN" sz="2600" b="1" dirty="0" smtClean="0"/>
              <a:t>abstract</a:t>
            </a:r>
            <a:r>
              <a:rPr lang="en-IN" sz="2600" dirty="0" smtClean="0"/>
              <a:t> </a:t>
            </a:r>
            <a:r>
              <a:rPr lang="en-IN" sz="2600" b="1" dirty="0" smtClean="0"/>
              <a:t>class</a:t>
            </a:r>
            <a:r>
              <a:rPr lang="en-IN" sz="2600" dirty="0" smtClean="0"/>
              <a:t> Calendar </a:t>
            </a:r>
            <a:r>
              <a:rPr lang="en-IN" sz="2600" b="1" dirty="0" smtClean="0"/>
              <a:t>extends</a:t>
            </a:r>
            <a:r>
              <a:rPr lang="en-IN" sz="2600" dirty="0" smtClean="0"/>
              <a:t> Object   </a:t>
            </a:r>
          </a:p>
          <a:p>
            <a:pPr>
              <a:buNone/>
            </a:pPr>
            <a:r>
              <a:rPr lang="en-IN" sz="2600" b="1" dirty="0" smtClean="0"/>
              <a:t>implements</a:t>
            </a:r>
            <a:r>
              <a:rPr lang="en-IN" sz="2600" dirty="0" smtClean="0"/>
              <a:t> </a:t>
            </a:r>
            <a:r>
              <a:rPr lang="en-IN" sz="2600" dirty="0" err="1" smtClean="0"/>
              <a:t>Serializable</a:t>
            </a:r>
            <a:r>
              <a:rPr lang="en-IN" sz="2600" dirty="0" smtClean="0"/>
              <a:t>, </a:t>
            </a:r>
            <a:r>
              <a:rPr lang="en-IN" sz="2600" dirty="0" err="1" smtClean="0"/>
              <a:t>Cloneable</a:t>
            </a:r>
            <a:r>
              <a:rPr lang="en-IN" sz="2600" dirty="0" smtClean="0"/>
              <a:t>, Comparable&lt;Calendar&gt;  </a:t>
            </a:r>
          </a:p>
          <a:p>
            <a:pPr algn="just"/>
            <a:endParaRPr lang="en-IN"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0000" lnSpcReduction="20000"/>
          </a:bodyPr>
          <a:lstStyle/>
          <a:p>
            <a:pPr>
              <a:buNone/>
            </a:pPr>
            <a:r>
              <a:rPr lang="en-IN" b="1" dirty="0" smtClean="0"/>
              <a:t>import</a:t>
            </a:r>
            <a:r>
              <a:rPr lang="en-IN" dirty="0" smtClean="0"/>
              <a:t> </a:t>
            </a:r>
            <a:r>
              <a:rPr lang="en-IN" dirty="0" err="1" smtClean="0"/>
              <a:t>java.util.Calendar</a:t>
            </a:r>
            <a:r>
              <a:rPr lang="en-IN" dirty="0" smtClean="0"/>
              <a:t>;  </a:t>
            </a:r>
          </a:p>
          <a:p>
            <a:pPr>
              <a:buNone/>
            </a:pPr>
            <a:r>
              <a:rPr lang="en-IN" b="1" dirty="0" smtClean="0"/>
              <a:t>public</a:t>
            </a:r>
            <a:r>
              <a:rPr lang="en-IN" dirty="0" smtClean="0"/>
              <a:t> </a:t>
            </a:r>
            <a:r>
              <a:rPr lang="en-IN" b="1" dirty="0" smtClean="0"/>
              <a:t>class</a:t>
            </a:r>
            <a:r>
              <a:rPr lang="en-IN" dirty="0" smtClean="0"/>
              <a:t> CalendarExample1 {  </a:t>
            </a:r>
          </a:p>
          <a:p>
            <a:pPr>
              <a:buNone/>
            </a:pPr>
            <a:r>
              <a:rPr lang="en-IN" dirty="0" smtClean="0"/>
              <a:t>   </a:t>
            </a:r>
            <a:r>
              <a:rPr lang="en-IN" b="1" dirty="0" smtClean="0"/>
              <a:t>public</a:t>
            </a:r>
            <a:r>
              <a:rPr lang="en-IN" dirty="0" smtClean="0"/>
              <a:t> </a:t>
            </a:r>
            <a:r>
              <a:rPr lang="en-IN" b="1" dirty="0" smtClean="0"/>
              <a:t>static</a:t>
            </a:r>
            <a:r>
              <a:rPr lang="en-IN" dirty="0" smtClean="0"/>
              <a:t> </a:t>
            </a:r>
            <a:r>
              <a:rPr lang="en-IN" b="1" dirty="0" smtClean="0"/>
              <a:t>void</a:t>
            </a:r>
            <a:r>
              <a:rPr lang="en-IN" dirty="0" smtClean="0"/>
              <a:t> main(String[] </a:t>
            </a:r>
            <a:r>
              <a:rPr lang="en-IN" dirty="0" err="1" smtClean="0"/>
              <a:t>args</a:t>
            </a:r>
            <a:r>
              <a:rPr lang="en-IN" dirty="0" smtClean="0"/>
              <a:t>) {  </a:t>
            </a:r>
          </a:p>
          <a:p>
            <a:pPr>
              <a:buNone/>
            </a:pPr>
            <a:r>
              <a:rPr lang="en-IN" dirty="0" smtClean="0"/>
              <a:t>   Calendar </a:t>
            </a:r>
            <a:r>
              <a:rPr lang="en-IN" dirty="0" err="1" smtClean="0"/>
              <a:t>calendar</a:t>
            </a:r>
            <a:r>
              <a:rPr lang="en-IN" dirty="0" smtClean="0"/>
              <a:t> = </a:t>
            </a:r>
            <a:r>
              <a:rPr lang="en-IN" dirty="0" err="1" smtClean="0"/>
              <a:t>Calendar.getInstance</a:t>
            </a:r>
            <a:r>
              <a:rPr lang="en-IN" dirty="0" smtClean="0"/>
              <a:t>();  </a:t>
            </a:r>
          </a:p>
          <a:p>
            <a:pPr>
              <a:buNone/>
            </a:pPr>
            <a:r>
              <a:rPr lang="en-IN" dirty="0" smtClean="0"/>
              <a:t>   </a:t>
            </a:r>
            <a:r>
              <a:rPr lang="en-IN" dirty="0" err="1" smtClean="0"/>
              <a:t>System.out.println</a:t>
            </a:r>
            <a:r>
              <a:rPr lang="en-IN" dirty="0" smtClean="0"/>
              <a:t>("The current date is : " + </a:t>
            </a:r>
            <a:r>
              <a:rPr lang="en-IN" dirty="0" err="1" smtClean="0"/>
              <a:t>calendar.getTime</a:t>
            </a:r>
            <a:r>
              <a:rPr lang="en-IN" dirty="0" smtClean="0"/>
              <a:t>());  </a:t>
            </a:r>
          </a:p>
          <a:p>
            <a:pPr>
              <a:buNone/>
            </a:pPr>
            <a:r>
              <a:rPr lang="en-IN" dirty="0" smtClean="0"/>
              <a:t>   </a:t>
            </a:r>
            <a:r>
              <a:rPr lang="en-IN" dirty="0" err="1" smtClean="0"/>
              <a:t>calendar.add</a:t>
            </a:r>
            <a:r>
              <a:rPr lang="en-IN" dirty="0" smtClean="0"/>
              <a:t>(</a:t>
            </a:r>
            <a:r>
              <a:rPr lang="en-IN" dirty="0" err="1" smtClean="0"/>
              <a:t>Calendar.DATE</a:t>
            </a:r>
            <a:r>
              <a:rPr lang="en-IN" dirty="0" smtClean="0"/>
              <a:t>, -15);  </a:t>
            </a:r>
          </a:p>
          <a:p>
            <a:pPr>
              <a:buNone/>
            </a:pPr>
            <a:r>
              <a:rPr lang="en-IN" dirty="0" smtClean="0"/>
              <a:t>   </a:t>
            </a:r>
            <a:r>
              <a:rPr lang="en-IN" dirty="0" err="1" smtClean="0"/>
              <a:t>System.out.println</a:t>
            </a:r>
            <a:r>
              <a:rPr lang="en-IN" dirty="0" smtClean="0"/>
              <a:t>("15 days ago: " + </a:t>
            </a:r>
            <a:r>
              <a:rPr lang="en-IN" dirty="0" err="1" smtClean="0"/>
              <a:t>calendar.getTime</a:t>
            </a:r>
            <a:r>
              <a:rPr lang="en-IN" dirty="0" smtClean="0"/>
              <a:t>());  </a:t>
            </a:r>
          </a:p>
          <a:p>
            <a:pPr>
              <a:buNone/>
            </a:pPr>
            <a:r>
              <a:rPr lang="en-IN" dirty="0" smtClean="0"/>
              <a:t>   </a:t>
            </a:r>
            <a:r>
              <a:rPr lang="en-IN" dirty="0" err="1" smtClean="0"/>
              <a:t>calendar.add</a:t>
            </a:r>
            <a:r>
              <a:rPr lang="en-IN" dirty="0" smtClean="0"/>
              <a:t>(</a:t>
            </a:r>
            <a:r>
              <a:rPr lang="en-IN" dirty="0" err="1" smtClean="0"/>
              <a:t>Calendar.MONTH</a:t>
            </a:r>
            <a:r>
              <a:rPr lang="en-IN" dirty="0" smtClean="0"/>
              <a:t>, 4);  </a:t>
            </a:r>
          </a:p>
          <a:p>
            <a:pPr>
              <a:buNone/>
            </a:pPr>
            <a:r>
              <a:rPr lang="en-IN" dirty="0" smtClean="0"/>
              <a:t>   </a:t>
            </a:r>
            <a:r>
              <a:rPr lang="en-IN" dirty="0" err="1" smtClean="0"/>
              <a:t>System.out.println</a:t>
            </a:r>
            <a:r>
              <a:rPr lang="en-IN" dirty="0" smtClean="0"/>
              <a:t>("4 months later: " + </a:t>
            </a:r>
            <a:r>
              <a:rPr lang="en-IN" dirty="0" err="1" smtClean="0"/>
              <a:t>calendar.getTime</a:t>
            </a:r>
            <a:r>
              <a:rPr lang="en-IN" dirty="0" smtClean="0"/>
              <a:t>());  </a:t>
            </a:r>
          </a:p>
          <a:p>
            <a:pPr>
              <a:buNone/>
            </a:pPr>
            <a:r>
              <a:rPr lang="en-IN" dirty="0" smtClean="0"/>
              <a:t>   </a:t>
            </a:r>
            <a:r>
              <a:rPr lang="en-IN" dirty="0" err="1" smtClean="0"/>
              <a:t>calendar.add</a:t>
            </a:r>
            <a:r>
              <a:rPr lang="en-IN" dirty="0" smtClean="0"/>
              <a:t>(</a:t>
            </a:r>
            <a:r>
              <a:rPr lang="en-IN" dirty="0" err="1" smtClean="0"/>
              <a:t>Calendar.YEAR</a:t>
            </a:r>
            <a:r>
              <a:rPr lang="en-IN" dirty="0" smtClean="0"/>
              <a:t>, 2);  </a:t>
            </a:r>
          </a:p>
          <a:p>
            <a:pPr>
              <a:buNone/>
            </a:pPr>
            <a:r>
              <a:rPr lang="en-IN" dirty="0" smtClean="0"/>
              <a:t>   </a:t>
            </a:r>
            <a:r>
              <a:rPr lang="en-IN" dirty="0" err="1" smtClean="0"/>
              <a:t>System.out.println</a:t>
            </a:r>
            <a:r>
              <a:rPr lang="en-IN" dirty="0" smtClean="0"/>
              <a:t>("2 years later: " + </a:t>
            </a:r>
            <a:r>
              <a:rPr lang="en-IN" dirty="0" err="1" smtClean="0"/>
              <a:t>calendar.getTime</a:t>
            </a:r>
            <a:r>
              <a:rPr lang="en-IN" dirty="0" smtClean="0"/>
              <a:t>());  </a:t>
            </a:r>
          </a:p>
          <a:p>
            <a:pPr>
              <a:buNone/>
            </a:pPr>
            <a:r>
              <a:rPr lang="en-IN" dirty="0" smtClean="0"/>
              <a:t>   }  </a:t>
            </a:r>
          </a:p>
          <a:p>
            <a:pPr>
              <a:buNone/>
            </a:pPr>
            <a:r>
              <a:rPr lang="en-IN" dirty="0" smtClean="0"/>
              <a:t>}  </a:t>
            </a:r>
          </a:p>
          <a:p>
            <a:pPr>
              <a:buNone/>
            </a:pPr>
            <a:endParaRPr lang="en-IN"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lgn="just">
              <a:buNone/>
            </a:pPr>
            <a:r>
              <a:rPr lang="en-IN" dirty="0" smtClean="0"/>
              <a:t>Output:</a:t>
            </a:r>
          </a:p>
          <a:p>
            <a:pPr algn="just"/>
            <a:r>
              <a:rPr lang="en-IN" sz="2800" dirty="0" smtClean="0"/>
              <a:t>The current date is : Thu Jan 19 18:47:02 IST </a:t>
            </a:r>
          </a:p>
          <a:p>
            <a:pPr algn="just"/>
            <a:endParaRPr lang="en-IN" sz="2800" dirty="0" smtClean="0"/>
          </a:p>
          <a:p>
            <a:pPr algn="just"/>
            <a:r>
              <a:rPr lang="en-IN" sz="2800" dirty="0" smtClean="0"/>
              <a:t>2017 15 days ago: Wed Jan 04 18:47:02 IST </a:t>
            </a:r>
          </a:p>
          <a:p>
            <a:pPr algn="just"/>
            <a:endParaRPr lang="en-IN" sz="2800" dirty="0" smtClean="0"/>
          </a:p>
          <a:p>
            <a:pPr algn="just"/>
            <a:r>
              <a:rPr lang="en-IN" sz="2800" dirty="0" smtClean="0"/>
              <a:t>2017 4 months later: Thu May 04 18:47:02 IST </a:t>
            </a:r>
          </a:p>
          <a:p>
            <a:pPr algn="just"/>
            <a:endParaRPr lang="en-IN" sz="2800" dirty="0" smtClean="0"/>
          </a:p>
          <a:p>
            <a:pPr algn="just"/>
            <a:r>
              <a:rPr lang="en-IN" sz="2800" dirty="0" smtClean="0"/>
              <a:t>2017 2 years later: Sat May 04 18:47:02 IST 2019</a:t>
            </a:r>
          </a:p>
          <a:p>
            <a:pPr algn="just"/>
            <a:endParaRPr lang="en-IN"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Date</a:t>
            </a:r>
            <a:br>
              <a:rPr lang="en-IN" dirty="0" smtClean="0"/>
            </a:br>
            <a:endParaRPr lang="en-IN" dirty="0"/>
          </a:p>
        </p:txBody>
      </p:sp>
      <p:sp>
        <p:nvSpPr>
          <p:cNvPr id="3" name="Content Placeholder 2"/>
          <p:cNvSpPr>
            <a:spLocks noGrp="1"/>
          </p:cNvSpPr>
          <p:nvPr>
            <p:ph idx="1"/>
          </p:nvPr>
        </p:nvSpPr>
        <p:spPr/>
        <p:txBody>
          <a:bodyPr>
            <a:normAutofit/>
          </a:bodyPr>
          <a:lstStyle/>
          <a:p>
            <a:pPr algn="just"/>
            <a:r>
              <a:rPr lang="en-IN" sz="2400" dirty="0" smtClean="0"/>
              <a:t>The </a:t>
            </a:r>
            <a:r>
              <a:rPr lang="en-IN" sz="2400" dirty="0" err="1" smtClean="0"/>
              <a:t>java.util.Date</a:t>
            </a:r>
            <a:r>
              <a:rPr lang="en-IN" sz="2400" dirty="0" smtClean="0"/>
              <a:t> class </a:t>
            </a:r>
            <a:r>
              <a:rPr lang="en-IN" sz="2400" dirty="0" smtClean="0">
                <a:solidFill>
                  <a:srgbClr val="FF0000"/>
                </a:solidFill>
              </a:rPr>
              <a:t>represents date and time in java</a:t>
            </a:r>
            <a:r>
              <a:rPr lang="en-IN" sz="2400" dirty="0" smtClean="0"/>
              <a:t>. It provides constructors and methods to deal with date and time in java.</a:t>
            </a:r>
          </a:p>
          <a:p>
            <a:pPr algn="just"/>
            <a:endParaRPr lang="en-IN" sz="2400" dirty="0" smtClean="0"/>
          </a:p>
          <a:p>
            <a:pPr algn="just"/>
            <a:r>
              <a:rPr lang="en-IN" sz="2400" dirty="0" smtClean="0"/>
              <a:t>The </a:t>
            </a:r>
            <a:r>
              <a:rPr lang="en-IN" sz="2400" dirty="0" err="1" smtClean="0"/>
              <a:t>java.util.Date</a:t>
            </a:r>
            <a:r>
              <a:rPr lang="en-IN" sz="2400" dirty="0" smtClean="0"/>
              <a:t> class implements </a:t>
            </a:r>
            <a:r>
              <a:rPr lang="en-IN" sz="2400" dirty="0" err="1" smtClean="0"/>
              <a:t>Serializable</a:t>
            </a:r>
            <a:r>
              <a:rPr lang="en-IN" sz="2400" dirty="0" smtClean="0"/>
              <a:t>, </a:t>
            </a:r>
            <a:r>
              <a:rPr lang="en-IN" sz="2400" dirty="0" err="1" smtClean="0"/>
              <a:t>Cloneable</a:t>
            </a:r>
            <a:r>
              <a:rPr lang="en-IN" sz="2400" dirty="0" smtClean="0"/>
              <a:t> and Comparable&lt;Date&gt; interface. It is inherited by </a:t>
            </a:r>
            <a:r>
              <a:rPr lang="en-IN" sz="2400" dirty="0" err="1" smtClean="0"/>
              <a:t>java.sql.Date</a:t>
            </a:r>
            <a:r>
              <a:rPr lang="en-IN" sz="2400" dirty="0" smtClean="0"/>
              <a:t>, </a:t>
            </a:r>
            <a:r>
              <a:rPr lang="en-IN" sz="2400" dirty="0" err="1" smtClean="0"/>
              <a:t>java.sql.Time</a:t>
            </a:r>
            <a:r>
              <a:rPr lang="en-IN" sz="2400" dirty="0" smtClean="0"/>
              <a:t> and </a:t>
            </a:r>
            <a:r>
              <a:rPr lang="en-IN" sz="2400" dirty="0" err="1" smtClean="0"/>
              <a:t>java.sql.Timestamp</a:t>
            </a:r>
            <a:r>
              <a:rPr lang="en-IN" sz="2400" dirty="0" smtClean="0"/>
              <a:t> interfaces.</a:t>
            </a:r>
          </a:p>
          <a:p>
            <a:pPr algn="just"/>
            <a:endParaRPr lang="en-IN" sz="2400" dirty="0" smtClean="0"/>
          </a:p>
          <a:p>
            <a:pPr algn="just"/>
            <a:r>
              <a:rPr lang="en-IN" sz="2400" dirty="0" smtClean="0"/>
              <a:t>After Calendar class, most of the constructors and methods of </a:t>
            </a:r>
            <a:r>
              <a:rPr lang="en-IN" sz="2400" dirty="0" err="1" smtClean="0"/>
              <a:t>java.util.Date</a:t>
            </a:r>
            <a:r>
              <a:rPr lang="en-IN" sz="2400" dirty="0" smtClean="0"/>
              <a:t> class has been deprecated. </a:t>
            </a:r>
            <a:endParaRPr lang="en-IN" sz="24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674FD60-9C01-E832-F1FA-F7DA523ADF4F}"/>
              </a:ext>
            </a:extLst>
          </p:cNvPr>
          <p:cNvSpPr>
            <a:spLocks noGrp="1"/>
          </p:cNvSpPr>
          <p:nvPr>
            <p:ph type="title"/>
          </p:nvPr>
        </p:nvSpPr>
        <p:spPr>
          <a:xfrm>
            <a:off x="457200" y="557808"/>
            <a:ext cx="8229600" cy="1143000"/>
          </a:xfrm>
        </p:spPr>
        <p:txBody>
          <a:bodyPr>
            <a:normAutofit/>
          </a:bodyPr>
          <a:lstStyle/>
          <a:p>
            <a:r>
              <a:rPr lang="en-US" sz="3200" b="1" i="0" dirty="0">
                <a:effectLst/>
                <a:latin typeface="Source Sans Pro" panose="020B0503030403020204" pitchFamily="34" charset="0"/>
              </a:rPr>
              <a:t>Methods of the Collection Interface</a:t>
            </a:r>
            <a:br>
              <a:rPr lang="en-US" sz="3200" b="1" i="0" dirty="0">
                <a:effectLst/>
                <a:latin typeface="Source Sans Pro" panose="020B0503030403020204" pitchFamily="34" charset="0"/>
              </a:rPr>
            </a:br>
            <a:endParaRPr lang="en-IN" sz="3200" dirty="0"/>
          </a:p>
        </p:txBody>
      </p:sp>
      <p:graphicFrame>
        <p:nvGraphicFramePr>
          <p:cNvPr id="6" name="Content Placeholder 5">
            <a:extLst>
              <a:ext uri="{FF2B5EF4-FFF2-40B4-BE49-F238E27FC236}">
                <a16:creationId xmlns="" xmlns:a16="http://schemas.microsoft.com/office/drawing/2014/main" id="{F0082B3D-BADB-9AAD-42E8-FCDD530016E6}"/>
              </a:ext>
            </a:extLst>
          </p:cNvPr>
          <p:cNvGraphicFramePr>
            <a:graphicFrameLocks noGrp="1"/>
          </p:cNvGraphicFramePr>
          <p:nvPr>
            <p:ph idx="1"/>
            <p:extLst>
              <p:ext uri="{D42A27DB-BD31-4B8C-83A1-F6EECF244321}">
                <p14:modId xmlns="" xmlns:p14="http://schemas.microsoft.com/office/powerpoint/2010/main" val="299124425"/>
              </p:ext>
            </p:extLst>
          </p:nvPr>
        </p:nvGraphicFramePr>
        <p:xfrm>
          <a:off x="755576" y="1672804"/>
          <a:ext cx="7560840" cy="4708524"/>
        </p:xfrm>
        <a:graphic>
          <a:graphicData uri="http://schemas.openxmlformats.org/drawingml/2006/table">
            <a:tbl>
              <a:tblPr/>
              <a:tblGrid>
                <a:gridCol w="3780420">
                  <a:extLst>
                    <a:ext uri="{9D8B030D-6E8A-4147-A177-3AD203B41FA5}">
                      <a16:colId xmlns="" xmlns:a16="http://schemas.microsoft.com/office/drawing/2014/main" val="1857123785"/>
                    </a:ext>
                  </a:extLst>
                </a:gridCol>
                <a:gridCol w="3780420">
                  <a:extLst>
                    <a:ext uri="{9D8B030D-6E8A-4147-A177-3AD203B41FA5}">
                      <a16:colId xmlns="" xmlns:a16="http://schemas.microsoft.com/office/drawing/2014/main" val="2127529948"/>
                    </a:ext>
                  </a:extLst>
                </a:gridCol>
              </a:tblGrid>
              <a:tr h="276972">
                <a:tc>
                  <a:txBody>
                    <a:bodyPr/>
                    <a:lstStyle/>
                    <a:p>
                      <a:pPr algn="ctr"/>
                      <a:r>
                        <a:rPr lang="en-IN" sz="1300" dirty="0">
                          <a:effectLst/>
                        </a:rPr>
                        <a:t>Method</a:t>
                      </a:r>
                    </a:p>
                  </a:txBody>
                  <a:tcPr marL="66558" marR="66558" marT="33279" marB="33279" anchor="ctr">
                    <a:lnL>
                      <a:noFill/>
                    </a:lnL>
                    <a:lnR>
                      <a:noFill/>
                    </a:lnR>
                    <a:lnT>
                      <a:noFill/>
                    </a:lnT>
                    <a:lnB>
                      <a:noFill/>
                    </a:lnB>
                    <a:solidFill>
                      <a:srgbClr val="FAFBFC"/>
                    </a:solidFill>
                  </a:tcPr>
                </a:tc>
                <a:tc>
                  <a:txBody>
                    <a:bodyPr/>
                    <a:lstStyle/>
                    <a:p>
                      <a:pPr algn="ctr"/>
                      <a:r>
                        <a:rPr lang="en-IN" sz="1300">
                          <a:effectLst/>
                        </a:rPr>
                        <a:t>Description</a:t>
                      </a:r>
                    </a:p>
                  </a:txBody>
                  <a:tcPr marL="66558" marR="66558" marT="33279" marB="33279" anchor="ctr">
                    <a:lnL>
                      <a:noFill/>
                    </a:lnL>
                    <a:lnR>
                      <a:noFill/>
                    </a:lnR>
                    <a:lnT>
                      <a:noFill/>
                    </a:lnT>
                    <a:lnB>
                      <a:noFill/>
                    </a:lnB>
                    <a:solidFill>
                      <a:srgbClr val="FAFBFC"/>
                    </a:solidFill>
                  </a:tcPr>
                </a:tc>
                <a:extLst>
                  <a:ext uri="{0D108BD9-81ED-4DB2-BD59-A6C34878D82A}">
                    <a16:rowId xmlns="" xmlns:a16="http://schemas.microsoft.com/office/drawing/2014/main" val="2698442735"/>
                  </a:ext>
                </a:extLst>
              </a:tr>
              <a:tr h="1107888">
                <a:tc>
                  <a:txBody>
                    <a:bodyPr/>
                    <a:lstStyle/>
                    <a:p>
                      <a:pPr algn="ctr"/>
                      <a:r>
                        <a:rPr lang="en-IN" sz="1300" dirty="0" err="1">
                          <a:effectLst/>
                        </a:rPr>
                        <a:t>boolean</a:t>
                      </a:r>
                      <a:r>
                        <a:rPr lang="en-IN" sz="1300" dirty="0">
                          <a:effectLst/>
                        </a:rPr>
                        <a:t> add(E </a:t>
                      </a:r>
                      <a:r>
                        <a:rPr lang="en-IN" sz="1300" dirty="0" err="1">
                          <a:effectLst/>
                        </a:rPr>
                        <a:t>obj</a:t>
                      </a:r>
                      <a:r>
                        <a:rPr lang="en-IN" sz="1300" dirty="0">
                          <a:effectLst/>
                        </a:rPr>
                        <a:t>)</a:t>
                      </a:r>
                    </a:p>
                  </a:txBody>
                  <a:tcPr marL="66558" marR="66558" marT="33279" marB="33279" anchor="ctr">
                    <a:lnL>
                      <a:noFill/>
                    </a:lnL>
                    <a:lnR>
                      <a:noFill/>
                    </a:lnR>
                    <a:lnT>
                      <a:noFill/>
                    </a:lnT>
                    <a:lnB>
                      <a:noFill/>
                    </a:lnB>
                    <a:solidFill>
                      <a:srgbClr val="FAFBFC"/>
                    </a:solidFill>
                  </a:tcPr>
                </a:tc>
                <a:tc>
                  <a:txBody>
                    <a:bodyPr/>
                    <a:lstStyle/>
                    <a:p>
                      <a:pPr algn="ctr"/>
                      <a:r>
                        <a:rPr lang="en-US" sz="1300">
                          <a:effectLst/>
                        </a:rPr>
                        <a:t>It is used to add an object obj to the collection. Returns true if obj was added, else returns false if the element obj was already a member and the collection does not allow duplicates.</a:t>
                      </a:r>
                    </a:p>
                  </a:txBody>
                  <a:tcPr marL="66558" marR="66558" marT="33279" marB="33279" anchor="ctr">
                    <a:lnL>
                      <a:noFill/>
                    </a:lnL>
                    <a:lnR>
                      <a:noFill/>
                    </a:lnR>
                    <a:lnT>
                      <a:noFill/>
                    </a:lnT>
                    <a:lnB>
                      <a:noFill/>
                    </a:lnB>
                    <a:solidFill>
                      <a:srgbClr val="FAFBFC"/>
                    </a:solidFill>
                  </a:tcPr>
                </a:tc>
                <a:extLst>
                  <a:ext uri="{0D108BD9-81ED-4DB2-BD59-A6C34878D82A}">
                    <a16:rowId xmlns="" xmlns:a16="http://schemas.microsoft.com/office/drawing/2014/main" val="2472509193"/>
                  </a:ext>
                </a:extLst>
              </a:tr>
              <a:tr h="692430">
                <a:tc>
                  <a:txBody>
                    <a:bodyPr/>
                    <a:lstStyle/>
                    <a:p>
                      <a:pPr algn="ctr"/>
                      <a:r>
                        <a:rPr lang="en-US" sz="1300">
                          <a:effectLst/>
                        </a:rPr>
                        <a:t>boolean addAll(Collection&lt;? extends E&gt; c)</a:t>
                      </a:r>
                    </a:p>
                  </a:txBody>
                  <a:tcPr marL="66558" marR="66558" marT="33279" marB="33279" anchor="ctr">
                    <a:lnL>
                      <a:noFill/>
                    </a:lnL>
                    <a:lnR>
                      <a:noFill/>
                    </a:lnR>
                    <a:lnT>
                      <a:noFill/>
                    </a:lnT>
                    <a:lnB>
                      <a:noFill/>
                    </a:lnB>
                    <a:solidFill>
                      <a:srgbClr val="FAFBFC"/>
                    </a:solidFill>
                  </a:tcPr>
                </a:tc>
                <a:tc>
                  <a:txBody>
                    <a:bodyPr/>
                    <a:lstStyle/>
                    <a:p>
                      <a:pPr algn="ctr"/>
                      <a:r>
                        <a:rPr lang="en-US" sz="1300">
                          <a:effectLst/>
                        </a:rPr>
                        <a:t>Adds all the elements of c to the collection.Returns true if the object was added, else returns false.</a:t>
                      </a:r>
                    </a:p>
                  </a:txBody>
                  <a:tcPr marL="66558" marR="66558" marT="33279" marB="33279" anchor="ctr">
                    <a:lnL>
                      <a:noFill/>
                    </a:lnL>
                    <a:lnR>
                      <a:noFill/>
                    </a:lnR>
                    <a:lnT>
                      <a:noFill/>
                    </a:lnT>
                    <a:lnB>
                      <a:noFill/>
                    </a:lnB>
                    <a:solidFill>
                      <a:srgbClr val="FAFBFC"/>
                    </a:solidFill>
                  </a:tcPr>
                </a:tc>
                <a:extLst>
                  <a:ext uri="{0D108BD9-81ED-4DB2-BD59-A6C34878D82A}">
                    <a16:rowId xmlns="" xmlns:a16="http://schemas.microsoft.com/office/drawing/2014/main" val="2170199791"/>
                  </a:ext>
                </a:extLst>
              </a:tr>
              <a:tr h="484701">
                <a:tc>
                  <a:txBody>
                    <a:bodyPr/>
                    <a:lstStyle/>
                    <a:p>
                      <a:pPr algn="ctr"/>
                      <a:r>
                        <a:rPr lang="en-IN" sz="1300">
                          <a:effectLst/>
                        </a:rPr>
                        <a:t>void clear()</a:t>
                      </a:r>
                    </a:p>
                  </a:txBody>
                  <a:tcPr marL="66558" marR="66558" marT="33279" marB="33279" anchor="ctr">
                    <a:lnL>
                      <a:noFill/>
                    </a:lnL>
                    <a:lnR>
                      <a:noFill/>
                    </a:lnR>
                    <a:lnT>
                      <a:noFill/>
                    </a:lnT>
                    <a:lnB>
                      <a:noFill/>
                    </a:lnB>
                    <a:solidFill>
                      <a:srgbClr val="FAFBFC"/>
                    </a:solidFill>
                  </a:tcPr>
                </a:tc>
                <a:tc>
                  <a:txBody>
                    <a:bodyPr/>
                    <a:lstStyle/>
                    <a:p>
                      <a:pPr algn="ctr"/>
                      <a:r>
                        <a:rPr lang="en-US" sz="1300">
                          <a:effectLst/>
                        </a:rPr>
                        <a:t>Removes all the elements from the collection.</a:t>
                      </a:r>
                    </a:p>
                  </a:txBody>
                  <a:tcPr marL="66558" marR="66558" marT="33279" marB="33279" anchor="ctr">
                    <a:lnL>
                      <a:noFill/>
                    </a:lnL>
                    <a:lnR>
                      <a:noFill/>
                    </a:lnR>
                    <a:lnT>
                      <a:noFill/>
                    </a:lnT>
                    <a:lnB>
                      <a:noFill/>
                    </a:lnB>
                    <a:solidFill>
                      <a:srgbClr val="FAFBFC"/>
                    </a:solidFill>
                  </a:tcPr>
                </a:tc>
                <a:extLst>
                  <a:ext uri="{0D108BD9-81ED-4DB2-BD59-A6C34878D82A}">
                    <a16:rowId xmlns="" xmlns:a16="http://schemas.microsoft.com/office/drawing/2014/main" val="3528199058"/>
                  </a:ext>
                </a:extLst>
              </a:tr>
              <a:tr h="484701">
                <a:tc>
                  <a:txBody>
                    <a:bodyPr/>
                    <a:lstStyle/>
                    <a:p>
                      <a:pPr algn="ctr"/>
                      <a:r>
                        <a:rPr lang="en-IN" sz="1300">
                          <a:effectLst/>
                        </a:rPr>
                        <a:t>int size()</a:t>
                      </a:r>
                    </a:p>
                  </a:txBody>
                  <a:tcPr marL="66558" marR="66558" marT="33279" marB="33279" anchor="ctr">
                    <a:lnL>
                      <a:noFill/>
                    </a:lnL>
                    <a:lnR>
                      <a:noFill/>
                    </a:lnR>
                    <a:lnT>
                      <a:noFill/>
                    </a:lnT>
                    <a:lnB>
                      <a:noFill/>
                    </a:lnB>
                    <a:solidFill>
                      <a:srgbClr val="FAFBFC"/>
                    </a:solidFill>
                  </a:tcPr>
                </a:tc>
                <a:tc>
                  <a:txBody>
                    <a:bodyPr/>
                    <a:lstStyle/>
                    <a:p>
                      <a:pPr algn="ctr"/>
                      <a:r>
                        <a:rPr lang="en-US" sz="1300">
                          <a:effectLst/>
                        </a:rPr>
                        <a:t>Returns the number of elements present in the collection.</a:t>
                      </a:r>
                    </a:p>
                  </a:txBody>
                  <a:tcPr marL="66558" marR="66558" marT="33279" marB="33279" anchor="ctr">
                    <a:lnL>
                      <a:noFill/>
                    </a:lnL>
                    <a:lnR>
                      <a:noFill/>
                    </a:lnR>
                    <a:lnT>
                      <a:noFill/>
                    </a:lnT>
                    <a:lnB>
                      <a:noFill/>
                    </a:lnB>
                    <a:solidFill>
                      <a:srgbClr val="FAFBFC"/>
                    </a:solidFill>
                  </a:tcPr>
                </a:tc>
                <a:extLst>
                  <a:ext uri="{0D108BD9-81ED-4DB2-BD59-A6C34878D82A}">
                    <a16:rowId xmlns="" xmlns:a16="http://schemas.microsoft.com/office/drawing/2014/main" val="3554561234"/>
                  </a:ext>
                </a:extLst>
              </a:tr>
              <a:tr h="692430">
                <a:tc>
                  <a:txBody>
                    <a:bodyPr/>
                    <a:lstStyle/>
                    <a:p>
                      <a:pPr algn="ctr"/>
                      <a:r>
                        <a:rPr lang="en-IN" sz="1300">
                          <a:effectLst/>
                        </a:rPr>
                        <a:t>Iterator iterator()</a:t>
                      </a:r>
                    </a:p>
                  </a:txBody>
                  <a:tcPr marL="66558" marR="66558" marT="33279" marB="33279" anchor="ctr">
                    <a:lnL>
                      <a:noFill/>
                    </a:lnL>
                    <a:lnR>
                      <a:noFill/>
                    </a:lnR>
                    <a:lnT>
                      <a:noFill/>
                    </a:lnT>
                    <a:lnB>
                      <a:noFill/>
                    </a:lnB>
                    <a:solidFill>
                      <a:srgbClr val="FAFBFC"/>
                    </a:solidFill>
                  </a:tcPr>
                </a:tc>
                <a:tc>
                  <a:txBody>
                    <a:bodyPr/>
                    <a:lstStyle/>
                    <a:p>
                      <a:pPr algn="ctr"/>
                      <a:r>
                        <a:rPr lang="en-US" sz="1300">
                          <a:effectLst/>
                        </a:rPr>
                        <a:t>Returns an iterator for the collection. It is an object that can be used to loop through collections.</a:t>
                      </a:r>
                    </a:p>
                  </a:txBody>
                  <a:tcPr marL="66558" marR="66558" marT="33279" marB="33279" anchor="ctr">
                    <a:lnL>
                      <a:noFill/>
                    </a:lnL>
                    <a:lnR>
                      <a:noFill/>
                    </a:lnR>
                    <a:lnT>
                      <a:noFill/>
                    </a:lnT>
                    <a:lnB>
                      <a:noFill/>
                    </a:lnB>
                    <a:solidFill>
                      <a:srgbClr val="FAFBFC"/>
                    </a:solidFill>
                  </a:tcPr>
                </a:tc>
                <a:extLst>
                  <a:ext uri="{0D108BD9-81ED-4DB2-BD59-A6C34878D82A}">
                    <a16:rowId xmlns="" xmlns:a16="http://schemas.microsoft.com/office/drawing/2014/main" val="2215890091"/>
                  </a:ext>
                </a:extLst>
              </a:tr>
              <a:tr h="692430">
                <a:tc>
                  <a:txBody>
                    <a:bodyPr/>
                    <a:lstStyle/>
                    <a:p>
                      <a:pPr algn="ctr"/>
                      <a:r>
                        <a:rPr lang="en-IN" sz="1300">
                          <a:effectLst/>
                        </a:rPr>
                        <a:t>boolean contains(Object obj)</a:t>
                      </a:r>
                    </a:p>
                  </a:txBody>
                  <a:tcPr marL="66558" marR="66558" marT="33279" marB="33279" anchor="ctr">
                    <a:lnL>
                      <a:noFill/>
                    </a:lnL>
                    <a:lnR>
                      <a:noFill/>
                    </a:lnR>
                    <a:lnT>
                      <a:noFill/>
                    </a:lnT>
                    <a:lnB>
                      <a:noFill/>
                    </a:lnB>
                    <a:solidFill>
                      <a:srgbClr val="FAFBFC"/>
                    </a:solidFill>
                  </a:tcPr>
                </a:tc>
                <a:tc>
                  <a:txBody>
                    <a:bodyPr/>
                    <a:lstStyle/>
                    <a:p>
                      <a:pPr algn="ctr"/>
                      <a:r>
                        <a:rPr lang="en-US" sz="1300">
                          <a:effectLst/>
                        </a:rPr>
                        <a:t>Checks if the object is present in the collection and returns true if found. Else, it returns false.</a:t>
                      </a:r>
                    </a:p>
                  </a:txBody>
                  <a:tcPr marL="66558" marR="66558" marT="33279" marB="33279" anchor="ctr">
                    <a:lnL>
                      <a:noFill/>
                    </a:lnL>
                    <a:lnR>
                      <a:noFill/>
                    </a:lnR>
                    <a:lnT>
                      <a:noFill/>
                    </a:lnT>
                    <a:lnB>
                      <a:noFill/>
                    </a:lnB>
                    <a:solidFill>
                      <a:srgbClr val="FAFBFC"/>
                    </a:solidFill>
                  </a:tcPr>
                </a:tc>
                <a:extLst>
                  <a:ext uri="{0D108BD9-81ED-4DB2-BD59-A6C34878D82A}">
                    <a16:rowId xmlns="" xmlns:a16="http://schemas.microsoft.com/office/drawing/2014/main" val="3231815514"/>
                  </a:ext>
                </a:extLst>
              </a:tr>
              <a:tr h="276972">
                <a:tc>
                  <a:txBody>
                    <a:bodyPr/>
                    <a:lstStyle/>
                    <a:p>
                      <a:pPr algn="ctr"/>
                      <a:endParaRPr lang="en-IN" sz="1300" dirty="0">
                        <a:effectLst/>
                      </a:endParaRPr>
                    </a:p>
                  </a:txBody>
                  <a:tcPr marL="66558" marR="66558" marT="33279" marB="33279" anchor="ctr">
                    <a:lnL>
                      <a:noFill/>
                    </a:lnL>
                    <a:lnR>
                      <a:noFill/>
                    </a:lnR>
                    <a:lnT>
                      <a:noFill/>
                    </a:lnT>
                    <a:lnB>
                      <a:noFill/>
                    </a:lnB>
                    <a:solidFill>
                      <a:srgbClr val="FAFBFC"/>
                    </a:solidFill>
                  </a:tcPr>
                </a:tc>
                <a:tc>
                  <a:txBody>
                    <a:bodyPr/>
                    <a:lstStyle/>
                    <a:p>
                      <a:endParaRPr lang="en-IN" sz="1300" dirty="0"/>
                    </a:p>
                  </a:txBody>
                  <a:tcPr marL="66558" marR="66558" marT="33279" marB="33279">
                    <a:lnL>
                      <a:noFill/>
                    </a:lnL>
                    <a:lnT>
                      <a:noFill/>
                    </a:lnT>
                  </a:tcPr>
                </a:tc>
                <a:extLst>
                  <a:ext uri="{0D108BD9-81ED-4DB2-BD59-A6C34878D82A}">
                    <a16:rowId xmlns="" xmlns:a16="http://schemas.microsoft.com/office/drawing/2014/main" val="2496175814"/>
                  </a:ext>
                </a:extLst>
              </a:tr>
            </a:tbl>
          </a:graphicData>
        </a:graphic>
      </p:graphicFrame>
    </p:spTree>
    <p:extLst>
      <p:ext uri="{BB962C8B-B14F-4D97-AF65-F5344CB8AC3E}">
        <p14:creationId xmlns="" xmlns:p14="http://schemas.microsoft.com/office/powerpoint/2010/main" val="2070312048"/>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Date Constructors</a:t>
            </a:r>
            <a:br>
              <a:rPr lang="en-IN" dirty="0" smtClean="0"/>
            </a:br>
            <a:endParaRPr lang="en-IN" dirty="0"/>
          </a:p>
        </p:txBody>
      </p:sp>
      <p:sp>
        <p:nvSpPr>
          <p:cNvPr id="3" name="Content Placeholder 2"/>
          <p:cNvSpPr>
            <a:spLocks noGrp="1"/>
          </p:cNvSpPr>
          <p:nvPr>
            <p:ph idx="1"/>
          </p:nvPr>
        </p:nvSpPr>
        <p:spPr/>
        <p:txBody>
          <a:bodyPr/>
          <a:lstStyle/>
          <a:p>
            <a:r>
              <a:rPr lang="en-IN" dirty="0" smtClean="0"/>
              <a:t>Date()Creates a date object representing current date and time.</a:t>
            </a:r>
          </a:p>
          <a:p>
            <a:endParaRPr lang="en-IN" dirty="0" smtClean="0"/>
          </a:p>
          <a:p>
            <a:r>
              <a:rPr lang="en-IN" dirty="0" smtClean="0"/>
              <a:t>Date(long milliseconds)Creates a date object for the given milliseconds since January 1, 1970, 00:00:00 GMT.</a:t>
            </a:r>
            <a:endParaRPr lang="en-IN"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80728"/>
            <a:ext cx="8229600" cy="4525963"/>
          </a:xfrm>
        </p:spPr>
        <p:txBody>
          <a:bodyPr>
            <a:noAutofit/>
          </a:bodyPr>
          <a:lstStyle/>
          <a:p>
            <a:pPr algn="just">
              <a:buNone/>
            </a:pPr>
            <a:r>
              <a:rPr lang="en-IN" sz="1400" dirty="0" smtClean="0"/>
              <a:t>import java. </a:t>
            </a:r>
            <a:r>
              <a:rPr lang="en-IN" sz="1400" dirty="0" err="1" smtClean="0"/>
              <a:t>util.Date</a:t>
            </a:r>
            <a:r>
              <a:rPr lang="en-IN" sz="1400" dirty="0" smtClean="0"/>
              <a:t>;</a:t>
            </a:r>
          </a:p>
          <a:p>
            <a:pPr algn="just">
              <a:buNone/>
            </a:pPr>
            <a:r>
              <a:rPr lang="en-IN" sz="1400" dirty="0" smtClean="0"/>
              <a:t>public class Main</a:t>
            </a:r>
          </a:p>
          <a:p>
            <a:pPr algn="just">
              <a:buNone/>
            </a:pPr>
            <a:r>
              <a:rPr lang="en-IN" sz="1400" dirty="0" smtClean="0"/>
              <a:t>{</a:t>
            </a:r>
          </a:p>
          <a:p>
            <a:pPr algn="just">
              <a:buNone/>
            </a:pPr>
            <a:r>
              <a:rPr lang="en-IN" sz="1400" dirty="0" smtClean="0"/>
              <a:t>    public static void main(String[] </a:t>
            </a:r>
            <a:r>
              <a:rPr lang="en-IN" sz="1400" dirty="0" err="1" smtClean="0"/>
              <a:t>args</a:t>
            </a:r>
            <a:r>
              <a:rPr lang="en-IN" sz="1400" dirty="0" smtClean="0"/>
              <a:t>)</a:t>
            </a:r>
          </a:p>
          <a:p>
            <a:pPr algn="just">
              <a:buNone/>
            </a:pPr>
            <a:r>
              <a:rPr lang="en-IN" sz="1400" dirty="0" smtClean="0"/>
              <a:t>    {</a:t>
            </a:r>
          </a:p>
          <a:p>
            <a:pPr algn="just">
              <a:buNone/>
            </a:pPr>
            <a:r>
              <a:rPr lang="en-IN" sz="1400" dirty="0" smtClean="0"/>
              <a:t>        Date date1 = new Date(2017, 12, 18);</a:t>
            </a:r>
          </a:p>
          <a:p>
            <a:pPr algn="just">
              <a:buNone/>
            </a:pPr>
            <a:r>
              <a:rPr lang="en-IN" sz="1400" dirty="0" smtClean="0"/>
              <a:t>        Date date2 = new Date(2017, 8, 27);</a:t>
            </a:r>
          </a:p>
          <a:p>
            <a:pPr algn="just">
              <a:buNone/>
            </a:pPr>
            <a:r>
              <a:rPr lang="en-IN" sz="1400" dirty="0" smtClean="0"/>
              <a:t>        </a:t>
            </a:r>
          </a:p>
          <a:p>
            <a:pPr algn="just">
              <a:buNone/>
            </a:pPr>
            <a:r>
              <a:rPr lang="en-IN" sz="1400" dirty="0" smtClean="0"/>
              <a:t>        </a:t>
            </a:r>
            <a:r>
              <a:rPr lang="en-IN" sz="1400" dirty="0" err="1" smtClean="0"/>
              <a:t>int</a:t>
            </a:r>
            <a:r>
              <a:rPr lang="en-IN" sz="1400" dirty="0" smtClean="0"/>
              <a:t> comparison1 = date1.compareTo(date2);    // d1 &gt; d2</a:t>
            </a:r>
          </a:p>
          <a:p>
            <a:pPr algn="just">
              <a:buNone/>
            </a:pPr>
            <a:r>
              <a:rPr lang="en-IN" sz="1400" dirty="0" smtClean="0"/>
              <a:t>        </a:t>
            </a:r>
            <a:r>
              <a:rPr lang="en-IN" sz="1400" dirty="0" err="1" smtClean="0"/>
              <a:t>int</a:t>
            </a:r>
            <a:r>
              <a:rPr lang="en-IN" sz="1400" dirty="0" smtClean="0"/>
              <a:t> comparison2 = date2.compareTo(date1);   // d2 &gt; d1</a:t>
            </a:r>
          </a:p>
          <a:p>
            <a:pPr algn="just">
              <a:buNone/>
            </a:pPr>
            <a:r>
              <a:rPr lang="en-IN" sz="1400" dirty="0" smtClean="0"/>
              <a:t>        </a:t>
            </a:r>
            <a:r>
              <a:rPr lang="en-IN" sz="1400" dirty="0" err="1" smtClean="0"/>
              <a:t>int</a:t>
            </a:r>
            <a:r>
              <a:rPr lang="en-IN" sz="1400" dirty="0" smtClean="0"/>
              <a:t> comparison3 = date1.compareTo(date1);   // d1 = d1</a:t>
            </a:r>
          </a:p>
          <a:p>
            <a:pPr algn="just">
              <a:buNone/>
            </a:pPr>
            <a:r>
              <a:rPr lang="en-IN" sz="1400" dirty="0" smtClean="0"/>
              <a:t>        </a:t>
            </a:r>
          </a:p>
          <a:p>
            <a:pPr algn="just">
              <a:buNone/>
            </a:pPr>
            <a:r>
              <a:rPr lang="en-IN" sz="1400" dirty="0" smtClean="0"/>
              <a:t>        </a:t>
            </a:r>
            <a:r>
              <a:rPr lang="en-IN" sz="1400" dirty="0" err="1" smtClean="0"/>
              <a:t>System.out.println</a:t>
            </a:r>
            <a:r>
              <a:rPr lang="en-IN" sz="1400" dirty="0" smtClean="0"/>
              <a:t>("Output of comparison1 is "+ comparison1);// 1 </a:t>
            </a:r>
          </a:p>
          <a:p>
            <a:pPr algn="just">
              <a:buNone/>
            </a:pPr>
            <a:r>
              <a:rPr lang="en-IN" sz="1400" dirty="0" smtClean="0"/>
              <a:t>        </a:t>
            </a:r>
            <a:r>
              <a:rPr lang="en-IN" sz="1400" dirty="0" err="1" smtClean="0"/>
              <a:t>System.out.println</a:t>
            </a:r>
            <a:r>
              <a:rPr lang="en-IN" sz="1400" dirty="0" smtClean="0"/>
              <a:t>("Output of comparison2 is "+ comparison2);//-1</a:t>
            </a:r>
          </a:p>
          <a:p>
            <a:pPr algn="just">
              <a:buNone/>
            </a:pPr>
            <a:r>
              <a:rPr lang="en-IN" sz="1400" dirty="0" smtClean="0"/>
              <a:t>        </a:t>
            </a:r>
            <a:r>
              <a:rPr lang="en-IN" sz="1400" dirty="0" err="1" smtClean="0"/>
              <a:t>System.out.println</a:t>
            </a:r>
            <a:r>
              <a:rPr lang="en-IN" sz="1400" dirty="0" smtClean="0"/>
              <a:t>("Output of comparison3 is "+ comparison3);//0</a:t>
            </a:r>
          </a:p>
          <a:p>
            <a:pPr algn="just">
              <a:buNone/>
            </a:pPr>
            <a:r>
              <a:rPr lang="en-IN" sz="1400" dirty="0" smtClean="0"/>
              <a:t>        </a:t>
            </a:r>
          </a:p>
          <a:p>
            <a:pPr algn="just">
              <a:buNone/>
            </a:pPr>
            <a:r>
              <a:rPr lang="en-IN" sz="1400" dirty="0" smtClean="0"/>
              <a:t>        </a:t>
            </a:r>
            <a:r>
              <a:rPr lang="en-IN" sz="1400" dirty="0" err="1" smtClean="0"/>
              <a:t>boolean</a:t>
            </a:r>
            <a:r>
              <a:rPr lang="en-IN" sz="1400" dirty="0" smtClean="0"/>
              <a:t> res=date1.equals(date1);</a:t>
            </a:r>
          </a:p>
          <a:p>
            <a:pPr algn="just">
              <a:buNone/>
            </a:pPr>
            <a:r>
              <a:rPr lang="en-IN" sz="1400" dirty="0" smtClean="0"/>
              <a:t>        </a:t>
            </a:r>
            <a:r>
              <a:rPr lang="en-IN" sz="1400" dirty="0" err="1" smtClean="0"/>
              <a:t>System.out.println</a:t>
            </a:r>
            <a:r>
              <a:rPr lang="en-IN" sz="1400" dirty="0" smtClean="0"/>
              <a:t>(res);</a:t>
            </a:r>
          </a:p>
          <a:p>
            <a:pPr algn="just">
              <a:buNone/>
            </a:pPr>
            <a:r>
              <a:rPr lang="en-IN" sz="1400" dirty="0" smtClean="0"/>
              <a:t>        </a:t>
            </a:r>
          </a:p>
          <a:p>
            <a:pPr algn="just">
              <a:buNone/>
            </a:pPr>
            <a:r>
              <a:rPr lang="en-IN" sz="1400" dirty="0" smtClean="0"/>
              <a:t>        long time1=date1.getTime();</a:t>
            </a:r>
          </a:p>
          <a:p>
            <a:pPr algn="just">
              <a:buNone/>
            </a:pPr>
            <a:r>
              <a:rPr lang="en-IN" sz="1400" dirty="0" smtClean="0"/>
              <a:t>        </a:t>
            </a:r>
            <a:r>
              <a:rPr lang="en-IN" sz="1400" dirty="0" err="1" smtClean="0"/>
              <a:t>System.out.println</a:t>
            </a:r>
            <a:r>
              <a:rPr lang="en-IN" sz="1400" dirty="0" smtClean="0"/>
              <a:t>(time1);</a:t>
            </a:r>
          </a:p>
          <a:p>
            <a:pPr algn="just">
              <a:buNone/>
            </a:pPr>
            <a:r>
              <a:rPr lang="en-IN" sz="1400" dirty="0" smtClean="0"/>
              <a:t>    }  </a:t>
            </a:r>
          </a:p>
          <a:p>
            <a:pPr algn="just">
              <a:buNone/>
            </a:pPr>
            <a:r>
              <a:rPr lang="en-IN" sz="1400" dirty="0" smtClean="0"/>
              <a:t>} </a:t>
            </a:r>
            <a:endParaRPr lang="en-IN" sz="1400"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Random Class </a:t>
            </a:r>
            <a:br>
              <a:rPr lang="en-IN" b="1" dirty="0" smtClean="0"/>
            </a:br>
            <a:endParaRPr lang="en-IN" dirty="0"/>
          </a:p>
        </p:txBody>
      </p:sp>
      <p:sp>
        <p:nvSpPr>
          <p:cNvPr id="3" name="Content Placeholder 2"/>
          <p:cNvSpPr>
            <a:spLocks noGrp="1"/>
          </p:cNvSpPr>
          <p:nvPr>
            <p:ph idx="1"/>
          </p:nvPr>
        </p:nvSpPr>
        <p:spPr/>
        <p:txBody>
          <a:bodyPr/>
          <a:lstStyle/>
          <a:p>
            <a:pPr algn="just"/>
            <a:r>
              <a:rPr lang="en-IN" dirty="0" smtClean="0"/>
              <a:t>Random class in Java which is present in the </a:t>
            </a:r>
            <a:r>
              <a:rPr lang="en-IN" dirty="0" err="1" smtClean="0"/>
              <a:t>util</a:t>
            </a:r>
            <a:r>
              <a:rPr lang="en-IN" dirty="0" smtClean="0"/>
              <a:t> package helps in generating random values of different data types like integer, float, double, long, </a:t>
            </a:r>
            <a:r>
              <a:rPr lang="en-IN" dirty="0" err="1" smtClean="0"/>
              <a:t>boolean</a:t>
            </a:r>
            <a:r>
              <a:rPr lang="en-IN" dirty="0" smtClean="0"/>
              <a:t>, etc.</a:t>
            </a:r>
          </a:p>
          <a:p>
            <a:pPr algn="just"/>
            <a:endParaRPr lang="en-IN" dirty="0" smtClean="0"/>
          </a:p>
          <a:p>
            <a:pPr algn="just"/>
            <a:r>
              <a:rPr lang="en-IN" dirty="0" smtClean="0"/>
              <a:t> We can even mention the range in which we want the random number to be generated. Instances of </a:t>
            </a:r>
            <a:r>
              <a:rPr lang="en-IN" b="1" dirty="0" smtClean="0"/>
              <a:t>java. </a:t>
            </a:r>
            <a:r>
              <a:rPr lang="en-IN" b="1" dirty="0" err="1" smtClean="0"/>
              <a:t>util.Random</a:t>
            </a:r>
            <a:r>
              <a:rPr lang="en-IN" dirty="0" smtClean="0"/>
              <a:t> is thread-safe. </a:t>
            </a:r>
            <a:endParaRPr lang="en-IN"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92696"/>
            <a:ext cx="8229600" cy="4525963"/>
          </a:xfrm>
        </p:spPr>
        <p:txBody>
          <a:bodyPr>
            <a:noAutofit/>
          </a:bodyPr>
          <a:lstStyle/>
          <a:p>
            <a:pPr algn="just">
              <a:buNone/>
            </a:pPr>
            <a:r>
              <a:rPr lang="en-IN" sz="1600" b="1" dirty="0" smtClean="0"/>
              <a:t>import</a:t>
            </a:r>
            <a:r>
              <a:rPr lang="en-IN" sz="1600" dirty="0" smtClean="0"/>
              <a:t> </a:t>
            </a:r>
            <a:r>
              <a:rPr lang="en-IN" sz="1600" dirty="0" err="1" smtClean="0"/>
              <a:t>java.util.Random</a:t>
            </a:r>
            <a:r>
              <a:rPr lang="en-IN" sz="1600" dirty="0" smtClean="0"/>
              <a:t>;  </a:t>
            </a:r>
          </a:p>
          <a:p>
            <a:pPr algn="just">
              <a:buNone/>
            </a:pPr>
            <a:r>
              <a:rPr lang="en-IN" sz="1600" b="1" dirty="0" smtClean="0"/>
              <a:t>public</a:t>
            </a:r>
            <a:r>
              <a:rPr lang="en-IN" sz="1600" dirty="0" smtClean="0"/>
              <a:t> </a:t>
            </a:r>
            <a:r>
              <a:rPr lang="en-IN" sz="1600" b="1" dirty="0" smtClean="0"/>
              <a:t>class</a:t>
            </a:r>
            <a:r>
              <a:rPr lang="en-IN" sz="1600" dirty="0" smtClean="0"/>
              <a:t> JavaRandomExample1 {  </a:t>
            </a:r>
          </a:p>
          <a:p>
            <a:pPr algn="just">
              <a:buNone/>
            </a:pPr>
            <a:r>
              <a:rPr lang="en-IN" sz="1600" dirty="0" smtClean="0"/>
              <a:t>    </a:t>
            </a:r>
            <a:r>
              <a:rPr lang="en-IN" sz="1600" b="1" dirty="0" smtClean="0"/>
              <a:t>public</a:t>
            </a:r>
            <a:r>
              <a:rPr lang="en-IN" sz="1600" dirty="0" smtClean="0"/>
              <a:t> </a:t>
            </a:r>
            <a:r>
              <a:rPr lang="en-IN" sz="1600" b="1" dirty="0" smtClean="0"/>
              <a:t>static</a:t>
            </a:r>
            <a:r>
              <a:rPr lang="en-IN" sz="1600" dirty="0" smtClean="0"/>
              <a:t> </a:t>
            </a:r>
            <a:r>
              <a:rPr lang="en-IN" sz="1600" b="1" dirty="0" smtClean="0"/>
              <a:t>void</a:t>
            </a:r>
            <a:r>
              <a:rPr lang="en-IN" sz="1600" dirty="0" smtClean="0"/>
              <a:t> main(String[] </a:t>
            </a:r>
            <a:r>
              <a:rPr lang="en-IN" sz="1600" dirty="0" err="1" smtClean="0"/>
              <a:t>args</a:t>
            </a:r>
            <a:r>
              <a:rPr lang="en-IN" sz="1600" dirty="0" smtClean="0"/>
              <a:t>) {  </a:t>
            </a:r>
          </a:p>
          <a:p>
            <a:pPr algn="just">
              <a:buNone/>
            </a:pPr>
            <a:r>
              <a:rPr lang="en-IN" sz="1600" dirty="0" smtClean="0"/>
              <a:t>        //create random object  </a:t>
            </a:r>
          </a:p>
          <a:p>
            <a:pPr algn="just">
              <a:buNone/>
            </a:pPr>
            <a:r>
              <a:rPr lang="en-IN" sz="1600" dirty="0" smtClean="0"/>
              <a:t>        Random </a:t>
            </a:r>
            <a:r>
              <a:rPr lang="en-IN" sz="1600" dirty="0" err="1" smtClean="0"/>
              <a:t>random</a:t>
            </a:r>
            <a:r>
              <a:rPr lang="en-IN" sz="1600" dirty="0" smtClean="0"/>
              <a:t>= </a:t>
            </a:r>
            <a:r>
              <a:rPr lang="en-IN" sz="1600" b="1" dirty="0" smtClean="0"/>
              <a:t>new</a:t>
            </a:r>
            <a:r>
              <a:rPr lang="en-IN" sz="1600" dirty="0" smtClean="0"/>
              <a:t> Random();  </a:t>
            </a:r>
          </a:p>
          <a:p>
            <a:pPr algn="just">
              <a:buNone/>
            </a:pPr>
            <a:r>
              <a:rPr lang="en-IN" sz="1600" dirty="0" smtClean="0"/>
              <a:t>        //returns unlimited stream of pseudorandom long values  </a:t>
            </a:r>
          </a:p>
          <a:p>
            <a:pPr algn="just">
              <a:buNone/>
            </a:pPr>
            <a:r>
              <a:rPr lang="en-IN" sz="1600" dirty="0" smtClean="0"/>
              <a:t>            </a:t>
            </a:r>
            <a:r>
              <a:rPr lang="en-IN" sz="1600" dirty="0" err="1" smtClean="0"/>
              <a:t>System.out.println</a:t>
            </a:r>
            <a:r>
              <a:rPr lang="en-IN" sz="1600" dirty="0" smtClean="0"/>
              <a:t>("Longs value : "+</a:t>
            </a:r>
            <a:r>
              <a:rPr lang="en-IN" sz="1600" dirty="0" err="1" smtClean="0"/>
              <a:t>random.longs</a:t>
            </a:r>
            <a:r>
              <a:rPr lang="en-IN" sz="1600" dirty="0" smtClean="0"/>
              <a:t>());  </a:t>
            </a:r>
          </a:p>
          <a:p>
            <a:pPr algn="just">
              <a:buNone/>
            </a:pPr>
            <a:r>
              <a:rPr lang="en-IN" sz="1600" dirty="0" smtClean="0"/>
              <a:t>       // Returns the next pseudorandom </a:t>
            </a:r>
            <a:r>
              <a:rPr lang="en-IN" sz="1600" dirty="0" err="1" smtClean="0"/>
              <a:t>boolean</a:t>
            </a:r>
            <a:r>
              <a:rPr lang="en-IN" sz="1600" dirty="0" smtClean="0"/>
              <a:t> value  </a:t>
            </a:r>
          </a:p>
          <a:p>
            <a:pPr algn="just">
              <a:buNone/>
            </a:pPr>
            <a:r>
              <a:rPr lang="en-IN" sz="1600" dirty="0" smtClean="0"/>
              <a:t>        </a:t>
            </a:r>
            <a:r>
              <a:rPr lang="en-IN" sz="1600" b="1" dirty="0" err="1" smtClean="0"/>
              <a:t>boolean</a:t>
            </a:r>
            <a:r>
              <a:rPr lang="en-IN" sz="1600" dirty="0" smtClean="0"/>
              <a:t> </a:t>
            </a:r>
            <a:r>
              <a:rPr lang="en-IN" sz="1600" dirty="0" err="1" smtClean="0"/>
              <a:t>val</a:t>
            </a:r>
            <a:r>
              <a:rPr lang="en-IN" sz="1600" dirty="0" smtClean="0"/>
              <a:t> = </a:t>
            </a:r>
            <a:r>
              <a:rPr lang="en-IN" sz="1600" dirty="0" err="1" smtClean="0"/>
              <a:t>random.nextBoolean</a:t>
            </a:r>
            <a:r>
              <a:rPr lang="en-IN" sz="1600" dirty="0" smtClean="0"/>
              <a:t>();  </a:t>
            </a:r>
          </a:p>
          <a:p>
            <a:pPr algn="just">
              <a:buNone/>
            </a:pPr>
            <a:r>
              <a:rPr lang="en-IN" sz="1600" dirty="0" smtClean="0"/>
              <a:t>        </a:t>
            </a:r>
            <a:r>
              <a:rPr lang="en-IN" sz="1600" dirty="0" err="1" smtClean="0"/>
              <a:t>System.out.println</a:t>
            </a:r>
            <a:r>
              <a:rPr lang="en-IN" sz="1600" dirty="0" smtClean="0"/>
              <a:t>("Random </a:t>
            </a:r>
            <a:r>
              <a:rPr lang="en-IN" sz="1600" dirty="0" err="1" smtClean="0"/>
              <a:t>boolean</a:t>
            </a:r>
            <a:r>
              <a:rPr lang="en-IN" sz="1600" dirty="0" smtClean="0"/>
              <a:t> value : "+</a:t>
            </a:r>
            <a:r>
              <a:rPr lang="en-IN" sz="1600" dirty="0" err="1" smtClean="0"/>
              <a:t>val</a:t>
            </a:r>
            <a:r>
              <a:rPr lang="en-IN" sz="1600" dirty="0" smtClean="0"/>
              <a:t>);  </a:t>
            </a:r>
          </a:p>
          <a:p>
            <a:pPr algn="just">
              <a:buNone/>
            </a:pPr>
            <a:r>
              <a:rPr lang="en-IN" sz="1600" dirty="0" smtClean="0"/>
              <a:t>        </a:t>
            </a:r>
            <a:r>
              <a:rPr lang="en-IN" sz="1600" b="1" dirty="0" smtClean="0"/>
              <a:t>byte</a:t>
            </a:r>
            <a:r>
              <a:rPr lang="en-IN" sz="1600" dirty="0" smtClean="0"/>
              <a:t>[] bytes = </a:t>
            </a:r>
            <a:r>
              <a:rPr lang="en-IN" sz="1600" b="1" dirty="0" smtClean="0"/>
              <a:t>new</a:t>
            </a:r>
            <a:r>
              <a:rPr lang="en-IN" sz="1600" dirty="0" smtClean="0"/>
              <a:t> </a:t>
            </a:r>
            <a:r>
              <a:rPr lang="en-IN" sz="1600" b="1" dirty="0" smtClean="0"/>
              <a:t>byte</a:t>
            </a:r>
            <a:r>
              <a:rPr lang="en-IN" sz="1600" dirty="0" smtClean="0"/>
              <a:t>[10];  </a:t>
            </a:r>
          </a:p>
          <a:p>
            <a:pPr algn="just">
              <a:buNone/>
            </a:pPr>
            <a:r>
              <a:rPr lang="en-IN" sz="1600" dirty="0" smtClean="0"/>
              <a:t>        //generates random bytes and put them in an array  </a:t>
            </a:r>
          </a:p>
          <a:p>
            <a:pPr algn="just">
              <a:buNone/>
            </a:pPr>
            <a:r>
              <a:rPr lang="en-IN" sz="1600" dirty="0" smtClean="0"/>
              <a:t>        </a:t>
            </a:r>
            <a:r>
              <a:rPr lang="en-IN" sz="1600" dirty="0" err="1" smtClean="0"/>
              <a:t>random.nextBytes</a:t>
            </a:r>
            <a:r>
              <a:rPr lang="en-IN" sz="1600" dirty="0" smtClean="0"/>
              <a:t>(bytes);  </a:t>
            </a:r>
          </a:p>
          <a:p>
            <a:pPr algn="just">
              <a:buNone/>
            </a:pPr>
            <a:r>
              <a:rPr lang="en-IN" sz="1600" dirty="0" smtClean="0"/>
              <a:t>        </a:t>
            </a:r>
            <a:r>
              <a:rPr lang="en-IN" sz="1600" dirty="0" err="1" smtClean="0"/>
              <a:t>System.out.print</a:t>
            </a:r>
            <a:r>
              <a:rPr lang="en-IN" sz="1600" dirty="0" smtClean="0"/>
              <a:t>("Random bytes = ( ");  </a:t>
            </a:r>
          </a:p>
          <a:p>
            <a:pPr algn="just">
              <a:buNone/>
            </a:pPr>
            <a:r>
              <a:rPr lang="en-IN" sz="1600" dirty="0" smtClean="0"/>
              <a:t>        </a:t>
            </a:r>
            <a:r>
              <a:rPr lang="en-IN" sz="1600" b="1" dirty="0" smtClean="0"/>
              <a:t>for</a:t>
            </a:r>
            <a:r>
              <a:rPr lang="en-IN" sz="1600" dirty="0" smtClean="0"/>
              <a:t>(</a:t>
            </a:r>
            <a:r>
              <a:rPr lang="en-IN" sz="1600" b="1" dirty="0" err="1" smtClean="0"/>
              <a:t>int</a:t>
            </a:r>
            <a:r>
              <a:rPr lang="en-IN" sz="1600" dirty="0" smtClean="0"/>
              <a:t> </a:t>
            </a:r>
            <a:r>
              <a:rPr lang="en-IN" sz="1600" dirty="0" err="1" smtClean="0"/>
              <a:t>i</a:t>
            </a:r>
            <a:r>
              <a:rPr lang="en-IN" sz="1600" dirty="0" smtClean="0"/>
              <a:t> = 0; </a:t>
            </a:r>
            <a:r>
              <a:rPr lang="en-IN" sz="1600" dirty="0" err="1" smtClean="0"/>
              <a:t>i</a:t>
            </a:r>
            <a:r>
              <a:rPr lang="en-IN" sz="1600" dirty="0" smtClean="0"/>
              <a:t>&lt; </a:t>
            </a:r>
            <a:r>
              <a:rPr lang="en-IN" sz="1600" dirty="0" err="1" smtClean="0"/>
              <a:t>bytes.length</a:t>
            </a:r>
            <a:r>
              <a:rPr lang="en-IN" sz="1600" dirty="0" smtClean="0"/>
              <a:t>; </a:t>
            </a:r>
            <a:r>
              <a:rPr lang="en-IN" sz="1600" dirty="0" err="1" smtClean="0"/>
              <a:t>i</a:t>
            </a:r>
            <a:r>
              <a:rPr lang="en-IN" sz="1600" dirty="0" smtClean="0"/>
              <a:t>++)  </a:t>
            </a:r>
          </a:p>
          <a:p>
            <a:pPr algn="just">
              <a:buNone/>
            </a:pPr>
            <a:r>
              <a:rPr lang="en-IN" sz="1600" dirty="0" smtClean="0"/>
              <a:t>        {  </a:t>
            </a:r>
          </a:p>
          <a:p>
            <a:pPr algn="just">
              <a:buNone/>
            </a:pPr>
            <a:r>
              <a:rPr lang="en-IN" sz="1600" dirty="0" smtClean="0"/>
              <a:t>            </a:t>
            </a:r>
            <a:r>
              <a:rPr lang="en-IN" sz="1600" dirty="0" err="1" smtClean="0"/>
              <a:t>System.out.printf</a:t>
            </a:r>
            <a:r>
              <a:rPr lang="en-IN" sz="1600" dirty="0" smtClean="0"/>
              <a:t>("%d ", bytes[</a:t>
            </a:r>
            <a:r>
              <a:rPr lang="en-IN" sz="1600" dirty="0" err="1" smtClean="0"/>
              <a:t>i</a:t>
            </a:r>
            <a:r>
              <a:rPr lang="en-IN" sz="1600" dirty="0" smtClean="0"/>
              <a:t>]);  </a:t>
            </a:r>
          </a:p>
          <a:p>
            <a:pPr algn="just">
              <a:buNone/>
            </a:pPr>
            <a:r>
              <a:rPr lang="en-IN" sz="1600" dirty="0" smtClean="0"/>
              <a:t>        }  </a:t>
            </a:r>
          </a:p>
          <a:p>
            <a:pPr algn="just">
              <a:buNone/>
            </a:pPr>
            <a:r>
              <a:rPr lang="en-IN" sz="1600" dirty="0" smtClean="0"/>
              <a:t>        </a:t>
            </a:r>
            <a:r>
              <a:rPr lang="en-IN" sz="1600" dirty="0" err="1" smtClean="0"/>
              <a:t>System.out.print</a:t>
            </a:r>
            <a:r>
              <a:rPr lang="en-IN" sz="1600" dirty="0" smtClean="0"/>
              <a:t>(")");  </a:t>
            </a:r>
          </a:p>
          <a:p>
            <a:pPr algn="just">
              <a:buNone/>
            </a:pPr>
            <a:r>
              <a:rPr lang="en-IN" sz="1600" dirty="0" smtClean="0"/>
              <a:t>    }  </a:t>
            </a:r>
          </a:p>
          <a:p>
            <a:pPr algn="just">
              <a:buNone/>
            </a:pPr>
            <a:r>
              <a:rPr lang="en-IN" sz="1600" dirty="0" smtClean="0"/>
              <a:t>}  </a:t>
            </a:r>
          </a:p>
          <a:p>
            <a:pPr algn="just">
              <a:buNone/>
            </a:pPr>
            <a:endParaRPr lang="en-IN" sz="1600"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Timer class</a:t>
            </a:r>
            <a:br>
              <a:rPr lang="en-IN" dirty="0" smtClean="0"/>
            </a:br>
            <a:endParaRPr lang="en-IN" dirty="0"/>
          </a:p>
        </p:txBody>
      </p:sp>
      <p:sp>
        <p:nvSpPr>
          <p:cNvPr id="3" name="Content Placeholder 2"/>
          <p:cNvSpPr>
            <a:spLocks noGrp="1"/>
          </p:cNvSpPr>
          <p:nvPr>
            <p:ph idx="1"/>
          </p:nvPr>
        </p:nvSpPr>
        <p:spPr/>
        <p:txBody>
          <a:bodyPr/>
          <a:lstStyle/>
          <a:p>
            <a:pPr algn="just"/>
            <a:r>
              <a:rPr lang="en-IN" dirty="0" smtClean="0"/>
              <a:t>The Java Timer class provides a facility for the thread </a:t>
            </a:r>
            <a:r>
              <a:rPr lang="en-IN" dirty="0" smtClean="0">
                <a:solidFill>
                  <a:srgbClr val="FF0000"/>
                </a:solidFill>
              </a:rPr>
              <a:t>to schedule tasks </a:t>
            </a:r>
            <a:r>
              <a:rPr lang="en-IN" dirty="0" smtClean="0"/>
              <a:t>for future execution in a background thread.</a:t>
            </a:r>
          </a:p>
          <a:p>
            <a:pPr algn="just"/>
            <a:endParaRPr lang="en-IN" dirty="0" smtClean="0"/>
          </a:p>
          <a:p>
            <a:pPr algn="just"/>
            <a:r>
              <a:rPr lang="en-IN" dirty="0" smtClean="0"/>
              <a:t> This class is </a:t>
            </a:r>
            <a:r>
              <a:rPr lang="en-IN" dirty="0" smtClean="0">
                <a:solidFill>
                  <a:srgbClr val="FF0000"/>
                </a:solidFill>
              </a:rPr>
              <a:t>thread-safe</a:t>
            </a:r>
            <a:r>
              <a:rPr lang="en-IN" dirty="0" smtClean="0"/>
              <a:t> that means multiple class can share a single Timer object without using the external synchronization.</a:t>
            </a:r>
            <a:endParaRPr lang="en-IN"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457200" y="1052736"/>
          <a:ext cx="8229600" cy="5181600"/>
        </p:xfrm>
        <a:graphic>
          <a:graphicData uri="http://schemas.openxmlformats.org/drawingml/2006/table">
            <a:tbl>
              <a:tblPr firstRow="1" bandRow="1">
                <a:tableStyleId>{5C22544A-7EE6-4342-B048-85BDC9FD1C3A}</a:tableStyleId>
              </a:tblPr>
              <a:tblGrid>
                <a:gridCol w="2743200"/>
                <a:gridCol w="2743200"/>
                <a:gridCol w="2743200"/>
              </a:tblGrid>
              <a:tr h="370840">
                <a:tc>
                  <a:txBody>
                    <a:bodyPr/>
                    <a:lstStyle/>
                    <a:p>
                      <a:r>
                        <a:rPr lang="en-US" dirty="0" smtClean="0"/>
                        <a:t>1</a:t>
                      </a:r>
                      <a:endParaRPr lang="en-IN" dirty="0"/>
                    </a:p>
                  </a:txBody>
                  <a:tcPr marL="76200" marR="76200" marT="76200" marB="76200"/>
                </a:tc>
                <a:tc>
                  <a:txBody>
                    <a:bodyPr/>
                    <a:lstStyle/>
                    <a:p>
                      <a:pPr algn="just" fontAlgn="t"/>
                      <a:r>
                        <a:rPr lang="en-IN" sz="1400" u="none" strike="noStrike" dirty="0">
                          <a:solidFill>
                            <a:srgbClr val="008000"/>
                          </a:solidFill>
                          <a:latin typeface="inter-regular"/>
                          <a:hlinkClick r:id="rId2"/>
                        </a:rPr>
                        <a:t>cancel()</a:t>
                      </a:r>
                      <a:endParaRPr lang="en-IN" sz="1400" dirty="0">
                        <a:solidFill>
                          <a:srgbClr val="333333"/>
                        </a:solidFill>
                        <a:latin typeface="inter-regular"/>
                      </a:endParaRPr>
                    </a:p>
                  </a:txBody>
                  <a:tcPr marL="76200" marR="76200" marT="76200" marB="76200"/>
                </a:tc>
                <a:tc>
                  <a:txBody>
                    <a:bodyPr/>
                    <a:lstStyle/>
                    <a:p>
                      <a:pPr algn="just" fontAlgn="t"/>
                      <a:r>
                        <a:rPr lang="en-IN" sz="1400" dirty="0">
                          <a:solidFill>
                            <a:srgbClr val="333333"/>
                          </a:solidFill>
                          <a:latin typeface="inter-regular"/>
                        </a:rPr>
                        <a:t>It is used to stop the timer and remove the currently scheduled task.</a:t>
                      </a:r>
                    </a:p>
                  </a:txBody>
                  <a:tcPr marL="76200" marR="76200" marT="76200" marB="76200"/>
                </a:tc>
              </a:tr>
              <a:tr h="370840">
                <a:tc>
                  <a:txBody>
                    <a:bodyPr/>
                    <a:lstStyle/>
                    <a:p>
                      <a:pPr algn="just" fontAlgn="t"/>
                      <a:r>
                        <a:rPr lang="en-IN" sz="1400">
                          <a:solidFill>
                            <a:srgbClr val="333333"/>
                          </a:solidFill>
                          <a:latin typeface="inter-regular"/>
                        </a:rPr>
                        <a:t>2</a:t>
                      </a:r>
                    </a:p>
                  </a:txBody>
                  <a:tcPr marL="76200" marR="76200" marT="76200" marB="76200"/>
                </a:tc>
                <a:tc>
                  <a:txBody>
                    <a:bodyPr/>
                    <a:lstStyle/>
                    <a:p>
                      <a:pPr algn="just" fontAlgn="t"/>
                      <a:r>
                        <a:rPr lang="en-IN" sz="1400" u="none" strike="noStrike" dirty="0">
                          <a:solidFill>
                            <a:srgbClr val="008000"/>
                          </a:solidFill>
                          <a:latin typeface="inter-regular"/>
                          <a:hlinkClick r:id="rId3"/>
                        </a:rPr>
                        <a:t>Purge()</a:t>
                      </a:r>
                      <a:endParaRPr lang="en-IN" sz="1400" dirty="0">
                        <a:solidFill>
                          <a:srgbClr val="333333"/>
                        </a:solidFill>
                        <a:latin typeface="inter-regular"/>
                      </a:endParaRPr>
                    </a:p>
                  </a:txBody>
                  <a:tcPr marL="76200" marR="76200" marT="76200" marB="76200"/>
                </a:tc>
                <a:tc>
                  <a:txBody>
                    <a:bodyPr/>
                    <a:lstStyle/>
                    <a:p>
                      <a:pPr algn="just" fontAlgn="t"/>
                      <a:r>
                        <a:rPr lang="en-IN" sz="1400" dirty="0">
                          <a:solidFill>
                            <a:srgbClr val="333333"/>
                          </a:solidFill>
                          <a:latin typeface="inter-regular"/>
                        </a:rPr>
                        <a:t>It is used to cancel the tasks present in </a:t>
                      </a:r>
                      <a:r>
                        <a:rPr lang="en-IN" sz="1400" dirty="0" err="1">
                          <a:solidFill>
                            <a:srgbClr val="333333"/>
                          </a:solidFill>
                          <a:latin typeface="inter-regular"/>
                        </a:rPr>
                        <a:t>TimerTask</a:t>
                      </a:r>
                      <a:r>
                        <a:rPr lang="en-IN" sz="1400" dirty="0">
                          <a:solidFill>
                            <a:srgbClr val="333333"/>
                          </a:solidFill>
                          <a:latin typeface="inter-regular"/>
                        </a:rPr>
                        <a:t> Chain.</a:t>
                      </a:r>
                    </a:p>
                  </a:txBody>
                  <a:tcPr marL="76200" marR="76200" marT="76200" marB="76200"/>
                </a:tc>
              </a:tr>
              <a:tr h="370840">
                <a:tc>
                  <a:txBody>
                    <a:bodyPr/>
                    <a:lstStyle/>
                    <a:p>
                      <a:pPr algn="just" fontAlgn="t"/>
                      <a:r>
                        <a:rPr lang="en-IN" sz="1400">
                          <a:solidFill>
                            <a:srgbClr val="333333"/>
                          </a:solidFill>
                          <a:latin typeface="inter-regular"/>
                        </a:rPr>
                        <a:t>3</a:t>
                      </a:r>
                    </a:p>
                  </a:txBody>
                  <a:tcPr marL="76200" marR="76200" marT="76200" marB="76200"/>
                </a:tc>
                <a:tc>
                  <a:txBody>
                    <a:bodyPr/>
                    <a:lstStyle/>
                    <a:p>
                      <a:pPr algn="just" fontAlgn="t"/>
                      <a:r>
                        <a:rPr lang="en-IN" sz="1400" u="none" strike="noStrike">
                          <a:solidFill>
                            <a:srgbClr val="008000"/>
                          </a:solidFill>
                          <a:latin typeface="inter-regular"/>
                          <a:hlinkClick r:id="rId4"/>
                        </a:rPr>
                        <a:t>scheduleAtFixedRate(TimerTask task, Date firstTime, long period)</a:t>
                      </a:r>
                      <a:endParaRPr lang="en-IN" sz="1400">
                        <a:solidFill>
                          <a:srgbClr val="333333"/>
                        </a:solidFill>
                        <a:latin typeface="inter-regular"/>
                      </a:endParaRPr>
                    </a:p>
                  </a:txBody>
                  <a:tcPr marL="76200" marR="76200" marT="76200" marB="76200"/>
                </a:tc>
                <a:tc>
                  <a:txBody>
                    <a:bodyPr/>
                    <a:lstStyle/>
                    <a:p>
                      <a:pPr algn="just" fontAlgn="t"/>
                      <a:r>
                        <a:rPr lang="en-IN" sz="1400">
                          <a:solidFill>
                            <a:srgbClr val="333333"/>
                          </a:solidFill>
                          <a:latin typeface="inter-regular"/>
                        </a:rPr>
                        <a:t>It is used to schedules the specified task for repeated fixed-rate execution, beginning at the specified time.</a:t>
                      </a:r>
                    </a:p>
                  </a:txBody>
                  <a:tcPr marL="76200" marR="76200" marT="76200" marB="76200"/>
                </a:tc>
              </a:tr>
              <a:tr h="370840">
                <a:tc>
                  <a:txBody>
                    <a:bodyPr/>
                    <a:lstStyle/>
                    <a:p>
                      <a:pPr algn="just" fontAlgn="t"/>
                      <a:r>
                        <a:rPr lang="en-IN" sz="1400" dirty="0">
                          <a:solidFill>
                            <a:srgbClr val="333333"/>
                          </a:solidFill>
                          <a:latin typeface="inter-regular"/>
                        </a:rPr>
                        <a:t>4</a:t>
                      </a:r>
                    </a:p>
                  </a:txBody>
                  <a:tcPr marL="76200" marR="76200" marT="76200" marB="76200"/>
                </a:tc>
                <a:tc>
                  <a:txBody>
                    <a:bodyPr/>
                    <a:lstStyle/>
                    <a:p>
                      <a:pPr algn="just" fontAlgn="t"/>
                      <a:r>
                        <a:rPr lang="en-IN" sz="1400" u="none" strike="noStrike">
                          <a:solidFill>
                            <a:srgbClr val="008000"/>
                          </a:solidFill>
                          <a:latin typeface="inter-regular"/>
                          <a:hlinkClick r:id="rId4"/>
                        </a:rPr>
                        <a:t>scheduleAtFixedRate(TimerTask task, long delay, long period)</a:t>
                      </a:r>
                      <a:endParaRPr lang="en-IN" sz="1400">
                        <a:solidFill>
                          <a:srgbClr val="333333"/>
                        </a:solidFill>
                        <a:latin typeface="inter-regular"/>
                      </a:endParaRPr>
                    </a:p>
                  </a:txBody>
                  <a:tcPr marL="76200" marR="76200" marT="76200" marB="76200"/>
                </a:tc>
                <a:tc>
                  <a:txBody>
                    <a:bodyPr/>
                    <a:lstStyle/>
                    <a:p>
                      <a:pPr algn="just" fontAlgn="t"/>
                      <a:r>
                        <a:rPr lang="en-IN" sz="1400">
                          <a:solidFill>
                            <a:srgbClr val="333333"/>
                          </a:solidFill>
                          <a:latin typeface="inter-regular"/>
                        </a:rPr>
                        <a:t>It is used to schedules the specified task for repeated fixed-rate execution, beginning after the specified delay.</a:t>
                      </a:r>
                    </a:p>
                  </a:txBody>
                  <a:tcPr marL="76200" marR="76200" marT="76200" marB="76200"/>
                </a:tc>
              </a:tr>
              <a:tr h="370840">
                <a:tc>
                  <a:txBody>
                    <a:bodyPr/>
                    <a:lstStyle/>
                    <a:p>
                      <a:pPr algn="just" fontAlgn="t"/>
                      <a:r>
                        <a:rPr lang="en-IN" sz="1400">
                          <a:solidFill>
                            <a:srgbClr val="333333"/>
                          </a:solidFill>
                          <a:latin typeface="inter-regular"/>
                        </a:rPr>
                        <a:t>5</a:t>
                      </a:r>
                    </a:p>
                  </a:txBody>
                  <a:tcPr marL="76200" marR="76200" marT="76200" marB="76200"/>
                </a:tc>
                <a:tc>
                  <a:txBody>
                    <a:bodyPr/>
                    <a:lstStyle/>
                    <a:p>
                      <a:pPr algn="just" fontAlgn="t"/>
                      <a:r>
                        <a:rPr lang="en-IN" sz="1400" u="none" strike="noStrike">
                          <a:solidFill>
                            <a:srgbClr val="008000"/>
                          </a:solidFill>
                          <a:latin typeface="inter-regular"/>
                          <a:hlinkClick r:id="rId5"/>
                        </a:rPr>
                        <a:t>schedule(TimerTask task, Date firstTime, long period)</a:t>
                      </a:r>
                      <a:endParaRPr lang="en-IN" sz="1400">
                        <a:solidFill>
                          <a:srgbClr val="333333"/>
                        </a:solidFill>
                        <a:latin typeface="inter-regular"/>
                      </a:endParaRPr>
                    </a:p>
                  </a:txBody>
                  <a:tcPr marL="76200" marR="76200" marT="76200" marB="76200"/>
                </a:tc>
                <a:tc>
                  <a:txBody>
                    <a:bodyPr/>
                    <a:lstStyle/>
                    <a:p>
                      <a:pPr algn="just" fontAlgn="t"/>
                      <a:r>
                        <a:rPr lang="en-IN" sz="1400">
                          <a:solidFill>
                            <a:srgbClr val="333333"/>
                          </a:solidFill>
                          <a:latin typeface="inter-regular"/>
                        </a:rPr>
                        <a:t>It is used to schedules the specified task for repeated fixed-delay execution, beginning at the specified time.</a:t>
                      </a:r>
                    </a:p>
                  </a:txBody>
                  <a:tcPr marL="76200" marR="76200" marT="76200" marB="76200"/>
                </a:tc>
              </a:tr>
              <a:tr h="370840">
                <a:tc>
                  <a:txBody>
                    <a:bodyPr/>
                    <a:lstStyle/>
                    <a:p>
                      <a:pPr algn="just" fontAlgn="t"/>
                      <a:r>
                        <a:rPr lang="en-IN" sz="1400">
                          <a:solidFill>
                            <a:srgbClr val="333333"/>
                          </a:solidFill>
                          <a:latin typeface="inter-regular"/>
                        </a:rPr>
                        <a:t>6</a:t>
                      </a:r>
                    </a:p>
                  </a:txBody>
                  <a:tcPr marL="76200" marR="76200" marT="76200" marB="76200"/>
                </a:tc>
                <a:tc>
                  <a:txBody>
                    <a:bodyPr/>
                    <a:lstStyle/>
                    <a:p>
                      <a:pPr algn="just" fontAlgn="t"/>
                      <a:r>
                        <a:rPr lang="en-IN" sz="1400" u="none" strike="noStrike">
                          <a:solidFill>
                            <a:srgbClr val="008000"/>
                          </a:solidFill>
                          <a:latin typeface="inter-regular"/>
                          <a:hlinkClick r:id="rId5"/>
                        </a:rPr>
                        <a:t>schedule(TimerTask task, Date time)</a:t>
                      </a:r>
                      <a:endParaRPr lang="en-IN" sz="1400">
                        <a:solidFill>
                          <a:srgbClr val="333333"/>
                        </a:solidFill>
                        <a:latin typeface="inter-regular"/>
                      </a:endParaRPr>
                    </a:p>
                  </a:txBody>
                  <a:tcPr marL="76200" marR="76200" marT="76200" marB="76200"/>
                </a:tc>
                <a:tc>
                  <a:txBody>
                    <a:bodyPr/>
                    <a:lstStyle/>
                    <a:p>
                      <a:pPr algn="just" fontAlgn="t"/>
                      <a:r>
                        <a:rPr lang="en-IN" sz="1400" dirty="0">
                          <a:solidFill>
                            <a:srgbClr val="333333"/>
                          </a:solidFill>
                          <a:latin typeface="inter-regular"/>
                        </a:rPr>
                        <a:t>It is used to schedules the specified task for execution at the specified time.</a:t>
                      </a:r>
                    </a:p>
                  </a:txBody>
                  <a:tcPr marL="76200" marR="76200" marT="76200" marB="76200"/>
                </a:tc>
              </a:tr>
            </a:tbl>
          </a:graphicData>
        </a:graphic>
      </p:graphicFrame>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8229600" cy="4525963"/>
          </a:xfrm>
        </p:spPr>
        <p:txBody>
          <a:bodyPr>
            <a:noAutofit/>
          </a:bodyPr>
          <a:lstStyle/>
          <a:p>
            <a:pPr algn="just">
              <a:buNone/>
            </a:pPr>
            <a:r>
              <a:rPr lang="en-IN" sz="1400" b="1" dirty="0" smtClean="0"/>
              <a:t>import</a:t>
            </a:r>
            <a:r>
              <a:rPr lang="en-IN" sz="1400" dirty="0" smtClean="0"/>
              <a:t> </a:t>
            </a:r>
            <a:r>
              <a:rPr lang="en-IN" sz="1400" dirty="0" err="1" smtClean="0"/>
              <a:t>java.util</a:t>
            </a:r>
            <a:r>
              <a:rPr lang="en-IN" sz="1400" dirty="0" smtClean="0"/>
              <a:t>.*;  </a:t>
            </a:r>
          </a:p>
          <a:p>
            <a:pPr algn="just">
              <a:buNone/>
            </a:pPr>
            <a:r>
              <a:rPr lang="en-IN" sz="1400" dirty="0" smtClean="0"/>
              <a:t>  </a:t>
            </a:r>
          </a:p>
          <a:p>
            <a:pPr algn="just">
              <a:buNone/>
            </a:pPr>
            <a:r>
              <a:rPr lang="en-IN" sz="1400" b="1" dirty="0" smtClean="0"/>
              <a:t>public</a:t>
            </a:r>
            <a:r>
              <a:rPr lang="en-IN" sz="1400" dirty="0" smtClean="0"/>
              <a:t> </a:t>
            </a:r>
            <a:r>
              <a:rPr lang="en-IN" sz="1400" b="1" dirty="0" smtClean="0"/>
              <a:t>class</a:t>
            </a:r>
            <a:r>
              <a:rPr lang="en-IN" sz="1400" dirty="0" smtClean="0"/>
              <a:t> JavaTimerCancleExample2{  </a:t>
            </a:r>
          </a:p>
          <a:p>
            <a:pPr algn="just">
              <a:buNone/>
            </a:pPr>
            <a:r>
              <a:rPr lang="en-IN" sz="1400" dirty="0" smtClean="0"/>
              <a:t>   </a:t>
            </a:r>
            <a:r>
              <a:rPr lang="en-IN" sz="1400" b="1" dirty="0" smtClean="0"/>
              <a:t>public</a:t>
            </a:r>
            <a:r>
              <a:rPr lang="en-IN" sz="1400" dirty="0" smtClean="0"/>
              <a:t> </a:t>
            </a:r>
            <a:r>
              <a:rPr lang="en-IN" sz="1400" b="1" dirty="0" smtClean="0"/>
              <a:t>static</a:t>
            </a:r>
            <a:r>
              <a:rPr lang="en-IN" sz="1400" dirty="0" smtClean="0"/>
              <a:t> </a:t>
            </a:r>
            <a:r>
              <a:rPr lang="en-IN" sz="1400" b="1" dirty="0" smtClean="0"/>
              <a:t>void</a:t>
            </a:r>
            <a:r>
              <a:rPr lang="en-IN" sz="1400" dirty="0" smtClean="0"/>
              <a:t> main(String[] </a:t>
            </a:r>
            <a:r>
              <a:rPr lang="en-IN" sz="1400" dirty="0" err="1" smtClean="0"/>
              <a:t>args</a:t>
            </a:r>
            <a:r>
              <a:rPr lang="en-IN" sz="1400" dirty="0" smtClean="0"/>
              <a:t>) {  </a:t>
            </a:r>
          </a:p>
          <a:p>
            <a:pPr algn="just">
              <a:buNone/>
            </a:pPr>
            <a:r>
              <a:rPr lang="en-IN" sz="1400" dirty="0" smtClean="0"/>
              <a:t>  </a:t>
            </a:r>
          </a:p>
          <a:p>
            <a:pPr algn="just">
              <a:buNone/>
            </a:pPr>
            <a:r>
              <a:rPr lang="en-IN" sz="1400" dirty="0" smtClean="0"/>
              <a:t>Timer t = </a:t>
            </a:r>
            <a:r>
              <a:rPr lang="en-IN" sz="1400" b="1" dirty="0" smtClean="0"/>
              <a:t>new</a:t>
            </a:r>
            <a:r>
              <a:rPr lang="en-IN" sz="1400" dirty="0" smtClean="0"/>
              <a:t> Timer();  </a:t>
            </a:r>
          </a:p>
          <a:p>
            <a:pPr algn="just">
              <a:buNone/>
            </a:pPr>
            <a:r>
              <a:rPr lang="en-IN" sz="1400" dirty="0" err="1" smtClean="0"/>
              <a:t>TimerTask</a:t>
            </a:r>
            <a:r>
              <a:rPr lang="en-IN" sz="1400" dirty="0" smtClean="0"/>
              <a:t> </a:t>
            </a:r>
            <a:r>
              <a:rPr lang="en-IN" sz="1400" dirty="0" err="1" smtClean="0"/>
              <a:t>tt</a:t>
            </a:r>
            <a:r>
              <a:rPr lang="en-IN" sz="1400" dirty="0" smtClean="0"/>
              <a:t> = </a:t>
            </a:r>
            <a:r>
              <a:rPr lang="en-IN" sz="1400" b="1" dirty="0" smtClean="0"/>
              <a:t>new</a:t>
            </a:r>
            <a:r>
              <a:rPr lang="en-IN" sz="1400" dirty="0" smtClean="0"/>
              <a:t> </a:t>
            </a:r>
            <a:r>
              <a:rPr lang="en-IN" sz="1400" dirty="0" err="1" smtClean="0"/>
              <a:t>TimerTask</a:t>
            </a:r>
            <a:r>
              <a:rPr lang="en-IN" sz="1400" dirty="0" smtClean="0"/>
              <a:t>() {  </a:t>
            </a:r>
          </a:p>
          <a:p>
            <a:pPr algn="just">
              <a:buNone/>
            </a:pPr>
            <a:r>
              <a:rPr lang="en-IN" sz="1400" dirty="0" smtClean="0"/>
              <a:t>    @Override  </a:t>
            </a:r>
          </a:p>
          <a:p>
            <a:pPr algn="just">
              <a:buNone/>
            </a:pPr>
            <a:r>
              <a:rPr lang="en-IN" sz="1400" dirty="0" smtClean="0"/>
              <a:t>    </a:t>
            </a:r>
            <a:r>
              <a:rPr lang="en-IN" sz="1400" b="1" dirty="0" smtClean="0"/>
              <a:t>public</a:t>
            </a:r>
            <a:r>
              <a:rPr lang="en-IN" sz="1400" dirty="0" smtClean="0"/>
              <a:t> </a:t>
            </a:r>
            <a:r>
              <a:rPr lang="en-IN" sz="1400" b="1" dirty="0" smtClean="0"/>
              <a:t>void</a:t>
            </a:r>
            <a:r>
              <a:rPr lang="en-IN" sz="1400" dirty="0" smtClean="0"/>
              <a:t> run() {  </a:t>
            </a:r>
          </a:p>
          <a:p>
            <a:pPr algn="just">
              <a:buNone/>
            </a:pPr>
            <a:r>
              <a:rPr lang="en-IN" sz="1400" dirty="0" smtClean="0"/>
              <a:t>        </a:t>
            </a:r>
            <a:r>
              <a:rPr lang="en-IN" sz="1400" b="1" dirty="0" smtClean="0"/>
              <a:t>for</a:t>
            </a:r>
            <a:r>
              <a:rPr lang="en-IN" sz="1400" dirty="0" smtClean="0"/>
              <a:t>(</a:t>
            </a:r>
            <a:r>
              <a:rPr lang="en-IN" sz="1400" b="1" dirty="0" err="1" smtClean="0"/>
              <a:t>int</a:t>
            </a:r>
            <a:r>
              <a:rPr lang="en-IN" sz="1400" dirty="0" smtClean="0"/>
              <a:t> </a:t>
            </a:r>
            <a:r>
              <a:rPr lang="en-IN" sz="1400" dirty="0" err="1" smtClean="0"/>
              <a:t>i</a:t>
            </a:r>
            <a:r>
              <a:rPr lang="en-IN" sz="1400" dirty="0" smtClean="0"/>
              <a:t>=1; </a:t>
            </a:r>
            <a:r>
              <a:rPr lang="en-IN" sz="1400" dirty="0" err="1" smtClean="0"/>
              <a:t>i</a:t>
            </a:r>
            <a:r>
              <a:rPr lang="en-IN" sz="1400" dirty="0" smtClean="0"/>
              <a:t>&lt;=10;i++)  </a:t>
            </a:r>
          </a:p>
          <a:p>
            <a:pPr algn="just">
              <a:buNone/>
            </a:pPr>
            <a:r>
              <a:rPr lang="en-IN" sz="1400" dirty="0" smtClean="0"/>
              <a:t>        {  </a:t>
            </a:r>
          </a:p>
          <a:p>
            <a:pPr algn="just">
              <a:buNone/>
            </a:pPr>
            <a:r>
              <a:rPr lang="en-IN" sz="1400" dirty="0" smtClean="0"/>
              <a:t>        </a:t>
            </a:r>
            <a:r>
              <a:rPr lang="en-IN" sz="1400" dirty="0" err="1" smtClean="0"/>
              <a:t>System.out.println</a:t>
            </a:r>
            <a:r>
              <a:rPr lang="en-IN" sz="1400" dirty="0" smtClean="0"/>
              <a:t>("working on");  </a:t>
            </a:r>
          </a:p>
          <a:p>
            <a:pPr algn="just">
              <a:buNone/>
            </a:pPr>
            <a:r>
              <a:rPr lang="en-IN" sz="1400" dirty="0" smtClean="0"/>
              <a:t>        </a:t>
            </a:r>
            <a:r>
              <a:rPr lang="en-IN" sz="1400" b="1" dirty="0" smtClean="0"/>
              <a:t>if</a:t>
            </a:r>
            <a:r>
              <a:rPr lang="en-IN" sz="1400" dirty="0" smtClean="0"/>
              <a:t>(</a:t>
            </a:r>
            <a:r>
              <a:rPr lang="en-IN" sz="1400" dirty="0" err="1" smtClean="0"/>
              <a:t>i</a:t>
            </a:r>
            <a:r>
              <a:rPr lang="en-IN" sz="1400" dirty="0" smtClean="0"/>
              <a:t>&gt;=5)  </a:t>
            </a:r>
          </a:p>
          <a:p>
            <a:pPr algn="just">
              <a:buNone/>
            </a:pPr>
            <a:r>
              <a:rPr lang="en-IN" sz="1400" dirty="0" smtClean="0"/>
              <a:t>        {  </a:t>
            </a:r>
          </a:p>
          <a:p>
            <a:pPr algn="just">
              <a:buNone/>
            </a:pPr>
            <a:r>
              <a:rPr lang="en-IN" sz="1400" dirty="0" smtClean="0"/>
              <a:t>            </a:t>
            </a:r>
            <a:r>
              <a:rPr lang="en-IN" sz="1400" dirty="0" err="1" smtClean="0"/>
              <a:t>System.out.println</a:t>
            </a:r>
            <a:r>
              <a:rPr lang="en-IN" sz="1400" dirty="0" smtClean="0"/>
              <a:t>("Task is stop");  </a:t>
            </a:r>
          </a:p>
          <a:p>
            <a:pPr algn="just">
              <a:buNone/>
            </a:pPr>
            <a:r>
              <a:rPr lang="en-IN" sz="1400" dirty="0" smtClean="0"/>
              <a:t>            </a:t>
            </a:r>
            <a:r>
              <a:rPr lang="en-IN" sz="1400" dirty="0" err="1" smtClean="0"/>
              <a:t>t.cancel</a:t>
            </a:r>
            <a:r>
              <a:rPr lang="en-IN" sz="1400" dirty="0" smtClean="0"/>
              <a:t>();  </a:t>
            </a:r>
          </a:p>
          <a:p>
            <a:pPr algn="just">
              <a:buNone/>
            </a:pPr>
            <a:r>
              <a:rPr lang="en-IN" sz="1400" dirty="0" smtClean="0"/>
              <a:t>               </a:t>
            </a:r>
          </a:p>
          <a:p>
            <a:pPr algn="just">
              <a:buNone/>
            </a:pPr>
            <a:r>
              <a:rPr lang="en-IN" sz="1400" dirty="0" smtClean="0"/>
              <a:t>        }  </a:t>
            </a:r>
          </a:p>
          <a:p>
            <a:pPr algn="just">
              <a:buNone/>
            </a:pPr>
            <a:r>
              <a:rPr lang="en-IN" sz="1400" dirty="0" smtClean="0"/>
              <a:t>        }  </a:t>
            </a:r>
          </a:p>
          <a:p>
            <a:pPr algn="just">
              <a:buNone/>
            </a:pPr>
            <a:r>
              <a:rPr lang="en-IN" sz="1400" dirty="0" smtClean="0"/>
              <a:t>    };  </a:t>
            </a:r>
          </a:p>
          <a:p>
            <a:pPr algn="just">
              <a:buNone/>
            </a:pPr>
            <a:r>
              <a:rPr lang="en-IN" sz="1400" dirty="0" smtClean="0"/>
              <a:t>};  </a:t>
            </a:r>
          </a:p>
          <a:p>
            <a:pPr algn="just">
              <a:buNone/>
            </a:pPr>
            <a:r>
              <a:rPr lang="en-IN" sz="1400" dirty="0" err="1" smtClean="0"/>
              <a:t>t.schedule</a:t>
            </a:r>
            <a:r>
              <a:rPr lang="en-IN" sz="1400" dirty="0" smtClean="0"/>
              <a:t>(tt,1000,1000);  </a:t>
            </a:r>
          </a:p>
          <a:p>
            <a:pPr algn="just">
              <a:buNone/>
            </a:pPr>
            <a:r>
              <a:rPr lang="en-IN" sz="1400" dirty="0" smtClean="0"/>
              <a:t>   }  </a:t>
            </a:r>
          </a:p>
          <a:p>
            <a:pPr algn="just">
              <a:buNone/>
            </a:pPr>
            <a:r>
              <a:rPr lang="en-IN" sz="1400" dirty="0" smtClean="0"/>
              <a:t>}  </a:t>
            </a:r>
          </a:p>
          <a:p>
            <a:pPr algn="just">
              <a:buNone/>
            </a:pPr>
            <a:endParaRPr lang="en-IN" sz="1400"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Flow API</a:t>
            </a:r>
            <a:endParaRPr lang="en-IN" dirty="0"/>
          </a:p>
        </p:txBody>
      </p:sp>
      <p:sp>
        <p:nvSpPr>
          <p:cNvPr id="3" name="Content Placeholder 2"/>
          <p:cNvSpPr>
            <a:spLocks noGrp="1"/>
          </p:cNvSpPr>
          <p:nvPr>
            <p:ph idx="1"/>
          </p:nvPr>
        </p:nvSpPr>
        <p:spPr/>
        <p:txBody>
          <a:bodyPr>
            <a:normAutofit fontScale="62500" lnSpcReduction="20000"/>
          </a:bodyPr>
          <a:lstStyle/>
          <a:p>
            <a:pPr algn="just"/>
            <a:r>
              <a:rPr lang="en-IN" b="1" dirty="0" smtClean="0"/>
              <a:t>Flow API</a:t>
            </a:r>
            <a:r>
              <a:rPr lang="en-IN" dirty="0" smtClean="0"/>
              <a:t> is official support for reactive streams specification since Java 9. It is a combination of both </a:t>
            </a:r>
            <a:r>
              <a:rPr lang="en-IN" b="1" dirty="0" err="1" smtClean="0"/>
              <a:t>Iterator</a:t>
            </a:r>
            <a:r>
              <a:rPr lang="en-IN" b="1" dirty="0" smtClean="0"/>
              <a:t> </a:t>
            </a:r>
            <a:r>
              <a:rPr lang="en-IN" dirty="0" smtClean="0"/>
              <a:t>and </a:t>
            </a:r>
            <a:r>
              <a:rPr lang="en-IN" b="1" dirty="0" smtClean="0"/>
              <a:t>Observer </a:t>
            </a:r>
            <a:r>
              <a:rPr lang="en-IN" dirty="0" smtClean="0"/>
              <a:t>patterns. The </a:t>
            </a:r>
            <a:r>
              <a:rPr lang="en-IN" b="1" dirty="0" smtClean="0"/>
              <a:t>Flow API</a:t>
            </a:r>
            <a:r>
              <a:rPr lang="en-IN" dirty="0" smtClean="0"/>
              <a:t> is an interoperation specification and not an end-user API like </a:t>
            </a:r>
            <a:r>
              <a:rPr lang="en-IN" b="1" dirty="0" err="1" smtClean="0"/>
              <a:t>RxJava</a:t>
            </a:r>
            <a:r>
              <a:rPr lang="en-IN" dirty="0" smtClean="0"/>
              <a:t>.</a:t>
            </a:r>
          </a:p>
          <a:p>
            <a:pPr algn="just"/>
            <a:endParaRPr lang="en-IN" dirty="0" smtClean="0"/>
          </a:p>
          <a:p>
            <a:pPr algn="just">
              <a:buNone/>
            </a:pPr>
            <a:r>
              <a:rPr lang="en-IN" b="1" dirty="0" smtClean="0"/>
              <a:t>Flow API</a:t>
            </a:r>
            <a:r>
              <a:rPr lang="en-IN" dirty="0" smtClean="0"/>
              <a:t> consists of four basic interfaces:</a:t>
            </a:r>
          </a:p>
          <a:p>
            <a:pPr algn="just"/>
            <a:endParaRPr lang="en-IN" dirty="0" smtClean="0"/>
          </a:p>
          <a:p>
            <a:pPr algn="just"/>
            <a:r>
              <a:rPr lang="en-IN" b="1" dirty="0" smtClean="0"/>
              <a:t>Subscriber:</a:t>
            </a:r>
            <a:r>
              <a:rPr lang="en-IN" dirty="0" smtClean="0"/>
              <a:t> The Subscriber subscribes to Publisher for </a:t>
            </a:r>
            <a:r>
              <a:rPr lang="en-IN" dirty="0" err="1" smtClean="0"/>
              <a:t>callbacks</a:t>
            </a:r>
            <a:r>
              <a:rPr lang="en-IN" dirty="0" smtClean="0"/>
              <a:t>.</a:t>
            </a:r>
          </a:p>
          <a:p>
            <a:pPr algn="just"/>
            <a:endParaRPr lang="en-IN" dirty="0" smtClean="0"/>
          </a:p>
          <a:p>
            <a:pPr algn="just"/>
            <a:r>
              <a:rPr lang="en-IN" b="1" dirty="0" smtClean="0"/>
              <a:t>Publisher:</a:t>
            </a:r>
            <a:r>
              <a:rPr lang="en-IN" dirty="0" smtClean="0"/>
              <a:t> The Publisher publishes the stream of data items to the registered subscribers.</a:t>
            </a:r>
          </a:p>
          <a:p>
            <a:pPr algn="just"/>
            <a:endParaRPr lang="en-IN" dirty="0" smtClean="0"/>
          </a:p>
          <a:p>
            <a:pPr algn="just"/>
            <a:r>
              <a:rPr lang="en-IN" b="1" dirty="0" smtClean="0"/>
              <a:t>Subscription:</a:t>
            </a:r>
            <a:r>
              <a:rPr lang="en-IN" dirty="0" smtClean="0"/>
              <a:t> The link between publisher and subscriber.</a:t>
            </a:r>
          </a:p>
          <a:p>
            <a:pPr algn="just"/>
            <a:endParaRPr lang="en-IN" dirty="0" smtClean="0"/>
          </a:p>
          <a:p>
            <a:pPr algn="just"/>
            <a:r>
              <a:rPr lang="en-IN" b="1" dirty="0" smtClean="0"/>
              <a:t>Processor:</a:t>
            </a:r>
            <a:r>
              <a:rPr lang="en-IN" dirty="0" smtClean="0"/>
              <a:t> The processor sits between Publisher and Subscriber, and transforms one stream to another.</a:t>
            </a:r>
          </a:p>
          <a:p>
            <a:pPr algn="just"/>
            <a:endParaRPr lang="en-IN"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use Collections</a:t>
            </a:r>
            <a:endParaRPr lang="en-IN" dirty="0"/>
          </a:p>
        </p:txBody>
      </p:sp>
      <p:sp>
        <p:nvSpPr>
          <p:cNvPr id="3" name="Content Placeholder 2"/>
          <p:cNvSpPr>
            <a:spLocks noGrp="1"/>
          </p:cNvSpPr>
          <p:nvPr>
            <p:ph idx="1"/>
          </p:nvPr>
        </p:nvSpPr>
        <p:spPr/>
        <p:txBody>
          <a:bodyPr>
            <a:normAutofit fontScale="70000" lnSpcReduction="20000"/>
          </a:bodyPr>
          <a:lstStyle/>
          <a:p>
            <a:pPr algn="just"/>
            <a:r>
              <a:rPr lang="en-IN" dirty="0"/>
              <a:t>A Collection in Java refers to </a:t>
            </a:r>
            <a:r>
              <a:rPr lang="en-IN" dirty="0">
                <a:solidFill>
                  <a:srgbClr val="FF0000"/>
                </a:solidFill>
              </a:rPr>
              <a:t>a single unit that contains a group of objects.</a:t>
            </a:r>
          </a:p>
          <a:p>
            <a:pPr algn="just"/>
            <a:endParaRPr lang="en-IN" dirty="0"/>
          </a:p>
          <a:p>
            <a:pPr algn="just"/>
            <a:r>
              <a:rPr lang="en-IN" dirty="0"/>
              <a:t>A separate Collection Framework was needed to have a standard implementation for objects.</a:t>
            </a:r>
          </a:p>
          <a:p>
            <a:pPr algn="just"/>
            <a:endParaRPr lang="en-IN" dirty="0"/>
          </a:p>
          <a:p>
            <a:pPr algn="just"/>
            <a:r>
              <a:rPr lang="en-IN" dirty="0"/>
              <a:t>The List interface is implemented by </a:t>
            </a:r>
            <a:r>
              <a:rPr lang="en-IN" b="1" dirty="0" err="1"/>
              <a:t>LinkedList</a:t>
            </a:r>
            <a:r>
              <a:rPr lang="en-IN" b="1" dirty="0"/>
              <a:t>, </a:t>
            </a:r>
            <a:r>
              <a:rPr lang="en-IN" b="1" dirty="0" err="1"/>
              <a:t>ArrayList</a:t>
            </a:r>
            <a:r>
              <a:rPr lang="en-IN" b="1" dirty="0"/>
              <a:t>, Vectors,</a:t>
            </a:r>
            <a:r>
              <a:rPr lang="en-IN" dirty="0"/>
              <a:t> and </a:t>
            </a:r>
            <a:r>
              <a:rPr lang="en-IN" b="1" dirty="0"/>
              <a:t>Stack classes</a:t>
            </a:r>
            <a:r>
              <a:rPr lang="en-IN" dirty="0"/>
              <a:t>.</a:t>
            </a:r>
          </a:p>
          <a:p>
            <a:pPr algn="just"/>
            <a:endParaRPr lang="en-IN" dirty="0"/>
          </a:p>
          <a:p>
            <a:pPr algn="just"/>
            <a:r>
              <a:rPr lang="en-IN" dirty="0"/>
              <a:t>The Queue interface is implemented by </a:t>
            </a:r>
            <a:r>
              <a:rPr lang="en-IN" b="1" dirty="0" err="1"/>
              <a:t>PriorityQueue</a:t>
            </a:r>
            <a:r>
              <a:rPr lang="en-IN" dirty="0"/>
              <a:t>.</a:t>
            </a:r>
          </a:p>
          <a:p>
            <a:pPr algn="just"/>
            <a:endParaRPr lang="en-IN" dirty="0"/>
          </a:p>
          <a:p>
            <a:pPr algn="just"/>
            <a:r>
              <a:rPr lang="en-IN" dirty="0"/>
              <a:t>The Set Interface is implemented by </a:t>
            </a:r>
            <a:r>
              <a:rPr lang="en-IN" b="1" dirty="0" err="1"/>
              <a:t>HashedSet</a:t>
            </a:r>
            <a:r>
              <a:rPr lang="en-IN" b="1" dirty="0"/>
              <a:t>, </a:t>
            </a:r>
            <a:r>
              <a:rPr lang="en-IN" b="1" dirty="0" err="1"/>
              <a:t>LinkedHashSet</a:t>
            </a:r>
            <a:r>
              <a:rPr lang="en-IN" b="1" dirty="0"/>
              <a:t>,</a:t>
            </a:r>
            <a:r>
              <a:rPr lang="en-IN" dirty="0"/>
              <a:t> and </a:t>
            </a:r>
            <a:r>
              <a:rPr lang="en-IN" b="1" dirty="0" err="1"/>
              <a:t>TreeSet</a:t>
            </a:r>
            <a:r>
              <a:rPr lang="en-IN" dirty="0"/>
              <a:t>.</a:t>
            </a:r>
          </a:p>
          <a:p>
            <a:pPr algn="just"/>
            <a:endParaRPr lang="en-IN" dirty="0"/>
          </a:p>
        </p:txBody>
      </p:sp>
    </p:spTree>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0000" lnSpcReduction="20000"/>
          </a:bodyPr>
          <a:lstStyle/>
          <a:p>
            <a:pPr algn="just"/>
            <a:r>
              <a:rPr lang="en-IN" dirty="0"/>
              <a:t>The Map interface is implemented by </a:t>
            </a:r>
            <a:r>
              <a:rPr lang="en-IN" b="1" dirty="0" err="1"/>
              <a:t>HashMap</a:t>
            </a:r>
            <a:r>
              <a:rPr lang="en-IN" dirty="0"/>
              <a:t>.</a:t>
            </a:r>
          </a:p>
          <a:p>
            <a:pPr algn="just"/>
            <a:endParaRPr lang="en-IN" dirty="0"/>
          </a:p>
          <a:p>
            <a:pPr algn="just"/>
            <a:r>
              <a:rPr lang="en-IN" dirty="0" err="1">
                <a:solidFill>
                  <a:srgbClr val="FF0000"/>
                </a:solidFill>
              </a:rPr>
              <a:t>ArrayList</a:t>
            </a:r>
            <a:r>
              <a:rPr lang="en-IN" dirty="0">
                <a:solidFill>
                  <a:srgbClr val="FF0000"/>
                </a:solidFill>
              </a:rPr>
              <a:t> is good for searching a particular element </a:t>
            </a:r>
            <a:r>
              <a:rPr lang="en-IN" dirty="0"/>
              <a:t>using </a:t>
            </a:r>
            <a:r>
              <a:rPr lang="en-IN" b="1" dirty="0"/>
              <a:t>array index</a:t>
            </a:r>
            <a:r>
              <a:rPr lang="en-IN" dirty="0"/>
              <a:t>. </a:t>
            </a:r>
            <a:r>
              <a:rPr lang="en-IN" dirty="0" err="1"/>
              <a:t>ArrayLists</a:t>
            </a:r>
            <a:r>
              <a:rPr lang="en-IN" dirty="0"/>
              <a:t> are dynamic which is advantageous over arrays.</a:t>
            </a:r>
          </a:p>
          <a:p>
            <a:pPr algn="just"/>
            <a:endParaRPr lang="en-IN" dirty="0"/>
          </a:p>
          <a:p>
            <a:pPr algn="just"/>
            <a:r>
              <a:rPr lang="en-IN" dirty="0">
                <a:solidFill>
                  <a:srgbClr val="FF0000"/>
                </a:solidFill>
              </a:rPr>
              <a:t>Linked list is good for insertion and deletion operations</a:t>
            </a:r>
            <a:r>
              <a:rPr lang="en-IN" dirty="0"/>
              <a:t>.</a:t>
            </a:r>
          </a:p>
          <a:p>
            <a:pPr algn="just"/>
            <a:endParaRPr lang="en-IN" dirty="0"/>
          </a:p>
          <a:p>
            <a:pPr algn="just"/>
            <a:r>
              <a:rPr lang="en-IN" dirty="0">
                <a:solidFill>
                  <a:srgbClr val="FF0000"/>
                </a:solidFill>
              </a:rPr>
              <a:t>Set</a:t>
            </a:r>
            <a:r>
              <a:rPr lang="en-IN" dirty="0"/>
              <a:t> is used to store </a:t>
            </a:r>
            <a:r>
              <a:rPr lang="en-IN" b="1" dirty="0">
                <a:solidFill>
                  <a:srgbClr val="FF0000"/>
                </a:solidFill>
              </a:rPr>
              <a:t>unique elements</a:t>
            </a:r>
            <a:r>
              <a:rPr lang="en-IN" dirty="0">
                <a:solidFill>
                  <a:srgbClr val="FF0000"/>
                </a:solidFill>
              </a:rPr>
              <a:t>.</a:t>
            </a:r>
          </a:p>
          <a:p>
            <a:pPr algn="just"/>
            <a:endParaRPr lang="en-IN" dirty="0"/>
          </a:p>
          <a:p>
            <a:pPr algn="just"/>
            <a:r>
              <a:rPr lang="en-IN" dirty="0">
                <a:solidFill>
                  <a:srgbClr val="FF0000"/>
                </a:solidFill>
              </a:rPr>
              <a:t>Map is used when to store key-value pairs,</a:t>
            </a:r>
            <a:r>
              <a:rPr lang="en-IN" dirty="0"/>
              <a:t> Hash map is used in Java to build </a:t>
            </a:r>
            <a:r>
              <a:rPr lang="en-IN" b="1" dirty="0"/>
              <a:t>caching mechanism</a:t>
            </a:r>
            <a:r>
              <a:rPr lang="en-IN" dirty="0"/>
              <a:t>.</a:t>
            </a:r>
          </a:p>
          <a:p>
            <a:pPr algn="just">
              <a:buNone/>
            </a:pPr>
            <a:r>
              <a:rPr lang="en-IN" dirty="0"/>
              <a:t/>
            </a:r>
            <a:br>
              <a:rPr lang="en-IN" dirty="0"/>
            </a:br>
            <a:endParaRPr lang="en-IN"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674FD60-9C01-E832-F1FA-F7DA523ADF4F}"/>
              </a:ext>
            </a:extLst>
          </p:cNvPr>
          <p:cNvSpPr>
            <a:spLocks noGrp="1"/>
          </p:cNvSpPr>
          <p:nvPr>
            <p:ph type="title"/>
          </p:nvPr>
        </p:nvSpPr>
        <p:spPr/>
        <p:txBody>
          <a:bodyPr>
            <a:normAutofit/>
          </a:bodyPr>
          <a:lstStyle/>
          <a:p>
            <a:r>
              <a:rPr lang="en-US" sz="3200" b="1" i="0" dirty="0">
                <a:effectLst/>
                <a:latin typeface="Source Sans Pro" panose="020B0503030403020204" pitchFamily="34" charset="0"/>
              </a:rPr>
              <a:t>Methods of the Collection Interface</a:t>
            </a:r>
            <a:br>
              <a:rPr lang="en-US" sz="3200" b="1" i="0" dirty="0">
                <a:effectLst/>
                <a:latin typeface="Source Sans Pro" panose="020B0503030403020204" pitchFamily="34" charset="0"/>
              </a:rPr>
            </a:br>
            <a:endParaRPr lang="en-IN" sz="3200" dirty="0"/>
          </a:p>
        </p:txBody>
      </p:sp>
      <p:graphicFrame>
        <p:nvGraphicFramePr>
          <p:cNvPr id="5" name="Content Placeholder 4">
            <a:extLst>
              <a:ext uri="{FF2B5EF4-FFF2-40B4-BE49-F238E27FC236}">
                <a16:creationId xmlns="" xmlns:a16="http://schemas.microsoft.com/office/drawing/2014/main" id="{CBB984E2-8C52-4A7F-F0E5-C77575F0CAA4}"/>
              </a:ext>
            </a:extLst>
          </p:cNvPr>
          <p:cNvGraphicFramePr>
            <a:graphicFrameLocks noGrp="1"/>
          </p:cNvGraphicFramePr>
          <p:nvPr>
            <p:ph idx="1"/>
            <p:extLst>
              <p:ext uri="{D42A27DB-BD31-4B8C-83A1-F6EECF244321}">
                <p14:modId xmlns="" xmlns:p14="http://schemas.microsoft.com/office/powerpoint/2010/main" val="3766889054"/>
              </p:ext>
            </p:extLst>
          </p:nvPr>
        </p:nvGraphicFramePr>
        <p:xfrm>
          <a:off x="1439652" y="1268760"/>
          <a:ext cx="6264696" cy="5117620"/>
        </p:xfrm>
        <a:graphic>
          <a:graphicData uri="http://schemas.openxmlformats.org/drawingml/2006/table">
            <a:tbl>
              <a:tblPr/>
              <a:tblGrid>
                <a:gridCol w="3132348">
                  <a:extLst>
                    <a:ext uri="{9D8B030D-6E8A-4147-A177-3AD203B41FA5}">
                      <a16:colId xmlns="" xmlns:a16="http://schemas.microsoft.com/office/drawing/2014/main" val="1299467215"/>
                    </a:ext>
                  </a:extLst>
                </a:gridCol>
                <a:gridCol w="3132348">
                  <a:extLst>
                    <a:ext uri="{9D8B030D-6E8A-4147-A177-3AD203B41FA5}">
                      <a16:colId xmlns="" xmlns:a16="http://schemas.microsoft.com/office/drawing/2014/main" val="373286880"/>
                    </a:ext>
                  </a:extLst>
                </a:gridCol>
              </a:tblGrid>
              <a:tr h="436084">
                <a:tc>
                  <a:txBody>
                    <a:bodyPr/>
                    <a:lstStyle/>
                    <a:p>
                      <a:pPr algn="ctr"/>
                      <a:r>
                        <a:rPr lang="en-IN" sz="1100">
                          <a:effectLst/>
                        </a:rPr>
                        <a:t>boolean containsAll(Collection&lt;?&gt; c)</a:t>
                      </a:r>
                    </a:p>
                  </a:txBody>
                  <a:tcPr marL="54530" marR="54530" marT="27265" marB="27265" anchor="ctr">
                    <a:lnL>
                      <a:noFill/>
                    </a:lnL>
                    <a:lnR>
                      <a:noFill/>
                    </a:lnR>
                    <a:lnT>
                      <a:noFill/>
                    </a:lnT>
                    <a:lnB>
                      <a:noFill/>
                    </a:lnB>
                  </a:tcPr>
                </a:tc>
                <a:tc>
                  <a:txBody>
                    <a:bodyPr/>
                    <a:lstStyle/>
                    <a:p>
                      <a:pPr algn="ctr"/>
                      <a:r>
                        <a:rPr lang="en-US" sz="1100">
                          <a:effectLst/>
                        </a:rPr>
                        <a:t>Returns true if the collection contains all the elements of c, else returns false.</a:t>
                      </a:r>
                    </a:p>
                  </a:txBody>
                  <a:tcPr marL="54530" marR="54530" marT="27265" marB="27265" anchor="ctr">
                    <a:lnL>
                      <a:noFill/>
                    </a:lnL>
                    <a:lnR>
                      <a:noFill/>
                    </a:lnR>
                    <a:lnT>
                      <a:noFill/>
                    </a:lnT>
                    <a:lnB>
                      <a:noFill/>
                    </a:lnB>
                  </a:tcPr>
                </a:tc>
                <a:extLst>
                  <a:ext uri="{0D108BD9-81ED-4DB2-BD59-A6C34878D82A}">
                    <a16:rowId xmlns="" xmlns:a16="http://schemas.microsoft.com/office/drawing/2014/main" val="1462484702"/>
                  </a:ext>
                </a:extLst>
              </a:tr>
              <a:tr h="793037">
                <a:tc>
                  <a:txBody>
                    <a:bodyPr/>
                    <a:lstStyle/>
                    <a:p>
                      <a:pPr algn="ctr"/>
                      <a:r>
                        <a:rPr lang="en-IN" sz="1100" dirty="0">
                          <a:effectLst/>
                        </a:rPr>
                        <a:t>int </a:t>
                      </a:r>
                      <a:r>
                        <a:rPr lang="en-IN" sz="1100" dirty="0" err="1">
                          <a:effectLst/>
                        </a:rPr>
                        <a:t>hashCode</a:t>
                      </a:r>
                      <a:r>
                        <a:rPr lang="en-IN" sz="1100" dirty="0">
                          <a:effectLst/>
                        </a:rPr>
                        <a:t>()</a:t>
                      </a:r>
                    </a:p>
                  </a:txBody>
                  <a:tcPr marL="54530" marR="54530" marT="27265" marB="27265" anchor="ctr">
                    <a:lnL>
                      <a:noFill/>
                    </a:lnL>
                    <a:lnR>
                      <a:noFill/>
                    </a:lnR>
                    <a:lnT>
                      <a:noFill/>
                    </a:lnT>
                    <a:lnB>
                      <a:noFill/>
                    </a:lnB>
                  </a:tcPr>
                </a:tc>
                <a:tc>
                  <a:txBody>
                    <a:bodyPr/>
                    <a:lstStyle/>
                    <a:p>
                      <a:pPr algn="ctr"/>
                      <a:r>
                        <a:rPr lang="en-US" sz="1100">
                          <a:effectLst/>
                        </a:rPr>
                        <a:t>It returns the hash code for the collection i.e., returns an integer or a 4 byte value which is generated by the hashing algorithm.</a:t>
                      </a:r>
                    </a:p>
                  </a:txBody>
                  <a:tcPr marL="54530" marR="54530" marT="27265" marB="27265" anchor="ctr">
                    <a:lnL>
                      <a:noFill/>
                    </a:lnL>
                    <a:lnR>
                      <a:noFill/>
                    </a:lnR>
                    <a:lnT>
                      <a:noFill/>
                    </a:lnT>
                    <a:lnB>
                      <a:noFill/>
                    </a:lnB>
                  </a:tcPr>
                </a:tc>
                <a:extLst>
                  <a:ext uri="{0D108BD9-81ED-4DB2-BD59-A6C34878D82A}">
                    <a16:rowId xmlns="" xmlns:a16="http://schemas.microsoft.com/office/drawing/2014/main" val="3377581035"/>
                  </a:ext>
                </a:extLst>
              </a:tr>
              <a:tr h="436084">
                <a:tc>
                  <a:txBody>
                    <a:bodyPr/>
                    <a:lstStyle/>
                    <a:p>
                      <a:pPr algn="ctr"/>
                      <a:r>
                        <a:rPr lang="en-IN" sz="1100">
                          <a:effectLst/>
                        </a:rPr>
                        <a:t>boolean equals(Object obj)</a:t>
                      </a:r>
                    </a:p>
                  </a:txBody>
                  <a:tcPr marL="54530" marR="54530" marT="27265" marB="27265" anchor="ctr">
                    <a:lnL>
                      <a:noFill/>
                    </a:lnL>
                    <a:lnR>
                      <a:noFill/>
                    </a:lnR>
                    <a:lnT>
                      <a:noFill/>
                    </a:lnT>
                    <a:lnB>
                      <a:noFill/>
                    </a:lnB>
                  </a:tcPr>
                </a:tc>
                <a:tc>
                  <a:txBody>
                    <a:bodyPr/>
                    <a:lstStyle/>
                    <a:p>
                      <a:pPr algn="ctr"/>
                      <a:r>
                        <a:rPr lang="en-US" sz="1100">
                          <a:effectLst/>
                        </a:rPr>
                        <a:t>It returns true if the collection and obj are equal, else returns false.</a:t>
                      </a:r>
                    </a:p>
                  </a:txBody>
                  <a:tcPr marL="54530" marR="54530" marT="27265" marB="27265" anchor="ctr">
                    <a:lnL>
                      <a:noFill/>
                    </a:lnL>
                    <a:lnR>
                      <a:noFill/>
                    </a:lnR>
                    <a:lnT>
                      <a:noFill/>
                    </a:lnT>
                    <a:lnB>
                      <a:noFill/>
                    </a:lnB>
                  </a:tcPr>
                </a:tc>
                <a:extLst>
                  <a:ext uri="{0D108BD9-81ED-4DB2-BD59-A6C34878D82A}">
                    <a16:rowId xmlns="" xmlns:a16="http://schemas.microsoft.com/office/drawing/2014/main" val="2401205703"/>
                  </a:ext>
                </a:extLst>
              </a:tr>
              <a:tr h="436084">
                <a:tc>
                  <a:txBody>
                    <a:bodyPr/>
                    <a:lstStyle/>
                    <a:p>
                      <a:pPr algn="ctr"/>
                      <a:r>
                        <a:rPr lang="en-IN" sz="1100">
                          <a:effectLst/>
                        </a:rPr>
                        <a:t>boolean isEmpty()</a:t>
                      </a:r>
                    </a:p>
                  </a:txBody>
                  <a:tcPr marL="54530" marR="54530" marT="27265" marB="27265" anchor="ctr">
                    <a:lnL>
                      <a:noFill/>
                    </a:lnL>
                    <a:lnR>
                      <a:noFill/>
                    </a:lnR>
                    <a:lnT>
                      <a:noFill/>
                    </a:lnT>
                    <a:lnB>
                      <a:noFill/>
                    </a:lnB>
                  </a:tcPr>
                </a:tc>
                <a:tc>
                  <a:txBody>
                    <a:bodyPr/>
                    <a:lstStyle/>
                    <a:p>
                      <a:pPr algn="ctr"/>
                      <a:r>
                        <a:rPr lang="en-US" sz="1100">
                          <a:effectLst/>
                        </a:rPr>
                        <a:t>Returns true if the collection is empty, else returns false.</a:t>
                      </a:r>
                    </a:p>
                  </a:txBody>
                  <a:tcPr marL="54530" marR="54530" marT="27265" marB="27265" anchor="ctr">
                    <a:lnL>
                      <a:noFill/>
                    </a:lnL>
                    <a:lnR>
                      <a:noFill/>
                    </a:lnR>
                    <a:lnT>
                      <a:noFill/>
                    </a:lnT>
                    <a:lnB>
                      <a:noFill/>
                    </a:lnB>
                  </a:tcPr>
                </a:tc>
                <a:extLst>
                  <a:ext uri="{0D108BD9-81ED-4DB2-BD59-A6C34878D82A}">
                    <a16:rowId xmlns="" xmlns:a16="http://schemas.microsoft.com/office/drawing/2014/main" val="1161950590"/>
                  </a:ext>
                </a:extLst>
              </a:tr>
              <a:tr h="623624">
                <a:tc>
                  <a:txBody>
                    <a:bodyPr/>
                    <a:lstStyle/>
                    <a:p>
                      <a:pPr algn="ctr"/>
                      <a:r>
                        <a:rPr lang="en-IN" sz="1100">
                          <a:effectLst/>
                        </a:rPr>
                        <a:t>boolean remove(Object obj)</a:t>
                      </a:r>
                    </a:p>
                  </a:txBody>
                  <a:tcPr marL="54530" marR="54530" marT="27265" marB="27265" anchor="ctr">
                    <a:lnL>
                      <a:noFill/>
                    </a:lnL>
                    <a:lnR>
                      <a:noFill/>
                    </a:lnR>
                    <a:lnT>
                      <a:noFill/>
                    </a:lnT>
                    <a:lnB>
                      <a:noFill/>
                    </a:lnB>
                  </a:tcPr>
                </a:tc>
                <a:tc>
                  <a:txBody>
                    <a:bodyPr/>
                    <a:lstStyle/>
                    <a:p>
                      <a:pPr algn="ctr"/>
                      <a:r>
                        <a:rPr lang="en-US" sz="1100">
                          <a:effectLst/>
                        </a:rPr>
                        <a:t>Removes one instance of obj from the collection. It returns true if the element was removed, else returns false.</a:t>
                      </a:r>
                    </a:p>
                  </a:txBody>
                  <a:tcPr marL="54530" marR="54530" marT="27265" marB="27265" anchor="ctr">
                    <a:lnL>
                      <a:noFill/>
                    </a:lnL>
                    <a:lnR>
                      <a:noFill/>
                    </a:lnR>
                    <a:lnT>
                      <a:noFill/>
                    </a:lnT>
                    <a:lnB>
                      <a:noFill/>
                    </a:lnB>
                  </a:tcPr>
                </a:tc>
                <a:extLst>
                  <a:ext uri="{0D108BD9-81ED-4DB2-BD59-A6C34878D82A}">
                    <a16:rowId xmlns="" xmlns:a16="http://schemas.microsoft.com/office/drawing/2014/main" val="1510584375"/>
                  </a:ext>
                </a:extLst>
              </a:tr>
              <a:tr h="623624">
                <a:tc>
                  <a:txBody>
                    <a:bodyPr/>
                    <a:lstStyle/>
                    <a:p>
                      <a:pPr algn="ctr"/>
                      <a:r>
                        <a:rPr lang="en-IN" sz="1100">
                          <a:effectLst/>
                        </a:rPr>
                        <a:t>boolean removeAll(Collection&lt;?&gt; c)</a:t>
                      </a:r>
                    </a:p>
                  </a:txBody>
                  <a:tcPr marL="54530" marR="54530" marT="27265" marB="27265" anchor="ctr">
                    <a:lnL>
                      <a:noFill/>
                    </a:lnL>
                    <a:lnR>
                      <a:noFill/>
                    </a:lnR>
                    <a:lnT>
                      <a:noFill/>
                    </a:lnT>
                    <a:lnB>
                      <a:noFill/>
                    </a:lnB>
                  </a:tcPr>
                </a:tc>
                <a:tc>
                  <a:txBody>
                    <a:bodyPr/>
                    <a:lstStyle/>
                    <a:p>
                      <a:pPr algn="ctr"/>
                      <a:r>
                        <a:rPr lang="en-US" sz="1100">
                          <a:effectLst/>
                        </a:rPr>
                        <a:t>Removes all elements of c from the collection. Returns true if the elements were removed, else returns false.</a:t>
                      </a:r>
                    </a:p>
                  </a:txBody>
                  <a:tcPr marL="54530" marR="54530" marT="27265" marB="27265" anchor="ctr">
                    <a:lnL>
                      <a:noFill/>
                    </a:lnL>
                    <a:lnR>
                      <a:noFill/>
                    </a:lnR>
                    <a:lnT>
                      <a:noFill/>
                    </a:lnT>
                    <a:lnB>
                      <a:noFill/>
                    </a:lnB>
                  </a:tcPr>
                </a:tc>
                <a:extLst>
                  <a:ext uri="{0D108BD9-81ED-4DB2-BD59-A6C34878D82A}">
                    <a16:rowId xmlns="" xmlns:a16="http://schemas.microsoft.com/office/drawing/2014/main" val="2199250532"/>
                  </a:ext>
                </a:extLst>
              </a:tr>
              <a:tr h="976046">
                <a:tc>
                  <a:txBody>
                    <a:bodyPr/>
                    <a:lstStyle/>
                    <a:p>
                      <a:pPr algn="ctr"/>
                      <a:r>
                        <a:rPr lang="en-IN" sz="1100">
                          <a:effectLst/>
                        </a:rPr>
                        <a:t>boolean retainAll(Collection&lt;?&gt; c)</a:t>
                      </a:r>
                    </a:p>
                  </a:txBody>
                  <a:tcPr marL="54530" marR="54530" marT="27265" marB="27265" anchor="ctr">
                    <a:lnL>
                      <a:noFill/>
                    </a:lnL>
                    <a:lnR>
                      <a:noFill/>
                    </a:lnR>
                    <a:lnT>
                      <a:noFill/>
                    </a:lnT>
                    <a:lnB>
                      <a:noFill/>
                    </a:lnB>
                  </a:tcPr>
                </a:tc>
                <a:tc>
                  <a:txBody>
                    <a:bodyPr/>
                    <a:lstStyle/>
                    <a:p>
                      <a:pPr algn="ctr"/>
                      <a:r>
                        <a:rPr lang="en-US" sz="1100">
                          <a:effectLst/>
                        </a:rPr>
                        <a:t>It retains only those elements which are in c and removes the other elements from the collection. It returns true if the elements were removed, else returns false.</a:t>
                      </a:r>
                    </a:p>
                  </a:txBody>
                  <a:tcPr marL="54530" marR="54530" marT="27265" marB="27265" anchor="ctr">
                    <a:lnL>
                      <a:noFill/>
                    </a:lnL>
                    <a:lnR>
                      <a:noFill/>
                    </a:lnR>
                    <a:lnT>
                      <a:noFill/>
                    </a:lnT>
                    <a:lnB>
                      <a:noFill/>
                    </a:lnB>
                  </a:tcPr>
                </a:tc>
                <a:extLst>
                  <a:ext uri="{0D108BD9-81ED-4DB2-BD59-A6C34878D82A}">
                    <a16:rowId xmlns="" xmlns:a16="http://schemas.microsoft.com/office/drawing/2014/main" val="380349515"/>
                  </a:ext>
                </a:extLst>
              </a:tr>
              <a:tr h="793037">
                <a:tc>
                  <a:txBody>
                    <a:bodyPr/>
                    <a:lstStyle/>
                    <a:p>
                      <a:pPr algn="ctr"/>
                      <a:r>
                        <a:rPr lang="en-IN" sz="1100">
                          <a:effectLst/>
                        </a:rPr>
                        <a:t>default Spliterator spliterator()</a:t>
                      </a:r>
                    </a:p>
                  </a:txBody>
                  <a:tcPr marL="54530" marR="54530" marT="27265" marB="27265" anchor="ctr">
                    <a:lnL>
                      <a:noFill/>
                    </a:lnL>
                    <a:lnR>
                      <a:noFill/>
                    </a:lnR>
                    <a:lnT>
                      <a:noFill/>
                    </a:lnT>
                    <a:lnB>
                      <a:noFill/>
                    </a:lnB>
                  </a:tcPr>
                </a:tc>
                <a:tc>
                  <a:txBody>
                    <a:bodyPr/>
                    <a:lstStyle/>
                    <a:p>
                      <a:pPr algn="ctr"/>
                      <a:r>
                        <a:rPr lang="en-US" sz="1100" dirty="0">
                          <a:effectLst/>
                        </a:rPr>
                        <a:t>Returns a </a:t>
                      </a:r>
                      <a:r>
                        <a:rPr lang="en-US" sz="1100" dirty="0" err="1">
                          <a:effectLst/>
                        </a:rPr>
                        <a:t>spliterator</a:t>
                      </a:r>
                      <a:r>
                        <a:rPr lang="en-US" sz="1100" dirty="0">
                          <a:effectLst/>
                        </a:rPr>
                        <a:t> to the collection. A </a:t>
                      </a:r>
                      <a:r>
                        <a:rPr lang="en-US" sz="1100" dirty="0" err="1">
                          <a:effectLst/>
                        </a:rPr>
                        <a:t>spliterator</a:t>
                      </a:r>
                      <a:r>
                        <a:rPr lang="en-US" sz="1100" dirty="0">
                          <a:effectLst/>
                        </a:rPr>
                        <a:t> can be used to iterate over a collection and split it into **multiple sets.</a:t>
                      </a:r>
                    </a:p>
                  </a:txBody>
                  <a:tcPr marL="54530" marR="54530" marT="27265" marB="27265" anchor="ctr">
                    <a:lnL>
                      <a:noFill/>
                    </a:lnL>
                    <a:lnR>
                      <a:noFill/>
                    </a:lnR>
                    <a:lnT>
                      <a:noFill/>
                    </a:lnT>
                    <a:lnB>
                      <a:noFill/>
                    </a:lnB>
                  </a:tcPr>
                </a:tc>
                <a:extLst>
                  <a:ext uri="{0D108BD9-81ED-4DB2-BD59-A6C34878D82A}">
                    <a16:rowId xmlns="" xmlns:a16="http://schemas.microsoft.com/office/drawing/2014/main" val="2269082313"/>
                  </a:ext>
                </a:extLst>
              </a:tr>
            </a:tbl>
          </a:graphicData>
        </a:graphic>
      </p:graphicFrame>
      <p:sp>
        <p:nvSpPr>
          <p:cNvPr id="7" name="Rectangle 1">
            <a:extLst>
              <a:ext uri="{FF2B5EF4-FFF2-40B4-BE49-F238E27FC236}">
                <a16:creationId xmlns="" xmlns:a16="http://schemas.microsoft.com/office/drawing/2014/main" id="{7038A740-2DDF-1E30-7158-57DE5C7889D2}"/>
              </a:ext>
            </a:extLst>
          </p:cNvPr>
          <p:cNvSpPr>
            <a:spLocks noChangeArrowheads="1"/>
          </p:cNvSpPr>
          <p:nvPr/>
        </p:nvSpPr>
        <p:spPr bwMode="auto">
          <a:xfrm>
            <a:off x="-1617859" y="-323165"/>
            <a:ext cx="12239039" cy="6463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
            </a: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 xmlns:p14="http://schemas.microsoft.com/office/powerpoint/2010/main" val="321006615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BF6D9224-A98F-3B53-9224-504C64242F1B}"/>
              </a:ext>
            </a:extLst>
          </p:cNvPr>
          <p:cNvSpPr>
            <a:spLocks noGrp="1"/>
          </p:cNvSpPr>
          <p:nvPr>
            <p:ph idx="1"/>
          </p:nvPr>
        </p:nvSpPr>
        <p:spPr>
          <a:xfrm>
            <a:off x="457200" y="908720"/>
            <a:ext cx="8229600" cy="5217443"/>
          </a:xfrm>
        </p:spPr>
        <p:txBody>
          <a:bodyPr>
            <a:normAutofit fontScale="85000" lnSpcReduction="20000"/>
          </a:bodyPr>
          <a:lstStyle/>
          <a:p>
            <a:pPr marL="0" indent="0" algn="just">
              <a:buNone/>
            </a:pPr>
            <a:r>
              <a:rPr lang="en-IN" sz="1800" dirty="0"/>
              <a:t>// Java program to demonstrate</a:t>
            </a:r>
          </a:p>
          <a:p>
            <a:pPr marL="0" indent="0" algn="just">
              <a:buNone/>
            </a:pPr>
            <a:r>
              <a:rPr lang="en-IN" sz="1800" dirty="0"/>
              <a:t>// why collection framework was needed</a:t>
            </a:r>
          </a:p>
          <a:p>
            <a:pPr marL="0" indent="0" algn="just">
              <a:buNone/>
            </a:pPr>
            <a:r>
              <a:rPr lang="en-IN" sz="1800" dirty="0"/>
              <a:t>import java.io.*;</a:t>
            </a:r>
          </a:p>
          <a:p>
            <a:pPr marL="0" indent="0" algn="just">
              <a:buNone/>
            </a:pPr>
            <a:r>
              <a:rPr lang="en-IN" sz="1800" dirty="0"/>
              <a:t>import </a:t>
            </a:r>
            <a:r>
              <a:rPr lang="en-IN" sz="1800" dirty="0" err="1"/>
              <a:t>java.util</a:t>
            </a:r>
            <a:r>
              <a:rPr lang="en-IN" sz="1800" dirty="0"/>
              <a:t>.*;</a:t>
            </a:r>
          </a:p>
          <a:p>
            <a:pPr marL="0" indent="0" algn="just">
              <a:buNone/>
            </a:pPr>
            <a:endParaRPr lang="en-IN" sz="1800" dirty="0"/>
          </a:p>
          <a:p>
            <a:pPr marL="0" indent="0" algn="just">
              <a:buNone/>
            </a:pPr>
            <a:r>
              <a:rPr lang="en-IN" sz="1800" dirty="0"/>
              <a:t>class </a:t>
            </a:r>
            <a:r>
              <a:rPr lang="en-IN" sz="1800" dirty="0" err="1"/>
              <a:t>CollectionDemo</a:t>
            </a:r>
            <a:r>
              <a:rPr lang="en-IN" sz="1800" dirty="0"/>
              <a:t> {</a:t>
            </a:r>
          </a:p>
          <a:p>
            <a:pPr marL="0" indent="0" algn="just">
              <a:buNone/>
            </a:pPr>
            <a:endParaRPr lang="en-IN" sz="1800" dirty="0"/>
          </a:p>
          <a:p>
            <a:pPr marL="0" indent="0" algn="just">
              <a:buNone/>
            </a:pPr>
            <a:r>
              <a:rPr lang="en-IN" sz="1800" dirty="0"/>
              <a:t>	public static void main(String[] </a:t>
            </a:r>
            <a:r>
              <a:rPr lang="en-IN" sz="1800" dirty="0" err="1"/>
              <a:t>args</a:t>
            </a:r>
            <a:r>
              <a:rPr lang="en-IN" sz="1800" dirty="0"/>
              <a:t>)</a:t>
            </a:r>
          </a:p>
          <a:p>
            <a:pPr marL="0" indent="0" algn="just">
              <a:buNone/>
            </a:pPr>
            <a:r>
              <a:rPr lang="en-IN" sz="1800" dirty="0"/>
              <a:t>	{</a:t>
            </a:r>
          </a:p>
          <a:p>
            <a:pPr marL="0" indent="0" algn="just">
              <a:buNone/>
            </a:pPr>
            <a:r>
              <a:rPr lang="en-IN" sz="1800" dirty="0"/>
              <a:t>		// Creating instances of the array,</a:t>
            </a:r>
          </a:p>
          <a:p>
            <a:pPr marL="0" indent="0" algn="just">
              <a:buNone/>
            </a:pPr>
            <a:r>
              <a:rPr lang="en-IN" sz="1800" dirty="0"/>
              <a:t>		// vector and </a:t>
            </a:r>
            <a:r>
              <a:rPr lang="en-IN" sz="1800" dirty="0" err="1"/>
              <a:t>hashtable</a:t>
            </a:r>
            <a:endParaRPr lang="en-IN" sz="1800" dirty="0"/>
          </a:p>
          <a:p>
            <a:pPr marL="0" indent="0" algn="just">
              <a:buNone/>
            </a:pPr>
            <a:r>
              <a:rPr lang="en-IN" sz="1800" dirty="0"/>
              <a:t>		int </a:t>
            </a:r>
            <a:r>
              <a:rPr lang="en-IN" sz="1800" dirty="0" err="1"/>
              <a:t>arr</a:t>
            </a:r>
            <a:r>
              <a:rPr lang="en-IN" sz="1800" dirty="0"/>
              <a:t>[] = new int[] { 1, 2, 3, 4 };</a:t>
            </a:r>
          </a:p>
          <a:p>
            <a:pPr marL="0" indent="0" algn="just">
              <a:buNone/>
            </a:pPr>
            <a:r>
              <a:rPr lang="en-IN" sz="1800" dirty="0"/>
              <a:t>		Vector&lt;Integer&gt; v = new Vector();</a:t>
            </a:r>
          </a:p>
          <a:p>
            <a:pPr marL="0" indent="0" algn="just">
              <a:buNone/>
            </a:pPr>
            <a:r>
              <a:rPr lang="en-IN" sz="1800" dirty="0"/>
              <a:t>		</a:t>
            </a:r>
            <a:r>
              <a:rPr lang="en-IN" sz="1800" dirty="0" err="1"/>
              <a:t>Hashtable</a:t>
            </a:r>
            <a:r>
              <a:rPr lang="en-IN" sz="1800" dirty="0"/>
              <a:t>&lt;Integer, String&gt; h = new </a:t>
            </a:r>
            <a:r>
              <a:rPr lang="en-IN" sz="1800" dirty="0" err="1"/>
              <a:t>Hashtable</a:t>
            </a:r>
            <a:r>
              <a:rPr lang="en-IN" sz="1800" dirty="0"/>
              <a:t>();</a:t>
            </a:r>
          </a:p>
          <a:p>
            <a:pPr marL="0" indent="0" algn="just">
              <a:buNone/>
            </a:pPr>
            <a:endParaRPr lang="en-IN" sz="1800" dirty="0"/>
          </a:p>
          <a:p>
            <a:pPr marL="0" indent="0" algn="just">
              <a:buNone/>
            </a:pPr>
            <a:r>
              <a:rPr lang="en-IN" sz="1800" dirty="0"/>
              <a:t>		// Adding the elements into the</a:t>
            </a:r>
          </a:p>
          <a:p>
            <a:pPr marL="0" indent="0" algn="just">
              <a:buNone/>
            </a:pPr>
            <a:r>
              <a:rPr lang="en-IN" sz="1800" dirty="0"/>
              <a:t>		// vector</a:t>
            </a:r>
          </a:p>
          <a:p>
            <a:pPr marL="0" indent="0" algn="just">
              <a:buNone/>
            </a:pPr>
            <a:r>
              <a:rPr lang="en-IN" sz="1800" dirty="0"/>
              <a:t>		</a:t>
            </a:r>
            <a:r>
              <a:rPr lang="en-IN" sz="1800" dirty="0" err="1"/>
              <a:t>v.addElement</a:t>
            </a:r>
            <a:r>
              <a:rPr lang="en-IN" sz="1800" dirty="0"/>
              <a:t>(1);</a:t>
            </a:r>
          </a:p>
          <a:p>
            <a:pPr marL="0" indent="0" algn="just">
              <a:buNone/>
            </a:pPr>
            <a:r>
              <a:rPr lang="en-IN" sz="1800" dirty="0"/>
              <a:t>		</a:t>
            </a:r>
            <a:r>
              <a:rPr lang="en-IN" sz="1800" dirty="0" err="1"/>
              <a:t>v.addElement</a:t>
            </a:r>
            <a:r>
              <a:rPr lang="en-IN" sz="1800" dirty="0"/>
              <a:t>(2);</a:t>
            </a:r>
          </a:p>
          <a:p>
            <a:pPr marL="0" indent="0" algn="just">
              <a:buNone/>
            </a:pPr>
            <a:endParaRPr lang="en-IN" sz="1800" dirty="0"/>
          </a:p>
          <a:p>
            <a:pPr marL="0" indent="0" algn="just">
              <a:buNone/>
            </a:pPr>
            <a:r>
              <a:rPr lang="en-IN" sz="1800" dirty="0"/>
              <a:t>		// Adding the element into the</a:t>
            </a:r>
          </a:p>
        </p:txBody>
      </p:sp>
    </p:spTree>
    <p:extLst>
      <p:ext uri="{BB962C8B-B14F-4D97-AF65-F5344CB8AC3E}">
        <p14:creationId xmlns="" xmlns:p14="http://schemas.microsoft.com/office/powerpoint/2010/main" val="414689827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BF6D9224-A98F-3B53-9224-504C64242F1B}"/>
              </a:ext>
            </a:extLst>
          </p:cNvPr>
          <p:cNvSpPr>
            <a:spLocks noGrp="1"/>
          </p:cNvSpPr>
          <p:nvPr>
            <p:ph idx="1"/>
          </p:nvPr>
        </p:nvSpPr>
        <p:spPr>
          <a:xfrm>
            <a:off x="457200" y="908720"/>
            <a:ext cx="8229600" cy="5217443"/>
          </a:xfrm>
        </p:spPr>
        <p:txBody>
          <a:bodyPr>
            <a:normAutofit fontScale="85000" lnSpcReduction="10000"/>
          </a:bodyPr>
          <a:lstStyle/>
          <a:p>
            <a:pPr marL="0" indent="0" algn="just">
              <a:buNone/>
            </a:pPr>
            <a:r>
              <a:rPr lang="en-IN" sz="1800" dirty="0"/>
              <a:t>		// </a:t>
            </a:r>
            <a:r>
              <a:rPr lang="en-IN" sz="1800" dirty="0" err="1"/>
              <a:t>hashtable</a:t>
            </a:r>
            <a:endParaRPr lang="en-IN" sz="1800" dirty="0"/>
          </a:p>
          <a:p>
            <a:pPr marL="0" indent="0" algn="just">
              <a:buNone/>
            </a:pPr>
            <a:r>
              <a:rPr lang="en-IN" sz="1800" dirty="0"/>
              <a:t>		</a:t>
            </a:r>
            <a:r>
              <a:rPr lang="en-IN" sz="1800" dirty="0" err="1"/>
              <a:t>h.put</a:t>
            </a:r>
            <a:r>
              <a:rPr lang="en-IN" sz="1800" dirty="0"/>
              <a:t>(1, "geeks");</a:t>
            </a:r>
          </a:p>
          <a:p>
            <a:pPr marL="0" indent="0" algn="just">
              <a:buNone/>
            </a:pPr>
            <a:r>
              <a:rPr lang="en-IN" sz="1800" dirty="0"/>
              <a:t>		</a:t>
            </a:r>
            <a:r>
              <a:rPr lang="en-IN" sz="1800" dirty="0" err="1"/>
              <a:t>h.put</a:t>
            </a:r>
            <a:r>
              <a:rPr lang="en-IN" sz="1800" dirty="0"/>
              <a:t>(2, "4geeks");</a:t>
            </a:r>
          </a:p>
          <a:p>
            <a:pPr marL="0" indent="0" algn="just">
              <a:buNone/>
            </a:pPr>
            <a:endParaRPr lang="en-IN" sz="1800" dirty="0"/>
          </a:p>
          <a:p>
            <a:pPr marL="0" indent="0" algn="just">
              <a:buNone/>
            </a:pPr>
            <a:r>
              <a:rPr lang="en-IN" sz="1800" dirty="0"/>
              <a:t>		// Array instance creation requires [],</a:t>
            </a:r>
          </a:p>
          <a:p>
            <a:pPr marL="0" indent="0" algn="just">
              <a:buNone/>
            </a:pPr>
            <a:r>
              <a:rPr lang="en-IN" sz="1800" dirty="0"/>
              <a:t>		// while Vector and </a:t>
            </a:r>
            <a:r>
              <a:rPr lang="en-IN" sz="1800" dirty="0" err="1"/>
              <a:t>hastable</a:t>
            </a:r>
            <a:r>
              <a:rPr lang="en-IN" sz="1800" dirty="0"/>
              <a:t> require ()</a:t>
            </a:r>
          </a:p>
          <a:p>
            <a:pPr marL="0" indent="0" algn="just">
              <a:buNone/>
            </a:pPr>
            <a:r>
              <a:rPr lang="en-IN" sz="1800" dirty="0"/>
              <a:t>		// Vector element insertion requires </a:t>
            </a:r>
            <a:r>
              <a:rPr lang="en-IN" sz="1800" dirty="0" err="1"/>
              <a:t>addElement</a:t>
            </a:r>
            <a:r>
              <a:rPr lang="en-IN" sz="1800" dirty="0"/>
              <a:t>(),</a:t>
            </a:r>
          </a:p>
          <a:p>
            <a:pPr marL="0" indent="0" algn="just">
              <a:buNone/>
            </a:pPr>
            <a:r>
              <a:rPr lang="en-IN" sz="1800" dirty="0"/>
              <a:t>		// but </a:t>
            </a:r>
            <a:r>
              <a:rPr lang="en-IN" sz="1800" dirty="0" err="1"/>
              <a:t>hashtable</a:t>
            </a:r>
            <a:r>
              <a:rPr lang="en-IN" sz="1800" dirty="0"/>
              <a:t> element insertion requires put()</a:t>
            </a:r>
          </a:p>
          <a:p>
            <a:pPr marL="0" indent="0" algn="just">
              <a:buNone/>
            </a:pPr>
            <a:endParaRPr lang="en-IN" sz="1800" dirty="0"/>
          </a:p>
          <a:p>
            <a:pPr marL="0" indent="0" algn="just">
              <a:buNone/>
            </a:pPr>
            <a:r>
              <a:rPr lang="en-IN" sz="1800" dirty="0"/>
              <a:t>		// Accessing the first element of the</a:t>
            </a:r>
          </a:p>
          <a:p>
            <a:pPr marL="0" indent="0" algn="just">
              <a:buNone/>
            </a:pPr>
            <a:r>
              <a:rPr lang="en-IN" sz="1800" dirty="0"/>
              <a:t>		// array, vector and </a:t>
            </a:r>
            <a:r>
              <a:rPr lang="en-IN" sz="1800" dirty="0" err="1"/>
              <a:t>hashtable</a:t>
            </a:r>
            <a:endParaRPr lang="en-IN" sz="1800" dirty="0"/>
          </a:p>
          <a:p>
            <a:pPr marL="0" indent="0" algn="just">
              <a:buNone/>
            </a:pPr>
            <a:r>
              <a:rPr lang="en-IN" sz="1800" dirty="0"/>
              <a:t>		</a:t>
            </a:r>
            <a:r>
              <a:rPr lang="en-IN" sz="1800" dirty="0" err="1"/>
              <a:t>System.out.println</a:t>
            </a:r>
            <a:r>
              <a:rPr lang="en-IN" sz="1800" dirty="0"/>
              <a:t>(</a:t>
            </a:r>
            <a:r>
              <a:rPr lang="en-IN" sz="1800" dirty="0" err="1"/>
              <a:t>arr</a:t>
            </a:r>
            <a:r>
              <a:rPr lang="en-IN" sz="1800" dirty="0"/>
              <a:t>[0]);</a:t>
            </a:r>
          </a:p>
          <a:p>
            <a:pPr marL="0" indent="0" algn="just">
              <a:buNone/>
            </a:pPr>
            <a:r>
              <a:rPr lang="en-IN" sz="1800" dirty="0"/>
              <a:t>		</a:t>
            </a:r>
            <a:r>
              <a:rPr lang="en-IN" sz="1800" dirty="0" err="1"/>
              <a:t>System.out.println</a:t>
            </a:r>
            <a:r>
              <a:rPr lang="en-IN" sz="1800" dirty="0"/>
              <a:t>(</a:t>
            </a:r>
            <a:r>
              <a:rPr lang="en-IN" sz="1800" dirty="0" err="1"/>
              <a:t>v.elementAt</a:t>
            </a:r>
            <a:r>
              <a:rPr lang="en-IN" sz="1800" dirty="0"/>
              <a:t>(0));</a:t>
            </a:r>
          </a:p>
          <a:p>
            <a:pPr marL="0" indent="0" algn="just">
              <a:buNone/>
            </a:pPr>
            <a:r>
              <a:rPr lang="en-IN" sz="1800" dirty="0"/>
              <a:t>		</a:t>
            </a:r>
            <a:r>
              <a:rPr lang="en-IN" sz="1800" dirty="0" err="1"/>
              <a:t>System.out.println</a:t>
            </a:r>
            <a:r>
              <a:rPr lang="en-IN" sz="1800" dirty="0"/>
              <a:t>(</a:t>
            </a:r>
            <a:r>
              <a:rPr lang="en-IN" sz="1800" dirty="0" err="1"/>
              <a:t>h.get</a:t>
            </a:r>
            <a:r>
              <a:rPr lang="en-IN" sz="1800" dirty="0"/>
              <a:t>(1));</a:t>
            </a:r>
          </a:p>
          <a:p>
            <a:pPr marL="0" indent="0" algn="just">
              <a:buNone/>
            </a:pPr>
            <a:endParaRPr lang="en-IN" sz="1800" dirty="0"/>
          </a:p>
          <a:p>
            <a:pPr marL="0" indent="0" algn="just">
              <a:buNone/>
            </a:pPr>
            <a:r>
              <a:rPr lang="en-IN" sz="1800" dirty="0"/>
              <a:t>		// Array elements are accessed using [],</a:t>
            </a:r>
          </a:p>
          <a:p>
            <a:pPr marL="0" indent="0">
              <a:buNone/>
            </a:pPr>
            <a:r>
              <a:rPr lang="en-IN" sz="1800" dirty="0"/>
              <a:t>		// vector elements using </a:t>
            </a:r>
            <a:r>
              <a:rPr lang="en-IN" sz="1800" dirty="0" err="1"/>
              <a:t>elementAt</a:t>
            </a:r>
            <a:r>
              <a:rPr lang="en-IN" sz="1800" dirty="0"/>
              <a:t>()</a:t>
            </a:r>
          </a:p>
          <a:p>
            <a:pPr marL="0" indent="0" algn="just">
              <a:buNone/>
            </a:pPr>
            <a:r>
              <a:rPr lang="en-IN" sz="1800" dirty="0"/>
              <a:t>		// and </a:t>
            </a:r>
            <a:r>
              <a:rPr lang="en-IN" sz="1800" dirty="0" err="1"/>
              <a:t>hashtable</a:t>
            </a:r>
            <a:r>
              <a:rPr lang="en-IN" sz="1800" dirty="0"/>
              <a:t> elements using get()</a:t>
            </a:r>
          </a:p>
          <a:p>
            <a:pPr marL="0" indent="0" algn="just">
              <a:buNone/>
            </a:pPr>
            <a:r>
              <a:rPr lang="en-IN" sz="1800" dirty="0"/>
              <a:t>	}</a:t>
            </a:r>
          </a:p>
          <a:p>
            <a:pPr marL="0" indent="0" algn="just">
              <a:buNone/>
            </a:pPr>
            <a:r>
              <a:rPr lang="en-IN" sz="1800" dirty="0"/>
              <a:t>}</a:t>
            </a:r>
          </a:p>
          <a:p>
            <a:pPr marL="0" indent="0" algn="just">
              <a:buNone/>
            </a:pPr>
            <a:endParaRPr lang="en-IN" sz="1800" dirty="0"/>
          </a:p>
        </p:txBody>
      </p:sp>
    </p:spTree>
    <p:extLst>
      <p:ext uri="{BB962C8B-B14F-4D97-AF65-F5344CB8AC3E}">
        <p14:creationId xmlns="" xmlns:p14="http://schemas.microsoft.com/office/powerpoint/2010/main" val="102453184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601FC3C-2FD0-EFA3-79A5-DFE778F47836}"/>
              </a:ext>
            </a:extLst>
          </p:cNvPr>
          <p:cNvSpPr>
            <a:spLocks noGrp="1"/>
          </p:cNvSpPr>
          <p:nvPr>
            <p:ph type="title"/>
          </p:nvPr>
        </p:nvSpPr>
        <p:spPr/>
        <p:txBody>
          <a:bodyPr>
            <a:normAutofit fontScale="90000"/>
          </a:bodyPr>
          <a:lstStyle/>
          <a:p>
            <a:r>
              <a:rPr lang="en-US" b="1" i="0" dirty="0">
                <a:effectLst/>
                <a:latin typeface="Source Sans Pro" panose="020B0503030403020204" pitchFamily="34" charset="0"/>
              </a:rPr>
              <a:t>List Interface</a:t>
            </a:r>
            <a:br>
              <a:rPr lang="en-US" b="1" i="0" dirty="0">
                <a:effectLst/>
                <a:latin typeface="Source Sans Pro" panose="020B0503030403020204" pitchFamily="34" charset="0"/>
              </a:rPr>
            </a:br>
            <a:endParaRPr lang="en-IN" dirty="0"/>
          </a:p>
        </p:txBody>
      </p:sp>
      <p:sp>
        <p:nvSpPr>
          <p:cNvPr id="3" name="Content Placeholder 2">
            <a:extLst>
              <a:ext uri="{FF2B5EF4-FFF2-40B4-BE49-F238E27FC236}">
                <a16:creationId xmlns="" xmlns:a16="http://schemas.microsoft.com/office/drawing/2014/main" id="{BA554D18-8F52-5C4F-8E1A-15F8F32C0AD2}"/>
              </a:ext>
            </a:extLst>
          </p:cNvPr>
          <p:cNvSpPr>
            <a:spLocks noGrp="1"/>
          </p:cNvSpPr>
          <p:nvPr>
            <p:ph idx="1"/>
          </p:nvPr>
        </p:nvSpPr>
        <p:spPr/>
        <p:txBody>
          <a:bodyPr>
            <a:normAutofit fontScale="70000" lnSpcReduction="20000"/>
          </a:bodyPr>
          <a:lstStyle/>
          <a:p>
            <a:pPr algn="just"/>
            <a:r>
              <a:rPr lang="en-US" b="0" i="0" dirty="0">
                <a:solidFill>
                  <a:srgbClr val="61738E"/>
                </a:solidFill>
                <a:effectLst/>
                <a:latin typeface="+mj-lt"/>
              </a:rPr>
              <a:t>The list interface extends the collection interface. A list is used to store </a:t>
            </a:r>
            <a:r>
              <a:rPr lang="en-US" b="0" i="0" dirty="0">
                <a:solidFill>
                  <a:srgbClr val="FF0000"/>
                </a:solidFill>
                <a:effectLst/>
                <a:latin typeface="+mj-lt"/>
              </a:rPr>
              <a:t>ordered collection of data </a:t>
            </a:r>
            <a:r>
              <a:rPr lang="en-US" b="0" i="0" dirty="0">
                <a:solidFill>
                  <a:srgbClr val="61738E"/>
                </a:solidFill>
                <a:effectLst/>
                <a:latin typeface="+mj-lt"/>
              </a:rPr>
              <a:t>and it may </a:t>
            </a:r>
            <a:r>
              <a:rPr lang="en-US" b="0" i="0" dirty="0">
                <a:solidFill>
                  <a:srgbClr val="FF0000"/>
                </a:solidFill>
                <a:effectLst/>
                <a:latin typeface="+mj-lt"/>
              </a:rPr>
              <a:t>contain duplicates</a:t>
            </a:r>
            <a:r>
              <a:rPr lang="en-US" b="0" i="0" dirty="0">
                <a:solidFill>
                  <a:srgbClr val="61738E"/>
                </a:solidFill>
                <a:effectLst/>
                <a:latin typeface="+mj-lt"/>
              </a:rPr>
              <a:t>.</a:t>
            </a:r>
          </a:p>
          <a:p>
            <a:pPr algn="just"/>
            <a:endParaRPr lang="en-US" b="0" i="0" dirty="0">
              <a:solidFill>
                <a:srgbClr val="61738E"/>
              </a:solidFill>
              <a:effectLst/>
              <a:latin typeface="+mj-lt"/>
            </a:endParaRPr>
          </a:p>
          <a:p>
            <a:pPr algn="just"/>
            <a:r>
              <a:rPr lang="en-US" b="1" i="0" dirty="0">
                <a:solidFill>
                  <a:srgbClr val="61738E"/>
                </a:solidFill>
                <a:effectLst/>
                <a:latin typeface="+mj-lt"/>
              </a:rPr>
              <a:t>Ordered collection means</a:t>
            </a:r>
            <a:r>
              <a:rPr lang="en-US" b="0" i="0" dirty="0">
                <a:solidFill>
                  <a:srgbClr val="61738E"/>
                </a:solidFill>
                <a:effectLst/>
                <a:latin typeface="+mj-lt"/>
              </a:rPr>
              <a:t> the order in which the elements are being inserted and they contain a specific value. The elements present, can be accessed or inserted by their position in the list using zero-based indexing. </a:t>
            </a:r>
          </a:p>
          <a:p>
            <a:pPr algn="just"/>
            <a:endParaRPr lang="en-US" dirty="0">
              <a:solidFill>
                <a:srgbClr val="61738E"/>
              </a:solidFill>
              <a:latin typeface="+mj-lt"/>
            </a:endParaRPr>
          </a:p>
          <a:p>
            <a:pPr algn="just"/>
            <a:r>
              <a:rPr lang="en-US" b="0" i="0" dirty="0">
                <a:solidFill>
                  <a:srgbClr val="61738E"/>
                </a:solidFill>
                <a:effectLst/>
                <a:latin typeface="+mj-lt"/>
              </a:rPr>
              <a:t>The list interface is implemented by LinkedList, </a:t>
            </a:r>
            <a:r>
              <a:rPr lang="en-US" b="0" i="0" dirty="0" err="1">
                <a:solidFill>
                  <a:srgbClr val="61738E"/>
                </a:solidFill>
                <a:effectLst/>
                <a:latin typeface="+mj-lt"/>
              </a:rPr>
              <a:t>ArrayList</a:t>
            </a:r>
            <a:r>
              <a:rPr lang="en-US" b="0" i="0" dirty="0">
                <a:solidFill>
                  <a:srgbClr val="61738E"/>
                </a:solidFill>
                <a:effectLst/>
                <a:latin typeface="+mj-lt"/>
              </a:rPr>
              <a:t>, Vectors and Stack classes. They are an </a:t>
            </a:r>
            <a:r>
              <a:rPr lang="en-US" b="1" i="0" dirty="0">
                <a:solidFill>
                  <a:srgbClr val="61738E"/>
                </a:solidFill>
                <a:effectLst/>
                <a:latin typeface="+mj-lt"/>
              </a:rPr>
              <a:t>important part of collections in Java</a:t>
            </a:r>
            <a:r>
              <a:rPr lang="en-US" b="0" i="0" dirty="0">
                <a:solidFill>
                  <a:srgbClr val="61738E"/>
                </a:solidFill>
                <a:effectLst/>
                <a:latin typeface="+mj-lt"/>
              </a:rPr>
              <a:t>.</a:t>
            </a:r>
          </a:p>
          <a:p>
            <a:pPr marL="0" indent="0" algn="just">
              <a:buNone/>
            </a:pPr>
            <a:r>
              <a:rPr lang="en-US" b="0" i="0" dirty="0">
                <a:solidFill>
                  <a:srgbClr val="61738E"/>
                </a:solidFill>
                <a:effectLst/>
                <a:latin typeface="+mj-lt"/>
              </a:rPr>
              <a:t/>
            </a:r>
            <a:br>
              <a:rPr lang="en-US" b="0" i="0" dirty="0">
                <a:solidFill>
                  <a:srgbClr val="61738E"/>
                </a:solidFill>
                <a:effectLst/>
                <a:latin typeface="+mj-lt"/>
              </a:rPr>
            </a:br>
            <a:endParaRPr lang="en-IN" dirty="0">
              <a:latin typeface="+mj-lt"/>
            </a:endParaRPr>
          </a:p>
        </p:txBody>
      </p:sp>
    </p:spTree>
    <p:extLst>
      <p:ext uri="{BB962C8B-B14F-4D97-AF65-F5344CB8AC3E}">
        <p14:creationId xmlns="" xmlns:p14="http://schemas.microsoft.com/office/powerpoint/2010/main" val="36394161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IN" sz="2400" dirty="0"/>
              <a:t>Collections in Java is a framework that </a:t>
            </a:r>
            <a:r>
              <a:rPr lang="en-IN" sz="2400" b="1" dirty="0">
                <a:solidFill>
                  <a:srgbClr val="FF0000"/>
                </a:solidFill>
              </a:rPr>
              <a:t>stores and manipulates a group of objects</a:t>
            </a:r>
            <a:r>
              <a:rPr lang="en-IN" sz="2400" dirty="0">
                <a:solidFill>
                  <a:srgbClr val="FF0000"/>
                </a:solidFill>
              </a:rPr>
              <a:t>.</a:t>
            </a:r>
          </a:p>
          <a:p>
            <a:pPr algn="just"/>
            <a:endParaRPr lang="en-IN" sz="2400" dirty="0"/>
          </a:p>
          <a:p>
            <a:pPr algn="just"/>
            <a:r>
              <a:rPr lang="en-IN" sz="2400" dirty="0"/>
              <a:t> It is a hierarchy of interfaces and classes that provides an easy management of a group of objects. </a:t>
            </a:r>
          </a:p>
          <a:p>
            <a:pPr algn="just"/>
            <a:endParaRPr lang="en-IN" sz="2400" dirty="0"/>
          </a:p>
          <a:p>
            <a:pPr algn="just"/>
            <a:r>
              <a:rPr lang="en-IN" sz="2400" dirty="0"/>
              <a:t>Java Collection framework provides many interfaces (</a:t>
            </a:r>
            <a:r>
              <a:rPr lang="en-IN" sz="2400" b="1" dirty="0"/>
              <a:t>List, Queue, </a:t>
            </a:r>
            <a:r>
              <a:rPr lang="en-IN" sz="2400" b="1" dirty="0" err="1"/>
              <a:t>Deque</a:t>
            </a:r>
            <a:r>
              <a:rPr lang="en-IN" sz="2400" b="1" dirty="0"/>
              <a:t>, Set</a:t>
            </a:r>
            <a:r>
              <a:rPr lang="en-IN" sz="2400" dirty="0"/>
              <a:t>) and classes (</a:t>
            </a:r>
            <a:r>
              <a:rPr lang="en-IN" sz="2400" b="1" dirty="0" err="1"/>
              <a:t>ArrayList</a:t>
            </a:r>
            <a:r>
              <a:rPr lang="en-IN" sz="2400" b="1" dirty="0"/>
              <a:t>, Vector, </a:t>
            </a:r>
            <a:r>
              <a:rPr lang="en-IN" sz="2400" b="1" dirty="0" err="1"/>
              <a:t>LinkedList</a:t>
            </a:r>
            <a:r>
              <a:rPr lang="en-IN" sz="2400" b="1" dirty="0"/>
              <a:t>, </a:t>
            </a:r>
            <a:r>
              <a:rPr lang="en-IN" sz="2400" b="1" dirty="0" err="1"/>
              <a:t>PriorityQueue</a:t>
            </a:r>
            <a:r>
              <a:rPr lang="en-IN" sz="2400" b="1" dirty="0"/>
              <a:t>, </a:t>
            </a:r>
            <a:r>
              <a:rPr lang="en-IN" sz="2400" b="1" dirty="0" err="1"/>
              <a:t>HashSet</a:t>
            </a:r>
            <a:r>
              <a:rPr lang="en-IN" sz="2400" b="1" dirty="0"/>
              <a:t>, </a:t>
            </a:r>
            <a:r>
              <a:rPr lang="en-IN" sz="2400" b="1" dirty="0" err="1"/>
              <a:t>LinkedHashSet</a:t>
            </a:r>
            <a:r>
              <a:rPr lang="en-IN" sz="2400" b="1" dirty="0"/>
              <a:t>, </a:t>
            </a:r>
            <a:r>
              <a:rPr lang="en-IN" sz="2400" b="1" dirty="0" err="1"/>
              <a:t>TreeSet</a:t>
            </a:r>
            <a:r>
              <a:rPr lang="en-IN" sz="2400" dirty="0"/>
              <a:t>).</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p:cNvPicPr>
            <a:picLocks noGrp="1" noChangeAspect="1" noChangeArrowheads="1"/>
          </p:cNvPicPr>
          <p:nvPr>
            <p:ph idx="1"/>
          </p:nvPr>
        </p:nvPicPr>
        <p:blipFill>
          <a:blip r:embed="rId2" cstate="print"/>
          <a:srcRect/>
          <a:stretch>
            <a:fillRect/>
          </a:stretch>
        </p:blipFill>
        <p:spPr bwMode="auto">
          <a:xfrm>
            <a:off x="1403648" y="1700808"/>
            <a:ext cx="6753225" cy="266429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 </a:t>
            </a:r>
            <a:r>
              <a:rPr lang="en-IN" b="1" dirty="0" err="1" smtClean="0"/>
              <a:t>ArrayList</a:t>
            </a:r>
            <a:r>
              <a:rPr lang="en-IN" b="1" dirty="0" smtClean="0"/>
              <a:t> Vs Array</a:t>
            </a:r>
            <a:br>
              <a:rPr lang="en-IN" b="1" dirty="0" smtClean="0"/>
            </a:br>
            <a:endParaRPr lang="en-IN" dirty="0"/>
          </a:p>
        </p:txBody>
      </p:sp>
      <p:sp>
        <p:nvSpPr>
          <p:cNvPr id="3" name="Content Placeholder 2"/>
          <p:cNvSpPr>
            <a:spLocks noGrp="1"/>
          </p:cNvSpPr>
          <p:nvPr>
            <p:ph idx="1"/>
          </p:nvPr>
        </p:nvSpPr>
        <p:spPr/>
        <p:txBody>
          <a:bodyPr>
            <a:normAutofit/>
          </a:bodyPr>
          <a:lstStyle/>
          <a:p>
            <a:pPr algn="just"/>
            <a:r>
              <a:rPr lang="en-IN" sz="1800" dirty="0" smtClean="0"/>
              <a:t>In Java, </a:t>
            </a:r>
            <a:r>
              <a:rPr lang="en-IN" sz="1800" dirty="0" smtClean="0">
                <a:solidFill>
                  <a:srgbClr val="FF0000"/>
                </a:solidFill>
              </a:rPr>
              <a:t>we need to declare the size of an array before we can use it</a:t>
            </a:r>
            <a:r>
              <a:rPr lang="en-IN" sz="1800" dirty="0" smtClean="0"/>
              <a:t>. Once the size of an array is declared, it's hard to change it.</a:t>
            </a:r>
          </a:p>
          <a:p>
            <a:pPr algn="just"/>
            <a:endParaRPr lang="en-IN" sz="1800" dirty="0" smtClean="0"/>
          </a:p>
          <a:p>
            <a:pPr algn="just"/>
            <a:r>
              <a:rPr lang="en-IN" sz="1800" dirty="0" smtClean="0"/>
              <a:t>To handle this issue, we can use the </a:t>
            </a:r>
            <a:r>
              <a:rPr lang="en-IN" sz="1800" dirty="0" err="1" smtClean="0"/>
              <a:t>ArrayList</a:t>
            </a:r>
            <a:r>
              <a:rPr lang="en-IN" sz="1800" dirty="0" smtClean="0"/>
              <a:t> class. It allows us to create resizable arrays.</a:t>
            </a:r>
          </a:p>
          <a:p>
            <a:pPr algn="just"/>
            <a:endParaRPr lang="en-IN" sz="1800" dirty="0" smtClean="0"/>
          </a:p>
          <a:p>
            <a:pPr algn="just"/>
            <a:r>
              <a:rPr lang="en-IN" sz="1800" dirty="0" smtClean="0">
                <a:solidFill>
                  <a:srgbClr val="FF0000"/>
                </a:solidFill>
              </a:rPr>
              <a:t>Unlike arrays, </a:t>
            </a:r>
            <a:r>
              <a:rPr lang="en-IN" sz="1800" dirty="0" err="1" smtClean="0">
                <a:solidFill>
                  <a:srgbClr val="FF0000"/>
                </a:solidFill>
              </a:rPr>
              <a:t>arraylists</a:t>
            </a:r>
            <a:r>
              <a:rPr lang="en-IN" sz="1800" dirty="0" smtClean="0">
                <a:solidFill>
                  <a:srgbClr val="FF0000"/>
                </a:solidFill>
              </a:rPr>
              <a:t> can automatically adjust their capacity when we add or remove elements from them</a:t>
            </a:r>
            <a:r>
              <a:rPr lang="en-IN" sz="1800" dirty="0" smtClean="0"/>
              <a:t>. Hence, </a:t>
            </a:r>
            <a:r>
              <a:rPr lang="en-IN" sz="1800" dirty="0" err="1" smtClean="0"/>
              <a:t>arraylists</a:t>
            </a:r>
            <a:r>
              <a:rPr lang="en-IN" sz="1800" dirty="0" smtClean="0"/>
              <a:t> are also known as </a:t>
            </a:r>
            <a:r>
              <a:rPr lang="en-IN" sz="1800" b="1" dirty="0" smtClean="0"/>
              <a:t>dynamic arrays</a:t>
            </a:r>
            <a:r>
              <a:rPr lang="en-IN" sz="1800" dirty="0" smtClean="0"/>
              <a:t>.</a:t>
            </a:r>
          </a:p>
          <a:p>
            <a:pPr algn="just"/>
            <a:r>
              <a:rPr lang="en-IN" sz="1800" dirty="0" smtClean="0"/>
              <a:t/>
            </a:r>
            <a:br>
              <a:rPr lang="en-IN" sz="1800" dirty="0" smtClean="0"/>
            </a:br>
            <a:endParaRPr lang="en-IN" sz="18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298B8E8-CB87-DE0E-AAF2-23E16C41C397}"/>
              </a:ext>
            </a:extLst>
          </p:cNvPr>
          <p:cNvSpPr>
            <a:spLocks noGrp="1"/>
          </p:cNvSpPr>
          <p:nvPr>
            <p:ph type="title"/>
          </p:nvPr>
        </p:nvSpPr>
        <p:spPr/>
        <p:txBody>
          <a:bodyPr/>
          <a:lstStyle/>
          <a:p>
            <a:r>
              <a:rPr lang="en-US" b="0" i="0" dirty="0" err="1">
                <a:solidFill>
                  <a:srgbClr val="273239"/>
                </a:solidFill>
                <a:effectLst/>
                <a:latin typeface="urw-din"/>
              </a:rPr>
              <a:t>ArrayList</a:t>
            </a:r>
            <a:endParaRPr lang="en-IN" dirty="0"/>
          </a:p>
        </p:txBody>
      </p:sp>
      <p:sp>
        <p:nvSpPr>
          <p:cNvPr id="3" name="Content Placeholder 2">
            <a:extLst>
              <a:ext uri="{FF2B5EF4-FFF2-40B4-BE49-F238E27FC236}">
                <a16:creationId xmlns="" xmlns:a16="http://schemas.microsoft.com/office/drawing/2014/main" id="{AC1B01A6-F8AC-53CC-B82D-E44E8B3ACC50}"/>
              </a:ext>
            </a:extLst>
          </p:cNvPr>
          <p:cNvSpPr>
            <a:spLocks noGrp="1"/>
          </p:cNvSpPr>
          <p:nvPr>
            <p:ph idx="1"/>
          </p:nvPr>
        </p:nvSpPr>
        <p:spPr/>
        <p:txBody>
          <a:bodyPr>
            <a:normAutofit/>
          </a:bodyPr>
          <a:lstStyle/>
          <a:p>
            <a:pPr algn="just"/>
            <a:r>
              <a:rPr lang="en-US" sz="2000" b="0" i="0" dirty="0" err="1">
                <a:solidFill>
                  <a:srgbClr val="273239"/>
                </a:solidFill>
                <a:effectLst/>
                <a:latin typeface="urw-din"/>
              </a:rPr>
              <a:t>ArrayList</a:t>
            </a:r>
            <a:r>
              <a:rPr lang="en-US" sz="2000" b="0" i="0" dirty="0">
                <a:solidFill>
                  <a:srgbClr val="273239"/>
                </a:solidFill>
                <a:effectLst/>
                <a:latin typeface="urw-din"/>
              </a:rPr>
              <a:t> provides us with dynamic arrays in Java. Though, it may be slower than standard arrays but can be helpful in programs where lots of manipulation in the array is needed. </a:t>
            </a:r>
          </a:p>
          <a:p>
            <a:pPr algn="just"/>
            <a:endParaRPr lang="en-US" sz="2000" dirty="0">
              <a:solidFill>
                <a:srgbClr val="273239"/>
              </a:solidFill>
              <a:latin typeface="urw-din"/>
            </a:endParaRPr>
          </a:p>
          <a:p>
            <a:pPr algn="just"/>
            <a:r>
              <a:rPr lang="en-US" sz="2000" b="0" i="0" dirty="0">
                <a:solidFill>
                  <a:srgbClr val="273239"/>
                </a:solidFill>
                <a:effectLst/>
                <a:latin typeface="urw-din"/>
              </a:rPr>
              <a:t>The size of an </a:t>
            </a:r>
            <a:r>
              <a:rPr lang="en-US" sz="2000" b="0" i="0" dirty="0" err="1">
                <a:solidFill>
                  <a:srgbClr val="273239"/>
                </a:solidFill>
                <a:effectLst/>
                <a:latin typeface="urw-din"/>
              </a:rPr>
              <a:t>ArrayList</a:t>
            </a:r>
            <a:r>
              <a:rPr lang="en-US" sz="2000" b="0" i="0" dirty="0">
                <a:solidFill>
                  <a:srgbClr val="273239"/>
                </a:solidFill>
                <a:effectLst/>
                <a:latin typeface="urw-din"/>
              </a:rPr>
              <a:t> is increased automatically if the collection grows or shrinks if the objects are removed from the collection. </a:t>
            </a:r>
          </a:p>
          <a:p>
            <a:pPr algn="just"/>
            <a:endParaRPr lang="en-US" sz="2000" b="0" i="0" dirty="0">
              <a:solidFill>
                <a:srgbClr val="273239"/>
              </a:solidFill>
              <a:effectLst/>
              <a:latin typeface="urw-din"/>
            </a:endParaRPr>
          </a:p>
          <a:p>
            <a:pPr algn="just"/>
            <a:r>
              <a:rPr lang="en-US" sz="2000" b="0" i="0" dirty="0">
                <a:solidFill>
                  <a:srgbClr val="273239"/>
                </a:solidFill>
                <a:effectLst/>
                <a:latin typeface="urw-din"/>
              </a:rPr>
              <a:t>Java </a:t>
            </a:r>
            <a:r>
              <a:rPr lang="en-US" sz="2000" b="0" i="0" dirty="0" err="1">
                <a:solidFill>
                  <a:srgbClr val="273239"/>
                </a:solidFill>
                <a:effectLst/>
                <a:latin typeface="urw-din"/>
              </a:rPr>
              <a:t>ArrayList</a:t>
            </a:r>
            <a:r>
              <a:rPr lang="en-US" sz="2000" b="0" i="0" dirty="0">
                <a:solidFill>
                  <a:srgbClr val="273239"/>
                </a:solidFill>
                <a:effectLst/>
                <a:latin typeface="urw-din"/>
              </a:rPr>
              <a:t> allows us to randomly access the list. </a:t>
            </a:r>
            <a:r>
              <a:rPr lang="en-US" sz="2000" b="0" i="0" dirty="0" err="1">
                <a:solidFill>
                  <a:srgbClr val="273239"/>
                </a:solidFill>
                <a:effectLst/>
                <a:latin typeface="urw-din"/>
              </a:rPr>
              <a:t>ArrayList</a:t>
            </a:r>
            <a:r>
              <a:rPr lang="en-US" sz="2000" b="0" i="0" dirty="0">
                <a:solidFill>
                  <a:srgbClr val="273239"/>
                </a:solidFill>
                <a:effectLst/>
                <a:latin typeface="urw-din"/>
              </a:rPr>
              <a:t> can not be used for </a:t>
            </a:r>
            <a:r>
              <a:rPr lang="en-US" sz="2000" b="0" i="0" u="sng" dirty="0">
                <a:effectLst/>
                <a:latin typeface="urw-din"/>
                <a:hlinkClick r:id="rId2"/>
              </a:rPr>
              <a:t>primitive types</a:t>
            </a:r>
            <a:r>
              <a:rPr lang="en-US" sz="2000" b="0" i="0" dirty="0">
                <a:solidFill>
                  <a:srgbClr val="273239"/>
                </a:solidFill>
                <a:effectLst/>
                <a:latin typeface="urw-din"/>
              </a:rPr>
              <a:t>, like int, char, etc. We will need a </a:t>
            </a:r>
            <a:r>
              <a:rPr lang="en-US" sz="2000" b="0" i="0" u="sng" dirty="0">
                <a:effectLst/>
                <a:latin typeface="urw-din"/>
                <a:hlinkClick r:id="rId3"/>
              </a:rPr>
              <a:t>wrapper class</a:t>
            </a:r>
            <a:r>
              <a:rPr lang="en-US" sz="2000" b="0" i="0" dirty="0">
                <a:solidFill>
                  <a:srgbClr val="273239"/>
                </a:solidFill>
                <a:effectLst/>
                <a:latin typeface="urw-din"/>
              </a:rPr>
              <a:t> for such cases</a:t>
            </a:r>
            <a:r>
              <a:rPr lang="en-US" sz="2000" b="0" i="0" dirty="0" smtClean="0">
                <a:solidFill>
                  <a:srgbClr val="273239"/>
                </a:solidFill>
                <a:effectLst/>
                <a:latin typeface="urw-din"/>
              </a:rPr>
              <a:t>.</a:t>
            </a:r>
          </a:p>
          <a:p>
            <a:pPr algn="just"/>
            <a:endParaRPr lang="en-US" sz="2000" dirty="0" smtClean="0">
              <a:solidFill>
                <a:srgbClr val="273239"/>
              </a:solidFill>
              <a:latin typeface="urw-din"/>
            </a:endParaRPr>
          </a:p>
          <a:p>
            <a:pPr algn="just"/>
            <a:endParaRPr lang="en-IN" sz="2000" dirty="0"/>
          </a:p>
        </p:txBody>
      </p:sp>
    </p:spTree>
    <p:extLst>
      <p:ext uri="{BB962C8B-B14F-4D97-AF65-F5344CB8AC3E}">
        <p14:creationId xmlns="" xmlns:p14="http://schemas.microsoft.com/office/powerpoint/2010/main" val="299145799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Grp="1" noChangeAspect="1" noChangeArrowheads="1"/>
          </p:cNvPicPr>
          <p:nvPr>
            <p:ph idx="1"/>
          </p:nvPr>
        </p:nvPicPr>
        <p:blipFill>
          <a:blip r:embed="rId2" cstate="print"/>
          <a:srcRect/>
          <a:stretch>
            <a:fillRect/>
          </a:stretch>
        </p:blipFill>
        <p:spPr bwMode="auto">
          <a:xfrm>
            <a:off x="1043608" y="1628800"/>
            <a:ext cx="4505325" cy="1440160"/>
          </a:xfrm>
          <a:prstGeom prst="rect">
            <a:avLst/>
          </a:prstGeom>
          <a:noFill/>
          <a:ln w="9525">
            <a:noFill/>
            <a:miter lim="800000"/>
            <a:headEnd/>
            <a:tailEnd/>
          </a:ln>
        </p:spPr>
      </p:pic>
      <p:pic>
        <p:nvPicPr>
          <p:cNvPr id="4099" name="Picture 3"/>
          <p:cNvPicPr>
            <a:picLocks noChangeAspect="1" noChangeArrowheads="1"/>
          </p:cNvPicPr>
          <p:nvPr/>
        </p:nvPicPr>
        <p:blipFill>
          <a:blip r:embed="rId3" cstate="print"/>
          <a:srcRect/>
          <a:stretch>
            <a:fillRect/>
          </a:stretch>
        </p:blipFill>
        <p:spPr bwMode="auto">
          <a:xfrm>
            <a:off x="4355976" y="4221088"/>
            <a:ext cx="4543425" cy="13430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09156178-D8E9-DE2D-A5BB-CE493412B2A9}"/>
              </a:ext>
            </a:extLst>
          </p:cNvPr>
          <p:cNvSpPr>
            <a:spLocks noGrp="1"/>
          </p:cNvSpPr>
          <p:nvPr>
            <p:ph idx="1"/>
          </p:nvPr>
        </p:nvSpPr>
        <p:spPr>
          <a:xfrm>
            <a:off x="457200" y="1052736"/>
            <a:ext cx="8229600" cy="4525963"/>
          </a:xfrm>
        </p:spPr>
        <p:txBody>
          <a:bodyPr>
            <a:normAutofit fontScale="47500" lnSpcReduction="20000"/>
          </a:bodyPr>
          <a:lstStyle/>
          <a:p>
            <a:pPr marL="0" indent="0">
              <a:buNone/>
            </a:pPr>
            <a:r>
              <a:rPr lang="en-IN" dirty="0"/>
              <a:t>// Java program to demonstrate the</a:t>
            </a:r>
          </a:p>
          <a:p>
            <a:pPr marL="0" indent="0">
              <a:buNone/>
            </a:pPr>
            <a:r>
              <a:rPr lang="en-IN" dirty="0"/>
              <a:t>// working of </a:t>
            </a:r>
            <a:r>
              <a:rPr lang="en-IN" dirty="0" err="1"/>
              <a:t>ArrayList</a:t>
            </a:r>
            <a:endParaRPr lang="en-IN" dirty="0"/>
          </a:p>
          <a:p>
            <a:pPr marL="0" indent="0">
              <a:buNone/>
            </a:pPr>
            <a:r>
              <a:rPr lang="en-IN" dirty="0"/>
              <a:t>import java.io.*;</a:t>
            </a:r>
          </a:p>
          <a:p>
            <a:pPr marL="0" indent="0">
              <a:buNone/>
            </a:pPr>
            <a:r>
              <a:rPr lang="en-IN" dirty="0"/>
              <a:t>import </a:t>
            </a:r>
            <a:r>
              <a:rPr lang="en-IN" dirty="0" err="1"/>
              <a:t>java.util</a:t>
            </a:r>
            <a:r>
              <a:rPr lang="en-IN" dirty="0"/>
              <a:t>.*;</a:t>
            </a:r>
          </a:p>
          <a:p>
            <a:pPr marL="0" indent="0">
              <a:buNone/>
            </a:pPr>
            <a:endParaRPr lang="en-IN" dirty="0"/>
          </a:p>
          <a:p>
            <a:pPr marL="0" indent="0">
              <a:buNone/>
            </a:pPr>
            <a:r>
              <a:rPr lang="en-IN" dirty="0"/>
              <a:t>class GFG {</a:t>
            </a:r>
          </a:p>
          <a:p>
            <a:pPr marL="0" indent="0">
              <a:buNone/>
            </a:pPr>
            <a:endParaRPr lang="en-IN" dirty="0"/>
          </a:p>
          <a:p>
            <a:pPr marL="0" indent="0">
              <a:buNone/>
            </a:pPr>
            <a:r>
              <a:rPr lang="en-IN" dirty="0"/>
              <a:t>	// Main Method</a:t>
            </a:r>
          </a:p>
          <a:p>
            <a:pPr marL="0" indent="0">
              <a:buNone/>
            </a:pPr>
            <a:r>
              <a:rPr lang="en-IN" dirty="0"/>
              <a:t>	public static void main(String[] </a:t>
            </a:r>
            <a:r>
              <a:rPr lang="en-IN" dirty="0" err="1"/>
              <a:t>args</a:t>
            </a:r>
            <a:r>
              <a:rPr lang="en-IN" dirty="0"/>
              <a:t>)</a:t>
            </a:r>
          </a:p>
          <a:p>
            <a:pPr marL="0" indent="0">
              <a:buNone/>
            </a:pPr>
            <a:r>
              <a:rPr lang="en-IN" dirty="0"/>
              <a:t>	{</a:t>
            </a:r>
          </a:p>
          <a:p>
            <a:pPr marL="0" indent="0">
              <a:buNone/>
            </a:pPr>
            <a:endParaRPr lang="en-IN" dirty="0"/>
          </a:p>
          <a:p>
            <a:pPr marL="0" indent="0">
              <a:buNone/>
            </a:pPr>
            <a:r>
              <a:rPr lang="en-IN" dirty="0"/>
              <a:t>		// Declaring the </a:t>
            </a:r>
            <a:r>
              <a:rPr lang="en-IN" dirty="0" err="1"/>
              <a:t>ArrayList</a:t>
            </a:r>
            <a:r>
              <a:rPr lang="en-IN" dirty="0"/>
              <a:t> with</a:t>
            </a:r>
          </a:p>
          <a:p>
            <a:pPr marL="0" indent="0">
              <a:buNone/>
            </a:pPr>
            <a:r>
              <a:rPr lang="en-IN" dirty="0"/>
              <a:t>		// initial size n</a:t>
            </a:r>
          </a:p>
          <a:p>
            <a:pPr marL="0" indent="0">
              <a:buNone/>
            </a:pPr>
            <a:r>
              <a:rPr lang="en-IN" dirty="0"/>
              <a:t>		</a:t>
            </a:r>
            <a:r>
              <a:rPr lang="en-IN" dirty="0" err="1"/>
              <a:t>ArrayList</a:t>
            </a:r>
            <a:r>
              <a:rPr lang="en-IN" dirty="0"/>
              <a:t>&lt;Integer&gt; al = new </a:t>
            </a:r>
            <a:r>
              <a:rPr lang="en-IN" dirty="0" err="1"/>
              <a:t>ArrayList</a:t>
            </a:r>
            <a:r>
              <a:rPr lang="en-IN" dirty="0"/>
              <a:t>&lt;Integer&gt;();</a:t>
            </a:r>
          </a:p>
          <a:p>
            <a:pPr marL="0" indent="0">
              <a:buNone/>
            </a:pPr>
            <a:endParaRPr lang="en-IN" dirty="0"/>
          </a:p>
          <a:p>
            <a:pPr marL="0" indent="0">
              <a:buNone/>
            </a:pPr>
            <a:r>
              <a:rPr lang="en-IN" dirty="0"/>
              <a:t>		// Appending new elements at</a:t>
            </a:r>
          </a:p>
          <a:p>
            <a:pPr marL="0" indent="0">
              <a:buNone/>
            </a:pPr>
            <a:r>
              <a:rPr lang="en-IN" dirty="0"/>
              <a:t>		// the end of the list</a:t>
            </a:r>
          </a:p>
          <a:p>
            <a:pPr marL="0" indent="0">
              <a:buNone/>
            </a:pPr>
            <a:r>
              <a:rPr lang="en-IN" dirty="0"/>
              <a:t>		for (int </a:t>
            </a:r>
            <a:r>
              <a:rPr lang="en-IN" dirty="0" err="1"/>
              <a:t>i</a:t>
            </a:r>
            <a:r>
              <a:rPr lang="en-IN" dirty="0"/>
              <a:t> = 1; </a:t>
            </a:r>
            <a:r>
              <a:rPr lang="en-IN" dirty="0" err="1"/>
              <a:t>i</a:t>
            </a:r>
            <a:r>
              <a:rPr lang="en-IN" dirty="0"/>
              <a:t> &lt;= 5; </a:t>
            </a:r>
            <a:r>
              <a:rPr lang="en-IN" dirty="0" err="1"/>
              <a:t>i</a:t>
            </a:r>
            <a:r>
              <a:rPr lang="en-IN" dirty="0"/>
              <a:t>++)</a:t>
            </a:r>
          </a:p>
        </p:txBody>
      </p:sp>
    </p:spTree>
    <p:extLst>
      <p:ext uri="{BB962C8B-B14F-4D97-AF65-F5344CB8AC3E}">
        <p14:creationId xmlns="" xmlns:p14="http://schemas.microsoft.com/office/powerpoint/2010/main" val="261011648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09156178-D8E9-DE2D-A5BB-CE493412B2A9}"/>
              </a:ext>
            </a:extLst>
          </p:cNvPr>
          <p:cNvSpPr>
            <a:spLocks noGrp="1"/>
          </p:cNvSpPr>
          <p:nvPr>
            <p:ph idx="1"/>
          </p:nvPr>
        </p:nvSpPr>
        <p:spPr/>
        <p:txBody>
          <a:bodyPr>
            <a:normAutofit fontScale="47500" lnSpcReduction="20000"/>
          </a:bodyPr>
          <a:lstStyle/>
          <a:p>
            <a:pPr marL="0" indent="0">
              <a:buNone/>
            </a:pPr>
            <a:r>
              <a:rPr lang="en-IN" dirty="0"/>
              <a:t>			</a:t>
            </a:r>
            <a:r>
              <a:rPr lang="en-IN" dirty="0" err="1"/>
              <a:t>al.add</a:t>
            </a:r>
            <a:r>
              <a:rPr lang="en-IN" dirty="0"/>
              <a:t>(</a:t>
            </a:r>
            <a:r>
              <a:rPr lang="en-IN" dirty="0" err="1"/>
              <a:t>i</a:t>
            </a:r>
            <a:r>
              <a:rPr lang="en-IN" dirty="0"/>
              <a:t>);</a:t>
            </a:r>
          </a:p>
          <a:p>
            <a:pPr marL="0" indent="0">
              <a:buNone/>
            </a:pPr>
            <a:endParaRPr lang="en-IN" dirty="0"/>
          </a:p>
          <a:p>
            <a:pPr marL="0" indent="0">
              <a:buNone/>
            </a:pPr>
            <a:r>
              <a:rPr lang="en-IN" dirty="0"/>
              <a:t>		// Printing elements</a:t>
            </a:r>
          </a:p>
          <a:p>
            <a:pPr marL="0" indent="0">
              <a:buNone/>
            </a:pPr>
            <a:r>
              <a:rPr lang="en-IN" dirty="0"/>
              <a:t>		</a:t>
            </a:r>
            <a:r>
              <a:rPr lang="en-IN" dirty="0" err="1"/>
              <a:t>System.out.println</a:t>
            </a:r>
            <a:r>
              <a:rPr lang="en-IN" dirty="0"/>
              <a:t>(al);</a:t>
            </a:r>
          </a:p>
          <a:p>
            <a:pPr marL="0" indent="0">
              <a:buNone/>
            </a:pPr>
            <a:endParaRPr lang="en-IN" dirty="0"/>
          </a:p>
          <a:p>
            <a:pPr marL="0" indent="0">
              <a:buNone/>
            </a:pPr>
            <a:r>
              <a:rPr lang="en-IN" dirty="0"/>
              <a:t>		// Remove element at index 3</a:t>
            </a:r>
          </a:p>
          <a:p>
            <a:pPr marL="0" indent="0">
              <a:buNone/>
            </a:pPr>
            <a:r>
              <a:rPr lang="en-IN" dirty="0"/>
              <a:t>		</a:t>
            </a:r>
            <a:r>
              <a:rPr lang="en-IN" dirty="0" err="1"/>
              <a:t>al.remove</a:t>
            </a:r>
            <a:r>
              <a:rPr lang="en-IN" dirty="0"/>
              <a:t>(3);</a:t>
            </a:r>
          </a:p>
          <a:p>
            <a:pPr marL="0" indent="0">
              <a:buNone/>
            </a:pPr>
            <a:endParaRPr lang="en-IN" dirty="0"/>
          </a:p>
          <a:p>
            <a:pPr marL="0" indent="0">
              <a:buNone/>
            </a:pPr>
            <a:r>
              <a:rPr lang="en-IN" dirty="0"/>
              <a:t>		// Displaying the </a:t>
            </a:r>
            <a:r>
              <a:rPr lang="en-IN" dirty="0" err="1"/>
              <a:t>ArrayList</a:t>
            </a:r>
            <a:endParaRPr lang="en-IN" dirty="0"/>
          </a:p>
          <a:p>
            <a:pPr marL="0" indent="0">
              <a:buNone/>
            </a:pPr>
            <a:r>
              <a:rPr lang="en-IN" dirty="0"/>
              <a:t>		// after deletion</a:t>
            </a:r>
          </a:p>
          <a:p>
            <a:pPr marL="0" indent="0">
              <a:buNone/>
            </a:pPr>
            <a:r>
              <a:rPr lang="en-IN" dirty="0"/>
              <a:t>		</a:t>
            </a:r>
            <a:r>
              <a:rPr lang="en-IN" dirty="0" err="1"/>
              <a:t>System.out.println</a:t>
            </a:r>
            <a:r>
              <a:rPr lang="en-IN" dirty="0"/>
              <a:t>(al);</a:t>
            </a:r>
          </a:p>
          <a:p>
            <a:pPr marL="0" indent="0">
              <a:buNone/>
            </a:pPr>
            <a:endParaRPr lang="en-IN" dirty="0"/>
          </a:p>
          <a:p>
            <a:pPr marL="0" indent="0">
              <a:buNone/>
            </a:pPr>
            <a:r>
              <a:rPr lang="en-IN" dirty="0"/>
              <a:t>		// Printing elements one by one</a:t>
            </a:r>
          </a:p>
          <a:p>
            <a:pPr marL="0" indent="0">
              <a:buNone/>
            </a:pPr>
            <a:r>
              <a:rPr lang="en-IN" dirty="0"/>
              <a:t>		for (int </a:t>
            </a:r>
            <a:r>
              <a:rPr lang="en-IN" dirty="0" err="1"/>
              <a:t>i</a:t>
            </a:r>
            <a:r>
              <a:rPr lang="en-IN" dirty="0"/>
              <a:t> = 0; </a:t>
            </a:r>
            <a:r>
              <a:rPr lang="en-IN" dirty="0" err="1"/>
              <a:t>i</a:t>
            </a:r>
            <a:r>
              <a:rPr lang="en-IN" dirty="0"/>
              <a:t> &lt; </a:t>
            </a:r>
            <a:r>
              <a:rPr lang="en-IN" dirty="0" err="1"/>
              <a:t>al.size</a:t>
            </a:r>
            <a:r>
              <a:rPr lang="en-IN" dirty="0"/>
              <a:t>(); </a:t>
            </a:r>
            <a:r>
              <a:rPr lang="en-IN" dirty="0" err="1"/>
              <a:t>i</a:t>
            </a:r>
            <a:r>
              <a:rPr lang="en-IN" dirty="0"/>
              <a:t>++)</a:t>
            </a:r>
          </a:p>
          <a:p>
            <a:pPr marL="0" indent="0">
              <a:buNone/>
            </a:pPr>
            <a:r>
              <a:rPr lang="en-IN" dirty="0"/>
              <a:t>			</a:t>
            </a:r>
            <a:r>
              <a:rPr lang="en-IN" dirty="0" err="1"/>
              <a:t>System.out.print</a:t>
            </a:r>
            <a:r>
              <a:rPr lang="en-IN" dirty="0"/>
              <a:t>(</a:t>
            </a:r>
            <a:r>
              <a:rPr lang="en-IN" dirty="0" err="1"/>
              <a:t>al.get</a:t>
            </a:r>
            <a:r>
              <a:rPr lang="en-IN" dirty="0"/>
              <a:t>(</a:t>
            </a:r>
            <a:r>
              <a:rPr lang="en-IN" dirty="0" err="1"/>
              <a:t>i</a:t>
            </a:r>
            <a:r>
              <a:rPr lang="en-IN" dirty="0"/>
              <a:t>) + " ");</a:t>
            </a:r>
          </a:p>
          <a:p>
            <a:pPr marL="0" indent="0">
              <a:buNone/>
            </a:pPr>
            <a:r>
              <a:rPr lang="en-IN" dirty="0"/>
              <a:t>	}</a:t>
            </a:r>
          </a:p>
          <a:p>
            <a:pPr marL="0" indent="0">
              <a:buNone/>
            </a:pPr>
            <a:r>
              <a:rPr lang="en-IN" dirty="0"/>
              <a:t>}</a:t>
            </a:r>
          </a:p>
          <a:p>
            <a:pPr marL="0" indent="0">
              <a:buNone/>
            </a:pPr>
            <a:endParaRPr lang="en-IN" dirty="0"/>
          </a:p>
        </p:txBody>
      </p:sp>
    </p:spTree>
    <p:extLst>
      <p:ext uri="{BB962C8B-B14F-4D97-AF65-F5344CB8AC3E}">
        <p14:creationId xmlns="" xmlns:p14="http://schemas.microsoft.com/office/powerpoint/2010/main" val="93673756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1B2CBEF-9089-B8CC-B67F-D7D07E95309C}"/>
              </a:ext>
            </a:extLst>
          </p:cNvPr>
          <p:cNvSpPr>
            <a:spLocks noGrp="1"/>
          </p:cNvSpPr>
          <p:nvPr>
            <p:ph type="title"/>
          </p:nvPr>
        </p:nvSpPr>
        <p:spPr/>
        <p:txBody>
          <a:bodyPr/>
          <a:lstStyle/>
          <a:p>
            <a:r>
              <a:rPr lang="en-US" b="0" i="0" dirty="0">
                <a:solidFill>
                  <a:srgbClr val="273239"/>
                </a:solidFill>
                <a:effectLst/>
                <a:latin typeface="urw-din"/>
              </a:rPr>
              <a:t>LinkedList</a:t>
            </a:r>
            <a:endParaRPr lang="en-IN" dirty="0"/>
          </a:p>
        </p:txBody>
      </p:sp>
      <p:sp>
        <p:nvSpPr>
          <p:cNvPr id="3" name="Content Placeholder 2">
            <a:extLst>
              <a:ext uri="{FF2B5EF4-FFF2-40B4-BE49-F238E27FC236}">
                <a16:creationId xmlns="" xmlns:a16="http://schemas.microsoft.com/office/drawing/2014/main" id="{B834C419-F271-BD0D-A5C4-9E0F6EA148AA}"/>
              </a:ext>
            </a:extLst>
          </p:cNvPr>
          <p:cNvSpPr>
            <a:spLocks noGrp="1"/>
          </p:cNvSpPr>
          <p:nvPr>
            <p:ph idx="1"/>
          </p:nvPr>
        </p:nvSpPr>
        <p:spPr>
          <a:xfrm>
            <a:off x="457200" y="1711349"/>
            <a:ext cx="8229600" cy="4525963"/>
          </a:xfrm>
        </p:spPr>
        <p:txBody>
          <a:bodyPr>
            <a:normAutofit/>
          </a:bodyPr>
          <a:lstStyle/>
          <a:p>
            <a:pPr algn="just"/>
            <a:r>
              <a:rPr lang="en-US" sz="2400" b="0" i="0" dirty="0">
                <a:solidFill>
                  <a:srgbClr val="273239"/>
                </a:solidFill>
                <a:effectLst/>
                <a:latin typeface="+mj-lt"/>
              </a:rPr>
              <a:t>LinkedList class is an implementation of the </a:t>
            </a:r>
            <a:r>
              <a:rPr lang="en-US" sz="2400" b="0" i="0" u="sng" dirty="0">
                <a:effectLst/>
                <a:latin typeface="+mj-lt"/>
                <a:hlinkClick r:id="rId2"/>
              </a:rPr>
              <a:t>LinkedList data structure</a:t>
            </a:r>
            <a:r>
              <a:rPr lang="en-US" sz="2400" b="0" i="0" dirty="0">
                <a:solidFill>
                  <a:srgbClr val="273239"/>
                </a:solidFill>
                <a:effectLst/>
                <a:latin typeface="+mj-lt"/>
              </a:rPr>
              <a:t> which is a linear data structure where the elements are not stored in contiguous locations and every element is a separate object with a data part and address part.</a:t>
            </a:r>
          </a:p>
          <a:p>
            <a:pPr algn="just"/>
            <a:endParaRPr lang="en-US" sz="2400" b="0" i="0" dirty="0">
              <a:solidFill>
                <a:srgbClr val="273239"/>
              </a:solidFill>
              <a:effectLst/>
              <a:latin typeface="+mj-lt"/>
            </a:endParaRPr>
          </a:p>
          <a:p>
            <a:pPr algn="just"/>
            <a:r>
              <a:rPr lang="en-US" sz="2400" b="0" i="0" dirty="0">
                <a:solidFill>
                  <a:srgbClr val="273239"/>
                </a:solidFill>
                <a:effectLst/>
                <a:latin typeface="+mj-lt"/>
              </a:rPr>
              <a:t> The elements are linked using pointers and addresses. Each element is known as a node. </a:t>
            </a:r>
            <a:endParaRPr lang="en-IN" sz="2400" dirty="0">
              <a:latin typeface="+mj-lt"/>
            </a:endParaRPr>
          </a:p>
        </p:txBody>
      </p:sp>
    </p:spTree>
    <p:extLst>
      <p:ext uri="{BB962C8B-B14F-4D97-AF65-F5344CB8AC3E}">
        <p14:creationId xmlns="" xmlns:p14="http://schemas.microsoft.com/office/powerpoint/2010/main" val="339511347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9261"/>
            <a:ext cx="8229600" cy="4525963"/>
          </a:xfrm>
        </p:spPr>
        <p:txBody>
          <a:bodyPr>
            <a:noAutofit/>
          </a:bodyPr>
          <a:lstStyle/>
          <a:p>
            <a:pPr algn="just">
              <a:buNone/>
            </a:pPr>
            <a:r>
              <a:rPr lang="en-IN" sz="2000" dirty="0" smtClean="0"/>
              <a:t>   import </a:t>
            </a:r>
            <a:r>
              <a:rPr lang="en-IN" sz="2000" dirty="0" err="1" smtClean="0"/>
              <a:t>java.util</a:t>
            </a:r>
            <a:r>
              <a:rPr lang="en-IN" sz="2000" dirty="0" smtClean="0"/>
              <a:t>.*;</a:t>
            </a:r>
          </a:p>
          <a:p>
            <a:pPr algn="just">
              <a:buNone/>
            </a:pPr>
            <a:r>
              <a:rPr lang="en-IN" sz="2000" dirty="0" smtClean="0"/>
              <a:t>   public class Topics{</a:t>
            </a:r>
          </a:p>
          <a:p>
            <a:pPr algn="just">
              <a:buNone/>
            </a:pPr>
            <a:r>
              <a:rPr lang="en-IN" sz="2000" dirty="0" smtClean="0"/>
              <a:t>    public static void main(String </a:t>
            </a:r>
            <a:r>
              <a:rPr lang="en-IN" sz="2000" dirty="0" err="1" smtClean="0"/>
              <a:t>args</a:t>
            </a:r>
            <a:r>
              <a:rPr lang="en-IN" sz="2000" dirty="0" smtClean="0"/>
              <a:t>[]){</a:t>
            </a:r>
          </a:p>
          <a:p>
            <a:pPr algn="just">
              <a:buNone/>
            </a:pPr>
            <a:r>
              <a:rPr lang="en-IN" sz="2000" dirty="0" smtClean="0"/>
              <a:t>    </a:t>
            </a:r>
            <a:r>
              <a:rPr lang="en-IN" sz="2000" dirty="0" smtClean="0">
                <a:solidFill>
                  <a:srgbClr val="FF0000"/>
                </a:solidFill>
              </a:rPr>
              <a:t>//creating a </a:t>
            </a:r>
            <a:r>
              <a:rPr lang="en-IN" sz="2000" dirty="0" err="1" smtClean="0">
                <a:solidFill>
                  <a:srgbClr val="FF0000"/>
                </a:solidFill>
              </a:rPr>
              <a:t>LinkedList</a:t>
            </a:r>
            <a:endParaRPr lang="en-IN" sz="2000" dirty="0" smtClean="0">
              <a:solidFill>
                <a:srgbClr val="FF0000"/>
              </a:solidFill>
            </a:endParaRPr>
          </a:p>
          <a:p>
            <a:pPr algn="just">
              <a:buNone/>
            </a:pPr>
            <a:r>
              <a:rPr lang="en-IN" sz="2000" dirty="0" smtClean="0"/>
              <a:t>    </a:t>
            </a:r>
            <a:r>
              <a:rPr lang="en-IN" sz="2000" dirty="0" err="1" smtClean="0"/>
              <a:t>LinkedList</a:t>
            </a:r>
            <a:r>
              <a:rPr lang="en-IN" sz="2000" dirty="0" smtClean="0"/>
              <a:t>&lt;String&gt; list= new </a:t>
            </a:r>
            <a:r>
              <a:rPr lang="en-IN" sz="2000" dirty="0" err="1" smtClean="0"/>
              <a:t>LinkedList</a:t>
            </a:r>
            <a:r>
              <a:rPr lang="en-IN" sz="2000" dirty="0" smtClean="0"/>
              <a:t>&lt;String&gt;();</a:t>
            </a:r>
          </a:p>
          <a:p>
            <a:pPr algn="just">
              <a:buNone/>
            </a:pPr>
            <a:r>
              <a:rPr lang="en-IN" sz="2000" dirty="0" smtClean="0"/>
              <a:t>        //displaying the initial size</a:t>
            </a:r>
          </a:p>
          <a:p>
            <a:pPr algn="just">
              <a:buNone/>
            </a:pPr>
            <a:r>
              <a:rPr lang="en-IN" sz="2000" dirty="0" smtClean="0"/>
              <a:t>    </a:t>
            </a:r>
            <a:r>
              <a:rPr lang="en-IN" sz="2000" dirty="0" err="1" smtClean="0"/>
              <a:t>System.out.println</a:t>
            </a:r>
            <a:r>
              <a:rPr lang="en-IN" sz="2000" dirty="0" smtClean="0"/>
              <a:t>("Size at the beginning "+</a:t>
            </a:r>
            <a:r>
              <a:rPr lang="en-IN" sz="2000" dirty="0" err="1" smtClean="0"/>
              <a:t>list.size</a:t>
            </a:r>
            <a:r>
              <a:rPr lang="en-IN" sz="2000" dirty="0" smtClean="0"/>
              <a:t>());</a:t>
            </a:r>
          </a:p>
          <a:p>
            <a:pPr algn="just">
              <a:buNone/>
            </a:pPr>
            <a:r>
              <a:rPr lang="en-IN" sz="2000" dirty="0" smtClean="0"/>
              <a:t>        //add elements</a:t>
            </a:r>
          </a:p>
          <a:p>
            <a:pPr algn="just">
              <a:buNone/>
            </a:pPr>
            <a:r>
              <a:rPr lang="en-IN" sz="2000" dirty="0" smtClean="0"/>
              <a:t>    </a:t>
            </a:r>
            <a:r>
              <a:rPr lang="en-IN" sz="2000" dirty="0" err="1" smtClean="0"/>
              <a:t>list.add</a:t>
            </a:r>
            <a:r>
              <a:rPr lang="en-IN" sz="2000" dirty="0" smtClean="0"/>
              <a:t>("Java");</a:t>
            </a:r>
          </a:p>
          <a:p>
            <a:pPr algn="just">
              <a:buNone/>
            </a:pPr>
            <a:r>
              <a:rPr lang="en-IN" sz="2000" dirty="0" smtClean="0"/>
              <a:t>    </a:t>
            </a:r>
            <a:r>
              <a:rPr lang="en-IN" sz="2000" dirty="0" err="1" smtClean="0"/>
              <a:t>list.add</a:t>
            </a:r>
            <a:r>
              <a:rPr lang="en-IN" sz="2000" dirty="0" smtClean="0"/>
              <a:t>("C++");</a:t>
            </a:r>
          </a:p>
          <a:p>
            <a:pPr algn="just">
              <a:buNone/>
            </a:pPr>
            <a:r>
              <a:rPr lang="en-IN" sz="2000" dirty="0" smtClean="0"/>
              <a:t>    </a:t>
            </a:r>
            <a:r>
              <a:rPr lang="en-IN" sz="2000" dirty="0" err="1" smtClean="0"/>
              <a:t>list.add</a:t>
            </a:r>
            <a:r>
              <a:rPr lang="en-IN" sz="2000" dirty="0" smtClean="0"/>
              <a:t>("JavaScript");</a:t>
            </a:r>
          </a:p>
          <a:p>
            <a:pPr algn="just">
              <a:buNone/>
            </a:pPr>
            <a:r>
              <a:rPr lang="en-IN" sz="2000" dirty="0" smtClean="0"/>
              <a:t>    </a:t>
            </a:r>
            <a:r>
              <a:rPr lang="en-IN" sz="2000" dirty="0" err="1" smtClean="0">
                <a:solidFill>
                  <a:srgbClr val="FF0000"/>
                </a:solidFill>
              </a:rPr>
              <a:t>list.addFirst</a:t>
            </a:r>
            <a:r>
              <a:rPr lang="en-IN" sz="2000" dirty="0" smtClean="0">
                <a:solidFill>
                  <a:srgbClr val="FF0000"/>
                </a:solidFill>
              </a:rPr>
              <a:t>("C#");</a:t>
            </a:r>
          </a:p>
          <a:p>
            <a:pPr algn="just">
              <a:buNone/>
            </a:pPr>
            <a:r>
              <a:rPr lang="en-IN" sz="2000" dirty="0" smtClean="0">
                <a:solidFill>
                  <a:srgbClr val="FF0000"/>
                </a:solidFill>
              </a:rPr>
              <a:t>    </a:t>
            </a:r>
            <a:r>
              <a:rPr lang="en-IN" sz="2000" dirty="0" err="1" smtClean="0">
                <a:solidFill>
                  <a:srgbClr val="FF0000"/>
                </a:solidFill>
              </a:rPr>
              <a:t>list.addLast</a:t>
            </a:r>
            <a:r>
              <a:rPr lang="en-IN" sz="2000" dirty="0" smtClean="0">
                <a:solidFill>
                  <a:srgbClr val="FF0000"/>
                </a:solidFill>
              </a:rPr>
              <a:t>("</a:t>
            </a:r>
            <a:r>
              <a:rPr lang="en-IN" sz="2000" dirty="0" err="1" smtClean="0">
                <a:solidFill>
                  <a:srgbClr val="FF0000"/>
                </a:solidFill>
              </a:rPr>
              <a:t>Kotlin</a:t>
            </a:r>
            <a:r>
              <a:rPr lang="en-IN" sz="2000" dirty="0" smtClean="0">
                <a:solidFill>
                  <a:srgbClr val="FF0000"/>
                </a:solidFill>
              </a:rPr>
              <a:t>");</a:t>
            </a:r>
          </a:p>
          <a:p>
            <a:pPr algn="just">
              <a:buNone/>
            </a:pPr>
            <a:r>
              <a:rPr lang="en-IN" sz="2000" dirty="0" smtClean="0">
                <a:solidFill>
                  <a:srgbClr val="FF0000"/>
                </a:solidFill>
              </a:rPr>
              <a:t>    </a:t>
            </a:r>
            <a:r>
              <a:rPr lang="en-IN" sz="2000" dirty="0" err="1" smtClean="0">
                <a:solidFill>
                  <a:srgbClr val="FF0000"/>
                </a:solidFill>
              </a:rPr>
              <a:t>list.add</a:t>
            </a:r>
            <a:r>
              <a:rPr lang="en-IN" sz="2000" dirty="0" smtClean="0">
                <a:solidFill>
                  <a:srgbClr val="FF0000"/>
                </a:solidFill>
              </a:rPr>
              <a:t>(2,"Python");</a:t>
            </a:r>
          </a:p>
          <a:p>
            <a:pPr algn="just">
              <a:buNone/>
            </a:pPr>
            <a:r>
              <a:rPr lang="en-IN" sz="2000" dirty="0" smtClean="0">
                <a:solidFill>
                  <a:srgbClr val="FF0000"/>
                </a:solidFill>
              </a:rPr>
              <a:t>    </a:t>
            </a:r>
          </a:p>
          <a:p>
            <a:pPr algn="just">
              <a:buNone/>
            </a:pPr>
            <a:r>
              <a:rPr lang="en-IN" sz="2000" dirty="0" smtClean="0"/>
              <a:t>    </a:t>
            </a:r>
            <a:endParaRPr lang="en-IN" sz="2000"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51309"/>
            <a:ext cx="8229600" cy="4525963"/>
          </a:xfrm>
        </p:spPr>
        <p:txBody>
          <a:bodyPr>
            <a:noAutofit/>
          </a:bodyPr>
          <a:lstStyle/>
          <a:p>
            <a:pPr algn="just">
              <a:buNone/>
            </a:pPr>
            <a:r>
              <a:rPr lang="en-IN" sz="2000" dirty="0" smtClean="0"/>
              <a:t>//displaying the </a:t>
            </a:r>
            <a:r>
              <a:rPr lang="en-IN" sz="2000" dirty="0" err="1" smtClean="0"/>
              <a:t>LinkedList</a:t>
            </a:r>
            <a:endParaRPr lang="en-IN" sz="2000" dirty="0" smtClean="0"/>
          </a:p>
          <a:p>
            <a:pPr algn="just">
              <a:buNone/>
            </a:pPr>
            <a:r>
              <a:rPr lang="en-IN" sz="2000" dirty="0" smtClean="0"/>
              <a:t>    </a:t>
            </a:r>
            <a:r>
              <a:rPr lang="en-IN" sz="2000" dirty="0" err="1" smtClean="0"/>
              <a:t>System.out.println</a:t>
            </a:r>
            <a:r>
              <a:rPr lang="en-IN" sz="2000" dirty="0" smtClean="0"/>
              <a:t>("Original Linked List " + list);</a:t>
            </a:r>
          </a:p>
          <a:p>
            <a:pPr algn="just">
              <a:buNone/>
            </a:pPr>
            <a:r>
              <a:rPr lang="en-IN" sz="2000" dirty="0" smtClean="0"/>
              <a:t>        //displaying the size</a:t>
            </a:r>
          </a:p>
          <a:p>
            <a:pPr algn="just">
              <a:buNone/>
            </a:pPr>
            <a:r>
              <a:rPr lang="en-IN" sz="2000" dirty="0" smtClean="0"/>
              <a:t>    </a:t>
            </a:r>
            <a:r>
              <a:rPr lang="en-IN" sz="2000" dirty="0" err="1" smtClean="0"/>
              <a:t>System.out.println</a:t>
            </a:r>
            <a:r>
              <a:rPr lang="en-IN" sz="2000" dirty="0" smtClean="0"/>
              <a:t>("Size after addition "+</a:t>
            </a:r>
            <a:r>
              <a:rPr lang="en-IN" sz="2000" dirty="0" err="1" smtClean="0"/>
              <a:t>list.size</a:t>
            </a:r>
            <a:r>
              <a:rPr lang="en-IN" sz="2000" dirty="0" smtClean="0"/>
              <a:t>());</a:t>
            </a:r>
          </a:p>
          <a:p>
            <a:pPr algn="just">
              <a:buNone/>
            </a:pPr>
            <a:r>
              <a:rPr lang="en-IN" sz="2000" dirty="0" smtClean="0"/>
              <a:t>        //remove element at index 5 </a:t>
            </a:r>
          </a:p>
          <a:p>
            <a:pPr algn="just">
              <a:buNone/>
            </a:pPr>
            <a:r>
              <a:rPr lang="en-IN" sz="2000" dirty="0" smtClean="0">
                <a:solidFill>
                  <a:srgbClr val="FF0000"/>
                </a:solidFill>
              </a:rPr>
              <a:t>    </a:t>
            </a:r>
            <a:r>
              <a:rPr lang="en-IN" sz="2000" dirty="0" err="1" smtClean="0">
                <a:solidFill>
                  <a:srgbClr val="FF0000"/>
                </a:solidFill>
              </a:rPr>
              <a:t>list.remove</a:t>
            </a:r>
            <a:r>
              <a:rPr lang="en-IN" sz="2000" dirty="0" smtClean="0">
                <a:solidFill>
                  <a:srgbClr val="FF0000"/>
                </a:solidFill>
              </a:rPr>
              <a:t>(5);</a:t>
            </a:r>
          </a:p>
          <a:p>
            <a:pPr algn="just">
              <a:buNone/>
            </a:pPr>
            <a:r>
              <a:rPr lang="en-IN" sz="2000" dirty="0" smtClean="0">
                <a:solidFill>
                  <a:srgbClr val="FF0000"/>
                </a:solidFill>
              </a:rPr>
              <a:t>    </a:t>
            </a:r>
            <a:r>
              <a:rPr lang="en-IN" sz="2000" dirty="0" err="1" smtClean="0">
                <a:solidFill>
                  <a:srgbClr val="FF0000"/>
                </a:solidFill>
              </a:rPr>
              <a:t>list.remove</a:t>
            </a:r>
            <a:r>
              <a:rPr lang="en-IN" sz="2000" dirty="0" smtClean="0">
                <a:solidFill>
                  <a:srgbClr val="FF0000"/>
                </a:solidFill>
              </a:rPr>
              <a:t>("C#");</a:t>
            </a:r>
          </a:p>
          <a:p>
            <a:pPr algn="just">
              <a:buNone/>
            </a:pPr>
            <a:r>
              <a:rPr lang="en-IN" sz="2000" dirty="0" smtClean="0"/>
              <a:t>        //display the new </a:t>
            </a:r>
            <a:r>
              <a:rPr lang="en-IN" sz="2000" dirty="0" err="1" smtClean="0"/>
              <a:t>LinkedList</a:t>
            </a:r>
            <a:endParaRPr lang="en-IN" sz="2000" dirty="0" smtClean="0"/>
          </a:p>
          <a:p>
            <a:pPr algn="just">
              <a:buNone/>
            </a:pPr>
            <a:r>
              <a:rPr lang="en-IN" sz="2000" dirty="0" smtClean="0"/>
              <a:t>    </a:t>
            </a:r>
            <a:r>
              <a:rPr lang="en-IN" sz="2000" dirty="0" err="1" smtClean="0"/>
              <a:t>System.out.println</a:t>
            </a:r>
            <a:r>
              <a:rPr lang="en-IN" sz="2000" dirty="0" smtClean="0"/>
              <a:t>("New Linked List "+ list);</a:t>
            </a:r>
          </a:p>
          <a:p>
            <a:pPr algn="just">
              <a:buNone/>
            </a:pPr>
            <a:r>
              <a:rPr lang="en-IN" sz="2000" dirty="0" smtClean="0"/>
              <a:t>        //display the new size</a:t>
            </a:r>
          </a:p>
          <a:p>
            <a:pPr algn="just">
              <a:buNone/>
            </a:pPr>
            <a:r>
              <a:rPr lang="en-IN" sz="2000" dirty="0" smtClean="0"/>
              <a:t>    </a:t>
            </a:r>
            <a:r>
              <a:rPr lang="en-IN" sz="2000" dirty="0" err="1" smtClean="0"/>
              <a:t>System.out.println</a:t>
            </a:r>
            <a:r>
              <a:rPr lang="en-IN" sz="2000" dirty="0" smtClean="0"/>
              <a:t>("Size after removal "+</a:t>
            </a:r>
            <a:r>
              <a:rPr lang="en-IN" sz="2000" dirty="0" err="1" smtClean="0"/>
              <a:t>list.size</a:t>
            </a:r>
            <a:r>
              <a:rPr lang="en-IN" sz="2000" dirty="0" smtClean="0"/>
              <a:t>());</a:t>
            </a:r>
          </a:p>
          <a:p>
            <a:pPr algn="just">
              <a:buNone/>
            </a:pPr>
            <a:r>
              <a:rPr lang="en-IN" sz="2000" dirty="0" smtClean="0"/>
              <a:t>    }</a:t>
            </a:r>
          </a:p>
          <a:p>
            <a:pPr algn="just">
              <a:buNone/>
            </a:pPr>
            <a:r>
              <a:rPr lang="en-IN" sz="2000" dirty="0" smtClean="0"/>
              <a:t>    }</a:t>
            </a:r>
          </a:p>
          <a:p>
            <a:pPr algn="just">
              <a:buNone/>
            </a:pPr>
            <a:endParaRPr lang="en-IN" sz="2000"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Vector</a:t>
            </a:r>
            <a:br>
              <a:rPr lang="en-IN" b="1" dirty="0" smtClean="0"/>
            </a:br>
            <a:endParaRPr lang="en-IN" dirty="0"/>
          </a:p>
        </p:txBody>
      </p:sp>
      <p:sp>
        <p:nvSpPr>
          <p:cNvPr id="3" name="Content Placeholder 2"/>
          <p:cNvSpPr>
            <a:spLocks noGrp="1"/>
          </p:cNvSpPr>
          <p:nvPr>
            <p:ph idx="1"/>
          </p:nvPr>
        </p:nvSpPr>
        <p:spPr/>
        <p:txBody>
          <a:bodyPr>
            <a:normAutofit/>
          </a:bodyPr>
          <a:lstStyle/>
          <a:p>
            <a:pPr algn="just"/>
            <a:r>
              <a:rPr lang="en-IN" sz="2000" dirty="0" smtClean="0"/>
              <a:t>Like </a:t>
            </a:r>
            <a:r>
              <a:rPr lang="en-IN" sz="2000" b="1" dirty="0" err="1" smtClean="0"/>
              <a:t>ArrayList</a:t>
            </a:r>
            <a:r>
              <a:rPr lang="en-IN" sz="2000" b="1" dirty="0" smtClean="0"/>
              <a:t>, Vectors</a:t>
            </a:r>
            <a:r>
              <a:rPr lang="en-IN" sz="2000" dirty="0" smtClean="0"/>
              <a:t> in Java are </a:t>
            </a:r>
            <a:r>
              <a:rPr lang="en-IN" sz="2000" dirty="0" smtClean="0">
                <a:solidFill>
                  <a:srgbClr val="FF0000"/>
                </a:solidFill>
              </a:rPr>
              <a:t>used for dynamic </a:t>
            </a:r>
            <a:r>
              <a:rPr lang="en-IN" sz="2000" dirty="0" err="1" smtClean="0">
                <a:solidFill>
                  <a:srgbClr val="FF0000"/>
                </a:solidFill>
              </a:rPr>
              <a:t>arrays</a:t>
            </a:r>
            <a:r>
              <a:rPr lang="en-IN" sz="2000" dirty="0" err="1" smtClean="0"/>
              <a:t>.It</a:t>
            </a:r>
            <a:r>
              <a:rPr lang="en-IN" sz="2000" dirty="0" smtClean="0"/>
              <a:t> extends the </a:t>
            </a:r>
            <a:r>
              <a:rPr lang="en-IN" sz="2000" dirty="0" err="1" smtClean="0"/>
              <a:t>AbstractList</a:t>
            </a:r>
            <a:r>
              <a:rPr lang="en-IN" sz="2000" dirty="0" smtClean="0"/>
              <a:t> and implements the List interface.</a:t>
            </a:r>
          </a:p>
          <a:p>
            <a:pPr algn="just"/>
            <a:endParaRPr lang="en-IN" sz="2000" dirty="0" smtClean="0"/>
          </a:p>
          <a:p>
            <a:pPr algn="just"/>
            <a:r>
              <a:rPr lang="en-IN" sz="2000" dirty="0" smtClean="0">
                <a:solidFill>
                  <a:srgbClr val="FF0000"/>
                </a:solidFill>
              </a:rPr>
              <a:t>Vector is synchronised</a:t>
            </a:r>
            <a:r>
              <a:rPr lang="en-IN" sz="2000" dirty="0" smtClean="0"/>
              <a:t>. Synchronised means only one thread at a time can access the code. This means if one thread is working on Vector, no other thread can get a hold of it. </a:t>
            </a:r>
          </a:p>
          <a:p>
            <a:pPr algn="just"/>
            <a:endParaRPr lang="en-IN" sz="2000" dirty="0" smtClean="0"/>
          </a:p>
          <a:p>
            <a:pPr algn="just"/>
            <a:r>
              <a:rPr lang="en-IN" sz="2000" dirty="0" smtClean="0"/>
              <a:t>Only one operation on vector can be performed at a time. </a:t>
            </a:r>
            <a:r>
              <a:rPr lang="en-IN" sz="2000" b="1" dirty="0" smtClean="0"/>
              <a:t>For example</a:t>
            </a:r>
            <a:r>
              <a:rPr lang="en-IN" sz="2000" dirty="0" smtClean="0"/>
              <a:t>, if addition is being performed by one thread, other operation cannot be performed until the first one is over.</a:t>
            </a:r>
          </a:p>
          <a:p>
            <a:pPr algn="just"/>
            <a:endParaRPr lang="en-IN" sz="2000" dirty="0" smtClean="0"/>
          </a:p>
          <a:p>
            <a:pPr algn="just">
              <a:buNone/>
            </a:pPr>
            <a:r>
              <a:rPr lang="en-IN" sz="2000" dirty="0" smtClean="0"/>
              <a:t/>
            </a:r>
            <a:br>
              <a:rPr lang="en-IN" sz="2000" dirty="0" smtClean="0"/>
            </a:br>
            <a:endParaRPr lang="en-IN" sz="20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845840"/>
            <a:ext cx="8229600" cy="1143000"/>
          </a:xfrm>
        </p:spPr>
        <p:txBody>
          <a:bodyPr>
            <a:normAutofit fontScale="90000"/>
          </a:bodyPr>
          <a:lstStyle/>
          <a:p>
            <a:r>
              <a:rPr lang="en-IN" b="1" dirty="0"/>
              <a:t>What is Java Collections Framework?</a:t>
            </a:r>
            <a:br>
              <a:rPr lang="en-IN" b="1" dirty="0"/>
            </a:br>
            <a:r>
              <a:rPr lang="en-IN" dirty="0"/>
              <a:t/>
            </a:r>
            <a:br>
              <a:rPr lang="en-IN" dirty="0"/>
            </a:br>
            <a:endParaRPr lang="en-IN" dirty="0"/>
          </a:p>
        </p:txBody>
      </p:sp>
      <p:sp>
        <p:nvSpPr>
          <p:cNvPr id="3" name="Content Placeholder 2"/>
          <p:cNvSpPr>
            <a:spLocks noGrp="1"/>
          </p:cNvSpPr>
          <p:nvPr>
            <p:ph idx="1"/>
          </p:nvPr>
        </p:nvSpPr>
        <p:spPr>
          <a:xfrm>
            <a:off x="467544" y="1495325"/>
            <a:ext cx="8229600" cy="4525963"/>
          </a:xfrm>
        </p:spPr>
        <p:txBody>
          <a:bodyPr>
            <a:normAutofit lnSpcReduction="10000"/>
          </a:bodyPr>
          <a:lstStyle/>
          <a:p>
            <a:pPr algn="just"/>
            <a:r>
              <a:rPr lang="en-IN" sz="2400" dirty="0"/>
              <a:t>The Collections Framework is defined as a unified architecture for representing and manipulating collections. </a:t>
            </a:r>
          </a:p>
          <a:p>
            <a:pPr algn="just"/>
            <a:endParaRPr lang="en-IN" sz="2400" dirty="0"/>
          </a:p>
          <a:p>
            <a:pPr algn="just"/>
            <a:r>
              <a:rPr lang="en-IN" sz="2400" dirty="0"/>
              <a:t>In Java, </a:t>
            </a:r>
            <a:r>
              <a:rPr lang="en-IN" sz="2400" dirty="0">
                <a:solidFill>
                  <a:srgbClr val="FF0000"/>
                </a:solidFill>
              </a:rPr>
              <a:t>the Collections Framework is a hierarchy of </a:t>
            </a:r>
            <a:r>
              <a:rPr lang="en-IN" sz="2400" b="1" dirty="0">
                <a:solidFill>
                  <a:srgbClr val="FF0000"/>
                </a:solidFill>
              </a:rPr>
              <a:t>interfaces</a:t>
            </a:r>
            <a:r>
              <a:rPr lang="en-IN" sz="2400" dirty="0">
                <a:solidFill>
                  <a:srgbClr val="FF0000"/>
                </a:solidFill>
              </a:rPr>
              <a:t> and </a:t>
            </a:r>
            <a:r>
              <a:rPr lang="en-IN" sz="2400" b="1" dirty="0">
                <a:solidFill>
                  <a:srgbClr val="FF0000"/>
                </a:solidFill>
              </a:rPr>
              <a:t>classes</a:t>
            </a:r>
            <a:r>
              <a:rPr lang="en-IN" sz="2400" dirty="0">
                <a:solidFill>
                  <a:srgbClr val="FF0000"/>
                </a:solidFill>
              </a:rPr>
              <a:t> that provides an easy management of a group of objects</a:t>
            </a:r>
            <a:r>
              <a:rPr lang="en-IN" sz="2400" dirty="0"/>
              <a:t>.</a:t>
            </a:r>
          </a:p>
          <a:p>
            <a:pPr algn="just"/>
            <a:endParaRPr lang="en-US" sz="2400" dirty="0"/>
          </a:p>
          <a:p>
            <a:pPr algn="just"/>
            <a:r>
              <a:rPr lang="en-IN" sz="2400" dirty="0"/>
              <a:t>The </a:t>
            </a:r>
            <a:r>
              <a:rPr lang="en-IN" sz="2400" dirty="0" err="1"/>
              <a:t>java.util</a:t>
            </a:r>
            <a:r>
              <a:rPr lang="en-IN" sz="2400" dirty="0"/>
              <a:t> package contains the powerful tool of Collections Framework. </a:t>
            </a:r>
          </a:p>
          <a:p>
            <a:pPr algn="just"/>
            <a:endParaRPr lang="en-IN" sz="2400" dirty="0"/>
          </a:p>
          <a:p>
            <a:pPr algn="just">
              <a:buNone/>
            </a:pPr>
            <a:r>
              <a:rPr lang="en-IN" sz="2400" dirty="0"/>
              <a:t/>
            </a:r>
            <a:br>
              <a:rPr lang="en-IN" sz="2400" dirty="0"/>
            </a:br>
            <a:endParaRPr lang="en-IN" sz="240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624"/>
            <a:ext cx="8229600" cy="1143000"/>
          </a:xfrm>
        </p:spPr>
        <p:txBody>
          <a:bodyPr/>
          <a:lstStyle/>
          <a:p>
            <a:r>
              <a:rPr lang="en-US" dirty="0" smtClean="0"/>
              <a:t>Methods in vector class</a:t>
            </a:r>
            <a:endParaRPr lang="en-IN" dirty="0"/>
          </a:p>
        </p:txBody>
      </p:sp>
      <p:sp>
        <p:nvSpPr>
          <p:cNvPr id="3" name="Content Placeholder 2"/>
          <p:cNvSpPr>
            <a:spLocks noGrp="1"/>
          </p:cNvSpPr>
          <p:nvPr>
            <p:ph idx="1"/>
          </p:nvPr>
        </p:nvSpPr>
        <p:spPr>
          <a:xfrm>
            <a:off x="467544" y="1196752"/>
            <a:ext cx="8229600" cy="4525963"/>
          </a:xfrm>
        </p:spPr>
        <p:txBody>
          <a:bodyPr>
            <a:noAutofit/>
          </a:bodyPr>
          <a:lstStyle/>
          <a:p>
            <a:pPr algn="just">
              <a:buNone/>
            </a:pPr>
            <a:r>
              <a:rPr lang="en-IN" sz="2000" b="1" dirty="0" smtClean="0"/>
              <a:t>Add Elements to Vector</a:t>
            </a:r>
          </a:p>
          <a:p>
            <a:pPr algn="just"/>
            <a:r>
              <a:rPr lang="en-IN" sz="2000" dirty="0" smtClean="0"/>
              <a:t>add(element) - adds an element to vectors</a:t>
            </a:r>
          </a:p>
          <a:p>
            <a:pPr algn="just"/>
            <a:endParaRPr lang="en-IN" sz="2000" dirty="0" smtClean="0"/>
          </a:p>
          <a:p>
            <a:pPr algn="just"/>
            <a:r>
              <a:rPr lang="en-IN" sz="2000" dirty="0" smtClean="0"/>
              <a:t>add(index, element) - adds an element to the specified position</a:t>
            </a:r>
          </a:p>
          <a:p>
            <a:pPr algn="just"/>
            <a:endParaRPr lang="en-IN" sz="2000" dirty="0" smtClean="0"/>
          </a:p>
          <a:p>
            <a:pPr algn="just"/>
            <a:r>
              <a:rPr lang="en-IN" sz="2000" dirty="0" err="1" smtClean="0"/>
              <a:t>addAll</a:t>
            </a:r>
            <a:r>
              <a:rPr lang="en-IN" sz="2000" dirty="0" smtClean="0"/>
              <a:t>(vector) - adds all elements of a vector to another vector</a:t>
            </a:r>
          </a:p>
          <a:p>
            <a:pPr algn="just"/>
            <a:endParaRPr lang="en-IN" sz="2000" dirty="0" smtClean="0"/>
          </a:p>
          <a:p>
            <a:pPr algn="just">
              <a:buNone/>
            </a:pPr>
            <a:r>
              <a:rPr lang="en-IN" sz="2000" b="1" dirty="0" smtClean="0"/>
              <a:t>Access Vector Elements</a:t>
            </a:r>
          </a:p>
          <a:p>
            <a:pPr algn="just"/>
            <a:r>
              <a:rPr lang="en-IN" sz="2000" dirty="0" smtClean="0"/>
              <a:t>get(index) - returns an element specified by the index</a:t>
            </a:r>
          </a:p>
          <a:p>
            <a:pPr algn="just"/>
            <a:endParaRPr lang="en-IN" sz="2000" dirty="0" smtClean="0"/>
          </a:p>
          <a:p>
            <a:pPr algn="just"/>
            <a:r>
              <a:rPr lang="en-IN" sz="2000" dirty="0" err="1" smtClean="0"/>
              <a:t>iterator</a:t>
            </a:r>
            <a:r>
              <a:rPr lang="en-IN" sz="2000" dirty="0" smtClean="0"/>
              <a:t>() - returns an </a:t>
            </a:r>
            <a:r>
              <a:rPr lang="en-IN" sz="2000" dirty="0" err="1" smtClean="0"/>
              <a:t>iterator</a:t>
            </a:r>
            <a:r>
              <a:rPr lang="en-IN" sz="2000" dirty="0" smtClean="0"/>
              <a:t> object to sequentially access vector elements</a:t>
            </a:r>
          </a:p>
          <a:p>
            <a:pPr algn="just"/>
            <a:r>
              <a:rPr lang="en-IN" sz="2000" dirty="0" smtClean="0"/>
              <a:t>remove(index) - removes an element from specified position</a:t>
            </a:r>
          </a:p>
          <a:p>
            <a:pPr algn="just"/>
            <a:endParaRPr lang="en-IN" sz="2000" dirty="0" smtClean="0"/>
          </a:p>
          <a:p>
            <a:pPr algn="just"/>
            <a:r>
              <a:rPr lang="en-IN" sz="2000" dirty="0" err="1" smtClean="0"/>
              <a:t>removeAll</a:t>
            </a:r>
            <a:r>
              <a:rPr lang="en-IN" sz="2000" dirty="0" smtClean="0"/>
              <a:t>() - removes all the elements</a:t>
            </a:r>
          </a:p>
          <a:p>
            <a:pPr algn="just"/>
            <a:endParaRPr lang="en-IN" sz="2000" dirty="0" smtClean="0"/>
          </a:p>
          <a:p>
            <a:pPr algn="just"/>
            <a:endParaRPr lang="en-IN" sz="2000" dirty="0" smtClean="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Methods in vector class</a:t>
            </a:r>
            <a:endParaRPr lang="en-IN" dirty="0"/>
          </a:p>
        </p:txBody>
      </p:sp>
      <p:sp>
        <p:nvSpPr>
          <p:cNvPr id="3" name="Content Placeholder 2"/>
          <p:cNvSpPr>
            <a:spLocks noGrp="1"/>
          </p:cNvSpPr>
          <p:nvPr>
            <p:ph idx="1"/>
          </p:nvPr>
        </p:nvSpPr>
        <p:spPr/>
        <p:txBody>
          <a:bodyPr>
            <a:noAutofit/>
          </a:bodyPr>
          <a:lstStyle/>
          <a:p>
            <a:pPr algn="just"/>
            <a:endParaRPr lang="en-IN" sz="2000" dirty="0" smtClean="0"/>
          </a:p>
          <a:p>
            <a:pPr algn="just"/>
            <a:r>
              <a:rPr lang="en-IN" sz="2000" dirty="0" smtClean="0"/>
              <a:t>clear() - removes all elements. It is more efficient than </a:t>
            </a:r>
            <a:r>
              <a:rPr lang="en-IN" sz="2000" dirty="0" err="1" smtClean="0"/>
              <a:t>removeAll</a:t>
            </a:r>
            <a:r>
              <a:rPr lang="en-IN" sz="2000" dirty="0" smtClean="0"/>
              <a:t>()</a:t>
            </a:r>
          </a:p>
          <a:p>
            <a:pPr algn="just"/>
            <a:endParaRPr lang="en-IN" sz="2000" dirty="0" smtClean="0"/>
          </a:p>
          <a:p>
            <a:pPr algn="just"/>
            <a:r>
              <a:rPr lang="en-IN" sz="2000" dirty="0" smtClean="0"/>
              <a:t>set()changes an element of the vector</a:t>
            </a:r>
          </a:p>
          <a:p>
            <a:pPr algn="just"/>
            <a:endParaRPr lang="en-IN" sz="2000" dirty="0" smtClean="0"/>
          </a:p>
          <a:p>
            <a:pPr algn="just"/>
            <a:r>
              <a:rPr lang="en-IN" sz="2000" dirty="0" smtClean="0"/>
              <a:t>size()returns the size of the vector</a:t>
            </a:r>
          </a:p>
          <a:p>
            <a:pPr algn="just"/>
            <a:endParaRPr lang="en-IN" sz="2000" dirty="0" smtClean="0"/>
          </a:p>
          <a:p>
            <a:pPr algn="just"/>
            <a:r>
              <a:rPr lang="en-IN" sz="2000" dirty="0" err="1" smtClean="0"/>
              <a:t>toArray</a:t>
            </a:r>
            <a:r>
              <a:rPr lang="en-IN" sz="2000" dirty="0" smtClean="0"/>
              <a:t>()converts the vector into an array</a:t>
            </a:r>
          </a:p>
          <a:p>
            <a:pPr algn="just"/>
            <a:endParaRPr lang="en-IN" sz="2000" dirty="0" smtClean="0"/>
          </a:p>
          <a:p>
            <a:pPr algn="just"/>
            <a:r>
              <a:rPr lang="en-IN" sz="2000" dirty="0" err="1" smtClean="0"/>
              <a:t>toString</a:t>
            </a:r>
            <a:r>
              <a:rPr lang="en-IN" sz="2000" dirty="0" smtClean="0"/>
              <a:t>()converts the vector into a String</a:t>
            </a:r>
          </a:p>
          <a:p>
            <a:pPr algn="just"/>
            <a:endParaRPr lang="en-IN" sz="2000" dirty="0" smtClean="0"/>
          </a:p>
          <a:p>
            <a:pPr algn="just"/>
            <a:r>
              <a:rPr lang="en-IN" sz="2000" dirty="0" smtClean="0"/>
              <a:t>contains()searches the vector for specified element and returns a </a:t>
            </a:r>
            <a:r>
              <a:rPr lang="en-IN" sz="2000" dirty="0" err="1" smtClean="0"/>
              <a:t>boolean</a:t>
            </a:r>
            <a:r>
              <a:rPr lang="en-IN" sz="2000" dirty="0" smtClean="0"/>
              <a:t> result</a:t>
            </a:r>
          </a:p>
          <a:p>
            <a:pPr algn="just"/>
            <a:r>
              <a:rPr lang="en-IN" sz="2000" b="1" dirty="0" smtClean="0">
                <a:hlinkClick r:id="rId2" tooltip="Java ArrayList"/>
              </a:rPr>
              <a:t/>
            </a:r>
            <a:br>
              <a:rPr lang="en-IN" sz="2000" b="1" dirty="0" smtClean="0">
                <a:hlinkClick r:id="rId2" tooltip="Java ArrayList"/>
              </a:rPr>
            </a:br>
            <a:endParaRPr lang="en-IN" sz="2000"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18864" y="775245"/>
            <a:ext cx="8229600" cy="4525963"/>
          </a:xfrm>
        </p:spPr>
        <p:txBody>
          <a:bodyPr>
            <a:noAutofit/>
          </a:bodyPr>
          <a:lstStyle/>
          <a:p>
            <a:pPr algn="just">
              <a:buNone/>
            </a:pPr>
            <a:r>
              <a:rPr lang="en-IN" sz="2000" dirty="0" smtClean="0"/>
              <a:t>import </a:t>
            </a:r>
            <a:r>
              <a:rPr lang="en-IN" sz="2000" dirty="0" err="1" smtClean="0"/>
              <a:t>java.util</a:t>
            </a:r>
            <a:r>
              <a:rPr lang="en-IN" sz="2000" dirty="0" smtClean="0"/>
              <a:t>.*;</a:t>
            </a:r>
          </a:p>
          <a:p>
            <a:pPr algn="just">
              <a:buNone/>
            </a:pPr>
            <a:r>
              <a:rPr lang="en-IN" sz="2000" dirty="0" smtClean="0"/>
              <a:t>    </a:t>
            </a:r>
          </a:p>
          <a:p>
            <a:pPr algn="just">
              <a:buNone/>
            </a:pPr>
            <a:r>
              <a:rPr lang="en-IN" sz="2000" dirty="0" smtClean="0"/>
              <a:t>public class Topics{</a:t>
            </a:r>
          </a:p>
          <a:p>
            <a:pPr algn="just">
              <a:buNone/>
            </a:pPr>
            <a:r>
              <a:rPr lang="en-IN" sz="2000" dirty="0" smtClean="0"/>
              <a:t>    public static void main(String </a:t>
            </a:r>
            <a:r>
              <a:rPr lang="en-IN" sz="2000" dirty="0" err="1" smtClean="0"/>
              <a:t>args</a:t>
            </a:r>
            <a:r>
              <a:rPr lang="en-IN" sz="2000" dirty="0" smtClean="0"/>
              <a:t>[]){</a:t>
            </a:r>
          </a:p>
          <a:p>
            <a:pPr algn="just">
              <a:buNone/>
            </a:pPr>
            <a:r>
              <a:rPr lang="en-IN" sz="2000" dirty="0" smtClean="0"/>
              <a:t>    //creating a Vector</a:t>
            </a:r>
          </a:p>
          <a:p>
            <a:pPr algn="just">
              <a:buNone/>
            </a:pPr>
            <a:r>
              <a:rPr lang="en-IN" sz="2000" dirty="0" smtClean="0"/>
              <a:t>    Vector&lt;Integer&gt; v= new Vector&lt;Integer&gt;();</a:t>
            </a:r>
          </a:p>
          <a:p>
            <a:pPr algn="just">
              <a:buNone/>
            </a:pPr>
            <a:r>
              <a:rPr lang="en-IN" sz="2000" dirty="0" smtClean="0"/>
              <a:t>    </a:t>
            </a:r>
          </a:p>
          <a:p>
            <a:pPr algn="just">
              <a:buNone/>
            </a:pPr>
            <a:r>
              <a:rPr lang="en-IN" sz="2000" dirty="0" smtClean="0"/>
              <a:t>    //displaying the size</a:t>
            </a:r>
          </a:p>
          <a:p>
            <a:pPr algn="just">
              <a:buNone/>
            </a:pPr>
            <a:r>
              <a:rPr lang="en-IN" sz="2000" dirty="0" smtClean="0"/>
              <a:t>    </a:t>
            </a:r>
            <a:r>
              <a:rPr lang="en-IN" sz="2000" dirty="0" err="1" smtClean="0"/>
              <a:t>System.out.println</a:t>
            </a:r>
            <a:r>
              <a:rPr lang="en-IN" sz="2000" dirty="0" smtClean="0"/>
              <a:t>("Size at the beginning "+</a:t>
            </a:r>
            <a:r>
              <a:rPr lang="en-IN" sz="2000" dirty="0" err="1" smtClean="0"/>
              <a:t>v.size</a:t>
            </a:r>
            <a:r>
              <a:rPr lang="en-IN" sz="2000" dirty="0" smtClean="0"/>
              <a:t>());</a:t>
            </a:r>
          </a:p>
          <a:p>
            <a:pPr algn="just">
              <a:buNone/>
            </a:pPr>
            <a:r>
              <a:rPr lang="en-IN" sz="2000" dirty="0" smtClean="0"/>
              <a:t>    </a:t>
            </a:r>
          </a:p>
          <a:p>
            <a:pPr algn="just">
              <a:buNone/>
            </a:pPr>
            <a:r>
              <a:rPr lang="en-IN" sz="2000" dirty="0" smtClean="0"/>
              <a:t>    //add elements</a:t>
            </a:r>
          </a:p>
          <a:p>
            <a:pPr algn="just">
              <a:buNone/>
            </a:pPr>
            <a:r>
              <a:rPr lang="en-IN" sz="2000" dirty="0" smtClean="0"/>
              <a:t>    </a:t>
            </a:r>
            <a:r>
              <a:rPr lang="en-IN" sz="2000" dirty="0" err="1" smtClean="0"/>
              <a:t>v.add</a:t>
            </a:r>
            <a:r>
              <a:rPr lang="en-IN" sz="2000" dirty="0" smtClean="0"/>
              <a:t>(19);</a:t>
            </a:r>
          </a:p>
          <a:p>
            <a:pPr algn="just">
              <a:buNone/>
            </a:pPr>
            <a:r>
              <a:rPr lang="en-IN" sz="2000" dirty="0" smtClean="0"/>
              <a:t>    </a:t>
            </a:r>
            <a:r>
              <a:rPr lang="en-IN" sz="2000" dirty="0" err="1" smtClean="0"/>
              <a:t>v.add</a:t>
            </a:r>
            <a:r>
              <a:rPr lang="en-IN" sz="2000" dirty="0" smtClean="0"/>
              <a:t>(88);</a:t>
            </a:r>
          </a:p>
          <a:p>
            <a:pPr algn="just">
              <a:buNone/>
            </a:pPr>
            <a:r>
              <a:rPr lang="en-IN" sz="2000" dirty="0" smtClean="0"/>
              <a:t>    </a:t>
            </a:r>
            <a:r>
              <a:rPr lang="en-IN" sz="2000" dirty="0" err="1" smtClean="0"/>
              <a:t>v.add</a:t>
            </a:r>
            <a:r>
              <a:rPr lang="en-IN" sz="2000" dirty="0" smtClean="0"/>
              <a:t>(1);</a:t>
            </a:r>
          </a:p>
          <a:p>
            <a:pPr algn="just">
              <a:buNone/>
            </a:pPr>
            <a:r>
              <a:rPr lang="en-IN" sz="2000" dirty="0" smtClean="0"/>
              <a:t>    </a:t>
            </a:r>
            <a:r>
              <a:rPr lang="en-IN" sz="2000" dirty="0" err="1" smtClean="0"/>
              <a:t>v.add</a:t>
            </a:r>
            <a:r>
              <a:rPr lang="en-IN" sz="2000" dirty="0" smtClean="0"/>
              <a:t>(39);</a:t>
            </a:r>
          </a:p>
          <a:p>
            <a:pPr algn="just">
              <a:buNone/>
            </a:pPr>
            <a:r>
              <a:rPr lang="en-IN" sz="2000" dirty="0" smtClean="0"/>
              <a:t>    </a:t>
            </a:r>
          </a:p>
          <a:p>
            <a:pPr algn="just">
              <a:buNone/>
            </a:pPr>
            <a:r>
              <a:rPr lang="en-IN" sz="2000" dirty="0" smtClean="0"/>
              <a:t>   </a:t>
            </a:r>
            <a:endParaRPr lang="en-IN" sz="2000"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04664"/>
            <a:ext cx="8229600" cy="4525963"/>
          </a:xfrm>
        </p:spPr>
        <p:txBody>
          <a:bodyPr>
            <a:noAutofit/>
          </a:bodyPr>
          <a:lstStyle/>
          <a:p>
            <a:pPr algn="just">
              <a:buNone/>
            </a:pPr>
            <a:r>
              <a:rPr lang="en-IN" sz="2000" dirty="0" smtClean="0"/>
              <a:t>    </a:t>
            </a:r>
          </a:p>
          <a:p>
            <a:pPr algn="just">
              <a:buNone/>
            </a:pPr>
            <a:r>
              <a:rPr lang="en-IN" sz="2000" dirty="0" smtClean="0"/>
              <a:t>    //displaying the Vector</a:t>
            </a:r>
          </a:p>
          <a:p>
            <a:pPr algn="just">
              <a:buNone/>
            </a:pPr>
            <a:r>
              <a:rPr lang="en-IN" sz="2000" dirty="0" smtClean="0"/>
              <a:t>    </a:t>
            </a:r>
            <a:r>
              <a:rPr lang="en-IN" sz="2000" dirty="0" err="1" smtClean="0"/>
              <a:t>System.out.println</a:t>
            </a:r>
            <a:r>
              <a:rPr lang="en-IN" sz="2000" dirty="0" smtClean="0"/>
              <a:t>(v);</a:t>
            </a:r>
          </a:p>
          <a:p>
            <a:pPr algn="just">
              <a:buNone/>
            </a:pPr>
            <a:r>
              <a:rPr lang="en-IN" sz="2000" dirty="0" smtClean="0"/>
              <a:t>    </a:t>
            </a:r>
          </a:p>
          <a:p>
            <a:pPr algn="just">
              <a:buNone/>
            </a:pPr>
            <a:r>
              <a:rPr lang="en-IN" sz="2000" dirty="0" smtClean="0"/>
              <a:t>    //displaying the size</a:t>
            </a:r>
          </a:p>
          <a:p>
            <a:pPr algn="just">
              <a:buNone/>
            </a:pPr>
            <a:r>
              <a:rPr lang="en-IN" sz="2000" dirty="0" smtClean="0"/>
              <a:t>    </a:t>
            </a:r>
            <a:r>
              <a:rPr lang="en-IN" sz="2000" dirty="0" err="1" smtClean="0"/>
              <a:t>System.out.println</a:t>
            </a:r>
            <a:r>
              <a:rPr lang="en-IN" sz="2000" dirty="0" smtClean="0"/>
              <a:t>("Size after addition "+</a:t>
            </a:r>
            <a:r>
              <a:rPr lang="en-IN" sz="2000" dirty="0" err="1" smtClean="0"/>
              <a:t>v.size</a:t>
            </a:r>
            <a:r>
              <a:rPr lang="en-IN" sz="2000" dirty="0" smtClean="0"/>
              <a:t>());</a:t>
            </a:r>
          </a:p>
          <a:p>
            <a:pPr algn="just">
              <a:buNone/>
            </a:pPr>
            <a:r>
              <a:rPr lang="en-IN" sz="2000" dirty="0" smtClean="0"/>
              <a:t>    </a:t>
            </a:r>
          </a:p>
          <a:p>
            <a:pPr algn="just">
              <a:buNone/>
            </a:pPr>
            <a:r>
              <a:rPr lang="en-IN" sz="2000" dirty="0" smtClean="0"/>
              <a:t>    //remove element at index 3 </a:t>
            </a:r>
          </a:p>
          <a:p>
            <a:pPr algn="just">
              <a:buNone/>
            </a:pPr>
            <a:r>
              <a:rPr lang="en-IN" sz="2000" dirty="0" smtClean="0"/>
              <a:t>    </a:t>
            </a:r>
            <a:r>
              <a:rPr lang="en-IN" sz="2000" dirty="0" err="1" smtClean="0"/>
              <a:t>v.remove</a:t>
            </a:r>
            <a:r>
              <a:rPr lang="en-IN" sz="2000" dirty="0" smtClean="0"/>
              <a:t>(3);</a:t>
            </a:r>
          </a:p>
          <a:p>
            <a:pPr algn="just">
              <a:buNone/>
            </a:pPr>
            <a:r>
              <a:rPr lang="en-IN" sz="2000" dirty="0" smtClean="0"/>
              <a:t>    </a:t>
            </a:r>
          </a:p>
          <a:p>
            <a:pPr algn="just">
              <a:buNone/>
            </a:pPr>
            <a:r>
              <a:rPr lang="en-IN" sz="2000" dirty="0" smtClean="0"/>
              <a:t>    //display the new Vector</a:t>
            </a:r>
          </a:p>
          <a:p>
            <a:pPr algn="just">
              <a:buNone/>
            </a:pPr>
            <a:r>
              <a:rPr lang="en-IN" sz="2000" dirty="0" smtClean="0"/>
              <a:t>    </a:t>
            </a:r>
            <a:r>
              <a:rPr lang="en-IN" sz="2000" dirty="0" err="1" smtClean="0"/>
              <a:t>System.out.println</a:t>
            </a:r>
            <a:r>
              <a:rPr lang="en-IN" sz="2000" dirty="0" smtClean="0"/>
              <a:t>(v);</a:t>
            </a:r>
          </a:p>
          <a:p>
            <a:pPr algn="just">
              <a:buNone/>
            </a:pPr>
            <a:r>
              <a:rPr lang="en-IN" sz="2000" dirty="0" smtClean="0"/>
              <a:t>    </a:t>
            </a:r>
          </a:p>
          <a:p>
            <a:pPr algn="just">
              <a:buNone/>
            </a:pPr>
            <a:r>
              <a:rPr lang="en-IN" sz="2000" dirty="0" smtClean="0"/>
              <a:t>    //display the new size</a:t>
            </a:r>
          </a:p>
          <a:p>
            <a:pPr algn="just">
              <a:buNone/>
            </a:pPr>
            <a:r>
              <a:rPr lang="en-IN" sz="2000" dirty="0" smtClean="0"/>
              <a:t>    </a:t>
            </a:r>
            <a:r>
              <a:rPr lang="en-IN" sz="2000" dirty="0" err="1" smtClean="0"/>
              <a:t>System.out.println</a:t>
            </a:r>
            <a:r>
              <a:rPr lang="en-IN" sz="2000" dirty="0" smtClean="0"/>
              <a:t>("Size after removal "+</a:t>
            </a:r>
            <a:r>
              <a:rPr lang="en-IN" sz="2000" dirty="0" err="1" smtClean="0"/>
              <a:t>v.size</a:t>
            </a:r>
            <a:r>
              <a:rPr lang="en-IN" sz="2000" dirty="0" smtClean="0"/>
              <a:t>());</a:t>
            </a:r>
          </a:p>
          <a:p>
            <a:pPr algn="just">
              <a:buNone/>
            </a:pPr>
            <a:r>
              <a:rPr lang="en-IN" sz="2000" dirty="0" smtClean="0"/>
              <a:t>    }</a:t>
            </a:r>
          </a:p>
          <a:p>
            <a:pPr algn="just">
              <a:buNone/>
            </a:pPr>
            <a:r>
              <a:rPr lang="en-IN" sz="2000" dirty="0" smtClean="0"/>
              <a:t>    }</a:t>
            </a:r>
          </a:p>
          <a:p>
            <a:pPr algn="just">
              <a:buNone/>
            </a:pPr>
            <a:endParaRPr lang="en-IN" sz="2000"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9552" y="3501009"/>
            <a:ext cx="8280920" cy="2880320"/>
          </a:xfrm>
        </p:spPr>
        <p:txBody>
          <a:bodyPr>
            <a:normAutofit/>
          </a:bodyPr>
          <a:lstStyle/>
          <a:p>
            <a:pPr algn="just"/>
            <a:r>
              <a:rPr lang="en-IN" sz="2000" dirty="0" err="1" smtClean="0"/>
              <a:t>ArrayList</a:t>
            </a:r>
            <a:r>
              <a:rPr lang="en-IN" sz="2000" dirty="0" smtClean="0"/>
              <a:t> provides the mechanism of </a:t>
            </a:r>
            <a:r>
              <a:rPr lang="en-IN" sz="2000" dirty="0" smtClean="0">
                <a:solidFill>
                  <a:srgbClr val="FF0000"/>
                </a:solidFill>
              </a:rPr>
              <a:t>random access because of it’s index </a:t>
            </a:r>
            <a:r>
              <a:rPr lang="en-IN" sz="2000" dirty="0" smtClean="0"/>
              <a:t>based nature.</a:t>
            </a:r>
          </a:p>
          <a:p>
            <a:pPr algn="just"/>
            <a:endParaRPr lang="en-IN" sz="2000" dirty="0" smtClean="0"/>
          </a:p>
          <a:p>
            <a:pPr algn="just"/>
            <a:r>
              <a:rPr lang="en-IN" sz="2000" dirty="0" err="1" smtClean="0"/>
              <a:t>LinkedList</a:t>
            </a:r>
            <a:r>
              <a:rPr lang="en-IN" sz="2000" dirty="0" smtClean="0"/>
              <a:t> does not provides any facility like random access. Its performance is better than </a:t>
            </a:r>
            <a:r>
              <a:rPr lang="en-IN" sz="2000" dirty="0" err="1" smtClean="0"/>
              <a:t>Arraylist</a:t>
            </a:r>
            <a:r>
              <a:rPr lang="en-IN" sz="2000" dirty="0" smtClean="0"/>
              <a:t> on add and remove operations, but worse on get and set operations.</a:t>
            </a:r>
          </a:p>
          <a:p>
            <a:pPr algn="just"/>
            <a:endParaRPr lang="en-US" sz="2000" dirty="0" smtClean="0"/>
          </a:p>
          <a:p>
            <a:pPr algn="just"/>
            <a:endParaRPr lang="en-IN" sz="2000" dirty="0"/>
          </a:p>
        </p:txBody>
      </p:sp>
      <p:pic>
        <p:nvPicPr>
          <p:cNvPr id="5" name="Picture 2"/>
          <p:cNvPicPr>
            <a:picLocks noChangeAspect="1" noChangeArrowheads="1"/>
          </p:cNvPicPr>
          <p:nvPr/>
        </p:nvPicPr>
        <p:blipFill>
          <a:blip r:embed="rId3" cstate="print"/>
          <a:srcRect/>
          <a:stretch>
            <a:fillRect/>
          </a:stretch>
        </p:blipFill>
        <p:spPr bwMode="auto">
          <a:xfrm>
            <a:off x="1187624" y="1340768"/>
            <a:ext cx="6819900" cy="16859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971600" y="1412778"/>
          <a:ext cx="7344816" cy="4416363"/>
        </p:xfrm>
        <a:graphic>
          <a:graphicData uri="http://schemas.openxmlformats.org/drawingml/2006/table">
            <a:tbl>
              <a:tblPr/>
              <a:tblGrid>
                <a:gridCol w="3672408"/>
                <a:gridCol w="3672408"/>
              </a:tblGrid>
              <a:tr h="479295">
                <a:tc>
                  <a:txBody>
                    <a:bodyPr/>
                    <a:lstStyle/>
                    <a:p>
                      <a:pPr algn="l"/>
                      <a:r>
                        <a:rPr lang="en-IN" b="1" dirty="0" err="1"/>
                        <a:t>ArrayList</a:t>
                      </a:r>
                      <a:endParaRPr lang="en-IN" b="0" dirty="0"/>
                    </a:p>
                  </a:txBody>
                  <a:tcPr marL="76200" marR="76200" marT="76200" marB="76200" anchor="ctr">
                    <a:lnL w="12700" cap="flat" cmpd="sng" algn="ctr">
                      <a:solidFill>
                        <a:srgbClr val="800FCD"/>
                      </a:solidFill>
                      <a:prstDash val="solid"/>
                      <a:round/>
                      <a:headEnd type="none" w="med" len="med"/>
                      <a:tailEnd type="none" w="med" len="med"/>
                    </a:lnL>
                    <a:lnR w="12700" cap="flat" cmpd="sng" algn="ctr">
                      <a:solidFill>
                        <a:srgbClr val="800FCD"/>
                      </a:solidFill>
                      <a:prstDash val="solid"/>
                      <a:round/>
                      <a:headEnd type="none" w="med" len="med"/>
                      <a:tailEnd type="none" w="med" len="med"/>
                    </a:lnR>
                    <a:lnT w="12700" cap="flat" cmpd="sng" algn="ctr">
                      <a:solidFill>
                        <a:srgbClr val="800FCD"/>
                      </a:solidFill>
                      <a:prstDash val="solid"/>
                      <a:round/>
                      <a:headEnd type="none" w="med" len="med"/>
                      <a:tailEnd type="none" w="med" len="med"/>
                    </a:lnT>
                    <a:lnB w="12700" cap="flat" cmpd="sng" algn="ctr">
                      <a:solidFill>
                        <a:srgbClr val="800FCD"/>
                      </a:solidFill>
                      <a:prstDash val="solid"/>
                      <a:round/>
                      <a:headEnd type="none" w="med" len="med"/>
                      <a:tailEnd type="none" w="med" len="med"/>
                    </a:lnB>
                  </a:tcPr>
                </a:tc>
                <a:tc>
                  <a:txBody>
                    <a:bodyPr/>
                    <a:lstStyle/>
                    <a:p>
                      <a:pPr algn="l"/>
                      <a:r>
                        <a:rPr lang="en-IN" b="1"/>
                        <a:t>Vector</a:t>
                      </a:r>
                      <a:endParaRPr lang="en-IN" b="0"/>
                    </a:p>
                  </a:txBody>
                  <a:tcPr marL="76200" marR="76200" marT="76200" marB="76200" anchor="ctr">
                    <a:lnL w="12700" cap="flat" cmpd="sng" algn="ctr">
                      <a:solidFill>
                        <a:srgbClr val="800FCD"/>
                      </a:solidFill>
                      <a:prstDash val="solid"/>
                      <a:round/>
                      <a:headEnd type="none" w="med" len="med"/>
                      <a:tailEnd type="none" w="med" len="med"/>
                    </a:lnL>
                    <a:lnR w="9525" cap="flat" cmpd="sng" algn="ctr">
                      <a:solidFill>
                        <a:srgbClr val="800FCD"/>
                      </a:solidFill>
                      <a:prstDash val="solid"/>
                      <a:round/>
                      <a:headEnd type="none" w="med" len="med"/>
                      <a:tailEnd type="none" w="med" len="med"/>
                    </a:lnR>
                    <a:lnT w="12700" cap="flat" cmpd="sng" algn="ctr">
                      <a:solidFill>
                        <a:srgbClr val="800FCD"/>
                      </a:solidFill>
                      <a:prstDash val="solid"/>
                      <a:round/>
                      <a:headEnd type="none" w="med" len="med"/>
                      <a:tailEnd type="none" w="med" len="med"/>
                    </a:lnT>
                    <a:lnB w="12700" cap="flat" cmpd="sng" algn="ctr">
                      <a:solidFill>
                        <a:srgbClr val="800FCD"/>
                      </a:solidFill>
                      <a:prstDash val="solid"/>
                      <a:round/>
                      <a:headEnd type="none" w="med" len="med"/>
                      <a:tailEnd type="none" w="med" len="med"/>
                    </a:lnB>
                  </a:tcPr>
                </a:tc>
              </a:tr>
              <a:tr h="479295">
                <a:tc>
                  <a:txBody>
                    <a:bodyPr/>
                    <a:lstStyle/>
                    <a:p>
                      <a:pPr algn="l"/>
                      <a:r>
                        <a:rPr lang="en-IN" b="0" dirty="0">
                          <a:solidFill>
                            <a:srgbClr val="FF0000"/>
                          </a:solidFill>
                        </a:rPr>
                        <a:t>It is not synchronized</a:t>
                      </a:r>
                      <a:r>
                        <a:rPr lang="en-IN" b="0" dirty="0"/>
                        <a:t>.</a:t>
                      </a:r>
                    </a:p>
                  </a:txBody>
                  <a:tcPr marL="76200" marR="76200" marT="76200" marB="76200" anchor="ctr">
                    <a:lnL w="12700" cap="flat" cmpd="sng" algn="ctr">
                      <a:solidFill>
                        <a:srgbClr val="800FCD"/>
                      </a:solidFill>
                      <a:prstDash val="solid"/>
                      <a:round/>
                      <a:headEnd type="none" w="med" len="med"/>
                      <a:tailEnd type="none" w="med" len="med"/>
                    </a:lnL>
                    <a:lnR w="12700" cap="flat" cmpd="sng" algn="ctr">
                      <a:solidFill>
                        <a:srgbClr val="800FCD"/>
                      </a:solidFill>
                      <a:prstDash val="solid"/>
                      <a:round/>
                      <a:headEnd type="none" w="med" len="med"/>
                      <a:tailEnd type="none" w="med" len="med"/>
                    </a:lnR>
                    <a:lnT w="12700" cap="flat" cmpd="sng" algn="ctr">
                      <a:solidFill>
                        <a:srgbClr val="800FCD"/>
                      </a:solidFill>
                      <a:prstDash val="solid"/>
                      <a:round/>
                      <a:headEnd type="none" w="med" len="med"/>
                      <a:tailEnd type="none" w="med" len="med"/>
                    </a:lnT>
                    <a:lnB w="12700" cap="flat" cmpd="sng" algn="ctr">
                      <a:solidFill>
                        <a:srgbClr val="800FCD"/>
                      </a:solidFill>
                      <a:prstDash val="solid"/>
                      <a:round/>
                      <a:headEnd type="none" w="med" len="med"/>
                      <a:tailEnd type="none" w="med" len="med"/>
                    </a:lnB>
                  </a:tcPr>
                </a:tc>
                <a:tc>
                  <a:txBody>
                    <a:bodyPr/>
                    <a:lstStyle/>
                    <a:p>
                      <a:pPr algn="l"/>
                      <a:r>
                        <a:rPr lang="en-IN" b="0"/>
                        <a:t>It is synchronized.</a:t>
                      </a:r>
                    </a:p>
                  </a:txBody>
                  <a:tcPr marL="76200" marR="76200" marT="76200" marB="76200" anchor="ctr">
                    <a:lnL w="12700" cap="flat" cmpd="sng" algn="ctr">
                      <a:solidFill>
                        <a:srgbClr val="800FCD"/>
                      </a:solidFill>
                      <a:prstDash val="solid"/>
                      <a:round/>
                      <a:headEnd type="none" w="med" len="med"/>
                      <a:tailEnd type="none" w="med" len="med"/>
                    </a:lnL>
                    <a:lnR w="9525" cap="flat" cmpd="sng" algn="ctr">
                      <a:solidFill>
                        <a:srgbClr val="800FCD"/>
                      </a:solidFill>
                      <a:prstDash val="solid"/>
                      <a:round/>
                      <a:headEnd type="none" w="med" len="med"/>
                      <a:tailEnd type="none" w="med" len="med"/>
                    </a:lnR>
                    <a:lnT w="12700" cap="flat" cmpd="sng" algn="ctr">
                      <a:solidFill>
                        <a:srgbClr val="800FCD"/>
                      </a:solidFill>
                      <a:prstDash val="solid"/>
                      <a:round/>
                      <a:headEnd type="none" w="med" len="med"/>
                      <a:tailEnd type="none" w="med" len="med"/>
                    </a:lnT>
                    <a:lnB w="12700" cap="flat" cmpd="sng" algn="ctr">
                      <a:solidFill>
                        <a:srgbClr val="800FCD"/>
                      </a:solidFill>
                      <a:prstDash val="solid"/>
                      <a:round/>
                      <a:headEnd type="none" w="med" len="med"/>
                      <a:tailEnd type="none" w="med" len="med"/>
                    </a:lnB>
                  </a:tcPr>
                </a:tc>
              </a:tr>
              <a:tr h="479295">
                <a:tc>
                  <a:txBody>
                    <a:bodyPr/>
                    <a:lstStyle/>
                    <a:p>
                      <a:pPr algn="l"/>
                      <a:r>
                        <a:rPr lang="en-IN" b="0"/>
                        <a:t>It is not a legacy class.</a:t>
                      </a:r>
                    </a:p>
                  </a:txBody>
                  <a:tcPr marL="76200" marR="76200" marT="76200" marB="76200" anchor="ctr">
                    <a:lnL w="12700" cap="flat" cmpd="sng" algn="ctr">
                      <a:solidFill>
                        <a:srgbClr val="800FCD"/>
                      </a:solidFill>
                      <a:prstDash val="solid"/>
                      <a:round/>
                      <a:headEnd type="none" w="med" len="med"/>
                      <a:tailEnd type="none" w="med" len="med"/>
                    </a:lnL>
                    <a:lnR w="12700" cap="flat" cmpd="sng" algn="ctr">
                      <a:solidFill>
                        <a:srgbClr val="800FCD"/>
                      </a:solidFill>
                      <a:prstDash val="solid"/>
                      <a:round/>
                      <a:headEnd type="none" w="med" len="med"/>
                      <a:tailEnd type="none" w="med" len="med"/>
                    </a:lnR>
                    <a:lnT w="12700" cap="flat" cmpd="sng" algn="ctr">
                      <a:solidFill>
                        <a:srgbClr val="800FCD"/>
                      </a:solidFill>
                      <a:prstDash val="solid"/>
                      <a:round/>
                      <a:headEnd type="none" w="med" len="med"/>
                      <a:tailEnd type="none" w="med" len="med"/>
                    </a:lnT>
                    <a:lnB w="12700" cap="flat" cmpd="sng" algn="ctr">
                      <a:solidFill>
                        <a:srgbClr val="800FCD"/>
                      </a:solidFill>
                      <a:prstDash val="solid"/>
                      <a:round/>
                      <a:headEnd type="none" w="med" len="med"/>
                      <a:tailEnd type="none" w="med" len="med"/>
                    </a:lnB>
                  </a:tcPr>
                </a:tc>
                <a:tc>
                  <a:txBody>
                    <a:bodyPr/>
                    <a:lstStyle/>
                    <a:p>
                      <a:pPr algn="l"/>
                      <a:r>
                        <a:rPr lang="en-IN" b="0"/>
                        <a:t>It is a legacy class.</a:t>
                      </a:r>
                    </a:p>
                  </a:txBody>
                  <a:tcPr marL="76200" marR="76200" marT="76200" marB="76200" anchor="ctr">
                    <a:lnL w="12700" cap="flat" cmpd="sng" algn="ctr">
                      <a:solidFill>
                        <a:srgbClr val="800FCD"/>
                      </a:solidFill>
                      <a:prstDash val="solid"/>
                      <a:round/>
                      <a:headEnd type="none" w="med" len="med"/>
                      <a:tailEnd type="none" w="med" len="med"/>
                    </a:lnL>
                    <a:lnR w="9525" cap="flat" cmpd="sng" algn="ctr">
                      <a:solidFill>
                        <a:srgbClr val="800FCD"/>
                      </a:solidFill>
                      <a:prstDash val="solid"/>
                      <a:round/>
                      <a:headEnd type="none" w="med" len="med"/>
                      <a:tailEnd type="none" w="med" len="med"/>
                    </a:lnR>
                    <a:lnT w="12700" cap="flat" cmpd="sng" algn="ctr">
                      <a:solidFill>
                        <a:srgbClr val="800FCD"/>
                      </a:solidFill>
                      <a:prstDash val="solid"/>
                      <a:round/>
                      <a:headEnd type="none" w="med" len="med"/>
                      <a:tailEnd type="none" w="med" len="med"/>
                    </a:lnT>
                    <a:lnB w="12700" cap="flat" cmpd="sng" algn="ctr">
                      <a:solidFill>
                        <a:srgbClr val="800FCD"/>
                      </a:solidFill>
                      <a:prstDash val="solid"/>
                      <a:round/>
                      <a:headEnd type="none" w="med" len="med"/>
                      <a:tailEnd type="none" w="med" len="med"/>
                    </a:lnB>
                  </a:tcPr>
                </a:tc>
              </a:tr>
              <a:tr h="787414">
                <a:tc>
                  <a:txBody>
                    <a:bodyPr/>
                    <a:lstStyle/>
                    <a:p>
                      <a:pPr algn="l"/>
                      <a:r>
                        <a:rPr lang="en-IN" b="0"/>
                        <a:t>It increases its size by 50% of the array size.</a:t>
                      </a:r>
                    </a:p>
                  </a:txBody>
                  <a:tcPr marL="76200" marR="76200" marT="76200" marB="76200" anchor="ctr">
                    <a:lnL w="12700" cap="flat" cmpd="sng" algn="ctr">
                      <a:solidFill>
                        <a:srgbClr val="800FCD"/>
                      </a:solidFill>
                      <a:prstDash val="solid"/>
                      <a:round/>
                      <a:headEnd type="none" w="med" len="med"/>
                      <a:tailEnd type="none" w="med" len="med"/>
                    </a:lnL>
                    <a:lnR w="12700" cap="flat" cmpd="sng" algn="ctr">
                      <a:solidFill>
                        <a:srgbClr val="800FCD"/>
                      </a:solidFill>
                      <a:prstDash val="solid"/>
                      <a:round/>
                      <a:headEnd type="none" w="med" len="med"/>
                      <a:tailEnd type="none" w="med" len="med"/>
                    </a:lnR>
                    <a:lnT w="12700" cap="flat" cmpd="sng" algn="ctr">
                      <a:solidFill>
                        <a:srgbClr val="800FCD"/>
                      </a:solidFill>
                      <a:prstDash val="solid"/>
                      <a:round/>
                      <a:headEnd type="none" w="med" len="med"/>
                      <a:tailEnd type="none" w="med" len="med"/>
                    </a:lnT>
                    <a:lnB w="12700" cap="flat" cmpd="sng" algn="ctr">
                      <a:solidFill>
                        <a:srgbClr val="800FCD"/>
                      </a:solidFill>
                      <a:prstDash val="solid"/>
                      <a:round/>
                      <a:headEnd type="none" w="med" len="med"/>
                      <a:tailEnd type="none" w="med" len="med"/>
                    </a:lnB>
                  </a:tcPr>
                </a:tc>
                <a:tc>
                  <a:txBody>
                    <a:bodyPr/>
                    <a:lstStyle/>
                    <a:p>
                      <a:pPr algn="l"/>
                      <a:r>
                        <a:rPr lang="en-IN" b="0" dirty="0">
                          <a:solidFill>
                            <a:srgbClr val="FF0000"/>
                          </a:solidFill>
                        </a:rPr>
                        <a:t>It increases its size by doubling the array size i.e. 100%.</a:t>
                      </a:r>
                    </a:p>
                  </a:txBody>
                  <a:tcPr marL="76200" marR="76200" marT="76200" marB="76200" anchor="ctr">
                    <a:lnL w="12700" cap="flat" cmpd="sng" algn="ctr">
                      <a:solidFill>
                        <a:srgbClr val="800FCD"/>
                      </a:solidFill>
                      <a:prstDash val="solid"/>
                      <a:round/>
                      <a:headEnd type="none" w="med" len="med"/>
                      <a:tailEnd type="none" w="med" len="med"/>
                    </a:lnL>
                    <a:lnR w="9525" cap="flat" cmpd="sng" algn="ctr">
                      <a:solidFill>
                        <a:srgbClr val="800FCD"/>
                      </a:solidFill>
                      <a:prstDash val="solid"/>
                      <a:round/>
                      <a:headEnd type="none" w="med" len="med"/>
                      <a:tailEnd type="none" w="med" len="med"/>
                    </a:lnR>
                    <a:lnT w="12700" cap="flat" cmpd="sng" algn="ctr">
                      <a:solidFill>
                        <a:srgbClr val="800FCD"/>
                      </a:solidFill>
                      <a:prstDash val="solid"/>
                      <a:round/>
                      <a:headEnd type="none" w="med" len="med"/>
                      <a:tailEnd type="none" w="med" len="med"/>
                    </a:lnT>
                    <a:lnB w="12700" cap="flat" cmpd="sng" algn="ctr">
                      <a:solidFill>
                        <a:srgbClr val="800FCD"/>
                      </a:solidFill>
                      <a:prstDash val="solid"/>
                      <a:round/>
                      <a:headEnd type="none" w="med" len="med"/>
                      <a:tailEnd type="none" w="med" len="med"/>
                    </a:lnB>
                  </a:tcPr>
                </a:tc>
              </a:tr>
              <a:tr h="1095532">
                <a:tc>
                  <a:txBody>
                    <a:bodyPr/>
                    <a:lstStyle/>
                    <a:p>
                      <a:pPr algn="l"/>
                      <a:r>
                        <a:rPr lang="en-IN" b="0" dirty="0" err="1"/>
                        <a:t>Iterator</a:t>
                      </a:r>
                      <a:r>
                        <a:rPr lang="en-IN" b="0" dirty="0"/>
                        <a:t> interface is used to traverse the </a:t>
                      </a:r>
                      <a:r>
                        <a:rPr lang="en-IN" b="0" dirty="0" err="1"/>
                        <a:t>ArrayList</a:t>
                      </a:r>
                      <a:r>
                        <a:rPr lang="en-IN" b="0" dirty="0"/>
                        <a:t> elements.</a:t>
                      </a:r>
                    </a:p>
                  </a:txBody>
                  <a:tcPr marL="76200" marR="76200" marT="76200" marB="76200" anchor="ctr">
                    <a:lnL w="12700" cap="flat" cmpd="sng" algn="ctr">
                      <a:solidFill>
                        <a:srgbClr val="800FCD"/>
                      </a:solidFill>
                      <a:prstDash val="solid"/>
                      <a:round/>
                      <a:headEnd type="none" w="med" len="med"/>
                      <a:tailEnd type="none" w="med" len="med"/>
                    </a:lnL>
                    <a:lnR w="12700" cap="flat" cmpd="sng" algn="ctr">
                      <a:solidFill>
                        <a:srgbClr val="800FCD"/>
                      </a:solidFill>
                      <a:prstDash val="solid"/>
                      <a:round/>
                      <a:headEnd type="none" w="med" len="med"/>
                      <a:tailEnd type="none" w="med" len="med"/>
                    </a:lnR>
                    <a:lnT w="12700" cap="flat" cmpd="sng" algn="ctr">
                      <a:solidFill>
                        <a:srgbClr val="800FCD"/>
                      </a:solidFill>
                      <a:prstDash val="solid"/>
                      <a:round/>
                      <a:headEnd type="none" w="med" len="med"/>
                      <a:tailEnd type="none" w="med" len="med"/>
                    </a:lnT>
                    <a:lnB w="12700" cap="flat" cmpd="sng" algn="ctr">
                      <a:solidFill>
                        <a:srgbClr val="800FCD"/>
                      </a:solidFill>
                      <a:prstDash val="solid"/>
                      <a:round/>
                      <a:headEnd type="none" w="med" len="med"/>
                      <a:tailEnd type="none" w="med" len="med"/>
                    </a:lnB>
                  </a:tcPr>
                </a:tc>
                <a:tc>
                  <a:txBody>
                    <a:bodyPr/>
                    <a:lstStyle/>
                    <a:p>
                      <a:pPr algn="l"/>
                      <a:r>
                        <a:rPr lang="en-IN" b="0"/>
                        <a:t>Iterator or Enumeration interface can be used to traverse the Vector elements.</a:t>
                      </a:r>
                    </a:p>
                  </a:txBody>
                  <a:tcPr marL="76200" marR="76200" marT="76200" marB="76200" anchor="ctr">
                    <a:lnL w="12700" cap="flat" cmpd="sng" algn="ctr">
                      <a:solidFill>
                        <a:srgbClr val="800FCD"/>
                      </a:solidFill>
                      <a:prstDash val="solid"/>
                      <a:round/>
                      <a:headEnd type="none" w="med" len="med"/>
                      <a:tailEnd type="none" w="med" len="med"/>
                    </a:lnL>
                    <a:lnR w="9525" cap="flat" cmpd="sng" algn="ctr">
                      <a:solidFill>
                        <a:srgbClr val="800FCD"/>
                      </a:solidFill>
                      <a:prstDash val="solid"/>
                      <a:round/>
                      <a:headEnd type="none" w="med" len="med"/>
                      <a:tailEnd type="none" w="med" len="med"/>
                    </a:lnR>
                    <a:lnT w="12700" cap="flat" cmpd="sng" algn="ctr">
                      <a:solidFill>
                        <a:srgbClr val="800FCD"/>
                      </a:solidFill>
                      <a:prstDash val="solid"/>
                      <a:round/>
                      <a:headEnd type="none" w="med" len="med"/>
                      <a:tailEnd type="none" w="med" len="med"/>
                    </a:lnT>
                    <a:lnB w="12700" cap="flat" cmpd="sng" algn="ctr">
                      <a:solidFill>
                        <a:srgbClr val="800FCD"/>
                      </a:solidFill>
                      <a:prstDash val="solid"/>
                      <a:round/>
                      <a:headEnd type="none" w="med" len="med"/>
                      <a:tailEnd type="none" w="med" len="med"/>
                    </a:lnB>
                  </a:tcPr>
                </a:tc>
              </a:tr>
              <a:tr h="1095532">
                <a:tc>
                  <a:txBody>
                    <a:bodyPr/>
                    <a:lstStyle/>
                    <a:p>
                      <a:pPr algn="l"/>
                      <a:r>
                        <a:rPr lang="en-IN" b="0" dirty="0" err="1">
                          <a:solidFill>
                            <a:srgbClr val="FF0000"/>
                          </a:solidFill>
                        </a:rPr>
                        <a:t>ArrayList</a:t>
                      </a:r>
                      <a:r>
                        <a:rPr lang="en-IN" b="0" dirty="0">
                          <a:solidFill>
                            <a:srgbClr val="FF0000"/>
                          </a:solidFill>
                        </a:rPr>
                        <a:t> is much fast than Vector because it is non-synchronized</a:t>
                      </a:r>
                      <a:r>
                        <a:rPr lang="en-IN" b="0" dirty="0"/>
                        <a:t>.</a:t>
                      </a:r>
                    </a:p>
                  </a:txBody>
                  <a:tcPr marL="76200" marR="76200" marT="76200" marB="76200" anchor="ctr">
                    <a:lnL w="12700" cap="flat" cmpd="sng" algn="ctr">
                      <a:solidFill>
                        <a:srgbClr val="800FCD"/>
                      </a:solidFill>
                      <a:prstDash val="solid"/>
                      <a:round/>
                      <a:headEnd type="none" w="med" len="med"/>
                      <a:tailEnd type="none" w="med" len="med"/>
                    </a:lnL>
                    <a:lnR w="12700" cap="flat" cmpd="sng" algn="ctr">
                      <a:solidFill>
                        <a:srgbClr val="800FCD"/>
                      </a:solidFill>
                      <a:prstDash val="solid"/>
                      <a:round/>
                      <a:headEnd type="none" w="med" len="med"/>
                      <a:tailEnd type="none" w="med" len="med"/>
                    </a:lnR>
                    <a:lnT w="12700" cap="flat" cmpd="sng" algn="ctr">
                      <a:solidFill>
                        <a:srgbClr val="800FCD"/>
                      </a:solidFill>
                      <a:prstDash val="solid"/>
                      <a:round/>
                      <a:headEnd type="none" w="med" len="med"/>
                      <a:tailEnd type="none" w="med" len="med"/>
                    </a:lnT>
                    <a:lnB w="9525" cap="flat" cmpd="sng" algn="ctr">
                      <a:solidFill>
                        <a:srgbClr val="800FCD"/>
                      </a:solidFill>
                      <a:prstDash val="solid"/>
                      <a:round/>
                      <a:headEnd type="none" w="med" len="med"/>
                      <a:tailEnd type="none" w="med" len="med"/>
                    </a:lnB>
                  </a:tcPr>
                </a:tc>
                <a:tc>
                  <a:txBody>
                    <a:bodyPr/>
                    <a:lstStyle/>
                    <a:p>
                      <a:pPr algn="l"/>
                      <a:r>
                        <a:rPr lang="en-IN" b="0" dirty="0"/>
                        <a:t>Vector is slow as compared </a:t>
                      </a:r>
                      <a:r>
                        <a:rPr lang="en-IN" b="0" dirty="0" err="1"/>
                        <a:t>ArrayList</a:t>
                      </a:r>
                      <a:r>
                        <a:rPr lang="en-IN" b="0" dirty="0"/>
                        <a:t> because it is synchronized</a:t>
                      </a:r>
                    </a:p>
                  </a:txBody>
                  <a:tcPr marL="76200" marR="76200" marT="76200" marB="76200" anchor="ctr">
                    <a:lnL w="12700" cap="flat" cmpd="sng" algn="ctr">
                      <a:solidFill>
                        <a:srgbClr val="800FCD"/>
                      </a:solidFill>
                      <a:prstDash val="solid"/>
                      <a:round/>
                      <a:headEnd type="none" w="med" len="med"/>
                      <a:tailEnd type="none" w="med" len="med"/>
                    </a:lnL>
                    <a:lnR w="9525" cap="flat" cmpd="sng" algn="ctr">
                      <a:solidFill>
                        <a:srgbClr val="800FCD"/>
                      </a:solidFill>
                      <a:prstDash val="solid"/>
                      <a:round/>
                      <a:headEnd type="none" w="med" len="med"/>
                      <a:tailEnd type="none" w="med" len="med"/>
                    </a:lnR>
                    <a:lnT w="12700" cap="flat" cmpd="sng" algn="ctr">
                      <a:solidFill>
                        <a:srgbClr val="800FCD"/>
                      </a:solidFill>
                      <a:prstDash val="solid"/>
                      <a:round/>
                      <a:headEnd type="none" w="med" len="med"/>
                      <a:tailEnd type="none" w="med" len="med"/>
                    </a:lnT>
                    <a:lnB w="9525" cap="flat" cmpd="sng" algn="ctr">
                      <a:solidFill>
                        <a:srgbClr val="800FCD"/>
                      </a:solidFill>
                      <a:prstDash val="solid"/>
                      <a:round/>
                      <a:headEnd type="none" w="med" len="med"/>
                      <a:tailEnd type="none" w="med" len="med"/>
                    </a:lnB>
                  </a:tcPr>
                </a:tc>
              </a:tr>
            </a:tbl>
          </a:graphicData>
        </a:graphic>
      </p:graphicFrame>
      <p:sp>
        <p:nvSpPr>
          <p:cNvPr id="24577" name="Rectangle 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Verdana" pitchFamily="34"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692696"/>
            <a:ext cx="8229600" cy="1143000"/>
          </a:xfrm>
        </p:spPr>
        <p:txBody>
          <a:bodyPr>
            <a:normAutofit/>
          </a:bodyPr>
          <a:lstStyle/>
          <a:p>
            <a:pPr algn="just"/>
            <a:r>
              <a:rPr lang="en-IN" sz="3600" dirty="0" smtClean="0"/>
              <a:t> Performance of </a:t>
            </a:r>
            <a:r>
              <a:rPr lang="en-IN" sz="3600" dirty="0" err="1" smtClean="0"/>
              <a:t>ArrayList</a:t>
            </a:r>
            <a:r>
              <a:rPr lang="en-IN" sz="3600" dirty="0" smtClean="0"/>
              <a:t> vs. </a:t>
            </a:r>
            <a:r>
              <a:rPr lang="en-IN" sz="3600" dirty="0" err="1" smtClean="0"/>
              <a:t>LinkedList</a:t>
            </a:r>
            <a:endParaRPr lang="en-IN" sz="3600" dirty="0"/>
          </a:p>
        </p:txBody>
      </p:sp>
      <p:pic>
        <p:nvPicPr>
          <p:cNvPr id="65538" name="Picture 2"/>
          <p:cNvPicPr>
            <a:picLocks noChangeAspect="1" noChangeArrowheads="1"/>
          </p:cNvPicPr>
          <p:nvPr/>
        </p:nvPicPr>
        <p:blipFill>
          <a:blip r:embed="rId3" cstate="print"/>
          <a:srcRect/>
          <a:stretch>
            <a:fillRect/>
          </a:stretch>
        </p:blipFill>
        <p:spPr bwMode="auto">
          <a:xfrm>
            <a:off x="1619672" y="2348880"/>
            <a:ext cx="5832648" cy="331236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20688"/>
            <a:ext cx="8229600" cy="4525963"/>
          </a:xfrm>
        </p:spPr>
        <p:txBody>
          <a:bodyPr>
            <a:noAutofit/>
          </a:bodyPr>
          <a:lstStyle/>
          <a:p>
            <a:pPr algn="just">
              <a:buNone/>
            </a:pPr>
            <a:r>
              <a:rPr lang="en-IN" sz="1800" dirty="0" smtClean="0"/>
              <a:t>import java.io.*;</a:t>
            </a:r>
          </a:p>
          <a:p>
            <a:pPr algn="just">
              <a:buNone/>
            </a:pPr>
            <a:r>
              <a:rPr lang="en-IN" sz="1800" dirty="0" smtClean="0"/>
              <a:t>import </a:t>
            </a:r>
            <a:r>
              <a:rPr lang="en-IN" sz="1800" dirty="0" err="1" smtClean="0"/>
              <a:t>java.util</a:t>
            </a:r>
            <a:r>
              <a:rPr lang="en-IN" sz="1800" dirty="0" smtClean="0"/>
              <a:t>.*; public class Main</a:t>
            </a:r>
          </a:p>
          <a:p>
            <a:pPr algn="just">
              <a:buNone/>
            </a:pPr>
            <a:r>
              <a:rPr lang="en-IN" sz="1800" dirty="0" smtClean="0"/>
              <a:t>{</a:t>
            </a:r>
          </a:p>
          <a:p>
            <a:pPr algn="just">
              <a:buNone/>
            </a:pPr>
            <a:r>
              <a:rPr lang="en-IN" sz="1800" dirty="0" smtClean="0"/>
              <a:t>public static void main (String[] </a:t>
            </a:r>
            <a:r>
              <a:rPr lang="en-IN" sz="1800" dirty="0" err="1" smtClean="0"/>
              <a:t>args</a:t>
            </a:r>
            <a:r>
              <a:rPr lang="en-IN" sz="1800" dirty="0" smtClean="0"/>
              <a:t>)</a:t>
            </a:r>
          </a:p>
          <a:p>
            <a:pPr algn="just">
              <a:buNone/>
            </a:pPr>
            <a:r>
              <a:rPr lang="en-IN" sz="1800" dirty="0" smtClean="0"/>
              <a:t>{</a:t>
            </a:r>
          </a:p>
          <a:p>
            <a:pPr algn="just">
              <a:buNone/>
            </a:pPr>
            <a:r>
              <a:rPr lang="en-IN" sz="1800" dirty="0" err="1" smtClean="0"/>
              <a:t>ArrayList</a:t>
            </a:r>
            <a:r>
              <a:rPr lang="en-IN" sz="1800" dirty="0" smtClean="0"/>
              <a:t>&lt;Integer&gt; </a:t>
            </a:r>
            <a:r>
              <a:rPr lang="en-IN" sz="1800" dirty="0" err="1" smtClean="0"/>
              <a:t>arrayList</a:t>
            </a:r>
            <a:r>
              <a:rPr lang="en-IN" sz="1800" dirty="0" smtClean="0"/>
              <a:t> = new </a:t>
            </a:r>
            <a:r>
              <a:rPr lang="en-IN" sz="1800" dirty="0" err="1" smtClean="0"/>
              <a:t>ArrayList</a:t>
            </a:r>
            <a:r>
              <a:rPr lang="en-IN" sz="1800" dirty="0" smtClean="0"/>
              <a:t>&lt;Integer&gt;();</a:t>
            </a:r>
          </a:p>
          <a:p>
            <a:pPr algn="just">
              <a:buNone/>
            </a:pPr>
            <a:r>
              <a:rPr lang="en-IN" sz="1800" dirty="0" err="1" smtClean="0"/>
              <a:t>LinkedList</a:t>
            </a:r>
            <a:r>
              <a:rPr lang="en-IN" sz="1800" dirty="0" smtClean="0"/>
              <a:t>&lt;Integer&gt; </a:t>
            </a:r>
            <a:r>
              <a:rPr lang="en-IN" sz="1800" dirty="0" err="1" smtClean="0"/>
              <a:t>linkedList</a:t>
            </a:r>
            <a:r>
              <a:rPr lang="en-IN" sz="1800" dirty="0" smtClean="0"/>
              <a:t> = new </a:t>
            </a:r>
            <a:r>
              <a:rPr lang="en-IN" sz="1800" dirty="0" err="1" smtClean="0"/>
              <a:t>LinkedList</a:t>
            </a:r>
            <a:r>
              <a:rPr lang="en-IN" sz="1800" dirty="0" smtClean="0"/>
              <a:t>&lt;Integer&gt;();</a:t>
            </a:r>
          </a:p>
          <a:p>
            <a:pPr algn="just">
              <a:buNone/>
            </a:pPr>
            <a:endParaRPr lang="en-IN" sz="1800" dirty="0" smtClean="0"/>
          </a:p>
          <a:p>
            <a:pPr algn="just">
              <a:buNone/>
            </a:pPr>
            <a:r>
              <a:rPr lang="en-IN" sz="1800" dirty="0" smtClean="0">
                <a:solidFill>
                  <a:srgbClr val="FF0000"/>
                </a:solidFill>
              </a:rPr>
              <a:t>// </a:t>
            </a:r>
            <a:r>
              <a:rPr lang="en-IN" sz="1800" dirty="0" err="1" smtClean="0">
                <a:solidFill>
                  <a:srgbClr val="FF0000"/>
                </a:solidFill>
              </a:rPr>
              <a:t>ArrayList</a:t>
            </a:r>
            <a:r>
              <a:rPr lang="en-IN" sz="1800" dirty="0" smtClean="0">
                <a:solidFill>
                  <a:srgbClr val="FF0000"/>
                </a:solidFill>
              </a:rPr>
              <a:t> add operation</a:t>
            </a:r>
          </a:p>
          <a:p>
            <a:pPr algn="just">
              <a:buNone/>
            </a:pPr>
            <a:r>
              <a:rPr lang="en-IN" sz="1800" dirty="0" smtClean="0"/>
              <a:t>long </a:t>
            </a:r>
            <a:r>
              <a:rPr lang="en-IN" sz="1800" dirty="0" err="1" smtClean="0"/>
              <a:t>startTime</a:t>
            </a:r>
            <a:r>
              <a:rPr lang="en-IN" sz="1800" dirty="0" smtClean="0"/>
              <a:t> = </a:t>
            </a:r>
            <a:r>
              <a:rPr lang="en-IN" sz="1800" dirty="0" err="1" smtClean="0"/>
              <a:t>System.nanoTime</a:t>
            </a:r>
            <a:r>
              <a:rPr lang="en-IN" sz="1800" dirty="0" smtClean="0"/>
              <a:t>();</a:t>
            </a:r>
          </a:p>
          <a:p>
            <a:pPr algn="just">
              <a:buNone/>
            </a:pPr>
            <a:r>
              <a:rPr lang="en-IN" sz="1800" dirty="0" smtClean="0"/>
              <a:t>for (</a:t>
            </a:r>
            <a:r>
              <a:rPr lang="en-IN" sz="1800" dirty="0" err="1" smtClean="0"/>
              <a:t>int</a:t>
            </a:r>
            <a:r>
              <a:rPr lang="en-IN" sz="1800" dirty="0" smtClean="0"/>
              <a:t> </a:t>
            </a:r>
            <a:r>
              <a:rPr lang="en-IN" sz="1800" dirty="0" err="1" smtClean="0"/>
              <a:t>i</a:t>
            </a:r>
            <a:r>
              <a:rPr lang="en-IN" sz="1800" dirty="0" smtClean="0"/>
              <a:t> = 0; </a:t>
            </a:r>
            <a:r>
              <a:rPr lang="en-IN" sz="1800" dirty="0" err="1" smtClean="0"/>
              <a:t>i</a:t>
            </a:r>
            <a:r>
              <a:rPr lang="en-IN" sz="1800" dirty="0" smtClean="0"/>
              <a:t> &lt; 100000; </a:t>
            </a:r>
            <a:r>
              <a:rPr lang="en-IN" sz="1800" dirty="0" err="1" smtClean="0"/>
              <a:t>i</a:t>
            </a:r>
            <a:r>
              <a:rPr lang="en-IN" sz="1800" dirty="0" smtClean="0"/>
              <a:t>++) {</a:t>
            </a:r>
          </a:p>
          <a:p>
            <a:pPr algn="just">
              <a:buNone/>
            </a:pPr>
            <a:r>
              <a:rPr lang="en-IN" sz="1800" dirty="0" err="1" smtClean="0"/>
              <a:t>arrayList.add</a:t>
            </a:r>
            <a:r>
              <a:rPr lang="en-IN" sz="1800" dirty="0" smtClean="0"/>
              <a:t>(</a:t>
            </a:r>
            <a:r>
              <a:rPr lang="en-IN" sz="1800" dirty="0" err="1" smtClean="0"/>
              <a:t>i</a:t>
            </a:r>
            <a:r>
              <a:rPr lang="en-IN" sz="1800" dirty="0" smtClean="0"/>
              <a:t>);</a:t>
            </a:r>
          </a:p>
          <a:p>
            <a:pPr algn="just">
              <a:buNone/>
            </a:pPr>
            <a:r>
              <a:rPr lang="en-IN" sz="1800" dirty="0" smtClean="0"/>
              <a:t>}</a:t>
            </a:r>
          </a:p>
          <a:p>
            <a:pPr algn="just">
              <a:buNone/>
            </a:pPr>
            <a:r>
              <a:rPr lang="en-IN" sz="1800" dirty="0" smtClean="0"/>
              <a:t>long </a:t>
            </a:r>
            <a:r>
              <a:rPr lang="en-IN" sz="1800" dirty="0" err="1" smtClean="0"/>
              <a:t>endTime</a:t>
            </a:r>
            <a:r>
              <a:rPr lang="en-IN" sz="1800" dirty="0" smtClean="0"/>
              <a:t> = </a:t>
            </a:r>
            <a:r>
              <a:rPr lang="en-IN" sz="1800" dirty="0" err="1" smtClean="0"/>
              <a:t>System.nanoTime</a:t>
            </a:r>
            <a:r>
              <a:rPr lang="en-IN" sz="1800" dirty="0" smtClean="0"/>
              <a:t>();</a:t>
            </a:r>
          </a:p>
          <a:p>
            <a:pPr algn="just">
              <a:buNone/>
            </a:pPr>
            <a:r>
              <a:rPr lang="en-IN" sz="1800" dirty="0" smtClean="0"/>
              <a:t>long duration = </a:t>
            </a:r>
            <a:r>
              <a:rPr lang="en-IN" sz="1800" dirty="0" err="1" smtClean="0"/>
              <a:t>endTime</a:t>
            </a:r>
            <a:r>
              <a:rPr lang="en-IN" sz="1800" dirty="0" smtClean="0"/>
              <a:t> - </a:t>
            </a:r>
            <a:r>
              <a:rPr lang="en-IN" sz="1800" dirty="0" err="1" smtClean="0"/>
              <a:t>startTime</a:t>
            </a:r>
            <a:r>
              <a:rPr lang="en-IN" sz="1800" dirty="0" smtClean="0"/>
              <a:t>;</a:t>
            </a:r>
          </a:p>
          <a:p>
            <a:pPr algn="just">
              <a:buNone/>
            </a:pPr>
            <a:r>
              <a:rPr lang="en-IN" sz="1800" dirty="0" err="1" smtClean="0"/>
              <a:t>System.out.println</a:t>
            </a:r>
            <a:r>
              <a:rPr lang="en-IN" sz="1800" dirty="0" smtClean="0"/>
              <a:t>("Time Taken by </a:t>
            </a:r>
            <a:r>
              <a:rPr lang="en-IN" sz="1800" dirty="0" err="1" smtClean="0"/>
              <a:t>ArrayList</a:t>
            </a:r>
            <a:r>
              <a:rPr lang="en-IN" sz="1800" dirty="0" smtClean="0"/>
              <a:t> in add operation: " + duration);</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4704"/>
            <a:ext cx="8229600" cy="4525963"/>
          </a:xfrm>
        </p:spPr>
        <p:txBody>
          <a:bodyPr>
            <a:noAutofit/>
          </a:bodyPr>
          <a:lstStyle/>
          <a:p>
            <a:pPr algn="just">
              <a:buNone/>
            </a:pPr>
            <a:r>
              <a:rPr lang="en-IN" sz="1800" dirty="0" smtClean="0">
                <a:solidFill>
                  <a:srgbClr val="FF0000"/>
                </a:solidFill>
              </a:rPr>
              <a:t>// </a:t>
            </a:r>
            <a:r>
              <a:rPr lang="en-IN" sz="1800" dirty="0" err="1" smtClean="0">
                <a:solidFill>
                  <a:srgbClr val="FF0000"/>
                </a:solidFill>
              </a:rPr>
              <a:t>LinkedList</a:t>
            </a:r>
            <a:r>
              <a:rPr lang="en-IN" sz="1800" dirty="0" smtClean="0">
                <a:solidFill>
                  <a:srgbClr val="FF0000"/>
                </a:solidFill>
              </a:rPr>
              <a:t> add operation</a:t>
            </a:r>
          </a:p>
          <a:p>
            <a:pPr algn="just">
              <a:buNone/>
            </a:pPr>
            <a:r>
              <a:rPr lang="en-IN" sz="1800" dirty="0" err="1" smtClean="0"/>
              <a:t>startTime</a:t>
            </a:r>
            <a:r>
              <a:rPr lang="en-IN" sz="1800" dirty="0" smtClean="0"/>
              <a:t> = </a:t>
            </a:r>
            <a:r>
              <a:rPr lang="en-IN" sz="1800" dirty="0" err="1" smtClean="0"/>
              <a:t>System.nanoTime</a:t>
            </a:r>
            <a:r>
              <a:rPr lang="en-IN" sz="1800" dirty="0" smtClean="0"/>
              <a:t>();</a:t>
            </a:r>
          </a:p>
          <a:p>
            <a:pPr algn="just">
              <a:buNone/>
            </a:pPr>
            <a:r>
              <a:rPr lang="en-IN" sz="1800" dirty="0" smtClean="0"/>
              <a:t>for (</a:t>
            </a:r>
            <a:r>
              <a:rPr lang="en-IN" sz="1800" dirty="0" err="1" smtClean="0"/>
              <a:t>int</a:t>
            </a:r>
            <a:r>
              <a:rPr lang="en-IN" sz="1800" dirty="0" smtClean="0"/>
              <a:t> </a:t>
            </a:r>
            <a:r>
              <a:rPr lang="en-IN" sz="1800" dirty="0" err="1" smtClean="0"/>
              <a:t>i</a:t>
            </a:r>
            <a:r>
              <a:rPr lang="en-IN" sz="1800" dirty="0" smtClean="0"/>
              <a:t> = 0; </a:t>
            </a:r>
            <a:r>
              <a:rPr lang="en-IN" sz="1800" dirty="0" err="1" smtClean="0"/>
              <a:t>i</a:t>
            </a:r>
            <a:r>
              <a:rPr lang="en-IN" sz="1800" dirty="0" smtClean="0"/>
              <a:t> &lt; 100000; </a:t>
            </a:r>
            <a:r>
              <a:rPr lang="en-IN" sz="1800" dirty="0" err="1" smtClean="0"/>
              <a:t>i</a:t>
            </a:r>
            <a:r>
              <a:rPr lang="en-IN" sz="1800" dirty="0" smtClean="0"/>
              <a:t>++) {</a:t>
            </a:r>
          </a:p>
          <a:p>
            <a:pPr algn="just">
              <a:buNone/>
            </a:pPr>
            <a:r>
              <a:rPr lang="en-IN" sz="1800" dirty="0" err="1" smtClean="0"/>
              <a:t>linkedList.add</a:t>
            </a:r>
            <a:r>
              <a:rPr lang="en-IN" sz="1800" dirty="0" smtClean="0"/>
              <a:t>(</a:t>
            </a:r>
            <a:r>
              <a:rPr lang="en-IN" sz="1800" dirty="0" err="1" smtClean="0"/>
              <a:t>i</a:t>
            </a:r>
            <a:r>
              <a:rPr lang="en-IN" sz="1800" dirty="0" smtClean="0"/>
              <a:t>);</a:t>
            </a:r>
          </a:p>
          <a:p>
            <a:pPr algn="just">
              <a:buNone/>
            </a:pPr>
            <a:r>
              <a:rPr lang="en-IN" sz="1800" dirty="0" smtClean="0"/>
              <a:t>}</a:t>
            </a:r>
          </a:p>
          <a:p>
            <a:pPr algn="just">
              <a:buNone/>
            </a:pPr>
            <a:r>
              <a:rPr lang="en-IN" sz="1800" dirty="0" err="1" smtClean="0"/>
              <a:t>endTime</a:t>
            </a:r>
            <a:r>
              <a:rPr lang="en-IN" sz="1800" dirty="0" smtClean="0"/>
              <a:t> = </a:t>
            </a:r>
            <a:r>
              <a:rPr lang="en-IN" sz="1800" dirty="0" err="1" smtClean="0"/>
              <a:t>System.nanoTime</a:t>
            </a:r>
            <a:r>
              <a:rPr lang="en-IN" sz="1800" dirty="0" smtClean="0"/>
              <a:t>();</a:t>
            </a:r>
          </a:p>
          <a:p>
            <a:pPr algn="just">
              <a:buNone/>
            </a:pPr>
            <a:r>
              <a:rPr lang="en-IN" sz="1800" dirty="0" smtClean="0"/>
              <a:t>duration = </a:t>
            </a:r>
            <a:r>
              <a:rPr lang="en-IN" sz="1800" dirty="0" err="1" smtClean="0"/>
              <a:t>endTime</a:t>
            </a:r>
            <a:r>
              <a:rPr lang="en-IN" sz="1800" dirty="0" smtClean="0"/>
              <a:t> - </a:t>
            </a:r>
            <a:r>
              <a:rPr lang="en-IN" sz="1800" dirty="0" err="1" smtClean="0"/>
              <a:t>startTime</a:t>
            </a:r>
            <a:r>
              <a:rPr lang="en-IN" sz="1800" dirty="0" smtClean="0"/>
              <a:t>;</a:t>
            </a:r>
          </a:p>
          <a:p>
            <a:pPr algn="just">
              <a:buNone/>
            </a:pPr>
            <a:r>
              <a:rPr lang="en-IN" sz="1800" dirty="0" err="1" smtClean="0"/>
              <a:t>System.out.println</a:t>
            </a:r>
            <a:r>
              <a:rPr lang="en-IN" sz="1800" dirty="0" smtClean="0"/>
              <a:t>("Time Taken by </a:t>
            </a:r>
            <a:r>
              <a:rPr lang="en-IN" sz="1800" dirty="0" err="1" smtClean="0"/>
              <a:t>LinkedList</a:t>
            </a:r>
            <a:r>
              <a:rPr lang="en-IN" sz="1800" dirty="0" smtClean="0"/>
              <a:t> in add operation: " + duration);</a:t>
            </a:r>
          </a:p>
          <a:p>
            <a:pPr algn="just">
              <a:buNone/>
            </a:pPr>
            <a:endParaRPr lang="en-IN" sz="1800" dirty="0" smtClean="0"/>
          </a:p>
          <a:p>
            <a:pPr algn="just">
              <a:buNone/>
            </a:pPr>
            <a:r>
              <a:rPr lang="en-IN" sz="1800" dirty="0" smtClean="0">
                <a:solidFill>
                  <a:srgbClr val="FF0000"/>
                </a:solidFill>
              </a:rPr>
              <a:t>// </a:t>
            </a:r>
            <a:r>
              <a:rPr lang="en-IN" sz="1800" dirty="0" err="1" smtClean="0">
                <a:solidFill>
                  <a:srgbClr val="FF0000"/>
                </a:solidFill>
              </a:rPr>
              <a:t>ArrayList</a:t>
            </a:r>
            <a:r>
              <a:rPr lang="en-IN" sz="1800" dirty="0" smtClean="0">
                <a:solidFill>
                  <a:srgbClr val="FF0000"/>
                </a:solidFill>
              </a:rPr>
              <a:t> get operation</a:t>
            </a:r>
          </a:p>
          <a:p>
            <a:pPr algn="just">
              <a:buNone/>
            </a:pPr>
            <a:r>
              <a:rPr lang="en-IN" sz="1800" dirty="0" err="1" smtClean="0"/>
              <a:t>startTime</a:t>
            </a:r>
            <a:r>
              <a:rPr lang="en-IN" sz="1800" dirty="0" smtClean="0"/>
              <a:t> = </a:t>
            </a:r>
            <a:r>
              <a:rPr lang="en-IN" sz="1800" dirty="0" err="1" smtClean="0"/>
              <a:t>System.nanoTime</a:t>
            </a:r>
            <a:r>
              <a:rPr lang="en-IN" sz="1800" dirty="0" smtClean="0"/>
              <a:t>();</a:t>
            </a:r>
          </a:p>
          <a:p>
            <a:pPr algn="just">
              <a:buNone/>
            </a:pPr>
            <a:r>
              <a:rPr lang="en-IN" sz="1800" dirty="0" smtClean="0"/>
              <a:t>for (</a:t>
            </a:r>
            <a:r>
              <a:rPr lang="en-IN" sz="1800" dirty="0" err="1" smtClean="0"/>
              <a:t>int</a:t>
            </a:r>
            <a:r>
              <a:rPr lang="en-IN" sz="1800" dirty="0" smtClean="0"/>
              <a:t> </a:t>
            </a:r>
            <a:r>
              <a:rPr lang="en-IN" sz="1800" dirty="0" err="1" smtClean="0"/>
              <a:t>i</a:t>
            </a:r>
            <a:r>
              <a:rPr lang="en-IN" sz="1800" dirty="0" smtClean="0"/>
              <a:t> = 0; </a:t>
            </a:r>
            <a:r>
              <a:rPr lang="en-IN" sz="1800" dirty="0" err="1" smtClean="0"/>
              <a:t>i</a:t>
            </a:r>
            <a:r>
              <a:rPr lang="en-IN" sz="1800" dirty="0" smtClean="0"/>
              <a:t> &lt; 10000; </a:t>
            </a:r>
            <a:r>
              <a:rPr lang="en-IN" sz="1800" dirty="0" err="1" smtClean="0"/>
              <a:t>i</a:t>
            </a:r>
            <a:r>
              <a:rPr lang="en-IN" sz="1800" dirty="0" smtClean="0"/>
              <a:t>++) {</a:t>
            </a:r>
          </a:p>
          <a:p>
            <a:pPr algn="just">
              <a:buNone/>
            </a:pPr>
            <a:r>
              <a:rPr lang="en-IN" sz="1800" dirty="0" err="1" smtClean="0"/>
              <a:t>arrayList.get</a:t>
            </a:r>
            <a:r>
              <a:rPr lang="en-IN" sz="1800" dirty="0" smtClean="0"/>
              <a:t>(</a:t>
            </a:r>
            <a:r>
              <a:rPr lang="en-IN" sz="1800" dirty="0" err="1" smtClean="0"/>
              <a:t>i</a:t>
            </a:r>
            <a:r>
              <a:rPr lang="en-IN" sz="1800" dirty="0" smtClean="0"/>
              <a:t>);</a:t>
            </a:r>
          </a:p>
          <a:p>
            <a:pPr algn="just">
              <a:buNone/>
            </a:pPr>
            <a:r>
              <a:rPr lang="en-IN" sz="1800" dirty="0" smtClean="0"/>
              <a:t>}</a:t>
            </a:r>
          </a:p>
          <a:p>
            <a:pPr algn="just">
              <a:buNone/>
            </a:pPr>
            <a:r>
              <a:rPr lang="en-IN" sz="1800" dirty="0" err="1" smtClean="0"/>
              <a:t>endTime</a:t>
            </a:r>
            <a:r>
              <a:rPr lang="en-IN" sz="1800" dirty="0" smtClean="0"/>
              <a:t> = </a:t>
            </a:r>
            <a:r>
              <a:rPr lang="en-IN" sz="1800" dirty="0" err="1" smtClean="0"/>
              <a:t>System.nanoTime</a:t>
            </a:r>
            <a:r>
              <a:rPr lang="en-IN" sz="1800" dirty="0" smtClean="0"/>
              <a:t>();</a:t>
            </a:r>
          </a:p>
          <a:p>
            <a:pPr algn="just">
              <a:buNone/>
            </a:pPr>
            <a:r>
              <a:rPr lang="en-IN" sz="1800" dirty="0" smtClean="0"/>
              <a:t>duration = </a:t>
            </a:r>
            <a:r>
              <a:rPr lang="en-IN" sz="1800" dirty="0" err="1" smtClean="0"/>
              <a:t>endTime</a:t>
            </a:r>
            <a:r>
              <a:rPr lang="en-IN" sz="1800" dirty="0" smtClean="0"/>
              <a:t> - </a:t>
            </a:r>
            <a:r>
              <a:rPr lang="en-IN" sz="1800" dirty="0" err="1" smtClean="0"/>
              <a:t>startTime</a:t>
            </a:r>
            <a:r>
              <a:rPr lang="en-IN" sz="1800" dirty="0" smtClean="0"/>
              <a:t>;</a:t>
            </a:r>
          </a:p>
          <a:p>
            <a:pPr algn="just">
              <a:buNone/>
            </a:pPr>
            <a:r>
              <a:rPr lang="en-IN" sz="1800" dirty="0" err="1" smtClean="0"/>
              <a:t>System.out.println</a:t>
            </a:r>
            <a:r>
              <a:rPr lang="en-IN" sz="1800" dirty="0" smtClean="0"/>
              <a:t>("Time Taken by </a:t>
            </a:r>
            <a:r>
              <a:rPr lang="en-IN" sz="1800" dirty="0" err="1" smtClean="0"/>
              <a:t>ArrayList</a:t>
            </a:r>
            <a:r>
              <a:rPr lang="en-IN" sz="1800" dirty="0" smtClean="0"/>
              <a:t> in get operation: " + duration);</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20688"/>
            <a:ext cx="8229600" cy="4525963"/>
          </a:xfrm>
        </p:spPr>
        <p:txBody>
          <a:bodyPr>
            <a:noAutofit/>
          </a:bodyPr>
          <a:lstStyle/>
          <a:p>
            <a:pPr algn="just">
              <a:buNone/>
            </a:pPr>
            <a:r>
              <a:rPr lang="en-IN" sz="1800" dirty="0" smtClean="0">
                <a:solidFill>
                  <a:srgbClr val="FF0000"/>
                </a:solidFill>
              </a:rPr>
              <a:t>// </a:t>
            </a:r>
            <a:r>
              <a:rPr lang="en-IN" sz="1800" dirty="0" err="1" smtClean="0">
                <a:solidFill>
                  <a:srgbClr val="FF0000"/>
                </a:solidFill>
              </a:rPr>
              <a:t>LinkedList</a:t>
            </a:r>
            <a:r>
              <a:rPr lang="en-IN" sz="1800" dirty="0" smtClean="0">
                <a:solidFill>
                  <a:srgbClr val="FF0000"/>
                </a:solidFill>
              </a:rPr>
              <a:t> get operation</a:t>
            </a:r>
          </a:p>
          <a:p>
            <a:pPr algn="just">
              <a:buNone/>
            </a:pPr>
            <a:r>
              <a:rPr lang="en-IN" sz="1800" dirty="0" err="1" smtClean="0"/>
              <a:t>startTime</a:t>
            </a:r>
            <a:r>
              <a:rPr lang="en-IN" sz="1800" dirty="0" smtClean="0"/>
              <a:t> = </a:t>
            </a:r>
            <a:r>
              <a:rPr lang="en-IN" sz="1800" dirty="0" err="1" smtClean="0"/>
              <a:t>System.nanoTime</a:t>
            </a:r>
            <a:r>
              <a:rPr lang="en-IN" sz="1800" dirty="0" smtClean="0"/>
              <a:t>();</a:t>
            </a:r>
          </a:p>
          <a:p>
            <a:pPr algn="just">
              <a:buNone/>
            </a:pPr>
            <a:r>
              <a:rPr lang="en-IN" sz="1800" dirty="0" smtClean="0"/>
              <a:t>for (</a:t>
            </a:r>
            <a:r>
              <a:rPr lang="en-IN" sz="1800" dirty="0" err="1" smtClean="0"/>
              <a:t>int</a:t>
            </a:r>
            <a:r>
              <a:rPr lang="en-IN" sz="1800" dirty="0" smtClean="0"/>
              <a:t> </a:t>
            </a:r>
            <a:r>
              <a:rPr lang="en-IN" sz="1800" dirty="0" err="1" smtClean="0"/>
              <a:t>i</a:t>
            </a:r>
            <a:r>
              <a:rPr lang="en-IN" sz="1800" dirty="0" smtClean="0"/>
              <a:t> = 0; </a:t>
            </a:r>
            <a:r>
              <a:rPr lang="en-IN" sz="1800" dirty="0" err="1" smtClean="0"/>
              <a:t>i</a:t>
            </a:r>
            <a:r>
              <a:rPr lang="en-IN" sz="1800" dirty="0" smtClean="0"/>
              <a:t> &lt; 10000; </a:t>
            </a:r>
            <a:r>
              <a:rPr lang="en-IN" sz="1800" dirty="0" err="1" smtClean="0"/>
              <a:t>i</a:t>
            </a:r>
            <a:r>
              <a:rPr lang="en-IN" sz="1800" dirty="0" smtClean="0"/>
              <a:t>++) {</a:t>
            </a:r>
          </a:p>
          <a:p>
            <a:pPr algn="just">
              <a:buNone/>
            </a:pPr>
            <a:r>
              <a:rPr lang="en-IN" sz="1800" dirty="0" err="1" smtClean="0"/>
              <a:t>linkedList.get</a:t>
            </a:r>
            <a:r>
              <a:rPr lang="en-IN" sz="1800" dirty="0" smtClean="0"/>
              <a:t>(</a:t>
            </a:r>
            <a:r>
              <a:rPr lang="en-IN" sz="1800" dirty="0" err="1" smtClean="0"/>
              <a:t>i</a:t>
            </a:r>
            <a:r>
              <a:rPr lang="en-IN" sz="1800" dirty="0" smtClean="0"/>
              <a:t>);</a:t>
            </a:r>
          </a:p>
          <a:p>
            <a:pPr algn="just">
              <a:buNone/>
            </a:pPr>
            <a:r>
              <a:rPr lang="en-IN" sz="1800" dirty="0" smtClean="0"/>
              <a:t>}</a:t>
            </a:r>
          </a:p>
          <a:p>
            <a:pPr algn="just">
              <a:buNone/>
            </a:pPr>
            <a:r>
              <a:rPr lang="en-IN" sz="1800" dirty="0" err="1" smtClean="0"/>
              <a:t>endTime</a:t>
            </a:r>
            <a:r>
              <a:rPr lang="en-IN" sz="1800" dirty="0" smtClean="0"/>
              <a:t> = </a:t>
            </a:r>
            <a:r>
              <a:rPr lang="en-IN" sz="1800" dirty="0" err="1" smtClean="0"/>
              <a:t>System.nanoTime</a:t>
            </a:r>
            <a:r>
              <a:rPr lang="en-IN" sz="1800" dirty="0" smtClean="0"/>
              <a:t>();</a:t>
            </a:r>
          </a:p>
          <a:p>
            <a:pPr algn="just">
              <a:buNone/>
            </a:pPr>
            <a:r>
              <a:rPr lang="en-IN" sz="1800" dirty="0" smtClean="0"/>
              <a:t>duration = </a:t>
            </a:r>
            <a:r>
              <a:rPr lang="en-IN" sz="1800" dirty="0" err="1" smtClean="0"/>
              <a:t>endTime</a:t>
            </a:r>
            <a:r>
              <a:rPr lang="en-IN" sz="1800" dirty="0" smtClean="0"/>
              <a:t> - </a:t>
            </a:r>
            <a:r>
              <a:rPr lang="en-IN" sz="1800" dirty="0" err="1" smtClean="0"/>
              <a:t>startTime</a:t>
            </a:r>
            <a:r>
              <a:rPr lang="en-IN" sz="1800" dirty="0" smtClean="0"/>
              <a:t>;</a:t>
            </a:r>
          </a:p>
          <a:p>
            <a:pPr algn="just">
              <a:buNone/>
            </a:pPr>
            <a:r>
              <a:rPr lang="en-IN" sz="1800" dirty="0" err="1" smtClean="0"/>
              <a:t>System.out.println</a:t>
            </a:r>
            <a:r>
              <a:rPr lang="en-IN" sz="1800" dirty="0" smtClean="0"/>
              <a:t>("Time Taken by </a:t>
            </a:r>
            <a:r>
              <a:rPr lang="en-IN" sz="1800" dirty="0" err="1" smtClean="0"/>
              <a:t>LinkedList</a:t>
            </a:r>
            <a:r>
              <a:rPr lang="en-IN" sz="1800" dirty="0" smtClean="0"/>
              <a:t> in get operation: " + duration);</a:t>
            </a:r>
          </a:p>
          <a:p>
            <a:pPr algn="just">
              <a:buNone/>
            </a:pPr>
            <a:endParaRPr lang="en-IN" sz="1800" dirty="0" smtClean="0"/>
          </a:p>
          <a:p>
            <a:pPr algn="just">
              <a:buNone/>
            </a:pPr>
            <a:r>
              <a:rPr lang="en-IN" sz="1800" dirty="0" smtClean="0"/>
              <a:t> // </a:t>
            </a:r>
            <a:r>
              <a:rPr lang="en-IN" sz="1800" dirty="0" err="1" smtClean="0">
                <a:solidFill>
                  <a:srgbClr val="FF0000"/>
                </a:solidFill>
              </a:rPr>
              <a:t>ArrayList</a:t>
            </a:r>
            <a:r>
              <a:rPr lang="en-IN" sz="1800" dirty="0" smtClean="0">
                <a:solidFill>
                  <a:srgbClr val="FF0000"/>
                </a:solidFill>
              </a:rPr>
              <a:t> remove operation</a:t>
            </a:r>
          </a:p>
          <a:p>
            <a:pPr algn="just">
              <a:buNone/>
            </a:pPr>
            <a:r>
              <a:rPr lang="en-IN" sz="1800" dirty="0" err="1" smtClean="0"/>
              <a:t>startTime</a:t>
            </a:r>
            <a:r>
              <a:rPr lang="en-IN" sz="1800" dirty="0" smtClean="0"/>
              <a:t> = </a:t>
            </a:r>
            <a:r>
              <a:rPr lang="en-IN" sz="1800" dirty="0" err="1" smtClean="0"/>
              <a:t>System.nanoTime</a:t>
            </a:r>
            <a:r>
              <a:rPr lang="en-IN" sz="1800" dirty="0" smtClean="0"/>
              <a:t>();</a:t>
            </a:r>
          </a:p>
          <a:p>
            <a:pPr algn="just">
              <a:buNone/>
            </a:pPr>
            <a:r>
              <a:rPr lang="en-IN" sz="1800" dirty="0" smtClean="0"/>
              <a:t>for (</a:t>
            </a:r>
            <a:r>
              <a:rPr lang="en-IN" sz="1800" dirty="0" err="1" smtClean="0"/>
              <a:t>int</a:t>
            </a:r>
            <a:r>
              <a:rPr lang="en-IN" sz="1800" dirty="0" smtClean="0"/>
              <a:t> </a:t>
            </a:r>
            <a:r>
              <a:rPr lang="en-IN" sz="1800" dirty="0" err="1" smtClean="0"/>
              <a:t>i</a:t>
            </a:r>
            <a:r>
              <a:rPr lang="en-IN" sz="1800" dirty="0" smtClean="0"/>
              <a:t> = 9999; </a:t>
            </a:r>
            <a:r>
              <a:rPr lang="en-IN" sz="1800" dirty="0" err="1" smtClean="0"/>
              <a:t>i</a:t>
            </a:r>
            <a:r>
              <a:rPr lang="en-IN" sz="1800" dirty="0" smtClean="0"/>
              <a:t> &gt;=0; </a:t>
            </a:r>
            <a:r>
              <a:rPr lang="en-IN" sz="1800" dirty="0" err="1" smtClean="0"/>
              <a:t>i</a:t>
            </a:r>
            <a:r>
              <a:rPr lang="en-IN" sz="1800" dirty="0" smtClean="0"/>
              <a:t>--) {</a:t>
            </a:r>
          </a:p>
          <a:p>
            <a:pPr algn="just">
              <a:buNone/>
            </a:pPr>
            <a:r>
              <a:rPr lang="en-IN" sz="1800" dirty="0" err="1" smtClean="0"/>
              <a:t>arrayList.remove</a:t>
            </a:r>
            <a:r>
              <a:rPr lang="en-IN" sz="1800" dirty="0" smtClean="0"/>
              <a:t>(</a:t>
            </a:r>
            <a:r>
              <a:rPr lang="en-IN" sz="1800" dirty="0" err="1" smtClean="0"/>
              <a:t>i</a:t>
            </a:r>
            <a:r>
              <a:rPr lang="en-IN" sz="1800" dirty="0" smtClean="0"/>
              <a:t>);</a:t>
            </a:r>
          </a:p>
          <a:p>
            <a:pPr algn="just">
              <a:buNone/>
            </a:pPr>
            <a:r>
              <a:rPr lang="en-IN" sz="1800" dirty="0" smtClean="0"/>
              <a:t>}</a:t>
            </a:r>
          </a:p>
          <a:p>
            <a:pPr algn="just">
              <a:buNone/>
            </a:pPr>
            <a:r>
              <a:rPr lang="en-IN" sz="1800" dirty="0" err="1" smtClean="0"/>
              <a:t>endTime</a:t>
            </a:r>
            <a:r>
              <a:rPr lang="en-IN" sz="1800" dirty="0" smtClean="0"/>
              <a:t> = </a:t>
            </a:r>
            <a:r>
              <a:rPr lang="en-IN" sz="1800" dirty="0" err="1" smtClean="0"/>
              <a:t>System.nanoTime</a:t>
            </a:r>
            <a:r>
              <a:rPr lang="en-IN" sz="1800" dirty="0" smtClean="0"/>
              <a:t>();</a:t>
            </a:r>
          </a:p>
          <a:p>
            <a:pPr algn="just">
              <a:buNone/>
            </a:pPr>
            <a:r>
              <a:rPr lang="en-IN" sz="1800" dirty="0" smtClean="0"/>
              <a:t>duration = </a:t>
            </a:r>
            <a:r>
              <a:rPr lang="en-IN" sz="1800" dirty="0" err="1" smtClean="0"/>
              <a:t>endTime</a:t>
            </a:r>
            <a:r>
              <a:rPr lang="en-IN" sz="1800" dirty="0" smtClean="0"/>
              <a:t> - </a:t>
            </a:r>
            <a:r>
              <a:rPr lang="en-IN" sz="1800" dirty="0" err="1" smtClean="0"/>
              <a:t>startTime</a:t>
            </a:r>
            <a:r>
              <a:rPr lang="en-IN" sz="1800" dirty="0" smtClean="0"/>
              <a:t>;</a:t>
            </a:r>
          </a:p>
          <a:p>
            <a:pPr algn="just">
              <a:buNone/>
            </a:pPr>
            <a:r>
              <a:rPr lang="en-IN" sz="1800" dirty="0" err="1" smtClean="0"/>
              <a:t>System.out.println</a:t>
            </a:r>
            <a:r>
              <a:rPr lang="en-IN" sz="1800" dirty="0" smtClean="0"/>
              <a:t>("Time Taken by </a:t>
            </a:r>
            <a:r>
              <a:rPr lang="en-IN" sz="1800" dirty="0" err="1" smtClean="0"/>
              <a:t>ArrayList</a:t>
            </a:r>
            <a:r>
              <a:rPr lang="en-IN" sz="1800" dirty="0" smtClean="0"/>
              <a:t> in remove operation: " + duration);</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F7EB83F-BEFE-BB58-36E2-3DF42614C421}"/>
              </a:ext>
            </a:extLst>
          </p:cNvPr>
          <p:cNvSpPr>
            <a:spLocks noGrp="1"/>
          </p:cNvSpPr>
          <p:nvPr>
            <p:ph type="title"/>
          </p:nvPr>
        </p:nvSpPr>
        <p:spPr>
          <a:xfrm>
            <a:off x="457200" y="557808"/>
            <a:ext cx="8229600" cy="1143000"/>
          </a:xfrm>
        </p:spPr>
        <p:txBody>
          <a:bodyPr>
            <a:normAutofit/>
          </a:bodyPr>
          <a:lstStyle/>
          <a:p>
            <a:r>
              <a:rPr lang="en-US" sz="2800" b="1" i="0" dirty="0">
                <a:effectLst/>
                <a:latin typeface="Source Sans Pro" panose="020B0503030403020204" pitchFamily="34" charset="0"/>
              </a:rPr>
              <a:t>Advantages of the Collections Framework</a:t>
            </a:r>
            <a:br>
              <a:rPr lang="en-US" sz="2800" b="1" i="0" dirty="0">
                <a:effectLst/>
                <a:latin typeface="Source Sans Pro" panose="020B0503030403020204" pitchFamily="34" charset="0"/>
              </a:rPr>
            </a:br>
            <a:endParaRPr lang="en-IN" sz="2800" dirty="0"/>
          </a:p>
        </p:txBody>
      </p:sp>
      <p:sp>
        <p:nvSpPr>
          <p:cNvPr id="3" name="Content Placeholder 2">
            <a:extLst>
              <a:ext uri="{FF2B5EF4-FFF2-40B4-BE49-F238E27FC236}">
                <a16:creationId xmlns="" xmlns:a16="http://schemas.microsoft.com/office/drawing/2014/main" id="{8E180786-018B-205B-78C0-1DBD9585E865}"/>
              </a:ext>
            </a:extLst>
          </p:cNvPr>
          <p:cNvSpPr>
            <a:spLocks noGrp="1"/>
          </p:cNvSpPr>
          <p:nvPr>
            <p:ph idx="1"/>
          </p:nvPr>
        </p:nvSpPr>
        <p:spPr/>
        <p:txBody>
          <a:bodyPr>
            <a:normAutofit fontScale="62500" lnSpcReduction="20000"/>
          </a:bodyPr>
          <a:lstStyle/>
          <a:p>
            <a:pPr algn="just">
              <a:buFont typeface="Arial" panose="020B0604020202020204" pitchFamily="34" charset="0"/>
              <a:buChar char="•"/>
            </a:pPr>
            <a:r>
              <a:rPr lang="en-US" b="0" i="0" dirty="0">
                <a:solidFill>
                  <a:srgbClr val="61738E"/>
                </a:solidFill>
                <a:effectLst/>
                <a:latin typeface="+mj-lt"/>
              </a:rPr>
              <a:t>Provides</a:t>
            </a:r>
            <a:r>
              <a:rPr lang="en-US" b="0" i="0" dirty="0">
                <a:solidFill>
                  <a:srgbClr val="FF0000"/>
                </a:solidFill>
                <a:effectLst/>
                <a:latin typeface="+mj-lt"/>
              </a:rPr>
              <a:t> </a:t>
            </a:r>
            <a:r>
              <a:rPr lang="en-US" b="1" i="0" dirty="0">
                <a:solidFill>
                  <a:srgbClr val="FF0000"/>
                </a:solidFill>
                <a:effectLst/>
                <a:latin typeface="+mj-lt"/>
              </a:rPr>
              <a:t>high-performance and high efficiency</a:t>
            </a:r>
            <a:r>
              <a:rPr lang="en-US" b="0" i="0" dirty="0">
                <a:solidFill>
                  <a:srgbClr val="61738E"/>
                </a:solidFill>
                <a:effectLst/>
                <a:latin typeface="+mj-lt"/>
              </a:rPr>
              <a:t>. This is due to the fact that various implementations of each interface are interchangeable, so programs can be written by </a:t>
            </a:r>
            <a:r>
              <a:rPr lang="en-US" b="1" i="0" dirty="0">
                <a:solidFill>
                  <a:srgbClr val="61738E"/>
                </a:solidFill>
                <a:effectLst/>
                <a:latin typeface="+mj-lt"/>
              </a:rPr>
              <a:t>switching implementations</a:t>
            </a:r>
            <a:r>
              <a:rPr lang="en-US" b="0" i="0" dirty="0">
                <a:solidFill>
                  <a:srgbClr val="61738E"/>
                </a:solidFill>
                <a:effectLst/>
                <a:latin typeface="+mj-lt"/>
              </a:rPr>
              <a:t>.</a:t>
            </a:r>
          </a:p>
          <a:p>
            <a:pPr algn="just">
              <a:buFont typeface="Arial" panose="020B0604020202020204" pitchFamily="34" charset="0"/>
              <a:buChar char="•"/>
            </a:pPr>
            <a:endParaRPr lang="en-US" b="0" i="0" dirty="0">
              <a:solidFill>
                <a:srgbClr val="61738E"/>
              </a:solidFill>
              <a:effectLst/>
              <a:latin typeface="+mj-lt"/>
            </a:endParaRPr>
          </a:p>
          <a:p>
            <a:pPr algn="just">
              <a:buFont typeface="Arial" panose="020B0604020202020204" pitchFamily="34" charset="0"/>
              <a:buChar char="•"/>
            </a:pPr>
            <a:r>
              <a:rPr lang="en-US" b="0" i="0" dirty="0">
                <a:solidFill>
                  <a:srgbClr val="61738E"/>
                </a:solidFill>
                <a:effectLst/>
                <a:latin typeface="+mj-lt"/>
              </a:rPr>
              <a:t>Some methods of each interface of the Collections Framework have a </a:t>
            </a:r>
            <a:r>
              <a:rPr lang="en-US" b="1" i="0" dirty="0">
                <a:solidFill>
                  <a:srgbClr val="61738E"/>
                </a:solidFill>
                <a:effectLst/>
                <a:latin typeface="+mj-lt"/>
              </a:rPr>
              <a:t>uniform implementation</a:t>
            </a:r>
            <a:r>
              <a:rPr lang="en-US" b="0" i="0" dirty="0">
                <a:solidFill>
                  <a:srgbClr val="61738E"/>
                </a:solidFill>
                <a:effectLst/>
                <a:latin typeface="+mj-lt"/>
              </a:rPr>
              <a:t>. The Collections API has basic interfaces like Set, Map and List, so the classes that implement them have a few common set of methods.</a:t>
            </a:r>
          </a:p>
          <a:p>
            <a:pPr algn="just">
              <a:buFont typeface="Arial" panose="020B0604020202020204" pitchFamily="34" charset="0"/>
              <a:buChar char="•"/>
            </a:pPr>
            <a:endParaRPr lang="en-US" b="0" i="0" dirty="0">
              <a:solidFill>
                <a:srgbClr val="61738E"/>
              </a:solidFill>
              <a:effectLst/>
              <a:latin typeface="+mj-lt"/>
            </a:endParaRPr>
          </a:p>
          <a:p>
            <a:pPr algn="just">
              <a:buFont typeface="Arial" panose="020B0604020202020204" pitchFamily="34" charset="0"/>
              <a:buChar char="•"/>
            </a:pPr>
            <a:r>
              <a:rPr lang="en-US" b="1" i="0" dirty="0">
                <a:solidFill>
                  <a:srgbClr val="61738E"/>
                </a:solidFill>
                <a:effectLst/>
                <a:latin typeface="+mj-lt"/>
              </a:rPr>
              <a:t>Reduces the programming effort</a:t>
            </a:r>
            <a:r>
              <a:rPr lang="en-US" b="0" i="0" dirty="0">
                <a:solidFill>
                  <a:srgbClr val="61738E"/>
                </a:solidFill>
                <a:effectLst/>
                <a:latin typeface="+mj-lt"/>
              </a:rPr>
              <a:t> by providing useful data structures and algorithms. We don't have to write our own data structure as it has already been provided to us.</a:t>
            </a:r>
          </a:p>
          <a:p>
            <a:pPr algn="just">
              <a:buFont typeface="Arial" panose="020B0604020202020204" pitchFamily="34" charset="0"/>
              <a:buChar char="•"/>
            </a:pPr>
            <a:endParaRPr lang="en-US" b="0" i="0" dirty="0">
              <a:solidFill>
                <a:srgbClr val="61738E"/>
              </a:solidFill>
              <a:effectLst/>
              <a:latin typeface="+mj-lt"/>
            </a:endParaRPr>
          </a:p>
          <a:p>
            <a:pPr algn="just">
              <a:buFont typeface="Arial" panose="020B0604020202020204" pitchFamily="34" charset="0"/>
              <a:buChar char="•"/>
            </a:pPr>
            <a:r>
              <a:rPr lang="en-US" b="1" i="0" dirty="0">
                <a:solidFill>
                  <a:srgbClr val="FF0000"/>
                </a:solidFill>
                <a:effectLst/>
                <a:latin typeface="+mj-lt"/>
              </a:rPr>
              <a:t>Facilitates code reusability</a:t>
            </a:r>
            <a:r>
              <a:rPr lang="en-US" b="0" i="0" dirty="0">
                <a:solidFill>
                  <a:srgbClr val="61738E"/>
                </a:solidFill>
                <a:effectLst/>
                <a:latin typeface="+mj-lt"/>
              </a:rPr>
              <a:t>. Collections Framework provides common classes and interfaces that can be used with different types of collections.</a:t>
            </a:r>
          </a:p>
          <a:p>
            <a:pPr algn="just"/>
            <a:endParaRPr lang="en-IN" dirty="0">
              <a:latin typeface="+mj-lt"/>
            </a:endParaRPr>
          </a:p>
        </p:txBody>
      </p:sp>
    </p:spTree>
    <p:extLst>
      <p:ext uri="{BB962C8B-B14F-4D97-AF65-F5344CB8AC3E}">
        <p14:creationId xmlns="" xmlns:p14="http://schemas.microsoft.com/office/powerpoint/2010/main" val="400105629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20688"/>
            <a:ext cx="8229600" cy="4525963"/>
          </a:xfrm>
        </p:spPr>
        <p:txBody>
          <a:bodyPr>
            <a:noAutofit/>
          </a:bodyPr>
          <a:lstStyle/>
          <a:p>
            <a:pPr algn="just">
              <a:buNone/>
            </a:pPr>
            <a:r>
              <a:rPr lang="en-IN" sz="1800" dirty="0" smtClean="0"/>
              <a:t>/</a:t>
            </a:r>
            <a:r>
              <a:rPr lang="en-IN" sz="1800" dirty="0" smtClean="0">
                <a:solidFill>
                  <a:srgbClr val="FF0000"/>
                </a:solidFill>
              </a:rPr>
              <a:t>/ </a:t>
            </a:r>
            <a:r>
              <a:rPr lang="en-IN" sz="1800" dirty="0" err="1" smtClean="0">
                <a:solidFill>
                  <a:srgbClr val="FF0000"/>
                </a:solidFill>
              </a:rPr>
              <a:t>LinkedList</a:t>
            </a:r>
            <a:r>
              <a:rPr lang="en-IN" sz="1800" dirty="0" smtClean="0">
                <a:solidFill>
                  <a:srgbClr val="FF0000"/>
                </a:solidFill>
              </a:rPr>
              <a:t> remove operation</a:t>
            </a:r>
          </a:p>
          <a:p>
            <a:pPr algn="just">
              <a:buNone/>
            </a:pPr>
            <a:r>
              <a:rPr lang="en-IN" sz="1800" dirty="0" err="1" smtClean="0"/>
              <a:t>startTime</a:t>
            </a:r>
            <a:r>
              <a:rPr lang="en-IN" sz="1800" dirty="0" smtClean="0"/>
              <a:t> = </a:t>
            </a:r>
            <a:r>
              <a:rPr lang="en-IN" sz="1800" dirty="0" err="1" smtClean="0"/>
              <a:t>System.nanoTime</a:t>
            </a:r>
            <a:r>
              <a:rPr lang="en-IN" sz="1800" dirty="0" smtClean="0"/>
              <a:t>();</a:t>
            </a:r>
          </a:p>
          <a:p>
            <a:pPr algn="just">
              <a:buNone/>
            </a:pPr>
            <a:r>
              <a:rPr lang="en-IN" sz="1800" dirty="0" smtClean="0"/>
              <a:t>for (</a:t>
            </a:r>
            <a:r>
              <a:rPr lang="en-IN" sz="1800" dirty="0" err="1" smtClean="0"/>
              <a:t>int</a:t>
            </a:r>
            <a:r>
              <a:rPr lang="en-IN" sz="1800" dirty="0" smtClean="0"/>
              <a:t> </a:t>
            </a:r>
            <a:r>
              <a:rPr lang="en-IN" sz="1800" dirty="0" err="1" smtClean="0"/>
              <a:t>i</a:t>
            </a:r>
            <a:r>
              <a:rPr lang="en-IN" sz="1800" dirty="0" smtClean="0"/>
              <a:t> = 9999; </a:t>
            </a:r>
            <a:r>
              <a:rPr lang="en-IN" sz="1800" dirty="0" err="1" smtClean="0"/>
              <a:t>i</a:t>
            </a:r>
            <a:r>
              <a:rPr lang="en-IN" sz="1800" dirty="0" smtClean="0"/>
              <a:t> &gt;=0; </a:t>
            </a:r>
            <a:r>
              <a:rPr lang="en-IN" sz="1800" dirty="0" err="1" smtClean="0"/>
              <a:t>i</a:t>
            </a:r>
            <a:r>
              <a:rPr lang="en-IN" sz="1800" dirty="0" smtClean="0"/>
              <a:t>--) {</a:t>
            </a:r>
          </a:p>
          <a:p>
            <a:pPr algn="just">
              <a:buNone/>
            </a:pPr>
            <a:r>
              <a:rPr lang="en-IN" sz="1800" dirty="0" err="1" smtClean="0"/>
              <a:t>linkedList.remove</a:t>
            </a:r>
            <a:r>
              <a:rPr lang="en-IN" sz="1800" dirty="0" smtClean="0"/>
              <a:t>(</a:t>
            </a:r>
            <a:r>
              <a:rPr lang="en-IN" sz="1800" dirty="0" err="1" smtClean="0"/>
              <a:t>i</a:t>
            </a:r>
            <a:r>
              <a:rPr lang="en-IN" sz="1800" dirty="0" smtClean="0"/>
              <a:t>);</a:t>
            </a:r>
          </a:p>
          <a:p>
            <a:pPr algn="just">
              <a:buNone/>
            </a:pPr>
            <a:r>
              <a:rPr lang="en-IN" sz="1800" dirty="0" smtClean="0"/>
              <a:t>}</a:t>
            </a:r>
          </a:p>
          <a:p>
            <a:pPr algn="just">
              <a:buNone/>
            </a:pPr>
            <a:r>
              <a:rPr lang="en-IN" sz="1800" dirty="0" err="1" smtClean="0"/>
              <a:t>endTime</a:t>
            </a:r>
            <a:r>
              <a:rPr lang="en-IN" sz="1800" dirty="0" smtClean="0"/>
              <a:t> = </a:t>
            </a:r>
            <a:r>
              <a:rPr lang="en-IN" sz="1800" dirty="0" err="1" smtClean="0"/>
              <a:t>System.nanoTime</a:t>
            </a:r>
            <a:r>
              <a:rPr lang="en-IN" sz="1800" dirty="0" smtClean="0"/>
              <a:t>();</a:t>
            </a:r>
          </a:p>
          <a:p>
            <a:pPr algn="just">
              <a:buNone/>
            </a:pPr>
            <a:r>
              <a:rPr lang="en-IN" sz="1800" dirty="0" smtClean="0"/>
              <a:t>duration = </a:t>
            </a:r>
            <a:r>
              <a:rPr lang="en-IN" sz="1800" dirty="0" err="1" smtClean="0"/>
              <a:t>endTime</a:t>
            </a:r>
            <a:r>
              <a:rPr lang="en-IN" sz="1800" dirty="0" smtClean="0"/>
              <a:t> - </a:t>
            </a:r>
            <a:r>
              <a:rPr lang="en-IN" sz="1800" dirty="0" err="1" smtClean="0"/>
              <a:t>startTime</a:t>
            </a:r>
            <a:r>
              <a:rPr lang="en-IN" sz="1800" dirty="0" smtClean="0"/>
              <a:t>;</a:t>
            </a:r>
          </a:p>
          <a:p>
            <a:pPr algn="just">
              <a:buNone/>
            </a:pPr>
            <a:r>
              <a:rPr lang="en-IN" sz="1800" dirty="0" err="1" smtClean="0"/>
              <a:t>System.out.println</a:t>
            </a:r>
            <a:r>
              <a:rPr lang="en-IN" sz="1800" dirty="0" smtClean="0"/>
              <a:t>("Time Taken by </a:t>
            </a:r>
            <a:r>
              <a:rPr lang="en-IN" sz="1800" dirty="0" err="1" smtClean="0"/>
              <a:t>LinkedList</a:t>
            </a:r>
            <a:r>
              <a:rPr lang="en-IN" sz="1800" dirty="0" smtClean="0"/>
              <a:t> in remove operation: " + duration); }</a:t>
            </a:r>
          </a:p>
          <a:p>
            <a:pPr algn="just">
              <a:buNone/>
            </a:pPr>
            <a:r>
              <a:rPr lang="en-IN" sz="1800" dirty="0" smtClean="0"/>
              <a:t>}</a:t>
            </a:r>
            <a:endParaRPr lang="en-IN" sz="1800"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Java Stack Class</a:t>
            </a:r>
            <a:br>
              <a:rPr lang="en-IN" b="1" dirty="0" smtClean="0"/>
            </a:br>
            <a:endParaRPr lang="en-IN" dirty="0"/>
          </a:p>
        </p:txBody>
      </p:sp>
      <p:sp>
        <p:nvSpPr>
          <p:cNvPr id="3" name="Content Placeholder 2"/>
          <p:cNvSpPr>
            <a:spLocks noGrp="1"/>
          </p:cNvSpPr>
          <p:nvPr>
            <p:ph idx="1"/>
          </p:nvPr>
        </p:nvSpPr>
        <p:spPr>
          <a:xfrm>
            <a:off x="457200" y="1196752"/>
            <a:ext cx="8229600" cy="4525963"/>
          </a:xfrm>
        </p:spPr>
        <p:txBody>
          <a:bodyPr>
            <a:normAutofit lnSpcReduction="10000"/>
          </a:bodyPr>
          <a:lstStyle/>
          <a:p>
            <a:pPr algn="just"/>
            <a:r>
              <a:rPr lang="en-IN" sz="2000" dirty="0" smtClean="0"/>
              <a:t>The Java collections framework has a class named Stack that provides the functionality of the stack data structure.</a:t>
            </a:r>
          </a:p>
          <a:p>
            <a:pPr algn="just"/>
            <a:endParaRPr lang="en-IN" sz="2000" dirty="0" smtClean="0"/>
          </a:p>
          <a:p>
            <a:pPr algn="just"/>
            <a:r>
              <a:rPr lang="en-IN" sz="2000" dirty="0" smtClean="0"/>
              <a:t>The Stack class extends the Vector class.</a:t>
            </a:r>
          </a:p>
          <a:p>
            <a:pPr algn="just"/>
            <a:endParaRPr lang="en-IN" sz="2000" dirty="0" smtClean="0"/>
          </a:p>
          <a:p>
            <a:pPr algn="just"/>
            <a:r>
              <a:rPr lang="en-IN" sz="2000" dirty="0" smtClean="0"/>
              <a:t>In stack, elements are stored and accessed in </a:t>
            </a:r>
            <a:r>
              <a:rPr lang="en-IN" sz="2000" b="1" dirty="0" smtClean="0"/>
              <a:t>Last In First Out</a:t>
            </a:r>
            <a:r>
              <a:rPr lang="en-IN" sz="2000" dirty="0" smtClean="0"/>
              <a:t> manner. That is, elements are added to the top of the stack and removed from the top of the stack.</a:t>
            </a:r>
          </a:p>
          <a:p>
            <a:pPr algn="just"/>
            <a:endParaRPr lang="en-IN" sz="2000" dirty="0" smtClean="0"/>
          </a:p>
          <a:p>
            <a:pPr algn="just"/>
            <a:r>
              <a:rPr lang="en-IN" sz="2000" dirty="0" smtClean="0"/>
              <a:t/>
            </a:r>
            <a:br>
              <a:rPr lang="en-IN" sz="2000" dirty="0" smtClean="0"/>
            </a:br>
            <a:r>
              <a:rPr lang="en-IN" sz="2000" b="1" dirty="0" smtClean="0"/>
              <a:t> Creating a Stack</a:t>
            </a:r>
          </a:p>
          <a:p>
            <a:pPr algn="just"/>
            <a:r>
              <a:rPr lang="en-IN" sz="2000" dirty="0" smtClean="0"/>
              <a:t>In order to create a stack, we must import the</a:t>
            </a:r>
            <a:r>
              <a:rPr lang="en-IN" sz="2000" dirty="0" smtClean="0">
                <a:solidFill>
                  <a:srgbClr val="FF0000"/>
                </a:solidFill>
              </a:rPr>
              <a:t> </a:t>
            </a:r>
            <a:r>
              <a:rPr lang="en-IN" sz="2000" dirty="0" err="1" smtClean="0">
                <a:solidFill>
                  <a:srgbClr val="FF0000"/>
                </a:solidFill>
              </a:rPr>
              <a:t>java.util.Stack</a:t>
            </a:r>
            <a:r>
              <a:rPr lang="en-IN" sz="2000" dirty="0" smtClean="0"/>
              <a:t> package first. Once we import the package, here is how we can create a stack in Java.</a:t>
            </a:r>
          </a:p>
          <a:p>
            <a:pPr algn="just">
              <a:buNone/>
            </a:pPr>
            <a:r>
              <a:rPr lang="en-IN" sz="2000" dirty="0" smtClean="0"/>
              <a:t>			Stack&lt;Type&gt; stacks = new Stack&lt;&gt;();</a:t>
            </a:r>
          </a:p>
          <a:p>
            <a:pPr algn="just"/>
            <a:endParaRPr lang="en-IN" sz="2000"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Stack Methods</a:t>
            </a:r>
            <a:br>
              <a:rPr lang="en-IN" b="1" dirty="0" smtClean="0"/>
            </a:br>
            <a:endParaRPr lang="en-IN" dirty="0"/>
          </a:p>
        </p:txBody>
      </p:sp>
      <p:sp>
        <p:nvSpPr>
          <p:cNvPr id="3" name="Content Placeholder 2"/>
          <p:cNvSpPr>
            <a:spLocks noGrp="1"/>
          </p:cNvSpPr>
          <p:nvPr>
            <p:ph idx="1"/>
          </p:nvPr>
        </p:nvSpPr>
        <p:spPr/>
        <p:txBody>
          <a:bodyPr/>
          <a:lstStyle/>
          <a:p>
            <a:r>
              <a:rPr lang="en-IN" b="1" dirty="0" smtClean="0"/>
              <a:t>push() Method</a:t>
            </a:r>
          </a:p>
          <a:p>
            <a:r>
              <a:rPr lang="en-IN" b="1" dirty="0" smtClean="0"/>
              <a:t>pop() Method</a:t>
            </a:r>
          </a:p>
          <a:p>
            <a:r>
              <a:rPr lang="en-IN" b="1" dirty="0" smtClean="0"/>
              <a:t>peek() Method</a:t>
            </a:r>
          </a:p>
          <a:p>
            <a:r>
              <a:rPr lang="en-IN" b="1" dirty="0" smtClean="0"/>
              <a:t>search() Method</a:t>
            </a:r>
          </a:p>
          <a:p>
            <a:r>
              <a:rPr lang="en-IN" b="1" dirty="0" smtClean="0"/>
              <a:t>empty() Method</a:t>
            </a:r>
          </a:p>
          <a:p>
            <a:endParaRPr lang="en-IN"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6712"/>
            <a:ext cx="8229600" cy="4525963"/>
          </a:xfrm>
        </p:spPr>
        <p:txBody>
          <a:bodyPr>
            <a:noAutofit/>
          </a:bodyPr>
          <a:lstStyle/>
          <a:p>
            <a:pPr algn="just">
              <a:buNone/>
            </a:pPr>
            <a:r>
              <a:rPr lang="en-IN" sz="1800" dirty="0" smtClean="0"/>
              <a:t>import </a:t>
            </a:r>
            <a:r>
              <a:rPr lang="en-IN" sz="1800" dirty="0" err="1" smtClean="0"/>
              <a:t>java.util.Stack</a:t>
            </a:r>
            <a:r>
              <a:rPr lang="en-IN" sz="1800" dirty="0" smtClean="0"/>
              <a:t>;</a:t>
            </a:r>
          </a:p>
          <a:p>
            <a:pPr algn="just">
              <a:buNone/>
            </a:pPr>
            <a:endParaRPr lang="en-IN" sz="1800" dirty="0" smtClean="0"/>
          </a:p>
          <a:p>
            <a:pPr algn="just">
              <a:buNone/>
            </a:pPr>
            <a:r>
              <a:rPr lang="en-IN" sz="1800" dirty="0" smtClean="0"/>
              <a:t>class Main {</a:t>
            </a:r>
          </a:p>
          <a:p>
            <a:pPr algn="just">
              <a:buNone/>
            </a:pPr>
            <a:r>
              <a:rPr lang="en-IN" sz="1800" dirty="0" smtClean="0"/>
              <a:t>    public static void main(String[] </a:t>
            </a:r>
            <a:r>
              <a:rPr lang="en-IN" sz="1800" dirty="0" err="1" smtClean="0"/>
              <a:t>args</a:t>
            </a:r>
            <a:r>
              <a:rPr lang="en-IN" sz="1800" dirty="0" smtClean="0"/>
              <a:t>) {</a:t>
            </a:r>
          </a:p>
          <a:p>
            <a:pPr algn="just">
              <a:buNone/>
            </a:pPr>
            <a:r>
              <a:rPr lang="en-IN" sz="1800" dirty="0" smtClean="0"/>
              <a:t>        Stack&lt;String&gt; animals= new Stack&lt;&gt;();</a:t>
            </a:r>
          </a:p>
          <a:p>
            <a:pPr algn="just">
              <a:buNone/>
            </a:pPr>
            <a:endParaRPr lang="en-IN" sz="1800" dirty="0" smtClean="0"/>
          </a:p>
          <a:p>
            <a:pPr algn="just">
              <a:buNone/>
            </a:pPr>
            <a:r>
              <a:rPr lang="en-IN" sz="1800" dirty="0" smtClean="0"/>
              <a:t>        // Add elements to Stack</a:t>
            </a:r>
          </a:p>
          <a:p>
            <a:pPr algn="just">
              <a:buNone/>
            </a:pPr>
            <a:r>
              <a:rPr lang="en-IN" sz="1800" dirty="0" smtClean="0"/>
              <a:t>        </a:t>
            </a:r>
            <a:r>
              <a:rPr lang="en-IN" sz="1800" dirty="0" err="1" smtClean="0"/>
              <a:t>animals.push</a:t>
            </a:r>
            <a:r>
              <a:rPr lang="en-IN" sz="1800" dirty="0" smtClean="0"/>
              <a:t>("Dog");</a:t>
            </a:r>
          </a:p>
          <a:p>
            <a:pPr algn="just">
              <a:buNone/>
            </a:pPr>
            <a:r>
              <a:rPr lang="en-IN" sz="1800" dirty="0" smtClean="0"/>
              <a:t>        </a:t>
            </a:r>
            <a:r>
              <a:rPr lang="en-IN" sz="1800" dirty="0" err="1" smtClean="0"/>
              <a:t>animals.push</a:t>
            </a:r>
            <a:r>
              <a:rPr lang="en-IN" sz="1800" dirty="0" smtClean="0"/>
              <a:t>("Horse");</a:t>
            </a:r>
          </a:p>
          <a:p>
            <a:pPr algn="just">
              <a:buNone/>
            </a:pPr>
            <a:r>
              <a:rPr lang="en-IN" sz="1800" dirty="0" smtClean="0"/>
              <a:t>        </a:t>
            </a:r>
            <a:r>
              <a:rPr lang="en-IN" sz="1800" dirty="0" err="1" smtClean="0"/>
              <a:t>animals.push</a:t>
            </a:r>
            <a:r>
              <a:rPr lang="en-IN" sz="1800" dirty="0" smtClean="0"/>
              <a:t>("Cat");</a:t>
            </a:r>
          </a:p>
          <a:p>
            <a:pPr algn="just">
              <a:buNone/>
            </a:pPr>
            <a:r>
              <a:rPr lang="en-IN" sz="1800" dirty="0" smtClean="0"/>
              <a:t>        </a:t>
            </a:r>
            <a:r>
              <a:rPr lang="en-IN" sz="1800" dirty="0" err="1" smtClean="0"/>
              <a:t>System.out.println</a:t>
            </a:r>
            <a:r>
              <a:rPr lang="en-IN" sz="1800" dirty="0" smtClean="0"/>
              <a:t>("Stack: " + animals);</a:t>
            </a:r>
          </a:p>
          <a:p>
            <a:pPr algn="just">
              <a:buNone/>
            </a:pPr>
            <a:endParaRPr lang="en-IN" sz="1800" dirty="0" smtClean="0"/>
          </a:p>
          <a:p>
            <a:pPr algn="just">
              <a:buNone/>
            </a:pPr>
            <a:r>
              <a:rPr lang="en-IN" sz="1800" dirty="0" smtClean="0"/>
              <a:t>        // Search an element</a:t>
            </a:r>
          </a:p>
          <a:p>
            <a:pPr algn="just">
              <a:buNone/>
            </a:pPr>
            <a:r>
              <a:rPr lang="en-IN" sz="1800" dirty="0" smtClean="0"/>
              <a:t>        </a:t>
            </a:r>
            <a:r>
              <a:rPr lang="en-IN" sz="1800" dirty="0" err="1" smtClean="0"/>
              <a:t>int</a:t>
            </a:r>
            <a:r>
              <a:rPr lang="en-IN" sz="1800" dirty="0" smtClean="0"/>
              <a:t> position = </a:t>
            </a:r>
            <a:r>
              <a:rPr lang="en-IN" sz="1800" dirty="0" err="1" smtClean="0"/>
              <a:t>animals.search</a:t>
            </a:r>
            <a:r>
              <a:rPr lang="en-IN" sz="1800" dirty="0" smtClean="0"/>
              <a:t>("Horse");</a:t>
            </a:r>
          </a:p>
          <a:p>
            <a:pPr algn="just">
              <a:buNone/>
            </a:pPr>
            <a:r>
              <a:rPr lang="en-IN" sz="1800" dirty="0" smtClean="0"/>
              <a:t>        </a:t>
            </a:r>
            <a:r>
              <a:rPr lang="en-IN" sz="1800" dirty="0" err="1" smtClean="0"/>
              <a:t>System.out.println</a:t>
            </a:r>
            <a:r>
              <a:rPr lang="en-IN" sz="1800" dirty="0" smtClean="0"/>
              <a:t>("Position of Horse: " + position);</a:t>
            </a:r>
          </a:p>
          <a:p>
            <a:pPr algn="just">
              <a:buNone/>
            </a:pPr>
            <a:r>
              <a:rPr lang="en-IN" sz="1800" dirty="0" smtClean="0"/>
              <a:t>    }</a:t>
            </a:r>
          </a:p>
          <a:p>
            <a:pPr algn="just">
              <a:buNone/>
            </a:pPr>
            <a:r>
              <a:rPr lang="en-IN" sz="1800" dirty="0" smtClean="0"/>
              <a:t>}</a:t>
            </a:r>
          </a:p>
          <a:p>
            <a:pPr algn="just">
              <a:buNone/>
            </a:pPr>
            <a:endParaRPr lang="en-IN" sz="1800"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Use </a:t>
            </a:r>
            <a:r>
              <a:rPr lang="en-IN" b="1" dirty="0" err="1" smtClean="0"/>
              <a:t>ArrayDeque</a:t>
            </a:r>
            <a:r>
              <a:rPr lang="en-IN" b="1" dirty="0" smtClean="0"/>
              <a:t> Instead of Stack</a:t>
            </a:r>
            <a:br>
              <a:rPr lang="en-IN" b="1" dirty="0" smtClean="0"/>
            </a:br>
            <a:endParaRPr lang="en-IN" dirty="0"/>
          </a:p>
        </p:txBody>
      </p:sp>
      <p:sp>
        <p:nvSpPr>
          <p:cNvPr id="3" name="Content Placeholder 2"/>
          <p:cNvSpPr>
            <a:spLocks noGrp="1"/>
          </p:cNvSpPr>
          <p:nvPr>
            <p:ph idx="1"/>
          </p:nvPr>
        </p:nvSpPr>
        <p:spPr>
          <a:xfrm>
            <a:off x="457200" y="1196752"/>
            <a:ext cx="8229600" cy="4525963"/>
          </a:xfrm>
        </p:spPr>
        <p:txBody>
          <a:bodyPr>
            <a:normAutofit/>
          </a:bodyPr>
          <a:lstStyle/>
          <a:p>
            <a:pPr algn="just"/>
            <a:r>
              <a:rPr lang="en-IN" sz="2400" dirty="0" smtClean="0"/>
              <a:t>The Stack class provides the direct implementation of the stack data structure. However, it is recommended not to use it.</a:t>
            </a:r>
          </a:p>
          <a:p>
            <a:pPr algn="just"/>
            <a:endParaRPr lang="en-IN" sz="2400" dirty="0" smtClean="0"/>
          </a:p>
          <a:p>
            <a:pPr algn="just"/>
            <a:r>
              <a:rPr lang="en-IN" sz="2400" dirty="0" smtClean="0"/>
              <a:t> Instead, </a:t>
            </a:r>
            <a:r>
              <a:rPr lang="en-IN" sz="2400" dirty="0" smtClean="0">
                <a:solidFill>
                  <a:srgbClr val="FF0000"/>
                </a:solidFill>
              </a:rPr>
              <a:t>use the </a:t>
            </a:r>
            <a:r>
              <a:rPr lang="en-IN" sz="2400" dirty="0" err="1" smtClean="0">
                <a:solidFill>
                  <a:srgbClr val="FF0000"/>
                </a:solidFill>
              </a:rPr>
              <a:t>ArrayDeque</a:t>
            </a:r>
            <a:r>
              <a:rPr lang="en-IN" sz="2400" dirty="0" smtClean="0">
                <a:solidFill>
                  <a:srgbClr val="FF0000"/>
                </a:solidFill>
              </a:rPr>
              <a:t> class (implements the </a:t>
            </a:r>
            <a:r>
              <a:rPr lang="en-IN" sz="2400" dirty="0" err="1" smtClean="0">
                <a:solidFill>
                  <a:srgbClr val="FF0000"/>
                </a:solidFill>
              </a:rPr>
              <a:t>Deque</a:t>
            </a:r>
            <a:r>
              <a:rPr lang="en-IN" sz="2400" dirty="0" smtClean="0">
                <a:solidFill>
                  <a:srgbClr val="FF0000"/>
                </a:solidFill>
              </a:rPr>
              <a:t> interface) to implement the stack data structure in Java.</a:t>
            </a:r>
          </a:p>
          <a:p>
            <a:pPr algn="just"/>
            <a:endParaRPr lang="en-IN" sz="2400" dirty="0" smtClean="0"/>
          </a:p>
          <a:p>
            <a:pPr algn="just"/>
            <a:r>
              <a:rPr lang="en-IN" sz="2400" dirty="0" smtClean="0"/>
              <a:t>A </a:t>
            </a:r>
            <a:r>
              <a:rPr lang="en-IN" sz="2400" dirty="0" err="1" smtClean="0"/>
              <a:t>Deque</a:t>
            </a:r>
            <a:r>
              <a:rPr lang="en-IN" sz="2400" dirty="0" smtClean="0"/>
              <a:t> is a</a:t>
            </a:r>
            <a:r>
              <a:rPr lang="en-IN" sz="2400" dirty="0" smtClean="0">
                <a:solidFill>
                  <a:srgbClr val="FF0000"/>
                </a:solidFill>
              </a:rPr>
              <a:t> </a:t>
            </a:r>
            <a:r>
              <a:rPr lang="en-IN" sz="2400" i="1" dirty="0" smtClean="0">
                <a:solidFill>
                  <a:srgbClr val="FF0000"/>
                </a:solidFill>
              </a:rPr>
              <a:t>double ended queue</a:t>
            </a:r>
            <a:r>
              <a:rPr lang="en-IN" sz="2400" dirty="0" smtClean="0"/>
              <a:t>. It can be used as a Queue </a:t>
            </a:r>
            <a:r>
              <a:rPr lang="en-IN" sz="2400" i="1" dirty="0" smtClean="0"/>
              <a:t>or</a:t>
            </a:r>
            <a:r>
              <a:rPr lang="en-IN" sz="2400" dirty="0" smtClean="0"/>
              <a:t> a Stack.</a:t>
            </a:r>
          </a:p>
          <a:p>
            <a:pPr algn="just"/>
            <a:endParaRPr lang="en-IN" sz="2400" dirty="0" smtClean="0"/>
          </a:p>
          <a:p>
            <a:pPr algn="just"/>
            <a:endParaRPr lang="en-IN" sz="2400"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How to Create a </a:t>
            </a:r>
            <a:r>
              <a:rPr lang="en-IN" dirty="0" err="1" smtClean="0"/>
              <a:t>Deque</a:t>
            </a:r>
            <a:r>
              <a:rPr lang="en-IN" dirty="0" smtClean="0"/>
              <a:t>?</a:t>
            </a:r>
            <a:br>
              <a:rPr lang="en-IN" dirty="0" smtClean="0"/>
            </a:br>
            <a:endParaRPr lang="en-IN" dirty="0"/>
          </a:p>
        </p:txBody>
      </p:sp>
      <p:sp>
        <p:nvSpPr>
          <p:cNvPr id="3" name="Content Placeholder 2"/>
          <p:cNvSpPr>
            <a:spLocks noGrp="1"/>
          </p:cNvSpPr>
          <p:nvPr>
            <p:ph idx="1"/>
          </p:nvPr>
        </p:nvSpPr>
        <p:spPr/>
        <p:txBody>
          <a:bodyPr>
            <a:normAutofit fontScale="70000" lnSpcReduction="20000"/>
          </a:bodyPr>
          <a:lstStyle/>
          <a:p>
            <a:pPr algn="just"/>
            <a:r>
              <a:rPr lang="en-IN" sz="2400" dirty="0" smtClean="0">
                <a:solidFill>
                  <a:srgbClr val="FF0000"/>
                </a:solidFill>
              </a:rPr>
              <a:t>The </a:t>
            </a:r>
            <a:r>
              <a:rPr lang="en-IN" sz="2400" dirty="0" err="1" smtClean="0">
                <a:solidFill>
                  <a:srgbClr val="FF0000"/>
                </a:solidFill>
              </a:rPr>
              <a:t>java.util.Deque</a:t>
            </a:r>
            <a:r>
              <a:rPr lang="en-IN" sz="2400" dirty="0" smtClean="0">
                <a:solidFill>
                  <a:srgbClr val="FF0000"/>
                </a:solidFill>
              </a:rPr>
              <a:t> interface cannot be instantiated directly.</a:t>
            </a:r>
          </a:p>
          <a:p>
            <a:pPr algn="just"/>
            <a:endParaRPr lang="en-IN" sz="2400" dirty="0" smtClean="0"/>
          </a:p>
          <a:p>
            <a:pPr algn="just"/>
            <a:r>
              <a:rPr lang="en-IN" sz="2400" dirty="0" smtClean="0"/>
              <a:t>An interface only describes which methods a class implementing this interface must implement.</a:t>
            </a:r>
          </a:p>
          <a:p>
            <a:pPr algn="just"/>
            <a:endParaRPr lang="en-IN" sz="2400" dirty="0" smtClean="0"/>
          </a:p>
          <a:p>
            <a:pPr algn="just"/>
            <a:r>
              <a:rPr lang="en-IN" sz="2400" dirty="0" err="1" smtClean="0"/>
              <a:t>Deque</a:t>
            </a:r>
            <a:r>
              <a:rPr lang="en-IN" sz="2400" dirty="0" smtClean="0"/>
              <a:t>&lt;Integer&gt; </a:t>
            </a:r>
            <a:r>
              <a:rPr lang="en-IN" sz="2400" dirty="0" err="1" smtClean="0"/>
              <a:t>deque</a:t>
            </a:r>
            <a:r>
              <a:rPr lang="en-IN" sz="2400" dirty="0" smtClean="0"/>
              <a:t> = </a:t>
            </a:r>
            <a:r>
              <a:rPr lang="en-IN" sz="2400" dirty="0" smtClean="0">
                <a:solidFill>
                  <a:srgbClr val="FF0000"/>
                </a:solidFill>
              </a:rPr>
              <a:t>new </a:t>
            </a:r>
            <a:r>
              <a:rPr lang="en-IN" sz="2400" dirty="0" err="1" smtClean="0">
                <a:solidFill>
                  <a:srgbClr val="FF0000"/>
                </a:solidFill>
              </a:rPr>
              <a:t>ArrayDeque</a:t>
            </a:r>
            <a:r>
              <a:rPr lang="en-IN" sz="2400" dirty="0" smtClean="0"/>
              <a:t>&lt;&gt;();</a:t>
            </a:r>
          </a:p>
          <a:p>
            <a:pPr algn="just"/>
            <a:endParaRPr lang="en-IN" sz="2400" dirty="0" smtClean="0"/>
          </a:p>
          <a:p>
            <a:pPr algn="just">
              <a:buNone/>
            </a:pPr>
            <a:endParaRPr lang="en-IN" sz="2000" dirty="0" smtClean="0"/>
          </a:p>
          <a:p>
            <a:pPr algn="just">
              <a:buNone/>
            </a:pPr>
            <a:r>
              <a:rPr lang="en-IN" sz="2800" dirty="0" smtClean="0"/>
              <a:t>concrete </a:t>
            </a:r>
            <a:r>
              <a:rPr lang="en-IN" sz="2800" dirty="0" err="1" smtClean="0"/>
              <a:t>deque</a:t>
            </a:r>
            <a:r>
              <a:rPr lang="en-IN" sz="2800" dirty="0" smtClean="0"/>
              <a:t> classes offered by the JDK </a:t>
            </a:r>
          </a:p>
          <a:p>
            <a:pPr>
              <a:buNone/>
            </a:pPr>
            <a:endParaRPr lang="en-IN" sz="2400" dirty="0" smtClean="0"/>
          </a:p>
          <a:p>
            <a:r>
              <a:rPr lang="en-IN" sz="2400" dirty="0" smtClean="0">
                <a:hlinkClick r:id="rId2"/>
              </a:rPr>
              <a:t>Java </a:t>
            </a:r>
            <a:r>
              <a:rPr lang="en-IN" sz="2400" dirty="0" err="1" smtClean="0">
                <a:hlinkClick r:id="rId2"/>
              </a:rPr>
              <a:t>ArrayDeque</a:t>
            </a:r>
            <a:r>
              <a:rPr lang="en-IN" sz="2400" dirty="0" smtClean="0">
                <a:hlinkClick r:id="rId2"/>
              </a:rPr>
              <a:t> </a:t>
            </a:r>
            <a:endParaRPr lang="en-IN" sz="2400" dirty="0" smtClean="0"/>
          </a:p>
          <a:p>
            <a:r>
              <a:rPr lang="en-IN" sz="2400" dirty="0" smtClean="0">
                <a:hlinkClick r:id="rId3"/>
              </a:rPr>
              <a:t>Java </a:t>
            </a:r>
            <a:r>
              <a:rPr lang="en-IN" sz="2400" dirty="0" err="1" smtClean="0">
                <a:hlinkClick r:id="rId3"/>
              </a:rPr>
              <a:t>LinkedList</a:t>
            </a:r>
            <a:r>
              <a:rPr lang="en-IN" sz="2400" dirty="0" smtClean="0">
                <a:hlinkClick r:id="rId3"/>
              </a:rPr>
              <a:t> </a:t>
            </a:r>
            <a:endParaRPr lang="en-IN" sz="2400" dirty="0" smtClean="0"/>
          </a:p>
          <a:p>
            <a:r>
              <a:rPr lang="en-IN" sz="2400" dirty="0" smtClean="0">
                <a:hlinkClick r:id="rId4"/>
              </a:rPr>
              <a:t>Java </a:t>
            </a:r>
            <a:r>
              <a:rPr lang="en-IN" sz="2400" dirty="0" err="1" smtClean="0">
                <a:hlinkClick r:id="rId4"/>
              </a:rPr>
              <a:t>ConcurrentLinkedDeque</a:t>
            </a:r>
            <a:r>
              <a:rPr lang="en-IN" sz="2400" dirty="0" smtClean="0">
                <a:hlinkClick r:id="rId4"/>
              </a:rPr>
              <a:t> </a:t>
            </a:r>
            <a:endParaRPr lang="en-IN" sz="2400" dirty="0" smtClean="0"/>
          </a:p>
          <a:p>
            <a:r>
              <a:rPr lang="en-IN" sz="2400" dirty="0" smtClean="0">
                <a:hlinkClick r:id="rId5"/>
              </a:rPr>
              <a:t>Java </a:t>
            </a:r>
            <a:r>
              <a:rPr lang="en-IN" sz="2400" dirty="0" err="1" smtClean="0">
                <a:hlinkClick r:id="rId5"/>
              </a:rPr>
              <a:t>LinkedBlockingDeque</a:t>
            </a:r>
            <a:r>
              <a:rPr lang="en-IN" sz="2400" dirty="0" smtClean="0">
                <a:hlinkClick r:id="rId5"/>
              </a:rPr>
              <a:t> </a:t>
            </a:r>
            <a:endParaRPr lang="en-IN" sz="2400" dirty="0" smtClean="0"/>
          </a:p>
          <a:p>
            <a:pPr>
              <a:buNone/>
            </a:pPr>
            <a:r>
              <a:rPr lang="en-IN" sz="2400" dirty="0" smtClean="0"/>
              <a:t/>
            </a:r>
            <a:br>
              <a:rPr lang="en-IN" sz="2400" dirty="0" smtClean="0"/>
            </a:br>
            <a:endParaRPr lang="en-IN" sz="2400" dirty="0" smtClean="0"/>
          </a:p>
          <a:p>
            <a:pPr algn="just">
              <a:buNone/>
            </a:pPr>
            <a:endParaRPr lang="en-IN" sz="2400"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Set Interface</a:t>
            </a:r>
            <a:br>
              <a:rPr lang="en-IN" b="1" dirty="0" smtClean="0"/>
            </a:br>
            <a:endParaRPr lang="en-IN" dirty="0"/>
          </a:p>
        </p:txBody>
      </p:sp>
      <p:sp>
        <p:nvSpPr>
          <p:cNvPr id="3" name="Content Placeholder 2"/>
          <p:cNvSpPr>
            <a:spLocks noGrp="1"/>
          </p:cNvSpPr>
          <p:nvPr>
            <p:ph idx="1"/>
          </p:nvPr>
        </p:nvSpPr>
        <p:spPr/>
        <p:txBody>
          <a:bodyPr>
            <a:normAutofit fontScale="85000" lnSpcReduction="10000"/>
          </a:bodyPr>
          <a:lstStyle/>
          <a:p>
            <a:pPr algn="just"/>
            <a:r>
              <a:rPr lang="en-IN" dirty="0" smtClean="0"/>
              <a:t>The Set interface defines an </a:t>
            </a:r>
            <a:r>
              <a:rPr lang="en-IN" b="1" dirty="0" smtClean="0">
                <a:solidFill>
                  <a:srgbClr val="FF0000"/>
                </a:solidFill>
              </a:rPr>
              <a:t>unordered collection</a:t>
            </a:r>
            <a:r>
              <a:rPr lang="en-IN" dirty="0" smtClean="0">
                <a:solidFill>
                  <a:srgbClr val="FF0000"/>
                </a:solidFill>
              </a:rPr>
              <a:t>.</a:t>
            </a:r>
          </a:p>
          <a:p>
            <a:pPr algn="just"/>
            <a:endParaRPr lang="en-IN" dirty="0" smtClean="0"/>
          </a:p>
          <a:p>
            <a:pPr algn="just"/>
            <a:r>
              <a:rPr lang="en-IN" dirty="0" smtClean="0"/>
              <a:t>It extends the Collection Interface.</a:t>
            </a:r>
          </a:p>
          <a:p>
            <a:pPr algn="just"/>
            <a:endParaRPr lang="en-IN" dirty="0" smtClean="0"/>
          </a:p>
          <a:p>
            <a:pPr algn="just"/>
            <a:r>
              <a:rPr lang="en-IN" dirty="0" smtClean="0"/>
              <a:t>We </a:t>
            </a:r>
            <a:r>
              <a:rPr lang="en-IN" dirty="0" smtClean="0">
                <a:solidFill>
                  <a:srgbClr val="FF0000"/>
                </a:solidFill>
              </a:rPr>
              <a:t>cannot store </a:t>
            </a:r>
            <a:r>
              <a:rPr lang="en-IN" b="1" dirty="0" smtClean="0">
                <a:solidFill>
                  <a:srgbClr val="FF0000"/>
                </a:solidFill>
              </a:rPr>
              <a:t>duplicate values</a:t>
            </a:r>
            <a:r>
              <a:rPr lang="en-IN" dirty="0" smtClean="0"/>
              <a:t> in this.</a:t>
            </a:r>
          </a:p>
          <a:p>
            <a:pPr algn="just"/>
            <a:endParaRPr lang="en-IN" dirty="0" smtClean="0"/>
          </a:p>
          <a:p>
            <a:pPr algn="just"/>
            <a:r>
              <a:rPr lang="en-IN" dirty="0" smtClean="0"/>
              <a:t>The Set Interface is implemented by popular classes like </a:t>
            </a:r>
            <a:r>
              <a:rPr lang="en-IN" b="1" dirty="0" err="1" smtClean="0"/>
              <a:t>HashedSet</a:t>
            </a:r>
            <a:r>
              <a:rPr lang="en-IN" b="1" dirty="0" smtClean="0"/>
              <a:t>, </a:t>
            </a:r>
            <a:r>
              <a:rPr lang="en-IN" b="1" dirty="0" err="1" smtClean="0"/>
              <a:t>LinkedHashSet</a:t>
            </a:r>
            <a:r>
              <a:rPr lang="en-IN" b="1" dirty="0" smtClean="0"/>
              <a:t> and </a:t>
            </a:r>
            <a:r>
              <a:rPr lang="en-IN" b="1" dirty="0" err="1" smtClean="0"/>
              <a:t>TreeSet</a:t>
            </a:r>
            <a:r>
              <a:rPr lang="en-IN" dirty="0" smtClean="0"/>
              <a:t>.</a:t>
            </a:r>
          </a:p>
          <a:p>
            <a:pPr algn="just"/>
            <a:r>
              <a:rPr lang="en-IN" dirty="0" smtClean="0"/>
              <a:t/>
            </a:r>
            <a:br>
              <a:rPr lang="en-IN" dirty="0" smtClean="0"/>
            </a:br>
            <a:endParaRPr lang="en-IN"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Set Operations</a:t>
            </a:r>
            <a:br>
              <a:rPr lang="en-IN" b="1" dirty="0" smtClean="0"/>
            </a:br>
            <a:endParaRPr lang="en-IN" dirty="0"/>
          </a:p>
        </p:txBody>
      </p:sp>
      <p:sp>
        <p:nvSpPr>
          <p:cNvPr id="3" name="Content Placeholder 2"/>
          <p:cNvSpPr>
            <a:spLocks noGrp="1"/>
          </p:cNvSpPr>
          <p:nvPr>
            <p:ph idx="1"/>
          </p:nvPr>
        </p:nvSpPr>
        <p:spPr/>
        <p:txBody>
          <a:bodyPr>
            <a:normAutofit fontScale="85000" lnSpcReduction="20000"/>
          </a:bodyPr>
          <a:lstStyle/>
          <a:p>
            <a:pPr algn="just"/>
            <a:r>
              <a:rPr lang="en-IN" sz="2400" dirty="0" smtClean="0"/>
              <a:t>The Java Set interface allows us to perform basic mathematical set operations like union, intersection, and subset.</a:t>
            </a:r>
          </a:p>
          <a:p>
            <a:pPr algn="just"/>
            <a:endParaRPr lang="en-IN" sz="2400" dirty="0" smtClean="0"/>
          </a:p>
          <a:p>
            <a:pPr algn="just"/>
            <a:r>
              <a:rPr lang="en-IN" sz="2400" b="1" dirty="0" smtClean="0"/>
              <a:t>Union</a:t>
            </a:r>
            <a:r>
              <a:rPr lang="en-IN" sz="2400" dirty="0" smtClean="0"/>
              <a:t> - to get the union of two sets x and y, we can use </a:t>
            </a:r>
            <a:r>
              <a:rPr lang="en-IN" sz="2400" dirty="0" err="1" smtClean="0">
                <a:solidFill>
                  <a:srgbClr val="FF0000"/>
                </a:solidFill>
              </a:rPr>
              <a:t>x.addAll</a:t>
            </a:r>
            <a:r>
              <a:rPr lang="en-IN" sz="2400" dirty="0" smtClean="0">
                <a:solidFill>
                  <a:srgbClr val="FF0000"/>
                </a:solidFill>
              </a:rPr>
              <a:t>(y)</a:t>
            </a:r>
          </a:p>
          <a:p>
            <a:pPr algn="just"/>
            <a:endParaRPr lang="en-IN" sz="2400" dirty="0" smtClean="0"/>
          </a:p>
          <a:p>
            <a:pPr algn="just"/>
            <a:r>
              <a:rPr lang="en-IN" sz="2400" b="1" dirty="0" smtClean="0"/>
              <a:t>Intersection</a:t>
            </a:r>
            <a:r>
              <a:rPr lang="en-IN" sz="2400" dirty="0" smtClean="0"/>
              <a:t> - to get the intersection of two sets x and y, we can use </a:t>
            </a:r>
            <a:r>
              <a:rPr lang="en-IN" sz="2400" dirty="0" err="1" smtClean="0">
                <a:solidFill>
                  <a:srgbClr val="FF0000"/>
                </a:solidFill>
              </a:rPr>
              <a:t>x.retainAll</a:t>
            </a:r>
            <a:r>
              <a:rPr lang="en-IN" sz="2400" dirty="0" smtClean="0">
                <a:solidFill>
                  <a:srgbClr val="FF0000"/>
                </a:solidFill>
              </a:rPr>
              <a:t>(y)</a:t>
            </a:r>
          </a:p>
          <a:p>
            <a:pPr algn="just"/>
            <a:endParaRPr lang="en-IN" sz="2400" dirty="0" smtClean="0"/>
          </a:p>
          <a:p>
            <a:pPr algn="just"/>
            <a:r>
              <a:rPr lang="en-IN" sz="2400" b="1" dirty="0" smtClean="0"/>
              <a:t>Subset</a:t>
            </a:r>
            <a:r>
              <a:rPr lang="en-IN" sz="2400" dirty="0" smtClean="0"/>
              <a:t> - to check if x is a subset of y, we can use </a:t>
            </a:r>
            <a:r>
              <a:rPr lang="en-IN" sz="2400" dirty="0" err="1" smtClean="0">
                <a:solidFill>
                  <a:srgbClr val="FF0000"/>
                </a:solidFill>
              </a:rPr>
              <a:t>y.containsAll</a:t>
            </a:r>
            <a:r>
              <a:rPr lang="en-IN" sz="2400" dirty="0" smtClean="0">
                <a:solidFill>
                  <a:srgbClr val="FF0000"/>
                </a:solidFill>
              </a:rPr>
              <a:t>(x)</a:t>
            </a:r>
          </a:p>
          <a:p>
            <a:pPr algn="just"/>
            <a:endParaRPr lang="en-US" sz="2400" dirty="0" smtClean="0">
              <a:solidFill>
                <a:srgbClr val="FF0000"/>
              </a:solidFill>
            </a:endParaRPr>
          </a:p>
          <a:p>
            <a:r>
              <a:rPr lang="en-IN" sz="2400" b="1" dirty="0" smtClean="0"/>
              <a:t>Difference of Sets -</a:t>
            </a:r>
            <a:r>
              <a:rPr lang="en-IN" sz="2400" dirty="0" smtClean="0"/>
              <a:t>To calculate the difference between the two sets, we can use the </a:t>
            </a:r>
            <a:r>
              <a:rPr lang="en-IN" sz="2400" dirty="0" err="1" smtClean="0"/>
              <a:t>removeAll</a:t>
            </a:r>
            <a:r>
              <a:rPr lang="en-IN" sz="2400" dirty="0" smtClean="0"/>
              <a:t>() method. </a:t>
            </a:r>
          </a:p>
          <a:p>
            <a:pPr algn="just"/>
            <a:endParaRPr lang="en-IN" sz="2400" dirty="0" smtClean="0">
              <a:solidFill>
                <a:srgbClr val="FF0000"/>
              </a:solidFill>
            </a:endParaRPr>
          </a:p>
          <a:p>
            <a:pPr algn="just"/>
            <a:r>
              <a:rPr lang="en-IN" sz="2400" dirty="0" smtClean="0"/>
              <a:t/>
            </a:r>
            <a:br>
              <a:rPr lang="en-IN" sz="2400" dirty="0" smtClean="0"/>
            </a:br>
            <a:endParaRPr lang="en-IN" sz="2400"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Grp="1" noChangeAspect="1" noChangeArrowheads="1"/>
          </p:cNvPicPr>
          <p:nvPr>
            <p:ph idx="1"/>
          </p:nvPr>
        </p:nvPicPr>
        <p:blipFill>
          <a:blip r:embed="rId2" cstate="print"/>
          <a:srcRect/>
          <a:stretch>
            <a:fillRect/>
          </a:stretch>
        </p:blipFill>
        <p:spPr bwMode="auto">
          <a:xfrm>
            <a:off x="2339752" y="1412776"/>
            <a:ext cx="4833144" cy="388843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85800"/>
            <a:ext cx="8229600" cy="1143000"/>
          </a:xfrm>
        </p:spPr>
        <p:txBody>
          <a:bodyPr>
            <a:normAutofit fontScale="90000"/>
          </a:bodyPr>
          <a:lstStyle/>
          <a:p>
            <a:r>
              <a:rPr lang="en-IN" b="1" dirty="0" err="1" smtClean="0"/>
              <a:t>HashSet</a:t>
            </a:r>
            <a:r>
              <a:rPr lang="en-IN" b="1" dirty="0" smtClean="0"/>
              <a:t/>
            </a:r>
            <a:br>
              <a:rPr lang="en-IN" b="1" dirty="0" smtClean="0"/>
            </a:br>
            <a:endParaRPr lang="en-IN" dirty="0"/>
          </a:p>
        </p:txBody>
      </p:sp>
      <p:sp>
        <p:nvSpPr>
          <p:cNvPr id="3" name="Content Placeholder 2"/>
          <p:cNvSpPr>
            <a:spLocks noGrp="1"/>
          </p:cNvSpPr>
          <p:nvPr>
            <p:ph idx="1"/>
          </p:nvPr>
        </p:nvSpPr>
        <p:spPr>
          <a:xfrm>
            <a:off x="539552" y="1423317"/>
            <a:ext cx="8229600" cy="4525963"/>
          </a:xfrm>
        </p:spPr>
        <p:txBody>
          <a:bodyPr>
            <a:normAutofit fontScale="70000" lnSpcReduction="20000"/>
          </a:bodyPr>
          <a:lstStyle/>
          <a:p>
            <a:pPr algn="just"/>
            <a:r>
              <a:rPr lang="en-IN" dirty="0" smtClean="0"/>
              <a:t>The </a:t>
            </a:r>
            <a:r>
              <a:rPr lang="en-IN" dirty="0" err="1" smtClean="0"/>
              <a:t>HashSet</a:t>
            </a:r>
            <a:r>
              <a:rPr lang="en-IN" dirty="0" smtClean="0"/>
              <a:t> class implements the Set Interface.</a:t>
            </a:r>
          </a:p>
          <a:p>
            <a:pPr algn="just"/>
            <a:endParaRPr lang="en-IN" dirty="0" smtClean="0"/>
          </a:p>
          <a:p>
            <a:pPr algn="just"/>
            <a:r>
              <a:rPr lang="en-IN" dirty="0" smtClean="0"/>
              <a:t>It uses a hash table for storage which uses a mechanism called Hashing.</a:t>
            </a:r>
          </a:p>
          <a:p>
            <a:pPr algn="just"/>
            <a:endParaRPr lang="en-IN" dirty="0" smtClean="0"/>
          </a:p>
          <a:p>
            <a:pPr algn="just"/>
            <a:r>
              <a:rPr lang="en-IN" dirty="0" smtClean="0"/>
              <a:t>In hashing, the informational content of a key determines a unique value, called its hash code.</a:t>
            </a:r>
          </a:p>
          <a:p>
            <a:pPr algn="just"/>
            <a:endParaRPr lang="en-IN" dirty="0" smtClean="0"/>
          </a:p>
          <a:p>
            <a:pPr algn="just"/>
            <a:r>
              <a:rPr lang="en-IN" dirty="0" smtClean="0">
                <a:solidFill>
                  <a:srgbClr val="FF0000"/>
                </a:solidFill>
              </a:rPr>
              <a:t>The hash code is then used as an index, at which the data associated with the key is stored.</a:t>
            </a:r>
          </a:p>
          <a:p>
            <a:pPr algn="just"/>
            <a:endParaRPr lang="en-IN" dirty="0" smtClean="0"/>
          </a:p>
          <a:p>
            <a:pPr algn="just"/>
            <a:r>
              <a:rPr lang="en-IN" dirty="0" smtClean="0"/>
              <a:t>When we insert elements into the </a:t>
            </a:r>
            <a:r>
              <a:rPr lang="en-IN" dirty="0" err="1" smtClean="0"/>
              <a:t>HashSet</a:t>
            </a:r>
            <a:r>
              <a:rPr lang="en-IN" dirty="0" smtClean="0"/>
              <a:t>, it is </a:t>
            </a:r>
            <a:r>
              <a:rPr lang="en-IN" dirty="0" smtClean="0">
                <a:solidFill>
                  <a:srgbClr val="FF0000"/>
                </a:solidFill>
              </a:rPr>
              <a:t>not guaranteed that it gets stored in the same order</a:t>
            </a:r>
            <a:r>
              <a:rPr lang="en-IN" dirty="0" smtClean="0"/>
              <a:t>.</a:t>
            </a:r>
          </a:p>
          <a:p>
            <a:pPr algn="just"/>
            <a:endParaRPr lang="en-IN"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cstate="print"/>
          <a:srcRect/>
          <a:stretch>
            <a:fillRect/>
          </a:stretch>
        </p:blipFill>
        <p:spPr bwMode="auto">
          <a:xfrm>
            <a:off x="1043608" y="1268760"/>
            <a:ext cx="7128792" cy="489654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err="1" smtClean="0"/>
              <a:t>HashSet</a:t>
            </a:r>
            <a:r>
              <a:rPr lang="en-IN" b="1" dirty="0" smtClean="0"/>
              <a:t/>
            </a:r>
            <a:br>
              <a:rPr lang="en-IN" b="1" dirty="0" smtClean="0"/>
            </a:br>
            <a:endParaRPr lang="en-IN" dirty="0"/>
          </a:p>
        </p:txBody>
      </p:sp>
      <p:sp>
        <p:nvSpPr>
          <p:cNvPr id="3" name="Content Placeholder 2"/>
          <p:cNvSpPr>
            <a:spLocks noGrp="1"/>
          </p:cNvSpPr>
          <p:nvPr>
            <p:ph idx="1"/>
          </p:nvPr>
        </p:nvSpPr>
        <p:spPr>
          <a:xfrm>
            <a:off x="683568" y="980728"/>
            <a:ext cx="8229600" cy="4525963"/>
          </a:xfrm>
        </p:spPr>
        <p:txBody>
          <a:bodyPr>
            <a:normAutofit fontScale="85000" lnSpcReduction="20000"/>
          </a:bodyPr>
          <a:lstStyle/>
          <a:p>
            <a:pPr algn="just">
              <a:buNone/>
            </a:pPr>
            <a:endParaRPr lang="en-IN" dirty="0" smtClean="0"/>
          </a:p>
          <a:p>
            <a:pPr algn="just"/>
            <a:r>
              <a:rPr lang="en-IN" dirty="0" err="1" smtClean="0"/>
              <a:t>HashSet</a:t>
            </a:r>
            <a:r>
              <a:rPr lang="en-IN" dirty="0" smtClean="0"/>
              <a:t> is </a:t>
            </a:r>
            <a:r>
              <a:rPr lang="en-IN" b="1" dirty="0" smtClean="0">
                <a:solidFill>
                  <a:srgbClr val="FF0000"/>
                </a:solidFill>
              </a:rPr>
              <a:t>non-synchronized</a:t>
            </a:r>
            <a:r>
              <a:rPr lang="en-IN" dirty="0" smtClean="0"/>
              <a:t> means multiple threads at a time can access the code.</a:t>
            </a:r>
          </a:p>
          <a:p>
            <a:pPr algn="just"/>
            <a:endParaRPr lang="en-IN" dirty="0" smtClean="0"/>
          </a:p>
          <a:p>
            <a:pPr algn="just"/>
            <a:r>
              <a:rPr lang="en-IN" dirty="0" smtClean="0"/>
              <a:t> This means if one thread is working on </a:t>
            </a:r>
            <a:r>
              <a:rPr lang="en-IN" dirty="0" err="1" smtClean="0"/>
              <a:t>HashSet</a:t>
            </a:r>
            <a:r>
              <a:rPr lang="en-IN" dirty="0" smtClean="0"/>
              <a:t>, other threads can also get a hold of it. Multiple operations on </a:t>
            </a:r>
            <a:r>
              <a:rPr lang="en-IN" dirty="0" err="1" smtClean="0"/>
              <a:t>HashSet</a:t>
            </a:r>
            <a:r>
              <a:rPr lang="en-IN" dirty="0" smtClean="0"/>
              <a:t> can be performed at a time.</a:t>
            </a:r>
          </a:p>
          <a:p>
            <a:pPr algn="just"/>
            <a:endParaRPr lang="en-IN" dirty="0" smtClean="0"/>
          </a:p>
          <a:p>
            <a:pPr algn="just"/>
            <a:r>
              <a:rPr lang="en-IN" b="1" dirty="0" smtClean="0"/>
              <a:t>For example,</a:t>
            </a:r>
            <a:r>
              <a:rPr lang="en-IN" dirty="0" smtClean="0"/>
              <a:t> if addition is being performed by one thread, other operation can be performed by some </a:t>
            </a:r>
            <a:r>
              <a:rPr lang="en-IN" b="1" dirty="0" smtClean="0"/>
              <a:t>other thread too</a:t>
            </a:r>
            <a:r>
              <a:rPr lang="en-IN" dirty="0" smtClean="0"/>
              <a:t>.</a:t>
            </a:r>
          </a:p>
          <a:p>
            <a:pPr algn="just"/>
            <a:endParaRPr lang="en-IN"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Methods Of </a:t>
            </a:r>
            <a:r>
              <a:rPr lang="en-IN" b="1" dirty="0" err="1" smtClean="0"/>
              <a:t>HashSet</a:t>
            </a:r>
            <a:r>
              <a:rPr lang="en-IN" b="1" dirty="0" smtClean="0"/>
              <a:t/>
            </a:r>
            <a:br>
              <a:rPr lang="en-IN" b="1" dirty="0" smtClean="0"/>
            </a:br>
            <a:endParaRPr lang="en-IN" dirty="0"/>
          </a:p>
        </p:txBody>
      </p:sp>
      <p:sp>
        <p:nvSpPr>
          <p:cNvPr id="3" name="Content Placeholder 2"/>
          <p:cNvSpPr>
            <a:spLocks noGrp="1"/>
          </p:cNvSpPr>
          <p:nvPr>
            <p:ph idx="1"/>
          </p:nvPr>
        </p:nvSpPr>
        <p:spPr/>
        <p:txBody>
          <a:bodyPr>
            <a:normAutofit/>
          </a:bodyPr>
          <a:lstStyle/>
          <a:p>
            <a:pPr algn="just"/>
            <a:r>
              <a:rPr lang="en-IN" sz="2400" dirty="0" smtClean="0"/>
              <a:t>clone()Creates a copy of the </a:t>
            </a:r>
            <a:r>
              <a:rPr lang="en-IN" sz="2400" dirty="0" err="1" smtClean="0"/>
              <a:t>HashSet</a:t>
            </a:r>
            <a:endParaRPr lang="en-IN" sz="2400" dirty="0" smtClean="0"/>
          </a:p>
          <a:p>
            <a:pPr algn="just"/>
            <a:endParaRPr lang="en-IN" sz="2400" dirty="0" smtClean="0"/>
          </a:p>
          <a:p>
            <a:pPr algn="just"/>
            <a:r>
              <a:rPr lang="en-IN" sz="2400" dirty="0" smtClean="0"/>
              <a:t>contains()Searches the </a:t>
            </a:r>
            <a:r>
              <a:rPr lang="en-IN" sz="2400" dirty="0" err="1" smtClean="0"/>
              <a:t>HashSet</a:t>
            </a:r>
            <a:r>
              <a:rPr lang="en-IN" sz="2400" dirty="0" smtClean="0"/>
              <a:t> for the specified element and returns a </a:t>
            </a:r>
            <a:r>
              <a:rPr lang="en-IN" sz="2400" dirty="0" err="1" smtClean="0"/>
              <a:t>boolean</a:t>
            </a:r>
            <a:r>
              <a:rPr lang="en-IN" sz="2400" dirty="0" smtClean="0"/>
              <a:t> result</a:t>
            </a:r>
          </a:p>
          <a:p>
            <a:pPr algn="just"/>
            <a:endParaRPr lang="en-IN" sz="2400" dirty="0" smtClean="0"/>
          </a:p>
          <a:p>
            <a:pPr algn="just"/>
            <a:r>
              <a:rPr lang="en-IN" sz="2400" dirty="0" err="1" smtClean="0"/>
              <a:t>isEmpty</a:t>
            </a:r>
            <a:r>
              <a:rPr lang="en-IN" sz="2400" dirty="0" smtClean="0"/>
              <a:t>()Checks if the </a:t>
            </a:r>
            <a:r>
              <a:rPr lang="en-IN" sz="2400" dirty="0" err="1" smtClean="0"/>
              <a:t>HashSet</a:t>
            </a:r>
            <a:r>
              <a:rPr lang="en-IN" sz="2400" dirty="0" smtClean="0"/>
              <a:t> is empty</a:t>
            </a:r>
          </a:p>
          <a:p>
            <a:pPr algn="just"/>
            <a:endParaRPr lang="en-IN" sz="2400" dirty="0" smtClean="0"/>
          </a:p>
          <a:p>
            <a:pPr algn="just"/>
            <a:r>
              <a:rPr lang="en-IN" sz="2400" dirty="0" smtClean="0"/>
              <a:t>size()Returns the size of the </a:t>
            </a:r>
            <a:r>
              <a:rPr lang="en-IN" sz="2400" dirty="0" err="1" smtClean="0"/>
              <a:t>HashSet</a:t>
            </a:r>
            <a:endParaRPr lang="en-IN" sz="2400" dirty="0" smtClean="0"/>
          </a:p>
          <a:p>
            <a:pPr algn="just"/>
            <a:endParaRPr lang="en-IN" sz="2400" dirty="0" smtClean="0"/>
          </a:p>
          <a:p>
            <a:pPr algn="just"/>
            <a:r>
              <a:rPr lang="en-IN" sz="2400" dirty="0" smtClean="0"/>
              <a:t>clear()Removes all the elements from the </a:t>
            </a:r>
            <a:r>
              <a:rPr lang="en-IN" sz="2400" dirty="0" err="1" smtClean="0"/>
              <a:t>HashSet</a:t>
            </a:r>
            <a:endParaRPr lang="en-IN" sz="2400"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20688"/>
            <a:ext cx="8229600" cy="4525963"/>
          </a:xfrm>
        </p:spPr>
        <p:txBody>
          <a:bodyPr>
            <a:noAutofit/>
          </a:bodyPr>
          <a:lstStyle/>
          <a:p>
            <a:pPr algn="just">
              <a:buNone/>
            </a:pPr>
            <a:r>
              <a:rPr lang="en-IN" sz="2000" dirty="0" smtClean="0"/>
              <a:t>import </a:t>
            </a:r>
            <a:r>
              <a:rPr lang="en-IN" sz="2000" dirty="0" err="1" smtClean="0"/>
              <a:t>java.util</a:t>
            </a:r>
            <a:r>
              <a:rPr lang="en-IN" sz="2000" dirty="0" smtClean="0"/>
              <a:t>.*;</a:t>
            </a:r>
          </a:p>
          <a:p>
            <a:pPr algn="just">
              <a:buNone/>
            </a:pPr>
            <a:r>
              <a:rPr lang="en-IN" sz="2000" dirty="0" smtClean="0"/>
              <a:t>    </a:t>
            </a:r>
          </a:p>
          <a:p>
            <a:pPr algn="just">
              <a:buNone/>
            </a:pPr>
            <a:r>
              <a:rPr lang="en-IN" sz="2000" dirty="0" smtClean="0"/>
              <a:t>public class </a:t>
            </a:r>
            <a:r>
              <a:rPr lang="en-IN" sz="2000" dirty="0" err="1" smtClean="0"/>
              <a:t>HashSet</a:t>
            </a:r>
            <a:r>
              <a:rPr lang="en-IN" sz="2000" dirty="0" smtClean="0"/>
              <a:t>{</a:t>
            </a:r>
          </a:p>
          <a:p>
            <a:pPr algn="just">
              <a:buNone/>
            </a:pPr>
            <a:r>
              <a:rPr lang="en-IN" sz="2000" dirty="0" smtClean="0"/>
              <a:t>    public static void main(String </a:t>
            </a:r>
            <a:r>
              <a:rPr lang="en-IN" sz="2000" dirty="0" err="1" smtClean="0"/>
              <a:t>args</a:t>
            </a:r>
            <a:r>
              <a:rPr lang="en-IN" sz="2000" dirty="0" smtClean="0"/>
              <a:t>[]){</a:t>
            </a:r>
          </a:p>
          <a:p>
            <a:pPr algn="just">
              <a:buNone/>
            </a:pPr>
            <a:r>
              <a:rPr lang="en-IN" sz="2000" dirty="0" smtClean="0"/>
              <a:t>    //creating a </a:t>
            </a:r>
            <a:r>
              <a:rPr lang="en-IN" sz="2000" dirty="0" err="1" smtClean="0"/>
              <a:t>HashSet</a:t>
            </a:r>
            <a:endParaRPr lang="en-IN" sz="2000" dirty="0" smtClean="0"/>
          </a:p>
          <a:p>
            <a:pPr algn="just">
              <a:buNone/>
            </a:pPr>
            <a:r>
              <a:rPr lang="en-IN" sz="2000" dirty="0" smtClean="0"/>
              <a:t>    </a:t>
            </a:r>
            <a:r>
              <a:rPr lang="en-IN" sz="2000" dirty="0" err="1" smtClean="0"/>
              <a:t>HashSet</a:t>
            </a:r>
            <a:r>
              <a:rPr lang="en-IN" sz="2000" dirty="0" smtClean="0"/>
              <a:t>&lt;String&gt; </a:t>
            </a:r>
            <a:r>
              <a:rPr lang="en-IN" sz="2000" dirty="0" err="1" smtClean="0"/>
              <a:t>str</a:t>
            </a:r>
            <a:r>
              <a:rPr lang="en-IN" sz="2000" dirty="0" smtClean="0"/>
              <a:t>= new </a:t>
            </a:r>
            <a:r>
              <a:rPr lang="en-IN" sz="2000" dirty="0" err="1" smtClean="0"/>
              <a:t>HashSet</a:t>
            </a:r>
            <a:r>
              <a:rPr lang="en-IN" sz="2000" dirty="0" smtClean="0"/>
              <a:t>&lt;String&gt;();</a:t>
            </a:r>
          </a:p>
          <a:p>
            <a:pPr algn="just">
              <a:buNone/>
            </a:pPr>
            <a:r>
              <a:rPr lang="en-IN" sz="2000" dirty="0" smtClean="0"/>
              <a:t>    </a:t>
            </a:r>
          </a:p>
          <a:p>
            <a:pPr algn="just">
              <a:buNone/>
            </a:pPr>
            <a:r>
              <a:rPr lang="en-IN" sz="2000" dirty="0" smtClean="0"/>
              <a:t>    //displaying the initial size</a:t>
            </a:r>
          </a:p>
          <a:p>
            <a:pPr algn="just">
              <a:buNone/>
            </a:pPr>
            <a:r>
              <a:rPr lang="en-IN" sz="2000" dirty="0" smtClean="0"/>
              <a:t>    </a:t>
            </a:r>
            <a:r>
              <a:rPr lang="en-IN" sz="2000" dirty="0" err="1" smtClean="0"/>
              <a:t>System.out.println</a:t>
            </a:r>
            <a:r>
              <a:rPr lang="en-IN" sz="2000" dirty="0" smtClean="0"/>
              <a:t>("Size at the beginning "+</a:t>
            </a:r>
            <a:r>
              <a:rPr lang="en-IN" sz="2000" dirty="0" err="1" smtClean="0"/>
              <a:t>str.size</a:t>
            </a:r>
            <a:r>
              <a:rPr lang="en-IN" sz="2000" dirty="0" smtClean="0"/>
              <a:t>());</a:t>
            </a:r>
          </a:p>
          <a:p>
            <a:pPr algn="just">
              <a:buNone/>
            </a:pPr>
            <a:r>
              <a:rPr lang="en-IN" sz="2000" dirty="0" smtClean="0"/>
              <a:t>    </a:t>
            </a:r>
          </a:p>
          <a:p>
            <a:pPr algn="just">
              <a:buNone/>
            </a:pPr>
            <a:r>
              <a:rPr lang="en-IN" sz="2000" dirty="0" smtClean="0"/>
              <a:t>    //add elements</a:t>
            </a:r>
          </a:p>
          <a:p>
            <a:pPr algn="just">
              <a:buNone/>
            </a:pPr>
            <a:r>
              <a:rPr lang="en-IN" sz="2000" dirty="0" smtClean="0"/>
              <a:t>    </a:t>
            </a:r>
            <a:r>
              <a:rPr lang="en-IN" sz="2000" dirty="0" err="1" smtClean="0"/>
              <a:t>str.add</a:t>
            </a:r>
            <a:r>
              <a:rPr lang="en-IN" sz="2000" dirty="0" smtClean="0"/>
              <a:t>("Hello");</a:t>
            </a:r>
          </a:p>
          <a:p>
            <a:pPr algn="just">
              <a:buNone/>
            </a:pPr>
            <a:r>
              <a:rPr lang="en-IN" sz="2000" dirty="0" smtClean="0"/>
              <a:t>    </a:t>
            </a:r>
            <a:r>
              <a:rPr lang="en-IN" sz="2000" dirty="0" err="1" smtClean="0"/>
              <a:t>str.add</a:t>
            </a:r>
            <a:r>
              <a:rPr lang="en-IN" sz="2000" dirty="0" smtClean="0"/>
              <a:t>("Hi");</a:t>
            </a:r>
          </a:p>
          <a:p>
            <a:pPr algn="just">
              <a:buNone/>
            </a:pPr>
            <a:r>
              <a:rPr lang="en-IN" sz="2000" dirty="0" smtClean="0"/>
              <a:t>    </a:t>
            </a:r>
            <a:r>
              <a:rPr lang="en-IN" sz="2000" dirty="0" err="1" smtClean="0"/>
              <a:t>str.add</a:t>
            </a:r>
            <a:r>
              <a:rPr lang="en-IN" sz="2000" dirty="0" smtClean="0"/>
              <a:t>("Namaste");</a:t>
            </a:r>
          </a:p>
          <a:p>
            <a:pPr algn="just">
              <a:buNone/>
            </a:pPr>
            <a:r>
              <a:rPr lang="en-IN" sz="2000" dirty="0" smtClean="0"/>
              <a:t>    </a:t>
            </a:r>
            <a:r>
              <a:rPr lang="en-IN" sz="2000" dirty="0" err="1" smtClean="0"/>
              <a:t>str.add</a:t>
            </a:r>
            <a:r>
              <a:rPr lang="en-IN" sz="2000" dirty="0" smtClean="0"/>
              <a:t>("Bonjour");</a:t>
            </a:r>
          </a:p>
          <a:p>
            <a:pPr algn="just">
              <a:buNone/>
            </a:pPr>
            <a:r>
              <a:rPr lang="en-IN" sz="2000" dirty="0" smtClean="0"/>
              <a:t>    </a:t>
            </a:r>
          </a:p>
          <a:p>
            <a:pPr algn="just">
              <a:buNone/>
            </a:pPr>
            <a:r>
              <a:rPr lang="en-IN" sz="2000" dirty="0" smtClean="0"/>
              <a:t>    </a:t>
            </a:r>
            <a:endParaRPr lang="en-IN" sz="2000"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92696"/>
            <a:ext cx="8229600" cy="4525963"/>
          </a:xfrm>
        </p:spPr>
        <p:txBody>
          <a:bodyPr>
            <a:noAutofit/>
          </a:bodyPr>
          <a:lstStyle/>
          <a:p>
            <a:pPr algn="just">
              <a:buNone/>
            </a:pPr>
            <a:r>
              <a:rPr lang="en-IN" sz="2000" dirty="0" smtClean="0"/>
              <a:t>//displaying the </a:t>
            </a:r>
            <a:r>
              <a:rPr lang="en-IN" sz="2000" dirty="0" err="1" smtClean="0"/>
              <a:t>HashSet</a:t>
            </a:r>
            <a:endParaRPr lang="en-IN" sz="2000" dirty="0" smtClean="0"/>
          </a:p>
          <a:p>
            <a:pPr algn="just">
              <a:buNone/>
            </a:pPr>
            <a:r>
              <a:rPr lang="en-IN" sz="2000" dirty="0" smtClean="0"/>
              <a:t>    </a:t>
            </a:r>
            <a:r>
              <a:rPr lang="en-IN" sz="2000" dirty="0" err="1" smtClean="0"/>
              <a:t>System.out.println</a:t>
            </a:r>
            <a:r>
              <a:rPr lang="en-IN" sz="2000" dirty="0" smtClean="0"/>
              <a:t>(</a:t>
            </a:r>
            <a:r>
              <a:rPr lang="en-IN" sz="2000" dirty="0" err="1" smtClean="0"/>
              <a:t>str</a:t>
            </a:r>
            <a:r>
              <a:rPr lang="en-IN" sz="2000" dirty="0" smtClean="0"/>
              <a:t>);</a:t>
            </a:r>
          </a:p>
          <a:p>
            <a:pPr algn="just">
              <a:buNone/>
            </a:pPr>
            <a:r>
              <a:rPr lang="en-IN" sz="2000" dirty="0" smtClean="0"/>
              <a:t>    </a:t>
            </a:r>
          </a:p>
          <a:p>
            <a:pPr algn="just">
              <a:buNone/>
            </a:pPr>
            <a:r>
              <a:rPr lang="en-IN" sz="2000" dirty="0" smtClean="0"/>
              <a:t>    //displaying the size</a:t>
            </a:r>
          </a:p>
          <a:p>
            <a:pPr algn="just">
              <a:buNone/>
            </a:pPr>
            <a:r>
              <a:rPr lang="en-IN" sz="2000" dirty="0" smtClean="0"/>
              <a:t>    </a:t>
            </a:r>
            <a:r>
              <a:rPr lang="en-IN" sz="2000" dirty="0" err="1" smtClean="0"/>
              <a:t>System.out.println</a:t>
            </a:r>
            <a:r>
              <a:rPr lang="en-IN" sz="2000" dirty="0" smtClean="0"/>
              <a:t>("Size after addition "+</a:t>
            </a:r>
            <a:r>
              <a:rPr lang="en-IN" sz="2000" dirty="0" err="1" smtClean="0"/>
              <a:t>str.size</a:t>
            </a:r>
            <a:r>
              <a:rPr lang="en-IN" sz="2000" dirty="0" smtClean="0"/>
              <a:t>());</a:t>
            </a:r>
          </a:p>
          <a:p>
            <a:pPr algn="just">
              <a:buNone/>
            </a:pPr>
            <a:r>
              <a:rPr lang="en-IN" sz="2000" dirty="0" smtClean="0"/>
              <a:t>    </a:t>
            </a:r>
          </a:p>
          <a:p>
            <a:pPr algn="just">
              <a:buNone/>
            </a:pPr>
            <a:r>
              <a:rPr lang="en-IN" sz="2000" dirty="0" smtClean="0"/>
              <a:t>    //remove element using value </a:t>
            </a:r>
          </a:p>
          <a:p>
            <a:pPr algn="just">
              <a:buNone/>
            </a:pPr>
            <a:r>
              <a:rPr lang="en-IN" sz="2000" dirty="0" smtClean="0"/>
              <a:t>    </a:t>
            </a:r>
            <a:r>
              <a:rPr lang="en-IN" sz="2000" dirty="0" err="1" smtClean="0"/>
              <a:t>str.remove</a:t>
            </a:r>
            <a:r>
              <a:rPr lang="en-IN" sz="2000" dirty="0" smtClean="0"/>
              <a:t>("Bonjour");</a:t>
            </a:r>
          </a:p>
          <a:p>
            <a:pPr algn="just">
              <a:buNone/>
            </a:pPr>
            <a:r>
              <a:rPr lang="en-IN" sz="2000" dirty="0" smtClean="0"/>
              <a:t>    </a:t>
            </a:r>
          </a:p>
          <a:p>
            <a:pPr algn="just">
              <a:buNone/>
            </a:pPr>
            <a:r>
              <a:rPr lang="en-IN" sz="2000" dirty="0" smtClean="0"/>
              <a:t>    //display the new </a:t>
            </a:r>
            <a:r>
              <a:rPr lang="en-IN" sz="2000" dirty="0" err="1" smtClean="0"/>
              <a:t>HashSet</a:t>
            </a:r>
            <a:endParaRPr lang="en-IN" sz="2000" dirty="0" smtClean="0"/>
          </a:p>
          <a:p>
            <a:pPr algn="just">
              <a:buNone/>
            </a:pPr>
            <a:r>
              <a:rPr lang="en-IN" sz="2000" dirty="0" smtClean="0"/>
              <a:t>    </a:t>
            </a:r>
            <a:r>
              <a:rPr lang="en-IN" sz="2000" dirty="0" err="1" smtClean="0"/>
              <a:t>System.out.println</a:t>
            </a:r>
            <a:r>
              <a:rPr lang="en-IN" sz="2000" dirty="0" smtClean="0"/>
              <a:t>(</a:t>
            </a:r>
            <a:r>
              <a:rPr lang="en-IN" sz="2000" dirty="0" err="1" smtClean="0"/>
              <a:t>str</a:t>
            </a:r>
            <a:r>
              <a:rPr lang="en-IN" sz="2000" dirty="0" smtClean="0"/>
              <a:t>);</a:t>
            </a:r>
          </a:p>
          <a:p>
            <a:pPr algn="just">
              <a:buNone/>
            </a:pPr>
            <a:r>
              <a:rPr lang="en-IN" sz="2000" dirty="0" smtClean="0"/>
              <a:t>    </a:t>
            </a:r>
          </a:p>
          <a:p>
            <a:pPr algn="just">
              <a:buNone/>
            </a:pPr>
            <a:r>
              <a:rPr lang="en-IN" sz="2000" dirty="0" smtClean="0"/>
              <a:t>    //display the new size</a:t>
            </a:r>
          </a:p>
          <a:p>
            <a:pPr algn="just">
              <a:buNone/>
            </a:pPr>
            <a:r>
              <a:rPr lang="en-IN" sz="2000" dirty="0" smtClean="0"/>
              <a:t>    </a:t>
            </a:r>
            <a:r>
              <a:rPr lang="en-IN" sz="2000" dirty="0" err="1" smtClean="0"/>
              <a:t>System.out.println</a:t>
            </a:r>
            <a:r>
              <a:rPr lang="en-IN" sz="2000" dirty="0" smtClean="0"/>
              <a:t>("Size after removal "+</a:t>
            </a:r>
            <a:r>
              <a:rPr lang="en-IN" sz="2000" dirty="0" err="1" smtClean="0"/>
              <a:t>str.size</a:t>
            </a:r>
            <a:r>
              <a:rPr lang="en-IN" sz="2000" dirty="0" smtClean="0"/>
              <a:t>());</a:t>
            </a:r>
          </a:p>
          <a:p>
            <a:pPr algn="just">
              <a:buNone/>
            </a:pPr>
            <a:r>
              <a:rPr lang="en-IN" sz="2000" dirty="0" smtClean="0"/>
              <a:t>    }</a:t>
            </a:r>
          </a:p>
          <a:p>
            <a:pPr algn="just">
              <a:buNone/>
            </a:pPr>
            <a:r>
              <a:rPr lang="en-IN" sz="2000" dirty="0" smtClean="0"/>
              <a:t>    }</a:t>
            </a:r>
          </a:p>
          <a:p>
            <a:pPr algn="just">
              <a:buNone/>
            </a:pPr>
            <a:endParaRPr lang="en-IN" sz="2000"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1269"/>
            <a:ext cx="8229600" cy="4525963"/>
          </a:xfrm>
        </p:spPr>
        <p:txBody>
          <a:bodyPr>
            <a:noAutofit/>
          </a:bodyPr>
          <a:lstStyle/>
          <a:p>
            <a:pPr algn="just">
              <a:buNone/>
            </a:pPr>
            <a:r>
              <a:rPr lang="en-IN" sz="2000" b="1" dirty="0" smtClean="0"/>
              <a:t>Implementing </a:t>
            </a:r>
            <a:r>
              <a:rPr lang="en-IN" sz="2000" b="1" dirty="0" err="1" smtClean="0"/>
              <a:t>HashSet</a:t>
            </a:r>
            <a:r>
              <a:rPr lang="en-IN" sz="2000" b="1" dirty="0" smtClean="0"/>
              <a:t> Class for </a:t>
            </a:r>
            <a:r>
              <a:rPr lang="en-IN" sz="2000" dirty="0" smtClean="0">
                <a:solidFill>
                  <a:srgbClr val="FF0000"/>
                </a:solidFill>
              </a:rPr>
              <a:t> Union of two sets</a:t>
            </a:r>
            <a:endParaRPr lang="en-IN" sz="2000" b="1" dirty="0" smtClean="0"/>
          </a:p>
          <a:p>
            <a:pPr algn="just">
              <a:buNone/>
            </a:pPr>
            <a:r>
              <a:rPr lang="en-IN" sz="2000" dirty="0" smtClean="0"/>
              <a:t>import </a:t>
            </a:r>
            <a:r>
              <a:rPr lang="en-IN" sz="2000" dirty="0" err="1" smtClean="0"/>
              <a:t>java.util.Set</a:t>
            </a:r>
            <a:r>
              <a:rPr lang="en-IN" sz="2000" dirty="0" smtClean="0"/>
              <a:t>;</a:t>
            </a:r>
          </a:p>
          <a:p>
            <a:pPr algn="just">
              <a:buNone/>
            </a:pPr>
            <a:r>
              <a:rPr lang="en-IN" sz="2000" dirty="0" smtClean="0"/>
              <a:t>import </a:t>
            </a:r>
            <a:r>
              <a:rPr lang="en-IN" sz="2000" dirty="0" err="1" smtClean="0"/>
              <a:t>java.util.HashSet</a:t>
            </a:r>
            <a:r>
              <a:rPr lang="en-IN" sz="2000" dirty="0" smtClean="0"/>
              <a:t>;</a:t>
            </a:r>
          </a:p>
          <a:p>
            <a:pPr algn="just">
              <a:buNone/>
            </a:pPr>
            <a:endParaRPr lang="en-IN" sz="2000" dirty="0" smtClean="0"/>
          </a:p>
          <a:p>
            <a:pPr algn="just">
              <a:buNone/>
            </a:pPr>
            <a:r>
              <a:rPr lang="en-IN" sz="2000" dirty="0" smtClean="0"/>
              <a:t>class Main {</a:t>
            </a:r>
          </a:p>
          <a:p>
            <a:pPr algn="just">
              <a:buNone/>
            </a:pPr>
            <a:endParaRPr lang="en-IN" sz="2000" dirty="0" smtClean="0"/>
          </a:p>
          <a:p>
            <a:pPr algn="just">
              <a:buNone/>
            </a:pPr>
            <a:r>
              <a:rPr lang="en-IN" sz="2000" dirty="0" smtClean="0"/>
              <a:t>    public static void main(String[] </a:t>
            </a:r>
            <a:r>
              <a:rPr lang="en-IN" sz="2000" dirty="0" err="1" smtClean="0"/>
              <a:t>args</a:t>
            </a:r>
            <a:r>
              <a:rPr lang="en-IN" sz="2000" dirty="0" smtClean="0"/>
              <a:t>) {</a:t>
            </a:r>
          </a:p>
          <a:p>
            <a:pPr algn="just">
              <a:buNone/>
            </a:pPr>
            <a:r>
              <a:rPr lang="en-IN" sz="2000" dirty="0" smtClean="0"/>
              <a:t>        // Creating a set using the </a:t>
            </a:r>
            <a:r>
              <a:rPr lang="en-IN" sz="2000" dirty="0" err="1" smtClean="0"/>
              <a:t>HashSet</a:t>
            </a:r>
            <a:r>
              <a:rPr lang="en-IN" sz="2000" dirty="0" smtClean="0"/>
              <a:t> class</a:t>
            </a:r>
          </a:p>
          <a:p>
            <a:pPr algn="just">
              <a:buNone/>
            </a:pPr>
            <a:r>
              <a:rPr lang="en-IN" sz="2000" dirty="0" smtClean="0"/>
              <a:t>        Set&lt;Integer&gt; set1 = new </a:t>
            </a:r>
            <a:r>
              <a:rPr lang="en-IN" sz="2000" dirty="0" err="1" smtClean="0"/>
              <a:t>HashSet</a:t>
            </a:r>
            <a:r>
              <a:rPr lang="en-IN" sz="2000" dirty="0" smtClean="0"/>
              <a:t>&lt;&gt;();</a:t>
            </a:r>
          </a:p>
          <a:p>
            <a:pPr algn="just">
              <a:buNone/>
            </a:pPr>
            <a:endParaRPr lang="en-IN" sz="2000" dirty="0" smtClean="0"/>
          </a:p>
          <a:p>
            <a:pPr algn="just">
              <a:buNone/>
            </a:pPr>
            <a:r>
              <a:rPr lang="en-IN" sz="2000" dirty="0" smtClean="0"/>
              <a:t>        // Add elements to the set1</a:t>
            </a:r>
          </a:p>
          <a:p>
            <a:pPr algn="just">
              <a:buNone/>
            </a:pPr>
            <a:r>
              <a:rPr lang="en-IN" sz="2000" dirty="0" smtClean="0"/>
              <a:t>        set1.add(2);</a:t>
            </a:r>
          </a:p>
          <a:p>
            <a:pPr algn="just">
              <a:buNone/>
            </a:pPr>
            <a:r>
              <a:rPr lang="en-IN" sz="2000" dirty="0" smtClean="0"/>
              <a:t>        set1.add(3);</a:t>
            </a:r>
          </a:p>
          <a:p>
            <a:pPr algn="just">
              <a:buNone/>
            </a:pPr>
            <a:r>
              <a:rPr lang="en-IN" sz="2000" dirty="0" smtClean="0"/>
              <a:t>        </a:t>
            </a:r>
            <a:r>
              <a:rPr lang="en-IN" sz="2000" dirty="0" err="1" smtClean="0"/>
              <a:t>System.out.println</a:t>
            </a:r>
            <a:r>
              <a:rPr lang="en-IN" sz="2000" dirty="0" smtClean="0"/>
              <a:t>("Set1: " + set1);</a:t>
            </a:r>
          </a:p>
          <a:p>
            <a:pPr algn="just">
              <a:buNone/>
            </a:pPr>
            <a:endParaRPr lang="en-IN" sz="2000" dirty="0" smtClean="0"/>
          </a:p>
          <a:p>
            <a:pPr algn="just">
              <a:buNone/>
            </a:pPr>
            <a:r>
              <a:rPr lang="en-IN" sz="2000" dirty="0" smtClean="0"/>
              <a:t>       </a:t>
            </a:r>
            <a:endParaRPr lang="en-IN" sz="2000"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algn="just">
              <a:buNone/>
            </a:pPr>
            <a:r>
              <a:rPr lang="en-IN" sz="2000" dirty="0" smtClean="0"/>
              <a:t>// Creating another set using the </a:t>
            </a:r>
            <a:r>
              <a:rPr lang="en-IN" sz="2000" dirty="0" err="1" smtClean="0"/>
              <a:t>HashSet</a:t>
            </a:r>
            <a:r>
              <a:rPr lang="en-IN" sz="2000" dirty="0" smtClean="0"/>
              <a:t> class</a:t>
            </a:r>
          </a:p>
          <a:p>
            <a:pPr algn="just">
              <a:buNone/>
            </a:pPr>
            <a:r>
              <a:rPr lang="en-IN" sz="2000" dirty="0" smtClean="0"/>
              <a:t>        Set&lt;Integer&gt; set2 = new </a:t>
            </a:r>
            <a:r>
              <a:rPr lang="en-IN" sz="2000" dirty="0" err="1" smtClean="0"/>
              <a:t>HashSet</a:t>
            </a:r>
            <a:r>
              <a:rPr lang="en-IN" sz="2000" dirty="0" smtClean="0"/>
              <a:t>&lt;&gt;();</a:t>
            </a:r>
          </a:p>
          <a:p>
            <a:pPr algn="just">
              <a:buNone/>
            </a:pPr>
            <a:endParaRPr lang="en-IN" sz="2000" dirty="0" smtClean="0"/>
          </a:p>
          <a:p>
            <a:pPr algn="just">
              <a:buNone/>
            </a:pPr>
            <a:r>
              <a:rPr lang="en-IN" sz="2000" dirty="0" smtClean="0"/>
              <a:t>        // Add elements</a:t>
            </a:r>
          </a:p>
          <a:p>
            <a:pPr algn="just">
              <a:buNone/>
            </a:pPr>
            <a:r>
              <a:rPr lang="en-IN" sz="2000" dirty="0" smtClean="0"/>
              <a:t>        set2.add(1);</a:t>
            </a:r>
          </a:p>
          <a:p>
            <a:pPr algn="just">
              <a:buNone/>
            </a:pPr>
            <a:r>
              <a:rPr lang="en-IN" sz="2000" dirty="0" smtClean="0"/>
              <a:t>        set2.add(2);</a:t>
            </a:r>
          </a:p>
          <a:p>
            <a:pPr algn="just">
              <a:buNone/>
            </a:pPr>
            <a:r>
              <a:rPr lang="en-IN" sz="2000" dirty="0" smtClean="0"/>
              <a:t>        </a:t>
            </a:r>
            <a:r>
              <a:rPr lang="en-IN" sz="2000" dirty="0" err="1" smtClean="0"/>
              <a:t>System.out.println</a:t>
            </a:r>
            <a:r>
              <a:rPr lang="en-IN" sz="2000" dirty="0" smtClean="0"/>
              <a:t>("Set2: " + set2);</a:t>
            </a:r>
          </a:p>
          <a:p>
            <a:pPr algn="just">
              <a:buNone/>
            </a:pPr>
            <a:endParaRPr lang="en-IN" sz="2000" dirty="0" smtClean="0"/>
          </a:p>
          <a:p>
            <a:pPr algn="just">
              <a:buNone/>
            </a:pPr>
            <a:r>
              <a:rPr lang="en-IN" sz="2000" dirty="0" smtClean="0">
                <a:solidFill>
                  <a:srgbClr val="FF0000"/>
                </a:solidFill>
              </a:rPr>
              <a:t>        // Union of two sets</a:t>
            </a:r>
          </a:p>
          <a:p>
            <a:pPr algn="just">
              <a:buNone/>
            </a:pPr>
            <a:r>
              <a:rPr lang="en-IN" sz="2000" dirty="0" smtClean="0"/>
              <a:t>        set2.addAll(set1);</a:t>
            </a:r>
          </a:p>
          <a:p>
            <a:pPr algn="just">
              <a:buNone/>
            </a:pPr>
            <a:r>
              <a:rPr lang="en-IN" sz="2000" dirty="0" smtClean="0"/>
              <a:t>        </a:t>
            </a:r>
            <a:r>
              <a:rPr lang="en-IN" sz="2000" dirty="0" err="1" smtClean="0"/>
              <a:t>System.out.println</a:t>
            </a:r>
            <a:r>
              <a:rPr lang="en-IN" sz="2000" dirty="0" smtClean="0"/>
              <a:t>("Union is: " + set2);</a:t>
            </a:r>
          </a:p>
          <a:p>
            <a:pPr algn="just">
              <a:buNone/>
            </a:pPr>
            <a:r>
              <a:rPr lang="en-IN" sz="2000" dirty="0" smtClean="0"/>
              <a:t>    }</a:t>
            </a:r>
          </a:p>
          <a:p>
            <a:pPr algn="just">
              <a:buNone/>
            </a:pPr>
            <a:r>
              <a:rPr lang="en-IN" sz="2000" dirty="0" smtClean="0"/>
              <a:t>}</a:t>
            </a:r>
          </a:p>
          <a:p>
            <a:pPr algn="just">
              <a:buNone/>
            </a:pPr>
            <a:endParaRPr lang="en-IN" sz="2000"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85800"/>
            <a:ext cx="8229600" cy="1143000"/>
          </a:xfrm>
        </p:spPr>
        <p:txBody>
          <a:bodyPr>
            <a:normAutofit fontScale="90000"/>
          </a:bodyPr>
          <a:lstStyle/>
          <a:p>
            <a:r>
              <a:rPr lang="en-IN" b="1" dirty="0" err="1" smtClean="0"/>
              <a:t>LinkedHashSet</a:t>
            </a:r>
            <a:r>
              <a:rPr lang="en-IN" b="1" dirty="0" smtClean="0"/>
              <a:t/>
            </a:r>
            <a:br>
              <a:rPr lang="en-IN" b="1" dirty="0" smtClean="0"/>
            </a:br>
            <a:endParaRPr lang="en-IN" dirty="0"/>
          </a:p>
        </p:txBody>
      </p:sp>
      <p:sp>
        <p:nvSpPr>
          <p:cNvPr id="3" name="Content Placeholder 2"/>
          <p:cNvSpPr>
            <a:spLocks noGrp="1"/>
          </p:cNvSpPr>
          <p:nvPr>
            <p:ph idx="1"/>
          </p:nvPr>
        </p:nvSpPr>
        <p:spPr/>
        <p:txBody>
          <a:bodyPr>
            <a:normAutofit fontScale="70000" lnSpcReduction="20000"/>
          </a:bodyPr>
          <a:lstStyle/>
          <a:p>
            <a:pPr algn="just"/>
            <a:r>
              <a:rPr lang="en-IN" dirty="0" smtClean="0"/>
              <a:t>The </a:t>
            </a:r>
            <a:r>
              <a:rPr lang="en-IN" dirty="0" err="1" smtClean="0"/>
              <a:t>LinkedHashSet</a:t>
            </a:r>
            <a:r>
              <a:rPr lang="en-IN" dirty="0" smtClean="0"/>
              <a:t> class extends the </a:t>
            </a:r>
            <a:r>
              <a:rPr lang="en-IN" dirty="0" err="1" smtClean="0"/>
              <a:t>HashSet</a:t>
            </a:r>
            <a:r>
              <a:rPr lang="en-IN" dirty="0" smtClean="0"/>
              <a:t> class.</a:t>
            </a:r>
          </a:p>
          <a:p>
            <a:pPr algn="just"/>
            <a:endParaRPr lang="en-IN" dirty="0" smtClean="0"/>
          </a:p>
          <a:p>
            <a:pPr algn="just"/>
            <a:r>
              <a:rPr lang="en-IN" dirty="0" smtClean="0"/>
              <a:t>It maintains a </a:t>
            </a:r>
            <a:r>
              <a:rPr lang="en-IN" dirty="0" smtClean="0">
                <a:solidFill>
                  <a:srgbClr val="FF0000"/>
                </a:solidFill>
              </a:rPr>
              <a:t>linked list of entries</a:t>
            </a:r>
            <a:r>
              <a:rPr lang="en-IN" dirty="0" smtClean="0"/>
              <a:t> in the set and hence maintains the </a:t>
            </a:r>
            <a:r>
              <a:rPr lang="en-IN" dirty="0" smtClean="0">
                <a:solidFill>
                  <a:srgbClr val="FF0000"/>
                </a:solidFill>
              </a:rPr>
              <a:t>order in which they were inserted.</a:t>
            </a:r>
          </a:p>
          <a:p>
            <a:pPr algn="just"/>
            <a:endParaRPr lang="en-IN" dirty="0" smtClean="0"/>
          </a:p>
          <a:p>
            <a:pPr algn="just"/>
            <a:r>
              <a:rPr lang="en-IN" dirty="0" err="1" smtClean="0">
                <a:solidFill>
                  <a:srgbClr val="FF0000"/>
                </a:solidFill>
              </a:rPr>
              <a:t>LinkedHashSet</a:t>
            </a:r>
            <a:r>
              <a:rPr lang="en-IN" dirty="0" smtClean="0">
                <a:solidFill>
                  <a:srgbClr val="FF0000"/>
                </a:solidFill>
              </a:rPr>
              <a:t> is non-synchronized </a:t>
            </a:r>
            <a:r>
              <a:rPr lang="en-IN" dirty="0" smtClean="0"/>
              <a:t>means multiple threads at a time can access the code. This means if one thread is working on </a:t>
            </a:r>
            <a:r>
              <a:rPr lang="en-IN" b="1" dirty="0" err="1" smtClean="0"/>
              <a:t>LinkedHashSet</a:t>
            </a:r>
            <a:r>
              <a:rPr lang="en-IN" dirty="0" smtClean="0"/>
              <a:t>, other threads can also get a hold of it.</a:t>
            </a:r>
          </a:p>
          <a:p>
            <a:pPr algn="just"/>
            <a:endParaRPr lang="en-IN" dirty="0" smtClean="0"/>
          </a:p>
          <a:p>
            <a:pPr algn="just"/>
            <a:r>
              <a:rPr lang="en-IN" dirty="0" smtClean="0"/>
              <a:t>Multiple operations on </a:t>
            </a:r>
            <a:r>
              <a:rPr lang="en-IN" b="1" dirty="0" err="1" smtClean="0"/>
              <a:t>LinkedHashSet</a:t>
            </a:r>
            <a:r>
              <a:rPr lang="en-IN" dirty="0" smtClean="0"/>
              <a:t> can be performed at a time. For example, if addition is being performed by one thread, other operation can be </a:t>
            </a:r>
            <a:r>
              <a:rPr lang="en-IN" b="1" dirty="0" smtClean="0"/>
              <a:t>performed by some other thread</a:t>
            </a:r>
            <a:r>
              <a:rPr lang="en-IN" dirty="0" smtClean="0"/>
              <a:t> too.</a:t>
            </a:r>
          </a:p>
          <a:p>
            <a:pPr algn="just"/>
            <a:endParaRPr lang="en-IN"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29816"/>
            <a:ext cx="8229600" cy="1143000"/>
          </a:xfrm>
        </p:spPr>
        <p:txBody>
          <a:bodyPr>
            <a:normAutofit/>
          </a:bodyPr>
          <a:lstStyle/>
          <a:p>
            <a:r>
              <a:rPr lang="en-IN" sz="3200" b="1" dirty="0" smtClean="0"/>
              <a:t>Methods to create the constructors of </a:t>
            </a:r>
            <a:r>
              <a:rPr lang="en-IN" sz="3200" b="1" dirty="0" err="1" smtClean="0"/>
              <a:t>HashSet</a:t>
            </a:r>
            <a:r>
              <a:rPr lang="en-IN" sz="3200" dirty="0" smtClean="0"/>
              <a:t/>
            </a:r>
            <a:br>
              <a:rPr lang="en-IN" sz="3200" dirty="0" smtClean="0"/>
            </a:br>
            <a:endParaRPr lang="en-IN" sz="3200" dirty="0"/>
          </a:p>
        </p:txBody>
      </p:sp>
      <p:sp>
        <p:nvSpPr>
          <p:cNvPr id="3" name="Content Placeholder 2"/>
          <p:cNvSpPr>
            <a:spLocks noGrp="1"/>
          </p:cNvSpPr>
          <p:nvPr>
            <p:ph idx="1"/>
          </p:nvPr>
        </p:nvSpPr>
        <p:spPr>
          <a:xfrm>
            <a:off x="457200" y="1711349"/>
            <a:ext cx="8229600" cy="4525963"/>
          </a:xfrm>
        </p:spPr>
        <p:txBody>
          <a:bodyPr>
            <a:noAutofit/>
          </a:bodyPr>
          <a:lstStyle/>
          <a:p>
            <a:pPr marL="514350" indent="-514350" algn="just">
              <a:buAutoNum type="arabicPeriod"/>
            </a:pPr>
            <a:r>
              <a:rPr lang="en-IN" sz="2000" b="1" dirty="0" smtClean="0"/>
              <a:t>Creating an empty </a:t>
            </a:r>
            <a:r>
              <a:rPr lang="en-IN" sz="2000" b="1" dirty="0" err="1" smtClean="0"/>
              <a:t>LinkedHashSet</a:t>
            </a:r>
            <a:r>
              <a:rPr lang="en-IN" sz="2000" dirty="0" smtClean="0"/>
              <a:t> It is used to create an empty </a:t>
            </a:r>
            <a:r>
              <a:rPr lang="en-IN" sz="2000" dirty="0" err="1" smtClean="0"/>
              <a:t>LinkedHashSet</a:t>
            </a:r>
            <a:r>
              <a:rPr lang="en-IN" sz="2000" dirty="0" smtClean="0"/>
              <a:t> object.</a:t>
            </a:r>
          </a:p>
          <a:p>
            <a:pPr marL="514350" indent="-514350" algn="just">
              <a:buAutoNum type="arabicPeriod"/>
            </a:pPr>
            <a:endParaRPr lang="en-IN" sz="2000" dirty="0" smtClean="0"/>
          </a:p>
          <a:p>
            <a:pPr marL="514350" indent="-514350" algn="just">
              <a:buAutoNum type="arabicPeriod"/>
            </a:pPr>
            <a:r>
              <a:rPr lang="en-IN" sz="2000" b="1" dirty="0" smtClean="0"/>
              <a:t>Creating a </a:t>
            </a:r>
            <a:r>
              <a:rPr lang="en-IN" sz="2000" b="1" dirty="0" err="1" smtClean="0"/>
              <a:t>LinkedHashSet</a:t>
            </a:r>
            <a:r>
              <a:rPr lang="en-IN" sz="2000" b="1" dirty="0" smtClean="0"/>
              <a:t> with a specified size</a:t>
            </a:r>
            <a:r>
              <a:rPr lang="en-IN" sz="2000" dirty="0" smtClean="0"/>
              <a:t> It is used to create a </a:t>
            </a:r>
            <a:r>
              <a:rPr lang="en-IN" sz="2000" dirty="0" err="1" smtClean="0"/>
              <a:t>LinkedHashSet</a:t>
            </a:r>
            <a:r>
              <a:rPr lang="en-IN" sz="2000" dirty="0" smtClean="0"/>
              <a:t> with the given size.</a:t>
            </a:r>
          </a:p>
          <a:p>
            <a:pPr marL="514350" indent="-514350" algn="just">
              <a:buAutoNum type="arabicPeriod"/>
            </a:pPr>
            <a:endParaRPr lang="en-IN" sz="2000" dirty="0" smtClean="0"/>
          </a:p>
          <a:p>
            <a:pPr marL="514350" indent="-514350" algn="just">
              <a:buFont typeface="+mj-lt"/>
              <a:buAutoNum type="arabicPeriod"/>
            </a:pPr>
            <a:r>
              <a:rPr lang="en-IN" sz="2000" b="1" dirty="0" smtClean="0"/>
              <a:t>Creating a </a:t>
            </a:r>
            <a:r>
              <a:rPr lang="en-IN" sz="2000" b="1" dirty="0" err="1" smtClean="0"/>
              <a:t>LinkedHashSet</a:t>
            </a:r>
            <a:r>
              <a:rPr lang="en-IN" sz="2000" b="1" dirty="0" smtClean="0"/>
              <a:t> with a specified size and fill ratio</a:t>
            </a:r>
            <a:r>
              <a:rPr lang="en-IN" sz="2000" dirty="0" smtClean="0"/>
              <a:t> It is used to create a </a:t>
            </a:r>
            <a:r>
              <a:rPr lang="en-IN" sz="2000" dirty="0" err="1" smtClean="0"/>
              <a:t>LinkedHashSet</a:t>
            </a:r>
            <a:r>
              <a:rPr lang="en-IN" sz="2000" dirty="0" smtClean="0"/>
              <a:t> with a given size and fill ratio. Fill ratio determines how full the hash set can be before it is resized.</a:t>
            </a:r>
          </a:p>
          <a:p>
            <a:pPr marL="514350" indent="-514350" algn="just">
              <a:buFont typeface="+mj-lt"/>
              <a:buAutoNum type="arabicPeriod"/>
            </a:pPr>
            <a:endParaRPr lang="en-IN" sz="2000" dirty="0" smtClean="0"/>
          </a:p>
          <a:p>
            <a:pPr marL="514350" indent="-514350" algn="just">
              <a:buFont typeface="+mj-lt"/>
              <a:buAutoNum type="arabicPeriod"/>
            </a:pPr>
            <a:r>
              <a:rPr lang="en-IN" sz="2000" b="1" dirty="0" smtClean="0"/>
              <a:t>Creating a </a:t>
            </a:r>
            <a:r>
              <a:rPr lang="en-IN" sz="2000" b="1" dirty="0" err="1" smtClean="0"/>
              <a:t>LinkedHashSet</a:t>
            </a:r>
            <a:r>
              <a:rPr lang="en-IN" sz="2000" b="1" dirty="0" smtClean="0"/>
              <a:t> from Collection</a:t>
            </a:r>
            <a:r>
              <a:rPr lang="en-IN" sz="2000" dirty="0" smtClean="0"/>
              <a:t> It is used to create a </a:t>
            </a:r>
            <a:r>
              <a:rPr lang="en-IN" sz="2000" dirty="0" err="1" smtClean="0"/>
              <a:t>LinkedHashSet</a:t>
            </a:r>
            <a:r>
              <a:rPr lang="en-IN" sz="2000" dirty="0" smtClean="0"/>
              <a:t> which contains all the elements from the collection.</a:t>
            </a:r>
          </a:p>
          <a:p>
            <a:pPr algn="just">
              <a:buNone/>
            </a:pPr>
            <a:r>
              <a:rPr lang="en-IN" sz="2000" dirty="0" smtClean="0"/>
              <a:t/>
            </a:r>
            <a:br>
              <a:rPr lang="en-IN" sz="2000" dirty="0" smtClean="0"/>
            </a:br>
            <a:r>
              <a:rPr lang="en-IN" sz="2000" dirty="0" smtClean="0"/>
              <a:t/>
            </a:r>
            <a:br>
              <a:rPr lang="en-IN" sz="2000" dirty="0" smtClean="0"/>
            </a:br>
            <a:endParaRPr lang="en-IN" sz="2000"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algn="just"/>
            <a:r>
              <a:rPr lang="en-IN" sz="2400" dirty="0" err="1" smtClean="0"/>
              <a:t>LinkedHashSet</a:t>
            </a:r>
            <a:r>
              <a:rPr lang="en-IN" sz="2400" dirty="0" smtClean="0"/>
              <a:t>&lt;E&gt; </a:t>
            </a:r>
            <a:r>
              <a:rPr lang="en-IN" sz="2400" dirty="0" err="1" smtClean="0"/>
              <a:t>hs</a:t>
            </a:r>
            <a:r>
              <a:rPr lang="en-IN" sz="2400" dirty="0" smtClean="0"/>
              <a:t> = new </a:t>
            </a:r>
            <a:r>
              <a:rPr lang="en-IN" sz="2400" dirty="0" err="1" smtClean="0"/>
              <a:t>LinkedHashSet</a:t>
            </a:r>
            <a:r>
              <a:rPr lang="en-IN" sz="2400" dirty="0" smtClean="0"/>
              <a:t>&lt;E&gt;();</a:t>
            </a:r>
          </a:p>
          <a:p>
            <a:pPr algn="just"/>
            <a:endParaRPr lang="en-IN" sz="2400" dirty="0" smtClean="0"/>
          </a:p>
          <a:p>
            <a:pPr algn="just"/>
            <a:r>
              <a:rPr lang="en-IN" sz="2400" dirty="0" err="1" smtClean="0"/>
              <a:t>LinkedHashSet</a:t>
            </a:r>
            <a:r>
              <a:rPr lang="en-IN" sz="2400" dirty="0" smtClean="0"/>
              <a:t>&lt;E&gt; </a:t>
            </a:r>
            <a:r>
              <a:rPr lang="en-IN" sz="2400" dirty="0" err="1" smtClean="0"/>
              <a:t>hs</a:t>
            </a:r>
            <a:r>
              <a:rPr lang="en-IN" sz="2400" dirty="0" smtClean="0"/>
              <a:t> = new </a:t>
            </a:r>
            <a:r>
              <a:rPr lang="en-IN" sz="2400" dirty="0" err="1" smtClean="0"/>
              <a:t>LinkedHashSet</a:t>
            </a:r>
            <a:r>
              <a:rPr lang="en-IN" sz="2400" dirty="0" smtClean="0"/>
              <a:t>&lt;E&gt;(Collection c);</a:t>
            </a:r>
          </a:p>
          <a:p>
            <a:pPr algn="just"/>
            <a:endParaRPr lang="en-IN" sz="2400" dirty="0" smtClean="0"/>
          </a:p>
          <a:p>
            <a:pPr algn="just"/>
            <a:r>
              <a:rPr lang="en-IN" sz="2400" dirty="0" err="1" smtClean="0"/>
              <a:t>LinkedHashSet</a:t>
            </a:r>
            <a:r>
              <a:rPr lang="en-IN" sz="2400" dirty="0" smtClean="0"/>
              <a:t>&lt;E&gt; </a:t>
            </a:r>
            <a:r>
              <a:rPr lang="en-IN" sz="2400" dirty="0" err="1" smtClean="0"/>
              <a:t>hs</a:t>
            </a:r>
            <a:r>
              <a:rPr lang="en-IN" sz="2400" dirty="0" smtClean="0"/>
              <a:t> = new </a:t>
            </a:r>
            <a:r>
              <a:rPr lang="en-IN" sz="2400" dirty="0" err="1" smtClean="0"/>
              <a:t>LinkedHashSet</a:t>
            </a:r>
            <a:r>
              <a:rPr lang="en-IN" sz="2400" dirty="0" smtClean="0"/>
              <a:t>&lt;E&gt;(</a:t>
            </a:r>
            <a:r>
              <a:rPr lang="en-IN" sz="2400" dirty="0" err="1" smtClean="0"/>
              <a:t>int</a:t>
            </a:r>
            <a:r>
              <a:rPr lang="en-IN" sz="2400" dirty="0" smtClean="0"/>
              <a:t> size);</a:t>
            </a:r>
          </a:p>
          <a:p>
            <a:pPr algn="just"/>
            <a:endParaRPr lang="en-IN" sz="2400" dirty="0" smtClean="0"/>
          </a:p>
          <a:p>
            <a:pPr algn="just"/>
            <a:r>
              <a:rPr lang="en-IN" sz="2400" dirty="0" err="1" smtClean="0"/>
              <a:t>LinkedHashSet</a:t>
            </a:r>
            <a:r>
              <a:rPr lang="en-IN" sz="2400" dirty="0" smtClean="0"/>
              <a:t>&lt;Data-type&gt; lhs = new </a:t>
            </a:r>
            <a:r>
              <a:rPr lang="en-IN" sz="2400" dirty="0" err="1" smtClean="0"/>
              <a:t>LinkedHashSet</a:t>
            </a:r>
            <a:r>
              <a:rPr lang="en-IN" sz="2400" dirty="0" smtClean="0"/>
              <a:t>&lt;Data-type&gt;(</a:t>
            </a:r>
            <a:r>
              <a:rPr lang="en-IN" sz="2400" dirty="0" err="1" smtClean="0"/>
              <a:t>int</a:t>
            </a:r>
            <a:r>
              <a:rPr lang="en-IN" sz="2400" dirty="0" smtClean="0"/>
              <a:t> </a:t>
            </a:r>
            <a:r>
              <a:rPr lang="en-IN" sz="2400" dirty="0" err="1" smtClean="0"/>
              <a:t>size,float</a:t>
            </a:r>
            <a:r>
              <a:rPr lang="en-IN" sz="2400" dirty="0" smtClean="0"/>
              <a:t> </a:t>
            </a:r>
            <a:r>
              <a:rPr lang="en-IN" sz="2400" dirty="0" err="1" smtClean="0"/>
              <a:t>fillRatio</a:t>
            </a:r>
            <a:r>
              <a:rPr lang="en-IN" sz="2400" dirty="0" smtClean="0"/>
              <a:t>);</a:t>
            </a:r>
          </a:p>
          <a:p>
            <a:pPr algn="just"/>
            <a:endParaRPr lang="en-IN" sz="2400"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Intersection of Sets</a:t>
            </a:r>
            <a:br>
              <a:rPr lang="en-IN" b="1" dirty="0" smtClean="0"/>
            </a:br>
            <a:r>
              <a:rPr lang="en-IN" dirty="0" smtClean="0"/>
              <a:t/>
            </a:r>
            <a:br>
              <a:rPr lang="en-IN" dirty="0" smtClean="0"/>
            </a:br>
            <a:endParaRPr lang="en-IN" dirty="0"/>
          </a:p>
        </p:txBody>
      </p:sp>
      <p:sp>
        <p:nvSpPr>
          <p:cNvPr id="3" name="Content Placeholder 2"/>
          <p:cNvSpPr>
            <a:spLocks noGrp="1"/>
          </p:cNvSpPr>
          <p:nvPr>
            <p:ph idx="1"/>
          </p:nvPr>
        </p:nvSpPr>
        <p:spPr>
          <a:xfrm>
            <a:off x="457200" y="692696"/>
            <a:ext cx="8229600" cy="4525963"/>
          </a:xfrm>
        </p:spPr>
        <p:txBody>
          <a:bodyPr>
            <a:noAutofit/>
          </a:bodyPr>
          <a:lstStyle/>
          <a:p>
            <a:pPr algn="just">
              <a:buNone/>
            </a:pPr>
            <a:r>
              <a:rPr lang="en-IN" sz="1800" dirty="0" smtClean="0"/>
              <a:t>import </a:t>
            </a:r>
            <a:r>
              <a:rPr lang="en-IN" sz="1800" dirty="0" err="1" smtClean="0"/>
              <a:t>java.util.LinkedHashSet</a:t>
            </a:r>
            <a:r>
              <a:rPr lang="en-IN" sz="1800" dirty="0" smtClean="0"/>
              <a:t>;</a:t>
            </a:r>
          </a:p>
          <a:p>
            <a:pPr algn="just">
              <a:buNone/>
            </a:pPr>
            <a:endParaRPr lang="en-IN" sz="1800" dirty="0" smtClean="0"/>
          </a:p>
          <a:p>
            <a:pPr algn="just">
              <a:buNone/>
            </a:pPr>
            <a:r>
              <a:rPr lang="en-IN" sz="1800" dirty="0" smtClean="0"/>
              <a:t>class Main {</a:t>
            </a:r>
          </a:p>
          <a:p>
            <a:pPr algn="just">
              <a:buNone/>
            </a:pPr>
            <a:r>
              <a:rPr lang="en-IN" sz="1800" dirty="0" smtClean="0"/>
              <a:t>    public static void main(String[] </a:t>
            </a:r>
            <a:r>
              <a:rPr lang="en-IN" sz="1800" dirty="0" err="1" smtClean="0"/>
              <a:t>args</a:t>
            </a:r>
            <a:r>
              <a:rPr lang="en-IN" sz="1800" dirty="0" smtClean="0"/>
              <a:t>) {</a:t>
            </a:r>
          </a:p>
          <a:p>
            <a:pPr algn="just">
              <a:buNone/>
            </a:pPr>
            <a:r>
              <a:rPr lang="en-IN" sz="1800" dirty="0" smtClean="0"/>
              <a:t>        </a:t>
            </a:r>
            <a:r>
              <a:rPr lang="en-IN" sz="1800" dirty="0" err="1" smtClean="0"/>
              <a:t>LinkedHashSet</a:t>
            </a:r>
            <a:r>
              <a:rPr lang="en-IN" sz="1800" dirty="0" smtClean="0"/>
              <a:t>&lt;Integer&gt; </a:t>
            </a:r>
            <a:r>
              <a:rPr lang="en-IN" sz="1800" dirty="0" err="1" smtClean="0"/>
              <a:t>primeNumbers</a:t>
            </a:r>
            <a:r>
              <a:rPr lang="en-IN" sz="1800" dirty="0" smtClean="0"/>
              <a:t> = new </a:t>
            </a:r>
            <a:r>
              <a:rPr lang="en-IN" sz="1800" dirty="0" err="1" smtClean="0"/>
              <a:t>LinkedHashSet</a:t>
            </a:r>
            <a:r>
              <a:rPr lang="en-IN" sz="1800" dirty="0" smtClean="0"/>
              <a:t>&lt;&gt;();</a:t>
            </a:r>
          </a:p>
          <a:p>
            <a:pPr algn="just">
              <a:buNone/>
            </a:pPr>
            <a:r>
              <a:rPr lang="en-IN" sz="1800" dirty="0" smtClean="0"/>
              <a:t>        </a:t>
            </a:r>
            <a:r>
              <a:rPr lang="en-IN" sz="1800" dirty="0" err="1" smtClean="0"/>
              <a:t>primeNumbers.add</a:t>
            </a:r>
            <a:r>
              <a:rPr lang="en-IN" sz="1800" dirty="0" smtClean="0"/>
              <a:t>(2);</a:t>
            </a:r>
          </a:p>
          <a:p>
            <a:pPr algn="just">
              <a:buNone/>
            </a:pPr>
            <a:r>
              <a:rPr lang="en-IN" sz="1800" dirty="0" smtClean="0"/>
              <a:t>        </a:t>
            </a:r>
            <a:r>
              <a:rPr lang="en-IN" sz="1800" dirty="0" err="1" smtClean="0"/>
              <a:t>primeNumbers.add</a:t>
            </a:r>
            <a:r>
              <a:rPr lang="en-IN" sz="1800" dirty="0" smtClean="0"/>
              <a:t>(3);</a:t>
            </a:r>
          </a:p>
          <a:p>
            <a:pPr algn="just">
              <a:buNone/>
            </a:pPr>
            <a:r>
              <a:rPr lang="en-IN" sz="1800" dirty="0" smtClean="0"/>
              <a:t>        </a:t>
            </a:r>
            <a:r>
              <a:rPr lang="en-IN" sz="1800" dirty="0" err="1" smtClean="0"/>
              <a:t>System.out.println</a:t>
            </a:r>
            <a:r>
              <a:rPr lang="en-IN" sz="1800" dirty="0" smtClean="0"/>
              <a:t>("LinkedHashSet1: " + </a:t>
            </a:r>
            <a:r>
              <a:rPr lang="en-IN" sz="1800" dirty="0" err="1" smtClean="0"/>
              <a:t>primeNumbers</a:t>
            </a:r>
            <a:r>
              <a:rPr lang="en-IN" sz="1800" dirty="0" smtClean="0"/>
              <a:t>);</a:t>
            </a:r>
          </a:p>
          <a:p>
            <a:pPr algn="just">
              <a:buNone/>
            </a:pPr>
            <a:endParaRPr lang="en-IN" sz="1800" dirty="0" smtClean="0"/>
          </a:p>
          <a:p>
            <a:pPr algn="just">
              <a:buNone/>
            </a:pPr>
            <a:r>
              <a:rPr lang="en-IN" sz="1800" dirty="0" smtClean="0"/>
              <a:t>        </a:t>
            </a:r>
            <a:r>
              <a:rPr lang="en-IN" sz="1800" dirty="0" err="1" smtClean="0"/>
              <a:t>LinkedHashSet</a:t>
            </a:r>
            <a:r>
              <a:rPr lang="en-IN" sz="1800" dirty="0" smtClean="0"/>
              <a:t>&lt;Integer&gt; </a:t>
            </a:r>
            <a:r>
              <a:rPr lang="en-IN" sz="1800" dirty="0" err="1" smtClean="0"/>
              <a:t>evenNumbers</a:t>
            </a:r>
            <a:r>
              <a:rPr lang="en-IN" sz="1800" dirty="0" smtClean="0"/>
              <a:t> = new </a:t>
            </a:r>
            <a:r>
              <a:rPr lang="en-IN" sz="1800" dirty="0" err="1" smtClean="0"/>
              <a:t>LinkedHashSet</a:t>
            </a:r>
            <a:r>
              <a:rPr lang="en-IN" sz="1800" dirty="0" smtClean="0"/>
              <a:t>&lt;&gt;();</a:t>
            </a:r>
          </a:p>
          <a:p>
            <a:pPr algn="just">
              <a:buNone/>
            </a:pPr>
            <a:r>
              <a:rPr lang="en-IN" sz="1800" dirty="0" smtClean="0"/>
              <a:t>        </a:t>
            </a:r>
            <a:r>
              <a:rPr lang="en-IN" sz="1800" dirty="0" err="1" smtClean="0"/>
              <a:t>evenNumbers.add</a:t>
            </a:r>
            <a:r>
              <a:rPr lang="en-IN" sz="1800" dirty="0" smtClean="0"/>
              <a:t>(2);</a:t>
            </a:r>
          </a:p>
          <a:p>
            <a:pPr algn="just">
              <a:buNone/>
            </a:pPr>
            <a:r>
              <a:rPr lang="en-IN" sz="1800" dirty="0" smtClean="0"/>
              <a:t>        </a:t>
            </a:r>
            <a:r>
              <a:rPr lang="en-IN" sz="1800" dirty="0" err="1" smtClean="0"/>
              <a:t>evenNumbers.add</a:t>
            </a:r>
            <a:r>
              <a:rPr lang="en-IN" sz="1800" dirty="0" smtClean="0"/>
              <a:t>(4);</a:t>
            </a:r>
          </a:p>
          <a:p>
            <a:pPr algn="just">
              <a:buNone/>
            </a:pPr>
            <a:r>
              <a:rPr lang="en-IN" sz="1800" dirty="0" smtClean="0"/>
              <a:t>        </a:t>
            </a:r>
            <a:r>
              <a:rPr lang="en-IN" sz="1800" dirty="0" err="1" smtClean="0"/>
              <a:t>System.out.println</a:t>
            </a:r>
            <a:r>
              <a:rPr lang="en-IN" sz="1800" dirty="0" smtClean="0"/>
              <a:t>("LinkedHashSet2: " + </a:t>
            </a:r>
            <a:r>
              <a:rPr lang="en-IN" sz="1800" dirty="0" err="1" smtClean="0"/>
              <a:t>evenNumbers</a:t>
            </a:r>
            <a:r>
              <a:rPr lang="en-IN" sz="1800" dirty="0" smtClean="0"/>
              <a:t>);</a:t>
            </a:r>
          </a:p>
          <a:p>
            <a:pPr algn="just">
              <a:buNone/>
            </a:pPr>
            <a:endParaRPr lang="en-IN" sz="1800" dirty="0" smtClean="0"/>
          </a:p>
          <a:p>
            <a:pPr algn="just">
              <a:buNone/>
            </a:pPr>
            <a:r>
              <a:rPr lang="en-IN" sz="1800" dirty="0" smtClean="0"/>
              <a:t>        // Intersection of two sets</a:t>
            </a:r>
          </a:p>
          <a:p>
            <a:pPr algn="just">
              <a:buNone/>
            </a:pPr>
            <a:r>
              <a:rPr lang="en-IN" sz="1800" dirty="0" smtClean="0">
                <a:solidFill>
                  <a:srgbClr val="FF0000"/>
                </a:solidFill>
              </a:rPr>
              <a:t>        </a:t>
            </a:r>
            <a:r>
              <a:rPr lang="en-IN" sz="1800" dirty="0" err="1" smtClean="0">
                <a:solidFill>
                  <a:srgbClr val="FF0000"/>
                </a:solidFill>
              </a:rPr>
              <a:t>evenNumbers.retainAll</a:t>
            </a:r>
            <a:r>
              <a:rPr lang="en-IN" sz="1800" dirty="0" smtClean="0">
                <a:solidFill>
                  <a:srgbClr val="FF0000"/>
                </a:solidFill>
              </a:rPr>
              <a:t>(</a:t>
            </a:r>
            <a:r>
              <a:rPr lang="en-IN" sz="1800" dirty="0" err="1" smtClean="0">
                <a:solidFill>
                  <a:srgbClr val="FF0000"/>
                </a:solidFill>
              </a:rPr>
              <a:t>primeNumbers</a:t>
            </a:r>
            <a:r>
              <a:rPr lang="en-IN" sz="1800" dirty="0" smtClean="0">
                <a:solidFill>
                  <a:srgbClr val="FF0000"/>
                </a:solidFill>
              </a:rPr>
              <a:t>);</a:t>
            </a:r>
          </a:p>
          <a:p>
            <a:pPr algn="just">
              <a:buNone/>
            </a:pPr>
            <a:r>
              <a:rPr lang="en-IN" sz="1800" dirty="0" smtClean="0"/>
              <a:t>        </a:t>
            </a:r>
            <a:r>
              <a:rPr lang="en-IN" sz="1800" dirty="0" err="1" smtClean="0"/>
              <a:t>System.out.println</a:t>
            </a:r>
            <a:r>
              <a:rPr lang="en-IN" sz="1800" dirty="0" smtClean="0"/>
              <a:t>("Intersection is: " + </a:t>
            </a:r>
            <a:r>
              <a:rPr lang="en-IN" sz="1800" dirty="0" err="1" smtClean="0"/>
              <a:t>evenNumbers</a:t>
            </a:r>
            <a:r>
              <a:rPr lang="en-IN" sz="1800" dirty="0" smtClean="0"/>
              <a:t>);</a:t>
            </a:r>
          </a:p>
          <a:p>
            <a:pPr algn="just">
              <a:buNone/>
            </a:pPr>
            <a:r>
              <a:rPr lang="en-IN" sz="1800" dirty="0" smtClean="0"/>
              <a:t>    }</a:t>
            </a:r>
          </a:p>
          <a:p>
            <a:pPr algn="just">
              <a:buNone/>
            </a:pPr>
            <a:r>
              <a:rPr lang="en-IN" sz="1800" dirty="0" smtClean="0"/>
              <a:t>}</a:t>
            </a:r>
          </a:p>
          <a:p>
            <a:pPr algn="just">
              <a:buNone/>
            </a:pPr>
            <a:endParaRPr lang="en-IN" sz="1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3" cstate="print"/>
          <a:srcRect/>
          <a:stretch>
            <a:fillRect/>
          </a:stretch>
        </p:blipFill>
        <p:spPr bwMode="auto">
          <a:xfrm>
            <a:off x="971600" y="1124744"/>
            <a:ext cx="7272808" cy="504056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err="1" smtClean="0"/>
              <a:t>TreeSet</a:t>
            </a:r>
            <a:r>
              <a:rPr lang="en-IN" b="1" dirty="0" smtClean="0"/>
              <a:t/>
            </a:r>
            <a:br>
              <a:rPr lang="en-IN" b="1" dirty="0" smtClean="0"/>
            </a:br>
            <a:endParaRPr lang="en-IN" dirty="0"/>
          </a:p>
        </p:txBody>
      </p:sp>
      <p:sp>
        <p:nvSpPr>
          <p:cNvPr id="3" name="Content Placeholder 2"/>
          <p:cNvSpPr>
            <a:spLocks noGrp="1"/>
          </p:cNvSpPr>
          <p:nvPr>
            <p:ph idx="1"/>
          </p:nvPr>
        </p:nvSpPr>
        <p:spPr>
          <a:xfrm>
            <a:off x="457200" y="1124744"/>
            <a:ext cx="8229600" cy="4525963"/>
          </a:xfrm>
        </p:spPr>
        <p:txBody>
          <a:bodyPr>
            <a:noAutofit/>
          </a:bodyPr>
          <a:lstStyle/>
          <a:p>
            <a:pPr algn="just"/>
            <a:r>
              <a:rPr lang="en-IN" sz="2000" dirty="0" smtClean="0"/>
              <a:t>The </a:t>
            </a:r>
            <a:r>
              <a:rPr lang="en-IN" sz="2000" dirty="0" err="1" smtClean="0"/>
              <a:t>TreeSet</a:t>
            </a:r>
            <a:r>
              <a:rPr lang="en-IN" sz="2000" dirty="0" smtClean="0"/>
              <a:t> class </a:t>
            </a:r>
            <a:r>
              <a:rPr lang="en-IN" sz="2000" b="1" dirty="0" smtClean="0"/>
              <a:t>implements the Set</a:t>
            </a:r>
            <a:r>
              <a:rPr lang="en-IN" sz="2000" dirty="0" smtClean="0"/>
              <a:t> </a:t>
            </a:r>
            <a:r>
              <a:rPr lang="en-IN" sz="2000" dirty="0" err="1" smtClean="0"/>
              <a:t>Interface.It</a:t>
            </a:r>
            <a:r>
              <a:rPr lang="en-IN" sz="2000" dirty="0" smtClean="0"/>
              <a:t> uses a tree to store the elements.</a:t>
            </a:r>
          </a:p>
          <a:p>
            <a:pPr algn="just"/>
            <a:endParaRPr lang="en-IN" sz="2000" dirty="0" smtClean="0"/>
          </a:p>
          <a:p>
            <a:pPr algn="just"/>
            <a:r>
              <a:rPr lang="en-IN" sz="2000" dirty="0" err="1" smtClean="0">
                <a:solidFill>
                  <a:srgbClr val="FF0000"/>
                </a:solidFill>
              </a:rPr>
              <a:t>TreeSet</a:t>
            </a:r>
            <a:r>
              <a:rPr lang="en-IN" sz="2000" dirty="0" smtClean="0">
                <a:solidFill>
                  <a:srgbClr val="FF0000"/>
                </a:solidFill>
              </a:rPr>
              <a:t> contains unique elements.</a:t>
            </a:r>
            <a:r>
              <a:rPr lang="en-IN" sz="2000" dirty="0" smtClean="0"/>
              <a:t> It stores elements sorted ascending order.</a:t>
            </a:r>
          </a:p>
          <a:p>
            <a:pPr algn="just"/>
            <a:endParaRPr lang="en-IN" sz="2000" dirty="0" smtClean="0"/>
          </a:p>
          <a:p>
            <a:pPr algn="just"/>
            <a:r>
              <a:rPr lang="en-IN" sz="2000" dirty="0" smtClean="0"/>
              <a:t>The access and retrieval time is very fast.</a:t>
            </a:r>
          </a:p>
          <a:p>
            <a:pPr algn="just"/>
            <a:endParaRPr lang="en-IN" sz="2000" dirty="0" smtClean="0"/>
          </a:p>
          <a:p>
            <a:pPr algn="just"/>
            <a:r>
              <a:rPr lang="en-IN" sz="2000" dirty="0" err="1" smtClean="0">
                <a:solidFill>
                  <a:srgbClr val="FF0000"/>
                </a:solidFill>
              </a:rPr>
              <a:t>TreeSet</a:t>
            </a:r>
            <a:r>
              <a:rPr lang="en-IN" sz="2000" dirty="0" smtClean="0">
                <a:solidFill>
                  <a:srgbClr val="FF0000"/>
                </a:solidFill>
              </a:rPr>
              <a:t> is </a:t>
            </a:r>
            <a:r>
              <a:rPr lang="en-IN" sz="2000" b="1" dirty="0" smtClean="0">
                <a:solidFill>
                  <a:srgbClr val="FF0000"/>
                </a:solidFill>
              </a:rPr>
              <a:t>non-synchronized</a:t>
            </a:r>
            <a:r>
              <a:rPr lang="en-IN" sz="2000" dirty="0" smtClean="0"/>
              <a:t> means multiple threads at a time can access the code. This means if one thread is working on </a:t>
            </a:r>
            <a:r>
              <a:rPr lang="en-IN" sz="2000" dirty="0" err="1" smtClean="0"/>
              <a:t>TreeSet</a:t>
            </a:r>
            <a:r>
              <a:rPr lang="en-IN" sz="2000" dirty="0" smtClean="0"/>
              <a:t>, other threads can also get a hold of it.</a:t>
            </a:r>
          </a:p>
          <a:p>
            <a:pPr algn="just"/>
            <a:endParaRPr lang="en-IN" sz="2000" dirty="0" smtClean="0"/>
          </a:p>
          <a:p>
            <a:pPr algn="just"/>
            <a:r>
              <a:rPr lang="en-IN" sz="2000" dirty="0" smtClean="0"/>
              <a:t>Multiple operations on </a:t>
            </a:r>
            <a:r>
              <a:rPr lang="en-IN" sz="2000" b="1" dirty="0" err="1" smtClean="0"/>
              <a:t>TreeSet</a:t>
            </a:r>
            <a:r>
              <a:rPr lang="en-IN" sz="2000" dirty="0" smtClean="0"/>
              <a:t> can be performed at a time. For example, if addition is being performed by </a:t>
            </a:r>
            <a:r>
              <a:rPr lang="en-IN" sz="2000" b="1" dirty="0" smtClean="0"/>
              <a:t>one thread</a:t>
            </a:r>
            <a:r>
              <a:rPr lang="en-IN" sz="2000" dirty="0" smtClean="0"/>
              <a:t>, other operations can be performed by some other thread too.</a:t>
            </a:r>
          </a:p>
          <a:p>
            <a:pPr algn="just">
              <a:buNone/>
            </a:pPr>
            <a:r>
              <a:rPr lang="en-IN" sz="2000" dirty="0" smtClean="0"/>
              <a:t/>
            </a:r>
            <a:br>
              <a:rPr lang="en-IN" sz="2000" dirty="0" smtClean="0"/>
            </a:br>
            <a:endParaRPr lang="en-IN" sz="2000"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Methods for Navigation</a:t>
            </a:r>
            <a:br>
              <a:rPr lang="en-IN" b="1" dirty="0" smtClean="0"/>
            </a:br>
            <a:endParaRPr lang="en-IN" dirty="0"/>
          </a:p>
        </p:txBody>
      </p:sp>
      <p:sp>
        <p:nvSpPr>
          <p:cNvPr id="3" name="Content Placeholder 2"/>
          <p:cNvSpPr>
            <a:spLocks noGrp="1"/>
          </p:cNvSpPr>
          <p:nvPr>
            <p:ph idx="1"/>
          </p:nvPr>
        </p:nvSpPr>
        <p:spPr>
          <a:xfrm>
            <a:off x="457200" y="1052736"/>
            <a:ext cx="8229600" cy="4525963"/>
          </a:xfrm>
        </p:spPr>
        <p:txBody>
          <a:bodyPr>
            <a:noAutofit/>
          </a:bodyPr>
          <a:lstStyle/>
          <a:p>
            <a:pPr algn="just">
              <a:buNone/>
            </a:pPr>
            <a:r>
              <a:rPr lang="en-IN" sz="2000" dirty="0" smtClean="0"/>
              <a:t> The </a:t>
            </a:r>
            <a:r>
              <a:rPr lang="en-IN" sz="2000" dirty="0" err="1" smtClean="0">
                <a:solidFill>
                  <a:srgbClr val="FF0000"/>
                </a:solidFill>
              </a:rPr>
              <a:t>TreeSet</a:t>
            </a:r>
            <a:r>
              <a:rPr lang="en-IN" sz="2000" dirty="0" smtClean="0">
                <a:solidFill>
                  <a:srgbClr val="FF0000"/>
                </a:solidFill>
              </a:rPr>
              <a:t> class implements </a:t>
            </a:r>
            <a:r>
              <a:rPr lang="en-IN" sz="2000" dirty="0" err="1" smtClean="0">
                <a:solidFill>
                  <a:srgbClr val="FF0000"/>
                </a:solidFill>
              </a:rPr>
              <a:t>NavigableSet</a:t>
            </a:r>
            <a:r>
              <a:rPr lang="en-IN" sz="2000" dirty="0" smtClean="0"/>
              <a:t>, it provides various methods to navigate over the elements of the tree set.</a:t>
            </a:r>
          </a:p>
          <a:p>
            <a:pPr algn="just"/>
            <a:endParaRPr lang="en-IN" sz="2000" dirty="0" smtClean="0"/>
          </a:p>
          <a:p>
            <a:pPr marL="457200" indent="-457200" algn="just">
              <a:buAutoNum type="arabicPeriod"/>
            </a:pPr>
            <a:r>
              <a:rPr lang="en-IN" sz="2000" b="1" dirty="0" smtClean="0"/>
              <a:t>first() and last() Methods</a:t>
            </a:r>
          </a:p>
          <a:p>
            <a:pPr algn="just">
              <a:buNone/>
            </a:pPr>
            <a:r>
              <a:rPr lang="en-IN" sz="2000" dirty="0" smtClean="0"/>
              <a:t>	first() - returns the first element of the set</a:t>
            </a:r>
          </a:p>
          <a:p>
            <a:pPr algn="just">
              <a:buNone/>
            </a:pPr>
            <a:r>
              <a:rPr lang="en-IN" sz="2000" dirty="0" smtClean="0"/>
              <a:t>	last() - returns the last element of the set</a:t>
            </a:r>
          </a:p>
          <a:p>
            <a:pPr algn="just"/>
            <a:endParaRPr lang="en-IN" sz="2000" dirty="0" smtClean="0"/>
          </a:p>
          <a:p>
            <a:pPr algn="just">
              <a:buNone/>
            </a:pPr>
            <a:r>
              <a:rPr lang="en-IN" sz="2000" b="1" dirty="0" smtClean="0"/>
              <a:t>2. ceiling(), floor(), higher() and lower() Methods</a:t>
            </a:r>
          </a:p>
          <a:p>
            <a:pPr algn="just">
              <a:buNone/>
            </a:pPr>
            <a:endParaRPr lang="en-IN" sz="2000" b="1" dirty="0" smtClean="0"/>
          </a:p>
          <a:p>
            <a:pPr algn="just">
              <a:buNone/>
            </a:pPr>
            <a:r>
              <a:rPr lang="en-IN" sz="2000" b="1" dirty="0" smtClean="0"/>
              <a:t>3. </a:t>
            </a:r>
            <a:r>
              <a:rPr lang="en-IN" sz="2000" b="1" dirty="0" err="1" smtClean="0"/>
              <a:t>pollfirst</a:t>
            </a:r>
            <a:r>
              <a:rPr lang="en-IN" sz="2000" b="1" dirty="0" smtClean="0"/>
              <a:t>() and </a:t>
            </a:r>
            <a:r>
              <a:rPr lang="en-IN" sz="2000" b="1" dirty="0" err="1" smtClean="0"/>
              <a:t>pollLast</a:t>
            </a:r>
            <a:r>
              <a:rPr lang="en-IN" sz="2000" b="1" dirty="0" smtClean="0"/>
              <a:t>() Methods</a:t>
            </a:r>
          </a:p>
          <a:p>
            <a:r>
              <a:rPr lang="en-IN" sz="2000" dirty="0" err="1" smtClean="0"/>
              <a:t>pollFirst</a:t>
            </a:r>
            <a:r>
              <a:rPr lang="en-IN" sz="2000" dirty="0" smtClean="0"/>
              <a:t>() - returns and removes the first element from the set</a:t>
            </a:r>
          </a:p>
          <a:p>
            <a:r>
              <a:rPr lang="en-IN" sz="2000" dirty="0" err="1" smtClean="0"/>
              <a:t>pollLast</a:t>
            </a:r>
            <a:r>
              <a:rPr lang="en-IN" sz="2000" dirty="0" smtClean="0"/>
              <a:t>() - returns and removes the last element from the set</a:t>
            </a:r>
          </a:p>
          <a:p>
            <a:endParaRPr lang="en-IN" sz="2000" dirty="0" smtClean="0"/>
          </a:p>
          <a:p>
            <a:pPr>
              <a:buNone/>
            </a:pPr>
            <a:r>
              <a:rPr lang="en-IN" sz="2000" b="1" dirty="0" smtClean="0"/>
              <a:t>4. </a:t>
            </a:r>
            <a:r>
              <a:rPr lang="en-IN" sz="2000" b="1" dirty="0" err="1" smtClean="0"/>
              <a:t>headSet</a:t>
            </a:r>
            <a:r>
              <a:rPr lang="en-IN" sz="2000" b="1" dirty="0" smtClean="0"/>
              <a:t>(), </a:t>
            </a:r>
            <a:r>
              <a:rPr lang="en-IN" sz="2000" b="1" dirty="0" err="1" smtClean="0"/>
              <a:t>tailSet</a:t>
            </a:r>
            <a:r>
              <a:rPr lang="en-IN" sz="2000" b="1" dirty="0" smtClean="0"/>
              <a:t>() and </a:t>
            </a:r>
            <a:r>
              <a:rPr lang="en-IN" sz="2000" b="1" dirty="0" err="1" smtClean="0"/>
              <a:t>subSet</a:t>
            </a:r>
            <a:r>
              <a:rPr lang="en-IN" sz="2000" b="1" dirty="0" smtClean="0"/>
              <a:t>() Methods</a:t>
            </a:r>
          </a:p>
          <a:p>
            <a:pPr algn="just">
              <a:buNone/>
            </a:pPr>
            <a:endParaRPr lang="en-IN" sz="2000" b="1" dirty="0" smtClean="0"/>
          </a:p>
          <a:p>
            <a:pPr algn="just"/>
            <a:endParaRPr lang="en-IN" sz="2000" dirty="0" smtClean="0"/>
          </a:p>
          <a:p>
            <a:pPr algn="just"/>
            <a:r>
              <a:rPr lang="en-IN" sz="2000" dirty="0" smtClean="0"/>
              <a:t/>
            </a:r>
            <a:br>
              <a:rPr lang="en-IN" sz="2000" dirty="0" smtClean="0"/>
            </a:br>
            <a:endParaRPr lang="en-IN" sz="2000"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Subset of a Set</a:t>
            </a:r>
            <a:br>
              <a:rPr lang="en-IN" b="1" dirty="0" smtClean="0"/>
            </a:br>
            <a:endParaRPr lang="en-IN" dirty="0"/>
          </a:p>
        </p:txBody>
      </p:sp>
      <p:sp>
        <p:nvSpPr>
          <p:cNvPr id="3" name="Content Placeholder 2"/>
          <p:cNvSpPr>
            <a:spLocks noGrp="1"/>
          </p:cNvSpPr>
          <p:nvPr>
            <p:ph idx="1"/>
          </p:nvPr>
        </p:nvSpPr>
        <p:spPr>
          <a:xfrm>
            <a:off x="457200" y="1484784"/>
            <a:ext cx="8229600" cy="4525963"/>
          </a:xfrm>
        </p:spPr>
        <p:txBody>
          <a:bodyPr>
            <a:noAutofit/>
          </a:bodyPr>
          <a:lstStyle/>
          <a:p>
            <a:pPr algn="just">
              <a:buNone/>
            </a:pPr>
            <a:endParaRPr lang="en-IN" sz="2000" dirty="0" smtClean="0"/>
          </a:p>
          <a:p>
            <a:pPr algn="just">
              <a:buNone/>
            </a:pPr>
            <a:r>
              <a:rPr lang="en-IN" sz="2000" dirty="0" smtClean="0"/>
              <a:t>import </a:t>
            </a:r>
            <a:r>
              <a:rPr lang="en-IN" sz="2000" dirty="0" err="1" smtClean="0"/>
              <a:t>java.util.TreeSet</a:t>
            </a:r>
            <a:r>
              <a:rPr lang="en-IN" sz="2000" dirty="0" smtClean="0"/>
              <a:t>;</a:t>
            </a:r>
          </a:p>
          <a:p>
            <a:pPr algn="just">
              <a:buNone/>
            </a:pPr>
            <a:endParaRPr lang="en-IN" sz="2000" dirty="0" smtClean="0"/>
          </a:p>
          <a:p>
            <a:pPr algn="just">
              <a:buNone/>
            </a:pPr>
            <a:r>
              <a:rPr lang="en-IN" sz="2000" dirty="0" smtClean="0"/>
              <a:t>class Main {</a:t>
            </a:r>
          </a:p>
          <a:p>
            <a:pPr algn="just">
              <a:buNone/>
            </a:pPr>
            <a:r>
              <a:rPr lang="en-IN" sz="2000" dirty="0" smtClean="0"/>
              <a:t>    public static void main(String[] </a:t>
            </a:r>
            <a:r>
              <a:rPr lang="en-IN" sz="2000" dirty="0" err="1" smtClean="0"/>
              <a:t>args</a:t>
            </a:r>
            <a:r>
              <a:rPr lang="en-IN" sz="2000" dirty="0" smtClean="0"/>
              <a:t>) {</a:t>
            </a:r>
          </a:p>
          <a:p>
            <a:pPr algn="just">
              <a:buNone/>
            </a:pPr>
            <a:r>
              <a:rPr lang="en-IN" sz="2000" dirty="0" smtClean="0"/>
              <a:t>        </a:t>
            </a:r>
            <a:r>
              <a:rPr lang="en-IN" sz="2000" dirty="0" err="1" smtClean="0"/>
              <a:t>TreeSet</a:t>
            </a:r>
            <a:r>
              <a:rPr lang="en-IN" sz="2000" dirty="0" smtClean="0"/>
              <a:t>&lt;Integer&gt; numbers = new </a:t>
            </a:r>
            <a:r>
              <a:rPr lang="en-IN" sz="2000" dirty="0" err="1" smtClean="0"/>
              <a:t>TreeSet</a:t>
            </a:r>
            <a:r>
              <a:rPr lang="en-IN" sz="2000" dirty="0" smtClean="0"/>
              <a:t>&lt;&gt;();</a:t>
            </a:r>
          </a:p>
          <a:p>
            <a:pPr algn="just">
              <a:buNone/>
            </a:pPr>
            <a:r>
              <a:rPr lang="en-IN" sz="2000" dirty="0" smtClean="0"/>
              <a:t>        </a:t>
            </a:r>
            <a:r>
              <a:rPr lang="en-IN" sz="2000" dirty="0" err="1" smtClean="0"/>
              <a:t>numbers.add</a:t>
            </a:r>
            <a:r>
              <a:rPr lang="en-IN" sz="2000" dirty="0" smtClean="0"/>
              <a:t>(1);</a:t>
            </a:r>
          </a:p>
          <a:p>
            <a:pPr algn="just">
              <a:buNone/>
            </a:pPr>
            <a:r>
              <a:rPr lang="en-IN" sz="2000" dirty="0" smtClean="0"/>
              <a:t>        </a:t>
            </a:r>
            <a:r>
              <a:rPr lang="en-IN" sz="2000" dirty="0" err="1" smtClean="0"/>
              <a:t>numbers.add</a:t>
            </a:r>
            <a:r>
              <a:rPr lang="en-IN" sz="2000" dirty="0" smtClean="0"/>
              <a:t>(2);</a:t>
            </a:r>
          </a:p>
          <a:p>
            <a:pPr algn="just">
              <a:buNone/>
            </a:pPr>
            <a:r>
              <a:rPr lang="en-IN" sz="2000" dirty="0" smtClean="0"/>
              <a:t>        </a:t>
            </a:r>
            <a:r>
              <a:rPr lang="en-IN" sz="2000" dirty="0" err="1" smtClean="0"/>
              <a:t>numbers.add</a:t>
            </a:r>
            <a:r>
              <a:rPr lang="en-IN" sz="2000" dirty="0" smtClean="0"/>
              <a:t>(3);</a:t>
            </a:r>
          </a:p>
          <a:p>
            <a:pPr algn="just">
              <a:buNone/>
            </a:pPr>
            <a:r>
              <a:rPr lang="en-IN" sz="2000" dirty="0" smtClean="0"/>
              <a:t>        </a:t>
            </a:r>
            <a:r>
              <a:rPr lang="en-IN" sz="2000" dirty="0" err="1" smtClean="0"/>
              <a:t>numbers.add</a:t>
            </a:r>
            <a:r>
              <a:rPr lang="en-IN" sz="2000" dirty="0" smtClean="0"/>
              <a:t>(4);</a:t>
            </a:r>
          </a:p>
          <a:p>
            <a:pPr algn="just">
              <a:buNone/>
            </a:pPr>
            <a:r>
              <a:rPr lang="en-IN" sz="2000" dirty="0" smtClean="0"/>
              <a:t>        </a:t>
            </a:r>
            <a:r>
              <a:rPr lang="en-IN" sz="2000" dirty="0" err="1" smtClean="0"/>
              <a:t>System.out.println</a:t>
            </a:r>
            <a:r>
              <a:rPr lang="en-IN" sz="2000" dirty="0" smtClean="0"/>
              <a:t>("TreeSet1: " + numbers);</a:t>
            </a:r>
          </a:p>
          <a:p>
            <a:pPr algn="just">
              <a:buNone/>
            </a:pPr>
            <a:endParaRPr lang="en-IN" sz="2000" dirty="0" smtClean="0"/>
          </a:p>
          <a:p>
            <a:pPr algn="just">
              <a:buNone/>
            </a:pPr>
            <a:r>
              <a:rPr lang="en-IN" sz="2000" dirty="0" smtClean="0"/>
              <a:t>        </a:t>
            </a:r>
            <a:endParaRPr lang="en-IN" sz="2000"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62880" y="1279301"/>
            <a:ext cx="8229600" cy="4525963"/>
          </a:xfrm>
        </p:spPr>
        <p:txBody>
          <a:bodyPr>
            <a:noAutofit/>
          </a:bodyPr>
          <a:lstStyle/>
          <a:p>
            <a:pPr algn="just">
              <a:buNone/>
            </a:pPr>
            <a:endParaRPr lang="en-IN" sz="2000" dirty="0" smtClean="0"/>
          </a:p>
          <a:p>
            <a:pPr algn="just">
              <a:buNone/>
            </a:pPr>
            <a:r>
              <a:rPr lang="en-IN" sz="2000" dirty="0" err="1" smtClean="0"/>
              <a:t>TreeSet</a:t>
            </a:r>
            <a:r>
              <a:rPr lang="en-IN" sz="2000" dirty="0" smtClean="0"/>
              <a:t>&lt;Integer&gt; </a:t>
            </a:r>
            <a:r>
              <a:rPr lang="en-IN" sz="2000" dirty="0" err="1" smtClean="0"/>
              <a:t>primeNumbers</a:t>
            </a:r>
            <a:r>
              <a:rPr lang="en-IN" sz="2000" dirty="0" smtClean="0"/>
              <a:t> = new </a:t>
            </a:r>
            <a:r>
              <a:rPr lang="en-IN" sz="2000" dirty="0" err="1" smtClean="0"/>
              <a:t>TreeSet</a:t>
            </a:r>
            <a:r>
              <a:rPr lang="en-IN" sz="2000" dirty="0" smtClean="0"/>
              <a:t>&lt;&gt;();</a:t>
            </a:r>
          </a:p>
          <a:p>
            <a:pPr algn="just">
              <a:buNone/>
            </a:pPr>
            <a:r>
              <a:rPr lang="en-IN" sz="2000" dirty="0" smtClean="0"/>
              <a:t>        </a:t>
            </a:r>
            <a:r>
              <a:rPr lang="en-IN" sz="2000" dirty="0" err="1" smtClean="0"/>
              <a:t>primeNumbers.add</a:t>
            </a:r>
            <a:r>
              <a:rPr lang="en-IN" sz="2000" dirty="0" smtClean="0"/>
              <a:t>(2);</a:t>
            </a:r>
          </a:p>
          <a:p>
            <a:pPr algn="just">
              <a:buNone/>
            </a:pPr>
            <a:r>
              <a:rPr lang="en-IN" sz="2000" dirty="0" smtClean="0"/>
              <a:t>        </a:t>
            </a:r>
            <a:r>
              <a:rPr lang="en-IN" sz="2000" dirty="0" err="1" smtClean="0"/>
              <a:t>primeNumbers.add</a:t>
            </a:r>
            <a:r>
              <a:rPr lang="en-IN" sz="2000" dirty="0" smtClean="0"/>
              <a:t>(3);</a:t>
            </a:r>
          </a:p>
          <a:p>
            <a:pPr algn="just">
              <a:buNone/>
            </a:pPr>
            <a:r>
              <a:rPr lang="en-IN" sz="2000" dirty="0" smtClean="0"/>
              <a:t>        </a:t>
            </a:r>
            <a:r>
              <a:rPr lang="en-IN" sz="2000" dirty="0" err="1" smtClean="0"/>
              <a:t>System.out.println</a:t>
            </a:r>
            <a:r>
              <a:rPr lang="en-IN" sz="2000" dirty="0" smtClean="0"/>
              <a:t>("TreeSet2: " + </a:t>
            </a:r>
            <a:r>
              <a:rPr lang="en-IN" sz="2000" dirty="0" err="1" smtClean="0"/>
              <a:t>primeNumbers</a:t>
            </a:r>
            <a:r>
              <a:rPr lang="en-IN" sz="2000" dirty="0" smtClean="0"/>
              <a:t>);</a:t>
            </a:r>
          </a:p>
          <a:p>
            <a:pPr algn="just">
              <a:buNone/>
            </a:pPr>
            <a:endParaRPr lang="en-IN" sz="2000" dirty="0" smtClean="0"/>
          </a:p>
          <a:p>
            <a:pPr algn="just">
              <a:buNone/>
            </a:pPr>
            <a:r>
              <a:rPr lang="en-IN" sz="2000" dirty="0" smtClean="0"/>
              <a:t>        // Check if </a:t>
            </a:r>
            <a:r>
              <a:rPr lang="en-IN" sz="2000" dirty="0" err="1" smtClean="0"/>
              <a:t>primeNumbers</a:t>
            </a:r>
            <a:r>
              <a:rPr lang="en-IN" sz="2000" dirty="0" smtClean="0"/>
              <a:t> is subset of numbers</a:t>
            </a:r>
          </a:p>
          <a:p>
            <a:pPr algn="just">
              <a:buNone/>
            </a:pPr>
            <a:r>
              <a:rPr lang="en-IN" sz="2000" dirty="0" smtClean="0">
                <a:solidFill>
                  <a:srgbClr val="FF0000"/>
                </a:solidFill>
              </a:rPr>
              <a:t>        </a:t>
            </a:r>
            <a:r>
              <a:rPr lang="en-IN" sz="2000" dirty="0" err="1" smtClean="0">
                <a:solidFill>
                  <a:srgbClr val="FF0000"/>
                </a:solidFill>
              </a:rPr>
              <a:t>boolean</a:t>
            </a:r>
            <a:r>
              <a:rPr lang="en-IN" sz="2000" dirty="0" smtClean="0">
                <a:solidFill>
                  <a:srgbClr val="FF0000"/>
                </a:solidFill>
              </a:rPr>
              <a:t> result = </a:t>
            </a:r>
            <a:r>
              <a:rPr lang="en-IN" sz="2000" dirty="0" err="1" smtClean="0">
                <a:solidFill>
                  <a:srgbClr val="FF0000"/>
                </a:solidFill>
              </a:rPr>
              <a:t>numbers.containsAll</a:t>
            </a:r>
            <a:r>
              <a:rPr lang="en-IN" sz="2000" dirty="0" smtClean="0">
                <a:solidFill>
                  <a:srgbClr val="FF0000"/>
                </a:solidFill>
              </a:rPr>
              <a:t>(</a:t>
            </a:r>
            <a:r>
              <a:rPr lang="en-IN" sz="2000" dirty="0" err="1" smtClean="0">
                <a:solidFill>
                  <a:srgbClr val="FF0000"/>
                </a:solidFill>
              </a:rPr>
              <a:t>primeNumbers</a:t>
            </a:r>
            <a:r>
              <a:rPr lang="en-IN" sz="2000" dirty="0" smtClean="0">
                <a:solidFill>
                  <a:srgbClr val="FF0000"/>
                </a:solidFill>
              </a:rPr>
              <a:t>);</a:t>
            </a:r>
          </a:p>
          <a:p>
            <a:pPr algn="just">
              <a:buNone/>
            </a:pPr>
            <a:r>
              <a:rPr lang="en-IN" sz="2000" dirty="0" smtClean="0"/>
              <a:t>        </a:t>
            </a:r>
            <a:r>
              <a:rPr lang="en-IN" sz="2000" dirty="0" err="1" smtClean="0"/>
              <a:t>System.out.println</a:t>
            </a:r>
            <a:r>
              <a:rPr lang="en-IN" sz="2000" dirty="0" smtClean="0"/>
              <a:t>("Is TreeSet2 subset of TreeSet1? " + result);</a:t>
            </a:r>
          </a:p>
          <a:p>
            <a:pPr algn="just">
              <a:buNone/>
            </a:pPr>
            <a:r>
              <a:rPr lang="en-IN" sz="2000" dirty="0" smtClean="0"/>
              <a:t>    }</a:t>
            </a:r>
          </a:p>
          <a:p>
            <a:pPr algn="just">
              <a:buNone/>
            </a:pPr>
            <a:r>
              <a:rPr lang="en-IN" sz="2000" dirty="0" smtClean="0"/>
              <a:t>}</a:t>
            </a:r>
          </a:p>
          <a:p>
            <a:pPr algn="just">
              <a:buNone/>
            </a:pPr>
            <a:endParaRPr lang="en-IN" sz="2000"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Java </a:t>
            </a:r>
            <a:r>
              <a:rPr lang="en-IN" b="1" dirty="0" err="1" smtClean="0"/>
              <a:t>EnumSet</a:t>
            </a:r>
            <a:r>
              <a:rPr lang="en-IN" b="1" dirty="0" smtClean="0"/>
              <a:t/>
            </a:r>
            <a:br>
              <a:rPr lang="en-IN" b="1" dirty="0" smtClean="0"/>
            </a:br>
            <a:endParaRPr lang="en-IN" dirty="0"/>
          </a:p>
        </p:txBody>
      </p:sp>
      <p:sp>
        <p:nvSpPr>
          <p:cNvPr id="3" name="Content Placeholder 2"/>
          <p:cNvSpPr>
            <a:spLocks noGrp="1"/>
          </p:cNvSpPr>
          <p:nvPr>
            <p:ph idx="1"/>
          </p:nvPr>
        </p:nvSpPr>
        <p:spPr>
          <a:xfrm>
            <a:off x="457200" y="1340768"/>
            <a:ext cx="8229600" cy="4525963"/>
          </a:xfrm>
        </p:spPr>
        <p:txBody>
          <a:bodyPr>
            <a:normAutofit/>
          </a:bodyPr>
          <a:lstStyle/>
          <a:p>
            <a:pPr algn="just">
              <a:buNone/>
            </a:pPr>
            <a:r>
              <a:rPr lang="en-IN" sz="2400" b="1" dirty="0" smtClean="0"/>
              <a:t>Creating </a:t>
            </a:r>
            <a:r>
              <a:rPr lang="en-IN" sz="2400" b="1" dirty="0" err="1" smtClean="0"/>
              <a:t>EnumSet</a:t>
            </a:r>
            <a:endParaRPr lang="en-IN" sz="2400" b="1" dirty="0" smtClean="0"/>
          </a:p>
          <a:p>
            <a:pPr algn="just">
              <a:buNone/>
            </a:pPr>
            <a:endParaRPr lang="en-IN" sz="2400" b="1" dirty="0" smtClean="0"/>
          </a:p>
          <a:p>
            <a:pPr algn="just"/>
            <a:r>
              <a:rPr lang="en-IN" sz="2400" dirty="0" smtClean="0"/>
              <a:t>In order to create an </a:t>
            </a:r>
            <a:r>
              <a:rPr lang="en-IN" sz="2400" dirty="0" err="1" smtClean="0"/>
              <a:t>enum</a:t>
            </a:r>
            <a:r>
              <a:rPr lang="en-IN" sz="2400" dirty="0" smtClean="0"/>
              <a:t> set, we must import the </a:t>
            </a:r>
            <a:r>
              <a:rPr lang="en-IN" sz="2400" dirty="0" err="1" smtClean="0"/>
              <a:t>java.util.EnumSet</a:t>
            </a:r>
            <a:r>
              <a:rPr lang="en-IN" sz="2400" dirty="0" smtClean="0"/>
              <a:t> package first.</a:t>
            </a:r>
          </a:p>
          <a:p>
            <a:pPr algn="just"/>
            <a:endParaRPr lang="en-IN" sz="2400" dirty="0" smtClean="0"/>
          </a:p>
          <a:p>
            <a:pPr algn="just"/>
            <a:r>
              <a:rPr lang="en-IN" sz="2400" dirty="0" smtClean="0"/>
              <a:t>Unlike other set implementations, </a:t>
            </a:r>
            <a:r>
              <a:rPr lang="en-IN" sz="2400" dirty="0" smtClean="0">
                <a:solidFill>
                  <a:srgbClr val="FF0000"/>
                </a:solidFill>
              </a:rPr>
              <a:t>the </a:t>
            </a:r>
            <a:r>
              <a:rPr lang="en-IN" sz="2400" dirty="0" err="1" smtClean="0">
                <a:solidFill>
                  <a:srgbClr val="FF0000"/>
                </a:solidFill>
              </a:rPr>
              <a:t>enum</a:t>
            </a:r>
            <a:r>
              <a:rPr lang="en-IN" sz="2400" dirty="0" smtClean="0">
                <a:solidFill>
                  <a:srgbClr val="FF0000"/>
                </a:solidFill>
              </a:rPr>
              <a:t> set does not have public constructors. </a:t>
            </a:r>
            <a:r>
              <a:rPr lang="en-IN" sz="2400" dirty="0" smtClean="0"/>
              <a:t>We must use the predefined methods to create an </a:t>
            </a:r>
            <a:r>
              <a:rPr lang="en-IN" sz="2400" dirty="0" err="1" smtClean="0"/>
              <a:t>enum</a:t>
            </a:r>
            <a:r>
              <a:rPr lang="en-IN" sz="2400" dirty="0" smtClean="0"/>
              <a:t> set.</a:t>
            </a:r>
          </a:p>
          <a:p>
            <a:pPr algn="just"/>
            <a:endParaRPr lang="en-IN" sz="2400" dirty="0" smtClean="0"/>
          </a:p>
          <a:p>
            <a:pPr algn="just"/>
            <a:endParaRPr lang="en-IN" sz="2400"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80728"/>
            <a:ext cx="8229600" cy="4525963"/>
          </a:xfrm>
        </p:spPr>
        <p:txBody>
          <a:bodyPr>
            <a:normAutofit/>
          </a:bodyPr>
          <a:lstStyle/>
          <a:p>
            <a:pPr marL="514350" indent="-514350" algn="just">
              <a:buFont typeface="+mj-lt"/>
              <a:buAutoNum type="arabicPeriod"/>
            </a:pPr>
            <a:r>
              <a:rPr lang="en-IN" dirty="0" smtClean="0"/>
              <a:t>Using </a:t>
            </a:r>
            <a:r>
              <a:rPr lang="en-IN" dirty="0" err="1" smtClean="0"/>
              <a:t>allOf</a:t>
            </a:r>
            <a:r>
              <a:rPr lang="en-IN" dirty="0" smtClean="0"/>
              <a:t>(Size)</a:t>
            </a:r>
          </a:p>
          <a:p>
            <a:pPr marL="514350" indent="-514350">
              <a:buFont typeface="+mj-lt"/>
              <a:buAutoNum type="arabicPeriod"/>
            </a:pPr>
            <a:r>
              <a:rPr lang="en-IN" dirty="0" smtClean="0"/>
              <a:t>Using </a:t>
            </a:r>
            <a:r>
              <a:rPr lang="en-IN" dirty="0" err="1" smtClean="0"/>
              <a:t>noneOf</a:t>
            </a:r>
            <a:r>
              <a:rPr lang="en-IN" dirty="0" smtClean="0"/>
              <a:t>(Size)</a:t>
            </a:r>
          </a:p>
          <a:p>
            <a:pPr marL="514350" indent="-514350">
              <a:buFont typeface="+mj-lt"/>
              <a:buAutoNum type="arabicPeriod"/>
            </a:pPr>
            <a:r>
              <a:rPr lang="en-IN" dirty="0" smtClean="0"/>
              <a:t> Using range(e1, e2) Method</a:t>
            </a:r>
          </a:p>
          <a:p>
            <a:pPr marL="514350" indent="-514350">
              <a:buFont typeface="+mj-lt"/>
              <a:buAutoNum type="arabicPeriod"/>
            </a:pPr>
            <a:r>
              <a:rPr lang="en-IN" dirty="0" smtClean="0"/>
              <a:t> Using of() Method</a:t>
            </a:r>
          </a:p>
          <a:p>
            <a:pPr marL="514350" indent="-514350">
              <a:buFont typeface="+mj-lt"/>
              <a:buAutoNum type="arabicPeriod"/>
            </a:pPr>
            <a:r>
              <a:rPr lang="en-IN" dirty="0" smtClean="0"/>
              <a:t>Methods of </a:t>
            </a:r>
            <a:r>
              <a:rPr lang="en-IN" dirty="0" err="1" smtClean="0"/>
              <a:t>EnumSet</a:t>
            </a:r>
            <a:endParaRPr lang="en-IN" dirty="0" smtClean="0"/>
          </a:p>
          <a:p>
            <a:pPr marL="514350" indent="-514350">
              <a:buFont typeface="+mj-lt"/>
              <a:buAutoNum type="arabicPeriod"/>
            </a:pPr>
            <a:endParaRPr lang="en-IN" b="1" dirty="0" smtClean="0"/>
          </a:p>
          <a:p>
            <a:endParaRPr lang="en-IN" b="1"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400" b="1" dirty="0" smtClean="0"/>
              <a:t>Access </a:t>
            </a:r>
            <a:r>
              <a:rPr lang="en-IN" sz="2400" b="1" dirty="0" err="1" smtClean="0"/>
              <a:t>EnumSet</a:t>
            </a:r>
            <a:r>
              <a:rPr lang="en-IN" sz="2400" b="1" dirty="0" smtClean="0"/>
              <a:t> Elements</a:t>
            </a:r>
            <a:br>
              <a:rPr lang="en-IN" sz="2400" b="1" dirty="0" smtClean="0"/>
            </a:br>
            <a:endParaRPr lang="en-IN" sz="2400" dirty="0"/>
          </a:p>
        </p:txBody>
      </p:sp>
      <p:sp>
        <p:nvSpPr>
          <p:cNvPr id="3" name="Content Placeholder 2"/>
          <p:cNvSpPr>
            <a:spLocks noGrp="1"/>
          </p:cNvSpPr>
          <p:nvPr>
            <p:ph idx="1"/>
          </p:nvPr>
        </p:nvSpPr>
        <p:spPr>
          <a:xfrm>
            <a:off x="457200" y="908720"/>
            <a:ext cx="8229600" cy="4525963"/>
          </a:xfrm>
        </p:spPr>
        <p:txBody>
          <a:bodyPr>
            <a:noAutofit/>
          </a:bodyPr>
          <a:lstStyle/>
          <a:p>
            <a:pPr algn="just">
              <a:buNone/>
            </a:pPr>
            <a:r>
              <a:rPr lang="en-IN" sz="1600" dirty="0" smtClean="0"/>
              <a:t>import </a:t>
            </a:r>
            <a:r>
              <a:rPr lang="en-IN" sz="1600" dirty="0" err="1" smtClean="0"/>
              <a:t>java.util.EnumSet</a:t>
            </a:r>
            <a:r>
              <a:rPr lang="en-IN" sz="1600" dirty="0" smtClean="0"/>
              <a:t>;</a:t>
            </a:r>
          </a:p>
          <a:p>
            <a:pPr algn="just">
              <a:buNone/>
            </a:pPr>
            <a:r>
              <a:rPr lang="en-IN" sz="1600" dirty="0" smtClean="0"/>
              <a:t>import </a:t>
            </a:r>
            <a:r>
              <a:rPr lang="en-IN" sz="1600" dirty="0" err="1" smtClean="0"/>
              <a:t>java.util.Iterator</a:t>
            </a:r>
            <a:r>
              <a:rPr lang="en-IN" sz="1600" dirty="0" smtClean="0"/>
              <a:t>;</a:t>
            </a:r>
          </a:p>
          <a:p>
            <a:pPr algn="just">
              <a:buNone/>
            </a:pPr>
            <a:r>
              <a:rPr lang="en-IN" sz="1600" dirty="0" smtClean="0"/>
              <a:t>class Main {</a:t>
            </a:r>
          </a:p>
          <a:p>
            <a:pPr algn="just">
              <a:buNone/>
            </a:pPr>
            <a:r>
              <a:rPr lang="en-IN" sz="1600" dirty="0" smtClean="0"/>
              <a:t>    </a:t>
            </a:r>
            <a:r>
              <a:rPr lang="en-IN" sz="1600" dirty="0" err="1" smtClean="0">
                <a:solidFill>
                  <a:srgbClr val="FF0000"/>
                </a:solidFill>
              </a:rPr>
              <a:t>enum</a:t>
            </a:r>
            <a:r>
              <a:rPr lang="en-IN" sz="1600" dirty="0" smtClean="0">
                <a:solidFill>
                  <a:srgbClr val="FF0000"/>
                </a:solidFill>
              </a:rPr>
              <a:t> Size {</a:t>
            </a:r>
          </a:p>
          <a:p>
            <a:pPr algn="just">
              <a:buNone/>
            </a:pPr>
            <a:r>
              <a:rPr lang="en-IN" sz="1600" dirty="0" smtClean="0">
                <a:solidFill>
                  <a:srgbClr val="FF0000"/>
                </a:solidFill>
              </a:rPr>
              <a:t>        SMALL, MEDIUM, LARGE, EXTRALARGE</a:t>
            </a:r>
          </a:p>
          <a:p>
            <a:pPr algn="just">
              <a:buNone/>
            </a:pPr>
            <a:r>
              <a:rPr lang="en-IN" sz="1600" dirty="0" smtClean="0"/>
              <a:t>    }</a:t>
            </a:r>
          </a:p>
          <a:p>
            <a:pPr algn="just">
              <a:buNone/>
            </a:pPr>
            <a:r>
              <a:rPr lang="en-IN" sz="1600" dirty="0" smtClean="0"/>
              <a:t>    public static void main(String[] </a:t>
            </a:r>
            <a:r>
              <a:rPr lang="en-IN" sz="1600" dirty="0" err="1" smtClean="0"/>
              <a:t>args</a:t>
            </a:r>
            <a:r>
              <a:rPr lang="en-IN" sz="1600" dirty="0" smtClean="0"/>
              <a:t>) {</a:t>
            </a:r>
          </a:p>
          <a:p>
            <a:pPr algn="just">
              <a:buNone/>
            </a:pPr>
            <a:endParaRPr lang="en-IN" sz="1600" dirty="0" smtClean="0"/>
          </a:p>
          <a:p>
            <a:pPr algn="just">
              <a:buNone/>
            </a:pPr>
            <a:r>
              <a:rPr lang="en-IN" sz="1600" dirty="0" smtClean="0"/>
              <a:t>        // Creating an </a:t>
            </a:r>
            <a:r>
              <a:rPr lang="en-IN" sz="1600" dirty="0" err="1" smtClean="0"/>
              <a:t>EnumSet</a:t>
            </a:r>
            <a:r>
              <a:rPr lang="en-IN" sz="1600" dirty="0" smtClean="0"/>
              <a:t> using </a:t>
            </a:r>
            <a:r>
              <a:rPr lang="en-IN" sz="1600" dirty="0" err="1" smtClean="0"/>
              <a:t>allOf</a:t>
            </a:r>
            <a:r>
              <a:rPr lang="en-IN" sz="1600" dirty="0" smtClean="0"/>
              <a:t>()</a:t>
            </a:r>
          </a:p>
          <a:p>
            <a:pPr algn="just">
              <a:buNone/>
            </a:pPr>
            <a:r>
              <a:rPr lang="en-IN" sz="1600" dirty="0" smtClean="0">
                <a:solidFill>
                  <a:srgbClr val="FF0000"/>
                </a:solidFill>
              </a:rPr>
              <a:t>        </a:t>
            </a:r>
            <a:r>
              <a:rPr lang="en-IN" sz="1600" dirty="0" err="1" smtClean="0">
                <a:solidFill>
                  <a:srgbClr val="FF0000"/>
                </a:solidFill>
              </a:rPr>
              <a:t>EnumSet</a:t>
            </a:r>
            <a:r>
              <a:rPr lang="en-IN" sz="1600" dirty="0" smtClean="0">
                <a:solidFill>
                  <a:srgbClr val="FF0000"/>
                </a:solidFill>
              </a:rPr>
              <a:t>&lt;Size&gt; sizes = </a:t>
            </a:r>
            <a:r>
              <a:rPr lang="en-IN" sz="1600" dirty="0" err="1" smtClean="0">
                <a:solidFill>
                  <a:srgbClr val="FF0000"/>
                </a:solidFill>
              </a:rPr>
              <a:t>EnumSet.allOf</a:t>
            </a:r>
            <a:r>
              <a:rPr lang="en-IN" sz="1600" dirty="0" smtClean="0">
                <a:solidFill>
                  <a:srgbClr val="FF0000"/>
                </a:solidFill>
              </a:rPr>
              <a:t>(</a:t>
            </a:r>
            <a:r>
              <a:rPr lang="en-IN" sz="1600" dirty="0" err="1" smtClean="0">
                <a:solidFill>
                  <a:srgbClr val="FF0000"/>
                </a:solidFill>
              </a:rPr>
              <a:t>Size.class</a:t>
            </a:r>
            <a:r>
              <a:rPr lang="en-IN" sz="1600" dirty="0" smtClean="0">
                <a:solidFill>
                  <a:srgbClr val="FF0000"/>
                </a:solidFill>
              </a:rPr>
              <a:t>);</a:t>
            </a:r>
          </a:p>
          <a:p>
            <a:pPr algn="just">
              <a:buNone/>
            </a:pPr>
            <a:endParaRPr lang="en-IN" sz="1600" dirty="0" smtClean="0"/>
          </a:p>
          <a:p>
            <a:pPr algn="just">
              <a:buNone/>
            </a:pPr>
            <a:r>
              <a:rPr lang="en-IN" sz="1600" dirty="0" smtClean="0"/>
              <a:t>        </a:t>
            </a:r>
            <a:r>
              <a:rPr lang="en-IN" sz="1600" dirty="0" err="1" smtClean="0"/>
              <a:t>Iterator</a:t>
            </a:r>
            <a:r>
              <a:rPr lang="en-IN" sz="1600" dirty="0" smtClean="0"/>
              <a:t>&lt;Size&gt; iterate = </a:t>
            </a:r>
            <a:r>
              <a:rPr lang="en-IN" sz="1600" dirty="0" err="1" smtClean="0"/>
              <a:t>sizes.iterator</a:t>
            </a:r>
            <a:r>
              <a:rPr lang="en-IN" sz="1600" dirty="0" smtClean="0"/>
              <a:t>();</a:t>
            </a:r>
          </a:p>
          <a:p>
            <a:pPr algn="just">
              <a:buNone/>
            </a:pPr>
            <a:endParaRPr lang="en-IN" sz="1600" dirty="0" smtClean="0"/>
          </a:p>
          <a:p>
            <a:pPr algn="just">
              <a:buNone/>
            </a:pPr>
            <a:r>
              <a:rPr lang="en-IN" sz="1600" dirty="0" smtClean="0"/>
              <a:t>        </a:t>
            </a:r>
            <a:r>
              <a:rPr lang="en-IN" sz="1600" dirty="0" err="1" smtClean="0"/>
              <a:t>System.out.print</a:t>
            </a:r>
            <a:r>
              <a:rPr lang="en-IN" sz="1600" dirty="0" smtClean="0"/>
              <a:t>("</a:t>
            </a:r>
            <a:r>
              <a:rPr lang="en-IN" sz="1600" dirty="0" err="1" smtClean="0"/>
              <a:t>EnumSet</a:t>
            </a:r>
            <a:r>
              <a:rPr lang="en-IN" sz="1600" dirty="0" smtClean="0"/>
              <a:t>: ");</a:t>
            </a:r>
          </a:p>
          <a:p>
            <a:pPr algn="just">
              <a:buNone/>
            </a:pPr>
            <a:r>
              <a:rPr lang="en-IN" sz="1600" dirty="0" smtClean="0"/>
              <a:t>        while(</a:t>
            </a:r>
            <a:r>
              <a:rPr lang="en-IN" sz="1600" dirty="0" err="1" smtClean="0"/>
              <a:t>iterate.hasNext</a:t>
            </a:r>
            <a:r>
              <a:rPr lang="en-IN" sz="1600" dirty="0" smtClean="0"/>
              <a:t>()) {</a:t>
            </a:r>
          </a:p>
          <a:p>
            <a:pPr algn="just">
              <a:buNone/>
            </a:pPr>
            <a:r>
              <a:rPr lang="en-IN" sz="1600" dirty="0" smtClean="0"/>
              <a:t>            </a:t>
            </a:r>
            <a:r>
              <a:rPr lang="en-IN" sz="1600" dirty="0" err="1" smtClean="0"/>
              <a:t>System.out.print</a:t>
            </a:r>
            <a:r>
              <a:rPr lang="en-IN" sz="1600" dirty="0" smtClean="0"/>
              <a:t>(</a:t>
            </a:r>
            <a:r>
              <a:rPr lang="en-IN" sz="1600" dirty="0" err="1" smtClean="0"/>
              <a:t>iterate.next</a:t>
            </a:r>
            <a:r>
              <a:rPr lang="en-IN" sz="1600" dirty="0" smtClean="0"/>
              <a:t>());</a:t>
            </a:r>
          </a:p>
          <a:p>
            <a:pPr algn="just">
              <a:buNone/>
            </a:pPr>
            <a:r>
              <a:rPr lang="en-IN" sz="1600" dirty="0" smtClean="0"/>
              <a:t>            </a:t>
            </a:r>
            <a:r>
              <a:rPr lang="en-IN" sz="1600" dirty="0" err="1" smtClean="0"/>
              <a:t>System.out.print</a:t>
            </a:r>
            <a:r>
              <a:rPr lang="en-IN" sz="1600" dirty="0" smtClean="0"/>
              <a:t>(", ");</a:t>
            </a:r>
          </a:p>
          <a:p>
            <a:pPr algn="just">
              <a:buNone/>
            </a:pPr>
            <a:r>
              <a:rPr lang="en-IN" sz="1600" dirty="0" smtClean="0"/>
              <a:t>        }</a:t>
            </a:r>
          </a:p>
          <a:p>
            <a:pPr algn="just">
              <a:buNone/>
            </a:pPr>
            <a:r>
              <a:rPr lang="en-IN" sz="1600" dirty="0" smtClean="0"/>
              <a:t>    }</a:t>
            </a:r>
          </a:p>
          <a:p>
            <a:pPr algn="just">
              <a:buNone/>
            </a:pPr>
            <a:r>
              <a:rPr lang="en-IN" sz="1600" dirty="0" smtClean="0"/>
              <a:t>}</a:t>
            </a:r>
          </a:p>
          <a:p>
            <a:pPr algn="just">
              <a:buNone/>
            </a:pPr>
            <a:endParaRPr lang="en-IN" sz="1600" dirty="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err="1" smtClean="0"/>
              <a:t>LinkedHashSet</a:t>
            </a:r>
            <a:r>
              <a:rPr lang="en-IN" b="1" dirty="0" smtClean="0"/>
              <a:t> Vs. </a:t>
            </a:r>
            <a:r>
              <a:rPr lang="en-IN" b="1" dirty="0" err="1" smtClean="0"/>
              <a:t>HashSet</a:t>
            </a:r>
            <a:r>
              <a:rPr lang="en-IN" b="1" dirty="0" smtClean="0"/>
              <a:t/>
            </a:r>
            <a:br>
              <a:rPr lang="en-IN" b="1" dirty="0" smtClean="0"/>
            </a:br>
            <a:endParaRPr lang="en-IN" dirty="0"/>
          </a:p>
        </p:txBody>
      </p:sp>
      <p:sp>
        <p:nvSpPr>
          <p:cNvPr id="3" name="Content Placeholder 2"/>
          <p:cNvSpPr>
            <a:spLocks noGrp="1"/>
          </p:cNvSpPr>
          <p:nvPr>
            <p:ph idx="1"/>
          </p:nvPr>
        </p:nvSpPr>
        <p:spPr/>
        <p:txBody>
          <a:bodyPr>
            <a:normAutofit/>
          </a:bodyPr>
          <a:lstStyle/>
          <a:p>
            <a:pPr algn="just"/>
            <a:r>
              <a:rPr lang="en-IN" sz="2000" dirty="0" smtClean="0"/>
              <a:t>Both </a:t>
            </a:r>
            <a:r>
              <a:rPr lang="en-IN" sz="2000" dirty="0" err="1" smtClean="0"/>
              <a:t>LinkedHashSet</a:t>
            </a:r>
            <a:r>
              <a:rPr lang="en-IN" sz="2000" dirty="0" smtClean="0"/>
              <a:t> and </a:t>
            </a:r>
            <a:r>
              <a:rPr lang="en-IN" sz="2000" dirty="0" err="1" smtClean="0"/>
              <a:t>HashSet</a:t>
            </a:r>
            <a:r>
              <a:rPr lang="en-IN" sz="2000" dirty="0" smtClean="0"/>
              <a:t> implements the Set interface. However, there exist some differences between them.</a:t>
            </a:r>
          </a:p>
          <a:p>
            <a:pPr algn="just"/>
            <a:endParaRPr lang="en-IN" sz="2000" dirty="0" smtClean="0"/>
          </a:p>
          <a:p>
            <a:pPr algn="just"/>
            <a:r>
              <a:rPr lang="en-IN" sz="2000" dirty="0" err="1" smtClean="0"/>
              <a:t>LinkedHashSet</a:t>
            </a:r>
            <a:r>
              <a:rPr lang="en-IN" sz="2000" dirty="0" smtClean="0"/>
              <a:t> maintains a linked list internally. Due to this, it maintains </a:t>
            </a:r>
            <a:r>
              <a:rPr lang="en-IN" sz="2000" dirty="0" smtClean="0">
                <a:solidFill>
                  <a:srgbClr val="FF0000"/>
                </a:solidFill>
              </a:rPr>
              <a:t>the insertion order of its elements</a:t>
            </a:r>
            <a:r>
              <a:rPr lang="en-IN" sz="2000" dirty="0" smtClean="0"/>
              <a:t>.</a:t>
            </a:r>
          </a:p>
          <a:p>
            <a:pPr algn="just"/>
            <a:endParaRPr lang="en-IN" sz="2000" dirty="0" smtClean="0"/>
          </a:p>
          <a:p>
            <a:pPr algn="just"/>
            <a:r>
              <a:rPr lang="en-IN" sz="2000" dirty="0" smtClean="0"/>
              <a:t>The </a:t>
            </a:r>
            <a:r>
              <a:rPr lang="en-IN" sz="2000" dirty="0" err="1" smtClean="0"/>
              <a:t>LinkedHashSet</a:t>
            </a:r>
            <a:r>
              <a:rPr lang="en-IN" sz="2000" dirty="0" smtClean="0"/>
              <a:t> class requires more storage than </a:t>
            </a:r>
            <a:r>
              <a:rPr lang="en-IN" sz="2000" dirty="0" err="1" smtClean="0"/>
              <a:t>HashSet</a:t>
            </a:r>
            <a:r>
              <a:rPr lang="en-IN" sz="2000" dirty="0" smtClean="0"/>
              <a:t>. This is because </a:t>
            </a:r>
            <a:r>
              <a:rPr lang="en-IN" sz="2000" dirty="0" err="1" smtClean="0"/>
              <a:t>LinkedHashSet</a:t>
            </a:r>
            <a:r>
              <a:rPr lang="en-IN" sz="2000" dirty="0" smtClean="0"/>
              <a:t> maintains linked lists internally.</a:t>
            </a:r>
          </a:p>
          <a:p>
            <a:pPr algn="just"/>
            <a:endParaRPr lang="en-IN" sz="2000" dirty="0" smtClean="0"/>
          </a:p>
          <a:p>
            <a:pPr algn="just"/>
            <a:r>
              <a:rPr lang="en-IN" sz="2000" dirty="0" smtClean="0"/>
              <a:t>The </a:t>
            </a:r>
            <a:r>
              <a:rPr lang="en-IN" sz="2000" dirty="0" smtClean="0">
                <a:solidFill>
                  <a:srgbClr val="FF0000"/>
                </a:solidFill>
              </a:rPr>
              <a:t>performance of </a:t>
            </a:r>
            <a:r>
              <a:rPr lang="en-IN" sz="2000" dirty="0" err="1" smtClean="0">
                <a:solidFill>
                  <a:srgbClr val="FF0000"/>
                </a:solidFill>
              </a:rPr>
              <a:t>LinkedHashSet</a:t>
            </a:r>
            <a:r>
              <a:rPr lang="en-IN" sz="2000" dirty="0" smtClean="0">
                <a:solidFill>
                  <a:srgbClr val="FF0000"/>
                </a:solidFill>
              </a:rPr>
              <a:t> is slower than </a:t>
            </a:r>
            <a:r>
              <a:rPr lang="en-IN" sz="2000" dirty="0" err="1" smtClean="0">
                <a:solidFill>
                  <a:srgbClr val="FF0000"/>
                </a:solidFill>
              </a:rPr>
              <a:t>HashSet</a:t>
            </a:r>
            <a:r>
              <a:rPr lang="en-IN" sz="2000" dirty="0" smtClean="0"/>
              <a:t>. It is because of linked lists present in </a:t>
            </a:r>
            <a:r>
              <a:rPr lang="en-IN" sz="2000" dirty="0" err="1" smtClean="0"/>
              <a:t>LinkedHashSet</a:t>
            </a:r>
            <a:endParaRPr lang="en-IN" sz="2000" dirty="0" smtClean="0"/>
          </a:p>
          <a:p>
            <a:pPr algn="just"/>
            <a:endParaRPr lang="en-IN" sz="2000" dirty="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err="1" smtClean="0"/>
              <a:t>LinkedHashSet</a:t>
            </a:r>
            <a:r>
              <a:rPr lang="en-IN" b="1" dirty="0" smtClean="0"/>
              <a:t> Vs. </a:t>
            </a:r>
            <a:r>
              <a:rPr lang="en-IN" b="1" dirty="0" err="1" smtClean="0"/>
              <a:t>TreeSet</a:t>
            </a:r>
            <a:r>
              <a:rPr lang="en-IN" b="1" dirty="0" smtClean="0"/>
              <a:t/>
            </a:r>
            <a:br>
              <a:rPr lang="en-IN" b="1" dirty="0" smtClean="0"/>
            </a:br>
            <a:endParaRPr lang="en-IN" dirty="0"/>
          </a:p>
        </p:txBody>
      </p:sp>
      <p:sp>
        <p:nvSpPr>
          <p:cNvPr id="3" name="Content Placeholder 2"/>
          <p:cNvSpPr>
            <a:spLocks noGrp="1"/>
          </p:cNvSpPr>
          <p:nvPr>
            <p:ph idx="1"/>
          </p:nvPr>
        </p:nvSpPr>
        <p:spPr/>
        <p:txBody>
          <a:bodyPr>
            <a:normAutofit/>
          </a:bodyPr>
          <a:lstStyle/>
          <a:p>
            <a:pPr algn="just"/>
            <a:r>
              <a:rPr lang="en-IN" sz="2400" dirty="0" smtClean="0"/>
              <a:t>The</a:t>
            </a:r>
            <a:r>
              <a:rPr lang="en-IN" sz="2400" dirty="0" smtClean="0">
                <a:solidFill>
                  <a:srgbClr val="FF0000"/>
                </a:solidFill>
              </a:rPr>
              <a:t> </a:t>
            </a:r>
            <a:r>
              <a:rPr lang="en-IN" sz="2400" dirty="0" err="1" smtClean="0">
                <a:solidFill>
                  <a:srgbClr val="FF0000"/>
                </a:solidFill>
              </a:rPr>
              <a:t>TreeSet</a:t>
            </a:r>
            <a:r>
              <a:rPr lang="en-IN" sz="2400" dirty="0" smtClean="0">
                <a:solidFill>
                  <a:srgbClr val="FF0000"/>
                </a:solidFill>
              </a:rPr>
              <a:t> class implements the </a:t>
            </a:r>
            <a:r>
              <a:rPr lang="en-IN" sz="2400" dirty="0" err="1" smtClean="0">
                <a:solidFill>
                  <a:srgbClr val="FF0000"/>
                </a:solidFill>
              </a:rPr>
              <a:t>SortedSet</a:t>
            </a:r>
            <a:r>
              <a:rPr lang="en-IN" sz="2400" dirty="0" smtClean="0">
                <a:solidFill>
                  <a:srgbClr val="FF0000"/>
                </a:solidFill>
              </a:rPr>
              <a:t> interface</a:t>
            </a:r>
            <a:r>
              <a:rPr lang="en-IN" sz="2400" dirty="0" smtClean="0"/>
              <a:t>. That's why elements in a tree set are sorted. However, the </a:t>
            </a:r>
            <a:r>
              <a:rPr lang="en-IN" sz="2400" dirty="0" err="1" smtClean="0"/>
              <a:t>LinkedHashSet</a:t>
            </a:r>
            <a:r>
              <a:rPr lang="en-IN" sz="2400" dirty="0" smtClean="0"/>
              <a:t> class only maintains the insertion order of its elements.</a:t>
            </a:r>
          </a:p>
          <a:p>
            <a:pPr algn="just"/>
            <a:endParaRPr lang="en-IN" sz="2400" dirty="0" smtClean="0"/>
          </a:p>
          <a:p>
            <a:pPr algn="just"/>
            <a:r>
              <a:rPr lang="en-IN" sz="2400" dirty="0" smtClean="0"/>
              <a:t>A </a:t>
            </a:r>
            <a:r>
              <a:rPr lang="en-IN" sz="2400" dirty="0" err="1" smtClean="0"/>
              <a:t>TreeSet</a:t>
            </a:r>
            <a:r>
              <a:rPr lang="en-IN" sz="2400" dirty="0" smtClean="0"/>
              <a:t> is usually slower than a </a:t>
            </a:r>
            <a:r>
              <a:rPr lang="en-IN" sz="2400" dirty="0" err="1" smtClean="0"/>
              <a:t>LinkedHashSet</a:t>
            </a:r>
            <a:r>
              <a:rPr lang="en-IN" sz="2400" dirty="0" smtClean="0"/>
              <a:t>. It is because whenever an element is added to a </a:t>
            </a:r>
            <a:r>
              <a:rPr lang="en-IN" sz="2400" dirty="0" err="1" smtClean="0"/>
              <a:t>TreeSet</a:t>
            </a:r>
            <a:r>
              <a:rPr lang="en-IN" sz="2400" dirty="0" smtClean="0"/>
              <a:t>, it has to perform the sorting operation.</a:t>
            </a:r>
          </a:p>
          <a:p>
            <a:pPr algn="just"/>
            <a:endParaRPr lang="en-IN" sz="2400" dirty="0" smtClean="0"/>
          </a:p>
          <a:p>
            <a:pPr algn="just"/>
            <a:r>
              <a:rPr lang="en-IN" sz="2400" dirty="0" err="1" smtClean="0">
                <a:solidFill>
                  <a:srgbClr val="FF0000"/>
                </a:solidFill>
              </a:rPr>
              <a:t>LinkedHashSet</a:t>
            </a:r>
            <a:r>
              <a:rPr lang="en-IN" sz="2400" dirty="0" smtClean="0">
                <a:solidFill>
                  <a:srgbClr val="FF0000"/>
                </a:solidFill>
              </a:rPr>
              <a:t> allows the insertion of null values. However, we cannot insert a null value to </a:t>
            </a:r>
            <a:r>
              <a:rPr lang="en-IN" sz="2400" dirty="0" err="1" smtClean="0">
                <a:solidFill>
                  <a:srgbClr val="FF0000"/>
                </a:solidFill>
              </a:rPr>
              <a:t>TreeSet</a:t>
            </a:r>
            <a:r>
              <a:rPr lang="en-IN" sz="2400" dirty="0" smtClean="0">
                <a:solidFill>
                  <a:srgbClr val="FF0000"/>
                </a:solidFill>
              </a:rPr>
              <a:t>.</a:t>
            </a:r>
          </a:p>
          <a:p>
            <a:pPr algn="just"/>
            <a:endParaRPr lang="en-IN" sz="2400"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Map Interface</a:t>
            </a:r>
            <a:br>
              <a:rPr lang="en-IN" b="1" dirty="0" smtClean="0"/>
            </a:br>
            <a:endParaRPr lang="en-IN" dirty="0"/>
          </a:p>
        </p:txBody>
      </p:sp>
      <p:sp>
        <p:nvSpPr>
          <p:cNvPr id="3" name="Content Placeholder 2"/>
          <p:cNvSpPr>
            <a:spLocks noGrp="1"/>
          </p:cNvSpPr>
          <p:nvPr>
            <p:ph idx="1"/>
          </p:nvPr>
        </p:nvSpPr>
        <p:spPr/>
        <p:txBody>
          <a:bodyPr>
            <a:normAutofit fontScale="62500" lnSpcReduction="20000"/>
          </a:bodyPr>
          <a:lstStyle/>
          <a:p>
            <a:pPr algn="just"/>
            <a:r>
              <a:rPr lang="en-IN" dirty="0" smtClean="0"/>
              <a:t>A map is an object that stores</a:t>
            </a:r>
            <a:r>
              <a:rPr lang="en-IN" dirty="0" smtClean="0">
                <a:solidFill>
                  <a:srgbClr val="FF0000"/>
                </a:solidFill>
              </a:rPr>
              <a:t> key and value pairs.</a:t>
            </a:r>
          </a:p>
          <a:p>
            <a:pPr algn="just"/>
            <a:endParaRPr lang="en-IN" dirty="0" smtClean="0"/>
          </a:p>
          <a:p>
            <a:pPr algn="just"/>
            <a:r>
              <a:rPr lang="en-IN" dirty="0" smtClean="0"/>
              <a:t>It contains unique keys as the same key cannot have multiple mappings.</a:t>
            </a:r>
          </a:p>
          <a:p>
            <a:pPr algn="just"/>
            <a:endParaRPr lang="en-IN" dirty="0" smtClean="0"/>
          </a:p>
          <a:p>
            <a:pPr algn="just"/>
            <a:r>
              <a:rPr lang="en-IN" dirty="0" smtClean="0"/>
              <a:t>Although a part of the Collections Framework, maps are not themselves collections because they do not </a:t>
            </a:r>
            <a:r>
              <a:rPr lang="en-IN" b="1" dirty="0" smtClean="0"/>
              <a:t>implement the Collection Interface</a:t>
            </a:r>
            <a:r>
              <a:rPr lang="en-IN" dirty="0" smtClean="0"/>
              <a:t>.</a:t>
            </a:r>
          </a:p>
          <a:p>
            <a:pPr algn="just"/>
            <a:endParaRPr lang="en-IN" dirty="0" smtClean="0"/>
          </a:p>
          <a:p>
            <a:r>
              <a:rPr lang="en-IN" dirty="0" smtClean="0"/>
              <a:t>In Java, elements of Map are stored in </a:t>
            </a:r>
            <a:r>
              <a:rPr lang="en-IN" b="1" dirty="0" smtClean="0"/>
              <a:t>key/value</a:t>
            </a:r>
            <a:r>
              <a:rPr lang="en-IN" dirty="0" smtClean="0"/>
              <a:t> pairs. </a:t>
            </a:r>
            <a:r>
              <a:rPr lang="en-IN" b="1" dirty="0" smtClean="0"/>
              <a:t>Keys</a:t>
            </a:r>
            <a:r>
              <a:rPr lang="en-IN" dirty="0" smtClean="0"/>
              <a:t> are unique values associated with individual </a:t>
            </a:r>
            <a:r>
              <a:rPr lang="en-IN" b="1" dirty="0" smtClean="0"/>
              <a:t>Values</a:t>
            </a:r>
            <a:r>
              <a:rPr lang="en-IN" dirty="0" smtClean="0"/>
              <a:t>.</a:t>
            </a:r>
          </a:p>
          <a:p>
            <a:endParaRPr lang="en-IN" dirty="0" smtClean="0"/>
          </a:p>
          <a:p>
            <a:r>
              <a:rPr lang="en-IN" dirty="0" smtClean="0"/>
              <a:t>A </a:t>
            </a:r>
            <a:r>
              <a:rPr lang="en-IN" dirty="0" smtClean="0">
                <a:solidFill>
                  <a:srgbClr val="FF0000"/>
                </a:solidFill>
              </a:rPr>
              <a:t>map cannot contain duplicate keys</a:t>
            </a:r>
            <a:r>
              <a:rPr lang="en-IN" dirty="0" smtClean="0"/>
              <a:t>. And, each key is associated with a single value.</a:t>
            </a:r>
          </a:p>
          <a:p>
            <a:pPr algn="just"/>
            <a:endParaRPr lang="en-IN" dirty="0" smtClean="0"/>
          </a:p>
          <a:p>
            <a:pPr algn="just">
              <a:buNone/>
            </a:pPr>
            <a:r>
              <a:rPr lang="en-IN" dirty="0" smtClean="0"/>
              <a:t/>
            </a:r>
            <a:br>
              <a:rPr lang="en-IN" dirty="0" smtClean="0"/>
            </a:b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Grp="1" noChangeAspect="1" noChangeArrowheads="1"/>
          </p:cNvPicPr>
          <p:nvPr>
            <p:ph idx="1"/>
          </p:nvPr>
        </p:nvPicPr>
        <p:blipFill>
          <a:blip r:embed="rId3" cstate="print"/>
          <a:srcRect/>
          <a:stretch>
            <a:fillRect/>
          </a:stretch>
        </p:blipFill>
        <p:spPr bwMode="auto">
          <a:xfrm>
            <a:off x="1115616" y="1556792"/>
            <a:ext cx="7488832" cy="403244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smtClean="0"/>
              <a:t>Classes that implement Map</a:t>
            </a:r>
            <a:br>
              <a:rPr lang="en-IN" sz="3200" b="1" dirty="0" smtClean="0"/>
            </a:br>
            <a:endParaRPr lang="en-IN" sz="3200" dirty="0"/>
          </a:p>
        </p:txBody>
      </p:sp>
      <p:sp>
        <p:nvSpPr>
          <p:cNvPr id="3" name="Content Placeholder 2"/>
          <p:cNvSpPr>
            <a:spLocks noGrp="1"/>
          </p:cNvSpPr>
          <p:nvPr>
            <p:ph idx="1"/>
          </p:nvPr>
        </p:nvSpPr>
        <p:spPr>
          <a:xfrm>
            <a:off x="457200" y="980728"/>
            <a:ext cx="8229600" cy="4525963"/>
          </a:xfrm>
        </p:spPr>
        <p:txBody>
          <a:bodyPr>
            <a:normAutofit/>
          </a:bodyPr>
          <a:lstStyle/>
          <a:p>
            <a:pPr algn="just"/>
            <a:r>
              <a:rPr lang="en-IN" sz="2800" dirty="0" smtClean="0"/>
              <a:t>Since Map is an interface, we cannot create objects from it.</a:t>
            </a:r>
          </a:p>
          <a:p>
            <a:pPr algn="just"/>
            <a:endParaRPr lang="en-IN" sz="2800" dirty="0"/>
          </a:p>
        </p:txBody>
      </p:sp>
      <p:pic>
        <p:nvPicPr>
          <p:cNvPr id="4" name="Picture 2"/>
          <p:cNvPicPr>
            <a:picLocks noChangeAspect="1" noChangeArrowheads="1"/>
          </p:cNvPicPr>
          <p:nvPr/>
        </p:nvPicPr>
        <p:blipFill>
          <a:blip r:embed="rId2" cstate="print"/>
          <a:srcRect/>
          <a:stretch>
            <a:fillRect/>
          </a:stretch>
        </p:blipFill>
        <p:spPr bwMode="auto">
          <a:xfrm>
            <a:off x="611560" y="1844824"/>
            <a:ext cx="4896544" cy="3338314"/>
          </a:xfrm>
          <a:prstGeom prst="rect">
            <a:avLst/>
          </a:prstGeom>
          <a:noFill/>
          <a:ln w="9525">
            <a:noFill/>
            <a:miter lim="800000"/>
            <a:headEnd/>
            <a:tailEnd/>
          </a:ln>
        </p:spPr>
      </p:pic>
      <p:pic>
        <p:nvPicPr>
          <p:cNvPr id="50179" name="Picture 3"/>
          <p:cNvPicPr>
            <a:picLocks noChangeAspect="1" noChangeArrowheads="1"/>
          </p:cNvPicPr>
          <p:nvPr/>
        </p:nvPicPr>
        <p:blipFill>
          <a:blip r:embed="rId3" cstate="print"/>
          <a:srcRect/>
          <a:stretch>
            <a:fillRect/>
          </a:stretch>
        </p:blipFill>
        <p:spPr bwMode="auto">
          <a:xfrm>
            <a:off x="5652120" y="3140968"/>
            <a:ext cx="3268613" cy="302433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Methods of Map</a:t>
            </a:r>
            <a:br>
              <a:rPr lang="en-IN" b="1" dirty="0" smtClean="0"/>
            </a:br>
            <a:endParaRPr lang="en-IN" dirty="0"/>
          </a:p>
        </p:txBody>
      </p:sp>
      <p:sp>
        <p:nvSpPr>
          <p:cNvPr id="3" name="Content Placeholder 2"/>
          <p:cNvSpPr>
            <a:spLocks noGrp="1"/>
          </p:cNvSpPr>
          <p:nvPr>
            <p:ph idx="1"/>
          </p:nvPr>
        </p:nvSpPr>
        <p:spPr>
          <a:xfrm>
            <a:off x="457200" y="1340768"/>
            <a:ext cx="8229600" cy="4525963"/>
          </a:xfrm>
        </p:spPr>
        <p:txBody>
          <a:bodyPr>
            <a:noAutofit/>
          </a:bodyPr>
          <a:lstStyle/>
          <a:p>
            <a:pPr algn="just"/>
            <a:r>
              <a:rPr lang="en-IN" sz="1800" dirty="0" smtClean="0"/>
              <a:t>The Map interface includes all the methods of the Collection interface. It is because Collection is a super interface of Map, the Map interface also includes the following methods</a:t>
            </a:r>
          </a:p>
          <a:p>
            <a:pPr algn="just"/>
            <a:endParaRPr lang="en-IN" sz="1800" dirty="0" smtClean="0"/>
          </a:p>
          <a:p>
            <a:pPr algn="just"/>
            <a:r>
              <a:rPr lang="en-IN" sz="1800" b="1" dirty="0" smtClean="0"/>
              <a:t>put(K, V)</a:t>
            </a:r>
            <a:r>
              <a:rPr lang="en-IN" sz="1800" dirty="0" smtClean="0"/>
              <a:t> - Inserts the association of a key K and a value V into the map. If the key is already present, the new value replaces the old value.</a:t>
            </a:r>
          </a:p>
          <a:p>
            <a:pPr algn="just"/>
            <a:endParaRPr lang="en-IN" sz="1800" dirty="0" smtClean="0"/>
          </a:p>
          <a:p>
            <a:pPr algn="just"/>
            <a:r>
              <a:rPr lang="en-IN" sz="1800" b="1" dirty="0" err="1" smtClean="0"/>
              <a:t>putAll</a:t>
            </a:r>
            <a:r>
              <a:rPr lang="en-IN" sz="1800" b="1" dirty="0" smtClean="0"/>
              <a:t>()</a:t>
            </a:r>
            <a:r>
              <a:rPr lang="en-IN" sz="1800" dirty="0" smtClean="0"/>
              <a:t> - Inserts all the entries from the specified map to this map.</a:t>
            </a:r>
          </a:p>
          <a:p>
            <a:pPr algn="just"/>
            <a:endParaRPr lang="en-IN" sz="1800" dirty="0" smtClean="0"/>
          </a:p>
          <a:p>
            <a:pPr algn="just"/>
            <a:r>
              <a:rPr lang="en-IN" sz="1800" b="1" dirty="0" err="1" smtClean="0"/>
              <a:t>putIfAbsent</a:t>
            </a:r>
            <a:r>
              <a:rPr lang="en-IN" sz="1800" b="1" dirty="0" smtClean="0"/>
              <a:t>(K, V)</a:t>
            </a:r>
            <a:r>
              <a:rPr lang="en-IN" sz="1800" dirty="0" smtClean="0"/>
              <a:t> - Inserts the association if the key K is not already associated with the value V.</a:t>
            </a:r>
          </a:p>
          <a:p>
            <a:pPr algn="just"/>
            <a:endParaRPr lang="en-IN" sz="1800" dirty="0" smtClean="0"/>
          </a:p>
          <a:p>
            <a:pPr algn="just"/>
            <a:r>
              <a:rPr lang="en-IN" sz="1800" b="1" dirty="0" smtClean="0"/>
              <a:t>get(K)</a:t>
            </a:r>
            <a:r>
              <a:rPr lang="en-IN" sz="1800" dirty="0" smtClean="0"/>
              <a:t> - Returns the value associated with the specified key K. If the key is not found, it returns null.</a:t>
            </a:r>
          </a:p>
          <a:p>
            <a:pPr algn="just"/>
            <a:endParaRPr lang="en-IN" sz="1800" dirty="0" smtClean="0"/>
          </a:p>
          <a:p>
            <a:pPr algn="just"/>
            <a:r>
              <a:rPr lang="en-IN" sz="1800" b="1" dirty="0" err="1" smtClean="0"/>
              <a:t>getOrDefault</a:t>
            </a:r>
            <a:r>
              <a:rPr lang="en-IN" sz="1800" b="1" dirty="0" smtClean="0"/>
              <a:t>(K, </a:t>
            </a:r>
            <a:r>
              <a:rPr lang="en-IN" sz="1800" b="1" dirty="0" err="1" smtClean="0"/>
              <a:t>defaultValue</a:t>
            </a:r>
            <a:r>
              <a:rPr lang="en-IN" sz="1800" b="1" dirty="0" smtClean="0"/>
              <a:t>)</a:t>
            </a:r>
            <a:r>
              <a:rPr lang="en-IN" sz="1800" dirty="0" smtClean="0"/>
              <a:t> - Returns the value associated with the specified key K. If the key is not found, it returns the </a:t>
            </a:r>
            <a:r>
              <a:rPr lang="en-IN" sz="1800" dirty="0" err="1" smtClean="0"/>
              <a:t>defaultValue</a:t>
            </a:r>
            <a:r>
              <a:rPr lang="en-IN" sz="1800" dirty="0" smtClean="0"/>
              <a:t>.</a:t>
            </a:r>
          </a:p>
          <a:p>
            <a:pPr algn="just"/>
            <a:endParaRPr lang="en-IN" sz="1800" dirty="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08720"/>
            <a:ext cx="8229600" cy="4525963"/>
          </a:xfrm>
        </p:spPr>
        <p:txBody>
          <a:bodyPr>
            <a:noAutofit/>
          </a:bodyPr>
          <a:lstStyle/>
          <a:p>
            <a:pPr algn="just"/>
            <a:r>
              <a:rPr lang="en-IN" sz="1600" b="1" dirty="0" err="1" smtClean="0"/>
              <a:t>containsKey</a:t>
            </a:r>
            <a:r>
              <a:rPr lang="en-IN" sz="1600" b="1" dirty="0" smtClean="0"/>
              <a:t>(K)</a:t>
            </a:r>
            <a:r>
              <a:rPr lang="en-IN" sz="1600" dirty="0" smtClean="0"/>
              <a:t> - Checks if the specified key K is present in the map or not.</a:t>
            </a:r>
          </a:p>
          <a:p>
            <a:pPr algn="just"/>
            <a:endParaRPr lang="en-IN" sz="1600" dirty="0" smtClean="0"/>
          </a:p>
          <a:p>
            <a:pPr algn="just"/>
            <a:r>
              <a:rPr lang="en-IN" sz="1600" b="1" dirty="0" err="1" smtClean="0"/>
              <a:t>containsValue</a:t>
            </a:r>
            <a:r>
              <a:rPr lang="en-IN" sz="1600" b="1" dirty="0" smtClean="0"/>
              <a:t>(V)</a:t>
            </a:r>
            <a:r>
              <a:rPr lang="en-IN" sz="1600" dirty="0" smtClean="0"/>
              <a:t> - Checks if the specified value V is present in the map or not.</a:t>
            </a:r>
          </a:p>
          <a:p>
            <a:pPr algn="just"/>
            <a:endParaRPr lang="en-IN" sz="1600" dirty="0" smtClean="0"/>
          </a:p>
          <a:p>
            <a:pPr algn="just"/>
            <a:r>
              <a:rPr lang="en-IN" sz="1600" b="1" dirty="0" smtClean="0"/>
              <a:t>replace(K, V)</a:t>
            </a:r>
            <a:r>
              <a:rPr lang="en-IN" sz="1600" dirty="0" smtClean="0"/>
              <a:t> - Replace the value of the key K with the new specified value V.</a:t>
            </a:r>
          </a:p>
          <a:p>
            <a:pPr algn="just"/>
            <a:endParaRPr lang="en-IN" sz="1600" dirty="0" smtClean="0"/>
          </a:p>
          <a:p>
            <a:pPr algn="just"/>
            <a:r>
              <a:rPr lang="en-IN" sz="1600" b="1" dirty="0" smtClean="0"/>
              <a:t>replace(K, </a:t>
            </a:r>
            <a:r>
              <a:rPr lang="en-IN" sz="1600" b="1" dirty="0" err="1" smtClean="0"/>
              <a:t>oldValue</a:t>
            </a:r>
            <a:r>
              <a:rPr lang="en-IN" sz="1600" b="1" dirty="0" smtClean="0"/>
              <a:t>, </a:t>
            </a:r>
            <a:r>
              <a:rPr lang="en-IN" sz="1600" b="1" dirty="0" err="1" smtClean="0"/>
              <a:t>newValue</a:t>
            </a:r>
            <a:r>
              <a:rPr lang="en-IN" sz="1600" b="1" dirty="0" smtClean="0"/>
              <a:t>)</a:t>
            </a:r>
            <a:r>
              <a:rPr lang="en-IN" sz="1600" dirty="0" smtClean="0"/>
              <a:t> - Replaces the value of the key K with the new value </a:t>
            </a:r>
            <a:r>
              <a:rPr lang="en-IN" sz="1600" dirty="0" err="1" smtClean="0"/>
              <a:t>newValue</a:t>
            </a:r>
            <a:r>
              <a:rPr lang="en-IN" sz="1600" dirty="0" smtClean="0"/>
              <a:t> only if the key K is associated with the value </a:t>
            </a:r>
            <a:r>
              <a:rPr lang="en-IN" sz="1600" dirty="0" err="1" smtClean="0"/>
              <a:t>oldValue</a:t>
            </a:r>
            <a:r>
              <a:rPr lang="en-IN" sz="1600" dirty="0" smtClean="0"/>
              <a:t>.</a:t>
            </a:r>
          </a:p>
          <a:p>
            <a:pPr algn="just"/>
            <a:endParaRPr lang="en-IN" sz="1600" dirty="0" smtClean="0"/>
          </a:p>
          <a:p>
            <a:pPr algn="just"/>
            <a:r>
              <a:rPr lang="en-IN" sz="1600" b="1" dirty="0" smtClean="0"/>
              <a:t>remove(K)</a:t>
            </a:r>
            <a:r>
              <a:rPr lang="en-IN" sz="1600" dirty="0" smtClean="0"/>
              <a:t> - Removes the entry from the map represented by the key K.</a:t>
            </a:r>
          </a:p>
          <a:p>
            <a:pPr algn="just"/>
            <a:endParaRPr lang="en-IN" sz="1600" dirty="0" smtClean="0"/>
          </a:p>
          <a:p>
            <a:pPr algn="just"/>
            <a:r>
              <a:rPr lang="en-IN" sz="1600" b="1" dirty="0" smtClean="0"/>
              <a:t>remove(K, V)</a:t>
            </a:r>
            <a:r>
              <a:rPr lang="en-IN" sz="1600" dirty="0" smtClean="0"/>
              <a:t> - Removes the entry from the map that has key K associated with value V.</a:t>
            </a:r>
          </a:p>
          <a:p>
            <a:pPr algn="just"/>
            <a:endParaRPr lang="en-IN" sz="1600" dirty="0" smtClean="0"/>
          </a:p>
          <a:p>
            <a:pPr algn="just"/>
            <a:r>
              <a:rPr lang="en-IN" sz="1600" b="1" dirty="0" err="1" smtClean="0"/>
              <a:t>keySet</a:t>
            </a:r>
            <a:r>
              <a:rPr lang="en-IN" sz="1600" b="1" dirty="0" smtClean="0"/>
              <a:t>()</a:t>
            </a:r>
            <a:r>
              <a:rPr lang="en-IN" sz="1600" dirty="0" smtClean="0"/>
              <a:t> - Returns a set of all the keys present in a map.</a:t>
            </a:r>
          </a:p>
          <a:p>
            <a:pPr algn="just"/>
            <a:endParaRPr lang="en-IN" sz="1600" dirty="0" smtClean="0"/>
          </a:p>
          <a:p>
            <a:pPr algn="just"/>
            <a:r>
              <a:rPr lang="en-IN" sz="1600" b="1" dirty="0" smtClean="0"/>
              <a:t>values()</a:t>
            </a:r>
            <a:r>
              <a:rPr lang="en-IN" sz="1600" dirty="0" smtClean="0"/>
              <a:t> - Returns a set of all the values present in a map.</a:t>
            </a:r>
          </a:p>
          <a:p>
            <a:pPr algn="just"/>
            <a:endParaRPr lang="en-IN" sz="1600" dirty="0" smtClean="0"/>
          </a:p>
          <a:p>
            <a:pPr algn="just"/>
            <a:r>
              <a:rPr lang="en-IN" sz="1600" b="1" dirty="0" err="1" smtClean="0"/>
              <a:t>entrySet</a:t>
            </a:r>
            <a:r>
              <a:rPr lang="en-IN" sz="1600" b="1" dirty="0" smtClean="0"/>
              <a:t>()</a:t>
            </a:r>
            <a:r>
              <a:rPr lang="en-IN" sz="1600" dirty="0" smtClean="0"/>
              <a:t> - Returns a set of all the key/value mapping present in a map.</a:t>
            </a:r>
          </a:p>
          <a:p>
            <a:pPr algn="just"/>
            <a:r>
              <a:rPr lang="en-IN" sz="1600" dirty="0" smtClean="0"/>
              <a:t/>
            </a:r>
            <a:br>
              <a:rPr lang="en-IN" sz="1600" dirty="0" smtClean="0"/>
            </a:br>
            <a:endParaRPr lang="en-IN" sz="1600" dirty="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err="1" smtClean="0"/>
              <a:t>HashMap</a:t>
            </a:r>
            <a:r>
              <a:rPr lang="en-IN" b="1" dirty="0" smtClean="0"/>
              <a:t/>
            </a:r>
            <a:br>
              <a:rPr lang="en-IN" b="1" dirty="0" smtClean="0"/>
            </a:br>
            <a:endParaRPr lang="en-IN" dirty="0"/>
          </a:p>
        </p:txBody>
      </p:sp>
      <p:sp>
        <p:nvSpPr>
          <p:cNvPr id="3" name="Content Placeholder 2"/>
          <p:cNvSpPr>
            <a:spLocks noGrp="1"/>
          </p:cNvSpPr>
          <p:nvPr>
            <p:ph idx="1"/>
          </p:nvPr>
        </p:nvSpPr>
        <p:spPr/>
        <p:txBody>
          <a:bodyPr>
            <a:noAutofit/>
          </a:bodyPr>
          <a:lstStyle/>
          <a:p>
            <a:pPr algn="just"/>
            <a:r>
              <a:rPr lang="en-IN" sz="1800" dirty="0" smtClean="0"/>
              <a:t>The </a:t>
            </a:r>
            <a:r>
              <a:rPr lang="en-IN" sz="1800" dirty="0" err="1" smtClean="0"/>
              <a:t>HashMap</a:t>
            </a:r>
            <a:r>
              <a:rPr lang="en-IN" sz="1800" dirty="0" smtClean="0"/>
              <a:t> class extends </a:t>
            </a:r>
            <a:r>
              <a:rPr lang="en-IN" sz="1800" b="1" dirty="0" err="1" smtClean="0"/>
              <a:t>AbstractMap</a:t>
            </a:r>
            <a:r>
              <a:rPr lang="en-IN" sz="1800" b="1" dirty="0" smtClean="0"/>
              <a:t> and implements the Map interface</a:t>
            </a:r>
            <a:r>
              <a:rPr lang="en-IN" sz="1800" dirty="0" smtClean="0"/>
              <a:t>.</a:t>
            </a:r>
          </a:p>
          <a:p>
            <a:pPr algn="just"/>
            <a:endParaRPr lang="en-IN" sz="1800" dirty="0" smtClean="0"/>
          </a:p>
          <a:p>
            <a:pPr algn="just"/>
            <a:r>
              <a:rPr lang="en-IN" sz="1800" dirty="0" smtClean="0"/>
              <a:t>It uses a hash table for storing key-value pairs.</a:t>
            </a:r>
          </a:p>
          <a:p>
            <a:pPr algn="just"/>
            <a:endParaRPr lang="en-IN" sz="1800" dirty="0" smtClean="0"/>
          </a:p>
          <a:p>
            <a:r>
              <a:rPr lang="en-IN" sz="1800" dirty="0" err="1" smtClean="0"/>
              <a:t>HashMap</a:t>
            </a:r>
            <a:r>
              <a:rPr lang="en-IN" sz="1800" dirty="0" smtClean="0"/>
              <a:t> does not maintain order of its element.</a:t>
            </a:r>
          </a:p>
          <a:p>
            <a:endParaRPr lang="en-IN" sz="1800" dirty="0" smtClean="0"/>
          </a:p>
          <a:p>
            <a:endParaRPr lang="en-IN" sz="1800" dirty="0" smtClean="0"/>
          </a:p>
          <a:p>
            <a:pPr>
              <a:buNone/>
            </a:pPr>
            <a:r>
              <a:rPr lang="en-IN" sz="1800" dirty="0" err="1" smtClean="0"/>
              <a:t>HashMap</a:t>
            </a:r>
            <a:r>
              <a:rPr lang="en-IN" sz="1800" dirty="0" smtClean="0"/>
              <a:t> has four constructor.</a:t>
            </a:r>
          </a:p>
          <a:p>
            <a:r>
              <a:rPr lang="en-IN" sz="1800" dirty="0" err="1" smtClean="0"/>
              <a:t>HashMap</a:t>
            </a:r>
            <a:r>
              <a:rPr lang="en-IN" sz="1800" dirty="0" smtClean="0"/>
              <a:t>() </a:t>
            </a:r>
          </a:p>
          <a:p>
            <a:endParaRPr lang="en-IN" sz="1800" dirty="0" smtClean="0"/>
          </a:p>
          <a:p>
            <a:r>
              <a:rPr lang="en-IN" sz="1800" dirty="0" err="1" smtClean="0"/>
              <a:t>HashMap</a:t>
            </a:r>
            <a:r>
              <a:rPr lang="en-IN" sz="1800" dirty="0" smtClean="0"/>
              <a:t>(Map&lt; ? extends k, ? extends V&gt; m) </a:t>
            </a:r>
          </a:p>
          <a:p>
            <a:endParaRPr lang="en-IN" sz="1800" dirty="0" smtClean="0"/>
          </a:p>
          <a:p>
            <a:r>
              <a:rPr lang="en-IN" sz="1800" dirty="0" err="1" smtClean="0"/>
              <a:t>HashMap</a:t>
            </a:r>
            <a:r>
              <a:rPr lang="en-IN" sz="1800" dirty="0" smtClean="0"/>
              <a:t>(</a:t>
            </a:r>
            <a:r>
              <a:rPr lang="en-IN" sz="1800" dirty="0" err="1" smtClean="0"/>
              <a:t>int</a:t>
            </a:r>
            <a:r>
              <a:rPr lang="en-IN" sz="1800" dirty="0" smtClean="0"/>
              <a:t> capacity) </a:t>
            </a:r>
          </a:p>
          <a:p>
            <a:endParaRPr lang="en-IN" sz="1800" dirty="0" smtClean="0"/>
          </a:p>
          <a:p>
            <a:r>
              <a:rPr lang="en-IN" sz="1800" dirty="0" err="1" smtClean="0"/>
              <a:t>HashMap</a:t>
            </a:r>
            <a:r>
              <a:rPr lang="en-IN" sz="1800" dirty="0" smtClean="0"/>
              <a:t>(</a:t>
            </a:r>
            <a:r>
              <a:rPr lang="en-IN" sz="1800" dirty="0" err="1" smtClean="0"/>
              <a:t>int</a:t>
            </a:r>
            <a:r>
              <a:rPr lang="en-IN" sz="1800" dirty="0" smtClean="0"/>
              <a:t> capacity, float </a:t>
            </a:r>
            <a:r>
              <a:rPr lang="en-IN" sz="1800" dirty="0" err="1" smtClean="0"/>
              <a:t>fillratio</a:t>
            </a:r>
            <a:r>
              <a:rPr lang="en-IN" sz="1800" dirty="0" smtClean="0"/>
              <a:t>)</a:t>
            </a:r>
          </a:p>
          <a:p>
            <a:endParaRPr lang="en-IN" sz="1800" dirty="0" smtClean="0"/>
          </a:p>
          <a:p>
            <a:pPr algn="just">
              <a:buNone/>
            </a:pPr>
            <a:r>
              <a:rPr lang="en-IN" sz="1800" dirty="0" smtClean="0"/>
              <a:t/>
            </a:r>
            <a:br>
              <a:rPr lang="en-IN" sz="1800" dirty="0" smtClean="0"/>
            </a:br>
            <a:endParaRPr lang="en-IN" sz="1800" dirty="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52736"/>
            <a:ext cx="8229600" cy="4525963"/>
          </a:xfrm>
        </p:spPr>
        <p:txBody>
          <a:bodyPr>
            <a:noAutofit/>
          </a:bodyPr>
          <a:lstStyle/>
          <a:p>
            <a:pPr>
              <a:buNone/>
            </a:pPr>
            <a:r>
              <a:rPr lang="en-IN" sz="1600" dirty="0" smtClean="0"/>
              <a:t>import </a:t>
            </a:r>
            <a:r>
              <a:rPr lang="en-IN" sz="1600" dirty="0" err="1" smtClean="0"/>
              <a:t>java.util</a:t>
            </a:r>
            <a:r>
              <a:rPr lang="en-IN" sz="1600" dirty="0" smtClean="0"/>
              <a:t>.*;</a:t>
            </a:r>
          </a:p>
          <a:p>
            <a:pPr>
              <a:buNone/>
            </a:pPr>
            <a:r>
              <a:rPr lang="en-IN" sz="1600" dirty="0" smtClean="0"/>
              <a:t>  </a:t>
            </a:r>
          </a:p>
          <a:p>
            <a:pPr>
              <a:buNone/>
            </a:pPr>
            <a:r>
              <a:rPr lang="en-IN" sz="1600" dirty="0" smtClean="0"/>
              <a:t>public class Topics {</a:t>
            </a:r>
          </a:p>
          <a:p>
            <a:pPr>
              <a:buNone/>
            </a:pPr>
            <a:r>
              <a:rPr lang="en-IN" sz="1600" dirty="0" smtClean="0"/>
              <a:t>    public static void main(String </a:t>
            </a:r>
            <a:r>
              <a:rPr lang="en-IN" sz="1600" dirty="0" err="1" smtClean="0"/>
              <a:t>args</a:t>
            </a:r>
            <a:r>
              <a:rPr lang="en-IN" sz="1600" dirty="0" smtClean="0"/>
              <a:t>[])</a:t>
            </a:r>
          </a:p>
          <a:p>
            <a:pPr>
              <a:buNone/>
            </a:pPr>
            <a:r>
              <a:rPr lang="en-IN" sz="1600" dirty="0" smtClean="0"/>
              <a:t>    {</a:t>
            </a:r>
          </a:p>
          <a:p>
            <a:pPr>
              <a:buNone/>
            </a:pPr>
            <a:r>
              <a:rPr lang="en-IN" sz="1600" dirty="0" smtClean="0"/>
              <a:t>        // Creating a </a:t>
            </a:r>
            <a:r>
              <a:rPr lang="en-IN" sz="1600" dirty="0" err="1" smtClean="0"/>
              <a:t>HashMap</a:t>
            </a:r>
            <a:r>
              <a:rPr lang="en-IN" sz="1600" dirty="0" smtClean="0"/>
              <a:t> </a:t>
            </a:r>
          </a:p>
          <a:p>
            <a:pPr>
              <a:buNone/>
            </a:pPr>
            <a:r>
              <a:rPr lang="en-IN" sz="1600" dirty="0" smtClean="0"/>
              <a:t>        </a:t>
            </a:r>
            <a:r>
              <a:rPr lang="en-IN" sz="1600" dirty="0" err="1" smtClean="0"/>
              <a:t>HashMap</a:t>
            </a:r>
            <a:r>
              <a:rPr lang="en-IN" sz="1600" dirty="0" smtClean="0"/>
              <a:t>&lt;Integer, Double&gt; </a:t>
            </a:r>
            <a:r>
              <a:rPr lang="en-IN" sz="1600" dirty="0" err="1" smtClean="0"/>
              <a:t>hm</a:t>
            </a:r>
            <a:r>
              <a:rPr lang="en-IN" sz="1600" dirty="0" smtClean="0"/>
              <a:t> = new </a:t>
            </a:r>
            <a:r>
              <a:rPr lang="en-IN" sz="1600" dirty="0" err="1" smtClean="0"/>
              <a:t>HashMap</a:t>
            </a:r>
            <a:r>
              <a:rPr lang="en-IN" sz="1600" dirty="0" smtClean="0"/>
              <a:t>&lt;Integer, Double&gt;();</a:t>
            </a:r>
          </a:p>
          <a:p>
            <a:pPr>
              <a:buNone/>
            </a:pPr>
            <a:r>
              <a:rPr lang="en-IN" sz="1600" dirty="0" smtClean="0"/>
              <a:t>  </a:t>
            </a:r>
          </a:p>
          <a:p>
            <a:pPr>
              <a:buNone/>
            </a:pPr>
            <a:r>
              <a:rPr lang="en-IN" sz="1600" dirty="0" smtClean="0"/>
              <a:t>        //adding key value pairs using put()</a:t>
            </a:r>
          </a:p>
          <a:p>
            <a:pPr>
              <a:buNone/>
            </a:pPr>
            <a:r>
              <a:rPr lang="en-IN" sz="1600" dirty="0" smtClean="0"/>
              <a:t>        </a:t>
            </a:r>
            <a:r>
              <a:rPr lang="en-IN" sz="1600" dirty="0" err="1" smtClean="0"/>
              <a:t>hm.put</a:t>
            </a:r>
            <a:r>
              <a:rPr lang="en-IN" sz="1600" dirty="0" smtClean="0"/>
              <a:t>(1, 1.9);</a:t>
            </a:r>
          </a:p>
          <a:p>
            <a:pPr>
              <a:buNone/>
            </a:pPr>
            <a:r>
              <a:rPr lang="en-IN" sz="1600" dirty="0" smtClean="0"/>
              <a:t>        </a:t>
            </a:r>
            <a:r>
              <a:rPr lang="en-IN" sz="1600" dirty="0" err="1" smtClean="0"/>
              <a:t>hm.put</a:t>
            </a:r>
            <a:r>
              <a:rPr lang="en-IN" sz="1600" dirty="0" smtClean="0"/>
              <a:t>(2, 2.8);</a:t>
            </a:r>
          </a:p>
          <a:p>
            <a:pPr>
              <a:buNone/>
            </a:pPr>
            <a:r>
              <a:rPr lang="en-IN" sz="1600" dirty="0" smtClean="0"/>
              <a:t>        </a:t>
            </a:r>
            <a:r>
              <a:rPr lang="en-IN" sz="1600" dirty="0" err="1" smtClean="0"/>
              <a:t>hm.put</a:t>
            </a:r>
            <a:r>
              <a:rPr lang="en-IN" sz="1600" dirty="0" smtClean="0"/>
              <a:t>(3, 3.7);</a:t>
            </a:r>
          </a:p>
          <a:p>
            <a:pPr>
              <a:buNone/>
            </a:pPr>
            <a:r>
              <a:rPr lang="en-IN" sz="1600" dirty="0" smtClean="0"/>
              <a:t>  </a:t>
            </a:r>
          </a:p>
          <a:p>
            <a:pPr>
              <a:buNone/>
            </a:pPr>
            <a:r>
              <a:rPr lang="en-IN" sz="1600" dirty="0" smtClean="0"/>
              <a:t>        // Finding the value for a key using get()</a:t>
            </a:r>
          </a:p>
          <a:p>
            <a:pPr>
              <a:buNone/>
            </a:pPr>
            <a:r>
              <a:rPr lang="en-IN" sz="1600" dirty="0" smtClean="0"/>
              <a:t>        </a:t>
            </a:r>
            <a:r>
              <a:rPr lang="en-IN" sz="1600" dirty="0" err="1" smtClean="0"/>
              <a:t>System.out.println</a:t>
            </a:r>
            <a:r>
              <a:rPr lang="en-IN" sz="1600" dirty="0" smtClean="0"/>
              <a:t>("The Value for 1 is " + </a:t>
            </a:r>
            <a:r>
              <a:rPr lang="en-IN" sz="1600" dirty="0" err="1" smtClean="0"/>
              <a:t>hm.get</a:t>
            </a:r>
            <a:r>
              <a:rPr lang="en-IN" sz="1600" dirty="0" smtClean="0"/>
              <a:t>(1));</a:t>
            </a:r>
          </a:p>
          <a:p>
            <a:pPr>
              <a:buNone/>
            </a:pPr>
            <a:r>
              <a:rPr lang="en-IN" sz="1600" dirty="0" smtClean="0"/>
              <a:t>  </a:t>
            </a:r>
          </a:p>
          <a:p>
            <a:pPr>
              <a:buNone/>
            </a:pPr>
            <a:r>
              <a:rPr lang="en-IN" sz="1600" dirty="0" smtClean="0"/>
              <a:t>    }</a:t>
            </a:r>
          </a:p>
          <a:p>
            <a:pPr>
              <a:buNone/>
            </a:pPr>
            <a:r>
              <a:rPr lang="en-IN" sz="1600" dirty="0" smtClean="0"/>
              <a:t>}</a:t>
            </a:r>
          </a:p>
          <a:p>
            <a:pPr>
              <a:buNone/>
            </a:pPr>
            <a:endParaRPr lang="en-IN" sz="1600" dirty="0"/>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b="1" dirty="0" smtClean="0"/>
              <a:t>Creating </a:t>
            </a:r>
            <a:r>
              <a:rPr lang="en-IN" sz="2800" b="1" dirty="0" err="1" smtClean="0"/>
              <a:t>HashMap</a:t>
            </a:r>
            <a:r>
              <a:rPr lang="en-IN" sz="2800" b="1" dirty="0" smtClean="0"/>
              <a:t> from Other Maps</a:t>
            </a:r>
            <a:br>
              <a:rPr lang="en-IN" sz="2800" b="1" dirty="0" smtClean="0"/>
            </a:br>
            <a:endParaRPr lang="en-IN" sz="2800" dirty="0"/>
          </a:p>
        </p:txBody>
      </p:sp>
      <p:sp>
        <p:nvSpPr>
          <p:cNvPr id="3" name="Content Placeholder 2"/>
          <p:cNvSpPr>
            <a:spLocks noGrp="1"/>
          </p:cNvSpPr>
          <p:nvPr>
            <p:ph idx="1"/>
          </p:nvPr>
        </p:nvSpPr>
        <p:spPr>
          <a:xfrm>
            <a:off x="457200" y="1207293"/>
            <a:ext cx="8229600" cy="4525963"/>
          </a:xfrm>
        </p:spPr>
        <p:txBody>
          <a:bodyPr>
            <a:noAutofit/>
          </a:bodyPr>
          <a:lstStyle/>
          <a:p>
            <a:pPr algn="just">
              <a:buNone/>
            </a:pPr>
            <a:r>
              <a:rPr lang="en-IN" sz="1600" dirty="0" smtClean="0"/>
              <a:t>import </a:t>
            </a:r>
            <a:r>
              <a:rPr lang="en-IN" sz="1600" dirty="0" err="1" smtClean="0"/>
              <a:t>java.util.HashMap</a:t>
            </a:r>
            <a:r>
              <a:rPr lang="en-IN" sz="1600" dirty="0" smtClean="0"/>
              <a:t>;</a:t>
            </a:r>
          </a:p>
          <a:p>
            <a:pPr algn="just">
              <a:buNone/>
            </a:pPr>
            <a:r>
              <a:rPr lang="en-IN" sz="1600" dirty="0" smtClean="0"/>
              <a:t>import </a:t>
            </a:r>
            <a:r>
              <a:rPr lang="en-IN" sz="1600" dirty="0" err="1" smtClean="0"/>
              <a:t>java.util.TreeMap</a:t>
            </a:r>
            <a:r>
              <a:rPr lang="en-IN" sz="1600" dirty="0" smtClean="0"/>
              <a:t>;</a:t>
            </a:r>
          </a:p>
          <a:p>
            <a:pPr algn="just">
              <a:buNone/>
            </a:pPr>
            <a:endParaRPr lang="en-IN" sz="1600" dirty="0" smtClean="0"/>
          </a:p>
          <a:p>
            <a:pPr algn="just">
              <a:buNone/>
            </a:pPr>
            <a:r>
              <a:rPr lang="en-IN" sz="1600" dirty="0" smtClean="0"/>
              <a:t>class Main {</a:t>
            </a:r>
          </a:p>
          <a:p>
            <a:pPr algn="just">
              <a:buNone/>
            </a:pPr>
            <a:r>
              <a:rPr lang="en-IN" sz="1600" dirty="0" smtClean="0"/>
              <a:t>  public static void main(String[] </a:t>
            </a:r>
            <a:r>
              <a:rPr lang="en-IN" sz="1600" dirty="0" err="1" smtClean="0"/>
              <a:t>args</a:t>
            </a:r>
            <a:r>
              <a:rPr lang="en-IN" sz="1600" dirty="0" smtClean="0"/>
              <a:t>) {</a:t>
            </a:r>
          </a:p>
          <a:p>
            <a:pPr algn="just">
              <a:buNone/>
            </a:pPr>
            <a:endParaRPr lang="en-IN" sz="1600" dirty="0" smtClean="0"/>
          </a:p>
          <a:p>
            <a:pPr algn="just">
              <a:buNone/>
            </a:pPr>
            <a:r>
              <a:rPr lang="en-IN" sz="1600" dirty="0" smtClean="0"/>
              <a:t>    // create a </a:t>
            </a:r>
            <a:r>
              <a:rPr lang="en-IN" sz="1600" dirty="0" err="1" smtClean="0"/>
              <a:t>treemap</a:t>
            </a:r>
            <a:endParaRPr lang="en-IN" sz="1600" dirty="0" smtClean="0"/>
          </a:p>
          <a:p>
            <a:pPr algn="just">
              <a:buNone/>
            </a:pPr>
            <a:r>
              <a:rPr lang="en-IN" sz="1600" dirty="0" smtClean="0">
                <a:solidFill>
                  <a:srgbClr val="FF0000"/>
                </a:solidFill>
              </a:rPr>
              <a:t>    </a:t>
            </a:r>
            <a:r>
              <a:rPr lang="en-IN" sz="1600" dirty="0" err="1" smtClean="0">
                <a:solidFill>
                  <a:srgbClr val="FF0000"/>
                </a:solidFill>
              </a:rPr>
              <a:t>TreeMap</a:t>
            </a:r>
            <a:r>
              <a:rPr lang="en-IN" sz="1600" dirty="0" smtClean="0">
                <a:solidFill>
                  <a:srgbClr val="FF0000"/>
                </a:solidFill>
              </a:rPr>
              <a:t>&lt;String, Integer&gt; </a:t>
            </a:r>
            <a:r>
              <a:rPr lang="en-IN" sz="1600" dirty="0" err="1" smtClean="0">
                <a:solidFill>
                  <a:srgbClr val="FF0000"/>
                </a:solidFill>
              </a:rPr>
              <a:t>evenNumbers</a:t>
            </a:r>
            <a:r>
              <a:rPr lang="en-IN" sz="1600" dirty="0" smtClean="0">
                <a:solidFill>
                  <a:srgbClr val="FF0000"/>
                </a:solidFill>
              </a:rPr>
              <a:t> = new </a:t>
            </a:r>
            <a:r>
              <a:rPr lang="en-IN" sz="1600" dirty="0" err="1" smtClean="0">
                <a:solidFill>
                  <a:srgbClr val="FF0000"/>
                </a:solidFill>
              </a:rPr>
              <a:t>TreeMap</a:t>
            </a:r>
            <a:r>
              <a:rPr lang="en-IN" sz="1600" dirty="0" smtClean="0">
                <a:solidFill>
                  <a:srgbClr val="FF0000"/>
                </a:solidFill>
              </a:rPr>
              <a:t>&lt;&gt;();</a:t>
            </a:r>
          </a:p>
          <a:p>
            <a:pPr algn="just">
              <a:buNone/>
            </a:pPr>
            <a:r>
              <a:rPr lang="en-IN" sz="1600" dirty="0" smtClean="0"/>
              <a:t>    </a:t>
            </a:r>
            <a:r>
              <a:rPr lang="en-IN" sz="1600" dirty="0" err="1" smtClean="0"/>
              <a:t>evenNumbers.put</a:t>
            </a:r>
            <a:r>
              <a:rPr lang="en-IN" sz="1600" dirty="0" smtClean="0"/>
              <a:t>("Two", 2);</a:t>
            </a:r>
          </a:p>
          <a:p>
            <a:pPr algn="just">
              <a:buNone/>
            </a:pPr>
            <a:r>
              <a:rPr lang="en-IN" sz="1600" dirty="0" smtClean="0"/>
              <a:t>    </a:t>
            </a:r>
            <a:r>
              <a:rPr lang="en-IN" sz="1600" dirty="0" err="1" smtClean="0"/>
              <a:t>evenNumbers.put</a:t>
            </a:r>
            <a:r>
              <a:rPr lang="en-IN" sz="1600" dirty="0" smtClean="0"/>
              <a:t>("Four", 4);</a:t>
            </a:r>
          </a:p>
          <a:p>
            <a:pPr algn="just">
              <a:buNone/>
            </a:pPr>
            <a:r>
              <a:rPr lang="en-IN" sz="1600" dirty="0" smtClean="0"/>
              <a:t>    </a:t>
            </a:r>
            <a:r>
              <a:rPr lang="en-IN" sz="1600" dirty="0" err="1" smtClean="0"/>
              <a:t>System.out.println</a:t>
            </a:r>
            <a:r>
              <a:rPr lang="en-IN" sz="1600" dirty="0" smtClean="0"/>
              <a:t>("</a:t>
            </a:r>
            <a:r>
              <a:rPr lang="en-IN" sz="1600" dirty="0" err="1" smtClean="0"/>
              <a:t>TreeMap</a:t>
            </a:r>
            <a:r>
              <a:rPr lang="en-IN" sz="1600" dirty="0" smtClean="0"/>
              <a:t>: " + </a:t>
            </a:r>
            <a:r>
              <a:rPr lang="en-IN" sz="1600" dirty="0" err="1" smtClean="0"/>
              <a:t>evenNumbers</a:t>
            </a:r>
            <a:r>
              <a:rPr lang="en-IN" sz="1600" dirty="0" smtClean="0"/>
              <a:t>);</a:t>
            </a:r>
          </a:p>
          <a:p>
            <a:pPr algn="just">
              <a:buNone/>
            </a:pPr>
            <a:endParaRPr lang="en-IN" sz="1600" dirty="0" smtClean="0"/>
          </a:p>
          <a:p>
            <a:pPr algn="just">
              <a:buNone/>
            </a:pPr>
            <a:r>
              <a:rPr lang="en-IN" sz="1600" dirty="0" smtClean="0"/>
              <a:t>    // create </a:t>
            </a:r>
            <a:r>
              <a:rPr lang="en-IN" sz="1600" dirty="0" err="1" smtClean="0"/>
              <a:t>hashmap</a:t>
            </a:r>
            <a:r>
              <a:rPr lang="en-IN" sz="1600" dirty="0" smtClean="0"/>
              <a:t> from the </a:t>
            </a:r>
            <a:r>
              <a:rPr lang="en-IN" sz="1600" dirty="0" err="1" smtClean="0"/>
              <a:t>treemap</a:t>
            </a:r>
            <a:endParaRPr lang="en-IN" sz="1600" dirty="0" smtClean="0"/>
          </a:p>
          <a:p>
            <a:pPr algn="just">
              <a:buNone/>
            </a:pPr>
            <a:r>
              <a:rPr lang="en-IN" sz="1600" dirty="0" smtClean="0">
                <a:solidFill>
                  <a:srgbClr val="FF0000"/>
                </a:solidFill>
              </a:rPr>
              <a:t>    </a:t>
            </a:r>
            <a:r>
              <a:rPr lang="en-IN" sz="1600" dirty="0" err="1" smtClean="0">
                <a:solidFill>
                  <a:srgbClr val="FF0000"/>
                </a:solidFill>
              </a:rPr>
              <a:t>HashMap</a:t>
            </a:r>
            <a:r>
              <a:rPr lang="en-IN" sz="1600" dirty="0" smtClean="0">
                <a:solidFill>
                  <a:srgbClr val="FF0000"/>
                </a:solidFill>
              </a:rPr>
              <a:t>&lt;String, Integer&gt; numbers = new </a:t>
            </a:r>
            <a:r>
              <a:rPr lang="en-IN" sz="1600" dirty="0" err="1" smtClean="0">
                <a:solidFill>
                  <a:srgbClr val="FF0000"/>
                </a:solidFill>
              </a:rPr>
              <a:t>HashMap</a:t>
            </a:r>
            <a:r>
              <a:rPr lang="en-IN" sz="1600" dirty="0" smtClean="0">
                <a:solidFill>
                  <a:srgbClr val="FF0000"/>
                </a:solidFill>
              </a:rPr>
              <a:t>&lt;&gt;(</a:t>
            </a:r>
            <a:r>
              <a:rPr lang="en-IN" sz="1600" dirty="0" err="1" smtClean="0">
                <a:solidFill>
                  <a:srgbClr val="FF0000"/>
                </a:solidFill>
              </a:rPr>
              <a:t>evenNumbers</a:t>
            </a:r>
            <a:r>
              <a:rPr lang="en-IN" sz="1600" dirty="0" smtClean="0">
                <a:solidFill>
                  <a:srgbClr val="FF0000"/>
                </a:solidFill>
              </a:rPr>
              <a:t>);</a:t>
            </a:r>
          </a:p>
          <a:p>
            <a:pPr algn="just">
              <a:buNone/>
            </a:pPr>
            <a:r>
              <a:rPr lang="en-IN" sz="1600" dirty="0" smtClean="0"/>
              <a:t>    </a:t>
            </a:r>
            <a:r>
              <a:rPr lang="en-IN" sz="1600" dirty="0" err="1" smtClean="0"/>
              <a:t>numbers.put</a:t>
            </a:r>
            <a:r>
              <a:rPr lang="en-IN" sz="1600" dirty="0" smtClean="0"/>
              <a:t>("Three", 3);</a:t>
            </a:r>
          </a:p>
          <a:p>
            <a:pPr algn="just">
              <a:buNone/>
            </a:pPr>
            <a:r>
              <a:rPr lang="en-IN" sz="1600" dirty="0" smtClean="0"/>
              <a:t>    </a:t>
            </a:r>
            <a:r>
              <a:rPr lang="en-IN" sz="1600" dirty="0" err="1" smtClean="0"/>
              <a:t>System.out.println</a:t>
            </a:r>
            <a:r>
              <a:rPr lang="en-IN" sz="1600" dirty="0" smtClean="0"/>
              <a:t>("</a:t>
            </a:r>
            <a:r>
              <a:rPr lang="en-IN" sz="1600" dirty="0" err="1" smtClean="0"/>
              <a:t>HashMap</a:t>
            </a:r>
            <a:r>
              <a:rPr lang="en-IN" sz="1600" dirty="0" smtClean="0"/>
              <a:t>: " + numbers);</a:t>
            </a:r>
          </a:p>
          <a:p>
            <a:pPr algn="just">
              <a:buNone/>
            </a:pPr>
            <a:r>
              <a:rPr lang="en-IN" sz="1600" dirty="0" smtClean="0"/>
              <a:t>  }</a:t>
            </a:r>
          </a:p>
          <a:p>
            <a:pPr algn="just">
              <a:buNone/>
            </a:pPr>
            <a:r>
              <a:rPr lang="en-IN" sz="1600" dirty="0" smtClean="0"/>
              <a:t>}</a:t>
            </a:r>
            <a:endParaRPr lang="en-IN" sz="1600" dirty="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err="1" smtClean="0"/>
              <a:t>LinkedHashMap</a:t>
            </a:r>
            <a:r>
              <a:rPr lang="en-IN" b="1" dirty="0" smtClean="0"/>
              <a:t> Vs. </a:t>
            </a:r>
            <a:r>
              <a:rPr lang="en-IN" b="1" dirty="0" err="1" smtClean="0"/>
              <a:t>HashMap</a:t>
            </a:r>
            <a:r>
              <a:rPr lang="en-IN" b="1" dirty="0" smtClean="0"/>
              <a:t/>
            </a:r>
            <a:br>
              <a:rPr lang="en-IN" b="1" dirty="0" smtClean="0"/>
            </a:br>
            <a:endParaRPr lang="en-IN" dirty="0"/>
          </a:p>
        </p:txBody>
      </p:sp>
      <p:sp>
        <p:nvSpPr>
          <p:cNvPr id="3" name="Content Placeholder 2"/>
          <p:cNvSpPr>
            <a:spLocks noGrp="1"/>
          </p:cNvSpPr>
          <p:nvPr>
            <p:ph idx="1"/>
          </p:nvPr>
        </p:nvSpPr>
        <p:spPr/>
        <p:txBody>
          <a:bodyPr>
            <a:normAutofit/>
          </a:bodyPr>
          <a:lstStyle/>
          <a:p>
            <a:pPr algn="just">
              <a:buNone/>
            </a:pPr>
            <a:endParaRPr lang="en-IN" sz="2400" dirty="0" smtClean="0"/>
          </a:p>
          <a:p>
            <a:pPr algn="just"/>
            <a:r>
              <a:rPr lang="en-IN" sz="2400" dirty="0" err="1" smtClean="0"/>
              <a:t>LinkedHashMap</a:t>
            </a:r>
            <a:r>
              <a:rPr lang="en-IN" sz="2400" dirty="0" smtClean="0"/>
              <a:t> maintains a doubly-linked list internally. Due to this, it maintains the insertion order of its elements.</a:t>
            </a:r>
          </a:p>
          <a:p>
            <a:pPr algn="just"/>
            <a:endParaRPr lang="en-IN" sz="2400" dirty="0" smtClean="0"/>
          </a:p>
          <a:p>
            <a:pPr algn="just"/>
            <a:r>
              <a:rPr lang="en-IN" sz="2400" dirty="0" smtClean="0">
                <a:solidFill>
                  <a:srgbClr val="FF0000"/>
                </a:solidFill>
              </a:rPr>
              <a:t>The </a:t>
            </a:r>
            <a:r>
              <a:rPr lang="en-IN" sz="2400" dirty="0" err="1" smtClean="0">
                <a:solidFill>
                  <a:srgbClr val="FF0000"/>
                </a:solidFill>
              </a:rPr>
              <a:t>LinkedHashMap</a:t>
            </a:r>
            <a:r>
              <a:rPr lang="en-IN" sz="2400" dirty="0" smtClean="0">
                <a:solidFill>
                  <a:srgbClr val="FF0000"/>
                </a:solidFill>
              </a:rPr>
              <a:t> class requires more storage than </a:t>
            </a:r>
            <a:r>
              <a:rPr lang="en-IN" sz="2400" dirty="0" err="1" smtClean="0">
                <a:solidFill>
                  <a:srgbClr val="FF0000"/>
                </a:solidFill>
              </a:rPr>
              <a:t>HashMap</a:t>
            </a:r>
            <a:r>
              <a:rPr lang="en-IN" sz="2400" dirty="0" smtClean="0">
                <a:solidFill>
                  <a:srgbClr val="FF0000"/>
                </a:solidFill>
              </a:rPr>
              <a:t>. This is because </a:t>
            </a:r>
            <a:r>
              <a:rPr lang="en-IN" sz="2400" dirty="0" err="1" smtClean="0">
                <a:solidFill>
                  <a:srgbClr val="FF0000"/>
                </a:solidFill>
              </a:rPr>
              <a:t>LinkedHashMap</a:t>
            </a:r>
            <a:r>
              <a:rPr lang="en-IN" sz="2400" dirty="0" smtClean="0">
                <a:solidFill>
                  <a:srgbClr val="FF0000"/>
                </a:solidFill>
              </a:rPr>
              <a:t> maintains linked lists internally</a:t>
            </a:r>
            <a:r>
              <a:rPr lang="en-IN" sz="2400" dirty="0" smtClean="0"/>
              <a:t>.</a:t>
            </a:r>
          </a:p>
          <a:p>
            <a:pPr algn="just"/>
            <a:endParaRPr lang="en-IN" sz="2400" dirty="0" smtClean="0"/>
          </a:p>
          <a:p>
            <a:pPr algn="just"/>
            <a:r>
              <a:rPr lang="en-IN" sz="2400" dirty="0" smtClean="0"/>
              <a:t>The performance of </a:t>
            </a:r>
            <a:r>
              <a:rPr lang="en-IN" sz="2400" dirty="0" err="1" smtClean="0"/>
              <a:t>LinkedHashMap</a:t>
            </a:r>
            <a:r>
              <a:rPr lang="en-IN" sz="2400" dirty="0" smtClean="0"/>
              <a:t> is slower than </a:t>
            </a:r>
            <a:r>
              <a:rPr lang="en-IN" sz="2400" dirty="0" err="1" smtClean="0"/>
              <a:t>HashMap</a:t>
            </a:r>
            <a:r>
              <a:rPr lang="en-IN" sz="2400" dirty="0" smtClean="0"/>
              <a:t>.</a:t>
            </a:r>
          </a:p>
          <a:p>
            <a:pPr algn="just"/>
            <a:endParaRPr lang="en-IN" sz="2400" dirty="0"/>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60648"/>
            <a:ext cx="8229600" cy="1143000"/>
          </a:xfrm>
        </p:spPr>
        <p:txBody>
          <a:bodyPr>
            <a:normAutofit fontScale="90000"/>
          </a:bodyPr>
          <a:lstStyle/>
          <a:p>
            <a:r>
              <a:rPr lang="en-IN" b="1" dirty="0" smtClean="0"/>
              <a:t> </a:t>
            </a:r>
            <a:r>
              <a:rPr lang="en-IN" b="1" dirty="0" err="1" smtClean="0"/>
              <a:t>HashMap</a:t>
            </a:r>
            <a:r>
              <a:rPr lang="en-IN" b="1" dirty="0" smtClean="0"/>
              <a:t> and </a:t>
            </a:r>
            <a:r>
              <a:rPr lang="en-IN" b="1" dirty="0" err="1" smtClean="0"/>
              <a:t>WeakHashMap</a:t>
            </a:r>
            <a:r>
              <a:rPr lang="en-IN" b="1" dirty="0" smtClean="0"/>
              <a:t/>
            </a:r>
            <a:br>
              <a:rPr lang="en-IN" b="1" dirty="0" smtClean="0"/>
            </a:br>
            <a:endParaRPr lang="en-IN" dirty="0"/>
          </a:p>
        </p:txBody>
      </p:sp>
      <p:sp>
        <p:nvSpPr>
          <p:cNvPr id="3" name="Content Placeholder 2"/>
          <p:cNvSpPr>
            <a:spLocks noGrp="1"/>
          </p:cNvSpPr>
          <p:nvPr>
            <p:ph idx="1"/>
          </p:nvPr>
        </p:nvSpPr>
        <p:spPr/>
        <p:txBody>
          <a:bodyPr>
            <a:normAutofit/>
          </a:bodyPr>
          <a:lstStyle/>
          <a:p>
            <a:pPr algn="just"/>
            <a:r>
              <a:rPr lang="en-IN" sz="2800" dirty="0" smtClean="0"/>
              <a:t>keys </a:t>
            </a:r>
            <a:r>
              <a:rPr lang="en-IN" sz="2800" dirty="0" smtClean="0">
                <a:solidFill>
                  <a:srgbClr val="FF0000"/>
                </a:solidFill>
              </a:rPr>
              <a:t>of weak </a:t>
            </a:r>
            <a:r>
              <a:rPr lang="en-IN" sz="2800" dirty="0" err="1" smtClean="0">
                <a:solidFill>
                  <a:srgbClr val="FF0000"/>
                </a:solidFill>
              </a:rPr>
              <a:t>hashmaps</a:t>
            </a:r>
            <a:r>
              <a:rPr lang="en-IN" sz="2800" dirty="0" smtClean="0">
                <a:solidFill>
                  <a:srgbClr val="FF0000"/>
                </a:solidFill>
              </a:rPr>
              <a:t> are of </a:t>
            </a:r>
            <a:r>
              <a:rPr lang="en-IN" sz="2800" b="1" dirty="0" smtClean="0">
                <a:solidFill>
                  <a:srgbClr val="FF0000"/>
                </a:solidFill>
              </a:rPr>
              <a:t>weak reference</a:t>
            </a:r>
            <a:r>
              <a:rPr lang="en-IN" sz="2800" dirty="0" smtClean="0">
                <a:solidFill>
                  <a:srgbClr val="FF0000"/>
                </a:solidFill>
              </a:rPr>
              <a:t> type</a:t>
            </a:r>
            <a:r>
              <a:rPr lang="en-IN" sz="2800" dirty="0" smtClean="0"/>
              <a:t>. This means the entry of a map are removed by the garbage collector if the key to that entry is no longer used. This is useful to save resources.</a:t>
            </a:r>
          </a:p>
          <a:p>
            <a:pPr algn="just"/>
            <a:endParaRPr lang="en-US" sz="2800" dirty="0" smtClean="0"/>
          </a:p>
          <a:p>
            <a:pPr algn="just"/>
            <a:r>
              <a:rPr lang="en-IN" sz="2800" dirty="0" smtClean="0"/>
              <a:t>keys </a:t>
            </a:r>
            <a:r>
              <a:rPr lang="en-IN" sz="2800" dirty="0" smtClean="0">
                <a:solidFill>
                  <a:srgbClr val="FF0000"/>
                </a:solidFill>
              </a:rPr>
              <a:t>of </a:t>
            </a:r>
            <a:r>
              <a:rPr lang="en-IN" sz="2800" dirty="0" err="1" smtClean="0">
                <a:solidFill>
                  <a:srgbClr val="FF0000"/>
                </a:solidFill>
              </a:rPr>
              <a:t>hashmaps</a:t>
            </a:r>
            <a:r>
              <a:rPr lang="en-IN" sz="2800" dirty="0" smtClean="0">
                <a:solidFill>
                  <a:srgbClr val="FF0000"/>
                </a:solidFill>
              </a:rPr>
              <a:t> are of </a:t>
            </a:r>
            <a:r>
              <a:rPr lang="en-IN" sz="2800" b="1" dirty="0" smtClean="0">
                <a:solidFill>
                  <a:srgbClr val="FF0000"/>
                </a:solidFill>
              </a:rPr>
              <a:t>strong reference</a:t>
            </a:r>
            <a:r>
              <a:rPr lang="en-IN" sz="2800" dirty="0" smtClean="0">
                <a:solidFill>
                  <a:srgbClr val="FF0000"/>
                </a:solidFill>
              </a:rPr>
              <a:t> type</a:t>
            </a:r>
            <a:r>
              <a:rPr lang="en-IN" sz="2800" dirty="0" smtClean="0"/>
              <a:t>. This means the entry of a map is not removed by the garbage collector even though the key to that entry is no longer used.</a:t>
            </a:r>
            <a:endParaRPr lang="en-IN" sz="2800" dirty="0"/>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92696"/>
            <a:ext cx="8229600" cy="4525963"/>
          </a:xfrm>
        </p:spPr>
        <p:txBody>
          <a:bodyPr>
            <a:noAutofit/>
          </a:bodyPr>
          <a:lstStyle/>
          <a:p>
            <a:pPr algn="just">
              <a:buNone/>
            </a:pPr>
            <a:r>
              <a:rPr lang="en-IN" sz="1800" dirty="0" smtClean="0"/>
              <a:t>import </a:t>
            </a:r>
            <a:r>
              <a:rPr lang="en-IN" sz="1800" dirty="0" err="1" smtClean="0"/>
              <a:t>java.util.WeakHashMap</a:t>
            </a:r>
            <a:r>
              <a:rPr lang="en-IN" sz="1800" dirty="0" smtClean="0"/>
              <a:t>;</a:t>
            </a:r>
          </a:p>
          <a:p>
            <a:pPr algn="just">
              <a:buNone/>
            </a:pPr>
            <a:endParaRPr lang="en-IN" sz="1800" dirty="0" smtClean="0"/>
          </a:p>
          <a:p>
            <a:pPr algn="just">
              <a:buNone/>
            </a:pPr>
            <a:r>
              <a:rPr lang="en-IN" sz="1800" dirty="0" smtClean="0"/>
              <a:t>class Main {</a:t>
            </a:r>
          </a:p>
          <a:p>
            <a:pPr algn="just">
              <a:buNone/>
            </a:pPr>
            <a:r>
              <a:rPr lang="en-IN" sz="1800" dirty="0" smtClean="0"/>
              <a:t>    public static void main(String[] </a:t>
            </a:r>
            <a:r>
              <a:rPr lang="en-IN" sz="1800" dirty="0" err="1" smtClean="0"/>
              <a:t>args</a:t>
            </a:r>
            <a:r>
              <a:rPr lang="en-IN" sz="1800" dirty="0" smtClean="0"/>
              <a:t>) {</a:t>
            </a:r>
          </a:p>
          <a:p>
            <a:pPr algn="just">
              <a:buNone/>
            </a:pPr>
            <a:r>
              <a:rPr lang="en-IN" sz="1800" dirty="0" smtClean="0"/>
              <a:t>        // Creating </a:t>
            </a:r>
            <a:r>
              <a:rPr lang="en-IN" sz="1800" dirty="0" err="1" smtClean="0"/>
              <a:t>WeakHashMap</a:t>
            </a:r>
            <a:r>
              <a:rPr lang="en-IN" sz="1800" dirty="0" smtClean="0"/>
              <a:t> of numbers</a:t>
            </a:r>
          </a:p>
          <a:p>
            <a:pPr algn="just">
              <a:buNone/>
            </a:pPr>
            <a:r>
              <a:rPr lang="en-IN" sz="1800" dirty="0" smtClean="0"/>
              <a:t>        </a:t>
            </a:r>
            <a:r>
              <a:rPr lang="en-IN" sz="1800" dirty="0" err="1" smtClean="0"/>
              <a:t>WeakHashMap</a:t>
            </a:r>
            <a:r>
              <a:rPr lang="en-IN" sz="1800" dirty="0" smtClean="0"/>
              <a:t>&lt;String, Integer&gt; numbers = new </a:t>
            </a:r>
            <a:r>
              <a:rPr lang="en-IN" sz="1800" dirty="0" err="1" smtClean="0"/>
              <a:t>WeakHashMap</a:t>
            </a:r>
            <a:r>
              <a:rPr lang="en-IN" sz="1800" dirty="0" smtClean="0"/>
              <a:t>&lt;&gt;();</a:t>
            </a:r>
          </a:p>
          <a:p>
            <a:pPr algn="just">
              <a:buNone/>
            </a:pPr>
            <a:endParaRPr lang="en-IN" sz="1800" dirty="0" smtClean="0"/>
          </a:p>
          <a:p>
            <a:pPr algn="just">
              <a:buNone/>
            </a:pPr>
            <a:r>
              <a:rPr lang="en-IN" sz="1800" dirty="0" smtClean="0"/>
              <a:t>        String two = new String("Two");</a:t>
            </a:r>
          </a:p>
          <a:p>
            <a:pPr algn="just">
              <a:buNone/>
            </a:pPr>
            <a:r>
              <a:rPr lang="en-IN" sz="1800" dirty="0" smtClean="0"/>
              <a:t>        Integer </a:t>
            </a:r>
            <a:r>
              <a:rPr lang="en-IN" sz="1800" dirty="0" err="1" smtClean="0"/>
              <a:t>twoValue</a:t>
            </a:r>
            <a:r>
              <a:rPr lang="en-IN" sz="1800" dirty="0" smtClean="0"/>
              <a:t> = 2;</a:t>
            </a:r>
          </a:p>
          <a:p>
            <a:pPr algn="just">
              <a:buNone/>
            </a:pPr>
            <a:r>
              <a:rPr lang="en-IN" sz="1800" dirty="0" smtClean="0"/>
              <a:t>        String four = new String("Four");</a:t>
            </a:r>
          </a:p>
          <a:p>
            <a:pPr algn="just">
              <a:buNone/>
            </a:pPr>
            <a:r>
              <a:rPr lang="en-IN" sz="1800" dirty="0" smtClean="0"/>
              <a:t>        Integer </a:t>
            </a:r>
            <a:r>
              <a:rPr lang="en-IN" sz="1800" dirty="0" err="1" smtClean="0"/>
              <a:t>fourValue</a:t>
            </a:r>
            <a:r>
              <a:rPr lang="en-IN" sz="1800" dirty="0" smtClean="0"/>
              <a:t> = 4;</a:t>
            </a:r>
          </a:p>
          <a:p>
            <a:pPr algn="just">
              <a:buNone/>
            </a:pPr>
            <a:endParaRPr lang="en-IN" sz="1800" dirty="0" smtClean="0"/>
          </a:p>
          <a:p>
            <a:pPr algn="just">
              <a:buNone/>
            </a:pPr>
            <a:r>
              <a:rPr lang="en-IN" sz="1800" dirty="0" smtClean="0"/>
              <a:t>        // Inserting elements</a:t>
            </a:r>
          </a:p>
          <a:p>
            <a:pPr algn="just">
              <a:buNone/>
            </a:pPr>
            <a:r>
              <a:rPr lang="en-IN" sz="1800" dirty="0" smtClean="0"/>
              <a:t>        </a:t>
            </a:r>
            <a:r>
              <a:rPr lang="en-IN" sz="1800" dirty="0" err="1" smtClean="0"/>
              <a:t>numbers.put</a:t>
            </a:r>
            <a:r>
              <a:rPr lang="en-IN" sz="1800" dirty="0" smtClean="0"/>
              <a:t>(two, </a:t>
            </a:r>
            <a:r>
              <a:rPr lang="en-IN" sz="1800" dirty="0" err="1" smtClean="0"/>
              <a:t>twoValue</a:t>
            </a:r>
            <a:r>
              <a:rPr lang="en-IN" sz="1800" dirty="0" smtClean="0"/>
              <a:t>);</a:t>
            </a:r>
          </a:p>
          <a:p>
            <a:pPr algn="just">
              <a:buNone/>
            </a:pPr>
            <a:r>
              <a:rPr lang="en-IN" sz="1800" dirty="0" smtClean="0"/>
              <a:t>        </a:t>
            </a:r>
            <a:r>
              <a:rPr lang="en-IN" sz="1800" dirty="0" err="1" smtClean="0"/>
              <a:t>numbers.put</a:t>
            </a:r>
            <a:r>
              <a:rPr lang="en-IN" sz="1800" dirty="0" smtClean="0"/>
              <a:t>(four, </a:t>
            </a:r>
            <a:r>
              <a:rPr lang="en-IN" sz="1800" dirty="0" err="1" smtClean="0"/>
              <a:t>fourValue</a:t>
            </a:r>
            <a:r>
              <a:rPr lang="en-IN" sz="1800" dirty="0" smtClean="0"/>
              <a:t>);</a:t>
            </a:r>
          </a:p>
          <a:p>
            <a:pPr algn="just">
              <a:buNone/>
            </a:pPr>
            <a:r>
              <a:rPr lang="en-IN" sz="1800" dirty="0" smtClean="0"/>
              <a:t>        </a:t>
            </a:r>
            <a:r>
              <a:rPr lang="en-IN" sz="1800" dirty="0" err="1" smtClean="0"/>
              <a:t>System.out.println</a:t>
            </a:r>
            <a:r>
              <a:rPr lang="en-IN" sz="1800" dirty="0" smtClean="0"/>
              <a:t>("</a:t>
            </a:r>
            <a:r>
              <a:rPr lang="en-IN" sz="1800" dirty="0" err="1" smtClean="0"/>
              <a:t>WeakHashMap</a:t>
            </a:r>
            <a:r>
              <a:rPr lang="en-IN" sz="1800" dirty="0" smtClean="0"/>
              <a:t>: " + numbers);</a:t>
            </a:r>
          </a:p>
          <a:p>
            <a:pPr algn="just">
              <a:buNone/>
            </a:pPr>
            <a:endParaRPr lang="en-IN" sz="1800" dirty="0" smtClean="0"/>
          </a:p>
          <a:p>
            <a:pPr algn="just">
              <a:buNone/>
            </a:pPr>
            <a:r>
              <a:rPr lang="en-IN" sz="1800" dirty="0" smtClean="0"/>
              <a:t>       </a:t>
            </a:r>
            <a:endParaRPr lang="en-IN" sz="1800" dirty="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20688"/>
            <a:ext cx="8229600" cy="4525963"/>
          </a:xfrm>
        </p:spPr>
        <p:txBody>
          <a:bodyPr>
            <a:noAutofit/>
          </a:bodyPr>
          <a:lstStyle/>
          <a:p>
            <a:pPr algn="just">
              <a:buNone/>
            </a:pPr>
            <a:endParaRPr lang="en-IN" sz="1800" dirty="0" smtClean="0"/>
          </a:p>
          <a:p>
            <a:pPr algn="just">
              <a:buNone/>
            </a:pPr>
            <a:r>
              <a:rPr lang="en-IN" sz="1800" dirty="0" smtClean="0"/>
              <a:t>        // Make the reference null</a:t>
            </a:r>
          </a:p>
          <a:p>
            <a:pPr algn="just">
              <a:buNone/>
            </a:pPr>
            <a:r>
              <a:rPr lang="en-IN" sz="1800" dirty="0" smtClean="0"/>
              <a:t>        two = null;</a:t>
            </a:r>
          </a:p>
          <a:p>
            <a:pPr algn="just">
              <a:buNone/>
            </a:pPr>
            <a:endParaRPr lang="en-IN" sz="1800" dirty="0" smtClean="0"/>
          </a:p>
          <a:p>
            <a:pPr algn="just">
              <a:buNone/>
            </a:pPr>
            <a:r>
              <a:rPr lang="en-IN" sz="1800" dirty="0" smtClean="0"/>
              <a:t>        // Perform garbage collection</a:t>
            </a:r>
          </a:p>
          <a:p>
            <a:pPr algn="just">
              <a:buNone/>
            </a:pPr>
            <a:r>
              <a:rPr lang="en-IN" sz="1800" dirty="0" smtClean="0"/>
              <a:t>        </a:t>
            </a:r>
            <a:r>
              <a:rPr lang="en-IN" sz="1800" dirty="0" err="1" smtClean="0"/>
              <a:t>System.gc</a:t>
            </a:r>
            <a:r>
              <a:rPr lang="en-IN" sz="1800" dirty="0" smtClean="0"/>
              <a:t>();</a:t>
            </a:r>
          </a:p>
          <a:p>
            <a:pPr algn="just">
              <a:buNone/>
            </a:pPr>
            <a:endParaRPr lang="en-IN" sz="1800" dirty="0" smtClean="0"/>
          </a:p>
          <a:p>
            <a:pPr algn="just">
              <a:buNone/>
            </a:pPr>
            <a:r>
              <a:rPr lang="en-IN" sz="1800" dirty="0" smtClean="0"/>
              <a:t>        </a:t>
            </a:r>
            <a:r>
              <a:rPr lang="en-IN" sz="1800" dirty="0" err="1" smtClean="0"/>
              <a:t>System.out.println</a:t>
            </a:r>
            <a:r>
              <a:rPr lang="en-IN" sz="1800" dirty="0" smtClean="0"/>
              <a:t>("</a:t>
            </a:r>
            <a:r>
              <a:rPr lang="en-IN" sz="1800" dirty="0" err="1" smtClean="0"/>
              <a:t>WeakHashMap</a:t>
            </a:r>
            <a:r>
              <a:rPr lang="en-IN" sz="1800" dirty="0" smtClean="0"/>
              <a:t> after garbage collection: " + numbers);</a:t>
            </a:r>
          </a:p>
          <a:p>
            <a:pPr algn="just">
              <a:buNone/>
            </a:pPr>
            <a:r>
              <a:rPr lang="en-IN" sz="1800" dirty="0" smtClean="0"/>
              <a:t>    }</a:t>
            </a:r>
          </a:p>
          <a:p>
            <a:pPr algn="just">
              <a:buNone/>
            </a:pPr>
            <a:r>
              <a:rPr lang="en-IN" sz="1800" dirty="0" smtClean="0"/>
              <a:t>}</a:t>
            </a:r>
          </a:p>
          <a:p>
            <a:pPr algn="just">
              <a:buNone/>
            </a:pPr>
            <a:endParaRPr lang="en-US" sz="1800" dirty="0" smtClean="0"/>
          </a:p>
          <a:p>
            <a:pPr>
              <a:buNone/>
            </a:pPr>
            <a:r>
              <a:rPr lang="en-IN" sz="1800" b="1" dirty="0" smtClean="0"/>
              <a:t>Output</a:t>
            </a:r>
            <a:endParaRPr lang="en-IN" sz="1800" dirty="0" smtClean="0"/>
          </a:p>
          <a:p>
            <a:pPr>
              <a:buNone/>
            </a:pPr>
            <a:r>
              <a:rPr lang="en-IN" sz="1800" dirty="0" err="1" smtClean="0"/>
              <a:t>WeakHashMap</a:t>
            </a:r>
            <a:r>
              <a:rPr lang="en-IN" sz="1800" dirty="0" smtClean="0"/>
              <a:t>: {Four=4, Two=2}</a:t>
            </a:r>
          </a:p>
          <a:p>
            <a:pPr>
              <a:buNone/>
            </a:pPr>
            <a:r>
              <a:rPr lang="en-IN" sz="1800" dirty="0" smtClean="0"/>
              <a:t> </a:t>
            </a:r>
            <a:r>
              <a:rPr lang="en-IN" sz="1800" dirty="0" err="1" smtClean="0"/>
              <a:t>WeakHashMap</a:t>
            </a:r>
            <a:r>
              <a:rPr lang="en-IN" sz="1800" dirty="0" smtClean="0"/>
              <a:t> after garbage collection: {Four}</a:t>
            </a:r>
          </a:p>
          <a:p>
            <a:pPr algn="just">
              <a:buNone/>
            </a:pPr>
            <a:endParaRPr lang="en-IN" sz="18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cstate="print"/>
          <a:srcRect/>
          <a:stretch>
            <a:fillRect/>
          </a:stretch>
        </p:blipFill>
        <p:spPr bwMode="auto">
          <a:xfrm>
            <a:off x="1043608" y="1196752"/>
            <a:ext cx="7210425" cy="43924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57808"/>
            <a:ext cx="8229600" cy="1143000"/>
          </a:xfrm>
        </p:spPr>
        <p:txBody>
          <a:bodyPr>
            <a:noAutofit/>
          </a:bodyPr>
          <a:lstStyle/>
          <a:p>
            <a:r>
              <a:rPr lang="en-IN" sz="2800" dirty="0" smtClean="0"/>
              <a:t>Replace </a:t>
            </a:r>
            <a:r>
              <a:rPr lang="en-IN" sz="2800" dirty="0" err="1" smtClean="0"/>
              <a:t>EnumMap</a:t>
            </a:r>
            <a:r>
              <a:rPr lang="en-IN" sz="2800" dirty="0" smtClean="0"/>
              <a:t> Elements</a:t>
            </a:r>
            <a:br>
              <a:rPr lang="en-IN" sz="2800" dirty="0" smtClean="0"/>
            </a:br>
            <a:r>
              <a:rPr lang="en-IN" sz="2800" dirty="0" smtClean="0"/>
              <a:t/>
            </a:r>
            <a:br>
              <a:rPr lang="en-IN" sz="2800" dirty="0" smtClean="0"/>
            </a:br>
            <a:endParaRPr lang="en-IN" sz="2800" dirty="0"/>
          </a:p>
        </p:txBody>
      </p:sp>
      <p:sp>
        <p:nvSpPr>
          <p:cNvPr id="3" name="Content Placeholder 2"/>
          <p:cNvSpPr>
            <a:spLocks noGrp="1"/>
          </p:cNvSpPr>
          <p:nvPr>
            <p:ph idx="1"/>
          </p:nvPr>
        </p:nvSpPr>
        <p:spPr>
          <a:xfrm>
            <a:off x="457200" y="1196752"/>
            <a:ext cx="8229600" cy="4525963"/>
          </a:xfrm>
        </p:spPr>
        <p:txBody>
          <a:bodyPr>
            <a:noAutofit/>
          </a:bodyPr>
          <a:lstStyle/>
          <a:p>
            <a:pPr algn="just">
              <a:buNone/>
            </a:pPr>
            <a:r>
              <a:rPr lang="en-IN" sz="1800" dirty="0" smtClean="0"/>
              <a:t>import </a:t>
            </a:r>
            <a:r>
              <a:rPr lang="en-IN" sz="1800" dirty="0" err="1" smtClean="0"/>
              <a:t>java.util.EnumMap</a:t>
            </a:r>
            <a:r>
              <a:rPr lang="en-IN" sz="1800" dirty="0" smtClean="0"/>
              <a:t>;</a:t>
            </a:r>
          </a:p>
          <a:p>
            <a:pPr algn="just">
              <a:buNone/>
            </a:pPr>
            <a:endParaRPr lang="en-IN" sz="1800" dirty="0" smtClean="0"/>
          </a:p>
          <a:p>
            <a:pPr algn="just">
              <a:buNone/>
            </a:pPr>
            <a:r>
              <a:rPr lang="en-IN" sz="1800" dirty="0" smtClean="0"/>
              <a:t>class Main {</a:t>
            </a:r>
          </a:p>
          <a:p>
            <a:pPr algn="just">
              <a:buNone/>
            </a:pPr>
            <a:endParaRPr lang="en-IN" sz="1800" dirty="0" smtClean="0"/>
          </a:p>
          <a:p>
            <a:pPr algn="just">
              <a:buNone/>
            </a:pPr>
            <a:r>
              <a:rPr lang="en-IN" sz="1800" dirty="0" smtClean="0"/>
              <a:t>    </a:t>
            </a:r>
            <a:r>
              <a:rPr lang="en-IN" sz="1800" dirty="0" err="1" smtClean="0"/>
              <a:t>enum</a:t>
            </a:r>
            <a:r>
              <a:rPr lang="en-IN" sz="1800" dirty="0" smtClean="0"/>
              <a:t> Size {</a:t>
            </a:r>
          </a:p>
          <a:p>
            <a:pPr algn="just">
              <a:buNone/>
            </a:pPr>
            <a:r>
              <a:rPr lang="en-IN" sz="1800" dirty="0" smtClean="0"/>
              <a:t>        SMALL, MEDIUM, LARGE, EXTRALARGE</a:t>
            </a:r>
          </a:p>
          <a:p>
            <a:pPr algn="just">
              <a:buNone/>
            </a:pPr>
            <a:r>
              <a:rPr lang="en-IN" sz="1800" dirty="0" smtClean="0"/>
              <a:t>    }</a:t>
            </a:r>
          </a:p>
          <a:p>
            <a:pPr algn="just">
              <a:buNone/>
            </a:pPr>
            <a:r>
              <a:rPr lang="en-IN" sz="1800" dirty="0" smtClean="0"/>
              <a:t>    public static void main(String[] </a:t>
            </a:r>
            <a:r>
              <a:rPr lang="en-IN" sz="1800" dirty="0" err="1" smtClean="0"/>
              <a:t>args</a:t>
            </a:r>
            <a:r>
              <a:rPr lang="en-IN" sz="1800" dirty="0" smtClean="0"/>
              <a:t>) {</a:t>
            </a:r>
          </a:p>
          <a:p>
            <a:pPr algn="just">
              <a:buNone/>
            </a:pPr>
            <a:endParaRPr lang="en-IN" sz="1800" dirty="0" smtClean="0"/>
          </a:p>
          <a:p>
            <a:pPr algn="just">
              <a:buNone/>
            </a:pPr>
            <a:r>
              <a:rPr lang="en-IN" sz="1800" dirty="0" smtClean="0"/>
              <a:t>        // Creating an </a:t>
            </a:r>
            <a:r>
              <a:rPr lang="en-IN" sz="1800" dirty="0" err="1" smtClean="0"/>
              <a:t>EnumMap</a:t>
            </a:r>
            <a:r>
              <a:rPr lang="en-IN" sz="1800" dirty="0" smtClean="0"/>
              <a:t> of the Size </a:t>
            </a:r>
            <a:r>
              <a:rPr lang="en-IN" sz="1800" dirty="0" err="1" smtClean="0"/>
              <a:t>enum</a:t>
            </a:r>
            <a:endParaRPr lang="en-IN" sz="1800" dirty="0" smtClean="0"/>
          </a:p>
          <a:p>
            <a:pPr algn="just">
              <a:buNone/>
            </a:pPr>
            <a:r>
              <a:rPr lang="en-IN" sz="1800" dirty="0" smtClean="0"/>
              <a:t>        </a:t>
            </a:r>
            <a:r>
              <a:rPr lang="en-IN" sz="1800" dirty="0" err="1" smtClean="0"/>
              <a:t>EnumMap</a:t>
            </a:r>
            <a:r>
              <a:rPr lang="en-IN" sz="1800" dirty="0" smtClean="0"/>
              <a:t>&lt;Size, Integer&gt; sizes = new </a:t>
            </a:r>
            <a:r>
              <a:rPr lang="en-IN" sz="1800" dirty="0" err="1" smtClean="0"/>
              <a:t>EnumMap</a:t>
            </a:r>
            <a:r>
              <a:rPr lang="en-IN" sz="1800" dirty="0" smtClean="0"/>
              <a:t>&lt;&gt;(</a:t>
            </a:r>
            <a:r>
              <a:rPr lang="en-IN" sz="1800" dirty="0" err="1" smtClean="0"/>
              <a:t>Size.class</a:t>
            </a:r>
            <a:r>
              <a:rPr lang="en-IN" sz="1800" dirty="0" smtClean="0"/>
              <a:t>);</a:t>
            </a:r>
          </a:p>
          <a:p>
            <a:pPr algn="just">
              <a:buNone/>
            </a:pPr>
            <a:r>
              <a:rPr lang="en-IN" sz="1800" dirty="0" smtClean="0"/>
              <a:t>        </a:t>
            </a:r>
            <a:r>
              <a:rPr lang="en-IN" sz="1800" dirty="0" err="1" smtClean="0"/>
              <a:t>sizes.put</a:t>
            </a:r>
            <a:r>
              <a:rPr lang="en-IN" sz="1800" dirty="0" smtClean="0"/>
              <a:t>(</a:t>
            </a:r>
            <a:r>
              <a:rPr lang="en-IN" sz="1800" dirty="0" err="1" smtClean="0"/>
              <a:t>Size.SMALL</a:t>
            </a:r>
            <a:r>
              <a:rPr lang="en-IN" sz="1800" dirty="0" smtClean="0"/>
              <a:t>, 28);</a:t>
            </a:r>
          </a:p>
          <a:p>
            <a:pPr algn="just">
              <a:buNone/>
            </a:pPr>
            <a:r>
              <a:rPr lang="en-IN" sz="1800" dirty="0" smtClean="0"/>
              <a:t>        </a:t>
            </a:r>
            <a:r>
              <a:rPr lang="en-IN" sz="1800" dirty="0" err="1" smtClean="0"/>
              <a:t>sizes.put</a:t>
            </a:r>
            <a:r>
              <a:rPr lang="en-IN" sz="1800" dirty="0" smtClean="0"/>
              <a:t>(</a:t>
            </a:r>
            <a:r>
              <a:rPr lang="en-IN" sz="1800" dirty="0" err="1" smtClean="0"/>
              <a:t>Size.MEDIUM</a:t>
            </a:r>
            <a:r>
              <a:rPr lang="en-IN" sz="1800" dirty="0" smtClean="0"/>
              <a:t>, 32);</a:t>
            </a:r>
          </a:p>
          <a:p>
            <a:pPr algn="just">
              <a:buNone/>
            </a:pPr>
            <a:r>
              <a:rPr lang="en-IN" sz="1800" dirty="0" smtClean="0"/>
              <a:t>        </a:t>
            </a:r>
            <a:r>
              <a:rPr lang="en-IN" sz="1800" dirty="0" err="1" smtClean="0"/>
              <a:t>sizes.put</a:t>
            </a:r>
            <a:r>
              <a:rPr lang="en-IN" sz="1800" dirty="0" smtClean="0"/>
              <a:t>(</a:t>
            </a:r>
            <a:r>
              <a:rPr lang="en-IN" sz="1800" dirty="0" err="1" smtClean="0"/>
              <a:t>Size.LARGE</a:t>
            </a:r>
            <a:r>
              <a:rPr lang="en-IN" sz="1800" dirty="0" smtClean="0"/>
              <a:t>, 36);</a:t>
            </a:r>
          </a:p>
          <a:p>
            <a:pPr algn="just">
              <a:buNone/>
            </a:pPr>
            <a:r>
              <a:rPr lang="en-IN" sz="1800" dirty="0" smtClean="0"/>
              <a:t>        </a:t>
            </a:r>
            <a:r>
              <a:rPr lang="en-IN" sz="1800" dirty="0" err="1" smtClean="0"/>
              <a:t>sizes.put</a:t>
            </a:r>
            <a:r>
              <a:rPr lang="en-IN" sz="1800" dirty="0" smtClean="0"/>
              <a:t>(</a:t>
            </a:r>
            <a:r>
              <a:rPr lang="en-IN" sz="1800" dirty="0" err="1" smtClean="0"/>
              <a:t>Size.EXTRALARGE</a:t>
            </a:r>
            <a:r>
              <a:rPr lang="en-IN" sz="1800" dirty="0" smtClean="0"/>
              <a:t>, 40);</a:t>
            </a:r>
          </a:p>
          <a:p>
            <a:pPr algn="just">
              <a:buNone/>
            </a:pPr>
            <a:r>
              <a:rPr lang="en-IN" sz="1800" dirty="0" smtClean="0"/>
              <a:t>        </a:t>
            </a:r>
            <a:r>
              <a:rPr lang="en-IN" sz="1800" dirty="0" err="1" smtClean="0"/>
              <a:t>System.out.println</a:t>
            </a:r>
            <a:r>
              <a:rPr lang="en-IN" sz="1800" dirty="0" smtClean="0"/>
              <a:t>("</a:t>
            </a:r>
            <a:r>
              <a:rPr lang="en-IN" sz="1800" dirty="0" err="1" smtClean="0"/>
              <a:t>EnumMap</a:t>
            </a:r>
            <a:r>
              <a:rPr lang="en-IN" sz="1800" dirty="0" smtClean="0"/>
              <a:t>: " + sizes);</a:t>
            </a:r>
          </a:p>
          <a:p>
            <a:pPr algn="just">
              <a:buNone/>
            </a:pPr>
            <a:endParaRPr lang="en-IN" sz="1800" dirty="0" smtClean="0"/>
          </a:p>
          <a:p>
            <a:pPr algn="just">
              <a:buNone/>
            </a:pPr>
            <a:r>
              <a:rPr lang="en-IN" sz="1800" dirty="0" smtClean="0"/>
              <a:t>     </a:t>
            </a:r>
            <a:endParaRPr lang="en-IN" sz="1800" dirty="0"/>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08720"/>
            <a:ext cx="8229600" cy="4525963"/>
          </a:xfrm>
        </p:spPr>
        <p:txBody>
          <a:bodyPr>
            <a:noAutofit/>
          </a:bodyPr>
          <a:lstStyle/>
          <a:p>
            <a:pPr algn="just">
              <a:buNone/>
            </a:pPr>
            <a:endParaRPr lang="en-IN" sz="1800" dirty="0" smtClean="0"/>
          </a:p>
          <a:p>
            <a:pPr algn="just">
              <a:buNone/>
            </a:pPr>
            <a:r>
              <a:rPr lang="en-IN" sz="1800" dirty="0" smtClean="0"/>
              <a:t>        // Using the replace() Method</a:t>
            </a:r>
          </a:p>
          <a:p>
            <a:pPr algn="just">
              <a:buNone/>
            </a:pPr>
            <a:r>
              <a:rPr lang="en-IN" sz="1800" dirty="0" smtClean="0"/>
              <a:t>        </a:t>
            </a:r>
            <a:r>
              <a:rPr lang="en-IN" sz="1800" dirty="0" err="1" smtClean="0"/>
              <a:t>sizes.replace</a:t>
            </a:r>
            <a:r>
              <a:rPr lang="en-IN" sz="1800" dirty="0" smtClean="0"/>
              <a:t>(</a:t>
            </a:r>
            <a:r>
              <a:rPr lang="en-IN" sz="1800" dirty="0" err="1" smtClean="0"/>
              <a:t>Size.MEDIUM</a:t>
            </a:r>
            <a:r>
              <a:rPr lang="en-IN" sz="1800" dirty="0" smtClean="0"/>
              <a:t>, 30);</a:t>
            </a:r>
          </a:p>
          <a:p>
            <a:pPr algn="just">
              <a:buNone/>
            </a:pPr>
            <a:r>
              <a:rPr lang="en-IN" sz="1800" dirty="0" smtClean="0"/>
              <a:t>        </a:t>
            </a:r>
            <a:r>
              <a:rPr lang="en-IN" sz="1800" dirty="0" err="1" smtClean="0"/>
              <a:t>sizes.replace</a:t>
            </a:r>
            <a:r>
              <a:rPr lang="en-IN" sz="1800" dirty="0" smtClean="0"/>
              <a:t>(</a:t>
            </a:r>
            <a:r>
              <a:rPr lang="en-IN" sz="1800" dirty="0" err="1" smtClean="0"/>
              <a:t>Size.LARGE</a:t>
            </a:r>
            <a:r>
              <a:rPr lang="en-IN" sz="1800" dirty="0" smtClean="0"/>
              <a:t>, 36, 34);</a:t>
            </a:r>
          </a:p>
          <a:p>
            <a:pPr algn="just">
              <a:buNone/>
            </a:pPr>
            <a:r>
              <a:rPr lang="en-IN" sz="1800" dirty="0" smtClean="0"/>
              <a:t>        </a:t>
            </a:r>
            <a:r>
              <a:rPr lang="en-IN" sz="1800" dirty="0" err="1" smtClean="0"/>
              <a:t>System.out.println</a:t>
            </a:r>
            <a:r>
              <a:rPr lang="en-IN" sz="1800" dirty="0" smtClean="0"/>
              <a:t>("</a:t>
            </a:r>
            <a:r>
              <a:rPr lang="en-IN" sz="1800" dirty="0" err="1" smtClean="0"/>
              <a:t>EnumMap</a:t>
            </a:r>
            <a:r>
              <a:rPr lang="en-IN" sz="1800" dirty="0" smtClean="0"/>
              <a:t> using replace(): " + sizes);</a:t>
            </a:r>
          </a:p>
          <a:p>
            <a:pPr algn="just">
              <a:buNone/>
            </a:pPr>
            <a:endParaRPr lang="en-IN" sz="1800" dirty="0" smtClean="0"/>
          </a:p>
          <a:p>
            <a:pPr algn="just">
              <a:buNone/>
            </a:pPr>
            <a:r>
              <a:rPr lang="en-IN" sz="1800" dirty="0" smtClean="0"/>
              <a:t>        // Using the </a:t>
            </a:r>
            <a:r>
              <a:rPr lang="en-IN" sz="1800" dirty="0" err="1" smtClean="0"/>
              <a:t>replaceAll</a:t>
            </a:r>
            <a:r>
              <a:rPr lang="en-IN" sz="1800" dirty="0" smtClean="0"/>
              <a:t>() Method</a:t>
            </a:r>
          </a:p>
          <a:p>
            <a:pPr algn="just">
              <a:buNone/>
            </a:pPr>
            <a:r>
              <a:rPr lang="en-IN" sz="1800" dirty="0" smtClean="0"/>
              <a:t>        </a:t>
            </a:r>
            <a:r>
              <a:rPr lang="en-IN" sz="1800" dirty="0" err="1" smtClean="0"/>
              <a:t>sizes.replaceAll</a:t>
            </a:r>
            <a:r>
              <a:rPr lang="en-IN" sz="1800" dirty="0" smtClean="0"/>
              <a:t>((key, </a:t>
            </a:r>
            <a:r>
              <a:rPr lang="en-IN" sz="1800" dirty="0" err="1" smtClean="0"/>
              <a:t>oldValue</a:t>
            </a:r>
            <a:r>
              <a:rPr lang="en-IN" sz="1800" dirty="0" smtClean="0"/>
              <a:t>) -&gt; </a:t>
            </a:r>
            <a:r>
              <a:rPr lang="en-IN" sz="1800" dirty="0" err="1" smtClean="0"/>
              <a:t>oldValue</a:t>
            </a:r>
            <a:r>
              <a:rPr lang="en-IN" sz="1800" dirty="0" smtClean="0"/>
              <a:t> + 3);</a:t>
            </a:r>
          </a:p>
          <a:p>
            <a:pPr algn="just">
              <a:buNone/>
            </a:pPr>
            <a:r>
              <a:rPr lang="en-IN" sz="1800" dirty="0" smtClean="0"/>
              <a:t>        </a:t>
            </a:r>
            <a:r>
              <a:rPr lang="en-IN" sz="1800" dirty="0" err="1" smtClean="0"/>
              <a:t>System.out.println</a:t>
            </a:r>
            <a:r>
              <a:rPr lang="en-IN" sz="1800" dirty="0" smtClean="0"/>
              <a:t>("</a:t>
            </a:r>
            <a:r>
              <a:rPr lang="en-IN" sz="1800" dirty="0" err="1" smtClean="0"/>
              <a:t>EnumMap</a:t>
            </a:r>
            <a:r>
              <a:rPr lang="en-IN" sz="1800" dirty="0" smtClean="0"/>
              <a:t> using </a:t>
            </a:r>
            <a:r>
              <a:rPr lang="en-IN" sz="1800" dirty="0" err="1" smtClean="0"/>
              <a:t>replaceAll</a:t>
            </a:r>
            <a:r>
              <a:rPr lang="en-IN" sz="1800" dirty="0" smtClean="0"/>
              <a:t>(): " + sizes);</a:t>
            </a:r>
          </a:p>
          <a:p>
            <a:pPr algn="just">
              <a:buNone/>
            </a:pPr>
            <a:r>
              <a:rPr lang="en-IN" sz="1800" dirty="0" smtClean="0"/>
              <a:t>    }</a:t>
            </a:r>
          </a:p>
          <a:p>
            <a:pPr algn="just">
              <a:buNone/>
            </a:pPr>
            <a:r>
              <a:rPr lang="en-IN" sz="1800" dirty="0" smtClean="0"/>
              <a:t>}</a:t>
            </a:r>
          </a:p>
          <a:p>
            <a:pPr>
              <a:buNone/>
            </a:pPr>
            <a:r>
              <a:rPr lang="en-IN" sz="1800" b="1" dirty="0" smtClean="0"/>
              <a:t>Output</a:t>
            </a:r>
            <a:endParaRPr lang="en-IN" sz="1800" dirty="0" smtClean="0"/>
          </a:p>
          <a:p>
            <a:pPr>
              <a:buNone/>
            </a:pPr>
            <a:r>
              <a:rPr lang="en-IN" sz="1800" dirty="0" err="1" smtClean="0"/>
              <a:t>EnumMap</a:t>
            </a:r>
            <a:r>
              <a:rPr lang="en-IN" sz="1800" dirty="0" smtClean="0"/>
              <a:t>: {SMALL=28, MEDIUM=32, LARGE=36, EXTRALARGE=40}</a:t>
            </a:r>
          </a:p>
          <a:p>
            <a:pPr>
              <a:buNone/>
            </a:pPr>
            <a:r>
              <a:rPr lang="en-IN" sz="1800" dirty="0" smtClean="0"/>
              <a:t> </a:t>
            </a:r>
            <a:r>
              <a:rPr lang="en-IN" sz="1800" dirty="0" err="1" smtClean="0"/>
              <a:t>EnumMap</a:t>
            </a:r>
            <a:r>
              <a:rPr lang="en-IN" sz="1800" dirty="0" smtClean="0"/>
              <a:t> using replace(): {SMALL=28, MEDIUM=30, LARGE=34, EXTRALARGE=40}</a:t>
            </a:r>
          </a:p>
          <a:p>
            <a:pPr>
              <a:buNone/>
            </a:pPr>
            <a:r>
              <a:rPr lang="en-IN" sz="1800" dirty="0" err="1" smtClean="0"/>
              <a:t>EnumMap</a:t>
            </a:r>
            <a:r>
              <a:rPr lang="en-IN" sz="1800" dirty="0" smtClean="0"/>
              <a:t> using </a:t>
            </a:r>
            <a:r>
              <a:rPr lang="en-IN" sz="1800" dirty="0" err="1" smtClean="0"/>
              <a:t>replaceAll</a:t>
            </a:r>
            <a:r>
              <a:rPr lang="en-IN" sz="1800" dirty="0" smtClean="0"/>
              <a:t>(): {SMALL=31, MEDIUM=33, LARGE=37, EXTRALARGE=43}</a:t>
            </a:r>
            <a:endParaRPr lang="en-IN" sz="1800" dirty="0"/>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err="1" smtClean="0"/>
              <a:t>EnumSet</a:t>
            </a:r>
            <a:r>
              <a:rPr lang="en-IN" b="1" dirty="0" smtClean="0"/>
              <a:t> Vs. </a:t>
            </a:r>
            <a:r>
              <a:rPr lang="en-IN" b="1" dirty="0" err="1" smtClean="0"/>
              <a:t>EnumMap</a:t>
            </a:r>
            <a:r>
              <a:rPr lang="en-IN" b="1" dirty="0" smtClean="0"/>
              <a:t/>
            </a:r>
            <a:br>
              <a:rPr lang="en-IN" b="1" dirty="0" smtClean="0"/>
            </a:br>
            <a:endParaRPr lang="en-IN" dirty="0"/>
          </a:p>
        </p:txBody>
      </p:sp>
      <p:sp>
        <p:nvSpPr>
          <p:cNvPr id="3" name="Content Placeholder 2"/>
          <p:cNvSpPr>
            <a:spLocks noGrp="1"/>
          </p:cNvSpPr>
          <p:nvPr>
            <p:ph idx="1"/>
          </p:nvPr>
        </p:nvSpPr>
        <p:spPr/>
        <p:txBody>
          <a:bodyPr>
            <a:normAutofit fontScale="77500" lnSpcReduction="20000"/>
          </a:bodyPr>
          <a:lstStyle/>
          <a:p>
            <a:pPr algn="just"/>
            <a:r>
              <a:rPr lang="en-IN" dirty="0" smtClean="0"/>
              <a:t>Both the </a:t>
            </a:r>
            <a:r>
              <a:rPr lang="en-IN" dirty="0" err="1" smtClean="0">
                <a:hlinkClick r:id="rId2" tooltip="Java EnumSet Class"/>
              </a:rPr>
              <a:t>EnumSet</a:t>
            </a:r>
            <a:r>
              <a:rPr lang="en-IN" dirty="0" smtClean="0"/>
              <a:t> and </a:t>
            </a:r>
            <a:r>
              <a:rPr lang="en-IN" dirty="0" err="1" smtClean="0"/>
              <a:t>EnumMap</a:t>
            </a:r>
            <a:r>
              <a:rPr lang="en-IN" dirty="0" smtClean="0"/>
              <a:t> class provides data structures to store </a:t>
            </a:r>
            <a:r>
              <a:rPr lang="en-IN" dirty="0" err="1" smtClean="0"/>
              <a:t>enum</a:t>
            </a:r>
            <a:r>
              <a:rPr lang="en-IN" dirty="0" smtClean="0"/>
              <a:t> values. However, there exist some major differences between them.</a:t>
            </a:r>
          </a:p>
          <a:p>
            <a:pPr algn="just"/>
            <a:endParaRPr lang="en-IN" dirty="0" smtClean="0"/>
          </a:p>
          <a:p>
            <a:pPr algn="just"/>
            <a:r>
              <a:rPr lang="en-IN" dirty="0" err="1" smtClean="0"/>
              <a:t>Enum</a:t>
            </a:r>
            <a:r>
              <a:rPr lang="en-IN" dirty="0" smtClean="0"/>
              <a:t> set is represented internally as a sequence of bits, whereas the </a:t>
            </a:r>
            <a:r>
              <a:rPr lang="en-IN" dirty="0" err="1" smtClean="0"/>
              <a:t>enum</a:t>
            </a:r>
            <a:r>
              <a:rPr lang="en-IN" dirty="0" smtClean="0"/>
              <a:t> map is represented internally as arrays.</a:t>
            </a:r>
          </a:p>
          <a:p>
            <a:pPr algn="just"/>
            <a:endParaRPr lang="en-IN" dirty="0" smtClean="0"/>
          </a:p>
          <a:p>
            <a:pPr algn="just"/>
            <a:r>
              <a:rPr lang="en-IN" dirty="0" err="1" smtClean="0"/>
              <a:t>Enum</a:t>
            </a:r>
            <a:r>
              <a:rPr lang="en-IN" dirty="0" smtClean="0"/>
              <a:t> set is created using its predefined methods like </a:t>
            </a:r>
            <a:r>
              <a:rPr lang="en-IN" dirty="0" err="1" smtClean="0"/>
              <a:t>allOf</a:t>
            </a:r>
            <a:r>
              <a:rPr lang="en-IN" dirty="0" smtClean="0"/>
              <a:t>(), </a:t>
            </a:r>
            <a:r>
              <a:rPr lang="en-IN" dirty="0" err="1" smtClean="0"/>
              <a:t>noneOf</a:t>
            </a:r>
            <a:r>
              <a:rPr lang="en-IN" dirty="0" smtClean="0"/>
              <a:t>(), of(), etc. However, an </a:t>
            </a:r>
            <a:r>
              <a:rPr lang="en-IN" dirty="0" err="1" smtClean="0"/>
              <a:t>enum</a:t>
            </a:r>
            <a:r>
              <a:rPr lang="en-IN" dirty="0" smtClean="0"/>
              <a:t> map is created using its constructor.</a:t>
            </a:r>
          </a:p>
          <a:p>
            <a:pPr algn="just"/>
            <a:r>
              <a:rPr lang="en-IN" dirty="0" smtClean="0"/>
              <a:t/>
            </a:r>
            <a:br>
              <a:rPr lang="en-IN" dirty="0" smtClean="0"/>
            </a:br>
            <a:endParaRPr lang="en-IN" dirty="0"/>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The Queue Interface</a:t>
            </a:r>
            <a:br>
              <a:rPr lang="en-IN" dirty="0" smtClean="0"/>
            </a:br>
            <a:endParaRPr lang="en-IN" dirty="0"/>
          </a:p>
        </p:txBody>
      </p:sp>
      <p:sp>
        <p:nvSpPr>
          <p:cNvPr id="3" name="Content Placeholder 2"/>
          <p:cNvSpPr>
            <a:spLocks noGrp="1"/>
          </p:cNvSpPr>
          <p:nvPr>
            <p:ph idx="1"/>
          </p:nvPr>
        </p:nvSpPr>
        <p:spPr>
          <a:xfrm>
            <a:off x="611560" y="1412776"/>
            <a:ext cx="8229600" cy="4525963"/>
          </a:xfrm>
        </p:spPr>
        <p:txBody>
          <a:bodyPr>
            <a:normAutofit fontScale="77500" lnSpcReduction="20000"/>
          </a:bodyPr>
          <a:lstStyle/>
          <a:p>
            <a:pPr algn="just"/>
            <a:r>
              <a:rPr lang="en-IN" sz="2400" dirty="0" smtClean="0"/>
              <a:t>It extends </a:t>
            </a:r>
            <a:r>
              <a:rPr lang="en-IN" sz="2400" b="1" dirty="0" smtClean="0"/>
              <a:t>collection</a:t>
            </a:r>
            <a:r>
              <a:rPr lang="en-IN" sz="2400" dirty="0" smtClean="0"/>
              <a:t> interface and defines behaviour of queue, that is first-in, first-out. </a:t>
            </a:r>
          </a:p>
          <a:p>
            <a:pPr algn="just"/>
            <a:endParaRPr lang="en-IN" sz="2400" dirty="0" smtClean="0"/>
          </a:p>
          <a:p>
            <a:pPr algn="just"/>
            <a:r>
              <a:rPr lang="en-IN" sz="2400" dirty="0" smtClean="0"/>
              <a:t>It's general declaration is,</a:t>
            </a:r>
          </a:p>
          <a:p>
            <a:pPr algn="just">
              <a:buNone/>
            </a:pPr>
            <a:r>
              <a:rPr lang="en-IN" sz="2400" i="1" dirty="0" smtClean="0"/>
              <a:t>				</a:t>
            </a:r>
          </a:p>
          <a:p>
            <a:pPr algn="just">
              <a:buNone/>
            </a:pPr>
            <a:r>
              <a:rPr lang="en-IN" sz="2400" i="1" dirty="0" smtClean="0"/>
              <a:t>				interface</a:t>
            </a:r>
            <a:r>
              <a:rPr lang="en-IN" sz="2400" dirty="0" smtClean="0"/>
              <a:t> </a:t>
            </a:r>
            <a:r>
              <a:rPr lang="en-IN" sz="2400" b="1" dirty="0" smtClean="0"/>
              <a:t>Queue</a:t>
            </a:r>
            <a:r>
              <a:rPr lang="en-IN" sz="2400" dirty="0" smtClean="0"/>
              <a:t> &lt; </a:t>
            </a:r>
            <a:r>
              <a:rPr lang="en-IN" sz="2400" i="1" dirty="0" smtClean="0"/>
              <a:t>E</a:t>
            </a:r>
            <a:r>
              <a:rPr lang="en-IN" sz="2400" dirty="0" smtClean="0"/>
              <a:t> &gt; </a:t>
            </a:r>
          </a:p>
          <a:p>
            <a:pPr algn="just">
              <a:buNone/>
            </a:pPr>
            <a:endParaRPr lang="en-IN" sz="2400" dirty="0" smtClean="0"/>
          </a:p>
          <a:p>
            <a:pPr>
              <a:buNone/>
            </a:pPr>
            <a:r>
              <a:rPr lang="en-IN" sz="2600" b="1" dirty="0" smtClean="0"/>
              <a:t>The </a:t>
            </a:r>
            <a:r>
              <a:rPr lang="en-IN" sz="2600" b="1" dirty="0" err="1" smtClean="0"/>
              <a:t>Dequeue</a:t>
            </a:r>
            <a:r>
              <a:rPr lang="en-IN" sz="2600" b="1" dirty="0" smtClean="0"/>
              <a:t> Interface</a:t>
            </a:r>
          </a:p>
          <a:p>
            <a:pPr>
              <a:buNone/>
            </a:pPr>
            <a:endParaRPr lang="en-IN" sz="2400" dirty="0" smtClean="0"/>
          </a:p>
          <a:p>
            <a:r>
              <a:rPr lang="en-IN" sz="2400" dirty="0" smtClean="0"/>
              <a:t>It extends </a:t>
            </a:r>
            <a:r>
              <a:rPr lang="en-IN" sz="2400" b="1" dirty="0" smtClean="0"/>
              <a:t>Queue</a:t>
            </a:r>
            <a:r>
              <a:rPr lang="en-IN" sz="2400" dirty="0" smtClean="0"/>
              <a:t> interface and declares behaviour of a double-ended queue. Its general declaration is,</a:t>
            </a:r>
          </a:p>
          <a:p>
            <a:pPr>
              <a:buNone/>
            </a:pPr>
            <a:r>
              <a:rPr lang="en-IN" sz="2400" i="1" dirty="0" smtClean="0"/>
              <a:t>				</a:t>
            </a:r>
          </a:p>
          <a:p>
            <a:pPr>
              <a:buNone/>
            </a:pPr>
            <a:r>
              <a:rPr lang="en-IN" sz="2400" i="1" dirty="0" smtClean="0"/>
              <a:t>				interface</a:t>
            </a:r>
            <a:r>
              <a:rPr lang="en-IN" sz="2400" dirty="0" smtClean="0"/>
              <a:t> </a:t>
            </a:r>
            <a:r>
              <a:rPr lang="en-IN" sz="2400" b="1" dirty="0" err="1" smtClean="0"/>
              <a:t>Dequeue</a:t>
            </a:r>
            <a:r>
              <a:rPr lang="en-IN" sz="2400" dirty="0" smtClean="0"/>
              <a:t> &lt; </a:t>
            </a:r>
            <a:r>
              <a:rPr lang="en-IN" sz="2400" i="1" dirty="0" smtClean="0"/>
              <a:t>E</a:t>
            </a:r>
            <a:r>
              <a:rPr lang="en-IN" sz="2400" dirty="0" smtClean="0"/>
              <a:t> &gt; </a:t>
            </a:r>
          </a:p>
          <a:p>
            <a:endParaRPr lang="en-IN" sz="2400" dirty="0" smtClean="0"/>
          </a:p>
          <a:p>
            <a:r>
              <a:rPr lang="en-IN" sz="2400" dirty="0" smtClean="0"/>
              <a:t>Double ended queues can function as simple queues as well as like standard Stacks.</a:t>
            </a:r>
          </a:p>
          <a:p>
            <a:pPr algn="just"/>
            <a:endParaRPr lang="en-IN" sz="2400" dirty="0" smtClean="0"/>
          </a:p>
          <a:p>
            <a:pPr algn="just"/>
            <a:endParaRPr lang="en-IN" sz="2400" dirty="0"/>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457200" y="1268760"/>
          <a:ext cx="8229600" cy="4754880"/>
        </p:xfrm>
        <a:graphic>
          <a:graphicData uri="http://schemas.openxmlformats.org/drawingml/2006/table">
            <a:tbl>
              <a:tblPr firstRow="1" bandRow="1">
                <a:tableStyleId>{5C22544A-7EE6-4342-B048-85BDC9FD1C3A}</a:tableStyleId>
              </a:tblPr>
              <a:tblGrid>
                <a:gridCol w="4114800"/>
                <a:gridCol w="4114800"/>
              </a:tblGrid>
              <a:tr h="370840">
                <a:tc>
                  <a:txBody>
                    <a:bodyPr/>
                    <a:lstStyle/>
                    <a:p>
                      <a:pPr algn="l" fontAlgn="t"/>
                      <a:r>
                        <a:rPr lang="en-IN" dirty="0"/>
                        <a:t>Methods</a:t>
                      </a:r>
                    </a:p>
                  </a:txBody>
                  <a:tcPr marL="76200" marR="76200" marT="76200" marB="76200"/>
                </a:tc>
                <a:tc>
                  <a:txBody>
                    <a:bodyPr/>
                    <a:lstStyle/>
                    <a:p>
                      <a:pPr algn="l" fontAlgn="t"/>
                      <a:r>
                        <a:rPr lang="en-IN"/>
                        <a:t>Description</a:t>
                      </a:r>
                    </a:p>
                  </a:txBody>
                  <a:tcPr marL="76200" marR="76200" marT="76200" marB="76200"/>
                </a:tc>
              </a:tr>
              <a:tr h="370840">
                <a:tc>
                  <a:txBody>
                    <a:bodyPr/>
                    <a:lstStyle/>
                    <a:p>
                      <a:pPr algn="l" fontAlgn="t"/>
                      <a:r>
                        <a:rPr lang="en-IN"/>
                        <a:t>poll()</a:t>
                      </a:r>
                    </a:p>
                  </a:txBody>
                  <a:tcPr marL="76200" marR="76200" marT="76200" marB="76200"/>
                </a:tc>
                <a:tc>
                  <a:txBody>
                    <a:bodyPr/>
                    <a:lstStyle/>
                    <a:p>
                      <a:pPr algn="l" fontAlgn="t"/>
                      <a:r>
                        <a:rPr lang="en-IN"/>
                        <a:t>removes element at the head of the queue and returns </a:t>
                      </a:r>
                      <a:r>
                        <a:rPr lang="en-IN" b="1"/>
                        <a:t>null</a:t>
                      </a:r>
                      <a:r>
                        <a:rPr lang="en-IN"/>
                        <a:t> if queue is empty</a:t>
                      </a:r>
                    </a:p>
                  </a:txBody>
                  <a:tcPr marL="76200" marR="76200" marT="76200" marB="76200"/>
                </a:tc>
              </a:tr>
              <a:tr h="370840">
                <a:tc>
                  <a:txBody>
                    <a:bodyPr/>
                    <a:lstStyle/>
                    <a:p>
                      <a:pPr algn="l" fontAlgn="t"/>
                      <a:r>
                        <a:rPr lang="en-IN" dirty="0"/>
                        <a:t>remove()</a:t>
                      </a:r>
                    </a:p>
                  </a:txBody>
                  <a:tcPr marL="76200" marR="76200" marT="76200" marB="76200"/>
                </a:tc>
                <a:tc>
                  <a:txBody>
                    <a:bodyPr/>
                    <a:lstStyle/>
                    <a:p>
                      <a:pPr algn="l" fontAlgn="t"/>
                      <a:r>
                        <a:rPr lang="en-IN"/>
                        <a:t>removes element at the head of the queue and throws </a:t>
                      </a:r>
                      <a:r>
                        <a:rPr lang="en-IN" b="1"/>
                        <a:t>NoSuchElementException</a:t>
                      </a:r>
                      <a:r>
                        <a:rPr lang="en-IN"/>
                        <a:t> if queue is empty</a:t>
                      </a:r>
                    </a:p>
                  </a:txBody>
                  <a:tcPr marL="76200" marR="76200" marT="76200" marB="76200"/>
                </a:tc>
              </a:tr>
              <a:tr h="370840">
                <a:tc>
                  <a:txBody>
                    <a:bodyPr/>
                    <a:lstStyle/>
                    <a:p>
                      <a:pPr algn="l" fontAlgn="t"/>
                      <a:r>
                        <a:rPr lang="en-IN"/>
                        <a:t>peek()</a:t>
                      </a:r>
                    </a:p>
                  </a:txBody>
                  <a:tcPr marL="76200" marR="76200" marT="76200" marB="76200"/>
                </a:tc>
                <a:tc>
                  <a:txBody>
                    <a:bodyPr/>
                    <a:lstStyle/>
                    <a:p>
                      <a:pPr algn="l" fontAlgn="t"/>
                      <a:r>
                        <a:rPr lang="en-IN"/>
                        <a:t>returns the element at the head of the queue without removing it. Returns </a:t>
                      </a:r>
                      <a:r>
                        <a:rPr lang="en-IN" b="1"/>
                        <a:t>null</a:t>
                      </a:r>
                      <a:r>
                        <a:rPr lang="en-IN"/>
                        <a:t> if queue is empty</a:t>
                      </a:r>
                    </a:p>
                  </a:txBody>
                  <a:tcPr marL="76200" marR="76200" marT="76200" marB="76200"/>
                </a:tc>
              </a:tr>
              <a:tr h="370840">
                <a:tc>
                  <a:txBody>
                    <a:bodyPr/>
                    <a:lstStyle/>
                    <a:p>
                      <a:pPr algn="l" fontAlgn="t"/>
                      <a:r>
                        <a:rPr lang="en-IN"/>
                        <a:t>element()</a:t>
                      </a:r>
                    </a:p>
                  </a:txBody>
                  <a:tcPr marL="76200" marR="76200" marT="76200" marB="76200"/>
                </a:tc>
                <a:tc>
                  <a:txBody>
                    <a:bodyPr/>
                    <a:lstStyle/>
                    <a:p>
                      <a:pPr algn="l" fontAlgn="t"/>
                      <a:r>
                        <a:rPr lang="en-IN"/>
                        <a:t>same as peek(), but throws </a:t>
                      </a:r>
                      <a:r>
                        <a:rPr lang="en-IN" b="1"/>
                        <a:t>NoSuchElementException</a:t>
                      </a:r>
                      <a:r>
                        <a:rPr lang="en-IN"/>
                        <a:t> if queue is empty</a:t>
                      </a:r>
                    </a:p>
                  </a:txBody>
                  <a:tcPr marL="76200" marR="76200" marT="76200" marB="76200"/>
                </a:tc>
              </a:tr>
              <a:tr h="370840">
                <a:tc>
                  <a:txBody>
                    <a:bodyPr/>
                    <a:lstStyle/>
                    <a:p>
                      <a:pPr algn="l" fontAlgn="t"/>
                      <a:r>
                        <a:rPr lang="en-IN"/>
                        <a:t>offer( E obj )</a:t>
                      </a:r>
                    </a:p>
                  </a:txBody>
                  <a:tcPr marL="76200" marR="76200" marT="76200" marB="76200"/>
                </a:tc>
                <a:tc>
                  <a:txBody>
                    <a:bodyPr/>
                    <a:lstStyle/>
                    <a:p>
                      <a:pPr algn="l" fontAlgn="t"/>
                      <a:r>
                        <a:rPr lang="en-IN" dirty="0"/>
                        <a:t>Adds object to queue.</a:t>
                      </a:r>
                    </a:p>
                  </a:txBody>
                  <a:tcPr marL="76200" marR="76200" marT="76200" marB="76200"/>
                </a:tc>
              </a:tr>
            </a:tbl>
          </a:graphicData>
        </a:graphic>
      </p:graphicFrame>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3B3A001-C0D9-56C1-70EE-8427E0ADBDAD}"/>
              </a:ext>
            </a:extLst>
          </p:cNvPr>
          <p:cNvSpPr>
            <a:spLocks noGrp="1"/>
          </p:cNvSpPr>
          <p:nvPr>
            <p:ph type="title"/>
          </p:nvPr>
        </p:nvSpPr>
        <p:spPr/>
        <p:txBody>
          <a:bodyPr>
            <a:normAutofit fontScale="90000"/>
          </a:bodyPr>
          <a:lstStyle/>
          <a:p>
            <a:r>
              <a:rPr lang="en-US" b="1" dirty="0">
                <a:effectLst/>
              </a:rPr>
              <a:t>Iterator Interface</a:t>
            </a:r>
            <a:br>
              <a:rPr lang="en-US" b="1" dirty="0">
                <a:effectLst/>
              </a:rPr>
            </a:br>
            <a:endParaRPr lang="en-IN" dirty="0"/>
          </a:p>
        </p:txBody>
      </p:sp>
      <p:sp>
        <p:nvSpPr>
          <p:cNvPr id="3" name="Content Placeholder 2">
            <a:extLst>
              <a:ext uri="{FF2B5EF4-FFF2-40B4-BE49-F238E27FC236}">
                <a16:creationId xmlns="" xmlns:a16="http://schemas.microsoft.com/office/drawing/2014/main" id="{3903511F-0D2E-B9CC-C923-D4114A07CCE9}"/>
              </a:ext>
            </a:extLst>
          </p:cNvPr>
          <p:cNvSpPr>
            <a:spLocks noGrp="1"/>
          </p:cNvSpPr>
          <p:nvPr>
            <p:ph idx="1"/>
          </p:nvPr>
        </p:nvSpPr>
        <p:spPr/>
        <p:txBody>
          <a:bodyPr>
            <a:normAutofit fontScale="55000" lnSpcReduction="20000"/>
          </a:bodyPr>
          <a:lstStyle/>
          <a:p>
            <a:pPr algn="just"/>
            <a:r>
              <a:rPr lang="en-US" dirty="0">
                <a:effectLst/>
              </a:rPr>
              <a:t>Iterator is an object that can be </a:t>
            </a:r>
            <a:r>
              <a:rPr lang="en-US" b="1" dirty="0">
                <a:effectLst/>
              </a:rPr>
              <a:t>used to loop through collections</a:t>
            </a:r>
            <a:r>
              <a:rPr lang="en-US" dirty="0">
                <a:effectLst/>
              </a:rPr>
              <a:t>.</a:t>
            </a:r>
            <a:br>
              <a:rPr lang="en-US" dirty="0">
                <a:effectLst/>
              </a:rPr>
            </a:br>
            <a:r>
              <a:rPr lang="en-US" dirty="0">
                <a:effectLst/>
              </a:rPr>
              <a:t>As the name suggests, it is used to iterate over the elements. It is used to modify and iterate over the elements in a collection.</a:t>
            </a:r>
          </a:p>
          <a:p>
            <a:pPr algn="just"/>
            <a:endParaRPr lang="en-US" dirty="0">
              <a:effectLst/>
            </a:endParaRPr>
          </a:p>
          <a:p>
            <a:pPr algn="just"/>
            <a:endParaRPr lang="en-US" dirty="0">
              <a:effectLst/>
            </a:endParaRPr>
          </a:p>
          <a:p>
            <a:pPr marL="0" indent="0" algn="just">
              <a:buNone/>
            </a:pPr>
            <a:r>
              <a:rPr lang="en-US" b="1" dirty="0">
                <a:effectLst/>
              </a:rPr>
              <a:t>There are 3 methods in the Iterator interface:</a:t>
            </a:r>
          </a:p>
          <a:p>
            <a:pPr algn="just"/>
            <a:endParaRPr lang="en-US" dirty="0">
              <a:effectLst/>
            </a:endParaRPr>
          </a:p>
          <a:p>
            <a:pPr algn="just">
              <a:buFont typeface="Arial" panose="020B0604020202020204" pitchFamily="34" charset="0"/>
              <a:buChar char="•"/>
            </a:pPr>
            <a:r>
              <a:rPr lang="en-US" dirty="0">
                <a:effectLst/>
              </a:rPr>
              <a:t>public Object next()- It returns the next element in the collection. It throws the exception of </a:t>
            </a:r>
            <a:r>
              <a:rPr lang="en-US" dirty="0" err="1">
                <a:effectLst/>
              </a:rPr>
              <a:t>NoSuchElementException</a:t>
            </a:r>
            <a:r>
              <a:rPr lang="en-US" dirty="0">
                <a:effectLst/>
              </a:rPr>
              <a:t> if there is no next element.</a:t>
            </a:r>
          </a:p>
          <a:p>
            <a:pPr algn="just">
              <a:buFont typeface="Arial" panose="020B0604020202020204" pitchFamily="34" charset="0"/>
              <a:buChar char="•"/>
            </a:pPr>
            <a:endParaRPr lang="en-US" dirty="0">
              <a:effectLst/>
            </a:endParaRPr>
          </a:p>
          <a:p>
            <a:pPr algn="just">
              <a:buFont typeface="Arial" panose="020B0604020202020204" pitchFamily="34" charset="0"/>
              <a:buChar char="•"/>
            </a:pPr>
            <a:r>
              <a:rPr lang="en-US" dirty="0">
                <a:effectLst/>
              </a:rPr>
              <a:t>public void remove()- It removes the current element from the collection.</a:t>
            </a:r>
          </a:p>
          <a:p>
            <a:pPr algn="just">
              <a:buFont typeface="Arial" panose="020B0604020202020204" pitchFamily="34" charset="0"/>
              <a:buChar char="•"/>
            </a:pPr>
            <a:endParaRPr lang="en-US" dirty="0">
              <a:effectLst/>
            </a:endParaRPr>
          </a:p>
          <a:p>
            <a:pPr algn="just">
              <a:buFont typeface="Arial" panose="020B0604020202020204" pitchFamily="34" charset="0"/>
              <a:buChar char="•"/>
            </a:pPr>
            <a:r>
              <a:rPr lang="en-US" dirty="0">
                <a:effectLst/>
              </a:rPr>
              <a:t>public </a:t>
            </a:r>
            <a:r>
              <a:rPr lang="en-US" dirty="0" err="1">
                <a:effectLst/>
              </a:rPr>
              <a:t>boolean</a:t>
            </a:r>
            <a:r>
              <a:rPr lang="en-US" dirty="0">
                <a:effectLst/>
              </a:rPr>
              <a:t> </a:t>
            </a:r>
            <a:r>
              <a:rPr lang="en-US" dirty="0" err="1">
                <a:effectLst/>
              </a:rPr>
              <a:t>hasNext</a:t>
            </a:r>
            <a:r>
              <a:rPr lang="en-US" dirty="0">
                <a:effectLst/>
              </a:rPr>
              <a:t>()- It returns true if there are more elements in the collection. Else, returns false.</a:t>
            </a:r>
          </a:p>
          <a:p>
            <a:pPr marL="0" indent="0" algn="just">
              <a:buNone/>
            </a:pPr>
            <a:r>
              <a:rPr lang="en-US" dirty="0"/>
              <a:t/>
            </a:r>
            <a:br>
              <a:rPr lang="en-US" dirty="0"/>
            </a:br>
            <a:endParaRPr lang="en-IN" dirty="0"/>
          </a:p>
        </p:txBody>
      </p:sp>
    </p:spTree>
    <p:extLst>
      <p:ext uri="{BB962C8B-B14F-4D97-AF65-F5344CB8AC3E}">
        <p14:creationId xmlns="" xmlns:p14="http://schemas.microsoft.com/office/powerpoint/2010/main" val="586540156"/>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Accessing a Collection</a:t>
            </a:r>
            <a:br>
              <a:rPr lang="en-IN" dirty="0" smtClean="0"/>
            </a:br>
            <a:endParaRPr lang="en-IN" dirty="0"/>
          </a:p>
        </p:txBody>
      </p:sp>
      <p:sp>
        <p:nvSpPr>
          <p:cNvPr id="3" name="Content Placeholder 2"/>
          <p:cNvSpPr>
            <a:spLocks noGrp="1"/>
          </p:cNvSpPr>
          <p:nvPr>
            <p:ph idx="1"/>
          </p:nvPr>
        </p:nvSpPr>
        <p:spPr/>
        <p:txBody>
          <a:bodyPr>
            <a:normAutofit fontScale="85000" lnSpcReduction="20000"/>
          </a:bodyPr>
          <a:lstStyle/>
          <a:p>
            <a:pPr algn="just"/>
            <a:r>
              <a:rPr lang="en-IN" dirty="0" smtClean="0"/>
              <a:t>To access, modify or remove any element from any collection we need to first find the element, for which we have to cycle </a:t>
            </a:r>
            <a:r>
              <a:rPr lang="en-IN" dirty="0" err="1" smtClean="0"/>
              <a:t>throught</a:t>
            </a:r>
            <a:r>
              <a:rPr lang="en-IN" dirty="0" smtClean="0"/>
              <a:t> the elements of the collection. </a:t>
            </a:r>
          </a:p>
          <a:p>
            <a:pPr algn="just"/>
            <a:endParaRPr lang="en-IN" dirty="0" smtClean="0"/>
          </a:p>
          <a:p>
            <a:pPr algn="just"/>
            <a:r>
              <a:rPr lang="en-IN" dirty="0" smtClean="0"/>
              <a:t>There are three possible ways to cycle through the elements of any collection.</a:t>
            </a:r>
          </a:p>
          <a:p>
            <a:pPr algn="just"/>
            <a:endParaRPr lang="en-IN" dirty="0" smtClean="0"/>
          </a:p>
          <a:p>
            <a:pPr algn="just"/>
            <a:r>
              <a:rPr lang="en-IN" dirty="0" smtClean="0"/>
              <a:t>Using </a:t>
            </a:r>
            <a:r>
              <a:rPr lang="en-IN" dirty="0" err="1" smtClean="0"/>
              <a:t>Iterator</a:t>
            </a:r>
            <a:r>
              <a:rPr lang="en-IN" dirty="0" smtClean="0"/>
              <a:t> interface</a:t>
            </a:r>
          </a:p>
          <a:p>
            <a:pPr algn="just"/>
            <a:r>
              <a:rPr lang="en-IN" dirty="0" smtClean="0"/>
              <a:t>Using </a:t>
            </a:r>
            <a:r>
              <a:rPr lang="en-IN" dirty="0" err="1" smtClean="0"/>
              <a:t>ListIterator</a:t>
            </a:r>
            <a:r>
              <a:rPr lang="en-IN" dirty="0" smtClean="0"/>
              <a:t> interface</a:t>
            </a:r>
          </a:p>
          <a:p>
            <a:pPr algn="just"/>
            <a:r>
              <a:rPr lang="en-IN" dirty="0" smtClean="0"/>
              <a:t>Using for-each loop</a:t>
            </a:r>
          </a:p>
          <a:p>
            <a:pPr algn="just"/>
            <a:endParaRPr lang="en-IN"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51309"/>
            <a:ext cx="8229600" cy="4525963"/>
          </a:xfrm>
        </p:spPr>
        <p:txBody>
          <a:bodyPr>
            <a:noAutofit/>
          </a:bodyPr>
          <a:lstStyle/>
          <a:p>
            <a:pPr algn="just">
              <a:buNone/>
            </a:pPr>
            <a:r>
              <a:rPr lang="en-IN" sz="2000" b="1" dirty="0" smtClean="0"/>
              <a:t>Accessing elements using </a:t>
            </a:r>
            <a:r>
              <a:rPr lang="en-IN" sz="2000" b="1" dirty="0" err="1" smtClean="0"/>
              <a:t>Iterator</a:t>
            </a:r>
            <a:endParaRPr lang="en-IN" sz="2000" b="1" dirty="0" smtClean="0"/>
          </a:p>
          <a:p>
            <a:pPr algn="just">
              <a:buNone/>
            </a:pPr>
            <a:endParaRPr lang="en-IN" sz="2000" b="1" dirty="0" smtClean="0"/>
          </a:p>
          <a:p>
            <a:pPr algn="just"/>
            <a:r>
              <a:rPr lang="en-IN" sz="2000" dirty="0" err="1" smtClean="0"/>
              <a:t>Iterator</a:t>
            </a:r>
            <a:r>
              <a:rPr lang="en-IN" sz="2000" dirty="0" smtClean="0"/>
              <a:t> Interface is used to traverse </a:t>
            </a:r>
            <a:r>
              <a:rPr lang="en-IN" sz="2000" dirty="0" smtClean="0">
                <a:solidFill>
                  <a:srgbClr val="FF0000"/>
                </a:solidFill>
              </a:rPr>
              <a:t>a list in forward direction</a:t>
            </a:r>
            <a:r>
              <a:rPr lang="en-IN" sz="2000" dirty="0" smtClean="0"/>
              <a:t>, enabling you to remove or modify the elements of the collection. Each collection classes provide </a:t>
            </a:r>
            <a:r>
              <a:rPr lang="en-IN" sz="2000" b="1" dirty="0" err="1" smtClean="0"/>
              <a:t>iterator</a:t>
            </a:r>
            <a:r>
              <a:rPr lang="en-IN" sz="2000" b="1" dirty="0" smtClean="0"/>
              <a:t>()</a:t>
            </a:r>
            <a:r>
              <a:rPr lang="en-IN" sz="2000" dirty="0" smtClean="0"/>
              <a:t> method to return an </a:t>
            </a:r>
            <a:r>
              <a:rPr lang="en-IN" sz="2000" dirty="0" err="1" smtClean="0"/>
              <a:t>iterator</a:t>
            </a:r>
            <a:r>
              <a:rPr lang="en-IN" sz="2000" dirty="0" smtClean="0"/>
              <a:t>.</a:t>
            </a:r>
          </a:p>
          <a:p>
            <a:pPr algn="just"/>
            <a:endParaRPr lang="en-IN" sz="2000" dirty="0" smtClean="0"/>
          </a:p>
          <a:p>
            <a:pPr algn="just">
              <a:buNone/>
            </a:pPr>
            <a:r>
              <a:rPr lang="en-IN" sz="2000" b="1" dirty="0" smtClean="0"/>
              <a:t>Accessing element using </a:t>
            </a:r>
            <a:r>
              <a:rPr lang="en-IN" sz="2000" b="1" dirty="0" err="1" smtClean="0"/>
              <a:t>ListIterator</a:t>
            </a:r>
            <a:endParaRPr lang="en-IN" sz="2000" b="1" dirty="0" smtClean="0"/>
          </a:p>
          <a:p>
            <a:pPr algn="just">
              <a:buNone/>
            </a:pPr>
            <a:endParaRPr lang="en-IN" sz="2000" b="1" dirty="0" smtClean="0"/>
          </a:p>
          <a:p>
            <a:pPr algn="just"/>
            <a:r>
              <a:rPr lang="en-IN" sz="2000" dirty="0" err="1" smtClean="0"/>
              <a:t>ListIterator</a:t>
            </a:r>
            <a:r>
              <a:rPr lang="en-IN" sz="2000" dirty="0" smtClean="0"/>
              <a:t> Interface is used to </a:t>
            </a:r>
            <a:r>
              <a:rPr lang="en-IN" sz="2000" dirty="0" smtClean="0">
                <a:solidFill>
                  <a:srgbClr val="FF0000"/>
                </a:solidFill>
              </a:rPr>
              <a:t>traverse a list in both forward and backward direction. It is available to only those collections that implement the </a:t>
            </a:r>
            <a:r>
              <a:rPr lang="en-IN" sz="2000" b="1" dirty="0" smtClean="0">
                <a:solidFill>
                  <a:srgbClr val="FF0000"/>
                </a:solidFill>
              </a:rPr>
              <a:t>List</a:t>
            </a:r>
            <a:r>
              <a:rPr lang="en-IN" sz="2000" dirty="0" smtClean="0">
                <a:solidFill>
                  <a:srgbClr val="FF0000"/>
                </a:solidFill>
              </a:rPr>
              <a:t> Interface.</a:t>
            </a:r>
          </a:p>
          <a:p>
            <a:pPr algn="just"/>
            <a:endParaRPr lang="en-IN" sz="2000" b="1" dirty="0" smtClean="0"/>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51309"/>
            <a:ext cx="8229600" cy="4525963"/>
          </a:xfrm>
        </p:spPr>
        <p:txBody>
          <a:bodyPr>
            <a:noAutofit/>
          </a:bodyPr>
          <a:lstStyle/>
          <a:p>
            <a:pPr algn="just">
              <a:buNone/>
            </a:pPr>
            <a:r>
              <a:rPr lang="en-IN" sz="1600" dirty="0" smtClean="0"/>
              <a:t>import </a:t>
            </a:r>
            <a:r>
              <a:rPr lang="en-IN" sz="1600" dirty="0" err="1" smtClean="0"/>
              <a:t>java.util.ArrayList</a:t>
            </a:r>
            <a:r>
              <a:rPr lang="en-IN" sz="1600" dirty="0" smtClean="0"/>
              <a:t>;</a:t>
            </a:r>
          </a:p>
          <a:p>
            <a:pPr algn="just">
              <a:buNone/>
            </a:pPr>
            <a:r>
              <a:rPr lang="en-IN" sz="1600" dirty="0" smtClean="0"/>
              <a:t>import </a:t>
            </a:r>
            <a:r>
              <a:rPr lang="en-IN" sz="1600" dirty="0" err="1" smtClean="0"/>
              <a:t>java.util.Iterator</a:t>
            </a:r>
            <a:r>
              <a:rPr lang="en-IN" sz="1600" dirty="0" smtClean="0"/>
              <a:t>;</a:t>
            </a:r>
          </a:p>
          <a:p>
            <a:pPr algn="just">
              <a:buNone/>
            </a:pPr>
            <a:endParaRPr lang="en-IN" sz="1600" dirty="0" smtClean="0"/>
          </a:p>
          <a:p>
            <a:pPr algn="just">
              <a:buNone/>
            </a:pPr>
            <a:r>
              <a:rPr lang="en-IN" sz="1600" dirty="0" smtClean="0"/>
              <a:t>class Main {</a:t>
            </a:r>
          </a:p>
          <a:p>
            <a:pPr algn="just">
              <a:buNone/>
            </a:pPr>
            <a:r>
              <a:rPr lang="en-IN" sz="1600" dirty="0" smtClean="0"/>
              <a:t>    public static void main(String[] </a:t>
            </a:r>
            <a:r>
              <a:rPr lang="en-IN" sz="1600" dirty="0" err="1" smtClean="0"/>
              <a:t>args</a:t>
            </a:r>
            <a:r>
              <a:rPr lang="en-IN" sz="1600" dirty="0" smtClean="0"/>
              <a:t>) {</a:t>
            </a:r>
          </a:p>
          <a:p>
            <a:pPr algn="just">
              <a:buNone/>
            </a:pPr>
            <a:r>
              <a:rPr lang="en-IN" sz="1600" dirty="0" smtClean="0"/>
              <a:t>        // Creating an </a:t>
            </a:r>
            <a:r>
              <a:rPr lang="en-IN" sz="1600" dirty="0" err="1" smtClean="0"/>
              <a:t>ArrayList</a:t>
            </a:r>
            <a:endParaRPr lang="en-IN" sz="1600" dirty="0" smtClean="0"/>
          </a:p>
          <a:p>
            <a:pPr algn="just">
              <a:buNone/>
            </a:pPr>
            <a:r>
              <a:rPr lang="en-IN" sz="1600" dirty="0" smtClean="0"/>
              <a:t>        </a:t>
            </a:r>
            <a:r>
              <a:rPr lang="en-IN" sz="1600" dirty="0" err="1" smtClean="0"/>
              <a:t>ArrayList</a:t>
            </a:r>
            <a:r>
              <a:rPr lang="en-IN" sz="1600" dirty="0" smtClean="0"/>
              <a:t>&lt;Integer&gt; numbers = new </a:t>
            </a:r>
            <a:r>
              <a:rPr lang="en-IN" sz="1600" dirty="0" err="1" smtClean="0"/>
              <a:t>ArrayList</a:t>
            </a:r>
            <a:r>
              <a:rPr lang="en-IN" sz="1600" dirty="0" smtClean="0"/>
              <a:t>&lt;&gt;();</a:t>
            </a:r>
          </a:p>
          <a:p>
            <a:pPr algn="just">
              <a:buNone/>
            </a:pPr>
            <a:r>
              <a:rPr lang="en-IN" sz="1600" dirty="0" smtClean="0"/>
              <a:t>        </a:t>
            </a:r>
            <a:r>
              <a:rPr lang="en-IN" sz="1600" dirty="0" err="1" smtClean="0"/>
              <a:t>numbers.add</a:t>
            </a:r>
            <a:r>
              <a:rPr lang="en-IN" sz="1600" dirty="0" smtClean="0"/>
              <a:t>(1);</a:t>
            </a:r>
          </a:p>
          <a:p>
            <a:pPr algn="just">
              <a:buNone/>
            </a:pPr>
            <a:r>
              <a:rPr lang="en-IN" sz="1600" dirty="0" smtClean="0"/>
              <a:t>        </a:t>
            </a:r>
            <a:r>
              <a:rPr lang="en-IN" sz="1600" dirty="0" err="1" smtClean="0"/>
              <a:t>numbers.add</a:t>
            </a:r>
            <a:r>
              <a:rPr lang="en-IN" sz="1600" dirty="0" smtClean="0"/>
              <a:t>(3);</a:t>
            </a:r>
          </a:p>
          <a:p>
            <a:pPr algn="just">
              <a:buNone/>
            </a:pPr>
            <a:r>
              <a:rPr lang="en-IN" sz="1600" dirty="0" smtClean="0"/>
              <a:t>        </a:t>
            </a:r>
            <a:r>
              <a:rPr lang="en-IN" sz="1600" dirty="0" err="1" smtClean="0"/>
              <a:t>numbers.add</a:t>
            </a:r>
            <a:r>
              <a:rPr lang="en-IN" sz="1600" dirty="0" smtClean="0"/>
              <a:t>(2);</a:t>
            </a:r>
          </a:p>
          <a:p>
            <a:pPr algn="just">
              <a:buNone/>
            </a:pPr>
            <a:r>
              <a:rPr lang="en-IN" sz="1600" dirty="0" smtClean="0"/>
              <a:t>        </a:t>
            </a:r>
            <a:r>
              <a:rPr lang="en-IN" sz="1600" dirty="0" err="1" smtClean="0"/>
              <a:t>System.out.println</a:t>
            </a:r>
            <a:r>
              <a:rPr lang="en-IN" sz="1600" dirty="0" smtClean="0"/>
              <a:t>("</a:t>
            </a:r>
            <a:r>
              <a:rPr lang="en-IN" sz="1600" dirty="0" err="1" smtClean="0"/>
              <a:t>ArrayList</a:t>
            </a:r>
            <a:r>
              <a:rPr lang="en-IN" sz="1600" dirty="0" smtClean="0"/>
              <a:t>: " + numbers);</a:t>
            </a:r>
          </a:p>
          <a:p>
            <a:pPr algn="just">
              <a:buNone/>
            </a:pPr>
            <a:endParaRPr lang="en-IN" sz="1600" dirty="0" smtClean="0"/>
          </a:p>
          <a:p>
            <a:pPr algn="just">
              <a:buNone/>
            </a:pPr>
            <a:r>
              <a:rPr lang="en-IN" sz="1600" dirty="0" smtClean="0"/>
              <a:t>        // Creating an instance of </a:t>
            </a:r>
            <a:r>
              <a:rPr lang="en-IN" sz="1600" dirty="0" err="1" smtClean="0"/>
              <a:t>Iterator</a:t>
            </a:r>
            <a:endParaRPr lang="en-IN" sz="1600" dirty="0" smtClean="0"/>
          </a:p>
          <a:p>
            <a:pPr algn="just">
              <a:buNone/>
            </a:pPr>
            <a:r>
              <a:rPr lang="en-IN" sz="1600" dirty="0" smtClean="0"/>
              <a:t>        </a:t>
            </a:r>
            <a:r>
              <a:rPr lang="en-IN" sz="1600" dirty="0" err="1" smtClean="0"/>
              <a:t>Iterator</a:t>
            </a:r>
            <a:r>
              <a:rPr lang="en-IN" sz="1600" dirty="0" smtClean="0"/>
              <a:t>&lt;Integer&gt; </a:t>
            </a:r>
            <a:r>
              <a:rPr lang="en-IN" sz="1600" dirty="0" smtClean="0">
                <a:solidFill>
                  <a:srgbClr val="FF0000"/>
                </a:solidFill>
              </a:rPr>
              <a:t>iterate</a:t>
            </a:r>
            <a:r>
              <a:rPr lang="en-IN" sz="1600" dirty="0" smtClean="0"/>
              <a:t> = </a:t>
            </a:r>
            <a:r>
              <a:rPr lang="en-IN" sz="1600" dirty="0" err="1" smtClean="0"/>
              <a:t>numbers.iterator</a:t>
            </a:r>
            <a:r>
              <a:rPr lang="en-IN" sz="1600" dirty="0" smtClean="0"/>
              <a:t>();</a:t>
            </a:r>
          </a:p>
          <a:p>
            <a:pPr algn="just">
              <a:buNone/>
            </a:pPr>
            <a:endParaRPr lang="en-IN" sz="1600" dirty="0" smtClean="0"/>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08720"/>
            <a:ext cx="8229600" cy="4525963"/>
          </a:xfrm>
        </p:spPr>
        <p:txBody>
          <a:bodyPr>
            <a:noAutofit/>
          </a:bodyPr>
          <a:lstStyle/>
          <a:p>
            <a:pPr algn="just">
              <a:buNone/>
            </a:pPr>
            <a:endParaRPr lang="en-IN" sz="1600" dirty="0" smtClean="0"/>
          </a:p>
          <a:p>
            <a:pPr algn="just">
              <a:buNone/>
            </a:pPr>
            <a:r>
              <a:rPr lang="en-IN" sz="1600" dirty="0" smtClean="0"/>
              <a:t>        // Using the next() method</a:t>
            </a:r>
          </a:p>
          <a:p>
            <a:pPr algn="just">
              <a:buNone/>
            </a:pPr>
            <a:r>
              <a:rPr lang="en-IN" sz="1600" dirty="0" smtClean="0"/>
              <a:t>        </a:t>
            </a:r>
            <a:r>
              <a:rPr lang="en-IN" sz="1600" dirty="0" err="1" smtClean="0"/>
              <a:t>int</a:t>
            </a:r>
            <a:r>
              <a:rPr lang="en-IN" sz="1600" dirty="0" smtClean="0"/>
              <a:t> number = </a:t>
            </a:r>
            <a:r>
              <a:rPr lang="en-IN" sz="1600" dirty="0" err="1" smtClean="0"/>
              <a:t>iterate.next</a:t>
            </a:r>
            <a:r>
              <a:rPr lang="en-IN" sz="1600" dirty="0" smtClean="0"/>
              <a:t>();</a:t>
            </a:r>
          </a:p>
          <a:p>
            <a:pPr algn="just">
              <a:buNone/>
            </a:pPr>
            <a:r>
              <a:rPr lang="en-IN" sz="1600" dirty="0" smtClean="0"/>
              <a:t>        </a:t>
            </a:r>
            <a:r>
              <a:rPr lang="en-IN" sz="1600" dirty="0" err="1" smtClean="0"/>
              <a:t>System.out.println</a:t>
            </a:r>
            <a:r>
              <a:rPr lang="en-IN" sz="1600" dirty="0" smtClean="0"/>
              <a:t>("Accessed Element: " + number);</a:t>
            </a:r>
          </a:p>
          <a:p>
            <a:pPr algn="just">
              <a:buNone/>
            </a:pPr>
            <a:endParaRPr lang="en-IN" sz="1600" dirty="0" smtClean="0"/>
          </a:p>
          <a:p>
            <a:pPr algn="just">
              <a:buNone/>
            </a:pPr>
            <a:r>
              <a:rPr lang="en-IN" sz="1600" dirty="0" smtClean="0"/>
              <a:t>        // Using the remove() method</a:t>
            </a:r>
          </a:p>
          <a:p>
            <a:pPr algn="just">
              <a:buNone/>
            </a:pPr>
            <a:r>
              <a:rPr lang="en-IN" sz="1600" dirty="0" smtClean="0"/>
              <a:t>        </a:t>
            </a:r>
            <a:r>
              <a:rPr lang="en-IN" sz="1600" dirty="0" err="1" smtClean="0"/>
              <a:t>iterate.remove</a:t>
            </a:r>
            <a:r>
              <a:rPr lang="en-IN" sz="1600" dirty="0" smtClean="0"/>
              <a:t>();</a:t>
            </a:r>
          </a:p>
          <a:p>
            <a:pPr algn="just">
              <a:buNone/>
            </a:pPr>
            <a:r>
              <a:rPr lang="en-IN" sz="1600" dirty="0" smtClean="0"/>
              <a:t>        </a:t>
            </a:r>
            <a:r>
              <a:rPr lang="en-IN" sz="1600" dirty="0" err="1" smtClean="0"/>
              <a:t>System.out.println</a:t>
            </a:r>
            <a:r>
              <a:rPr lang="en-IN" sz="1600" dirty="0" smtClean="0"/>
              <a:t>("Removed Element: " + number);</a:t>
            </a:r>
          </a:p>
          <a:p>
            <a:pPr algn="just">
              <a:buNone/>
            </a:pPr>
            <a:endParaRPr lang="en-IN" sz="1600" dirty="0" smtClean="0"/>
          </a:p>
          <a:p>
            <a:pPr algn="just">
              <a:buNone/>
            </a:pPr>
            <a:r>
              <a:rPr lang="en-IN" sz="1600" dirty="0" smtClean="0"/>
              <a:t>        </a:t>
            </a:r>
            <a:r>
              <a:rPr lang="en-IN" sz="1600" dirty="0" err="1" smtClean="0"/>
              <a:t>System.out.print</a:t>
            </a:r>
            <a:r>
              <a:rPr lang="en-IN" sz="1600" dirty="0" smtClean="0"/>
              <a:t>("Updated </a:t>
            </a:r>
            <a:r>
              <a:rPr lang="en-IN" sz="1600" dirty="0" err="1" smtClean="0"/>
              <a:t>ArrayList</a:t>
            </a:r>
            <a:r>
              <a:rPr lang="en-IN" sz="1600" dirty="0" smtClean="0"/>
              <a:t>: ");</a:t>
            </a:r>
          </a:p>
          <a:p>
            <a:pPr algn="just">
              <a:buNone/>
            </a:pPr>
            <a:endParaRPr lang="en-IN" sz="1600" dirty="0" smtClean="0"/>
          </a:p>
          <a:p>
            <a:pPr algn="just">
              <a:buNone/>
            </a:pPr>
            <a:r>
              <a:rPr lang="en-IN" sz="1600" dirty="0" smtClean="0"/>
              <a:t>        // Using the </a:t>
            </a:r>
            <a:r>
              <a:rPr lang="en-IN" sz="1600" dirty="0" err="1" smtClean="0"/>
              <a:t>hasNext</a:t>
            </a:r>
            <a:r>
              <a:rPr lang="en-IN" sz="1600" dirty="0" smtClean="0"/>
              <a:t>() method</a:t>
            </a:r>
          </a:p>
          <a:p>
            <a:pPr algn="just">
              <a:buNone/>
            </a:pPr>
            <a:r>
              <a:rPr lang="en-IN" sz="1600" dirty="0" smtClean="0"/>
              <a:t>        while(</a:t>
            </a:r>
            <a:r>
              <a:rPr lang="en-IN" sz="1600" dirty="0" err="1" smtClean="0"/>
              <a:t>iterate.hasNext</a:t>
            </a:r>
            <a:r>
              <a:rPr lang="en-IN" sz="1600" dirty="0" smtClean="0"/>
              <a:t>()) {</a:t>
            </a:r>
          </a:p>
          <a:p>
            <a:pPr algn="just">
              <a:buNone/>
            </a:pPr>
            <a:r>
              <a:rPr lang="en-IN" sz="1600" dirty="0" smtClean="0"/>
              <a:t>            // Using the </a:t>
            </a:r>
            <a:r>
              <a:rPr lang="en-IN" sz="1600" dirty="0" err="1" smtClean="0"/>
              <a:t>forEachRemaining</a:t>
            </a:r>
            <a:r>
              <a:rPr lang="en-IN" sz="1600" dirty="0" smtClean="0"/>
              <a:t>() method</a:t>
            </a:r>
          </a:p>
          <a:p>
            <a:pPr algn="just">
              <a:buNone/>
            </a:pPr>
            <a:r>
              <a:rPr lang="en-IN" sz="1600" dirty="0" smtClean="0">
                <a:solidFill>
                  <a:srgbClr val="FF0000"/>
                </a:solidFill>
              </a:rPr>
              <a:t>            </a:t>
            </a:r>
            <a:r>
              <a:rPr lang="en-IN" sz="1600" dirty="0" err="1" smtClean="0">
                <a:solidFill>
                  <a:srgbClr val="FF0000"/>
                </a:solidFill>
              </a:rPr>
              <a:t>iterate.forEachRemaining</a:t>
            </a:r>
            <a:r>
              <a:rPr lang="en-IN" sz="1600" dirty="0" smtClean="0">
                <a:solidFill>
                  <a:srgbClr val="FF0000"/>
                </a:solidFill>
              </a:rPr>
              <a:t>((value) -&gt; </a:t>
            </a:r>
            <a:r>
              <a:rPr lang="en-IN" sz="1600" dirty="0" err="1" smtClean="0">
                <a:solidFill>
                  <a:srgbClr val="FF0000"/>
                </a:solidFill>
              </a:rPr>
              <a:t>System.out.print</a:t>
            </a:r>
            <a:r>
              <a:rPr lang="en-IN" sz="1600" dirty="0" smtClean="0">
                <a:solidFill>
                  <a:srgbClr val="FF0000"/>
                </a:solidFill>
              </a:rPr>
              <a:t>(value + ", "));</a:t>
            </a:r>
          </a:p>
          <a:p>
            <a:pPr algn="just">
              <a:buNone/>
            </a:pPr>
            <a:r>
              <a:rPr lang="en-IN" sz="1600" dirty="0" smtClean="0"/>
              <a:t>        }</a:t>
            </a:r>
          </a:p>
          <a:p>
            <a:pPr algn="just">
              <a:buNone/>
            </a:pPr>
            <a:r>
              <a:rPr lang="en-IN" sz="1600" dirty="0" smtClean="0"/>
              <a:t>    }</a:t>
            </a:r>
          </a:p>
          <a:p>
            <a:pPr algn="just">
              <a:buNone/>
            </a:pPr>
            <a:r>
              <a:rPr lang="en-IN" sz="1600" dirty="0" smtClean="0"/>
              <a:t>}</a:t>
            </a:r>
          </a:p>
          <a:p>
            <a:pPr algn="just">
              <a:buNone/>
            </a:pPr>
            <a:endParaRPr lang="en-IN" sz="16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cstate="print"/>
          <a:srcRect/>
          <a:stretch>
            <a:fillRect/>
          </a:stretch>
        </p:blipFill>
        <p:spPr bwMode="auto">
          <a:xfrm>
            <a:off x="1331640" y="1340768"/>
            <a:ext cx="6120680" cy="453650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78" name="Picture 2"/>
          <p:cNvPicPr>
            <a:picLocks noChangeAspect="1" noChangeArrowheads="1"/>
          </p:cNvPicPr>
          <p:nvPr/>
        </p:nvPicPr>
        <p:blipFill>
          <a:blip r:embed="rId2" cstate="print"/>
          <a:srcRect/>
          <a:stretch>
            <a:fillRect/>
          </a:stretch>
        </p:blipFill>
        <p:spPr bwMode="auto">
          <a:xfrm>
            <a:off x="971600" y="764704"/>
            <a:ext cx="6624736" cy="567570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3277"/>
            <a:ext cx="8229600" cy="4525963"/>
          </a:xfrm>
        </p:spPr>
        <p:txBody>
          <a:bodyPr>
            <a:noAutofit/>
          </a:bodyPr>
          <a:lstStyle/>
          <a:p>
            <a:pPr algn="just"/>
            <a:endParaRPr lang="en-IN" sz="2000" b="1" dirty="0" smtClean="0"/>
          </a:p>
          <a:p>
            <a:pPr algn="just">
              <a:buNone/>
            </a:pPr>
            <a:r>
              <a:rPr lang="en-IN" sz="2000" b="1" dirty="0" smtClean="0"/>
              <a:t>Using for-each loop</a:t>
            </a:r>
          </a:p>
          <a:p>
            <a:pPr algn="just">
              <a:buNone/>
            </a:pPr>
            <a:endParaRPr lang="en-IN" sz="2000" b="1" dirty="0" smtClean="0"/>
          </a:p>
          <a:p>
            <a:pPr algn="just"/>
            <a:r>
              <a:rPr lang="en-IN" sz="2000" dirty="0" smtClean="0"/>
              <a:t>for-each version of for loop can also be used for traversing each element of a collection. But </a:t>
            </a:r>
            <a:r>
              <a:rPr lang="en-IN" sz="2000" dirty="0" smtClean="0">
                <a:solidFill>
                  <a:srgbClr val="FF0000"/>
                </a:solidFill>
              </a:rPr>
              <a:t>this can only be used if we don't want to modify the contents of a collection and we don't want any reverse access. </a:t>
            </a:r>
          </a:p>
          <a:p>
            <a:pPr algn="just"/>
            <a:endParaRPr lang="en-IN" sz="2000" dirty="0" smtClean="0"/>
          </a:p>
          <a:p>
            <a:pPr algn="just"/>
            <a:r>
              <a:rPr lang="en-IN" sz="2000" dirty="0" smtClean="0"/>
              <a:t>for-each loop can cycle through any collection of object that implements </a:t>
            </a:r>
            <a:r>
              <a:rPr lang="en-IN" sz="2000" dirty="0" err="1" smtClean="0"/>
              <a:t>Iterable</a:t>
            </a:r>
            <a:r>
              <a:rPr lang="en-IN" sz="2000" dirty="0" smtClean="0"/>
              <a:t> interface.</a:t>
            </a:r>
          </a:p>
          <a:p>
            <a:pPr algn="just"/>
            <a:endParaRPr lang="en-IN" sz="2000" dirty="0" smtClean="0"/>
          </a:p>
          <a:p>
            <a:pPr algn="just"/>
            <a:endParaRPr lang="en-IN" sz="2000" dirty="0" smtClean="0"/>
          </a:p>
          <a:p>
            <a:pPr algn="just"/>
            <a:endParaRPr lang="en-IN" sz="2000" dirty="0"/>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2" name="Picture 2"/>
          <p:cNvPicPr>
            <a:picLocks noChangeAspect="1" noChangeArrowheads="1"/>
          </p:cNvPicPr>
          <p:nvPr/>
        </p:nvPicPr>
        <p:blipFill>
          <a:blip r:embed="rId2" cstate="print"/>
          <a:srcRect/>
          <a:stretch>
            <a:fillRect/>
          </a:stretch>
        </p:blipFill>
        <p:spPr bwMode="auto">
          <a:xfrm>
            <a:off x="1115616" y="980728"/>
            <a:ext cx="6120680" cy="5184575"/>
          </a:xfrm>
          <a:prstGeom prst="rect">
            <a:avLst/>
          </a:prstGeom>
          <a:noFill/>
          <a:ln w="9525">
            <a:noFill/>
            <a:miter lim="800000"/>
            <a:headEnd/>
            <a:tailEnd/>
          </a:ln>
        </p:spPr>
      </p:pic>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What is Comparable in Java?</a:t>
            </a:r>
            <a:br>
              <a:rPr lang="en-IN" b="1" dirty="0" smtClean="0"/>
            </a:br>
            <a:endParaRPr lang="en-IN" dirty="0"/>
          </a:p>
        </p:txBody>
      </p:sp>
      <p:sp>
        <p:nvSpPr>
          <p:cNvPr id="3" name="Content Placeholder 2"/>
          <p:cNvSpPr>
            <a:spLocks noGrp="1"/>
          </p:cNvSpPr>
          <p:nvPr>
            <p:ph idx="1"/>
          </p:nvPr>
        </p:nvSpPr>
        <p:spPr/>
        <p:txBody>
          <a:bodyPr>
            <a:normAutofit fontScale="77500" lnSpcReduction="20000"/>
          </a:bodyPr>
          <a:lstStyle/>
          <a:p>
            <a:pPr algn="just"/>
            <a:r>
              <a:rPr lang="en-IN" dirty="0" smtClean="0"/>
              <a:t>Comparable is an interface in Java that enables </a:t>
            </a:r>
            <a:r>
              <a:rPr lang="en-IN" b="1" dirty="0" smtClean="0"/>
              <a:t>comparing an object with other objects of the same type</a:t>
            </a:r>
            <a:r>
              <a:rPr lang="en-IN" dirty="0" smtClean="0"/>
              <a:t>. </a:t>
            </a:r>
          </a:p>
          <a:p>
            <a:pPr algn="just"/>
            <a:endParaRPr lang="en-IN" dirty="0" smtClean="0"/>
          </a:p>
          <a:p>
            <a:pPr algn="just"/>
            <a:r>
              <a:rPr lang="en-IN" dirty="0" smtClean="0"/>
              <a:t>Comparable interface is provided by the </a:t>
            </a:r>
            <a:r>
              <a:rPr lang="en-IN" dirty="0" err="1" smtClean="0"/>
              <a:t>java.lang</a:t>
            </a:r>
            <a:r>
              <a:rPr lang="en-IN" dirty="0" smtClean="0"/>
              <a:t> package. Several built-in classes in Java like Integer, Double, String, etc., implement the Comparable interface.</a:t>
            </a:r>
          </a:p>
          <a:p>
            <a:pPr algn="just"/>
            <a:endParaRPr lang="en-IN" dirty="0" smtClean="0"/>
          </a:p>
          <a:p>
            <a:pPr algn="just"/>
            <a:r>
              <a:rPr lang="en-IN" dirty="0" smtClean="0"/>
              <a:t>Comparable is used for sorting objects by </a:t>
            </a:r>
            <a:r>
              <a:rPr lang="en-IN" b="1" dirty="0" smtClean="0">
                <a:solidFill>
                  <a:srgbClr val="FF0000"/>
                </a:solidFill>
              </a:rPr>
              <a:t>natural or default ordering</a:t>
            </a:r>
            <a:r>
              <a:rPr lang="en-IN" dirty="0" smtClean="0">
                <a:solidFill>
                  <a:srgbClr val="FF0000"/>
                </a:solidFill>
              </a:rPr>
              <a:t>, meaning the object itself knows how it has to be </a:t>
            </a:r>
            <a:r>
              <a:rPr lang="en-IN" dirty="0" smtClean="0"/>
              <a:t>ordered. Example: The </a:t>
            </a:r>
            <a:r>
              <a:rPr lang="en-IN" dirty="0" err="1" smtClean="0"/>
              <a:t>SuperHero</a:t>
            </a:r>
            <a:r>
              <a:rPr lang="en-IN" dirty="0" smtClean="0"/>
              <a:t> objects should be ordered by id.</a:t>
            </a:r>
          </a:p>
          <a:p>
            <a:pPr algn="just"/>
            <a:endParaRPr lang="en-IN"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What is Comparator in Java?</a:t>
            </a:r>
            <a:br>
              <a:rPr lang="en-IN" b="1" dirty="0" smtClean="0"/>
            </a:br>
            <a:endParaRPr lang="en-IN" dirty="0"/>
          </a:p>
        </p:txBody>
      </p:sp>
      <p:sp>
        <p:nvSpPr>
          <p:cNvPr id="3" name="Content Placeholder 2"/>
          <p:cNvSpPr>
            <a:spLocks noGrp="1"/>
          </p:cNvSpPr>
          <p:nvPr>
            <p:ph idx="1"/>
          </p:nvPr>
        </p:nvSpPr>
        <p:spPr/>
        <p:txBody>
          <a:bodyPr>
            <a:normAutofit fontScale="70000" lnSpcReduction="20000"/>
          </a:bodyPr>
          <a:lstStyle/>
          <a:p>
            <a:pPr algn="just"/>
            <a:r>
              <a:rPr lang="en-IN" dirty="0" smtClean="0"/>
              <a:t>Comparator is a functional interface in Java that can be </a:t>
            </a:r>
            <a:r>
              <a:rPr lang="en-IN" dirty="0" smtClean="0">
                <a:solidFill>
                  <a:srgbClr val="FF0000"/>
                </a:solidFill>
              </a:rPr>
              <a:t>used to sort objects</a:t>
            </a:r>
            <a:r>
              <a:rPr lang="en-IN" dirty="0" smtClean="0"/>
              <a:t>, and it is provided by the </a:t>
            </a:r>
            <a:r>
              <a:rPr lang="en-IN" dirty="0" err="1" smtClean="0"/>
              <a:t>java.util</a:t>
            </a:r>
            <a:r>
              <a:rPr lang="en-IN" dirty="0" smtClean="0"/>
              <a:t> package.</a:t>
            </a:r>
          </a:p>
          <a:p>
            <a:pPr algn="just"/>
            <a:endParaRPr lang="en-IN" dirty="0" smtClean="0"/>
          </a:p>
          <a:p>
            <a:pPr algn="just"/>
            <a:r>
              <a:rPr lang="en-IN" dirty="0" smtClean="0">
                <a:solidFill>
                  <a:schemeClr val="accent1"/>
                </a:solidFill>
              </a:rPr>
              <a:t>A functional interface is an interface that contains exactly one abstract method. </a:t>
            </a:r>
            <a:r>
              <a:rPr lang="en-IN" dirty="0" smtClean="0"/>
              <a:t>It is also called Single Abstract Method (SAM) Interfaces.</a:t>
            </a:r>
          </a:p>
          <a:p>
            <a:pPr algn="just"/>
            <a:endParaRPr lang="en-IN" dirty="0" smtClean="0"/>
          </a:p>
          <a:p>
            <a:pPr algn="just"/>
            <a:r>
              <a:rPr lang="en-IN" dirty="0" smtClean="0"/>
              <a:t>If a class implements the Comparable interface, then it is aware of how to sort itself because the class itself has implemented the </a:t>
            </a:r>
            <a:r>
              <a:rPr lang="en-IN" dirty="0" err="1" smtClean="0">
                <a:solidFill>
                  <a:schemeClr val="accent1"/>
                </a:solidFill>
              </a:rPr>
              <a:t>compareTo</a:t>
            </a:r>
            <a:r>
              <a:rPr lang="en-IN" dirty="0" smtClean="0">
                <a:solidFill>
                  <a:schemeClr val="accent1"/>
                </a:solidFill>
              </a:rPr>
              <a:t>() method. </a:t>
            </a:r>
            <a:r>
              <a:rPr lang="en-IN" dirty="0" smtClean="0"/>
              <a:t>This is called </a:t>
            </a:r>
            <a:r>
              <a:rPr lang="en-IN" b="1" dirty="0" smtClean="0"/>
              <a:t>default ordering</a:t>
            </a:r>
            <a:r>
              <a:rPr lang="en-IN" dirty="0" smtClean="0"/>
              <a:t>. Comparator is used for </a:t>
            </a:r>
            <a:r>
              <a:rPr lang="en-IN" b="1" dirty="0" smtClean="0">
                <a:solidFill>
                  <a:srgbClr val="FF0000"/>
                </a:solidFill>
              </a:rPr>
              <a:t>custom ordering</a:t>
            </a:r>
            <a:r>
              <a:rPr lang="en-IN" dirty="0" smtClean="0"/>
              <a:t> where the class is unaware of the ordering logic.</a:t>
            </a:r>
          </a:p>
          <a:p>
            <a:pPr algn="just"/>
            <a:r>
              <a:rPr lang="en-IN" dirty="0" smtClean="0"/>
              <a:t/>
            </a:r>
            <a:br>
              <a:rPr lang="en-IN" dirty="0" smtClean="0"/>
            </a:br>
            <a:endParaRPr lang="en-IN"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dirty="0" smtClean="0"/>
              <a:t>Methods of Java Comparator Interface</a:t>
            </a:r>
            <a:br>
              <a:rPr lang="en-IN" sz="3200" dirty="0" smtClean="0"/>
            </a:br>
            <a:endParaRPr lang="en-IN" sz="3200" dirty="0"/>
          </a:p>
        </p:txBody>
      </p:sp>
      <p:sp>
        <p:nvSpPr>
          <p:cNvPr id="3" name="Content Placeholder 2"/>
          <p:cNvSpPr>
            <a:spLocks noGrp="1"/>
          </p:cNvSpPr>
          <p:nvPr>
            <p:ph idx="1"/>
          </p:nvPr>
        </p:nvSpPr>
        <p:spPr/>
        <p:txBody>
          <a:bodyPr>
            <a:normAutofit/>
          </a:bodyPr>
          <a:lstStyle/>
          <a:p>
            <a:r>
              <a:rPr lang="en-IN" sz="2800" dirty="0" smtClean="0"/>
              <a:t>public </a:t>
            </a:r>
            <a:r>
              <a:rPr lang="en-IN" sz="2800" dirty="0" err="1" smtClean="0"/>
              <a:t>int</a:t>
            </a:r>
            <a:r>
              <a:rPr lang="en-IN" sz="2800" dirty="0" smtClean="0"/>
              <a:t> compare(Object obj1, Object obj2)It compares the first object with the second object.</a:t>
            </a:r>
          </a:p>
          <a:p>
            <a:endParaRPr lang="en-US" sz="2800" dirty="0" smtClean="0"/>
          </a:p>
          <a:p>
            <a:r>
              <a:rPr lang="en-IN" sz="2800" dirty="0" smtClean="0"/>
              <a:t>public </a:t>
            </a:r>
            <a:r>
              <a:rPr lang="en-IN" sz="2800" dirty="0" err="1" smtClean="0"/>
              <a:t>boolean</a:t>
            </a:r>
            <a:r>
              <a:rPr lang="en-IN" sz="2800" dirty="0" smtClean="0"/>
              <a:t> equals(Object </a:t>
            </a:r>
            <a:r>
              <a:rPr lang="en-IN" sz="2800" dirty="0" err="1" smtClean="0"/>
              <a:t>obj</a:t>
            </a:r>
            <a:r>
              <a:rPr lang="en-IN" sz="2800" dirty="0" smtClean="0"/>
              <a:t>)It is used to compare the current object with the specified object.</a:t>
            </a:r>
          </a:p>
          <a:p>
            <a:endParaRPr lang="en-IN" sz="2800" dirty="0" smtClean="0"/>
          </a:p>
          <a:p>
            <a:r>
              <a:rPr lang="en-IN" sz="2800" dirty="0" smtClean="0"/>
              <a:t>public </a:t>
            </a:r>
            <a:r>
              <a:rPr lang="en-IN" sz="2800" dirty="0" err="1" smtClean="0"/>
              <a:t>boolean</a:t>
            </a:r>
            <a:r>
              <a:rPr lang="en-IN" sz="2800" dirty="0" smtClean="0"/>
              <a:t> equals(Object </a:t>
            </a:r>
            <a:r>
              <a:rPr lang="en-IN" sz="2800" dirty="0" err="1" smtClean="0"/>
              <a:t>obj</a:t>
            </a:r>
            <a:r>
              <a:rPr lang="en-IN" sz="2800" dirty="0" smtClean="0"/>
              <a:t>)It is used to compare the current object with the specified object.</a:t>
            </a:r>
            <a:endParaRPr lang="en-IN" sz="2800"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457200" y="980727"/>
          <a:ext cx="8229600" cy="5291037"/>
        </p:xfrm>
        <a:graphic>
          <a:graphicData uri="http://schemas.openxmlformats.org/drawingml/2006/table">
            <a:tbl>
              <a:tblPr firstRow="1" bandRow="1">
                <a:tableStyleId>{5C22544A-7EE6-4342-B048-85BDC9FD1C3A}</a:tableStyleId>
              </a:tblPr>
              <a:tblGrid>
                <a:gridCol w="4114800"/>
                <a:gridCol w="4114800"/>
              </a:tblGrid>
              <a:tr h="422053">
                <a:tc>
                  <a:txBody>
                    <a:bodyPr/>
                    <a:lstStyle/>
                    <a:p>
                      <a:pPr algn="ctr"/>
                      <a:r>
                        <a:rPr lang="en-IN" dirty="0"/>
                        <a:t>Comparable</a:t>
                      </a:r>
                    </a:p>
                  </a:txBody>
                  <a:tcPr anchor="ctr"/>
                </a:tc>
                <a:tc>
                  <a:txBody>
                    <a:bodyPr/>
                    <a:lstStyle/>
                    <a:p>
                      <a:pPr algn="ctr"/>
                      <a:r>
                        <a:rPr lang="en-IN"/>
                        <a:t>Comparator</a:t>
                      </a:r>
                    </a:p>
                  </a:txBody>
                  <a:tcPr anchor="ctr"/>
                </a:tc>
              </a:tr>
              <a:tr h="728476">
                <a:tc>
                  <a:txBody>
                    <a:bodyPr/>
                    <a:lstStyle/>
                    <a:p>
                      <a:pPr marL="342900" indent="-342900" algn="just">
                        <a:buFont typeface="Arial" pitchFamily="34" charset="0"/>
                        <a:buChar char="•"/>
                      </a:pPr>
                      <a:r>
                        <a:rPr lang="en-IN" dirty="0"/>
                        <a:t>Comparable is an interface in Java.</a:t>
                      </a:r>
                    </a:p>
                  </a:txBody>
                  <a:tcPr anchor="ctr"/>
                </a:tc>
                <a:tc>
                  <a:txBody>
                    <a:bodyPr/>
                    <a:lstStyle/>
                    <a:p>
                      <a:pPr marL="342900" indent="-342900" algn="just">
                        <a:buFont typeface="Arial" pitchFamily="34" charset="0"/>
                        <a:buChar char="•"/>
                      </a:pPr>
                      <a:r>
                        <a:rPr lang="en-IN"/>
                        <a:t>Comparator is a functional interface in Java.</a:t>
                      </a:r>
                    </a:p>
                  </a:txBody>
                  <a:tcPr anchor="ctr"/>
                </a:tc>
              </a:tr>
              <a:tr h="1040680">
                <a:tc>
                  <a:txBody>
                    <a:bodyPr/>
                    <a:lstStyle/>
                    <a:p>
                      <a:pPr marL="342900" indent="-342900" algn="just">
                        <a:buFont typeface="Arial" pitchFamily="34" charset="0"/>
                        <a:buChar char="•"/>
                      </a:pPr>
                      <a:r>
                        <a:rPr lang="en-IN" dirty="0"/>
                        <a:t>Comparable provides</a:t>
                      </a:r>
                      <a:r>
                        <a:rPr lang="en-IN" dirty="0">
                          <a:solidFill>
                            <a:srgbClr val="FF0000"/>
                          </a:solidFill>
                        </a:rPr>
                        <a:t> </a:t>
                      </a:r>
                      <a:r>
                        <a:rPr lang="en-IN" dirty="0" err="1">
                          <a:solidFill>
                            <a:srgbClr val="FF0000"/>
                          </a:solidFill>
                        </a:rPr>
                        <a:t>compareTo</a:t>
                      </a:r>
                      <a:r>
                        <a:rPr lang="en-IN" dirty="0">
                          <a:solidFill>
                            <a:srgbClr val="FF0000"/>
                          </a:solidFill>
                        </a:rPr>
                        <a:t>() method to sort objects.</a:t>
                      </a:r>
                    </a:p>
                  </a:txBody>
                  <a:tcPr anchor="ctr"/>
                </a:tc>
                <a:tc>
                  <a:txBody>
                    <a:bodyPr/>
                    <a:lstStyle/>
                    <a:p>
                      <a:pPr marL="342900" indent="-342900" algn="just">
                        <a:buFont typeface="Arial" pitchFamily="34" charset="0"/>
                        <a:buChar char="•"/>
                      </a:pPr>
                      <a:r>
                        <a:rPr lang="en-IN" dirty="0"/>
                        <a:t>Comparator provides </a:t>
                      </a:r>
                      <a:r>
                        <a:rPr lang="en-IN" dirty="0">
                          <a:solidFill>
                            <a:srgbClr val="FF0000"/>
                          </a:solidFill>
                        </a:rPr>
                        <a:t>compare() method to sort objects.</a:t>
                      </a:r>
                    </a:p>
                  </a:txBody>
                  <a:tcPr anchor="ctr"/>
                </a:tc>
              </a:tr>
              <a:tr h="728476">
                <a:tc>
                  <a:txBody>
                    <a:bodyPr/>
                    <a:lstStyle/>
                    <a:p>
                      <a:pPr marL="342900" indent="-342900" algn="just">
                        <a:buFont typeface="Arial" pitchFamily="34" charset="0"/>
                        <a:buChar char="•"/>
                      </a:pPr>
                      <a:r>
                        <a:rPr lang="en-IN" dirty="0"/>
                        <a:t>Comparable is a part of the</a:t>
                      </a:r>
                      <a:r>
                        <a:rPr lang="en-IN" dirty="0">
                          <a:solidFill>
                            <a:srgbClr val="FF0000"/>
                          </a:solidFill>
                        </a:rPr>
                        <a:t> </a:t>
                      </a:r>
                      <a:r>
                        <a:rPr lang="en-IN" dirty="0" err="1">
                          <a:solidFill>
                            <a:srgbClr val="FF0000"/>
                          </a:solidFill>
                        </a:rPr>
                        <a:t>Java.lang</a:t>
                      </a:r>
                      <a:r>
                        <a:rPr lang="en-IN" dirty="0">
                          <a:solidFill>
                            <a:srgbClr val="FF0000"/>
                          </a:solidFill>
                        </a:rPr>
                        <a:t> package.</a:t>
                      </a:r>
                    </a:p>
                  </a:txBody>
                  <a:tcPr anchor="ctr"/>
                </a:tc>
                <a:tc>
                  <a:txBody>
                    <a:bodyPr/>
                    <a:lstStyle/>
                    <a:p>
                      <a:pPr marL="342900" indent="-342900" algn="just">
                        <a:buFont typeface="Arial" pitchFamily="34" charset="0"/>
                        <a:buChar char="•"/>
                      </a:pPr>
                      <a:r>
                        <a:rPr lang="en-IN" dirty="0"/>
                        <a:t>Comparator is a part of the</a:t>
                      </a:r>
                      <a:r>
                        <a:rPr lang="en-IN" dirty="0">
                          <a:solidFill>
                            <a:srgbClr val="FF0000"/>
                          </a:solidFill>
                        </a:rPr>
                        <a:t> </a:t>
                      </a:r>
                      <a:r>
                        <a:rPr lang="en-IN" dirty="0" err="1">
                          <a:solidFill>
                            <a:srgbClr val="FF0000"/>
                          </a:solidFill>
                        </a:rPr>
                        <a:t>java.util</a:t>
                      </a:r>
                      <a:r>
                        <a:rPr lang="en-IN" dirty="0">
                          <a:solidFill>
                            <a:srgbClr val="FF0000"/>
                          </a:solidFill>
                        </a:rPr>
                        <a:t> package.</a:t>
                      </a:r>
                    </a:p>
                  </a:txBody>
                  <a:tcPr anchor="ctr"/>
                </a:tc>
              </a:tr>
              <a:tr h="728476">
                <a:tc>
                  <a:txBody>
                    <a:bodyPr/>
                    <a:lstStyle/>
                    <a:p>
                      <a:pPr marL="342900" indent="-342900" algn="just">
                        <a:buFont typeface="Arial" pitchFamily="34" charset="0"/>
                        <a:buChar char="•"/>
                      </a:pPr>
                      <a:r>
                        <a:rPr lang="en-IN"/>
                        <a:t>Comparable can be used for natural or default ordering.</a:t>
                      </a:r>
                    </a:p>
                  </a:txBody>
                  <a:tcPr anchor="ctr"/>
                </a:tc>
                <a:tc>
                  <a:txBody>
                    <a:bodyPr/>
                    <a:lstStyle/>
                    <a:p>
                      <a:pPr marL="342900" indent="-342900" algn="just">
                        <a:buFont typeface="Arial" pitchFamily="34" charset="0"/>
                        <a:buChar char="•"/>
                      </a:pPr>
                      <a:r>
                        <a:rPr lang="en-IN" dirty="0"/>
                        <a:t>Comparator can be used for custom ordering.</a:t>
                      </a:r>
                    </a:p>
                  </a:txBody>
                  <a:tcPr anchor="ctr"/>
                </a:tc>
              </a:tr>
              <a:tr h="728476">
                <a:tc>
                  <a:txBody>
                    <a:bodyPr/>
                    <a:lstStyle/>
                    <a:p>
                      <a:pPr marL="342900" indent="-342900" algn="just">
                        <a:buFont typeface="Arial" pitchFamily="34" charset="0"/>
                        <a:buChar char="•"/>
                      </a:pPr>
                      <a:r>
                        <a:rPr lang="en-IN" dirty="0"/>
                        <a:t>Comparable provides </a:t>
                      </a:r>
                      <a:r>
                        <a:rPr lang="en-IN" dirty="0">
                          <a:solidFill>
                            <a:srgbClr val="FF0000"/>
                          </a:solidFill>
                        </a:rPr>
                        <a:t>a single sorting </a:t>
                      </a:r>
                      <a:r>
                        <a:rPr lang="en-IN" dirty="0"/>
                        <a:t>sequence. Ex: Sort either by id or name</a:t>
                      </a:r>
                    </a:p>
                  </a:txBody>
                  <a:tcPr anchor="ctr"/>
                </a:tc>
                <a:tc>
                  <a:txBody>
                    <a:bodyPr/>
                    <a:lstStyle/>
                    <a:p>
                      <a:pPr marL="342900" indent="-342900" algn="just">
                        <a:buFont typeface="Arial" pitchFamily="34" charset="0"/>
                        <a:buChar char="•"/>
                      </a:pPr>
                      <a:r>
                        <a:rPr lang="en-IN" dirty="0"/>
                        <a:t>Comparator provides </a:t>
                      </a:r>
                      <a:r>
                        <a:rPr lang="en-IN" dirty="0">
                          <a:solidFill>
                            <a:srgbClr val="FF0000"/>
                          </a:solidFill>
                        </a:rPr>
                        <a:t>multiple sorting </a:t>
                      </a:r>
                      <a:r>
                        <a:rPr lang="en-IN" dirty="0"/>
                        <a:t>sequences. Ex. Sort by both id and name.</a:t>
                      </a:r>
                    </a:p>
                  </a:txBody>
                  <a:tcPr anchor="ctr"/>
                </a:tc>
              </a:tr>
              <a:tr h="728476">
                <a:tc>
                  <a:txBody>
                    <a:bodyPr/>
                    <a:lstStyle/>
                    <a:p>
                      <a:pPr marL="342900" indent="-342900" algn="just">
                        <a:buFont typeface="Arial" pitchFamily="34" charset="0"/>
                        <a:buChar char="•"/>
                      </a:pPr>
                      <a:r>
                        <a:rPr lang="en-IN"/>
                        <a:t>Comparable modifies the class that implements it.</a:t>
                      </a:r>
                    </a:p>
                  </a:txBody>
                  <a:tcPr anchor="ctr"/>
                </a:tc>
                <a:tc>
                  <a:txBody>
                    <a:bodyPr/>
                    <a:lstStyle/>
                    <a:p>
                      <a:pPr marL="342900" indent="-342900" algn="just">
                        <a:buFont typeface="Arial" pitchFamily="34" charset="0"/>
                        <a:buChar char="•"/>
                      </a:pPr>
                      <a:r>
                        <a:rPr lang="en-IN" dirty="0"/>
                        <a:t>Comparator doesn't modify any class.</a:t>
                      </a:r>
                    </a:p>
                  </a:txBody>
                  <a:tcPr anchor="ctr"/>
                </a:tc>
              </a:tr>
            </a:tbl>
          </a:graphicData>
        </a:graphic>
      </p:graphicFrame>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226" name="Picture 2"/>
          <p:cNvPicPr>
            <a:picLocks noGrp="1" noChangeAspect="1" noChangeArrowheads="1"/>
          </p:cNvPicPr>
          <p:nvPr>
            <p:ph idx="1"/>
          </p:nvPr>
        </p:nvPicPr>
        <p:blipFill>
          <a:blip r:embed="rId2" cstate="print"/>
          <a:srcRect/>
          <a:stretch>
            <a:fillRect/>
          </a:stretch>
        </p:blipFill>
        <p:spPr bwMode="auto">
          <a:xfrm>
            <a:off x="1115616" y="1628800"/>
            <a:ext cx="2925688" cy="3600400"/>
          </a:xfrm>
          <a:prstGeom prst="rect">
            <a:avLst/>
          </a:prstGeom>
          <a:noFill/>
          <a:ln w="9525">
            <a:noFill/>
            <a:miter lim="800000"/>
            <a:headEnd/>
            <a:tailEnd/>
          </a:ln>
        </p:spPr>
      </p:pic>
      <p:sp>
        <p:nvSpPr>
          <p:cNvPr id="6" name="Rectangle 5"/>
          <p:cNvSpPr/>
          <p:nvPr/>
        </p:nvSpPr>
        <p:spPr>
          <a:xfrm>
            <a:off x="1619672" y="764704"/>
            <a:ext cx="6192688" cy="369332"/>
          </a:xfrm>
          <a:prstGeom prst="rect">
            <a:avLst/>
          </a:prstGeom>
        </p:spPr>
        <p:txBody>
          <a:bodyPr wrap="square">
            <a:spAutoFit/>
          </a:bodyPr>
          <a:lstStyle/>
          <a:p>
            <a:r>
              <a:rPr lang="en-IN" b="1" dirty="0" smtClean="0"/>
              <a:t>Student object will be sorted in ascending order of their roll.</a:t>
            </a:r>
            <a:endParaRPr lang="en-IN" b="1"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9266" name="Picture 2"/>
          <p:cNvPicPr>
            <a:picLocks noChangeAspect="1" noChangeArrowheads="1"/>
          </p:cNvPicPr>
          <p:nvPr/>
        </p:nvPicPr>
        <p:blipFill>
          <a:blip r:embed="rId2" cstate="print"/>
          <a:srcRect/>
          <a:stretch>
            <a:fillRect/>
          </a:stretch>
        </p:blipFill>
        <p:spPr bwMode="auto">
          <a:xfrm>
            <a:off x="1331640" y="620688"/>
            <a:ext cx="3846190" cy="2376264"/>
          </a:xfrm>
          <a:prstGeom prst="rect">
            <a:avLst/>
          </a:prstGeom>
          <a:noFill/>
          <a:ln w="9525">
            <a:noFill/>
            <a:miter lim="800000"/>
            <a:headEnd/>
            <a:tailEnd/>
          </a:ln>
        </p:spPr>
      </p:pic>
      <p:pic>
        <p:nvPicPr>
          <p:cNvPr id="139267" name="Picture 3"/>
          <p:cNvPicPr>
            <a:picLocks noChangeAspect="1" noChangeArrowheads="1"/>
          </p:cNvPicPr>
          <p:nvPr/>
        </p:nvPicPr>
        <p:blipFill>
          <a:blip r:embed="rId3" cstate="print"/>
          <a:srcRect/>
          <a:stretch>
            <a:fillRect/>
          </a:stretch>
        </p:blipFill>
        <p:spPr bwMode="auto">
          <a:xfrm>
            <a:off x="1115616" y="2996952"/>
            <a:ext cx="5429250" cy="3573016"/>
          </a:xfrm>
          <a:prstGeom prst="rect">
            <a:avLst/>
          </a:prstGeom>
          <a:noFill/>
          <a:ln w="9525">
            <a:noFill/>
            <a:miter lim="800000"/>
            <a:headEnd/>
            <a:tailEnd/>
          </a:ln>
        </p:spPr>
      </p:pic>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08720"/>
            <a:ext cx="8229600" cy="4525963"/>
          </a:xfrm>
        </p:spPr>
        <p:txBody>
          <a:bodyPr>
            <a:noAutofit/>
          </a:bodyPr>
          <a:lstStyle/>
          <a:p>
            <a:pPr>
              <a:buNone/>
            </a:pPr>
            <a:r>
              <a:rPr lang="en-IN" sz="2000" b="1" dirty="0" smtClean="0"/>
              <a:t>Student.java</a:t>
            </a:r>
          </a:p>
          <a:p>
            <a:pPr>
              <a:buNone/>
            </a:pPr>
            <a:endParaRPr lang="en-IN" sz="2000" b="1" dirty="0" smtClean="0"/>
          </a:p>
          <a:p>
            <a:pPr>
              <a:buNone/>
            </a:pPr>
            <a:r>
              <a:rPr lang="en-IN" sz="2000" dirty="0" smtClean="0"/>
              <a:t>This class contains three fields </a:t>
            </a:r>
            <a:r>
              <a:rPr lang="en-IN" sz="2000" dirty="0" err="1" smtClean="0"/>
              <a:t>rollno</a:t>
            </a:r>
            <a:r>
              <a:rPr lang="en-IN" sz="2000" dirty="0" smtClean="0"/>
              <a:t>, name and age and a parameterized constructor.</a:t>
            </a:r>
          </a:p>
          <a:p>
            <a:pPr>
              <a:buNone/>
            </a:pPr>
            <a:endParaRPr lang="en-IN" sz="2000" b="1" dirty="0" smtClean="0"/>
          </a:p>
          <a:p>
            <a:pPr>
              <a:buNone/>
            </a:pPr>
            <a:r>
              <a:rPr lang="en-IN" sz="2000" b="1" dirty="0" smtClean="0"/>
              <a:t>class</a:t>
            </a:r>
            <a:r>
              <a:rPr lang="en-IN" sz="2000" dirty="0" smtClean="0"/>
              <a:t> Student{  </a:t>
            </a:r>
          </a:p>
          <a:p>
            <a:pPr>
              <a:buNone/>
            </a:pPr>
            <a:r>
              <a:rPr lang="en-IN" sz="2000" b="1" dirty="0" err="1" smtClean="0"/>
              <a:t>int</a:t>
            </a:r>
            <a:r>
              <a:rPr lang="en-IN" sz="2000" dirty="0" smtClean="0"/>
              <a:t> </a:t>
            </a:r>
            <a:r>
              <a:rPr lang="en-IN" sz="2000" dirty="0" err="1" smtClean="0"/>
              <a:t>rollno</a:t>
            </a:r>
            <a:r>
              <a:rPr lang="en-IN" sz="2000" dirty="0" smtClean="0"/>
              <a:t>;  </a:t>
            </a:r>
          </a:p>
          <a:p>
            <a:pPr>
              <a:buNone/>
            </a:pPr>
            <a:r>
              <a:rPr lang="en-IN" sz="2000" dirty="0" smtClean="0"/>
              <a:t>String name;  </a:t>
            </a:r>
          </a:p>
          <a:p>
            <a:pPr>
              <a:buNone/>
            </a:pPr>
            <a:r>
              <a:rPr lang="en-IN" sz="2000" b="1" dirty="0" err="1" smtClean="0"/>
              <a:t>int</a:t>
            </a:r>
            <a:r>
              <a:rPr lang="en-IN" sz="2000" dirty="0" smtClean="0"/>
              <a:t> age;  </a:t>
            </a:r>
          </a:p>
          <a:p>
            <a:pPr>
              <a:buNone/>
            </a:pPr>
            <a:r>
              <a:rPr lang="en-IN" sz="2000" dirty="0" smtClean="0"/>
              <a:t>Student(</a:t>
            </a:r>
            <a:r>
              <a:rPr lang="en-IN" sz="2000" b="1" dirty="0" err="1" smtClean="0"/>
              <a:t>int</a:t>
            </a:r>
            <a:r>
              <a:rPr lang="en-IN" sz="2000" dirty="0" smtClean="0"/>
              <a:t> </a:t>
            </a:r>
            <a:r>
              <a:rPr lang="en-IN" sz="2000" dirty="0" err="1" smtClean="0"/>
              <a:t>rollno,String</a:t>
            </a:r>
            <a:r>
              <a:rPr lang="en-IN" sz="2000" dirty="0" smtClean="0"/>
              <a:t> </a:t>
            </a:r>
            <a:r>
              <a:rPr lang="en-IN" sz="2000" dirty="0" err="1" smtClean="0"/>
              <a:t>name,</a:t>
            </a:r>
            <a:r>
              <a:rPr lang="en-IN" sz="2000" b="1" dirty="0" err="1" smtClean="0"/>
              <a:t>int</a:t>
            </a:r>
            <a:r>
              <a:rPr lang="en-IN" sz="2000" dirty="0" smtClean="0"/>
              <a:t> age){  </a:t>
            </a:r>
          </a:p>
          <a:p>
            <a:pPr>
              <a:buNone/>
            </a:pPr>
            <a:r>
              <a:rPr lang="en-IN" sz="2000" b="1" dirty="0" err="1" smtClean="0"/>
              <a:t>this</a:t>
            </a:r>
            <a:r>
              <a:rPr lang="en-IN" sz="2000" dirty="0" err="1" smtClean="0"/>
              <a:t>.rollno</a:t>
            </a:r>
            <a:r>
              <a:rPr lang="en-IN" sz="2000" dirty="0" smtClean="0"/>
              <a:t>=</a:t>
            </a:r>
            <a:r>
              <a:rPr lang="en-IN" sz="2000" dirty="0" err="1" smtClean="0"/>
              <a:t>rollno</a:t>
            </a:r>
            <a:r>
              <a:rPr lang="en-IN" sz="2000" dirty="0" smtClean="0"/>
              <a:t>;  </a:t>
            </a:r>
          </a:p>
          <a:p>
            <a:pPr>
              <a:buNone/>
            </a:pPr>
            <a:r>
              <a:rPr lang="en-IN" sz="2000" b="1" dirty="0" smtClean="0"/>
              <a:t>this</a:t>
            </a:r>
            <a:r>
              <a:rPr lang="en-IN" sz="2000" dirty="0" smtClean="0"/>
              <a:t>.name=name;  </a:t>
            </a:r>
          </a:p>
          <a:p>
            <a:pPr>
              <a:buNone/>
            </a:pPr>
            <a:r>
              <a:rPr lang="en-IN" sz="2000" b="1" dirty="0" err="1" smtClean="0"/>
              <a:t>this</a:t>
            </a:r>
            <a:r>
              <a:rPr lang="en-IN" sz="2000" dirty="0" err="1" smtClean="0"/>
              <a:t>.age</a:t>
            </a:r>
            <a:r>
              <a:rPr lang="en-IN" sz="2000" dirty="0" smtClean="0"/>
              <a:t>=age;  </a:t>
            </a:r>
          </a:p>
          <a:p>
            <a:pPr>
              <a:buNone/>
            </a:pPr>
            <a:r>
              <a:rPr lang="en-IN" sz="2000" dirty="0" smtClean="0"/>
              <a:t>}  </a:t>
            </a:r>
          </a:p>
          <a:p>
            <a:pPr>
              <a:buNone/>
            </a:pPr>
            <a:r>
              <a:rPr lang="en-IN" sz="2000" dirty="0" smtClean="0"/>
              <a:t>}  </a:t>
            </a:r>
          </a:p>
          <a:p>
            <a:pPr>
              <a:buNone/>
            </a:pPr>
            <a:endParaRPr lang="en-IN" sz="20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22595874</TotalTime>
  <Words>6771</Words>
  <Application>Microsoft Office PowerPoint</Application>
  <PresentationFormat>On-screen Show (4:3)</PresentationFormat>
  <Paragraphs>1806</Paragraphs>
  <Slides>159</Slides>
  <Notes>4</Notes>
  <HiddenSlides>0</HiddenSlides>
  <MMClips>0</MMClips>
  <ScaleCrop>false</ScaleCrop>
  <HeadingPairs>
    <vt:vector size="4" baseType="variant">
      <vt:variant>
        <vt:lpstr>Theme</vt:lpstr>
      </vt:variant>
      <vt:variant>
        <vt:i4>1</vt:i4>
      </vt:variant>
      <vt:variant>
        <vt:lpstr>Slide Titles</vt:lpstr>
      </vt:variant>
      <vt:variant>
        <vt:i4>159</vt:i4>
      </vt:variant>
    </vt:vector>
  </HeadingPairs>
  <TitlesOfParts>
    <vt:vector size="160" baseType="lpstr">
      <vt:lpstr>Office Theme</vt:lpstr>
      <vt:lpstr>UNIT-IV</vt:lpstr>
      <vt:lpstr>Slide 2</vt:lpstr>
      <vt:lpstr>What is Java Collections Framework?  </vt:lpstr>
      <vt:lpstr>Advantages of the Collections Framework </vt:lpstr>
      <vt:lpstr>Slide 5</vt:lpstr>
      <vt:lpstr>Slide 6</vt:lpstr>
      <vt:lpstr>Slide 7</vt:lpstr>
      <vt:lpstr>Slide 8</vt:lpstr>
      <vt:lpstr>Slide 9</vt:lpstr>
      <vt:lpstr>Collections class </vt:lpstr>
      <vt:lpstr>Collection Interface </vt:lpstr>
      <vt:lpstr>Collection vs Collections</vt:lpstr>
      <vt:lpstr>Sub interfaces of Collection </vt:lpstr>
      <vt:lpstr>Slide 14</vt:lpstr>
      <vt:lpstr>Methods of the Collection Interface </vt:lpstr>
      <vt:lpstr>Methods of the Collection Interface </vt:lpstr>
      <vt:lpstr>Slide 17</vt:lpstr>
      <vt:lpstr>Slide 18</vt:lpstr>
      <vt:lpstr>List Interface </vt:lpstr>
      <vt:lpstr>Slide 20</vt:lpstr>
      <vt:lpstr> ArrayList Vs Array </vt:lpstr>
      <vt:lpstr>ArrayList</vt:lpstr>
      <vt:lpstr>Slide 23</vt:lpstr>
      <vt:lpstr>Slide 24</vt:lpstr>
      <vt:lpstr>Slide 25</vt:lpstr>
      <vt:lpstr>LinkedList</vt:lpstr>
      <vt:lpstr>Slide 27</vt:lpstr>
      <vt:lpstr>Slide 28</vt:lpstr>
      <vt:lpstr>Vector </vt:lpstr>
      <vt:lpstr>Methods in vector class</vt:lpstr>
      <vt:lpstr>Methods in vector class</vt:lpstr>
      <vt:lpstr>Slide 32</vt:lpstr>
      <vt:lpstr>Slide 33</vt:lpstr>
      <vt:lpstr>Slide 34</vt:lpstr>
      <vt:lpstr>Slide 35</vt:lpstr>
      <vt:lpstr> Performance of ArrayList vs. LinkedList</vt:lpstr>
      <vt:lpstr>Slide 37</vt:lpstr>
      <vt:lpstr>Slide 38</vt:lpstr>
      <vt:lpstr>Slide 39</vt:lpstr>
      <vt:lpstr>Slide 40</vt:lpstr>
      <vt:lpstr>Java Stack Class </vt:lpstr>
      <vt:lpstr>Stack Methods </vt:lpstr>
      <vt:lpstr>Slide 43</vt:lpstr>
      <vt:lpstr>Use ArrayDeque Instead of Stack </vt:lpstr>
      <vt:lpstr>How to Create a Deque? </vt:lpstr>
      <vt:lpstr>Set Interface </vt:lpstr>
      <vt:lpstr>Set Operations </vt:lpstr>
      <vt:lpstr>Slide 48</vt:lpstr>
      <vt:lpstr>HashSet </vt:lpstr>
      <vt:lpstr>HashSet </vt:lpstr>
      <vt:lpstr>Methods Of HashSet </vt:lpstr>
      <vt:lpstr>Slide 52</vt:lpstr>
      <vt:lpstr>Slide 53</vt:lpstr>
      <vt:lpstr>Slide 54</vt:lpstr>
      <vt:lpstr>Slide 55</vt:lpstr>
      <vt:lpstr>LinkedHashSet </vt:lpstr>
      <vt:lpstr>Methods to create the constructors of HashSet </vt:lpstr>
      <vt:lpstr>Slide 58</vt:lpstr>
      <vt:lpstr>Intersection of Sets  </vt:lpstr>
      <vt:lpstr>TreeSet </vt:lpstr>
      <vt:lpstr>Methods for Navigation </vt:lpstr>
      <vt:lpstr>Subset of a Set </vt:lpstr>
      <vt:lpstr>Slide 63</vt:lpstr>
      <vt:lpstr>Java EnumSet </vt:lpstr>
      <vt:lpstr>Slide 65</vt:lpstr>
      <vt:lpstr>Access EnumSet Elements </vt:lpstr>
      <vt:lpstr>LinkedHashSet Vs. HashSet </vt:lpstr>
      <vt:lpstr>LinkedHashSet Vs. TreeSet </vt:lpstr>
      <vt:lpstr>Map Interface </vt:lpstr>
      <vt:lpstr>Classes that implement Map </vt:lpstr>
      <vt:lpstr>Methods of Map </vt:lpstr>
      <vt:lpstr>Slide 72</vt:lpstr>
      <vt:lpstr>HashMap </vt:lpstr>
      <vt:lpstr>Slide 74</vt:lpstr>
      <vt:lpstr>Creating HashMap from Other Maps </vt:lpstr>
      <vt:lpstr>LinkedHashMap Vs. HashMap </vt:lpstr>
      <vt:lpstr> HashMap and WeakHashMap </vt:lpstr>
      <vt:lpstr>Slide 78</vt:lpstr>
      <vt:lpstr>Slide 79</vt:lpstr>
      <vt:lpstr>Replace EnumMap Elements  </vt:lpstr>
      <vt:lpstr>Slide 81</vt:lpstr>
      <vt:lpstr>EnumSet Vs. EnumMap </vt:lpstr>
      <vt:lpstr>The Queue Interface </vt:lpstr>
      <vt:lpstr>Slide 84</vt:lpstr>
      <vt:lpstr>Iterator Interface </vt:lpstr>
      <vt:lpstr>Accessing a Collection </vt:lpstr>
      <vt:lpstr>Slide 87</vt:lpstr>
      <vt:lpstr>Slide 88</vt:lpstr>
      <vt:lpstr>Slide 89</vt:lpstr>
      <vt:lpstr>Slide 90</vt:lpstr>
      <vt:lpstr>Slide 91</vt:lpstr>
      <vt:lpstr>Slide 92</vt:lpstr>
      <vt:lpstr>What is Comparable in Java? </vt:lpstr>
      <vt:lpstr>What is Comparator in Java? </vt:lpstr>
      <vt:lpstr>Methods of Java Comparator Interface </vt:lpstr>
      <vt:lpstr>Slide 96</vt:lpstr>
      <vt:lpstr>Slide 97</vt:lpstr>
      <vt:lpstr>Slide 98</vt:lpstr>
      <vt:lpstr>Slide 99</vt:lpstr>
      <vt:lpstr>Slide 100</vt:lpstr>
      <vt:lpstr>Slide 101</vt:lpstr>
      <vt:lpstr>Slide 102</vt:lpstr>
      <vt:lpstr>Slide 103</vt:lpstr>
      <vt:lpstr>Arrays Class </vt:lpstr>
      <vt:lpstr>Slide 105</vt:lpstr>
      <vt:lpstr>Slide 106</vt:lpstr>
      <vt:lpstr>Slide 107</vt:lpstr>
      <vt:lpstr>Slide 108</vt:lpstr>
      <vt:lpstr>Slide 109</vt:lpstr>
      <vt:lpstr>Slide 110</vt:lpstr>
      <vt:lpstr>Slide 111</vt:lpstr>
      <vt:lpstr>Slide 112</vt:lpstr>
      <vt:lpstr>Benefits of Arrays Class in Java </vt:lpstr>
      <vt:lpstr>UNIT-IV</vt:lpstr>
      <vt:lpstr>The Legacy Classes and Interfaces</vt:lpstr>
      <vt:lpstr>Enumeration interface </vt:lpstr>
      <vt:lpstr>The Legacy Classes</vt:lpstr>
      <vt:lpstr>Dictionary Class </vt:lpstr>
      <vt:lpstr>Slide 119</vt:lpstr>
      <vt:lpstr>Hashtable class</vt:lpstr>
      <vt:lpstr>Slide 121</vt:lpstr>
      <vt:lpstr>Slide 122</vt:lpstr>
      <vt:lpstr>Slide 123</vt:lpstr>
      <vt:lpstr>Slide 124</vt:lpstr>
      <vt:lpstr>Slide 125</vt:lpstr>
      <vt:lpstr>Methods of Java Hashtable Class </vt:lpstr>
      <vt:lpstr>Slide 127</vt:lpstr>
      <vt:lpstr>Slide 128</vt:lpstr>
      <vt:lpstr>Properties Class </vt:lpstr>
      <vt:lpstr>Constructors of Properties  </vt:lpstr>
      <vt:lpstr>Slide 131</vt:lpstr>
      <vt:lpstr>Example of Properties class to get information from the properties file </vt:lpstr>
      <vt:lpstr>Slide 133</vt:lpstr>
      <vt:lpstr>Example of Properties class to get all the system properties </vt:lpstr>
      <vt:lpstr>UNIT-IV</vt:lpstr>
      <vt:lpstr>StringTokenizer  </vt:lpstr>
      <vt:lpstr>Constructors of StringToken </vt:lpstr>
      <vt:lpstr>Slide 138</vt:lpstr>
      <vt:lpstr>Slide 139</vt:lpstr>
      <vt:lpstr>Slide 140</vt:lpstr>
      <vt:lpstr>BitSet Class </vt:lpstr>
      <vt:lpstr>Slide 142</vt:lpstr>
      <vt:lpstr>Slide 143</vt:lpstr>
      <vt:lpstr>Slide 144</vt:lpstr>
      <vt:lpstr>Slide 145</vt:lpstr>
      <vt:lpstr>Calendar Class </vt:lpstr>
      <vt:lpstr>Slide 147</vt:lpstr>
      <vt:lpstr>Slide 148</vt:lpstr>
      <vt:lpstr>Date </vt:lpstr>
      <vt:lpstr>Date Constructors </vt:lpstr>
      <vt:lpstr>Slide 151</vt:lpstr>
      <vt:lpstr>Random Class  </vt:lpstr>
      <vt:lpstr>Slide 153</vt:lpstr>
      <vt:lpstr>Timer class </vt:lpstr>
      <vt:lpstr>Slide 155</vt:lpstr>
      <vt:lpstr>Slide 156</vt:lpstr>
      <vt:lpstr>Flow API</vt:lpstr>
      <vt:lpstr>How to use Collections</vt:lpstr>
      <vt:lpstr>Slide 159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MAINGATE</dc:creator>
  <cp:lastModifiedBy>GISLAB-223</cp:lastModifiedBy>
  <cp:revision>748</cp:revision>
  <dcterms:created xsi:type="dcterms:W3CDTF">2022-12-14T08:10:43Z</dcterms:created>
  <dcterms:modified xsi:type="dcterms:W3CDTF">2023-01-11T04:22:33Z</dcterms:modified>
</cp:coreProperties>
</file>