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64" r:id="rId14"/>
    <p:sldId id="265" r:id="rId15"/>
    <p:sldId id="273" r:id="rId16"/>
    <p:sldId id="276" r:id="rId17"/>
    <p:sldId id="274" r:id="rId18"/>
    <p:sldId id="275"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3" r:id="rId44"/>
    <p:sldId id="301" r:id="rId45"/>
    <p:sldId id="302" r:id="rId46"/>
    <p:sldId id="27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32" autoAdjust="0"/>
    <p:restoredTop sz="94660"/>
  </p:normalViewPr>
  <p:slideViewPr>
    <p:cSldViewPr>
      <p:cViewPr>
        <p:scale>
          <a:sx n="86" d="100"/>
          <a:sy n="86" d="100"/>
        </p:scale>
        <p:origin x="-1542"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ACA1CF-7AA1-4726-98D1-799BA64186FC}" type="datetimeFigureOut">
              <a:rPr lang="en-IN" smtClean="0"/>
              <a:pPr/>
              <a:t>30-01-2023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4ABC4-1625-412E-985F-F0F5201824E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1F8E1-98E1-4721-A5D1-2618FA23C86D}" type="datetimeFigureOut">
              <a:rPr lang="en-IN" smtClean="0"/>
              <a:pPr/>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943E3-12C4-4A66-B852-2EFA4CCEDA5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1F8E1-98E1-4721-A5D1-2618FA23C86D}" type="datetimeFigureOut">
              <a:rPr lang="en-IN" smtClean="0"/>
              <a:pPr/>
              <a:t>30-01-2023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943E3-12C4-4A66-B852-2EFA4CCEDA5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test@examp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avatpoint.com/design-patterns-in-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772400" cy="1470025"/>
          </a:xfrm>
        </p:spPr>
        <p:txBody>
          <a:bodyPr/>
          <a:lstStyle/>
          <a:p>
            <a:r>
              <a:rPr lang="en-US" dirty="0" smtClean="0"/>
              <a:t>UNIT-V</a:t>
            </a:r>
            <a:endParaRPr lang="en-IN" dirty="0"/>
          </a:p>
        </p:txBody>
      </p:sp>
      <p:sp>
        <p:nvSpPr>
          <p:cNvPr id="3" name="Subtitle 2"/>
          <p:cNvSpPr>
            <a:spLocks noGrp="1"/>
          </p:cNvSpPr>
          <p:nvPr>
            <p:ph type="subTitle" idx="1"/>
          </p:nvPr>
        </p:nvSpPr>
        <p:spPr>
          <a:xfrm>
            <a:off x="1403648" y="2132856"/>
            <a:ext cx="7128792" cy="2448272"/>
          </a:xfrm>
        </p:spPr>
        <p:txBody>
          <a:bodyPr>
            <a:noAutofit/>
          </a:bodyPr>
          <a:lstStyle/>
          <a:p>
            <a:pPr algn="just"/>
            <a:r>
              <a:rPr lang="en-US" sz="2800" dirty="0" smtClean="0"/>
              <a:t>Lambda expressions: Expressions, Functions, lambda as argument Stream API: Basics, </a:t>
            </a:r>
            <a:r>
              <a:rPr lang="en-US" sz="2800" dirty="0" err="1" smtClean="0"/>
              <a:t>Filter,Sort</a:t>
            </a:r>
            <a:r>
              <a:rPr lang="en-US" sz="2800" dirty="0" smtClean="0"/>
              <a:t>, Map, Collect Regular Expressions: Pattern, Matcher, Regular expression Syntax  MVC: Architecture, </a:t>
            </a:r>
            <a:r>
              <a:rPr lang="en-US" sz="2800" dirty="0" err="1" smtClean="0"/>
              <a:t>Usecase</a:t>
            </a:r>
            <a:r>
              <a:rPr lang="en-US" sz="2800" dirty="0" smtClean="0"/>
              <a:t> </a:t>
            </a:r>
            <a:endParaRPr lang="en-IN" sz="2800" dirty="0" smtClean="0"/>
          </a:p>
          <a:p>
            <a:pPr algn="just"/>
            <a:endParaRPr lang="en-IN"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Lambda Expression with Multiple Parameters</a:t>
            </a:r>
            <a:br>
              <a:rPr lang="en-IN" sz="2800" b="1" dirty="0" smtClean="0"/>
            </a:br>
            <a:endParaRPr lang="en-IN" sz="2800" dirty="0"/>
          </a:p>
        </p:txBody>
      </p:sp>
      <p:sp>
        <p:nvSpPr>
          <p:cNvPr id="3" name="Content Placeholder 2"/>
          <p:cNvSpPr>
            <a:spLocks noGrp="1"/>
          </p:cNvSpPr>
          <p:nvPr>
            <p:ph idx="1"/>
          </p:nvPr>
        </p:nvSpPr>
        <p:spPr/>
        <p:txBody>
          <a:bodyPr>
            <a:normAutofit fontScale="47500" lnSpcReduction="20000"/>
          </a:bodyPr>
          <a:lstStyle/>
          <a:p>
            <a:pPr>
              <a:buNone/>
            </a:pPr>
            <a:r>
              <a:rPr lang="en-IN" dirty="0" smtClean="0"/>
              <a:t>interface </a:t>
            </a:r>
            <a:r>
              <a:rPr lang="en-IN" dirty="0" err="1" smtClean="0"/>
              <a:t>MyInter</a:t>
            </a:r>
            <a:r>
              <a:rPr lang="en-IN" dirty="0" smtClean="0"/>
              <a:t>{  </a:t>
            </a:r>
          </a:p>
          <a:p>
            <a:pPr>
              <a:buNone/>
            </a:pPr>
            <a:r>
              <a:rPr lang="en-IN" dirty="0" smtClean="0"/>
              <a:t>    </a:t>
            </a:r>
            <a:r>
              <a:rPr lang="en-IN" dirty="0" err="1" smtClean="0"/>
              <a:t>int</a:t>
            </a:r>
            <a:r>
              <a:rPr lang="en-IN" dirty="0" smtClean="0"/>
              <a:t> add(</a:t>
            </a:r>
            <a:r>
              <a:rPr lang="en-IN" dirty="0" err="1" smtClean="0"/>
              <a:t>int</a:t>
            </a:r>
            <a:r>
              <a:rPr lang="en-IN" dirty="0" smtClean="0"/>
              <a:t> </a:t>
            </a:r>
            <a:r>
              <a:rPr lang="en-IN" dirty="0" err="1" smtClean="0"/>
              <a:t>a,int</a:t>
            </a:r>
            <a:r>
              <a:rPr lang="en-IN" dirty="0" smtClean="0"/>
              <a:t> b);  </a:t>
            </a:r>
          </a:p>
          <a:p>
            <a:pPr>
              <a:buNone/>
            </a:pPr>
            <a:r>
              <a:rPr lang="en-IN" dirty="0" smtClean="0"/>
              <a:t>}  </a:t>
            </a:r>
          </a:p>
          <a:p>
            <a:pPr>
              <a:buNone/>
            </a:pPr>
            <a:r>
              <a:rPr lang="en-IN" dirty="0" smtClean="0"/>
              <a:t>  </a:t>
            </a:r>
          </a:p>
          <a:p>
            <a:pPr>
              <a:buNone/>
            </a:pPr>
            <a:r>
              <a:rPr lang="en-IN" dirty="0" smtClean="0"/>
              <a:t>public class LambdaExpressionExample5{  </a:t>
            </a:r>
          </a:p>
          <a:p>
            <a:pPr>
              <a:buNone/>
            </a:pPr>
            <a:r>
              <a:rPr lang="en-IN" dirty="0" smtClean="0"/>
              <a:t>    public static void main(String[] </a:t>
            </a:r>
            <a:r>
              <a:rPr lang="en-IN" dirty="0" err="1" smtClean="0"/>
              <a:t>args</a:t>
            </a:r>
            <a:r>
              <a:rPr lang="en-IN" dirty="0" smtClean="0"/>
              <a:t>) {  </a:t>
            </a:r>
          </a:p>
          <a:p>
            <a:pPr>
              <a:buNone/>
            </a:pPr>
            <a:r>
              <a:rPr lang="en-IN" dirty="0" smtClean="0"/>
              <a:t>          </a:t>
            </a:r>
          </a:p>
          <a:p>
            <a:pPr>
              <a:buNone/>
            </a:pPr>
            <a:r>
              <a:rPr lang="en-IN" dirty="0" smtClean="0"/>
              <a:t>        // Multiple parameters in lambda expression  </a:t>
            </a:r>
          </a:p>
          <a:p>
            <a:pPr>
              <a:buNone/>
            </a:pPr>
            <a:r>
              <a:rPr lang="en-IN" dirty="0" smtClean="0"/>
              <a:t>        </a:t>
            </a:r>
            <a:r>
              <a:rPr lang="en-IN" dirty="0" err="1" smtClean="0">
                <a:solidFill>
                  <a:srgbClr val="FF0000"/>
                </a:solidFill>
              </a:rPr>
              <a:t>MyInter</a:t>
            </a:r>
            <a:r>
              <a:rPr lang="en-IN" dirty="0" smtClean="0">
                <a:solidFill>
                  <a:srgbClr val="FF0000"/>
                </a:solidFill>
              </a:rPr>
              <a:t> ad1 = (</a:t>
            </a:r>
            <a:r>
              <a:rPr lang="en-IN" dirty="0" err="1" smtClean="0">
                <a:solidFill>
                  <a:srgbClr val="FF0000"/>
                </a:solidFill>
              </a:rPr>
              <a:t>a,b</a:t>
            </a:r>
            <a:r>
              <a:rPr lang="en-IN" dirty="0" smtClean="0">
                <a:solidFill>
                  <a:srgbClr val="FF0000"/>
                </a:solidFill>
              </a:rPr>
              <a:t>) -&gt; (</a:t>
            </a:r>
            <a:r>
              <a:rPr lang="en-IN" dirty="0" err="1" smtClean="0">
                <a:solidFill>
                  <a:srgbClr val="FF0000"/>
                </a:solidFill>
              </a:rPr>
              <a:t>a+b</a:t>
            </a:r>
            <a:r>
              <a:rPr lang="en-IN" dirty="0" smtClean="0">
                <a:solidFill>
                  <a:srgbClr val="FF0000"/>
                </a:solidFill>
              </a:rPr>
              <a:t>);  </a:t>
            </a:r>
          </a:p>
          <a:p>
            <a:pPr>
              <a:buNone/>
            </a:pPr>
            <a:r>
              <a:rPr lang="en-IN" dirty="0" smtClean="0"/>
              <a:t>        </a:t>
            </a:r>
          </a:p>
          <a:p>
            <a:pPr>
              <a:buNone/>
            </a:pPr>
            <a:r>
              <a:rPr lang="en-IN" dirty="0" smtClean="0"/>
              <a:t>        </a:t>
            </a:r>
            <a:r>
              <a:rPr lang="en-IN" dirty="0" err="1" smtClean="0"/>
              <a:t>System.out.println</a:t>
            </a:r>
            <a:r>
              <a:rPr lang="en-IN" dirty="0" smtClean="0"/>
              <a:t>(ad1.add(100,200));  </a:t>
            </a:r>
          </a:p>
          <a:p>
            <a:pPr>
              <a:buNone/>
            </a:pPr>
            <a:r>
              <a:rPr lang="en-IN" dirty="0" smtClean="0"/>
              <a:t>          </a:t>
            </a:r>
          </a:p>
          <a:p>
            <a:pPr>
              <a:buNone/>
            </a:pPr>
            <a:r>
              <a:rPr lang="en-IN" dirty="0" smtClean="0"/>
              <a:t>        // Multiple parameters with data type in the lambda expression  </a:t>
            </a:r>
          </a:p>
          <a:p>
            <a:pPr>
              <a:buNone/>
            </a:pPr>
            <a:r>
              <a:rPr lang="en-IN" dirty="0" smtClean="0"/>
              <a:t>        </a:t>
            </a:r>
          </a:p>
          <a:p>
            <a:pPr>
              <a:buNone/>
            </a:pPr>
            <a:r>
              <a:rPr lang="en-IN" dirty="0" smtClean="0">
                <a:solidFill>
                  <a:srgbClr val="FF0000"/>
                </a:solidFill>
              </a:rPr>
              <a:t>        </a:t>
            </a:r>
            <a:r>
              <a:rPr lang="en-IN" dirty="0" err="1" smtClean="0">
                <a:solidFill>
                  <a:srgbClr val="FF0000"/>
                </a:solidFill>
              </a:rPr>
              <a:t>MyInter</a:t>
            </a:r>
            <a:r>
              <a:rPr lang="en-IN" dirty="0" smtClean="0">
                <a:solidFill>
                  <a:srgbClr val="FF0000"/>
                </a:solidFill>
              </a:rPr>
              <a:t> ad2 = (</a:t>
            </a:r>
            <a:r>
              <a:rPr lang="en-IN" dirty="0" err="1" smtClean="0">
                <a:solidFill>
                  <a:srgbClr val="FF0000"/>
                </a:solidFill>
              </a:rPr>
              <a:t>int</a:t>
            </a:r>
            <a:r>
              <a:rPr lang="en-IN" dirty="0" smtClean="0">
                <a:solidFill>
                  <a:srgbClr val="FF0000"/>
                </a:solidFill>
              </a:rPr>
              <a:t> </a:t>
            </a:r>
            <a:r>
              <a:rPr lang="en-IN" dirty="0" err="1" smtClean="0">
                <a:solidFill>
                  <a:srgbClr val="FF0000"/>
                </a:solidFill>
              </a:rPr>
              <a:t>a,int</a:t>
            </a:r>
            <a:r>
              <a:rPr lang="en-IN" dirty="0" smtClean="0">
                <a:solidFill>
                  <a:srgbClr val="FF0000"/>
                </a:solidFill>
              </a:rPr>
              <a:t> b) -&gt; (</a:t>
            </a:r>
            <a:r>
              <a:rPr lang="en-IN" dirty="0" err="1" smtClean="0">
                <a:solidFill>
                  <a:srgbClr val="FF0000"/>
                </a:solidFill>
              </a:rPr>
              <a:t>a+b</a:t>
            </a:r>
            <a:r>
              <a:rPr lang="en-IN" dirty="0" smtClean="0">
                <a:solidFill>
                  <a:srgbClr val="FF0000"/>
                </a:solidFill>
              </a:rPr>
              <a:t>);  </a:t>
            </a:r>
          </a:p>
          <a:p>
            <a:pPr>
              <a:buNone/>
            </a:pPr>
            <a:r>
              <a:rPr lang="en-IN" dirty="0" smtClean="0"/>
              <a:t>        </a:t>
            </a:r>
          </a:p>
          <a:p>
            <a:pPr>
              <a:buNone/>
            </a:pPr>
            <a:r>
              <a:rPr lang="en-IN" dirty="0" smtClean="0"/>
              <a:t>        </a:t>
            </a:r>
            <a:r>
              <a:rPr lang="en-IN" dirty="0" err="1" smtClean="0"/>
              <a:t>System.out.println</a:t>
            </a:r>
            <a:r>
              <a:rPr lang="en-IN" dirty="0" smtClean="0"/>
              <a:t>(ad2.add(200,300));  </a:t>
            </a:r>
          </a:p>
          <a:p>
            <a:pPr>
              <a:buNone/>
            </a:pPr>
            <a:r>
              <a:rPr lang="en-IN" dirty="0" smtClean="0"/>
              <a:t>    }  </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2"/>
            <a:ext cx="8229600" cy="1143000"/>
          </a:xfrm>
        </p:spPr>
        <p:txBody>
          <a:bodyPr>
            <a:normAutofit/>
          </a:bodyPr>
          <a:lstStyle/>
          <a:p>
            <a:r>
              <a:rPr lang="en-IN" sz="2800" dirty="0" smtClean="0"/>
              <a:t>lambda expression as a method parameter in Java</a:t>
            </a:r>
            <a:br>
              <a:rPr lang="en-IN" sz="2800" dirty="0" smtClean="0"/>
            </a:br>
            <a:endParaRPr lang="en-IN" sz="2800" dirty="0"/>
          </a:p>
        </p:txBody>
      </p:sp>
      <p:sp>
        <p:nvSpPr>
          <p:cNvPr id="3" name="Content Placeholder 2"/>
          <p:cNvSpPr>
            <a:spLocks noGrp="1"/>
          </p:cNvSpPr>
          <p:nvPr>
            <p:ph idx="1"/>
          </p:nvPr>
        </p:nvSpPr>
        <p:spPr>
          <a:xfrm>
            <a:off x="457200" y="1428736"/>
            <a:ext cx="8229600" cy="4525963"/>
          </a:xfrm>
        </p:spPr>
        <p:txBody>
          <a:bodyPr>
            <a:noAutofit/>
          </a:bodyPr>
          <a:lstStyle/>
          <a:p>
            <a:pPr algn="just">
              <a:buNone/>
            </a:pPr>
            <a:r>
              <a:rPr lang="en-IN" sz="1600" dirty="0" smtClean="0"/>
              <a:t>interface Algebra</a:t>
            </a:r>
          </a:p>
          <a:p>
            <a:pPr algn="just">
              <a:buNone/>
            </a:pPr>
            <a:r>
              <a:rPr lang="en-IN" sz="1600" dirty="0" smtClean="0"/>
              <a:t> { </a:t>
            </a:r>
          </a:p>
          <a:p>
            <a:pPr algn="just">
              <a:buNone/>
            </a:pPr>
            <a:r>
              <a:rPr lang="en-IN" sz="1600" dirty="0" err="1" smtClean="0"/>
              <a:t>int</a:t>
            </a:r>
            <a:r>
              <a:rPr lang="en-IN" sz="1600" dirty="0" smtClean="0"/>
              <a:t> </a:t>
            </a:r>
            <a:r>
              <a:rPr lang="en-IN" sz="1600" b="1" dirty="0" smtClean="0"/>
              <a:t>operate</a:t>
            </a:r>
            <a:r>
              <a:rPr lang="en-IN" sz="1600" dirty="0" smtClean="0"/>
              <a:t>(</a:t>
            </a:r>
            <a:r>
              <a:rPr lang="en-IN" sz="1600" dirty="0" err="1" smtClean="0"/>
              <a:t>int</a:t>
            </a:r>
            <a:r>
              <a:rPr lang="en-IN" sz="1600" dirty="0" smtClean="0"/>
              <a:t> a, </a:t>
            </a:r>
            <a:r>
              <a:rPr lang="en-IN" sz="1600" dirty="0" err="1" smtClean="0"/>
              <a:t>int</a:t>
            </a:r>
            <a:r>
              <a:rPr lang="en-IN" sz="1600" dirty="0" smtClean="0"/>
              <a:t> b); </a:t>
            </a:r>
          </a:p>
          <a:p>
            <a:pPr algn="just">
              <a:buNone/>
            </a:pPr>
            <a:r>
              <a:rPr lang="en-IN" sz="1600" dirty="0" smtClean="0"/>
              <a:t>} </a:t>
            </a:r>
          </a:p>
          <a:p>
            <a:pPr algn="just">
              <a:buNone/>
            </a:pPr>
            <a:r>
              <a:rPr lang="en-IN" sz="1600" dirty="0" err="1" smtClean="0"/>
              <a:t>enum</a:t>
            </a:r>
            <a:r>
              <a:rPr lang="en-IN" sz="1600" dirty="0" smtClean="0"/>
              <a:t> Operation</a:t>
            </a:r>
          </a:p>
          <a:p>
            <a:pPr algn="just">
              <a:buNone/>
            </a:pPr>
            <a:r>
              <a:rPr lang="en-IN" sz="1600" dirty="0" smtClean="0"/>
              <a:t> { </a:t>
            </a:r>
          </a:p>
          <a:p>
            <a:pPr algn="just">
              <a:buNone/>
            </a:pPr>
            <a:r>
              <a:rPr lang="en-IN" sz="1600" b="1" dirty="0" smtClean="0"/>
              <a:t>ADD, SUB, MUL, DIV</a:t>
            </a:r>
          </a:p>
          <a:p>
            <a:pPr algn="just">
              <a:buNone/>
            </a:pPr>
            <a:r>
              <a:rPr lang="en-IN" sz="1600" dirty="0" smtClean="0"/>
              <a:t> }</a:t>
            </a:r>
          </a:p>
          <a:p>
            <a:pPr algn="just">
              <a:buNone/>
            </a:pPr>
            <a:r>
              <a:rPr lang="en-IN" sz="1600" dirty="0" smtClean="0"/>
              <a:t> public class </a:t>
            </a:r>
            <a:r>
              <a:rPr lang="en-IN" sz="1600" dirty="0" err="1" smtClean="0"/>
              <a:t>LambdaMethodArgTest</a:t>
            </a:r>
            <a:r>
              <a:rPr lang="en-IN" sz="1600" dirty="0" smtClean="0"/>
              <a:t> </a:t>
            </a:r>
          </a:p>
          <a:p>
            <a:pPr algn="just">
              <a:buNone/>
            </a:pPr>
            <a:r>
              <a:rPr lang="en-IN" sz="1600" dirty="0" smtClean="0"/>
              <a:t>{ </a:t>
            </a:r>
          </a:p>
          <a:p>
            <a:pPr algn="just">
              <a:buNone/>
            </a:pPr>
            <a:r>
              <a:rPr lang="en-IN" sz="1600" dirty="0" smtClean="0"/>
              <a:t>public static void main(String[] </a:t>
            </a:r>
            <a:r>
              <a:rPr lang="en-IN" sz="1600" dirty="0" err="1" smtClean="0"/>
              <a:t>args</a:t>
            </a:r>
            <a:r>
              <a:rPr lang="en-IN" sz="1600" dirty="0" smtClean="0"/>
              <a:t>)</a:t>
            </a:r>
          </a:p>
          <a:p>
            <a:pPr algn="just">
              <a:buNone/>
            </a:pPr>
            <a:r>
              <a:rPr lang="en-IN" sz="1600" dirty="0" smtClean="0"/>
              <a:t> {</a:t>
            </a:r>
          </a:p>
          <a:p>
            <a:pPr algn="just">
              <a:buNone/>
            </a:pPr>
            <a:r>
              <a:rPr lang="en-IN" sz="1600" dirty="0" smtClean="0"/>
              <a:t> </a:t>
            </a:r>
            <a:r>
              <a:rPr lang="en-IN" sz="1600" b="1" dirty="0" smtClean="0"/>
              <a:t>print</a:t>
            </a:r>
            <a:r>
              <a:rPr lang="en-IN" sz="1600" dirty="0" smtClean="0">
                <a:solidFill>
                  <a:srgbClr val="FF0000"/>
                </a:solidFill>
              </a:rPr>
              <a:t>(</a:t>
            </a:r>
            <a:r>
              <a:rPr lang="en-IN" sz="1600" b="1" dirty="0" smtClean="0">
                <a:solidFill>
                  <a:srgbClr val="FF0000"/>
                </a:solidFill>
              </a:rPr>
              <a:t>(a, b) -&gt; a + b</a:t>
            </a:r>
            <a:r>
              <a:rPr lang="en-IN" sz="1600" dirty="0" smtClean="0"/>
              <a:t>, </a:t>
            </a:r>
            <a:r>
              <a:rPr lang="en-IN" sz="1600" b="1" dirty="0" err="1" smtClean="0"/>
              <a:t>Operation.ADD</a:t>
            </a:r>
            <a:r>
              <a:rPr lang="en-IN" sz="1600" dirty="0" smtClean="0"/>
              <a:t>); </a:t>
            </a:r>
          </a:p>
          <a:p>
            <a:pPr algn="just">
              <a:buNone/>
            </a:pPr>
            <a:r>
              <a:rPr lang="en-IN" sz="1600" b="1" dirty="0" smtClean="0"/>
              <a:t>print</a:t>
            </a:r>
            <a:r>
              <a:rPr lang="en-IN" sz="1600" dirty="0" smtClean="0"/>
              <a:t>(</a:t>
            </a:r>
            <a:r>
              <a:rPr lang="en-IN" sz="1600" b="1" dirty="0" smtClean="0"/>
              <a:t>(a, b) -&gt; a - b</a:t>
            </a:r>
            <a:r>
              <a:rPr lang="en-IN" sz="1600" dirty="0" smtClean="0"/>
              <a:t>, </a:t>
            </a:r>
            <a:r>
              <a:rPr lang="en-IN" sz="1600" b="1" dirty="0" smtClean="0"/>
              <a:t>Operation.SUB</a:t>
            </a:r>
            <a:r>
              <a:rPr lang="en-IN" sz="1600" dirty="0" smtClean="0"/>
              <a:t>); </a:t>
            </a:r>
          </a:p>
          <a:p>
            <a:pPr algn="just">
              <a:buNone/>
            </a:pPr>
            <a:r>
              <a:rPr lang="en-IN" sz="1600" b="1" dirty="0" smtClean="0"/>
              <a:t>print</a:t>
            </a:r>
            <a:r>
              <a:rPr lang="en-IN" sz="1600" dirty="0" smtClean="0"/>
              <a:t>(</a:t>
            </a:r>
            <a:r>
              <a:rPr lang="en-IN" sz="1600" b="1" dirty="0" smtClean="0"/>
              <a:t>(a, b) -&gt; a * b</a:t>
            </a:r>
            <a:r>
              <a:rPr lang="en-IN" sz="1600" dirty="0" smtClean="0"/>
              <a:t>, </a:t>
            </a:r>
            <a:r>
              <a:rPr lang="en-IN" sz="1600" b="1" dirty="0" smtClean="0"/>
              <a:t>Operation.MU</a:t>
            </a:r>
            <a:r>
              <a:rPr lang="en-IN" sz="1600" dirty="0" smtClean="0"/>
              <a:t>L); </a:t>
            </a:r>
          </a:p>
          <a:p>
            <a:pPr algn="just">
              <a:buNone/>
            </a:pPr>
            <a:r>
              <a:rPr lang="en-IN" sz="1600" b="1" dirty="0" smtClean="0"/>
              <a:t>print</a:t>
            </a:r>
            <a:r>
              <a:rPr lang="en-IN" sz="1600" dirty="0" smtClean="0"/>
              <a:t>(</a:t>
            </a:r>
            <a:r>
              <a:rPr lang="en-IN" sz="1600" b="1" dirty="0" smtClean="0"/>
              <a:t>(a, b) -&gt; a / b</a:t>
            </a:r>
            <a:r>
              <a:rPr lang="en-IN" sz="1600" dirty="0" smtClean="0"/>
              <a:t>, </a:t>
            </a:r>
            <a:r>
              <a:rPr lang="en-IN" sz="1600" b="1" dirty="0" smtClean="0"/>
              <a:t>Operation.DIV</a:t>
            </a:r>
            <a:r>
              <a:rPr lang="en-IN" sz="1600" dirty="0" smtClean="0"/>
              <a:t>);</a:t>
            </a:r>
          </a:p>
          <a:p>
            <a:pPr algn="just">
              <a:buNone/>
            </a:pPr>
            <a:r>
              <a:rPr lang="en-IN" sz="1600" dirty="0" smtClean="0"/>
              <a:t> }</a:t>
            </a:r>
          </a:p>
          <a:p>
            <a:pPr algn="just">
              <a:buNone/>
            </a:pPr>
            <a:r>
              <a:rPr lang="en-IN" sz="1600" dirty="0" smtClean="0"/>
              <a:t> </a:t>
            </a:r>
            <a:endParaRPr lang="en-IN"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2"/>
            <a:ext cx="8229600" cy="1143000"/>
          </a:xfrm>
        </p:spPr>
        <p:txBody>
          <a:bodyPr>
            <a:normAutofit/>
          </a:bodyPr>
          <a:lstStyle/>
          <a:p>
            <a:r>
              <a:rPr lang="en-IN" sz="2800" dirty="0" smtClean="0"/>
              <a:t>lambda expression as a method parameter in Java</a:t>
            </a:r>
            <a:br>
              <a:rPr lang="en-IN" sz="2800" dirty="0" smtClean="0"/>
            </a:br>
            <a:endParaRPr lang="en-IN" sz="2800" dirty="0"/>
          </a:p>
        </p:txBody>
      </p:sp>
      <p:sp>
        <p:nvSpPr>
          <p:cNvPr id="3" name="Content Placeholder 2"/>
          <p:cNvSpPr>
            <a:spLocks noGrp="1"/>
          </p:cNvSpPr>
          <p:nvPr>
            <p:ph idx="1"/>
          </p:nvPr>
        </p:nvSpPr>
        <p:spPr/>
        <p:txBody>
          <a:bodyPr>
            <a:noAutofit/>
          </a:bodyPr>
          <a:lstStyle/>
          <a:p>
            <a:pPr algn="just">
              <a:buNone/>
            </a:pPr>
            <a:r>
              <a:rPr lang="en-IN" sz="1600" dirty="0" smtClean="0"/>
              <a:t>static void print(Algebra </a:t>
            </a:r>
            <a:r>
              <a:rPr lang="en-IN" sz="1600" dirty="0" err="1" smtClean="0"/>
              <a:t>alg</a:t>
            </a:r>
            <a:r>
              <a:rPr lang="en-IN" sz="1600" dirty="0" smtClean="0"/>
              <a:t>, Operation op)</a:t>
            </a:r>
          </a:p>
          <a:p>
            <a:pPr algn="just">
              <a:buNone/>
            </a:pPr>
            <a:r>
              <a:rPr lang="en-IN" sz="1600" dirty="0" smtClean="0"/>
              <a:t> { </a:t>
            </a:r>
          </a:p>
          <a:p>
            <a:pPr algn="just">
              <a:buNone/>
            </a:pPr>
            <a:r>
              <a:rPr lang="en-IN" sz="1600" b="1" dirty="0" smtClean="0"/>
              <a:t>switch</a:t>
            </a:r>
            <a:r>
              <a:rPr lang="en-IN" sz="1600" dirty="0" smtClean="0"/>
              <a:t> (op)</a:t>
            </a:r>
          </a:p>
          <a:p>
            <a:pPr algn="just">
              <a:buNone/>
            </a:pPr>
            <a:r>
              <a:rPr lang="en-IN" sz="1600" dirty="0" smtClean="0"/>
              <a:t> { </a:t>
            </a:r>
          </a:p>
          <a:p>
            <a:pPr algn="just">
              <a:buNone/>
            </a:pPr>
            <a:r>
              <a:rPr lang="en-IN" sz="1600" b="1" dirty="0" smtClean="0"/>
              <a:t>case ADD</a:t>
            </a:r>
            <a:r>
              <a:rPr lang="en-IN" sz="1600" dirty="0" smtClean="0"/>
              <a:t>: </a:t>
            </a:r>
            <a:r>
              <a:rPr lang="en-IN" sz="1600" dirty="0" err="1" smtClean="0"/>
              <a:t>System.out.println</a:t>
            </a:r>
            <a:r>
              <a:rPr lang="en-IN" sz="1600" dirty="0" smtClean="0"/>
              <a:t>("The addition of a and b is: " + </a:t>
            </a:r>
            <a:r>
              <a:rPr lang="en-IN" sz="1600" dirty="0" err="1" smtClean="0"/>
              <a:t>alg.operate</a:t>
            </a:r>
            <a:r>
              <a:rPr lang="en-IN" sz="1600" dirty="0" smtClean="0"/>
              <a:t>(40, 20));</a:t>
            </a:r>
          </a:p>
          <a:p>
            <a:pPr algn="just">
              <a:buNone/>
            </a:pPr>
            <a:r>
              <a:rPr lang="en-IN" sz="1600" dirty="0" smtClean="0"/>
              <a:t>                   break; </a:t>
            </a:r>
          </a:p>
          <a:p>
            <a:pPr algn="just">
              <a:buNone/>
            </a:pPr>
            <a:r>
              <a:rPr lang="en-IN" sz="1600" b="1" dirty="0" smtClean="0"/>
              <a:t>case SUB</a:t>
            </a:r>
            <a:r>
              <a:rPr lang="en-IN" sz="1600" dirty="0" smtClean="0"/>
              <a:t>: </a:t>
            </a:r>
            <a:r>
              <a:rPr lang="en-IN" sz="1600" dirty="0" err="1" smtClean="0"/>
              <a:t>System.out.println</a:t>
            </a:r>
            <a:r>
              <a:rPr lang="en-IN" sz="1600" dirty="0" smtClean="0"/>
              <a:t>("The subtraction of a and b is: " + </a:t>
            </a:r>
            <a:r>
              <a:rPr lang="en-IN" sz="1600" dirty="0" err="1" smtClean="0"/>
              <a:t>alg.operate</a:t>
            </a:r>
            <a:r>
              <a:rPr lang="en-IN" sz="1600" dirty="0" smtClean="0"/>
              <a:t>(40, 20));</a:t>
            </a:r>
          </a:p>
          <a:p>
            <a:pPr algn="just">
              <a:buNone/>
            </a:pPr>
            <a:r>
              <a:rPr lang="en-IN" sz="1600" dirty="0" smtClean="0"/>
              <a:t>                   break; </a:t>
            </a:r>
          </a:p>
          <a:p>
            <a:pPr algn="just">
              <a:buNone/>
            </a:pPr>
            <a:r>
              <a:rPr lang="en-IN" sz="1600" b="1" dirty="0" smtClean="0"/>
              <a:t>case MUL</a:t>
            </a:r>
            <a:r>
              <a:rPr lang="en-IN" sz="1600" dirty="0" smtClean="0"/>
              <a:t>: </a:t>
            </a:r>
            <a:r>
              <a:rPr lang="en-IN" sz="1600" dirty="0" err="1" smtClean="0"/>
              <a:t>System.out.println</a:t>
            </a:r>
            <a:r>
              <a:rPr lang="en-IN" sz="1600" dirty="0" smtClean="0"/>
              <a:t>("The multiplication of a and b is: " + </a:t>
            </a:r>
            <a:r>
              <a:rPr lang="en-IN" sz="1600" dirty="0" err="1" smtClean="0"/>
              <a:t>alg.operate</a:t>
            </a:r>
            <a:r>
              <a:rPr lang="en-IN" sz="1600" dirty="0" smtClean="0"/>
              <a:t>(40, 20));</a:t>
            </a:r>
          </a:p>
          <a:p>
            <a:pPr algn="just">
              <a:buNone/>
            </a:pPr>
            <a:r>
              <a:rPr lang="en-IN" sz="1600" dirty="0" smtClean="0"/>
              <a:t>                    break;</a:t>
            </a:r>
          </a:p>
          <a:p>
            <a:pPr algn="just">
              <a:buNone/>
            </a:pPr>
            <a:r>
              <a:rPr lang="en-IN" sz="1600" dirty="0" smtClean="0"/>
              <a:t> </a:t>
            </a:r>
            <a:r>
              <a:rPr lang="en-IN" sz="1600" b="1" dirty="0" smtClean="0"/>
              <a:t>case DIV</a:t>
            </a:r>
            <a:r>
              <a:rPr lang="en-IN" sz="1600" dirty="0" smtClean="0"/>
              <a:t>: </a:t>
            </a:r>
            <a:r>
              <a:rPr lang="en-IN" sz="1600" dirty="0" err="1" smtClean="0"/>
              <a:t>System.out.println</a:t>
            </a:r>
            <a:r>
              <a:rPr lang="en-IN" sz="1600" dirty="0" smtClean="0"/>
              <a:t>("The division of a and b is: " + </a:t>
            </a:r>
            <a:r>
              <a:rPr lang="en-IN" sz="1600" dirty="0" err="1" smtClean="0"/>
              <a:t>alg.operate</a:t>
            </a:r>
            <a:r>
              <a:rPr lang="en-IN" sz="1600" dirty="0" smtClean="0"/>
              <a:t>(40, 20));</a:t>
            </a:r>
          </a:p>
          <a:p>
            <a:pPr algn="just">
              <a:buNone/>
            </a:pPr>
            <a:r>
              <a:rPr lang="en-IN" sz="1600" dirty="0" smtClean="0"/>
              <a:t>                    break; </a:t>
            </a:r>
          </a:p>
          <a:p>
            <a:pPr algn="just">
              <a:buNone/>
            </a:pPr>
            <a:r>
              <a:rPr lang="en-IN" sz="1600" dirty="0" smtClean="0"/>
              <a:t>default: throw new </a:t>
            </a:r>
            <a:r>
              <a:rPr lang="en-IN" sz="1600" dirty="0" err="1" smtClean="0"/>
              <a:t>AssertionError</a:t>
            </a:r>
            <a:r>
              <a:rPr lang="en-IN" sz="1600" dirty="0" smtClean="0"/>
              <a:t>();</a:t>
            </a:r>
          </a:p>
          <a:p>
            <a:pPr algn="just">
              <a:buNone/>
            </a:pPr>
            <a:r>
              <a:rPr lang="en-IN" sz="1600" dirty="0" smtClean="0"/>
              <a:t> }</a:t>
            </a:r>
          </a:p>
          <a:p>
            <a:pPr algn="just">
              <a:buNone/>
            </a:pPr>
            <a:r>
              <a:rPr lang="en-IN" sz="1600" dirty="0" smtClean="0"/>
              <a:t> } </a:t>
            </a:r>
          </a:p>
          <a:p>
            <a:pPr algn="just">
              <a:buNone/>
            </a:pPr>
            <a:r>
              <a:rPr lang="en-IN" sz="1600" dirty="0" smtClean="0"/>
              <a:t>}</a:t>
            </a:r>
            <a:endParaRPr lang="en-IN"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85800"/>
            <a:ext cx="8229600" cy="1143000"/>
          </a:xfrm>
        </p:spPr>
        <p:txBody>
          <a:bodyPr>
            <a:normAutofit/>
          </a:bodyPr>
          <a:lstStyle/>
          <a:p>
            <a:r>
              <a:rPr lang="en-IN" sz="3200" b="1" dirty="0" smtClean="0"/>
              <a:t>Advantages of Lambda Expression</a:t>
            </a:r>
            <a:br>
              <a:rPr lang="en-IN" sz="3200" b="1" dirty="0" smtClean="0"/>
            </a:br>
            <a:endParaRPr lang="en-IN" sz="3200" dirty="0"/>
          </a:p>
        </p:txBody>
      </p:sp>
      <p:sp>
        <p:nvSpPr>
          <p:cNvPr id="3" name="Content Placeholder 2"/>
          <p:cNvSpPr>
            <a:spLocks noGrp="1"/>
          </p:cNvSpPr>
          <p:nvPr>
            <p:ph idx="1"/>
          </p:nvPr>
        </p:nvSpPr>
        <p:spPr/>
        <p:txBody>
          <a:bodyPr>
            <a:normAutofit fontScale="85000" lnSpcReduction="10000"/>
          </a:bodyPr>
          <a:lstStyle/>
          <a:p>
            <a:pPr algn="just"/>
            <a:r>
              <a:rPr lang="en-IN" dirty="0" smtClean="0"/>
              <a:t>It </a:t>
            </a:r>
            <a:r>
              <a:rPr lang="en-IN" dirty="0" smtClean="0">
                <a:solidFill>
                  <a:srgbClr val="FF0000"/>
                </a:solidFill>
              </a:rPr>
              <a:t>reduces the amount of code</a:t>
            </a:r>
            <a:r>
              <a:rPr lang="en-IN" dirty="0" smtClean="0"/>
              <a:t>. Lambda expressions can only be used with a functional interface, as we know. Because </a:t>
            </a:r>
            <a:r>
              <a:rPr lang="en-IN" dirty="0" err="1" smtClean="0"/>
              <a:t>Runnable</a:t>
            </a:r>
            <a:r>
              <a:rPr lang="en-IN" dirty="0" smtClean="0"/>
              <a:t> has a functional interface, we can use lambda expressions with convenience.</a:t>
            </a:r>
          </a:p>
          <a:p>
            <a:pPr algn="just"/>
            <a:endParaRPr lang="en-IN" dirty="0" smtClean="0"/>
          </a:p>
          <a:p>
            <a:pPr algn="just"/>
            <a:r>
              <a:rPr lang="en-IN" dirty="0" smtClean="0"/>
              <a:t>Lambda Makes it </a:t>
            </a:r>
            <a:r>
              <a:rPr lang="en-IN" dirty="0" smtClean="0">
                <a:solidFill>
                  <a:srgbClr val="FF0000"/>
                </a:solidFill>
              </a:rPr>
              <a:t>easy to work with stream APIs and we get more Efficiency</a:t>
            </a:r>
            <a:r>
              <a:rPr lang="en-IN" dirty="0" smtClean="0"/>
              <a:t> when doing bulk operations on collections, we can obtain higher efficiency (parallel processing) by leveraging the Stream API and lambda expressions. </a:t>
            </a:r>
          </a:p>
          <a:p>
            <a:pPr algn="just"/>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rmAutofit/>
          </a:bodyPr>
          <a:lstStyle/>
          <a:p>
            <a:r>
              <a:rPr lang="en-IN" sz="3200" b="1" dirty="0" smtClean="0"/>
              <a:t>Disadvantages of Lambda Expression in Java</a:t>
            </a:r>
            <a:br>
              <a:rPr lang="en-IN" sz="3200" b="1" dirty="0" smtClean="0"/>
            </a:br>
            <a:endParaRPr lang="en-IN" sz="3200" dirty="0"/>
          </a:p>
        </p:txBody>
      </p:sp>
      <p:sp>
        <p:nvSpPr>
          <p:cNvPr id="3" name="Content Placeholder 2"/>
          <p:cNvSpPr>
            <a:spLocks noGrp="1"/>
          </p:cNvSpPr>
          <p:nvPr>
            <p:ph idx="1"/>
          </p:nvPr>
        </p:nvSpPr>
        <p:spPr>
          <a:xfrm>
            <a:off x="457200" y="1711349"/>
            <a:ext cx="8229600" cy="4525963"/>
          </a:xfrm>
        </p:spPr>
        <p:txBody>
          <a:bodyPr>
            <a:normAutofit/>
          </a:bodyPr>
          <a:lstStyle/>
          <a:p>
            <a:pPr algn="just"/>
            <a:r>
              <a:rPr lang="en-IN" sz="2800" dirty="0" smtClean="0"/>
              <a:t>Lambda expressions (as well as anonymous classes) in Java </a:t>
            </a:r>
            <a:r>
              <a:rPr lang="en-IN" sz="2800" dirty="0" smtClean="0">
                <a:solidFill>
                  <a:srgbClr val="FF0000"/>
                </a:solidFill>
              </a:rPr>
              <a:t>can only access the final </a:t>
            </a:r>
            <a:r>
              <a:rPr lang="en-IN" sz="2800" dirty="0" smtClean="0"/>
              <a:t>(or effectively final) variables of the enclosing scope.</a:t>
            </a:r>
          </a:p>
          <a:p>
            <a:pPr algn="just"/>
            <a:endParaRPr lang="en-IN" sz="2800" dirty="0" smtClean="0"/>
          </a:p>
          <a:p>
            <a:pPr algn="just"/>
            <a:r>
              <a:rPr lang="en-IN" sz="2800" dirty="0" smtClean="0"/>
              <a:t>Lambda functions themselves lack names and documentation, meaning that the only way to know what they do is to read the code.</a:t>
            </a:r>
          </a:p>
          <a:p>
            <a:pPr algn="just"/>
            <a:endParaRPr lang="en-IN"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Stream In Java</a:t>
            </a:r>
            <a:br>
              <a:rPr lang="en-IN" b="1" dirty="0" smtClean="0"/>
            </a:br>
            <a:endParaRPr lang="en-IN" dirty="0"/>
          </a:p>
        </p:txBody>
      </p:sp>
      <p:sp>
        <p:nvSpPr>
          <p:cNvPr id="3" name="Content Placeholder 2"/>
          <p:cNvSpPr>
            <a:spLocks noGrp="1"/>
          </p:cNvSpPr>
          <p:nvPr>
            <p:ph idx="1"/>
          </p:nvPr>
        </p:nvSpPr>
        <p:spPr>
          <a:xfrm>
            <a:off x="457200" y="1423317"/>
            <a:ext cx="8229600" cy="4525963"/>
          </a:xfrm>
        </p:spPr>
        <p:txBody>
          <a:bodyPr>
            <a:normAutofit fontScale="62500" lnSpcReduction="20000"/>
          </a:bodyPr>
          <a:lstStyle/>
          <a:p>
            <a:pPr fontAlgn="base"/>
            <a:r>
              <a:rPr lang="en-IN" dirty="0" smtClean="0"/>
              <a:t>Stream API is used to process collections of objects. </a:t>
            </a:r>
            <a:r>
              <a:rPr lang="en-IN" dirty="0" smtClean="0">
                <a:solidFill>
                  <a:srgbClr val="FF0000"/>
                </a:solidFill>
              </a:rPr>
              <a:t>A stream is a sequence of objects that supports various methods which can be pipelined to produce the desired result.</a:t>
            </a:r>
            <a:r>
              <a:rPr lang="en-IN" dirty="0" smtClean="0"/>
              <a:t/>
            </a:r>
            <a:br>
              <a:rPr lang="en-IN" dirty="0" smtClean="0"/>
            </a:br>
            <a:endParaRPr lang="en-IN" dirty="0" smtClean="0"/>
          </a:p>
          <a:p>
            <a:pPr fontAlgn="base"/>
            <a:endParaRPr lang="en-IN" dirty="0" smtClean="0"/>
          </a:p>
          <a:p>
            <a:pPr algn="just" fontAlgn="base">
              <a:buNone/>
            </a:pPr>
            <a:r>
              <a:rPr lang="en-IN" dirty="0" smtClean="0"/>
              <a:t>The features of Java stream are </a:t>
            </a:r>
          </a:p>
          <a:p>
            <a:pPr algn="just" fontAlgn="base">
              <a:buNone/>
            </a:pPr>
            <a:endParaRPr lang="en-IN" dirty="0" smtClean="0"/>
          </a:p>
          <a:p>
            <a:pPr algn="just" fontAlgn="base"/>
            <a:r>
              <a:rPr lang="en-IN" dirty="0" smtClean="0"/>
              <a:t>A stream is not a data structure, it cant store data, instead </a:t>
            </a:r>
            <a:r>
              <a:rPr lang="en-IN" dirty="0" smtClean="0">
                <a:solidFill>
                  <a:schemeClr val="accent1"/>
                </a:solidFill>
              </a:rPr>
              <a:t>it takes input from the Collections, Arrays or I/O channels.</a:t>
            </a:r>
          </a:p>
          <a:p>
            <a:pPr algn="just" fontAlgn="base"/>
            <a:endParaRPr lang="en-IN" dirty="0" smtClean="0"/>
          </a:p>
          <a:p>
            <a:pPr algn="just" fontAlgn="base"/>
            <a:r>
              <a:rPr lang="en-IN" dirty="0" smtClean="0"/>
              <a:t>Streams don’t change the original data structure, they only provide the result as per the pipelined methods.</a:t>
            </a:r>
          </a:p>
          <a:p>
            <a:pPr algn="just" fontAlgn="base"/>
            <a:endParaRPr lang="en-IN" dirty="0" smtClean="0"/>
          </a:p>
          <a:p>
            <a:pPr algn="just" fontAlgn="base"/>
            <a:r>
              <a:rPr lang="en-IN" dirty="0" smtClean="0"/>
              <a:t>Each intermediate operation is lazily executed and returns a stream as a result, hence various intermediate operations can be pipelined. Terminal operations mark the end of the stream and return the result.</a:t>
            </a:r>
          </a:p>
          <a:p>
            <a:pPr algn="just"/>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4525963"/>
          </a:xfrm>
        </p:spPr>
        <p:txBody>
          <a:bodyPr>
            <a:noAutofit/>
          </a:bodyPr>
          <a:lstStyle/>
          <a:p>
            <a:pPr algn="just"/>
            <a:r>
              <a:rPr lang="en-IN" sz="1800" dirty="0" smtClean="0"/>
              <a:t>Stream is a sequence of objects that provides various </a:t>
            </a:r>
            <a:r>
              <a:rPr lang="en-IN" sz="1800" dirty="0" smtClean="0">
                <a:solidFill>
                  <a:schemeClr val="accent2"/>
                </a:solidFill>
              </a:rPr>
              <a:t>sequential and parallel aggregate operations.</a:t>
            </a:r>
          </a:p>
          <a:p>
            <a:pPr algn="just"/>
            <a:endParaRPr lang="en-IN" sz="1800" dirty="0" smtClean="0"/>
          </a:p>
          <a:p>
            <a:pPr algn="just"/>
            <a:r>
              <a:rPr lang="en-IN" sz="1800" dirty="0" smtClean="0"/>
              <a:t>Stream provides many intermediate and terminal operations that can be applied to the stream instance.</a:t>
            </a:r>
          </a:p>
          <a:p>
            <a:pPr algn="just"/>
            <a:endParaRPr lang="en-IN" sz="1800" dirty="0" smtClean="0"/>
          </a:p>
          <a:p>
            <a:pPr algn="just"/>
            <a:r>
              <a:rPr lang="en-IN" sz="1800" dirty="0" smtClean="0"/>
              <a:t>Intermediate operations return a stream as the output and are not executed until a terminal operation is invoked on the stream. </a:t>
            </a:r>
            <a:r>
              <a:rPr lang="en-IN" sz="1800" dirty="0" smtClean="0">
                <a:solidFill>
                  <a:schemeClr val="accent2"/>
                </a:solidFill>
              </a:rPr>
              <a:t>filter, map, sorted are some intermediate operations.</a:t>
            </a:r>
          </a:p>
          <a:p>
            <a:pPr algn="just"/>
            <a:endParaRPr lang="en-IN" sz="1800" dirty="0" smtClean="0"/>
          </a:p>
          <a:p>
            <a:pPr algn="just"/>
            <a:r>
              <a:rPr lang="en-IN" sz="1800" dirty="0" smtClean="0"/>
              <a:t>Terminal operations produce the results of the stream. </a:t>
            </a:r>
            <a:r>
              <a:rPr lang="en-IN" sz="1800" dirty="0" err="1" smtClean="0">
                <a:solidFill>
                  <a:schemeClr val="accent2"/>
                </a:solidFill>
              </a:rPr>
              <a:t>forEach</a:t>
            </a:r>
            <a:r>
              <a:rPr lang="en-IN" sz="1800" dirty="0" smtClean="0">
                <a:solidFill>
                  <a:schemeClr val="accent2"/>
                </a:solidFill>
              </a:rPr>
              <a:t>, collect, min, max are some of the terminal operations.</a:t>
            </a:r>
          </a:p>
          <a:p>
            <a:pPr algn="just"/>
            <a:endParaRPr lang="en-IN" sz="1800" dirty="0" smtClean="0"/>
          </a:p>
          <a:p>
            <a:pPr algn="just"/>
            <a:r>
              <a:rPr lang="en-IN" sz="1800" dirty="0" smtClean="0"/>
              <a:t>Some stream operations are short-circuiting that is operations terminate without processing all the elements in a stream.</a:t>
            </a:r>
          </a:p>
          <a:p>
            <a:pPr algn="just"/>
            <a:endParaRPr lang="en-IN" sz="1800" dirty="0" smtClean="0"/>
          </a:p>
          <a:p>
            <a:pPr algn="just"/>
            <a:r>
              <a:rPr lang="en-IN" sz="1800" dirty="0" smtClean="0"/>
              <a:t>Stream follows lazy evaluation, and all intermediate operations are performed on the stream only when a terminal operation is invoked.</a:t>
            </a:r>
          </a:p>
          <a:p>
            <a:pPr algn="just"/>
            <a:endParaRPr lang="en-IN"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Intermediate Operations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55000" lnSpcReduction="20000"/>
          </a:bodyPr>
          <a:lstStyle/>
          <a:p>
            <a:pPr fontAlgn="base"/>
            <a:r>
              <a:rPr lang="en-IN" b="1" dirty="0" smtClean="0"/>
              <a:t>map: </a:t>
            </a:r>
            <a:r>
              <a:rPr lang="en-IN" dirty="0" smtClean="0"/>
              <a:t>The map method is used </a:t>
            </a:r>
            <a:r>
              <a:rPr lang="en-IN" dirty="0" smtClean="0">
                <a:solidFill>
                  <a:srgbClr val="FF0000"/>
                </a:solidFill>
              </a:rPr>
              <a:t>to returns a stream </a:t>
            </a:r>
            <a:r>
              <a:rPr lang="en-IN" dirty="0" smtClean="0"/>
              <a:t>consisting of the results of applying the given function to the elements of this stream.</a:t>
            </a:r>
          </a:p>
          <a:p>
            <a:pPr fontAlgn="base">
              <a:buNone/>
            </a:pPr>
            <a:r>
              <a:rPr lang="en-IN" dirty="0" smtClean="0"/>
              <a:t/>
            </a:r>
            <a:br>
              <a:rPr lang="en-IN" dirty="0" smtClean="0"/>
            </a:br>
            <a:r>
              <a:rPr lang="en-IN" dirty="0" smtClean="0"/>
              <a:t>List number = </a:t>
            </a:r>
            <a:r>
              <a:rPr lang="en-IN" dirty="0" err="1" smtClean="0"/>
              <a:t>Arrays.asList</a:t>
            </a:r>
            <a:r>
              <a:rPr lang="en-IN" dirty="0" smtClean="0"/>
              <a:t>(2,3,4,5);</a:t>
            </a:r>
            <a:br>
              <a:rPr lang="en-IN" dirty="0" smtClean="0"/>
            </a:br>
            <a:r>
              <a:rPr lang="en-IN" dirty="0" smtClean="0"/>
              <a:t>List square = </a:t>
            </a:r>
            <a:r>
              <a:rPr lang="en-IN" dirty="0" err="1" smtClean="0"/>
              <a:t>number.stream</a:t>
            </a:r>
            <a:r>
              <a:rPr lang="en-IN" dirty="0" smtClean="0"/>
              <a:t>().map(x-&gt;x*x).collect(</a:t>
            </a:r>
            <a:r>
              <a:rPr lang="en-IN" dirty="0" err="1" smtClean="0"/>
              <a:t>Collectors.toList</a:t>
            </a:r>
            <a:r>
              <a:rPr lang="en-IN" dirty="0" smtClean="0"/>
              <a:t>());</a:t>
            </a:r>
          </a:p>
          <a:p>
            <a:pPr fontAlgn="base"/>
            <a:endParaRPr lang="en-IN" dirty="0" smtClean="0"/>
          </a:p>
          <a:p>
            <a:pPr fontAlgn="base"/>
            <a:r>
              <a:rPr lang="en-IN" b="1" dirty="0" smtClean="0"/>
              <a:t>filter:</a:t>
            </a:r>
            <a:r>
              <a:rPr lang="en-IN" dirty="0" smtClean="0"/>
              <a:t> The filter method is used to select elements as per the Predicate passed as argument.</a:t>
            </a:r>
          </a:p>
          <a:p>
            <a:pPr fontAlgn="base">
              <a:buNone/>
            </a:pPr>
            <a:r>
              <a:rPr lang="en-IN" dirty="0" smtClean="0"/>
              <a:t/>
            </a:r>
            <a:br>
              <a:rPr lang="en-IN" dirty="0" smtClean="0"/>
            </a:br>
            <a:r>
              <a:rPr lang="en-IN" dirty="0" smtClean="0"/>
              <a:t>List names = </a:t>
            </a:r>
            <a:r>
              <a:rPr lang="en-IN" dirty="0" err="1" smtClean="0"/>
              <a:t>Arrays.asList</a:t>
            </a:r>
            <a:r>
              <a:rPr lang="en-IN" dirty="0" smtClean="0"/>
              <a:t>("</a:t>
            </a:r>
            <a:r>
              <a:rPr lang="en-IN" dirty="0" err="1" smtClean="0"/>
              <a:t>Reflection","Collection","Stream</a:t>
            </a:r>
            <a:r>
              <a:rPr lang="en-IN" dirty="0" smtClean="0"/>
              <a:t>");</a:t>
            </a:r>
            <a:br>
              <a:rPr lang="en-IN" dirty="0" smtClean="0"/>
            </a:br>
            <a:r>
              <a:rPr lang="en-IN" dirty="0" smtClean="0"/>
              <a:t>List result = </a:t>
            </a:r>
            <a:r>
              <a:rPr lang="en-IN" dirty="0" err="1" smtClean="0"/>
              <a:t>names.stream</a:t>
            </a:r>
            <a:r>
              <a:rPr lang="en-IN" dirty="0" smtClean="0"/>
              <a:t>().filter(s-&gt;</a:t>
            </a:r>
            <a:r>
              <a:rPr lang="en-IN" dirty="0" err="1" smtClean="0"/>
              <a:t>s.startsWith</a:t>
            </a:r>
            <a:r>
              <a:rPr lang="en-IN" dirty="0" smtClean="0"/>
              <a:t>("S")).collect(</a:t>
            </a:r>
            <a:r>
              <a:rPr lang="en-IN" dirty="0" err="1" smtClean="0"/>
              <a:t>Collectors.toList</a:t>
            </a:r>
            <a:r>
              <a:rPr lang="en-IN" dirty="0" smtClean="0"/>
              <a:t>());</a:t>
            </a:r>
          </a:p>
          <a:p>
            <a:pPr fontAlgn="base"/>
            <a:endParaRPr lang="en-IN" dirty="0" smtClean="0"/>
          </a:p>
          <a:p>
            <a:pPr fontAlgn="base"/>
            <a:r>
              <a:rPr lang="en-IN" b="1" dirty="0" smtClean="0"/>
              <a:t>sorted:</a:t>
            </a:r>
            <a:r>
              <a:rPr lang="en-IN" dirty="0" smtClean="0"/>
              <a:t> The sorted method is used to sort the stream.</a:t>
            </a:r>
          </a:p>
          <a:p>
            <a:pPr fontAlgn="base">
              <a:buNone/>
            </a:pPr>
            <a:r>
              <a:rPr lang="en-IN" dirty="0" smtClean="0"/>
              <a:t/>
            </a:r>
            <a:br>
              <a:rPr lang="en-IN" dirty="0" smtClean="0"/>
            </a:br>
            <a:r>
              <a:rPr lang="en-IN" dirty="0" smtClean="0"/>
              <a:t>List names = </a:t>
            </a:r>
            <a:r>
              <a:rPr lang="en-IN" dirty="0" err="1" smtClean="0"/>
              <a:t>Arrays.asList</a:t>
            </a:r>
            <a:r>
              <a:rPr lang="en-IN" dirty="0" smtClean="0"/>
              <a:t>("</a:t>
            </a:r>
            <a:r>
              <a:rPr lang="en-IN" dirty="0" err="1" smtClean="0"/>
              <a:t>Reflection","Collection","Stream</a:t>
            </a:r>
            <a:r>
              <a:rPr lang="en-IN" dirty="0" smtClean="0"/>
              <a:t>");</a:t>
            </a:r>
            <a:br>
              <a:rPr lang="en-IN" dirty="0" smtClean="0"/>
            </a:br>
            <a:r>
              <a:rPr lang="en-IN" dirty="0" smtClean="0"/>
              <a:t>List result = </a:t>
            </a:r>
            <a:r>
              <a:rPr lang="en-IN" dirty="0" err="1" smtClean="0"/>
              <a:t>names.stream</a:t>
            </a:r>
            <a:r>
              <a:rPr lang="en-IN" dirty="0" smtClean="0"/>
              <a:t>().sorted().collect(</a:t>
            </a:r>
            <a:r>
              <a:rPr lang="en-IN" dirty="0" err="1" smtClean="0"/>
              <a:t>Collectors.toList</a:t>
            </a:r>
            <a:r>
              <a:rPr lang="en-IN" dirty="0" smtClean="0"/>
              <a:t>());</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Terminal Operations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pPr fontAlgn="base"/>
            <a:r>
              <a:rPr lang="en-IN" b="1" dirty="0" smtClean="0"/>
              <a:t>collect:</a:t>
            </a:r>
            <a:r>
              <a:rPr lang="en-IN" dirty="0" smtClean="0"/>
              <a:t> The collect method is </a:t>
            </a:r>
            <a:r>
              <a:rPr lang="en-IN" dirty="0" smtClean="0">
                <a:solidFill>
                  <a:srgbClr val="FF0000"/>
                </a:solidFill>
              </a:rPr>
              <a:t>used to return the result </a:t>
            </a:r>
            <a:r>
              <a:rPr lang="en-IN" dirty="0" smtClean="0"/>
              <a:t>of the intermediate operations performed on the stream.</a:t>
            </a:r>
            <a:br>
              <a:rPr lang="en-IN" dirty="0" smtClean="0"/>
            </a:br>
            <a:endParaRPr lang="en-IN" dirty="0" smtClean="0"/>
          </a:p>
          <a:p>
            <a:pPr fontAlgn="base">
              <a:buNone/>
            </a:pPr>
            <a:r>
              <a:rPr lang="en-IN" dirty="0" smtClean="0"/>
              <a:t>	List number = </a:t>
            </a:r>
            <a:r>
              <a:rPr lang="en-IN" dirty="0" err="1" smtClean="0"/>
              <a:t>Arrays.asList</a:t>
            </a:r>
            <a:r>
              <a:rPr lang="en-IN" dirty="0" smtClean="0"/>
              <a:t>(2,3,4,5,3);</a:t>
            </a:r>
            <a:br>
              <a:rPr lang="en-IN" dirty="0" smtClean="0"/>
            </a:br>
            <a:r>
              <a:rPr lang="en-IN" dirty="0" smtClean="0"/>
              <a:t>Set square = </a:t>
            </a:r>
            <a:r>
              <a:rPr lang="en-IN" dirty="0" err="1" smtClean="0"/>
              <a:t>number.stream</a:t>
            </a:r>
            <a:r>
              <a:rPr lang="en-IN" dirty="0" smtClean="0"/>
              <a:t>().map(x-&gt;x*x).collect(</a:t>
            </a:r>
            <a:r>
              <a:rPr lang="en-IN" dirty="0" err="1" smtClean="0"/>
              <a:t>Collectors.toSet</a:t>
            </a:r>
            <a:r>
              <a:rPr lang="en-IN" dirty="0" smtClean="0"/>
              <a:t>());</a:t>
            </a:r>
          </a:p>
          <a:p>
            <a:pPr fontAlgn="base"/>
            <a:endParaRPr lang="en-IN" dirty="0" smtClean="0"/>
          </a:p>
          <a:p>
            <a:pPr fontAlgn="base"/>
            <a:r>
              <a:rPr lang="en-IN" b="1" dirty="0" err="1" smtClean="0"/>
              <a:t>forEach</a:t>
            </a:r>
            <a:r>
              <a:rPr lang="en-IN" b="1" dirty="0" smtClean="0"/>
              <a:t>:</a:t>
            </a:r>
            <a:r>
              <a:rPr lang="en-IN" dirty="0" smtClean="0"/>
              <a:t> The </a:t>
            </a:r>
            <a:r>
              <a:rPr lang="en-IN" dirty="0" err="1" smtClean="0"/>
              <a:t>forEach</a:t>
            </a:r>
            <a:r>
              <a:rPr lang="en-IN" dirty="0" smtClean="0"/>
              <a:t> method is used to iterate through every element of the stream.</a:t>
            </a:r>
            <a:br>
              <a:rPr lang="en-IN" dirty="0" smtClean="0"/>
            </a:br>
            <a:endParaRPr lang="en-IN" dirty="0" smtClean="0"/>
          </a:p>
          <a:p>
            <a:pPr fontAlgn="base">
              <a:buNone/>
            </a:pPr>
            <a:r>
              <a:rPr lang="en-IN" dirty="0" smtClean="0"/>
              <a:t>	List number = </a:t>
            </a:r>
            <a:r>
              <a:rPr lang="en-IN" dirty="0" err="1" smtClean="0"/>
              <a:t>Arrays.asList</a:t>
            </a:r>
            <a:r>
              <a:rPr lang="en-IN" dirty="0" smtClean="0"/>
              <a:t>(2,3,4,5);</a:t>
            </a:r>
            <a:br>
              <a:rPr lang="en-IN" dirty="0" smtClean="0"/>
            </a:br>
            <a:r>
              <a:rPr lang="en-IN" dirty="0" err="1" smtClean="0"/>
              <a:t>number.stream</a:t>
            </a:r>
            <a:r>
              <a:rPr lang="en-IN" dirty="0" smtClean="0"/>
              <a:t>().map(x-&gt;x*x).</a:t>
            </a:r>
            <a:r>
              <a:rPr lang="en-IN" dirty="0" err="1" smtClean="0"/>
              <a:t>forEach</a:t>
            </a:r>
            <a:r>
              <a:rPr lang="en-IN" dirty="0" smtClean="0"/>
              <a:t>(y-&gt;</a:t>
            </a:r>
            <a:r>
              <a:rPr lang="en-IN" dirty="0" err="1" smtClean="0"/>
              <a:t>System.out.println</a:t>
            </a:r>
            <a:r>
              <a:rPr lang="en-IN" dirty="0" smtClean="0"/>
              <a:t>(y));</a:t>
            </a:r>
          </a:p>
          <a:p>
            <a:pPr fontAlgn="base"/>
            <a:endParaRPr lang="en-IN" dirty="0" smtClean="0"/>
          </a:p>
          <a:p>
            <a:pPr fontAlgn="base"/>
            <a:r>
              <a:rPr lang="en-IN" b="1" dirty="0" smtClean="0"/>
              <a:t>reduce:</a:t>
            </a:r>
            <a:r>
              <a:rPr lang="en-IN" dirty="0" smtClean="0"/>
              <a:t> The reduce method is used to reduce the elements of a stream to a single value.</a:t>
            </a:r>
            <a:br>
              <a:rPr lang="en-IN" dirty="0" smtClean="0"/>
            </a:br>
            <a:endParaRPr lang="en-IN" dirty="0" smtClean="0"/>
          </a:p>
          <a:p>
            <a:pPr fontAlgn="base">
              <a:buNone/>
            </a:pPr>
            <a:r>
              <a:rPr lang="en-IN" dirty="0" smtClean="0"/>
              <a:t>	The reduce method takes a </a:t>
            </a:r>
            <a:r>
              <a:rPr lang="en-IN" dirty="0" err="1" smtClean="0"/>
              <a:t>BinaryOperator</a:t>
            </a:r>
            <a:r>
              <a:rPr lang="en-IN" dirty="0" smtClean="0"/>
              <a:t> as a parameter.</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filter()</a:t>
            </a:r>
            <a:r>
              <a:rPr lang="en-IN" dirty="0" smtClean="0"/>
              <a:t/>
            </a:r>
            <a:br>
              <a:rPr lang="en-IN" dirty="0" smtClean="0"/>
            </a:br>
            <a:endParaRPr lang="en-IN" dirty="0"/>
          </a:p>
        </p:txBody>
      </p:sp>
      <p:sp>
        <p:nvSpPr>
          <p:cNvPr id="3" name="Content Placeholder 2"/>
          <p:cNvSpPr>
            <a:spLocks noGrp="1"/>
          </p:cNvSpPr>
          <p:nvPr>
            <p:ph idx="1"/>
          </p:nvPr>
        </p:nvSpPr>
        <p:spPr>
          <a:xfrm>
            <a:off x="457200" y="1124744"/>
            <a:ext cx="8229600" cy="4525963"/>
          </a:xfrm>
        </p:spPr>
        <p:txBody>
          <a:bodyPr>
            <a:noAutofit/>
          </a:bodyPr>
          <a:lstStyle/>
          <a:p>
            <a:pPr algn="just"/>
            <a:endParaRPr lang="en-IN" sz="1600" dirty="0" smtClean="0"/>
          </a:p>
          <a:p>
            <a:pPr algn="just"/>
            <a:r>
              <a:rPr lang="en-IN" sz="1600" dirty="0" smtClean="0"/>
              <a:t>The filter() method returns a stream with the stream's elements that match the given predicate. </a:t>
            </a:r>
            <a:r>
              <a:rPr lang="en-IN" sz="1600" dirty="0" smtClean="0">
                <a:solidFill>
                  <a:schemeClr val="accent2"/>
                </a:solidFill>
              </a:rPr>
              <a:t>Predicate is a functional interface in Java that accepts a single input and can return a </a:t>
            </a:r>
            <a:r>
              <a:rPr lang="en-IN" sz="1600" dirty="0" err="1" smtClean="0">
                <a:solidFill>
                  <a:schemeClr val="accent2"/>
                </a:solidFill>
              </a:rPr>
              <a:t>boolean</a:t>
            </a:r>
            <a:r>
              <a:rPr lang="en-IN" sz="1600" dirty="0" smtClean="0">
                <a:solidFill>
                  <a:schemeClr val="accent2"/>
                </a:solidFill>
              </a:rPr>
              <a:t> value.</a:t>
            </a:r>
          </a:p>
          <a:p>
            <a:pPr algn="just">
              <a:buNone/>
            </a:pPr>
            <a:endParaRPr lang="en-US" sz="1600" dirty="0" smtClean="0"/>
          </a:p>
          <a:p>
            <a:pPr algn="just">
              <a:buNone/>
            </a:pPr>
            <a:endParaRPr lang="en-IN" sz="1600" dirty="0" smtClean="0"/>
          </a:p>
          <a:p>
            <a:pPr algn="just">
              <a:buNone/>
            </a:pPr>
            <a:r>
              <a:rPr lang="en-IN" sz="1600" dirty="0" smtClean="0"/>
              <a:t>public class Main {</a:t>
            </a:r>
          </a:p>
          <a:p>
            <a:pPr algn="just">
              <a:buNone/>
            </a:pPr>
            <a:r>
              <a:rPr lang="en-IN" sz="1600" dirty="0" smtClean="0"/>
              <a:t>    public static void main(String[] </a:t>
            </a:r>
            <a:r>
              <a:rPr lang="en-IN" sz="1600" dirty="0" err="1" smtClean="0"/>
              <a:t>args</a:t>
            </a:r>
            <a:r>
              <a:rPr lang="en-IN" sz="1600" dirty="0" smtClean="0"/>
              <a:t>) {</a:t>
            </a:r>
          </a:p>
          <a:p>
            <a:pPr algn="just">
              <a:buNone/>
            </a:pPr>
            <a:r>
              <a:rPr lang="en-IN" sz="1600" dirty="0" smtClean="0"/>
              <a:t>        final List&lt;Integer&gt; list = new </a:t>
            </a:r>
            <a:r>
              <a:rPr lang="en-IN" sz="1600" dirty="0" err="1" smtClean="0"/>
              <a:t>ArrayList</a:t>
            </a:r>
            <a:r>
              <a:rPr lang="en-IN" sz="1600" dirty="0" smtClean="0"/>
              <a:t>&lt;&gt;( </a:t>
            </a:r>
            <a:r>
              <a:rPr lang="en-IN" sz="1600" dirty="0" err="1" smtClean="0"/>
              <a:t>Arrays.asList</a:t>
            </a:r>
            <a:r>
              <a:rPr lang="en-IN" sz="1600" dirty="0" smtClean="0"/>
              <a:t>(1, 2, 3, 4, 5));</a:t>
            </a:r>
          </a:p>
          <a:p>
            <a:pPr algn="just">
              <a:buNone/>
            </a:pPr>
            <a:endParaRPr lang="en-IN" sz="1600" dirty="0" smtClean="0"/>
          </a:p>
          <a:p>
            <a:pPr algn="just">
              <a:buNone/>
            </a:pPr>
            <a:r>
              <a:rPr lang="en-IN" sz="1600" dirty="0" smtClean="0"/>
              <a:t>    final List&lt;Integer&gt; </a:t>
            </a:r>
            <a:r>
              <a:rPr lang="en-IN" sz="1600" dirty="0" err="1" smtClean="0"/>
              <a:t>ans</a:t>
            </a:r>
            <a:r>
              <a:rPr lang="en-IN" sz="1600" dirty="0" smtClean="0"/>
              <a:t> = </a:t>
            </a:r>
            <a:r>
              <a:rPr lang="en-IN" sz="1600" dirty="0" err="1" smtClean="0"/>
              <a:t>list.stream</a:t>
            </a:r>
            <a:r>
              <a:rPr lang="en-IN" sz="1600" dirty="0" smtClean="0"/>
              <a:t>()</a:t>
            </a:r>
            <a:r>
              <a:rPr lang="en-IN" sz="1600" dirty="0" smtClean="0">
                <a:solidFill>
                  <a:schemeClr val="accent2"/>
                </a:solidFill>
              </a:rPr>
              <a:t>.filter(value -&gt; value % 2 == 0)</a:t>
            </a:r>
            <a:r>
              <a:rPr lang="en-IN" sz="1600" dirty="0" smtClean="0"/>
              <a:t>.collect(</a:t>
            </a:r>
            <a:r>
              <a:rPr lang="en-IN" sz="1600" dirty="0" err="1" smtClean="0"/>
              <a:t>Collectors.toList</a:t>
            </a:r>
            <a:r>
              <a:rPr lang="en-IN" sz="1600" dirty="0" smtClean="0"/>
              <a:t>());</a:t>
            </a:r>
          </a:p>
          <a:p>
            <a:pPr algn="just">
              <a:buNone/>
            </a:pPr>
            <a:endParaRPr lang="en-IN" sz="1600" dirty="0" smtClean="0"/>
          </a:p>
          <a:p>
            <a:pPr algn="just">
              <a:buNone/>
            </a:pPr>
            <a:r>
              <a:rPr lang="en-IN" sz="1600" dirty="0" smtClean="0"/>
              <a:t>        </a:t>
            </a:r>
            <a:r>
              <a:rPr lang="en-IN" sz="1600" dirty="0" err="1" smtClean="0"/>
              <a:t>System.out.println</a:t>
            </a:r>
            <a:r>
              <a:rPr lang="en-IN" sz="1600" dirty="0" smtClean="0"/>
              <a:t>(</a:t>
            </a:r>
            <a:r>
              <a:rPr lang="en-IN" sz="1600" dirty="0" err="1" smtClean="0"/>
              <a:t>Arrays.toString</a:t>
            </a:r>
            <a:r>
              <a:rPr lang="en-IN" sz="1600" dirty="0" smtClean="0"/>
              <a:t>(</a:t>
            </a:r>
            <a:r>
              <a:rPr lang="en-IN" sz="1600" dirty="0" err="1" smtClean="0"/>
              <a:t>ans.toArray</a:t>
            </a:r>
            <a:r>
              <a:rPr lang="en-IN" sz="1600" dirty="0" smtClean="0"/>
              <a:t>()));</a:t>
            </a:r>
          </a:p>
          <a:p>
            <a:pPr algn="just">
              <a:buNone/>
            </a:pPr>
            <a:r>
              <a:rPr lang="en-IN" sz="1600" dirty="0" smtClean="0"/>
              <a:t>    }</a:t>
            </a:r>
          </a:p>
          <a:p>
            <a:pPr algn="just">
              <a:buNone/>
            </a:pPr>
            <a:r>
              <a:rPr lang="en-IN" sz="1600" dirty="0" smtClean="0"/>
              <a:t>}</a:t>
            </a:r>
          </a:p>
          <a:p>
            <a:pPr algn="just">
              <a:buNone/>
            </a:pPr>
            <a:endParaRPr lang="en-US" sz="1600" dirty="0" smtClean="0"/>
          </a:p>
          <a:p>
            <a:pPr algn="just">
              <a:buNone/>
            </a:pPr>
            <a:endParaRPr lang="en-IN" sz="1600" dirty="0" smtClean="0"/>
          </a:p>
          <a:p>
            <a:pPr algn="just"/>
            <a:r>
              <a:rPr lang="en-IN" sz="1600" dirty="0" smtClean="0"/>
              <a:t>[2, 4]</a:t>
            </a:r>
          </a:p>
          <a:p>
            <a:pPr algn="just"/>
            <a:endParaRPr lang="en-IN"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IN" dirty="0" smtClean="0"/>
              <a:t>Lambda expression</a:t>
            </a:r>
            <a:endParaRPr lang="en-IN" dirty="0"/>
          </a:p>
        </p:txBody>
      </p:sp>
      <p:sp>
        <p:nvSpPr>
          <p:cNvPr id="3" name="Content Placeholder 2"/>
          <p:cNvSpPr>
            <a:spLocks noGrp="1"/>
          </p:cNvSpPr>
          <p:nvPr>
            <p:ph idx="1"/>
          </p:nvPr>
        </p:nvSpPr>
        <p:spPr>
          <a:xfrm>
            <a:off x="457200" y="1772816"/>
            <a:ext cx="8229600" cy="4525963"/>
          </a:xfrm>
        </p:spPr>
        <p:txBody>
          <a:bodyPr>
            <a:normAutofit/>
          </a:bodyPr>
          <a:lstStyle/>
          <a:p>
            <a:pPr algn="just"/>
            <a:r>
              <a:rPr lang="en-IN" sz="2000" dirty="0" smtClean="0"/>
              <a:t>Lambda expression in java is an </a:t>
            </a:r>
            <a:r>
              <a:rPr lang="en-IN" sz="2000" dirty="0" smtClean="0">
                <a:solidFill>
                  <a:srgbClr val="FF0000"/>
                </a:solidFill>
              </a:rPr>
              <a:t>anonymous (no name) function</a:t>
            </a:r>
            <a:r>
              <a:rPr lang="en-IN" sz="2000" dirty="0" smtClean="0"/>
              <a:t> that does not need to define the data type of input parameters and does not need to have a return type.</a:t>
            </a:r>
          </a:p>
          <a:p>
            <a:pPr algn="just"/>
            <a:endParaRPr lang="en-IN" sz="2000" dirty="0" smtClean="0"/>
          </a:p>
          <a:p>
            <a:pPr algn="just"/>
            <a:r>
              <a:rPr lang="en-IN" sz="2000" dirty="0" smtClean="0"/>
              <a:t> Lambda expression in java implements the functional interface and it can be treated as any other java object. </a:t>
            </a:r>
          </a:p>
          <a:p>
            <a:pPr algn="just"/>
            <a:endParaRPr lang="en-IN" sz="2000" dirty="0" smtClean="0"/>
          </a:p>
          <a:p>
            <a:pPr algn="just"/>
            <a:r>
              <a:rPr lang="en-IN" sz="2000" dirty="0" smtClean="0"/>
              <a:t>It can be used to create threads, comparators and can be used to add event Listeners.</a:t>
            </a:r>
          </a:p>
          <a:p>
            <a:pPr algn="just"/>
            <a:endParaRPr lang="en-US" sz="2000" dirty="0" smtClean="0"/>
          </a:p>
          <a:p>
            <a:pPr algn="just"/>
            <a:r>
              <a:rPr lang="en-IN" sz="2000" dirty="0" smtClean="0"/>
              <a:t>Lambda expressions </a:t>
            </a:r>
            <a:r>
              <a:rPr lang="en-IN" sz="2000" dirty="0" smtClean="0">
                <a:solidFill>
                  <a:srgbClr val="FF0000"/>
                </a:solidFill>
              </a:rPr>
              <a:t>combine functional programming features with Java's object-oriented programming characteristics</a:t>
            </a:r>
            <a:r>
              <a:rPr lang="en-IN" sz="2000" dirty="0" smtClean="0"/>
              <a:t>, resulting in more powerful concurrency features that are easier to use.</a:t>
            </a:r>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map()</a:t>
            </a:r>
            <a:r>
              <a:rPr lang="en-IN" dirty="0" smtClean="0"/>
              <a:t/>
            </a:r>
            <a:br>
              <a:rPr lang="en-IN" dirty="0" smtClean="0"/>
            </a:br>
            <a:endParaRPr lang="en-IN" dirty="0"/>
          </a:p>
        </p:txBody>
      </p:sp>
      <p:sp>
        <p:nvSpPr>
          <p:cNvPr id="3" name="Content Placeholder 2"/>
          <p:cNvSpPr>
            <a:spLocks noGrp="1"/>
          </p:cNvSpPr>
          <p:nvPr>
            <p:ph idx="1"/>
          </p:nvPr>
        </p:nvSpPr>
        <p:spPr>
          <a:xfrm>
            <a:off x="457200" y="980728"/>
            <a:ext cx="8229600" cy="4525963"/>
          </a:xfrm>
        </p:spPr>
        <p:txBody>
          <a:bodyPr>
            <a:noAutofit/>
          </a:bodyPr>
          <a:lstStyle/>
          <a:p>
            <a:pPr algn="just"/>
            <a:endParaRPr lang="en-IN" sz="1600" dirty="0" smtClean="0"/>
          </a:p>
          <a:p>
            <a:pPr algn="just"/>
            <a:r>
              <a:rPr lang="en-IN" sz="1600" dirty="0" smtClean="0"/>
              <a:t>The map() method returns a stream with the resultant elements after applying the given function on the stream elements.</a:t>
            </a:r>
          </a:p>
          <a:p>
            <a:pPr algn="just"/>
            <a:endParaRPr lang="en-US" sz="1600" dirty="0" smtClean="0"/>
          </a:p>
          <a:p>
            <a:pPr algn="just">
              <a:buNone/>
            </a:pPr>
            <a:r>
              <a:rPr lang="en-IN" sz="1600" dirty="0" smtClean="0"/>
              <a:t>public class Main {</a:t>
            </a:r>
          </a:p>
          <a:p>
            <a:pPr algn="just">
              <a:buNone/>
            </a:pPr>
            <a:r>
              <a:rPr lang="en-IN" sz="1600" dirty="0" smtClean="0"/>
              <a:t>    public static void main(String[] </a:t>
            </a:r>
            <a:r>
              <a:rPr lang="en-IN" sz="1600" dirty="0" err="1" smtClean="0"/>
              <a:t>args</a:t>
            </a:r>
            <a:r>
              <a:rPr lang="en-IN" sz="1600" dirty="0" smtClean="0"/>
              <a:t>) {</a:t>
            </a:r>
          </a:p>
          <a:p>
            <a:pPr algn="just">
              <a:buNone/>
            </a:pPr>
            <a:r>
              <a:rPr lang="en-IN" sz="1600" dirty="0" smtClean="0"/>
              <a:t>        final List&lt;Integer&gt; list = new </a:t>
            </a:r>
            <a:r>
              <a:rPr lang="en-IN" sz="1600" dirty="0" err="1" smtClean="0"/>
              <a:t>ArrayList</a:t>
            </a:r>
            <a:r>
              <a:rPr lang="en-IN" sz="1600" dirty="0" smtClean="0"/>
              <a:t>&lt;&gt;(</a:t>
            </a:r>
            <a:r>
              <a:rPr lang="en-IN" sz="1600" dirty="0" err="1" smtClean="0"/>
              <a:t>Arrays.asList</a:t>
            </a:r>
            <a:r>
              <a:rPr lang="en-IN" sz="1600" dirty="0" smtClean="0"/>
              <a:t>(1, 2, 3, 4, 5));</a:t>
            </a:r>
          </a:p>
          <a:p>
            <a:pPr algn="just">
              <a:buNone/>
            </a:pPr>
            <a:endParaRPr lang="en-IN" sz="1600" dirty="0" smtClean="0"/>
          </a:p>
          <a:p>
            <a:pPr algn="just">
              <a:buNone/>
            </a:pPr>
            <a:r>
              <a:rPr lang="en-IN" sz="1600" dirty="0" smtClean="0"/>
              <a:t>        final List&lt;Integer&gt; </a:t>
            </a:r>
            <a:r>
              <a:rPr lang="en-IN" sz="1600" dirty="0" err="1" smtClean="0"/>
              <a:t>ans</a:t>
            </a:r>
            <a:r>
              <a:rPr lang="en-IN" sz="1600" dirty="0" smtClean="0"/>
              <a:t> = </a:t>
            </a:r>
            <a:r>
              <a:rPr lang="en-IN" sz="1600" dirty="0" err="1" smtClean="0"/>
              <a:t>list.stream</a:t>
            </a:r>
            <a:r>
              <a:rPr lang="en-IN" sz="1600" dirty="0" smtClean="0"/>
              <a:t>()</a:t>
            </a:r>
          </a:p>
          <a:p>
            <a:pPr algn="just">
              <a:buNone/>
            </a:pPr>
            <a:r>
              <a:rPr lang="en-IN" sz="1600" dirty="0" smtClean="0"/>
              <a:t>                .map(value -&gt; value * 10)</a:t>
            </a:r>
          </a:p>
          <a:p>
            <a:pPr algn="just">
              <a:buNone/>
            </a:pPr>
            <a:r>
              <a:rPr lang="en-IN" sz="1600" dirty="0" smtClean="0"/>
              <a:t>                .collect(</a:t>
            </a:r>
            <a:r>
              <a:rPr lang="en-IN" sz="1600" dirty="0" err="1" smtClean="0"/>
              <a:t>Collectors.toList</a:t>
            </a:r>
            <a:r>
              <a:rPr lang="en-IN" sz="1600" dirty="0" smtClean="0"/>
              <a:t>());</a:t>
            </a:r>
          </a:p>
          <a:p>
            <a:pPr algn="just">
              <a:buNone/>
            </a:pPr>
            <a:endParaRPr lang="en-IN" sz="1600" dirty="0" smtClean="0"/>
          </a:p>
          <a:p>
            <a:pPr algn="just">
              <a:buNone/>
            </a:pPr>
            <a:r>
              <a:rPr lang="en-IN" sz="1600" dirty="0" smtClean="0"/>
              <a:t>        </a:t>
            </a:r>
            <a:r>
              <a:rPr lang="en-IN" sz="1600" dirty="0" err="1" smtClean="0"/>
              <a:t>System.out.println</a:t>
            </a:r>
            <a:r>
              <a:rPr lang="en-IN" sz="1600" dirty="0" smtClean="0"/>
              <a:t>(</a:t>
            </a:r>
            <a:r>
              <a:rPr lang="en-IN" sz="1600" dirty="0" err="1" smtClean="0"/>
              <a:t>Arrays.toString</a:t>
            </a:r>
            <a:r>
              <a:rPr lang="en-IN" sz="1600" dirty="0" smtClean="0"/>
              <a:t>(</a:t>
            </a:r>
            <a:r>
              <a:rPr lang="en-IN" sz="1600" dirty="0" err="1" smtClean="0"/>
              <a:t>ans.toArray</a:t>
            </a:r>
            <a:r>
              <a:rPr lang="en-IN" sz="1600" dirty="0" smtClean="0"/>
              <a:t>()));</a:t>
            </a:r>
          </a:p>
          <a:p>
            <a:pPr algn="just">
              <a:buNone/>
            </a:pPr>
            <a:r>
              <a:rPr lang="en-IN" sz="1600" dirty="0" smtClean="0"/>
              <a:t>    }</a:t>
            </a:r>
          </a:p>
          <a:p>
            <a:pPr algn="just">
              <a:buNone/>
            </a:pPr>
            <a:r>
              <a:rPr lang="en-IN" sz="1600" dirty="0" smtClean="0"/>
              <a:t>}</a:t>
            </a:r>
          </a:p>
          <a:p>
            <a:pPr algn="just">
              <a:buNone/>
            </a:pPr>
            <a:endParaRPr lang="en-US" sz="1600" dirty="0" smtClean="0"/>
          </a:p>
          <a:p>
            <a:pPr algn="just">
              <a:buNone/>
            </a:pPr>
            <a:endParaRPr lang="en-IN" sz="1600" dirty="0" smtClean="0"/>
          </a:p>
          <a:p>
            <a:pPr algn="just"/>
            <a:r>
              <a:rPr lang="en-IN" sz="1600" dirty="0" smtClean="0"/>
              <a:t>[10, 20, 30, 40, 50]</a:t>
            </a:r>
          </a:p>
          <a:p>
            <a:pPr algn="just"/>
            <a:endParaRPr lang="en-IN"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Sorted()</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dirty="0" smtClean="0"/>
              <a:t>public class Main {</a:t>
            </a:r>
          </a:p>
          <a:p>
            <a:pPr>
              <a:buNone/>
            </a:pPr>
            <a:r>
              <a:rPr lang="en-IN" dirty="0" smtClean="0"/>
              <a:t>    public static void main(String[] </a:t>
            </a:r>
            <a:r>
              <a:rPr lang="en-IN" dirty="0" err="1" smtClean="0"/>
              <a:t>args</a:t>
            </a:r>
            <a:r>
              <a:rPr lang="en-IN" dirty="0" smtClean="0"/>
              <a:t>) {</a:t>
            </a:r>
          </a:p>
          <a:p>
            <a:pPr>
              <a:buNone/>
            </a:pPr>
            <a:r>
              <a:rPr lang="en-IN" dirty="0" smtClean="0"/>
              <a:t>        final List&lt;Integer&gt; list = new </a:t>
            </a:r>
            <a:r>
              <a:rPr lang="en-IN" dirty="0" err="1" smtClean="0"/>
              <a:t>ArrayList</a:t>
            </a:r>
            <a:r>
              <a:rPr lang="en-IN" dirty="0" smtClean="0"/>
              <a:t>&lt;&gt;(</a:t>
            </a:r>
            <a:r>
              <a:rPr lang="en-IN" dirty="0" err="1" smtClean="0"/>
              <a:t>Arrays.asList</a:t>
            </a:r>
            <a:r>
              <a:rPr lang="en-IN" dirty="0" smtClean="0"/>
              <a:t>(5, 1, 3, 4, 2));</a:t>
            </a:r>
          </a:p>
          <a:p>
            <a:pPr>
              <a:buNone/>
            </a:pPr>
            <a:endParaRPr lang="en-IN" dirty="0" smtClean="0"/>
          </a:p>
          <a:p>
            <a:pPr>
              <a:buNone/>
            </a:pPr>
            <a:r>
              <a:rPr lang="en-IN" dirty="0" smtClean="0"/>
              <a:t>        </a:t>
            </a:r>
            <a:r>
              <a:rPr lang="en-IN" dirty="0" err="1" smtClean="0"/>
              <a:t>System.out.println</a:t>
            </a:r>
            <a:r>
              <a:rPr lang="en-IN" dirty="0" smtClean="0"/>
              <a:t>("Ascending Order");</a:t>
            </a:r>
          </a:p>
          <a:p>
            <a:pPr>
              <a:buNone/>
            </a:pPr>
            <a:r>
              <a:rPr lang="en-IN" dirty="0" smtClean="0"/>
              <a:t>        </a:t>
            </a:r>
            <a:r>
              <a:rPr lang="en-IN" dirty="0" err="1" smtClean="0">
                <a:solidFill>
                  <a:srgbClr val="FF0000"/>
                </a:solidFill>
              </a:rPr>
              <a:t>list.stream</a:t>
            </a:r>
            <a:r>
              <a:rPr lang="en-IN" dirty="0" smtClean="0">
                <a:solidFill>
                  <a:srgbClr val="FF0000"/>
                </a:solidFill>
              </a:rPr>
              <a:t>().sorted()</a:t>
            </a:r>
          </a:p>
          <a:p>
            <a:pPr>
              <a:buNone/>
            </a:pPr>
            <a:r>
              <a:rPr lang="en-IN" dirty="0" smtClean="0">
                <a:solidFill>
                  <a:srgbClr val="FF0000"/>
                </a:solidFill>
              </a:rPr>
              <a:t>            .</a:t>
            </a:r>
            <a:r>
              <a:rPr lang="en-IN" dirty="0" err="1" smtClean="0">
                <a:solidFill>
                  <a:srgbClr val="FF0000"/>
                </a:solidFill>
              </a:rPr>
              <a:t>forEach</a:t>
            </a:r>
            <a:r>
              <a:rPr lang="en-IN" dirty="0" smtClean="0">
                <a:solidFill>
                  <a:srgbClr val="FF0000"/>
                </a:solidFill>
              </a:rPr>
              <a:t>(</a:t>
            </a:r>
            <a:r>
              <a:rPr lang="en-IN" dirty="0" err="1" smtClean="0">
                <a:solidFill>
                  <a:srgbClr val="FF0000"/>
                </a:solidFill>
              </a:rPr>
              <a:t>System.out</a:t>
            </a:r>
            <a:r>
              <a:rPr lang="en-IN" dirty="0" smtClean="0">
                <a:solidFill>
                  <a:srgbClr val="FF0000"/>
                </a:solidFill>
              </a:rPr>
              <a:t>::</a:t>
            </a:r>
            <a:r>
              <a:rPr lang="en-IN" dirty="0" err="1" smtClean="0">
                <a:solidFill>
                  <a:srgbClr val="FF0000"/>
                </a:solidFill>
              </a:rPr>
              <a:t>println</a:t>
            </a:r>
            <a:r>
              <a:rPr lang="en-IN" dirty="0" smtClean="0">
                <a:solidFill>
                  <a:srgbClr val="FF0000"/>
                </a:solidFill>
              </a:rPr>
              <a:t>);</a:t>
            </a:r>
          </a:p>
          <a:p>
            <a:pPr>
              <a:buNone/>
            </a:pPr>
            <a:endParaRPr lang="en-IN" dirty="0" smtClean="0"/>
          </a:p>
          <a:p>
            <a:pPr>
              <a:buNone/>
            </a:pPr>
            <a:r>
              <a:rPr lang="en-IN" dirty="0" smtClean="0"/>
              <a:t>        </a:t>
            </a:r>
            <a:r>
              <a:rPr lang="en-IN" dirty="0" err="1" smtClean="0"/>
              <a:t>System.out.println</a:t>
            </a:r>
            <a:r>
              <a:rPr lang="en-IN" dirty="0" smtClean="0"/>
              <a:t>("\</a:t>
            </a:r>
            <a:r>
              <a:rPr lang="en-IN" dirty="0" err="1" smtClean="0"/>
              <a:t>nDescending</a:t>
            </a:r>
            <a:r>
              <a:rPr lang="en-IN" dirty="0" smtClean="0"/>
              <a:t> Order");</a:t>
            </a:r>
          </a:p>
          <a:p>
            <a:pPr>
              <a:buNone/>
            </a:pPr>
            <a:r>
              <a:rPr lang="en-IN" dirty="0" smtClean="0"/>
              <a:t>        </a:t>
            </a:r>
            <a:r>
              <a:rPr lang="en-IN" dirty="0" err="1" smtClean="0"/>
              <a:t>list.stream</a:t>
            </a:r>
            <a:r>
              <a:rPr lang="en-IN" dirty="0" smtClean="0"/>
              <a:t>().sorted(</a:t>
            </a:r>
            <a:r>
              <a:rPr lang="en-IN" dirty="0" err="1" smtClean="0"/>
              <a:t>Comparator.reverseOrder</a:t>
            </a:r>
            <a:r>
              <a:rPr lang="en-IN" dirty="0" smtClean="0"/>
              <a:t>())</a:t>
            </a:r>
          </a:p>
          <a:p>
            <a:pPr>
              <a:buNone/>
            </a:pPr>
            <a:r>
              <a:rPr lang="en-IN" dirty="0" smtClean="0"/>
              <a:t>            .</a:t>
            </a:r>
            <a:r>
              <a:rPr lang="en-IN" dirty="0" err="1" smtClean="0"/>
              <a:t>forEach</a:t>
            </a:r>
            <a:r>
              <a:rPr lang="en-IN" dirty="0" smtClean="0"/>
              <a:t>(</a:t>
            </a:r>
            <a:r>
              <a:rPr lang="en-IN" dirty="0" err="1" smtClean="0"/>
              <a:t>System.out</a:t>
            </a:r>
            <a:r>
              <a:rPr lang="en-IN" dirty="0" smtClean="0"/>
              <a:t>::</a:t>
            </a:r>
            <a:r>
              <a:rPr lang="en-IN" dirty="0" err="1" smtClean="0"/>
              <a:t>println</a:t>
            </a:r>
            <a:r>
              <a:rPr lang="en-IN" dirty="0" smtClean="0"/>
              <a:t>);</a:t>
            </a:r>
          </a:p>
          <a:p>
            <a:pPr>
              <a:buNone/>
            </a:pPr>
            <a:r>
              <a:rPr lang="en-IN" dirty="0" smtClean="0"/>
              <a:t>    }</a:t>
            </a:r>
          </a:p>
          <a:p>
            <a:pPr>
              <a:buNone/>
            </a:pPr>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Regular expression</a:t>
            </a:r>
            <a:br>
              <a:rPr lang="en-IN" b="1" dirty="0" smtClean="0"/>
            </a:br>
            <a:endParaRPr lang="en-IN" dirty="0"/>
          </a:p>
        </p:txBody>
      </p:sp>
      <p:sp>
        <p:nvSpPr>
          <p:cNvPr id="3" name="Content Placeholder 2"/>
          <p:cNvSpPr>
            <a:spLocks noGrp="1"/>
          </p:cNvSpPr>
          <p:nvPr>
            <p:ph idx="1"/>
          </p:nvPr>
        </p:nvSpPr>
        <p:spPr>
          <a:xfrm>
            <a:off x="457200" y="1063277"/>
            <a:ext cx="8229600" cy="4525963"/>
          </a:xfrm>
        </p:spPr>
        <p:txBody>
          <a:bodyPr>
            <a:normAutofit/>
          </a:bodyPr>
          <a:lstStyle/>
          <a:p>
            <a:pPr algn="just"/>
            <a:r>
              <a:rPr lang="en-IN" sz="2400" dirty="0" smtClean="0"/>
              <a:t>A regular expression is nothing but a series of characters that we use to describe substrings or strings through a pattern</a:t>
            </a:r>
            <a:r>
              <a:rPr lang="en-IN" sz="2400" dirty="0" smtClean="0"/>
              <a:t>.</a:t>
            </a:r>
          </a:p>
          <a:p>
            <a:pPr algn="just"/>
            <a:endParaRPr lang="en-IN" sz="2400" dirty="0" smtClean="0"/>
          </a:p>
          <a:p>
            <a:r>
              <a:rPr lang="en-US" sz="2400" dirty="0" smtClean="0"/>
              <a:t>It </a:t>
            </a:r>
            <a:r>
              <a:rPr lang="en-US" sz="2400" dirty="0" smtClean="0"/>
              <a:t>is actually a </a:t>
            </a:r>
            <a:r>
              <a:rPr lang="en-US" sz="2400" dirty="0" smtClean="0">
                <a:solidFill>
                  <a:srgbClr val="FF0000"/>
                </a:solidFill>
              </a:rPr>
              <a:t>String that describes a pattern in another String</a:t>
            </a:r>
            <a:r>
              <a:rPr lang="en-US" sz="2400" dirty="0" smtClean="0"/>
              <a:t>.</a:t>
            </a:r>
          </a:p>
          <a:p>
            <a:pPr>
              <a:buNone/>
            </a:pPr>
            <a:endParaRPr lang="en-IN" sz="2400" dirty="0" smtClean="0"/>
          </a:p>
          <a:p>
            <a:pPr algn="just"/>
            <a:endParaRPr lang="en-IN" sz="2400" dirty="0" smtClean="0"/>
          </a:p>
          <a:p>
            <a:pPr algn="just">
              <a:buNone/>
            </a:pPr>
            <a:r>
              <a:rPr lang="en-IN" sz="2400" b="1" dirty="0" smtClean="0"/>
              <a:t>Regular Expression in Java Syntax</a:t>
            </a:r>
          </a:p>
          <a:p>
            <a:pPr algn="just">
              <a:buNone/>
            </a:pPr>
            <a:r>
              <a:rPr lang="en-IN" sz="2400" dirty="0" smtClean="0"/>
              <a:t>Validating whether a given string is a valid email address or not, </a:t>
            </a:r>
          </a:p>
          <a:p>
            <a:pPr algn="just">
              <a:buNone/>
            </a:pPr>
            <a:r>
              <a:rPr lang="en-IN" sz="2400" dirty="0" smtClean="0"/>
              <a:t>it would be extremely tedious to perform with methods like</a:t>
            </a:r>
          </a:p>
          <a:p>
            <a:pPr algn="just">
              <a:buNone/>
            </a:pPr>
            <a:r>
              <a:rPr lang="en-IN" sz="2400" dirty="0" smtClean="0"/>
              <a:t>equals(), contains(), </a:t>
            </a:r>
            <a:r>
              <a:rPr lang="en-IN" sz="2400" dirty="0" err="1" smtClean="0"/>
              <a:t>replaceAll</a:t>
            </a:r>
            <a:r>
              <a:rPr lang="en-IN" sz="2400" dirty="0" smtClean="0"/>
              <a:t>().</a:t>
            </a:r>
            <a:endParaRPr lang="en-IN" sz="2400" b="1" dirty="0" smtClean="0"/>
          </a:p>
          <a:p>
            <a:pPr algn="just"/>
            <a:endParaRPr lang="en-IN"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5245"/>
            <a:ext cx="8229600" cy="4525963"/>
          </a:xfrm>
        </p:spPr>
        <p:txBody>
          <a:bodyPr>
            <a:normAutofit/>
          </a:bodyPr>
          <a:lstStyle/>
          <a:p>
            <a:pPr>
              <a:buNone/>
            </a:pPr>
            <a:r>
              <a:rPr lang="en-IN" sz="2400" dirty="0" smtClean="0"/>
              <a:t>common symbols we can use to formulate our </a:t>
            </a:r>
          </a:p>
          <a:p>
            <a:pPr>
              <a:buNone/>
            </a:pPr>
            <a:r>
              <a:rPr lang="en-IN" sz="2400" dirty="0" smtClean="0"/>
              <a:t>regular expression in Java.</a:t>
            </a:r>
          </a:p>
          <a:p>
            <a:pPr>
              <a:buNone/>
            </a:pPr>
            <a:endParaRPr lang="en-US" sz="2400" dirty="0" smtClean="0"/>
          </a:p>
          <a:p>
            <a:pPr>
              <a:buNone/>
            </a:pPr>
            <a:r>
              <a:rPr lang="en-IN" sz="2400" dirty="0" smtClean="0"/>
              <a:t>String </a:t>
            </a:r>
            <a:r>
              <a:rPr lang="en-IN" sz="2400" dirty="0" err="1" smtClean="0"/>
              <a:t>regex</a:t>
            </a:r>
            <a:r>
              <a:rPr lang="en-IN" sz="2400" dirty="0" smtClean="0"/>
              <a:t> = </a:t>
            </a:r>
            <a:r>
              <a:rPr lang="en-IN" sz="2400" dirty="0" smtClean="0">
                <a:solidFill>
                  <a:srgbClr val="FF0000"/>
                </a:solidFill>
              </a:rPr>
              <a:t>"^[a-z0-9]@[a-z0-9].com$";</a:t>
            </a:r>
          </a:p>
          <a:p>
            <a:pPr>
              <a:buNone/>
            </a:pPr>
            <a:endParaRPr lang="en-IN" sz="2400" dirty="0"/>
          </a:p>
        </p:txBody>
      </p:sp>
      <p:graphicFrame>
        <p:nvGraphicFramePr>
          <p:cNvPr id="4" name="Table 3"/>
          <p:cNvGraphicFramePr>
            <a:graphicFrameLocks noGrp="1"/>
          </p:cNvGraphicFramePr>
          <p:nvPr/>
        </p:nvGraphicFramePr>
        <p:xfrm>
          <a:off x="1259632" y="2685504"/>
          <a:ext cx="6840759" cy="3479800"/>
        </p:xfrm>
        <a:graphic>
          <a:graphicData uri="http://schemas.openxmlformats.org/drawingml/2006/table">
            <a:tbl>
              <a:tblPr firstRow="1" bandRow="1">
                <a:tableStyleId>{5C22544A-7EE6-4342-B048-85BDC9FD1C3A}</a:tableStyleId>
              </a:tblPr>
              <a:tblGrid>
                <a:gridCol w="2280253"/>
                <a:gridCol w="2280253"/>
                <a:gridCol w="2280253"/>
              </a:tblGrid>
              <a:tr h="370840">
                <a:tc>
                  <a:txBody>
                    <a:bodyPr/>
                    <a:lstStyle/>
                    <a:p>
                      <a:pPr algn="just"/>
                      <a:r>
                        <a:rPr lang="en-IN" sz="1200" dirty="0"/>
                        <a:t>Symbol</a:t>
                      </a:r>
                    </a:p>
                  </a:txBody>
                  <a:tcPr anchor="ctr"/>
                </a:tc>
                <a:tc>
                  <a:txBody>
                    <a:bodyPr/>
                    <a:lstStyle/>
                    <a:p>
                      <a:pPr algn="just"/>
                      <a:r>
                        <a:rPr lang="en-IN" sz="1200" dirty="0"/>
                        <a:t>Description</a:t>
                      </a:r>
                    </a:p>
                  </a:txBody>
                  <a:tcPr anchor="ctr"/>
                </a:tc>
                <a:tc>
                  <a:txBody>
                    <a:bodyPr/>
                    <a:lstStyle/>
                    <a:p>
                      <a:pPr algn="just"/>
                      <a:r>
                        <a:rPr lang="en-IN" sz="1200"/>
                        <a:t>Example</a:t>
                      </a:r>
                    </a:p>
                  </a:txBody>
                  <a:tcPr anchor="ctr"/>
                </a:tc>
              </a:tr>
              <a:tr h="370840">
                <a:tc>
                  <a:txBody>
                    <a:bodyPr/>
                    <a:lstStyle/>
                    <a:p>
                      <a:pPr algn="just"/>
                      <a:r>
                        <a:rPr lang="en-IN" sz="1200"/>
                        <a:t>XY</a:t>
                      </a:r>
                    </a:p>
                  </a:txBody>
                  <a:tcPr anchor="ctr"/>
                </a:tc>
                <a:tc>
                  <a:txBody>
                    <a:bodyPr/>
                    <a:lstStyle/>
                    <a:p>
                      <a:pPr algn="just"/>
                      <a:r>
                        <a:rPr lang="en-IN" sz="1200"/>
                        <a:t>Characters in their raw form, used as it is</a:t>
                      </a:r>
                    </a:p>
                  </a:txBody>
                  <a:tcPr anchor="ctr"/>
                </a:tc>
                <a:tc>
                  <a:txBody>
                    <a:bodyPr/>
                    <a:lstStyle/>
                    <a:p>
                      <a:pPr algn="just"/>
                      <a:r>
                        <a:rPr lang="en-IN" sz="1200"/>
                        <a:t>abc represents a followed by b followed by c</a:t>
                      </a:r>
                    </a:p>
                  </a:txBody>
                  <a:tcPr anchor="ctr"/>
                </a:tc>
              </a:tr>
              <a:tr h="370840">
                <a:tc>
                  <a:txBody>
                    <a:bodyPr/>
                    <a:lstStyle/>
                    <a:p>
                      <a:pPr algn="just"/>
                      <a:r>
                        <a:rPr lang="en-IN" sz="1200" dirty="0"/>
                        <a:t>.</a:t>
                      </a:r>
                    </a:p>
                  </a:txBody>
                  <a:tcPr anchor="ctr"/>
                </a:tc>
                <a:tc>
                  <a:txBody>
                    <a:bodyPr/>
                    <a:lstStyle/>
                    <a:p>
                      <a:pPr algn="just"/>
                      <a:r>
                        <a:rPr lang="en-IN" sz="1200"/>
                        <a:t>Any single character</a:t>
                      </a:r>
                    </a:p>
                  </a:txBody>
                  <a:tcPr anchor="ctr"/>
                </a:tc>
                <a:tc>
                  <a:txBody>
                    <a:bodyPr/>
                    <a:lstStyle/>
                    <a:p>
                      <a:pPr algn="just"/>
                      <a:r>
                        <a:rPr lang="en-IN" sz="1200"/>
                        <a:t>.@abc represents any character followed by @abc</a:t>
                      </a:r>
                    </a:p>
                  </a:txBody>
                  <a:tcPr anchor="ctr"/>
                </a:tc>
              </a:tr>
              <a:tr h="370840">
                <a:tc>
                  <a:txBody>
                    <a:bodyPr/>
                    <a:lstStyle/>
                    <a:p>
                      <a:pPr algn="just"/>
                      <a:r>
                        <a:rPr lang="en-IN" sz="1200"/>
                        <a:t>[ ]</a:t>
                      </a:r>
                    </a:p>
                  </a:txBody>
                  <a:tcPr anchor="ctr"/>
                </a:tc>
                <a:tc>
                  <a:txBody>
                    <a:bodyPr/>
                    <a:lstStyle/>
                    <a:p>
                      <a:pPr algn="just"/>
                      <a:r>
                        <a:rPr lang="en-IN" sz="1200"/>
                        <a:t>Any character that belongs to the group inside the brackets</a:t>
                      </a:r>
                    </a:p>
                  </a:txBody>
                  <a:tcPr anchor="ctr"/>
                </a:tc>
                <a:tc>
                  <a:txBody>
                    <a:bodyPr/>
                    <a:lstStyle/>
                    <a:p>
                      <a:pPr algn="just"/>
                      <a:r>
                        <a:rPr lang="en-IN" sz="1200"/>
                        <a:t>[abc] represents a or b or c</a:t>
                      </a:r>
                    </a:p>
                  </a:txBody>
                  <a:tcPr anchor="ctr"/>
                </a:tc>
              </a:tr>
              <a:tr h="370840">
                <a:tc>
                  <a:txBody>
                    <a:bodyPr/>
                    <a:lstStyle/>
                    <a:p>
                      <a:pPr algn="just"/>
                      <a:r>
                        <a:rPr lang="en-IN" sz="1200"/>
                        <a:t>–</a:t>
                      </a:r>
                    </a:p>
                  </a:txBody>
                  <a:tcPr anchor="ctr"/>
                </a:tc>
                <a:tc>
                  <a:txBody>
                    <a:bodyPr/>
                    <a:lstStyle/>
                    <a:p>
                      <a:pPr algn="just"/>
                      <a:r>
                        <a:rPr lang="en-IN" sz="1200"/>
                        <a:t>Denotes a range of characters</a:t>
                      </a:r>
                    </a:p>
                  </a:txBody>
                  <a:tcPr anchor="ctr"/>
                </a:tc>
                <a:tc>
                  <a:txBody>
                    <a:bodyPr/>
                    <a:lstStyle/>
                    <a:p>
                      <a:pPr algn="just"/>
                      <a:r>
                        <a:rPr lang="en-IN" sz="1200"/>
                        <a:t>[a-z0-9] represents any character from a to z or 0 to 9.</a:t>
                      </a:r>
                    </a:p>
                  </a:txBody>
                  <a:tcPr anchor="ctr"/>
                </a:tc>
              </a:tr>
              <a:tr h="370840">
                <a:tc>
                  <a:txBody>
                    <a:bodyPr/>
                    <a:lstStyle/>
                    <a:p>
                      <a:pPr algn="just"/>
                      <a:r>
                        <a:rPr lang="en-IN" sz="1200"/>
                        <a:t>^</a:t>
                      </a:r>
                    </a:p>
                  </a:txBody>
                  <a:tcPr anchor="ctr"/>
                </a:tc>
                <a:tc>
                  <a:txBody>
                    <a:bodyPr/>
                    <a:lstStyle/>
                    <a:p>
                      <a:pPr algn="just"/>
                      <a:r>
                        <a:rPr lang="en-IN" sz="1200" dirty="0"/>
                        <a:t>The subsequent expression must be at the beginning</a:t>
                      </a:r>
                      <a:r>
                        <a:rPr lang="en-IN" sz="1200" dirty="0" smtClean="0"/>
                        <a:t>. When </a:t>
                      </a:r>
                      <a:r>
                        <a:rPr lang="en-IN" sz="1200" dirty="0"/>
                        <a:t>used inside a square bracket, it is a negation symbol</a:t>
                      </a:r>
                    </a:p>
                  </a:txBody>
                  <a:tcPr anchor="ctr"/>
                </a:tc>
                <a:tc>
                  <a:txBody>
                    <a:bodyPr/>
                    <a:lstStyle/>
                    <a:p>
                      <a:pPr algn="just"/>
                      <a:r>
                        <a:rPr lang="en-IN" sz="1200" dirty="0">
                          <a:solidFill>
                            <a:srgbClr val="FF0000"/>
                          </a:solidFill>
                        </a:rPr>
                        <a:t>^</a:t>
                      </a:r>
                      <a:r>
                        <a:rPr lang="en-IN" sz="1200" dirty="0" err="1">
                          <a:solidFill>
                            <a:srgbClr val="FF0000"/>
                          </a:solidFill>
                        </a:rPr>
                        <a:t>abc</a:t>
                      </a:r>
                      <a:r>
                        <a:rPr lang="en-IN" sz="1200" dirty="0">
                          <a:solidFill>
                            <a:srgbClr val="FF0000"/>
                          </a:solidFill>
                        </a:rPr>
                        <a:t> means that the String must start with </a:t>
                      </a:r>
                      <a:r>
                        <a:rPr lang="en-IN" sz="1200" dirty="0" err="1">
                          <a:solidFill>
                            <a:srgbClr val="FF0000"/>
                          </a:solidFill>
                        </a:rPr>
                        <a:t>abc</a:t>
                      </a:r>
                      <a:r>
                        <a:rPr lang="en-IN" sz="1200" dirty="0">
                          <a:solidFill>
                            <a:srgbClr val="FF0000"/>
                          </a:solidFill>
                        </a:rPr>
                        <a:t>. </a:t>
                      </a:r>
                      <a:r>
                        <a:rPr lang="en-IN" sz="1200" dirty="0"/>
                        <a:t>[^</a:t>
                      </a:r>
                      <a:r>
                        <a:rPr lang="en-IN" sz="1200" dirty="0" err="1"/>
                        <a:t>abc</a:t>
                      </a:r>
                      <a:r>
                        <a:rPr lang="en-IN" sz="1200" dirty="0"/>
                        <a:t>] represents any character except a or b or c</a:t>
                      </a:r>
                    </a:p>
                  </a:txBody>
                  <a:tcPr anchor="ctr"/>
                </a:tc>
              </a:tr>
              <a:tr h="370840">
                <a:tc>
                  <a:txBody>
                    <a:bodyPr/>
                    <a:lstStyle/>
                    <a:p>
                      <a:pPr algn="just"/>
                      <a:r>
                        <a:rPr lang="en-IN" sz="1200"/>
                        <a:t>$</a:t>
                      </a:r>
                    </a:p>
                  </a:txBody>
                  <a:tcPr anchor="ctr"/>
                </a:tc>
                <a:tc>
                  <a:txBody>
                    <a:bodyPr/>
                    <a:lstStyle/>
                    <a:p>
                      <a:pPr algn="just"/>
                      <a:r>
                        <a:rPr lang="en-IN" sz="1200"/>
                        <a:t>The previous expression must be at the end</a:t>
                      </a:r>
                    </a:p>
                  </a:txBody>
                  <a:tcPr anchor="ctr"/>
                </a:tc>
                <a:tc>
                  <a:txBody>
                    <a:bodyPr/>
                    <a:lstStyle/>
                    <a:p>
                      <a:pPr algn="just"/>
                      <a:r>
                        <a:rPr lang="en-IN" sz="1200" dirty="0">
                          <a:solidFill>
                            <a:srgbClr val="FF0000"/>
                          </a:solidFill>
                        </a:rPr>
                        <a:t>com$ means that the String must end with com</a:t>
                      </a:r>
                    </a:p>
                  </a:txBody>
                  <a:tcPr anchor="ct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824"/>
            <a:ext cx="8229600" cy="1143000"/>
          </a:xfrm>
        </p:spPr>
        <p:txBody>
          <a:bodyPr>
            <a:normAutofit fontScale="90000"/>
          </a:bodyPr>
          <a:lstStyle/>
          <a:p>
            <a:r>
              <a:rPr lang="en-IN" b="1" dirty="0" smtClean="0"/>
              <a:t>Quantifiers</a:t>
            </a:r>
            <a:br>
              <a:rPr lang="en-IN" b="1" dirty="0" smtClean="0"/>
            </a:br>
            <a:endParaRPr lang="en-IN" dirty="0"/>
          </a:p>
        </p:txBody>
      </p:sp>
      <p:graphicFrame>
        <p:nvGraphicFramePr>
          <p:cNvPr id="4" name="Content Placeholder 3"/>
          <p:cNvGraphicFramePr>
            <a:graphicFrameLocks noGrp="1"/>
          </p:cNvGraphicFramePr>
          <p:nvPr>
            <p:ph idx="1"/>
          </p:nvPr>
        </p:nvGraphicFramePr>
        <p:xfrm>
          <a:off x="457200" y="1830040"/>
          <a:ext cx="8229600" cy="3759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IN" sz="1400" dirty="0"/>
                        <a:t>Symbol</a:t>
                      </a:r>
                    </a:p>
                  </a:txBody>
                  <a:tcPr anchor="ctr"/>
                </a:tc>
                <a:tc>
                  <a:txBody>
                    <a:bodyPr/>
                    <a:lstStyle/>
                    <a:p>
                      <a:pPr algn="ctr"/>
                      <a:r>
                        <a:rPr lang="en-IN" sz="1400"/>
                        <a:t>Description</a:t>
                      </a:r>
                    </a:p>
                  </a:txBody>
                  <a:tcPr anchor="ctr"/>
                </a:tc>
                <a:tc>
                  <a:txBody>
                    <a:bodyPr/>
                    <a:lstStyle/>
                    <a:p>
                      <a:pPr algn="ctr"/>
                      <a:r>
                        <a:rPr lang="en-IN" sz="1400"/>
                        <a:t>Column 3</a:t>
                      </a:r>
                    </a:p>
                  </a:txBody>
                  <a:tcPr anchor="ctr"/>
                </a:tc>
              </a:tr>
              <a:tr h="370840">
                <a:tc>
                  <a:txBody>
                    <a:bodyPr/>
                    <a:lstStyle/>
                    <a:p>
                      <a:pPr algn="ctr"/>
                      <a:r>
                        <a:rPr lang="en-IN" sz="1400"/>
                        <a:t>?</a:t>
                      </a:r>
                    </a:p>
                  </a:txBody>
                  <a:tcPr anchor="ctr"/>
                </a:tc>
                <a:tc>
                  <a:txBody>
                    <a:bodyPr/>
                    <a:lstStyle/>
                    <a:p>
                      <a:pPr algn="ctr"/>
                      <a:r>
                        <a:rPr lang="en-IN" sz="1400"/>
                        <a:t>Denotes zero or one occurrence of the expression</a:t>
                      </a:r>
                    </a:p>
                  </a:txBody>
                  <a:tcPr anchor="ctr"/>
                </a:tc>
                <a:tc>
                  <a:txBody>
                    <a:bodyPr/>
                    <a:lstStyle/>
                    <a:p>
                      <a:pPr algn="ctr"/>
                      <a:r>
                        <a:rPr lang="en-IN" sz="1400"/>
                        <a:t>@? means that @ may occur or may not occur</a:t>
                      </a:r>
                    </a:p>
                  </a:txBody>
                  <a:tcPr anchor="ctr"/>
                </a:tc>
              </a:tr>
              <a:tr h="370840">
                <a:tc>
                  <a:txBody>
                    <a:bodyPr/>
                    <a:lstStyle/>
                    <a:p>
                      <a:pPr algn="ctr"/>
                      <a:r>
                        <a:rPr lang="en-IN" sz="1400"/>
                        <a:t>*</a:t>
                      </a:r>
                    </a:p>
                  </a:txBody>
                  <a:tcPr anchor="ctr"/>
                </a:tc>
                <a:tc>
                  <a:txBody>
                    <a:bodyPr/>
                    <a:lstStyle/>
                    <a:p>
                      <a:pPr algn="ctr"/>
                      <a:r>
                        <a:rPr lang="en-IN" sz="1400"/>
                        <a:t>Denotes zero or more occurrences</a:t>
                      </a:r>
                    </a:p>
                  </a:txBody>
                  <a:tcPr anchor="ctr"/>
                </a:tc>
                <a:tc>
                  <a:txBody>
                    <a:bodyPr/>
                    <a:lstStyle/>
                    <a:p>
                      <a:pPr algn="ctr"/>
                      <a:r>
                        <a:rPr lang="en-IN" sz="1400"/>
                        <a:t>[0-9]* means that any digit between 0 to 9 can occur as many times as needed</a:t>
                      </a:r>
                    </a:p>
                  </a:txBody>
                  <a:tcPr anchor="ctr"/>
                </a:tc>
              </a:tr>
              <a:tr h="370840">
                <a:tc>
                  <a:txBody>
                    <a:bodyPr/>
                    <a:lstStyle/>
                    <a:p>
                      <a:pPr algn="ctr"/>
                      <a:r>
                        <a:rPr lang="en-IN" sz="1400"/>
                        <a:t>+</a:t>
                      </a:r>
                    </a:p>
                  </a:txBody>
                  <a:tcPr anchor="ctr"/>
                </a:tc>
                <a:tc>
                  <a:txBody>
                    <a:bodyPr/>
                    <a:lstStyle/>
                    <a:p>
                      <a:pPr algn="ctr"/>
                      <a:r>
                        <a:rPr lang="en-IN" sz="1400"/>
                        <a:t>Denotes one or more occurrences</a:t>
                      </a:r>
                    </a:p>
                  </a:txBody>
                  <a:tcPr anchor="ctr"/>
                </a:tc>
                <a:tc>
                  <a:txBody>
                    <a:bodyPr/>
                    <a:lstStyle/>
                    <a:p>
                      <a:pPr algn="ctr"/>
                      <a:r>
                        <a:rPr lang="en-IN" sz="1400"/>
                        <a:t>[a-z]+ means that any alphabet occurs at least once or more times</a:t>
                      </a:r>
                    </a:p>
                  </a:txBody>
                  <a:tcPr anchor="ctr"/>
                </a:tc>
              </a:tr>
              <a:tr h="370840">
                <a:tc>
                  <a:txBody>
                    <a:bodyPr/>
                    <a:lstStyle/>
                    <a:p>
                      <a:pPr algn="ctr"/>
                      <a:r>
                        <a:rPr lang="en-IN" sz="1400"/>
                        <a:t>{n}</a:t>
                      </a:r>
                    </a:p>
                  </a:txBody>
                  <a:tcPr anchor="ctr"/>
                </a:tc>
                <a:tc>
                  <a:txBody>
                    <a:bodyPr/>
                    <a:lstStyle/>
                    <a:p>
                      <a:pPr algn="ctr"/>
                      <a:r>
                        <a:rPr lang="en-IN" sz="1400" dirty="0"/>
                        <a:t>Denotes exactly n occurrences</a:t>
                      </a:r>
                    </a:p>
                  </a:txBody>
                  <a:tcPr anchor="ctr"/>
                </a:tc>
                <a:tc>
                  <a:txBody>
                    <a:bodyPr/>
                    <a:lstStyle/>
                    <a:p>
                      <a:pPr algn="ctr"/>
                      <a:r>
                        <a:rPr lang="en-IN" sz="1400"/>
                        <a:t>[a-z]{3} means 3 occurrences of characters from a to z must be present</a:t>
                      </a:r>
                    </a:p>
                  </a:txBody>
                  <a:tcPr anchor="ctr"/>
                </a:tc>
              </a:tr>
              <a:tr h="370840">
                <a:tc>
                  <a:txBody>
                    <a:bodyPr/>
                    <a:lstStyle/>
                    <a:p>
                      <a:pPr algn="ctr"/>
                      <a:r>
                        <a:rPr lang="en-IN" sz="1400"/>
                        <a:t>{m,n}</a:t>
                      </a:r>
                    </a:p>
                  </a:txBody>
                  <a:tcPr anchor="ctr"/>
                </a:tc>
                <a:tc>
                  <a:txBody>
                    <a:bodyPr/>
                    <a:lstStyle/>
                    <a:p>
                      <a:pPr algn="ctr"/>
                      <a:r>
                        <a:rPr lang="en-IN" sz="1400"/>
                        <a:t>Denotes at least m occurrences and at most n occurrences</a:t>
                      </a:r>
                    </a:p>
                  </a:txBody>
                  <a:tcPr anchor="ctr"/>
                </a:tc>
                <a:tc>
                  <a:txBody>
                    <a:bodyPr/>
                    <a:lstStyle/>
                    <a:p>
                      <a:pPr algn="ctr"/>
                      <a:r>
                        <a:rPr lang="en-IN" sz="1400" dirty="0"/>
                        <a:t>[a-z]{2,6} means 2, 3, 4, 5 or 6 characters from a-z</a:t>
                      </a:r>
                    </a:p>
                  </a:txBody>
                  <a:tcPr anchor="ctr"/>
                </a:tc>
              </a:tr>
              <a:tr h="370840">
                <a:tc>
                  <a:txBody>
                    <a:bodyPr/>
                    <a:lstStyle/>
                    <a:p>
                      <a:endParaRPr lang="en-IN" sz="1400"/>
                    </a:p>
                  </a:txBody>
                  <a:tcPr/>
                </a:tc>
                <a:tc>
                  <a:txBody>
                    <a:bodyPr/>
                    <a:lstStyle/>
                    <a:p>
                      <a:endParaRPr lang="en-IN" sz="1400"/>
                    </a:p>
                  </a:txBody>
                  <a:tcPr/>
                </a:tc>
                <a:tc>
                  <a:txBody>
                    <a:bodyPr/>
                    <a:lstStyle/>
                    <a:p>
                      <a:endParaRPr lang="en-IN" sz="14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Meta characters</a:t>
            </a:r>
            <a:br>
              <a:rPr lang="en-IN" b="1" dirty="0" smtClean="0"/>
            </a:br>
            <a:endParaRPr lang="en-IN" dirty="0"/>
          </a:p>
        </p:txBody>
      </p:sp>
      <p:graphicFrame>
        <p:nvGraphicFramePr>
          <p:cNvPr id="4" name="Content Placeholder 3"/>
          <p:cNvGraphicFramePr>
            <a:graphicFrameLocks noGrp="1"/>
          </p:cNvGraphicFramePr>
          <p:nvPr>
            <p:ph idx="1"/>
          </p:nvPr>
        </p:nvGraphicFramePr>
        <p:xfrm>
          <a:off x="1043608" y="1844824"/>
          <a:ext cx="7128792" cy="2931160"/>
        </p:xfrm>
        <a:graphic>
          <a:graphicData uri="http://schemas.openxmlformats.org/drawingml/2006/table">
            <a:tbl>
              <a:tblPr firstRow="1" bandRow="1">
                <a:tableStyleId>{5C22544A-7EE6-4342-B048-85BDC9FD1C3A}</a:tableStyleId>
              </a:tblPr>
              <a:tblGrid>
                <a:gridCol w="3564396"/>
                <a:gridCol w="3564396"/>
              </a:tblGrid>
              <a:tr h="370840">
                <a:tc>
                  <a:txBody>
                    <a:bodyPr/>
                    <a:lstStyle/>
                    <a:p>
                      <a:pPr algn="just"/>
                      <a:r>
                        <a:rPr lang="en-IN" dirty="0"/>
                        <a:t>Symbol</a:t>
                      </a:r>
                    </a:p>
                  </a:txBody>
                  <a:tcPr anchor="ctr"/>
                </a:tc>
                <a:tc>
                  <a:txBody>
                    <a:bodyPr/>
                    <a:lstStyle/>
                    <a:p>
                      <a:pPr algn="just"/>
                      <a:r>
                        <a:rPr lang="en-IN"/>
                        <a:t>Description</a:t>
                      </a:r>
                    </a:p>
                  </a:txBody>
                  <a:tcPr anchor="ctr"/>
                </a:tc>
              </a:tr>
              <a:tr h="370840">
                <a:tc>
                  <a:txBody>
                    <a:bodyPr/>
                    <a:lstStyle/>
                    <a:p>
                      <a:pPr algn="just"/>
                      <a:r>
                        <a:rPr lang="en-IN" dirty="0"/>
                        <a:t>\s</a:t>
                      </a:r>
                    </a:p>
                  </a:txBody>
                  <a:tcPr anchor="ctr"/>
                </a:tc>
                <a:tc>
                  <a:txBody>
                    <a:bodyPr/>
                    <a:lstStyle/>
                    <a:p>
                      <a:pPr algn="just"/>
                      <a:r>
                        <a:rPr lang="en-IN"/>
                        <a:t>A whitespace character like space, newline, tab</a:t>
                      </a:r>
                    </a:p>
                  </a:txBody>
                  <a:tcPr anchor="ctr"/>
                </a:tc>
              </a:tr>
              <a:tr h="370840">
                <a:tc>
                  <a:txBody>
                    <a:bodyPr/>
                    <a:lstStyle/>
                    <a:p>
                      <a:pPr algn="just"/>
                      <a:r>
                        <a:rPr lang="en-IN"/>
                        <a:t>\d</a:t>
                      </a:r>
                    </a:p>
                  </a:txBody>
                  <a:tcPr anchor="ctr"/>
                </a:tc>
                <a:tc>
                  <a:txBody>
                    <a:bodyPr/>
                    <a:lstStyle/>
                    <a:p>
                      <a:pPr algn="just"/>
                      <a:r>
                        <a:rPr lang="en-IN"/>
                        <a:t>Any digit. Works the same way as [0-9]</a:t>
                      </a:r>
                    </a:p>
                  </a:txBody>
                  <a:tcPr anchor="ctr"/>
                </a:tc>
              </a:tr>
              <a:tr h="370840">
                <a:tc>
                  <a:txBody>
                    <a:bodyPr/>
                    <a:lstStyle/>
                    <a:p>
                      <a:pPr algn="just"/>
                      <a:r>
                        <a:rPr lang="en-IN"/>
                        <a:t>\w</a:t>
                      </a:r>
                    </a:p>
                  </a:txBody>
                  <a:tcPr anchor="ctr"/>
                </a:tc>
                <a:tc>
                  <a:txBody>
                    <a:bodyPr/>
                    <a:lstStyle/>
                    <a:p>
                      <a:pPr algn="just"/>
                      <a:r>
                        <a:rPr lang="en-IN"/>
                        <a:t>Any word. Works the same way as [a-zA-Z_0-9]+</a:t>
                      </a:r>
                    </a:p>
                  </a:txBody>
                  <a:tcPr anchor="ctr"/>
                </a:tc>
              </a:tr>
              <a:tr h="370840">
                <a:tc>
                  <a:txBody>
                    <a:bodyPr/>
                    <a:lstStyle/>
                    <a:p>
                      <a:pPr algn="just"/>
                      <a:r>
                        <a:rPr lang="en-IN"/>
                        <a:t>\b</a:t>
                      </a:r>
                    </a:p>
                  </a:txBody>
                  <a:tcPr anchor="ctr"/>
                </a:tc>
                <a:tc>
                  <a:txBody>
                    <a:bodyPr/>
                    <a:lstStyle/>
                    <a:p>
                      <a:pPr algn="just"/>
                      <a:r>
                        <a:rPr lang="en-IN" dirty="0"/>
                        <a:t>A word boundary, like at the beginning or at the end of a word</a:t>
                      </a:r>
                    </a:p>
                  </a:txBody>
                  <a:tcPr anchor="ct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The Java </a:t>
            </a:r>
            <a:r>
              <a:rPr lang="en-IN" b="1" dirty="0" err="1" smtClean="0"/>
              <a:t>Regex</a:t>
            </a:r>
            <a:r>
              <a:rPr lang="en-IN" b="1" dirty="0" smtClean="0"/>
              <a:t> package and API</a:t>
            </a:r>
            <a:br>
              <a:rPr lang="en-IN" b="1" dirty="0" smtClean="0"/>
            </a:b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338263" y="1696245"/>
            <a:ext cx="6239380" cy="41810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Pattern Class</a:t>
            </a:r>
            <a:br>
              <a:rPr lang="en-IN" b="1" dirty="0" smtClean="0"/>
            </a:br>
            <a:endParaRPr lang="en-IN" dirty="0"/>
          </a:p>
        </p:txBody>
      </p:sp>
      <p:sp>
        <p:nvSpPr>
          <p:cNvPr id="3" name="Content Placeholder 2"/>
          <p:cNvSpPr>
            <a:spLocks noGrp="1"/>
          </p:cNvSpPr>
          <p:nvPr>
            <p:ph idx="1"/>
          </p:nvPr>
        </p:nvSpPr>
        <p:spPr>
          <a:xfrm>
            <a:off x="457200" y="1268760"/>
            <a:ext cx="8229600" cy="4525963"/>
          </a:xfrm>
        </p:spPr>
        <p:txBody>
          <a:bodyPr>
            <a:normAutofit lnSpcReduction="10000"/>
          </a:bodyPr>
          <a:lstStyle/>
          <a:p>
            <a:pPr algn="just"/>
            <a:r>
              <a:rPr lang="en-IN" sz="2400" dirty="0" smtClean="0"/>
              <a:t>This class is used to </a:t>
            </a:r>
            <a:r>
              <a:rPr lang="en-IN" sz="2400" dirty="0" smtClean="0">
                <a:solidFill>
                  <a:srgbClr val="FF0000"/>
                </a:solidFill>
              </a:rPr>
              <a:t>define our pattern</a:t>
            </a:r>
            <a:r>
              <a:rPr lang="en-IN" sz="2400" dirty="0" smtClean="0"/>
              <a:t>. It can take the regular expression we have created as input, and it will then use our special characters to </a:t>
            </a:r>
            <a:r>
              <a:rPr lang="en-IN" sz="2400" dirty="0" smtClean="0">
                <a:solidFill>
                  <a:srgbClr val="FF0000"/>
                </a:solidFill>
              </a:rPr>
              <a:t>compile our regular expression into a Pattern object.</a:t>
            </a:r>
          </a:p>
          <a:p>
            <a:pPr algn="just"/>
            <a:endParaRPr lang="en-IN" sz="2400" dirty="0" smtClean="0"/>
          </a:p>
          <a:p>
            <a:pPr algn="just"/>
            <a:r>
              <a:rPr lang="en-IN" sz="2400" dirty="0" smtClean="0"/>
              <a:t> In short, it is nothing but a compiled version of our regular </a:t>
            </a:r>
            <a:r>
              <a:rPr lang="en-IN" sz="2400" dirty="0" smtClean="0"/>
              <a:t>expression</a:t>
            </a:r>
            <a:endParaRPr lang="en-IN" sz="2400" dirty="0" smtClean="0"/>
          </a:p>
          <a:p>
            <a:pPr algn="just">
              <a:buNone/>
            </a:pPr>
            <a:endParaRPr lang="en-IN" sz="2000" dirty="0" smtClean="0">
              <a:solidFill>
                <a:srgbClr val="FF0000"/>
              </a:solidFill>
            </a:endParaRPr>
          </a:p>
          <a:p>
            <a:pPr algn="just">
              <a:buNone/>
            </a:pPr>
            <a:r>
              <a:rPr lang="en-IN" sz="2000" dirty="0" smtClean="0">
                <a:solidFill>
                  <a:srgbClr val="FF0000"/>
                </a:solidFill>
              </a:rPr>
              <a:t>//compiling  </a:t>
            </a:r>
            <a:r>
              <a:rPr lang="en-IN" sz="2000" dirty="0" err="1" smtClean="0">
                <a:solidFill>
                  <a:srgbClr val="FF0000"/>
                </a:solidFill>
              </a:rPr>
              <a:t>emailRegex</a:t>
            </a:r>
            <a:r>
              <a:rPr lang="en-IN" sz="2000" dirty="0" smtClean="0">
                <a:solidFill>
                  <a:srgbClr val="FF0000"/>
                </a:solidFill>
              </a:rPr>
              <a:t> into a Pattern object</a:t>
            </a:r>
          </a:p>
          <a:p>
            <a:pPr algn="just">
              <a:buNone/>
            </a:pPr>
            <a:r>
              <a:rPr lang="en-IN" sz="2000" dirty="0" smtClean="0"/>
              <a:t>Pattern </a:t>
            </a:r>
            <a:r>
              <a:rPr lang="en-IN" sz="2000" dirty="0" smtClean="0"/>
              <a:t>pattern = </a:t>
            </a:r>
            <a:endParaRPr lang="en-IN" sz="2000" dirty="0" smtClean="0"/>
          </a:p>
          <a:p>
            <a:pPr algn="just">
              <a:buNone/>
            </a:pPr>
            <a:r>
              <a:rPr lang="en-IN" sz="2000" dirty="0" err="1" smtClean="0">
                <a:solidFill>
                  <a:schemeClr val="tx2">
                    <a:lumMod val="60000"/>
                    <a:lumOff val="40000"/>
                  </a:schemeClr>
                </a:solidFill>
              </a:rPr>
              <a:t>Pattern.compile</a:t>
            </a:r>
            <a:r>
              <a:rPr lang="en-IN" sz="2000" dirty="0" smtClean="0">
                <a:solidFill>
                  <a:schemeClr val="tx2">
                    <a:lumMod val="60000"/>
                    <a:lumOff val="40000"/>
                  </a:schemeClr>
                </a:solidFill>
              </a:rPr>
              <a:t>("^[a-z0-9._%+-]+@[a-z0-9.-]+\\.[a-z]{2,6}$", </a:t>
            </a:r>
          </a:p>
          <a:p>
            <a:pPr algn="just">
              <a:buNone/>
            </a:pPr>
            <a:r>
              <a:rPr lang="en-IN" sz="2000" dirty="0" err="1" smtClean="0">
                <a:solidFill>
                  <a:schemeClr val="tx2">
                    <a:lumMod val="60000"/>
                    <a:lumOff val="40000"/>
                  </a:schemeClr>
                </a:solidFill>
              </a:rPr>
              <a:t>Pattern.CASE_INSENSITIVE</a:t>
            </a:r>
            <a:r>
              <a:rPr lang="en-IN" sz="2000" dirty="0" smtClean="0">
                <a:solidFill>
                  <a:schemeClr val="tx2">
                    <a:lumMod val="60000"/>
                    <a:lumOff val="40000"/>
                  </a:schemeClr>
                </a:solidFill>
              </a:rPr>
              <a:t>); </a:t>
            </a:r>
          </a:p>
          <a:p>
            <a:pPr algn="just">
              <a:buNone/>
            </a:pPr>
            <a:endParaRPr lang="en-IN" sz="20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99592" y="1484784"/>
          <a:ext cx="7787208" cy="3749040"/>
        </p:xfrm>
        <a:graphic>
          <a:graphicData uri="http://schemas.openxmlformats.org/drawingml/2006/table">
            <a:tbl>
              <a:tblPr firstRow="1" bandRow="1">
                <a:tableStyleId>{5C22544A-7EE6-4342-B048-85BDC9FD1C3A}</a:tableStyleId>
              </a:tblPr>
              <a:tblGrid>
                <a:gridCol w="3893604"/>
                <a:gridCol w="3893604"/>
              </a:tblGrid>
              <a:tr h="355175">
                <a:tc>
                  <a:txBody>
                    <a:bodyPr/>
                    <a:lstStyle/>
                    <a:p>
                      <a:pPr algn="just"/>
                      <a:r>
                        <a:rPr lang="en-IN" dirty="0"/>
                        <a:t>Return type and Method name</a:t>
                      </a:r>
                    </a:p>
                  </a:txBody>
                  <a:tcPr anchor="ctr"/>
                </a:tc>
                <a:tc>
                  <a:txBody>
                    <a:bodyPr/>
                    <a:lstStyle/>
                    <a:p>
                      <a:pPr algn="just"/>
                      <a:r>
                        <a:rPr lang="en-IN"/>
                        <a:t>Description</a:t>
                      </a:r>
                    </a:p>
                  </a:txBody>
                  <a:tcPr anchor="ctr"/>
                </a:tc>
              </a:tr>
              <a:tr h="1401237">
                <a:tc>
                  <a:txBody>
                    <a:bodyPr/>
                    <a:lstStyle/>
                    <a:p>
                      <a:pPr algn="just"/>
                      <a:r>
                        <a:rPr lang="en-IN" dirty="0"/>
                        <a:t>Matcher </a:t>
                      </a:r>
                      <a:r>
                        <a:rPr lang="en-IN" dirty="0" err="1"/>
                        <a:t>matcher</a:t>
                      </a:r>
                      <a:r>
                        <a:rPr lang="en-IN" dirty="0"/>
                        <a:t>(</a:t>
                      </a:r>
                      <a:r>
                        <a:rPr lang="en-IN" dirty="0" err="1"/>
                        <a:t>CharSequence</a:t>
                      </a:r>
                      <a:r>
                        <a:rPr lang="en-IN" dirty="0"/>
                        <a:t> input)</a:t>
                      </a:r>
                    </a:p>
                  </a:txBody>
                  <a:tcPr anchor="ctr"/>
                </a:tc>
                <a:tc>
                  <a:txBody>
                    <a:bodyPr/>
                    <a:lstStyle/>
                    <a:p>
                      <a:pPr algn="just"/>
                      <a:r>
                        <a:rPr lang="en-IN"/>
                        <a:t>Creates a Matcher object that can be used to match the input parameter against our Pattern object. This is illustrated in detail in the next section when we discuss the Matcher Class.</a:t>
                      </a:r>
                    </a:p>
                  </a:txBody>
                  <a:tcPr anchor="ctr"/>
                </a:tc>
              </a:tr>
              <a:tr h="355175">
                <a:tc>
                  <a:txBody>
                    <a:bodyPr/>
                    <a:lstStyle/>
                    <a:p>
                      <a:pPr algn="just"/>
                      <a:r>
                        <a:rPr lang="en-IN"/>
                        <a:t>int flags()</a:t>
                      </a:r>
                    </a:p>
                  </a:txBody>
                  <a:tcPr anchor="ctr"/>
                </a:tc>
                <a:tc>
                  <a:txBody>
                    <a:bodyPr/>
                    <a:lstStyle/>
                    <a:p>
                      <a:pPr algn="just"/>
                      <a:r>
                        <a:rPr lang="en-IN"/>
                        <a:t>Returns the pattern’s matched flags</a:t>
                      </a:r>
                    </a:p>
                  </a:txBody>
                  <a:tcPr anchor="ctr"/>
                </a:tc>
              </a:tr>
              <a:tr h="613041">
                <a:tc>
                  <a:txBody>
                    <a:bodyPr/>
                    <a:lstStyle/>
                    <a:p>
                      <a:pPr algn="just"/>
                      <a:r>
                        <a:rPr lang="en-IN"/>
                        <a:t>static String quote(String s)</a:t>
                      </a:r>
                    </a:p>
                  </a:txBody>
                  <a:tcPr anchor="ctr"/>
                </a:tc>
                <a:tc>
                  <a:txBody>
                    <a:bodyPr/>
                    <a:lstStyle/>
                    <a:p>
                      <a:pPr algn="just"/>
                      <a:r>
                        <a:rPr lang="en-IN"/>
                        <a:t>Returns a literal pattern String for the given String s</a:t>
                      </a:r>
                    </a:p>
                  </a:txBody>
                  <a:tcPr anchor="ctr"/>
                </a:tc>
              </a:tr>
              <a:tr h="875773">
                <a:tc>
                  <a:txBody>
                    <a:bodyPr/>
                    <a:lstStyle/>
                    <a:p>
                      <a:pPr algn="just"/>
                      <a:r>
                        <a:rPr lang="en-IN"/>
                        <a:t>Stream splitAsStream(CharSequence input)</a:t>
                      </a:r>
                    </a:p>
                  </a:txBody>
                  <a:tcPr anchor="ctr"/>
                </a:tc>
                <a:tc>
                  <a:txBody>
                    <a:bodyPr/>
                    <a:lstStyle/>
                    <a:p>
                      <a:pPr algn="just"/>
                      <a:r>
                        <a:rPr lang="en-IN" dirty="0"/>
                        <a:t>Returns a Stream of type String, from given input around matches of this pattern</a:t>
                      </a:r>
                    </a:p>
                  </a:txBody>
                  <a:tcPr anchor="ct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Matcher Class</a:t>
            </a:r>
            <a:br>
              <a:rPr lang="en-US" b="1" dirty="0" smtClean="0"/>
            </a:br>
            <a:endParaRPr lang="en-US" dirty="0"/>
          </a:p>
        </p:txBody>
      </p:sp>
      <p:sp>
        <p:nvSpPr>
          <p:cNvPr id="3" name="Content Placeholder 2"/>
          <p:cNvSpPr>
            <a:spLocks noGrp="1"/>
          </p:cNvSpPr>
          <p:nvPr>
            <p:ph idx="1"/>
          </p:nvPr>
        </p:nvSpPr>
        <p:spPr>
          <a:xfrm>
            <a:off x="457200" y="1117615"/>
            <a:ext cx="8229600" cy="4525963"/>
          </a:xfrm>
        </p:spPr>
        <p:txBody>
          <a:bodyPr>
            <a:normAutofit fontScale="55000" lnSpcReduction="20000"/>
          </a:bodyPr>
          <a:lstStyle/>
          <a:p>
            <a:pPr algn="just"/>
            <a:r>
              <a:rPr lang="en-US" dirty="0" smtClean="0"/>
              <a:t>This is the class we use </a:t>
            </a:r>
            <a:r>
              <a:rPr lang="en-US" dirty="0" smtClean="0">
                <a:solidFill>
                  <a:srgbClr val="FF0000"/>
                </a:solidFill>
              </a:rPr>
              <a:t>to search for the defined Pattern in a string</a:t>
            </a:r>
            <a:r>
              <a:rPr lang="en-US" dirty="0" smtClean="0">
                <a:solidFill>
                  <a:srgbClr val="FF0000"/>
                </a:solidFill>
              </a:rPr>
              <a:t>.</a:t>
            </a:r>
          </a:p>
          <a:p>
            <a:pPr algn="just"/>
            <a:endParaRPr lang="en-US" dirty="0" smtClean="0"/>
          </a:p>
          <a:p>
            <a:pPr algn="just"/>
            <a:r>
              <a:rPr lang="en-US" dirty="0" smtClean="0"/>
              <a:t> </a:t>
            </a:r>
            <a:r>
              <a:rPr lang="en-US" dirty="0" smtClean="0"/>
              <a:t>It interprets our Pattern against our input String when we invoke the matcher() method of our Pattern object, and then returns a Matcher object which we can use to verify</a:t>
            </a:r>
            <a:r>
              <a:rPr lang="en-US" dirty="0" smtClean="0"/>
              <a:t>.</a:t>
            </a:r>
          </a:p>
          <a:p>
            <a:pPr algn="just"/>
            <a:endParaRPr lang="en-US" dirty="0" smtClean="0"/>
          </a:p>
          <a:p>
            <a:pPr algn="just"/>
            <a:r>
              <a:rPr lang="en-US" dirty="0" smtClean="0"/>
              <a:t>Pattern </a:t>
            </a:r>
            <a:r>
              <a:rPr lang="en-US" dirty="0" err="1" smtClean="0"/>
              <a:t>pattern</a:t>
            </a:r>
            <a:r>
              <a:rPr lang="en-US" dirty="0" smtClean="0"/>
              <a:t> = </a:t>
            </a:r>
            <a:r>
              <a:rPr lang="en-US" dirty="0" err="1" smtClean="0"/>
              <a:t>Pattern.compile</a:t>
            </a:r>
            <a:r>
              <a:rPr lang="en-US" dirty="0" smtClean="0"/>
              <a:t>("^[a-z0-9._%+-]+@[a-z0-9.-]+\\.[a-z]{2,6}$", </a:t>
            </a:r>
            <a:r>
              <a:rPr lang="en-US" dirty="0" err="1" smtClean="0"/>
              <a:t>Pattern.CASE_INSENSITIVE</a:t>
            </a:r>
            <a:r>
              <a:rPr lang="en-US" dirty="0" smtClean="0"/>
              <a:t>); </a:t>
            </a:r>
            <a:endParaRPr lang="en-US" dirty="0" smtClean="0"/>
          </a:p>
          <a:p>
            <a:pPr algn="just"/>
            <a:endParaRPr lang="en-US" dirty="0" smtClean="0"/>
          </a:p>
          <a:p>
            <a:pPr algn="just"/>
            <a:endParaRPr lang="en-US" dirty="0" smtClean="0"/>
          </a:p>
          <a:p>
            <a:pPr algn="just">
              <a:buNone/>
            </a:pPr>
            <a:r>
              <a:rPr lang="en-US" dirty="0" smtClean="0"/>
              <a:t>//creating a Matcher object against the given input sequence </a:t>
            </a:r>
            <a:r>
              <a:rPr lang="en-US" dirty="0" err="1" smtClean="0"/>
              <a:t>test@examplecom</a:t>
            </a:r>
            <a:endParaRPr lang="en-US" dirty="0" smtClean="0"/>
          </a:p>
          <a:p>
            <a:pPr algn="just"/>
            <a:r>
              <a:rPr lang="en-US" dirty="0" smtClean="0">
                <a:solidFill>
                  <a:srgbClr val="FF0000"/>
                </a:solidFill>
              </a:rPr>
              <a:t>Matcher matcher1 = </a:t>
            </a:r>
            <a:r>
              <a:rPr lang="en-US" dirty="0" err="1" smtClean="0">
                <a:solidFill>
                  <a:srgbClr val="FF0000"/>
                </a:solidFill>
              </a:rPr>
              <a:t>pattern.matcher</a:t>
            </a:r>
            <a:r>
              <a:rPr lang="en-US" dirty="0" smtClean="0">
                <a:solidFill>
                  <a:srgbClr val="FF0000"/>
                </a:solidFill>
              </a:rPr>
              <a:t>("</a:t>
            </a:r>
            <a:r>
              <a:rPr lang="en-US" dirty="0" err="1" smtClean="0">
                <a:solidFill>
                  <a:srgbClr val="FF0000"/>
                </a:solidFill>
              </a:rPr>
              <a:t>test@examplecom</a:t>
            </a:r>
            <a:r>
              <a:rPr lang="en-US" dirty="0" smtClean="0">
                <a:solidFill>
                  <a:srgbClr val="FF0000"/>
                </a:solidFill>
              </a:rPr>
              <a:t>"); </a:t>
            </a:r>
            <a:endParaRPr lang="en-US" dirty="0" smtClean="0">
              <a:solidFill>
                <a:srgbClr val="FF0000"/>
              </a:solidFill>
            </a:endParaRPr>
          </a:p>
          <a:p>
            <a:pPr algn="just"/>
            <a:endParaRPr lang="en-US" dirty="0" smtClean="0">
              <a:solidFill>
                <a:srgbClr val="FF0000"/>
              </a:solidFill>
            </a:endParaRPr>
          </a:p>
          <a:p>
            <a:pPr algn="just"/>
            <a:endParaRPr lang="en-US" dirty="0" smtClean="0">
              <a:solidFill>
                <a:srgbClr val="FF0000"/>
              </a:solidFill>
            </a:endParaRPr>
          </a:p>
          <a:p>
            <a:pPr algn="just">
              <a:buNone/>
            </a:pPr>
            <a:r>
              <a:rPr lang="en-US" dirty="0" smtClean="0"/>
              <a:t>//creating a Matcher object against the given input sequence </a:t>
            </a:r>
            <a:r>
              <a:rPr lang="en-US" dirty="0" smtClean="0">
                <a:hlinkClick r:id="rId2"/>
              </a:rPr>
              <a:t>test@example.com</a:t>
            </a:r>
            <a:endParaRPr lang="en-US" dirty="0" smtClean="0"/>
          </a:p>
          <a:p>
            <a:pPr algn="just"/>
            <a:r>
              <a:rPr lang="en-US" dirty="0" smtClean="0">
                <a:solidFill>
                  <a:srgbClr val="FF0000"/>
                </a:solidFill>
              </a:rPr>
              <a:t>Matcher </a:t>
            </a:r>
            <a:r>
              <a:rPr lang="en-US" dirty="0" smtClean="0">
                <a:solidFill>
                  <a:srgbClr val="FF0000"/>
                </a:solidFill>
              </a:rPr>
              <a:t>matcher2 = </a:t>
            </a:r>
            <a:r>
              <a:rPr lang="en-US" dirty="0" err="1" smtClean="0">
                <a:solidFill>
                  <a:srgbClr val="FF0000"/>
                </a:solidFill>
              </a:rPr>
              <a:t>pattern.matcher</a:t>
            </a:r>
            <a:r>
              <a:rPr lang="en-US" dirty="0" smtClean="0">
                <a:solidFill>
                  <a:srgbClr val="FF0000"/>
                </a:solidFill>
              </a:rPr>
              <a:t>("test@example.com"); </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824"/>
            <a:ext cx="8229600" cy="1143000"/>
          </a:xfrm>
        </p:spPr>
        <p:txBody>
          <a:bodyPr>
            <a:normAutofit fontScale="90000"/>
          </a:bodyPr>
          <a:lstStyle/>
          <a:p>
            <a:r>
              <a:rPr lang="en-IN" b="1" dirty="0" smtClean="0"/>
              <a:t>Java Lambda Expression Syntax</a:t>
            </a:r>
            <a:br>
              <a:rPr lang="en-IN" b="1" dirty="0" smtClean="0"/>
            </a:br>
            <a:endParaRPr lang="en-IN" dirty="0"/>
          </a:p>
        </p:txBody>
      </p:sp>
      <p:sp>
        <p:nvSpPr>
          <p:cNvPr id="3" name="Content Placeholder 2"/>
          <p:cNvSpPr>
            <a:spLocks noGrp="1"/>
          </p:cNvSpPr>
          <p:nvPr>
            <p:ph idx="1"/>
          </p:nvPr>
        </p:nvSpPr>
        <p:spPr>
          <a:xfrm>
            <a:off x="457200" y="1711349"/>
            <a:ext cx="8229600" cy="4525963"/>
          </a:xfrm>
        </p:spPr>
        <p:txBody>
          <a:bodyPr>
            <a:normAutofit fontScale="85000" lnSpcReduction="10000"/>
          </a:bodyPr>
          <a:lstStyle/>
          <a:p>
            <a:pPr algn="just"/>
            <a:r>
              <a:rPr lang="en-IN" sz="2400" dirty="0" smtClean="0"/>
              <a:t>The Syntax of Lambda Expression in Java consists of three components.</a:t>
            </a:r>
          </a:p>
          <a:p>
            <a:pPr algn="just"/>
            <a:endParaRPr lang="en-IN" sz="2400" dirty="0" smtClean="0"/>
          </a:p>
          <a:p>
            <a:pPr algn="just"/>
            <a:r>
              <a:rPr lang="en-IN" sz="2400" b="1" dirty="0" smtClean="0"/>
              <a:t>Arguments-list</a:t>
            </a:r>
            <a:r>
              <a:rPr lang="en-IN" sz="2400" dirty="0" smtClean="0"/>
              <a:t>: It is the first portion of the Lambda expression in Java. It can also be empty or non-empty. In the expression, it is enclosed by a round bracket.</a:t>
            </a:r>
          </a:p>
          <a:p>
            <a:pPr algn="just"/>
            <a:endParaRPr lang="en-IN" sz="2400" dirty="0" smtClean="0"/>
          </a:p>
          <a:p>
            <a:pPr algn="just"/>
            <a:r>
              <a:rPr lang="en-IN" sz="2400" b="1" dirty="0" smtClean="0"/>
              <a:t>Lambda operator -&gt;:</a:t>
            </a:r>
            <a:r>
              <a:rPr lang="en-IN" sz="2400" dirty="0" smtClean="0"/>
              <a:t> It's an arrow sign that appears after the list of arguments. It connects the arguments-list with the body of the expression.</a:t>
            </a:r>
          </a:p>
          <a:p>
            <a:pPr algn="just"/>
            <a:endParaRPr lang="en-IN" sz="2400" dirty="0" smtClean="0"/>
          </a:p>
          <a:p>
            <a:pPr algn="just"/>
            <a:r>
              <a:rPr lang="en-IN" sz="2400" b="1" dirty="0" smtClean="0"/>
              <a:t>Body</a:t>
            </a:r>
            <a:r>
              <a:rPr lang="en-IN" sz="2400" dirty="0" smtClean="0"/>
              <a:t>: It contains the function body of lambda expression. It is surrounded by curly brackets. //Syntax of the lambda expression</a:t>
            </a:r>
          </a:p>
          <a:p>
            <a:pPr algn="just">
              <a:buNone/>
            </a:pPr>
            <a:r>
              <a:rPr lang="en-IN" sz="2400" dirty="0" smtClean="0"/>
              <a:t>        </a:t>
            </a:r>
          </a:p>
          <a:p>
            <a:pPr algn="just">
              <a:buNone/>
            </a:pPr>
            <a:r>
              <a:rPr lang="en-IN" sz="2400" dirty="0" smtClean="0"/>
              <a:t>                                       (</a:t>
            </a:r>
            <a:r>
              <a:rPr lang="en-IN" sz="2400" dirty="0" err="1" smtClean="0"/>
              <a:t>parameter_list</a:t>
            </a:r>
            <a:r>
              <a:rPr lang="en-IN" sz="2400" dirty="0" smtClean="0"/>
              <a:t>) -&gt; {</a:t>
            </a:r>
            <a:r>
              <a:rPr lang="en-IN" sz="2400" dirty="0" err="1" smtClean="0"/>
              <a:t>function_body</a:t>
            </a:r>
            <a:r>
              <a:rPr lang="en-IN" sz="2400" dirty="0" smtClean="0"/>
              <a:t>}</a:t>
            </a:r>
          </a:p>
          <a:p>
            <a:pPr algn="just"/>
            <a:endParaRPr lang="en-IN"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err="1" smtClean="0"/>
              <a:t>boolean</a:t>
            </a:r>
            <a:r>
              <a:rPr lang="en-US" dirty="0" smtClean="0"/>
              <a:t> matchFound1 = matcher1.find(); //</a:t>
            </a:r>
            <a:r>
              <a:rPr lang="en-US" dirty="0" smtClean="0">
                <a:solidFill>
                  <a:srgbClr val="FF0000"/>
                </a:solidFill>
              </a:rPr>
              <a:t>this will be false</a:t>
            </a:r>
            <a:r>
              <a:rPr lang="en-US" dirty="0" smtClean="0"/>
              <a:t>, as our test email address is </a:t>
            </a:r>
            <a:r>
              <a:rPr lang="en-US" dirty="0" smtClean="0">
                <a:solidFill>
                  <a:srgbClr val="FF0000"/>
                </a:solidFill>
              </a:rPr>
              <a:t>missing the . between example and </a:t>
            </a:r>
            <a:r>
              <a:rPr lang="en-US" dirty="0" smtClean="0">
                <a:solidFill>
                  <a:srgbClr val="FF0000"/>
                </a:solidFill>
              </a:rPr>
              <a:t>com</a:t>
            </a:r>
          </a:p>
          <a:p>
            <a:pPr algn="just"/>
            <a:endParaRPr lang="en-US" dirty="0" smtClean="0">
              <a:solidFill>
                <a:srgbClr val="FF0000"/>
              </a:solidFill>
            </a:endParaRPr>
          </a:p>
          <a:p>
            <a:pPr algn="just"/>
            <a:r>
              <a:rPr lang="en-US" dirty="0" err="1" smtClean="0"/>
              <a:t>boolean</a:t>
            </a:r>
            <a:r>
              <a:rPr lang="en-US" dirty="0" smtClean="0"/>
              <a:t> matchFound2 = matcher2.find(); //</a:t>
            </a:r>
            <a:r>
              <a:rPr lang="en-US" dirty="0" smtClean="0">
                <a:solidFill>
                  <a:srgbClr val="FF0000"/>
                </a:solidFill>
              </a:rPr>
              <a:t>this will be true</a:t>
            </a:r>
            <a:r>
              <a:rPr lang="en-US" dirty="0" smtClean="0"/>
              <a:t>, as our test email address is a valid email address</a:t>
            </a:r>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the Matcher Class</a:t>
            </a:r>
            <a:endParaRPr lang="en-US" dirty="0"/>
          </a:p>
        </p:txBody>
      </p:sp>
      <p:graphicFrame>
        <p:nvGraphicFramePr>
          <p:cNvPr id="4" name="Content Placeholder 3"/>
          <p:cNvGraphicFramePr>
            <a:graphicFrameLocks noGrp="1"/>
          </p:cNvGraphicFramePr>
          <p:nvPr>
            <p:ph idx="1"/>
          </p:nvPr>
        </p:nvGraphicFramePr>
        <p:xfrm>
          <a:off x="457200" y="1600200"/>
          <a:ext cx="8229600" cy="48209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r>
                        <a:rPr lang="en-US" sz="1600" dirty="0"/>
                        <a:t>Return type and Method name</a:t>
                      </a:r>
                    </a:p>
                  </a:txBody>
                  <a:tcPr anchor="ctr"/>
                </a:tc>
                <a:tc>
                  <a:txBody>
                    <a:bodyPr/>
                    <a:lstStyle/>
                    <a:p>
                      <a:pPr algn="just"/>
                      <a:r>
                        <a:rPr lang="en-US" sz="1600"/>
                        <a:t>Description</a:t>
                      </a:r>
                    </a:p>
                  </a:txBody>
                  <a:tcPr anchor="ctr"/>
                </a:tc>
              </a:tr>
              <a:tr h="370840">
                <a:tc>
                  <a:txBody>
                    <a:bodyPr/>
                    <a:lstStyle/>
                    <a:p>
                      <a:pPr algn="just"/>
                      <a:r>
                        <a:rPr lang="en-US" sz="1600" dirty="0" err="1"/>
                        <a:t>int</a:t>
                      </a:r>
                      <a:r>
                        <a:rPr lang="en-US" sz="1600" dirty="0"/>
                        <a:t> start()</a:t>
                      </a:r>
                    </a:p>
                  </a:txBody>
                  <a:tcPr anchor="ctr"/>
                </a:tc>
                <a:tc>
                  <a:txBody>
                    <a:bodyPr/>
                    <a:lstStyle/>
                    <a:p>
                      <a:pPr algn="just"/>
                      <a:r>
                        <a:rPr lang="en-US" sz="1600"/>
                        <a:t>Returns the start index of the previous match (from MatchResult interface)</a:t>
                      </a:r>
                    </a:p>
                  </a:txBody>
                  <a:tcPr anchor="ctr"/>
                </a:tc>
              </a:tr>
              <a:tr h="370840">
                <a:tc>
                  <a:txBody>
                    <a:bodyPr/>
                    <a:lstStyle/>
                    <a:p>
                      <a:pPr algn="just"/>
                      <a:r>
                        <a:rPr lang="en-US" sz="1600"/>
                        <a:t>int end()</a:t>
                      </a:r>
                    </a:p>
                  </a:txBody>
                  <a:tcPr anchor="ctr"/>
                </a:tc>
                <a:tc>
                  <a:txBody>
                    <a:bodyPr/>
                    <a:lstStyle/>
                    <a:p>
                      <a:pPr algn="just"/>
                      <a:r>
                        <a:rPr lang="en-US" sz="1600"/>
                        <a:t>Returns the offset after which the last character was matched (from MatchResult interface)</a:t>
                      </a:r>
                    </a:p>
                  </a:txBody>
                  <a:tcPr anchor="ctr"/>
                </a:tc>
              </a:tr>
              <a:tr h="370840">
                <a:tc>
                  <a:txBody>
                    <a:bodyPr/>
                    <a:lstStyle/>
                    <a:p>
                      <a:pPr algn="just"/>
                      <a:r>
                        <a:rPr lang="en-US" sz="1600" dirty="0"/>
                        <a:t>String group()</a:t>
                      </a:r>
                    </a:p>
                  </a:txBody>
                  <a:tcPr anchor="ctr"/>
                </a:tc>
                <a:tc>
                  <a:txBody>
                    <a:bodyPr/>
                    <a:lstStyle/>
                    <a:p>
                      <a:pPr algn="just"/>
                      <a:r>
                        <a:rPr lang="en-US" sz="1600"/>
                        <a:t>Returns the input subsequence which was last matched in the previous match operation (from MatchResult interface)</a:t>
                      </a:r>
                    </a:p>
                  </a:txBody>
                  <a:tcPr anchor="ctr"/>
                </a:tc>
              </a:tr>
              <a:tr h="370840">
                <a:tc>
                  <a:txBody>
                    <a:bodyPr/>
                    <a:lstStyle/>
                    <a:p>
                      <a:pPr algn="just"/>
                      <a:r>
                        <a:rPr lang="en-US" sz="1600"/>
                        <a:t>int groupCount()</a:t>
                      </a:r>
                    </a:p>
                  </a:txBody>
                  <a:tcPr anchor="ctr"/>
                </a:tc>
                <a:tc>
                  <a:txBody>
                    <a:bodyPr/>
                    <a:lstStyle/>
                    <a:p>
                      <a:pPr algn="just"/>
                      <a:r>
                        <a:rPr lang="en-US" sz="1600"/>
                        <a:t>Returns the number of groups that were captured in this Matcher’s pattern (from MatchResult interface)</a:t>
                      </a:r>
                    </a:p>
                  </a:txBody>
                  <a:tcPr anchor="ctr"/>
                </a:tc>
              </a:tr>
              <a:tr h="370840">
                <a:tc>
                  <a:txBody>
                    <a:bodyPr/>
                    <a:lstStyle/>
                    <a:p>
                      <a:pPr algn="just"/>
                      <a:r>
                        <a:rPr lang="en-US" sz="1600"/>
                        <a:t>String replaceFirst(String replacement) String replaceAll(String replacement)</a:t>
                      </a:r>
                    </a:p>
                  </a:txBody>
                  <a:tcPr anchor="ctr"/>
                </a:tc>
                <a:tc>
                  <a:txBody>
                    <a:bodyPr/>
                    <a:lstStyle/>
                    <a:p>
                      <a:pPr algn="just"/>
                      <a:r>
                        <a:rPr lang="en-US" sz="1600"/>
                        <a:t>Replaces the first subsequence or all subsequences that matches the pattern, with the given replacement String</a:t>
                      </a:r>
                    </a:p>
                  </a:txBody>
                  <a:tcPr anchor="ctr"/>
                </a:tc>
              </a:tr>
              <a:tr h="370840">
                <a:tc>
                  <a:txBody>
                    <a:bodyPr/>
                    <a:lstStyle/>
                    <a:p>
                      <a:pPr algn="just"/>
                      <a:r>
                        <a:rPr lang="en-US" sz="1600"/>
                        <a:t>Matcher reset(CharSequence newInput)</a:t>
                      </a:r>
                    </a:p>
                  </a:txBody>
                  <a:tcPr anchor="ctr"/>
                </a:tc>
                <a:tc>
                  <a:txBody>
                    <a:bodyPr/>
                    <a:lstStyle/>
                    <a:p>
                      <a:pPr algn="just"/>
                      <a:r>
                        <a:rPr lang="en-US" sz="1600" dirty="0"/>
                        <a:t>Resets the Matcher with the new input sequence</a:t>
                      </a:r>
                    </a:p>
                  </a:txBody>
                  <a:tcPr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MVC Architecture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Model-View-Controller (MVC) is a well-known </a:t>
            </a:r>
            <a:r>
              <a:rPr lang="en-US" dirty="0" smtClean="0">
                <a:hlinkClick r:id="rId2"/>
              </a:rPr>
              <a:t>design pattern</a:t>
            </a:r>
            <a:r>
              <a:rPr lang="en-US" dirty="0" smtClean="0"/>
              <a:t> in the web development field. </a:t>
            </a:r>
            <a:endParaRPr lang="en-US" dirty="0" smtClean="0"/>
          </a:p>
          <a:p>
            <a:pPr algn="just"/>
            <a:endParaRPr lang="en-US" dirty="0" smtClean="0"/>
          </a:p>
          <a:p>
            <a:pPr algn="just"/>
            <a:r>
              <a:rPr lang="en-US" dirty="0" smtClean="0"/>
              <a:t>It </a:t>
            </a:r>
            <a:r>
              <a:rPr lang="en-US" dirty="0" smtClean="0"/>
              <a:t>is way to organize our code. It specifies that a program or application shall consist of </a:t>
            </a:r>
            <a:r>
              <a:rPr lang="en-US" dirty="0" smtClean="0">
                <a:solidFill>
                  <a:srgbClr val="FF0000"/>
                </a:solidFill>
              </a:rPr>
              <a:t>data model, presentation information and control information. </a:t>
            </a:r>
            <a:endParaRPr lang="en-US" dirty="0" smtClean="0">
              <a:solidFill>
                <a:srgbClr val="FF0000"/>
              </a:solidFill>
            </a:endParaRPr>
          </a:p>
          <a:p>
            <a:pPr algn="just"/>
            <a:endParaRPr lang="en-US" dirty="0" smtClean="0"/>
          </a:p>
          <a:p>
            <a:pPr algn="just"/>
            <a:r>
              <a:rPr lang="en-US" dirty="0" smtClean="0"/>
              <a:t>The </a:t>
            </a:r>
            <a:r>
              <a:rPr lang="en-US" dirty="0" smtClean="0"/>
              <a:t>MVC pattern needs all these components to be separated as different objects.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53"/>
            <a:ext cx="8229600" cy="4525963"/>
          </a:xfrm>
        </p:spPr>
        <p:txBody>
          <a:bodyPr>
            <a:normAutofit fontScale="77500" lnSpcReduction="20000"/>
          </a:bodyPr>
          <a:lstStyle/>
          <a:p>
            <a:pPr algn="just">
              <a:buNone/>
            </a:pPr>
            <a:r>
              <a:rPr lang="en-US" dirty="0" smtClean="0"/>
              <a:t>The MVC pattern architecture consists of three layers</a:t>
            </a:r>
            <a:r>
              <a:rPr lang="en-US" dirty="0" smtClean="0"/>
              <a:t>:</a:t>
            </a:r>
          </a:p>
          <a:p>
            <a:pPr algn="just">
              <a:buNone/>
            </a:pPr>
            <a:endParaRPr lang="en-US" dirty="0" smtClean="0"/>
          </a:p>
          <a:p>
            <a:pPr algn="just"/>
            <a:r>
              <a:rPr lang="en-US" b="1" dirty="0" smtClean="0"/>
              <a:t>Model:</a:t>
            </a:r>
            <a:r>
              <a:rPr lang="en-US" dirty="0" smtClean="0"/>
              <a:t> It represents the </a:t>
            </a:r>
            <a:r>
              <a:rPr lang="en-US" dirty="0" smtClean="0">
                <a:solidFill>
                  <a:srgbClr val="FF0000"/>
                </a:solidFill>
              </a:rPr>
              <a:t>business layer </a:t>
            </a:r>
            <a:r>
              <a:rPr lang="en-US" dirty="0" smtClean="0"/>
              <a:t>of application. It is an object to </a:t>
            </a:r>
            <a:r>
              <a:rPr lang="en-US" dirty="0" smtClean="0">
                <a:solidFill>
                  <a:srgbClr val="FF0000"/>
                </a:solidFill>
              </a:rPr>
              <a:t>carry the data </a:t>
            </a:r>
            <a:r>
              <a:rPr lang="en-US" dirty="0" smtClean="0"/>
              <a:t>that can also contain the logic to update controller if data is changed</a:t>
            </a:r>
            <a:r>
              <a:rPr lang="en-US" dirty="0" smtClean="0"/>
              <a:t>.</a:t>
            </a:r>
          </a:p>
          <a:p>
            <a:pPr algn="just"/>
            <a:endParaRPr lang="en-US" dirty="0" smtClean="0"/>
          </a:p>
          <a:p>
            <a:pPr algn="just"/>
            <a:r>
              <a:rPr lang="en-US" b="1" dirty="0" smtClean="0"/>
              <a:t>View:</a:t>
            </a:r>
            <a:r>
              <a:rPr lang="en-US" dirty="0" smtClean="0"/>
              <a:t> It represents the </a:t>
            </a:r>
            <a:r>
              <a:rPr lang="en-US" dirty="0" smtClean="0">
                <a:solidFill>
                  <a:srgbClr val="FF0000"/>
                </a:solidFill>
              </a:rPr>
              <a:t>presentation layer </a:t>
            </a:r>
            <a:r>
              <a:rPr lang="en-US" dirty="0" smtClean="0"/>
              <a:t>of application. It is used to </a:t>
            </a:r>
            <a:r>
              <a:rPr lang="en-US" dirty="0" smtClean="0">
                <a:solidFill>
                  <a:srgbClr val="FF0000"/>
                </a:solidFill>
              </a:rPr>
              <a:t>visualize the data </a:t>
            </a:r>
            <a:r>
              <a:rPr lang="en-US" dirty="0" smtClean="0"/>
              <a:t>that the model contains</a:t>
            </a:r>
            <a:r>
              <a:rPr lang="en-US" dirty="0" smtClean="0"/>
              <a:t>.</a:t>
            </a:r>
          </a:p>
          <a:p>
            <a:pPr algn="just"/>
            <a:endParaRPr lang="en-US" dirty="0" smtClean="0"/>
          </a:p>
          <a:p>
            <a:pPr algn="just"/>
            <a:r>
              <a:rPr lang="en-US" b="1" dirty="0" smtClean="0"/>
              <a:t>Controller:</a:t>
            </a:r>
            <a:r>
              <a:rPr lang="en-US" dirty="0" smtClean="0"/>
              <a:t> It works on both </a:t>
            </a:r>
            <a:r>
              <a:rPr lang="en-US" dirty="0" smtClean="0">
                <a:solidFill>
                  <a:srgbClr val="FF0000"/>
                </a:solidFill>
              </a:rPr>
              <a:t>the model and view</a:t>
            </a:r>
            <a:r>
              <a:rPr lang="en-US" dirty="0" smtClean="0"/>
              <a:t>. It is used to manage the flow of application, i.e. data flow in the model object and to update the view whenever data is changed.</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143109" y="1000108"/>
            <a:ext cx="4929222" cy="2428892"/>
          </a:xfrm>
          <a:prstGeom prst="rect">
            <a:avLst/>
          </a:prstGeom>
          <a:noFill/>
          <a:ln w="9525">
            <a:noFill/>
            <a:miter lim="800000"/>
            <a:headEnd/>
            <a:tailEnd/>
          </a:ln>
          <a:effectLst/>
        </p:spPr>
      </p:pic>
      <p:sp>
        <p:nvSpPr>
          <p:cNvPr id="5" name="Rectangle 4"/>
          <p:cNvSpPr/>
          <p:nvPr/>
        </p:nvSpPr>
        <p:spPr>
          <a:xfrm>
            <a:off x="714348" y="3643314"/>
            <a:ext cx="7715304" cy="2308324"/>
          </a:xfrm>
          <a:prstGeom prst="rect">
            <a:avLst/>
          </a:prstGeom>
        </p:spPr>
        <p:txBody>
          <a:bodyPr wrap="square">
            <a:spAutoFit/>
          </a:bodyPr>
          <a:lstStyle/>
          <a:p>
            <a:pPr algn="just">
              <a:buFont typeface="Arial" pitchFamily="34" charset="0"/>
              <a:buChar char="•"/>
            </a:pPr>
            <a:r>
              <a:rPr lang="en-US" dirty="0" smtClean="0"/>
              <a:t>A client (browser) sends a request to the controller on the server side, for a page</a:t>
            </a:r>
            <a:r>
              <a:rPr lang="en-US" dirty="0" smtClean="0"/>
              <a:t>.</a:t>
            </a:r>
          </a:p>
          <a:p>
            <a:pPr algn="just">
              <a:buFont typeface="Arial" pitchFamily="34" charset="0"/>
              <a:buChar char="•"/>
            </a:pPr>
            <a:endParaRPr lang="en-US" dirty="0" smtClean="0"/>
          </a:p>
          <a:p>
            <a:pPr algn="just">
              <a:buFont typeface="Arial" pitchFamily="34" charset="0"/>
              <a:buChar char="•"/>
            </a:pPr>
            <a:r>
              <a:rPr lang="en-US" dirty="0" smtClean="0"/>
              <a:t>The controller then calls the </a:t>
            </a:r>
            <a:r>
              <a:rPr lang="en-US" dirty="0" smtClean="0">
                <a:solidFill>
                  <a:srgbClr val="FF0000"/>
                </a:solidFill>
              </a:rPr>
              <a:t>model</a:t>
            </a:r>
            <a:r>
              <a:rPr lang="en-US" dirty="0" smtClean="0"/>
              <a:t>. It gathers the requested data</a:t>
            </a:r>
            <a:r>
              <a:rPr lang="en-US" dirty="0" smtClean="0"/>
              <a:t>.</a:t>
            </a:r>
          </a:p>
          <a:p>
            <a:pPr algn="just">
              <a:buFont typeface="Arial" pitchFamily="34" charset="0"/>
              <a:buChar char="•"/>
            </a:pPr>
            <a:endParaRPr lang="en-US" dirty="0" smtClean="0"/>
          </a:p>
          <a:p>
            <a:pPr algn="just">
              <a:buFont typeface="Arial" pitchFamily="34" charset="0"/>
              <a:buChar char="•"/>
            </a:pPr>
            <a:r>
              <a:rPr lang="en-US" dirty="0" smtClean="0"/>
              <a:t>Then the controller transfers the data retrieved to the </a:t>
            </a:r>
            <a:r>
              <a:rPr lang="en-US" dirty="0" smtClean="0">
                <a:solidFill>
                  <a:srgbClr val="FF0000"/>
                </a:solidFill>
              </a:rPr>
              <a:t>view</a:t>
            </a:r>
            <a:r>
              <a:rPr lang="en-US" dirty="0" smtClean="0"/>
              <a:t> layer</a:t>
            </a:r>
            <a:r>
              <a:rPr lang="en-US" dirty="0" smtClean="0"/>
              <a:t>.</a:t>
            </a:r>
          </a:p>
          <a:p>
            <a:pPr algn="just">
              <a:buFont typeface="Arial" pitchFamily="34" charset="0"/>
              <a:buChar char="•"/>
            </a:pPr>
            <a:endParaRPr lang="en-US" dirty="0" smtClean="0"/>
          </a:p>
          <a:p>
            <a:pPr algn="just">
              <a:buFont typeface="Arial" pitchFamily="34" charset="0"/>
              <a:buChar char="•"/>
            </a:pPr>
            <a:r>
              <a:rPr lang="en-US" dirty="0" smtClean="0"/>
              <a:t>Now the result is sent back to the browser (client) by the view.</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MVC Architecture</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MVC has the feature of scalability that in turn helps the growth of application</a:t>
            </a:r>
            <a:r>
              <a:rPr lang="en-US" dirty="0" smtClean="0"/>
              <a:t>.</a:t>
            </a:r>
          </a:p>
          <a:p>
            <a:pPr algn="just"/>
            <a:endParaRPr lang="en-US" dirty="0" smtClean="0"/>
          </a:p>
          <a:p>
            <a:pPr algn="just"/>
            <a:r>
              <a:rPr lang="en-US" dirty="0" smtClean="0"/>
              <a:t>The components are </a:t>
            </a:r>
            <a:r>
              <a:rPr lang="en-US" dirty="0" smtClean="0">
                <a:solidFill>
                  <a:srgbClr val="FF0000"/>
                </a:solidFill>
              </a:rPr>
              <a:t>easy to maintain </a:t>
            </a:r>
            <a:r>
              <a:rPr lang="en-US" dirty="0" smtClean="0"/>
              <a:t>because there is less dependency</a:t>
            </a:r>
            <a:r>
              <a:rPr lang="en-US" dirty="0" smtClean="0"/>
              <a:t>.</a:t>
            </a:r>
          </a:p>
          <a:p>
            <a:pPr algn="just"/>
            <a:endParaRPr lang="en-US" dirty="0" smtClean="0"/>
          </a:p>
          <a:p>
            <a:pPr algn="just"/>
            <a:r>
              <a:rPr lang="en-US" dirty="0" smtClean="0"/>
              <a:t>A model can be </a:t>
            </a:r>
            <a:r>
              <a:rPr lang="en-US" dirty="0" smtClean="0">
                <a:solidFill>
                  <a:srgbClr val="FF0000"/>
                </a:solidFill>
              </a:rPr>
              <a:t>reused </a:t>
            </a:r>
            <a:r>
              <a:rPr lang="en-US" dirty="0" smtClean="0"/>
              <a:t>by multiple views that provides reusability of code</a:t>
            </a:r>
            <a:r>
              <a:rPr lang="en-US" dirty="0" smtClean="0"/>
              <a:t>.</a:t>
            </a:r>
          </a:p>
          <a:p>
            <a:pPr algn="just"/>
            <a:endParaRPr lang="en-US" dirty="0" smtClean="0"/>
          </a:p>
          <a:p>
            <a:pPr algn="just"/>
            <a:r>
              <a:rPr lang="en-US" dirty="0" smtClean="0"/>
              <a:t>The developers can work with the three layers (Model, View, and Controller) simultaneously</a:t>
            </a:r>
            <a:r>
              <a:rPr lang="en-US" dirty="0" smtClean="0"/>
              <a:t>.</a:t>
            </a:r>
          </a:p>
          <a:p>
            <a:pPr algn="just"/>
            <a:endParaRPr lang="en-US" dirty="0" smtClean="0"/>
          </a:p>
          <a:p>
            <a:pPr algn="just"/>
            <a:r>
              <a:rPr lang="en-US" dirty="0" smtClean="0"/>
              <a:t>Using MVC, the application becomes more understandable</a:t>
            </a:r>
            <a:r>
              <a:rPr lang="en-US" dirty="0" smtClean="0"/>
              <a:t>.</a:t>
            </a:r>
          </a:p>
          <a:p>
            <a:pPr algn="just"/>
            <a:endParaRPr lang="en-US" dirty="0" smtClean="0"/>
          </a:p>
          <a:p>
            <a:pPr algn="just"/>
            <a:r>
              <a:rPr lang="en-US" dirty="0" smtClean="0"/>
              <a:t>Using MVC, </a:t>
            </a:r>
            <a:r>
              <a:rPr lang="en-US" dirty="0" smtClean="0">
                <a:solidFill>
                  <a:srgbClr val="FF0000"/>
                </a:solidFill>
              </a:rPr>
              <a:t>each layer is maintained separately </a:t>
            </a:r>
            <a:r>
              <a:rPr lang="en-US" dirty="0" smtClean="0"/>
              <a:t>therefore we do not require to deal with massive code</a:t>
            </a:r>
            <a:r>
              <a:rPr lang="en-US" dirty="0" smtClean="0"/>
              <a:t>.</a:t>
            </a:r>
          </a:p>
          <a:p>
            <a:pPr algn="just"/>
            <a:endParaRPr lang="en-US" dirty="0" smtClean="0"/>
          </a:p>
          <a:p>
            <a:pPr algn="just"/>
            <a:r>
              <a:rPr lang="en-US" dirty="0" smtClean="0"/>
              <a:t>The extending and testing of application is easier.</a:t>
            </a:r>
          </a:p>
          <a:p>
            <a:pPr algn="just"/>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8"/>
            <a:ext cx="8229600" cy="1143000"/>
          </a:xfrm>
        </p:spPr>
        <p:txBody>
          <a:bodyPr>
            <a:normAutofit fontScale="90000"/>
          </a:bodyPr>
          <a:lstStyle/>
          <a:p>
            <a:r>
              <a:rPr lang="en-US" dirty="0" smtClean="0"/>
              <a:t>Implementation of MVC</a:t>
            </a:r>
            <a:br>
              <a:rPr lang="en-US" dirty="0" smtClean="0"/>
            </a:br>
            <a:endParaRPr lang="en-US" dirty="0"/>
          </a:p>
        </p:txBody>
      </p:sp>
      <p:sp>
        <p:nvSpPr>
          <p:cNvPr id="3" name="Content Placeholder 2"/>
          <p:cNvSpPr>
            <a:spLocks noGrp="1"/>
          </p:cNvSpPr>
          <p:nvPr>
            <p:ph idx="1"/>
          </p:nvPr>
        </p:nvSpPr>
        <p:spPr>
          <a:xfrm>
            <a:off x="457200" y="2046309"/>
            <a:ext cx="8229600" cy="4525963"/>
          </a:xfrm>
        </p:spPr>
        <p:txBody>
          <a:bodyPr>
            <a:normAutofit/>
          </a:bodyPr>
          <a:lstStyle/>
          <a:p>
            <a:pPr algn="just">
              <a:buNone/>
            </a:pPr>
            <a:r>
              <a:rPr lang="en-US" sz="1800" dirty="0" smtClean="0"/>
              <a:t>	To </a:t>
            </a:r>
            <a:r>
              <a:rPr lang="en-US" sz="1800" dirty="0" smtClean="0"/>
              <a:t>implement MVC pattern in Java, we are required to create the following three classes</a:t>
            </a:r>
            <a:r>
              <a:rPr lang="en-US" sz="1800" dirty="0" smtClean="0"/>
              <a:t>.</a:t>
            </a:r>
          </a:p>
          <a:p>
            <a:pPr algn="just">
              <a:buNone/>
            </a:pPr>
            <a:endParaRPr lang="en-US" sz="1800" dirty="0" smtClean="0"/>
          </a:p>
          <a:p>
            <a:pPr algn="just"/>
            <a:r>
              <a:rPr lang="en-US" sz="1800" b="1" dirty="0" smtClean="0"/>
              <a:t>Employee Class</a:t>
            </a:r>
            <a:r>
              <a:rPr lang="en-US" sz="1800" dirty="0" smtClean="0"/>
              <a:t>, will act as model </a:t>
            </a:r>
            <a:r>
              <a:rPr lang="en-US" sz="1800" dirty="0" smtClean="0"/>
              <a:t>layer</a:t>
            </a:r>
          </a:p>
          <a:p>
            <a:pPr algn="just"/>
            <a:endParaRPr lang="en-US" sz="1800" dirty="0" smtClean="0"/>
          </a:p>
          <a:p>
            <a:pPr algn="just"/>
            <a:r>
              <a:rPr lang="en-US" sz="1800" b="1" dirty="0" err="1" smtClean="0"/>
              <a:t>EmployeeView</a:t>
            </a:r>
            <a:r>
              <a:rPr lang="en-US" sz="1800" b="1" dirty="0" smtClean="0"/>
              <a:t> Class</a:t>
            </a:r>
            <a:r>
              <a:rPr lang="en-US" sz="1800" dirty="0" smtClean="0"/>
              <a:t>, will act as a view </a:t>
            </a:r>
            <a:r>
              <a:rPr lang="en-US" sz="1800" dirty="0" smtClean="0"/>
              <a:t>layer</a:t>
            </a:r>
          </a:p>
          <a:p>
            <a:pPr algn="just"/>
            <a:endParaRPr lang="en-US" sz="1800" dirty="0" smtClean="0"/>
          </a:p>
          <a:p>
            <a:pPr algn="just"/>
            <a:r>
              <a:rPr lang="en-US" sz="1800" b="1" dirty="0" err="1" smtClean="0"/>
              <a:t>EmployeeContoller</a:t>
            </a:r>
            <a:r>
              <a:rPr lang="en-US" sz="1800" b="1" dirty="0" smtClean="0"/>
              <a:t> Class</a:t>
            </a:r>
            <a:r>
              <a:rPr lang="en-US" sz="1800" dirty="0" smtClean="0"/>
              <a:t>, will act a controller layer</a:t>
            </a:r>
          </a:p>
          <a:p>
            <a:pPr algn="just"/>
            <a:endParaRPr 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12"/>
            <a:ext cx="8229600" cy="1143000"/>
          </a:xfrm>
        </p:spPr>
        <p:txBody>
          <a:bodyPr>
            <a:normAutofit fontScale="90000"/>
          </a:bodyPr>
          <a:lstStyle/>
          <a:p>
            <a:r>
              <a:rPr lang="en-US" dirty="0" smtClean="0"/>
              <a:t>Model Layer</a:t>
            </a:r>
            <a:br>
              <a:rPr lang="en-US" dirty="0" smtClean="0"/>
            </a:br>
            <a:endParaRPr lang="en-US" dirty="0"/>
          </a:p>
        </p:txBody>
      </p:sp>
      <p:sp>
        <p:nvSpPr>
          <p:cNvPr id="3" name="Content Placeholder 2"/>
          <p:cNvSpPr>
            <a:spLocks noGrp="1"/>
          </p:cNvSpPr>
          <p:nvPr>
            <p:ph idx="1"/>
          </p:nvPr>
        </p:nvSpPr>
        <p:spPr>
          <a:xfrm>
            <a:off x="457200" y="1500174"/>
            <a:ext cx="8229600" cy="4525963"/>
          </a:xfrm>
        </p:spPr>
        <p:txBody>
          <a:bodyPr>
            <a:normAutofit fontScale="85000" lnSpcReduction="10000"/>
          </a:bodyPr>
          <a:lstStyle/>
          <a:p>
            <a:pPr algn="just"/>
            <a:r>
              <a:rPr lang="en-US" dirty="0" smtClean="0"/>
              <a:t>The </a:t>
            </a:r>
            <a:r>
              <a:rPr lang="en-US" dirty="0" smtClean="0"/>
              <a:t>Model in the MVC design pattern acts as a data layer for the application. It represents the </a:t>
            </a:r>
            <a:r>
              <a:rPr lang="en-US" dirty="0" smtClean="0">
                <a:solidFill>
                  <a:srgbClr val="FF0000"/>
                </a:solidFill>
              </a:rPr>
              <a:t>business logic for application and also the state of application</a:t>
            </a:r>
            <a:r>
              <a:rPr lang="en-US" dirty="0" smtClean="0"/>
              <a:t>. </a:t>
            </a:r>
            <a:endParaRPr lang="en-US" dirty="0" smtClean="0"/>
          </a:p>
          <a:p>
            <a:pPr algn="just"/>
            <a:endParaRPr lang="en-US" dirty="0" smtClean="0"/>
          </a:p>
          <a:p>
            <a:pPr algn="just"/>
            <a:r>
              <a:rPr lang="en-US" dirty="0" smtClean="0"/>
              <a:t>The </a:t>
            </a:r>
            <a:r>
              <a:rPr lang="en-US" dirty="0" smtClean="0"/>
              <a:t>model object fetch and store the model state in the database. Using the model layer, rules are applied to the data that represents the concepts of application</a:t>
            </a:r>
            <a:r>
              <a:rPr lang="en-US" dirty="0" smtClean="0"/>
              <a:t>.</a:t>
            </a:r>
          </a:p>
          <a:p>
            <a:pPr algn="just"/>
            <a:endParaRPr lang="en-US" dirty="0" smtClean="0"/>
          </a:p>
          <a:p>
            <a:pPr algn="just"/>
            <a:r>
              <a:rPr lang="en-US" dirty="0" smtClean="0"/>
              <a:t>The </a:t>
            </a:r>
            <a:r>
              <a:rPr lang="en-US" dirty="0" smtClean="0"/>
              <a:t>following code </a:t>
            </a:r>
            <a:r>
              <a:rPr lang="en-US" dirty="0" smtClean="0"/>
              <a:t>snippet is the </a:t>
            </a:r>
            <a:r>
              <a:rPr lang="en-US" dirty="0" smtClean="0"/>
              <a:t>first step to implement MVC pattern.</a:t>
            </a:r>
          </a:p>
          <a:p>
            <a:pPr algn="just"/>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4525963"/>
          </a:xfrm>
        </p:spPr>
        <p:txBody>
          <a:bodyPr>
            <a:noAutofit/>
          </a:bodyPr>
          <a:lstStyle/>
          <a:p>
            <a:pPr algn="just">
              <a:buNone/>
            </a:pPr>
            <a:r>
              <a:rPr lang="en-US" sz="1000" b="1" dirty="0" smtClean="0"/>
              <a:t>Employee.java        </a:t>
            </a:r>
            <a:r>
              <a:rPr lang="en-US" sz="1000" dirty="0" smtClean="0"/>
              <a:t>//</a:t>
            </a:r>
            <a:r>
              <a:rPr lang="en-US" sz="1000" dirty="0" smtClean="0"/>
              <a:t> class that represents model  </a:t>
            </a:r>
          </a:p>
          <a:p>
            <a:pPr algn="just">
              <a:buNone/>
            </a:pPr>
            <a:r>
              <a:rPr lang="en-US" sz="1000" b="1" dirty="0" smtClean="0"/>
              <a:t>public</a:t>
            </a:r>
            <a:r>
              <a:rPr lang="en-US" sz="1000" dirty="0" smtClean="0"/>
              <a:t> </a:t>
            </a:r>
            <a:r>
              <a:rPr lang="en-US" sz="1000" b="1" dirty="0" smtClean="0"/>
              <a:t>class</a:t>
            </a:r>
            <a:r>
              <a:rPr lang="en-US" sz="1000" dirty="0" smtClean="0"/>
              <a:t> Employee {  </a:t>
            </a:r>
          </a:p>
          <a:p>
            <a:pPr algn="just">
              <a:buNone/>
            </a:pPr>
            <a:r>
              <a:rPr lang="en-US" sz="1000" dirty="0" smtClean="0"/>
              <a:t>  </a:t>
            </a:r>
          </a:p>
          <a:p>
            <a:pPr algn="just">
              <a:buNone/>
            </a:pPr>
            <a:r>
              <a:rPr lang="en-US" sz="1000" dirty="0" smtClean="0">
                <a:solidFill>
                  <a:srgbClr val="FF0000"/>
                </a:solidFill>
              </a:rPr>
              <a:t>      // declaring the variables  </a:t>
            </a:r>
          </a:p>
          <a:p>
            <a:pPr algn="just">
              <a:buNone/>
            </a:pPr>
            <a:r>
              <a:rPr lang="en-US" sz="1000" dirty="0" smtClean="0"/>
              <a:t>       </a:t>
            </a:r>
            <a:r>
              <a:rPr lang="en-US" sz="1000" b="1" dirty="0" smtClean="0"/>
              <a:t>private</a:t>
            </a:r>
            <a:r>
              <a:rPr lang="en-US" sz="1000" dirty="0" smtClean="0"/>
              <a:t> String </a:t>
            </a:r>
            <a:r>
              <a:rPr lang="en-US" sz="1000" dirty="0" err="1" smtClean="0"/>
              <a:t>EmployeeName</a:t>
            </a:r>
            <a:r>
              <a:rPr lang="en-US" sz="1000" dirty="0" smtClean="0"/>
              <a:t>;  </a:t>
            </a:r>
          </a:p>
          <a:p>
            <a:pPr algn="just">
              <a:buNone/>
            </a:pPr>
            <a:r>
              <a:rPr lang="en-US" sz="1000" dirty="0" smtClean="0"/>
              <a:t>       </a:t>
            </a:r>
            <a:r>
              <a:rPr lang="en-US" sz="1000" b="1" dirty="0" smtClean="0"/>
              <a:t>private</a:t>
            </a:r>
            <a:r>
              <a:rPr lang="en-US" sz="1000" dirty="0" smtClean="0"/>
              <a:t> String </a:t>
            </a:r>
            <a:r>
              <a:rPr lang="en-US" sz="1000" dirty="0" err="1" smtClean="0"/>
              <a:t>EmployeeId</a:t>
            </a:r>
            <a:r>
              <a:rPr lang="en-US" sz="1000" dirty="0" smtClean="0"/>
              <a:t>;  </a:t>
            </a:r>
          </a:p>
          <a:p>
            <a:pPr algn="just">
              <a:buNone/>
            </a:pPr>
            <a:r>
              <a:rPr lang="en-US" sz="1000" dirty="0" smtClean="0"/>
              <a:t>       </a:t>
            </a:r>
            <a:r>
              <a:rPr lang="en-US" sz="1000" b="1" dirty="0" smtClean="0"/>
              <a:t>private</a:t>
            </a:r>
            <a:r>
              <a:rPr lang="en-US" sz="1000" dirty="0" smtClean="0"/>
              <a:t> String </a:t>
            </a:r>
            <a:r>
              <a:rPr lang="en-US" sz="1000" dirty="0" err="1" smtClean="0"/>
              <a:t>EmployeeDepartment</a:t>
            </a:r>
            <a:r>
              <a:rPr lang="en-US" sz="1000" dirty="0" smtClean="0"/>
              <a:t>;  </a:t>
            </a:r>
          </a:p>
          <a:p>
            <a:pPr algn="just">
              <a:buNone/>
            </a:pPr>
            <a:r>
              <a:rPr lang="en-US" sz="1000" dirty="0" smtClean="0"/>
              <a:t>          </a:t>
            </a:r>
          </a:p>
          <a:p>
            <a:pPr algn="just">
              <a:buNone/>
            </a:pPr>
            <a:r>
              <a:rPr lang="en-US" sz="1000" dirty="0" smtClean="0"/>
              <a:t>      </a:t>
            </a:r>
            <a:r>
              <a:rPr lang="en-US" sz="1000" dirty="0" smtClean="0">
                <a:solidFill>
                  <a:srgbClr val="FF0000"/>
                </a:solidFill>
              </a:rPr>
              <a:t>// defining getter and setter methods  </a:t>
            </a:r>
          </a:p>
          <a:p>
            <a:pPr algn="just">
              <a:buNone/>
            </a:pPr>
            <a:r>
              <a:rPr lang="en-US" sz="1000" dirty="0" smtClean="0"/>
              <a:t>       </a:t>
            </a:r>
            <a:r>
              <a:rPr lang="en-US" sz="1000" b="1" dirty="0" smtClean="0"/>
              <a:t>public</a:t>
            </a:r>
            <a:r>
              <a:rPr lang="en-US" sz="1000" dirty="0" smtClean="0"/>
              <a:t> String </a:t>
            </a:r>
            <a:r>
              <a:rPr lang="en-US" sz="1000" dirty="0" err="1" smtClean="0"/>
              <a:t>getId</a:t>
            </a:r>
            <a:r>
              <a:rPr lang="en-US" sz="1000" dirty="0" smtClean="0"/>
              <a:t>() {  </a:t>
            </a:r>
          </a:p>
          <a:p>
            <a:pPr algn="just">
              <a:buNone/>
            </a:pPr>
            <a:r>
              <a:rPr lang="en-US" sz="1000" dirty="0" smtClean="0"/>
              <a:t>          </a:t>
            </a:r>
            <a:r>
              <a:rPr lang="en-US" sz="1000" b="1" dirty="0" smtClean="0"/>
              <a:t>return</a:t>
            </a:r>
            <a:r>
              <a:rPr lang="en-US" sz="1000" dirty="0" smtClean="0"/>
              <a:t> </a:t>
            </a:r>
            <a:r>
              <a:rPr lang="en-US" sz="1000" dirty="0" err="1" smtClean="0"/>
              <a:t>EmployeeId</a:t>
            </a:r>
            <a:r>
              <a:rPr lang="en-US" sz="1000" dirty="0" smtClean="0"/>
              <a:t>;  </a:t>
            </a:r>
          </a:p>
          <a:p>
            <a:pPr algn="just">
              <a:buNone/>
            </a:pPr>
            <a:r>
              <a:rPr lang="en-US" sz="1000" dirty="0" smtClean="0"/>
              <a:t>       }  </a:t>
            </a:r>
          </a:p>
          <a:p>
            <a:pPr algn="just">
              <a:buNone/>
            </a:pPr>
            <a:r>
              <a:rPr lang="en-US" sz="1000" dirty="0" smtClean="0"/>
              <a:t>          </a:t>
            </a:r>
          </a:p>
          <a:p>
            <a:pPr algn="just">
              <a:buNone/>
            </a:pPr>
            <a:r>
              <a:rPr lang="en-US" sz="1000" dirty="0" smtClean="0"/>
              <a:t>       </a:t>
            </a:r>
            <a:r>
              <a:rPr lang="en-US" sz="1000" b="1" dirty="0" smtClean="0"/>
              <a:t>public</a:t>
            </a:r>
            <a:r>
              <a:rPr lang="en-US" sz="1000" dirty="0" smtClean="0"/>
              <a:t> </a:t>
            </a:r>
            <a:r>
              <a:rPr lang="en-US" sz="1000" b="1" dirty="0" smtClean="0"/>
              <a:t>void</a:t>
            </a:r>
            <a:r>
              <a:rPr lang="en-US" sz="1000" dirty="0" smtClean="0"/>
              <a:t> </a:t>
            </a:r>
            <a:r>
              <a:rPr lang="en-US" sz="1000" dirty="0" err="1" smtClean="0"/>
              <a:t>setId</a:t>
            </a:r>
            <a:r>
              <a:rPr lang="en-US" sz="1000" dirty="0" smtClean="0"/>
              <a:t>(String id) {  </a:t>
            </a:r>
          </a:p>
          <a:p>
            <a:pPr algn="just">
              <a:buNone/>
            </a:pPr>
            <a:r>
              <a:rPr lang="en-US" sz="1000" dirty="0" smtClean="0"/>
              <a:t>          </a:t>
            </a:r>
            <a:r>
              <a:rPr lang="en-US" sz="1000" b="1" dirty="0" err="1" smtClean="0"/>
              <a:t>this</a:t>
            </a:r>
            <a:r>
              <a:rPr lang="en-US" sz="1000" dirty="0" err="1" smtClean="0"/>
              <a:t>.EmployeeId</a:t>
            </a:r>
            <a:r>
              <a:rPr lang="en-US" sz="1000" dirty="0" smtClean="0"/>
              <a:t> = id;  </a:t>
            </a:r>
          </a:p>
          <a:p>
            <a:pPr algn="just">
              <a:buNone/>
            </a:pPr>
            <a:r>
              <a:rPr lang="en-US" sz="1000" dirty="0" smtClean="0"/>
              <a:t>       }  </a:t>
            </a:r>
          </a:p>
          <a:p>
            <a:pPr algn="just">
              <a:buNone/>
            </a:pPr>
            <a:r>
              <a:rPr lang="en-US" sz="1000" dirty="0" smtClean="0"/>
              <a:t>          </a:t>
            </a:r>
          </a:p>
          <a:p>
            <a:pPr algn="just">
              <a:buNone/>
            </a:pPr>
            <a:r>
              <a:rPr lang="en-US" sz="1000" dirty="0" smtClean="0"/>
              <a:t>       </a:t>
            </a:r>
            <a:r>
              <a:rPr lang="en-US" sz="1000" b="1" dirty="0" smtClean="0"/>
              <a:t>public</a:t>
            </a:r>
            <a:r>
              <a:rPr lang="en-US" sz="1000" dirty="0" smtClean="0"/>
              <a:t> String </a:t>
            </a:r>
            <a:r>
              <a:rPr lang="en-US" sz="1000" dirty="0" err="1" smtClean="0"/>
              <a:t>getName</a:t>
            </a:r>
            <a:r>
              <a:rPr lang="en-US" sz="1000" dirty="0" smtClean="0"/>
              <a:t>() {  </a:t>
            </a:r>
          </a:p>
          <a:p>
            <a:pPr algn="just">
              <a:buNone/>
            </a:pPr>
            <a:r>
              <a:rPr lang="en-US" sz="1000" dirty="0" smtClean="0"/>
              <a:t>          </a:t>
            </a:r>
            <a:r>
              <a:rPr lang="en-US" sz="1000" b="1" dirty="0" smtClean="0"/>
              <a:t>return</a:t>
            </a:r>
            <a:r>
              <a:rPr lang="en-US" sz="1000" dirty="0" smtClean="0"/>
              <a:t> </a:t>
            </a:r>
            <a:r>
              <a:rPr lang="en-US" sz="1000" dirty="0" err="1" smtClean="0"/>
              <a:t>EmployeeName</a:t>
            </a:r>
            <a:r>
              <a:rPr lang="en-US" sz="1000" dirty="0" smtClean="0"/>
              <a:t>;  </a:t>
            </a:r>
          </a:p>
          <a:p>
            <a:pPr algn="just">
              <a:buNone/>
            </a:pPr>
            <a:r>
              <a:rPr lang="en-US" sz="1000" dirty="0" smtClean="0"/>
              <a:t>       }  </a:t>
            </a:r>
          </a:p>
          <a:p>
            <a:pPr algn="just">
              <a:buNone/>
            </a:pPr>
            <a:r>
              <a:rPr lang="en-US" sz="1000" dirty="0" smtClean="0"/>
              <a:t>          </a:t>
            </a:r>
          </a:p>
          <a:p>
            <a:pPr algn="just">
              <a:buNone/>
            </a:pPr>
            <a:r>
              <a:rPr lang="en-US" sz="1000" dirty="0" smtClean="0"/>
              <a:t>       </a:t>
            </a:r>
            <a:r>
              <a:rPr lang="en-US" sz="1000" b="1" dirty="0" smtClean="0"/>
              <a:t>public</a:t>
            </a:r>
            <a:r>
              <a:rPr lang="en-US" sz="1000" dirty="0" smtClean="0"/>
              <a:t> </a:t>
            </a:r>
            <a:r>
              <a:rPr lang="en-US" sz="1000" b="1" dirty="0" smtClean="0"/>
              <a:t>void</a:t>
            </a:r>
            <a:r>
              <a:rPr lang="en-US" sz="1000" dirty="0" smtClean="0"/>
              <a:t> </a:t>
            </a:r>
            <a:r>
              <a:rPr lang="en-US" sz="1000" dirty="0" err="1" smtClean="0"/>
              <a:t>setName</a:t>
            </a:r>
            <a:r>
              <a:rPr lang="en-US" sz="1000" dirty="0" smtClean="0"/>
              <a:t>(String name) {  </a:t>
            </a:r>
          </a:p>
          <a:p>
            <a:pPr algn="just">
              <a:buNone/>
            </a:pPr>
            <a:r>
              <a:rPr lang="en-US" sz="1000" dirty="0" smtClean="0"/>
              <a:t>          </a:t>
            </a:r>
            <a:r>
              <a:rPr lang="en-US" sz="1000" b="1" dirty="0" err="1" smtClean="0"/>
              <a:t>this</a:t>
            </a:r>
            <a:r>
              <a:rPr lang="en-US" sz="1000" dirty="0" err="1" smtClean="0"/>
              <a:t>.EmployeeName</a:t>
            </a:r>
            <a:r>
              <a:rPr lang="en-US" sz="1000" dirty="0" smtClean="0"/>
              <a:t> = name;  </a:t>
            </a:r>
          </a:p>
          <a:p>
            <a:pPr algn="just">
              <a:buNone/>
            </a:pPr>
            <a:r>
              <a:rPr lang="en-US" sz="1000" dirty="0" smtClean="0"/>
              <a:t>       }  </a:t>
            </a:r>
          </a:p>
          <a:p>
            <a:pPr algn="just">
              <a:buNone/>
            </a:pPr>
            <a:r>
              <a:rPr lang="en-US" sz="1000" dirty="0" smtClean="0"/>
              <a:t>          </a:t>
            </a:r>
          </a:p>
          <a:p>
            <a:pPr algn="just">
              <a:buNone/>
            </a:pPr>
            <a:r>
              <a:rPr lang="en-US" sz="1000" dirty="0" smtClean="0"/>
              <a:t>       </a:t>
            </a:r>
            <a:r>
              <a:rPr lang="en-US" sz="1000" b="1" dirty="0" smtClean="0"/>
              <a:t>public</a:t>
            </a:r>
            <a:r>
              <a:rPr lang="en-US" sz="1000" dirty="0" smtClean="0"/>
              <a:t> String </a:t>
            </a:r>
            <a:r>
              <a:rPr lang="en-US" sz="1000" dirty="0" err="1" smtClean="0"/>
              <a:t>getDepartment</a:t>
            </a:r>
            <a:r>
              <a:rPr lang="en-US" sz="1000" dirty="0" smtClean="0"/>
              <a:t>() {  </a:t>
            </a:r>
          </a:p>
          <a:p>
            <a:pPr algn="just">
              <a:buNone/>
            </a:pPr>
            <a:r>
              <a:rPr lang="en-US" sz="1000" dirty="0" smtClean="0"/>
              <a:t>              </a:t>
            </a:r>
            <a:r>
              <a:rPr lang="en-US" sz="1000" b="1" dirty="0" smtClean="0"/>
              <a:t>return</a:t>
            </a:r>
            <a:r>
              <a:rPr lang="en-US" sz="1000" dirty="0" smtClean="0"/>
              <a:t> </a:t>
            </a:r>
            <a:r>
              <a:rPr lang="en-US" sz="1000" dirty="0" err="1" smtClean="0"/>
              <a:t>EmployeeDepartment</a:t>
            </a:r>
            <a:r>
              <a:rPr lang="en-US" sz="1000" dirty="0" smtClean="0"/>
              <a:t>;  </a:t>
            </a:r>
          </a:p>
          <a:p>
            <a:pPr algn="just">
              <a:buNone/>
            </a:pPr>
            <a:r>
              <a:rPr lang="en-US" sz="1000" dirty="0" smtClean="0"/>
              <a:t>           }  </a:t>
            </a:r>
          </a:p>
          <a:p>
            <a:pPr algn="just">
              <a:buNone/>
            </a:pPr>
            <a:r>
              <a:rPr lang="en-US" sz="1000" dirty="0" smtClean="0"/>
              <a:t>          </a:t>
            </a:r>
          </a:p>
          <a:p>
            <a:pPr algn="just">
              <a:buNone/>
            </a:pPr>
            <a:r>
              <a:rPr lang="en-US" sz="1000" dirty="0" smtClean="0"/>
              <a:t>       </a:t>
            </a:r>
            <a:r>
              <a:rPr lang="en-US" sz="1000" b="1" dirty="0" smtClean="0"/>
              <a:t>public</a:t>
            </a:r>
            <a:r>
              <a:rPr lang="en-US" sz="1000" dirty="0" smtClean="0"/>
              <a:t> </a:t>
            </a:r>
            <a:r>
              <a:rPr lang="en-US" sz="1000" b="1" dirty="0" smtClean="0"/>
              <a:t>void</a:t>
            </a:r>
            <a:r>
              <a:rPr lang="en-US" sz="1000" dirty="0" smtClean="0"/>
              <a:t> </a:t>
            </a:r>
            <a:r>
              <a:rPr lang="en-US" sz="1000" dirty="0" err="1" smtClean="0"/>
              <a:t>setDepartment</a:t>
            </a:r>
            <a:r>
              <a:rPr lang="en-US" sz="1000" dirty="0" smtClean="0"/>
              <a:t>(String Department) {  </a:t>
            </a:r>
          </a:p>
          <a:p>
            <a:pPr algn="just">
              <a:buNone/>
            </a:pPr>
            <a:r>
              <a:rPr lang="en-US" sz="1000" dirty="0" smtClean="0"/>
              <a:t>              </a:t>
            </a:r>
            <a:r>
              <a:rPr lang="en-US" sz="1000" b="1" dirty="0" err="1" smtClean="0"/>
              <a:t>this</a:t>
            </a:r>
            <a:r>
              <a:rPr lang="en-US" sz="1000" dirty="0" err="1" smtClean="0"/>
              <a:t>.EmployeeDepartment</a:t>
            </a:r>
            <a:r>
              <a:rPr lang="en-US" sz="1000" dirty="0" smtClean="0"/>
              <a:t> = Department;  </a:t>
            </a:r>
          </a:p>
          <a:p>
            <a:pPr algn="just">
              <a:buNone/>
            </a:pPr>
            <a:r>
              <a:rPr lang="en-US" sz="1000" dirty="0" smtClean="0"/>
              <a:t>           }  </a:t>
            </a:r>
          </a:p>
          <a:p>
            <a:pPr algn="just">
              <a:buNone/>
            </a:pPr>
            <a:r>
              <a:rPr lang="en-US" sz="1000" dirty="0" smtClean="0"/>
              <a:t>          </a:t>
            </a:r>
          </a:p>
          <a:p>
            <a:pPr algn="just">
              <a:buNone/>
            </a:pPr>
            <a:r>
              <a:rPr lang="en-US" sz="1000" dirty="0" smtClean="0"/>
              <a:t>    }  </a:t>
            </a:r>
          </a:p>
          <a:p>
            <a:pPr algn="just">
              <a:buNone/>
            </a:pPr>
            <a:endParaRPr lang="en-US" sz="1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Layer</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1800" dirty="0" smtClean="0"/>
              <a:t>As </a:t>
            </a:r>
            <a:r>
              <a:rPr lang="en-US" sz="1800" dirty="0" smtClean="0"/>
              <a:t>the name depicts, </a:t>
            </a:r>
            <a:r>
              <a:rPr lang="en-US" sz="1800" dirty="0" smtClean="0">
                <a:solidFill>
                  <a:srgbClr val="FF0000"/>
                </a:solidFill>
              </a:rPr>
              <a:t>view represents the visualization of data </a:t>
            </a:r>
            <a:r>
              <a:rPr lang="en-US" sz="1800" dirty="0" smtClean="0"/>
              <a:t>received from the model. </a:t>
            </a:r>
            <a:endParaRPr lang="en-US" sz="1800" dirty="0" smtClean="0"/>
          </a:p>
          <a:p>
            <a:pPr algn="just"/>
            <a:endParaRPr lang="en-US" sz="1800" dirty="0" smtClean="0"/>
          </a:p>
          <a:p>
            <a:pPr algn="just"/>
            <a:r>
              <a:rPr lang="en-US" sz="1800" dirty="0" smtClean="0"/>
              <a:t>The </a:t>
            </a:r>
            <a:r>
              <a:rPr lang="en-US" sz="1800" dirty="0" smtClean="0"/>
              <a:t>view layer consists of output of application or user interface</a:t>
            </a:r>
            <a:r>
              <a:rPr lang="en-US" sz="1800" dirty="0" smtClean="0"/>
              <a:t>.</a:t>
            </a:r>
          </a:p>
          <a:p>
            <a:pPr algn="just">
              <a:buNone/>
            </a:pPr>
            <a:r>
              <a:rPr lang="en-US" sz="1800" dirty="0" smtClean="0"/>
              <a:t> </a:t>
            </a:r>
          </a:p>
          <a:p>
            <a:pPr algn="just"/>
            <a:r>
              <a:rPr lang="en-US" sz="1800" dirty="0" smtClean="0"/>
              <a:t>It </a:t>
            </a:r>
            <a:r>
              <a:rPr lang="en-US" sz="1800" dirty="0" smtClean="0"/>
              <a:t>sends the requested data to the client, that is fetched from model layer by controller</a:t>
            </a:r>
            <a:r>
              <a:rPr lang="en-US" sz="1800" dirty="0" smtClean="0"/>
              <a:t>.</a:t>
            </a:r>
          </a:p>
          <a:p>
            <a:pPr algn="just"/>
            <a:endParaRPr lang="en-US" sz="1800" dirty="0" smtClean="0"/>
          </a:p>
          <a:p>
            <a:pPr algn="just"/>
            <a:r>
              <a:rPr lang="en-US" sz="1800" dirty="0" smtClean="0"/>
              <a:t>Let's take an example where we create a view using the </a:t>
            </a:r>
            <a:r>
              <a:rPr lang="en-US" sz="1800" dirty="0" err="1" smtClean="0"/>
              <a:t>EmployeeView</a:t>
            </a:r>
            <a:r>
              <a:rPr lang="en-US" sz="1800" dirty="0" smtClean="0"/>
              <a:t> class.</a:t>
            </a:r>
          </a:p>
          <a:p>
            <a:pPr algn="just"/>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syntax for three different instances</a:t>
            </a:r>
            <a:endParaRPr lang="en-IN" dirty="0"/>
          </a:p>
        </p:txBody>
      </p:sp>
      <p:sp>
        <p:nvSpPr>
          <p:cNvPr id="3" name="Content Placeholder 2"/>
          <p:cNvSpPr>
            <a:spLocks noGrp="1"/>
          </p:cNvSpPr>
          <p:nvPr>
            <p:ph idx="1"/>
          </p:nvPr>
        </p:nvSpPr>
        <p:spPr/>
        <p:txBody>
          <a:bodyPr>
            <a:normAutofit/>
          </a:bodyPr>
          <a:lstStyle/>
          <a:p>
            <a:pPr algn="just">
              <a:buNone/>
            </a:pPr>
            <a:r>
              <a:rPr lang="en-IN" sz="2400" b="1" dirty="0" smtClean="0"/>
              <a:t>1. No Parameter Syntax</a:t>
            </a:r>
          </a:p>
          <a:p>
            <a:pPr algn="just">
              <a:buNone/>
            </a:pPr>
            <a:r>
              <a:rPr lang="en-IN" sz="2400" dirty="0" smtClean="0"/>
              <a:t>                 () -&gt; {body of function}</a:t>
            </a:r>
          </a:p>
          <a:p>
            <a:pPr algn="just">
              <a:buNone/>
            </a:pPr>
            <a:endParaRPr lang="en-IN" sz="2400" dirty="0" smtClean="0"/>
          </a:p>
          <a:p>
            <a:pPr algn="just">
              <a:buNone/>
            </a:pPr>
            <a:r>
              <a:rPr lang="en-IN" sz="2400" b="1" dirty="0" smtClean="0"/>
              <a:t>2. One Parameter Syntax</a:t>
            </a:r>
          </a:p>
          <a:p>
            <a:pPr algn="just">
              <a:buNone/>
            </a:pPr>
            <a:r>
              <a:rPr lang="en-IN" sz="2400" dirty="0" smtClean="0"/>
              <a:t>         ( p1 ) -&gt; {body of function}</a:t>
            </a:r>
          </a:p>
          <a:p>
            <a:pPr algn="just">
              <a:buNone/>
            </a:pPr>
            <a:endParaRPr lang="en-IN" sz="2400" dirty="0" smtClean="0"/>
          </a:p>
          <a:p>
            <a:pPr algn="just">
              <a:buNone/>
            </a:pPr>
            <a:r>
              <a:rPr lang="en-IN" sz="2400" b="1" dirty="0" smtClean="0"/>
              <a:t>3.Two Parameter Syntax</a:t>
            </a:r>
          </a:p>
          <a:p>
            <a:pPr algn="just">
              <a:buNone/>
            </a:pPr>
            <a:r>
              <a:rPr lang="en-IN" sz="2400" dirty="0" smtClean="0"/>
              <a:t>         ( p1, p2 ) -&gt; {body of function}</a:t>
            </a:r>
          </a:p>
          <a:p>
            <a:pPr algn="just">
              <a:buNone/>
            </a:pPr>
            <a:endParaRPr lang="en-IN"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4525963"/>
          </a:xfrm>
        </p:spPr>
        <p:txBody>
          <a:bodyPr>
            <a:normAutofit fontScale="55000" lnSpcReduction="20000"/>
          </a:bodyPr>
          <a:lstStyle/>
          <a:p>
            <a:pPr algn="just">
              <a:buNone/>
            </a:pPr>
            <a:r>
              <a:rPr lang="en-US" b="1" dirty="0" smtClean="0"/>
              <a:t>EmployeeView.java</a:t>
            </a:r>
          </a:p>
          <a:p>
            <a:pPr algn="just">
              <a:buNone/>
            </a:pPr>
            <a:endParaRPr lang="en-US" dirty="0" smtClean="0"/>
          </a:p>
          <a:p>
            <a:pPr algn="just">
              <a:buNone/>
            </a:pPr>
            <a:r>
              <a:rPr lang="en-US" dirty="0" smtClean="0">
                <a:solidFill>
                  <a:srgbClr val="FF0000"/>
                </a:solidFill>
              </a:rPr>
              <a:t>// class which represents the view  </a:t>
            </a:r>
          </a:p>
          <a:p>
            <a:pPr algn="just">
              <a:buNone/>
            </a:pPr>
            <a:r>
              <a:rPr lang="en-US" b="1" dirty="0" smtClean="0"/>
              <a:t>public</a:t>
            </a:r>
            <a:r>
              <a:rPr lang="en-US" dirty="0" smtClean="0"/>
              <a:t> </a:t>
            </a:r>
            <a:r>
              <a:rPr lang="en-US" b="1" dirty="0" smtClean="0"/>
              <a:t>class</a:t>
            </a:r>
            <a:r>
              <a:rPr lang="en-US" dirty="0" smtClean="0"/>
              <a:t> </a:t>
            </a:r>
            <a:r>
              <a:rPr lang="en-US" dirty="0" err="1" smtClean="0"/>
              <a:t>EmployeeView</a:t>
            </a:r>
            <a:r>
              <a:rPr lang="en-US" dirty="0" smtClean="0"/>
              <a:t> {  </a:t>
            </a:r>
          </a:p>
          <a:p>
            <a:pPr algn="just">
              <a:buNone/>
            </a:pPr>
            <a:r>
              <a:rPr lang="en-US" dirty="0" smtClean="0"/>
              <a:t>  </a:t>
            </a:r>
          </a:p>
          <a:p>
            <a:pPr algn="just">
              <a:buNone/>
            </a:pPr>
            <a:r>
              <a:rPr lang="en-US" dirty="0" smtClean="0"/>
              <a:t>      </a:t>
            </a:r>
            <a:r>
              <a:rPr lang="en-US" dirty="0" smtClean="0">
                <a:solidFill>
                  <a:srgbClr val="FF0000"/>
                </a:solidFill>
              </a:rPr>
              <a:t>// method to display the Employee details   </a:t>
            </a:r>
            <a:endParaRPr lang="en-US" dirty="0" smtClean="0">
              <a:solidFill>
                <a:srgbClr val="FF0000"/>
              </a:solidFill>
            </a:endParaRPr>
          </a:p>
          <a:p>
            <a:pPr algn="just">
              <a:buNone/>
            </a:pPr>
            <a:endParaRPr lang="en-US" dirty="0" smtClean="0">
              <a:solidFill>
                <a:srgbClr val="FF0000"/>
              </a:solidFill>
            </a:endParaRPr>
          </a:p>
          <a:p>
            <a:pPr algn="just">
              <a:buNone/>
            </a:pPr>
            <a:r>
              <a:rPr lang="en-US" b="1" dirty="0" smtClean="0"/>
              <a:t>public</a:t>
            </a:r>
            <a:r>
              <a:rPr lang="en-US" dirty="0" smtClean="0"/>
              <a:t> </a:t>
            </a:r>
            <a:r>
              <a:rPr lang="en-US" b="1" dirty="0" smtClean="0"/>
              <a:t>void</a:t>
            </a:r>
            <a:r>
              <a:rPr lang="en-US" dirty="0" smtClean="0"/>
              <a:t> </a:t>
            </a:r>
            <a:r>
              <a:rPr lang="en-US" dirty="0" err="1" smtClean="0"/>
              <a:t>printEmployeeDetails</a:t>
            </a:r>
            <a:r>
              <a:rPr lang="en-US" dirty="0" smtClean="0"/>
              <a:t> (String </a:t>
            </a:r>
            <a:r>
              <a:rPr lang="en-US" dirty="0" err="1" smtClean="0"/>
              <a:t>EmployeeName</a:t>
            </a:r>
            <a:r>
              <a:rPr lang="en-US" dirty="0" smtClean="0"/>
              <a:t>, String </a:t>
            </a:r>
            <a:r>
              <a:rPr lang="en-US" dirty="0" err="1" smtClean="0"/>
              <a:t>EmployeeId</a:t>
            </a:r>
            <a:r>
              <a:rPr lang="en-US" dirty="0" smtClean="0"/>
              <a:t>, String </a:t>
            </a:r>
            <a:r>
              <a:rPr lang="en-US" dirty="0" err="1" smtClean="0"/>
              <a:t>EmployeeDepartment</a:t>
            </a:r>
            <a:r>
              <a:rPr lang="en-US" dirty="0" smtClean="0"/>
              <a:t>){  </a:t>
            </a:r>
          </a:p>
          <a:p>
            <a:pPr algn="just">
              <a:buNone/>
            </a:pPr>
            <a:r>
              <a:rPr lang="en-US" dirty="0" smtClean="0"/>
              <a:t>          </a:t>
            </a:r>
            <a:r>
              <a:rPr lang="en-US" dirty="0" err="1" smtClean="0"/>
              <a:t>System.out.println</a:t>
            </a:r>
            <a:r>
              <a:rPr lang="en-US" dirty="0" smtClean="0"/>
              <a:t>("Employee Details: ");  </a:t>
            </a:r>
          </a:p>
          <a:p>
            <a:pPr algn="just">
              <a:buNone/>
            </a:pPr>
            <a:r>
              <a:rPr lang="en-US" dirty="0" smtClean="0"/>
              <a:t>          </a:t>
            </a:r>
            <a:r>
              <a:rPr lang="en-US" dirty="0" err="1" smtClean="0"/>
              <a:t>System.out.println</a:t>
            </a:r>
            <a:r>
              <a:rPr lang="en-US" dirty="0" smtClean="0"/>
              <a:t>("Name: " + </a:t>
            </a:r>
            <a:r>
              <a:rPr lang="en-US" dirty="0" err="1" smtClean="0"/>
              <a:t>EmployeeName</a:t>
            </a:r>
            <a:r>
              <a:rPr lang="en-US" dirty="0" smtClean="0"/>
              <a:t>);  </a:t>
            </a:r>
          </a:p>
          <a:p>
            <a:pPr algn="just">
              <a:buNone/>
            </a:pPr>
            <a:r>
              <a:rPr lang="en-US" dirty="0" smtClean="0"/>
              <a:t>          </a:t>
            </a:r>
            <a:r>
              <a:rPr lang="en-US" dirty="0" err="1" smtClean="0"/>
              <a:t>System.out.println</a:t>
            </a:r>
            <a:r>
              <a:rPr lang="en-US" dirty="0" smtClean="0"/>
              <a:t>("Employee ID: " + </a:t>
            </a:r>
            <a:r>
              <a:rPr lang="en-US" dirty="0" err="1" smtClean="0"/>
              <a:t>EmployeeId</a:t>
            </a:r>
            <a:r>
              <a:rPr lang="en-US" dirty="0" smtClean="0"/>
              <a:t>);  </a:t>
            </a:r>
          </a:p>
          <a:p>
            <a:pPr algn="just">
              <a:buNone/>
            </a:pPr>
            <a:r>
              <a:rPr lang="en-US" dirty="0" smtClean="0"/>
              <a:t>          </a:t>
            </a:r>
            <a:r>
              <a:rPr lang="en-US" dirty="0" err="1" smtClean="0"/>
              <a:t>System.out.println</a:t>
            </a:r>
            <a:r>
              <a:rPr lang="en-US" dirty="0" smtClean="0"/>
              <a:t>("Employee Department: " + </a:t>
            </a:r>
            <a:r>
              <a:rPr lang="en-US" dirty="0" err="1" smtClean="0"/>
              <a:t>EmployeeDepartment</a:t>
            </a:r>
            <a:r>
              <a:rPr lang="en-US" dirty="0" smtClean="0"/>
              <a:t>);  </a:t>
            </a:r>
          </a:p>
          <a:p>
            <a:pPr algn="just">
              <a:buNone/>
            </a:pPr>
            <a:r>
              <a:rPr lang="en-US" dirty="0" smtClean="0"/>
              <a:t>       }  </a:t>
            </a:r>
          </a:p>
          <a:p>
            <a:pPr algn="just">
              <a:buNone/>
            </a:pPr>
            <a:r>
              <a:rPr lang="en-US" dirty="0" smtClean="0"/>
              <a:t>    }  </a:t>
            </a:r>
          </a:p>
          <a:p>
            <a:pPr algn="just">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Controller Layer</a:t>
            </a:r>
            <a:br>
              <a:rPr lang="en-US" dirty="0" smtClean="0"/>
            </a:br>
            <a:endParaRPr lang="en-US" dirty="0"/>
          </a:p>
        </p:txBody>
      </p:sp>
      <p:sp>
        <p:nvSpPr>
          <p:cNvPr id="3" name="Content Placeholder 2"/>
          <p:cNvSpPr>
            <a:spLocks noGrp="1"/>
          </p:cNvSpPr>
          <p:nvPr>
            <p:ph idx="1"/>
          </p:nvPr>
        </p:nvSpPr>
        <p:spPr>
          <a:xfrm>
            <a:off x="457200" y="1357298"/>
            <a:ext cx="8229600" cy="4525963"/>
          </a:xfrm>
        </p:spPr>
        <p:txBody>
          <a:bodyPr>
            <a:normAutofit fontScale="85000" lnSpcReduction="10000"/>
          </a:bodyPr>
          <a:lstStyle/>
          <a:p>
            <a:pPr algn="just"/>
            <a:r>
              <a:rPr lang="en-US" dirty="0" smtClean="0"/>
              <a:t>The </a:t>
            </a:r>
            <a:r>
              <a:rPr lang="en-US" dirty="0" smtClean="0"/>
              <a:t>controller layer gets the user requests from the view layer and processes them, with the necessary validations</a:t>
            </a:r>
            <a:r>
              <a:rPr lang="en-US" dirty="0" smtClean="0"/>
              <a:t>.</a:t>
            </a:r>
          </a:p>
          <a:p>
            <a:pPr algn="just"/>
            <a:endParaRPr lang="en-US" dirty="0" smtClean="0"/>
          </a:p>
          <a:p>
            <a:pPr algn="just"/>
            <a:r>
              <a:rPr lang="en-US" dirty="0" smtClean="0"/>
              <a:t> </a:t>
            </a:r>
            <a:r>
              <a:rPr lang="en-US" dirty="0" smtClean="0"/>
              <a:t>It acts as an interface between Model and View. The requests are then sent to model for data processing. Once they are processed, the data is sent back to the controller and then displayed on the view</a:t>
            </a:r>
            <a:r>
              <a:rPr lang="en-US" dirty="0" smtClean="0"/>
              <a:t>.</a:t>
            </a:r>
          </a:p>
          <a:p>
            <a:pPr algn="just"/>
            <a:endParaRPr lang="en-US" dirty="0" smtClean="0"/>
          </a:p>
          <a:p>
            <a:pPr algn="just"/>
            <a:r>
              <a:rPr lang="en-US" dirty="0" smtClean="0"/>
              <a:t>Let's consider the following code snippet that creates the controller using the </a:t>
            </a:r>
            <a:r>
              <a:rPr lang="en-US" dirty="0" err="1" smtClean="0"/>
              <a:t>EmployeeController</a:t>
            </a:r>
            <a:r>
              <a:rPr lang="en-US" dirty="0" smtClean="0"/>
              <a:t> class.</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714356"/>
            <a:ext cx="8229600" cy="4525963"/>
          </a:xfrm>
        </p:spPr>
        <p:txBody>
          <a:bodyPr>
            <a:noAutofit/>
          </a:bodyPr>
          <a:lstStyle/>
          <a:p>
            <a:pPr algn="just">
              <a:buNone/>
            </a:pPr>
            <a:r>
              <a:rPr lang="en-US" sz="1050" b="1" dirty="0" smtClean="0"/>
              <a:t>EmployeeController.java</a:t>
            </a:r>
            <a:endParaRPr lang="en-US" sz="1050" dirty="0" smtClean="0"/>
          </a:p>
          <a:p>
            <a:pPr algn="just">
              <a:buNone/>
            </a:pPr>
            <a:r>
              <a:rPr lang="en-US" sz="1050" dirty="0" smtClean="0"/>
              <a:t>// class which represent the controller  </a:t>
            </a:r>
          </a:p>
          <a:p>
            <a:pPr algn="just">
              <a:buNone/>
            </a:pPr>
            <a:r>
              <a:rPr lang="en-US" sz="1050" b="1" dirty="0" smtClean="0"/>
              <a:t>public</a:t>
            </a:r>
            <a:r>
              <a:rPr lang="en-US" sz="1050" dirty="0" smtClean="0"/>
              <a:t> </a:t>
            </a:r>
            <a:r>
              <a:rPr lang="en-US" sz="1050" b="1" dirty="0" smtClean="0"/>
              <a:t>class</a:t>
            </a:r>
            <a:r>
              <a:rPr lang="en-US" sz="1050" dirty="0" smtClean="0"/>
              <a:t> </a:t>
            </a:r>
            <a:r>
              <a:rPr lang="en-US" sz="1050" dirty="0" err="1" smtClean="0"/>
              <a:t>EmployeeController</a:t>
            </a:r>
            <a:r>
              <a:rPr lang="en-US" sz="1050" dirty="0" smtClean="0"/>
              <a:t> {  </a:t>
            </a:r>
          </a:p>
          <a:p>
            <a:pPr algn="just">
              <a:buNone/>
            </a:pPr>
            <a:r>
              <a:rPr lang="en-US" sz="1050" dirty="0" smtClean="0"/>
              <a:t>  </a:t>
            </a:r>
          </a:p>
          <a:p>
            <a:pPr algn="just">
              <a:buNone/>
            </a:pPr>
            <a:r>
              <a:rPr lang="en-US" sz="1050" dirty="0" smtClean="0"/>
              <a:t>    </a:t>
            </a:r>
            <a:r>
              <a:rPr lang="en-US" sz="1050" dirty="0" smtClean="0">
                <a:solidFill>
                  <a:srgbClr val="FF0000"/>
                </a:solidFill>
              </a:rPr>
              <a:t>  // declaring the variables model and view  </a:t>
            </a:r>
          </a:p>
          <a:p>
            <a:pPr algn="just">
              <a:buNone/>
            </a:pPr>
            <a:r>
              <a:rPr lang="en-US" sz="1050" dirty="0" smtClean="0"/>
              <a:t>       </a:t>
            </a:r>
            <a:r>
              <a:rPr lang="en-US" sz="1050" b="1" dirty="0" smtClean="0"/>
              <a:t>private</a:t>
            </a:r>
            <a:r>
              <a:rPr lang="en-US" sz="1050" dirty="0" smtClean="0"/>
              <a:t> Employee model;  </a:t>
            </a:r>
          </a:p>
          <a:p>
            <a:pPr algn="just">
              <a:buNone/>
            </a:pPr>
            <a:r>
              <a:rPr lang="en-US" sz="1050" dirty="0" smtClean="0"/>
              <a:t>       </a:t>
            </a:r>
            <a:r>
              <a:rPr lang="en-US" sz="1050" b="1" dirty="0" smtClean="0"/>
              <a:t>private</a:t>
            </a:r>
            <a:r>
              <a:rPr lang="en-US" sz="1050" dirty="0" smtClean="0"/>
              <a:t> </a:t>
            </a:r>
            <a:r>
              <a:rPr lang="en-US" sz="1050" dirty="0" err="1" smtClean="0"/>
              <a:t>EmployeeView</a:t>
            </a:r>
            <a:r>
              <a:rPr lang="en-US" sz="1050" dirty="0" smtClean="0"/>
              <a:t> view;  </a:t>
            </a:r>
          </a:p>
          <a:p>
            <a:pPr algn="just">
              <a:buNone/>
            </a:pPr>
            <a:r>
              <a:rPr lang="en-US" sz="1050" dirty="0" smtClean="0"/>
              <a:t>   </a:t>
            </a:r>
          </a:p>
          <a:p>
            <a:pPr algn="just">
              <a:buNone/>
            </a:pPr>
            <a:r>
              <a:rPr lang="en-US" sz="1050" dirty="0" smtClean="0"/>
              <a:t>    </a:t>
            </a:r>
            <a:r>
              <a:rPr lang="en-US" sz="1050" dirty="0" smtClean="0">
                <a:solidFill>
                  <a:srgbClr val="FF0000"/>
                </a:solidFill>
              </a:rPr>
              <a:t>  // constructor to initialize  </a:t>
            </a:r>
          </a:p>
          <a:p>
            <a:pPr algn="just">
              <a:buNone/>
            </a:pPr>
            <a:r>
              <a:rPr lang="en-US" sz="1050" dirty="0" smtClean="0"/>
              <a:t>       </a:t>
            </a:r>
            <a:r>
              <a:rPr lang="en-US" sz="1050" b="1" dirty="0" smtClean="0"/>
              <a:t>public</a:t>
            </a:r>
            <a:r>
              <a:rPr lang="en-US" sz="1050" dirty="0" smtClean="0"/>
              <a:t> </a:t>
            </a:r>
            <a:r>
              <a:rPr lang="en-US" sz="1050" dirty="0" err="1" smtClean="0"/>
              <a:t>EmployeeController</a:t>
            </a:r>
            <a:r>
              <a:rPr lang="en-US" sz="1050" dirty="0" smtClean="0"/>
              <a:t>(Employee model, </a:t>
            </a:r>
            <a:r>
              <a:rPr lang="en-US" sz="1050" dirty="0" err="1" smtClean="0"/>
              <a:t>EmployeeView</a:t>
            </a:r>
            <a:r>
              <a:rPr lang="en-US" sz="1050" dirty="0" smtClean="0"/>
              <a:t> view) {  </a:t>
            </a:r>
          </a:p>
          <a:p>
            <a:pPr algn="just">
              <a:buNone/>
            </a:pPr>
            <a:r>
              <a:rPr lang="en-US" sz="1050" dirty="0" smtClean="0"/>
              <a:t>          </a:t>
            </a:r>
            <a:r>
              <a:rPr lang="en-US" sz="1050" b="1" dirty="0" err="1" smtClean="0"/>
              <a:t>this</a:t>
            </a:r>
            <a:r>
              <a:rPr lang="en-US" sz="1050" dirty="0" err="1" smtClean="0"/>
              <a:t>.model</a:t>
            </a:r>
            <a:r>
              <a:rPr lang="en-US" sz="1050" dirty="0" smtClean="0"/>
              <a:t> = model;  </a:t>
            </a:r>
          </a:p>
          <a:p>
            <a:pPr algn="just">
              <a:buNone/>
            </a:pPr>
            <a:r>
              <a:rPr lang="en-US" sz="1050" dirty="0" smtClean="0"/>
              <a:t>          </a:t>
            </a:r>
            <a:r>
              <a:rPr lang="en-US" sz="1050" b="1" dirty="0" err="1" smtClean="0"/>
              <a:t>this</a:t>
            </a:r>
            <a:r>
              <a:rPr lang="en-US" sz="1050" dirty="0" err="1" smtClean="0"/>
              <a:t>.view</a:t>
            </a:r>
            <a:r>
              <a:rPr lang="en-US" sz="1050" dirty="0" smtClean="0"/>
              <a:t> = view;  </a:t>
            </a:r>
          </a:p>
          <a:p>
            <a:pPr algn="just">
              <a:buNone/>
            </a:pPr>
            <a:r>
              <a:rPr lang="en-US" sz="1050" dirty="0" smtClean="0"/>
              <a:t>       }  </a:t>
            </a:r>
          </a:p>
          <a:p>
            <a:pPr algn="just">
              <a:buNone/>
            </a:pPr>
            <a:r>
              <a:rPr lang="en-US" sz="1050" dirty="0" smtClean="0"/>
              <a:t>   </a:t>
            </a:r>
          </a:p>
          <a:p>
            <a:pPr algn="just">
              <a:buNone/>
            </a:pPr>
            <a:r>
              <a:rPr lang="en-US" sz="1050" dirty="0" smtClean="0"/>
              <a:t> </a:t>
            </a:r>
            <a:r>
              <a:rPr lang="en-US" sz="1050" dirty="0" smtClean="0">
                <a:solidFill>
                  <a:srgbClr val="FF0000"/>
                </a:solidFill>
              </a:rPr>
              <a:t>     // getter and setter methods   </a:t>
            </a:r>
          </a:p>
          <a:p>
            <a:pPr algn="just">
              <a:buNone/>
            </a:pPr>
            <a:r>
              <a:rPr lang="en-US" sz="1050" dirty="0" smtClean="0"/>
              <a:t>       </a:t>
            </a:r>
            <a:r>
              <a:rPr lang="en-US" sz="1050" b="1" dirty="0" smtClean="0"/>
              <a:t>public</a:t>
            </a:r>
            <a:r>
              <a:rPr lang="en-US" sz="1050" dirty="0" smtClean="0"/>
              <a:t> </a:t>
            </a:r>
            <a:r>
              <a:rPr lang="en-US" sz="1050" b="1" dirty="0" smtClean="0"/>
              <a:t>void</a:t>
            </a:r>
            <a:r>
              <a:rPr lang="en-US" sz="1050" dirty="0" smtClean="0"/>
              <a:t> </a:t>
            </a:r>
            <a:r>
              <a:rPr lang="en-US" sz="1050" dirty="0" err="1" smtClean="0"/>
              <a:t>setEmployeeName</a:t>
            </a:r>
            <a:r>
              <a:rPr lang="en-US" sz="1050" dirty="0" smtClean="0"/>
              <a:t>(String name){  </a:t>
            </a:r>
          </a:p>
          <a:p>
            <a:pPr algn="just">
              <a:buNone/>
            </a:pPr>
            <a:r>
              <a:rPr lang="en-US" sz="1050" dirty="0" smtClean="0"/>
              <a:t>          </a:t>
            </a:r>
            <a:r>
              <a:rPr lang="en-US" sz="1050" dirty="0" err="1" smtClean="0"/>
              <a:t>model.setName</a:t>
            </a:r>
            <a:r>
              <a:rPr lang="en-US" sz="1050" dirty="0" smtClean="0"/>
              <a:t>(name);        </a:t>
            </a:r>
          </a:p>
          <a:p>
            <a:pPr algn="just">
              <a:buNone/>
            </a:pPr>
            <a:r>
              <a:rPr lang="en-US" sz="1050" dirty="0" smtClean="0"/>
              <a:t>       }  </a:t>
            </a:r>
          </a:p>
          <a:p>
            <a:pPr algn="just">
              <a:buNone/>
            </a:pPr>
            <a:r>
              <a:rPr lang="en-US" sz="1050" dirty="0" smtClean="0"/>
              <a:t>   </a:t>
            </a:r>
          </a:p>
          <a:p>
            <a:pPr algn="just">
              <a:buNone/>
            </a:pPr>
            <a:r>
              <a:rPr lang="en-US" sz="1050" dirty="0" smtClean="0"/>
              <a:t>       </a:t>
            </a:r>
            <a:r>
              <a:rPr lang="en-US" sz="1050" b="1" dirty="0" smtClean="0"/>
              <a:t>public</a:t>
            </a:r>
            <a:r>
              <a:rPr lang="en-US" sz="1050" dirty="0" smtClean="0"/>
              <a:t> String </a:t>
            </a:r>
            <a:r>
              <a:rPr lang="en-US" sz="1050" dirty="0" err="1" smtClean="0"/>
              <a:t>getEmployeeName</a:t>
            </a:r>
            <a:r>
              <a:rPr lang="en-US" sz="1050" dirty="0" smtClean="0"/>
              <a:t>(){  </a:t>
            </a:r>
          </a:p>
          <a:p>
            <a:pPr algn="just">
              <a:buNone/>
            </a:pPr>
            <a:r>
              <a:rPr lang="en-US" sz="1050" dirty="0" smtClean="0"/>
              <a:t>          </a:t>
            </a:r>
            <a:r>
              <a:rPr lang="en-US" sz="1050" b="1" dirty="0" smtClean="0"/>
              <a:t>return</a:t>
            </a:r>
            <a:r>
              <a:rPr lang="en-US" sz="1050" dirty="0" smtClean="0"/>
              <a:t> </a:t>
            </a:r>
            <a:r>
              <a:rPr lang="en-US" sz="1050" dirty="0" err="1" smtClean="0"/>
              <a:t>model.getName</a:t>
            </a:r>
            <a:r>
              <a:rPr lang="en-US" sz="1050" dirty="0" smtClean="0"/>
              <a:t>();         </a:t>
            </a:r>
          </a:p>
          <a:p>
            <a:pPr algn="just">
              <a:buNone/>
            </a:pPr>
            <a:r>
              <a:rPr lang="en-US" sz="1050" dirty="0" smtClean="0"/>
              <a:t>       }  </a:t>
            </a:r>
          </a:p>
          <a:p>
            <a:pPr algn="just">
              <a:buNone/>
            </a:pPr>
            <a:r>
              <a:rPr lang="en-US" sz="1050" dirty="0" smtClean="0"/>
              <a:t>   </a:t>
            </a:r>
          </a:p>
          <a:p>
            <a:pPr algn="just">
              <a:buNone/>
            </a:pPr>
            <a:r>
              <a:rPr lang="en-US" sz="1050" dirty="0" smtClean="0"/>
              <a:t>       </a:t>
            </a:r>
            <a:r>
              <a:rPr lang="en-US" sz="1050" b="1" dirty="0" smtClean="0"/>
              <a:t>public</a:t>
            </a:r>
            <a:r>
              <a:rPr lang="en-US" sz="1050" dirty="0" smtClean="0"/>
              <a:t> </a:t>
            </a:r>
            <a:r>
              <a:rPr lang="en-US" sz="1050" b="1" dirty="0" smtClean="0"/>
              <a:t>void</a:t>
            </a:r>
            <a:r>
              <a:rPr lang="en-US" sz="1050" dirty="0" smtClean="0"/>
              <a:t> </a:t>
            </a:r>
            <a:r>
              <a:rPr lang="en-US" sz="1050" dirty="0" err="1" smtClean="0"/>
              <a:t>setEmployeeId</a:t>
            </a:r>
            <a:r>
              <a:rPr lang="en-US" sz="1050" dirty="0" smtClean="0"/>
              <a:t>(String id){  </a:t>
            </a:r>
          </a:p>
          <a:p>
            <a:pPr algn="just">
              <a:buNone/>
            </a:pPr>
            <a:r>
              <a:rPr lang="en-US" sz="1050" dirty="0" smtClean="0"/>
              <a:t>          </a:t>
            </a:r>
            <a:r>
              <a:rPr lang="en-US" sz="1050" dirty="0" err="1" smtClean="0"/>
              <a:t>model.setId</a:t>
            </a:r>
            <a:r>
              <a:rPr lang="en-US" sz="1050" dirty="0" smtClean="0"/>
              <a:t>(id);        </a:t>
            </a:r>
          </a:p>
          <a:p>
            <a:pPr algn="just">
              <a:buNone/>
            </a:pPr>
            <a:r>
              <a:rPr lang="en-US" sz="1050" dirty="0" smtClean="0"/>
              <a:t>       }  </a:t>
            </a:r>
          </a:p>
          <a:p>
            <a:pPr algn="just">
              <a:buNone/>
            </a:pPr>
            <a:r>
              <a:rPr lang="en-US" sz="1050" dirty="0" smtClean="0"/>
              <a:t>   </a:t>
            </a:r>
          </a:p>
          <a:p>
            <a:pPr algn="just">
              <a:buNone/>
            </a:pPr>
            <a:r>
              <a:rPr lang="en-US" sz="1050" dirty="0" smtClean="0"/>
              <a:t>       </a:t>
            </a:r>
            <a:r>
              <a:rPr lang="en-US" sz="1050" b="1" dirty="0" smtClean="0"/>
              <a:t>public</a:t>
            </a:r>
            <a:r>
              <a:rPr lang="en-US" sz="1050" dirty="0" smtClean="0"/>
              <a:t> String </a:t>
            </a:r>
            <a:r>
              <a:rPr lang="en-US" sz="1050" dirty="0" err="1" smtClean="0"/>
              <a:t>getEmployeeId</a:t>
            </a:r>
            <a:r>
              <a:rPr lang="en-US" sz="1050" dirty="0" smtClean="0"/>
              <a:t>(){  </a:t>
            </a:r>
          </a:p>
          <a:p>
            <a:pPr algn="just">
              <a:buNone/>
            </a:pPr>
            <a:r>
              <a:rPr lang="en-US" sz="1050" dirty="0" smtClean="0"/>
              <a:t>          </a:t>
            </a:r>
            <a:r>
              <a:rPr lang="en-US" sz="1050" b="1" dirty="0" smtClean="0"/>
              <a:t>return</a:t>
            </a:r>
            <a:r>
              <a:rPr lang="en-US" sz="1050" dirty="0" smtClean="0"/>
              <a:t> </a:t>
            </a:r>
            <a:r>
              <a:rPr lang="en-US" sz="1050" dirty="0" err="1" smtClean="0"/>
              <a:t>model.getId</a:t>
            </a:r>
            <a:r>
              <a:rPr lang="en-US" sz="1050" dirty="0" smtClean="0"/>
              <a:t>();       </a:t>
            </a:r>
          </a:p>
          <a:p>
            <a:pPr algn="just">
              <a:buNone/>
            </a:pPr>
            <a:r>
              <a:rPr lang="en-US" sz="1050" dirty="0" smtClean="0"/>
              <a:t>       }  </a:t>
            </a:r>
          </a:p>
          <a:p>
            <a:pPr algn="just">
              <a:buNone/>
            </a:pPr>
            <a:r>
              <a:rPr lang="en-US" sz="1050" dirty="0" smtClean="0"/>
              <a:t>   </a:t>
            </a:r>
          </a:p>
          <a:p>
            <a:pPr algn="just">
              <a:buNone/>
            </a:pPr>
            <a:r>
              <a:rPr lang="en-US" sz="1050" dirty="0" smtClean="0"/>
              <a:t>       </a:t>
            </a:r>
            <a:endParaRPr lang="en-US" sz="105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9119"/>
            <a:ext cx="8229600" cy="4525963"/>
          </a:xfrm>
        </p:spPr>
        <p:txBody>
          <a:bodyPr>
            <a:noAutofit/>
          </a:bodyPr>
          <a:lstStyle/>
          <a:p>
            <a:pPr algn="just">
              <a:buNone/>
            </a:pPr>
            <a:r>
              <a:rPr lang="en-US" sz="1100" dirty="0" smtClean="0"/>
              <a:t>       </a:t>
            </a:r>
            <a:r>
              <a:rPr lang="en-US" sz="1100" b="1" dirty="0" smtClean="0"/>
              <a:t>public</a:t>
            </a:r>
            <a:r>
              <a:rPr lang="en-US" sz="1100" dirty="0" smtClean="0"/>
              <a:t> </a:t>
            </a:r>
            <a:r>
              <a:rPr lang="en-US" sz="1100" b="1" dirty="0" smtClean="0"/>
              <a:t>void</a:t>
            </a:r>
            <a:r>
              <a:rPr lang="en-US" sz="1100" dirty="0" smtClean="0"/>
              <a:t> </a:t>
            </a:r>
            <a:r>
              <a:rPr lang="en-US" sz="1100" dirty="0" err="1" smtClean="0"/>
              <a:t>setEmployeeDepartment</a:t>
            </a:r>
            <a:r>
              <a:rPr lang="en-US" sz="1100" dirty="0" smtClean="0"/>
              <a:t>(String Department){  </a:t>
            </a:r>
          </a:p>
          <a:p>
            <a:pPr algn="just">
              <a:buNone/>
            </a:pPr>
            <a:r>
              <a:rPr lang="en-US" sz="1100" dirty="0" smtClean="0"/>
              <a:t>              </a:t>
            </a:r>
            <a:r>
              <a:rPr lang="en-US" sz="1100" dirty="0" err="1" smtClean="0"/>
              <a:t>model.setDepartment</a:t>
            </a:r>
            <a:r>
              <a:rPr lang="en-US" sz="1100" dirty="0" smtClean="0"/>
              <a:t>(Department);        </a:t>
            </a:r>
          </a:p>
          <a:p>
            <a:pPr algn="just">
              <a:buNone/>
            </a:pPr>
            <a:r>
              <a:rPr lang="en-US" sz="1100" dirty="0" smtClean="0"/>
              <a:t>       }  </a:t>
            </a:r>
          </a:p>
          <a:p>
            <a:pPr algn="just">
              <a:buNone/>
            </a:pPr>
            <a:r>
              <a:rPr lang="en-US" sz="1100" dirty="0" smtClean="0"/>
              <a:t>   </a:t>
            </a:r>
          </a:p>
          <a:p>
            <a:pPr algn="just">
              <a:buNone/>
            </a:pPr>
            <a:r>
              <a:rPr lang="en-US" sz="1100" dirty="0" smtClean="0"/>
              <a:t>           </a:t>
            </a:r>
            <a:r>
              <a:rPr lang="en-US" sz="1100" b="1" dirty="0" smtClean="0"/>
              <a:t>public</a:t>
            </a:r>
            <a:r>
              <a:rPr lang="en-US" sz="1100" dirty="0" smtClean="0"/>
              <a:t> String </a:t>
            </a:r>
            <a:r>
              <a:rPr lang="en-US" sz="1100" dirty="0" err="1" smtClean="0"/>
              <a:t>getEmployeeDepartment</a:t>
            </a:r>
            <a:r>
              <a:rPr lang="en-US" sz="1100" dirty="0" smtClean="0"/>
              <a:t>(){  </a:t>
            </a:r>
          </a:p>
          <a:p>
            <a:pPr algn="just">
              <a:buNone/>
            </a:pPr>
            <a:r>
              <a:rPr lang="en-US" sz="1100" dirty="0" smtClean="0"/>
              <a:t>              </a:t>
            </a:r>
            <a:r>
              <a:rPr lang="en-US" sz="1100" b="1" dirty="0" smtClean="0"/>
              <a:t>return</a:t>
            </a:r>
            <a:r>
              <a:rPr lang="en-US" sz="1100" dirty="0" smtClean="0"/>
              <a:t> </a:t>
            </a:r>
            <a:r>
              <a:rPr lang="en-US" sz="1100" dirty="0" err="1" smtClean="0"/>
              <a:t>model.getDepartment</a:t>
            </a:r>
            <a:r>
              <a:rPr lang="en-US" sz="1100" dirty="0" smtClean="0"/>
              <a:t>();         </a:t>
            </a:r>
          </a:p>
          <a:p>
            <a:pPr algn="just">
              <a:buNone/>
            </a:pPr>
            <a:r>
              <a:rPr lang="en-US" sz="1100" dirty="0" smtClean="0"/>
              <a:t>       }  </a:t>
            </a:r>
          </a:p>
          <a:p>
            <a:pPr algn="just">
              <a:buNone/>
            </a:pPr>
            <a:r>
              <a:rPr lang="en-US" sz="1100" dirty="0" smtClean="0"/>
              <a:t>  </a:t>
            </a:r>
          </a:p>
          <a:p>
            <a:pPr algn="just">
              <a:buNone/>
            </a:pPr>
            <a:r>
              <a:rPr lang="en-US" sz="1100" dirty="0" smtClean="0"/>
              <a:t>       // method to update view   </a:t>
            </a:r>
          </a:p>
          <a:p>
            <a:pPr algn="just">
              <a:buNone/>
            </a:pPr>
            <a:r>
              <a:rPr lang="en-US" sz="1100" dirty="0" smtClean="0"/>
              <a:t>       </a:t>
            </a:r>
            <a:r>
              <a:rPr lang="en-US" sz="1100" b="1" dirty="0" smtClean="0"/>
              <a:t>public</a:t>
            </a:r>
            <a:r>
              <a:rPr lang="en-US" sz="1100" dirty="0" smtClean="0"/>
              <a:t> </a:t>
            </a:r>
            <a:r>
              <a:rPr lang="en-US" sz="1100" b="1" dirty="0" smtClean="0"/>
              <a:t>void</a:t>
            </a:r>
            <a:r>
              <a:rPr lang="en-US" sz="1100" dirty="0" smtClean="0"/>
              <a:t> </a:t>
            </a:r>
            <a:r>
              <a:rPr lang="en-US" sz="1100" dirty="0" err="1" smtClean="0"/>
              <a:t>updateView</a:t>
            </a:r>
            <a:r>
              <a:rPr lang="en-US" sz="1100" dirty="0" smtClean="0"/>
              <a:t>() {                  </a:t>
            </a:r>
          </a:p>
          <a:p>
            <a:pPr algn="just">
              <a:buNone/>
            </a:pPr>
            <a:r>
              <a:rPr lang="en-US" sz="1100" dirty="0" smtClean="0"/>
              <a:t>          </a:t>
            </a:r>
            <a:r>
              <a:rPr lang="en-US" sz="1100" dirty="0" err="1" smtClean="0"/>
              <a:t>view.printEmployeeDetails</a:t>
            </a:r>
            <a:r>
              <a:rPr lang="en-US" sz="1100" dirty="0" smtClean="0"/>
              <a:t>(</a:t>
            </a:r>
            <a:r>
              <a:rPr lang="en-US" sz="1100" dirty="0" err="1" smtClean="0"/>
              <a:t>model.getName</a:t>
            </a:r>
            <a:r>
              <a:rPr lang="en-US" sz="1100" dirty="0" smtClean="0"/>
              <a:t>(), </a:t>
            </a:r>
            <a:r>
              <a:rPr lang="en-US" sz="1100" dirty="0" err="1" smtClean="0"/>
              <a:t>model.getId</a:t>
            </a:r>
            <a:r>
              <a:rPr lang="en-US" sz="1100" dirty="0" smtClean="0"/>
              <a:t>(), </a:t>
            </a:r>
            <a:r>
              <a:rPr lang="en-US" sz="1100" dirty="0" err="1" smtClean="0"/>
              <a:t>model.getDepartment</a:t>
            </a:r>
            <a:r>
              <a:rPr lang="en-US" sz="1100" dirty="0" smtClean="0"/>
              <a:t>());  </a:t>
            </a:r>
          </a:p>
          <a:p>
            <a:pPr algn="just">
              <a:buNone/>
            </a:pPr>
            <a:r>
              <a:rPr lang="en-US" sz="1100" dirty="0" smtClean="0"/>
              <a:t>       }      </a:t>
            </a:r>
          </a:p>
          <a:p>
            <a:pPr algn="just">
              <a:buNone/>
            </a:pPr>
            <a:r>
              <a:rPr lang="en-US" sz="1100" dirty="0" smtClean="0"/>
              <a:t>    }  </a:t>
            </a:r>
          </a:p>
          <a:p>
            <a:pPr algn="just">
              <a:buNone/>
            </a:pPr>
            <a:endParaRPr lang="en-US" sz="11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8987"/>
            <a:ext cx="8229600" cy="4525963"/>
          </a:xfrm>
        </p:spPr>
        <p:txBody>
          <a:bodyPr>
            <a:noAutofit/>
          </a:bodyPr>
          <a:lstStyle/>
          <a:p>
            <a:pPr algn="just">
              <a:buNone/>
            </a:pPr>
            <a:r>
              <a:rPr lang="en-US" sz="1100" b="1" dirty="0" smtClean="0"/>
              <a:t>MVCMain.java</a:t>
            </a:r>
            <a:endParaRPr lang="en-US" sz="1100" dirty="0" smtClean="0"/>
          </a:p>
          <a:p>
            <a:pPr algn="just">
              <a:buNone/>
            </a:pPr>
            <a:r>
              <a:rPr lang="en-US" sz="1100" dirty="0" smtClean="0"/>
              <a:t>// main class  </a:t>
            </a:r>
          </a:p>
          <a:p>
            <a:pPr algn="just">
              <a:buNone/>
            </a:pPr>
            <a:r>
              <a:rPr lang="en-US" sz="1100" b="1" dirty="0" smtClean="0"/>
              <a:t>public</a:t>
            </a:r>
            <a:r>
              <a:rPr lang="en-US" sz="1100" dirty="0" smtClean="0"/>
              <a:t> </a:t>
            </a:r>
            <a:r>
              <a:rPr lang="en-US" sz="1100" b="1" dirty="0" smtClean="0"/>
              <a:t>class</a:t>
            </a:r>
            <a:r>
              <a:rPr lang="en-US" sz="1100" dirty="0" smtClean="0"/>
              <a:t> </a:t>
            </a:r>
            <a:r>
              <a:rPr lang="en-US" sz="1100" dirty="0" err="1" smtClean="0"/>
              <a:t>MVCMain</a:t>
            </a:r>
            <a:r>
              <a:rPr lang="en-US" sz="1100" dirty="0" smtClean="0"/>
              <a:t> {  </a:t>
            </a:r>
          </a:p>
          <a:p>
            <a:pPr algn="just">
              <a:buNone/>
            </a:pPr>
            <a:r>
              <a:rPr lang="en-US" sz="1100" dirty="0" smtClean="0"/>
              <a:t>       </a:t>
            </a:r>
            <a:r>
              <a:rPr lang="en-US" sz="1100" b="1" dirty="0" smtClean="0"/>
              <a:t>public</a:t>
            </a:r>
            <a:r>
              <a:rPr lang="en-US" sz="1100" dirty="0" smtClean="0"/>
              <a:t> </a:t>
            </a:r>
            <a:r>
              <a:rPr lang="en-US" sz="1100" b="1" dirty="0" smtClean="0"/>
              <a:t>static</a:t>
            </a:r>
            <a:r>
              <a:rPr lang="en-US" sz="1100" dirty="0" smtClean="0"/>
              <a:t> </a:t>
            </a:r>
            <a:r>
              <a:rPr lang="en-US" sz="1100" b="1" dirty="0" smtClean="0"/>
              <a:t>void</a:t>
            </a:r>
            <a:r>
              <a:rPr lang="en-US" sz="1100" dirty="0" smtClean="0"/>
              <a:t> main(String[] </a:t>
            </a:r>
            <a:r>
              <a:rPr lang="en-US" sz="1100" dirty="0" err="1" smtClean="0"/>
              <a:t>args</a:t>
            </a:r>
            <a:r>
              <a:rPr lang="en-US" sz="1100" dirty="0" smtClean="0"/>
              <a:t>) {  </a:t>
            </a:r>
          </a:p>
          <a:p>
            <a:pPr algn="just">
              <a:buNone/>
            </a:pPr>
            <a:r>
              <a:rPr lang="en-US" sz="1100" dirty="0" smtClean="0"/>
              <a:t>   </a:t>
            </a:r>
          </a:p>
          <a:p>
            <a:pPr algn="just">
              <a:buNone/>
            </a:pPr>
            <a:r>
              <a:rPr lang="en-US" sz="1100" dirty="0" smtClean="0"/>
              <a:t>          // fetching the employee record based on the </a:t>
            </a:r>
            <a:r>
              <a:rPr lang="en-US" sz="1100" dirty="0" err="1" smtClean="0"/>
              <a:t>employee_id</a:t>
            </a:r>
            <a:r>
              <a:rPr lang="en-US" sz="1100" dirty="0" smtClean="0"/>
              <a:t> from the database  </a:t>
            </a:r>
          </a:p>
          <a:p>
            <a:pPr algn="just">
              <a:buNone/>
            </a:pPr>
            <a:r>
              <a:rPr lang="en-US" sz="1100" dirty="0" smtClean="0"/>
              <a:t>          Employee model = </a:t>
            </a:r>
            <a:r>
              <a:rPr lang="en-US" sz="1100" dirty="0" err="1" smtClean="0"/>
              <a:t>retriveEmployeeFromDatabase</a:t>
            </a:r>
            <a:r>
              <a:rPr lang="en-US" sz="1100" dirty="0" smtClean="0"/>
              <a:t>();  </a:t>
            </a:r>
          </a:p>
          <a:p>
            <a:pPr algn="just">
              <a:buNone/>
            </a:pPr>
            <a:r>
              <a:rPr lang="en-US" sz="1100" dirty="0" smtClean="0"/>
              <a:t>   </a:t>
            </a:r>
          </a:p>
          <a:p>
            <a:pPr algn="just">
              <a:buNone/>
            </a:pPr>
            <a:r>
              <a:rPr lang="en-US" sz="1100" dirty="0" smtClean="0"/>
              <a:t>          // creating a view to write Employee details on console  </a:t>
            </a:r>
          </a:p>
          <a:p>
            <a:pPr algn="just">
              <a:buNone/>
            </a:pPr>
            <a:r>
              <a:rPr lang="en-US" sz="1100" dirty="0" smtClean="0"/>
              <a:t>          </a:t>
            </a:r>
            <a:r>
              <a:rPr lang="en-US" sz="1100" dirty="0" err="1" smtClean="0"/>
              <a:t>EmployeeView</a:t>
            </a:r>
            <a:r>
              <a:rPr lang="en-US" sz="1100" dirty="0" smtClean="0"/>
              <a:t> view = </a:t>
            </a:r>
            <a:r>
              <a:rPr lang="en-US" sz="1100" b="1" dirty="0" smtClean="0"/>
              <a:t>new</a:t>
            </a:r>
            <a:r>
              <a:rPr lang="en-US" sz="1100" dirty="0" smtClean="0"/>
              <a:t> </a:t>
            </a:r>
            <a:r>
              <a:rPr lang="en-US" sz="1100" dirty="0" err="1" smtClean="0"/>
              <a:t>EmployeeView</a:t>
            </a:r>
            <a:r>
              <a:rPr lang="en-US" sz="1100" dirty="0" smtClean="0"/>
              <a:t>();  </a:t>
            </a:r>
          </a:p>
          <a:p>
            <a:pPr algn="just">
              <a:buNone/>
            </a:pPr>
            <a:r>
              <a:rPr lang="en-US" sz="1100" dirty="0" smtClean="0"/>
              <a:t>   </a:t>
            </a:r>
          </a:p>
          <a:p>
            <a:pPr algn="just">
              <a:buNone/>
            </a:pPr>
            <a:r>
              <a:rPr lang="en-US" sz="1100" dirty="0" smtClean="0"/>
              <a:t>          </a:t>
            </a:r>
            <a:r>
              <a:rPr lang="en-US" sz="1100" dirty="0" err="1" smtClean="0"/>
              <a:t>EmployeeController</a:t>
            </a:r>
            <a:r>
              <a:rPr lang="en-US" sz="1100" dirty="0" smtClean="0"/>
              <a:t> controller = </a:t>
            </a:r>
            <a:r>
              <a:rPr lang="en-US" sz="1100" b="1" dirty="0" smtClean="0"/>
              <a:t>new</a:t>
            </a:r>
            <a:r>
              <a:rPr lang="en-US" sz="1100" dirty="0" smtClean="0"/>
              <a:t> </a:t>
            </a:r>
            <a:r>
              <a:rPr lang="en-US" sz="1100" dirty="0" err="1" smtClean="0"/>
              <a:t>EmployeeController</a:t>
            </a:r>
            <a:r>
              <a:rPr lang="en-US" sz="1100" dirty="0" smtClean="0"/>
              <a:t>(model, view);  </a:t>
            </a:r>
          </a:p>
          <a:p>
            <a:pPr algn="just">
              <a:buNone/>
            </a:pPr>
            <a:r>
              <a:rPr lang="en-US" sz="1100" dirty="0" smtClean="0"/>
              <a:t>   </a:t>
            </a:r>
          </a:p>
          <a:p>
            <a:pPr algn="just">
              <a:buNone/>
            </a:pPr>
            <a:r>
              <a:rPr lang="en-US" sz="1100" dirty="0" smtClean="0"/>
              <a:t>          </a:t>
            </a:r>
            <a:r>
              <a:rPr lang="en-US" sz="1100" dirty="0" err="1" smtClean="0"/>
              <a:t>controller.updateView</a:t>
            </a:r>
            <a:r>
              <a:rPr lang="en-US" sz="1100" dirty="0" smtClean="0"/>
              <a:t>();  </a:t>
            </a:r>
          </a:p>
          <a:p>
            <a:pPr algn="just">
              <a:buNone/>
            </a:pPr>
            <a:r>
              <a:rPr lang="en-US" sz="1100" dirty="0" smtClean="0"/>
              <a:t>   </a:t>
            </a:r>
          </a:p>
          <a:p>
            <a:pPr algn="just">
              <a:buNone/>
            </a:pPr>
            <a:r>
              <a:rPr lang="en-US" sz="1100" dirty="0" smtClean="0"/>
              <a:t>          //updating the model data  </a:t>
            </a:r>
          </a:p>
          <a:p>
            <a:pPr algn="just">
              <a:buNone/>
            </a:pPr>
            <a:r>
              <a:rPr lang="en-US" sz="1100" dirty="0" smtClean="0"/>
              <a:t>          </a:t>
            </a:r>
            <a:r>
              <a:rPr lang="en-US" sz="1100" dirty="0" err="1" smtClean="0"/>
              <a:t>controller.setEmployeeName</a:t>
            </a:r>
            <a:r>
              <a:rPr lang="en-US" sz="1100" dirty="0" smtClean="0"/>
              <a:t>("</a:t>
            </a:r>
            <a:r>
              <a:rPr lang="en-US" sz="1100" dirty="0" err="1" smtClean="0"/>
              <a:t>Nirnay</a:t>
            </a:r>
            <a:r>
              <a:rPr lang="en-US" sz="1100" dirty="0" smtClean="0"/>
              <a:t>");  </a:t>
            </a:r>
          </a:p>
          <a:p>
            <a:pPr algn="just">
              <a:buNone/>
            </a:pPr>
            <a:r>
              <a:rPr lang="en-US" sz="1100" dirty="0" smtClean="0"/>
              <a:t>          </a:t>
            </a:r>
            <a:r>
              <a:rPr lang="en-US" sz="1100" dirty="0" err="1" smtClean="0"/>
              <a:t>System.out.println</a:t>
            </a:r>
            <a:r>
              <a:rPr lang="en-US" sz="1100" dirty="0" smtClean="0"/>
              <a:t>("\n Employee Details after updating: ");  </a:t>
            </a:r>
          </a:p>
          <a:p>
            <a:pPr algn="just">
              <a:buNone/>
            </a:pPr>
            <a:r>
              <a:rPr lang="en-US" sz="1100" dirty="0" smtClean="0"/>
              <a:t>   </a:t>
            </a:r>
          </a:p>
          <a:p>
            <a:pPr algn="just">
              <a:buNone/>
            </a:pPr>
            <a:r>
              <a:rPr lang="en-US" sz="1100" dirty="0" smtClean="0"/>
              <a:t>          </a:t>
            </a:r>
            <a:r>
              <a:rPr lang="en-US" sz="1100" dirty="0" err="1" smtClean="0"/>
              <a:t>controller.updateView</a:t>
            </a:r>
            <a:r>
              <a:rPr lang="en-US" sz="1100" dirty="0" smtClean="0"/>
              <a:t>();  </a:t>
            </a:r>
          </a:p>
          <a:p>
            <a:pPr algn="just">
              <a:buNone/>
            </a:pPr>
            <a:r>
              <a:rPr lang="en-US" sz="1100" dirty="0" smtClean="0"/>
              <a:t>       }  </a:t>
            </a:r>
          </a:p>
          <a:p>
            <a:pPr algn="just">
              <a:buNone/>
            </a:pPr>
            <a:r>
              <a:rPr lang="en-US" sz="1100" dirty="0" smtClean="0"/>
              <a:t>   </a:t>
            </a:r>
          </a:p>
          <a:p>
            <a:pPr algn="just">
              <a:buNone/>
            </a:pPr>
            <a:r>
              <a:rPr lang="en-US" sz="1100" dirty="0" smtClean="0"/>
              <a:t>       </a:t>
            </a:r>
            <a:r>
              <a:rPr lang="en-US" sz="1100" b="1" dirty="0" smtClean="0"/>
              <a:t>private</a:t>
            </a:r>
            <a:r>
              <a:rPr lang="en-US" sz="1100" dirty="0" smtClean="0"/>
              <a:t> </a:t>
            </a:r>
            <a:r>
              <a:rPr lang="en-US" sz="1100" b="1" dirty="0" smtClean="0"/>
              <a:t>static</a:t>
            </a:r>
            <a:r>
              <a:rPr lang="en-US" sz="1100" dirty="0" smtClean="0"/>
              <a:t> Employee </a:t>
            </a:r>
            <a:r>
              <a:rPr lang="en-US" sz="1100" dirty="0" err="1" smtClean="0"/>
              <a:t>retriveEmployeeFromDatabase</a:t>
            </a:r>
            <a:r>
              <a:rPr lang="en-US" sz="1100" dirty="0" smtClean="0"/>
              <a:t>(){  </a:t>
            </a:r>
          </a:p>
          <a:p>
            <a:pPr algn="just">
              <a:buNone/>
            </a:pPr>
            <a:r>
              <a:rPr lang="en-US" sz="1100" dirty="0" smtClean="0"/>
              <a:t>          Employee </a:t>
            </a:r>
            <a:r>
              <a:rPr lang="en-US" sz="1100" dirty="0" err="1" smtClean="0"/>
              <a:t>Employee</a:t>
            </a:r>
            <a:r>
              <a:rPr lang="en-US" sz="1100" dirty="0" smtClean="0"/>
              <a:t> = </a:t>
            </a:r>
            <a:r>
              <a:rPr lang="en-US" sz="1100" b="1" dirty="0" smtClean="0"/>
              <a:t>new</a:t>
            </a:r>
            <a:r>
              <a:rPr lang="en-US" sz="1100" dirty="0" smtClean="0"/>
              <a:t> Employee();  </a:t>
            </a:r>
          </a:p>
          <a:p>
            <a:pPr algn="just">
              <a:buNone/>
            </a:pPr>
            <a:r>
              <a:rPr lang="en-US" sz="1100" dirty="0" smtClean="0"/>
              <a:t>          </a:t>
            </a:r>
            <a:r>
              <a:rPr lang="en-US" sz="1100" dirty="0" err="1" smtClean="0"/>
              <a:t>Employee.setName</a:t>
            </a:r>
            <a:r>
              <a:rPr lang="en-US" sz="1100" dirty="0" smtClean="0"/>
              <a:t>("</a:t>
            </a:r>
            <a:r>
              <a:rPr lang="en-US" sz="1100" dirty="0" err="1" smtClean="0"/>
              <a:t>Anu</a:t>
            </a:r>
            <a:r>
              <a:rPr lang="en-US" sz="1100" dirty="0" smtClean="0"/>
              <a:t>");  </a:t>
            </a:r>
          </a:p>
          <a:p>
            <a:pPr algn="just">
              <a:buNone/>
            </a:pPr>
            <a:r>
              <a:rPr lang="en-US" sz="1100" dirty="0" smtClean="0"/>
              <a:t>          </a:t>
            </a:r>
            <a:r>
              <a:rPr lang="en-US" sz="1100" dirty="0" err="1" smtClean="0"/>
              <a:t>Employee.setId</a:t>
            </a:r>
            <a:r>
              <a:rPr lang="en-US" sz="1100" dirty="0" smtClean="0"/>
              <a:t>("11");  </a:t>
            </a:r>
          </a:p>
          <a:p>
            <a:pPr algn="just">
              <a:buNone/>
            </a:pPr>
            <a:r>
              <a:rPr lang="en-US" sz="1100" dirty="0" smtClean="0"/>
              <a:t>          </a:t>
            </a:r>
            <a:r>
              <a:rPr lang="en-US" sz="1100" dirty="0" err="1" smtClean="0"/>
              <a:t>Employee.setDepartment</a:t>
            </a:r>
            <a:r>
              <a:rPr lang="en-US" sz="1100" dirty="0" smtClean="0"/>
              <a:t>("</a:t>
            </a:r>
            <a:r>
              <a:rPr lang="en-US" sz="1100" dirty="0" err="1" smtClean="0"/>
              <a:t>Salesforce</a:t>
            </a:r>
            <a:r>
              <a:rPr lang="en-US" sz="1100" dirty="0" smtClean="0"/>
              <a:t>");  </a:t>
            </a:r>
          </a:p>
          <a:p>
            <a:pPr algn="just">
              <a:buNone/>
            </a:pPr>
            <a:r>
              <a:rPr lang="en-US" sz="1100" dirty="0" smtClean="0"/>
              <a:t>          </a:t>
            </a:r>
            <a:r>
              <a:rPr lang="en-US" sz="1100" b="1" dirty="0" smtClean="0"/>
              <a:t>return</a:t>
            </a:r>
            <a:r>
              <a:rPr lang="en-US" sz="1100" dirty="0" smtClean="0"/>
              <a:t> Employee;  </a:t>
            </a:r>
          </a:p>
          <a:p>
            <a:pPr algn="just">
              <a:buNone/>
            </a:pPr>
            <a:r>
              <a:rPr lang="en-US" sz="1100" dirty="0" smtClean="0"/>
              <a:t>       }  </a:t>
            </a:r>
          </a:p>
          <a:p>
            <a:pPr algn="just">
              <a:buNone/>
            </a:pPr>
            <a:r>
              <a:rPr lang="en-US" sz="1100" dirty="0" smtClean="0"/>
              <a:t>    }  </a:t>
            </a:r>
          </a:p>
          <a:p>
            <a:pPr algn="just">
              <a:buNone/>
            </a:pPr>
            <a:endParaRPr lang="en-US" sz="11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500167" y="714356"/>
            <a:ext cx="5627442" cy="5411807"/>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Features of Java 8</a:t>
            </a:r>
            <a:br>
              <a:rPr lang="en-IN" b="1" dirty="0" smtClean="0"/>
            </a:br>
            <a:endParaRPr lang="en-IN" dirty="0"/>
          </a:p>
        </p:txBody>
      </p:sp>
      <p:sp>
        <p:nvSpPr>
          <p:cNvPr id="3" name="Content Placeholder 2"/>
          <p:cNvSpPr>
            <a:spLocks noGrp="1"/>
          </p:cNvSpPr>
          <p:nvPr>
            <p:ph idx="1"/>
          </p:nvPr>
        </p:nvSpPr>
        <p:spPr/>
        <p:txBody>
          <a:bodyPr>
            <a:normAutofit/>
          </a:bodyPr>
          <a:lstStyle/>
          <a:p>
            <a:r>
              <a:rPr lang="en-IN" sz="2000" dirty="0" smtClean="0"/>
              <a:t>Functional Interfaces</a:t>
            </a:r>
          </a:p>
          <a:p>
            <a:r>
              <a:rPr lang="en-IN" sz="2000" dirty="0" smtClean="0"/>
              <a:t>Lambda Expression</a:t>
            </a:r>
          </a:p>
          <a:p>
            <a:r>
              <a:rPr lang="en-IN" sz="2000" dirty="0" smtClean="0"/>
              <a:t>Method Expression</a:t>
            </a:r>
          </a:p>
          <a:p>
            <a:r>
              <a:rPr lang="en-IN" sz="2000" dirty="0" smtClean="0"/>
              <a:t>Stream API</a:t>
            </a:r>
          </a:p>
          <a:p>
            <a:r>
              <a:rPr lang="en-IN" sz="2000" dirty="0" err="1" smtClean="0"/>
              <a:t>forEach</a:t>
            </a:r>
            <a:r>
              <a:rPr lang="en-IN" sz="2000" dirty="0" smtClean="0"/>
              <a:t>() Method</a:t>
            </a:r>
          </a:p>
          <a:p>
            <a:r>
              <a:rPr lang="en-IN" sz="2000" dirty="0" smtClean="0"/>
              <a:t>Date Time API</a:t>
            </a:r>
          </a:p>
          <a:p>
            <a:r>
              <a:rPr lang="en-IN" sz="2000" dirty="0" smtClean="0"/>
              <a:t>Default and Static Method</a:t>
            </a:r>
          </a:p>
          <a:p>
            <a:r>
              <a:rPr lang="en-IN" sz="2000" dirty="0" smtClean="0"/>
              <a:t>Optional Class</a:t>
            </a:r>
          </a:p>
          <a:p>
            <a:r>
              <a:rPr lang="en-IN" sz="2000" dirty="0" smtClean="0"/>
              <a:t>Collectors Class</a:t>
            </a:r>
          </a:p>
          <a:p>
            <a:r>
              <a:rPr lang="en-IN" sz="2000" dirty="0" smtClean="0"/>
              <a:t>Parallel Array Sorting</a:t>
            </a:r>
          </a:p>
          <a:p>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normAutofit fontScale="90000"/>
          </a:bodyPr>
          <a:lstStyle/>
          <a:p>
            <a:r>
              <a:rPr lang="en-IN" b="1" dirty="0" smtClean="0"/>
              <a:t>Lambda Use Cases in Java</a:t>
            </a:r>
            <a:br>
              <a:rPr lang="en-IN" b="1" dirty="0" smtClean="0"/>
            </a:br>
            <a:endParaRPr lang="en-IN" dirty="0"/>
          </a:p>
        </p:txBody>
      </p:sp>
      <p:sp>
        <p:nvSpPr>
          <p:cNvPr id="3" name="Content Placeholder 2"/>
          <p:cNvSpPr>
            <a:spLocks noGrp="1"/>
          </p:cNvSpPr>
          <p:nvPr>
            <p:ph idx="1"/>
          </p:nvPr>
        </p:nvSpPr>
        <p:spPr>
          <a:xfrm>
            <a:off x="457200" y="1783357"/>
            <a:ext cx="8229600" cy="4525963"/>
          </a:xfrm>
        </p:spPr>
        <p:txBody>
          <a:bodyPr>
            <a:normAutofit/>
          </a:bodyPr>
          <a:lstStyle/>
          <a:p>
            <a:pPr algn="just"/>
            <a:r>
              <a:rPr lang="en-IN" sz="2400" dirty="0" smtClean="0"/>
              <a:t>Lambda expressions are used </a:t>
            </a:r>
            <a:r>
              <a:rPr lang="en-IN" sz="2400" dirty="0" smtClean="0">
                <a:solidFill>
                  <a:srgbClr val="FF0000"/>
                </a:solidFill>
              </a:rPr>
              <a:t>to replicate the functionality of an anonymous class</a:t>
            </a:r>
            <a:r>
              <a:rPr lang="en-IN" sz="2400" dirty="0" smtClean="0"/>
              <a:t> without the need for a complex implementation.</a:t>
            </a:r>
          </a:p>
          <a:p>
            <a:pPr algn="just"/>
            <a:endParaRPr lang="en-US" sz="2400" dirty="0" smtClean="0"/>
          </a:p>
          <a:p>
            <a:pPr algn="just"/>
            <a:r>
              <a:rPr lang="en-IN" sz="2400" dirty="0" smtClean="0"/>
              <a:t>Lambda is extremely beneficial for functional programming approaches in Java because of these qualities.</a:t>
            </a:r>
          </a:p>
          <a:p>
            <a:pPr algn="just"/>
            <a:endParaRPr lang="en-US" sz="2400" dirty="0" smtClean="0"/>
          </a:p>
          <a:p>
            <a:pPr algn="just"/>
            <a:r>
              <a:rPr lang="en-IN" sz="2400" dirty="0" smtClean="0"/>
              <a:t>Functional programming is a programming paradigm that seeks to apply and combine functions to create programmes.</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Five fundamental principles of functional programming</a:t>
            </a:r>
            <a:endParaRPr lang="en-IN" sz="2400" b="1" dirty="0"/>
          </a:p>
        </p:txBody>
      </p:sp>
      <p:sp>
        <p:nvSpPr>
          <p:cNvPr id="3" name="Content Placeholder 2"/>
          <p:cNvSpPr>
            <a:spLocks noGrp="1"/>
          </p:cNvSpPr>
          <p:nvPr>
            <p:ph idx="1"/>
          </p:nvPr>
        </p:nvSpPr>
        <p:spPr/>
        <p:txBody>
          <a:bodyPr>
            <a:normAutofit lnSpcReduction="10000"/>
          </a:bodyPr>
          <a:lstStyle/>
          <a:p>
            <a:pPr algn="just"/>
            <a:r>
              <a:rPr lang="en-IN" sz="2000" b="1" dirty="0" smtClean="0"/>
              <a:t>First-class functions</a:t>
            </a:r>
          </a:p>
          <a:p>
            <a:pPr algn="just">
              <a:buNone/>
            </a:pPr>
            <a:r>
              <a:rPr lang="en-IN" sz="2000" dirty="0" smtClean="0"/>
              <a:t>	When </a:t>
            </a:r>
            <a:r>
              <a:rPr lang="en-IN" sz="2000" dirty="0" smtClean="0">
                <a:solidFill>
                  <a:srgbClr val="FF0000"/>
                </a:solidFill>
              </a:rPr>
              <a:t>functions in a programming language are handled like any other variable</a:t>
            </a:r>
            <a:r>
              <a:rPr lang="en-IN" sz="2000" dirty="0" smtClean="0"/>
              <a:t>, the language is said to have first-class functions. In such a language, for example, a function can be supplied as an argument to other functions, returned by another function, and assigned as a value to a variable.</a:t>
            </a:r>
          </a:p>
          <a:p>
            <a:pPr algn="just">
              <a:buNone/>
            </a:pPr>
            <a:endParaRPr lang="en-IN" sz="2000" dirty="0" smtClean="0"/>
          </a:p>
          <a:p>
            <a:pPr algn="just"/>
            <a:r>
              <a:rPr lang="en-IN" sz="2000" b="1" dirty="0" smtClean="0"/>
              <a:t> Function Composition</a:t>
            </a:r>
          </a:p>
          <a:p>
            <a:pPr algn="just">
              <a:buNone/>
            </a:pPr>
            <a:r>
              <a:rPr lang="en-IN" sz="2000" dirty="0" smtClean="0"/>
              <a:t>	The act or method of combining simple functions to create more complex ones is known as function composition.</a:t>
            </a:r>
          </a:p>
          <a:p>
            <a:pPr algn="just">
              <a:buNone/>
            </a:pPr>
            <a:endParaRPr lang="en-US" sz="2000" dirty="0" smtClean="0"/>
          </a:p>
          <a:p>
            <a:r>
              <a:rPr lang="en-IN" sz="2000" b="1" dirty="0" smtClean="0"/>
              <a:t> Pure functions</a:t>
            </a:r>
          </a:p>
          <a:p>
            <a:pPr>
              <a:buNone/>
            </a:pPr>
            <a:r>
              <a:rPr lang="en-IN" sz="2000" dirty="0" smtClean="0"/>
              <a:t>	Pure function is functions that </a:t>
            </a:r>
            <a:r>
              <a:rPr lang="en-IN" sz="2000" dirty="0" smtClean="0">
                <a:solidFill>
                  <a:srgbClr val="FF0000"/>
                </a:solidFill>
              </a:rPr>
              <a:t>operate independently </a:t>
            </a:r>
            <a:r>
              <a:rPr lang="en-IN" sz="2000" dirty="0" smtClean="0"/>
              <a:t>of the state outside the function and contain only the operations required to find the output.</a:t>
            </a:r>
          </a:p>
          <a:p>
            <a:pPr algn="just">
              <a:buNone/>
            </a:pPr>
            <a:endParaRPr lang="en-IN" sz="2000" dirty="0" smtClean="0"/>
          </a:p>
          <a:p>
            <a:pPr algn="just">
              <a:buNone/>
            </a:pPr>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b="1" dirty="0" smtClean="0"/>
              <a:t>Immutability</a:t>
            </a:r>
          </a:p>
          <a:p>
            <a:pPr algn="just">
              <a:buNone/>
            </a:pPr>
            <a:r>
              <a:rPr lang="en-IN" sz="2000" dirty="0" smtClean="0"/>
              <a:t>	An immutable object is one whose state cannot be changed after it is created. In the </a:t>
            </a:r>
            <a:r>
              <a:rPr lang="en-IN" sz="2000" dirty="0" smtClean="0">
                <a:solidFill>
                  <a:srgbClr val="FF0000"/>
                </a:solidFill>
              </a:rPr>
              <a:t>immutable functions, inputs are only referred to; they are not changed.</a:t>
            </a:r>
          </a:p>
          <a:p>
            <a:pPr algn="just">
              <a:buNone/>
            </a:pPr>
            <a:endParaRPr lang="en-US" sz="2000" dirty="0" smtClean="0"/>
          </a:p>
          <a:p>
            <a:pPr algn="just"/>
            <a:r>
              <a:rPr lang="en-IN" sz="2000" b="1" dirty="0" smtClean="0"/>
              <a:t>Higher-order functions</a:t>
            </a:r>
          </a:p>
          <a:p>
            <a:pPr algn="just">
              <a:buNone/>
            </a:pPr>
            <a:r>
              <a:rPr lang="en-IN" sz="2000" dirty="0" smtClean="0"/>
              <a:t>	A higher-order function is a function that </a:t>
            </a:r>
            <a:r>
              <a:rPr lang="en-IN" sz="2000" dirty="0" smtClean="0">
                <a:solidFill>
                  <a:srgbClr val="FF0000"/>
                </a:solidFill>
              </a:rPr>
              <a:t>accepts other functions as parameters and/or uses a function as the return value.</a:t>
            </a:r>
            <a:r>
              <a:rPr lang="en-IN" sz="2000" dirty="0" smtClean="0"/>
              <a:t> These are essential to creating complex behaviours with functional programming.</a:t>
            </a:r>
          </a:p>
          <a:p>
            <a:pPr algn="just">
              <a:buNone/>
            </a:pPr>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1269"/>
            <a:ext cx="3826768" cy="4525963"/>
          </a:xfrm>
        </p:spPr>
        <p:txBody>
          <a:bodyPr>
            <a:normAutofit fontScale="40000" lnSpcReduction="20000"/>
          </a:bodyPr>
          <a:lstStyle/>
          <a:p>
            <a:pPr>
              <a:buNone/>
            </a:pPr>
            <a:r>
              <a:rPr lang="en-IN" dirty="0" smtClean="0"/>
              <a:t>@</a:t>
            </a:r>
            <a:r>
              <a:rPr lang="en-IN" dirty="0" err="1" smtClean="0"/>
              <a:t>FunctionalInterface</a:t>
            </a:r>
            <a:endParaRPr lang="en-IN" dirty="0" smtClean="0"/>
          </a:p>
          <a:p>
            <a:pPr>
              <a:buNone/>
            </a:pPr>
            <a:r>
              <a:rPr lang="en-IN" dirty="0" smtClean="0"/>
              <a:t>interface </a:t>
            </a:r>
            <a:r>
              <a:rPr lang="en-IN" dirty="0" err="1" smtClean="0"/>
              <a:t>MyName</a:t>
            </a:r>
            <a:r>
              <a:rPr lang="en-IN" dirty="0" smtClean="0"/>
              <a:t>{  </a:t>
            </a:r>
          </a:p>
          <a:p>
            <a:pPr>
              <a:buNone/>
            </a:pPr>
            <a:r>
              <a:rPr lang="en-IN" dirty="0" smtClean="0"/>
              <a:t>    public void </a:t>
            </a:r>
            <a:r>
              <a:rPr lang="en-IN" dirty="0" err="1" smtClean="0"/>
              <a:t>SayMyName</a:t>
            </a:r>
            <a:r>
              <a:rPr lang="en-IN" dirty="0" smtClean="0"/>
              <a:t>();  </a:t>
            </a:r>
          </a:p>
          <a:p>
            <a:pPr>
              <a:buNone/>
            </a:pPr>
            <a:r>
              <a:rPr lang="en-IN" dirty="0" smtClean="0"/>
              <a:t>}  </a:t>
            </a:r>
          </a:p>
          <a:p>
            <a:pPr>
              <a:buNone/>
            </a:pPr>
            <a:r>
              <a:rPr lang="en-IN" dirty="0" smtClean="0"/>
              <a:t>public class </a:t>
            </a:r>
            <a:r>
              <a:rPr lang="en-IN" dirty="0" err="1" smtClean="0"/>
              <a:t>LambdaExpressionExample</a:t>
            </a:r>
            <a:r>
              <a:rPr lang="en-IN" dirty="0" smtClean="0"/>
              <a:t> {  </a:t>
            </a:r>
          </a:p>
          <a:p>
            <a:pPr>
              <a:buNone/>
            </a:pPr>
            <a:r>
              <a:rPr lang="en-IN" dirty="0" smtClean="0"/>
              <a:t>    public static void main(String[] </a:t>
            </a:r>
            <a:r>
              <a:rPr lang="en-IN" dirty="0" err="1" smtClean="0"/>
              <a:t>args</a:t>
            </a:r>
            <a:r>
              <a:rPr lang="en-IN" dirty="0" smtClean="0"/>
              <a:t>) {  </a:t>
            </a:r>
          </a:p>
          <a:p>
            <a:pPr>
              <a:buNone/>
            </a:pPr>
            <a:r>
              <a:rPr lang="en-IN" dirty="0" smtClean="0"/>
              <a:t>        </a:t>
            </a:r>
          </a:p>
          <a:p>
            <a:pPr>
              <a:buNone/>
            </a:pPr>
            <a:r>
              <a:rPr lang="en-IN" dirty="0" smtClean="0"/>
              <a:t>  </a:t>
            </a:r>
          </a:p>
          <a:p>
            <a:pPr>
              <a:buNone/>
            </a:pPr>
            <a:r>
              <a:rPr lang="en-IN" dirty="0" smtClean="0"/>
              <a:t>        </a:t>
            </a:r>
            <a:r>
              <a:rPr lang="en-IN" dirty="0" smtClean="0">
                <a:solidFill>
                  <a:srgbClr val="FF0000"/>
                </a:solidFill>
              </a:rPr>
              <a:t>//without lambda, </a:t>
            </a:r>
            <a:r>
              <a:rPr lang="en-IN" dirty="0" err="1" smtClean="0">
                <a:solidFill>
                  <a:srgbClr val="FF0000"/>
                </a:solidFill>
              </a:rPr>
              <a:t>MyName</a:t>
            </a:r>
            <a:r>
              <a:rPr lang="en-IN" dirty="0" smtClean="0">
                <a:solidFill>
                  <a:srgbClr val="FF0000"/>
                </a:solidFill>
              </a:rPr>
              <a:t> implementation</a:t>
            </a:r>
          </a:p>
          <a:p>
            <a:pPr>
              <a:buNone/>
            </a:pPr>
            <a:r>
              <a:rPr lang="en-IN" dirty="0" smtClean="0">
                <a:solidFill>
                  <a:srgbClr val="FF0000"/>
                </a:solidFill>
              </a:rPr>
              <a:t>        // using anonymous class</a:t>
            </a:r>
          </a:p>
          <a:p>
            <a:pPr>
              <a:buNone/>
            </a:pPr>
            <a:r>
              <a:rPr lang="en-IN" dirty="0" smtClean="0"/>
              <a:t>        </a:t>
            </a:r>
          </a:p>
          <a:p>
            <a:pPr>
              <a:buNone/>
            </a:pPr>
            <a:r>
              <a:rPr lang="en-IN" dirty="0" smtClean="0"/>
              <a:t>        </a:t>
            </a:r>
            <a:r>
              <a:rPr lang="en-IN" dirty="0" err="1" smtClean="0">
                <a:solidFill>
                  <a:srgbClr val="FF0000"/>
                </a:solidFill>
              </a:rPr>
              <a:t>MyName</a:t>
            </a:r>
            <a:r>
              <a:rPr lang="en-IN" dirty="0" smtClean="0">
                <a:solidFill>
                  <a:srgbClr val="FF0000"/>
                </a:solidFill>
              </a:rPr>
              <a:t> person = new </a:t>
            </a:r>
            <a:r>
              <a:rPr lang="en-IN" dirty="0" err="1" smtClean="0">
                <a:solidFill>
                  <a:srgbClr val="FF0000"/>
                </a:solidFill>
              </a:rPr>
              <a:t>MyName</a:t>
            </a:r>
            <a:r>
              <a:rPr lang="en-IN" dirty="0" smtClean="0">
                <a:solidFill>
                  <a:srgbClr val="FF0000"/>
                </a:solidFill>
              </a:rPr>
              <a:t>(){  </a:t>
            </a:r>
          </a:p>
          <a:p>
            <a:pPr>
              <a:buNone/>
            </a:pPr>
            <a:endParaRPr lang="en-IN" dirty="0" smtClean="0"/>
          </a:p>
          <a:p>
            <a:pPr>
              <a:buNone/>
            </a:pPr>
            <a:r>
              <a:rPr lang="en-IN" dirty="0" smtClean="0">
                <a:solidFill>
                  <a:srgbClr val="FF0000"/>
                </a:solidFill>
              </a:rPr>
              <a:t>            public void </a:t>
            </a:r>
            <a:r>
              <a:rPr lang="en-IN" dirty="0" err="1" smtClean="0">
                <a:solidFill>
                  <a:srgbClr val="FF0000"/>
                </a:solidFill>
              </a:rPr>
              <a:t>SayMyName</a:t>
            </a:r>
            <a:r>
              <a:rPr lang="en-IN" dirty="0" smtClean="0">
                <a:solidFill>
                  <a:srgbClr val="FF0000"/>
                </a:solidFill>
              </a:rPr>
              <a:t>(){</a:t>
            </a:r>
          </a:p>
          <a:p>
            <a:pPr>
              <a:buNone/>
            </a:pPr>
            <a:r>
              <a:rPr lang="en-IN" dirty="0" smtClean="0">
                <a:solidFill>
                  <a:srgbClr val="FF0000"/>
                </a:solidFill>
              </a:rPr>
              <a:t>            </a:t>
            </a:r>
            <a:r>
              <a:rPr lang="en-IN" dirty="0" err="1" smtClean="0">
                <a:solidFill>
                  <a:srgbClr val="FF0000"/>
                </a:solidFill>
              </a:rPr>
              <a:t>System.out.println</a:t>
            </a:r>
            <a:r>
              <a:rPr lang="en-IN" dirty="0" smtClean="0">
                <a:solidFill>
                  <a:srgbClr val="FF0000"/>
                </a:solidFill>
              </a:rPr>
              <a:t>("</a:t>
            </a:r>
            <a:r>
              <a:rPr lang="en-IN" dirty="0" err="1" smtClean="0">
                <a:solidFill>
                  <a:srgbClr val="FF0000"/>
                </a:solidFill>
              </a:rPr>
              <a:t>Himanshu</a:t>
            </a:r>
            <a:r>
              <a:rPr lang="en-IN" dirty="0" smtClean="0">
                <a:solidFill>
                  <a:srgbClr val="FF0000"/>
                </a:solidFill>
              </a:rPr>
              <a:t> </a:t>
            </a:r>
            <a:r>
              <a:rPr lang="en-IN" dirty="0" err="1" smtClean="0">
                <a:solidFill>
                  <a:srgbClr val="FF0000"/>
                </a:solidFill>
              </a:rPr>
              <a:t>Yadav</a:t>
            </a:r>
            <a:r>
              <a:rPr lang="en-IN" dirty="0" smtClean="0">
                <a:solidFill>
                  <a:srgbClr val="FF0000"/>
                </a:solidFill>
              </a:rPr>
              <a:t>");</a:t>
            </a:r>
          </a:p>
          <a:p>
            <a:pPr>
              <a:buNone/>
            </a:pPr>
            <a:r>
              <a:rPr lang="en-IN" dirty="0" smtClean="0"/>
              <a:t>            }  </a:t>
            </a:r>
          </a:p>
          <a:p>
            <a:pPr>
              <a:buNone/>
            </a:pPr>
            <a:r>
              <a:rPr lang="en-IN" dirty="0" smtClean="0"/>
              <a:t>        };  </a:t>
            </a:r>
          </a:p>
          <a:p>
            <a:pPr>
              <a:buNone/>
            </a:pPr>
            <a:r>
              <a:rPr lang="en-IN" dirty="0" smtClean="0"/>
              <a:t>        </a:t>
            </a:r>
            <a:r>
              <a:rPr lang="en-IN" dirty="0" err="1" smtClean="0"/>
              <a:t>person.SayMyName</a:t>
            </a:r>
            <a:r>
              <a:rPr lang="en-IN" dirty="0" smtClean="0"/>
              <a:t>();  </a:t>
            </a:r>
          </a:p>
          <a:p>
            <a:pPr>
              <a:buNone/>
            </a:pPr>
            <a:r>
              <a:rPr lang="en-IN" dirty="0" smtClean="0"/>
              <a:t>    }  </a:t>
            </a:r>
          </a:p>
          <a:p>
            <a:pPr>
              <a:buNone/>
            </a:pPr>
            <a:r>
              <a:rPr lang="en-IN" dirty="0" smtClean="0"/>
              <a:t>}  </a:t>
            </a:r>
          </a:p>
          <a:p>
            <a:pPr>
              <a:buNone/>
            </a:pPr>
            <a:r>
              <a:rPr lang="en-IN" dirty="0" smtClean="0"/>
              <a:t> </a:t>
            </a:r>
            <a:endParaRPr lang="en-IN" dirty="0"/>
          </a:p>
        </p:txBody>
      </p:sp>
      <p:sp>
        <p:nvSpPr>
          <p:cNvPr id="4" name="Content Placeholder 2"/>
          <p:cNvSpPr txBox="1">
            <a:spLocks/>
          </p:cNvSpPr>
          <p:nvPr/>
        </p:nvSpPr>
        <p:spPr>
          <a:xfrm>
            <a:off x="4572000" y="1052736"/>
            <a:ext cx="3826768" cy="4525963"/>
          </a:xfrm>
          <a:prstGeom prst="rect">
            <a:avLst/>
          </a:prstGeom>
        </p:spPr>
        <p:txBody>
          <a:bodyPr vert="horz" lIns="91440" tIns="45720" rIns="91440" bIns="45720" rtlCol="0">
            <a:normAutofit fontScale="47500" lnSpcReduction="20000"/>
          </a:bodyPr>
          <a:lstStyle/>
          <a:p>
            <a:pPr marL="342900" lvl="0" indent="-342900">
              <a:spcBef>
                <a:spcPct val="20000"/>
              </a:spcBef>
            </a:pPr>
            <a:r>
              <a:rPr lang="en-IN" sz="3200" dirty="0" smtClean="0"/>
              <a:t>@</a:t>
            </a:r>
            <a:r>
              <a:rPr lang="en-IN" sz="3200" dirty="0" err="1" smtClean="0"/>
              <a:t>FunctionalInterface</a:t>
            </a:r>
            <a:r>
              <a:rPr lang="en-IN" sz="3200" dirty="0" smtClean="0"/>
              <a:t>  //It is optional  </a:t>
            </a:r>
          </a:p>
          <a:p>
            <a:pPr marL="342900" lvl="0" indent="-342900">
              <a:spcBef>
                <a:spcPct val="20000"/>
              </a:spcBef>
            </a:pPr>
            <a:r>
              <a:rPr lang="en-IN" sz="3200" dirty="0" smtClean="0"/>
              <a:t>interface </a:t>
            </a:r>
            <a:r>
              <a:rPr lang="en-IN" sz="3200" dirty="0" err="1" smtClean="0"/>
              <a:t>MyName</a:t>
            </a:r>
            <a:r>
              <a:rPr lang="en-IN" sz="3200" dirty="0" smtClean="0"/>
              <a:t>{  </a:t>
            </a:r>
          </a:p>
          <a:p>
            <a:pPr marL="342900" lvl="0" indent="-342900">
              <a:spcBef>
                <a:spcPct val="20000"/>
              </a:spcBef>
            </a:pPr>
            <a:r>
              <a:rPr lang="en-IN" sz="3200" dirty="0" smtClean="0"/>
              <a:t>    public void </a:t>
            </a:r>
            <a:r>
              <a:rPr lang="en-IN" sz="3200" dirty="0" err="1" smtClean="0"/>
              <a:t>SayMyName</a:t>
            </a:r>
            <a:r>
              <a:rPr lang="en-IN" sz="3200" dirty="0" smtClean="0"/>
              <a:t>();  </a:t>
            </a:r>
          </a:p>
          <a:p>
            <a:pPr marL="342900" lvl="0" indent="-342900">
              <a:spcBef>
                <a:spcPct val="20000"/>
              </a:spcBef>
            </a:pPr>
            <a:r>
              <a:rPr lang="en-IN" sz="3200" dirty="0" smtClean="0"/>
              <a:t>}  </a:t>
            </a:r>
          </a:p>
          <a:p>
            <a:pPr marL="342900" lvl="0" indent="-342900">
              <a:spcBef>
                <a:spcPct val="20000"/>
              </a:spcBef>
            </a:pPr>
            <a:r>
              <a:rPr lang="en-IN" sz="3200" dirty="0" smtClean="0"/>
              <a:t>  </a:t>
            </a:r>
          </a:p>
          <a:p>
            <a:pPr marL="342900" lvl="0" indent="-342900">
              <a:spcBef>
                <a:spcPct val="20000"/>
              </a:spcBef>
            </a:pPr>
            <a:r>
              <a:rPr lang="en-IN" sz="3200" dirty="0" smtClean="0"/>
              <a:t>public class </a:t>
            </a:r>
            <a:r>
              <a:rPr lang="en-IN" sz="3200" dirty="0" err="1" smtClean="0"/>
              <a:t>LambdaExpressionExample</a:t>
            </a:r>
            <a:r>
              <a:rPr lang="en-IN" sz="3200" dirty="0" smtClean="0"/>
              <a:t> {  </a:t>
            </a:r>
          </a:p>
          <a:p>
            <a:pPr marL="342900" lvl="0" indent="-342900">
              <a:spcBef>
                <a:spcPct val="20000"/>
              </a:spcBef>
            </a:pPr>
            <a:r>
              <a:rPr lang="en-IN" sz="3200" dirty="0" smtClean="0"/>
              <a:t>    public static void main(String[] </a:t>
            </a:r>
            <a:r>
              <a:rPr lang="en-IN" sz="3200" dirty="0" err="1" smtClean="0"/>
              <a:t>args</a:t>
            </a:r>
            <a:r>
              <a:rPr lang="en-IN" sz="3200" dirty="0" smtClean="0"/>
              <a:t>) {  </a:t>
            </a:r>
          </a:p>
          <a:p>
            <a:pPr marL="342900" lvl="0" indent="-342900">
              <a:spcBef>
                <a:spcPct val="20000"/>
              </a:spcBef>
            </a:pPr>
            <a:r>
              <a:rPr lang="en-IN" sz="3200" dirty="0" smtClean="0"/>
              <a:t>       </a:t>
            </a:r>
          </a:p>
          <a:p>
            <a:pPr marL="342900" lvl="0" indent="-342900">
              <a:spcBef>
                <a:spcPct val="20000"/>
              </a:spcBef>
            </a:pPr>
            <a:r>
              <a:rPr lang="en-IN" sz="3200" dirty="0" smtClean="0"/>
              <a:t>        </a:t>
            </a:r>
            <a:r>
              <a:rPr lang="en-IN" sz="3200" dirty="0" smtClean="0">
                <a:solidFill>
                  <a:srgbClr val="FF0000"/>
                </a:solidFill>
              </a:rPr>
              <a:t>//implementing with lambda </a:t>
            </a:r>
          </a:p>
          <a:p>
            <a:pPr marL="342900" lvl="0" indent="-342900">
              <a:spcBef>
                <a:spcPct val="20000"/>
              </a:spcBef>
            </a:pPr>
            <a:r>
              <a:rPr lang="en-IN" sz="3200" dirty="0" smtClean="0">
                <a:solidFill>
                  <a:srgbClr val="FF0000"/>
                </a:solidFill>
              </a:rPr>
              <a:t>        </a:t>
            </a:r>
          </a:p>
          <a:p>
            <a:pPr marL="342900" lvl="0" indent="-342900">
              <a:spcBef>
                <a:spcPct val="20000"/>
              </a:spcBef>
            </a:pPr>
            <a:r>
              <a:rPr lang="en-IN" sz="3200" dirty="0" smtClean="0">
                <a:solidFill>
                  <a:srgbClr val="FF0000"/>
                </a:solidFill>
              </a:rPr>
              <a:t>        </a:t>
            </a:r>
            <a:r>
              <a:rPr lang="en-IN" sz="3200" dirty="0" err="1" smtClean="0">
                <a:solidFill>
                  <a:srgbClr val="FF0000"/>
                </a:solidFill>
              </a:rPr>
              <a:t>MyName</a:t>
            </a:r>
            <a:r>
              <a:rPr lang="en-IN" sz="3200" dirty="0" smtClean="0">
                <a:solidFill>
                  <a:srgbClr val="FF0000"/>
                </a:solidFill>
              </a:rPr>
              <a:t> p2 = () -&gt; {  </a:t>
            </a:r>
          </a:p>
          <a:p>
            <a:pPr marL="342900" lvl="0" indent="-342900">
              <a:spcBef>
                <a:spcPct val="20000"/>
              </a:spcBef>
            </a:pPr>
            <a:r>
              <a:rPr lang="en-IN" sz="3200" dirty="0" smtClean="0">
                <a:solidFill>
                  <a:srgbClr val="FF0000"/>
                </a:solidFill>
              </a:rPr>
              <a:t>            </a:t>
            </a:r>
            <a:r>
              <a:rPr lang="en-IN" sz="3200" dirty="0" err="1" smtClean="0">
                <a:solidFill>
                  <a:srgbClr val="FF0000"/>
                </a:solidFill>
              </a:rPr>
              <a:t>System.out.println</a:t>
            </a:r>
            <a:r>
              <a:rPr lang="en-IN" sz="3200" dirty="0" smtClean="0">
                <a:solidFill>
                  <a:srgbClr val="FF0000"/>
                </a:solidFill>
              </a:rPr>
              <a:t>("</a:t>
            </a:r>
            <a:r>
              <a:rPr lang="en-IN" sz="3200" dirty="0" err="1" smtClean="0">
                <a:solidFill>
                  <a:srgbClr val="FF0000"/>
                </a:solidFill>
              </a:rPr>
              <a:t>Himanshu</a:t>
            </a:r>
            <a:r>
              <a:rPr lang="en-IN" sz="3200" dirty="0" smtClean="0">
                <a:solidFill>
                  <a:srgbClr val="FF0000"/>
                </a:solidFill>
              </a:rPr>
              <a:t> </a:t>
            </a:r>
            <a:r>
              <a:rPr lang="en-IN" sz="3200" dirty="0" err="1" smtClean="0">
                <a:solidFill>
                  <a:srgbClr val="FF0000"/>
                </a:solidFill>
              </a:rPr>
              <a:t>Yada</a:t>
            </a:r>
            <a:r>
              <a:rPr lang="en-IN" sz="3200" dirty="0" err="1" smtClean="0"/>
              <a:t>v</a:t>
            </a:r>
            <a:r>
              <a:rPr lang="en-IN" sz="3200" dirty="0" smtClean="0"/>
              <a:t>");  </a:t>
            </a:r>
          </a:p>
          <a:p>
            <a:pPr marL="342900" lvl="0" indent="-342900">
              <a:spcBef>
                <a:spcPct val="20000"/>
              </a:spcBef>
            </a:pPr>
            <a:r>
              <a:rPr lang="en-IN" sz="3200" dirty="0" smtClean="0"/>
              <a:t>        };</a:t>
            </a:r>
          </a:p>
          <a:p>
            <a:pPr marL="342900" lvl="0" indent="-342900">
              <a:spcBef>
                <a:spcPct val="20000"/>
              </a:spcBef>
            </a:pPr>
            <a:r>
              <a:rPr lang="en-IN" sz="3200" dirty="0" smtClean="0"/>
              <a:t>        </a:t>
            </a:r>
          </a:p>
          <a:p>
            <a:pPr marL="342900" lvl="0" indent="-342900">
              <a:spcBef>
                <a:spcPct val="20000"/>
              </a:spcBef>
            </a:pPr>
            <a:r>
              <a:rPr lang="en-IN" sz="3200" dirty="0" smtClean="0"/>
              <a:t>        // function call.</a:t>
            </a:r>
          </a:p>
          <a:p>
            <a:pPr marL="342900" lvl="0" indent="-342900">
              <a:spcBef>
                <a:spcPct val="20000"/>
              </a:spcBef>
            </a:pPr>
            <a:r>
              <a:rPr lang="en-IN" sz="3200" dirty="0" smtClean="0"/>
              <a:t>        p2.SayMyName();  </a:t>
            </a:r>
          </a:p>
          <a:p>
            <a:pPr marL="342900" lvl="0" indent="-342900">
              <a:spcBef>
                <a:spcPct val="20000"/>
              </a:spcBef>
            </a:pPr>
            <a:r>
              <a:rPr lang="en-IN" sz="3200" dirty="0" smtClean="0"/>
              <a:t>    }  </a:t>
            </a:r>
          </a:p>
          <a:p>
            <a:pPr marL="342900" lvl="0" indent="-342900">
              <a:spcBef>
                <a:spcPct val="20000"/>
              </a:spcBef>
            </a:pPr>
            <a:r>
              <a:rPr lang="en-IN" sz="3200" dirty="0" smtClean="0"/>
              <a:t>} </a:t>
            </a: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t>Java Lambda Expression with a single parameter</a:t>
            </a:r>
            <a:br>
              <a:rPr lang="en-IN" sz="2400" b="1" dirty="0" smtClean="0"/>
            </a:br>
            <a:endParaRPr lang="en-IN" sz="2400" dirty="0"/>
          </a:p>
        </p:txBody>
      </p:sp>
      <p:sp>
        <p:nvSpPr>
          <p:cNvPr id="3" name="Content Placeholder 2"/>
          <p:cNvSpPr>
            <a:spLocks noGrp="1"/>
          </p:cNvSpPr>
          <p:nvPr>
            <p:ph idx="1"/>
          </p:nvPr>
        </p:nvSpPr>
        <p:spPr>
          <a:xfrm>
            <a:off x="251520" y="1340768"/>
            <a:ext cx="4258816" cy="4637112"/>
          </a:xfrm>
        </p:spPr>
        <p:txBody>
          <a:bodyPr>
            <a:noAutofit/>
          </a:bodyPr>
          <a:lstStyle/>
          <a:p>
            <a:pPr algn="just">
              <a:buNone/>
            </a:pPr>
            <a:r>
              <a:rPr lang="en-IN" sz="1600" dirty="0" smtClean="0"/>
              <a:t>interface Speaker{  </a:t>
            </a:r>
          </a:p>
          <a:p>
            <a:pPr algn="just">
              <a:buNone/>
            </a:pPr>
            <a:r>
              <a:rPr lang="en-IN" sz="1600" dirty="0" smtClean="0"/>
              <a:t>    public String say(String name);  </a:t>
            </a:r>
          </a:p>
          <a:p>
            <a:pPr algn="just">
              <a:buNone/>
            </a:pPr>
            <a:r>
              <a:rPr lang="en-IN" sz="1600" dirty="0" smtClean="0"/>
              <a:t>}  </a:t>
            </a:r>
          </a:p>
          <a:p>
            <a:pPr algn="just">
              <a:buNone/>
            </a:pPr>
            <a:r>
              <a:rPr lang="en-IN" sz="1600" dirty="0" smtClean="0"/>
              <a:t>  </a:t>
            </a:r>
          </a:p>
          <a:p>
            <a:pPr algn="just">
              <a:buNone/>
            </a:pPr>
            <a:r>
              <a:rPr lang="en-IN" sz="1600" dirty="0" smtClean="0"/>
              <a:t>public class </a:t>
            </a:r>
            <a:r>
              <a:rPr lang="en-IN" sz="1600" dirty="0" err="1" smtClean="0"/>
              <a:t>LambdaExpressionExample</a:t>
            </a:r>
            <a:r>
              <a:rPr lang="en-IN" sz="1600" dirty="0" smtClean="0"/>
              <a:t>{  </a:t>
            </a:r>
          </a:p>
          <a:p>
            <a:pPr algn="just">
              <a:buNone/>
            </a:pPr>
            <a:r>
              <a:rPr lang="en-IN" sz="1600" dirty="0" smtClean="0"/>
              <a:t>    public static void main(String[] </a:t>
            </a:r>
            <a:r>
              <a:rPr lang="en-IN" sz="1600" dirty="0" err="1" smtClean="0"/>
              <a:t>args</a:t>
            </a:r>
            <a:r>
              <a:rPr lang="en-IN" sz="1600" dirty="0" smtClean="0"/>
              <a:t>) {  </a:t>
            </a:r>
          </a:p>
          <a:p>
            <a:pPr algn="just">
              <a:buNone/>
            </a:pPr>
            <a:r>
              <a:rPr lang="en-IN" sz="1600" dirty="0" smtClean="0"/>
              <a:t>      </a:t>
            </a:r>
          </a:p>
          <a:p>
            <a:pPr algn="just">
              <a:buNone/>
            </a:pPr>
            <a:r>
              <a:rPr lang="en-IN" sz="1600" dirty="0" smtClean="0"/>
              <a:t>        // Lambda expression with a single parameter.  </a:t>
            </a:r>
          </a:p>
          <a:p>
            <a:pPr algn="just">
              <a:buNone/>
            </a:pPr>
            <a:r>
              <a:rPr lang="en-IN" sz="1600" dirty="0" smtClean="0">
                <a:solidFill>
                  <a:srgbClr val="FF0000"/>
                </a:solidFill>
              </a:rPr>
              <a:t>        Speaker s1 = (name) -&gt; {  </a:t>
            </a:r>
          </a:p>
          <a:p>
            <a:pPr algn="just">
              <a:buNone/>
            </a:pPr>
            <a:r>
              <a:rPr lang="en-IN" sz="1600" dirty="0" smtClean="0">
                <a:solidFill>
                  <a:srgbClr val="FF0000"/>
                </a:solidFill>
              </a:rPr>
              <a:t>            return "Hello, "+name;  </a:t>
            </a:r>
          </a:p>
          <a:p>
            <a:pPr algn="just">
              <a:buNone/>
            </a:pPr>
            <a:r>
              <a:rPr lang="en-IN" sz="1600" dirty="0" smtClean="0"/>
              <a:t>        };  </a:t>
            </a:r>
          </a:p>
          <a:p>
            <a:pPr algn="just">
              <a:buNone/>
            </a:pPr>
            <a:r>
              <a:rPr lang="en-IN" sz="1600" dirty="0" smtClean="0"/>
              <a:t>        </a:t>
            </a:r>
          </a:p>
          <a:p>
            <a:pPr algn="just">
              <a:buNone/>
            </a:pPr>
            <a:r>
              <a:rPr lang="en-IN" sz="1600" dirty="0" smtClean="0"/>
              <a:t>        </a:t>
            </a:r>
            <a:r>
              <a:rPr lang="en-IN" sz="1600" dirty="0" err="1" smtClean="0"/>
              <a:t>System.out.println</a:t>
            </a:r>
            <a:r>
              <a:rPr lang="en-IN" sz="1600" dirty="0" smtClean="0"/>
              <a:t>(s1.say("</a:t>
            </a:r>
            <a:r>
              <a:rPr lang="en-IN" sz="1600" dirty="0" err="1" smtClean="0"/>
              <a:t>Himanshu</a:t>
            </a:r>
            <a:r>
              <a:rPr lang="en-IN" sz="1600" dirty="0" smtClean="0"/>
              <a:t>"));  </a:t>
            </a:r>
          </a:p>
          <a:p>
            <a:pPr algn="just">
              <a:buNone/>
            </a:pPr>
            <a:r>
              <a:rPr lang="en-IN" sz="1600" dirty="0" smtClean="0"/>
              <a:t>          </a:t>
            </a:r>
          </a:p>
        </p:txBody>
      </p:sp>
      <p:sp>
        <p:nvSpPr>
          <p:cNvPr id="4" name="Content Placeholder 2"/>
          <p:cNvSpPr txBox="1">
            <a:spLocks/>
          </p:cNvSpPr>
          <p:nvPr/>
        </p:nvSpPr>
        <p:spPr>
          <a:xfrm>
            <a:off x="4932040" y="1268760"/>
            <a:ext cx="3744416" cy="4536504"/>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You </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can omit function parentheses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Speaker s2 </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 name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-&gt;{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return "Hello, "+name;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600" b="0" i="0" u="none" strike="noStrike" kern="1200" cap="none" spc="0" normalizeH="0" baseline="0" noProof="0" dirty="0" err="1" smtClean="0">
                <a:ln>
                  <a:noFill/>
                </a:ln>
                <a:solidFill>
                  <a:schemeClr val="tx1"/>
                </a:solidFill>
                <a:effectLst/>
                <a:uLnTx/>
                <a:uFillTx/>
                <a:latin typeface="+mn-lt"/>
                <a:ea typeface="+mn-ea"/>
                <a:cs typeface="+mn-cs"/>
              </a:rPr>
              <a:t>System.out.println</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(s2.say("</a:t>
            </a:r>
            <a:r>
              <a:rPr kumimoji="0" lang="en-IN" sz="1600" b="0" i="0" u="none" strike="noStrike" kern="1200" cap="none" spc="0" normalizeH="0" baseline="0" noProof="0" dirty="0" err="1" smtClean="0">
                <a:ln>
                  <a:noFill/>
                </a:ln>
                <a:solidFill>
                  <a:schemeClr val="tx1"/>
                </a:solidFill>
                <a:effectLst/>
                <a:uLnTx/>
                <a:uFillTx/>
                <a:latin typeface="+mn-lt"/>
                <a:ea typeface="+mn-ea"/>
                <a:cs typeface="+mn-cs"/>
              </a:rPr>
              <a:t>Scaler</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 can omit the return statement and curly brackets,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 because it has only one statement in the function body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Speaker s3 = name -&gt;"Hello, "+name;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1600" b="0" i="0" u="none" strike="noStrike" kern="1200" cap="none" spc="0" normalizeH="0" baseline="0" noProof="0" dirty="0" err="1" smtClean="0">
                <a:ln>
                  <a:noFill/>
                </a:ln>
                <a:solidFill>
                  <a:schemeClr val="tx1"/>
                </a:solidFill>
                <a:effectLst/>
                <a:uLnTx/>
                <a:uFillTx/>
                <a:latin typeface="+mn-lt"/>
                <a:ea typeface="+mn-ea"/>
                <a:cs typeface="+mn-cs"/>
              </a:rPr>
              <a:t>System.out.println</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(s3.say("Content"));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22594284</TotalTime>
  <Words>2301</Words>
  <Application>Microsoft Office PowerPoint</Application>
  <PresentationFormat>On-screen Show (4:3)</PresentationFormat>
  <Paragraphs>586</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UNIT-V</vt:lpstr>
      <vt:lpstr>Lambda expression</vt:lpstr>
      <vt:lpstr>Java Lambda Expression Syntax </vt:lpstr>
      <vt:lpstr> syntax for three different instances</vt:lpstr>
      <vt:lpstr>Lambda Use Cases in Java </vt:lpstr>
      <vt:lpstr>Five fundamental principles of functional programming</vt:lpstr>
      <vt:lpstr>Slide 7</vt:lpstr>
      <vt:lpstr>Slide 8</vt:lpstr>
      <vt:lpstr>Java Lambda Expression with a single parameter </vt:lpstr>
      <vt:lpstr>Lambda Expression with Multiple Parameters </vt:lpstr>
      <vt:lpstr>lambda expression as a method parameter in Java </vt:lpstr>
      <vt:lpstr>lambda expression as a method parameter in Java </vt:lpstr>
      <vt:lpstr>Advantages of Lambda Expression </vt:lpstr>
      <vt:lpstr>Disadvantages of Lambda Expression in Java </vt:lpstr>
      <vt:lpstr>Stream In Java </vt:lpstr>
      <vt:lpstr>Slide 16</vt:lpstr>
      <vt:lpstr>Intermediate Operations </vt:lpstr>
      <vt:lpstr>Terminal Operations </vt:lpstr>
      <vt:lpstr>filter() </vt:lpstr>
      <vt:lpstr>map() </vt:lpstr>
      <vt:lpstr>Sorted()</vt:lpstr>
      <vt:lpstr>Regular expression </vt:lpstr>
      <vt:lpstr>Slide 23</vt:lpstr>
      <vt:lpstr>Quantifiers </vt:lpstr>
      <vt:lpstr>Meta characters </vt:lpstr>
      <vt:lpstr>The Java Regex package and API </vt:lpstr>
      <vt:lpstr>Pattern Class </vt:lpstr>
      <vt:lpstr>Slide 28</vt:lpstr>
      <vt:lpstr>The Matcher Class </vt:lpstr>
      <vt:lpstr>Slide 30</vt:lpstr>
      <vt:lpstr>methods in the Matcher Class</vt:lpstr>
      <vt:lpstr>MVC Architecture </vt:lpstr>
      <vt:lpstr>Slide 33</vt:lpstr>
      <vt:lpstr>Slide 34</vt:lpstr>
      <vt:lpstr>Advantages of MVC Architecture </vt:lpstr>
      <vt:lpstr>Implementation of MVC </vt:lpstr>
      <vt:lpstr>Model Layer </vt:lpstr>
      <vt:lpstr>Slide 38</vt:lpstr>
      <vt:lpstr>View Layer </vt:lpstr>
      <vt:lpstr>Slide 40</vt:lpstr>
      <vt:lpstr>Controller Layer </vt:lpstr>
      <vt:lpstr>Slide 42</vt:lpstr>
      <vt:lpstr>Slide 43</vt:lpstr>
      <vt:lpstr>Slide 44</vt:lpstr>
      <vt:lpstr>Slide 45</vt:lpstr>
      <vt:lpstr>Features of Java 8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MAINGATE</dc:creator>
  <cp:lastModifiedBy>STUDENT</cp:lastModifiedBy>
  <cp:revision>493</cp:revision>
  <dcterms:created xsi:type="dcterms:W3CDTF">2022-12-14T08:10:43Z</dcterms:created>
  <dcterms:modified xsi:type="dcterms:W3CDTF">2023-01-30T06:58:42Z</dcterms:modified>
</cp:coreProperties>
</file>