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9" r:id="rId3"/>
    <p:sldId id="260" r:id="rId4"/>
    <p:sldId id="262" r:id="rId5"/>
    <p:sldId id="301" r:id="rId6"/>
    <p:sldId id="298" r:id="rId7"/>
    <p:sldId id="263" r:id="rId8"/>
    <p:sldId id="264" r:id="rId9"/>
    <p:sldId id="265" r:id="rId10"/>
    <p:sldId id="266" r:id="rId11"/>
    <p:sldId id="315" r:id="rId12"/>
    <p:sldId id="316" r:id="rId13"/>
    <p:sldId id="317" r:id="rId14"/>
    <p:sldId id="318" r:id="rId15"/>
    <p:sldId id="319" r:id="rId16"/>
    <p:sldId id="320" r:id="rId17"/>
    <p:sldId id="321" r:id="rId18"/>
    <p:sldId id="322" r:id="rId19"/>
    <p:sldId id="323" r:id="rId20"/>
    <p:sldId id="274" r:id="rId21"/>
    <p:sldId id="275" r:id="rId22"/>
    <p:sldId id="276" r:id="rId23"/>
    <p:sldId id="277" r:id="rId24"/>
    <p:sldId id="278" r:id="rId25"/>
    <p:sldId id="324" r:id="rId26"/>
    <p:sldId id="325" r:id="rId27"/>
    <p:sldId id="299" r:id="rId28"/>
    <p:sldId id="279" r:id="rId29"/>
    <p:sldId id="280" r:id="rId30"/>
    <p:sldId id="332" r:id="rId31"/>
    <p:sldId id="281" r:id="rId32"/>
    <p:sldId id="282" r:id="rId33"/>
    <p:sldId id="283" r:id="rId34"/>
    <p:sldId id="300" r:id="rId35"/>
    <p:sldId id="306" r:id="rId36"/>
    <p:sldId id="308" r:id="rId37"/>
    <p:sldId id="309" r:id="rId38"/>
    <p:sldId id="284" r:id="rId39"/>
    <p:sldId id="285" r:id="rId40"/>
    <p:sldId id="310" r:id="rId41"/>
    <p:sldId id="287" r:id="rId42"/>
    <p:sldId id="286" r:id="rId43"/>
    <p:sldId id="311" r:id="rId44"/>
    <p:sldId id="288" r:id="rId45"/>
    <p:sldId id="313" r:id="rId46"/>
    <p:sldId id="314" r:id="rId47"/>
    <p:sldId id="271" r:id="rId48"/>
    <p:sldId id="272" r:id="rId49"/>
    <p:sldId id="289" r:id="rId50"/>
    <p:sldId id="290" r:id="rId51"/>
    <p:sldId id="291" r:id="rId52"/>
    <p:sldId id="333" r:id="rId53"/>
    <p:sldId id="335" r:id="rId54"/>
    <p:sldId id="293" r:id="rId55"/>
    <p:sldId id="294" r:id="rId56"/>
    <p:sldId id="326" r:id="rId57"/>
    <p:sldId id="327" r:id="rId58"/>
    <p:sldId id="328" r:id="rId59"/>
    <p:sldId id="329" r:id="rId60"/>
    <p:sldId id="330" r:id="rId61"/>
    <p:sldId id="331" r:id="rId6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4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0CA0C554-4671-40F2-90E7-11A5FF454219}" type="datetimeFigureOut">
              <a:rPr lang="en-US" smtClean="0"/>
              <a:t>5/25/2023</a:t>
            </a:fld>
            <a:endParaRPr lang="en-US"/>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60F24476-20B8-4C11-AD9A-3864972989BD}" type="slidenum">
              <a:rPr lang="en-US" smtClean="0"/>
              <a:t>‹#›</a:t>
            </a:fld>
            <a:endParaRPr lang="en-US"/>
          </a:p>
        </p:txBody>
      </p:sp>
    </p:spTree>
    <p:extLst>
      <p:ext uri="{BB962C8B-B14F-4D97-AF65-F5344CB8AC3E}">
        <p14:creationId xmlns:p14="http://schemas.microsoft.com/office/powerpoint/2010/main" val="384697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F24476-20B8-4C11-AD9A-3864972989BD}" type="slidenum">
              <a:rPr lang="en-US" smtClean="0"/>
              <a:t>1</a:t>
            </a:fld>
            <a:endParaRPr lang="en-US"/>
          </a:p>
        </p:txBody>
      </p:sp>
    </p:spTree>
    <p:extLst>
      <p:ext uri="{BB962C8B-B14F-4D97-AF65-F5344CB8AC3E}">
        <p14:creationId xmlns:p14="http://schemas.microsoft.com/office/powerpoint/2010/main" val="1193798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24476-20B8-4C11-AD9A-3864972989BD}" type="slidenum">
              <a:rPr lang="en-US" smtClean="0"/>
              <a:t>20</a:t>
            </a:fld>
            <a:endParaRPr lang="en-US"/>
          </a:p>
        </p:txBody>
      </p:sp>
    </p:spTree>
    <p:extLst>
      <p:ext uri="{BB962C8B-B14F-4D97-AF65-F5344CB8AC3E}">
        <p14:creationId xmlns:p14="http://schemas.microsoft.com/office/powerpoint/2010/main" val="275606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24476-20B8-4C11-AD9A-3864972989BD}" type="slidenum">
              <a:rPr lang="en-US" smtClean="0"/>
              <a:t>45</a:t>
            </a:fld>
            <a:endParaRPr lang="en-US"/>
          </a:p>
        </p:txBody>
      </p:sp>
    </p:spTree>
    <p:extLst>
      <p:ext uri="{BB962C8B-B14F-4D97-AF65-F5344CB8AC3E}">
        <p14:creationId xmlns:p14="http://schemas.microsoft.com/office/powerpoint/2010/main" val="418638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6E809C-71B5-4EAC-80A0-F4D7D7A39B1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6E809C-71B5-4EAC-80A0-F4D7D7A39B16}"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6E809C-71B5-4EAC-80A0-F4D7D7A39B16}"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E809C-71B5-4EAC-80A0-F4D7D7A39B16}"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E809C-71B5-4EAC-80A0-F4D7D7A39B1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E809C-71B5-4EAC-80A0-F4D7D7A39B1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809C-71B5-4EAC-80A0-F4D7D7A39B16}" type="datetimeFigureOut">
              <a:rPr lang="en-US" smtClean="0"/>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C14C3-718A-451E-9727-20D0EEFD12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endParaRPr lang="en-IN" dirty="0"/>
          </a:p>
        </p:txBody>
      </p:sp>
      <p:sp>
        <p:nvSpPr>
          <p:cNvPr id="3" name="Subtitle 2"/>
          <p:cNvSpPr>
            <a:spLocks noGrp="1"/>
          </p:cNvSpPr>
          <p:nvPr>
            <p:ph type="subTitle" idx="1"/>
          </p:nvPr>
        </p:nvSpPr>
        <p:spPr/>
        <p:txBody>
          <a:bodyPr/>
          <a:lstStyle/>
          <a:p>
            <a:r>
              <a:rPr lang="en-US" dirty="0">
                <a:solidFill>
                  <a:schemeClr val="tx1"/>
                </a:solidFill>
              </a:rPr>
              <a:t>Chapter 06</a:t>
            </a:r>
          </a:p>
          <a:p>
            <a:r>
              <a:rPr lang="en-US" b="1" dirty="0">
                <a:solidFill>
                  <a:schemeClr val="tx1"/>
                </a:solidFill>
              </a:rPr>
              <a:t>Bayesian Learning</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US" sz="2400" dirty="0"/>
              <a:t>Suppose we now observe a new patient for whom the lab test returns a positive result. Should we diagnose the patient as having cancer or not? The maximum a posteriori hypothesis can be found using Equation 6.2</a:t>
            </a:r>
          </a:p>
        </p:txBody>
      </p:sp>
      <p:pic>
        <p:nvPicPr>
          <p:cNvPr id="4099" name="Picture 3"/>
          <p:cNvPicPr>
            <a:picLocks noChangeAspect="1" noChangeArrowheads="1"/>
          </p:cNvPicPr>
          <p:nvPr/>
        </p:nvPicPr>
        <p:blipFill>
          <a:blip r:embed="rId2"/>
          <a:srcRect/>
          <a:stretch>
            <a:fillRect/>
          </a:stretch>
        </p:blipFill>
        <p:spPr bwMode="auto">
          <a:xfrm>
            <a:off x="1071538" y="2071678"/>
            <a:ext cx="6715125" cy="9810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71472" y="3143248"/>
            <a:ext cx="8286808"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28628"/>
          </a:xfrm>
        </p:spPr>
        <p:txBody>
          <a:bodyPr>
            <a:noAutofit/>
          </a:bodyPr>
          <a:lstStyle/>
          <a:p>
            <a:r>
              <a:rPr lang="en-US" sz="3200" b="1" dirty="0">
                <a:solidFill>
                  <a:srgbClr val="0070C0"/>
                </a:solidFill>
              </a:rPr>
              <a:t>BAYES THEOREM AND CONCEPT LEARNING</a:t>
            </a:r>
          </a:p>
        </p:txBody>
      </p:sp>
      <p:sp>
        <p:nvSpPr>
          <p:cNvPr id="3" name="Content Placeholder 2"/>
          <p:cNvSpPr>
            <a:spLocks noGrp="1"/>
          </p:cNvSpPr>
          <p:nvPr>
            <p:ph idx="1"/>
          </p:nvPr>
        </p:nvSpPr>
        <p:spPr>
          <a:xfrm>
            <a:off x="571472" y="642918"/>
            <a:ext cx="8229600" cy="5454657"/>
          </a:xfrm>
        </p:spPr>
        <p:txBody>
          <a:bodyPr>
            <a:normAutofit/>
          </a:bodyPr>
          <a:lstStyle/>
          <a:p>
            <a:pPr algn="just"/>
            <a:r>
              <a:rPr lang="en-US" sz="2400" dirty="0"/>
              <a:t>Bayes theorem  calculates the posterior probability of each hypothesis given the training data. It calculates the probability for each possible hypothesis, then outputs the most probable.</a:t>
            </a:r>
          </a:p>
        </p:txBody>
      </p:sp>
      <p:pic>
        <p:nvPicPr>
          <p:cNvPr id="5123" name="Picture 3"/>
          <p:cNvPicPr>
            <a:picLocks noChangeAspect="1" noChangeArrowheads="1"/>
          </p:cNvPicPr>
          <p:nvPr/>
        </p:nvPicPr>
        <p:blipFill>
          <a:blip r:embed="rId2"/>
          <a:srcRect/>
          <a:stretch>
            <a:fillRect/>
          </a:stretch>
        </p:blipFill>
        <p:spPr bwMode="auto">
          <a:xfrm>
            <a:off x="179512" y="1772816"/>
            <a:ext cx="8964488" cy="4870894"/>
          </a:xfrm>
          <a:prstGeom prst="rect">
            <a:avLst/>
          </a:prstGeom>
          <a:noFill/>
          <a:ln w="9525">
            <a:noFill/>
            <a:miter lim="800000"/>
            <a:headEnd/>
            <a:tailEnd/>
          </a:ln>
          <a:effectLst/>
        </p:spPr>
      </p:pic>
    </p:spTree>
    <p:extLst>
      <p:ext uri="{BB962C8B-B14F-4D97-AF65-F5344CB8AC3E}">
        <p14:creationId xmlns:p14="http://schemas.microsoft.com/office/powerpoint/2010/main" val="1158493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solidFill>
                  <a:srgbClr val="0070C0"/>
                </a:solidFill>
              </a:rPr>
              <a:t>Brute-Force </a:t>
            </a:r>
            <a:r>
              <a:rPr lang="en-US" dirty="0" err="1">
                <a:solidFill>
                  <a:srgbClr val="0070C0"/>
                </a:solidFill>
              </a:rPr>
              <a:t>Bayes</a:t>
            </a:r>
            <a:r>
              <a:rPr lang="en-US" dirty="0">
                <a:solidFill>
                  <a:srgbClr val="0070C0"/>
                </a:solidFill>
              </a:rPr>
              <a:t> Concept Learning</a:t>
            </a:r>
          </a:p>
        </p:txBody>
      </p:sp>
      <p:sp>
        <p:nvSpPr>
          <p:cNvPr id="3" name="Content Placeholder 2"/>
          <p:cNvSpPr>
            <a:spLocks noGrp="1"/>
          </p:cNvSpPr>
          <p:nvPr>
            <p:ph idx="1"/>
          </p:nvPr>
        </p:nvSpPr>
        <p:spPr>
          <a:xfrm>
            <a:off x="457200" y="1000108"/>
            <a:ext cx="8229600" cy="5126055"/>
          </a:xfrm>
        </p:spPr>
        <p:txBody>
          <a:bodyPr>
            <a:normAutofit/>
          </a:bodyPr>
          <a:lstStyle/>
          <a:p>
            <a:pPr algn="just"/>
            <a:r>
              <a:rPr lang="en-US" sz="2000" dirty="0"/>
              <a:t>Consider some finite hypothesis space H defined over the instance space X, in which the task is to learn some target concept c : X -&gt; {0,1}.</a:t>
            </a:r>
          </a:p>
          <a:p>
            <a:pPr algn="just"/>
            <a:r>
              <a:rPr lang="en-US" sz="2000" dirty="0"/>
              <a:t> Assume that the learner is given some sequence of training examples ((x1, d1) . . . (</a:t>
            </a:r>
            <a:r>
              <a:rPr lang="en-US" sz="2000" dirty="0" err="1"/>
              <a:t>xm</a:t>
            </a:r>
            <a:r>
              <a:rPr lang="en-US" sz="2000" dirty="0"/>
              <a:t>, dm)) where xi is some instance from X and where di is the target value of xi ( di = c(xi)). </a:t>
            </a:r>
          </a:p>
          <a:p>
            <a:pPr algn="just"/>
            <a:r>
              <a:rPr lang="en-US" sz="2000" dirty="0">
                <a:solidFill>
                  <a:srgbClr val="FF0000"/>
                </a:solidFill>
              </a:rPr>
              <a:t>We can design a concept learning algorithm to output the </a:t>
            </a:r>
            <a:r>
              <a:rPr lang="en-US" sz="2000" b="1" dirty="0">
                <a:solidFill>
                  <a:srgbClr val="7030A0"/>
                </a:solidFill>
              </a:rPr>
              <a:t>maximum a posteriori hypothesis, </a:t>
            </a:r>
            <a:r>
              <a:rPr lang="en-US" sz="2000" dirty="0">
                <a:solidFill>
                  <a:srgbClr val="FF0000"/>
                </a:solidFill>
              </a:rPr>
              <a:t>based on Bayes theorem, as follows:</a:t>
            </a:r>
          </a:p>
        </p:txBody>
      </p:sp>
      <p:pic>
        <p:nvPicPr>
          <p:cNvPr id="6147" name="Picture 3"/>
          <p:cNvPicPr>
            <a:picLocks noChangeAspect="1" noChangeArrowheads="1"/>
          </p:cNvPicPr>
          <p:nvPr/>
        </p:nvPicPr>
        <p:blipFill>
          <a:blip r:embed="rId2"/>
          <a:srcRect/>
          <a:stretch>
            <a:fillRect/>
          </a:stretch>
        </p:blipFill>
        <p:spPr bwMode="auto">
          <a:xfrm>
            <a:off x="662880" y="3429000"/>
            <a:ext cx="8229600" cy="3154362"/>
          </a:xfrm>
          <a:prstGeom prst="rect">
            <a:avLst/>
          </a:prstGeom>
          <a:noFill/>
          <a:ln w="9525">
            <a:noFill/>
            <a:miter lim="800000"/>
            <a:headEnd/>
            <a:tailEnd/>
          </a:ln>
          <a:effectLst/>
        </p:spPr>
      </p:pic>
    </p:spTree>
    <p:extLst>
      <p:ext uri="{BB962C8B-B14F-4D97-AF65-F5344CB8AC3E}">
        <p14:creationId xmlns:p14="http://schemas.microsoft.com/office/powerpoint/2010/main" val="3561158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9"/>
            <a:ext cx="8229600" cy="5472607"/>
          </a:xfrm>
        </p:spPr>
        <p:txBody>
          <a:bodyPr>
            <a:normAutofit fontScale="77500" lnSpcReduction="20000"/>
          </a:bodyPr>
          <a:lstStyle/>
          <a:p>
            <a:pPr algn="just"/>
            <a:r>
              <a:rPr lang="en-US" dirty="0"/>
              <a:t>This algorithm applies Bayes theorem to each hypothesis in H to calculate P(h/D)</a:t>
            </a:r>
          </a:p>
          <a:p>
            <a:pPr algn="just"/>
            <a:r>
              <a:rPr lang="en-US" dirty="0"/>
              <a:t>For the BRUTE-FORCE MAP LEARNING algorithm we must specify what values are to be used for P(h) and for P(D/h)</a:t>
            </a:r>
          </a:p>
          <a:p>
            <a:pPr algn="just"/>
            <a:r>
              <a:rPr lang="en-US" dirty="0"/>
              <a:t>let us choose P(h) and P(D/h) to be consistent with the following assumptions: </a:t>
            </a:r>
          </a:p>
          <a:p>
            <a:pPr algn="just">
              <a:buNone/>
            </a:pPr>
            <a:r>
              <a:rPr lang="en-US" dirty="0"/>
              <a:t>	1. The training data D is noise free (i.e., </a:t>
            </a:r>
            <a:r>
              <a:rPr lang="en-US" dirty="0" err="1"/>
              <a:t>di</a:t>
            </a:r>
            <a:r>
              <a:rPr lang="en-US" dirty="0"/>
              <a:t> = c(xi)). </a:t>
            </a:r>
          </a:p>
          <a:p>
            <a:pPr algn="just">
              <a:buNone/>
            </a:pPr>
            <a:r>
              <a:rPr lang="en-US" dirty="0"/>
              <a:t>	2. The target concept c is contained in the hypothesis space H </a:t>
            </a:r>
          </a:p>
          <a:p>
            <a:pPr algn="just">
              <a:buNone/>
            </a:pPr>
            <a:r>
              <a:rPr lang="en-US" dirty="0"/>
              <a:t>	3. We have no priori reason to believe that any hypothesis is more probable than any other.</a:t>
            </a:r>
          </a:p>
          <a:p>
            <a:pPr algn="just"/>
            <a:r>
              <a:rPr lang="en-US" dirty="0"/>
              <a:t>Given no prior knowledge that one hypothesis is more likely than another</a:t>
            </a:r>
            <a:r>
              <a:rPr lang="en-US" dirty="0" smtClean="0"/>
              <a:t>, assign </a:t>
            </a:r>
            <a:r>
              <a:rPr lang="en-US" dirty="0"/>
              <a:t>same prior probability to every hypothesis h in H</a:t>
            </a:r>
            <a:r>
              <a:rPr lang="en-US" dirty="0" smtClean="0"/>
              <a:t>. </a:t>
            </a:r>
            <a:r>
              <a:rPr lang="en-US" dirty="0"/>
              <a:t>T</a:t>
            </a:r>
            <a:r>
              <a:rPr lang="en-US" dirty="0" smtClean="0"/>
              <a:t>hese </a:t>
            </a:r>
            <a:r>
              <a:rPr lang="en-US" dirty="0"/>
              <a:t>prior probabilities sum to 1. </a:t>
            </a:r>
          </a:p>
        </p:txBody>
      </p:sp>
      <p:pic>
        <p:nvPicPr>
          <p:cNvPr id="7171" name="Picture 3"/>
          <p:cNvPicPr>
            <a:picLocks noChangeAspect="1" noChangeArrowheads="1"/>
          </p:cNvPicPr>
          <p:nvPr/>
        </p:nvPicPr>
        <p:blipFill>
          <a:blip r:embed="rId2"/>
          <a:srcRect/>
          <a:stretch>
            <a:fillRect/>
          </a:stretch>
        </p:blipFill>
        <p:spPr bwMode="auto">
          <a:xfrm>
            <a:off x="2267744" y="5838130"/>
            <a:ext cx="5184576" cy="831229"/>
          </a:xfrm>
          <a:prstGeom prst="rect">
            <a:avLst/>
          </a:prstGeom>
          <a:noFill/>
          <a:ln w="9525">
            <a:noFill/>
            <a:miter lim="800000"/>
            <a:headEnd/>
            <a:tailEnd/>
          </a:ln>
          <a:effectLst/>
        </p:spPr>
      </p:pic>
    </p:spTree>
    <p:extLst>
      <p:ext uri="{BB962C8B-B14F-4D97-AF65-F5344CB8AC3E}">
        <p14:creationId xmlns:p14="http://schemas.microsoft.com/office/powerpoint/2010/main" val="2807063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5728"/>
                <a:ext cx="8229600" cy="5840435"/>
              </a:xfrm>
            </p:spPr>
            <p:txBody>
              <a:bodyPr>
                <a:normAutofit/>
              </a:bodyPr>
              <a:lstStyle/>
              <a:p>
                <a:pPr marL="0" indent="0" algn="just">
                  <a:buNone/>
                </a:pPr>
                <a:endParaRPr lang="en-US" sz="2400" dirty="0"/>
              </a:p>
              <a:p>
                <a:pPr algn="just"/>
                <a:r>
                  <a:rPr lang="en-US" sz="2400" dirty="0"/>
                  <a:t>Since we assume noise-free training data, the probability of observing classification </a:t>
                </a:r>
                <a:r>
                  <a:rPr lang="en-US" sz="2400" dirty="0" err="1"/>
                  <a:t>di</a:t>
                </a:r>
                <a:r>
                  <a:rPr lang="en-US" sz="2400" dirty="0"/>
                  <a:t> given h is just 1 if </a:t>
                </a:r>
                <a:r>
                  <a:rPr lang="en-US" sz="2400" dirty="0" err="1"/>
                  <a:t>di</a:t>
                </a:r>
                <a:r>
                  <a:rPr lang="en-US" sz="2400" dirty="0"/>
                  <a:t> = h(xi) and 0 if </a:t>
                </a:r>
                <a:r>
                  <a:rPr lang="en-US" sz="2400" dirty="0" err="1"/>
                  <a:t>di</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h(xi). Therefore,</a:t>
                </a:r>
              </a:p>
              <a:p>
                <a:pPr algn="just">
                  <a:buNone/>
                </a:pPr>
                <a:endParaRPr lang="en-US" sz="2400" dirty="0"/>
              </a:p>
              <a:p>
                <a:pPr marL="0" indent="0" algn="just">
                  <a:buNone/>
                </a:pPr>
                <a:r>
                  <a:rPr lang="en-US" sz="2400" dirty="0"/>
                  <a:t>                                                                                                    ---6.4</a:t>
                </a:r>
              </a:p>
              <a:p>
                <a:pPr algn="just"/>
                <a:endParaRPr lang="en-US" sz="2400" dirty="0"/>
              </a:p>
              <a:p>
                <a:pPr algn="just"/>
                <a:endParaRPr lang="en-US" sz="2400" dirty="0"/>
              </a:p>
              <a:p>
                <a:pPr algn="just"/>
                <a:r>
                  <a:rPr lang="en-US" sz="2400" dirty="0"/>
                  <a:t>In other words, the probability of data D given hypothesis h is 1 if D is consistent with h, and 0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5728"/>
                <a:ext cx="8229600" cy="5840435"/>
              </a:xfrm>
              <a:blipFill>
                <a:blip r:embed="rId2"/>
                <a:stretch>
                  <a:fillRect l="-963" r="-1111"/>
                </a:stretch>
              </a:blipFill>
            </p:spPr>
            <p:txBody>
              <a:bodyPr/>
              <a:lstStyle/>
              <a:p>
                <a:r>
                  <a:rPr lang="en-IN">
                    <a:noFill/>
                  </a:rPr>
                  <a:t> </a:t>
                </a:r>
              </a:p>
            </p:txBody>
          </p:sp>
        </mc:Fallback>
      </mc:AlternateContent>
      <p:pic>
        <p:nvPicPr>
          <p:cNvPr id="8195" name="Picture 3"/>
          <p:cNvPicPr>
            <a:picLocks noChangeAspect="1" noChangeArrowheads="1"/>
          </p:cNvPicPr>
          <p:nvPr/>
        </p:nvPicPr>
        <p:blipFill>
          <a:blip r:embed="rId3"/>
          <a:srcRect/>
          <a:stretch>
            <a:fillRect/>
          </a:stretch>
        </p:blipFill>
        <p:spPr bwMode="auto">
          <a:xfrm>
            <a:off x="1115616" y="2132856"/>
            <a:ext cx="6038850" cy="1428750"/>
          </a:xfrm>
          <a:prstGeom prst="rect">
            <a:avLst/>
          </a:prstGeom>
          <a:noFill/>
          <a:ln w="9525">
            <a:noFill/>
            <a:miter lim="800000"/>
            <a:headEnd/>
            <a:tailEnd/>
          </a:ln>
          <a:effectLst/>
        </p:spPr>
      </p:pic>
    </p:spTree>
    <p:extLst>
      <p:ext uri="{BB962C8B-B14F-4D97-AF65-F5344CB8AC3E}">
        <p14:creationId xmlns:p14="http://schemas.microsoft.com/office/powerpoint/2010/main" val="2391980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00034" y="285728"/>
            <a:ext cx="8215370" cy="6215106"/>
          </a:xfrm>
          <a:prstGeom prst="rect">
            <a:avLst/>
          </a:prstGeom>
          <a:noFill/>
          <a:ln w="9525">
            <a:noFill/>
            <a:miter lim="800000"/>
            <a:headEnd/>
            <a:tailEnd/>
          </a:ln>
          <a:effectLst/>
        </p:spPr>
      </p:pic>
    </p:spTree>
    <p:extLst>
      <p:ext uri="{BB962C8B-B14F-4D97-AF65-F5344CB8AC3E}">
        <p14:creationId xmlns:p14="http://schemas.microsoft.com/office/powerpoint/2010/main" val="4184356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571472" y="500042"/>
            <a:ext cx="8215370" cy="6000792"/>
          </a:xfrm>
          <a:prstGeom prst="rect">
            <a:avLst/>
          </a:prstGeom>
          <a:noFill/>
          <a:ln w="9525">
            <a:noFill/>
            <a:miter lim="800000"/>
            <a:headEnd/>
            <a:tailEnd/>
          </a:ln>
          <a:effectLst/>
        </p:spPr>
      </p:pic>
    </p:spTree>
    <p:extLst>
      <p:ext uri="{BB962C8B-B14F-4D97-AF65-F5344CB8AC3E}">
        <p14:creationId xmlns:p14="http://schemas.microsoft.com/office/powerpoint/2010/main" val="2509297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600200"/>
            <a:ext cx="8784976" cy="4829196"/>
          </a:xfrm>
        </p:spPr>
        <p:txBody>
          <a:bodyPr>
            <a:normAutofit/>
          </a:bodyPr>
          <a:lstStyle/>
          <a:p>
            <a:endParaRPr lang="en-US" dirty="0"/>
          </a:p>
          <a:p>
            <a:pPr algn="just"/>
            <a:endParaRPr lang="en-US" dirty="0"/>
          </a:p>
          <a:p>
            <a:pPr algn="just"/>
            <a:r>
              <a:rPr lang="en-US" sz="2600" dirty="0"/>
              <a:t>where |V</a:t>
            </a:r>
            <a:r>
              <a:rPr lang="en-US" sz="2600" baseline="-25000" dirty="0"/>
              <a:t>SH,D</a:t>
            </a:r>
            <a:r>
              <a:rPr lang="en-US" sz="2600" dirty="0"/>
              <a:t>| is the number of hypotheses from H consistent with D.</a:t>
            </a:r>
          </a:p>
          <a:p>
            <a:pPr algn="just"/>
            <a:r>
              <a:rPr lang="en-US" sz="2600" b="1" dirty="0">
                <a:solidFill>
                  <a:srgbClr val="FF0000"/>
                </a:solidFill>
              </a:rPr>
              <a:t>E</a:t>
            </a:r>
            <a:r>
              <a:rPr lang="en-US" sz="2600" b="1" dirty="0" smtClean="0">
                <a:solidFill>
                  <a:srgbClr val="FF0000"/>
                </a:solidFill>
              </a:rPr>
              <a:t>very </a:t>
            </a:r>
            <a:r>
              <a:rPr lang="en-US" sz="2600" b="1" dirty="0">
                <a:solidFill>
                  <a:srgbClr val="FF0000"/>
                </a:solidFill>
              </a:rPr>
              <a:t>consistent hypothesis has posterior probability (1/VS</a:t>
            </a:r>
            <a:r>
              <a:rPr lang="en-US" sz="2600" b="1" baseline="-25000" dirty="0">
                <a:solidFill>
                  <a:srgbClr val="FF0000"/>
                </a:solidFill>
              </a:rPr>
              <a:t>HD</a:t>
            </a:r>
            <a:r>
              <a:rPr lang="en-US" sz="2600" b="1" dirty="0">
                <a:solidFill>
                  <a:srgbClr val="FF0000"/>
                </a:solidFill>
              </a:rPr>
              <a:t>), and every inconsistent hypothesis has posterior probability 0. </a:t>
            </a:r>
          </a:p>
          <a:p>
            <a:pPr algn="just"/>
            <a:r>
              <a:rPr lang="en-US" sz="2600" dirty="0"/>
              <a:t>Every consistent hypothesis is, therefore, a MAP hypothesis.</a:t>
            </a:r>
          </a:p>
        </p:txBody>
      </p:sp>
      <p:pic>
        <p:nvPicPr>
          <p:cNvPr id="11266" name="Picture 2"/>
          <p:cNvPicPr>
            <a:picLocks noChangeAspect="1" noChangeArrowheads="1"/>
          </p:cNvPicPr>
          <p:nvPr/>
        </p:nvPicPr>
        <p:blipFill>
          <a:blip r:embed="rId2"/>
          <a:srcRect/>
          <a:stretch>
            <a:fillRect/>
          </a:stretch>
        </p:blipFill>
        <p:spPr bwMode="auto">
          <a:xfrm>
            <a:off x="714348" y="285728"/>
            <a:ext cx="8001056" cy="2143140"/>
          </a:xfrm>
          <a:prstGeom prst="rect">
            <a:avLst/>
          </a:prstGeom>
          <a:noFill/>
          <a:ln w="9525">
            <a:noFill/>
            <a:miter lim="800000"/>
            <a:headEnd/>
            <a:tailEnd/>
          </a:ln>
          <a:effectLst/>
        </p:spPr>
      </p:pic>
    </p:spTree>
    <p:extLst>
      <p:ext uri="{BB962C8B-B14F-4D97-AF65-F5344CB8AC3E}">
        <p14:creationId xmlns:p14="http://schemas.microsoft.com/office/powerpoint/2010/main" val="2787128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5472608"/>
          </a:xfrm>
        </p:spPr>
        <p:txBody>
          <a:bodyPr>
            <a:normAutofit/>
          </a:bodyPr>
          <a:lstStyle/>
          <a:p>
            <a:r>
              <a:rPr lang="en-US" sz="2800" dirty="0"/>
              <a:t>The evolution of probabilities associated with hypotheses is depicted schematically in Figure 6.1. </a:t>
            </a:r>
          </a:p>
          <a:p>
            <a:r>
              <a:rPr lang="en-US" sz="2800" dirty="0"/>
              <a:t>Initially (Figure 6.1a) all hypotheses have the same probability. </a:t>
            </a:r>
          </a:p>
          <a:p>
            <a:r>
              <a:rPr lang="en-US" sz="2800" dirty="0"/>
              <a:t>As training data accumulates (Figures 6.1 b and 6. 1c), the posterior probability for inconsistent hypotheses becomes zero </a:t>
            </a:r>
          </a:p>
          <a:p>
            <a:r>
              <a:rPr lang="en-US" sz="2800" dirty="0"/>
              <a:t>while the total probability summing to one is shared equally among the remaining consistent hypotheses.</a:t>
            </a:r>
          </a:p>
        </p:txBody>
      </p:sp>
    </p:spTree>
    <p:extLst>
      <p:ext uri="{BB962C8B-B14F-4D97-AF65-F5344CB8AC3E}">
        <p14:creationId xmlns:p14="http://schemas.microsoft.com/office/powerpoint/2010/main" val="1109852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457200" y="1986833"/>
            <a:ext cx="8229600" cy="3752697"/>
          </a:xfrm>
          <a:prstGeom prst="rect">
            <a:avLst/>
          </a:prstGeom>
          <a:noFill/>
          <a:ln w="9525">
            <a:noFill/>
            <a:miter lim="800000"/>
            <a:headEnd/>
            <a:tailEnd/>
          </a:ln>
          <a:effectLst/>
        </p:spPr>
      </p:pic>
    </p:spTree>
    <p:extLst>
      <p:ext uri="{BB962C8B-B14F-4D97-AF65-F5344CB8AC3E}">
        <p14:creationId xmlns:p14="http://schemas.microsoft.com/office/powerpoint/2010/main" val="2529275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5813"/>
            <a:ext cx="8871604" cy="6342187"/>
          </a:xfrm>
        </p:spPr>
        <p:txBody>
          <a:bodyPr>
            <a:normAutofit/>
          </a:bodyPr>
          <a:lstStyle/>
          <a:p>
            <a:pPr marL="0" indent="0" algn="just">
              <a:buNone/>
            </a:pPr>
            <a:r>
              <a:rPr lang="en-US" sz="4600" dirty="0">
                <a:solidFill>
                  <a:srgbClr val="0070C0"/>
                </a:solidFill>
              </a:rPr>
              <a:t>                      </a:t>
            </a:r>
            <a:r>
              <a:rPr lang="en-US" sz="4600" b="1" dirty="0">
                <a:solidFill>
                  <a:srgbClr val="0070C0"/>
                </a:solidFill>
              </a:rPr>
              <a:t>INTRODUCTION</a:t>
            </a:r>
          </a:p>
          <a:p>
            <a:pPr algn="just"/>
            <a:endParaRPr lang="en-US" dirty="0"/>
          </a:p>
          <a:p>
            <a:pPr algn="just"/>
            <a:r>
              <a:rPr lang="en-US" dirty="0"/>
              <a:t>Bayesian learning algorithms calculate explicit probabilities for hypotheses </a:t>
            </a:r>
          </a:p>
          <a:p>
            <a:pPr algn="just"/>
            <a:r>
              <a:rPr lang="en-US" dirty="0"/>
              <a:t>in this chapter we analyze FIND-S algorithms to determine conditions under which they output the most probable hypothesis given the training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Autofit/>
          </a:bodyPr>
          <a:lstStyle/>
          <a:p>
            <a:r>
              <a:rPr lang="en-US" sz="3200" dirty="0">
                <a:solidFill>
                  <a:srgbClr val="0070C0"/>
                </a:solidFill>
              </a:rPr>
              <a:t>MAP Hypotheses and Consistent Learners</a:t>
            </a:r>
          </a:p>
        </p:txBody>
      </p:sp>
      <p:sp>
        <p:nvSpPr>
          <p:cNvPr id="3" name="Content Placeholder 2"/>
          <p:cNvSpPr>
            <a:spLocks noGrp="1"/>
          </p:cNvSpPr>
          <p:nvPr>
            <p:ph idx="1"/>
          </p:nvPr>
        </p:nvSpPr>
        <p:spPr>
          <a:xfrm>
            <a:off x="107504" y="714356"/>
            <a:ext cx="8579296" cy="5882996"/>
          </a:xfrm>
        </p:spPr>
        <p:txBody>
          <a:bodyPr>
            <a:normAutofit/>
          </a:bodyPr>
          <a:lstStyle/>
          <a:p>
            <a:pPr algn="just"/>
            <a:r>
              <a:rPr lang="en-US" sz="2800" dirty="0"/>
              <a:t>The above analysis shows that in the given setting, </a:t>
            </a:r>
            <a:r>
              <a:rPr lang="en-US" sz="2800" dirty="0">
                <a:solidFill>
                  <a:srgbClr val="FF0000"/>
                </a:solidFill>
              </a:rPr>
              <a:t>every hypothesis consistent with D is a MAP hypothesis. </a:t>
            </a:r>
          </a:p>
          <a:p>
            <a:pPr algn="just"/>
            <a:r>
              <a:rPr lang="en-US" sz="2800" dirty="0"/>
              <a:t>We will say that a learning algorithm is a consistent learner provided it outputs a hypothesis that commits </a:t>
            </a:r>
            <a:r>
              <a:rPr lang="en-US" sz="2800" dirty="0">
                <a:solidFill>
                  <a:srgbClr val="7030A0"/>
                </a:solidFill>
              </a:rPr>
              <a:t>zero errors over the training examples. </a:t>
            </a:r>
          </a:p>
          <a:p>
            <a:pPr algn="just"/>
            <a:r>
              <a:rPr lang="en-US" sz="2800" dirty="0"/>
              <a:t> we can conclude that every consistent learner outputs a MAP hypothesis, if we assume a uniform prior probability distribution over H (P(hi) = P(</a:t>
            </a:r>
            <a:r>
              <a:rPr lang="en-US" sz="2800" dirty="0" err="1"/>
              <a:t>hj</a:t>
            </a:r>
            <a:r>
              <a:rPr lang="en-US" sz="2800" dirty="0"/>
              <a:t>) for all </a:t>
            </a:r>
            <a:r>
              <a:rPr lang="en-US" sz="2800" dirty="0" err="1"/>
              <a:t>i</a:t>
            </a:r>
            <a:r>
              <a:rPr lang="en-US" sz="2800" dirty="0"/>
              <a:t>, j), and if we assume, </a:t>
            </a:r>
            <a:r>
              <a:rPr lang="en-US" sz="2800" dirty="0">
                <a:solidFill>
                  <a:srgbClr val="7030A0"/>
                </a:solidFill>
              </a:rPr>
              <a:t>noise free training data </a:t>
            </a:r>
            <a:r>
              <a:rPr lang="en-US" sz="2800" dirty="0"/>
              <a:t>( P(D/h) = 1 if D and h are consistent, and 0 otherwise).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14290"/>
            <a:ext cx="8579296" cy="6383062"/>
          </a:xfrm>
        </p:spPr>
        <p:txBody>
          <a:bodyPr>
            <a:normAutofit/>
          </a:bodyPr>
          <a:lstStyle/>
          <a:p>
            <a:pPr algn="just"/>
            <a:r>
              <a:rPr lang="en-US" sz="2400" dirty="0">
                <a:solidFill>
                  <a:srgbClr val="FF0000"/>
                </a:solidFill>
              </a:rPr>
              <a:t>Consider, the concept learning algorithm  FIND-S searches the hypothesis space H from specific to general hypotheses, outputting a maximally specific consistent hypothesis </a:t>
            </a:r>
            <a:r>
              <a:rPr lang="en-US" sz="2400" dirty="0"/>
              <a:t>(maximally specific member of the version space). </a:t>
            </a:r>
          </a:p>
          <a:p>
            <a:pPr algn="just"/>
            <a:r>
              <a:rPr lang="en-US" sz="2400" dirty="0"/>
              <a:t>Because FIND-S outputs a consistent hypothesis, we know that it will output a MAP hypothesis under the probability distributions P(h) and P(D/h) defined above. </a:t>
            </a:r>
          </a:p>
          <a:p>
            <a:pPr algn="just"/>
            <a:r>
              <a:rPr lang="en-US" sz="2400" dirty="0"/>
              <a:t>FIND-S does not explicitly manipulate probabilities at all -it simply outputs a maximally specific member of the version space. </a:t>
            </a:r>
          </a:p>
          <a:p>
            <a:pPr algn="just"/>
            <a:r>
              <a:rPr lang="en-US" sz="2400" dirty="0"/>
              <a:t>However, by identifying distributions for P(h) and P(D/h) under which its output hypotheses will be MAP hypotheses, we have a useful way of characterizing the behavior of FIND-S.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US" dirty="0">
                <a:solidFill>
                  <a:srgbClr val="0070C0"/>
                </a:solidFill>
              </a:rPr>
              <a:t>BAYES OPTIMAL CLASSIFIER</a:t>
            </a:r>
          </a:p>
        </p:txBody>
      </p:sp>
      <p:sp>
        <p:nvSpPr>
          <p:cNvPr id="3" name="Content Placeholder 2"/>
          <p:cNvSpPr>
            <a:spLocks noGrp="1"/>
          </p:cNvSpPr>
          <p:nvPr>
            <p:ph idx="1"/>
          </p:nvPr>
        </p:nvSpPr>
        <p:spPr>
          <a:xfrm>
            <a:off x="457200" y="785795"/>
            <a:ext cx="8229600" cy="5163486"/>
          </a:xfrm>
        </p:spPr>
        <p:txBody>
          <a:bodyPr>
            <a:normAutofit fontScale="70000" lnSpcReduction="20000"/>
          </a:bodyPr>
          <a:lstStyle/>
          <a:p>
            <a:pPr algn="just"/>
            <a:r>
              <a:rPr lang="en-US" dirty="0"/>
              <a:t>consider a hypothesis space containing three hypotheses, h1, h2, and h3. </a:t>
            </a:r>
          </a:p>
          <a:p>
            <a:pPr algn="just"/>
            <a:r>
              <a:rPr lang="en-US" dirty="0"/>
              <a:t>Suppose that the posterior probabilities of these hypotheses given the training data are .4, .3, and .3 respectively. </a:t>
            </a:r>
          </a:p>
          <a:p>
            <a:pPr algn="just"/>
            <a:r>
              <a:rPr lang="en-US" dirty="0"/>
              <a:t>Thus, h1 is the MAP hypothesis. Suppose a new instance x is encountered, which is classified positive by h1, but negative by h2 and h3. </a:t>
            </a:r>
          </a:p>
          <a:p>
            <a:pPr algn="just"/>
            <a:r>
              <a:rPr lang="en-US" dirty="0"/>
              <a:t>Taking all hypotheses into account, the probability that x is positive is .4 and the probability that it is negative is therefore .6. </a:t>
            </a:r>
          </a:p>
          <a:p>
            <a:pPr algn="just"/>
            <a:r>
              <a:rPr lang="en-US" dirty="0"/>
              <a:t>The most probable classification (negative) in this case is different from the classification generated by the MAP hypothesis.</a:t>
            </a:r>
          </a:p>
          <a:p>
            <a:pPr algn="just"/>
            <a:r>
              <a:rPr lang="en-US" dirty="0">
                <a:solidFill>
                  <a:srgbClr val="FF0000"/>
                </a:solidFill>
              </a:rPr>
              <a:t>the most probable classification of the new instance is obtained by combining the predictions of all hypotheses, weighted by their posterior probabilities. </a:t>
            </a:r>
          </a:p>
          <a:p>
            <a:pPr algn="just"/>
            <a:r>
              <a:rPr lang="en-US" dirty="0"/>
              <a:t>If the possible classification of the new example can take on any value </a:t>
            </a:r>
            <a:r>
              <a:rPr lang="en-US" dirty="0" err="1"/>
              <a:t>vj</a:t>
            </a:r>
            <a:r>
              <a:rPr lang="en-US" dirty="0"/>
              <a:t> from some set V, then the probability P(</a:t>
            </a:r>
            <a:r>
              <a:rPr lang="en-US" dirty="0" err="1"/>
              <a:t>vj</a:t>
            </a:r>
            <a:r>
              <a:rPr lang="en-US" dirty="0"/>
              <a:t>/D) that the correct classification for the new instance is </a:t>
            </a:r>
            <a:r>
              <a:rPr lang="en-US" dirty="0" err="1"/>
              <a:t>vj</a:t>
            </a:r>
            <a:r>
              <a:rPr lang="en-US" dirty="0"/>
              <a:t>, is just</a:t>
            </a:r>
          </a:p>
        </p:txBody>
      </p:sp>
      <p:pic>
        <p:nvPicPr>
          <p:cNvPr id="13314" name="Picture 2"/>
          <p:cNvPicPr>
            <a:picLocks noChangeAspect="1" noChangeArrowheads="1"/>
          </p:cNvPicPr>
          <p:nvPr/>
        </p:nvPicPr>
        <p:blipFill>
          <a:blip r:embed="rId2"/>
          <a:srcRect/>
          <a:stretch>
            <a:fillRect/>
          </a:stretch>
        </p:blipFill>
        <p:spPr bwMode="auto">
          <a:xfrm>
            <a:off x="2555776" y="6023359"/>
            <a:ext cx="5229225" cy="690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US" sz="2800" dirty="0"/>
              <a:t>The optimal classification of the new instance is the value </a:t>
            </a:r>
            <a:r>
              <a:rPr lang="en-US" sz="2800" dirty="0" err="1"/>
              <a:t>vj</a:t>
            </a:r>
            <a:r>
              <a:rPr lang="en-US" sz="2800" dirty="0"/>
              <a:t>, for which P (</a:t>
            </a:r>
            <a:r>
              <a:rPr lang="en-US" sz="2800" dirty="0" err="1"/>
              <a:t>vj</a:t>
            </a:r>
            <a:r>
              <a:rPr lang="en-US" sz="2800" dirty="0"/>
              <a:t>/D) is maximum.</a:t>
            </a:r>
          </a:p>
        </p:txBody>
      </p:sp>
      <p:pic>
        <p:nvPicPr>
          <p:cNvPr id="14338" name="Picture 2"/>
          <p:cNvPicPr>
            <a:picLocks noChangeAspect="1" noChangeArrowheads="1"/>
          </p:cNvPicPr>
          <p:nvPr/>
        </p:nvPicPr>
        <p:blipFill>
          <a:blip r:embed="rId2"/>
          <a:srcRect/>
          <a:stretch>
            <a:fillRect/>
          </a:stretch>
        </p:blipFill>
        <p:spPr bwMode="auto">
          <a:xfrm>
            <a:off x="642910" y="1214422"/>
            <a:ext cx="7931150" cy="2928958"/>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857224" y="4171654"/>
            <a:ext cx="7620000" cy="24256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429420"/>
          </a:xfrm>
        </p:spPr>
        <p:txBody>
          <a:bodyPr>
            <a:normAutofit/>
          </a:bodyPr>
          <a:lstStyle/>
          <a:p>
            <a:pPr algn="just"/>
            <a:r>
              <a:rPr lang="en-US" sz="2800" dirty="0"/>
              <a:t>Any system that classifies new instances according to Equation is called a Bayes optimal classifier</a:t>
            </a:r>
          </a:p>
          <a:p>
            <a:pPr algn="just"/>
            <a:r>
              <a:rPr lang="en-US" sz="2800" dirty="0"/>
              <a:t>This method maximizes the probability that the new instance is classified correctly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endParaRPr lang="en-US" altLang="en-US"/>
          </a:p>
        </p:txBody>
      </p:sp>
      <p:sp>
        <p:nvSpPr>
          <p:cNvPr id="3" name="Subtitle 2"/>
          <p:cNvSpPr>
            <a:spLocks noGrp="1"/>
          </p:cNvSpPr>
          <p:nvPr>
            <p:ph type="subTitle" idx="1"/>
          </p:nvPr>
        </p:nvSpPr>
        <p:spPr/>
        <p:txBody>
          <a:bodyPr rtlCol="0">
            <a:normAutofit/>
          </a:bodyPr>
          <a:lstStyle/>
          <a:p>
            <a:pPr fontAlgn="auto">
              <a:spcAft>
                <a:spcPts val="0"/>
              </a:spcAft>
              <a:defRPr/>
            </a:pPr>
            <a:endParaRPr lang="en-US"/>
          </a:p>
        </p:txBody>
      </p:sp>
      <p:pic>
        <p:nvPicPr>
          <p:cNvPr id="20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32802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853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ltLang="en-US"/>
          </a:p>
        </p:txBody>
      </p:sp>
      <p:sp>
        <p:nvSpPr>
          <p:cNvPr id="3075" name="Content Placeholder 2"/>
          <p:cNvSpPr>
            <a:spLocks noGrp="1"/>
          </p:cNvSpPr>
          <p:nvPr>
            <p:ph idx="1"/>
          </p:nvPr>
        </p:nvSpPr>
        <p:spPr/>
        <p:txBody>
          <a:bodyPr/>
          <a:lstStyle/>
          <a:p>
            <a:endParaRPr lang="en-US" altLang="en-US"/>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9088"/>
            <a:ext cx="7696200"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533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85728"/>
            <a:ext cx="8579296" cy="6429420"/>
          </a:xfrm>
        </p:spPr>
        <p:txBody>
          <a:bodyPr>
            <a:normAutofit/>
          </a:bodyPr>
          <a:lstStyle/>
          <a:p>
            <a:pPr algn="just">
              <a:buNone/>
            </a:pPr>
            <a:r>
              <a:rPr lang="en-US" sz="4600" b="1" dirty="0">
                <a:solidFill>
                  <a:srgbClr val="0070C0"/>
                </a:solidFill>
              </a:rPr>
              <a:t>NAIVE BAYES CLASSIFIER</a:t>
            </a:r>
          </a:p>
          <a:p>
            <a:pPr algn="just"/>
            <a:r>
              <a:rPr lang="en-US" sz="2800" dirty="0"/>
              <a:t>The naive Bayes classifier applies to learning tasks where each instance x is described by a conjunction of attribute values and where the target function f (x) can take on any value from some finite set V. </a:t>
            </a:r>
          </a:p>
          <a:p>
            <a:pPr algn="just"/>
            <a:r>
              <a:rPr lang="en-US" sz="2800" dirty="0"/>
              <a:t>A set of training examples of the target function is provided, and a new instance is presented, described by the tuple of attribute values (a1, a2.. .an). </a:t>
            </a:r>
          </a:p>
          <a:p>
            <a:pPr algn="just"/>
            <a:r>
              <a:rPr lang="en-US" sz="2800" dirty="0"/>
              <a:t>The learner is asked to predict the target value</a:t>
            </a:r>
          </a:p>
          <a:p>
            <a:pPr algn="just"/>
            <a:r>
              <a:rPr lang="en-US" sz="2800" dirty="0"/>
              <a:t>The Bayesian approach to classifying the new instance is to assign the most probable target value V</a:t>
            </a:r>
            <a:r>
              <a:rPr lang="en-US" sz="2800" baseline="-25000" dirty="0"/>
              <a:t>MAP</a:t>
            </a:r>
            <a:r>
              <a:rPr lang="en-US" sz="2800" dirty="0"/>
              <a:t> .</a:t>
            </a:r>
            <a:endParaRPr lang="en-US" sz="2800" b="1" dirty="0"/>
          </a:p>
        </p:txBody>
      </p:sp>
    </p:spTree>
    <p:extLst>
      <p:ext uri="{BB962C8B-B14F-4D97-AF65-F5344CB8AC3E}">
        <p14:creationId xmlns:p14="http://schemas.microsoft.com/office/powerpoint/2010/main" val="1065190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21478"/>
          </a:xfrm>
        </p:spPr>
        <p:txBody>
          <a:bodyPr/>
          <a:lstStyle/>
          <a:p>
            <a:endParaRPr lang="en-US" dirty="0"/>
          </a:p>
          <a:p>
            <a:endParaRPr lang="en-US" dirty="0"/>
          </a:p>
          <a:p>
            <a:pPr>
              <a:buNone/>
            </a:pPr>
            <a:endParaRPr lang="en-US" dirty="0"/>
          </a:p>
          <a:p>
            <a:endParaRPr lang="en-US" sz="2400" dirty="0"/>
          </a:p>
          <a:p>
            <a:r>
              <a:rPr lang="en-US" sz="2400" dirty="0"/>
              <a:t>Estimate each of the P(</a:t>
            </a:r>
            <a:r>
              <a:rPr lang="en-US" sz="2400" dirty="0" err="1"/>
              <a:t>vj</a:t>
            </a:r>
            <a:r>
              <a:rPr lang="en-US" sz="2400" dirty="0"/>
              <a:t>) simply by counting the frequency with which each target value </a:t>
            </a:r>
            <a:r>
              <a:rPr lang="en-US" sz="2400" dirty="0" err="1"/>
              <a:t>vj</a:t>
            </a:r>
            <a:r>
              <a:rPr lang="en-US" sz="2400" dirty="0"/>
              <a:t> occurs in the training data.</a:t>
            </a:r>
          </a:p>
        </p:txBody>
      </p:sp>
      <p:pic>
        <p:nvPicPr>
          <p:cNvPr id="15363" name="Picture 3"/>
          <p:cNvPicPr>
            <a:picLocks noChangeAspect="1" noChangeArrowheads="1"/>
          </p:cNvPicPr>
          <p:nvPr/>
        </p:nvPicPr>
        <p:blipFill>
          <a:blip r:embed="rId2"/>
          <a:srcRect/>
          <a:stretch>
            <a:fillRect/>
          </a:stretch>
        </p:blipFill>
        <p:spPr bwMode="auto">
          <a:xfrm>
            <a:off x="679450" y="339417"/>
            <a:ext cx="7785100" cy="1857388"/>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714348" y="3286124"/>
            <a:ext cx="7835900" cy="3378206"/>
          </a:xfrm>
          <a:prstGeom prst="rect">
            <a:avLst/>
          </a:prstGeom>
          <a:noFill/>
          <a:ln w="9525">
            <a:noFill/>
            <a:miter lim="800000"/>
            <a:headEnd/>
            <a:tailEnd/>
          </a:ln>
          <a:effectLst/>
        </p:spPr>
      </p:pic>
      <p:sp>
        <p:nvSpPr>
          <p:cNvPr id="2" name="TextBox 1"/>
          <p:cNvSpPr txBox="1"/>
          <p:nvPr/>
        </p:nvSpPr>
        <p:spPr>
          <a:xfrm>
            <a:off x="6948264" y="5949280"/>
            <a:ext cx="946093" cy="369332"/>
          </a:xfrm>
          <a:prstGeom prst="rect">
            <a:avLst/>
          </a:prstGeom>
          <a:noFill/>
        </p:spPr>
        <p:txBody>
          <a:bodyPr wrap="none" rtlCol="0">
            <a:spAutoFit/>
          </a:bodyPr>
          <a:lstStyle/>
          <a:p>
            <a:r>
              <a:rPr lang="en-US" dirty="0"/>
              <a:t>-----6.20</a:t>
            </a:r>
          </a:p>
        </p:txBody>
      </p:sp>
      <p:sp>
        <p:nvSpPr>
          <p:cNvPr id="7" name="TextBox 6"/>
          <p:cNvSpPr txBox="1"/>
          <p:nvPr/>
        </p:nvSpPr>
        <p:spPr>
          <a:xfrm>
            <a:off x="7156536" y="1769880"/>
            <a:ext cx="946093" cy="369332"/>
          </a:xfrm>
          <a:prstGeom prst="rect">
            <a:avLst/>
          </a:prstGeom>
          <a:noFill/>
        </p:spPr>
        <p:txBody>
          <a:bodyPr wrap="none" rtlCol="0">
            <a:spAutoFit/>
          </a:bodyPr>
          <a:lstStyle/>
          <a:p>
            <a:r>
              <a:rPr lang="en-US" dirty="0"/>
              <a:t>-----6.19</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dirty="0"/>
              <a:t>Where V</a:t>
            </a:r>
            <a:r>
              <a:rPr lang="en-US" baseline="-25000" dirty="0"/>
              <a:t>NB</a:t>
            </a:r>
            <a:r>
              <a:rPr lang="en-US" dirty="0"/>
              <a:t> denotes the target value output by the naive Bayes classifier.</a:t>
            </a:r>
          </a:p>
          <a:p>
            <a:pPr algn="just"/>
            <a:r>
              <a:rPr lang="en-US" dirty="0"/>
              <a:t>the naive Bayes learning method involves a learning step in which the various P(</a:t>
            </a:r>
            <a:r>
              <a:rPr lang="en-US" dirty="0" err="1"/>
              <a:t>vj</a:t>
            </a:r>
            <a:r>
              <a:rPr lang="en-US" dirty="0"/>
              <a:t>) and P(ai/</a:t>
            </a:r>
            <a:r>
              <a:rPr lang="en-US" dirty="0" err="1"/>
              <a:t>vj</a:t>
            </a:r>
            <a:r>
              <a:rPr lang="en-US" dirty="0"/>
              <a:t>) terms are estimated, based on their frequencies over the training data. </a:t>
            </a:r>
          </a:p>
          <a:p>
            <a:pPr algn="just"/>
            <a:r>
              <a:rPr lang="en-US" dirty="0"/>
              <a:t>The set of these estimates corresponds to the learned hypothesis.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14290"/>
            <a:ext cx="8712968" cy="6429420"/>
          </a:xfrm>
        </p:spPr>
        <p:txBody>
          <a:bodyPr>
            <a:normAutofit fontScale="77500" lnSpcReduction="20000"/>
          </a:bodyPr>
          <a:lstStyle/>
          <a:p>
            <a:pPr algn="just">
              <a:buNone/>
            </a:pPr>
            <a:r>
              <a:rPr lang="en-US" sz="5100" b="1" dirty="0">
                <a:solidFill>
                  <a:srgbClr val="0070C0"/>
                </a:solidFill>
              </a:rPr>
              <a:t>   Features of Bayesian learning methods include</a:t>
            </a:r>
          </a:p>
          <a:p>
            <a:pPr marL="0" indent="0" algn="just">
              <a:buNone/>
            </a:pPr>
            <a:endParaRPr lang="en-US" dirty="0"/>
          </a:p>
          <a:p>
            <a:pPr algn="just"/>
            <a:r>
              <a:rPr lang="en-US" sz="3400" dirty="0"/>
              <a:t>Each observed training example can incrementally decrease or increase the estimated probability that a hypothesis is correct. </a:t>
            </a:r>
          </a:p>
          <a:p>
            <a:pPr algn="just"/>
            <a:r>
              <a:rPr lang="en-US" sz="3400" dirty="0"/>
              <a:t>This provides a more flexible approach to learning than algorithms that completely eliminate a hypothesis if it is found to be inconsistent with any single example. </a:t>
            </a:r>
          </a:p>
          <a:p>
            <a:pPr algn="just"/>
            <a:r>
              <a:rPr lang="en-US" sz="3400" dirty="0"/>
              <a:t>Prior knowledge can be combined with observed data to determine the final probability of a hypothesis. </a:t>
            </a:r>
          </a:p>
          <a:p>
            <a:pPr algn="just"/>
            <a:r>
              <a:rPr lang="en-US" sz="3400" dirty="0"/>
              <a:t>Bayesian methods can accommodate hypotheses that make probabilistic predictions (e.g., hypotheses such as "this pneumonia patient has a 93% chance of complete recovery").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137D52C-ACCE-4D56-BB7F-5D3048693ACB}"/>
              </a:ext>
            </a:extLst>
          </p:cNvPr>
          <p:cNvPicPr>
            <a:picLocks noGrp="1" noChangeAspect="1"/>
          </p:cNvPicPr>
          <p:nvPr>
            <p:ph idx="1"/>
          </p:nvPr>
        </p:nvPicPr>
        <p:blipFill>
          <a:blip r:embed="rId2"/>
          <a:stretch>
            <a:fillRect/>
          </a:stretch>
        </p:blipFill>
        <p:spPr>
          <a:xfrm>
            <a:off x="251520" y="476672"/>
            <a:ext cx="8208912" cy="5832647"/>
          </a:xfrm>
        </p:spPr>
      </p:pic>
    </p:spTree>
    <p:extLst>
      <p:ext uri="{BB962C8B-B14F-4D97-AF65-F5344CB8AC3E}">
        <p14:creationId xmlns:p14="http://schemas.microsoft.com/office/powerpoint/2010/main" val="3661788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a:solidFill>
                  <a:srgbClr val="0070C0"/>
                </a:solidFill>
              </a:rPr>
              <a:t>An Illustrative Example</a:t>
            </a:r>
          </a:p>
        </p:txBody>
      </p:sp>
      <p:sp>
        <p:nvSpPr>
          <p:cNvPr id="3" name="Content Placeholder 2"/>
          <p:cNvSpPr>
            <a:spLocks noGrp="1"/>
          </p:cNvSpPr>
          <p:nvPr>
            <p:ph idx="1"/>
          </p:nvPr>
        </p:nvSpPr>
        <p:spPr>
          <a:xfrm>
            <a:off x="107504" y="857232"/>
            <a:ext cx="8784976" cy="5268931"/>
          </a:xfrm>
        </p:spPr>
        <p:txBody>
          <a:bodyPr>
            <a:normAutofit/>
          </a:bodyPr>
          <a:lstStyle/>
          <a:p>
            <a:pPr algn="just"/>
            <a:r>
              <a:rPr lang="en-US" sz="2000" dirty="0"/>
              <a:t>Let us apply the naive </a:t>
            </a:r>
            <a:r>
              <a:rPr lang="en-US" sz="2000" dirty="0" err="1"/>
              <a:t>Bayes</a:t>
            </a:r>
            <a:r>
              <a:rPr lang="en-US" sz="2000" dirty="0"/>
              <a:t> classifier to a concept learning problem we considered during our discussion of decision tree learning: classifying days according to whether someone will play tennis. Table 3.2 from Chapter 3 provides a set of 14 training examples of the target concept </a:t>
            </a:r>
            <a:r>
              <a:rPr lang="en-US" sz="2000" dirty="0" err="1"/>
              <a:t>PlayTennis</a:t>
            </a:r>
            <a:r>
              <a:rPr lang="en-US" sz="2000" dirty="0"/>
              <a:t>, where each day is described by the attributes Outlook, Temperature, Humidity, and Wind</a:t>
            </a:r>
            <a:r>
              <a:rPr lang="en-US" sz="2000" dirty="0">
                <a:solidFill>
                  <a:srgbClr val="FF0000"/>
                </a:solidFill>
              </a:rPr>
              <a:t>. Here we use the naive </a:t>
            </a:r>
            <a:r>
              <a:rPr lang="en-US" sz="2000" dirty="0" err="1">
                <a:solidFill>
                  <a:srgbClr val="FF0000"/>
                </a:solidFill>
              </a:rPr>
              <a:t>Bayes</a:t>
            </a:r>
            <a:r>
              <a:rPr lang="en-US" sz="2000" dirty="0">
                <a:solidFill>
                  <a:srgbClr val="FF0000"/>
                </a:solidFill>
              </a:rPr>
              <a:t> classifier and the training data from this table to classify the following novel instance:</a:t>
            </a:r>
          </a:p>
        </p:txBody>
      </p:sp>
      <p:pic>
        <p:nvPicPr>
          <p:cNvPr id="16387" name="Picture 3"/>
          <p:cNvPicPr>
            <a:picLocks noChangeAspect="1" noChangeArrowheads="1"/>
          </p:cNvPicPr>
          <p:nvPr/>
        </p:nvPicPr>
        <p:blipFill>
          <a:blip r:embed="rId2"/>
          <a:srcRect/>
          <a:stretch>
            <a:fillRect/>
          </a:stretch>
        </p:blipFill>
        <p:spPr bwMode="auto">
          <a:xfrm>
            <a:off x="251520" y="3212976"/>
            <a:ext cx="8568952" cy="3420620"/>
          </a:xfrm>
          <a:prstGeom prst="rect">
            <a:avLst/>
          </a:prstGeom>
          <a:noFill/>
          <a:ln w="9525">
            <a:noFill/>
            <a:miter lim="800000"/>
            <a:headEnd/>
            <a:tailEnd/>
          </a:ln>
          <a:effectLst/>
        </p:spPr>
      </p:pic>
      <p:sp>
        <p:nvSpPr>
          <p:cNvPr id="5" name="TextBox 4">
            <a:extLst>
              <a:ext uri="{FF2B5EF4-FFF2-40B4-BE49-F238E27FC236}">
                <a16:creationId xmlns="" xmlns:a16="http://schemas.microsoft.com/office/drawing/2014/main" id="{0B940155-7F9F-ABDD-6994-00D8D514A5C0}"/>
              </a:ext>
            </a:extLst>
          </p:cNvPr>
          <p:cNvSpPr txBox="1"/>
          <p:nvPr/>
        </p:nvSpPr>
        <p:spPr>
          <a:xfrm>
            <a:off x="4596563" y="4797152"/>
            <a:ext cx="946093" cy="369332"/>
          </a:xfrm>
          <a:prstGeom prst="rect">
            <a:avLst/>
          </a:prstGeom>
          <a:noFill/>
        </p:spPr>
        <p:txBody>
          <a:bodyPr wrap="none" rtlCol="0">
            <a:spAutoFit/>
          </a:bodyPr>
          <a:lstStyle/>
          <a:p>
            <a:r>
              <a:rPr lang="en-US" dirty="0"/>
              <a:t>-----6.20</a:t>
            </a:r>
          </a:p>
        </p:txBody>
      </p:sp>
      <p:sp>
        <p:nvSpPr>
          <p:cNvPr id="6" name="TextBox 5">
            <a:extLst>
              <a:ext uri="{FF2B5EF4-FFF2-40B4-BE49-F238E27FC236}">
                <a16:creationId xmlns="" xmlns:a16="http://schemas.microsoft.com/office/drawing/2014/main" id="{0B940155-7F9F-ABDD-6994-00D8D514A5C0}"/>
              </a:ext>
            </a:extLst>
          </p:cNvPr>
          <p:cNvSpPr txBox="1"/>
          <p:nvPr/>
        </p:nvSpPr>
        <p:spPr>
          <a:xfrm>
            <a:off x="7596336" y="6249790"/>
            <a:ext cx="946093" cy="369332"/>
          </a:xfrm>
          <a:prstGeom prst="rect">
            <a:avLst/>
          </a:prstGeom>
          <a:noFill/>
        </p:spPr>
        <p:txBody>
          <a:bodyPr wrap="none" rtlCol="0">
            <a:spAutoFit/>
          </a:bodyPr>
          <a:lstStyle/>
          <a:p>
            <a:r>
              <a:rPr lang="en-US" dirty="0"/>
              <a:t>-----</a:t>
            </a:r>
            <a:r>
              <a:rPr lang="en-US" dirty="0" smtClean="0"/>
              <a:t>6.21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a:bodyPr>
          <a:lstStyle/>
          <a:p>
            <a:pPr algn="just"/>
            <a:r>
              <a:rPr lang="en-US" sz="2400" dirty="0"/>
              <a:t>First, the probabilities of the different target values can easily be estimated based on their frequencies over the 14 training examples</a:t>
            </a:r>
          </a:p>
          <a:p>
            <a:pPr algn="just"/>
            <a:endParaRPr lang="en-US" sz="2400" dirty="0"/>
          </a:p>
          <a:p>
            <a:pPr algn="just"/>
            <a:endParaRPr lang="en-US" sz="2400" dirty="0"/>
          </a:p>
          <a:p>
            <a:pPr algn="just"/>
            <a:endParaRPr lang="en-US" sz="2400" dirty="0"/>
          </a:p>
          <a:p>
            <a:pPr algn="just"/>
            <a:r>
              <a:rPr lang="en-US" sz="2400" dirty="0"/>
              <a:t>Similarly, we can estimate the conditional probabilities. </a:t>
            </a:r>
          </a:p>
          <a:p>
            <a:pPr marL="0" indent="0" algn="just">
              <a:buNone/>
            </a:pPr>
            <a:r>
              <a:rPr lang="en-US" sz="2400" dirty="0"/>
              <a:t>     for Wind = strong are</a:t>
            </a:r>
          </a:p>
        </p:txBody>
      </p:sp>
      <p:pic>
        <p:nvPicPr>
          <p:cNvPr id="17411" name="Picture 3"/>
          <p:cNvPicPr>
            <a:picLocks noChangeAspect="1" noChangeArrowheads="1"/>
          </p:cNvPicPr>
          <p:nvPr/>
        </p:nvPicPr>
        <p:blipFill>
          <a:blip r:embed="rId2"/>
          <a:srcRect/>
          <a:stretch>
            <a:fillRect/>
          </a:stretch>
        </p:blipFill>
        <p:spPr bwMode="auto">
          <a:xfrm>
            <a:off x="1717648" y="1556792"/>
            <a:ext cx="6010275" cy="1000132"/>
          </a:xfrm>
          <a:prstGeom prst="rect">
            <a:avLst/>
          </a:prstGeom>
          <a:noFill/>
          <a:ln w="9525">
            <a:noFill/>
            <a:miter lim="800000"/>
            <a:headEnd/>
            <a:tailEnd/>
          </a:ln>
          <a:effectLst/>
        </p:spPr>
      </p:pic>
      <p:pic>
        <p:nvPicPr>
          <p:cNvPr id="17413" name="Picture 5"/>
          <p:cNvPicPr>
            <a:picLocks noChangeAspect="1" noChangeArrowheads="1"/>
          </p:cNvPicPr>
          <p:nvPr/>
        </p:nvPicPr>
        <p:blipFill>
          <a:blip r:embed="rId3"/>
          <a:srcRect/>
          <a:stretch>
            <a:fillRect/>
          </a:stretch>
        </p:blipFill>
        <p:spPr bwMode="auto">
          <a:xfrm>
            <a:off x="450762" y="3645024"/>
            <a:ext cx="78740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endParaRPr lang="en-US" dirty="0"/>
          </a:p>
          <a:p>
            <a:endParaRPr lang="en-US" dirty="0"/>
          </a:p>
          <a:p>
            <a:endParaRPr lang="en-US" dirty="0"/>
          </a:p>
          <a:p>
            <a:pPr>
              <a:buNone/>
            </a:pPr>
            <a:endParaRPr lang="en-US" sz="2600" b="1" dirty="0"/>
          </a:p>
        </p:txBody>
      </p:sp>
      <p:pic>
        <p:nvPicPr>
          <p:cNvPr id="19459" name="Picture 3"/>
          <p:cNvPicPr>
            <a:picLocks noChangeAspect="1" noChangeArrowheads="1"/>
          </p:cNvPicPr>
          <p:nvPr/>
        </p:nvPicPr>
        <p:blipFill>
          <a:blip r:embed="rId2"/>
          <a:srcRect/>
          <a:stretch>
            <a:fillRect/>
          </a:stretch>
        </p:blipFill>
        <p:spPr bwMode="auto">
          <a:xfrm>
            <a:off x="220142" y="980728"/>
            <a:ext cx="8744346" cy="3312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buNone/>
            </a:pPr>
            <a:r>
              <a:rPr lang="en-US" b="1" dirty="0">
                <a:solidFill>
                  <a:srgbClr val="0070C0"/>
                </a:solidFill>
              </a:rPr>
              <a:t>                    </a:t>
            </a:r>
          </a:p>
          <a:p>
            <a:pPr>
              <a:buNone/>
            </a:pPr>
            <a:r>
              <a:rPr lang="en-US" b="1" dirty="0">
                <a:solidFill>
                  <a:srgbClr val="0070C0"/>
                </a:solidFill>
              </a:rPr>
              <a:t>              ESTIMATING PROBABILITIES</a:t>
            </a:r>
          </a:p>
          <a:p>
            <a:pPr algn="just"/>
            <a:r>
              <a:rPr lang="en-US" sz="2400" dirty="0"/>
              <a:t>Up to this point we have </a:t>
            </a:r>
            <a:r>
              <a:rPr lang="en-US" sz="2400" dirty="0">
                <a:solidFill>
                  <a:srgbClr val="FF0000"/>
                </a:solidFill>
              </a:rPr>
              <a:t>estimated probabilities by the fraction of times the event is observed to occur over the total number of opportunities. </a:t>
            </a:r>
          </a:p>
          <a:p>
            <a:pPr algn="just"/>
            <a:r>
              <a:rPr lang="en-US" sz="2400" dirty="0"/>
              <a:t>For example, in the above case we estimated P(Wind = </a:t>
            </a:r>
            <a:r>
              <a:rPr lang="en-US" sz="2400" dirty="0" err="1"/>
              <a:t>strong|Play</a:t>
            </a:r>
            <a:r>
              <a:rPr lang="en-US" sz="2400" dirty="0"/>
              <a:t> Tennis = no) by the fraction </a:t>
            </a:r>
            <a:r>
              <a:rPr lang="en-US" sz="2400" dirty="0" err="1"/>
              <a:t>n</a:t>
            </a:r>
            <a:r>
              <a:rPr lang="en-US" sz="2400" baseline="-25000" dirty="0" err="1"/>
              <a:t>c</a:t>
            </a:r>
            <a:r>
              <a:rPr lang="en-US" sz="2400" baseline="-25000" dirty="0"/>
              <a:t> </a:t>
            </a:r>
            <a:r>
              <a:rPr lang="en-US" sz="2400" dirty="0"/>
              <a:t>/n where n = 5 is the total number of training examples for which </a:t>
            </a:r>
            <a:r>
              <a:rPr lang="en-US" sz="2400" dirty="0" err="1"/>
              <a:t>PlayTennis</a:t>
            </a:r>
            <a:r>
              <a:rPr lang="en-US" sz="2400" dirty="0"/>
              <a:t> = no, and </a:t>
            </a:r>
            <a:r>
              <a:rPr lang="en-US" sz="2400" dirty="0" err="1"/>
              <a:t>n</a:t>
            </a:r>
            <a:r>
              <a:rPr lang="en-US" sz="2400" baseline="-25000" dirty="0" err="1"/>
              <a:t>c</a:t>
            </a:r>
            <a:r>
              <a:rPr lang="en-US" sz="2400" dirty="0"/>
              <a:t> = 3 is the number of these for which Wind = strong.</a:t>
            </a:r>
          </a:p>
          <a:p>
            <a:pPr algn="just"/>
            <a:r>
              <a:rPr lang="en-US" sz="2400" dirty="0"/>
              <a:t>While this observed fraction provides a good estimate of the probability in many cases</a:t>
            </a:r>
            <a:r>
              <a:rPr lang="en-US" sz="2400" dirty="0">
                <a:solidFill>
                  <a:srgbClr val="FF0000"/>
                </a:solidFill>
              </a:rPr>
              <a:t>, it provides poor estimates when </a:t>
            </a:r>
            <a:r>
              <a:rPr lang="en-US" sz="2400" dirty="0" err="1">
                <a:solidFill>
                  <a:srgbClr val="FF0000"/>
                </a:solidFill>
              </a:rPr>
              <a:t>n</a:t>
            </a:r>
            <a:r>
              <a:rPr lang="en-US" sz="2400" baseline="-25000" dirty="0" err="1">
                <a:solidFill>
                  <a:srgbClr val="FF0000"/>
                </a:solidFill>
              </a:rPr>
              <a:t>c</a:t>
            </a:r>
            <a:r>
              <a:rPr lang="en-US" sz="2400" dirty="0">
                <a:solidFill>
                  <a:srgbClr val="FF0000"/>
                </a:solidFill>
              </a:rPr>
              <a:t> is very small.</a:t>
            </a:r>
          </a:p>
          <a:p>
            <a:pPr marL="0" indent="0" algn="just">
              <a:buNone/>
            </a:pPr>
            <a:endParaRPr lang="en-US" sz="2400" dirty="0"/>
          </a:p>
        </p:txBody>
      </p:sp>
    </p:spTree>
    <p:extLst>
      <p:ext uri="{BB962C8B-B14F-4D97-AF65-F5344CB8AC3E}">
        <p14:creationId xmlns:p14="http://schemas.microsoft.com/office/powerpoint/2010/main" val="608255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84976" cy="6525344"/>
          </a:xfrm>
        </p:spPr>
        <p:txBody>
          <a:bodyPr>
            <a:normAutofit/>
          </a:bodyPr>
          <a:lstStyle/>
          <a:p>
            <a:r>
              <a:rPr lang="en-US" sz="2800" dirty="0"/>
              <a:t>To see the difficulty, imagine that the value of P(Wind = </a:t>
            </a:r>
            <a:r>
              <a:rPr lang="en-US" sz="2800" dirty="0" smtClean="0"/>
              <a:t>strong l </a:t>
            </a:r>
            <a:r>
              <a:rPr lang="en-US" sz="2800" dirty="0" err="1"/>
              <a:t>PlayTennis</a:t>
            </a:r>
            <a:r>
              <a:rPr lang="en-US" sz="2800" dirty="0"/>
              <a:t> = no) is .08 and that we have a sample containing only 5 examples for which </a:t>
            </a:r>
            <a:r>
              <a:rPr lang="en-US" sz="2800" dirty="0" err="1"/>
              <a:t>PlayTennis</a:t>
            </a:r>
            <a:r>
              <a:rPr lang="en-US" sz="2800" dirty="0"/>
              <a:t> = no.</a:t>
            </a:r>
          </a:p>
          <a:p>
            <a:r>
              <a:rPr lang="en-US" sz="2800" dirty="0"/>
              <a:t>Then the most probable value for </a:t>
            </a:r>
            <a:r>
              <a:rPr lang="en-US" sz="2800" dirty="0" err="1"/>
              <a:t>n</a:t>
            </a:r>
            <a:r>
              <a:rPr lang="en-US" sz="2800" baseline="-25000" dirty="0" err="1"/>
              <a:t>c</a:t>
            </a:r>
            <a:r>
              <a:rPr lang="en-US" sz="2800" dirty="0"/>
              <a:t> is 0. This raises two difficulties.</a:t>
            </a:r>
          </a:p>
          <a:p>
            <a:r>
              <a:rPr lang="en-US" sz="2800" dirty="0"/>
              <a:t> First, </a:t>
            </a:r>
            <a:r>
              <a:rPr lang="en-US" sz="2800" dirty="0" err="1"/>
              <a:t>n</a:t>
            </a:r>
            <a:r>
              <a:rPr lang="en-US" sz="2800" baseline="-25000" dirty="0" err="1"/>
              <a:t>c</a:t>
            </a:r>
            <a:r>
              <a:rPr lang="en-US" sz="2800" dirty="0"/>
              <a:t>/n produces a biased underestimate of the probability.</a:t>
            </a:r>
          </a:p>
          <a:p>
            <a:r>
              <a:rPr lang="en-US" sz="2800" dirty="0"/>
              <a:t>Second, when this probability estimate is zero, this probability term will dominate the Bayes classifier if the future query contains Wind = strong.</a:t>
            </a:r>
          </a:p>
          <a:p>
            <a:r>
              <a:rPr lang="en-US" sz="2800" dirty="0"/>
              <a:t> The reason is that the quantity calculated in Equation (6.20) requires multiplying all the other probability terms by this zero value.</a:t>
            </a:r>
          </a:p>
        </p:txBody>
      </p:sp>
    </p:spTree>
    <p:extLst>
      <p:ext uri="{BB962C8B-B14F-4D97-AF65-F5344CB8AC3E}">
        <p14:creationId xmlns:p14="http://schemas.microsoft.com/office/powerpoint/2010/main" val="30973535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r>
              <a:rPr lang="en-US" dirty="0"/>
              <a:t>To avoid this difficulty we can adopt using the m-estimate defined as follows.</a:t>
            </a:r>
          </a:p>
          <a:p>
            <a:endParaRPr lang="en-US" dirty="0"/>
          </a:p>
          <a:p>
            <a:endParaRPr lang="en-US" dirty="0"/>
          </a:p>
          <a:p>
            <a:r>
              <a:rPr lang="en-US" dirty="0"/>
              <a:t>p is our prior estimate of the probability we wish to determine, </a:t>
            </a:r>
          </a:p>
          <a:p>
            <a:r>
              <a:rPr lang="en-US" dirty="0"/>
              <a:t>and m is a constant called the </a:t>
            </a:r>
            <a:r>
              <a:rPr lang="en-US" b="1" i="1" dirty="0"/>
              <a:t>equivalent sample size</a:t>
            </a:r>
          </a:p>
          <a:p>
            <a:r>
              <a:rPr lang="en-US" dirty="0"/>
              <a:t>which determines how heavily to weight p relative to the observed data. </a:t>
            </a:r>
          </a:p>
          <a:p>
            <a:r>
              <a:rPr lang="en-US" dirty="0"/>
              <a:t>choosing p in the absence of other information is to assume uniform prior probability.</a:t>
            </a:r>
          </a:p>
        </p:txBody>
      </p:sp>
      <p:pic>
        <p:nvPicPr>
          <p:cNvPr id="4" name="Picture 4"/>
          <p:cNvPicPr>
            <a:picLocks noChangeAspect="1" noChangeArrowheads="1"/>
          </p:cNvPicPr>
          <p:nvPr/>
        </p:nvPicPr>
        <p:blipFill>
          <a:blip r:embed="rId2"/>
          <a:srcRect/>
          <a:stretch>
            <a:fillRect/>
          </a:stretch>
        </p:blipFill>
        <p:spPr bwMode="auto">
          <a:xfrm>
            <a:off x="1331640" y="1300940"/>
            <a:ext cx="5760640" cy="1191956"/>
          </a:xfrm>
          <a:prstGeom prst="rect">
            <a:avLst/>
          </a:prstGeom>
          <a:noFill/>
          <a:ln w="9525">
            <a:noFill/>
            <a:miter lim="800000"/>
            <a:headEnd/>
            <a:tailEnd/>
          </a:ln>
          <a:effectLst/>
        </p:spPr>
      </p:pic>
      <p:sp>
        <p:nvSpPr>
          <p:cNvPr id="2" name="TextBox 1">
            <a:extLst>
              <a:ext uri="{FF2B5EF4-FFF2-40B4-BE49-F238E27FC236}">
                <a16:creationId xmlns="" xmlns:a16="http://schemas.microsoft.com/office/drawing/2014/main" id="{BDD3DCDA-D52C-4CF9-A990-B7290CBF1864}"/>
              </a:ext>
            </a:extLst>
          </p:cNvPr>
          <p:cNvSpPr txBox="1"/>
          <p:nvPr/>
        </p:nvSpPr>
        <p:spPr>
          <a:xfrm>
            <a:off x="7092280" y="1892861"/>
            <a:ext cx="1440160" cy="369332"/>
          </a:xfrm>
          <a:prstGeom prst="rect">
            <a:avLst/>
          </a:prstGeom>
          <a:noFill/>
        </p:spPr>
        <p:txBody>
          <a:bodyPr wrap="square" rtlCol="0">
            <a:spAutoFit/>
          </a:bodyPr>
          <a:lstStyle/>
          <a:p>
            <a:r>
              <a:rPr lang="en-IN" dirty="0"/>
              <a:t>6.22</a:t>
            </a:r>
          </a:p>
        </p:txBody>
      </p:sp>
    </p:spTree>
    <p:extLst>
      <p:ext uri="{BB962C8B-B14F-4D97-AF65-F5344CB8AC3E}">
        <p14:creationId xmlns:p14="http://schemas.microsoft.com/office/powerpoint/2010/main" val="3970061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6408712"/>
          </a:xfrm>
        </p:spPr>
        <p:txBody>
          <a:bodyPr>
            <a:normAutofit/>
          </a:bodyPr>
          <a:lstStyle/>
          <a:p>
            <a:r>
              <a:rPr lang="en-US" sz="2800" dirty="0"/>
              <a:t>that is, if an attribute has k possible values we set p = 1/k. </a:t>
            </a:r>
          </a:p>
          <a:p>
            <a:r>
              <a:rPr lang="en-US" sz="2800" dirty="0"/>
              <a:t>For example, In estimating P(Wind =</a:t>
            </a:r>
            <a:r>
              <a:rPr lang="en-US" sz="2800" dirty="0" err="1"/>
              <a:t>stronglPlayTennis</a:t>
            </a:r>
            <a:r>
              <a:rPr lang="en-US" sz="2800" dirty="0"/>
              <a:t> = no) we note the attribute Wind has two possible values(strong and weak), so uniform priors would correspond to choosing p = .5. </a:t>
            </a:r>
          </a:p>
          <a:p>
            <a:r>
              <a:rPr lang="en-US" sz="2800" dirty="0"/>
              <a:t> if m is zero, the m-estimate is equivalent to the simple fraction </a:t>
            </a:r>
            <a:r>
              <a:rPr lang="en-US" sz="2800" dirty="0" err="1"/>
              <a:t>n</a:t>
            </a:r>
            <a:r>
              <a:rPr lang="en-US" sz="2800" baseline="-25000" dirty="0" err="1"/>
              <a:t>c</a:t>
            </a:r>
            <a:r>
              <a:rPr lang="en-US" sz="2800" dirty="0"/>
              <a:t>/n  . </a:t>
            </a:r>
          </a:p>
          <a:p>
            <a:r>
              <a:rPr lang="en-US" sz="2800" dirty="0"/>
              <a:t>If both n and m are nonzero, then the observed fraction </a:t>
            </a:r>
            <a:r>
              <a:rPr lang="en-US" sz="2800" dirty="0" err="1"/>
              <a:t>n</a:t>
            </a:r>
            <a:r>
              <a:rPr lang="en-US" sz="2800" baseline="-25000" dirty="0" err="1"/>
              <a:t>c</a:t>
            </a:r>
            <a:r>
              <a:rPr lang="en-US" sz="2800" dirty="0"/>
              <a:t>/n and prior p will be combined according to the weight m. </a:t>
            </a:r>
          </a:p>
          <a:p>
            <a:r>
              <a:rPr lang="en-US" sz="2800" dirty="0" smtClean="0"/>
              <a:t>m </a:t>
            </a:r>
            <a:r>
              <a:rPr lang="en-US" sz="2800" dirty="0"/>
              <a:t>is called the equivalent sample in Equation (6.22) can be interpreted as </a:t>
            </a:r>
            <a:r>
              <a:rPr lang="en-US" sz="2800" dirty="0">
                <a:solidFill>
                  <a:srgbClr val="C00000"/>
                </a:solidFill>
              </a:rPr>
              <a:t>augmenting the n actual observations by an additional m virtual samples distributed according to p.</a:t>
            </a:r>
          </a:p>
        </p:txBody>
      </p:sp>
    </p:spTree>
    <p:extLst>
      <p:ext uri="{BB962C8B-B14F-4D97-AF65-F5344CB8AC3E}">
        <p14:creationId xmlns:p14="http://schemas.microsoft.com/office/powerpoint/2010/main" val="3432206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428628"/>
          </a:xfrm>
        </p:spPr>
        <p:txBody>
          <a:bodyPr>
            <a:normAutofit fontScale="90000"/>
          </a:bodyPr>
          <a:lstStyle/>
          <a:p>
            <a:r>
              <a:rPr lang="en-US" b="1" dirty="0">
                <a:solidFill>
                  <a:srgbClr val="0070C0"/>
                </a:solidFill>
              </a:rPr>
              <a:t>BAYESIAN BELIEF NETWORKS</a:t>
            </a:r>
          </a:p>
        </p:txBody>
      </p:sp>
      <p:sp>
        <p:nvSpPr>
          <p:cNvPr id="3" name="Content Placeholder 2"/>
          <p:cNvSpPr>
            <a:spLocks noGrp="1"/>
          </p:cNvSpPr>
          <p:nvPr>
            <p:ph idx="1"/>
          </p:nvPr>
        </p:nvSpPr>
        <p:spPr>
          <a:xfrm>
            <a:off x="107504" y="642918"/>
            <a:ext cx="8784976" cy="6072230"/>
          </a:xfrm>
        </p:spPr>
        <p:txBody>
          <a:bodyPr>
            <a:normAutofit/>
          </a:bodyPr>
          <a:lstStyle/>
          <a:p>
            <a:pPr marL="0" indent="0" algn="just">
              <a:buNone/>
            </a:pPr>
            <a:r>
              <a:rPr lang="en-US" sz="2800" dirty="0"/>
              <a:t> </a:t>
            </a:r>
          </a:p>
          <a:p>
            <a:pPr algn="just"/>
            <a:endParaRPr lang="en-US" sz="2800" dirty="0"/>
          </a:p>
          <a:p>
            <a:pPr algn="just"/>
            <a:r>
              <a:rPr lang="en-US" sz="2800" dirty="0"/>
              <a:t>the naive Bayes classifier, assumes that all the variables are conditionally independent given the value of the target variable, </a:t>
            </a:r>
          </a:p>
          <a:p>
            <a:pPr algn="just"/>
            <a:r>
              <a:rPr lang="en-US" sz="2800" dirty="0"/>
              <a:t>Bayesian belief networks allow conditional independence assumptions that apply to subsets of the variables.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buNone/>
            </a:pPr>
            <a:r>
              <a:rPr lang="en-US" b="1" dirty="0">
                <a:solidFill>
                  <a:schemeClr val="accent1"/>
                </a:solidFill>
              </a:rPr>
              <a:t>Conditional Independence</a:t>
            </a:r>
          </a:p>
          <a:p>
            <a:pPr algn="just"/>
            <a:endParaRPr lang="en-US" sz="2400" dirty="0"/>
          </a:p>
          <a:p>
            <a:pPr algn="just"/>
            <a:r>
              <a:rPr lang="en-US" sz="2400" dirty="0"/>
              <a:t>Let X, Y, and Z be three discrete-valued random variables. We say that X is conditionally independent of Y given Z if the probability distribution governing X is independent of the value of Y given a value for Z; that is, if</a:t>
            </a:r>
          </a:p>
          <a:p>
            <a:pPr algn="just"/>
            <a:endParaRPr lang="en-US" sz="2400" dirty="0"/>
          </a:p>
          <a:p>
            <a:pPr algn="just"/>
            <a:endParaRPr lang="en-US" sz="2400" dirty="0"/>
          </a:p>
          <a:p>
            <a:pPr algn="just"/>
            <a:endParaRPr lang="en-US" sz="1800" dirty="0"/>
          </a:p>
          <a:p>
            <a:pPr algn="just"/>
            <a:endParaRPr lang="en-US" sz="1800" dirty="0"/>
          </a:p>
          <a:p>
            <a:pPr algn="just"/>
            <a:endParaRPr lang="en-US" sz="1800" dirty="0"/>
          </a:p>
          <a:p>
            <a:pPr algn="just"/>
            <a:endParaRPr lang="en-US" sz="1800" dirty="0"/>
          </a:p>
        </p:txBody>
      </p:sp>
      <p:pic>
        <p:nvPicPr>
          <p:cNvPr id="20482" name="Picture 2"/>
          <p:cNvPicPr>
            <a:picLocks noChangeAspect="1" noChangeArrowheads="1"/>
          </p:cNvPicPr>
          <p:nvPr/>
        </p:nvPicPr>
        <p:blipFill>
          <a:blip r:embed="rId2"/>
          <a:srcRect/>
          <a:stretch>
            <a:fillRect/>
          </a:stretch>
        </p:blipFill>
        <p:spPr bwMode="auto">
          <a:xfrm>
            <a:off x="107504" y="2780928"/>
            <a:ext cx="8856984" cy="3456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US" dirty="0">
                <a:solidFill>
                  <a:srgbClr val="0070C0"/>
                </a:solidFill>
              </a:rPr>
              <a:t>BAYES THEOREM</a:t>
            </a:r>
          </a:p>
        </p:txBody>
      </p:sp>
      <p:sp>
        <p:nvSpPr>
          <p:cNvPr id="3" name="Content Placeholder 2"/>
          <p:cNvSpPr>
            <a:spLocks noGrp="1"/>
          </p:cNvSpPr>
          <p:nvPr>
            <p:ph idx="1"/>
          </p:nvPr>
        </p:nvSpPr>
        <p:spPr>
          <a:xfrm>
            <a:off x="179512" y="785794"/>
            <a:ext cx="8678768" cy="5929354"/>
          </a:xfrm>
        </p:spPr>
        <p:txBody>
          <a:bodyPr>
            <a:noAutofit/>
          </a:bodyPr>
          <a:lstStyle/>
          <a:p>
            <a:pPr algn="just"/>
            <a:r>
              <a:rPr lang="en-US" sz="2800" dirty="0" err="1">
                <a:solidFill>
                  <a:srgbClr val="7030A0"/>
                </a:solidFill>
              </a:rPr>
              <a:t>Bayes</a:t>
            </a:r>
            <a:r>
              <a:rPr lang="en-US" sz="2800" dirty="0">
                <a:solidFill>
                  <a:srgbClr val="7030A0"/>
                </a:solidFill>
              </a:rPr>
              <a:t> theorem provides a way to calculate the probability of a hypothesis based on its </a:t>
            </a:r>
            <a:r>
              <a:rPr lang="en-US" sz="2800" dirty="0">
                <a:solidFill>
                  <a:srgbClr val="C00000"/>
                </a:solidFill>
              </a:rPr>
              <a:t>prior probability, the probabilities of observing various data given the hypothesis, and the observed data itself.</a:t>
            </a:r>
          </a:p>
          <a:p>
            <a:pPr marL="0" indent="0" algn="just">
              <a:buNone/>
            </a:pPr>
            <a:r>
              <a:rPr lang="en-US" sz="2800" dirty="0"/>
              <a:t>      To define Bayes theorem</a:t>
            </a:r>
          </a:p>
          <a:p>
            <a:pPr algn="just"/>
            <a:r>
              <a:rPr lang="en-US" sz="2800" dirty="0"/>
              <a:t>P(h) to denote the initial probability that hypothesis h holds, before we have observed the training data. </a:t>
            </a:r>
          </a:p>
          <a:p>
            <a:pPr algn="just"/>
            <a:r>
              <a:rPr lang="en-US" sz="2800" dirty="0"/>
              <a:t>P(h) is often called the </a:t>
            </a:r>
            <a:r>
              <a:rPr lang="en-US" sz="2800" dirty="0">
                <a:solidFill>
                  <a:srgbClr val="C00000"/>
                </a:solidFill>
              </a:rPr>
              <a:t>prior probability </a:t>
            </a:r>
            <a:r>
              <a:rPr lang="en-US" sz="2800" dirty="0"/>
              <a:t>of h and may reflect any background knowledge we have about the chance that h is a correct hypothesis.</a:t>
            </a:r>
          </a:p>
          <a:p>
            <a:pPr algn="just"/>
            <a:r>
              <a:rPr lang="en-US" sz="2800" dirty="0"/>
              <a:t> If we have no such prior knowledge, then we might simply assign the same prior probability to each candidate hypothesis.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marL="0" indent="0" algn="just">
              <a:buNone/>
            </a:pPr>
            <a:endParaRPr lang="en-US" sz="1800" dirty="0"/>
          </a:p>
          <a:p>
            <a:pPr marL="0" indent="0" algn="just">
              <a:buNone/>
            </a:pPr>
            <a:r>
              <a:rPr lang="en-US" sz="2400" dirty="0"/>
              <a:t>The naive Bayes classifier assumes that the instance attribute A1 is conditionally independent of instance attribute A2 given the target value V. This allows the naive </a:t>
            </a:r>
            <a:r>
              <a:rPr lang="en-US" sz="2400" dirty="0" err="1"/>
              <a:t>Bayes</a:t>
            </a:r>
            <a:r>
              <a:rPr lang="en-US" sz="2400" dirty="0"/>
              <a:t> classifier to calculate P(A1, A2/V)</a:t>
            </a:r>
          </a:p>
        </p:txBody>
      </p:sp>
      <p:pic>
        <p:nvPicPr>
          <p:cNvPr id="5" name="Picture 2"/>
          <p:cNvPicPr>
            <a:picLocks noChangeAspect="1" noChangeArrowheads="1"/>
          </p:cNvPicPr>
          <p:nvPr/>
        </p:nvPicPr>
        <p:blipFill>
          <a:blip r:embed="rId2"/>
          <a:srcRect/>
          <a:stretch>
            <a:fillRect/>
          </a:stretch>
        </p:blipFill>
        <p:spPr bwMode="auto">
          <a:xfrm>
            <a:off x="245800" y="2996952"/>
            <a:ext cx="8441000" cy="2952327"/>
          </a:xfrm>
          <a:prstGeom prst="rect">
            <a:avLst/>
          </a:prstGeom>
          <a:noFill/>
          <a:ln w="9525">
            <a:noFill/>
            <a:miter lim="800000"/>
            <a:headEnd/>
            <a:tailEnd/>
          </a:ln>
          <a:effectLst/>
        </p:spPr>
      </p:pic>
    </p:spTree>
    <p:extLst>
      <p:ext uri="{BB962C8B-B14F-4D97-AF65-F5344CB8AC3E}">
        <p14:creationId xmlns:p14="http://schemas.microsoft.com/office/powerpoint/2010/main" val="610505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2852"/>
            <a:ext cx="8507288" cy="5983311"/>
          </a:xfrm>
        </p:spPr>
        <p:txBody>
          <a:bodyPr>
            <a:normAutofit lnSpcReduction="10000"/>
          </a:bodyPr>
          <a:lstStyle/>
          <a:p>
            <a:pPr>
              <a:buNone/>
            </a:pPr>
            <a:r>
              <a:rPr lang="en-US" sz="4100" b="1" dirty="0">
                <a:solidFill>
                  <a:schemeClr val="accent1"/>
                </a:solidFill>
              </a:rPr>
              <a:t>Representation</a:t>
            </a:r>
          </a:p>
          <a:p>
            <a:pPr algn="just"/>
            <a:r>
              <a:rPr lang="en-US" dirty="0"/>
              <a:t>A Bayesian belief </a:t>
            </a:r>
            <a:r>
              <a:rPr lang="en-US" dirty="0" smtClean="0"/>
              <a:t>network </a:t>
            </a:r>
            <a:r>
              <a:rPr lang="en-US" dirty="0"/>
              <a:t>represents the joint probability distribution for a set of variables. </a:t>
            </a:r>
          </a:p>
          <a:p>
            <a:pPr algn="just"/>
            <a:r>
              <a:rPr lang="en-US" dirty="0"/>
              <a:t>For example, the Bayesian network in Figure 6.3 represents the joint probability distribution over the </a:t>
            </a:r>
            <a:r>
              <a:rPr lang="en-US" dirty="0" err="1"/>
              <a:t>boolean</a:t>
            </a:r>
            <a:r>
              <a:rPr lang="en-US" dirty="0"/>
              <a:t> variables Storm, Lightning, Thunder, </a:t>
            </a:r>
            <a:r>
              <a:rPr lang="en-US" dirty="0" err="1"/>
              <a:t>ForestFire</a:t>
            </a:r>
            <a:r>
              <a:rPr lang="en-US" dirty="0"/>
              <a:t>, Campfire, and </a:t>
            </a:r>
            <a:r>
              <a:rPr lang="en-US" dirty="0" err="1"/>
              <a:t>BusTourGroup</a:t>
            </a:r>
            <a:r>
              <a:rPr lang="en-US" dirty="0"/>
              <a:t>. </a:t>
            </a:r>
          </a:p>
          <a:p>
            <a:pPr algn="just"/>
            <a:r>
              <a:rPr lang="en-US" dirty="0"/>
              <a:t>Each variable in the joint space is represented by a node in the Bayesian network. </a:t>
            </a:r>
          </a:p>
          <a:p>
            <a:pPr algn="just"/>
            <a:r>
              <a:rPr lang="en-US" dirty="0"/>
              <a:t>For each variable two types of information are specified. </a:t>
            </a:r>
          </a:p>
          <a:p>
            <a:pPr marL="0" indent="0" algn="just">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a:srcRect/>
          <a:stretch>
            <a:fillRect/>
          </a:stretch>
        </p:blipFill>
        <p:spPr bwMode="auto">
          <a:xfrm>
            <a:off x="214282" y="357166"/>
            <a:ext cx="8709028"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fontScale="92500" lnSpcReduction="20000"/>
          </a:bodyPr>
          <a:lstStyle/>
          <a:p>
            <a:pPr algn="just"/>
            <a:r>
              <a:rPr lang="en-US" dirty="0">
                <a:solidFill>
                  <a:srgbClr val="FF0000"/>
                </a:solidFill>
              </a:rPr>
              <a:t>First, the network arcs represent the assertion that the variable is conditionally independent of its non descendants in the network given its immediate predecessors in the network. </a:t>
            </a:r>
          </a:p>
          <a:p>
            <a:pPr algn="just"/>
            <a:r>
              <a:rPr lang="en-US" dirty="0"/>
              <a:t>We say X is a descendant of  Y if there is a directed path from Y to X.</a:t>
            </a:r>
          </a:p>
          <a:p>
            <a:pPr algn="just"/>
            <a:r>
              <a:rPr lang="en-US" dirty="0"/>
              <a:t> Second, a conditional probability table is given for each variable, describing the probability distribution for that variable given the values of its immediate predecessors. </a:t>
            </a:r>
          </a:p>
          <a:p>
            <a:pPr algn="just"/>
            <a:r>
              <a:rPr lang="en-US" dirty="0"/>
              <a:t>The joint probability for any desired assignment of values (</a:t>
            </a:r>
            <a:r>
              <a:rPr lang="en-US" dirty="0" smtClean="0"/>
              <a:t>y1, </a:t>
            </a:r>
            <a:r>
              <a:rPr lang="en-US" dirty="0"/>
              <a:t>. . . , </a:t>
            </a:r>
            <a:r>
              <a:rPr lang="en-US" dirty="0" err="1"/>
              <a:t>yn</a:t>
            </a:r>
            <a:r>
              <a:rPr lang="en-US" dirty="0"/>
              <a:t>) to the </a:t>
            </a:r>
            <a:r>
              <a:rPr lang="en-US" dirty="0" err="1"/>
              <a:t>tuple</a:t>
            </a:r>
            <a:r>
              <a:rPr lang="en-US" dirty="0"/>
              <a:t> of network variables (Y1 . . . </a:t>
            </a:r>
            <a:r>
              <a:rPr lang="en-US" dirty="0" err="1"/>
              <a:t>Yn</a:t>
            </a:r>
            <a:r>
              <a:rPr lang="en-US" dirty="0"/>
              <a:t>) can be computed by the formula </a:t>
            </a:r>
          </a:p>
        </p:txBody>
      </p:sp>
      <p:pic>
        <p:nvPicPr>
          <p:cNvPr id="22530" name="Picture 2"/>
          <p:cNvPicPr>
            <a:picLocks noChangeAspect="1" noChangeArrowheads="1"/>
          </p:cNvPicPr>
          <p:nvPr/>
        </p:nvPicPr>
        <p:blipFill>
          <a:blip r:embed="rId2"/>
          <a:srcRect/>
          <a:stretch>
            <a:fillRect/>
          </a:stretch>
        </p:blipFill>
        <p:spPr bwMode="auto">
          <a:xfrm>
            <a:off x="1666875" y="5589240"/>
            <a:ext cx="5810250" cy="1080120"/>
          </a:xfrm>
          <a:prstGeom prst="rect">
            <a:avLst/>
          </a:prstGeom>
          <a:noFill/>
          <a:ln w="9525">
            <a:noFill/>
            <a:miter lim="800000"/>
            <a:headEnd/>
            <a:tailEnd/>
          </a:ln>
          <a:effectLst/>
        </p:spPr>
      </p:pic>
    </p:spTree>
    <p:extLst>
      <p:ext uri="{BB962C8B-B14F-4D97-AF65-F5344CB8AC3E}">
        <p14:creationId xmlns:p14="http://schemas.microsoft.com/office/powerpoint/2010/main" val="3837037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lnSpcReduction="20000"/>
          </a:bodyPr>
          <a:lstStyle/>
          <a:p>
            <a:pPr algn="just"/>
            <a:r>
              <a:rPr lang="en-US" dirty="0"/>
              <a:t>where Parents(Yi) denotes the set of immediate predecessors of Yi in the network</a:t>
            </a:r>
            <a:r>
              <a:rPr lang="en-US" dirty="0" smtClean="0"/>
              <a:t>. </a:t>
            </a:r>
            <a:r>
              <a:rPr lang="en-US" dirty="0"/>
              <a:t>T</a:t>
            </a:r>
            <a:r>
              <a:rPr lang="en-US" dirty="0" smtClean="0"/>
              <a:t>he </a:t>
            </a:r>
            <a:r>
              <a:rPr lang="en-US" dirty="0"/>
              <a:t>values of P(</a:t>
            </a:r>
            <a:r>
              <a:rPr lang="en-US" dirty="0" err="1"/>
              <a:t>yi</a:t>
            </a:r>
            <a:r>
              <a:rPr lang="en-US" dirty="0"/>
              <a:t>/ Parents(Yi)) are precisely the values stored in the conditional probability table associated with node Yi.</a:t>
            </a:r>
          </a:p>
          <a:p>
            <a:pPr algn="just"/>
            <a:r>
              <a:rPr lang="en-US" dirty="0"/>
              <a:t>To illustrate, the Bayesian network in Figure 6.3 represents the joint probability distribution over the </a:t>
            </a:r>
            <a:r>
              <a:rPr lang="en-US" dirty="0" err="1"/>
              <a:t>boolean</a:t>
            </a:r>
            <a:r>
              <a:rPr lang="en-US" dirty="0"/>
              <a:t> variables Storm, Lightning, Thunder, Forest, Fire, Campfire, and </a:t>
            </a:r>
            <a:r>
              <a:rPr lang="en-US" dirty="0" err="1"/>
              <a:t>BusTourGroup</a:t>
            </a:r>
            <a:r>
              <a:rPr lang="en-US" dirty="0"/>
              <a:t>. </a:t>
            </a:r>
          </a:p>
          <a:p>
            <a:pPr algn="just"/>
            <a:r>
              <a:rPr lang="en-US" dirty="0"/>
              <a:t>Consider the node Campfire. The network nodes and arcs represent the assertion that Campfire is conditionally independent of its non descendants Lightning and Thunder, given its immediate parents Storm and </a:t>
            </a:r>
            <a:r>
              <a:rPr lang="en-US" dirty="0" err="1"/>
              <a:t>BusTourGroup</a:t>
            </a:r>
            <a:r>
              <a:rPr lang="en-US" dirty="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dirty="0"/>
              <a:t>This means that once we know the value of the variables Storm and </a:t>
            </a:r>
            <a:r>
              <a:rPr lang="en-US" dirty="0" err="1"/>
              <a:t>BusTourGroup</a:t>
            </a:r>
            <a:r>
              <a:rPr lang="en-US" dirty="0"/>
              <a:t>, the variables Lightning and Thunder provide no additional information about Campfire. </a:t>
            </a:r>
          </a:p>
          <a:p>
            <a:pPr algn="just"/>
            <a:r>
              <a:rPr lang="en-US" dirty="0"/>
              <a:t>The right side of the figure shows the conditional probability table associated with the variable Campfire. The top left entry in this table, for example, expresses the assertion that </a:t>
            </a:r>
          </a:p>
          <a:p>
            <a:pPr algn="just"/>
            <a:endParaRPr lang="en-US" dirty="0"/>
          </a:p>
          <a:p>
            <a:pPr marL="0" indent="0" algn="just">
              <a:buNone/>
            </a:pPr>
            <a:endParaRPr lang="en-US" dirty="0"/>
          </a:p>
        </p:txBody>
      </p:sp>
      <p:pic>
        <p:nvPicPr>
          <p:cNvPr id="23554" name="Picture 2"/>
          <p:cNvPicPr>
            <a:picLocks noChangeAspect="1" noChangeArrowheads="1"/>
          </p:cNvPicPr>
          <p:nvPr/>
        </p:nvPicPr>
        <p:blipFill>
          <a:blip r:embed="rId3"/>
          <a:srcRect/>
          <a:stretch>
            <a:fillRect/>
          </a:stretch>
        </p:blipFill>
        <p:spPr bwMode="auto">
          <a:xfrm>
            <a:off x="1422400" y="4797152"/>
            <a:ext cx="6299200" cy="810890"/>
          </a:xfrm>
          <a:prstGeom prst="rect">
            <a:avLst/>
          </a:prstGeom>
          <a:noFill/>
          <a:ln w="9525">
            <a:noFill/>
            <a:miter lim="800000"/>
            <a:headEnd/>
            <a:tailEnd/>
          </a:ln>
          <a:effectLst/>
        </p:spPr>
      </p:pic>
    </p:spTree>
    <p:extLst>
      <p:ext uri="{BB962C8B-B14F-4D97-AF65-F5344CB8AC3E}">
        <p14:creationId xmlns:p14="http://schemas.microsoft.com/office/powerpoint/2010/main" val="1256537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12968" cy="6741368"/>
          </a:xfrm>
        </p:spPr>
        <p:txBody>
          <a:bodyPr>
            <a:noAutofit/>
          </a:bodyPr>
          <a:lstStyle/>
          <a:p>
            <a:pPr marL="0" indent="0">
              <a:buNone/>
            </a:pPr>
            <a:r>
              <a:rPr lang="en-US" b="1" dirty="0">
                <a:solidFill>
                  <a:schemeClr val="accent1"/>
                </a:solidFill>
              </a:rPr>
              <a:t>Inference :   </a:t>
            </a:r>
            <a:r>
              <a:rPr lang="en-US" sz="2400" dirty="0"/>
              <a:t>We wish to use a Bayesian network to infer the value of some target variable (e.g., </a:t>
            </a:r>
            <a:r>
              <a:rPr lang="en-US" sz="2400" b="1" i="1" dirty="0" err="1"/>
              <a:t>ForestFire</a:t>
            </a:r>
            <a:r>
              <a:rPr lang="en-US" sz="2400" b="1" i="1" dirty="0"/>
              <a:t>) </a:t>
            </a:r>
            <a:r>
              <a:rPr lang="en-US" sz="2400" dirty="0"/>
              <a:t>given the observed values of the other variables. </a:t>
            </a:r>
          </a:p>
          <a:p>
            <a:r>
              <a:rPr lang="en-US" sz="2400" dirty="0"/>
              <a:t>What we really wish to infer is the probability distribution for the target variable, which specifies the probability that it will take on each of its possible values given the observed values of the other variables.</a:t>
            </a:r>
          </a:p>
          <a:p>
            <a:r>
              <a:rPr lang="en-US" sz="2400" dirty="0"/>
              <a:t> This inference step can be straightforward if values for all of the other variables in the network are known exactly. </a:t>
            </a:r>
          </a:p>
          <a:p>
            <a:r>
              <a:rPr lang="en-US" sz="2400" dirty="0"/>
              <a:t>In the more general case we may wish to infer the probability distribution for some variable (e.g., </a:t>
            </a:r>
            <a:r>
              <a:rPr lang="en-US" sz="2400" b="1" i="1" dirty="0" err="1"/>
              <a:t>ForestFire</a:t>
            </a:r>
            <a:r>
              <a:rPr lang="en-US" sz="2400" b="1" i="1" dirty="0"/>
              <a:t>) </a:t>
            </a:r>
            <a:r>
              <a:rPr lang="en-US" sz="2400" dirty="0"/>
              <a:t>given observed values for only a subset of the other variables (e.g., </a:t>
            </a:r>
            <a:r>
              <a:rPr lang="en-US" sz="2400" b="1" i="1" dirty="0"/>
              <a:t>Thunder </a:t>
            </a:r>
            <a:r>
              <a:rPr lang="en-US" sz="2400" dirty="0"/>
              <a:t>and </a:t>
            </a:r>
            <a:r>
              <a:rPr lang="en-US" sz="2400" b="1" i="1" dirty="0" err="1"/>
              <a:t>BusTourGroup</a:t>
            </a:r>
            <a:r>
              <a:rPr lang="en-US" sz="2400" b="1" i="1" dirty="0"/>
              <a:t> </a:t>
            </a:r>
            <a:r>
              <a:rPr lang="en-US" sz="2400" dirty="0"/>
              <a:t>may be the only observed values available). </a:t>
            </a:r>
          </a:p>
          <a:p>
            <a:r>
              <a:rPr lang="en-US" sz="2400" dirty="0"/>
              <a:t>In general, a Bayesian network can be used to compute the probability distribution for any subset of network variables given the values or distributions for any subset of the remaining variables.</a:t>
            </a:r>
          </a:p>
        </p:txBody>
      </p:sp>
    </p:spTree>
    <p:extLst>
      <p:ext uri="{BB962C8B-B14F-4D97-AF65-F5344CB8AC3E}">
        <p14:creationId xmlns:p14="http://schemas.microsoft.com/office/powerpoint/2010/main" val="3871611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DCF22F44-2A9D-425A-A9F9-1EBAA1BB2065}"/>
              </a:ext>
            </a:extLst>
          </p:cNvPr>
          <p:cNvSpPr>
            <a:spLocks noGrp="1"/>
          </p:cNvSpPr>
          <p:nvPr>
            <p:ph type="ctrTitle"/>
          </p:nvPr>
        </p:nvSpPr>
        <p:spPr/>
        <p:txBody>
          <a:bodyPr/>
          <a:lstStyle/>
          <a:p>
            <a:endParaRPr lang="en-US" altLang="en-US"/>
          </a:p>
        </p:txBody>
      </p:sp>
      <p:sp>
        <p:nvSpPr>
          <p:cNvPr id="3" name="Subtitle 2">
            <a:extLst>
              <a:ext uri="{FF2B5EF4-FFF2-40B4-BE49-F238E27FC236}">
                <a16:creationId xmlns="" xmlns:a16="http://schemas.microsoft.com/office/drawing/2014/main" id="{F0A92838-FC31-4BC1-B54F-5449ACB77B3C}"/>
              </a:ext>
            </a:extLst>
          </p:cNvPr>
          <p:cNvSpPr>
            <a:spLocks noGrp="1"/>
          </p:cNvSpPr>
          <p:nvPr>
            <p:ph type="subTitle" idx="1"/>
          </p:nvPr>
        </p:nvSpPr>
        <p:spPr/>
        <p:txBody>
          <a:bodyPr rtlCol="0">
            <a:normAutofit/>
          </a:bodyPr>
          <a:lstStyle/>
          <a:p>
            <a:pPr fontAlgn="auto">
              <a:spcAft>
                <a:spcPts val="0"/>
              </a:spcAft>
              <a:defRPr/>
            </a:pPr>
            <a:endParaRPr lang="en-US"/>
          </a:p>
        </p:txBody>
      </p:sp>
      <p:pic>
        <p:nvPicPr>
          <p:cNvPr id="9220" name="Picture 2">
            <a:extLst>
              <a:ext uri="{FF2B5EF4-FFF2-40B4-BE49-F238E27FC236}">
                <a16:creationId xmlns="" xmlns:a16="http://schemas.microsoft.com/office/drawing/2014/main" id="{1CA05727-30A8-4A31-B202-8DDF3860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0"/>
            <a:ext cx="93186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3">
            <a:extLst>
              <a:ext uri="{FF2B5EF4-FFF2-40B4-BE49-F238E27FC236}">
                <a16:creationId xmlns="" xmlns:a16="http://schemas.microsoft.com/office/drawing/2014/main" id="{43B5F846-41B2-4FDE-9E0B-992586BE6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6608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
            <a:extLst>
              <a:ext uri="{FF2B5EF4-FFF2-40B4-BE49-F238E27FC236}">
                <a16:creationId xmlns="" xmlns:a16="http://schemas.microsoft.com/office/drawing/2014/main" id="{FBADCC67-5785-45D4-9B2A-20D2680B222F}"/>
              </a:ext>
            </a:extLst>
          </p:cNvPr>
          <p:cNvSpPr>
            <a:spLocks noChangeArrowheads="1"/>
          </p:cNvSpPr>
          <p:nvPr/>
        </p:nvSpPr>
        <p:spPr bwMode="auto">
          <a:xfrm>
            <a:off x="457200" y="2209800"/>
            <a:ext cx="83632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800" dirty="0"/>
              <a:t>P(</a:t>
            </a:r>
            <a:r>
              <a:rPr lang="en-US" altLang="en-US" sz="2800" dirty="0" err="1"/>
              <a:t>j,m</a:t>
            </a:r>
            <a:r>
              <a:rPr lang="en-US" altLang="en-US" sz="2800" dirty="0"/>
              <a:t>, </a:t>
            </a:r>
            <a:r>
              <a:rPr lang="en-US" altLang="en-US" sz="2800" dirty="0" err="1"/>
              <a:t>a,￢b,￢e</a:t>
            </a:r>
            <a:r>
              <a:rPr lang="en-US" altLang="en-US" sz="2800" dirty="0"/>
              <a:t>) </a:t>
            </a:r>
          </a:p>
          <a:p>
            <a:r>
              <a:rPr lang="en-US" altLang="en-US" sz="2800" dirty="0"/>
              <a:t>                 = P(j | a)P(m| a)P(a | ￢b∧ ￢e)P(￢b)P(￢e)</a:t>
            </a:r>
          </a:p>
          <a:p>
            <a:r>
              <a:rPr lang="en-US" altLang="en-US" sz="2800" dirty="0"/>
              <a:t>                 = 0.90 × 0.70 × 0.001 × 0.999 × 0.998 = 0.000628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fontScale="90000"/>
          </a:bodyPr>
          <a:lstStyle/>
          <a:p>
            <a:r>
              <a:rPr lang="en-US" b="1" dirty="0">
                <a:solidFill>
                  <a:srgbClr val="0070C0"/>
                </a:solidFill>
              </a:rPr>
              <a:t>THE EM ALGORITHM</a:t>
            </a:r>
          </a:p>
        </p:txBody>
      </p:sp>
      <p:sp>
        <p:nvSpPr>
          <p:cNvPr id="3" name="Content Placeholder 2"/>
          <p:cNvSpPr>
            <a:spLocks noGrp="1"/>
          </p:cNvSpPr>
          <p:nvPr>
            <p:ph idx="1"/>
          </p:nvPr>
        </p:nvSpPr>
        <p:spPr>
          <a:xfrm>
            <a:off x="457200" y="928670"/>
            <a:ext cx="8229600" cy="5197493"/>
          </a:xfrm>
        </p:spPr>
        <p:txBody>
          <a:bodyPr>
            <a:normAutofit fontScale="92500"/>
          </a:bodyPr>
          <a:lstStyle/>
          <a:p>
            <a:pPr algn="just"/>
            <a:r>
              <a:rPr lang="en-US" dirty="0"/>
              <a:t>In many practical learning settings, only a subset of the relevant instance features might be observable. </a:t>
            </a:r>
          </a:p>
          <a:p>
            <a:pPr algn="just"/>
            <a:r>
              <a:rPr lang="en-US" dirty="0"/>
              <a:t>For example, in training or using the Bayesian belief network of Figure 6.3, we might have data where only a subset of the network variables Storm, Lightning, Thunder, </a:t>
            </a:r>
            <a:r>
              <a:rPr lang="en-US" dirty="0" err="1"/>
              <a:t>ForestFire</a:t>
            </a:r>
            <a:r>
              <a:rPr lang="en-US" dirty="0"/>
              <a:t>, Campfire, and </a:t>
            </a:r>
            <a:r>
              <a:rPr lang="en-US" dirty="0" err="1"/>
              <a:t>BusTourGroup</a:t>
            </a:r>
            <a:r>
              <a:rPr lang="en-US" dirty="0"/>
              <a:t> have been observed</a:t>
            </a:r>
          </a:p>
          <a:p>
            <a:pPr algn="just"/>
            <a:r>
              <a:rPr lang="en-US" dirty="0"/>
              <a:t>the EM algorithm a widely used approach to learning in the presence of unobserved variables.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85794"/>
            <a:ext cx="8678768" cy="5929354"/>
          </a:xfrm>
        </p:spPr>
        <p:txBody>
          <a:bodyPr>
            <a:normAutofit lnSpcReduction="10000"/>
          </a:bodyPr>
          <a:lstStyle/>
          <a:p>
            <a:pPr algn="just"/>
            <a:r>
              <a:rPr lang="en-US" dirty="0"/>
              <a:t>Similarly,  P(D) to denote the prior probability that training data D will be observed (i.e., the probability of D given no knowledge about which hypothesis holds).</a:t>
            </a:r>
          </a:p>
          <a:p>
            <a:pPr algn="just"/>
            <a:r>
              <a:rPr lang="en-US" dirty="0"/>
              <a:t>P(D/h) to denote the probability of observing data D given some world in which hypothesis h holds.</a:t>
            </a:r>
          </a:p>
          <a:p>
            <a:pPr algn="just"/>
            <a:r>
              <a:rPr lang="en-US" dirty="0"/>
              <a:t>The probability P(h/D) that h holds given the observed training data D.</a:t>
            </a:r>
          </a:p>
          <a:p>
            <a:pPr algn="just"/>
            <a:r>
              <a:rPr lang="en-US" dirty="0"/>
              <a:t>P(h/D) is called the </a:t>
            </a:r>
            <a:r>
              <a:rPr lang="en-US" dirty="0">
                <a:solidFill>
                  <a:srgbClr val="C00000"/>
                </a:solidFill>
              </a:rPr>
              <a:t>posterior probability </a:t>
            </a:r>
            <a:r>
              <a:rPr lang="en-US" dirty="0"/>
              <a:t>of h, because it reflects our confidence that h holds after we have seen the training data D.</a:t>
            </a:r>
          </a:p>
        </p:txBody>
      </p:sp>
    </p:spTree>
    <p:extLst>
      <p:ext uri="{BB962C8B-B14F-4D97-AF65-F5344CB8AC3E}">
        <p14:creationId xmlns:p14="http://schemas.microsoft.com/office/powerpoint/2010/main" val="3822226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70000" lnSpcReduction="20000"/>
          </a:bodyPr>
          <a:lstStyle/>
          <a:p>
            <a:pPr>
              <a:buNone/>
            </a:pPr>
            <a:r>
              <a:rPr lang="en-US" sz="3600" b="1" dirty="0">
                <a:solidFill>
                  <a:srgbClr val="0070C0"/>
                </a:solidFill>
              </a:rPr>
              <a:t>Estimating Means of k Gaussians</a:t>
            </a:r>
          </a:p>
          <a:p>
            <a:pPr algn="just"/>
            <a:r>
              <a:rPr lang="en-US" dirty="0"/>
              <a:t> Consider a problem in which the data D is a set of instances generated by a probability distribution that is a mixture of k distinct Normal distributions. </a:t>
            </a:r>
          </a:p>
          <a:p>
            <a:pPr algn="just"/>
            <a:r>
              <a:rPr lang="en-US" dirty="0"/>
              <a:t>in Figure 6.4 for the case where k = 2 and where the instances are the points shown along the x axis. Each instance is generated using a two-step process. </a:t>
            </a:r>
          </a:p>
          <a:p>
            <a:pPr algn="just"/>
            <a:r>
              <a:rPr lang="en-US" dirty="0"/>
              <a:t>First, one of the k Normal distributions is selected at random. </a:t>
            </a:r>
          </a:p>
          <a:p>
            <a:pPr algn="just"/>
            <a:r>
              <a:rPr lang="en-US" dirty="0"/>
              <a:t>Second, a single random instance xi is generated according to this selected distribution. </a:t>
            </a:r>
          </a:p>
          <a:p>
            <a:pPr algn="just"/>
            <a:r>
              <a:rPr lang="en-US" dirty="0"/>
              <a:t>This process is repeated to generate a set of data points as shown in the </a:t>
            </a:r>
            <a:r>
              <a:rPr lang="en-US" dirty="0" smtClean="0"/>
              <a:t>figure</a:t>
            </a:r>
          </a:p>
          <a:p>
            <a:r>
              <a:rPr lang="en-US" dirty="0"/>
              <a:t>selection of </a:t>
            </a:r>
            <a:r>
              <a:rPr lang="en-US" dirty="0" smtClean="0"/>
              <a:t>the single </a:t>
            </a:r>
            <a:r>
              <a:rPr lang="en-US" dirty="0"/>
              <a:t>Normal distribution at each step is based on choosing each with </a:t>
            </a:r>
            <a:r>
              <a:rPr lang="en-US" dirty="0" smtClean="0"/>
              <a:t>uniform probability</a:t>
            </a:r>
            <a:r>
              <a:rPr lang="en-US" dirty="0"/>
              <a:t>, where each of the k Normal distributions has the same </a:t>
            </a:r>
            <a:r>
              <a:rPr lang="en-US" dirty="0" smtClean="0"/>
              <a:t>variance </a:t>
            </a:r>
            <a:r>
              <a:rPr lang="el-GR" altLang="en-US" dirty="0" smtClean="0">
                <a:latin typeface="Times New Roman" panose="02020603050405020304" pitchFamily="18" charset="0"/>
              </a:rPr>
              <a:t>σ</a:t>
            </a:r>
            <a:r>
              <a:rPr lang="en-US" altLang="en-US" dirty="0" smtClean="0">
                <a:latin typeface="Times New Roman" panose="02020603050405020304" pitchFamily="18" charset="0"/>
              </a:rPr>
              <a:t> </a:t>
            </a:r>
            <a:r>
              <a:rPr lang="en-US" altLang="en-US" baseline="30000" dirty="0" smtClean="0">
                <a:latin typeface="Times New Roman" panose="02020603050405020304" pitchFamily="18" charset="0"/>
              </a:rPr>
              <a:t>2</a:t>
            </a:r>
            <a:r>
              <a:rPr lang="en-US" dirty="0" smtClean="0"/>
              <a:t> , and where </a:t>
            </a:r>
            <a:r>
              <a:rPr lang="el-GR" altLang="en-US" dirty="0">
                <a:latin typeface="Times New Roman" panose="02020603050405020304" pitchFamily="18" charset="0"/>
              </a:rPr>
              <a:t>σ</a:t>
            </a:r>
            <a:r>
              <a:rPr lang="en-US" altLang="en-US" dirty="0">
                <a:latin typeface="Times New Roman" panose="02020603050405020304" pitchFamily="18" charset="0"/>
              </a:rPr>
              <a:t> </a:t>
            </a:r>
            <a:r>
              <a:rPr lang="en-US" altLang="en-US" baseline="30000" dirty="0">
                <a:latin typeface="Times New Roman" panose="02020603050405020304" pitchFamily="18" charset="0"/>
              </a:rPr>
              <a:t>2</a:t>
            </a:r>
            <a:r>
              <a:rPr lang="en-US" dirty="0" smtClean="0"/>
              <a:t> </a:t>
            </a:r>
            <a:r>
              <a:rPr lang="en-US" dirty="0"/>
              <a:t>is </a:t>
            </a:r>
            <a:r>
              <a:rPr lang="en-US" dirty="0" smtClean="0"/>
              <a:t>known.</a:t>
            </a:r>
            <a:endParaRPr lang="en-US" dirty="0"/>
          </a:p>
          <a:p>
            <a:pPr algn="just"/>
            <a:r>
              <a:rPr lang="en-US" dirty="0"/>
              <a:t>The learning task is to output a hypothesis h = (</a:t>
            </a:r>
            <a:r>
              <a:rPr lang="el-GR" dirty="0"/>
              <a:t>μ</a:t>
            </a:r>
            <a:r>
              <a:rPr lang="en-US" dirty="0"/>
              <a:t>1, . . . </a:t>
            </a:r>
            <a:r>
              <a:rPr lang="en-US" dirty="0" err="1"/>
              <a:t>μk</a:t>
            </a:r>
            <a:r>
              <a:rPr lang="en-US" dirty="0"/>
              <a:t>) that describes the means of each of the k distributions.</a:t>
            </a:r>
          </a:p>
          <a:p>
            <a:pPr algn="just"/>
            <a:r>
              <a:rPr lang="en-US" dirty="0"/>
              <a:t> We would like to find a maximum likelihood hypothesis for these means; that is, a hypothesis h that maximizes p(D/h).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srcRect/>
          <a:stretch>
            <a:fillRect/>
          </a:stretch>
        </p:blipFill>
        <p:spPr bwMode="auto">
          <a:xfrm>
            <a:off x="457200" y="500042"/>
            <a:ext cx="8472518"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r>
              <a:rPr lang="en-US" dirty="0"/>
              <a:t>Our problem here</a:t>
            </a:r>
            <a:r>
              <a:rPr lang="en-US" dirty="0" smtClean="0"/>
              <a:t>, </a:t>
            </a:r>
            <a:r>
              <a:rPr lang="en-US" dirty="0"/>
              <a:t>involves a mixture of k different Normal </a:t>
            </a:r>
            <a:r>
              <a:rPr lang="en-US" dirty="0" smtClean="0"/>
              <a:t>distributions, and </a:t>
            </a:r>
            <a:r>
              <a:rPr lang="en-US" dirty="0"/>
              <a:t>we cannot observe which instances were generated by which distribution.</a:t>
            </a:r>
          </a:p>
          <a:p>
            <a:r>
              <a:rPr lang="en-US" dirty="0"/>
              <a:t>Thus, we have a </a:t>
            </a:r>
            <a:r>
              <a:rPr lang="en-US" dirty="0" smtClean="0"/>
              <a:t> </a:t>
            </a:r>
            <a:r>
              <a:rPr lang="en-US" dirty="0"/>
              <a:t>example of a problem involving </a:t>
            </a:r>
            <a:r>
              <a:rPr lang="en-US" dirty="0" smtClean="0"/>
              <a:t>hidden variables</a:t>
            </a:r>
            <a:r>
              <a:rPr lang="en-US" dirty="0"/>
              <a:t>. In the example of Figure 6.4, </a:t>
            </a:r>
            <a:endParaRPr lang="en-US" dirty="0" smtClean="0"/>
          </a:p>
          <a:p>
            <a:r>
              <a:rPr lang="en-US" dirty="0" smtClean="0"/>
              <a:t>we </a:t>
            </a:r>
            <a:r>
              <a:rPr lang="en-US" dirty="0"/>
              <a:t>can think of the full description </a:t>
            </a:r>
            <a:r>
              <a:rPr lang="en-US" dirty="0" smtClean="0"/>
              <a:t>of each </a:t>
            </a:r>
            <a:r>
              <a:rPr lang="en-US" dirty="0"/>
              <a:t>instance as the triple </a:t>
            </a:r>
            <a:r>
              <a:rPr lang="en-US" b="1" i="1" dirty="0"/>
              <a:t>(xi</a:t>
            </a:r>
            <a:r>
              <a:rPr lang="en-US" b="1" i="1" dirty="0" smtClean="0"/>
              <a:t>, </a:t>
            </a:r>
            <a:r>
              <a:rPr lang="en-US" b="1" i="1" dirty="0" err="1" smtClean="0"/>
              <a:t>zi</a:t>
            </a:r>
            <a:r>
              <a:rPr lang="en-US" b="1" i="1" dirty="0" smtClean="0"/>
              <a:t> l</a:t>
            </a:r>
            <a:r>
              <a:rPr lang="en-US" dirty="0" smtClean="0"/>
              <a:t>, </a:t>
            </a:r>
            <a:r>
              <a:rPr lang="en-US" b="1" i="1" dirty="0" err="1"/>
              <a:t>ziz</a:t>
            </a:r>
            <a:r>
              <a:rPr lang="en-US" b="1" i="1" dirty="0"/>
              <a:t>), </a:t>
            </a:r>
            <a:r>
              <a:rPr lang="en-US" dirty="0"/>
              <a:t>where </a:t>
            </a:r>
            <a:r>
              <a:rPr lang="en-US" b="1" i="1" dirty="0"/>
              <a:t>xi </a:t>
            </a:r>
            <a:r>
              <a:rPr lang="en-US" dirty="0"/>
              <a:t>is the observed value of the </a:t>
            </a:r>
            <a:r>
              <a:rPr lang="en-US" dirty="0" err="1" smtClean="0"/>
              <a:t>ith</a:t>
            </a:r>
            <a:r>
              <a:rPr lang="en-US" dirty="0"/>
              <a:t> </a:t>
            </a:r>
            <a:r>
              <a:rPr lang="en-US" dirty="0" smtClean="0"/>
              <a:t>instance </a:t>
            </a:r>
            <a:r>
              <a:rPr lang="en-US" dirty="0"/>
              <a:t>and where </a:t>
            </a:r>
            <a:r>
              <a:rPr lang="en-US" b="1" i="1" dirty="0" err="1"/>
              <a:t>zil</a:t>
            </a:r>
            <a:r>
              <a:rPr lang="en-US" b="1" i="1" dirty="0"/>
              <a:t> </a:t>
            </a:r>
            <a:r>
              <a:rPr lang="en-US" dirty="0"/>
              <a:t>and </a:t>
            </a:r>
            <a:r>
              <a:rPr lang="en-US" b="1" i="1" dirty="0"/>
              <a:t>zi2 </a:t>
            </a:r>
            <a:r>
              <a:rPr lang="en-US" dirty="0"/>
              <a:t>indicate which of the two Normal distributions </a:t>
            </a:r>
            <a:r>
              <a:rPr lang="en-US" dirty="0" smtClean="0"/>
              <a:t>was used </a:t>
            </a:r>
            <a:r>
              <a:rPr lang="en-US" dirty="0"/>
              <a:t>to generate the value </a:t>
            </a:r>
            <a:r>
              <a:rPr lang="en-US" b="1" i="1" dirty="0"/>
              <a:t>xi</a:t>
            </a:r>
            <a:r>
              <a:rPr lang="en-US" b="1" i="1" dirty="0" smtClean="0"/>
              <a:t>.</a:t>
            </a:r>
          </a:p>
          <a:p>
            <a:r>
              <a:rPr lang="en-US" b="1" i="1" dirty="0" smtClean="0"/>
              <a:t> </a:t>
            </a:r>
            <a:r>
              <a:rPr lang="en-US" dirty="0"/>
              <a:t>In particular, </a:t>
            </a:r>
            <a:r>
              <a:rPr lang="en-US" b="1" i="1" dirty="0" err="1"/>
              <a:t>zij</a:t>
            </a:r>
            <a:r>
              <a:rPr lang="en-US" b="1" i="1" dirty="0"/>
              <a:t> </a:t>
            </a:r>
            <a:r>
              <a:rPr lang="en-US" dirty="0"/>
              <a:t>has the value 1 if </a:t>
            </a:r>
            <a:r>
              <a:rPr lang="en-US" b="1" i="1" dirty="0"/>
              <a:t>xi </a:t>
            </a:r>
            <a:r>
              <a:rPr lang="en-US" dirty="0"/>
              <a:t>was created </a:t>
            </a:r>
            <a:r>
              <a:rPr lang="en-US" dirty="0" smtClean="0"/>
              <a:t>by the </a:t>
            </a:r>
            <a:r>
              <a:rPr lang="en-US" dirty="0" err="1"/>
              <a:t>jth</a:t>
            </a:r>
            <a:r>
              <a:rPr lang="en-US" dirty="0"/>
              <a:t> Normal distribution and </a:t>
            </a:r>
            <a:r>
              <a:rPr lang="en-US" b="1" dirty="0"/>
              <a:t>0 </a:t>
            </a:r>
            <a:r>
              <a:rPr lang="en-US" dirty="0"/>
              <a:t>otherwise. </a:t>
            </a:r>
            <a:endParaRPr lang="en-US" dirty="0" smtClean="0"/>
          </a:p>
          <a:p>
            <a:r>
              <a:rPr lang="en-US" dirty="0" smtClean="0"/>
              <a:t>Here </a:t>
            </a:r>
            <a:r>
              <a:rPr lang="en-US" b="1" i="1" dirty="0"/>
              <a:t>xi </a:t>
            </a:r>
            <a:r>
              <a:rPr lang="en-US" dirty="0"/>
              <a:t>is the observed variable </a:t>
            </a:r>
            <a:r>
              <a:rPr lang="en-US" dirty="0" smtClean="0"/>
              <a:t>in the </a:t>
            </a:r>
            <a:r>
              <a:rPr lang="en-US" dirty="0"/>
              <a:t>description of the instance, and </a:t>
            </a:r>
            <a:r>
              <a:rPr lang="en-US" b="1" i="1" dirty="0" err="1"/>
              <a:t>zil</a:t>
            </a:r>
            <a:r>
              <a:rPr lang="en-US" b="1" i="1" dirty="0"/>
              <a:t> </a:t>
            </a:r>
            <a:r>
              <a:rPr lang="en-US" dirty="0"/>
              <a:t>and </a:t>
            </a:r>
            <a:r>
              <a:rPr lang="en-US" b="1" i="1" dirty="0"/>
              <a:t>zi2 </a:t>
            </a:r>
            <a:r>
              <a:rPr lang="en-US" dirty="0"/>
              <a:t>are hidden variables. </a:t>
            </a:r>
            <a:endParaRPr lang="en-US" dirty="0"/>
          </a:p>
        </p:txBody>
      </p:sp>
    </p:spTree>
    <p:extLst>
      <p:ext uri="{BB962C8B-B14F-4D97-AF65-F5344CB8AC3E}">
        <p14:creationId xmlns:p14="http://schemas.microsoft.com/office/powerpoint/2010/main" val="3750183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Applied to our k-means problem the EM algorithm searches for a </a:t>
            </a:r>
            <a:r>
              <a:rPr lang="en-US" dirty="0" smtClean="0"/>
              <a:t>maximum likelihood </a:t>
            </a:r>
            <a:r>
              <a:rPr lang="en-US" dirty="0"/>
              <a:t>hypothesis by repeatedly re-estimating the expected values of the </a:t>
            </a:r>
            <a:r>
              <a:rPr lang="en-US" dirty="0" smtClean="0"/>
              <a:t>hidden variables </a:t>
            </a:r>
            <a:r>
              <a:rPr lang="en-US" b="1" i="1" dirty="0" err="1"/>
              <a:t>zij</a:t>
            </a:r>
            <a:r>
              <a:rPr lang="en-US" b="1" i="1" dirty="0"/>
              <a:t> </a:t>
            </a:r>
            <a:r>
              <a:rPr lang="en-US" dirty="0"/>
              <a:t>given its current hypothesis </a:t>
            </a:r>
            <a:r>
              <a:rPr lang="en-US" b="1" i="1" dirty="0" smtClean="0"/>
              <a:t>(</a:t>
            </a:r>
            <a:r>
              <a:rPr lang="en-IN" altLang="en-US" dirty="0" smtClean="0">
                <a:latin typeface="Times New Roman" panose="02020603050405020304" pitchFamily="18" charset="0"/>
              </a:rPr>
              <a:t>µ</a:t>
            </a:r>
            <a:r>
              <a:rPr lang="en-US" b="1" i="1" dirty="0" smtClean="0"/>
              <a:t>I </a:t>
            </a:r>
            <a:r>
              <a:rPr lang="en-US" dirty="0"/>
              <a:t>. . </a:t>
            </a:r>
            <a:r>
              <a:rPr lang="en-US" dirty="0" smtClean="0"/>
              <a:t>.</a:t>
            </a:r>
            <a:r>
              <a:rPr lang="en-IN" altLang="en-US" dirty="0">
                <a:latin typeface="Times New Roman" panose="02020603050405020304" pitchFamily="18" charset="0"/>
              </a:rPr>
              <a:t> </a:t>
            </a:r>
            <a:r>
              <a:rPr lang="en-IN" altLang="en-US" dirty="0" smtClean="0">
                <a:latin typeface="Times New Roman" panose="02020603050405020304" pitchFamily="18" charset="0"/>
              </a:rPr>
              <a:t>µ</a:t>
            </a:r>
            <a:r>
              <a:rPr lang="en-US" b="1" i="1" dirty="0" smtClean="0"/>
              <a:t>k</a:t>
            </a:r>
            <a:r>
              <a:rPr lang="en-US" b="1" i="1" dirty="0"/>
              <a:t>), </a:t>
            </a:r>
            <a:endParaRPr lang="en-US" b="1" i="1" dirty="0" smtClean="0"/>
          </a:p>
          <a:p>
            <a:r>
              <a:rPr lang="en-US" dirty="0" smtClean="0"/>
              <a:t>then </a:t>
            </a:r>
            <a:r>
              <a:rPr lang="en-US" dirty="0"/>
              <a:t>recalculating </a:t>
            </a:r>
            <a:r>
              <a:rPr lang="en-US" dirty="0" smtClean="0"/>
              <a:t>the maximum </a:t>
            </a:r>
            <a:r>
              <a:rPr lang="en-US" dirty="0"/>
              <a:t>likelihood hypothesis using these expected values for the hidden variables</a:t>
            </a:r>
            <a:r>
              <a:rPr lang="en-US" dirty="0" smtClean="0"/>
              <a:t>.</a:t>
            </a:r>
            <a:endParaRPr lang="en-US" dirty="0"/>
          </a:p>
        </p:txBody>
      </p:sp>
    </p:spTree>
    <p:extLst>
      <p:ext uri="{BB962C8B-B14F-4D97-AF65-F5344CB8AC3E}">
        <p14:creationId xmlns:p14="http://schemas.microsoft.com/office/powerpoint/2010/main" val="1384373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srcRect/>
          <a:stretch>
            <a:fillRect/>
          </a:stretch>
        </p:blipFill>
        <p:spPr bwMode="auto">
          <a:xfrm>
            <a:off x="457200" y="428604"/>
            <a:ext cx="8472518"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srcRect/>
          <a:stretch>
            <a:fillRect/>
          </a:stretch>
        </p:blipFill>
        <p:spPr bwMode="auto">
          <a:xfrm>
            <a:off x="457200" y="357166"/>
            <a:ext cx="8472518" cy="6072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lvl="2" fontAlgn="auto">
              <a:spcAft>
                <a:spcPts val="0"/>
              </a:spcAft>
              <a:defRPr/>
            </a:pPr>
            <a:r>
              <a:rPr lang="en-US" sz="4000" dirty="0">
                <a:solidFill>
                  <a:srgbClr val="A50021"/>
                </a:solidFill>
                <a:latin typeface="Times New Roman" pitchFamily="18" charset="0"/>
                <a:cs typeface="Times New Roman" pitchFamily="18" charset="0"/>
              </a:rPr>
              <a:t>Air-Traffic Data </a:t>
            </a:r>
            <a:r>
              <a:rPr lang="en-US" sz="1500" dirty="0">
                <a:solidFill>
                  <a:sysClr val="windowText" lastClr="000000"/>
                </a:solidFill>
              </a:rPr>
              <a:t>Regarding the arrival of airplanes in the routes from any airport to New Delhi under certain conditions.</a:t>
            </a:r>
            <a:r>
              <a:rPr lang="en-IN" sz="1500" dirty="0">
                <a:solidFill>
                  <a:sysClr val="windowText" lastClr="000000"/>
                </a:solidFill>
              </a:rPr>
              <a:t/>
            </a:r>
            <a:br>
              <a:rPr lang="en-IN" sz="1500" dirty="0">
                <a:solidFill>
                  <a:sysClr val="windowText" lastClr="000000"/>
                </a:solidFill>
              </a:rPr>
            </a:br>
            <a:endParaRPr lang="en-IN" sz="4000" dirty="0">
              <a:solidFill>
                <a:srgbClr val="A50021"/>
              </a:solidFill>
              <a:latin typeface="Times New Roman" pitchFamily="18" charset="0"/>
              <a:cs typeface="Times New Roman" pitchFamily="18" charset="0"/>
            </a:endParaRPr>
          </a:p>
        </p:txBody>
      </p:sp>
      <p:sp>
        <p:nvSpPr>
          <p:cNvPr id="20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0C6F4CC-B545-420B-88CB-7C74E7E3B5CD}" type="slidenum">
              <a:rPr lang="en-IN" altLang="en-US">
                <a:solidFill>
                  <a:srgbClr val="045C75"/>
                </a:solidFill>
              </a:rPr>
              <a:pPr/>
              <a:t>56</a:t>
            </a:fld>
            <a:endParaRPr lang="en-IN" altLang="en-US">
              <a:solidFill>
                <a:srgbClr val="045C75"/>
              </a:solidFill>
            </a:endParaRPr>
          </a:p>
        </p:txBody>
      </p:sp>
      <p:graphicFrame>
        <p:nvGraphicFramePr>
          <p:cNvPr id="7" name="Content Placeholder 6"/>
          <p:cNvGraphicFramePr>
            <a:graphicFrameLocks noGrp="1"/>
          </p:cNvGraphicFramePr>
          <p:nvPr>
            <p:ph idx="1"/>
          </p:nvPr>
        </p:nvGraphicFramePr>
        <p:xfrm>
          <a:off x="465138" y="1706563"/>
          <a:ext cx="8229600" cy="4079878"/>
        </p:xfrm>
        <a:graphic>
          <a:graphicData uri="http://schemas.openxmlformats.org/drawingml/2006/table">
            <a:tbl>
              <a:tblPr firstRow="1" bandRow="1">
                <a:tableStyleId>{5940675A-B579-460E-94D1-54222C63F5DA}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370898">
                <a:tc>
                  <a:txBody>
                    <a:bodyPr/>
                    <a:lstStyle/>
                    <a:p>
                      <a:pPr algn="ctr"/>
                      <a:r>
                        <a:rPr lang="en-US" sz="1800" dirty="0">
                          <a:solidFill>
                            <a:schemeClr val="bg1"/>
                          </a:solidFill>
                        </a:rPr>
                        <a:t>Days</a:t>
                      </a:r>
                    </a:p>
                  </a:txBody>
                  <a:tcPr marL="89321" marR="89321" marT="45727" marB="45727">
                    <a:solidFill>
                      <a:schemeClr val="tx1"/>
                    </a:solidFill>
                  </a:tcPr>
                </a:tc>
                <a:tc>
                  <a:txBody>
                    <a:bodyPr/>
                    <a:lstStyle/>
                    <a:p>
                      <a:pPr algn="ctr"/>
                      <a:r>
                        <a:rPr lang="en-US" sz="1800" dirty="0">
                          <a:solidFill>
                            <a:schemeClr val="bg1"/>
                          </a:solidFill>
                        </a:rPr>
                        <a:t>Season</a:t>
                      </a:r>
                    </a:p>
                  </a:txBody>
                  <a:tcPr marL="89321" marR="89321" marT="45727" marB="45727">
                    <a:solidFill>
                      <a:schemeClr val="tx1"/>
                    </a:solidFill>
                  </a:tcPr>
                </a:tc>
                <a:tc>
                  <a:txBody>
                    <a:bodyPr/>
                    <a:lstStyle/>
                    <a:p>
                      <a:pPr algn="ctr"/>
                      <a:r>
                        <a:rPr lang="en-US" sz="1800" dirty="0">
                          <a:solidFill>
                            <a:schemeClr val="bg1"/>
                          </a:solidFill>
                        </a:rPr>
                        <a:t>Fog</a:t>
                      </a:r>
                    </a:p>
                  </a:txBody>
                  <a:tcPr marL="89321" marR="89321" marT="45727" marB="45727">
                    <a:solidFill>
                      <a:schemeClr val="tx1"/>
                    </a:solidFill>
                  </a:tcPr>
                </a:tc>
                <a:tc>
                  <a:txBody>
                    <a:bodyPr/>
                    <a:lstStyle/>
                    <a:p>
                      <a:pPr algn="ctr"/>
                      <a:r>
                        <a:rPr lang="en-US" sz="1800" dirty="0">
                          <a:solidFill>
                            <a:schemeClr val="bg1"/>
                          </a:solidFill>
                        </a:rPr>
                        <a:t>Rain</a:t>
                      </a:r>
                    </a:p>
                  </a:txBody>
                  <a:tcPr marL="89321" marR="89321" marT="45727" marB="45727">
                    <a:solidFill>
                      <a:schemeClr val="tx1"/>
                    </a:solidFill>
                  </a:tcPr>
                </a:tc>
                <a:tc>
                  <a:txBody>
                    <a:bodyPr/>
                    <a:lstStyle/>
                    <a:p>
                      <a:pPr algn="ctr"/>
                      <a:r>
                        <a:rPr lang="en-US" sz="1800" dirty="0">
                          <a:solidFill>
                            <a:schemeClr val="bg1"/>
                          </a:solidFill>
                        </a:rPr>
                        <a:t>Class</a:t>
                      </a:r>
                    </a:p>
                  </a:txBody>
                  <a:tcPr marL="89321" marR="89321" marT="45727" marB="45727">
                    <a:solidFill>
                      <a:schemeClr val="tx1"/>
                    </a:solidFill>
                  </a:tcPr>
                </a:tc>
                <a:extLst>
                  <a:ext uri="{0D108BD9-81ED-4DB2-BD59-A6C34878D82A}">
                    <a16:rowId xmlns="" xmlns:a16="http://schemas.microsoft.com/office/drawing/2014/main" val="10000"/>
                  </a:ext>
                </a:extLst>
              </a:tr>
              <a:tr h="370898">
                <a:tc>
                  <a:txBody>
                    <a:bodyPr/>
                    <a:lstStyle/>
                    <a:p>
                      <a:pPr algn="ctr"/>
                      <a:r>
                        <a:rPr lang="en-US" sz="1800" dirty="0"/>
                        <a:t>Weekday</a:t>
                      </a:r>
                    </a:p>
                  </a:txBody>
                  <a:tcPr marL="89321" marR="89321" marT="45727" marB="45727"/>
                </a:tc>
                <a:tc>
                  <a:txBody>
                    <a:bodyPr/>
                    <a:lstStyle/>
                    <a:p>
                      <a:pPr algn="ctr"/>
                      <a:r>
                        <a:rPr lang="en-US" sz="1800" dirty="0"/>
                        <a:t>Spring</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1"/>
                  </a:ext>
                </a:extLst>
              </a:tr>
              <a:tr h="370898">
                <a:tc>
                  <a:txBody>
                    <a:bodyPr/>
                    <a:lstStyle/>
                    <a:p>
                      <a:pPr algn="ctr"/>
                      <a:r>
                        <a:rPr lang="en-US" sz="1800" dirty="0"/>
                        <a:t>Weekday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2"/>
                  </a:ext>
                </a:extLst>
              </a:tr>
              <a:tr h="370898">
                <a:tc>
                  <a:txBody>
                    <a:bodyPr/>
                    <a:lstStyle/>
                    <a:p>
                      <a:pPr algn="ctr"/>
                      <a:r>
                        <a:rPr lang="en-US" sz="1800" dirty="0"/>
                        <a:t>Weekday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3"/>
                  </a:ext>
                </a:extLst>
              </a:tr>
              <a:tr h="370898">
                <a:tc>
                  <a:txBody>
                    <a:bodyPr/>
                    <a:lstStyle/>
                    <a:p>
                      <a:pPr algn="ctr"/>
                      <a:r>
                        <a:rPr lang="en-US" sz="1800" dirty="0"/>
                        <a:t>Holiday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High</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Late</a:t>
                      </a:r>
                    </a:p>
                  </a:txBody>
                  <a:tcPr marL="89321" marR="89321" marT="45727" marB="45727"/>
                </a:tc>
                <a:extLst>
                  <a:ext uri="{0D108BD9-81ED-4DB2-BD59-A6C34878D82A}">
                    <a16:rowId xmlns="" xmlns:a16="http://schemas.microsoft.com/office/drawing/2014/main" val="10004"/>
                  </a:ext>
                </a:extLst>
              </a:tr>
              <a:tr h="370898">
                <a:tc>
                  <a:txBody>
                    <a:bodyPr/>
                    <a:lstStyle/>
                    <a:p>
                      <a:pPr algn="ctr"/>
                      <a:r>
                        <a:rPr lang="en-US" sz="1800" dirty="0"/>
                        <a:t>Saturday</a:t>
                      </a:r>
                    </a:p>
                  </a:txBody>
                  <a:tcPr marL="89321" marR="89321" marT="45727" marB="45727"/>
                </a:tc>
                <a:tc>
                  <a:txBody>
                    <a:bodyPr/>
                    <a:lstStyle/>
                    <a:p>
                      <a:pPr algn="ctr"/>
                      <a:r>
                        <a:rPr lang="en-US" sz="1800" dirty="0"/>
                        <a:t>Summer</a:t>
                      </a:r>
                    </a:p>
                  </a:txBody>
                  <a:tcPr marL="89321" marR="89321" marT="45727" marB="45727"/>
                </a:tc>
                <a:tc>
                  <a:txBody>
                    <a:bodyPr/>
                    <a:lstStyle/>
                    <a:p>
                      <a:pPr algn="ctr"/>
                      <a:r>
                        <a:rPr lang="en-US" sz="1800" dirty="0"/>
                        <a:t>Normal</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5"/>
                  </a:ext>
                </a:extLst>
              </a:tr>
              <a:tr h="370898">
                <a:tc>
                  <a:txBody>
                    <a:bodyPr/>
                    <a:lstStyle/>
                    <a:p>
                      <a:pPr algn="ctr"/>
                      <a:r>
                        <a:rPr lang="en-US" sz="1800" dirty="0"/>
                        <a:t>Weekday</a:t>
                      </a:r>
                    </a:p>
                  </a:txBody>
                  <a:tcPr marL="89321" marR="89321" marT="45727" marB="45727"/>
                </a:tc>
                <a:tc>
                  <a:txBody>
                    <a:bodyPr/>
                    <a:lstStyle/>
                    <a:p>
                      <a:pPr algn="ctr"/>
                      <a:r>
                        <a:rPr lang="en-US" sz="1800" dirty="0"/>
                        <a:t>Autumn</a:t>
                      </a:r>
                    </a:p>
                  </a:txBody>
                  <a:tcPr marL="89321" marR="89321" marT="45727" marB="45727"/>
                </a:tc>
                <a:tc>
                  <a:txBody>
                    <a:bodyPr/>
                    <a:lstStyle/>
                    <a:p>
                      <a:pPr algn="ctr"/>
                      <a:r>
                        <a:rPr lang="en-US" sz="1800" dirty="0"/>
                        <a:t>Normal</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Very Late</a:t>
                      </a:r>
                    </a:p>
                  </a:txBody>
                  <a:tcPr marL="89321" marR="89321" marT="45727" marB="45727"/>
                </a:tc>
                <a:extLst>
                  <a:ext uri="{0D108BD9-81ED-4DB2-BD59-A6C34878D82A}">
                    <a16:rowId xmlns="" xmlns:a16="http://schemas.microsoft.com/office/drawing/2014/main" val="10006"/>
                  </a:ext>
                </a:extLst>
              </a:tr>
              <a:tr h="370898">
                <a:tc>
                  <a:txBody>
                    <a:bodyPr/>
                    <a:lstStyle/>
                    <a:p>
                      <a:pPr algn="ctr"/>
                      <a:r>
                        <a:rPr lang="en-US" sz="1800" dirty="0"/>
                        <a:t>Holiday</a:t>
                      </a:r>
                    </a:p>
                  </a:txBody>
                  <a:tcPr marL="89321" marR="89321"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Summer</a:t>
                      </a:r>
                    </a:p>
                  </a:txBody>
                  <a:tcPr marL="89321" marR="89321" marT="45727" marB="45727"/>
                </a:tc>
                <a:tc>
                  <a:txBody>
                    <a:bodyPr/>
                    <a:lstStyle/>
                    <a:p>
                      <a:pPr algn="ctr"/>
                      <a:r>
                        <a:rPr lang="en-US" sz="1800" dirty="0"/>
                        <a:t>High</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7"/>
                  </a:ext>
                </a:extLst>
              </a:tr>
              <a:tr h="370898">
                <a:tc>
                  <a:txBody>
                    <a:bodyPr/>
                    <a:lstStyle/>
                    <a:p>
                      <a:pPr algn="ctr"/>
                      <a:r>
                        <a:rPr lang="en-US" sz="1800" dirty="0"/>
                        <a:t>Sunday</a:t>
                      </a:r>
                    </a:p>
                  </a:txBody>
                  <a:tcPr marL="89321" marR="89321" marT="45727" marB="45727"/>
                </a:tc>
                <a:tc>
                  <a:txBody>
                    <a:bodyPr/>
                    <a:lstStyle/>
                    <a:p>
                      <a:pPr algn="ctr"/>
                      <a:r>
                        <a:rPr lang="en-US" sz="1800" dirty="0"/>
                        <a:t>Summer</a:t>
                      </a:r>
                    </a:p>
                  </a:txBody>
                  <a:tcPr marL="89321" marR="89321" marT="45727" marB="45727"/>
                </a:tc>
                <a:tc>
                  <a:txBody>
                    <a:bodyPr/>
                    <a:lstStyle/>
                    <a:p>
                      <a:pPr algn="ctr"/>
                      <a:r>
                        <a:rPr lang="en-US" sz="1800" dirty="0"/>
                        <a:t>Normal</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8"/>
                  </a:ext>
                </a:extLst>
              </a:tr>
              <a:tr h="370898">
                <a:tc>
                  <a:txBody>
                    <a:bodyPr/>
                    <a:lstStyle/>
                    <a:p>
                      <a:pPr algn="ctr"/>
                      <a:r>
                        <a:rPr lang="en-US" sz="1800" dirty="0"/>
                        <a:t>Weekday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High</a:t>
                      </a:r>
                    </a:p>
                  </a:txBody>
                  <a:tcPr marL="89321" marR="89321" marT="45727" marB="45727"/>
                </a:tc>
                <a:tc>
                  <a:txBody>
                    <a:bodyPr/>
                    <a:lstStyle/>
                    <a:p>
                      <a:pPr algn="ctr"/>
                      <a:r>
                        <a:rPr lang="en-US" sz="1800" dirty="0"/>
                        <a:t>Heavy</a:t>
                      </a:r>
                    </a:p>
                  </a:txBody>
                  <a:tcPr marL="89321" marR="89321" marT="45727" marB="45727"/>
                </a:tc>
                <a:tc>
                  <a:txBody>
                    <a:bodyPr/>
                    <a:lstStyle/>
                    <a:p>
                      <a:pPr algn="ctr"/>
                      <a:r>
                        <a:rPr lang="en-US" sz="1800" dirty="0"/>
                        <a:t>Very Late</a:t>
                      </a:r>
                    </a:p>
                  </a:txBody>
                  <a:tcPr marL="89321" marR="89321" marT="45727" marB="45727"/>
                </a:tc>
                <a:extLst>
                  <a:ext uri="{0D108BD9-81ED-4DB2-BD59-A6C34878D82A}">
                    <a16:rowId xmlns="" xmlns:a16="http://schemas.microsoft.com/office/drawing/2014/main" val="10009"/>
                  </a:ext>
                </a:extLst>
              </a:tr>
              <a:tr h="370898">
                <a:tc>
                  <a:txBody>
                    <a:bodyPr/>
                    <a:lstStyle/>
                    <a:p>
                      <a:pPr algn="ctr"/>
                      <a:r>
                        <a:rPr lang="en-US" sz="1800" dirty="0"/>
                        <a:t>Weekday</a:t>
                      </a:r>
                    </a:p>
                  </a:txBody>
                  <a:tcPr marL="89321" marR="89321" marT="45727" marB="45727"/>
                </a:tc>
                <a:tc>
                  <a:txBody>
                    <a:bodyPr/>
                    <a:lstStyle/>
                    <a:p>
                      <a:pPr algn="ctr"/>
                      <a:r>
                        <a:rPr lang="en-US" sz="1800" dirty="0"/>
                        <a:t>Summer</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10"/>
                  </a:ext>
                </a:extLst>
              </a:tr>
            </a:tbl>
          </a:graphicData>
        </a:graphic>
      </p:graphicFrame>
      <p:sp>
        <p:nvSpPr>
          <p:cNvPr id="2126" name="Rectangle 2"/>
          <p:cNvSpPr>
            <a:spLocks noChangeArrowheads="1"/>
          </p:cNvSpPr>
          <p:nvPr/>
        </p:nvSpPr>
        <p:spPr bwMode="auto">
          <a:xfrm>
            <a:off x="6257925" y="5873750"/>
            <a:ext cx="2054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i="1">
                <a:solidFill>
                  <a:srgbClr val="0B5ED7"/>
                </a:solidFill>
              </a:rPr>
              <a:t>Cond. to next slide…</a:t>
            </a:r>
            <a:endParaRPr lang="en-IN" altLang="en-US" i="1">
              <a:solidFill>
                <a:srgbClr val="0B5ED7"/>
              </a:solidFill>
            </a:endParaRPr>
          </a:p>
        </p:txBody>
      </p:sp>
    </p:spTree>
    <p:extLst>
      <p:ext uri="{BB962C8B-B14F-4D97-AF65-F5344CB8AC3E}">
        <p14:creationId xmlns:p14="http://schemas.microsoft.com/office/powerpoint/2010/main" val="717636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Air-Traffic Data</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30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05BE8A6-FECA-4AF1-A9DC-48A5E81597B2}" type="slidenum">
              <a:rPr lang="en-IN" altLang="en-US">
                <a:solidFill>
                  <a:srgbClr val="045C75"/>
                </a:solidFill>
              </a:rPr>
              <a:pPr/>
              <a:t>57</a:t>
            </a:fld>
            <a:endParaRPr lang="en-IN" altLang="en-US">
              <a:solidFill>
                <a:srgbClr val="045C75"/>
              </a:solidFill>
            </a:endParaRPr>
          </a:p>
        </p:txBody>
      </p:sp>
      <p:graphicFrame>
        <p:nvGraphicFramePr>
          <p:cNvPr id="7" name="Content Placeholder 6"/>
          <p:cNvGraphicFramePr>
            <a:graphicFrameLocks noGrp="1"/>
          </p:cNvGraphicFramePr>
          <p:nvPr>
            <p:ph idx="1"/>
          </p:nvPr>
        </p:nvGraphicFramePr>
        <p:xfrm>
          <a:off x="487363" y="1981200"/>
          <a:ext cx="8229600" cy="4078283"/>
        </p:xfrm>
        <a:graphic>
          <a:graphicData uri="http://schemas.openxmlformats.org/drawingml/2006/table">
            <a:tbl>
              <a:tblPr firstRow="1" bandRow="1">
                <a:tableStyleId>{5940675A-B579-460E-94D1-54222C63F5DA}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370753">
                <a:tc>
                  <a:txBody>
                    <a:bodyPr/>
                    <a:lstStyle/>
                    <a:p>
                      <a:pPr algn="ctr"/>
                      <a:r>
                        <a:rPr lang="en-US" sz="1800" dirty="0">
                          <a:solidFill>
                            <a:schemeClr val="bg1"/>
                          </a:solidFill>
                        </a:rPr>
                        <a:t>Days</a:t>
                      </a:r>
                    </a:p>
                  </a:txBody>
                  <a:tcPr marL="89321" marR="89321" marT="45709" marB="45709">
                    <a:solidFill>
                      <a:schemeClr val="tx1"/>
                    </a:solidFill>
                  </a:tcPr>
                </a:tc>
                <a:tc>
                  <a:txBody>
                    <a:bodyPr/>
                    <a:lstStyle/>
                    <a:p>
                      <a:pPr algn="ctr"/>
                      <a:r>
                        <a:rPr lang="en-US" sz="1800" dirty="0">
                          <a:solidFill>
                            <a:schemeClr val="bg1"/>
                          </a:solidFill>
                        </a:rPr>
                        <a:t>Season</a:t>
                      </a:r>
                    </a:p>
                  </a:txBody>
                  <a:tcPr marL="89321" marR="89321" marT="45709" marB="45709">
                    <a:solidFill>
                      <a:schemeClr val="tx1"/>
                    </a:solidFill>
                  </a:tcPr>
                </a:tc>
                <a:tc>
                  <a:txBody>
                    <a:bodyPr/>
                    <a:lstStyle/>
                    <a:p>
                      <a:pPr algn="ctr"/>
                      <a:r>
                        <a:rPr lang="en-US" sz="1800" dirty="0">
                          <a:solidFill>
                            <a:schemeClr val="bg1"/>
                          </a:solidFill>
                        </a:rPr>
                        <a:t>Fog</a:t>
                      </a:r>
                    </a:p>
                  </a:txBody>
                  <a:tcPr marL="89321" marR="89321" marT="45709" marB="45709">
                    <a:solidFill>
                      <a:schemeClr val="tx1"/>
                    </a:solidFill>
                  </a:tcPr>
                </a:tc>
                <a:tc>
                  <a:txBody>
                    <a:bodyPr/>
                    <a:lstStyle/>
                    <a:p>
                      <a:pPr algn="ctr"/>
                      <a:r>
                        <a:rPr lang="en-US" sz="1800" dirty="0">
                          <a:solidFill>
                            <a:schemeClr val="bg1"/>
                          </a:solidFill>
                        </a:rPr>
                        <a:t>Rain</a:t>
                      </a:r>
                    </a:p>
                  </a:txBody>
                  <a:tcPr marL="89321" marR="89321" marT="45709" marB="45709">
                    <a:solidFill>
                      <a:schemeClr val="tx1"/>
                    </a:solidFill>
                  </a:tcPr>
                </a:tc>
                <a:tc>
                  <a:txBody>
                    <a:bodyPr/>
                    <a:lstStyle/>
                    <a:p>
                      <a:pPr algn="ctr"/>
                      <a:r>
                        <a:rPr lang="en-US" sz="1800" dirty="0">
                          <a:solidFill>
                            <a:schemeClr val="bg1"/>
                          </a:solidFill>
                        </a:rPr>
                        <a:t>Class</a:t>
                      </a:r>
                    </a:p>
                  </a:txBody>
                  <a:tcPr marL="89321" marR="89321" marT="45709" marB="45709">
                    <a:solidFill>
                      <a:schemeClr val="tx1"/>
                    </a:solidFill>
                  </a:tcPr>
                </a:tc>
                <a:extLst>
                  <a:ext uri="{0D108BD9-81ED-4DB2-BD59-A6C34878D82A}">
                    <a16:rowId xmlns="" xmlns:a16="http://schemas.microsoft.com/office/drawing/2014/main" val="10000"/>
                  </a:ext>
                </a:extLst>
              </a:tr>
              <a:tr h="370753">
                <a:tc>
                  <a:txBody>
                    <a:bodyPr/>
                    <a:lstStyle/>
                    <a:p>
                      <a:pPr algn="ctr"/>
                      <a:r>
                        <a:rPr lang="en-US" sz="1800" dirty="0"/>
                        <a:t>Saturday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Cancelled</a:t>
                      </a:r>
                    </a:p>
                  </a:txBody>
                  <a:tcPr marL="89321" marR="89321" marT="45709" marB="45709"/>
                </a:tc>
                <a:extLst>
                  <a:ext uri="{0D108BD9-81ED-4DB2-BD59-A6C34878D82A}">
                    <a16:rowId xmlns="" xmlns:a16="http://schemas.microsoft.com/office/drawing/2014/main" val="10001"/>
                  </a:ext>
                </a:extLst>
              </a:tr>
              <a:tr h="370753">
                <a:tc>
                  <a:txBody>
                    <a:bodyPr/>
                    <a:lstStyle/>
                    <a:p>
                      <a:pPr algn="ctr"/>
                      <a:r>
                        <a:rPr lang="en-US" sz="1800" dirty="0"/>
                        <a:t>Weekday</a:t>
                      </a:r>
                    </a:p>
                  </a:txBody>
                  <a:tcPr marL="89321" marR="89321" marT="45709" marB="45709"/>
                </a:tc>
                <a:tc>
                  <a:txBody>
                    <a:bodyPr/>
                    <a:lstStyle/>
                    <a:p>
                      <a:pPr algn="ctr"/>
                      <a:r>
                        <a:rPr lang="en-US" sz="1800" dirty="0"/>
                        <a:t>Summer</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Slight</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2"/>
                  </a:ext>
                </a:extLst>
              </a:tr>
              <a:tr h="370753">
                <a:tc>
                  <a:txBody>
                    <a:bodyPr/>
                    <a:lstStyle/>
                    <a:p>
                      <a:pPr algn="ctr"/>
                      <a:r>
                        <a:rPr lang="en-US" sz="1800" dirty="0"/>
                        <a:t>Weekday</a:t>
                      </a:r>
                    </a:p>
                  </a:txBody>
                  <a:tcPr marL="89321" marR="89321" marT="45709" marB="45709"/>
                </a:tc>
                <a:tc>
                  <a:txBody>
                    <a:bodyPr/>
                    <a:lstStyle/>
                    <a:p>
                      <a:pPr algn="ctr"/>
                      <a:r>
                        <a:rPr lang="en-US" sz="1800" dirty="0"/>
                        <a:t>Winter</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Late</a:t>
                      </a:r>
                    </a:p>
                  </a:txBody>
                  <a:tcPr marL="89321" marR="89321" marT="45709" marB="45709"/>
                </a:tc>
                <a:extLst>
                  <a:ext uri="{0D108BD9-81ED-4DB2-BD59-A6C34878D82A}">
                    <a16:rowId xmlns="" xmlns:a16="http://schemas.microsoft.com/office/drawing/2014/main" val="10003"/>
                  </a:ext>
                </a:extLst>
              </a:tr>
              <a:tr h="370753">
                <a:tc>
                  <a:txBody>
                    <a:bodyPr/>
                    <a:lstStyle/>
                    <a:p>
                      <a:pPr algn="ctr"/>
                      <a:r>
                        <a:rPr lang="en-US" sz="1800" dirty="0"/>
                        <a:t>Weekday</a:t>
                      </a:r>
                    </a:p>
                  </a:txBody>
                  <a:tcPr marL="89321" marR="89321" marT="45709" marB="45709"/>
                </a:tc>
                <a:tc>
                  <a:txBody>
                    <a:bodyPr/>
                    <a:lstStyle/>
                    <a:p>
                      <a:pPr algn="ctr"/>
                      <a:r>
                        <a:rPr lang="en-US" sz="1800" dirty="0"/>
                        <a:t>Summer</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4"/>
                  </a:ext>
                </a:extLst>
              </a:tr>
              <a:tr h="370753">
                <a:tc>
                  <a:txBody>
                    <a:bodyPr/>
                    <a:lstStyle/>
                    <a:p>
                      <a:pPr algn="ctr"/>
                      <a:r>
                        <a:rPr lang="en-US" sz="1800" dirty="0"/>
                        <a:t>Weekday</a:t>
                      </a:r>
                    </a:p>
                  </a:txBody>
                  <a:tcPr marL="89321" marR="89321" marT="45709" marB="45709"/>
                </a:tc>
                <a:tc>
                  <a:txBody>
                    <a:bodyPr/>
                    <a:lstStyle/>
                    <a:p>
                      <a:pPr algn="ctr"/>
                      <a:r>
                        <a:rPr lang="en-US" sz="1800" dirty="0"/>
                        <a:t>Winter</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Very Late</a:t>
                      </a:r>
                    </a:p>
                  </a:txBody>
                  <a:tcPr marL="89321" marR="89321" marT="45709" marB="45709"/>
                </a:tc>
                <a:extLst>
                  <a:ext uri="{0D108BD9-81ED-4DB2-BD59-A6C34878D82A}">
                    <a16:rowId xmlns="" xmlns:a16="http://schemas.microsoft.com/office/drawing/2014/main" val="10005"/>
                  </a:ext>
                </a:extLst>
              </a:tr>
              <a:tr h="370753">
                <a:tc>
                  <a:txBody>
                    <a:bodyPr/>
                    <a:lstStyle/>
                    <a:p>
                      <a:pPr algn="ctr"/>
                      <a:r>
                        <a:rPr lang="en-US" sz="1800" dirty="0"/>
                        <a:t>Saturday</a:t>
                      </a:r>
                    </a:p>
                  </a:txBody>
                  <a:tcPr marL="89321" marR="89321" marT="45709" marB="45709"/>
                </a:tc>
                <a:tc>
                  <a:txBody>
                    <a:bodyPr/>
                    <a:lstStyle/>
                    <a:p>
                      <a:pPr algn="ctr"/>
                      <a:r>
                        <a:rPr lang="en-US" sz="1800" dirty="0"/>
                        <a:t>Autumn</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Slight</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6"/>
                  </a:ext>
                </a:extLst>
              </a:tr>
              <a:tr h="370753">
                <a:tc>
                  <a:txBody>
                    <a:bodyPr/>
                    <a:lstStyle/>
                    <a:p>
                      <a:pPr algn="ctr"/>
                      <a:r>
                        <a:rPr lang="en-US" sz="1800" dirty="0"/>
                        <a:t>Weekday</a:t>
                      </a:r>
                    </a:p>
                  </a:txBody>
                  <a:tcPr marL="89321" marR="89321" marT="45709" marB="45709"/>
                </a:tc>
                <a:tc>
                  <a:txBody>
                    <a:bodyPr/>
                    <a:lstStyle/>
                    <a:p>
                      <a:pPr algn="ctr"/>
                      <a:r>
                        <a:rPr lang="en-US" sz="1800" dirty="0"/>
                        <a:t>Autumn</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7"/>
                  </a:ext>
                </a:extLst>
              </a:tr>
              <a:tr h="370753">
                <a:tc>
                  <a:txBody>
                    <a:bodyPr/>
                    <a:lstStyle/>
                    <a:p>
                      <a:pPr algn="ctr"/>
                      <a:r>
                        <a:rPr lang="en-US" sz="1800" dirty="0"/>
                        <a:t>Holiday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Slight</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8"/>
                  </a:ext>
                </a:extLst>
              </a:tr>
              <a:tr h="370753">
                <a:tc>
                  <a:txBody>
                    <a:bodyPr/>
                    <a:lstStyle/>
                    <a:p>
                      <a:pPr algn="ctr"/>
                      <a:r>
                        <a:rPr lang="en-US" sz="1800" dirty="0"/>
                        <a:t>Weekday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9"/>
                  </a:ext>
                </a:extLst>
              </a:tr>
              <a:tr h="370753">
                <a:tc>
                  <a:txBody>
                    <a:bodyPr/>
                    <a:lstStyle/>
                    <a:p>
                      <a:pPr algn="ctr"/>
                      <a:r>
                        <a:rPr lang="en-US" sz="1800" dirty="0"/>
                        <a:t>Weekday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10"/>
                  </a:ext>
                </a:extLst>
              </a:tr>
            </a:tbl>
          </a:graphicData>
        </a:graphic>
      </p:graphicFrame>
      <p:sp>
        <p:nvSpPr>
          <p:cNvPr id="3150" name="Rectangle 7"/>
          <p:cNvSpPr>
            <a:spLocks noChangeArrowheads="1"/>
          </p:cNvSpPr>
          <p:nvPr/>
        </p:nvSpPr>
        <p:spPr bwMode="auto">
          <a:xfrm>
            <a:off x="482600" y="152241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IN" altLang="en-US" i="1">
              <a:solidFill>
                <a:srgbClr val="0B5ED7"/>
              </a:solidFill>
            </a:endParaRPr>
          </a:p>
        </p:txBody>
      </p:sp>
    </p:spTree>
    <p:extLst>
      <p:ext uri="{BB962C8B-B14F-4D97-AF65-F5344CB8AC3E}">
        <p14:creationId xmlns:p14="http://schemas.microsoft.com/office/powerpoint/2010/main" val="25308683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Air-Traffic Data</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40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EC57231-3BF5-4F98-AAEF-41BACDCC8824}" type="slidenum">
              <a:rPr lang="en-IN" altLang="en-US">
                <a:solidFill>
                  <a:srgbClr val="045C75"/>
                </a:solidFill>
              </a:rPr>
              <a:pPr/>
              <a:t>58</a:t>
            </a:fld>
            <a:endParaRPr lang="en-IN" altLang="en-US">
              <a:solidFill>
                <a:srgbClr val="045C75"/>
              </a:solidFill>
            </a:endParaRPr>
          </a:p>
        </p:txBody>
      </p:sp>
      <p:sp>
        <p:nvSpPr>
          <p:cNvPr id="5" name="Content Placeholder 4"/>
          <p:cNvSpPr>
            <a:spLocks noGrp="1"/>
          </p:cNvSpPr>
          <p:nvPr>
            <p:ph idx="1"/>
          </p:nvPr>
        </p:nvSpPr>
        <p:spPr>
          <a:xfrm>
            <a:off x="457200" y="1592263"/>
            <a:ext cx="8429625" cy="4732337"/>
          </a:xfrm>
        </p:spPr>
        <p:txBody>
          <a:bodyPr rtlCol="0">
            <a:normAutofit/>
          </a:bodyPr>
          <a:lstStyle/>
          <a:p>
            <a:pPr algn="just" fontAlgn="auto">
              <a:spcAft>
                <a:spcPts val="0"/>
              </a:spcAft>
              <a:defRPr/>
            </a:pPr>
            <a:r>
              <a:rPr lang="en-US" sz="2000" dirty="0"/>
              <a:t>In this database, there are four attributes </a:t>
            </a:r>
          </a:p>
          <a:p>
            <a:pPr marL="0" indent="0" algn="ctr" fontAlgn="auto">
              <a:spcAft>
                <a:spcPts val="0"/>
              </a:spcAft>
              <a:buFont typeface="Arial" panose="020B0604020202020204" pitchFamily="34" charset="0"/>
              <a:buNone/>
              <a:defRPr/>
            </a:pPr>
            <a:r>
              <a:rPr lang="en-US" sz="2000" dirty="0"/>
              <a:t>A = [ Day, Season, Fog, Rain] </a:t>
            </a:r>
          </a:p>
          <a:p>
            <a:pPr marL="0" indent="0" fontAlgn="auto">
              <a:spcAft>
                <a:spcPts val="0"/>
              </a:spcAft>
              <a:buFont typeface="Arial" panose="020B0604020202020204" pitchFamily="34" charset="0"/>
              <a:buNone/>
              <a:defRPr/>
            </a:pPr>
            <a:r>
              <a:rPr lang="en-US" sz="2000" dirty="0"/>
              <a:t>     with 20 tuples.</a:t>
            </a:r>
          </a:p>
          <a:p>
            <a:pPr algn="just" fontAlgn="auto">
              <a:spcAft>
                <a:spcPts val="0"/>
              </a:spcAft>
              <a:defRPr/>
            </a:pPr>
            <a:r>
              <a:rPr lang="en-US" sz="2000" dirty="0"/>
              <a:t>The categories of classes are:</a:t>
            </a:r>
          </a:p>
          <a:p>
            <a:pPr marL="0" indent="0" algn="ctr" fontAlgn="auto">
              <a:spcAft>
                <a:spcPts val="0"/>
              </a:spcAft>
              <a:buFont typeface="Arial" panose="020B0604020202020204" pitchFamily="34" charset="0"/>
              <a:buNone/>
              <a:defRPr/>
            </a:pPr>
            <a:r>
              <a:rPr lang="en-US" sz="2000" dirty="0"/>
              <a:t>C= [On Time, Late, Very Late, Cancelled]</a:t>
            </a:r>
          </a:p>
          <a:p>
            <a:pPr marL="0" indent="0" algn="ctr" fontAlgn="auto">
              <a:spcAft>
                <a:spcPts val="0"/>
              </a:spcAft>
              <a:buFont typeface="Arial" panose="020B0604020202020204" pitchFamily="34" charset="0"/>
              <a:buNone/>
              <a:defRPr/>
            </a:pPr>
            <a:endParaRPr lang="en-US" sz="2000" dirty="0"/>
          </a:p>
          <a:p>
            <a:pPr algn="just" fontAlgn="auto">
              <a:spcAft>
                <a:spcPts val="0"/>
              </a:spcAft>
              <a:defRPr/>
            </a:pPr>
            <a:r>
              <a:rPr lang="en-IN" sz="2000" dirty="0"/>
              <a:t>Given this is the knowledge of data and classes, we are to find most likely classification for any other </a:t>
            </a:r>
            <a:r>
              <a:rPr lang="en-IN" sz="2000" dirty="0">
                <a:solidFill>
                  <a:srgbClr val="0B5ED7"/>
                </a:solidFill>
              </a:rPr>
              <a:t>unseen instance</a:t>
            </a:r>
            <a:r>
              <a:rPr lang="en-IN" sz="2000" dirty="0"/>
              <a:t>, for example:</a:t>
            </a:r>
          </a:p>
          <a:p>
            <a:pPr algn="just" fontAlgn="auto">
              <a:spcAft>
                <a:spcPts val="0"/>
              </a:spcAft>
              <a:defRPr/>
            </a:pPr>
            <a:endParaRPr lang="en-IN" sz="2000" dirty="0"/>
          </a:p>
          <a:p>
            <a:pPr algn="just" fontAlgn="auto">
              <a:spcAft>
                <a:spcPts val="0"/>
              </a:spcAft>
              <a:defRPr/>
            </a:pPr>
            <a:endParaRPr lang="en-IN" sz="2000" dirty="0"/>
          </a:p>
          <a:p>
            <a:pPr marL="0" indent="0" algn="just" fontAlgn="auto">
              <a:spcAft>
                <a:spcPts val="0"/>
              </a:spcAft>
              <a:buFont typeface="Arial" panose="020B0604020202020204" pitchFamily="34" charset="0"/>
              <a:buNone/>
              <a:defRPr/>
            </a:pPr>
            <a:endParaRPr lang="en-IN" sz="2000" dirty="0"/>
          </a:p>
          <a:p>
            <a:pPr algn="just" fontAlgn="auto">
              <a:spcAft>
                <a:spcPts val="0"/>
              </a:spcAft>
              <a:defRPr/>
            </a:pPr>
            <a:r>
              <a:rPr lang="en-IN" sz="2000" dirty="0"/>
              <a:t>Classification technique eventually to map this tuple into an accurate class.</a:t>
            </a:r>
          </a:p>
          <a:p>
            <a:pPr algn="just" fontAlgn="auto">
              <a:spcAft>
                <a:spcPts val="0"/>
              </a:spcAft>
              <a:defRPr/>
            </a:pPr>
            <a:endParaRPr lang="en-IN" sz="1800" dirty="0"/>
          </a:p>
          <a:p>
            <a:pPr algn="just" fontAlgn="auto">
              <a:spcAft>
                <a:spcPts val="0"/>
              </a:spcAft>
              <a:defRPr/>
            </a:pPr>
            <a:endParaRPr lang="en-IN" sz="1800" dirty="0"/>
          </a:p>
          <a:p>
            <a:pPr marL="0" indent="0" algn="ctr" fontAlgn="auto">
              <a:spcAft>
                <a:spcPts val="0"/>
              </a:spcAft>
              <a:buFont typeface="Arial" panose="020B0604020202020204" pitchFamily="34" charset="0"/>
              <a:buNone/>
              <a:defRPr/>
            </a:pPr>
            <a:endParaRPr lang="en-IN" sz="1800" dirty="0"/>
          </a:p>
        </p:txBody>
      </p:sp>
      <p:graphicFrame>
        <p:nvGraphicFramePr>
          <p:cNvPr id="3" name="Table 2"/>
          <p:cNvGraphicFramePr>
            <a:graphicFrameLocks noGrp="1"/>
          </p:cNvGraphicFramePr>
          <p:nvPr/>
        </p:nvGraphicFramePr>
        <p:xfrm>
          <a:off x="1628775" y="4710113"/>
          <a:ext cx="6096000" cy="371475"/>
        </p:xfrm>
        <a:graphic>
          <a:graphicData uri="http://schemas.openxmlformats.org/drawingml/2006/table">
            <a:tbl>
              <a:tblPr firstRow="1" bandRow="1">
                <a:tableStyleId>{073A0DAA-6AF3-43AB-8588-CEC1D06C72B9}</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1475">
                <a:tc>
                  <a:txBody>
                    <a:bodyPr/>
                    <a:lstStyle/>
                    <a:p>
                      <a:pPr algn="ctr"/>
                      <a:r>
                        <a:rPr lang="en-US" sz="1800" dirty="0"/>
                        <a:t>Week Day</a:t>
                      </a:r>
                    </a:p>
                  </a:txBody>
                  <a:tcPr marL="89316" marR="89316" marT="45798" marB="45798"/>
                </a:tc>
                <a:tc>
                  <a:txBody>
                    <a:bodyPr/>
                    <a:lstStyle/>
                    <a:p>
                      <a:pPr algn="ctr"/>
                      <a:r>
                        <a:rPr lang="en-US" sz="1800" dirty="0"/>
                        <a:t>Winter</a:t>
                      </a:r>
                    </a:p>
                  </a:txBody>
                  <a:tcPr marL="89316" marR="89316" marT="45798" marB="45798"/>
                </a:tc>
                <a:tc>
                  <a:txBody>
                    <a:bodyPr/>
                    <a:lstStyle/>
                    <a:p>
                      <a:pPr algn="ctr"/>
                      <a:r>
                        <a:rPr lang="en-US" sz="1800" dirty="0"/>
                        <a:t>High</a:t>
                      </a:r>
                    </a:p>
                  </a:txBody>
                  <a:tcPr marL="89316" marR="89316" marT="45798" marB="45798"/>
                </a:tc>
                <a:tc>
                  <a:txBody>
                    <a:bodyPr/>
                    <a:lstStyle/>
                    <a:p>
                      <a:pPr algn="ctr"/>
                      <a:r>
                        <a:rPr lang="en-US" sz="1800" dirty="0"/>
                        <a:t>None</a:t>
                      </a:r>
                    </a:p>
                  </a:txBody>
                  <a:tcPr marL="89316" marR="89316" marT="45798" marB="45798"/>
                </a:tc>
                <a:tc>
                  <a:txBody>
                    <a:bodyPr/>
                    <a:lstStyle/>
                    <a:p>
                      <a:pPr algn="ctr"/>
                      <a:r>
                        <a:rPr lang="en-US" sz="1800" dirty="0"/>
                        <a:t>???</a:t>
                      </a:r>
                    </a:p>
                  </a:txBody>
                  <a:tcPr marL="89316" marR="89316" marT="45798" marB="45798"/>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394391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Naïve Bayesian Classifier</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51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DCDFFB9-7A1F-4106-876C-03A182D972DC}" type="slidenum">
              <a:rPr lang="en-IN" altLang="en-US">
                <a:solidFill>
                  <a:srgbClr val="045C75"/>
                </a:solidFill>
              </a:rPr>
              <a:pPr/>
              <a:t>59</a:t>
            </a:fld>
            <a:endParaRPr lang="en-IN" altLang="en-US">
              <a:solidFill>
                <a:srgbClr val="045C75"/>
              </a:solidFill>
            </a:endParaRPr>
          </a:p>
        </p:txBody>
      </p:sp>
      <p:sp>
        <p:nvSpPr>
          <p:cNvPr id="5" name="Content Placeholder 4"/>
          <p:cNvSpPr>
            <a:spLocks noGrp="1"/>
          </p:cNvSpPr>
          <p:nvPr>
            <p:ph idx="1"/>
          </p:nvPr>
        </p:nvSpPr>
        <p:spPr>
          <a:xfrm>
            <a:off x="457200" y="1471613"/>
            <a:ext cx="8429625" cy="4732337"/>
          </a:xfrm>
        </p:spPr>
        <p:txBody>
          <a:bodyPr rtlCol="0">
            <a:normAutofit/>
          </a:bodyPr>
          <a:lstStyle/>
          <a:p>
            <a:pPr marL="349250" indent="-295275" algn="just" fontAlgn="auto">
              <a:spcAft>
                <a:spcPts val="0"/>
              </a:spcAft>
              <a:defRPr/>
            </a:pPr>
            <a:r>
              <a:rPr lang="en-US" sz="2000" b="1" dirty="0"/>
              <a:t>Example:   </a:t>
            </a:r>
            <a:r>
              <a:rPr lang="en-US" sz="2000" dirty="0"/>
              <a:t>With reference to the Air Traffic Dataset mentioned earlier, let us tabulate all the posterior and prior probabilities as shown below.</a:t>
            </a:r>
          </a:p>
          <a:p>
            <a:pPr marL="53975" indent="0" algn="ctr" fontAlgn="auto">
              <a:spcAft>
                <a:spcPts val="0"/>
              </a:spcAft>
              <a:buFont typeface="Arial" panose="020B0604020202020204" pitchFamily="34" charset="0"/>
              <a:buNone/>
              <a:defRPr/>
            </a:pPr>
            <a:endParaRPr lang="en-US" sz="2000" dirty="0">
              <a:ea typeface="Cambria Math" panose="02040503050406030204" pitchFamily="18" charset="0"/>
            </a:endParaRPr>
          </a:p>
        </p:txBody>
      </p:sp>
      <p:graphicFrame>
        <p:nvGraphicFramePr>
          <p:cNvPr id="3" name="Table 2"/>
          <p:cNvGraphicFramePr>
            <a:graphicFrameLocks noGrp="1"/>
          </p:cNvGraphicFramePr>
          <p:nvPr/>
        </p:nvGraphicFramePr>
        <p:xfrm>
          <a:off x="840998" y="2263068"/>
          <a:ext cx="7784139" cy="4230870"/>
        </p:xfrm>
        <a:graphic>
          <a:graphicData uri="http://schemas.openxmlformats.org/drawingml/2006/table">
            <a:tbl>
              <a:tblPr firstRow="1" bandRow="1">
                <a:tableStyleId>{5940675A-B579-460E-94D1-54222C63F5DA}</a:tableStyleId>
              </a:tblPr>
              <a:tblGrid>
                <a:gridCol w="419929">
                  <a:extLst>
                    <a:ext uri="{9D8B030D-6E8A-4147-A177-3AD203B41FA5}">
                      <a16:colId xmlns="" xmlns:a16="http://schemas.microsoft.com/office/drawing/2014/main" val="20000"/>
                    </a:ext>
                  </a:extLst>
                </a:gridCol>
                <a:gridCol w="1536755">
                  <a:extLst>
                    <a:ext uri="{9D8B030D-6E8A-4147-A177-3AD203B41FA5}">
                      <a16:colId xmlns="" xmlns:a16="http://schemas.microsoft.com/office/drawing/2014/main" val="20001"/>
                    </a:ext>
                  </a:extLst>
                </a:gridCol>
                <a:gridCol w="1444811">
                  <a:extLst>
                    <a:ext uri="{9D8B030D-6E8A-4147-A177-3AD203B41FA5}">
                      <a16:colId xmlns="" xmlns:a16="http://schemas.microsoft.com/office/drawing/2014/main" val="20002"/>
                    </a:ext>
                  </a:extLst>
                </a:gridCol>
                <a:gridCol w="1576158">
                  <a:extLst>
                    <a:ext uri="{9D8B030D-6E8A-4147-A177-3AD203B41FA5}">
                      <a16:colId xmlns="" xmlns:a16="http://schemas.microsoft.com/office/drawing/2014/main" val="20003"/>
                    </a:ext>
                  </a:extLst>
                </a:gridCol>
                <a:gridCol w="1352869">
                  <a:extLst>
                    <a:ext uri="{9D8B030D-6E8A-4147-A177-3AD203B41FA5}">
                      <a16:colId xmlns="" xmlns:a16="http://schemas.microsoft.com/office/drawing/2014/main" val="20004"/>
                    </a:ext>
                  </a:extLst>
                </a:gridCol>
                <a:gridCol w="1453617">
                  <a:extLst>
                    <a:ext uri="{9D8B030D-6E8A-4147-A177-3AD203B41FA5}">
                      <a16:colId xmlns="" xmlns:a16="http://schemas.microsoft.com/office/drawing/2014/main" val="20005"/>
                    </a:ext>
                  </a:extLst>
                </a:gridCol>
              </a:tblGrid>
              <a:tr h="423087">
                <a:tc gridSpan="2">
                  <a:txBody>
                    <a:bodyPr/>
                    <a:lstStyle/>
                    <a:p>
                      <a:pPr algn="ctr"/>
                      <a:endParaRPr lang="en-US" dirty="0">
                        <a:solidFill>
                          <a:schemeClr val="bg1"/>
                        </a:solidFill>
                      </a:endParaRPr>
                    </a:p>
                  </a:txBody>
                  <a:tcPr marL="89316" marR="89316"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tc>
                <a:tc gridSpan="4">
                  <a:txBody>
                    <a:bodyPr/>
                    <a:lstStyle/>
                    <a:p>
                      <a:pPr algn="ctr"/>
                      <a:r>
                        <a:rPr lang="en-US" dirty="0">
                          <a:solidFill>
                            <a:schemeClr val="bg1"/>
                          </a:solidFill>
                        </a:rPr>
                        <a:t>Class</a:t>
                      </a:r>
                    </a:p>
                  </a:txBody>
                  <a:tcPr marL="89316" marR="89316" anchor="ct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423087">
                <a:tc gridSpan="2">
                  <a:txBody>
                    <a:bodyPr/>
                    <a:lstStyle/>
                    <a:p>
                      <a:pPr algn="ctr"/>
                      <a:r>
                        <a:rPr lang="en-US" dirty="0">
                          <a:solidFill>
                            <a:schemeClr val="bg1"/>
                          </a:solidFill>
                        </a:rPr>
                        <a:t>Attribute</a:t>
                      </a:r>
                    </a:p>
                  </a:txBody>
                  <a:tcPr marL="89316" marR="89316"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nchor="ctr"/>
                </a:tc>
                <a:tc>
                  <a:txBody>
                    <a:bodyPr/>
                    <a:lstStyle/>
                    <a:p>
                      <a:pPr algn="ctr"/>
                      <a:r>
                        <a:rPr lang="en-US" dirty="0">
                          <a:solidFill>
                            <a:schemeClr val="bg1"/>
                          </a:solidFill>
                        </a:rPr>
                        <a:t>On Time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Very 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Cancelled</a:t>
                      </a:r>
                    </a:p>
                  </a:txBody>
                  <a:tcPr marL="89316" marR="89316"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 xmlns:a16="http://schemas.microsoft.com/office/drawing/2014/main" val="10001"/>
                  </a:ext>
                </a:extLst>
              </a:tr>
              <a:tr h="423087">
                <a:tc rowSpan="4">
                  <a:txBody>
                    <a:bodyPr/>
                    <a:lstStyle/>
                    <a:p>
                      <a:pPr algn="ctr"/>
                      <a:r>
                        <a:rPr lang="en-US" dirty="0">
                          <a:solidFill>
                            <a:schemeClr val="bg1"/>
                          </a:solidFill>
                        </a:rPr>
                        <a:t>Day</a:t>
                      </a:r>
                    </a:p>
                  </a:txBody>
                  <a:tcPr marL="89316" marR="89316"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dirty="0"/>
                        <a:t>Weekday</a:t>
                      </a:r>
                    </a:p>
                  </a:txBody>
                  <a:tcPr marL="89316" marR="89316" anchor="ctr">
                    <a:lnT w="12700" cap="flat" cmpd="sng" algn="ctr">
                      <a:solidFill>
                        <a:schemeClr val="bg1"/>
                      </a:solidFill>
                      <a:prstDash val="solid"/>
                      <a:round/>
                      <a:headEnd type="none" w="med" len="med"/>
                      <a:tailEnd type="none" w="med" len="med"/>
                    </a:lnT>
                    <a:solidFill>
                      <a:schemeClr val="bg1">
                        <a:lumMod val="65000"/>
                      </a:schemeClr>
                    </a:solidFill>
                  </a:tcPr>
                </a:tc>
                <a:tc>
                  <a:txBody>
                    <a:bodyPr/>
                    <a:lstStyle/>
                    <a:p>
                      <a:pPr algn="ctr"/>
                      <a:r>
                        <a:rPr lang="en-US" dirty="0"/>
                        <a:t>9/14 = 0.64</a:t>
                      </a:r>
                    </a:p>
                  </a:txBody>
                  <a:tcPr marL="89316" marR="89316" anchor="ctr">
                    <a:solidFill>
                      <a:schemeClr val="bg1">
                        <a:lumMod val="65000"/>
                      </a:schemeClr>
                    </a:solidFill>
                  </a:tcPr>
                </a:tc>
                <a:tc>
                  <a:txBody>
                    <a:bodyPr/>
                    <a:lstStyle/>
                    <a:p>
                      <a:pPr algn="ctr"/>
                      <a:r>
                        <a:rPr lang="en-US" dirty="0"/>
                        <a:t>½ = 0.5</a:t>
                      </a:r>
                    </a:p>
                  </a:txBody>
                  <a:tcPr marL="89316" marR="89316" anchor="ctr">
                    <a:solidFill>
                      <a:schemeClr val="bg1">
                        <a:lumMod val="65000"/>
                      </a:schemeClr>
                    </a:solidFill>
                  </a:tcPr>
                </a:tc>
                <a:tc>
                  <a:txBody>
                    <a:bodyPr/>
                    <a:lstStyle/>
                    <a:p>
                      <a:pPr algn="ctr"/>
                      <a:r>
                        <a:rPr lang="en-US" dirty="0"/>
                        <a:t>3/3 = 1</a:t>
                      </a:r>
                    </a:p>
                  </a:txBody>
                  <a:tcPr marL="89316" marR="89316" anchor="ctr">
                    <a:solidFill>
                      <a:schemeClr val="bg1">
                        <a:lumMod val="65000"/>
                      </a:schemeClr>
                    </a:solidFill>
                  </a:tcPr>
                </a:tc>
                <a:tc>
                  <a:txBody>
                    <a:bodyPr/>
                    <a:lstStyle/>
                    <a:p>
                      <a:pPr algn="ctr"/>
                      <a:r>
                        <a:rPr lang="en-US" dirty="0"/>
                        <a:t>0/1 = 0</a:t>
                      </a:r>
                    </a:p>
                  </a:txBody>
                  <a:tcPr marL="89316" marR="89316" anchor="ctr">
                    <a:solidFill>
                      <a:schemeClr val="bg1">
                        <a:lumMod val="65000"/>
                      </a:schemeClr>
                    </a:solidFill>
                  </a:tcPr>
                </a:tc>
                <a:extLst>
                  <a:ext uri="{0D108BD9-81ED-4DB2-BD59-A6C34878D82A}">
                    <a16:rowId xmlns="" xmlns:a16="http://schemas.microsoft.com/office/drawing/2014/main" val="10002"/>
                  </a:ext>
                </a:extLst>
              </a:tr>
              <a:tr h="423087">
                <a:tc vMerge="1">
                  <a:txBody>
                    <a:bodyPr/>
                    <a:lstStyle/>
                    <a:p>
                      <a:pPr algn="ctr"/>
                      <a:endParaRPr lang="en-US"/>
                    </a:p>
                  </a:txBody>
                  <a:tcPr anchor="ctr"/>
                </a:tc>
                <a:tc>
                  <a:txBody>
                    <a:bodyPr/>
                    <a:lstStyle/>
                    <a:p>
                      <a:pPr algn="ctr"/>
                      <a:r>
                        <a:rPr lang="en-US" dirty="0"/>
                        <a:t>Saturday</a:t>
                      </a:r>
                    </a:p>
                  </a:txBody>
                  <a:tcPr marL="89316" marR="89316" anchor="ctr"/>
                </a:tc>
                <a:tc>
                  <a:txBody>
                    <a:bodyPr/>
                    <a:lstStyle/>
                    <a:p>
                      <a:pPr algn="ctr"/>
                      <a:r>
                        <a:rPr lang="en-US" dirty="0"/>
                        <a:t>2/14 = 0.14</a:t>
                      </a:r>
                    </a:p>
                  </a:txBody>
                  <a:tcPr marL="89316" marR="89316" anchor="ctr"/>
                </a:tc>
                <a:tc>
                  <a:txBody>
                    <a:bodyPr/>
                    <a:lstStyle/>
                    <a:p>
                      <a:pPr algn="ctr"/>
                      <a:r>
                        <a:rPr lang="en-US" dirty="0"/>
                        <a:t>½ = 0.5</a:t>
                      </a:r>
                    </a:p>
                  </a:txBody>
                  <a:tcPr marL="89316" marR="89316" anchor="ctr"/>
                </a:tc>
                <a:tc>
                  <a:txBody>
                    <a:bodyPr/>
                    <a:lstStyle/>
                    <a:p>
                      <a:pPr algn="ctr"/>
                      <a:r>
                        <a:rPr lang="en-US" dirty="0"/>
                        <a:t>0/3 = 0</a:t>
                      </a:r>
                    </a:p>
                  </a:txBody>
                  <a:tcPr marL="89316" marR="89316" anchor="ctr"/>
                </a:tc>
                <a:tc>
                  <a:txBody>
                    <a:bodyPr/>
                    <a:lstStyle/>
                    <a:p>
                      <a:pPr algn="ctr"/>
                      <a:r>
                        <a:rPr lang="en-US" dirty="0"/>
                        <a:t>1/1 = 1</a:t>
                      </a:r>
                    </a:p>
                  </a:txBody>
                  <a:tcPr marL="89316" marR="89316" anchor="ctr"/>
                </a:tc>
                <a:extLst>
                  <a:ext uri="{0D108BD9-81ED-4DB2-BD59-A6C34878D82A}">
                    <a16:rowId xmlns="" xmlns:a16="http://schemas.microsoft.com/office/drawing/2014/main" val="10003"/>
                  </a:ext>
                </a:extLst>
              </a:tr>
              <a:tr h="423087">
                <a:tc vMerge="1">
                  <a:txBody>
                    <a:bodyPr/>
                    <a:lstStyle/>
                    <a:p>
                      <a:pPr algn="ctr"/>
                      <a:endParaRPr lang="en-US"/>
                    </a:p>
                  </a:txBody>
                  <a:tcPr anchor="ctr"/>
                </a:tc>
                <a:tc>
                  <a:txBody>
                    <a:bodyPr/>
                    <a:lstStyle/>
                    <a:p>
                      <a:pPr algn="ctr"/>
                      <a:r>
                        <a:rPr lang="en-US" dirty="0"/>
                        <a:t>Sunday</a:t>
                      </a:r>
                    </a:p>
                  </a:txBody>
                  <a:tcPr marL="89316" marR="89316" anchor="ctr"/>
                </a:tc>
                <a:tc>
                  <a:txBody>
                    <a:bodyPr/>
                    <a:lstStyle/>
                    <a:p>
                      <a:pPr algn="ctr"/>
                      <a:r>
                        <a:rPr lang="en-US" dirty="0"/>
                        <a:t>1/14 = 0.07</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0/1 = 0</a:t>
                      </a:r>
                    </a:p>
                  </a:txBody>
                  <a:tcPr marL="89316" marR="89316" anchor="ctr"/>
                </a:tc>
                <a:extLst>
                  <a:ext uri="{0D108BD9-81ED-4DB2-BD59-A6C34878D82A}">
                    <a16:rowId xmlns="" xmlns:a16="http://schemas.microsoft.com/office/drawing/2014/main" val="10004"/>
                  </a:ext>
                </a:extLst>
              </a:tr>
              <a:tr h="423087">
                <a:tc vMerge="1">
                  <a:txBody>
                    <a:bodyPr/>
                    <a:lstStyle/>
                    <a:p>
                      <a:pPr algn="ctr"/>
                      <a:endParaRPr lang="en-US" dirty="0"/>
                    </a:p>
                  </a:txBody>
                  <a:tcPr anchor="ctr"/>
                </a:tc>
                <a:tc>
                  <a:txBody>
                    <a:bodyPr/>
                    <a:lstStyle/>
                    <a:p>
                      <a:pPr algn="ctr"/>
                      <a:r>
                        <a:rPr lang="en-US" dirty="0"/>
                        <a:t>Holiday</a:t>
                      </a:r>
                    </a:p>
                  </a:txBody>
                  <a:tcPr marL="89316" marR="89316" anchor="ctr"/>
                </a:tc>
                <a:tc>
                  <a:txBody>
                    <a:bodyPr/>
                    <a:lstStyle/>
                    <a:p>
                      <a:pPr algn="ctr"/>
                      <a:r>
                        <a:rPr lang="en-US" dirty="0"/>
                        <a:t>2/14 = 0.14</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5"/>
                  </a:ext>
                </a:extLst>
              </a:tr>
              <a:tr h="423087">
                <a:tc rowSpan="4">
                  <a:txBody>
                    <a:bodyPr/>
                    <a:lstStyle/>
                    <a:p>
                      <a:pPr algn="ctr"/>
                      <a:r>
                        <a:rPr lang="en-US" dirty="0">
                          <a:solidFill>
                            <a:schemeClr val="bg1"/>
                          </a:solidFill>
                        </a:rPr>
                        <a:t>Season</a:t>
                      </a:r>
                    </a:p>
                  </a:txBody>
                  <a:tcPr marL="89316" marR="89316" vert="vert270" anchor="ct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t>Spring</a:t>
                      </a:r>
                    </a:p>
                  </a:txBody>
                  <a:tcPr marL="89316" marR="89316" anchor="ctr"/>
                </a:tc>
                <a:tc>
                  <a:txBody>
                    <a:bodyPr/>
                    <a:lstStyle/>
                    <a:p>
                      <a:pPr algn="ctr"/>
                      <a:r>
                        <a:rPr lang="en-US" dirty="0"/>
                        <a:t>4/14 = 0.29</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6"/>
                  </a:ext>
                </a:extLst>
              </a:tr>
              <a:tr h="423087">
                <a:tc vMerge="1">
                  <a:txBody>
                    <a:bodyPr/>
                    <a:lstStyle/>
                    <a:p>
                      <a:pPr algn="ctr"/>
                      <a:endParaRPr lang="en-US"/>
                    </a:p>
                  </a:txBody>
                  <a:tcPr anchor="ctr"/>
                </a:tc>
                <a:tc>
                  <a:txBody>
                    <a:bodyPr/>
                    <a:lstStyle/>
                    <a:p>
                      <a:pPr algn="ctr"/>
                      <a:r>
                        <a:rPr lang="en-US" dirty="0"/>
                        <a:t>Summer</a:t>
                      </a:r>
                    </a:p>
                  </a:txBody>
                  <a:tcPr marL="89316" marR="89316" anchor="ctr"/>
                </a:tc>
                <a:tc>
                  <a:txBody>
                    <a:bodyPr/>
                    <a:lstStyle/>
                    <a:p>
                      <a:pPr algn="ctr"/>
                      <a:r>
                        <a:rPr lang="en-US" dirty="0"/>
                        <a:t>6/14 = 0.43</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7"/>
                  </a:ext>
                </a:extLst>
              </a:tr>
              <a:tr h="423087">
                <a:tc vMerge="1">
                  <a:txBody>
                    <a:bodyPr/>
                    <a:lstStyle/>
                    <a:p>
                      <a:pPr algn="ctr"/>
                      <a:endParaRPr lang="en-US" dirty="0"/>
                    </a:p>
                  </a:txBody>
                  <a:tcPr anchor="ctr"/>
                </a:tc>
                <a:tc>
                  <a:txBody>
                    <a:bodyPr/>
                    <a:lstStyle/>
                    <a:p>
                      <a:pPr algn="ctr"/>
                      <a:r>
                        <a:rPr lang="en-US" dirty="0"/>
                        <a:t>Autumn</a:t>
                      </a:r>
                    </a:p>
                  </a:txBody>
                  <a:tcPr marL="89316" marR="89316" anchor="ctr"/>
                </a:tc>
                <a:tc>
                  <a:txBody>
                    <a:bodyPr/>
                    <a:lstStyle/>
                    <a:p>
                      <a:pPr algn="ctr"/>
                      <a:r>
                        <a:rPr lang="en-US" dirty="0"/>
                        <a:t>2/14 = 0.14</a:t>
                      </a:r>
                    </a:p>
                  </a:txBody>
                  <a:tcPr marL="89316" marR="89316" anchor="ctr"/>
                </a:tc>
                <a:tc>
                  <a:txBody>
                    <a:bodyPr/>
                    <a:lstStyle/>
                    <a:p>
                      <a:pPr algn="ctr"/>
                      <a:r>
                        <a:rPr lang="en-US" dirty="0"/>
                        <a:t>0/2 = 0</a:t>
                      </a:r>
                    </a:p>
                  </a:txBody>
                  <a:tcPr marL="89316" marR="89316" anchor="ctr"/>
                </a:tc>
                <a:tc>
                  <a:txBody>
                    <a:bodyPr/>
                    <a:lstStyle/>
                    <a:p>
                      <a:pPr algn="ctr"/>
                      <a:r>
                        <a:rPr lang="en-US" dirty="0"/>
                        <a:t>1/3= 0.33</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8"/>
                  </a:ext>
                </a:extLst>
              </a:tr>
              <a:tr h="423087">
                <a:tc vMerge="1">
                  <a:txBody>
                    <a:bodyPr/>
                    <a:lstStyle/>
                    <a:p>
                      <a:pPr algn="ctr"/>
                      <a:endParaRPr lang="en-US" dirty="0"/>
                    </a:p>
                  </a:txBody>
                  <a:tcPr anchor="ctr"/>
                </a:tc>
                <a:tc>
                  <a:txBody>
                    <a:bodyPr/>
                    <a:lstStyle/>
                    <a:p>
                      <a:pPr algn="ctr"/>
                      <a:r>
                        <a:rPr lang="en-US" dirty="0"/>
                        <a:t>Winter</a:t>
                      </a:r>
                    </a:p>
                  </a:txBody>
                  <a:tcPr marL="89316" marR="89316" anchor="ctr">
                    <a:solidFill>
                      <a:schemeClr val="bg1">
                        <a:lumMod val="65000"/>
                      </a:schemeClr>
                    </a:solidFill>
                  </a:tcPr>
                </a:tc>
                <a:tc>
                  <a:txBody>
                    <a:bodyPr/>
                    <a:lstStyle/>
                    <a:p>
                      <a:pPr algn="ctr"/>
                      <a:r>
                        <a:rPr lang="en-US" dirty="0"/>
                        <a:t>2/14 = 0.14</a:t>
                      </a:r>
                    </a:p>
                  </a:txBody>
                  <a:tcPr marL="89316" marR="89316" anchor="ctr">
                    <a:solidFill>
                      <a:schemeClr val="bg1">
                        <a:lumMod val="65000"/>
                      </a:schemeClr>
                    </a:solidFill>
                  </a:tcPr>
                </a:tc>
                <a:tc>
                  <a:txBody>
                    <a:bodyPr/>
                    <a:lstStyle/>
                    <a:p>
                      <a:pPr algn="ctr"/>
                      <a:r>
                        <a:rPr lang="en-US" dirty="0"/>
                        <a:t>2/2 = 1</a:t>
                      </a:r>
                    </a:p>
                  </a:txBody>
                  <a:tcPr marL="89316" marR="89316" anchor="ctr">
                    <a:solidFill>
                      <a:schemeClr val="bg1">
                        <a:lumMod val="65000"/>
                      </a:schemeClr>
                    </a:solidFill>
                  </a:tcPr>
                </a:tc>
                <a:tc>
                  <a:txBody>
                    <a:bodyPr/>
                    <a:lstStyle/>
                    <a:p>
                      <a:pPr algn="ctr"/>
                      <a:r>
                        <a:rPr lang="en-US" dirty="0"/>
                        <a:t>2/3 = 0.67</a:t>
                      </a:r>
                    </a:p>
                  </a:txBody>
                  <a:tcPr marL="89316" marR="89316" anchor="ctr">
                    <a:solidFill>
                      <a:schemeClr val="bg1">
                        <a:lumMod val="65000"/>
                      </a:schemeClr>
                    </a:solidFill>
                  </a:tcPr>
                </a:tc>
                <a:tc>
                  <a:txBody>
                    <a:bodyPr/>
                    <a:lstStyle/>
                    <a:p>
                      <a:pPr algn="ctr"/>
                      <a:r>
                        <a:rPr lang="en-US" dirty="0"/>
                        <a:t>0/1 = 0</a:t>
                      </a:r>
                    </a:p>
                  </a:txBody>
                  <a:tcPr marL="89316" marR="89316" anchor="ctr">
                    <a:solidFill>
                      <a:schemeClr val="bg1">
                        <a:lumMod val="65000"/>
                      </a:schemeClr>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32969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85794"/>
            <a:ext cx="8750776" cy="5929354"/>
          </a:xfrm>
        </p:spPr>
        <p:txBody>
          <a:bodyPr>
            <a:normAutofit/>
          </a:bodyPr>
          <a:lstStyle/>
          <a:p>
            <a:pPr algn="just"/>
            <a:endParaRPr lang="en-US" dirty="0"/>
          </a:p>
          <a:p>
            <a:pPr algn="just"/>
            <a:r>
              <a:rPr lang="en-US" dirty="0"/>
              <a:t>The posterior probability P(h/D) reflects the influence of the training data D, in contrast to the prior probability P(h) , which is independent of D.</a:t>
            </a:r>
          </a:p>
          <a:p>
            <a:pPr algn="just"/>
            <a:r>
              <a:rPr lang="en-US" sz="2800" b="1" dirty="0">
                <a:solidFill>
                  <a:srgbClr val="C00000"/>
                </a:solidFill>
              </a:rPr>
              <a:t>Bayes theorem provides a way to calculate the posterior probability P(h/D), from the prior probability P(h), together with P(D) and P(D/h).</a:t>
            </a:r>
          </a:p>
        </p:txBody>
      </p:sp>
      <p:pic>
        <p:nvPicPr>
          <p:cNvPr id="4" name="Picture 2"/>
          <p:cNvPicPr>
            <a:picLocks noChangeAspect="1" noChangeArrowheads="1"/>
          </p:cNvPicPr>
          <p:nvPr/>
        </p:nvPicPr>
        <p:blipFill>
          <a:blip r:embed="rId2"/>
          <a:srcRect/>
          <a:stretch>
            <a:fillRect/>
          </a:stretch>
        </p:blipFill>
        <p:spPr bwMode="auto">
          <a:xfrm>
            <a:off x="985837" y="4581128"/>
            <a:ext cx="7172325" cy="1247775"/>
          </a:xfrm>
          <a:prstGeom prst="rect">
            <a:avLst/>
          </a:prstGeom>
          <a:noFill/>
          <a:ln w="9525">
            <a:noFill/>
            <a:miter lim="800000"/>
            <a:headEnd/>
            <a:tailEnd/>
          </a:ln>
          <a:effectLst/>
        </p:spPr>
      </p:pic>
    </p:spTree>
    <p:extLst>
      <p:ext uri="{BB962C8B-B14F-4D97-AF65-F5344CB8AC3E}">
        <p14:creationId xmlns:p14="http://schemas.microsoft.com/office/powerpoint/2010/main" val="21150750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Naïve Bayesian Classifier</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6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IN" altLang="en-US">
              <a:solidFill>
                <a:srgbClr val="045C75"/>
              </a:solidFill>
            </a:endParaRP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27E6C16-4244-4A3D-9A88-5BC83C44B72E}" type="slidenum">
              <a:rPr lang="en-IN" altLang="en-US">
                <a:solidFill>
                  <a:srgbClr val="045C75"/>
                </a:solidFill>
              </a:rPr>
              <a:pPr/>
              <a:t>60</a:t>
            </a:fld>
            <a:endParaRPr lang="en-IN" altLang="en-US">
              <a:solidFill>
                <a:srgbClr val="045C75"/>
              </a:solidFill>
            </a:endParaRPr>
          </a:p>
        </p:txBody>
      </p:sp>
      <p:sp>
        <p:nvSpPr>
          <p:cNvPr id="6149" name="Content Placeholder 4"/>
          <p:cNvSpPr>
            <a:spLocks noGrp="1"/>
          </p:cNvSpPr>
          <p:nvPr>
            <p:ph idx="1"/>
          </p:nvPr>
        </p:nvSpPr>
        <p:spPr>
          <a:xfrm>
            <a:off x="457200" y="1471613"/>
            <a:ext cx="8429625" cy="4732337"/>
          </a:xfrm>
        </p:spPr>
        <p:txBody>
          <a:bodyPr/>
          <a:lstStyle/>
          <a:p>
            <a:pPr marL="53975" indent="0" algn="ctr">
              <a:buFont typeface="Arial" panose="020B0604020202020204" pitchFamily="34" charset="0"/>
              <a:buNone/>
            </a:pPr>
            <a:r>
              <a:rPr lang="en-US" altLang="en-US" sz="2000">
                <a:ea typeface="Cambria Math" panose="02040503050406030204" pitchFamily="18" charset="0"/>
                <a:cs typeface="Cambria Math" panose="02040503050406030204" pitchFamily="18" charset="0"/>
              </a:rPr>
              <a:t> </a:t>
            </a:r>
          </a:p>
        </p:txBody>
      </p:sp>
      <p:graphicFrame>
        <p:nvGraphicFramePr>
          <p:cNvPr id="3" name="Table 2"/>
          <p:cNvGraphicFramePr>
            <a:graphicFrameLocks noGrp="1"/>
          </p:cNvGraphicFramePr>
          <p:nvPr/>
        </p:nvGraphicFramePr>
        <p:xfrm>
          <a:off x="840998" y="2263068"/>
          <a:ext cx="7784139" cy="3807783"/>
        </p:xfrm>
        <a:graphic>
          <a:graphicData uri="http://schemas.openxmlformats.org/drawingml/2006/table">
            <a:tbl>
              <a:tblPr firstRow="1" bandRow="1">
                <a:tableStyleId>{5940675A-B579-460E-94D1-54222C63F5DA}</a:tableStyleId>
              </a:tblPr>
              <a:tblGrid>
                <a:gridCol w="419929">
                  <a:extLst>
                    <a:ext uri="{9D8B030D-6E8A-4147-A177-3AD203B41FA5}">
                      <a16:colId xmlns="" xmlns:a16="http://schemas.microsoft.com/office/drawing/2014/main" val="20000"/>
                    </a:ext>
                  </a:extLst>
                </a:gridCol>
                <a:gridCol w="1536755">
                  <a:extLst>
                    <a:ext uri="{9D8B030D-6E8A-4147-A177-3AD203B41FA5}">
                      <a16:colId xmlns="" xmlns:a16="http://schemas.microsoft.com/office/drawing/2014/main" val="20001"/>
                    </a:ext>
                  </a:extLst>
                </a:gridCol>
                <a:gridCol w="1444811">
                  <a:extLst>
                    <a:ext uri="{9D8B030D-6E8A-4147-A177-3AD203B41FA5}">
                      <a16:colId xmlns="" xmlns:a16="http://schemas.microsoft.com/office/drawing/2014/main" val="20002"/>
                    </a:ext>
                  </a:extLst>
                </a:gridCol>
                <a:gridCol w="1576158">
                  <a:extLst>
                    <a:ext uri="{9D8B030D-6E8A-4147-A177-3AD203B41FA5}">
                      <a16:colId xmlns="" xmlns:a16="http://schemas.microsoft.com/office/drawing/2014/main" val="20003"/>
                    </a:ext>
                  </a:extLst>
                </a:gridCol>
                <a:gridCol w="1352869">
                  <a:extLst>
                    <a:ext uri="{9D8B030D-6E8A-4147-A177-3AD203B41FA5}">
                      <a16:colId xmlns="" xmlns:a16="http://schemas.microsoft.com/office/drawing/2014/main" val="20004"/>
                    </a:ext>
                  </a:extLst>
                </a:gridCol>
                <a:gridCol w="1453617">
                  <a:extLst>
                    <a:ext uri="{9D8B030D-6E8A-4147-A177-3AD203B41FA5}">
                      <a16:colId xmlns="" xmlns:a16="http://schemas.microsoft.com/office/drawing/2014/main" val="20005"/>
                    </a:ext>
                  </a:extLst>
                </a:gridCol>
              </a:tblGrid>
              <a:tr h="423087">
                <a:tc gridSpan="2">
                  <a:txBody>
                    <a:bodyPr/>
                    <a:lstStyle/>
                    <a:p>
                      <a:pPr algn="ctr"/>
                      <a:endParaRPr lang="en-US" dirty="0">
                        <a:solidFill>
                          <a:schemeClr val="bg1"/>
                        </a:solidFill>
                      </a:endParaRPr>
                    </a:p>
                  </a:txBody>
                  <a:tcPr marL="89316" marR="89316"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tc>
                <a:tc gridSpan="4">
                  <a:txBody>
                    <a:bodyPr/>
                    <a:lstStyle/>
                    <a:p>
                      <a:pPr algn="ctr"/>
                      <a:r>
                        <a:rPr lang="en-US" dirty="0">
                          <a:solidFill>
                            <a:schemeClr val="bg1"/>
                          </a:solidFill>
                        </a:rPr>
                        <a:t>Class</a:t>
                      </a:r>
                    </a:p>
                  </a:txBody>
                  <a:tcPr marL="89316" marR="89316" anchor="ct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423087">
                <a:tc gridSpan="2">
                  <a:txBody>
                    <a:bodyPr/>
                    <a:lstStyle/>
                    <a:p>
                      <a:pPr algn="ctr"/>
                      <a:r>
                        <a:rPr lang="en-US" dirty="0">
                          <a:solidFill>
                            <a:schemeClr val="bg1"/>
                          </a:solidFill>
                        </a:rPr>
                        <a:t>Attribute</a:t>
                      </a:r>
                    </a:p>
                  </a:txBody>
                  <a:tcPr marL="89316" marR="89316"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nchor="ctr"/>
                </a:tc>
                <a:tc>
                  <a:txBody>
                    <a:bodyPr/>
                    <a:lstStyle/>
                    <a:p>
                      <a:pPr algn="ctr"/>
                      <a:r>
                        <a:rPr lang="en-US" dirty="0">
                          <a:solidFill>
                            <a:schemeClr val="bg1"/>
                          </a:solidFill>
                        </a:rPr>
                        <a:t>On Time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Very 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Cancelled</a:t>
                      </a:r>
                    </a:p>
                  </a:txBody>
                  <a:tcPr marL="89316" marR="89316"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 xmlns:a16="http://schemas.microsoft.com/office/drawing/2014/main" val="10001"/>
                  </a:ext>
                </a:extLst>
              </a:tr>
              <a:tr h="423087">
                <a:tc rowSpan="3">
                  <a:txBody>
                    <a:bodyPr/>
                    <a:lstStyle/>
                    <a:p>
                      <a:pPr algn="ctr"/>
                      <a:r>
                        <a:rPr lang="en-US" dirty="0">
                          <a:solidFill>
                            <a:schemeClr val="bg1"/>
                          </a:solidFill>
                        </a:rPr>
                        <a:t>Fog</a:t>
                      </a:r>
                    </a:p>
                  </a:txBody>
                  <a:tcPr marL="89316" marR="89316"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dirty="0"/>
                        <a:t>None</a:t>
                      </a:r>
                    </a:p>
                  </a:txBody>
                  <a:tcPr marL="89316" marR="89316" anchor="ct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dirty="0"/>
                        <a:t>5/14 = 0.36</a:t>
                      </a:r>
                    </a:p>
                  </a:txBody>
                  <a:tcPr marL="89316" marR="89316" anchor="ctr">
                    <a:solidFill>
                      <a:schemeClr val="bg1"/>
                    </a:solidFill>
                  </a:tcPr>
                </a:tc>
                <a:tc>
                  <a:txBody>
                    <a:bodyPr/>
                    <a:lstStyle/>
                    <a:p>
                      <a:pPr algn="ctr"/>
                      <a:r>
                        <a:rPr lang="en-US" dirty="0"/>
                        <a:t>0/2</a:t>
                      </a:r>
                      <a:r>
                        <a:rPr lang="en-US" baseline="0" dirty="0"/>
                        <a:t> = 0</a:t>
                      </a:r>
                      <a:endParaRPr lang="en-US" dirty="0"/>
                    </a:p>
                  </a:txBody>
                  <a:tcPr marL="89316" marR="89316" anchor="ctr">
                    <a:solidFill>
                      <a:schemeClr val="bg1"/>
                    </a:solidFill>
                  </a:tcPr>
                </a:tc>
                <a:tc>
                  <a:txBody>
                    <a:bodyPr/>
                    <a:lstStyle/>
                    <a:p>
                      <a:pPr algn="ctr"/>
                      <a:r>
                        <a:rPr lang="en-US" dirty="0"/>
                        <a:t>0/3 = 0</a:t>
                      </a:r>
                    </a:p>
                  </a:txBody>
                  <a:tcPr marL="89316" marR="89316" anchor="ctr">
                    <a:solidFill>
                      <a:schemeClr val="bg1"/>
                    </a:solidFill>
                  </a:tcPr>
                </a:tc>
                <a:tc>
                  <a:txBody>
                    <a:bodyPr/>
                    <a:lstStyle/>
                    <a:p>
                      <a:pPr algn="ctr"/>
                      <a:r>
                        <a:rPr lang="en-US" dirty="0"/>
                        <a:t>0/1</a:t>
                      </a:r>
                      <a:r>
                        <a:rPr lang="en-US" baseline="0" dirty="0"/>
                        <a:t> = 0</a:t>
                      </a:r>
                      <a:endParaRPr lang="en-US" dirty="0"/>
                    </a:p>
                  </a:txBody>
                  <a:tcPr marL="89316" marR="89316" anchor="ctr">
                    <a:solidFill>
                      <a:schemeClr val="bg1"/>
                    </a:solidFill>
                  </a:tcPr>
                </a:tc>
                <a:extLst>
                  <a:ext uri="{0D108BD9-81ED-4DB2-BD59-A6C34878D82A}">
                    <a16:rowId xmlns="" xmlns:a16="http://schemas.microsoft.com/office/drawing/2014/main" val="10002"/>
                  </a:ext>
                </a:extLst>
              </a:tr>
              <a:tr h="423087">
                <a:tc vMerge="1">
                  <a:txBody>
                    <a:bodyPr/>
                    <a:lstStyle/>
                    <a:p>
                      <a:pPr algn="ctr"/>
                      <a:endParaRPr lang="en-US"/>
                    </a:p>
                  </a:txBody>
                  <a:tcPr anchor="ctr"/>
                </a:tc>
                <a:tc>
                  <a:txBody>
                    <a:bodyPr/>
                    <a:lstStyle/>
                    <a:p>
                      <a:pPr algn="ctr"/>
                      <a:r>
                        <a:rPr lang="en-US" dirty="0"/>
                        <a:t>High</a:t>
                      </a:r>
                    </a:p>
                  </a:txBody>
                  <a:tcPr marL="89316" marR="89316" anchor="ctr">
                    <a:solidFill>
                      <a:schemeClr val="bg1">
                        <a:lumMod val="65000"/>
                      </a:schemeClr>
                    </a:solidFill>
                  </a:tcPr>
                </a:tc>
                <a:tc>
                  <a:txBody>
                    <a:bodyPr/>
                    <a:lstStyle/>
                    <a:p>
                      <a:pPr algn="ctr"/>
                      <a:r>
                        <a:rPr lang="en-US" dirty="0"/>
                        <a:t>4/14 = 0.29</a:t>
                      </a:r>
                    </a:p>
                  </a:txBody>
                  <a:tcPr marL="89316" marR="89316" anchor="ctr">
                    <a:solidFill>
                      <a:schemeClr val="bg1">
                        <a:lumMod val="65000"/>
                      </a:schemeClr>
                    </a:solidFill>
                  </a:tcPr>
                </a:tc>
                <a:tc>
                  <a:txBody>
                    <a:bodyPr/>
                    <a:lstStyle/>
                    <a:p>
                      <a:pPr algn="ctr"/>
                      <a:r>
                        <a:rPr lang="en-US" dirty="0"/>
                        <a:t>1/2 = 0.5</a:t>
                      </a:r>
                    </a:p>
                  </a:txBody>
                  <a:tcPr marL="89316" marR="89316" anchor="ctr">
                    <a:solidFill>
                      <a:schemeClr val="bg1">
                        <a:lumMod val="65000"/>
                      </a:schemeClr>
                    </a:solidFill>
                  </a:tcPr>
                </a:tc>
                <a:tc>
                  <a:txBody>
                    <a:bodyPr/>
                    <a:lstStyle/>
                    <a:p>
                      <a:pPr algn="ctr"/>
                      <a:r>
                        <a:rPr lang="en-US" dirty="0"/>
                        <a:t>1/3 = 0.33</a:t>
                      </a:r>
                    </a:p>
                  </a:txBody>
                  <a:tcPr marL="89316" marR="89316" anchor="ctr">
                    <a:solidFill>
                      <a:schemeClr val="bg1">
                        <a:lumMod val="65000"/>
                      </a:schemeClr>
                    </a:solidFill>
                  </a:tcPr>
                </a:tc>
                <a:tc>
                  <a:txBody>
                    <a:bodyPr/>
                    <a:lstStyle/>
                    <a:p>
                      <a:pPr algn="ctr"/>
                      <a:r>
                        <a:rPr lang="en-US" dirty="0"/>
                        <a:t>1/1</a:t>
                      </a:r>
                      <a:r>
                        <a:rPr lang="en-US" baseline="0" dirty="0"/>
                        <a:t> = 1</a:t>
                      </a:r>
                      <a:endParaRPr lang="en-US" dirty="0"/>
                    </a:p>
                  </a:txBody>
                  <a:tcPr marL="89316" marR="89316" anchor="ctr">
                    <a:solidFill>
                      <a:schemeClr val="bg1">
                        <a:lumMod val="65000"/>
                      </a:schemeClr>
                    </a:solidFill>
                  </a:tcPr>
                </a:tc>
                <a:extLst>
                  <a:ext uri="{0D108BD9-81ED-4DB2-BD59-A6C34878D82A}">
                    <a16:rowId xmlns="" xmlns:a16="http://schemas.microsoft.com/office/drawing/2014/main" val="10003"/>
                  </a:ext>
                </a:extLst>
              </a:tr>
              <a:tr h="423087">
                <a:tc vMerge="1">
                  <a:txBody>
                    <a:bodyPr/>
                    <a:lstStyle/>
                    <a:p>
                      <a:pPr algn="ctr"/>
                      <a:endParaRPr lang="en-US"/>
                    </a:p>
                  </a:txBody>
                  <a:tcPr anchor="ctr"/>
                </a:tc>
                <a:tc>
                  <a:txBody>
                    <a:bodyPr/>
                    <a:lstStyle/>
                    <a:p>
                      <a:pPr algn="ctr"/>
                      <a:r>
                        <a:rPr lang="en-US" dirty="0"/>
                        <a:t>Normal</a:t>
                      </a:r>
                    </a:p>
                  </a:txBody>
                  <a:tcPr marL="89316" marR="89316" anchor="ctr"/>
                </a:tc>
                <a:tc>
                  <a:txBody>
                    <a:bodyPr/>
                    <a:lstStyle/>
                    <a:p>
                      <a:pPr algn="ctr"/>
                      <a:r>
                        <a:rPr lang="en-US" dirty="0"/>
                        <a:t>5/14 = 0.36</a:t>
                      </a:r>
                    </a:p>
                  </a:txBody>
                  <a:tcPr marL="89316" marR="89316" anchor="ctr"/>
                </a:tc>
                <a:tc>
                  <a:txBody>
                    <a:bodyPr/>
                    <a:lstStyle/>
                    <a:p>
                      <a:pPr algn="ctr"/>
                      <a:r>
                        <a:rPr lang="en-US" dirty="0"/>
                        <a:t>1/2 = 0.5</a:t>
                      </a:r>
                    </a:p>
                  </a:txBody>
                  <a:tcPr marL="89316" marR="89316" anchor="ctr"/>
                </a:tc>
                <a:tc>
                  <a:txBody>
                    <a:bodyPr/>
                    <a:lstStyle/>
                    <a:p>
                      <a:pPr algn="ctr"/>
                      <a:r>
                        <a:rPr lang="en-US" dirty="0"/>
                        <a:t>2/3 = 0.67</a:t>
                      </a:r>
                    </a:p>
                  </a:txBody>
                  <a:tcPr marL="89316" marR="89316" anchor="ctr"/>
                </a:tc>
                <a:tc>
                  <a:txBody>
                    <a:bodyPr/>
                    <a:lstStyle/>
                    <a:p>
                      <a:pPr algn="ctr"/>
                      <a:r>
                        <a:rPr lang="en-US" dirty="0"/>
                        <a:t>0/1</a:t>
                      </a:r>
                      <a:r>
                        <a:rPr lang="en-US" baseline="0" dirty="0"/>
                        <a:t> = 0</a:t>
                      </a:r>
                      <a:endParaRPr lang="en-US" dirty="0"/>
                    </a:p>
                  </a:txBody>
                  <a:tcPr marL="89316" marR="89316" anchor="ctr"/>
                </a:tc>
                <a:extLst>
                  <a:ext uri="{0D108BD9-81ED-4DB2-BD59-A6C34878D82A}">
                    <a16:rowId xmlns="" xmlns:a16="http://schemas.microsoft.com/office/drawing/2014/main" val="10004"/>
                  </a:ext>
                </a:extLst>
              </a:tr>
              <a:tr h="423087">
                <a:tc rowSpan="3">
                  <a:txBody>
                    <a:bodyPr/>
                    <a:lstStyle/>
                    <a:p>
                      <a:pPr algn="ctr"/>
                      <a:r>
                        <a:rPr lang="en-US" dirty="0">
                          <a:solidFill>
                            <a:schemeClr val="bg1"/>
                          </a:solidFill>
                        </a:rPr>
                        <a:t>Rain</a:t>
                      </a:r>
                    </a:p>
                  </a:txBody>
                  <a:tcPr marL="89316" marR="89316"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dirty="0"/>
                        <a:t>None</a:t>
                      </a:r>
                    </a:p>
                  </a:txBody>
                  <a:tcPr marL="89316" marR="89316" anchor="ctr"/>
                </a:tc>
                <a:tc>
                  <a:txBody>
                    <a:bodyPr/>
                    <a:lstStyle/>
                    <a:p>
                      <a:pPr algn="ctr"/>
                      <a:r>
                        <a:rPr lang="en-US" dirty="0"/>
                        <a:t>5/14 = 0.36</a:t>
                      </a:r>
                    </a:p>
                  </a:txBody>
                  <a:tcPr marL="89316" marR="89316" anchor="ctr"/>
                </a:tc>
                <a:tc>
                  <a:txBody>
                    <a:bodyPr/>
                    <a:lstStyle/>
                    <a:p>
                      <a:pPr algn="ctr"/>
                      <a:r>
                        <a:rPr lang="en-US" dirty="0"/>
                        <a:t>1/2 = 0.5</a:t>
                      </a:r>
                    </a:p>
                  </a:txBody>
                  <a:tcPr marL="89316" marR="89316" anchor="ctr"/>
                </a:tc>
                <a:tc>
                  <a:txBody>
                    <a:bodyPr/>
                    <a:lstStyle/>
                    <a:p>
                      <a:pPr algn="ctr"/>
                      <a:r>
                        <a:rPr lang="en-US" dirty="0"/>
                        <a:t>1/3 = 0.33</a:t>
                      </a:r>
                    </a:p>
                  </a:txBody>
                  <a:tcPr marL="89316" marR="89316" anchor="ctr"/>
                </a:tc>
                <a:tc>
                  <a:txBody>
                    <a:bodyPr/>
                    <a:lstStyle/>
                    <a:p>
                      <a:pPr algn="ctr"/>
                      <a:r>
                        <a:rPr lang="en-US" dirty="0"/>
                        <a:t>0/1</a:t>
                      </a:r>
                      <a:r>
                        <a:rPr lang="en-US" baseline="0" dirty="0"/>
                        <a:t> = 0</a:t>
                      </a:r>
                      <a:endParaRPr lang="en-US" dirty="0"/>
                    </a:p>
                  </a:txBody>
                  <a:tcPr marL="89316" marR="89316" anchor="ctr"/>
                </a:tc>
                <a:extLst>
                  <a:ext uri="{0D108BD9-81ED-4DB2-BD59-A6C34878D82A}">
                    <a16:rowId xmlns="" xmlns:a16="http://schemas.microsoft.com/office/drawing/2014/main" val="10005"/>
                  </a:ext>
                </a:extLst>
              </a:tr>
              <a:tr h="423087">
                <a:tc vMerge="1">
                  <a:txBody>
                    <a:bodyPr/>
                    <a:lstStyle/>
                    <a:p>
                      <a:pPr algn="ctr"/>
                      <a:endParaRPr lang="en-US"/>
                    </a:p>
                  </a:txBody>
                  <a:tcPr anchor="ctr"/>
                </a:tc>
                <a:tc>
                  <a:txBody>
                    <a:bodyPr/>
                    <a:lstStyle/>
                    <a:p>
                      <a:pPr algn="ctr"/>
                      <a:r>
                        <a:rPr lang="en-US" dirty="0"/>
                        <a:t>Slight</a:t>
                      </a:r>
                    </a:p>
                  </a:txBody>
                  <a:tcPr marL="89316" marR="89316" anchor="ctr"/>
                </a:tc>
                <a:tc>
                  <a:txBody>
                    <a:bodyPr/>
                    <a:lstStyle/>
                    <a:p>
                      <a:pPr algn="ctr"/>
                      <a:r>
                        <a:rPr lang="en-US" dirty="0"/>
                        <a:t>8/14 = 0.57 </a:t>
                      </a:r>
                    </a:p>
                  </a:txBody>
                  <a:tcPr marL="89316" marR="89316" anchor="ctr"/>
                </a:tc>
                <a:tc>
                  <a:txBody>
                    <a:bodyPr/>
                    <a:lstStyle/>
                    <a:p>
                      <a:pPr algn="ctr"/>
                      <a:r>
                        <a:rPr lang="en-US" dirty="0"/>
                        <a:t>0/2</a:t>
                      </a:r>
                      <a:r>
                        <a:rPr lang="en-US" baseline="0" dirty="0"/>
                        <a:t> = 0</a:t>
                      </a:r>
                      <a:endParaRPr lang="en-US" dirty="0"/>
                    </a:p>
                  </a:txBody>
                  <a:tcPr marL="89316" marR="89316" anchor="ctr"/>
                </a:tc>
                <a:tc>
                  <a:txBody>
                    <a:bodyPr/>
                    <a:lstStyle/>
                    <a:p>
                      <a:pPr algn="ctr"/>
                      <a:r>
                        <a:rPr lang="en-US" dirty="0"/>
                        <a:t>0/3 = 0</a:t>
                      </a:r>
                    </a:p>
                  </a:txBody>
                  <a:tcPr marL="89316" marR="89316" anchor="ctr"/>
                </a:tc>
                <a:tc>
                  <a:txBody>
                    <a:bodyPr/>
                    <a:lstStyle/>
                    <a:p>
                      <a:pPr algn="ctr"/>
                      <a:r>
                        <a:rPr lang="en-US" dirty="0"/>
                        <a:t>0/1</a:t>
                      </a:r>
                      <a:r>
                        <a:rPr lang="en-US" baseline="0" dirty="0"/>
                        <a:t> = 0</a:t>
                      </a:r>
                      <a:endParaRPr lang="en-US" dirty="0"/>
                    </a:p>
                  </a:txBody>
                  <a:tcPr marL="89316" marR="89316" anchor="ctr"/>
                </a:tc>
                <a:extLst>
                  <a:ext uri="{0D108BD9-81ED-4DB2-BD59-A6C34878D82A}">
                    <a16:rowId xmlns="" xmlns:a16="http://schemas.microsoft.com/office/drawing/2014/main" val="10006"/>
                  </a:ext>
                </a:extLst>
              </a:tr>
              <a:tr h="423087">
                <a:tc vMerge="1">
                  <a:txBody>
                    <a:bodyPr/>
                    <a:lstStyle/>
                    <a:p>
                      <a:pPr algn="ctr"/>
                      <a:endParaRPr lang="en-US" dirty="0"/>
                    </a:p>
                  </a:txBody>
                  <a:tcPr anchor="ctr"/>
                </a:tc>
                <a:tc>
                  <a:txBody>
                    <a:bodyPr/>
                    <a:lstStyle/>
                    <a:p>
                      <a:pPr algn="ctr"/>
                      <a:r>
                        <a:rPr lang="en-US" dirty="0"/>
                        <a:t>Heavy</a:t>
                      </a:r>
                    </a:p>
                  </a:txBody>
                  <a:tcPr marL="89316" marR="89316" anchor="ctr">
                    <a:solidFill>
                      <a:schemeClr val="bg1">
                        <a:lumMod val="65000"/>
                      </a:schemeClr>
                    </a:solidFill>
                  </a:tcPr>
                </a:tc>
                <a:tc>
                  <a:txBody>
                    <a:bodyPr/>
                    <a:lstStyle/>
                    <a:p>
                      <a:pPr algn="ctr"/>
                      <a:r>
                        <a:rPr lang="en-US" dirty="0"/>
                        <a:t>1/14 = 0.07</a:t>
                      </a:r>
                    </a:p>
                  </a:txBody>
                  <a:tcPr marL="89316" marR="89316" anchor="ctr">
                    <a:solidFill>
                      <a:schemeClr val="bg1">
                        <a:lumMod val="65000"/>
                      </a:schemeClr>
                    </a:solidFill>
                  </a:tcPr>
                </a:tc>
                <a:tc>
                  <a:txBody>
                    <a:bodyPr/>
                    <a:lstStyle/>
                    <a:p>
                      <a:pPr algn="ctr"/>
                      <a:r>
                        <a:rPr lang="en-US" dirty="0"/>
                        <a:t>1/2 = 0.5</a:t>
                      </a:r>
                    </a:p>
                  </a:txBody>
                  <a:tcPr marL="89316" marR="89316" anchor="ctr">
                    <a:solidFill>
                      <a:schemeClr val="bg1">
                        <a:lumMod val="65000"/>
                      </a:schemeClr>
                    </a:solidFill>
                  </a:tcPr>
                </a:tc>
                <a:tc>
                  <a:txBody>
                    <a:bodyPr/>
                    <a:lstStyle/>
                    <a:p>
                      <a:pPr algn="ctr"/>
                      <a:r>
                        <a:rPr lang="en-US" dirty="0"/>
                        <a:t>2/3 = 0.67</a:t>
                      </a:r>
                    </a:p>
                  </a:txBody>
                  <a:tcPr marL="89316" marR="89316" anchor="ctr">
                    <a:solidFill>
                      <a:schemeClr val="bg1">
                        <a:lumMod val="65000"/>
                      </a:schemeClr>
                    </a:solidFill>
                  </a:tcPr>
                </a:tc>
                <a:tc>
                  <a:txBody>
                    <a:bodyPr/>
                    <a:lstStyle/>
                    <a:p>
                      <a:pPr algn="ctr"/>
                      <a:r>
                        <a:rPr lang="en-US" dirty="0"/>
                        <a:t>1/1 = 1</a:t>
                      </a:r>
                    </a:p>
                  </a:txBody>
                  <a:tcPr marL="89316" marR="89316" anchor="ctr">
                    <a:solidFill>
                      <a:schemeClr val="bg1">
                        <a:lumMod val="65000"/>
                      </a:schemeClr>
                    </a:solidFill>
                  </a:tcPr>
                </a:tc>
                <a:extLst>
                  <a:ext uri="{0D108BD9-81ED-4DB2-BD59-A6C34878D82A}">
                    <a16:rowId xmlns="" xmlns:a16="http://schemas.microsoft.com/office/drawing/2014/main" val="10007"/>
                  </a:ext>
                </a:extLst>
              </a:tr>
              <a:tr h="423087">
                <a:tc gridSpan="2">
                  <a:txBody>
                    <a:bodyPr/>
                    <a:lstStyle/>
                    <a:p>
                      <a:pPr algn="ctr"/>
                      <a:r>
                        <a:rPr lang="en-US" dirty="0">
                          <a:solidFill>
                            <a:schemeClr val="tx1"/>
                          </a:solidFill>
                        </a:rPr>
                        <a:t>Prior Probability</a:t>
                      </a:r>
                    </a:p>
                  </a:txBody>
                  <a:tcPr marL="89316" marR="89316" anchor="ctr">
                    <a:lnT w="12700" cap="flat" cmpd="sng" algn="ctr">
                      <a:solidFill>
                        <a:schemeClr val="bg1"/>
                      </a:solidFill>
                      <a:prstDash val="solid"/>
                      <a:round/>
                      <a:headEnd type="none" w="med" len="med"/>
                      <a:tailEnd type="none" w="med" len="med"/>
                    </a:lnT>
                    <a:solidFill>
                      <a:schemeClr val="bg1"/>
                    </a:solidFill>
                  </a:tcPr>
                </a:tc>
                <a:tc hMerge="1">
                  <a:txBody>
                    <a:bodyPr/>
                    <a:lstStyle/>
                    <a:p>
                      <a:pPr algn="ctr"/>
                      <a:endParaRPr lang="en-US" dirty="0"/>
                    </a:p>
                  </a:txBody>
                  <a:tcPr anchor="ctr"/>
                </a:tc>
                <a:tc>
                  <a:txBody>
                    <a:bodyPr/>
                    <a:lstStyle/>
                    <a:p>
                      <a:pPr algn="ctr"/>
                      <a:r>
                        <a:rPr lang="en-US" dirty="0"/>
                        <a:t>14/20</a:t>
                      </a:r>
                      <a:r>
                        <a:rPr lang="en-US" baseline="0" dirty="0"/>
                        <a:t> = 0.70</a:t>
                      </a:r>
                      <a:endParaRPr lang="en-US" dirty="0"/>
                    </a:p>
                  </a:txBody>
                  <a:tcPr marL="89316" marR="89316" anchor="ctr"/>
                </a:tc>
                <a:tc>
                  <a:txBody>
                    <a:bodyPr/>
                    <a:lstStyle/>
                    <a:p>
                      <a:pPr algn="ctr"/>
                      <a:r>
                        <a:rPr lang="en-US" dirty="0"/>
                        <a:t>2/20 = 0.10</a:t>
                      </a:r>
                    </a:p>
                  </a:txBody>
                  <a:tcPr marL="89316" marR="89316" anchor="ctr"/>
                </a:tc>
                <a:tc>
                  <a:txBody>
                    <a:bodyPr/>
                    <a:lstStyle/>
                    <a:p>
                      <a:pPr algn="ctr"/>
                      <a:r>
                        <a:rPr lang="en-US" dirty="0"/>
                        <a:t>3/20 = 0.15</a:t>
                      </a:r>
                    </a:p>
                  </a:txBody>
                  <a:tcPr marL="89316" marR="89316" anchor="ctr"/>
                </a:tc>
                <a:tc>
                  <a:txBody>
                    <a:bodyPr/>
                    <a:lstStyle/>
                    <a:p>
                      <a:pPr algn="ctr"/>
                      <a:r>
                        <a:rPr lang="en-US" dirty="0"/>
                        <a:t>1/20 = 0.05</a:t>
                      </a:r>
                    </a:p>
                  </a:txBody>
                  <a:tcPr marL="89316" marR="89316" anchor="ct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403391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Naïve Bayesian Classifier</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71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IN" altLang="en-US">
              <a:solidFill>
                <a:srgbClr val="045C75"/>
              </a:solidFill>
            </a:endParaRP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8AB5D0E-15D5-4C18-91AD-5B03D3166723}" type="slidenum">
              <a:rPr lang="en-IN" altLang="en-US">
                <a:solidFill>
                  <a:srgbClr val="045C75"/>
                </a:solidFill>
              </a:rPr>
              <a:pPr/>
              <a:t>61</a:t>
            </a:fld>
            <a:endParaRPr lang="en-IN" altLang="en-US">
              <a:solidFill>
                <a:srgbClr val="045C75"/>
              </a:solidFill>
            </a:endParaRPr>
          </a:p>
        </p:txBody>
      </p:sp>
      <p:sp>
        <p:nvSpPr>
          <p:cNvPr id="7173" name="Content Placeholder 4"/>
          <p:cNvSpPr>
            <a:spLocks noGrp="1"/>
          </p:cNvSpPr>
          <p:nvPr>
            <p:ph idx="1"/>
          </p:nvPr>
        </p:nvSpPr>
        <p:spPr>
          <a:xfrm>
            <a:off x="457200" y="1471613"/>
            <a:ext cx="8429625" cy="4732337"/>
          </a:xfrm>
        </p:spPr>
        <p:txBody>
          <a:bodyPr/>
          <a:lstStyle/>
          <a:p>
            <a:pPr marL="53975" indent="0">
              <a:buFont typeface="Arial" panose="020B0604020202020204" pitchFamily="34" charset="0"/>
              <a:buNone/>
            </a:pPr>
            <a:r>
              <a:rPr lang="en-US" altLang="en-US" sz="2000" b="1">
                <a:ea typeface="Cambria Math" panose="02040503050406030204" pitchFamily="18" charset="0"/>
                <a:cs typeface="Cambria Math" panose="02040503050406030204" pitchFamily="18" charset="0"/>
              </a:rPr>
              <a:t>Instance:</a:t>
            </a:r>
          </a:p>
          <a:p>
            <a:pPr marL="53975" indent="0">
              <a:buFont typeface="Arial" panose="020B0604020202020204" pitchFamily="34" charset="0"/>
              <a:buNone/>
            </a:pPr>
            <a:endParaRPr lang="en-US" altLang="en-US" sz="2000" b="1">
              <a:ea typeface="Cambria Math" panose="02040503050406030204" pitchFamily="18" charset="0"/>
              <a:cs typeface="Cambria Math" panose="02040503050406030204" pitchFamily="18" charset="0"/>
            </a:endParaRPr>
          </a:p>
          <a:p>
            <a:pPr marL="53975" indent="0">
              <a:buFont typeface="Arial" panose="020B0604020202020204" pitchFamily="34" charset="0"/>
              <a:buNone/>
            </a:pPr>
            <a:endParaRPr lang="en-US" altLang="en-US" sz="2000" b="1">
              <a:ea typeface="Cambria Math" panose="02040503050406030204" pitchFamily="18" charset="0"/>
              <a:cs typeface="Cambria Math" panose="02040503050406030204" pitchFamily="18" charset="0"/>
            </a:endParaRPr>
          </a:p>
          <a:p>
            <a:pPr marL="53975" indent="0">
              <a:buFont typeface="Arial" panose="020B0604020202020204" pitchFamily="34" charset="0"/>
              <a:buNone/>
            </a:pPr>
            <a:endParaRPr lang="en-US" altLang="en-US" sz="2000" b="1">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Case1:   </a:t>
            </a:r>
            <a:r>
              <a:rPr lang="en-US" altLang="en-US" sz="2000">
                <a:ea typeface="Cambria Math" panose="02040503050406030204" pitchFamily="18" charset="0"/>
                <a:cs typeface="Cambria Math" panose="02040503050406030204" pitchFamily="18" charset="0"/>
              </a:rPr>
              <a:t>Class = On Time : 0.70 × 0.64 × 0.14 × 0.29 × 0.07 = 0.0013</a:t>
            </a:r>
          </a:p>
          <a:p>
            <a:pPr marL="53975" indent="0">
              <a:buFont typeface="Arial" panose="020B0604020202020204" pitchFamily="34" charset="0"/>
              <a:buNone/>
            </a:pPr>
            <a:endParaRPr lang="en-US" altLang="en-US" sz="800">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Case2:   </a:t>
            </a:r>
            <a:r>
              <a:rPr lang="en-US" altLang="en-US" sz="2000">
                <a:ea typeface="Cambria Math" panose="02040503050406030204" pitchFamily="18" charset="0"/>
                <a:cs typeface="Cambria Math" panose="02040503050406030204" pitchFamily="18" charset="0"/>
              </a:rPr>
              <a:t>Class = Late : 0.10 × 0.50 × 1.0 × 0.50 × 0.50 = 0.0125</a:t>
            </a:r>
          </a:p>
          <a:p>
            <a:pPr marL="53975" indent="0">
              <a:buFont typeface="Arial" panose="020B0604020202020204" pitchFamily="34" charset="0"/>
              <a:buNone/>
            </a:pPr>
            <a:endParaRPr lang="en-US" altLang="en-US" sz="800">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Case3:</a:t>
            </a:r>
            <a:r>
              <a:rPr lang="en-US" altLang="en-US" sz="2000">
                <a:solidFill>
                  <a:srgbClr val="0B5ED7"/>
                </a:solidFill>
                <a:ea typeface="Cambria Math" panose="02040503050406030204" pitchFamily="18" charset="0"/>
                <a:cs typeface="Cambria Math" panose="02040503050406030204" pitchFamily="18" charset="0"/>
              </a:rPr>
              <a:t>   </a:t>
            </a:r>
            <a:r>
              <a:rPr lang="en-US" altLang="en-US" sz="2000">
                <a:ea typeface="Cambria Math" panose="02040503050406030204" pitchFamily="18" charset="0"/>
                <a:cs typeface="Cambria Math" panose="02040503050406030204" pitchFamily="18" charset="0"/>
              </a:rPr>
              <a:t>Class = Very Late : 0.15 × 1.0 × 0.67 × 0.33 × 0.67 = 0.0222</a:t>
            </a:r>
          </a:p>
          <a:p>
            <a:pPr marL="53975" indent="0">
              <a:buFont typeface="Arial" panose="020B0604020202020204" pitchFamily="34" charset="0"/>
              <a:buNone/>
            </a:pPr>
            <a:endParaRPr lang="en-US" altLang="en-US" sz="800">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Case4:   </a:t>
            </a:r>
            <a:r>
              <a:rPr lang="en-US" altLang="en-US" sz="2000">
                <a:ea typeface="Cambria Math" panose="02040503050406030204" pitchFamily="18" charset="0"/>
                <a:cs typeface="Cambria Math" panose="02040503050406030204" pitchFamily="18" charset="0"/>
              </a:rPr>
              <a:t>Class = Cancelled : 0.05 × 0.0 × 0.0 × 1.0 × 1.0 = 0.0000</a:t>
            </a:r>
          </a:p>
          <a:p>
            <a:pPr marL="53975" indent="0">
              <a:buFont typeface="Arial" panose="020B0604020202020204" pitchFamily="34" charset="0"/>
              <a:buNone/>
            </a:pPr>
            <a:endParaRPr lang="en-US" altLang="en-US" sz="2000">
              <a:ea typeface="Cambria Math" panose="02040503050406030204" pitchFamily="18" charset="0"/>
              <a:cs typeface="Cambria Math" panose="02040503050406030204" pitchFamily="18" charset="0"/>
            </a:endParaRPr>
          </a:p>
          <a:p>
            <a:pPr marL="53975" indent="0" algn="ctr">
              <a:buFont typeface="Arial" panose="020B0604020202020204" pitchFamily="34" charset="0"/>
              <a:buNone/>
            </a:pPr>
            <a:r>
              <a:rPr lang="en-US" altLang="en-US" sz="2000">
                <a:ea typeface="Cambria Math" panose="02040503050406030204" pitchFamily="18" charset="0"/>
                <a:cs typeface="Cambria Math" panose="02040503050406030204" pitchFamily="18" charset="0"/>
              </a:rPr>
              <a:t>Case3 is the strongest; Hence correct classification is </a:t>
            </a:r>
            <a:r>
              <a:rPr lang="en-US" altLang="en-US" sz="2000" b="1">
                <a:solidFill>
                  <a:srgbClr val="0B5ED7"/>
                </a:solidFill>
                <a:ea typeface="Cambria Math" panose="02040503050406030204" pitchFamily="18" charset="0"/>
                <a:cs typeface="Cambria Math" panose="02040503050406030204" pitchFamily="18" charset="0"/>
              </a:rPr>
              <a:t>Very Late</a:t>
            </a:r>
          </a:p>
        </p:txBody>
      </p:sp>
      <p:graphicFrame>
        <p:nvGraphicFramePr>
          <p:cNvPr id="8" name="Table 7"/>
          <p:cNvGraphicFramePr>
            <a:graphicFrameLocks noGrp="1"/>
          </p:cNvGraphicFramePr>
          <p:nvPr/>
        </p:nvGraphicFramePr>
        <p:xfrm>
          <a:off x="1536700" y="2276475"/>
          <a:ext cx="6096000" cy="371475"/>
        </p:xfrm>
        <a:graphic>
          <a:graphicData uri="http://schemas.openxmlformats.org/drawingml/2006/table">
            <a:tbl>
              <a:tblPr firstRow="1" bandRow="1">
                <a:tableStyleId>{073A0DAA-6AF3-43AB-8588-CEC1D06C72B9}</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1475">
                <a:tc>
                  <a:txBody>
                    <a:bodyPr/>
                    <a:lstStyle/>
                    <a:p>
                      <a:pPr algn="ctr"/>
                      <a:r>
                        <a:rPr lang="en-US" sz="1800" dirty="0"/>
                        <a:t>Week Day</a:t>
                      </a:r>
                    </a:p>
                  </a:txBody>
                  <a:tcPr marL="89316" marR="89316" marT="45798" marB="45798"/>
                </a:tc>
                <a:tc>
                  <a:txBody>
                    <a:bodyPr/>
                    <a:lstStyle/>
                    <a:p>
                      <a:pPr algn="ctr"/>
                      <a:r>
                        <a:rPr lang="en-US" sz="1800" dirty="0"/>
                        <a:t>Winter</a:t>
                      </a:r>
                    </a:p>
                  </a:txBody>
                  <a:tcPr marL="89316" marR="89316" marT="45798" marB="45798"/>
                </a:tc>
                <a:tc>
                  <a:txBody>
                    <a:bodyPr/>
                    <a:lstStyle/>
                    <a:p>
                      <a:pPr algn="ctr"/>
                      <a:r>
                        <a:rPr lang="en-US" sz="1800" dirty="0"/>
                        <a:t>High</a:t>
                      </a:r>
                    </a:p>
                  </a:txBody>
                  <a:tcPr marL="89316" marR="89316" marT="45798" marB="45798"/>
                </a:tc>
                <a:tc>
                  <a:txBody>
                    <a:bodyPr/>
                    <a:lstStyle/>
                    <a:p>
                      <a:pPr algn="ctr"/>
                      <a:r>
                        <a:rPr lang="en-US" sz="1800" dirty="0"/>
                        <a:t>Heavy</a:t>
                      </a:r>
                    </a:p>
                  </a:txBody>
                  <a:tcPr marL="89316" marR="89316" marT="45798" marB="45798"/>
                </a:tc>
                <a:tc>
                  <a:txBody>
                    <a:bodyPr/>
                    <a:lstStyle/>
                    <a:p>
                      <a:pPr algn="ctr"/>
                      <a:r>
                        <a:rPr lang="en-US" sz="1800" dirty="0"/>
                        <a:t>???</a:t>
                      </a:r>
                    </a:p>
                  </a:txBody>
                  <a:tcPr marL="89316" marR="89316" marT="45798" marB="45798"/>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3639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764704"/>
                <a:ext cx="8229600" cy="3900502"/>
              </a:xfrm>
            </p:spPr>
            <p:txBody>
              <a:bodyPr>
                <a:normAutofit fontScale="70000" lnSpcReduction="20000"/>
              </a:bodyPr>
              <a:lstStyle/>
              <a:p>
                <a:pPr algn="just"/>
                <a:r>
                  <a:rPr lang="en-US" dirty="0"/>
                  <a:t>P(h/D) increases with P(h) and with P(D/h) according to Bayes theorem. </a:t>
                </a:r>
              </a:p>
              <a:p>
                <a:pPr algn="just"/>
                <a:r>
                  <a:rPr lang="en-US" dirty="0"/>
                  <a:t> P(h/D) decreases as P(D) increases </a:t>
                </a:r>
              </a:p>
              <a:p>
                <a:pPr algn="just"/>
                <a:r>
                  <a:rPr lang="en-US" dirty="0"/>
                  <a:t>In many learning scenarios, the learner considers some set of candidate hypotheses H and is </a:t>
                </a:r>
                <a:r>
                  <a:rPr lang="en-US" dirty="0">
                    <a:solidFill>
                      <a:srgbClr val="7030A0"/>
                    </a:solidFill>
                  </a:rPr>
                  <a:t>interested in finding the most probable hypothesis h</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rPr>
                      <m:t>𝜖</m:t>
                    </m:r>
                  </m:oMath>
                </a14:m>
                <a:r>
                  <a:rPr lang="en-US" dirty="0">
                    <a:solidFill>
                      <a:srgbClr val="7030A0"/>
                    </a:solidFill>
                  </a:rPr>
                  <a:t>H given the observed data D or at least one of the maximally probable if there are several. </a:t>
                </a:r>
              </a:p>
              <a:p>
                <a:pPr algn="just"/>
                <a:r>
                  <a:rPr lang="en-US" dirty="0"/>
                  <a:t>Any such maximally probable hypothesis is called a </a:t>
                </a:r>
                <a:r>
                  <a:rPr lang="en-US" b="1" dirty="0">
                    <a:solidFill>
                      <a:srgbClr val="C00000"/>
                    </a:solidFill>
                  </a:rPr>
                  <a:t>maximum a posteriori (MAP) hypothesis.</a:t>
                </a:r>
                <a:r>
                  <a:rPr lang="en-US" b="1" dirty="0"/>
                  <a:t> </a:t>
                </a:r>
              </a:p>
              <a:p>
                <a:pPr algn="just"/>
                <a:r>
                  <a:rPr lang="en-US" dirty="0"/>
                  <a:t>We can determine the MAP hypotheses by using Bayes theorem to calculate the posterior probability of each candidate hypothesis.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764704"/>
                <a:ext cx="8229600" cy="3900502"/>
              </a:xfrm>
              <a:blipFill>
                <a:blip r:embed="rId2"/>
                <a:stretch>
                  <a:fillRect l="-889" t="-2500" r="-963"/>
                </a:stretch>
              </a:blipFill>
            </p:spPr>
            <p:txBody>
              <a:bodyPr/>
              <a:lstStyle/>
              <a:p>
                <a:r>
                  <a:rPr lang="en-IN">
                    <a:noFill/>
                  </a:rPr>
                  <a:t> </a:t>
                </a:r>
              </a:p>
            </p:txBody>
          </p:sp>
        </mc:Fallback>
      </mc:AlternateContent>
      <p:pic>
        <p:nvPicPr>
          <p:cNvPr id="1028" name="Picture 4"/>
          <p:cNvPicPr>
            <a:picLocks noChangeAspect="1" noChangeArrowheads="1"/>
          </p:cNvPicPr>
          <p:nvPr/>
        </p:nvPicPr>
        <p:blipFill>
          <a:blip r:embed="rId3"/>
          <a:srcRect/>
          <a:stretch>
            <a:fillRect/>
          </a:stretch>
        </p:blipFill>
        <p:spPr bwMode="auto">
          <a:xfrm>
            <a:off x="2339752" y="4365104"/>
            <a:ext cx="5184576" cy="2004254"/>
          </a:xfrm>
          <a:prstGeom prst="rect">
            <a:avLst/>
          </a:prstGeom>
          <a:noFill/>
          <a:ln w="9525">
            <a:noFill/>
            <a:miter lim="800000"/>
            <a:headEnd/>
            <a:tailEnd/>
          </a:ln>
          <a:effectLst/>
        </p:spPr>
      </p:pic>
      <p:sp>
        <p:nvSpPr>
          <p:cNvPr id="2" name="Rectangle 1"/>
          <p:cNvSpPr/>
          <p:nvPr/>
        </p:nvSpPr>
        <p:spPr>
          <a:xfrm>
            <a:off x="7048075" y="5805264"/>
            <a:ext cx="952505" cy="369332"/>
          </a:xfrm>
          <a:prstGeom prst="rect">
            <a:avLst/>
          </a:prstGeom>
        </p:spPr>
        <p:txBody>
          <a:bodyPr wrap="none">
            <a:spAutoFit/>
          </a:bodyPr>
          <a:lstStyle/>
          <a:p>
            <a:pPr algn="just"/>
            <a:r>
              <a:rPr lang="en-US" dirty="0"/>
              <a:t>------6.2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3872"/>
            <a:ext cx="8229600" cy="5357850"/>
          </a:xfrm>
        </p:spPr>
        <p:txBody>
          <a:bodyPr>
            <a:normAutofit/>
          </a:bodyPr>
          <a:lstStyle/>
          <a:p>
            <a:pPr algn="just"/>
            <a:r>
              <a:rPr lang="en-US" sz="2800" dirty="0"/>
              <a:t>we dropped the term P(D) because it is a constant </a:t>
            </a:r>
          </a:p>
          <a:p>
            <a:pPr algn="just"/>
            <a:r>
              <a:rPr lang="en-US" sz="2800" dirty="0"/>
              <a:t>In some cases, we will assume that every hypothesis in H is equally probable a priori (P(hi) = P(</a:t>
            </a:r>
            <a:r>
              <a:rPr lang="en-US" sz="2800" dirty="0" err="1"/>
              <a:t>hj</a:t>
            </a:r>
            <a:r>
              <a:rPr lang="en-US" sz="2800" dirty="0"/>
              <a:t>) for all hi and </a:t>
            </a:r>
            <a:r>
              <a:rPr lang="en-US" sz="2800" dirty="0" err="1"/>
              <a:t>hj</a:t>
            </a:r>
            <a:r>
              <a:rPr lang="en-US" sz="2800" dirty="0"/>
              <a:t> in H). </a:t>
            </a:r>
          </a:p>
          <a:p>
            <a:pPr algn="just"/>
            <a:r>
              <a:rPr lang="en-US" sz="2800" dirty="0"/>
              <a:t>In this case we can further simplify Equation 6.2 and consider only the term P(D/h) to find the most probable hypothesis. </a:t>
            </a:r>
          </a:p>
          <a:p>
            <a:pPr algn="just"/>
            <a:r>
              <a:rPr lang="en-US" sz="2800" dirty="0">
                <a:solidFill>
                  <a:srgbClr val="FF0000"/>
                </a:solidFill>
              </a:rPr>
              <a:t>P(D/h) is often called the likelihood of the data D given h, and any hypothesis that maximizes P(D/h) is called a maximum likelihood (ML) hypothesis,</a:t>
            </a:r>
          </a:p>
        </p:txBody>
      </p:sp>
      <p:pic>
        <p:nvPicPr>
          <p:cNvPr id="2" name="Picture 1"/>
          <p:cNvPicPr>
            <a:picLocks noChangeAspect="1"/>
          </p:cNvPicPr>
          <p:nvPr/>
        </p:nvPicPr>
        <p:blipFill>
          <a:blip r:embed="rId2"/>
          <a:stretch>
            <a:fillRect/>
          </a:stretch>
        </p:blipFill>
        <p:spPr>
          <a:xfrm>
            <a:off x="3419872" y="5500703"/>
            <a:ext cx="2952328" cy="80861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US" dirty="0">
                <a:solidFill>
                  <a:srgbClr val="0070C0"/>
                </a:solidFill>
              </a:rPr>
              <a:t>An Example</a:t>
            </a:r>
          </a:p>
        </p:txBody>
      </p:sp>
      <p:sp>
        <p:nvSpPr>
          <p:cNvPr id="3" name="Content Placeholder 2"/>
          <p:cNvSpPr>
            <a:spLocks noGrp="1"/>
          </p:cNvSpPr>
          <p:nvPr>
            <p:ph idx="1"/>
          </p:nvPr>
        </p:nvSpPr>
        <p:spPr>
          <a:xfrm>
            <a:off x="457200" y="714356"/>
            <a:ext cx="8229600" cy="5411807"/>
          </a:xfrm>
        </p:spPr>
        <p:txBody>
          <a:bodyPr>
            <a:normAutofit fontScale="70000" lnSpcReduction="20000"/>
          </a:bodyPr>
          <a:lstStyle/>
          <a:p>
            <a:pPr algn="just"/>
            <a:r>
              <a:rPr lang="en-US" dirty="0"/>
              <a:t>To illustrate </a:t>
            </a:r>
            <a:r>
              <a:rPr lang="en-US" dirty="0" err="1"/>
              <a:t>Bayes</a:t>
            </a:r>
            <a:r>
              <a:rPr lang="en-US" dirty="0"/>
              <a:t> rule, consider a medical diagnosis problem in which there are two alternative hypotheses: </a:t>
            </a:r>
          </a:p>
          <a:p>
            <a:pPr algn="just">
              <a:buNone/>
            </a:pPr>
            <a:r>
              <a:rPr lang="en-US" dirty="0"/>
              <a:t>	(1) that the patient has a particular form of cancer. and </a:t>
            </a:r>
          </a:p>
          <a:p>
            <a:pPr algn="just">
              <a:buNone/>
            </a:pPr>
            <a:r>
              <a:rPr lang="en-US" dirty="0"/>
              <a:t>	(2) that the patient does not. </a:t>
            </a:r>
          </a:p>
          <a:p>
            <a:pPr algn="just"/>
            <a:r>
              <a:rPr lang="en-US" dirty="0"/>
              <a:t>The available data is from a laboratory test with two possible outcomes:  + (positive) and - (negative). </a:t>
            </a:r>
          </a:p>
          <a:p>
            <a:pPr algn="just"/>
            <a:r>
              <a:rPr lang="en-US" dirty="0"/>
              <a:t>We have prior knowledge that over the entire population of people only .008 have this disease. Furthermore, the lab test is only an imperfect indicator of the disease. </a:t>
            </a:r>
          </a:p>
          <a:p>
            <a:pPr algn="just"/>
            <a:r>
              <a:rPr lang="en-US" dirty="0"/>
              <a:t>The test returns a correct positive result in only 98% of the cases in which the disease is actually present and a correct negative result in only 97% of the cases in which the disease is not present. In other cases, the test returns the opposite result. </a:t>
            </a:r>
          </a:p>
          <a:p>
            <a:pPr algn="just"/>
            <a:r>
              <a:rPr lang="en-US" dirty="0"/>
              <a:t>The above situation can be summarized by the following probabilities:</a:t>
            </a:r>
          </a:p>
        </p:txBody>
      </p:sp>
      <p:pic>
        <p:nvPicPr>
          <p:cNvPr id="3074" name="Picture 2"/>
          <p:cNvPicPr>
            <a:picLocks noChangeAspect="1" noChangeArrowheads="1"/>
          </p:cNvPicPr>
          <p:nvPr/>
        </p:nvPicPr>
        <p:blipFill>
          <a:blip r:embed="rId2"/>
          <a:srcRect/>
          <a:stretch>
            <a:fillRect/>
          </a:stretch>
        </p:blipFill>
        <p:spPr bwMode="auto">
          <a:xfrm>
            <a:off x="1214414" y="5286388"/>
            <a:ext cx="6743700" cy="11906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3718</TotalTime>
  <Words>3948</Words>
  <Application>Microsoft Office PowerPoint</Application>
  <PresentationFormat>On-screen Show (4:3)</PresentationFormat>
  <Paragraphs>453</Paragraphs>
  <Slides>61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Cambria Math</vt:lpstr>
      <vt:lpstr>Times New Roman</vt:lpstr>
      <vt:lpstr>Office Theme</vt:lpstr>
      <vt:lpstr>Machine Learning</vt:lpstr>
      <vt:lpstr>PowerPoint Presentation</vt:lpstr>
      <vt:lpstr>PowerPoint Presentation</vt:lpstr>
      <vt:lpstr>BAYES THEOREM</vt:lpstr>
      <vt:lpstr>PowerPoint Presentation</vt:lpstr>
      <vt:lpstr>PowerPoint Presentation</vt:lpstr>
      <vt:lpstr>PowerPoint Presentation</vt:lpstr>
      <vt:lpstr>PowerPoint Presentation</vt:lpstr>
      <vt:lpstr>An Example</vt:lpstr>
      <vt:lpstr>PowerPoint Presentation</vt:lpstr>
      <vt:lpstr>BAYES THEOREM AND CONCEPT LEARNING</vt:lpstr>
      <vt:lpstr>Brute-Force Bayes Concept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Hypotheses and Consistent Learners</vt:lpstr>
      <vt:lpstr>PowerPoint Presentation</vt:lpstr>
      <vt:lpstr>BAYES OPTIMAL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Illustrative Example</vt:lpstr>
      <vt:lpstr>PowerPoint Presentation</vt:lpstr>
      <vt:lpstr>PowerPoint Presentation</vt:lpstr>
      <vt:lpstr>PowerPoint Presentation</vt:lpstr>
      <vt:lpstr>PowerPoint Presentation</vt:lpstr>
      <vt:lpstr>PowerPoint Presentation</vt:lpstr>
      <vt:lpstr>PowerPoint Presentation</vt:lpstr>
      <vt:lpstr>BAYESIAN BELIEF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EM ALGORITHM</vt:lpstr>
      <vt:lpstr>PowerPoint Presentation</vt:lpstr>
      <vt:lpstr>PowerPoint Presentation</vt:lpstr>
      <vt:lpstr>PowerPoint Presentation</vt:lpstr>
      <vt:lpstr>PowerPoint Presentation</vt:lpstr>
      <vt:lpstr>PowerPoint Presentation</vt:lpstr>
      <vt:lpstr>PowerPoint Presentation</vt:lpstr>
      <vt:lpstr>Air-Traffic Data Regarding the arrival of airplanes in the routes from any airport to New Delhi under certain conditions. </vt:lpstr>
      <vt:lpstr>Air-Traffic Data</vt:lpstr>
      <vt:lpstr>Air-Traffic Data</vt:lpstr>
      <vt:lpstr>Naïve Bayesian Classifier</vt:lpstr>
      <vt:lpstr>Naïve Bayesian Classifier</vt:lpstr>
      <vt:lpstr>Naïve Bayesian Classifier</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komal</dc:creator>
  <cp:lastModifiedBy>HOD</cp:lastModifiedBy>
  <cp:revision>169</cp:revision>
  <cp:lastPrinted>2023-05-22T05:56:31Z</cp:lastPrinted>
  <dcterms:created xsi:type="dcterms:W3CDTF">2021-10-21T14:48:23Z</dcterms:created>
  <dcterms:modified xsi:type="dcterms:W3CDTF">2023-05-25T02:09:59Z</dcterms:modified>
</cp:coreProperties>
</file>