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9" r:id="rId3"/>
    <p:sldId id="293" r:id="rId4"/>
    <p:sldId id="257" r:id="rId5"/>
    <p:sldId id="256" r:id="rId6"/>
    <p:sldId id="300" r:id="rId7"/>
    <p:sldId id="258" r:id="rId8"/>
    <p:sldId id="288" r:id="rId9"/>
    <p:sldId id="259" r:id="rId10"/>
    <p:sldId id="260" r:id="rId11"/>
    <p:sldId id="261" r:id="rId12"/>
    <p:sldId id="262" r:id="rId13"/>
    <p:sldId id="263" r:id="rId14"/>
    <p:sldId id="282" r:id="rId15"/>
    <p:sldId id="283" r:id="rId16"/>
    <p:sldId id="284" r:id="rId17"/>
    <p:sldId id="285" r:id="rId18"/>
    <p:sldId id="301" r:id="rId19"/>
    <p:sldId id="264" r:id="rId20"/>
    <p:sldId id="265" r:id="rId21"/>
    <p:sldId id="292" r:id="rId22"/>
    <p:sldId id="291" r:id="rId23"/>
    <p:sldId id="266" r:id="rId24"/>
    <p:sldId id="267" r:id="rId25"/>
    <p:sldId id="268" r:id="rId26"/>
    <p:sldId id="302" r:id="rId27"/>
    <p:sldId id="269" r:id="rId28"/>
    <p:sldId id="270" r:id="rId29"/>
    <p:sldId id="271" r:id="rId30"/>
    <p:sldId id="272" r:id="rId31"/>
    <p:sldId id="273" r:id="rId32"/>
    <p:sldId id="274" r:id="rId33"/>
    <p:sldId id="275" r:id="rId34"/>
    <p:sldId id="297" r:id="rId35"/>
    <p:sldId id="276" r:id="rId36"/>
    <p:sldId id="277" r:id="rId37"/>
    <p:sldId id="280" r:id="rId38"/>
    <p:sldId id="278" r:id="rId39"/>
    <p:sldId id="304" r:id="rId40"/>
    <p:sldId id="279" r:id="rId41"/>
    <p:sldId id="281" r:id="rId42"/>
    <p:sldId id="298" r:id="rId43"/>
    <p:sldId id="286" r:id="rId44"/>
    <p:sldId id="28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9" autoAdjust="0"/>
    <p:restoredTop sz="94660"/>
  </p:normalViewPr>
  <p:slideViewPr>
    <p:cSldViewPr>
      <p:cViewPr varScale="1">
        <p:scale>
          <a:sx n="49" d="100"/>
          <a:sy n="49" d="100"/>
        </p:scale>
        <p:origin x="784"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4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50FAFF-282D-4A66-AFBB-EF64452E435E}"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0FAFF-282D-4A66-AFBB-EF64452E435E}"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0FAFF-282D-4A66-AFBB-EF64452E435E}"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0FAFF-282D-4A66-AFBB-EF64452E435E}"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0FAFF-282D-4A66-AFBB-EF64452E435E}"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50FAFF-282D-4A66-AFBB-EF64452E435E}"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50FAFF-282D-4A66-AFBB-EF64452E435E}" type="datetimeFigureOut">
              <a:rPr lang="en-US" smtClean="0"/>
              <a:pPr/>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0FAFF-282D-4A66-AFBB-EF64452E435E}" type="datetimeFigureOut">
              <a:rPr lang="en-US" smtClean="0"/>
              <a:pPr/>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0FAFF-282D-4A66-AFBB-EF64452E435E}" type="datetimeFigureOut">
              <a:rPr lang="en-US" smtClean="0"/>
              <a:pPr/>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0FAFF-282D-4A66-AFBB-EF64452E435E}"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0FAFF-282D-4A66-AFBB-EF64452E435E}"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A2385-2C7D-4EA5-B943-74CD03CD5B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0FAFF-282D-4A66-AFBB-EF64452E435E}" type="datetimeFigureOut">
              <a:rPr lang="en-US" smtClean="0"/>
              <a:pPr/>
              <a:t>3/30/2023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A2385-2C7D-4EA5-B943-74CD03CD5B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823593F-A31E-433F-A196-0E6E1019AEDF}"/>
              </a:ext>
            </a:extLst>
          </p:cNvPr>
          <p:cNvSpPr>
            <a:spLocks noGrp="1"/>
          </p:cNvSpPr>
          <p:nvPr>
            <p:ph idx="1"/>
          </p:nvPr>
        </p:nvSpPr>
        <p:spPr>
          <a:xfrm>
            <a:off x="0" y="0"/>
            <a:ext cx="9144000" cy="6858000"/>
          </a:xfrm>
        </p:spPr>
        <p:txBody>
          <a:bodyPr rtlCol="0">
            <a:normAutofit/>
          </a:bodyPr>
          <a:lstStyle/>
          <a:p>
            <a:pPr algn="ctr" eaLnBrk="1" fontAlgn="auto" hangingPunct="1">
              <a:spcAft>
                <a:spcPts val="0"/>
              </a:spcAft>
              <a:buFont typeface="Arial" panose="020B0604020202020204" pitchFamily="34" charset="0"/>
              <a:buNone/>
              <a:defRPr/>
            </a:pPr>
            <a:endParaRPr lang="en-US" b="1" dirty="0"/>
          </a:p>
          <a:p>
            <a:pPr algn="ctr" eaLnBrk="1" fontAlgn="auto" hangingPunct="1">
              <a:spcAft>
                <a:spcPts val="0"/>
              </a:spcAft>
              <a:buFont typeface="Arial" panose="020B0604020202020204" pitchFamily="34" charset="0"/>
              <a:buNone/>
              <a:defRPr/>
            </a:pPr>
            <a:r>
              <a:rPr lang="en-US" b="1" dirty="0"/>
              <a:t> </a:t>
            </a:r>
            <a:r>
              <a:rPr lang="en-US" sz="4000" b="1" dirty="0"/>
              <a:t>Learning Resource's</a:t>
            </a:r>
          </a:p>
          <a:p>
            <a:pPr>
              <a:buNone/>
              <a:defRPr/>
            </a:pPr>
            <a:r>
              <a:rPr lang="en-US" dirty="0"/>
              <a:t>                             </a:t>
            </a:r>
          </a:p>
          <a:p>
            <a:pPr>
              <a:buNone/>
              <a:defRPr/>
            </a:pPr>
            <a:r>
              <a:rPr lang="en-US" dirty="0"/>
              <a:t>                  </a:t>
            </a:r>
            <a:r>
              <a:rPr lang="en-US" sz="5400" dirty="0"/>
              <a:t>MACHINE LEARNING</a:t>
            </a:r>
          </a:p>
          <a:p>
            <a:pPr>
              <a:buNone/>
              <a:defRPr/>
            </a:pPr>
            <a:r>
              <a:rPr lang="en-US" dirty="0"/>
              <a:t>                                            By</a:t>
            </a:r>
          </a:p>
          <a:p>
            <a:pPr>
              <a:buNone/>
              <a:defRPr/>
            </a:pPr>
            <a:r>
              <a:rPr lang="en-US" dirty="0"/>
              <a:t>       </a:t>
            </a:r>
            <a:r>
              <a:rPr lang="en-US" dirty="0" smtClean="0"/>
              <a:t>                          </a:t>
            </a:r>
            <a:r>
              <a:rPr lang="en-US" dirty="0"/>
              <a:t>Tom M. </a:t>
            </a:r>
            <a:r>
              <a:rPr lang="en-US" dirty="0" smtClean="0"/>
              <a:t>Mitchell   </a:t>
            </a:r>
            <a:endParaRPr lang="en-US" dirty="0"/>
          </a:p>
          <a:p>
            <a:pPr>
              <a:buNone/>
              <a:defRPr/>
            </a:pPr>
            <a:r>
              <a:rPr lang="en-US" dirty="0"/>
              <a:t>                              McGraw-Hill Education (India)</a:t>
            </a:r>
          </a:p>
          <a:p>
            <a:pPr>
              <a:buNone/>
              <a:defRPr/>
            </a:pPr>
            <a:r>
              <a:rPr lang="en-US" dirty="0"/>
              <a:t>                                  Edition 2013</a:t>
            </a:r>
          </a:p>
          <a:p>
            <a:pPr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1300620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Learning Problem</a:t>
            </a:r>
          </a:p>
        </p:txBody>
      </p:sp>
      <p:sp>
        <p:nvSpPr>
          <p:cNvPr id="3" name="Content Placeholder 2"/>
          <p:cNvSpPr>
            <a:spLocks noGrp="1"/>
          </p:cNvSpPr>
          <p:nvPr>
            <p:ph idx="1"/>
          </p:nvPr>
        </p:nvSpPr>
        <p:spPr/>
        <p:txBody>
          <a:bodyPr>
            <a:normAutofit/>
          </a:bodyPr>
          <a:lstStyle/>
          <a:p>
            <a:pPr marL="0" indent="0">
              <a:buNone/>
            </a:pPr>
            <a:r>
              <a:rPr lang="en-US" dirty="0"/>
              <a:t> To have a well-defined learning problem, we    must identity the following three features: 	</a:t>
            </a:r>
          </a:p>
          <a:p>
            <a:pPr marL="971550" lvl="1" indent="-514350" algn="just">
              <a:buFont typeface="+mj-lt"/>
              <a:buAutoNum type="arabicPeriod"/>
            </a:pPr>
            <a:r>
              <a:rPr lang="en-US" dirty="0"/>
              <a:t>The class of tasks </a:t>
            </a:r>
          </a:p>
          <a:p>
            <a:pPr marL="971550" lvl="1" indent="-514350" algn="just">
              <a:buFont typeface="+mj-lt"/>
              <a:buAutoNum type="arabicPeriod"/>
            </a:pPr>
            <a:r>
              <a:rPr lang="en-US" dirty="0"/>
              <a:t>The measure of performance to be improved</a:t>
            </a:r>
          </a:p>
          <a:p>
            <a:pPr marL="971550" lvl="1" indent="-514350" algn="just">
              <a:buFont typeface="+mj-lt"/>
              <a:buAutoNum type="arabicPeriod"/>
            </a:pPr>
            <a:r>
              <a:rPr lang="en-US" dirty="0"/>
              <a:t>The source of experience(knowledge or skill)</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Learning Problem</a:t>
            </a:r>
          </a:p>
        </p:txBody>
      </p:sp>
      <p:sp>
        <p:nvSpPr>
          <p:cNvPr id="3" name="Content Placeholder 2"/>
          <p:cNvSpPr>
            <a:spLocks noGrp="1"/>
          </p:cNvSpPr>
          <p:nvPr>
            <p:ph idx="1"/>
          </p:nvPr>
        </p:nvSpPr>
        <p:spPr/>
        <p:txBody>
          <a:bodyPr/>
          <a:lstStyle/>
          <a:p>
            <a:pPr marL="0" indent="0">
              <a:buNone/>
            </a:pPr>
            <a:r>
              <a:rPr lang="en-US" dirty="0"/>
              <a:t>Example Problem 1</a:t>
            </a:r>
          </a:p>
          <a:p>
            <a:pPr marL="0" indent="0">
              <a:buNone/>
            </a:pPr>
            <a:r>
              <a:rPr lang="en-US" dirty="0"/>
              <a:t>   A checkers learning problem: </a:t>
            </a:r>
          </a:p>
          <a:p>
            <a:pPr>
              <a:buNone/>
            </a:pPr>
            <a:r>
              <a:rPr lang="en-US" dirty="0"/>
              <a:t>	</a:t>
            </a:r>
            <a:r>
              <a:rPr lang="en-US" b="1" dirty="0"/>
              <a:t>Task T: </a:t>
            </a:r>
            <a:r>
              <a:rPr lang="en-US" dirty="0"/>
              <a:t>playing checkers </a:t>
            </a:r>
          </a:p>
          <a:p>
            <a:pPr>
              <a:buNone/>
            </a:pPr>
            <a:r>
              <a:rPr lang="en-US" dirty="0"/>
              <a:t>	</a:t>
            </a:r>
            <a:r>
              <a:rPr lang="en-US" b="1" dirty="0"/>
              <a:t>Performance measure P: </a:t>
            </a:r>
            <a:r>
              <a:rPr lang="en-US" dirty="0"/>
              <a:t>percent of games won against opponents </a:t>
            </a:r>
          </a:p>
          <a:p>
            <a:pPr>
              <a:buNone/>
            </a:pPr>
            <a:r>
              <a:rPr lang="en-US" dirty="0"/>
              <a:t>	</a:t>
            </a:r>
            <a:r>
              <a:rPr lang="en-US" b="1" dirty="0"/>
              <a:t>Training experience E: </a:t>
            </a:r>
            <a:r>
              <a:rPr lang="en-US" dirty="0"/>
              <a:t>playing practice games against itself</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Example Problem 2</a:t>
            </a:r>
          </a:p>
        </p:txBody>
      </p:sp>
      <p:sp>
        <p:nvSpPr>
          <p:cNvPr id="3" name="Content Placeholder 2"/>
          <p:cNvSpPr>
            <a:spLocks noGrp="1"/>
          </p:cNvSpPr>
          <p:nvPr>
            <p:ph idx="1"/>
          </p:nvPr>
        </p:nvSpPr>
        <p:spPr>
          <a:xfrm>
            <a:off x="251520" y="1600200"/>
            <a:ext cx="8568952" cy="4781128"/>
          </a:xfrm>
        </p:spPr>
        <p:txBody>
          <a:bodyPr/>
          <a:lstStyle/>
          <a:p>
            <a:pPr marL="0" indent="0">
              <a:buNone/>
            </a:pPr>
            <a:r>
              <a:rPr lang="en-US" dirty="0"/>
              <a:t>A handwriting recognition learning problem</a:t>
            </a:r>
          </a:p>
          <a:p>
            <a:pPr marL="0" indent="0">
              <a:buNone/>
            </a:pPr>
            <a:r>
              <a:rPr lang="en-US" b="1" dirty="0"/>
              <a:t>Task T: </a:t>
            </a:r>
            <a:r>
              <a:rPr lang="en-US" dirty="0"/>
              <a:t>recognizing and classifying handwritten words within images</a:t>
            </a:r>
          </a:p>
          <a:p>
            <a:pPr marL="0" indent="0">
              <a:buNone/>
            </a:pPr>
            <a:r>
              <a:rPr lang="en-US" b="1" dirty="0"/>
              <a:t>Performance measure P: </a:t>
            </a:r>
            <a:r>
              <a:rPr lang="en-US" dirty="0"/>
              <a:t>percent of words correctly classified </a:t>
            </a:r>
          </a:p>
          <a:p>
            <a:pPr marL="0" indent="0">
              <a:buNone/>
            </a:pPr>
            <a:r>
              <a:rPr lang="en-US" b="1" dirty="0"/>
              <a:t>Training experience E: </a:t>
            </a:r>
            <a:r>
              <a:rPr lang="en-US" dirty="0"/>
              <a:t>a database of handwritten words with given classifications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Problem 3</a:t>
            </a:r>
          </a:p>
        </p:txBody>
      </p:sp>
      <p:sp>
        <p:nvSpPr>
          <p:cNvPr id="3" name="Content Placeholder 2"/>
          <p:cNvSpPr>
            <a:spLocks noGrp="1"/>
          </p:cNvSpPr>
          <p:nvPr>
            <p:ph idx="1"/>
          </p:nvPr>
        </p:nvSpPr>
        <p:spPr/>
        <p:txBody>
          <a:bodyPr>
            <a:normAutofit/>
          </a:bodyPr>
          <a:lstStyle/>
          <a:p>
            <a:pPr marL="0" indent="0" algn="just">
              <a:buNone/>
            </a:pPr>
            <a:r>
              <a:rPr lang="en-US" dirty="0"/>
              <a:t>A robot driving learning problem: </a:t>
            </a:r>
          </a:p>
          <a:p>
            <a:pPr marL="0" indent="0" algn="just">
              <a:buNone/>
            </a:pPr>
            <a:r>
              <a:rPr lang="en-US" b="1" dirty="0"/>
              <a:t>Task T: </a:t>
            </a:r>
            <a:r>
              <a:rPr lang="en-US" dirty="0"/>
              <a:t>driving on public four-lane highways using vision sensors </a:t>
            </a:r>
          </a:p>
          <a:p>
            <a:pPr marL="0" indent="0" algn="just">
              <a:buNone/>
            </a:pPr>
            <a:r>
              <a:rPr lang="en-US" b="1" dirty="0"/>
              <a:t>Performance measure P: </a:t>
            </a:r>
            <a:r>
              <a:rPr lang="en-US" dirty="0"/>
              <a:t>average distance traveled before an error(as judged by human) </a:t>
            </a:r>
          </a:p>
          <a:p>
            <a:pPr marL="0" indent="0" algn="just">
              <a:buNone/>
            </a:pPr>
            <a:r>
              <a:rPr lang="en-US" b="1" dirty="0"/>
              <a:t>Training experience E: </a:t>
            </a:r>
            <a:r>
              <a:rPr lang="en-US" dirty="0"/>
              <a:t>a sequence of images and steering commands recorded while observing a human driver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1"/>
                </a:solidFill>
              </a:rPr>
              <a:t>Successful Applications of Machine Learning</a:t>
            </a:r>
          </a:p>
        </p:txBody>
      </p:sp>
      <p:sp>
        <p:nvSpPr>
          <p:cNvPr id="3" name="Content Placeholder 2"/>
          <p:cNvSpPr>
            <a:spLocks noGrp="1"/>
          </p:cNvSpPr>
          <p:nvPr>
            <p:ph idx="1"/>
          </p:nvPr>
        </p:nvSpPr>
        <p:spPr>
          <a:xfrm>
            <a:off x="179512" y="1844824"/>
            <a:ext cx="8507288" cy="4697427"/>
          </a:xfrm>
        </p:spPr>
        <p:txBody>
          <a:bodyPr>
            <a:normAutofit fontScale="92500" lnSpcReduction="20000"/>
          </a:bodyPr>
          <a:lstStyle/>
          <a:p>
            <a:pPr algn="just"/>
            <a:r>
              <a:rPr lang="en-US" b="1" dirty="0"/>
              <a:t>Learning to recognize spoken words:</a:t>
            </a:r>
            <a:r>
              <a:rPr lang="en-US" dirty="0"/>
              <a:t> the SPHINX system learns speaker-specific strategies for recognizing the primitive sounds and words from the observed speech signal. </a:t>
            </a:r>
          </a:p>
          <a:p>
            <a:pPr algn="just"/>
            <a:r>
              <a:rPr lang="en-US" b="1" dirty="0"/>
              <a:t>Learning to drive an autonomous vehicle: </a:t>
            </a:r>
            <a:r>
              <a:rPr lang="en-US" dirty="0"/>
              <a:t>Machine learning methods have been used to train computer-controlled vehicles to steer correctly when driving on a variety of road types. For example, the ALVINN system has used its learned strategies to drive unassisted at 70 miles per hour for 90 miles on public highways among other cars</a:t>
            </a:r>
          </a:p>
        </p:txBody>
      </p:sp>
    </p:spTree>
    <p:extLst>
      <p:ext uri="{BB962C8B-B14F-4D97-AF65-F5344CB8AC3E}">
        <p14:creationId xmlns:p14="http://schemas.microsoft.com/office/powerpoint/2010/main" val="3333535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r>
              <a:rPr lang="en-US" b="1" dirty="0"/>
              <a:t>Learning to classify new astronomical structures</a:t>
            </a:r>
            <a:r>
              <a:rPr lang="en-US" dirty="0"/>
              <a:t>: decision tree learning algorithms have been used by NASA to learn how to classify celestial objects.</a:t>
            </a:r>
          </a:p>
          <a:p>
            <a:pPr algn="just"/>
            <a:r>
              <a:rPr lang="en-US" b="1" dirty="0"/>
              <a:t>Learning to play world-class backgammon: </a:t>
            </a:r>
            <a:r>
              <a:rPr lang="en-US" dirty="0"/>
              <a:t> the world's top computer program for backgammon, TD-GAMMON (</a:t>
            </a:r>
            <a:r>
              <a:rPr lang="en-US" dirty="0" err="1"/>
              <a:t>Tesauro</a:t>
            </a:r>
            <a:r>
              <a:rPr lang="en-US" dirty="0"/>
              <a:t> 1992, 1995). learned its strategy by playing over one million practice games against itself</a:t>
            </a:r>
          </a:p>
        </p:txBody>
      </p:sp>
    </p:spTree>
    <p:extLst>
      <p:ext uri="{BB962C8B-B14F-4D97-AF65-F5344CB8AC3E}">
        <p14:creationId xmlns:p14="http://schemas.microsoft.com/office/powerpoint/2010/main" val="2891288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Disciplines and Examples of their influence on Machine Learning </a:t>
            </a:r>
          </a:p>
        </p:txBody>
      </p:sp>
      <p:sp>
        <p:nvSpPr>
          <p:cNvPr id="3" name="Content Placeholder 2"/>
          <p:cNvSpPr>
            <a:spLocks noGrp="1"/>
          </p:cNvSpPr>
          <p:nvPr>
            <p:ph idx="1"/>
          </p:nvPr>
        </p:nvSpPr>
        <p:spPr>
          <a:xfrm>
            <a:off x="0" y="1600200"/>
            <a:ext cx="8964488" cy="5257800"/>
          </a:xfrm>
        </p:spPr>
        <p:txBody>
          <a:bodyPr>
            <a:normAutofit fontScale="77500" lnSpcReduction="20000"/>
          </a:bodyPr>
          <a:lstStyle/>
          <a:p>
            <a:pPr algn="just"/>
            <a:r>
              <a:rPr lang="en-US" b="1" dirty="0"/>
              <a:t>Artificial intelligence - </a:t>
            </a:r>
            <a:r>
              <a:rPr lang="en-US" dirty="0"/>
              <a:t>Learning symbolic representations of concepts. Machine learning as a search problem. Learning as an approach to improving problem solving. Using prior knowledge together with training data to guide learning. </a:t>
            </a:r>
          </a:p>
          <a:p>
            <a:pPr algn="just">
              <a:buNone/>
            </a:pPr>
            <a:endParaRPr lang="en-US" dirty="0"/>
          </a:p>
          <a:p>
            <a:pPr algn="just"/>
            <a:r>
              <a:rPr lang="en-US" b="1" dirty="0"/>
              <a:t>Bayesian methods - </a:t>
            </a:r>
            <a:r>
              <a:rPr lang="en-US" dirty="0" err="1"/>
              <a:t>Bayes</a:t>
            </a:r>
            <a:r>
              <a:rPr lang="en-US" dirty="0"/>
              <a:t>' theorem as the basis for calculating probabilities of hypotheses. The naive </a:t>
            </a:r>
            <a:r>
              <a:rPr lang="en-US" dirty="0" err="1"/>
              <a:t>Bayes</a:t>
            </a:r>
            <a:r>
              <a:rPr lang="en-US" dirty="0"/>
              <a:t> classifier. Algorithms for estimating values of unobserved variables. </a:t>
            </a:r>
          </a:p>
          <a:p>
            <a:pPr algn="just">
              <a:buNone/>
            </a:pPr>
            <a:endParaRPr lang="en-US" dirty="0"/>
          </a:p>
          <a:p>
            <a:pPr algn="just"/>
            <a:r>
              <a:rPr lang="en-US" b="1" dirty="0"/>
              <a:t>Computational complexity theory- </a:t>
            </a:r>
            <a:r>
              <a:rPr lang="en-US" dirty="0"/>
              <a:t>Theoretical bounds on the inherent complexity of different learning tasks, measured in terms of the computational effort, number of training examples, number of mistakes, etc. required in order to learn.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fontScale="70000" lnSpcReduction="20000"/>
          </a:bodyPr>
          <a:lstStyle/>
          <a:p>
            <a:pPr algn="just"/>
            <a:r>
              <a:rPr lang="en-US" b="1" dirty="0"/>
              <a:t>Control theory -</a:t>
            </a:r>
            <a:r>
              <a:rPr lang="en-US" dirty="0"/>
              <a:t>Procedures that learn to control processes in order to optimize predefined objectives and that learn to predict the next state of the process they are controlling.</a:t>
            </a:r>
          </a:p>
          <a:p>
            <a:pPr algn="just">
              <a:buNone/>
            </a:pPr>
            <a:r>
              <a:rPr lang="en-US" dirty="0"/>
              <a:t> </a:t>
            </a:r>
          </a:p>
          <a:p>
            <a:pPr algn="just"/>
            <a:r>
              <a:rPr lang="en-US" b="1" dirty="0"/>
              <a:t>Information theory - </a:t>
            </a:r>
            <a:r>
              <a:rPr lang="en-US" dirty="0"/>
              <a:t>Measures of entropy and information content. Minimum description length approaches to learning. </a:t>
            </a:r>
          </a:p>
          <a:p>
            <a:pPr marL="0" indent="0" algn="just">
              <a:buNone/>
            </a:pPr>
            <a:endParaRPr lang="en-US" dirty="0"/>
          </a:p>
          <a:p>
            <a:pPr algn="just"/>
            <a:r>
              <a:rPr lang="en-US" b="1" dirty="0"/>
              <a:t>Philosophy - </a:t>
            </a:r>
            <a:r>
              <a:rPr lang="en-US" dirty="0"/>
              <a:t>Occam's razor, suggesting that the simplest hypothesis is the best. Analysis of the justification for generalizing beyond observed data.</a:t>
            </a:r>
          </a:p>
          <a:p>
            <a:pPr algn="just"/>
            <a:endParaRPr lang="en-US" dirty="0"/>
          </a:p>
          <a:p>
            <a:pPr algn="just"/>
            <a:r>
              <a:rPr lang="en-US" b="1" dirty="0"/>
              <a:t>Psychology and neurobiology -</a:t>
            </a:r>
            <a:r>
              <a:rPr lang="en-US" dirty="0"/>
              <a:t>The power law of practice, which states that over a very broad range of learning problems, people's response time improves with practice according to a power law.</a:t>
            </a:r>
          </a:p>
          <a:p>
            <a:pPr algn="just">
              <a:buNone/>
            </a:pPr>
            <a:endParaRPr lang="en-US" dirty="0"/>
          </a:p>
          <a:p>
            <a:pPr algn="just"/>
            <a:r>
              <a:rPr lang="en-US" b="1" dirty="0"/>
              <a:t>Statistics -</a:t>
            </a:r>
            <a:r>
              <a:rPr lang="en-US" dirty="0"/>
              <a:t> Characterization of errors (</a:t>
            </a:r>
            <a:r>
              <a:rPr lang="en-US" dirty="0" err="1" smtClean="0"/>
              <a:t>e.g</a:t>
            </a:r>
            <a:r>
              <a:rPr lang="en-US" dirty="0"/>
              <a:t>,</a:t>
            </a:r>
            <a:r>
              <a:rPr lang="en-US" dirty="0" smtClean="0"/>
              <a:t> </a:t>
            </a:r>
            <a:r>
              <a:rPr lang="en-US" dirty="0"/>
              <a:t>variance) that occur when estimating the accuracy of a hypothesis based on a limited sample of data.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37831-24F5-4472-BD56-6295FB193F73}"/>
              </a:ext>
            </a:extLst>
          </p:cNvPr>
          <p:cNvSpPr>
            <a:spLocks noGrp="1"/>
          </p:cNvSpPr>
          <p:nvPr>
            <p:ph type="title"/>
          </p:nvPr>
        </p:nvSpPr>
        <p:spPr/>
        <p:txBody>
          <a:bodyPr/>
          <a:lstStyle/>
          <a:p>
            <a:r>
              <a:rPr lang="en-IN" dirty="0"/>
              <a:t>Checkers game</a:t>
            </a:r>
          </a:p>
        </p:txBody>
      </p:sp>
      <p:sp>
        <p:nvSpPr>
          <p:cNvPr id="3" name="Content Placeholder 2">
            <a:extLst>
              <a:ext uri="{FF2B5EF4-FFF2-40B4-BE49-F238E27FC236}">
                <a16:creationId xmlns:a16="http://schemas.microsoft.com/office/drawing/2014/main" xmlns="" id="{947FE67A-33E0-4CF1-8BE8-453557143CCD}"/>
              </a:ext>
            </a:extLst>
          </p:cNvPr>
          <p:cNvSpPr>
            <a:spLocks noGrp="1"/>
          </p:cNvSpPr>
          <p:nvPr>
            <p:ph idx="1"/>
          </p:nvPr>
        </p:nvSpPr>
        <p:spPr/>
        <p:txBody>
          <a:bodyPr/>
          <a:lstStyle/>
          <a:p>
            <a:r>
              <a:rPr lang="en-IN" dirty="0"/>
              <a:t>https://www.youtube.com/watch?v=ScKIdStgAfU</a:t>
            </a:r>
          </a:p>
        </p:txBody>
      </p:sp>
    </p:spTree>
    <p:extLst>
      <p:ext uri="{BB962C8B-B14F-4D97-AF65-F5344CB8AC3E}">
        <p14:creationId xmlns:p14="http://schemas.microsoft.com/office/powerpoint/2010/main" val="3642557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DESIGNING A LEARNING SYSTEM</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let us consider designing a program to </a:t>
            </a:r>
            <a:r>
              <a:rPr lang="en-US" dirty="0">
                <a:solidFill>
                  <a:srgbClr val="FF0000"/>
                </a:solidFill>
              </a:rPr>
              <a:t>learn to play checkers</a:t>
            </a:r>
            <a:r>
              <a:rPr lang="en-US" dirty="0"/>
              <a:t>, with the goal of entering it in the world checkers tournament. We adopt the performance measure: the percent of games it wins in this world tournament.</a:t>
            </a:r>
          </a:p>
          <a:p>
            <a:endParaRPr lang="en-US" dirty="0"/>
          </a:p>
          <a:p>
            <a:pPr marL="514350" indent="-514350">
              <a:buFont typeface="+mj-lt"/>
              <a:buAutoNum type="arabicPeriod"/>
            </a:pPr>
            <a:r>
              <a:rPr lang="en-US" dirty="0"/>
              <a:t>Choosing the Training Experience </a:t>
            </a:r>
          </a:p>
          <a:p>
            <a:pPr marL="514350" indent="-514350">
              <a:buFont typeface="+mj-lt"/>
              <a:buAutoNum type="arabicPeriod"/>
            </a:pPr>
            <a:r>
              <a:rPr lang="en-US" dirty="0"/>
              <a:t>Choosing the Target Function </a:t>
            </a:r>
          </a:p>
          <a:p>
            <a:pPr marL="514350" indent="-514350">
              <a:buFont typeface="+mj-lt"/>
              <a:buAutoNum type="arabicPeriod"/>
            </a:pPr>
            <a:r>
              <a:rPr lang="en-US" dirty="0"/>
              <a:t>Choosing a Representation for the Target Function</a:t>
            </a:r>
          </a:p>
          <a:p>
            <a:pPr marL="514350" indent="-514350">
              <a:buFont typeface="+mj-lt"/>
              <a:buAutoNum type="arabicPeriod"/>
            </a:pPr>
            <a:r>
              <a:rPr lang="en-US" dirty="0"/>
              <a:t>Choosing a Function Approximation Algorithm</a:t>
            </a:r>
          </a:p>
          <a:p>
            <a:pPr marL="514350" indent="-514350">
              <a:buFont typeface="+mj-lt"/>
              <a:buAutoNum type="arabicPeriod"/>
            </a:pPr>
            <a:r>
              <a:rPr lang="en-US" dirty="0"/>
              <a:t>The Final Design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Concept Learning: </a:t>
            </a:r>
            <a:r>
              <a:rPr lang="en-US" dirty="0" err="1"/>
              <a:t>EnjoySport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9512" y="1916832"/>
            <a:ext cx="8964488" cy="4308510"/>
          </a:xfrm>
          <a:prstGeom prst="rect">
            <a:avLst/>
          </a:prstGeom>
          <a:noFill/>
          <a:ln w="9525">
            <a:noFill/>
            <a:miter lim="800000"/>
            <a:headEnd/>
            <a:tailEnd/>
          </a:ln>
          <a:effectLst/>
        </p:spPr>
      </p:pic>
    </p:spTree>
    <p:extLst>
      <p:ext uri="{BB962C8B-B14F-4D97-AF65-F5344CB8AC3E}">
        <p14:creationId xmlns:p14="http://schemas.microsoft.com/office/powerpoint/2010/main" val="2823558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en-US" dirty="0">
                <a:solidFill>
                  <a:srgbClr val="0070C0"/>
                </a:solidFill>
              </a:rPr>
              <a:t>Choosing the Training Experience </a:t>
            </a:r>
          </a:p>
        </p:txBody>
      </p:sp>
      <p:sp>
        <p:nvSpPr>
          <p:cNvPr id="3" name="Content Placeholder 2"/>
          <p:cNvSpPr>
            <a:spLocks noGrp="1"/>
          </p:cNvSpPr>
          <p:nvPr>
            <p:ph idx="1"/>
          </p:nvPr>
        </p:nvSpPr>
        <p:spPr>
          <a:xfrm>
            <a:off x="457200" y="1916832"/>
            <a:ext cx="8229600" cy="4525963"/>
          </a:xfrm>
        </p:spPr>
        <p:txBody>
          <a:bodyPr>
            <a:normAutofit/>
          </a:bodyPr>
          <a:lstStyle/>
          <a:p>
            <a:pPr algn="just"/>
            <a:r>
              <a:rPr lang="en-US" sz="2800" b="1" dirty="0">
                <a:solidFill>
                  <a:schemeClr val="accent1"/>
                </a:solidFill>
              </a:rPr>
              <a:t>F</a:t>
            </a:r>
            <a:r>
              <a:rPr lang="en-US" sz="2800" b="1" dirty="0" smtClean="0">
                <a:solidFill>
                  <a:schemeClr val="accent1"/>
                </a:solidFill>
              </a:rPr>
              <a:t>irst</a:t>
            </a:r>
            <a:r>
              <a:rPr lang="en-US" sz="2800" dirty="0" smtClean="0"/>
              <a:t> </a:t>
            </a:r>
            <a:r>
              <a:rPr lang="en-US" sz="2800" dirty="0"/>
              <a:t>design choice is to choose the type of training experience from which our system will learn.</a:t>
            </a:r>
          </a:p>
          <a:p>
            <a:pPr algn="l"/>
            <a:r>
              <a:rPr lang="en-US" sz="2800" dirty="0"/>
              <a:t> </a:t>
            </a:r>
            <a:r>
              <a:rPr lang="en-IN" sz="2800" b="0" i="0" u="none" strike="noStrike" baseline="0" dirty="0"/>
              <a:t>The type of training experience available can have a significant impact on success or failure of the learner</a:t>
            </a:r>
            <a:endParaRPr lang="en-US" sz="2800" dirty="0"/>
          </a:p>
          <a:p>
            <a:pPr algn="just"/>
            <a:r>
              <a:rPr lang="en-US" sz="2800" dirty="0"/>
              <a:t>One key attribute is whether the training experience provides </a:t>
            </a:r>
            <a:r>
              <a:rPr lang="en-US" sz="2800" b="1" dirty="0"/>
              <a:t>direct</a:t>
            </a:r>
            <a:r>
              <a:rPr lang="en-US" sz="2800" dirty="0"/>
              <a:t> or </a:t>
            </a:r>
            <a:r>
              <a:rPr lang="en-US" sz="2800" b="1" dirty="0"/>
              <a:t>indirect</a:t>
            </a:r>
            <a:r>
              <a:rPr lang="en-US" sz="2800" dirty="0"/>
              <a:t> feedback regarding the choices made by the performance system.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5CE0B40-5151-47BB-9F5B-6C90694EBAD8}"/>
              </a:ext>
            </a:extLst>
          </p:cNvPr>
          <p:cNvSpPr>
            <a:spLocks noGrp="1"/>
          </p:cNvSpPr>
          <p:nvPr>
            <p:ph idx="1"/>
          </p:nvPr>
        </p:nvSpPr>
        <p:spPr>
          <a:xfrm>
            <a:off x="457200" y="620688"/>
            <a:ext cx="8229600" cy="5505475"/>
          </a:xfrm>
        </p:spPr>
        <p:txBody>
          <a:bodyPr>
            <a:noAutofit/>
          </a:bodyPr>
          <a:lstStyle/>
          <a:p>
            <a:pPr algn="l"/>
            <a:r>
              <a:rPr lang="en-IN" sz="2800" b="0" i="0" u="none" strike="noStrike" baseline="0" dirty="0"/>
              <a:t>For example, in learning to play checkers, the system might learn from </a:t>
            </a:r>
          </a:p>
          <a:p>
            <a:pPr algn="l"/>
            <a:r>
              <a:rPr lang="en-IN" sz="2800" b="1" dirty="0"/>
              <a:t>D</a:t>
            </a:r>
            <a:r>
              <a:rPr lang="en-IN" sz="2800" b="1" u="none" strike="noStrike" baseline="0" dirty="0"/>
              <a:t>irect </a:t>
            </a:r>
            <a:r>
              <a:rPr lang="en-IN" sz="2800" b="0" u="none" strike="noStrike" baseline="0" dirty="0"/>
              <a:t>training examples consisting of individual checkers board states and the </a:t>
            </a:r>
            <a:r>
              <a:rPr lang="en-IN" sz="2800" b="0" u="none" strike="noStrike" baseline="0" dirty="0">
                <a:solidFill>
                  <a:srgbClr val="FF0000"/>
                </a:solidFill>
              </a:rPr>
              <a:t>correct move for each</a:t>
            </a:r>
            <a:r>
              <a:rPr lang="en-IN" sz="2800" b="0" u="none" strike="noStrike" baseline="0" dirty="0"/>
              <a:t>. </a:t>
            </a:r>
          </a:p>
          <a:p>
            <a:pPr algn="l"/>
            <a:r>
              <a:rPr lang="en-IN" sz="2800" b="1" dirty="0"/>
              <a:t>I</a:t>
            </a:r>
            <a:r>
              <a:rPr lang="en-IN" sz="2800" b="1" u="none" strike="noStrike" baseline="0" dirty="0"/>
              <a:t>ndirect </a:t>
            </a:r>
            <a:r>
              <a:rPr lang="en-IN" sz="2800" b="0" i="0" u="none" strike="noStrike" baseline="0" dirty="0"/>
              <a:t>information consisting of the move sequences and </a:t>
            </a:r>
            <a:r>
              <a:rPr lang="en-IN" sz="2800" b="0" i="0" u="none" strike="noStrike" baseline="0" dirty="0">
                <a:solidFill>
                  <a:srgbClr val="FF0000"/>
                </a:solidFill>
              </a:rPr>
              <a:t>final outcomes </a:t>
            </a:r>
            <a:r>
              <a:rPr lang="en-IN" sz="2800" b="0" i="0" u="none" strike="noStrike" baseline="0" dirty="0"/>
              <a:t>of various games played.</a:t>
            </a:r>
          </a:p>
          <a:p>
            <a:pPr algn="l"/>
            <a:r>
              <a:rPr lang="en-IN" sz="2800" b="0" i="0" u="none" strike="noStrike" baseline="0" dirty="0"/>
              <a:t> In this case, information about the correctness of specific moves early in the game must be inferred indirectly from the fact that the game was eventually won or lost.</a:t>
            </a:r>
            <a:endParaRPr lang="en-IN" sz="2800" dirty="0"/>
          </a:p>
        </p:txBody>
      </p:sp>
    </p:spTree>
    <p:extLst>
      <p:ext uri="{BB962C8B-B14F-4D97-AF65-F5344CB8AC3E}">
        <p14:creationId xmlns:p14="http://schemas.microsoft.com/office/powerpoint/2010/main" val="1358222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10000"/>
          </a:bodyPr>
          <a:lstStyle/>
          <a:p>
            <a:pPr algn="just"/>
            <a:r>
              <a:rPr lang="en-US" dirty="0"/>
              <a:t>A </a:t>
            </a:r>
            <a:r>
              <a:rPr lang="en-US" b="1" dirty="0">
                <a:solidFill>
                  <a:schemeClr val="accent1"/>
                </a:solidFill>
              </a:rPr>
              <a:t>second</a:t>
            </a:r>
            <a:r>
              <a:rPr lang="en-US" dirty="0"/>
              <a:t> important attribute of the training experience is the degree to which the learner controls the sequence of training examples.</a:t>
            </a:r>
          </a:p>
          <a:p>
            <a:pPr algn="just"/>
            <a:r>
              <a:rPr lang="en-US" dirty="0"/>
              <a:t> For example, the learner might rely on the teacher to select informative board states and to provide the correct move for each.</a:t>
            </a:r>
          </a:p>
          <a:p>
            <a:r>
              <a:rPr lang="en-US" dirty="0"/>
              <a:t>Alternatively, the learner might itself propose board states that it finds confusing and ask the teacher for the correct move.</a:t>
            </a:r>
          </a:p>
          <a:p>
            <a:r>
              <a:rPr lang="en-US" dirty="0"/>
              <a:t>Or</a:t>
            </a:r>
            <a:r>
              <a:rPr lang="en-US" b="1" i="1" dirty="0"/>
              <a:t> </a:t>
            </a:r>
            <a:r>
              <a:rPr lang="en-US" dirty="0"/>
              <a:t>the learner may have complete control over both the board states and training classifications, as it does when it learns by playing against itself with no teacher present.</a:t>
            </a:r>
          </a:p>
        </p:txBody>
      </p:sp>
    </p:spTree>
    <p:extLst>
      <p:ext uri="{BB962C8B-B14F-4D97-AF65-F5344CB8AC3E}">
        <p14:creationId xmlns:p14="http://schemas.microsoft.com/office/powerpoint/2010/main" val="1648895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8680"/>
            <a:ext cx="9036496" cy="6741368"/>
          </a:xfrm>
        </p:spPr>
        <p:txBody>
          <a:bodyPr>
            <a:noAutofit/>
          </a:bodyPr>
          <a:lstStyle/>
          <a:p>
            <a:pPr algn="just"/>
            <a:r>
              <a:rPr lang="en-US" sz="2400" dirty="0"/>
              <a:t>A </a:t>
            </a:r>
            <a:r>
              <a:rPr lang="en-US" sz="2400" b="1" dirty="0">
                <a:solidFill>
                  <a:schemeClr val="accent1"/>
                </a:solidFill>
              </a:rPr>
              <a:t>third</a:t>
            </a:r>
            <a:r>
              <a:rPr lang="en-US" sz="2400" dirty="0">
                <a:solidFill>
                  <a:schemeClr val="accent1"/>
                </a:solidFill>
              </a:rPr>
              <a:t> </a:t>
            </a:r>
            <a:r>
              <a:rPr lang="en-US" sz="2400" dirty="0"/>
              <a:t>important attribute of the training experience is how well it represents the distribution of examples over which the final system performance P must be measured. </a:t>
            </a:r>
          </a:p>
          <a:p>
            <a:pPr algn="l"/>
            <a:r>
              <a:rPr lang="en-IN" sz="2400" b="0" i="0" u="none" strike="noStrike" baseline="0" dirty="0"/>
              <a:t>learning is most reliable when the training examples follow a distribution similar to that of future test examples. </a:t>
            </a:r>
          </a:p>
          <a:p>
            <a:pPr algn="l"/>
            <a:r>
              <a:rPr lang="en-IN" sz="2400" b="0" i="0" u="none" strike="noStrike" baseline="0" dirty="0"/>
              <a:t>In our checkers learning scenario, the performance metric P is the percent of games the system wins in the world tournament. </a:t>
            </a:r>
          </a:p>
          <a:p>
            <a:pPr algn="l"/>
            <a:r>
              <a:rPr lang="en-IN" sz="2400" b="0" i="0" u="none" strike="noStrike" baseline="0" dirty="0"/>
              <a:t>If its training experience E consists only of games played against itself, there is an obvious danger that this training experience might not be fully representative of the distribution of situations over which it will later be tested.</a:t>
            </a:r>
          </a:p>
          <a:p>
            <a:r>
              <a:rPr lang="en-US" sz="2400" dirty="0"/>
              <a:t>For example, the learner might never encounter certain crucial board states that are very likely to be played by the human checkers champion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712968" cy="6552728"/>
          </a:xfrm>
        </p:spPr>
        <p:txBody>
          <a:bodyPr>
            <a:noAutofit/>
          </a:bodyPr>
          <a:lstStyle/>
          <a:p>
            <a:pPr marL="0" indent="0">
              <a:buNone/>
            </a:pPr>
            <a:r>
              <a:rPr lang="en-US" sz="2400" dirty="0"/>
              <a:t>To proceed with our design, let us decide that our system will train by playing games against itself. This has the advantage that no external trainer need be present, and it therefore allows the system to generate as much training data as time permits. We now have a fully specified learning task.</a:t>
            </a:r>
          </a:p>
          <a:p>
            <a:pPr marL="0" indent="0" algn="just">
              <a:buNone/>
            </a:pPr>
            <a:r>
              <a:rPr lang="en-US" sz="2400" dirty="0">
                <a:solidFill>
                  <a:srgbClr val="C00000"/>
                </a:solidFill>
              </a:rPr>
              <a:t>A checkers learning problem: </a:t>
            </a:r>
          </a:p>
          <a:p>
            <a:pPr algn="just">
              <a:buNone/>
            </a:pPr>
            <a:r>
              <a:rPr lang="en-US" sz="2400" b="1" dirty="0"/>
              <a:t>Task T: </a:t>
            </a:r>
            <a:r>
              <a:rPr lang="en-US" sz="2400" dirty="0"/>
              <a:t>playing checkers </a:t>
            </a:r>
          </a:p>
          <a:p>
            <a:pPr algn="just">
              <a:buNone/>
            </a:pPr>
            <a:r>
              <a:rPr lang="en-US" sz="2400" b="1" dirty="0"/>
              <a:t>Performance measure P</a:t>
            </a:r>
            <a:r>
              <a:rPr lang="en-US" sz="2400" dirty="0"/>
              <a:t>: percent of games won in the world tournament </a:t>
            </a:r>
          </a:p>
          <a:p>
            <a:pPr algn="just">
              <a:buNone/>
            </a:pPr>
            <a:r>
              <a:rPr lang="en-US" sz="2400" b="1" dirty="0"/>
              <a:t>Training experience E: </a:t>
            </a:r>
            <a:r>
              <a:rPr lang="en-US" sz="2400" dirty="0"/>
              <a:t>games played against itself </a:t>
            </a:r>
          </a:p>
          <a:p>
            <a:pPr marL="0" indent="0" algn="just">
              <a:buNone/>
            </a:pPr>
            <a:endParaRPr lang="en-US" sz="2400" dirty="0"/>
          </a:p>
          <a:p>
            <a:pPr marL="0" indent="0" algn="just">
              <a:buNone/>
            </a:pPr>
            <a:r>
              <a:rPr lang="en-US" sz="2400" dirty="0"/>
              <a:t>In order to complete the design of the learning system, we must choose </a:t>
            </a:r>
          </a:p>
          <a:p>
            <a:pPr marL="514350" indent="-514350">
              <a:buAutoNum type="arabicPeriod"/>
            </a:pPr>
            <a:r>
              <a:rPr lang="en-US" sz="2400" dirty="0">
                <a:solidFill>
                  <a:srgbClr val="FF0000"/>
                </a:solidFill>
              </a:rPr>
              <a:t>the exact type of knowledge to be learned </a:t>
            </a:r>
          </a:p>
          <a:p>
            <a:pPr marL="514350" indent="-514350">
              <a:buAutoNum type="arabicPeriod"/>
            </a:pPr>
            <a:r>
              <a:rPr lang="en-US" sz="2400" dirty="0">
                <a:solidFill>
                  <a:srgbClr val="FF0000"/>
                </a:solidFill>
              </a:rPr>
              <a:t>a representation for this target knowledge </a:t>
            </a:r>
          </a:p>
          <a:p>
            <a:pPr marL="514350" indent="-514350">
              <a:buAutoNum type="arabicPeriod"/>
            </a:pPr>
            <a:r>
              <a:rPr lang="en-US" sz="2400" dirty="0">
                <a:solidFill>
                  <a:srgbClr val="FF0000"/>
                </a:solidFill>
              </a:rPr>
              <a:t>a learning mechanism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78987"/>
            <a:ext cx="8733656" cy="5879013"/>
          </a:xfrm>
        </p:spPr>
        <p:txBody>
          <a:bodyPr>
            <a:normAutofit fontScale="92500" lnSpcReduction="20000"/>
          </a:bodyPr>
          <a:lstStyle/>
          <a:p>
            <a:pPr algn="just"/>
            <a:r>
              <a:rPr lang="en-US" sz="3100" dirty="0"/>
              <a:t>To determine what type of knowledge will be learned and how this will be used by the performance program</a:t>
            </a:r>
          </a:p>
          <a:p>
            <a:r>
              <a:rPr lang="en-US" sz="3100" dirty="0"/>
              <a:t>Example: checkers-playing program that can generate the </a:t>
            </a:r>
            <a:r>
              <a:rPr lang="en-US" sz="3100" b="1" i="1" dirty="0"/>
              <a:t>legal </a:t>
            </a:r>
            <a:r>
              <a:rPr lang="en-US" sz="3100" dirty="0"/>
              <a:t>moves from any board state. The program needs only to learn how to choose the </a:t>
            </a:r>
            <a:r>
              <a:rPr lang="en-US" sz="3100" b="1" i="1" dirty="0"/>
              <a:t>best </a:t>
            </a:r>
            <a:r>
              <a:rPr lang="en-US" sz="3100" dirty="0"/>
              <a:t>move from these legal moves.</a:t>
            </a:r>
          </a:p>
          <a:p>
            <a:pPr algn="just"/>
            <a:r>
              <a:rPr lang="en-US" sz="3100" dirty="0"/>
              <a:t>Target Function </a:t>
            </a:r>
            <a:r>
              <a:rPr lang="en-US" sz="3100" dirty="0" err="1"/>
              <a:t>ChooseMove</a:t>
            </a:r>
            <a:r>
              <a:rPr lang="en-US" sz="3100" dirty="0"/>
              <a:t> : B -&gt; M to indicate that this function accepts as input any board from the set of legal board states B and produces as output some move from the set of legal moves M.</a:t>
            </a:r>
          </a:p>
          <a:p>
            <a:r>
              <a:rPr lang="en-US" sz="3100" dirty="0"/>
              <a:t>The choice of the target function will therefore be a</a:t>
            </a:r>
            <a:r>
              <a:rPr lang="en-US" sz="3100" b="1" dirty="0"/>
              <a:t> key design choice.</a:t>
            </a:r>
          </a:p>
          <a:p>
            <a:pPr algn="just"/>
            <a:r>
              <a:rPr lang="en-US" sz="3100" dirty="0">
                <a:solidFill>
                  <a:srgbClr val="00B050"/>
                </a:solidFill>
              </a:rPr>
              <a:t>Target function V use the notation,  V : B -&gt; R to denote that V maps any legal board state from the set B to some real value</a:t>
            </a:r>
          </a:p>
          <a:p>
            <a:pPr algn="just"/>
            <a:endParaRPr lang="en-US" dirty="0"/>
          </a:p>
        </p:txBody>
      </p:sp>
      <p:sp>
        <p:nvSpPr>
          <p:cNvPr id="2" name="Rectangle 1"/>
          <p:cNvSpPr/>
          <p:nvPr/>
        </p:nvSpPr>
        <p:spPr>
          <a:xfrm>
            <a:off x="1619672" y="17863"/>
            <a:ext cx="6912768" cy="646331"/>
          </a:xfrm>
          <a:prstGeom prst="rect">
            <a:avLst/>
          </a:prstGeom>
        </p:spPr>
        <p:txBody>
          <a:bodyPr wrap="square">
            <a:spAutoFit/>
          </a:bodyPr>
          <a:lstStyle/>
          <a:p>
            <a:r>
              <a:rPr lang="en-US" sz="3600" dirty="0">
                <a:solidFill>
                  <a:srgbClr val="0070C0"/>
                </a:solidFill>
              </a:rPr>
              <a:t>2. Choosing the Target Function</a:t>
            </a:r>
            <a:endParaRPr 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en-US" dirty="0"/>
              <a:t>We intend for this </a:t>
            </a:r>
            <a:r>
              <a:rPr lang="en-US" dirty="0">
                <a:solidFill>
                  <a:srgbClr val="00B050"/>
                </a:solidFill>
              </a:rPr>
              <a:t>target function </a:t>
            </a:r>
            <a:r>
              <a:rPr lang="en-US" b="1" i="1" dirty="0">
                <a:solidFill>
                  <a:srgbClr val="00B050"/>
                </a:solidFill>
              </a:rPr>
              <a:t>V </a:t>
            </a:r>
            <a:r>
              <a:rPr lang="en-US" dirty="0">
                <a:solidFill>
                  <a:srgbClr val="00B050"/>
                </a:solidFill>
              </a:rPr>
              <a:t>to assign higher scores to better board states. </a:t>
            </a:r>
          </a:p>
          <a:p>
            <a:r>
              <a:rPr lang="en-US" dirty="0"/>
              <a:t>then it can easily use it to select the best move from any current board position.</a:t>
            </a:r>
          </a:p>
          <a:p>
            <a:r>
              <a:rPr lang="en-US" dirty="0"/>
              <a:t>This can be accomplished by generating the successor board state produced by every legal move, </a:t>
            </a:r>
          </a:p>
          <a:p>
            <a:r>
              <a:rPr lang="en-US" dirty="0"/>
              <a:t>then using </a:t>
            </a:r>
            <a:r>
              <a:rPr lang="en-US" b="1" i="1" dirty="0"/>
              <a:t>V </a:t>
            </a:r>
            <a:r>
              <a:rPr lang="en-US" dirty="0"/>
              <a:t>to choose the best successor state and therefore the best legal move</a:t>
            </a:r>
          </a:p>
        </p:txBody>
      </p:sp>
    </p:spTree>
    <p:extLst>
      <p:ext uri="{BB962C8B-B14F-4D97-AF65-F5344CB8AC3E}">
        <p14:creationId xmlns:p14="http://schemas.microsoft.com/office/powerpoint/2010/main" val="670892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60648"/>
                <a:ext cx="8229600" cy="6264696"/>
              </a:xfrm>
            </p:spPr>
            <p:txBody>
              <a:bodyPr>
                <a:normAutofit fontScale="85000" lnSpcReduction="10000"/>
              </a:bodyPr>
              <a:lstStyle/>
              <a:p>
                <a:pPr marL="0" indent="0" algn="just">
                  <a:buNone/>
                </a:pPr>
                <a:r>
                  <a:rPr lang="en-US" dirty="0"/>
                  <a:t>Let's define the target value V(b) for an arbitrary board state b in B, as follows </a:t>
                </a:r>
              </a:p>
              <a:p>
                <a:pPr marL="0" indent="0" algn="just">
                  <a:buNone/>
                </a:pPr>
                <a:endParaRPr lang="en-US" dirty="0"/>
              </a:p>
              <a:p>
                <a:pPr marL="514350" indent="-514350" algn="just">
                  <a:buAutoNum type="arabicPeriod"/>
                </a:pPr>
                <a:r>
                  <a:rPr lang="en-US" dirty="0"/>
                  <a:t>if b is a final board state that is won, then V(b) = 100 </a:t>
                </a:r>
              </a:p>
              <a:p>
                <a:pPr marL="514350" indent="-514350" algn="just">
                  <a:buAutoNum type="arabicPeriod"/>
                </a:pPr>
                <a:r>
                  <a:rPr lang="en-US" dirty="0"/>
                  <a:t>if b is a final board state that is lost, then V(b) = -100 </a:t>
                </a:r>
              </a:p>
              <a:p>
                <a:pPr marL="514350" indent="-514350" algn="just">
                  <a:buAutoNum type="arabicPeriod"/>
                </a:pPr>
                <a:r>
                  <a:rPr lang="en-US" dirty="0"/>
                  <a:t>if b is a final board state that is drawn, then V(b) = 0</a:t>
                </a:r>
              </a:p>
              <a:p>
                <a:pPr marL="514350" indent="-514350" algn="just">
                  <a:buAutoNum type="arabicPeriod"/>
                </a:pPr>
                <a:r>
                  <a:rPr lang="en-US" dirty="0"/>
                  <a:t>if b is not a final state in the game, then V(b) = V(b'), where b' is the best final board state that can be achieved starting from b and playing optimally until the end of the game (assuming the opponent plays optimally, as well).</a:t>
                </a:r>
              </a:p>
              <a:p>
                <a:r>
                  <a:rPr lang="en-IN" sz="3300" b="0" i="0" u="none" strike="noStrike" baseline="0" dirty="0"/>
                  <a:t>we will use the symbol</a:t>
                </a:r>
                <a:r>
                  <a:rPr lang="en-US" sz="3600" dirty="0"/>
                  <a:t> </a:t>
                </a:r>
                <a14:m>
                  <m:oMath xmlns:m="http://schemas.openxmlformats.org/officeDocument/2006/math">
                    <m:acc>
                      <m:accPr>
                        <m:chr m:val="̂"/>
                        <m:ctrlPr>
                          <a:rPr lang="en-US" sz="3600" i="1" dirty="0" smtClean="0">
                            <a:latin typeface="Cambria Math" panose="02040503050406030204" pitchFamily="18" charset="0"/>
                          </a:rPr>
                        </m:ctrlPr>
                      </m:accPr>
                      <m:e>
                        <m:r>
                          <a:rPr lang="en-US" sz="3600" b="0" i="1" dirty="0" smtClean="0">
                            <a:latin typeface="Cambria Math" panose="02040503050406030204" pitchFamily="18" charset="0"/>
                          </a:rPr>
                          <m:t>𝑉</m:t>
                        </m:r>
                      </m:e>
                    </m:acc>
                  </m:oMath>
                </a14:m>
                <a:r>
                  <a:rPr lang="en-IN" sz="3300" b="0" i="0" u="none" strike="noStrike" baseline="0" dirty="0"/>
                  <a:t>  to refer to the function that is actually learned by our program, to distinguish it from the ideal target function V.</a:t>
                </a:r>
                <a:endParaRPr lang="en-US" sz="3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60648"/>
                <a:ext cx="8229600" cy="6264696"/>
              </a:xfrm>
              <a:blipFill>
                <a:blip r:embed="rId2"/>
                <a:stretch>
                  <a:fillRect l="-1407" t="-1558" r="-2444"/>
                </a:stretch>
              </a:blipFill>
            </p:spPr>
            <p:txBody>
              <a:bodyPr/>
              <a:lstStyle/>
              <a:p>
                <a:r>
                  <a:rPr lang="en-IN">
                    <a:noFill/>
                  </a:rPr>
                  <a:t> </a:t>
                </a: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rPr>
              <a:t>3. Choosing a Representation for the Target Function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gn="just"/>
                <a:r>
                  <a:rPr lang="en-US" dirty="0"/>
                  <a:t>let us choose a simple representation: for any given board state, the function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𝑉</m:t>
                        </m:r>
                      </m:e>
                    </m:acc>
                  </m:oMath>
                </a14:m>
                <a:r>
                  <a:rPr lang="en-US" dirty="0"/>
                  <a:t>will be calculated as a linear combination of the following board features: </a:t>
                </a:r>
              </a:p>
              <a:p>
                <a:pPr algn="just"/>
                <a:r>
                  <a:rPr lang="en-US" dirty="0"/>
                  <a:t>xl: the number of black pieces on the board</a:t>
                </a:r>
              </a:p>
              <a:p>
                <a:pPr algn="just"/>
                <a:r>
                  <a:rPr lang="en-US" dirty="0"/>
                  <a:t>x2: the number of red pieces on the board </a:t>
                </a:r>
              </a:p>
              <a:p>
                <a:pPr algn="just"/>
                <a:r>
                  <a:rPr lang="en-US" dirty="0"/>
                  <a:t>x3: the number of black kings on the board</a:t>
                </a:r>
              </a:p>
              <a:p>
                <a:pPr algn="just"/>
                <a:r>
                  <a:rPr lang="en-US" dirty="0"/>
                  <a:t>x4: the number of red kings on the board </a:t>
                </a:r>
              </a:p>
              <a:p>
                <a:pPr algn="just"/>
                <a:r>
                  <a:rPr lang="en-US" dirty="0"/>
                  <a:t>x5: the number of black pieces threatened by red (i.e., which can be captured on red's next turn) </a:t>
                </a:r>
              </a:p>
              <a:p>
                <a:pPr algn="just"/>
                <a:r>
                  <a:rPr lang="en-US" dirty="0"/>
                  <a:t>X6: the number of red pieces threatened by black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59" t="-2156" r="-1407"/>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71480"/>
                <a:ext cx="8229600" cy="5554683"/>
              </a:xfrm>
            </p:spPr>
            <p:txBody>
              <a:bodyPr/>
              <a:lstStyle/>
              <a:p>
                <a:r>
                  <a:rPr lang="en-US" dirty="0"/>
                  <a:t>Thus, our learning program will represent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𝑉</m:t>
                        </m:r>
                      </m:e>
                    </m:acc>
                  </m:oMath>
                </a14:m>
                <a:r>
                  <a:rPr lang="en-US" dirty="0"/>
                  <a:t>(b) as a linear function of the form </a:t>
                </a:r>
              </a:p>
              <a:p>
                <a:endParaRPr lang="en-US" dirty="0"/>
              </a:p>
              <a:p>
                <a:endParaRPr lang="en-US" dirty="0"/>
              </a:p>
              <a:p>
                <a:pPr algn="just"/>
                <a:r>
                  <a:rPr lang="en-US" dirty="0"/>
                  <a:t>where W</a:t>
                </a:r>
                <a:r>
                  <a:rPr lang="en-US" baseline="-25000" dirty="0"/>
                  <a:t>0</a:t>
                </a:r>
                <a:r>
                  <a:rPr lang="en-US" dirty="0"/>
                  <a:t> through W</a:t>
                </a:r>
                <a:r>
                  <a:rPr lang="en-US" baseline="-25000" dirty="0"/>
                  <a:t>6</a:t>
                </a:r>
                <a:r>
                  <a:rPr lang="en-US" dirty="0"/>
                  <a:t> are numerical coefficients, or weights, to be chosen by the learning algorithm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71480"/>
                <a:ext cx="8229600" cy="5554683"/>
              </a:xfrm>
              <a:blipFill rotWithShape="0">
                <a:blip r:embed="rId2"/>
                <a:stretch>
                  <a:fillRect l="-1704" t="-1098" r="-2444"/>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a:srcRect/>
          <a:stretch>
            <a:fillRect/>
          </a:stretch>
        </p:blipFill>
        <p:spPr bwMode="auto">
          <a:xfrm>
            <a:off x="827584" y="1772816"/>
            <a:ext cx="7704856" cy="857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823593F-A31E-433F-A196-0E6E1019AEDF}"/>
              </a:ext>
            </a:extLst>
          </p:cNvPr>
          <p:cNvSpPr>
            <a:spLocks noGrp="1"/>
          </p:cNvSpPr>
          <p:nvPr>
            <p:ph idx="1"/>
          </p:nvPr>
        </p:nvSpPr>
        <p:spPr>
          <a:xfrm>
            <a:off x="0" y="0"/>
            <a:ext cx="9144000" cy="6858000"/>
          </a:xfrm>
        </p:spPr>
        <p:txBody>
          <a:bodyPr rtlCol="0">
            <a:normAutofit lnSpcReduction="10000"/>
          </a:bodyPr>
          <a:lstStyle/>
          <a:p>
            <a:pPr algn="ctr" eaLnBrk="1" fontAlgn="auto" hangingPunct="1">
              <a:spcAft>
                <a:spcPts val="0"/>
              </a:spcAft>
              <a:buFont typeface="Arial" panose="020B0604020202020204" pitchFamily="34" charset="0"/>
              <a:buNone/>
              <a:defRPr/>
            </a:pPr>
            <a:r>
              <a:rPr lang="en-US" b="1" dirty="0"/>
              <a:t>COURSE OBJECTIVES</a:t>
            </a:r>
          </a:p>
          <a:p>
            <a:pPr eaLnBrk="1" fontAlgn="auto" hangingPunct="1">
              <a:spcAft>
                <a:spcPts val="0"/>
              </a:spcAft>
              <a:buFont typeface="Arial" panose="020B0604020202020204" pitchFamily="34" charset="0"/>
              <a:buNone/>
              <a:defRPr/>
            </a:pPr>
            <a:r>
              <a:rPr lang="en-US" dirty="0"/>
              <a:t>To formulate machine learning problems corresponding to an application</a:t>
            </a:r>
          </a:p>
          <a:p>
            <a:pPr algn="ctr" eaLnBrk="1" fontAlgn="auto" hangingPunct="1">
              <a:spcAft>
                <a:spcPts val="0"/>
              </a:spcAft>
              <a:buFont typeface="Arial" panose="020B0604020202020204" pitchFamily="34" charset="0"/>
              <a:buNone/>
              <a:defRPr/>
            </a:pPr>
            <a:r>
              <a:rPr lang="en-US" b="1" dirty="0"/>
              <a:t>COURSE OUTCOMES</a:t>
            </a:r>
          </a:p>
          <a:p>
            <a:pPr eaLnBrk="1" fontAlgn="auto" hangingPunct="1">
              <a:spcAft>
                <a:spcPts val="0"/>
              </a:spcAft>
              <a:buFont typeface="Arial" panose="020B0604020202020204" pitchFamily="34" charset="0"/>
              <a:buNone/>
              <a:defRPr/>
            </a:pPr>
            <a:r>
              <a:rPr lang="en-US" dirty="0"/>
              <a:t>1 Explain the basics of concept learning and inductive learning. </a:t>
            </a:r>
          </a:p>
          <a:p>
            <a:pPr eaLnBrk="1" fontAlgn="auto" hangingPunct="1">
              <a:spcAft>
                <a:spcPts val="0"/>
              </a:spcAft>
              <a:buFont typeface="Arial" panose="020B0604020202020204" pitchFamily="34" charset="0"/>
              <a:buNone/>
              <a:defRPr/>
            </a:pPr>
            <a:r>
              <a:rPr lang="en-US" dirty="0"/>
              <a:t>2 Design decision tree and neural network to solve classification problems. </a:t>
            </a:r>
          </a:p>
          <a:p>
            <a:pPr eaLnBrk="1" fontAlgn="auto" hangingPunct="1">
              <a:spcAft>
                <a:spcPts val="0"/>
              </a:spcAft>
              <a:buFont typeface="Arial" panose="020B0604020202020204" pitchFamily="34" charset="0"/>
              <a:buNone/>
              <a:defRPr/>
            </a:pPr>
            <a:r>
              <a:rPr lang="en-US" dirty="0"/>
              <a:t>3 Comprehend probabilistic methods for learning.</a:t>
            </a:r>
          </a:p>
          <a:p>
            <a:pPr eaLnBrk="1" fontAlgn="auto" hangingPunct="1">
              <a:spcAft>
                <a:spcPts val="0"/>
              </a:spcAft>
              <a:buFont typeface="Arial" panose="020B0604020202020204" pitchFamily="34" charset="0"/>
              <a:buNone/>
              <a:defRPr/>
            </a:pPr>
            <a:r>
              <a:rPr lang="en-US" dirty="0"/>
              <a:t>4 Explain the instance based learning and reinforcement learning. </a:t>
            </a:r>
          </a:p>
          <a:p>
            <a:pPr eaLnBrk="1" fontAlgn="auto" hangingPunct="1">
              <a:spcAft>
                <a:spcPts val="0"/>
              </a:spcAft>
              <a:buFont typeface="Arial" panose="020B0604020202020204" pitchFamily="34" charset="0"/>
              <a:buNone/>
              <a:defRPr/>
            </a:pPr>
            <a:r>
              <a:rPr lang="en-US" dirty="0"/>
              <a:t>5 Build optimal classifiers using  Genetic Algorithm and Deep Learning. </a:t>
            </a:r>
          </a:p>
          <a:p>
            <a:pPr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822214" cy="850106"/>
          </a:xfrm>
        </p:spPr>
        <p:txBody>
          <a:bodyPr>
            <a:noAutofit/>
          </a:bodyPr>
          <a:lstStyle/>
          <a:p>
            <a:pPr algn="l"/>
            <a:r>
              <a:rPr lang="en-US" sz="3600" dirty="0">
                <a:solidFill>
                  <a:schemeClr val="accent1"/>
                </a:solidFill>
              </a:rPr>
              <a:t>Partial design of a checkers learning program </a:t>
            </a:r>
          </a:p>
        </p:txBody>
      </p:sp>
      <p:pic>
        <p:nvPicPr>
          <p:cNvPr id="2050" name="Picture 2"/>
          <p:cNvPicPr>
            <a:picLocks noGrp="1" noChangeAspect="1" noChangeArrowheads="1"/>
          </p:cNvPicPr>
          <p:nvPr>
            <p:ph idx="1"/>
          </p:nvPr>
        </p:nvPicPr>
        <p:blipFill>
          <a:blip r:embed="rId2"/>
          <a:srcRect/>
          <a:stretch>
            <a:fillRect/>
          </a:stretch>
        </p:blipFill>
        <p:spPr bwMode="auto">
          <a:xfrm>
            <a:off x="0" y="1268761"/>
            <a:ext cx="8929718" cy="2592287"/>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8FB3667A-1394-4E76-B87B-B992323F8F63}"/>
              </a:ext>
            </a:extLst>
          </p:cNvPr>
          <p:cNvSpPr txBox="1"/>
          <p:nvPr/>
        </p:nvSpPr>
        <p:spPr>
          <a:xfrm>
            <a:off x="-53389" y="4437112"/>
            <a:ext cx="9144000" cy="1200329"/>
          </a:xfrm>
          <a:prstGeom prst="rect">
            <a:avLst/>
          </a:prstGeom>
          <a:noFill/>
        </p:spPr>
        <p:txBody>
          <a:bodyPr wrap="square">
            <a:spAutoFit/>
          </a:bodyPr>
          <a:lstStyle/>
          <a:p>
            <a:pPr marL="342900" indent="-342900" algn="l">
              <a:buFont typeface="Arial" panose="020B0604020202020204" pitchFamily="34" charset="0"/>
              <a:buChar char="•"/>
            </a:pPr>
            <a:r>
              <a:rPr lang="en-IN" sz="2400" b="0" i="0" u="none" strike="noStrike" baseline="0" dirty="0" smtClean="0">
                <a:solidFill>
                  <a:srgbClr val="7030A0"/>
                </a:solidFill>
              </a:rPr>
              <a:t>the </a:t>
            </a:r>
            <a:r>
              <a:rPr lang="en-IN" sz="2400" b="0" i="0" u="none" strike="noStrike" baseline="0" dirty="0">
                <a:solidFill>
                  <a:srgbClr val="7030A0"/>
                </a:solidFill>
              </a:rPr>
              <a:t>net effect of this set of design choices is to reduce the problem of learning a checkers strategy to the problem of learning values for</a:t>
            </a:r>
          </a:p>
          <a:p>
            <a:pPr algn="l"/>
            <a:r>
              <a:rPr lang="en-IN" sz="2400" b="0" i="0" u="none" strike="noStrike" baseline="0" dirty="0">
                <a:solidFill>
                  <a:srgbClr val="7030A0"/>
                </a:solidFill>
              </a:rPr>
              <a:t>     the coefficients </a:t>
            </a:r>
            <a:r>
              <a:rPr lang="en-IN" sz="2400" b="1" i="1" u="none" strike="noStrike" baseline="0" dirty="0">
                <a:solidFill>
                  <a:srgbClr val="7030A0"/>
                </a:solidFill>
              </a:rPr>
              <a:t>wo </a:t>
            </a:r>
            <a:r>
              <a:rPr lang="en-IN" sz="2400" b="0" i="0" u="none" strike="noStrike" baseline="0" dirty="0">
                <a:solidFill>
                  <a:srgbClr val="7030A0"/>
                </a:solidFill>
              </a:rPr>
              <a:t>through </a:t>
            </a:r>
            <a:r>
              <a:rPr lang="en-IN" sz="2400" b="1" i="1" u="none" strike="noStrike" baseline="0" dirty="0">
                <a:solidFill>
                  <a:srgbClr val="7030A0"/>
                </a:solidFill>
              </a:rPr>
              <a:t>w6 </a:t>
            </a:r>
            <a:r>
              <a:rPr lang="en-IN" sz="2400" b="0" i="0" u="none" strike="noStrike" baseline="0" dirty="0">
                <a:solidFill>
                  <a:srgbClr val="7030A0"/>
                </a:solidFill>
              </a:rPr>
              <a:t>in the target function representation.</a:t>
            </a:r>
            <a:endParaRPr lang="en-IN" sz="2400" dirty="0">
              <a:solidFill>
                <a:srgbClr val="7030A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sz="3200" dirty="0">
                <a:solidFill>
                  <a:srgbClr val="0070C0"/>
                </a:solidFill>
              </a:rPr>
              <a:t>4. Choosing a Function Approximation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657" y="631472"/>
                <a:ext cx="8964488" cy="5832648"/>
              </a:xfrm>
            </p:spPr>
            <p:txBody>
              <a:bodyPr>
                <a:normAutofit/>
              </a:bodyPr>
              <a:lstStyle/>
              <a:p>
                <a:r>
                  <a:rPr lang="en-US" sz="2800" dirty="0"/>
                  <a:t>In order to learn the target function </a:t>
                </a:r>
                <a14:m>
                  <m:oMath xmlns:m="http://schemas.openxmlformats.org/officeDocument/2006/math">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𝑉</m:t>
                        </m:r>
                      </m:e>
                    </m:acc>
                  </m:oMath>
                </a14:m>
                <a:r>
                  <a:rPr lang="en-US" sz="2800" b="1" dirty="0"/>
                  <a:t> </a:t>
                </a:r>
                <a:r>
                  <a:rPr lang="en-US" sz="2800" dirty="0"/>
                  <a:t>we require a set of training examples,</a:t>
                </a:r>
              </a:p>
              <a:p>
                <a:r>
                  <a:rPr lang="en-US" sz="2800" dirty="0"/>
                  <a:t> each describing a specific board state b and the training value </a:t>
                </a:r>
                <a:r>
                  <a:rPr lang="en-US" sz="2800" dirty="0" err="1"/>
                  <a:t>Vtrain</a:t>
                </a:r>
                <a:r>
                  <a:rPr lang="en-US" sz="2800" dirty="0"/>
                  <a:t>(b) for b.</a:t>
                </a:r>
              </a:p>
              <a:p>
                <a:r>
                  <a:rPr lang="en-US" sz="2800" dirty="0"/>
                  <a:t>each training </a:t>
                </a:r>
                <a:r>
                  <a:rPr lang="en-US" sz="2800" dirty="0">
                    <a:solidFill>
                      <a:srgbClr val="7030A0"/>
                    </a:solidFill>
                  </a:rPr>
                  <a:t>example is an ordered pair of the form (b, </a:t>
                </a:r>
                <a:r>
                  <a:rPr lang="en-US" sz="2800" dirty="0" err="1">
                    <a:solidFill>
                      <a:srgbClr val="7030A0"/>
                    </a:solidFill>
                  </a:rPr>
                  <a:t>Vtrain</a:t>
                </a:r>
                <a:r>
                  <a:rPr lang="en-US" sz="2800" dirty="0">
                    <a:solidFill>
                      <a:srgbClr val="7030A0"/>
                    </a:solidFill>
                  </a:rPr>
                  <a:t>(b)).</a:t>
                </a:r>
              </a:p>
              <a:p>
                <a:r>
                  <a:rPr lang="en-US" sz="2800" dirty="0"/>
                  <a:t>For instance, the following training example describes a board state b in which black has won the game (</a:t>
                </a:r>
                <a:r>
                  <a:rPr lang="en-US" sz="2800" b="1" i="1" dirty="0"/>
                  <a:t>x2 </a:t>
                </a:r>
                <a:r>
                  <a:rPr lang="en-US" sz="2800" dirty="0"/>
                  <a:t>= 0 indicates that </a:t>
                </a:r>
                <a:r>
                  <a:rPr lang="en-US" sz="2800" b="1" dirty="0"/>
                  <a:t>red </a:t>
                </a:r>
                <a:r>
                  <a:rPr lang="en-US" sz="2800" dirty="0"/>
                  <a:t>has no remaining pieces) and for which the target function value </a:t>
                </a:r>
                <a:r>
                  <a:rPr lang="en-US" sz="2800" dirty="0" err="1"/>
                  <a:t>Vtrain</a:t>
                </a:r>
                <a:r>
                  <a:rPr lang="en-US" sz="2800" dirty="0"/>
                  <a:t>(b) is therefore </a:t>
                </a:r>
                <a:r>
                  <a:rPr lang="en-US" sz="2800" b="1" dirty="0"/>
                  <a:t>+100.</a:t>
                </a:r>
                <a:endParaRPr lang="en-US" sz="2800"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657" y="631472"/>
                <a:ext cx="8964488" cy="5832648"/>
              </a:xfrm>
              <a:blipFill rotWithShape="0">
                <a:blip r:embed="rId2"/>
                <a:stretch>
                  <a:fillRect l="-1224" t="-837" r="-272"/>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srcRect/>
          <a:stretch>
            <a:fillRect/>
          </a:stretch>
        </p:blipFill>
        <p:spPr bwMode="auto">
          <a:xfrm>
            <a:off x="475137" y="5517232"/>
            <a:ext cx="7962900" cy="51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Estimating Training Values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96752"/>
                <a:ext cx="8229600" cy="4929411"/>
              </a:xfrm>
            </p:spPr>
            <p:txBody>
              <a:bodyPr>
                <a:normAutofit/>
              </a:bodyPr>
              <a:lstStyle/>
              <a:p>
                <a:pPr algn="just"/>
                <a:r>
                  <a:rPr lang="en-US" sz="2400" dirty="0"/>
                  <a:t>This approach is to assign the training value of Vtrain(b) for any intermediate board state b to be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𝑉</m:t>
                        </m:r>
                      </m:e>
                    </m:acc>
                  </m:oMath>
                </a14:m>
                <a:r>
                  <a:rPr lang="en-US" sz="2400" dirty="0"/>
                  <a:t>(successor(b)), </a:t>
                </a:r>
              </a:p>
              <a:p>
                <a:pPr algn="just"/>
                <a:r>
                  <a:rPr lang="en-US" sz="2400" dirty="0"/>
                  <a:t>where </a:t>
                </a:r>
                <a14:m>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𝑉</m:t>
                        </m:r>
                      </m:e>
                    </m:acc>
                    <m:r>
                      <a:rPr lang="en-US" sz="2400" i="1" dirty="0">
                        <a:latin typeface="Cambria Math" panose="02040503050406030204" pitchFamily="18" charset="0"/>
                      </a:rPr>
                      <m:t> </m:t>
                    </m:r>
                  </m:oMath>
                </a14:m>
                <a:r>
                  <a:rPr lang="en-US" sz="2400" dirty="0"/>
                  <a:t> is the learner's current approximation to V and where Successor(b) denotes the next board state following b for which it is again the program's turn to move (i.e., the board state following the program's move and the opponent's response). </a:t>
                </a:r>
              </a:p>
              <a:p>
                <a:pPr algn="just"/>
                <a:r>
                  <a:rPr lang="en-US" sz="2400" dirty="0"/>
                  <a:t>This rule for estimating training values can be summarized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96752"/>
                <a:ext cx="8229600" cy="4929411"/>
              </a:xfrm>
              <a:blipFill rotWithShape="0">
                <a:blip r:embed="rId2"/>
                <a:stretch>
                  <a:fillRect l="-963" t="-989" r="-1111"/>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3"/>
          <a:srcRect/>
          <a:stretch>
            <a:fillRect/>
          </a:stretch>
        </p:blipFill>
        <p:spPr bwMode="auto">
          <a:xfrm>
            <a:off x="457200" y="4797152"/>
            <a:ext cx="8229600" cy="1487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ADJUSTING THE WEIGHTS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08524"/>
              </a:xfrm>
            </p:spPr>
            <p:txBody>
              <a:bodyPr>
                <a:normAutofit/>
              </a:bodyPr>
              <a:lstStyle/>
              <a:p>
                <a:pPr algn="just"/>
                <a:r>
                  <a:rPr lang="en-US" sz="2800" dirty="0">
                    <a:solidFill>
                      <a:srgbClr val="FF0000"/>
                    </a:solidFill>
                  </a:rPr>
                  <a:t>to specify the learning algorithm for choosing the weights </a:t>
                </a:r>
                <a:r>
                  <a:rPr lang="en-US" sz="2800" dirty="0" err="1">
                    <a:solidFill>
                      <a:srgbClr val="FF0000"/>
                    </a:solidFill>
                  </a:rPr>
                  <a:t>w</a:t>
                </a:r>
                <a:r>
                  <a:rPr lang="en-US" sz="2000" dirty="0" err="1">
                    <a:solidFill>
                      <a:srgbClr val="FF0000"/>
                    </a:solidFill>
                  </a:rPr>
                  <a:t>i</a:t>
                </a:r>
                <a:r>
                  <a:rPr lang="en-US" sz="2800" dirty="0">
                    <a:solidFill>
                      <a:srgbClr val="FF0000"/>
                    </a:solidFill>
                  </a:rPr>
                  <a:t> to best fit the set of training examples {&lt;b, Vtrain(b)&gt;}</a:t>
                </a:r>
              </a:p>
              <a:p>
                <a:pPr algn="just"/>
                <a:r>
                  <a:rPr lang="en-US" sz="2800" dirty="0"/>
                  <a:t>One common approach is to define the best hypothesis, or set of weights, as that which minimizes the square error E between the training values and the values predicted by the hypothesis </a:t>
                </a:r>
                <a14:m>
                  <m:oMath xmlns:m="http://schemas.openxmlformats.org/officeDocument/2006/math">
                    <m:acc>
                      <m:accPr>
                        <m:chr m:val="̂"/>
                        <m:ctrlPr>
                          <a:rPr lang="en-US" sz="2800" i="1" dirty="0" smtClean="0">
                            <a:latin typeface="Cambria Math" panose="02040503050406030204" pitchFamily="18" charset="0"/>
                          </a:rPr>
                        </m:ctrlPr>
                      </m:accPr>
                      <m:e>
                        <m:r>
                          <a:rPr lang="en-US" sz="2800" b="0" i="1" dirty="0" smtClean="0">
                            <a:latin typeface="Cambria Math" panose="02040503050406030204" pitchFamily="18" charset="0"/>
                          </a:rPr>
                          <m:t>𝑉</m:t>
                        </m:r>
                      </m:e>
                    </m:acc>
                    <m:r>
                      <a:rPr lang="en-US" sz="2800" b="0" i="1" dirty="0" smtClean="0">
                        <a:latin typeface="Cambria Math" panose="02040503050406030204" pitchFamily="18" charset="0"/>
                      </a:rPr>
                      <m:t> </m:t>
                    </m:r>
                  </m:oMath>
                </a14:m>
                <a:endParaRPr lang="en-US" sz="2800"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08524"/>
              </a:xfrm>
              <a:blipFill rotWithShape="0">
                <a:blip r:embed="rId2"/>
                <a:stretch>
                  <a:fillRect l="-1333" t="-1295" r="-1481"/>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a:srcRect/>
          <a:stretch>
            <a:fillRect/>
          </a:stretch>
        </p:blipFill>
        <p:spPr bwMode="auto">
          <a:xfrm>
            <a:off x="457200" y="5071789"/>
            <a:ext cx="8262341" cy="15115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lnSpcReduction="10000"/>
          </a:bodyPr>
          <a:lstStyle/>
          <a:p>
            <a:r>
              <a:rPr lang="en-US" dirty="0"/>
              <a:t>Several algorithms are known for finding weights of a linear function that minimize E </a:t>
            </a:r>
          </a:p>
          <a:p>
            <a:r>
              <a:rPr lang="en-US" dirty="0"/>
              <a:t> In our case, we require an algorithm that will incrementally refine the weights as new training examples become available </a:t>
            </a:r>
          </a:p>
          <a:p>
            <a:r>
              <a:rPr lang="en-US" dirty="0"/>
              <a:t>One such algorithm is called the least mean squares, or </a:t>
            </a:r>
            <a:r>
              <a:rPr lang="en-US" b="1" dirty="0"/>
              <a:t>LMS </a:t>
            </a:r>
            <a:r>
              <a:rPr lang="en-US" dirty="0"/>
              <a:t>training rule.</a:t>
            </a:r>
          </a:p>
          <a:p>
            <a:r>
              <a:rPr lang="en-US" dirty="0">
                <a:solidFill>
                  <a:srgbClr val="FF0000"/>
                </a:solidFill>
              </a:rPr>
              <a:t>For each observed training example it adjusts the weights a small amount in the direction that reduces the error on this training example.</a:t>
            </a:r>
          </a:p>
        </p:txBody>
      </p:sp>
    </p:spTree>
    <p:extLst>
      <p:ext uri="{BB962C8B-B14F-4D97-AF65-F5344CB8AC3E}">
        <p14:creationId xmlns:p14="http://schemas.microsoft.com/office/powerpoint/2010/main" val="32459306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LMS training rule</a:t>
            </a:r>
          </a:p>
        </p:txBody>
      </p:sp>
      <p:pic>
        <p:nvPicPr>
          <p:cNvPr id="6146" name="Picture 2"/>
          <p:cNvPicPr>
            <a:picLocks noGrp="1" noChangeAspect="1" noChangeArrowheads="1"/>
          </p:cNvPicPr>
          <p:nvPr>
            <p:ph idx="1"/>
          </p:nvPr>
        </p:nvPicPr>
        <p:blipFill>
          <a:blip r:embed="rId2"/>
          <a:srcRect/>
          <a:stretch>
            <a:fillRect/>
          </a:stretch>
        </p:blipFill>
        <p:spPr bwMode="auto">
          <a:xfrm>
            <a:off x="179512" y="2000240"/>
            <a:ext cx="8507288" cy="40930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6632"/>
                <a:ext cx="8229600" cy="6480720"/>
              </a:xfrm>
            </p:spPr>
            <p:txBody>
              <a:bodyPr>
                <a:normAutofit fontScale="85000" lnSpcReduction="10000"/>
              </a:bodyPr>
              <a:lstStyle/>
              <a:p>
                <a:pPr algn="just"/>
                <a:endParaRPr lang="en-US" dirty="0"/>
              </a:p>
              <a:p>
                <a:pPr algn="just"/>
                <a:r>
                  <a:rPr lang="en-US" dirty="0"/>
                  <a:t>Here n is a small constant (e.g., 0.1) that moderates the size of the weight update. </a:t>
                </a:r>
              </a:p>
              <a:p>
                <a:pPr algn="just"/>
                <a:r>
                  <a:rPr lang="en-US" dirty="0"/>
                  <a:t>To get an intuitive understanding for why this weight update rule works, notice that when the error (Vtrain(b) –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𝑉</m:t>
                        </m:r>
                        <m:r>
                          <a:rPr lang="en-US" b="0" i="1" dirty="0" smtClean="0">
                            <a:latin typeface="Cambria Math" panose="02040503050406030204" pitchFamily="18" charset="0"/>
                          </a:rPr>
                          <m:t> </m:t>
                        </m:r>
                      </m:e>
                    </m:acc>
                  </m:oMath>
                </a14:m>
                <a:r>
                  <a:rPr lang="en-US" dirty="0"/>
                  <a:t>(b))is zero, no weights are changed. </a:t>
                </a:r>
              </a:p>
              <a:p>
                <a:pPr algn="just"/>
                <a:r>
                  <a:rPr lang="en-US" dirty="0"/>
                  <a:t>When (Vtrain(b) –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𝑉</m:t>
                        </m:r>
                        <m:r>
                          <a:rPr lang="en-US" i="1" dirty="0">
                            <a:latin typeface="Cambria Math" panose="02040503050406030204" pitchFamily="18" charset="0"/>
                          </a:rPr>
                          <m:t> </m:t>
                        </m:r>
                      </m:e>
                    </m:acc>
                  </m:oMath>
                </a14:m>
                <a:r>
                  <a:rPr lang="en-US" dirty="0"/>
                  <a:t>(b)) is positive (i.e., when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𝑉</m:t>
                        </m:r>
                        <m:r>
                          <a:rPr lang="en-US" i="1" dirty="0">
                            <a:latin typeface="Cambria Math" panose="02040503050406030204" pitchFamily="18" charset="0"/>
                          </a:rPr>
                          <m:t> </m:t>
                        </m:r>
                      </m:e>
                    </m:acc>
                  </m:oMath>
                </a14:m>
                <a:r>
                  <a:rPr lang="en-US" dirty="0"/>
                  <a:t>(b)is too low), then each weight is increased in proportion to the value of its corresponding feature</a:t>
                </a:r>
              </a:p>
              <a:p>
                <a:r>
                  <a:rPr lang="en-US" dirty="0"/>
                  <a:t>This will raise the value of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𝑉</m:t>
                        </m:r>
                        <m:r>
                          <a:rPr lang="en-US" i="1" dirty="0">
                            <a:latin typeface="Cambria Math" panose="02040503050406030204" pitchFamily="18" charset="0"/>
                          </a:rPr>
                          <m:t> </m:t>
                        </m:r>
                      </m:e>
                    </m:acc>
                  </m:oMath>
                </a14:m>
                <a:r>
                  <a:rPr lang="en-US" dirty="0"/>
                  <a:t>(b),  reducing the error.</a:t>
                </a:r>
              </a:p>
              <a:p>
                <a:r>
                  <a:rPr lang="en-US" dirty="0"/>
                  <a:t> if the value of some feature </a:t>
                </a:r>
                <a:r>
                  <a:rPr lang="en-US" b="1" i="1" dirty="0"/>
                  <a:t>xi </a:t>
                </a:r>
                <a:r>
                  <a:rPr lang="en-US" dirty="0"/>
                  <a:t>is zero, then its weight is not altered regardless of the error, </a:t>
                </a:r>
              </a:p>
              <a:p>
                <a:r>
                  <a:rPr lang="en-US" dirty="0"/>
                  <a:t>the only weights updated are those whose features actually occur on the training example board.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6632"/>
                <a:ext cx="8229600" cy="6480720"/>
              </a:xfrm>
              <a:blipFill rotWithShape="0">
                <a:blip r:embed="rId2"/>
                <a:stretch>
                  <a:fillRect l="-1259" r="-2296"/>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12" y="61502"/>
            <a:ext cx="8229600" cy="738336"/>
          </a:xfrm>
        </p:spPr>
        <p:txBody>
          <a:bodyPr>
            <a:normAutofit fontScale="90000"/>
          </a:bodyPr>
          <a:lstStyle/>
          <a:p>
            <a:r>
              <a:rPr lang="en-US" dirty="0">
                <a:solidFill>
                  <a:schemeClr val="accent1"/>
                </a:solidFill>
              </a:rPr>
              <a:t>5. The Final Design</a:t>
            </a:r>
          </a:p>
        </p:txBody>
      </p:sp>
      <p:pic>
        <p:nvPicPr>
          <p:cNvPr id="7170" name="Picture 2"/>
          <p:cNvPicPr>
            <a:picLocks noGrp="1" noChangeAspect="1" noChangeArrowheads="1"/>
          </p:cNvPicPr>
          <p:nvPr>
            <p:ph idx="1"/>
          </p:nvPr>
        </p:nvPicPr>
        <p:blipFill>
          <a:blip r:embed="rId2"/>
          <a:srcRect/>
          <a:stretch>
            <a:fillRect/>
          </a:stretch>
        </p:blipFill>
        <p:spPr bwMode="auto">
          <a:xfrm>
            <a:off x="577213" y="1406347"/>
            <a:ext cx="8027236" cy="5263013"/>
          </a:xfrm>
          <a:prstGeom prst="rect">
            <a:avLst/>
          </a:prstGeom>
          <a:noFill/>
          <a:ln w="9525">
            <a:noFill/>
            <a:miter lim="800000"/>
            <a:headEnd/>
            <a:tailEnd/>
          </a:ln>
          <a:effectLst/>
        </p:spPr>
      </p:pic>
      <p:sp>
        <p:nvSpPr>
          <p:cNvPr id="3" name="Rectangle 2"/>
          <p:cNvSpPr/>
          <p:nvPr/>
        </p:nvSpPr>
        <p:spPr>
          <a:xfrm>
            <a:off x="199180" y="668011"/>
            <a:ext cx="8597043" cy="646331"/>
          </a:xfrm>
          <a:prstGeom prst="rect">
            <a:avLst/>
          </a:prstGeom>
        </p:spPr>
        <p:txBody>
          <a:bodyPr wrap="square">
            <a:spAutoFit/>
          </a:bodyPr>
          <a:lstStyle/>
          <a:p>
            <a:r>
              <a:rPr lang="en-US" dirty="0">
                <a:latin typeface="Times New Roman" panose="02020603050405020304" pitchFamily="18" charset="0"/>
              </a:rPr>
              <a:t>The final design of  checkers learning system can be described by four modules that represent the central components in many learning systems.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08720"/>
            <a:ext cx="8229600" cy="5400600"/>
          </a:xfrm>
        </p:spPr>
        <p:txBody>
          <a:bodyPr>
            <a:normAutofit/>
          </a:bodyPr>
          <a:lstStyle/>
          <a:p>
            <a:pPr algn="just"/>
            <a:r>
              <a:rPr lang="en-US" dirty="0"/>
              <a:t>The </a:t>
            </a:r>
            <a:r>
              <a:rPr lang="en-US" b="1" dirty="0">
                <a:solidFill>
                  <a:srgbClr val="C00000"/>
                </a:solidFill>
              </a:rPr>
              <a:t>Performance System </a:t>
            </a:r>
            <a:r>
              <a:rPr lang="en-US" dirty="0"/>
              <a:t>is the module that must solve the given performance task, in this case playing checkers, </a:t>
            </a:r>
            <a:r>
              <a:rPr lang="en-US" dirty="0" smtClean="0"/>
              <a:t>It </a:t>
            </a:r>
            <a:r>
              <a:rPr lang="en-US" dirty="0"/>
              <a:t>takes an instance of a new problem (new game) as input and produces a trace of its </a:t>
            </a:r>
            <a:r>
              <a:rPr lang="en-US" dirty="0" smtClean="0"/>
              <a:t>solution (game history) </a:t>
            </a:r>
            <a:r>
              <a:rPr lang="en-US" dirty="0"/>
              <a:t>as output.</a:t>
            </a:r>
          </a:p>
          <a:p>
            <a:pPr algn="just"/>
            <a:r>
              <a:rPr lang="en-US" dirty="0"/>
              <a:t>The </a:t>
            </a:r>
            <a:r>
              <a:rPr lang="en-US" b="1" dirty="0">
                <a:solidFill>
                  <a:srgbClr val="C00000"/>
                </a:solidFill>
              </a:rPr>
              <a:t>Critic</a:t>
            </a:r>
            <a:r>
              <a:rPr lang="en-US" dirty="0"/>
              <a:t> takes as input the history or trace of the game and produces as output a set of training examples of the target function.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lnSpcReduction="10000"/>
          </a:bodyPr>
          <a:lstStyle/>
          <a:p>
            <a:pPr algn="just"/>
            <a:r>
              <a:rPr lang="en-US" dirty="0"/>
              <a:t>The </a:t>
            </a:r>
            <a:r>
              <a:rPr lang="en-US" b="1" dirty="0">
                <a:solidFill>
                  <a:srgbClr val="C00000"/>
                </a:solidFill>
              </a:rPr>
              <a:t>Generalizer</a:t>
            </a:r>
            <a:r>
              <a:rPr lang="en-US" dirty="0"/>
              <a:t> takes as input the training examples and produces an output hypothesis that is its estimate of the target function.</a:t>
            </a:r>
          </a:p>
          <a:p>
            <a:r>
              <a:rPr lang="en-US" dirty="0"/>
              <a:t>It generalizes from the specific training examples, hypothesizing a general function that covers these examples and other cases beyond the training examples.</a:t>
            </a:r>
          </a:p>
          <a:p>
            <a:r>
              <a:rPr lang="en-US" dirty="0"/>
              <a:t> In our example, the Generalizer corresponds to the LMS algorithm, and the output hypothesis is the function </a:t>
            </a:r>
            <a:r>
              <a:rPr lang="en-US" b="1" dirty="0"/>
              <a:t>f </a:t>
            </a:r>
            <a:r>
              <a:rPr lang="en-US" dirty="0"/>
              <a:t>described by the learned weights </a:t>
            </a:r>
            <a:r>
              <a:rPr lang="en-US" b="1" i="1" dirty="0"/>
              <a:t>wo, </a:t>
            </a:r>
            <a:r>
              <a:rPr lang="en-US" dirty="0"/>
              <a:t>. . . , </a:t>
            </a:r>
            <a:r>
              <a:rPr lang="en-US" b="1" i="1" dirty="0"/>
              <a:t>W6.</a:t>
            </a:r>
            <a:endParaRPr lang="en-US" dirty="0"/>
          </a:p>
        </p:txBody>
      </p:sp>
    </p:spTree>
    <p:extLst>
      <p:ext uri="{BB962C8B-B14F-4D97-AF65-F5344CB8AC3E}">
        <p14:creationId xmlns:p14="http://schemas.microsoft.com/office/powerpoint/2010/main" val="3859275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Unit-I</a:t>
            </a:r>
          </a:p>
        </p:txBody>
      </p:sp>
      <p:sp>
        <p:nvSpPr>
          <p:cNvPr id="3" name="Content Placeholder 2"/>
          <p:cNvSpPr>
            <a:spLocks noGrp="1"/>
          </p:cNvSpPr>
          <p:nvPr>
            <p:ph idx="1"/>
          </p:nvPr>
        </p:nvSpPr>
        <p:spPr>
          <a:xfrm>
            <a:off x="179512" y="1417638"/>
            <a:ext cx="8784976" cy="5165724"/>
          </a:xfrm>
        </p:spPr>
        <p:txBody>
          <a:bodyPr/>
          <a:lstStyle/>
          <a:p>
            <a:pPr algn="just"/>
            <a:r>
              <a:rPr lang="en-US" b="1" dirty="0"/>
              <a:t>Introduction:</a:t>
            </a:r>
            <a:r>
              <a:rPr lang="en-US" dirty="0"/>
              <a:t> Well-Posed Learning Problems, Designing a Learning System, Issues in Machine Learning. </a:t>
            </a:r>
          </a:p>
          <a:p>
            <a:pPr algn="just"/>
            <a:r>
              <a:rPr lang="en-US" b="1" dirty="0"/>
              <a:t>The Concept Learning:</a:t>
            </a:r>
            <a:r>
              <a:rPr lang="en-US" dirty="0"/>
              <a:t> A concept Learning Task, General –to- Specific Ordering of Hypothesis, Find-S, The List-Then-Eliminate Algorithm, Candidate Elimination Learning Algorithm, Inductive bias.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lgn="just"/>
            <a:r>
              <a:rPr lang="en-US" dirty="0"/>
              <a:t>The </a:t>
            </a:r>
            <a:r>
              <a:rPr lang="en-US" b="1" dirty="0">
                <a:solidFill>
                  <a:srgbClr val="C00000"/>
                </a:solidFill>
              </a:rPr>
              <a:t>Experiment Generator </a:t>
            </a:r>
            <a:r>
              <a:rPr lang="en-US" dirty="0"/>
              <a:t>takes as input the current hypothesis (currently learned function) and outputs a new problem (i.e., initial board state) for the Performance System to explore.</a:t>
            </a:r>
          </a:p>
          <a:p>
            <a:r>
              <a:rPr lang="en-US" dirty="0"/>
              <a:t>Its role is to pick new practice problems that will maximize the learning rate of the overall system.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25470"/>
          </a:xfrm>
        </p:spPr>
        <p:txBody>
          <a:bodyPr>
            <a:noAutofit/>
          </a:bodyPr>
          <a:lstStyle/>
          <a:p>
            <a:r>
              <a:rPr lang="en-US" sz="2400" dirty="0"/>
              <a:t>The sequence of design choices made for the checkers program is summarized in Fig</a:t>
            </a:r>
          </a:p>
        </p:txBody>
      </p:sp>
      <p:pic>
        <p:nvPicPr>
          <p:cNvPr id="8194" name="Picture 2"/>
          <p:cNvPicPr>
            <a:picLocks noGrp="1" noChangeAspect="1" noChangeArrowheads="1"/>
          </p:cNvPicPr>
          <p:nvPr>
            <p:ph idx="1"/>
          </p:nvPr>
        </p:nvPicPr>
        <p:blipFill>
          <a:blip r:embed="rId2"/>
          <a:srcRect/>
          <a:stretch>
            <a:fillRect/>
          </a:stretch>
        </p:blipFill>
        <p:spPr bwMode="auto">
          <a:xfrm>
            <a:off x="827584" y="725470"/>
            <a:ext cx="7859216" cy="63039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PERSPECTIVES AND ISSUES IN MACHINE LEARNING</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a:t> machine learning involves searching a very large space of possible hypotheses to determine one that best fits the observed data.</a:t>
            </a:r>
          </a:p>
        </p:txBody>
      </p:sp>
    </p:spTree>
    <p:extLst>
      <p:ext uri="{BB962C8B-B14F-4D97-AF65-F5344CB8AC3E}">
        <p14:creationId xmlns:p14="http://schemas.microsoft.com/office/powerpoint/2010/main" val="25964427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US" dirty="0">
                <a:solidFill>
                  <a:schemeClr val="accent1"/>
                </a:solidFill>
              </a:rPr>
              <a:t>Issues in Machine Learning</a:t>
            </a:r>
          </a:p>
        </p:txBody>
      </p:sp>
      <p:sp>
        <p:nvSpPr>
          <p:cNvPr id="3" name="Content Placeholder 2"/>
          <p:cNvSpPr>
            <a:spLocks noGrp="1"/>
          </p:cNvSpPr>
          <p:nvPr>
            <p:ph idx="1"/>
          </p:nvPr>
        </p:nvSpPr>
        <p:spPr>
          <a:xfrm>
            <a:off x="683568" y="1124744"/>
            <a:ext cx="7295728" cy="6027012"/>
          </a:xfrm>
        </p:spPr>
        <p:txBody>
          <a:bodyPr>
            <a:noAutofit/>
          </a:bodyPr>
          <a:lstStyle/>
          <a:p>
            <a:pPr algn="just"/>
            <a:r>
              <a:rPr lang="en-US" sz="2600" dirty="0"/>
              <a:t>What algorithms exist for learning general target functions from specific training examples? </a:t>
            </a:r>
            <a:r>
              <a:rPr lang="en-US" sz="2600" dirty="0" smtClean="0"/>
              <a:t>Which </a:t>
            </a:r>
            <a:r>
              <a:rPr lang="en-US" sz="2600" dirty="0"/>
              <a:t>algorithms perform best for which types of problems and representations? </a:t>
            </a:r>
          </a:p>
          <a:p>
            <a:pPr algn="just"/>
            <a:r>
              <a:rPr lang="en-US" sz="2600" dirty="0"/>
              <a:t>How much training data is sufficient? </a:t>
            </a:r>
            <a:endParaRPr lang="en-US" sz="2600" dirty="0" smtClean="0"/>
          </a:p>
          <a:p>
            <a:pPr algn="just"/>
            <a:r>
              <a:rPr lang="en-US" sz="2600" dirty="0" smtClean="0"/>
              <a:t>When </a:t>
            </a:r>
            <a:r>
              <a:rPr lang="en-US" sz="2600" dirty="0"/>
              <a:t>and how can prior knowledge held by the learner guide the process of generalizing from examples?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a:bodyPr>
          <a:lstStyle/>
          <a:p>
            <a:pPr algn="just"/>
            <a:r>
              <a:rPr lang="en-US" dirty="0"/>
              <a:t>What is the best strategy for choosing a useful next training experience, and how does the choice of this strategy alter the complexity of the learning problem? </a:t>
            </a:r>
          </a:p>
          <a:p>
            <a:pPr algn="just"/>
            <a:r>
              <a:rPr lang="en-US" dirty="0"/>
              <a:t>what specific functions should the system attempt to learn</a:t>
            </a:r>
            <a:r>
              <a:rPr lang="en-US"/>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60"/>
            <a:ext cx="7772400" cy="1470025"/>
          </a:xfrm>
        </p:spPr>
        <p:txBody>
          <a:bodyPr/>
          <a:lstStyle/>
          <a:p>
            <a:r>
              <a:rPr lang="en-US" dirty="0"/>
              <a:t>Machine Learning - Chapter 1</a:t>
            </a:r>
            <a:br>
              <a:rPr lang="en-US" dirty="0"/>
            </a:br>
            <a:endParaRPr lang="en-US" dirty="0"/>
          </a:p>
        </p:txBody>
      </p:sp>
      <p:sp>
        <p:nvSpPr>
          <p:cNvPr id="3" name="Subtitle 2"/>
          <p:cNvSpPr>
            <a:spLocks noGrp="1"/>
          </p:cNvSpPr>
          <p:nvPr>
            <p:ph type="subTitle" idx="1"/>
          </p:nvPr>
        </p:nvSpPr>
        <p:spPr>
          <a:xfrm>
            <a:off x="1371600" y="3068960"/>
            <a:ext cx="6400800" cy="1756348"/>
          </a:xfrm>
        </p:spPr>
        <p:txBody>
          <a:bodyPr>
            <a:normAutofit/>
          </a:bodyPr>
          <a:lstStyle/>
          <a:p>
            <a:r>
              <a:rPr lang="en-US" sz="7200" dirty="0">
                <a:solidFill>
                  <a:schemeClr val="tx1"/>
                </a:solidFill>
              </a:rPr>
              <a:t>Introduction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US" b="1" dirty="0">
                <a:solidFill>
                  <a:srgbClr val="FF0000"/>
                </a:solidFill>
              </a:rPr>
              <a:t>     Artificial intelligence and Machine learning </a:t>
            </a:r>
          </a:p>
          <a:p>
            <a:r>
              <a:rPr lang="en-US" dirty="0"/>
              <a:t>Artificial intelligence is a technology that enables a machine to simulate human behavior. </a:t>
            </a:r>
          </a:p>
          <a:p>
            <a:r>
              <a:rPr lang="en-US" dirty="0"/>
              <a:t>Machine learning is a subset of AI which allows </a:t>
            </a:r>
            <a:r>
              <a:rPr lang="en-US" b="1" dirty="0"/>
              <a:t>a machine to automatically learn from past data without programming explicitly</a:t>
            </a:r>
            <a:r>
              <a:rPr lang="en-US" dirty="0"/>
              <a:t>.</a:t>
            </a:r>
          </a:p>
          <a:p>
            <a:r>
              <a:rPr lang="en-US" dirty="0"/>
              <a:t> The goal of AI is to make a smart computer system like humans to solve complex problems.</a:t>
            </a:r>
          </a:p>
        </p:txBody>
      </p:sp>
    </p:spTree>
    <p:extLst>
      <p:ext uri="{BB962C8B-B14F-4D97-AF65-F5344CB8AC3E}">
        <p14:creationId xmlns:p14="http://schemas.microsoft.com/office/powerpoint/2010/main" val="3903301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 subfield of Computer Science that gives computers the ability to learn without being explicitly programmed.</a:t>
            </a:r>
          </a:p>
          <a:p>
            <a:pPr algn="just"/>
            <a:r>
              <a:rPr lang="en-US" dirty="0"/>
              <a:t>To improve automatically with experience.</a:t>
            </a:r>
          </a:p>
          <a:p>
            <a:r>
              <a:rPr lang="en-US" sz="3200" dirty="0">
                <a:solidFill>
                  <a:srgbClr val="FF0000"/>
                </a:solidFill>
                <a:latin typeface="+mj-lt"/>
              </a:rPr>
              <a:t>We do not yet know how to make computers learn nearly as well as people learn. </a:t>
            </a:r>
          </a:p>
          <a:p>
            <a:r>
              <a:rPr lang="en-US" sz="3200" dirty="0">
                <a:latin typeface="+mj-lt"/>
              </a:rPr>
              <a:t>However, algorithms have been invented that are effective for certain types of learning tasks</a:t>
            </a:r>
          </a:p>
          <a:p>
            <a:pPr algn="just"/>
            <a:endParaRPr lang="en-US" dirty="0"/>
          </a:p>
        </p:txBody>
      </p:sp>
      <p:sp>
        <p:nvSpPr>
          <p:cNvPr id="4" name="TextBox 3">
            <a:extLst>
              <a:ext uri="{FF2B5EF4-FFF2-40B4-BE49-F238E27FC236}">
                <a16:creationId xmlns:a16="http://schemas.microsoft.com/office/drawing/2014/main" xmlns="" id="{CAEFD8F8-18DF-4A4E-82BC-F54101C709B4}"/>
              </a:ext>
            </a:extLst>
          </p:cNvPr>
          <p:cNvSpPr txBox="1"/>
          <p:nvPr/>
        </p:nvSpPr>
        <p:spPr>
          <a:xfrm>
            <a:off x="2915816" y="377894"/>
            <a:ext cx="4572000" cy="707886"/>
          </a:xfrm>
          <a:prstGeom prst="rect">
            <a:avLst/>
          </a:prstGeom>
          <a:noFill/>
        </p:spPr>
        <p:txBody>
          <a:bodyPr wrap="square">
            <a:spAutoFit/>
          </a:bodyPr>
          <a:lstStyle/>
          <a:p>
            <a:r>
              <a:rPr lang="en-US" sz="4000" dirty="0">
                <a:solidFill>
                  <a:srgbClr val="0070C0"/>
                </a:solidFill>
              </a:rPr>
              <a:t>INTRODUCTION</a:t>
            </a:r>
            <a:endParaRPr lang="en-IN"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52" y="548680"/>
            <a:ext cx="9036496" cy="7056784"/>
          </a:xfrm>
        </p:spPr>
        <p:txBody>
          <a:bodyPr>
            <a:noAutofit/>
          </a:bodyPr>
          <a:lstStyle/>
          <a:p>
            <a:r>
              <a:rPr lang="en-US" sz="2800" dirty="0"/>
              <a:t>For problems such as </a:t>
            </a:r>
            <a:r>
              <a:rPr lang="en-US" sz="2800" b="1" dirty="0"/>
              <a:t>speech recognition</a:t>
            </a:r>
            <a:r>
              <a:rPr lang="en-US" sz="2800" dirty="0"/>
              <a:t>, algorithms based on machine learning outperform all other approaches that have been </a:t>
            </a:r>
            <a:r>
              <a:rPr lang="en-US" sz="2800" dirty="0" err="1"/>
              <a:t>attemped</a:t>
            </a:r>
            <a:r>
              <a:rPr lang="en-US" sz="2800" dirty="0"/>
              <a:t>.</a:t>
            </a:r>
          </a:p>
          <a:p>
            <a:r>
              <a:rPr lang="en-US" sz="2800" dirty="0"/>
              <a:t>In the field of </a:t>
            </a:r>
            <a:r>
              <a:rPr lang="en-US" sz="2800" b="1" dirty="0"/>
              <a:t>data mining, </a:t>
            </a:r>
            <a:r>
              <a:rPr lang="en-US" sz="2800" dirty="0"/>
              <a:t>machine learning algorithms are being used routinely to discover valuable knowledge from large commercial databases containing</a:t>
            </a:r>
            <a:r>
              <a:rPr lang="en-US" sz="2800" dirty="0" smtClean="0"/>
              <a:t>, </a:t>
            </a:r>
            <a:r>
              <a:rPr lang="en-US" sz="2800" dirty="0"/>
              <a:t>loan applications, financial transactions, medical records.</a:t>
            </a:r>
          </a:p>
          <a:p>
            <a:pPr algn="l"/>
            <a:r>
              <a:rPr lang="en-IN" sz="2800" b="0" i="0" u="none" strike="noStrike" baseline="0" dirty="0"/>
              <a:t>As our understanding of computers continues to mature, it</a:t>
            </a:r>
            <a:r>
              <a:rPr lang="en-IN" sz="2800" b="1" dirty="0"/>
              <a:t> </a:t>
            </a:r>
            <a:r>
              <a:rPr lang="en-IN" sz="2800" dirty="0"/>
              <a:t>is</a:t>
            </a:r>
            <a:r>
              <a:rPr lang="en-IN" sz="2800" b="0" i="0" u="none" strike="noStrike" baseline="0" dirty="0"/>
              <a:t> inevitable that machine learning will play an increasingly central role in computer science and computer technology.</a:t>
            </a:r>
            <a:endParaRPr lang="en-US" sz="2800" dirty="0"/>
          </a:p>
        </p:txBody>
      </p:sp>
    </p:spTree>
    <p:extLst>
      <p:ext uri="{BB962C8B-B14F-4D97-AF65-F5344CB8AC3E}">
        <p14:creationId xmlns:p14="http://schemas.microsoft.com/office/powerpoint/2010/main" val="107945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US" dirty="0">
                <a:solidFill>
                  <a:srgbClr val="0070C0"/>
                </a:solidFill>
              </a:rPr>
              <a:t>Well-Posed Learning Problems</a:t>
            </a:r>
          </a:p>
        </p:txBody>
      </p:sp>
      <p:sp>
        <p:nvSpPr>
          <p:cNvPr id="3" name="Content Placeholder 2"/>
          <p:cNvSpPr>
            <a:spLocks noGrp="1"/>
          </p:cNvSpPr>
          <p:nvPr>
            <p:ph idx="1"/>
          </p:nvPr>
        </p:nvSpPr>
        <p:spPr>
          <a:xfrm>
            <a:off x="0" y="404664"/>
            <a:ext cx="9036496" cy="6453336"/>
          </a:xfrm>
        </p:spPr>
        <p:txBody>
          <a:bodyPr>
            <a:normAutofit/>
          </a:bodyPr>
          <a:lstStyle/>
          <a:p>
            <a:pPr algn="just"/>
            <a:endParaRPr lang="en-US" sz="2400" b="1" dirty="0"/>
          </a:p>
          <a:p>
            <a:pPr marL="0" indent="0" algn="l">
              <a:buNone/>
            </a:pPr>
            <a:r>
              <a:rPr lang="en-IN" sz="2800" dirty="0"/>
              <a:t>S</a:t>
            </a:r>
            <a:r>
              <a:rPr lang="en-IN" sz="2800" b="0" i="0" u="none" strike="noStrike" baseline="0" dirty="0"/>
              <a:t>tudy of machine learning by considering a few learning tasks(responsibilities). </a:t>
            </a:r>
          </a:p>
          <a:p>
            <a:pPr algn="l"/>
            <a:r>
              <a:rPr lang="en-IN" sz="2800" dirty="0"/>
              <a:t>D</a:t>
            </a:r>
            <a:r>
              <a:rPr lang="en-IN" sz="2800" b="0" i="0" u="none" strike="noStrike" baseline="0" dirty="0"/>
              <a:t>efine learning broadly: to include any computer</a:t>
            </a:r>
            <a:r>
              <a:rPr lang="en-IN" sz="2800" dirty="0"/>
              <a:t> </a:t>
            </a:r>
            <a:r>
              <a:rPr lang="en-IN" sz="2800" b="0" i="0" u="none" strike="noStrike" baseline="0" dirty="0"/>
              <a:t>program that improves its performance at some task through experience. </a:t>
            </a:r>
            <a:endParaRPr lang="en-US" sz="2800" b="1" dirty="0"/>
          </a:p>
          <a:p>
            <a:pPr algn="just"/>
            <a:r>
              <a:rPr lang="en-US" sz="2800" b="1" dirty="0">
                <a:solidFill>
                  <a:srgbClr val="C00000"/>
                </a:solidFill>
              </a:rPr>
              <a:t>Definition: A computer program is said to learn from experience E with respect to some class of tasks T and performance measure P, if its performance at tasks in T, as measured by P, improves with experience E.</a:t>
            </a:r>
          </a:p>
          <a:p>
            <a:r>
              <a:rPr lang="en-US" sz="2800" dirty="0"/>
              <a:t>For example, a computer program that learns to play checkers might improve its performance as measured by its ability to win at the class of tasks, through experience obtained by playing games against itself.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B527EC6688AF4BADE1A96775C18D7F" ma:contentTypeVersion="2" ma:contentTypeDescription="Create a new document." ma:contentTypeScope="" ma:versionID="6434d567cfe5ed3aff90e090cce58853">
  <xsd:schema xmlns:xsd="http://www.w3.org/2001/XMLSchema" xmlns:xs="http://www.w3.org/2001/XMLSchema" xmlns:p="http://schemas.microsoft.com/office/2006/metadata/properties" xmlns:ns2="9b796f85-1d20-4f09-967d-b2b23063e509" targetNamespace="http://schemas.microsoft.com/office/2006/metadata/properties" ma:root="true" ma:fieldsID="c9b25ec601eaa8ab3a3828365a918f5d" ns2:_="">
    <xsd:import namespace="9b796f85-1d20-4f09-967d-b2b23063e50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796f85-1d20-4f09-967d-b2b23063e5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831212-D966-4D7D-838F-613F739A6F62}"/>
</file>

<file path=customXml/itemProps2.xml><?xml version="1.0" encoding="utf-8"?>
<ds:datastoreItem xmlns:ds="http://schemas.openxmlformats.org/officeDocument/2006/customXml" ds:itemID="{07160645-A83D-42E9-9E76-61303B460307}"/>
</file>

<file path=customXml/itemProps3.xml><?xml version="1.0" encoding="utf-8"?>
<ds:datastoreItem xmlns:ds="http://schemas.openxmlformats.org/officeDocument/2006/customXml" ds:itemID="{3A368B4D-AA34-4635-BCA3-851A1B182B5F}"/>
</file>

<file path=docProps/app.xml><?xml version="1.0" encoding="utf-8"?>
<Properties xmlns="http://schemas.openxmlformats.org/officeDocument/2006/extended-properties" xmlns:vt="http://schemas.openxmlformats.org/officeDocument/2006/docPropsVTypes">
  <TotalTime>2380</TotalTime>
  <Words>2492</Words>
  <Application>Microsoft Office PowerPoint</Application>
  <PresentationFormat>On-screen Show (4:3)</PresentationFormat>
  <Paragraphs>192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Cambria Math</vt:lpstr>
      <vt:lpstr>Times New Roman</vt:lpstr>
      <vt:lpstr>Office Theme</vt:lpstr>
      <vt:lpstr>PowerPoint Presentation</vt:lpstr>
      <vt:lpstr>Example of Concept Learning: EnjoySport</vt:lpstr>
      <vt:lpstr>PowerPoint Presentation</vt:lpstr>
      <vt:lpstr>Unit-I</vt:lpstr>
      <vt:lpstr>Machine Learning - Chapter 1 </vt:lpstr>
      <vt:lpstr>PowerPoint Presentation</vt:lpstr>
      <vt:lpstr>PowerPoint Presentation</vt:lpstr>
      <vt:lpstr>PowerPoint Presentation</vt:lpstr>
      <vt:lpstr>Well-Posed Learning Problems</vt:lpstr>
      <vt:lpstr>What is the Learning Problem</vt:lpstr>
      <vt:lpstr>Examples of Learning Problem</vt:lpstr>
      <vt:lpstr>Example Problem 2</vt:lpstr>
      <vt:lpstr>Example Problem 3</vt:lpstr>
      <vt:lpstr>Successful Applications of Machine Learning</vt:lpstr>
      <vt:lpstr>PowerPoint Presentation</vt:lpstr>
      <vt:lpstr>Disciplines and Examples of their influence on Machine Learning </vt:lpstr>
      <vt:lpstr>PowerPoint Presentation</vt:lpstr>
      <vt:lpstr>Checkers game</vt:lpstr>
      <vt:lpstr>DESIGNING A LEARNING SYSTEM</vt:lpstr>
      <vt:lpstr>Choosing the Training Experience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Choosing a Representation for the Target Function </vt:lpstr>
      <vt:lpstr>PowerPoint Presentation</vt:lpstr>
      <vt:lpstr>Partial design of a checkers learning program </vt:lpstr>
      <vt:lpstr>4. Choosing a Function Approximation Algorithm</vt:lpstr>
      <vt:lpstr>Estimating Training Values</vt:lpstr>
      <vt:lpstr>ADJUSTING THE WEIGHTS </vt:lpstr>
      <vt:lpstr>PowerPoint Presentation</vt:lpstr>
      <vt:lpstr>LMS training rule</vt:lpstr>
      <vt:lpstr>PowerPoint Presentation</vt:lpstr>
      <vt:lpstr>5. The Final Design</vt:lpstr>
      <vt:lpstr>PowerPoint Presentation</vt:lpstr>
      <vt:lpstr>PowerPoint Presentation</vt:lpstr>
      <vt:lpstr>PowerPoint Presentation</vt:lpstr>
      <vt:lpstr>The sequence of design choices made for the checkers program is summarized in Fig</vt:lpstr>
      <vt:lpstr>PERSPECTIVES AND ISSUES IN MACHINE LEARNING</vt:lpstr>
      <vt:lpstr>Issues in Machine Learning</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komal</dc:creator>
  <cp:lastModifiedBy>HOD</cp:lastModifiedBy>
  <cp:revision>127</cp:revision>
  <dcterms:created xsi:type="dcterms:W3CDTF">2021-07-19T16:07:29Z</dcterms:created>
  <dcterms:modified xsi:type="dcterms:W3CDTF">2023-03-30T15:20:19Z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0x010100BDB527EC6688AF4BADE1A96775C18D7F</vt:lpwstr>
  </property>
</Properties>
</file>