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9.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83" r:id="rId5"/>
    <p:sldId id="259" r:id="rId6"/>
    <p:sldId id="260" r:id="rId7"/>
    <p:sldId id="261" r:id="rId8"/>
    <p:sldId id="284" r:id="rId9"/>
    <p:sldId id="293" r:id="rId10"/>
    <p:sldId id="288" r:id="rId11"/>
    <p:sldId id="262" r:id="rId12"/>
    <p:sldId id="263" r:id="rId13"/>
    <p:sldId id="264" r:id="rId14"/>
    <p:sldId id="267" r:id="rId15"/>
    <p:sldId id="266" r:id="rId16"/>
    <p:sldId id="296" r:id="rId17"/>
    <p:sldId id="268" r:id="rId18"/>
    <p:sldId id="285" r:id="rId19"/>
    <p:sldId id="325" r:id="rId20"/>
    <p:sldId id="269" r:id="rId21"/>
    <p:sldId id="326" r:id="rId22"/>
    <p:sldId id="270" r:id="rId23"/>
    <p:sldId id="271" r:id="rId24"/>
    <p:sldId id="278" r:id="rId25"/>
    <p:sldId id="279" r:id="rId26"/>
    <p:sldId id="280" r:id="rId27"/>
    <p:sldId id="327" r:id="rId28"/>
    <p:sldId id="281" r:id="rId29"/>
    <p:sldId id="294" r:id="rId30"/>
    <p:sldId id="295" r:id="rId31"/>
    <p:sldId id="291" r:id="rId32"/>
    <p:sldId id="292" r:id="rId33"/>
    <p:sldId id="272" r:id="rId34"/>
    <p:sldId id="282" r:id="rId35"/>
    <p:sldId id="297" r:id="rId36"/>
    <p:sldId id="298" r:id="rId37"/>
    <p:sldId id="299" r:id="rId38"/>
    <p:sldId id="300" r:id="rId39"/>
    <p:sldId id="323" r:id="rId40"/>
    <p:sldId id="304" r:id="rId41"/>
    <p:sldId id="305" r:id="rId42"/>
    <p:sldId id="306" r:id="rId43"/>
    <p:sldId id="307" r:id="rId44"/>
    <p:sldId id="308" r:id="rId45"/>
    <p:sldId id="309" r:id="rId46"/>
    <p:sldId id="311" r:id="rId47"/>
    <p:sldId id="313" r:id="rId48"/>
    <p:sldId id="314" r:id="rId49"/>
    <p:sldId id="315" r:id="rId50"/>
    <p:sldId id="316" r:id="rId51"/>
    <p:sldId id="318" r:id="rId52"/>
    <p:sldId id="321" r:id="rId53"/>
    <p:sldId id="32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84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49118-F54D-4BE5-AD05-45B6CB64308B}" type="datetimeFigureOut">
              <a:rPr lang="en-US" smtClean="0"/>
              <a:t>4/19/2023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FE34F8-667C-443E-86AE-9D50719F8F13}" type="slidenum">
              <a:rPr lang="en-US" smtClean="0"/>
              <a:t>‹#›</a:t>
            </a:fld>
            <a:endParaRPr lang="en-US"/>
          </a:p>
        </p:txBody>
      </p:sp>
    </p:spTree>
    <p:extLst>
      <p:ext uri="{BB962C8B-B14F-4D97-AF65-F5344CB8AC3E}">
        <p14:creationId xmlns:p14="http://schemas.microsoft.com/office/powerpoint/2010/main" val="46755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4107A7-5059-489E-8E8B-83BFECE5FC9F}" type="slidenum">
              <a:rPr lang="en-US" altLang="en-US"/>
              <a:pPr eaLnBrk="1" hangingPunct="1"/>
              <a:t>44</a:t>
            </a:fld>
            <a:endParaRPr lang="en-US" altLang="en-US"/>
          </a:p>
        </p:txBody>
      </p:sp>
    </p:spTree>
    <p:extLst>
      <p:ext uri="{BB962C8B-B14F-4D97-AF65-F5344CB8AC3E}">
        <p14:creationId xmlns:p14="http://schemas.microsoft.com/office/powerpoint/2010/main" val="331271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FA90F8-D6B8-4879-8039-6D38CE602177}"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0A9E1-49EF-4A3B-B56F-2BAA6EAA74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FA90F8-D6B8-4879-8039-6D38CE602177}"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0A9E1-49EF-4A3B-B56F-2BAA6EAA74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FA90F8-D6B8-4879-8039-6D38CE602177}"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0A9E1-49EF-4A3B-B56F-2BAA6EAA74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FA90F8-D6B8-4879-8039-6D38CE602177}"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0A9E1-49EF-4A3B-B56F-2BAA6EAA74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A90F8-D6B8-4879-8039-6D38CE602177}"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0A9E1-49EF-4A3B-B56F-2BAA6EAA74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FA90F8-D6B8-4879-8039-6D38CE602177}"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0A9E1-49EF-4A3B-B56F-2BAA6EAA74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FA90F8-D6B8-4879-8039-6D38CE602177}" type="datetimeFigureOut">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0A9E1-49EF-4A3B-B56F-2BAA6EAA74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FA90F8-D6B8-4879-8039-6D38CE602177}" type="datetimeFigureOut">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0A9E1-49EF-4A3B-B56F-2BAA6EAA74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A90F8-D6B8-4879-8039-6D38CE602177}" type="datetimeFigureOut">
              <a:rPr lang="en-US" smtClean="0"/>
              <a:pPr/>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F0A9E1-49EF-4A3B-B56F-2BAA6EAA74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FA90F8-D6B8-4879-8039-6D38CE602177}"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0A9E1-49EF-4A3B-B56F-2BAA6EAA74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FA90F8-D6B8-4879-8039-6D38CE602177}"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0A9E1-49EF-4A3B-B56F-2BAA6EAA74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A90F8-D6B8-4879-8039-6D38CE602177}" type="datetimeFigureOut">
              <a:rPr lang="en-US" smtClean="0"/>
              <a:pPr/>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0A9E1-49EF-4A3B-B56F-2BAA6EAA74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p>
        </p:txBody>
      </p:sp>
      <p:sp>
        <p:nvSpPr>
          <p:cNvPr id="3" name="Subtitle 2"/>
          <p:cNvSpPr>
            <a:spLocks noGrp="1"/>
          </p:cNvSpPr>
          <p:nvPr>
            <p:ph type="subTitle" idx="1"/>
          </p:nvPr>
        </p:nvSpPr>
        <p:spPr/>
        <p:txBody>
          <a:bodyPr/>
          <a:lstStyle/>
          <a:p>
            <a:r>
              <a:rPr lang="en-US" dirty="0"/>
              <a:t>Chapter 3</a:t>
            </a:r>
          </a:p>
          <a:p>
            <a:r>
              <a:rPr lang="en-US" dirty="0"/>
              <a:t>DECISION TREE LEARNING</a:t>
            </a:r>
          </a:p>
          <a:p>
            <a:r>
              <a:rPr lang="en-US" dirty="0"/>
              <a:t>Dr. T. ADILAKSHMI</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00063" y="0"/>
            <a:ext cx="8229600" cy="785813"/>
          </a:xfrm>
        </p:spPr>
        <p:txBody>
          <a:bodyPr/>
          <a:lstStyle/>
          <a:p>
            <a:pPr eaLnBrk="1" hangingPunct="1"/>
            <a:r>
              <a:rPr lang="en-US" altLang="en-US" dirty="0">
                <a:solidFill>
                  <a:srgbClr val="0070C0"/>
                </a:solidFill>
              </a:rPr>
              <a:t>Applications </a:t>
            </a:r>
          </a:p>
        </p:txBody>
      </p:sp>
      <p:sp>
        <p:nvSpPr>
          <p:cNvPr id="3" name="Content Placeholder 2"/>
          <p:cNvSpPr>
            <a:spLocks noGrp="1"/>
          </p:cNvSpPr>
          <p:nvPr>
            <p:ph idx="1"/>
          </p:nvPr>
        </p:nvSpPr>
        <p:spPr>
          <a:xfrm>
            <a:off x="0" y="714375"/>
            <a:ext cx="9144000" cy="4525963"/>
          </a:xfrm>
        </p:spPr>
        <p:txBody>
          <a:bodyPr rtlCol="0">
            <a:normAutofit/>
          </a:bodyPr>
          <a:lstStyle/>
          <a:p>
            <a:pPr>
              <a:defRPr/>
            </a:pPr>
            <a:r>
              <a:rPr lang="en-US" dirty="0" smtClean="0"/>
              <a:t>Decision </a:t>
            </a:r>
            <a:r>
              <a:rPr lang="en-US" dirty="0"/>
              <a:t>tree learning has therefore been applied to problems such as learning to classify medical patients by their disease, equipment malfunctions by their cause, and loan applicants by their likelihood of defaulting on payments. </a:t>
            </a:r>
          </a:p>
          <a:p>
            <a:pPr>
              <a:defRPr/>
            </a:pPr>
            <a:r>
              <a:rPr lang="en-US" dirty="0" smtClean="0"/>
              <a:t>Problems in </a:t>
            </a:r>
            <a:r>
              <a:rPr lang="en-US" dirty="0"/>
              <a:t>which the task is to classify examples into one of a discrete set of possible categories, are often referred to as </a:t>
            </a:r>
            <a:r>
              <a:rPr lang="en-US" b="1" dirty="0">
                <a:solidFill>
                  <a:srgbClr val="FF0000"/>
                </a:solidFill>
              </a:rPr>
              <a:t>classification problems</a:t>
            </a:r>
            <a:endParaRPr lang="en-US" dirty="0">
              <a:solidFill>
                <a:srgbClr val="FF0000"/>
              </a:solidFill>
            </a:endParaRPr>
          </a:p>
        </p:txBody>
      </p:sp>
    </p:spTree>
    <p:extLst>
      <p:ext uri="{BB962C8B-B14F-4D97-AF65-F5344CB8AC3E}">
        <p14:creationId xmlns:p14="http://schemas.microsoft.com/office/powerpoint/2010/main" val="2465902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31224" cy="490066"/>
          </a:xfrm>
        </p:spPr>
        <p:txBody>
          <a:bodyPr>
            <a:noAutofit/>
          </a:bodyPr>
          <a:lstStyle/>
          <a:p>
            <a:r>
              <a:rPr lang="en-US" sz="2800" dirty="0">
                <a:solidFill>
                  <a:srgbClr val="0070C0"/>
                </a:solidFill>
              </a:rPr>
              <a:t>THE BASIC DECISION TREE LEARNING ALGORITHM</a:t>
            </a:r>
          </a:p>
        </p:txBody>
      </p:sp>
      <p:sp>
        <p:nvSpPr>
          <p:cNvPr id="3" name="Content Placeholder 2"/>
          <p:cNvSpPr>
            <a:spLocks noGrp="1"/>
          </p:cNvSpPr>
          <p:nvPr>
            <p:ph idx="1"/>
          </p:nvPr>
        </p:nvSpPr>
        <p:spPr>
          <a:xfrm>
            <a:off x="0" y="764704"/>
            <a:ext cx="8964488" cy="5976664"/>
          </a:xfrm>
        </p:spPr>
        <p:txBody>
          <a:bodyPr>
            <a:noAutofit/>
          </a:bodyPr>
          <a:lstStyle/>
          <a:p>
            <a:pPr algn="just"/>
            <a:r>
              <a:rPr lang="en-US" sz="2400" dirty="0" smtClean="0"/>
              <a:t>algorithm</a:t>
            </a:r>
            <a:r>
              <a:rPr lang="en-US" sz="2400" dirty="0"/>
              <a:t>, ID3, learns decision trees by constructing them </a:t>
            </a:r>
            <a:r>
              <a:rPr lang="en-US" sz="2400" dirty="0" smtClean="0"/>
              <a:t>top-down</a:t>
            </a:r>
          </a:p>
          <a:p>
            <a:pPr marL="0" indent="0" algn="just">
              <a:buNone/>
            </a:pPr>
            <a:r>
              <a:rPr lang="en-US" sz="2400" dirty="0" smtClean="0"/>
              <a:t> </a:t>
            </a:r>
            <a:r>
              <a:rPr lang="en-US" sz="2400" dirty="0">
                <a:solidFill>
                  <a:srgbClr val="7030A0"/>
                </a:solidFill>
              </a:rPr>
              <a:t>“which attribute should be tested at the root of the tree?”</a:t>
            </a:r>
            <a:r>
              <a:rPr lang="en-US" sz="2400" dirty="0"/>
              <a:t> </a:t>
            </a:r>
            <a:endParaRPr lang="en-US" sz="2400" dirty="0" smtClean="0"/>
          </a:p>
          <a:p>
            <a:pPr algn="just"/>
            <a:r>
              <a:rPr lang="en-US" sz="2400" dirty="0" smtClean="0"/>
              <a:t>each </a:t>
            </a:r>
            <a:r>
              <a:rPr lang="en-US" sz="2400" dirty="0"/>
              <a:t>instance attribute is evaluated using a statistical test to determine how well it alone classifies the training examples.</a:t>
            </a:r>
          </a:p>
          <a:p>
            <a:pPr algn="just"/>
            <a:r>
              <a:rPr lang="en-US" sz="2400" dirty="0"/>
              <a:t>The best attribute is selected and used as the test at the root node of the tree. </a:t>
            </a:r>
          </a:p>
          <a:p>
            <a:pPr algn="just"/>
            <a:r>
              <a:rPr lang="en-US" sz="2400" dirty="0"/>
              <a:t>A descendant of the root node is then created for each possible value of this attribute, and the training examples are sorted to the appropriate descendant node </a:t>
            </a:r>
          </a:p>
          <a:p>
            <a:pPr algn="just"/>
            <a:r>
              <a:rPr lang="en-US" sz="2400" dirty="0"/>
              <a:t>The entire process is then repeated using the training examples associated with each descendant node to select the best attribute to test at that point in the tree.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786874" cy="6643710"/>
          </a:xfrm>
        </p:spPr>
        <p:txBody>
          <a:bodyPr/>
          <a:lstStyle/>
          <a:p>
            <a:pPr marL="0" indent="0">
              <a:buNone/>
            </a:pPr>
            <a:r>
              <a:rPr lang="en-US" dirty="0">
                <a:solidFill>
                  <a:srgbClr val="0070C0"/>
                </a:solidFill>
              </a:rPr>
              <a:t>               Which Attribute Is the Best Classifier?</a:t>
            </a:r>
          </a:p>
          <a:p>
            <a:pPr algn="just">
              <a:buFontTx/>
              <a:buChar char="-"/>
            </a:pPr>
            <a:r>
              <a:rPr lang="en-US" dirty="0" smtClean="0"/>
              <a:t>We </a:t>
            </a:r>
            <a:r>
              <a:rPr lang="en-US" dirty="0"/>
              <a:t>would like to select the attribute that is most useful for classifying examples. </a:t>
            </a:r>
          </a:p>
          <a:p>
            <a:pPr algn="just">
              <a:buFontTx/>
              <a:buChar char="-"/>
            </a:pPr>
            <a:r>
              <a:rPr lang="en-US" dirty="0"/>
              <a:t>What is a good quantitative measure of the worth of an attribute? </a:t>
            </a:r>
          </a:p>
          <a:p>
            <a:pPr algn="just">
              <a:buFontTx/>
              <a:buChar char="-"/>
            </a:pPr>
            <a:r>
              <a:rPr lang="en-US" dirty="0">
                <a:solidFill>
                  <a:srgbClr val="C00000"/>
                </a:solidFill>
              </a:rPr>
              <a:t>We will define a statistical property, called information gain, that measures how well a given attribute separates the training examples according to their target classification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0070C0"/>
                </a:solidFill>
              </a:rPr>
              <a:t>ENTROPY MEASURES HOMOGENEITY OF EXAMPLES</a:t>
            </a:r>
          </a:p>
        </p:txBody>
      </p:sp>
      <p:sp>
        <p:nvSpPr>
          <p:cNvPr id="3" name="Content Placeholder 2"/>
          <p:cNvSpPr>
            <a:spLocks noGrp="1"/>
          </p:cNvSpPr>
          <p:nvPr>
            <p:ph idx="1"/>
          </p:nvPr>
        </p:nvSpPr>
        <p:spPr/>
        <p:txBody>
          <a:bodyPr/>
          <a:lstStyle/>
          <a:p>
            <a:pPr algn="just"/>
            <a:r>
              <a:rPr lang="en-US" dirty="0"/>
              <a:t>Measure used in information theory, called </a:t>
            </a:r>
            <a:r>
              <a:rPr lang="en-US" dirty="0">
                <a:solidFill>
                  <a:srgbClr val="C00000"/>
                </a:solidFill>
              </a:rPr>
              <a:t>entropy</a:t>
            </a:r>
            <a:r>
              <a:rPr lang="en-US" dirty="0"/>
              <a:t>, that characterizes the (</a:t>
            </a:r>
            <a:r>
              <a:rPr lang="en-US" dirty="0" err="1"/>
              <a:t>im</a:t>
            </a:r>
            <a:r>
              <a:rPr lang="en-US" dirty="0"/>
              <a:t>)purity of an arbitrary collection of examples. </a:t>
            </a:r>
          </a:p>
          <a:p>
            <a:pPr algn="just"/>
            <a:r>
              <a:rPr lang="en-US" dirty="0"/>
              <a:t>Given a collection S, containing positive and negative examples of some target concept, the entropy of S </a:t>
            </a:r>
            <a:r>
              <a:rPr lang="en-US" dirty="0" smtClean="0"/>
              <a:t>is</a:t>
            </a:r>
            <a:endParaRPr lang="en-US" dirty="0"/>
          </a:p>
        </p:txBody>
      </p:sp>
      <p:pic>
        <p:nvPicPr>
          <p:cNvPr id="2050" name="Picture 2"/>
          <p:cNvPicPr>
            <a:picLocks noChangeAspect="1" noChangeArrowheads="1"/>
          </p:cNvPicPr>
          <p:nvPr/>
        </p:nvPicPr>
        <p:blipFill>
          <a:blip r:embed="rId2"/>
          <a:srcRect/>
          <a:stretch>
            <a:fillRect/>
          </a:stretch>
        </p:blipFill>
        <p:spPr bwMode="auto">
          <a:xfrm>
            <a:off x="1738799" y="4869160"/>
            <a:ext cx="5666402" cy="10409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14290"/>
            <a:ext cx="8507288" cy="6429420"/>
          </a:xfrm>
        </p:spPr>
        <p:txBody>
          <a:bodyPr>
            <a:normAutofit lnSpcReduction="10000"/>
          </a:bodyPr>
          <a:lstStyle/>
          <a:p>
            <a:pPr algn="just"/>
            <a:r>
              <a:rPr lang="en-US" sz="2400" dirty="0"/>
              <a:t>where p+ is the proportion of positive examples in S and p- is the proportion of negative examples in S.</a:t>
            </a:r>
          </a:p>
          <a:p>
            <a:pPr algn="just"/>
            <a:r>
              <a:rPr lang="en-US" sz="2400" dirty="0"/>
              <a:t> In all calculations involving entropy we define 0log0 to be 0. </a:t>
            </a:r>
          </a:p>
          <a:p>
            <a:pPr algn="just"/>
            <a:r>
              <a:rPr lang="en-US" sz="2400" dirty="0"/>
              <a:t>To illustrate, suppose S is a collection of 14 examples of some </a:t>
            </a:r>
            <a:r>
              <a:rPr lang="en-US" sz="2400" dirty="0" err="1"/>
              <a:t>boolean</a:t>
            </a:r>
            <a:r>
              <a:rPr lang="en-US" sz="2400" dirty="0"/>
              <a:t> concept, including 9 positive and 5 negative </a:t>
            </a:r>
            <a:r>
              <a:rPr lang="en-US" sz="2400" dirty="0" smtClean="0"/>
              <a:t>examples. we </a:t>
            </a:r>
            <a:r>
              <a:rPr lang="en-US" sz="2400" dirty="0"/>
              <a:t>adopt the notation [9+, 5-] to summarize such a sample of </a:t>
            </a:r>
            <a:r>
              <a:rPr lang="en-US" sz="2400" dirty="0" smtClean="0"/>
              <a:t>data. </a:t>
            </a:r>
            <a:endParaRPr lang="en-US" sz="2400" dirty="0"/>
          </a:p>
          <a:p>
            <a:pPr algn="just"/>
            <a:r>
              <a:rPr lang="en-US" sz="2400" dirty="0"/>
              <a:t>Then the entropy of S relative to this </a:t>
            </a:r>
            <a:r>
              <a:rPr lang="en-US" sz="2400" dirty="0" err="1"/>
              <a:t>boolean</a:t>
            </a:r>
            <a:r>
              <a:rPr lang="en-US" sz="2400" dirty="0"/>
              <a:t> classification is</a:t>
            </a:r>
          </a:p>
          <a:p>
            <a:pPr algn="just"/>
            <a:endParaRPr lang="en-US" sz="2400" dirty="0"/>
          </a:p>
          <a:p>
            <a:pPr algn="just"/>
            <a:endParaRPr lang="en-US" sz="2400" dirty="0"/>
          </a:p>
          <a:p>
            <a:pPr algn="just"/>
            <a:endParaRPr lang="en-US" sz="2400" dirty="0"/>
          </a:p>
          <a:p>
            <a:pPr algn="just"/>
            <a:r>
              <a:rPr lang="en-US" sz="2400" dirty="0"/>
              <a:t>For example, if all members are positive (p+ = I), then p- is 0, and Entropy(S) = -1 . log</a:t>
            </a:r>
            <a:r>
              <a:rPr lang="en-US" sz="1300" dirty="0"/>
              <a:t>2</a:t>
            </a:r>
            <a:r>
              <a:rPr lang="en-US" sz="2400" dirty="0"/>
              <a:t>(1) - 0 . log</a:t>
            </a:r>
            <a:r>
              <a:rPr lang="en-US" sz="1300" dirty="0"/>
              <a:t>2</a:t>
            </a:r>
            <a:r>
              <a:rPr lang="en-US" sz="2400" dirty="0"/>
              <a:t> 0 = -1 . 0 - 0 . log</a:t>
            </a:r>
            <a:r>
              <a:rPr lang="en-US" sz="1300" dirty="0"/>
              <a:t>2</a:t>
            </a:r>
            <a:r>
              <a:rPr lang="en-US" sz="2400" dirty="0"/>
              <a:t> 0 = 0. </a:t>
            </a:r>
          </a:p>
          <a:p>
            <a:pPr algn="just"/>
            <a:r>
              <a:rPr lang="en-US" sz="2400" dirty="0"/>
              <a:t> </a:t>
            </a:r>
            <a:r>
              <a:rPr lang="en-US" sz="2400" dirty="0" smtClean="0"/>
              <a:t>Entropy </a:t>
            </a:r>
            <a:r>
              <a:rPr lang="en-US" sz="2400" dirty="0"/>
              <a:t>is 1 when the collection contains an equal number of positive and negative examples. </a:t>
            </a:r>
          </a:p>
          <a:p>
            <a:pPr algn="just"/>
            <a:r>
              <a:rPr lang="en-US" sz="2400" dirty="0"/>
              <a:t>If the collection contains unequal numbers of positive and negative examples, the entropy is between 0 and 1.</a:t>
            </a:r>
          </a:p>
        </p:txBody>
      </p:sp>
      <p:pic>
        <p:nvPicPr>
          <p:cNvPr id="4098" name="Picture 2"/>
          <p:cNvPicPr>
            <a:picLocks noChangeAspect="1" noChangeArrowheads="1"/>
          </p:cNvPicPr>
          <p:nvPr/>
        </p:nvPicPr>
        <p:blipFill>
          <a:blip r:embed="rId2"/>
          <a:srcRect/>
          <a:stretch>
            <a:fillRect/>
          </a:stretch>
        </p:blipFill>
        <p:spPr bwMode="auto">
          <a:xfrm>
            <a:off x="1142976" y="3286124"/>
            <a:ext cx="6858048" cy="87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srcRect/>
          <a:stretch>
            <a:fillRect/>
          </a:stretch>
        </p:blipFill>
        <p:spPr bwMode="auto">
          <a:xfrm>
            <a:off x="230966" y="1250141"/>
            <a:ext cx="8682068"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BB85031-0F05-4900-8744-7CAF23171BE3}"/>
              </a:ext>
            </a:extLst>
          </p:cNvPr>
          <p:cNvSpPr>
            <a:spLocks noGrp="1"/>
          </p:cNvSpPr>
          <p:nvPr>
            <p:ph idx="1"/>
          </p:nvPr>
        </p:nvSpPr>
        <p:spPr>
          <a:xfrm>
            <a:off x="179512" y="188640"/>
            <a:ext cx="8640960" cy="6336704"/>
          </a:xfrm>
        </p:spPr>
        <p:txBody>
          <a:bodyPr>
            <a:normAutofit fontScale="92500"/>
          </a:bodyPr>
          <a:lstStyle/>
          <a:p>
            <a:pPr algn="l"/>
            <a:endParaRPr lang="en-IN" sz="2400" b="0" i="0" u="none" strike="noStrike" baseline="0" dirty="0"/>
          </a:p>
          <a:p>
            <a:pPr algn="l"/>
            <a:r>
              <a:rPr lang="en-IN" sz="2800" b="0" u="none" strike="noStrike" baseline="0" dirty="0"/>
              <a:t>One interpretation of entropy from information theory is that it specifies the minimum number of bits of information needed to encode the classification of an arbitrary member of </a:t>
            </a:r>
            <a:r>
              <a:rPr lang="en-IN" sz="2800" b="1" u="none" strike="noStrike" baseline="0" dirty="0"/>
              <a:t>S </a:t>
            </a:r>
            <a:endParaRPr lang="en-IN" sz="2800" b="0" u="none" strike="noStrike" baseline="0" dirty="0"/>
          </a:p>
          <a:p>
            <a:pPr algn="l"/>
            <a:r>
              <a:rPr lang="en-IN" sz="2800" b="0" u="none" strike="noStrike" baseline="0" dirty="0"/>
              <a:t>For example, if </a:t>
            </a:r>
            <a:r>
              <a:rPr lang="en-IN" sz="2800" b="1" u="none" strike="noStrike" baseline="0" dirty="0"/>
              <a:t>p+ </a:t>
            </a:r>
            <a:r>
              <a:rPr lang="en-IN" sz="2800" b="0" u="none" strike="noStrike" baseline="0" dirty="0"/>
              <a:t>is 1, the receiver knows the drawn example will be positive, so no message need be sent, and the entropy is zero. </a:t>
            </a:r>
          </a:p>
          <a:p>
            <a:pPr algn="l"/>
            <a:r>
              <a:rPr lang="en-IN" sz="2800" b="0" u="none" strike="noStrike" baseline="0" dirty="0"/>
              <a:t>On the other hand, if </a:t>
            </a:r>
            <a:r>
              <a:rPr lang="en-IN" sz="2800" b="1" u="none" strike="noStrike" baseline="0" dirty="0"/>
              <a:t>p+ </a:t>
            </a:r>
            <a:r>
              <a:rPr lang="en-IN" sz="2800" b="0" u="none" strike="noStrike" baseline="0" dirty="0"/>
              <a:t>is 0.5, one bit is required to indicate whether the drawn example is positive or negative. </a:t>
            </a:r>
          </a:p>
          <a:p>
            <a:pPr algn="l"/>
            <a:r>
              <a:rPr lang="en-IN" sz="2800" b="0" u="none" strike="noStrike" baseline="0" dirty="0"/>
              <a:t>If </a:t>
            </a:r>
            <a:r>
              <a:rPr lang="en-IN" sz="2800" b="1" u="none" strike="noStrike" baseline="0" dirty="0"/>
              <a:t>p+ </a:t>
            </a:r>
            <a:r>
              <a:rPr lang="en-IN" sz="2800" b="0" u="none" strike="noStrike" baseline="0" dirty="0"/>
              <a:t>is 0.8, then a collection of messages can be encoded using on average less than 1 bit per message by assigning shorter codes to collections of positive examples and longer codes to less likely negative examples.</a:t>
            </a:r>
            <a:endParaRPr lang="en-IN" sz="2800" dirty="0"/>
          </a:p>
        </p:txBody>
      </p:sp>
    </p:spTree>
    <p:extLst>
      <p:ext uri="{BB962C8B-B14F-4D97-AF65-F5344CB8AC3E}">
        <p14:creationId xmlns:p14="http://schemas.microsoft.com/office/powerpoint/2010/main" val="3882677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52536" y="0"/>
            <a:ext cx="9721080" cy="68853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US" sz="2400" dirty="0"/>
              <a:t>More generally, if the target attribute can take on c different values, then the entropy of </a:t>
            </a:r>
            <a:r>
              <a:rPr lang="en-US" sz="2400" b="1" i="1" dirty="0"/>
              <a:t>S </a:t>
            </a:r>
            <a:r>
              <a:rPr lang="en-US" sz="2400" dirty="0"/>
              <a:t>relative to this c-wise classification</a:t>
            </a:r>
          </a:p>
          <a:p>
            <a:endParaRPr lang="en-US" sz="2400" dirty="0"/>
          </a:p>
          <a:p>
            <a:endParaRPr lang="en-US" sz="2400" dirty="0"/>
          </a:p>
          <a:p>
            <a:r>
              <a:rPr lang="en-US" sz="2400" dirty="0"/>
              <a:t>where </a:t>
            </a:r>
            <a:r>
              <a:rPr lang="en-US" sz="2400" b="1" i="1" dirty="0"/>
              <a:t>pi </a:t>
            </a:r>
            <a:r>
              <a:rPr lang="en-US" sz="2400" dirty="0"/>
              <a:t>is the proportion of </a:t>
            </a:r>
            <a:r>
              <a:rPr lang="en-US" sz="2400" b="1" i="1" dirty="0"/>
              <a:t>S </a:t>
            </a:r>
            <a:r>
              <a:rPr lang="en-US" sz="2400" dirty="0"/>
              <a:t>belonging to class </a:t>
            </a:r>
            <a:r>
              <a:rPr lang="en-US" sz="2400" b="1" i="1" dirty="0" err="1"/>
              <a:t>i</a:t>
            </a:r>
            <a:r>
              <a:rPr lang="en-US" sz="2400" b="1" i="1" dirty="0"/>
              <a:t>. </a:t>
            </a:r>
          </a:p>
          <a:p>
            <a:r>
              <a:rPr lang="en-US" sz="2400" dirty="0" smtClean="0"/>
              <a:t>the </a:t>
            </a:r>
            <a:r>
              <a:rPr lang="en-US" sz="2400" dirty="0"/>
              <a:t>logarithm is still base 2 because entropy is a measure of the expected encoding length measured in </a:t>
            </a:r>
            <a:r>
              <a:rPr lang="en-US" sz="2400" b="1" i="1" dirty="0"/>
              <a:t>bits.</a:t>
            </a:r>
          </a:p>
          <a:p>
            <a:r>
              <a:rPr lang="en-US" sz="2400" dirty="0" smtClean="0"/>
              <a:t>if </a:t>
            </a:r>
            <a:r>
              <a:rPr lang="en-US" sz="2400" dirty="0"/>
              <a:t>the target attribute can take on c possible values, the entropy can be as large as log</a:t>
            </a:r>
            <a:r>
              <a:rPr lang="en-US" sz="2400" baseline="-25000" dirty="0"/>
              <a:t>2 </a:t>
            </a:r>
            <a:r>
              <a:rPr lang="en-US" sz="2400" b="1" i="1" dirty="0"/>
              <a:t>c.</a:t>
            </a:r>
            <a:endParaRPr lang="en-US" sz="2400" dirty="0"/>
          </a:p>
        </p:txBody>
      </p:sp>
      <p:pic>
        <p:nvPicPr>
          <p:cNvPr id="4" name="Picture 3"/>
          <p:cNvPicPr>
            <a:picLocks noChangeAspect="1" noChangeArrowheads="1"/>
          </p:cNvPicPr>
          <p:nvPr/>
        </p:nvPicPr>
        <p:blipFill>
          <a:blip r:embed="rId2"/>
          <a:srcRect/>
          <a:stretch>
            <a:fillRect/>
          </a:stretch>
        </p:blipFill>
        <p:spPr bwMode="auto">
          <a:xfrm>
            <a:off x="2051720" y="1650504"/>
            <a:ext cx="4476750" cy="914400"/>
          </a:xfrm>
          <a:prstGeom prst="rect">
            <a:avLst/>
          </a:prstGeom>
          <a:noFill/>
          <a:ln w="9525">
            <a:noFill/>
            <a:miter lim="800000"/>
            <a:headEnd/>
            <a:tailEnd/>
          </a:ln>
          <a:effectLst/>
        </p:spPr>
      </p:pic>
    </p:spTree>
    <p:extLst>
      <p:ext uri="{BB962C8B-B14F-4D97-AF65-F5344CB8AC3E}">
        <p14:creationId xmlns:p14="http://schemas.microsoft.com/office/powerpoint/2010/main" val="4037885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endParaRPr lang="en-US" altLang="en-US" smtClean="0"/>
          </a:p>
        </p:txBody>
      </p:sp>
      <p:sp>
        <p:nvSpPr>
          <p:cNvPr id="15363" name="Content Placeholder 2"/>
          <p:cNvSpPr>
            <a:spLocks noGrp="1"/>
          </p:cNvSpPr>
          <p:nvPr>
            <p:ph idx="1"/>
          </p:nvPr>
        </p:nvSpPr>
        <p:spPr/>
        <p:txBody>
          <a:bodyPr/>
          <a:lstStyle/>
          <a:p>
            <a:pPr eaLnBrk="1" hangingPunct="1"/>
            <a:endParaRPr lang="en-US" altLang="en-US" smtClean="0"/>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14313"/>
            <a:ext cx="8288337"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488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Introduction</a:t>
            </a:r>
          </a:p>
        </p:txBody>
      </p:sp>
      <p:sp>
        <p:nvSpPr>
          <p:cNvPr id="3" name="Content Placeholder 2"/>
          <p:cNvSpPr>
            <a:spLocks noGrp="1"/>
          </p:cNvSpPr>
          <p:nvPr>
            <p:ph idx="1"/>
          </p:nvPr>
        </p:nvSpPr>
        <p:spPr/>
        <p:txBody>
          <a:bodyPr/>
          <a:lstStyle/>
          <a:p>
            <a:pPr algn="just"/>
            <a:r>
              <a:rPr lang="en-US" dirty="0"/>
              <a:t>Decision tree learning is a method for approximating discrete-valued target functions, in which the </a:t>
            </a:r>
            <a:r>
              <a:rPr lang="en-US" dirty="0">
                <a:solidFill>
                  <a:srgbClr val="FF0000"/>
                </a:solidFill>
              </a:rPr>
              <a:t>learned function is represented by a decision tree. </a:t>
            </a:r>
          </a:p>
          <a:p>
            <a:pPr algn="just"/>
            <a:r>
              <a:rPr lang="en-US" dirty="0" smtClean="0"/>
              <a:t>Learned trees can also be re-represented as sets of if-then rules to improve human readability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Autofit/>
          </a:bodyPr>
          <a:lstStyle/>
          <a:p>
            <a:r>
              <a:rPr lang="en-US" sz="3200" dirty="0">
                <a:solidFill>
                  <a:srgbClr val="0070C0"/>
                </a:solidFill>
              </a:rPr>
              <a:t>INFORMATION GAIN MEASURES THE EXPECTED REDUCTION IN ENTROPY</a:t>
            </a:r>
          </a:p>
        </p:txBody>
      </p:sp>
      <p:sp>
        <p:nvSpPr>
          <p:cNvPr id="3" name="Content Placeholder 2"/>
          <p:cNvSpPr>
            <a:spLocks noGrp="1"/>
          </p:cNvSpPr>
          <p:nvPr>
            <p:ph idx="1"/>
          </p:nvPr>
        </p:nvSpPr>
        <p:spPr>
          <a:xfrm>
            <a:off x="457200" y="1428736"/>
            <a:ext cx="8229600" cy="4697427"/>
          </a:xfrm>
        </p:spPr>
        <p:txBody>
          <a:bodyPr>
            <a:normAutofit/>
          </a:bodyPr>
          <a:lstStyle/>
          <a:p>
            <a:pPr algn="just"/>
            <a:r>
              <a:rPr lang="en-US" sz="2600" dirty="0"/>
              <a:t>Given entropy as a measure of the impurity in a collection of training examples, we </a:t>
            </a:r>
            <a:r>
              <a:rPr lang="en-US" sz="2600" dirty="0" smtClean="0"/>
              <a:t>can </a:t>
            </a:r>
            <a:r>
              <a:rPr lang="en-US" sz="2600" dirty="0"/>
              <a:t>define a measure of the effectiveness of an attribute in classifying the training data. </a:t>
            </a:r>
          </a:p>
          <a:p>
            <a:pPr algn="just"/>
            <a:r>
              <a:rPr lang="en-US" sz="2600" dirty="0"/>
              <a:t>The measure we will use, called </a:t>
            </a:r>
            <a:r>
              <a:rPr lang="en-US" sz="2600" b="1" dirty="0">
                <a:solidFill>
                  <a:srgbClr val="C00000"/>
                </a:solidFill>
              </a:rPr>
              <a:t>information gain, is simply the expected reduction in entropy caused by partitioning the examples according to this attribute. </a:t>
            </a:r>
          </a:p>
          <a:p>
            <a:pPr algn="just"/>
            <a:r>
              <a:rPr lang="en-US" sz="2600" dirty="0"/>
              <a:t>More precisely, the information gain, Gain(S, A) of an attribute A, relative to a collection of examples S, is defined as </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500034" y="5572140"/>
            <a:ext cx="8420100" cy="1000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00042"/>
          </a:xfrm>
        </p:spPr>
        <p:txBody>
          <a:bodyPr>
            <a:normAutofit fontScale="90000"/>
          </a:bodyPr>
          <a:lstStyle/>
          <a:p>
            <a:r>
              <a:rPr lang="en-US" dirty="0">
                <a:solidFill>
                  <a:srgbClr val="0070C0"/>
                </a:solidFill>
              </a:rPr>
              <a:t>An Illustrative Example </a:t>
            </a:r>
          </a:p>
        </p:txBody>
      </p:sp>
      <p:sp>
        <p:nvSpPr>
          <p:cNvPr id="3" name="Content Placeholder 2"/>
          <p:cNvSpPr>
            <a:spLocks noGrp="1"/>
          </p:cNvSpPr>
          <p:nvPr>
            <p:ph idx="1"/>
          </p:nvPr>
        </p:nvSpPr>
        <p:spPr>
          <a:xfrm>
            <a:off x="457200" y="571480"/>
            <a:ext cx="8229600" cy="6143668"/>
          </a:xfrm>
        </p:spPr>
        <p:txBody>
          <a:bodyPr>
            <a:normAutofit/>
          </a:bodyPr>
          <a:lstStyle/>
          <a:p>
            <a:pPr algn="just"/>
            <a:r>
              <a:rPr lang="en-US" sz="2400" dirty="0"/>
              <a:t>To illustrate the operation of ID3, consider the learning task represented by the training examples of Table 3.2. Here the target attribute </a:t>
            </a:r>
            <a:r>
              <a:rPr lang="en-US" sz="2400" dirty="0" err="1"/>
              <a:t>PlayTennis</a:t>
            </a:r>
            <a:r>
              <a:rPr lang="en-US" sz="2400" dirty="0"/>
              <a:t>, which can have values yes or no for different Saturday mornings, is to be predicted based on other attributes of the morning in question.</a:t>
            </a:r>
          </a:p>
        </p:txBody>
      </p:sp>
      <p:pic>
        <p:nvPicPr>
          <p:cNvPr id="1027" name="Picture 3"/>
          <p:cNvPicPr>
            <a:picLocks noChangeAspect="1" noChangeArrowheads="1"/>
          </p:cNvPicPr>
          <p:nvPr/>
        </p:nvPicPr>
        <p:blipFill>
          <a:blip r:embed="rId2"/>
          <a:srcRect/>
          <a:stretch>
            <a:fillRect/>
          </a:stretch>
        </p:blipFill>
        <p:spPr bwMode="auto">
          <a:xfrm>
            <a:off x="1571604" y="2428868"/>
            <a:ext cx="6248400" cy="4100508"/>
          </a:xfrm>
          <a:prstGeom prst="rect">
            <a:avLst/>
          </a:prstGeom>
          <a:noFill/>
          <a:ln w="9525">
            <a:noFill/>
            <a:miter lim="800000"/>
            <a:headEnd/>
            <a:tailEnd/>
          </a:ln>
          <a:effectLst/>
        </p:spPr>
      </p:pic>
    </p:spTree>
    <p:extLst>
      <p:ext uri="{BB962C8B-B14F-4D97-AF65-F5344CB8AC3E}">
        <p14:creationId xmlns:p14="http://schemas.microsoft.com/office/powerpoint/2010/main" val="2564722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643710"/>
          </a:xfrm>
        </p:spPr>
        <p:txBody>
          <a:bodyPr>
            <a:normAutofit/>
          </a:bodyPr>
          <a:lstStyle/>
          <a:p>
            <a:pPr algn="just"/>
            <a:r>
              <a:rPr lang="en-US" sz="2000" dirty="0"/>
              <a:t>For example, suppose S is a collection of training-example days described by attributes including Wind, which can have the values Weak or Strong. </a:t>
            </a:r>
          </a:p>
          <a:p>
            <a:pPr algn="just"/>
            <a:r>
              <a:rPr lang="en-US" sz="2000" dirty="0"/>
              <a:t>As before, assume S is a collection containing 14 examples, [9+, 5-]. Of these 14 examples, suppose 6 of the positive and 2 of the negative examples have Wind = Weak, and the remainder have Wind = Strong. </a:t>
            </a:r>
          </a:p>
          <a:p>
            <a:pPr algn="just"/>
            <a:r>
              <a:rPr lang="en-US" sz="2000" dirty="0"/>
              <a:t>The information gain due to sorting the original 14 examples by the attribute Wind may then be calculated as</a:t>
            </a:r>
          </a:p>
        </p:txBody>
      </p:sp>
      <p:pic>
        <p:nvPicPr>
          <p:cNvPr id="1026" name="Picture 2"/>
          <p:cNvPicPr>
            <a:picLocks noChangeAspect="1" noChangeArrowheads="1"/>
          </p:cNvPicPr>
          <p:nvPr/>
        </p:nvPicPr>
        <p:blipFill>
          <a:blip r:embed="rId2"/>
          <a:srcRect/>
          <a:stretch>
            <a:fillRect/>
          </a:stretch>
        </p:blipFill>
        <p:spPr bwMode="auto">
          <a:xfrm>
            <a:off x="642910" y="2643182"/>
            <a:ext cx="7810500" cy="4000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42844" y="285728"/>
            <a:ext cx="8715436" cy="6286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00042"/>
          </a:xfrm>
        </p:spPr>
        <p:txBody>
          <a:bodyPr>
            <a:normAutofit fontScale="90000"/>
          </a:bodyPr>
          <a:lstStyle/>
          <a:p>
            <a:r>
              <a:rPr lang="en-US" dirty="0">
                <a:solidFill>
                  <a:srgbClr val="0070C0"/>
                </a:solidFill>
              </a:rPr>
              <a:t>An Illustrative Example </a:t>
            </a:r>
          </a:p>
        </p:txBody>
      </p:sp>
      <p:sp>
        <p:nvSpPr>
          <p:cNvPr id="3" name="Content Placeholder 2"/>
          <p:cNvSpPr>
            <a:spLocks noGrp="1"/>
          </p:cNvSpPr>
          <p:nvPr>
            <p:ph idx="1"/>
          </p:nvPr>
        </p:nvSpPr>
        <p:spPr>
          <a:xfrm>
            <a:off x="457200" y="571480"/>
            <a:ext cx="8229600" cy="6143668"/>
          </a:xfrm>
        </p:spPr>
        <p:txBody>
          <a:bodyPr>
            <a:normAutofit/>
          </a:bodyPr>
          <a:lstStyle/>
          <a:p>
            <a:pPr algn="just"/>
            <a:r>
              <a:rPr lang="en-US" sz="2400" dirty="0"/>
              <a:t>To illustrate the operation of ID3, consider the learning task represented by the training examples of Table 3.2. Here the target attribute </a:t>
            </a:r>
            <a:r>
              <a:rPr lang="en-US" sz="2400" dirty="0" err="1"/>
              <a:t>PlayTennis</a:t>
            </a:r>
            <a:r>
              <a:rPr lang="en-US" sz="2400" dirty="0"/>
              <a:t>, which can have values yes or no for different Saturday mornings, is to be predicted based on other attributes of the morning in question.</a:t>
            </a:r>
          </a:p>
        </p:txBody>
      </p:sp>
      <p:pic>
        <p:nvPicPr>
          <p:cNvPr id="1027" name="Picture 3"/>
          <p:cNvPicPr>
            <a:picLocks noChangeAspect="1" noChangeArrowheads="1"/>
          </p:cNvPicPr>
          <p:nvPr/>
        </p:nvPicPr>
        <p:blipFill>
          <a:blip r:embed="rId2"/>
          <a:srcRect/>
          <a:stretch>
            <a:fillRect/>
          </a:stretch>
        </p:blipFill>
        <p:spPr bwMode="auto">
          <a:xfrm>
            <a:off x="1571604" y="2428868"/>
            <a:ext cx="6248400" cy="41005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pPr algn="just"/>
            <a:r>
              <a:rPr lang="en-US" sz="2000" dirty="0"/>
              <a:t>Consider the first step through the algorithm, in which the topmost node of the decision tree is created. Which attribute should be tested first in the tree? ID3 determines the information gain for each candidate attribute (i.e., Outlook, Temperature, Humidity, and Wind), then selects the one with highest information gain. The computation of information gain for two of these attributes is shown in Figure 3.3. The information gain values for all four attributes are </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According to the information gain measure, the Outlook attribute provides the best prediction of the target attribute, </a:t>
            </a:r>
            <a:r>
              <a:rPr lang="en-US" sz="2000" dirty="0" err="1"/>
              <a:t>PlayTennis</a:t>
            </a:r>
            <a:r>
              <a:rPr lang="en-US" sz="2000" dirty="0"/>
              <a:t>, over the training examples. Therefore, Outlook is selected as the decision attribute for the root node, and branches are created below the root for each of its possible values (i.e., Sunny, Overcast, and Rain).</a:t>
            </a:r>
          </a:p>
          <a:p>
            <a:endParaRPr lang="en-US" dirty="0"/>
          </a:p>
        </p:txBody>
      </p:sp>
      <p:pic>
        <p:nvPicPr>
          <p:cNvPr id="4" name="Picture 2"/>
          <p:cNvPicPr>
            <a:picLocks noChangeAspect="1" noChangeArrowheads="1"/>
          </p:cNvPicPr>
          <p:nvPr/>
        </p:nvPicPr>
        <p:blipFill>
          <a:blip r:embed="rId2"/>
          <a:srcRect/>
          <a:stretch>
            <a:fillRect/>
          </a:stretch>
        </p:blipFill>
        <p:spPr bwMode="auto">
          <a:xfrm>
            <a:off x="2571736" y="2571744"/>
            <a:ext cx="4114800" cy="15620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92500" lnSpcReduction="10000"/>
          </a:bodyPr>
          <a:lstStyle/>
          <a:p>
            <a:pPr algn="just"/>
            <a:r>
              <a:rPr lang="en-US" dirty="0"/>
              <a:t>The process of selecting a new attribute and partitioning the training examples is now repeated for each non-terminal descendant node, this time using only the training examples associated with that node.</a:t>
            </a:r>
          </a:p>
          <a:p>
            <a:pPr algn="just"/>
            <a:r>
              <a:rPr lang="en-US" dirty="0"/>
              <a:t>This process continues for each new leaf node until either of two conditions is met:</a:t>
            </a:r>
          </a:p>
          <a:p>
            <a:pPr algn="just">
              <a:buNone/>
            </a:pPr>
            <a:r>
              <a:rPr lang="en-US" dirty="0"/>
              <a:t> (1) every attribute has already been included along this path through the tree, or </a:t>
            </a:r>
          </a:p>
          <a:p>
            <a:pPr algn="just">
              <a:buNone/>
            </a:pPr>
            <a:r>
              <a:rPr lang="en-US" dirty="0"/>
              <a:t>(2) the training examples associated with this leaf node all have the same target attribute value (i.e., their entropy is zero).</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00042"/>
          </a:xfrm>
        </p:spPr>
        <p:txBody>
          <a:bodyPr>
            <a:normAutofit fontScale="90000"/>
          </a:bodyPr>
          <a:lstStyle/>
          <a:p>
            <a:r>
              <a:rPr lang="en-US" dirty="0">
                <a:solidFill>
                  <a:srgbClr val="0070C0"/>
                </a:solidFill>
              </a:rPr>
              <a:t>An Illustrative Example </a:t>
            </a:r>
          </a:p>
        </p:txBody>
      </p:sp>
      <p:sp>
        <p:nvSpPr>
          <p:cNvPr id="3" name="Content Placeholder 2"/>
          <p:cNvSpPr>
            <a:spLocks noGrp="1"/>
          </p:cNvSpPr>
          <p:nvPr>
            <p:ph idx="1"/>
          </p:nvPr>
        </p:nvSpPr>
        <p:spPr>
          <a:xfrm>
            <a:off x="457200" y="571480"/>
            <a:ext cx="8229600" cy="6143668"/>
          </a:xfrm>
        </p:spPr>
        <p:txBody>
          <a:bodyPr>
            <a:normAutofit/>
          </a:bodyPr>
          <a:lstStyle/>
          <a:p>
            <a:pPr algn="just"/>
            <a:r>
              <a:rPr lang="en-US" sz="2400" dirty="0"/>
              <a:t>To illustrate the operation of ID3, consider the learning task represented by the training examples of Table 3.2. Here the target attribute </a:t>
            </a:r>
            <a:r>
              <a:rPr lang="en-US" sz="2400" dirty="0" err="1"/>
              <a:t>PlayTennis</a:t>
            </a:r>
            <a:r>
              <a:rPr lang="en-US" sz="2400" dirty="0"/>
              <a:t>, which can have values yes or no for different Saturday mornings, is to be predicted based on other attributes of the morning in question.</a:t>
            </a:r>
          </a:p>
        </p:txBody>
      </p:sp>
      <p:pic>
        <p:nvPicPr>
          <p:cNvPr id="1027" name="Picture 3"/>
          <p:cNvPicPr>
            <a:picLocks noChangeAspect="1" noChangeArrowheads="1"/>
          </p:cNvPicPr>
          <p:nvPr/>
        </p:nvPicPr>
        <p:blipFill>
          <a:blip r:embed="rId2"/>
          <a:srcRect/>
          <a:stretch>
            <a:fillRect/>
          </a:stretch>
        </p:blipFill>
        <p:spPr bwMode="auto">
          <a:xfrm>
            <a:off x="1571604" y="2428868"/>
            <a:ext cx="6248400" cy="4100508"/>
          </a:xfrm>
          <a:prstGeom prst="rect">
            <a:avLst/>
          </a:prstGeom>
          <a:noFill/>
          <a:ln w="9525">
            <a:noFill/>
            <a:miter lim="800000"/>
            <a:headEnd/>
            <a:tailEnd/>
          </a:ln>
          <a:effectLst/>
        </p:spPr>
      </p:pic>
    </p:spTree>
    <p:extLst>
      <p:ext uri="{BB962C8B-B14F-4D97-AF65-F5344CB8AC3E}">
        <p14:creationId xmlns:p14="http://schemas.microsoft.com/office/powerpoint/2010/main" val="27028558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8520" y="332656"/>
            <a:ext cx="9006888" cy="6081897"/>
          </a:xfrm>
          <a:prstGeom prst="rect">
            <a:avLst/>
          </a:prstGeom>
          <a:noFill/>
          <a:ln w="9525">
            <a:noFill/>
            <a:miter lim="800000"/>
            <a:headEnd/>
            <a:tailEnd/>
          </a:ln>
          <a:effectLst/>
        </p:spPr>
      </p:pic>
    </p:spTree>
    <p:extLst>
      <p:ext uri="{BB962C8B-B14F-4D97-AF65-F5344CB8AC3E}">
        <p14:creationId xmlns:p14="http://schemas.microsoft.com/office/powerpoint/2010/main" val="2516558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dirty="0" err="1"/>
              <a:t>Exapmple</a:t>
            </a:r>
            <a:r>
              <a:rPr lang="en-US" altLang="en-US" dirty="0"/>
              <a:t> 1</a:t>
            </a:r>
          </a:p>
        </p:txBody>
      </p:sp>
      <p:pic>
        <p:nvPicPr>
          <p:cNvPr id="1638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785938"/>
            <a:ext cx="8229600" cy="4154487"/>
          </a:xfrm>
          <a:noFill/>
        </p:spPr>
      </p:pic>
    </p:spTree>
    <p:extLst>
      <p:ext uri="{BB962C8B-B14F-4D97-AF65-F5344CB8AC3E}">
        <p14:creationId xmlns:p14="http://schemas.microsoft.com/office/powerpoint/2010/main" val="1582533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a:solidFill>
                  <a:srgbClr val="0070C0"/>
                </a:solidFill>
              </a:rPr>
              <a:t>DECISION TREE REPRESENTATION</a:t>
            </a:r>
          </a:p>
        </p:txBody>
      </p:sp>
      <p:sp>
        <p:nvSpPr>
          <p:cNvPr id="3" name="Content Placeholder 2"/>
          <p:cNvSpPr>
            <a:spLocks noGrp="1"/>
          </p:cNvSpPr>
          <p:nvPr>
            <p:ph idx="1"/>
          </p:nvPr>
        </p:nvSpPr>
        <p:spPr>
          <a:xfrm>
            <a:off x="457200" y="1000108"/>
            <a:ext cx="8229600" cy="5572164"/>
          </a:xfrm>
        </p:spPr>
        <p:txBody>
          <a:bodyPr>
            <a:normAutofit fontScale="92500" lnSpcReduction="20000"/>
          </a:bodyPr>
          <a:lstStyle/>
          <a:p>
            <a:pPr algn="just"/>
            <a:r>
              <a:rPr lang="en-US" dirty="0"/>
              <a:t>Decision trees classify instances by sorting them down the tree from the root to some leaf node, which provides the classification of the instance. </a:t>
            </a:r>
          </a:p>
          <a:p>
            <a:pPr algn="just"/>
            <a:r>
              <a:rPr lang="en-US" dirty="0"/>
              <a:t>Each node in the tree specifies a test of some attribute of the instance, and each branch descending from that node corresponds to one of the possible values for this attribute. </a:t>
            </a:r>
          </a:p>
          <a:p>
            <a:pPr algn="just"/>
            <a:r>
              <a:rPr lang="en-US" dirty="0"/>
              <a:t>An instance is classified by starting at the root node of the tree, testing the attribute specified by this node, then moving down the tree branch corresponding to the value of the attribute in the given example. </a:t>
            </a:r>
          </a:p>
          <a:p>
            <a:pPr algn="just"/>
            <a:r>
              <a:rPr lang="en-US" dirty="0"/>
              <a:t>This process is then repeated for the subtree rooted at the new node.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endParaRPr lang="en-US" altLang="en-US"/>
          </a:p>
        </p:txBody>
      </p:sp>
      <p:pic>
        <p:nvPicPr>
          <p:cNvPr id="1741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8928100" cy="5453063"/>
          </a:xfrm>
          <a:noFill/>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5429250"/>
            <a:ext cx="72326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1649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43188" y="142875"/>
            <a:ext cx="3643312" cy="2095500"/>
          </a:xfrm>
          <a:noFill/>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2571750"/>
            <a:ext cx="68580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113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0"/>
            <a:ext cx="52197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58800" y="2996952"/>
            <a:ext cx="8026400" cy="3011487"/>
          </a:xfrm>
          <a:noFill/>
        </p:spPr>
      </p:pic>
    </p:spTree>
    <p:extLst>
      <p:ext uri="{BB962C8B-B14F-4D97-AF65-F5344CB8AC3E}">
        <p14:creationId xmlns:p14="http://schemas.microsoft.com/office/powerpoint/2010/main" val="1538727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24" y="332656"/>
            <a:ext cx="8229600" cy="714356"/>
          </a:xfrm>
        </p:spPr>
        <p:txBody>
          <a:bodyPr>
            <a:noAutofit/>
          </a:bodyPr>
          <a:lstStyle/>
          <a:p>
            <a:r>
              <a:rPr lang="en-US" sz="2800" dirty="0">
                <a:solidFill>
                  <a:srgbClr val="0070C0"/>
                </a:solidFill>
              </a:rPr>
              <a:t>HYPOTHESIS SPACE SEARCH IN DECISION TREE LEARNING</a:t>
            </a:r>
          </a:p>
        </p:txBody>
      </p:sp>
      <p:sp>
        <p:nvSpPr>
          <p:cNvPr id="3" name="Content Placeholder 2"/>
          <p:cNvSpPr>
            <a:spLocks noGrp="1"/>
          </p:cNvSpPr>
          <p:nvPr>
            <p:ph idx="1"/>
          </p:nvPr>
        </p:nvSpPr>
        <p:spPr>
          <a:xfrm>
            <a:off x="464924" y="1327341"/>
            <a:ext cx="8229600" cy="5554683"/>
          </a:xfrm>
        </p:spPr>
        <p:txBody>
          <a:bodyPr>
            <a:normAutofit/>
          </a:bodyPr>
          <a:lstStyle/>
          <a:p>
            <a:pPr algn="just"/>
            <a:r>
              <a:rPr lang="en-US" sz="2400" dirty="0"/>
              <a:t>As with other inductive learning methods, ID3 can be characterized as searching a space of hypotheses for one that fits the training examples. </a:t>
            </a:r>
          </a:p>
          <a:p>
            <a:pPr algn="just"/>
            <a:r>
              <a:rPr lang="en-US" sz="2400" dirty="0"/>
              <a:t>The hypothesis space searched by ID3 is the set of possible decision trees.</a:t>
            </a:r>
          </a:p>
          <a:p>
            <a:pPr algn="just"/>
            <a:r>
              <a:rPr lang="en-US" sz="2400" dirty="0"/>
              <a:t>ID3 </a:t>
            </a:r>
            <a:r>
              <a:rPr lang="en-US" sz="2400" dirty="0" smtClean="0"/>
              <a:t>performs </a:t>
            </a:r>
            <a:r>
              <a:rPr lang="en-US" sz="2400" dirty="0"/>
              <a:t>hill-climbing search through this hypothesis space, beginning with the empty tree, then considering progressively more elaborate hypotheses in search of a decision tree that correctly classifies the training data.</a:t>
            </a:r>
          </a:p>
          <a:p>
            <a:r>
              <a:rPr lang="en-US" sz="2400" dirty="0"/>
              <a:t>The evaluation function that guides this hill-climbing search is the information gain measure. This search is depicted in Figure 3.5.</a:t>
            </a:r>
          </a:p>
        </p:txBody>
      </p:sp>
    </p:spTree>
    <p:extLst>
      <p:ext uri="{BB962C8B-B14F-4D97-AF65-F5344CB8AC3E}">
        <p14:creationId xmlns:p14="http://schemas.microsoft.com/office/powerpoint/2010/main" val="42661016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9512" y="692696"/>
            <a:ext cx="8784975" cy="5832647"/>
          </a:xfrm>
          <a:prstGeom prst="rect">
            <a:avLst/>
          </a:prstGeom>
        </p:spPr>
      </p:pic>
    </p:spTree>
    <p:extLst>
      <p:ext uri="{BB962C8B-B14F-4D97-AF65-F5344CB8AC3E}">
        <p14:creationId xmlns:p14="http://schemas.microsoft.com/office/powerpoint/2010/main" val="32200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00063" y="142875"/>
            <a:ext cx="8229600" cy="357188"/>
          </a:xfrm>
        </p:spPr>
        <p:txBody>
          <a:bodyPr>
            <a:normAutofit fontScale="90000"/>
          </a:bodyPr>
          <a:lstStyle/>
          <a:p>
            <a:pPr eaLnBrk="1" hangingPunct="1"/>
            <a:r>
              <a:rPr lang="en-US" altLang="en-US" dirty="0" smtClean="0"/>
              <a:t>Capabilities and Limitations of ID3</a:t>
            </a:r>
          </a:p>
        </p:txBody>
      </p:sp>
      <p:sp>
        <p:nvSpPr>
          <p:cNvPr id="32771" name="Content Placeholder 2"/>
          <p:cNvSpPr>
            <a:spLocks noGrp="1"/>
          </p:cNvSpPr>
          <p:nvPr>
            <p:ph idx="1"/>
          </p:nvPr>
        </p:nvSpPr>
        <p:spPr>
          <a:xfrm>
            <a:off x="179512" y="1052736"/>
            <a:ext cx="8784976" cy="5472608"/>
          </a:xfrm>
        </p:spPr>
        <p:txBody>
          <a:bodyPr>
            <a:normAutofit/>
          </a:bodyPr>
          <a:lstStyle/>
          <a:p>
            <a:pPr eaLnBrk="1" hangingPunct="1"/>
            <a:r>
              <a:rPr lang="en-US" altLang="en-US" sz="2400" dirty="0" smtClean="0"/>
              <a:t>ID3 maintains only a single current hypothesis as it searches through the space of decision trees. This contrasts, with the earlier version space candidate Elimination method, which maintains the set of all hypotheses consistent with the available training examples. </a:t>
            </a:r>
          </a:p>
          <a:p>
            <a:pPr eaLnBrk="1" hangingPunct="1"/>
            <a:r>
              <a:rPr lang="en-US" altLang="en-US" sz="2400" dirty="0" smtClean="0"/>
              <a:t>By determining only a single hypothesis, ID3 loses the capabilities that follow from explicitly representing all consistent hypotheses. </a:t>
            </a:r>
            <a:r>
              <a:rPr lang="en-US" altLang="en-US" sz="2400" dirty="0"/>
              <a:t>I</a:t>
            </a:r>
            <a:r>
              <a:rPr lang="en-US" altLang="en-US" sz="2400" dirty="0" smtClean="0"/>
              <a:t>t does not have the ability to determine how many alternative decision trees are consistent with the available training data</a:t>
            </a:r>
            <a:r>
              <a:rPr lang="en-US" altLang="en-US" sz="2400" dirty="0"/>
              <a:t>.</a:t>
            </a:r>
            <a:endParaRPr lang="en-US" altLang="en-US" sz="2400" dirty="0" smtClean="0"/>
          </a:p>
        </p:txBody>
      </p:sp>
    </p:spTree>
    <p:extLst>
      <p:ext uri="{BB962C8B-B14F-4D97-AF65-F5344CB8AC3E}">
        <p14:creationId xmlns:p14="http://schemas.microsoft.com/office/powerpoint/2010/main" val="11263230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a:xfrm>
            <a:off x="142875" y="500062"/>
            <a:ext cx="9001125" cy="6357937"/>
          </a:xfrm>
        </p:spPr>
        <p:txBody>
          <a:bodyPr>
            <a:normAutofit/>
          </a:bodyPr>
          <a:lstStyle/>
          <a:p>
            <a:pPr eaLnBrk="1" hangingPunct="1"/>
            <a:r>
              <a:rPr lang="en-US" altLang="en-US" sz="2400" dirty="0" smtClean="0"/>
              <a:t>ID3 in its pure form performs no backtracking in its search. Once it, selects an attribute to test at a particular level in the tree, it never backtracks to reconsider this choice. Therefore, it is susceptible to the usual risks of hill-climbing search without backtracking, converging to locally optimal solutions that are not globally optimal.</a:t>
            </a:r>
          </a:p>
          <a:p>
            <a:r>
              <a:rPr lang="en-US" altLang="en-US" sz="2400" dirty="0" smtClean="0"/>
              <a:t> </a:t>
            </a:r>
            <a:r>
              <a:rPr lang="en-US" altLang="en-US" sz="2400" dirty="0"/>
              <a:t>ID3 uses all training examples at each step in the search to make statistically based decisions regarding how to refine its current hypothesis. This contrasts with methods that make decisions incrementally, based on individual training examples (e.g., FIND-S  or CANDIDATE-ELIMINATOION ). </a:t>
            </a:r>
          </a:p>
          <a:p>
            <a:r>
              <a:rPr lang="en-US" altLang="en-US" sz="2400" dirty="0"/>
              <a:t>One advantage of using statistical properties of all the examples (e.g., information gain) is that the resulting search is much less sensitive to errors in individual training examples.</a:t>
            </a:r>
          </a:p>
          <a:p>
            <a:r>
              <a:rPr lang="en-US" altLang="en-US" sz="2400" dirty="0"/>
              <a:t> ID3 can be easily extended to handle noisy training data by modifying its termination criterion to accept hypotheses that imperfectly fit the training data</a:t>
            </a:r>
          </a:p>
          <a:p>
            <a:pPr eaLnBrk="1" hangingPunct="1"/>
            <a:endParaRPr lang="en-US" altLang="en-US" sz="2400" dirty="0" smtClean="0"/>
          </a:p>
        </p:txBody>
      </p:sp>
    </p:spTree>
    <p:extLst>
      <p:ext uri="{BB962C8B-B14F-4D97-AF65-F5344CB8AC3E}">
        <p14:creationId xmlns:p14="http://schemas.microsoft.com/office/powerpoint/2010/main" val="3596259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88640"/>
            <a:ext cx="8229600" cy="500063"/>
          </a:xfrm>
        </p:spPr>
        <p:txBody>
          <a:bodyPr>
            <a:noAutofit/>
          </a:bodyPr>
          <a:lstStyle/>
          <a:p>
            <a:pPr eaLnBrk="1" hangingPunct="1"/>
            <a:r>
              <a:rPr lang="en-US" altLang="en-US" sz="3200" b="1" dirty="0" smtClean="0">
                <a:solidFill>
                  <a:srgbClr val="0070C0"/>
                </a:solidFill>
                <a:latin typeface="+mn-lt"/>
              </a:rPr>
              <a:t>ISSUES IN DECISION TREE LEARNING</a:t>
            </a:r>
          </a:p>
        </p:txBody>
      </p:sp>
      <p:sp>
        <p:nvSpPr>
          <p:cNvPr id="36867" name="Content Placeholder 2"/>
          <p:cNvSpPr>
            <a:spLocks noGrp="1"/>
          </p:cNvSpPr>
          <p:nvPr>
            <p:ph idx="1"/>
          </p:nvPr>
        </p:nvSpPr>
        <p:spPr>
          <a:xfrm>
            <a:off x="0" y="688704"/>
            <a:ext cx="9144000" cy="6169296"/>
          </a:xfrm>
        </p:spPr>
        <p:txBody>
          <a:bodyPr>
            <a:noAutofit/>
          </a:bodyPr>
          <a:lstStyle/>
          <a:p>
            <a:pPr marL="0" indent="0">
              <a:buNone/>
            </a:pPr>
            <a:r>
              <a:rPr lang="en-US" altLang="en-US" sz="2000" dirty="0" smtClean="0"/>
              <a:t>   </a:t>
            </a:r>
          </a:p>
          <a:p>
            <a:pPr marL="0" indent="0" eaLnBrk="1" hangingPunct="1">
              <a:buNone/>
            </a:pPr>
            <a:r>
              <a:rPr lang="en-US" altLang="en-US" b="1" dirty="0" smtClean="0"/>
              <a:t> 1) </a:t>
            </a:r>
            <a:r>
              <a:rPr lang="en-US" altLang="en-US" b="1" dirty="0" smtClean="0">
                <a:solidFill>
                  <a:srgbClr val="0070C0"/>
                </a:solidFill>
              </a:rPr>
              <a:t>Avoiding Overfitting the Data</a:t>
            </a:r>
            <a:endParaRPr lang="en-US" altLang="en-US" b="1" dirty="0"/>
          </a:p>
          <a:p>
            <a:pPr eaLnBrk="1" hangingPunct="1"/>
            <a:r>
              <a:rPr lang="en-US" altLang="en-US" sz="2400" dirty="0" smtClean="0"/>
              <a:t>The algorithm  grows each branch of the tree just deeply enough to perfectly classify the training examples. It can lead to difficulties when there is </a:t>
            </a:r>
            <a:r>
              <a:rPr lang="en-US" altLang="en-US" sz="2400" dirty="0" smtClean="0">
                <a:solidFill>
                  <a:srgbClr val="7030A0"/>
                </a:solidFill>
              </a:rPr>
              <a:t>noise </a:t>
            </a:r>
            <a:r>
              <a:rPr lang="en-US" altLang="en-US" sz="2400" dirty="0" smtClean="0"/>
              <a:t>in the data, or </a:t>
            </a:r>
            <a:r>
              <a:rPr lang="en-US" altLang="en-US" sz="2400" dirty="0" smtClean="0">
                <a:solidFill>
                  <a:srgbClr val="7030A0"/>
                </a:solidFill>
              </a:rPr>
              <a:t>when the number of training examples </a:t>
            </a:r>
            <a:r>
              <a:rPr lang="en-US" altLang="en-US" sz="2400" dirty="0" smtClean="0"/>
              <a:t>is too small to produce a representative sample of the true target function. </a:t>
            </a:r>
          </a:p>
          <a:p>
            <a:pPr eaLnBrk="1" hangingPunct="1"/>
            <a:r>
              <a:rPr lang="en-US" altLang="en-US" sz="2400" dirty="0" smtClean="0"/>
              <a:t>In either of these cases, algorithm can produce trees that </a:t>
            </a:r>
            <a:r>
              <a:rPr lang="en-US" altLang="en-US" sz="2400" b="1" i="1" dirty="0" err="1" smtClean="0">
                <a:solidFill>
                  <a:srgbClr val="FF0000"/>
                </a:solidFill>
              </a:rPr>
              <a:t>overfit</a:t>
            </a:r>
            <a:r>
              <a:rPr lang="en-US" altLang="en-US" sz="2400" b="1" i="1" dirty="0" smtClean="0">
                <a:solidFill>
                  <a:srgbClr val="FF0000"/>
                </a:solidFill>
              </a:rPr>
              <a:t> the training examples.</a:t>
            </a:r>
          </a:p>
          <a:p>
            <a:pPr eaLnBrk="1" hangingPunct="1"/>
            <a:r>
              <a:rPr lang="en-US" altLang="en-US" sz="2400" dirty="0" smtClean="0"/>
              <a:t>We say that a hypothesis </a:t>
            </a:r>
            <a:r>
              <a:rPr lang="en-US" altLang="en-US" sz="2400" dirty="0" err="1" smtClean="0"/>
              <a:t>overfits</a:t>
            </a:r>
            <a:r>
              <a:rPr lang="en-US" altLang="en-US" sz="2400" dirty="0" smtClean="0"/>
              <a:t> the training examples </a:t>
            </a:r>
            <a:r>
              <a:rPr lang="en-US" altLang="en-US" sz="2400" b="1" dirty="0" smtClean="0">
                <a:solidFill>
                  <a:srgbClr val="FF0000"/>
                </a:solidFill>
              </a:rPr>
              <a:t>if some other hypothesis that fits the training examples less well actually performs better over the entire distribution of instances (including instances beyond the training set)</a:t>
            </a:r>
            <a:endParaRPr lang="en-US" altLang="en-US" sz="2400" b="1" i="1" dirty="0" smtClean="0"/>
          </a:p>
        </p:txBody>
      </p:sp>
    </p:spTree>
    <p:extLst>
      <p:ext uri="{BB962C8B-B14F-4D97-AF65-F5344CB8AC3E}">
        <p14:creationId xmlns:p14="http://schemas.microsoft.com/office/powerpoint/2010/main" val="3086904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 y="188640"/>
            <a:ext cx="9036495" cy="6264696"/>
          </a:xfrm>
        </p:spPr>
        <p:txBody>
          <a:bodyPr>
            <a:noAutofit/>
          </a:bodyPr>
          <a:lstStyle/>
          <a:p>
            <a:pPr algn="l" eaLnBrk="1" hangingPunct="1"/>
            <a:r>
              <a:rPr lang="en-US" altLang="en-US" sz="2400" dirty="0" smtClean="0">
                <a:latin typeface="+mn-lt"/>
              </a:rPr>
              <a:t/>
            </a:r>
            <a:br>
              <a:rPr lang="en-US" altLang="en-US" sz="2400" dirty="0" smtClean="0">
                <a:latin typeface="+mn-lt"/>
              </a:rPr>
            </a:br>
            <a:r>
              <a:rPr lang="en-US" altLang="en-US" sz="2400" dirty="0" smtClean="0">
                <a:latin typeface="+mn-lt"/>
              </a:rPr>
              <a:t/>
            </a:r>
            <a:br>
              <a:rPr lang="en-US" altLang="en-US" sz="2400" dirty="0" smtClean="0">
                <a:latin typeface="+mn-lt"/>
              </a:rPr>
            </a:br>
            <a:r>
              <a:rPr lang="en-US" altLang="en-US" sz="2400" dirty="0" smtClean="0">
                <a:latin typeface="+mn-lt"/>
              </a:rPr>
              <a:t>The horizontal axis of this plot indicates the total number of nodes in the decision tree, as the tree is being constructed. The vertical axis indicates the accuracy of predictions made by the tree. The solid line shows the accuracy of the decision tree over the training examples, whereas the broken line shows accuracy measured over an independent set of test examples that are not included in the training set.</a:t>
            </a:r>
            <a:r>
              <a:rPr lang="en-US" altLang="en-US" sz="2400" dirty="0">
                <a:latin typeface="+mn-lt"/>
              </a:rPr>
              <a:t/>
            </a:r>
            <a:br>
              <a:rPr lang="en-US" altLang="en-US" sz="2400" dirty="0">
                <a:latin typeface="+mn-lt"/>
              </a:rPr>
            </a:br>
            <a:r>
              <a:rPr lang="en-US" altLang="en-US" sz="2400" dirty="0" smtClean="0">
                <a:latin typeface="+mn-lt"/>
              </a:rPr>
              <a:t/>
            </a:r>
            <a:br>
              <a:rPr lang="en-US" altLang="en-US" sz="2400" dirty="0" smtClean="0">
                <a:latin typeface="+mn-lt"/>
              </a:rPr>
            </a:br>
            <a:r>
              <a:rPr lang="en-US" altLang="en-US" sz="2400" dirty="0" smtClean="0">
                <a:latin typeface="+mn-lt"/>
              </a:rPr>
              <a:t>The accuracy of the tree  over the training examples increases monotonically as the tree is grown. However, the accuracy measured over the independent test examples first increases, then decreases. As can be seen, once the tree size exceeds approximately </a:t>
            </a:r>
            <a:r>
              <a:rPr lang="en-US" altLang="en-US" sz="2400" i="1" dirty="0" smtClean="0">
                <a:latin typeface="+mn-lt"/>
              </a:rPr>
              <a:t>25 nodes,</a:t>
            </a:r>
            <a:r>
              <a:rPr lang="en-US" altLang="en-US" sz="2400" dirty="0" smtClean="0">
                <a:latin typeface="+mn-lt"/>
              </a:rPr>
              <a:t> further elaboration of the tree decreases its accuracy over the test examples despite increasing its accuracy on the training examples.</a:t>
            </a:r>
          </a:p>
        </p:txBody>
      </p:sp>
    </p:spTree>
    <p:extLst>
      <p:ext uri="{BB962C8B-B14F-4D97-AF65-F5344CB8AC3E}">
        <p14:creationId xmlns:p14="http://schemas.microsoft.com/office/powerpoint/2010/main" val="9841255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2906" y="476672"/>
            <a:ext cx="9073007" cy="5904656"/>
          </a:xfrm>
          <a:noFill/>
        </p:spPr>
      </p:pic>
    </p:spTree>
    <p:extLst>
      <p:ext uri="{BB962C8B-B14F-4D97-AF65-F5344CB8AC3E}">
        <p14:creationId xmlns:p14="http://schemas.microsoft.com/office/powerpoint/2010/main" val="3942606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00042"/>
          </a:xfrm>
        </p:spPr>
        <p:txBody>
          <a:bodyPr>
            <a:normAutofit fontScale="90000"/>
          </a:bodyPr>
          <a:lstStyle/>
          <a:p>
            <a:r>
              <a:rPr lang="en-US" dirty="0"/>
              <a:t>An Illustrative Example </a:t>
            </a:r>
          </a:p>
        </p:txBody>
      </p:sp>
      <p:sp>
        <p:nvSpPr>
          <p:cNvPr id="3" name="Content Placeholder 2"/>
          <p:cNvSpPr>
            <a:spLocks noGrp="1"/>
          </p:cNvSpPr>
          <p:nvPr>
            <p:ph idx="1"/>
          </p:nvPr>
        </p:nvSpPr>
        <p:spPr>
          <a:xfrm>
            <a:off x="457200" y="571480"/>
            <a:ext cx="8229600" cy="6143668"/>
          </a:xfrm>
        </p:spPr>
        <p:txBody>
          <a:bodyPr>
            <a:normAutofit/>
          </a:bodyPr>
          <a:lstStyle/>
          <a:p>
            <a:pPr algn="just"/>
            <a:r>
              <a:rPr lang="en-US" sz="2000" dirty="0"/>
              <a:t>To illustrate the operation of ID3, consider the learning task represented by the training examples of Table 3.2. Here the target attribute </a:t>
            </a:r>
            <a:r>
              <a:rPr lang="en-US" sz="2000" dirty="0" err="1"/>
              <a:t>PlayTennis</a:t>
            </a:r>
            <a:r>
              <a:rPr lang="en-US" sz="2000" dirty="0"/>
              <a:t>, which can have values yes or no for different Saturday mornings, is to be predicted based on other attributes of the morning in question.</a:t>
            </a:r>
          </a:p>
        </p:txBody>
      </p:sp>
      <p:pic>
        <p:nvPicPr>
          <p:cNvPr id="1027" name="Picture 3"/>
          <p:cNvPicPr>
            <a:picLocks noChangeAspect="1" noChangeArrowheads="1"/>
          </p:cNvPicPr>
          <p:nvPr/>
        </p:nvPicPr>
        <p:blipFill>
          <a:blip r:embed="rId2"/>
          <a:srcRect/>
          <a:stretch>
            <a:fillRect/>
          </a:stretch>
        </p:blipFill>
        <p:spPr bwMode="auto">
          <a:xfrm>
            <a:off x="0" y="1844824"/>
            <a:ext cx="9252520" cy="4870324"/>
          </a:xfrm>
          <a:prstGeom prst="rect">
            <a:avLst/>
          </a:prstGeom>
          <a:noFill/>
          <a:ln w="9525">
            <a:noFill/>
            <a:miter lim="800000"/>
            <a:headEnd/>
            <a:tailEnd/>
          </a:ln>
          <a:effectLst/>
        </p:spPr>
      </p:pic>
    </p:spTree>
    <p:extLst>
      <p:ext uri="{BB962C8B-B14F-4D97-AF65-F5344CB8AC3E}">
        <p14:creationId xmlns:p14="http://schemas.microsoft.com/office/powerpoint/2010/main" val="1888743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611560" y="332656"/>
            <a:ext cx="8229600" cy="5983288"/>
          </a:xfrm>
        </p:spPr>
        <p:txBody>
          <a:bodyPr/>
          <a:lstStyle/>
          <a:p>
            <a:pPr marL="0" indent="0" algn="just" eaLnBrk="1" hangingPunct="1">
              <a:buNone/>
            </a:pPr>
            <a:endParaRPr lang="en-US" altLang="en-US" sz="2400" dirty="0" smtClean="0"/>
          </a:p>
          <a:p>
            <a:pPr marL="0" indent="0" algn="just" eaLnBrk="1" hangingPunct="1">
              <a:buNone/>
            </a:pPr>
            <a:r>
              <a:rPr lang="en-US" altLang="en-US" sz="2400" dirty="0" smtClean="0"/>
              <a:t>There are several approaches to avoiding overfitting in decision tree learning.  These can be grouped into two classes: </a:t>
            </a:r>
          </a:p>
          <a:p>
            <a:pPr marL="0" indent="0" algn="just" eaLnBrk="1" hangingPunct="1">
              <a:buNone/>
            </a:pPr>
            <a:endParaRPr lang="en-US" altLang="en-US" sz="2400" dirty="0" smtClean="0"/>
          </a:p>
          <a:p>
            <a:pPr algn="just" eaLnBrk="1" hangingPunct="1">
              <a:buFont typeface="Wingdings" panose="05000000000000000000" pitchFamily="2" charset="2"/>
              <a:buChar char="Ø"/>
            </a:pPr>
            <a:r>
              <a:rPr lang="en-US" altLang="en-US" sz="2400" dirty="0" smtClean="0">
                <a:solidFill>
                  <a:srgbClr val="FF0000"/>
                </a:solidFill>
              </a:rPr>
              <a:t>approaches that stop growing the tree earlier, before it reaches the point where it perfectly classifies the training data </a:t>
            </a:r>
          </a:p>
          <a:p>
            <a:pPr algn="just" eaLnBrk="1" hangingPunct="1">
              <a:buFont typeface="Wingdings" panose="05000000000000000000" pitchFamily="2" charset="2"/>
              <a:buChar char="Ø"/>
            </a:pPr>
            <a:r>
              <a:rPr lang="en-US" altLang="en-US" sz="2400" dirty="0" smtClean="0">
                <a:solidFill>
                  <a:srgbClr val="FF0000"/>
                </a:solidFill>
              </a:rPr>
              <a:t>approaches that allow the tree to </a:t>
            </a:r>
            <a:r>
              <a:rPr lang="en-US" altLang="en-US" sz="2400" dirty="0" err="1" smtClean="0">
                <a:solidFill>
                  <a:srgbClr val="FF0000"/>
                </a:solidFill>
              </a:rPr>
              <a:t>overfit</a:t>
            </a:r>
            <a:r>
              <a:rPr lang="en-US" altLang="en-US" sz="2400" dirty="0" smtClean="0">
                <a:solidFill>
                  <a:srgbClr val="FF0000"/>
                </a:solidFill>
              </a:rPr>
              <a:t> the data, and then post-prune the tree.</a:t>
            </a:r>
          </a:p>
          <a:p>
            <a:pPr marL="0" indent="0" algn="just" eaLnBrk="1" hangingPunct="1">
              <a:buNone/>
            </a:pPr>
            <a:endParaRPr lang="en-US" altLang="en-US" sz="2400" dirty="0" smtClean="0"/>
          </a:p>
          <a:p>
            <a:pPr eaLnBrk="1" hangingPunct="1"/>
            <a:r>
              <a:rPr lang="en-US" altLang="en-US" sz="2400" dirty="0" smtClean="0">
                <a:solidFill>
                  <a:srgbClr val="7030A0"/>
                </a:solidFill>
              </a:rPr>
              <a:t>the second approach of post-pruning </a:t>
            </a:r>
            <a:r>
              <a:rPr lang="en-US" altLang="en-US" sz="2400" dirty="0" err="1" smtClean="0">
                <a:solidFill>
                  <a:srgbClr val="7030A0"/>
                </a:solidFill>
              </a:rPr>
              <a:t>overfit</a:t>
            </a:r>
            <a:r>
              <a:rPr lang="en-US" altLang="en-US" sz="2400" dirty="0" smtClean="0">
                <a:solidFill>
                  <a:srgbClr val="7030A0"/>
                </a:solidFill>
              </a:rPr>
              <a:t> trees has been found to be more successful in practice. </a:t>
            </a:r>
          </a:p>
          <a:p>
            <a:pPr marL="0" indent="0" eaLnBrk="1" hangingPunct="1">
              <a:buNone/>
            </a:pPr>
            <a:endParaRPr lang="en-US" altLang="en-US" sz="2400" dirty="0" smtClean="0"/>
          </a:p>
        </p:txBody>
      </p:sp>
    </p:spTree>
    <p:extLst>
      <p:ext uri="{BB962C8B-B14F-4D97-AF65-F5344CB8AC3E}">
        <p14:creationId xmlns:p14="http://schemas.microsoft.com/office/powerpoint/2010/main" val="2764827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467544" y="620688"/>
            <a:ext cx="8136904" cy="5328592"/>
          </a:xfrm>
        </p:spPr>
        <p:txBody>
          <a:bodyPr>
            <a:normAutofit fontScale="70000" lnSpcReduction="20000"/>
          </a:bodyPr>
          <a:lstStyle/>
          <a:p>
            <a:pPr marL="0" indent="0">
              <a:buNone/>
            </a:pPr>
            <a:r>
              <a:rPr lang="en-US" altLang="en-US" sz="4500" b="1" dirty="0">
                <a:solidFill>
                  <a:srgbClr val="7030A0"/>
                </a:solidFill>
                <a:latin typeface="Times New Roman" panose="02020603050405020304" pitchFamily="18" charset="0"/>
                <a:cs typeface="Times New Roman" panose="02020603050405020304" pitchFamily="18" charset="0"/>
              </a:rPr>
              <a:t>Criterion to be used to determine the correct final tree </a:t>
            </a:r>
            <a:r>
              <a:rPr lang="en-US" altLang="en-US" sz="4500" b="1" dirty="0" smtClean="0">
                <a:solidFill>
                  <a:srgbClr val="7030A0"/>
                </a:solidFill>
                <a:latin typeface="Times New Roman" panose="02020603050405020304" pitchFamily="18" charset="0"/>
                <a:cs typeface="Times New Roman" panose="02020603050405020304" pitchFamily="18" charset="0"/>
              </a:rPr>
              <a:t>size</a:t>
            </a:r>
          </a:p>
          <a:p>
            <a:pPr eaLnBrk="1" hangingPunct="1"/>
            <a:endParaRPr lang="en-US" altLang="en-US" sz="2600" dirty="0">
              <a:solidFill>
                <a:srgbClr val="0070C0"/>
              </a:solidFill>
            </a:endParaRPr>
          </a:p>
          <a:p>
            <a:pPr eaLnBrk="1" hangingPunct="1"/>
            <a:r>
              <a:rPr lang="en-US" altLang="en-US" sz="4500" dirty="0" smtClean="0">
                <a:solidFill>
                  <a:srgbClr val="C00000"/>
                </a:solidFill>
                <a:latin typeface="Times New Roman" panose="02020603050405020304" pitchFamily="18" charset="0"/>
                <a:cs typeface="Times New Roman" panose="02020603050405020304" pitchFamily="18" charset="0"/>
              </a:rPr>
              <a:t>Use a separate set of examples</a:t>
            </a:r>
            <a:r>
              <a:rPr lang="en-US" altLang="en-US" sz="4500" dirty="0" smtClean="0">
                <a:latin typeface="Times New Roman" panose="02020603050405020304" pitchFamily="18" charset="0"/>
                <a:cs typeface="Times New Roman" panose="02020603050405020304" pitchFamily="18" charset="0"/>
              </a:rPr>
              <a:t>, distinct from the training examples, to evaluate the utility of post-pruning nodes from the tree</a:t>
            </a:r>
          </a:p>
          <a:p>
            <a:r>
              <a:rPr lang="en-US" sz="4000" dirty="0"/>
              <a:t>Use all the available data for training, </a:t>
            </a:r>
            <a:r>
              <a:rPr lang="en-US" sz="4000" dirty="0" smtClean="0"/>
              <a:t> </a:t>
            </a:r>
            <a:r>
              <a:rPr lang="en-US" sz="4000" dirty="0"/>
              <a:t>apply a statistical test to </a:t>
            </a:r>
            <a:r>
              <a:rPr lang="en-US" sz="4000" dirty="0" smtClean="0"/>
              <a:t>estimate whether </a:t>
            </a:r>
            <a:r>
              <a:rPr lang="en-US" sz="4000" dirty="0"/>
              <a:t>expanding (or pruning) a particular node is likely to produce </a:t>
            </a:r>
            <a:r>
              <a:rPr lang="en-US" sz="4000" dirty="0" smtClean="0"/>
              <a:t>an improvement </a:t>
            </a:r>
            <a:r>
              <a:rPr lang="en-US" sz="4000" dirty="0"/>
              <a:t>beyond the training set</a:t>
            </a:r>
            <a:r>
              <a:rPr lang="en-US" sz="4000" dirty="0" smtClean="0"/>
              <a:t>.</a:t>
            </a:r>
          </a:p>
          <a:p>
            <a:r>
              <a:rPr lang="en-US" sz="4000" dirty="0" smtClean="0"/>
              <a:t>halting </a:t>
            </a:r>
            <a:r>
              <a:rPr lang="en-US" sz="4000" dirty="0"/>
              <a:t>growth of the tree when </a:t>
            </a:r>
            <a:r>
              <a:rPr lang="en-US" sz="4000" dirty="0" smtClean="0"/>
              <a:t> encoding size </a:t>
            </a:r>
            <a:r>
              <a:rPr lang="en-US" sz="4000" dirty="0"/>
              <a:t>is minimized. This approach, based on a heuristic called the </a:t>
            </a:r>
            <a:r>
              <a:rPr lang="en-US" sz="4000" dirty="0" smtClean="0"/>
              <a:t>Minimum Description </a:t>
            </a:r>
            <a:r>
              <a:rPr lang="en-US" sz="4000" dirty="0"/>
              <a:t>Length principle</a:t>
            </a:r>
            <a:endParaRPr lang="en-US" altLang="en-US" sz="4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879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332656"/>
            <a:ext cx="8229600" cy="511175"/>
          </a:xfrm>
        </p:spPr>
        <p:txBody>
          <a:bodyPr>
            <a:normAutofit fontScale="90000"/>
          </a:bodyPr>
          <a:lstStyle/>
          <a:p>
            <a:pPr eaLnBrk="1" hangingPunct="1"/>
            <a:r>
              <a:rPr lang="en-US" altLang="en-US" b="1" dirty="0" smtClean="0">
                <a:solidFill>
                  <a:srgbClr val="0070C0"/>
                </a:solidFill>
              </a:rPr>
              <a:t>validation</a:t>
            </a:r>
          </a:p>
        </p:txBody>
      </p:sp>
      <p:sp>
        <p:nvSpPr>
          <p:cNvPr id="44035" name="Content Placeholder 2"/>
          <p:cNvSpPr>
            <a:spLocks noGrp="1"/>
          </p:cNvSpPr>
          <p:nvPr>
            <p:ph idx="1"/>
          </p:nvPr>
        </p:nvSpPr>
        <p:spPr>
          <a:xfrm>
            <a:off x="0" y="1035262"/>
            <a:ext cx="9144000" cy="5809257"/>
          </a:xfrm>
        </p:spPr>
        <p:txBody>
          <a:bodyPr>
            <a:normAutofit/>
          </a:bodyPr>
          <a:lstStyle/>
          <a:p>
            <a:pPr eaLnBrk="1" hangingPunct="1"/>
            <a:r>
              <a:rPr lang="en-US" altLang="en-US" sz="2400" dirty="0"/>
              <a:t>T</a:t>
            </a:r>
            <a:r>
              <a:rPr lang="en-US" altLang="en-US" sz="2400" dirty="0" smtClean="0"/>
              <a:t>he available data are separated into two sets of examples: a training set, which is used to form the learned hypothesis,</a:t>
            </a:r>
          </a:p>
          <a:p>
            <a:pPr eaLnBrk="1" hangingPunct="1"/>
            <a:r>
              <a:rPr lang="en-US" altLang="en-US" sz="2400" dirty="0" smtClean="0"/>
              <a:t> and a separate validation set, which is used to evaluate the accuracy of this hypothesis over subsequent data </a:t>
            </a:r>
          </a:p>
          <a:p>
            <a:pPr eaLnBrk="1" hangingPunct="1"/>
            <a:r>
              <a:rPr lang="en-US" altLang="en-US" sz="2400" dirty="0" smtClean="0"/>
              <a:t>One common heuristic is to withhold one-third of the available examples for the validation set, using the other two-thirds for training.</a:t>
            </a:r>
          </a:p>
        </p:txBody>
      </p:sp>
    </p:spTree>
    <p:extLst>
      <p:ext uri="{BB962C8B-B14F-4D97-AF65-F5344CB8AC3E}">
        <p14:creationId xmlns:p14="http://schemas.microsoft.com/office/powerpoint/2010/main" val="42674270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28625" y="476672"/>
            <a:ext cx="8229600" cy="439738"/>
          </a:xfrm>
        </p:spPr>
        <p:txBody>
          <a:bodyPr>
            <a:normAutofit fontScale="90000"/>
          </a:bodyPr>
          <a:lstStyle/>
          <a:p>
            <a:pPr eaLnBrk="1" hangingPunct="1"/>
            <a:r>
              <a:rPr lang="en-US" altLang="en-US" b="1" dirty="0" smtClean="0">
                <a:solidFill>
                  <a:srgbClr val="0070C0"/>
                </a:solidFill>
              </a:rPr>
              <a:t>REDUCED ERROR PRUNING</a:t>
            </a:r>
            <a:endParaRPr lang="en-US" altLang="en-US" dirty="0" smtClean="0">
              <a:solidFill>
                <a:srgbClr val="0070C0"/>
              </a:solidFill>
            </a:endParaRPr>
          </a:p>
        </p:txBody>
      </p:sp>
      <p:sp>
        <p:nvSpPr>
          <p:cNvPr id="45059" name="Content Placeholder 2"/>
          <p:cNvSpPr>
            <a:spLocks noGrp="1"/>
          </p:cNvSpPr>
          <p:nvPr>
            <p:ph idx="1"/>
          </p:nvPr>
        </p:nvSpPr>
        <p:spPr>
          <a:xfrm>
            <a:off x="-28575" y="1340768"/>
            <a:ext cx="9144000" cy="4824536"/>
          </a:xfrm>
        </p:spPr>
        <p:txBody>
          <a:bodyPr>
            <a:normAutofit fontScale="92500" lnSpcReduction="10000"/>
          </a:bodyPr>
          <a:lstStyle/>
          <a:p>
            <a:r>
              <a:rPr lang="en-US" altLang="en-US" sz="2800" dirty="0" smtClean="0"/>
              <a:t>consider each of the decision nodes in the tree to be candidates for pruning. </a:t>
            </a:r>
          </a:p>
          <a:p>
            <a:r>
              <a:rPr lang="en-US" altLang="en-US" sz="2800" dirty="0" smtClean="0"/>
              <a:t>Pruning a decision node consists of removing the subtree rooted at that node, making it a leaf node, and assigning it the most common classification of the training examples affiliated with that node.</a:t>
            </a:r>
          </a:p>
          <a:p>
            <a:r>
              <a:rPr lang="en-US" altLang="en-US" sz="2800" dirty="0" smtClean="0"/>
              <a:t> Nodes are removed only if the resulting pruned tree performs no worse than-the original over the validation set.</a:t>
            </a:r>
          </a:p>
          <a:p>
            <a:r>
              <a:rPr lang="en-US" altLang="en-US" sz="2800" dirty="0" smtClean="0"/>
              <a:t>Nodes are pruned iteratively, always choosing the node whose removal increases the decision tree accuracy over the validation set. </a:t>
            </a:r>
          </a:p>
          <a:p>
            <a:r>
              <a:rPr lang="en-US" altLang="en-US" sz="2800" dirty="0" smtClean="0"/>
              <a:t>Pruning of nodes continues until further pruning is harmful .</a:t>
            </a:r>
          </a:p>
          <a:p>
            <a:pPr eaLnBrk="1" hangingPunct="1"/>
            <a:endParaRPr lang="en-US" altLang="en-US" dirty="0" smtClean="0"/>
          </a:p>
        </p:txBody>
      </p:sp>
    </p:spTree>
    <p:extLst>
      <p:ext uri="{BB962C8B-B14F-4D97-AF65-F5344CB8AC3E}">
        <p14:creationId xmlns:p14="http://schemas.microsoft.com/office/powerpoint/2010/main" val="37497791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87624" y="1196752"/>
            <a:ext cx="6281738" cy="3833813"/>
          </a:xfrm>
          <a:noFill/>
        </p:spPr>
      </p:pic>
    </p:spTree>
    <p:extLst>
      <p:ext uri="{BB962C8B-B14F-4D97-AF65-F5344CB8AC3E}">
        <p14:creationId xmlns:p14="http://schemas.microsoft.com/office/powerpoint/2010/main" val="20930182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48" y="1"/>
            <a:ext cx="9144000" cy="6851768"/>
          </a:xfrm>
        </p:spPr>
        <p:txBody>
          <a:bodyPr rtlCol="0">
            <a:normAutofit fontScale="70000" lnSpcReduction="20000"/>
          </a:bodyPr>
          <a:lstStyle/>
          <a:p>
            <a:pPr eaLnBrk="1" fontAlgn="auto" hangingPunct="1">
              <a:spcAft>
                <a:spcPts val="0"/>
              </a:spcAft>
              <a:buFont typeface="Arial" panose="020B0604020202020204" pitchFamily="34" charset="0"/>
              <a:buNone/>
              <a:defRPr/>
            </a:pPr>
            <a:r>
              <a:rPr lang="en-US" sz="5800" b="1" dirty="0" smtClean="0"/>
              <a:t>                       </a:t>
            </a:r>
            <a:r>
              <a:rPr lang="en-US" sz="5100" b="1" dirty="0" smtClean="0">
                <a:solidFill>
                  <a:srgbClr val="0070C0"/>
                </a:solidFill>
              </a:rPr>
              <a:t>RULE POST PRUNING</a:t>
            </a:r>
          </a:p>
          <a:p>
            <a:pPr marL="0" indent="0" algn="just" eaLnBrk="1" fontAlgn="auto" hangingPunct="1">
              <a:spcAft>
                <a:spcPts val="0"/>
              </a:spcAft>
              <a:buNone/>
              <a:defRPr/>
            </a:pPr>
            <a:endParaRPr lang="en-US" dirty="0" smtClean="0"/>
          </a:p>
          <a:p>
            <a:pPr marL="0" indent="0" algn="just" eaLnBrk="1" fontAlgn="auto" hangingPunct="1">
              <a:spcAft>
                <a:spcPts val="0"/>
              </a:spcAft>
              <a:buNone/>
              <a:defRPr/>
            </a:pPr>
            <a:r>
              <a:rPr lang="en-US" dirty="0" smtClean="0"/>
              <a:t>         </a:t>
            </a:r>
            <a:r>
              <a:rPr lang="en-US" dirty="0"/>
              <a:t>P</a:t>
            </a:r>
            <a:r>
              <a:rPr lang="en-US" dirty="0" smtClean="0"/>
              <a:t>ost-pruning involves the following steps: </a:t>
            </a:r>
          </a:p>
          <a:p>
            <a:pPr marL="514350" indent="-514350" algn="just" eaLnBrk="1" fontAlgn="auto" hangingPunct="1">
              <a:spcAft>
                <a:spcPts val="0"/>
              </a:spcAft>
              <a:buFont typeface="Arial" panose="020B0604020202020204" pitchFamily="34" charset="0"/>
              <a:buAutoNum type="arabicPeriod"/>
              <a:defRPr/>
            </a:pPr>
            <a:r>
              <a:rPr lang="en-US" dirty="0" smtClean="0"/>
              <a:t>Infer the decision tree from the training set, growing the tree until the training data is fit as well as </a:t>
            </a:r>
            <a:r>
              <a:rPr lang="en-US" dirty="0" smtClean="0"/>
              <a:t>possible </a:t>
            </a:r>
            <a:r>
              <a:rPr lang="en-US" dirty="0" smtClean="0"/>
              <a:t>and allowing overfitting to occur. </a:t>
            </a:r>
          </a:p>
          <a:p>
            <a:pPr marL="514350" indent="-514350" algn="just" eaLnBrk="1" fontAlgn="auto" hangingPunct="1">
              <a:spcAft>
                <a:spcPts val="0"/>
              </a:spcAft>
              <a:buFont typeface="Arial" panose="020B0604020202020204" pitchFamily="34" charset="0"/>
              <a:buAutoNum type="arabicPeriod"/>
              <a:defRPr/>
            </a:pPr>
            <a:r>
              <a:rPr lang="en-US" dirty="0" smtClean="0"/>
              <a:t>Convert the learned tree into an equivalent set of rules by creating one rule for each path from the root node to a leaf node. </a:t>
            </a:r>
          </a:p>
          <a:p>
            <a:pPr marL="514350" indent="-514350" algn="just" eaLnBrk="1" fontAlgn="auto" hangingPunct="1">
              <a:spcAft>
                <a:spcPts val="0"/>
              </a:spcAft>
              <a:buFont typeface="Arial" panose="020B0604020202020204" pitchFamily="34" charset="0"/>
              <a:buAutoNum type="arabicPeriod"/>
              <a:defRPr/>
            </a:pPr>
            <a:r>
              <a:rPr lang="en-US" dirty="0" smtClean="0"/>
              <a:t>Prune each rule by removing any preconditions that result in improving its estimated accuracy. </a:t>
            </a:r>
          </a:p>
          <a:p>
            <a:pPr marL="514350" indent="-514350" algn="just" eaLnBrk="1" fontAlgn="auto" hangingPunct="1">
              <a:spcAft>
                <a:spcPts val="0"/>
              </a:spcAft>
              <a:buFont typeface="Arial" panose="020B0604020202020204" pitchFamily="34" charset="0"/>
              <a:buAutoNum type="arabicPeriod"/>
              <a:defRPr/>
            </a:pPr>
            <a:r>
              <a:rPr lang="en-US" dirty="0" smtClean="0"/>
              <a:t>Sort the pruned rules by their estimated accuracy, and consider them in this sequence when classifying subsequent instances. </a:t>
            </a:r>
          </a:p>
          <a:p>
            <a:pPr eaLnBrk="1" hangingPunct="1">
              <a:buFont typeface="Arial" charset="0"/>
              <a:buNone/>
              <a:defRPr/>
            </a:pPr>
            <a:r>
              <a:rPr lang="en-US" dirty="0" smtClean="0"/>
              <a:t>     </a:t>
            </a:r>
          </a:p>
          <a:p>
            <a:pPr eaLnBrk="1" hangingPunct="1">
              <a:buFont typeface="Arial" charset="0"/>
              <a:buNone/>
              <a:defRPr/>
            </a:pPr>
            <a:r>
              <a:rPr lang="en-US" dirty="0"/>
              <a:t> </a:t>
            </a:r>
            <a:r>
              <a:rPr lang="en-US" dirty="0" smtClean="0"/>
              <a:t>    Each attribute test along the path from the root to the leaf becomes a rule antecedent (precondition) and the classification at the leaf node becomes the rule consequent (</a:t>
            </a:r>
            <a:r>
              <a:rPr lang="en-US" dirty="0" err="1" smtClean="0"/>
              <a:t>postcondition</a:t>
            </a:r>
            <a:r>
              <a:rPr lang="en-US" dirty="0" smtClean="0"/>
              <a:t>).</a:t>
            </a:r>
          </a:p>
          <a:p>
            <a:pPr marL="514350" indent="-514350" algn="just" eaLnBrk="1" fontAlgn="auto" hangingPunct="1">
              <a:spcAft>
                <a:spcPts val="0"/>
              </a:spcAft>
              <a:buFont typeface="Arial" panose="020B0604020202020204" pitchFamily="34" charset="0"/>
              <a:buNone/>
              <a:defRPr/>
            </a:pPr>
            <a:endParaRPr lang="en-US" dirty="0" smtClean="0"/>
          </a:p>
          <a:p>
            <a:pPr marL="514350" indent="-514350" algn="just" eaLnBrk="1" fontAlgn="auto" hangingPunct="1">
              <a:spcAft>
                <a:spcPts val="0"/>
              </a:spcAft>
              <a:buFont typeface="Arial" panose="020B0604020202020204" pitchFamily="34" charset="0"/>
              <a:buNone/>
              <a:defRPr/>
            </a:pPr>
            <a:r>
              <a:rPr lang="en-US" dirty="0" smtClean="0"/>
              <a:t>           Figure 3.1 is translated into the rule </a:t>
            </a:r>
          </a:p>
          <a:p>
            <a:pPr marL="514350" indent="-514350" algn="just" eaLnBrk="1" fontAlgn="auto" hangingPunct="1">
              <a:spcAft>
                <a:spcPts val="0"/>
              </a:spcAft>
              <a:buFont typeface="Arial" panose="020B0604020202020204" pitchFamily="34" charset="0"/>
              <a:buNone/>
              <a:defRPr/>
            </a:pPr>
            <a:r>
              <a:rPr lang="en-US" dirty="0" smtClean="0"/>
              <a:t>           IF (Outlook = Sunny) </a:t>
            </a:r>
            <a:r>
              <a:rPr lang="el-GR" dirty="0" smtClean="0"/>
              <a:t>Λ</a:t>
            </a:r>
            <a:r>
              <a:rPr lang="en-US" dirty="0" smtClean="0"/>
              <a:t> (Humidity = High) </a:t>
            </a:r>
          </a:p>
          <a:p>
            <a:pPr marL="514350" indent="-514350" algn="just" eaLnBrk="1" fontAlgn="auto" hangingPunct="1">
              <a:spcAft>
                <a:spcPts val="0"/>
              </a:spcAft>
              <a:buFont typeface="Arial" panose="020B0604020202020204" pitchFamily="34" charset="0"/>
              <a:buNone/>
              <a:defRPr/>
            </a:pPr>
            <a:r>
              <a:rPr lang="en-US" dirty="0" smtClean="0"/>
              <a:t>           THEN   </a:t>
            </a:r>
            <a:r>
              <a:rPr lang="en-US" dirty="0" err="1" smtClean="0"/>
              <a:t>PlayTennis</a:t>
            </a:r>
            <a:r>
              <a:rPr lang="en-US" dirty="0" smtClean="0"/>
              <a:t> = No</a:t>
            </a:r>
          </a:p>
        </p:txBody>
      </p:sp>
    </p:spTree>
    <p:extLst>
      <p:ext uri="{BB962C8B-B14F-4D97-AF65-F5344CB8AC3E}">
        <p14:creationId xmlns:p14="http://schemas.microsoft.com/office/powerpoint/2010/main" val="36750783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 y="214313"/>
            <a:ext cx="9001125" cy="6429375"/>
          </a:xfrm>
        </p:spPr>
        <p:txBody>
          <a:bodyPr rtlCol="0">
            <a:normAutofit fontScale="77500" lnSpcReduction="20000"/>
          </a:bodyPr>
          <a:lstStyle/>
          <a:p>
            <a:pPr algn="just" eaLnBrk="1" fontAlgn="auto" hangingPunct="1">
              <a:spcAft>
                <a:spcPts val="0"/>
              </a:spcAft>
              <a:buFont typeface="Arial" panose="020B0604020202020204" pitchFamily="34" charset="0"/>
              <a:buNone/>
              <a:defRPr/>
            </a:pPr>
            <a:r>
              <a:rPr lang="en-US" sz="3600" b="1" dirty="0">
                <a:latin typeface="+mj-lt"/>
              </a:rPr>
              <a:t> </a:t>
            </a:r>
            <a:r>
              <a:rPr lang="en-US" sz="3600" b="1" dirty="0" smtClean="0">
                <a:latin typeface="+mj-lt"/>
              </a:rPr>
              <a:t>               </a:t>
            </a:r>
            <a:r>
              <a:rPr lang="en-US" sz="3600" b="1" dirty="0" smtClean="0">
                <a:latin typeface="+mj-lt"/>
                <a:cs typeface="Times New Roman" panose="02020603050405020304" pitchFamily="18" charset="0"/>
              </a:rPr>
              <a:t>2)</a:t>
            </a:r>
            <a:r>
              <a:rPr lang="en-US" sz="3600" b="1" dirty="0" smtClean="0">
                <a:solidFill>
                  <a:srgbClr val="0070C0"/>
                </a:solidFill>
                <a:latin typeface="+mj-lt"/>
                <a:cs typeface="Times New Roman" panose="02020603050405020304" pitchFamily="18" charset="0"/>
              </a:rPr>
              <a:t>Incorporating Continuous-Valued Attributes </a:t>
            </a:r>
          </a:p>
          <a:p>
            <a:pPr algn="just" eaLnBrk="1" fontAlgn="auto" hangingPunct="1">
              <a:spcAft>
                <a:spcPts val="0"/>
              </a:spcAft>
              <a:defRPr/>
            </a:pPr>
            <a:endParaRPr lang="en-US" dirty="0" smtClean="0"/>
          </a:p>
          <a:p>
            <a:pPr algn="just" eaLnBrk="1" fontAlgn="auto" hangingPunct="1">
              <a:spcAft>
                <a:spcPts val="0"/>
              </a:spcAft>
              <a:defRPr/>
            </a:pPr>
            <a:r>
              <a:rPr lang="en-US" dirty="0" smtClean="0"/>
              <a:t>Our initial definition of ID3 is restricted to attributes that take on a discrete set of values.</a:t>
            </a:r>
          </a:p>
          <a:p>
            <a:pPr algn="just" eaLnBrk="1" fontAlgn="auto" hangingPunct="1">
              <a:spcAft>
                <a:spcPts val="0"/>
              </a:spcAft>
              <a:defRPr/>
            </a:pPr>
            <a:r>
              <a:rPr lang="en-US" dirty="0" smtClean="0"/>
              <a:t>First, the target attribute whose value is predicted by the learned tree must be discrete valued. </a:t>
            </a:r>
          </a:p>
          <a:p>
            <a:pPr algn="just" eaLnBrk="1" fontAlgn="auto" hangingPunct="1">
              <a:spcAft>
                <a:spcPts val="0"/>
              </a:spcAft>
              <a:defRPr/>
            </a:pPr>
            <a:r>
              <a:rPr lang="en-US" dirty="0" smtClean="0"/>
              <a:t>Second, the attributes tested in the decision nodes of the tree must also be discrete valued. </a:t>
            </a:r>
          </a:p>
          <a:p>
            <a:pPr algn="just" eaLnBrk="1" fontAlgn="auto" hangingPunct="1">
              <a:spcAft>
                <a:spcPts val="0"/>
              </a:spcAft>
              <a:defRPr/>
            </a:pPr>
            <a:r>
              <a:rPr lang="en-US" dirty="0" smtClean="0">
                <a:solidFill>
                  <a:srgbClr val="C00000"/>
                </a:solidFill>
              </a:rPr>
              <a:t>This second restriction can easily be removed so that continuous-valued decision attributes can be incorporated into the learned tree.</a:t>
            </a:r>
          </a:p>
          <a:p>
            <a:pPr eaLnBrk="1" hangingPunct="1">
              <a:buFont typeface="Arial" charset="0"/>
              <a:buChar char="•"/>
              <a:defRPr/>
            </a:pPr>
            <a:r>
              <a:rPr lang="en-US" dirty="0" smtClean="0"/>
              <a:t>This can be accomplished by dynamically defining new discrete valued attributes that partition the continuous attribute value into a discrete set of intervals.</a:t>
            </a:r>
          </a:p>
          <a:p>
            <a:pPr eaLnBrk="1" hangingPunct="1">
              <a:buFont typeface="Arial" charset="0"/>
              <a:buChar char="•"/>
              <a:defRPr/>
            </a:pPr>
            <a:r>
              <a:rPr lang="en-US" dirty="0" smtClean="0"/>
              <a:t> for an attribute A that is continuous-valued, the algorithm can dynamically create a new </a:t>
            </a:r>
            <a:r>
              <a:rPr lang="en-US" dirty="0" err="1" smtClean="0"/>
              <a:t>boolean</a:t>
            </a:r>
            <a:r>
              <a:rPr lang="en-US" dirty="0" smtClean="0"/>
              <a:t> attribute A, that is true if A &lt; c and false otherwise. The only question is how to select the best value for the threshold c.</a:t>
            </a:r>
          </a:p>
        </p:txBody>
      </p:sp>
    </p:spTree>
    <p:extLst>
      <p:ext uri="{BB962C8B-B14F-4D97-AF65-F5344CB8AC3E}">
        <p14:creationId xmlns:p14="http://schemas.microsoft.com/office/powerpoint/2010/main" val="40682815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107504" y="1556792"/>
            <a:ext cx="9144000" cy="4525963"/>
          </a:xfrm>
        </p:spPr>
        <p:txBody>
          <a:bodyPr>
            <a:noAutofit/>
          </a:bodyPr>
          <a:lstStyle/>
          <a:p>
            <a:pPr eaLnBrk="1" hangingPunct="1"/>
            <a:r>
              <a:rPr lang="en-US" altLang="en-US" sz="2800" dirty="0" smtClean="0"/>
              <a:t>In the current example, there are two candidate thresholds, corresponding to the values of Temperature at which the value of </a:t>
            </a:r>
            <a:r>
              <a:rPr lang="en-US" altLang="en-US" sz="2800" dirty="0" err="1" smtClean="0"/>
              <a:t>PlayTennis</a:t>
            </a:r>
            <a:r>
              <a:rPr lang="en-US" altLang="en-US" sz="2800" dirty="0" smtClean="0"/>
              <a:t> changes: (48 + 60)/2, and (80 + 90)/2. </a:t>
            </a:r>
          </a:p>
          <a:p>
            <a:pPr eaLnBrk="1" hangingPunct="1"/>
            <a:r>
              <a:rPr lang="en-US" altLang="en-US" sz="2800" dirty="0" smtClean="0"/>
              <a:t>The information gain can then be computed for each of the candidate attributes, Temperature&gt;54,and Temperature&gt;85, and the best can be selected (Temperature&gt;54).</a:t>
            </a:r>
          </a:p>
          <a:p>
            <a:pPr marL="0" indent="0" eaLnBrk="1" hangingPunct="1">
              <a:buNone/>
            </a:pPr>
            <a:endParaRPr lang="en-US" altLang="en-US" sz="2800" dirty="0" smtClean="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85750"/>
            <a:ext cx="64960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26413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0" y="274638"/>
            <a:ext cx="9144000" cy="439737"/>
          </a:xfrm>
        </p:spPr>
        <p:txBody>
          <a:bodyPr>
            <a:normAutofit fontScale="90000"/>
          </a:bodyPr>
          <a:lstStyle/>
          <a:p>
            <a:pPr eaLnBrk="1" hangingPunct="1"/>
            <a:r>
              <a:rPr lang="en-US" altLang="en-US" sz="3200" dirty="0" smtClean="0"/>
              <a:t> </a:t>
            </a:r>
            <a:r>
              <a:rPr lang="en-US" altLang="en-US" sz="3200" b="1" dirty="0" smtClean="0">
                <a:solidFill>
                  <a:srgbClr val="0070C0"/>
                </a:solidFill>
              </a:rPr>
              <a:t>Alternative Measures for Selecting Attributes</a:t>
            </a:r>
            <a:r>
              <a:rPr lang="en-US" altLang="en-US" sz="3200" dirty="0" smtClean="0"/>
              <a:t>:</a:t>
            </a:r>
          </a:p>
        </p:txBody>
      </p:sp>
      <p:sp>
        <p:nvSpPr>
          <p:cNvPr id="52227" name="Content Placeholder 2"/>
          <p:cNvSpPr>
            <a:spLocks noGrp="1"/>
          </p:cNvSpPr>
          <p:nvPr>
            <p:ph idx="1"/>
          </p:nvPr>
        </p:nvSpPr>
        <p:spPr>
          <a:xfrm>
            <a:off x="0" y="714375"/>
            <a:ext cx="9144000" cy="5882977"/>
          </a:xfrm>
        </p:spPr>
        <p:txBody>
          <a:bodyPr>
            <a:normAutofit/>
          </a:bodyPr>
          <a:lstStyle/>
          <a:p>
            <a:pPr eaLnBrk="1" hangingPunct="1"/>
            <a:endParaRPr lang="en-US" altLang="en-US" sz="2400" dirty="0" smtClean="0"/>
          </a:p>
          <a:p>
            <a:pPr eaLnBrk="1" hangingPunct="1"/>
            <a:r>
              <a:rPr lang="en-US" altLang="en-US" sz="2400" dirty="0" smtClean="0"/>
              <a:t>There is a natural bias in the information gain measure that favors attributes with many values over those with few values. </a:t>
            </a:r>
          </a:p>
          <a:p>
            <a:pPr eaLnBrk="1" hangingPunct="1"/>
            <a:r>
              <a:rPr lang="en-US" altLang="en-US" sz="2400" dirty="0" smtClean="0"/>
              <a:t>consider the attribute Date, which has a very large number of possible values. If we were to add this attribute  date to our </a:t>
            </a:r>
            <a:r>
              <a:rPr lang="en-US" altLang="en-US" sz="2400" dirty="0" err="1" smtClean="0"/>
              <a:t>enjoysport</a:t>
            </a:r>
            <a:r>
              <a:rPr lang="en-US" altLang="en-US" sz="2400" dirty="0" smtClean="0"/>
              <a:t> example, it would have the highest information gain of any of the attributes.</a:t>
            </a:r>
          </a:p>
          <a:p>
            <a:pPr eaLnBrk="1" hangingPunct="1"/>
            <a:r>
              <a:rPr lang="en-US" altLang="en-US" sz="2400" dirty="0" smtClean="0"/>
              <a:t> This is because Date alone perfectly predicts the target attribute over the training data. Thus, it would be selected as the decision attribute for the root node of the tree and lead to a tree of depth one, which perfectly classifies the training data. </a:t>
            </a:r>
          </a:p>
          <a:p>
            <a:pPr eaLnBrk="1" hangingPunct="1"/>
            <a:r>
              <a:rPr lang="en-US" altLang="en-US" sz="2400" dirty="0" smtClean="0"/>
              <a:t>This decision tree would fare poorly on subsequent examples, because it is not a useful predictor despite the fact that it perfectly separates the training data.</a:t>
            </a:r>
          </a:p>
          <a:p>
            <a:pPr eaLnBrk="1" hangingPunct="1"/>
            <a:endParaRPr lang="en-US" altLang="en-US" sz="2400" dirty="0" smtClean="0"/>
          </a:p>
        </p:txBody>
      </p:sp>
    </p:spTree>
    <p:extLst>
      <p:ext uri="{BB962C8B-B14F-4D97-AF65-F5344CB8AC3E}">
        <p14:creationId xmlns:p14="http://schemas.microsoft.com/office/powerpoint/2010/main" val="12793476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a:xfrm>
            <a:off x="142875" y="404969"/>
            <a:ext cx="8858249" cy="3291681"/>
          </a:xfrm>
        </p:spPr>
        <p:txBody>
          <a:bodyPr>
            <a:normAutofit/>
          </a:bodyPr>
          <a:lstStyle/>
          <a:p>
            <a:pPr eaLnBrk="1" hangingPunct="1"/>
            <a:r>
              <a:rPr lang="en-US" altLang="en-US" sz="2400" dirty="0" smtClean="0"/>
              <a:t>One alternative measure that has been used successfully is the </a:t>
            </a:r>
            <a:r>
              <a:rPr lang="en-US" altLang="en-US" sz="2400" b="1" dirty="0" smtClean="0">
                <a:solidFill>
                  <a:srgbClr val="C00000"/>
                </a:solidFill>
              </a:rPr>
              <a:t>gain ratio</a:t>
            </a:r>
          </a:p>
          <a:p>
            <a:pPr algn="just" eaLnBrk="1" hangingPunct="1"/>
            <a:r>
              <a:rPr lang="en-US" altLang="en-US" sz="2400" dirty="0" smtClean="0"/>
              <a:t>The gain ratio measure penalizes attributes such as Date by incorporating a term, called split information, that is sensitive to how broadly and uniformly the attribute splits the data:</a:t>
            </a:r>
          </a:p>
          <a:p>
            <a:pPr eaLnBrk="1" hangingPunct="1"/>
            <a:endParaRPr lang="en-US" altLang="en-US" sz="2400" dirty="0" smtClean="0"/>
          </a:p>
        </p:txBody>
      </p:sp>
      <p:pic>
        <p:nvPicPr>
          <p:cNvPr id="532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667950"/>
            <a:ext cx="4752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4"/>
          <p:cNvSpPr>
            <a:spLocks noChangeArrowheads="1"/>
          </p:cNvSpPr>
          <p:nvPr/>
        </p:nvSpPr>
        <p:spPr bwMode="auto">
          <a:xfrm>
            <a:off x="323528" y="3861048"/>
            <a:ext cx="867759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latin typeface="+mn-lt"/>
              </a:rPr>
              <a:t>where S</a:t>
            </a:r>
            <a:r>
              <a:rPr lang="en-US" altLang="en-US" sz="2400" baseline="-25000" dirty="0">
                <a:latin typeface="+mn-lt"/>
              </a:rPr>
              <a:t>1</a:t>
            </a:r>
            <a:r>
              <a:rPr lang="en-US" altLang="en-US" sz="2400" dirty="0">
                <a:latin typeface="+mn-lt"/>
              </a:rPr>
              <a:t> through </a:t>
            </a:r>
            <a:r>
              <a:rPr lang="en-US" altLang="en-US" sz="2400" dirty="0" err="1" smtClean="0">
                <a:latin typeface="+mn-lt"/>
              </a:rPr>
              <a:t>S</a:t>
            </a:r>
            <a:r>
              <a:rPr lang="en-US" altLang="en-US" sz="2400" baseline="-25000" dirty="0" err="1" smtClean="0">
                <a:latin typeface="+mn-lt"/>
              </a:rPr>
              <a:t>c</a:t>
            </a:r>
            <a:r>
              <a:rPr lang="en-US" altLang="en-US" sz="2400" dirty="0" smtClean="0">
                <a:latin typeface="+mn-lt"/>
              </a:rPr>
              <a:t> </a:t>
            </a:r>
            <a:r>
              <a:rPr lang="en-US" altLang="en-US" sz="2400" dirty="0">
                <a:latin typeface="+mn-lt"/>
              </a:rPr>
              <a:t>are the </a:t>
            </a:r>
            <a:r>
              <a:rPr lang="en-US" altLang="en-US" sz="2400" i="1" dirty="0">
                <a:latin typeface="+mn-lt"/>
              </a:rPr>
              <a:t>c subsets of examples resulting from partitioning </a:t>
            </a:r>
            <a:r>
              <a:rPr lang="en-US" altLang="en-US" sz="2400" i="1" dirty="0" smtClean="0">
                <a:latin typeface="+mn-lt"/>
              </a:rPr>
              <a:t>S </a:t>
            </a:r>
            <a:r>
              <a:rPr lang="en-US" altLang="en-US" sz="2400" dirty="0" smtClean="0">
                <a:latin typeface="+mn-lt"/>
              </a:rPr>
              <a:t>by </a:t>
            </a:r>
            <a:r>
              <a:rPr lang="en-US" altLang="en-US" sz="2400" dirty="0">
                <a:latin typeface="+mn-lt"/>
              </a:rPr>
              <a:t>the c-valued attribute A</a:t>
            </a:r>
            <a:r>
              <a:rPr lang="en-US" altLang="en-US" sz="2400" dirty="0" smtClean="0">
                <a:latin typeface="+mn-lt"/>
              </a:rPr>
              <a:t>. </a:t>
            </a:r>
            <a:r>
              <a:rPr lang="en-US" altLang="en-US" sz="2400" dirty="0" smtClean="0">
                <a:latin typeface="+mn-lt"/>
              </a:rPr>
              <a:t>Split information </a:t>
            </a:r>
            <a:r>
              <a:rPr lang="en-US" altLang="en-US" sz="2400" dirty="0">
                <a:latin typeface="+mn-lt"/>
              </a:rPr>
              <a:t>is actually the entropy </a:t>
            </a:r>
            <a:r>
              <a:rPr lang="en-US" altLang="en-US" sz="2400" dirty="0" smtClean="0">
                <a:latin typeface="+mn-lt"/>
              </a:rPr>
              <a:t>of S </a:t>
            </a:r>
            <a:r>
              <a:rPr lang="en-US" altLang="en-US" sz="2400" dirty="0">
                <a:latin typeface="+mn-lt"/>
              </a:rPr>
              <a:t>with respect to the values of attribute A. </a:t>
            </a:r>
            <a:endParaRPr lang="en-US" altLang="en-US" sz="2400" dirty="0" smtClean="0">
              <a:latin typeface="+mn-lt"/>
            </a:endParaRPr>
          </a:p>
        </p:txBody>
      </p:sp>
    </p:spTree>
    <p:extLst>
      <p:ext uri="{BB962C8B-B14F-4D97-AF65-F5344CB8AC3E}">
        <p14:creationId xmlns:p14="http://schemas.microsoft.com/office/powerpoint/2010/main" val="2875074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lstStyle/>
          <a:p>
            <a:pPr>
              <a:buNone/>
            </a:pPr>
            <a:r>
              <a:rPr lang="en-US" sz="2400" dirty="0"/>
              <a:t>		Figure 3.1 illustrates a typical learned decision tree. </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185738" y="714356"/>
            <a:ext cx="8772525" cy="59293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85750"/>
            <a:ext cx="8964488" cy="6311602"/>
          </a:xfrm>
        </p:spPr>
        <p:txBody>
          <a:bodyPr rtlCol="0">
            <a:normAutofit fontScale="85000" lnSpcReduction="20000"/>
          </a:bodyPr>
          <a:lstStyle/>
          <a:p>
            <a:pPr eaLnBrk="1" fontAlgn="auto" hangingPunct="1">
              <a:spcAft>
                <a:spcPts val="0"/>
              </a:spcAft>
              <a:defRPr/>
            </a:pPr>
            <a:r>
              <a:rPr lang="en-US" sz="3100" dirty="0" smtClean="0"/>
              <a:t>The Gain Ratio measure is defined in terms </a:t>
            </a:r>
            <a:r>
              <a:rPr lang="en-US" sz="3100" dirty="0" smtClean="0"/>
              <a:t>of </a:t>
            </a:r>
            <a:r>
              <a:rPr lang="en-US" sz="3100" dirty="0" smtClean="0"/>
              <a:t>Gain measure, as well as this </a:t>
            </a:r>
            <a:r>
              <a:rPr lang="en-US" sz="3100" dirty="0" smtClean="0"/>
              <a:t>Split </a:t>
            </a:r>
            <a:r>
              <a:rPr lang="en-US" sz="3100" dirty="0" err="1" smtClean="0"/>
              <a:t>lnformation</a:t>
            </a:r>
            <a:r>
              <a:rPr lang="en-US" sz="3100" dirty="0" smtClean="0"/>
              <a:t>, as follows</a:t>
            </a:r>
          </a:p>
          <a:p>
            <a:pPr eaLnBrk="1" fontAlgn="auto" hangingPunct="1">
              <a:spcAft>
                <a:spcPts val="0"/>
              </a:spcAft>
              <a:defRPr/>
            </a:pPr>
            <a:endParaRPr lang="en-US" sz="3100" dirty="0" smtClean="0"/>
          </a:p>
          <a:p>
            <a:pPr eaLnBrk="1" fontAlgn="auto" hangingPunct="1">
              <a:spcAft>
                <a:spcPts val="0"/>
              </a:spcAft>
              <a:defRPr/>
            </a:pPr>
            <a:endParaRPr lang="en-US" sz="3100" dirty="0" smtClean="0"/>
          </a:p>
          <a:p>
            <a:pPr eaLnBrk="1" hangingPunct="1">
              <a:buFont typeface="Arial" charset="0"/>
              <a:buChar char="•"/>
              <a:defRPr/>
            </a:pPr>
            <a:endParaRPr lang="en-US" sz="3100" dirty="0" smtClean="0"/>
          </a:p>
          <a:p>
            <a:pPr eaLnBrk="1" hangingPunct="1">
              <a:buFont typeface="Arial" charset="0"/>
              <a:buChar char="•"/>
              <a:defRPr/>
            </a:pPr>
            <a:endParaRPr lang="en-US" sz="3100" dirty="0" smtClean="0"/>
          </a:p>
          <a:p>
            <a:pPr eaLnBrk="1" hangingPunct="1">
              <a:buFont typeface="Arial" charset="0"/>
              <a:buChar char="•"/>
              <a:defRPr/>
            </a:pPr>
            <a:endParaRPr lang="en-US" sz="3100" dirty="0" smtClean="0"/>
          </a:p>
          <a:p>
            <a:pPr eaLnBrk="1" hangingPunct="1">
              <a:buFont typeface="Arial" charset="0"/>
              <a:buChar char="•"/>
              <a:defRPr/>
            </a:pPr>
            <a:r>
              <a:rPr lang="en-US" sz="3100" dirty="0" smtClean="0"/>
              <a:t>the </a:t>
            </a:r>
            <a:r>
              <a:rPr lang="en-US" sz="3100" dirty="0" smtClean="0"/>
              <a:t>Split </a:t>
            </a:r>
            <a:r>
              <a:rPr lang="en-US" sz="3100" dirty="0" err="1" smtClean="0"/>
              <a:t>lnformation</a:t>
            </a:r>
            <a:r>
              <a:rPr lang="en-US" sz="3100" dirty="0" smtClean="0"/>
              <a:t> </a:t>
            </a:r>
            <a:r>
              <a:rPr lang="en-US" sz="3100" dirty="0" smtClean="0"/>
              <a:t>term discourages the selection of attributes with many uniformly distributed values. </a:t>
            </a:r>
          </a:p>
          <a:p>
            <a:pPr eaLnBrk="1" hangingPunct="1">
              <a:buFont typeface="Arial" charset="0"/>
              <a:buChar char="•"/>
              <a:defRPr/>
            </a:pPr>
            <a:r>
              <a:rPr lang="en-US" sz="3100" dirty="0" smtClean="0"/>
              <a:t>For example, consider a collection of n examples that are completely separated by attribute A (e.g., Date). In this case, the </a:t>
            </a:r>
            <a:r>
              <a:rPr lang="en-US" sz="3100" dirty="0" smtClean="0"/>
              <a:t>Split </a:t>
            </a:r>
            <a:r>
              <a:rPr lang="en-US" sz="3100" dirty="0" err="1" smtClean="0"/>
              <a:t>lnformation</a:t>
            </a:r>
            <a:r>
              <a:rPr lang="en-US" sz="3100" dirty="0" smtClean="0"/>
              <a:t> </a:t>
            </a:r>
            <a:r>
              <a:rPr lang="en-US" sz="3100" dirty="0" smtClean="0"/>
              <a:t>value will be log</a:t>
            </a:r>
            <a:r>
              <a:rPr lang="en-US" sz="3100" baseline="-25000" dirty="0" smtClean="0"/>
              <a:t>2</a:t>
            </a:r>
            <a:r>
              <a:rPr lang="en-US" sz="3100" dirty="0" smtClean="0"/>
              <a:t> n. </a:t>
            </a:r>
          </a:p>
          <a:p>
            <a:pPr eaLnBrk="1" hangingPunct="1">
              <a:buFont typeface="Arial" charset="0"/>
              <a:buChar char="•"/>
              <a:defRPr/>
            </a:pPr>
            <a:r>
              <a:rPr lang="en-US" sz="3100" dirty="0" smtClean="0"/>
              <a:t>In contrast, a </a:t>
            </a:r>
            <a:r>
              <a:rPr lang="en-US" sz="3100" dirty="0" err="1" smtClean="0"/>
              <a:t>boolean</a:t>
            </a:r>
            <a:r>
              <a:rPr lang="en-US" sz="3100" dirty="0" smtClean="0"/>
              <a:t> attribute B that splits the same n examples exactly in half will have </a:t>
            </a:r>
            <a:r>
              <a:rPr lang="en-US" sz="3100" dirty="0" smtClean="0"/>
              <a:t>Split </a:t>
            </a:r>
            <a:r>
              <a:rPr lang="en-US" sz="3100" dirty="0" err="1" smtClean="0"/>
              <a:t>lnfomzation</a:t>
            </a:r>
            <a:r>
              <a:rPr lang="en-US" sz="3100" dirty="0" smtClean="0"/>
              <a:t> </a:t>
            </a:r>
            <a:r>
              <a:rPr lang="en-US" sz="3100" dirty="0" smtClean="0"/>
              <a:t>of 1. If attributes A and B produce the same information gain, then clearly B will score higher according to the Gain Ratio measure.</a:t>
            </a:r>
          </a:p>
          <a:p>
            <a:pPr eaLnBrk="1" fontAlgn="auto" hangingPunct="1">
              <a:spcAft>
                <a:spcPts val="0"/>
              </a:spcAft>
              <a:defRPr/>
            </a:pPr>
            <a:endParaRPr lang="en-US" sz="3100" dirty="0" smtClean="0"/>
          </a:p>
          <a:p>
            <a:pPr eaLnBrk="1" fontAlgn="auto" hangingPunct="1">
              <a:spcAft>
                <a:spcPts val="0"/>
              </a:spcAft>
              <a:buFont typeface="Arial" panose="020B0604020202020204" pitchFamily="34" charset="0"/>
              <a:buNone/>
              <a:defRPr/>
            </a:pPr>
            <a:endParaRPr lang="en-US" dirty="0"/>
          </a:p>
        </p:txBody>
      </p:sp>
      <p:pic>
        <p:nvPicPr>
          <p:cNvPr id="542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2101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4098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0" y="571500"/>
            <a:ext cx="8929688" cy="796925"/>
          </a:xfrm>
        </p:spPr>
        <p:txBody>
          <a:bodyPr>
            <a:normAutofit fontScale="90000"/>
          </a:bodyPr>
          <a:lstStyle/>
          <a:p>
            <a:pPr eaLnBrk="1" hangingPunct="1"/>
            <a:r>
              <a:rPr lang="en-US" altLang="en-US" sz="3600" b="1" dirty="0" smtClean="0">
                <a:solidFill>
                  <a:srgbClr val="0070C0"/>
                </a:solidFill>
              </a:rPr>
              <a:t>Handling Training Examples with Missing Attribute Values</a:t>
            </a:r>
            <a:r>
              <a:rPr lang="en-US" altLang="en-US" dirty="0" smtClean="0"/>
              <a:t/>
            </a:r>
            <a:br>
              <a:rPr lang="en-US" altLang="en-US" dirty="0" smtClean="0"/>
            </a:br>
            <a:endParaRPr lang="en-US" altLang="en-US" dirty="0" smtClean="0"/>
          </a:p>
        </p:txBody>
      </p:sp>
      <p:sp>
        <p:nvSpPr>
          <p:cNvPr id="56323" name="Content Placeholder 2"/>
          <p:cNvSpPr>
            <a:spLocks noGrp="1"/>
          </p:cNvSpPr>
          <p:nvPr>
            <p:ph idx="1"/>
          </p:nvPr>
        </p:nvSpPr>
        <p:spPr>
          <a:xfrm>
            <a:off x="1" y="1628800"/>
            <a:ext cx="8929688" cy="4525962"/>
          </a:xfrm>
        </p:spPr>
        <p:txBody>
          <a:bodyPr>
            <a:normAutofit fontScale="92500"/>
          </a:bodyPr>
          <a:lstStyle/>
          <a:p>
            <a:r>
              <a:rPr lang="en-US" altLang="en-US" sz="2400" dirty="0" smtClean="0"/>
              <a:t>In certain cases, the available data may be missing values for some attributes. </a:t>
            </a:r>
          </a:p>
          <a:p>
            <a:r>
              <a:rPr lang="en-US" sz="2400" dirty="0" smtClean="0"/>
              <a:t>in </a:t>
            </a:r>
            <a:r>
              <a:rPr lang="en-US" sz="2400" dirty="0"/>
              <a:t>a medical domain in which we wish to predict patient </a:t>
            </a:r>
            <a:r>
              <a:rPr lang="en-US" sz="2400" dirty="0" smtClean="0"/>
              <a:t>outcome based </a:t>
            </a:r>
            <a:r>
              <a:rPr lang="en-US" sz="2400" dirty="0"/>
              <a:t>on various laboratory tests, it may be that the lab test Blood-Test-Result </a:t>
            </a:r>
            <a:r>
              <a:rPr lang="en-US" sz="2400" dirty="0" smtClean="0"/>
              <a:t>is available </a:t>
            </a:r>
            <a:r>
              <a:rPr lang="en-US" sz="2400" dirty="0"/>
              <a:t>only for a subset of the patients.</a:t>
            </a:r>
            <a:endParaRPr lang="en-US" altLang="en-US" sz="2400" dirty="0" smtClean="0"/>
          </a:p>
          <a:p>
            <a:pPr eaLnBrk="1" hangingPunct="1"/>
            <a:r>
              <a:rPr lang="en-US" altLang="en-US" sz="2400" dirty="0" smtClean="0"/>
              <a:t>In such cases</a:t>
            </a:r>
            <a:r>
              <a:rPr lang="en-US" altLang="en-US" sz="2400" dirty="0" smtClean="0">
                <a:solidFill>
                  <a:srgbClr val="FF0000"/>
                </a:solidFill>
              </a:rPr>
              <a:t>, it is common to estimate  the missing attribute value based on other examples for which this attribute has a known value. </a:t>
            </a:r>
          </a:p>
          <a:p>
            <a:pPr eaLnBrk="1" hangingPunct="1"/>
            <a:r>
              <a:rPr lang="en-US" altLang="en-US" sz="2400" dirty="0" smtClean="0"/>
              <a:t>One strategy for dealing with the missing attribute value is to assign it the value that </a:t>
            </a:r>
            <a:r>
              <a:rPr lang="en-US" altLang="en-US" sz="2400" dirty="0" smtClean="0">
                <a:solidFill>
                  <a:srgbClr val="C00000"/>
                </a:solidFill>
              </a:rPr>
              <a:t>is most common among training examples at node n</a:t>
            </a:r>
            <a:r>
              <a:rPr lang="en-US" altLang="en-US" sz="2400" dirty="0" smtClean="0"/>
              <a:t>. </a:t>
            </a:r>
          </a:p>
          <a:p>
            <a:r>
              <a:rPr lang="en-US" altLang="en-US" sz="2400" dirty="0">
                <a:solidFill>
                  <a:srgbClr val="FF0000"/>
                </a:solidFill>
              </a:rPr>
              <a:t>Alternatively, we might assign it the most common value among examples at node n that have the classification c(x). </a:t>
            </a:r>
          </a:p>
          <a:p>
            <a:pPr eaLnBrk="1" hangingPunct="1"/>
            <a:endParaRPr lang="en-US" altLang="en-US" sz="2400" dirty="0" smtClean="0"/>
          </a:p>
        </p:txBody>
      </p:sp>
    </p:spTree>
    <p:extLst>
      <p:ext uri="{BB962C8B-B14F-4D97-AF65-F5344CB8AC3E}">
        <p14:creationId xmlns:p14="http://schemas.microsoft.com/office/powerpoint/2010/main" val="29410637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0" y="274638"/>
            <a:ext cx="9144000" cy="1143000"/>
          </a:xfrm>
        </p:spPr>
        <p:txBody>
          <a:bodyPr/>
          <a:lstStyle/>
          <a:p>
            <a:pPr eaLnBrk="1" hangingPunct="1"/>
            <a:r>
              <a:rPr lang="en-US" altLang="en-US" sz="3600" b="1" dirty="0" smtClean="0">
                <a:solidFill>
                  <a:srgbClr val="0070C0"/>
                </a:solidFill>
              </a:rPr>
              <a:t>Handling Attributes with Differing Costs</a:t>
            </a:r>
            <a:endParaRPr lang="en-US" altLang="en-US" sz="3600" dirty="0" smtClean="0">
              <a:solidFill>
                <a:srgbClr val="0070C0"/>
              </a:solidFill>
            </a:endParaRPr>
          </a:p>
        </p:txBody>
      </p:sp>
      <p:sp>
        <p:nvSpPr>
          <p:cNvPr id="59395" name="Content Placeholder 2"/>
          <p:cNvSpPr>
            <a:spLocks noGrp="1"/>
          </p:cNvSpPr>
          <p:nvPr>
            <p:ph idx="1"/>
          </p:nvPr>
        </p:nvSpPr>
        <p:spPr>
          <a:xfrm>
            <a:off x="0" y="1214438"/>
            <a:ext cx="9144000" cy="4525962"/>
          </a:xfrm>
        </p:spPr>
        <p:txBody>
          <a:bodyPr>
            <a:normAutofit fontScale="85000" lnSpcReduction="10000"/>
          </a:bodyPr>
          <a:lstStyle/>
          <a:p>
            <a:pPr eaLnBrk="1" hangingPunct="1"/>
            <a:r>
              <a:rPr lang="en-US" altLang="en-US" dirty="0" smtClean="0"/>
              <a:t>In some learning tasks the instance attributes may have associated costs.</a:t>
            </a:r>
          </a:p>
          <a:p>
            <a:pPr eaLnBrk="1" hangingPunct="1"/>
            <a:r>
              <a:rPr lang="en-US" altLang="en-US" dirty="0" smtClean="0"/>
              <a:t> For example, in learning to classify medical diseases we might describe patients In terms of attributes such as Temperature, Biopsy Result, Pulse, </a:t>
            </a:r>
            <a:r>
              <a:rPr lang="en-US" altLang="en-US" dirty="0" err="1" smtClean="0"/>
              <a:t>BloodTest</a:t>
            </a:r>
            <a:r>
              <a:rPr lang="en-US" altLang="en-US" dirty="0" smtClean="0"/>
              <a:t> Results, etc. </a:t>
            </a:r>
          </a:p>
          <a:p>
            <a:pPr eaLnBrk="1" hangingPunct="1"/>
            <a:r>
              <a:rPr lang="en-US" altLang="en-US" dirty="0" smtClean="0"/>
              <a:t>These attributes vary significantly in their costs, both in terms of monetary cost and cost to patient comfort.</a:t>
            </a:r>
          </a:p>
          <a:p>
            <a:pPr eaLnBrk="1" hangingPunct="1"/>
            <a:r>
              <a:rPr lang="en-US" altLang="en-US" dirty="0" smtClean="0"/>
              <a:t> In such tasks</a:t>
            </a:r>
            <a:r>
              <a:rPr lang="en-US" altLang="en-US" dirty="0" smtClean="0">
                <a:solidFill>
                  <a:srgbClr val="7030A0"/>
                </a:solidFill>
              </a:rPr>
              <a:t>, we would prefer decision trees that use low-cost attributes where possible, relying on high-cost attributes only when needed to produce reliable classifications.</a:t>
            </a:r>
          </a:p>
        </p:txBody>
      </p:sp>
    </p:spTree>
    <p:extLst>
      <p:ext uri="{BB962C8B-B14F-4D97-AF65-F5344CB8AC3E}">
        <p14:creationId xmlns:p14="http://schemas.microsoft.com/office/powerpoint/2010/main" val="41194802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Content Placeholder 2"/>
          <p:cNvSpPr>
            <a:spLocks noGrp="1"/>
          </p:cNvSpPr>
          <p:nvPr>
            <p:ph idx="1"/>
          </p:nvPr>
        </p:nvSpPr>
        <p:spPr>
          <a:xfrm>
            <a:off x="3589" y="14287"/>
            <a:ext cx="9144000" cy="6727081"/>
          </a:xfrm>
        </p:spPr>
        <p:txBody>
          <a:bodyPr/>
          <a:lstStyle/>
          <a:p>
            <a:pPr eaLnBrk="1" hangingPunct="1"/>
            <a:r>
              <a:rPr lang="en-US" altLang="en-US" sz="2800" dirty="0" smtClean="0"/>
              <a:t>ID3 can be modified to take into account attribute costs by introducing a cost term into the attribute selection measure.</a:t>
            </a:r>
          </a:p>
          <a:p>
            <a:pPr eaLnBrk="1" hangingPunct="1"/>
            <a:r>
              <a:rPr lang="en-US" altLang="en-US" sz="2800" dirty="0" smtClean="0"/>
              <a:t>divide the </a:t>
            </a:r>
            <a:r>
              <a:rPr lang="en-US" altLang="en-US" sz="2800" b="1" i="1" dirty="0" smtClean="0"/>
              <a:t>gain </a:t>
            </a:r>
            <a:r>
              <a:rPr lang="en-US" altLang="en-US" sz="2800" dirty="0" smtClean="0"/>
              <a:t>by the cost of the attribute, so that lower-cost attributes would be preferred. While such cost-sensitive measures do not guarantee finding an optimal cost-sensitive decision tree.</a:t>
            </a:r>
          </a:p>
          <a:p>
            <a:pPr eaLnBrk="1" hangingPunct="1"/>
            <a:r>
              <a:rPr lang="en-US" altLang="en-US" sz="2800" dirty="0" smtClean="0"/>
              <a:t> Tan (1993) used</a:t>
            </a:r>
          </a:p>
        </p:txBody>
      </p:sp>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4214813"/>
            <a:ext cx="16954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4"/>
          <p:cNvSpPr>
            <a:spLocks noChangeArrowheads="1"/>
          </p:cNvSpPr>
          <p:nvPr/>
        </p:nvSpPr>
        <p:spPr bwMode="auto">
          <a:xfrm>
            <a:off x="5536" y="5942194"/>
            <a:ext cx="85010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where </a:t>
            </a:r>
            <a:r>
              <a:rPr lang="en-US" altLang="en-US" b="1" i="1" dirty="0"/>
              <a:t>w E </a:t>
            </a:r>
            <a:r>
              <a:rPr lang="en-US" altLang="en-US" b="1" i="1" dirty="0" smtClean="0"/>
              <a:t>[0</a:t>
            </a:r>
            <a:r>
              <a:rPr lang="en-US" altLang="en-US" b="1" i="1" dirty="0"/>
              <a:t>, </a:t>
            </a:r>
            <a:r>
              <a:rPr lang="en-US" altLang="en-US" b="1" i="1" dirty="0" smtClean="0"/>
              <a:t>1] </a:t>
            </a:r>
            <a:r>
              <a:rPr lang="en-US" altLang="en-US" b="1" i="1" dirty="0"/>
              <a:t>is a constant that determines the relative importance of cost</a:t>
            </a:r>
          </a:p>
          <a:p>
            <a:pPr eaLnBrk="1" hangingPunct="1"/>
            <a:r>
              <a:rPr lang="en-US" altLang="en-US" dirty="0"/>
              <a:t>versus information gain.</a:t>
            </a:r>
          </a:p>
        </p:txBody>
      </p:sp>
      <p:sp>
        <p:nvSpPr>
          <p:cNvPr id="60422" name="Rectangle 5"/>
          <p:cNvSpPr>
            <a:spLocks noChangeArrowheads="1"/>
          </p:cNvSpPr>
          <p:nvPr/>
        </p:nvSpPr>
        <p:spPr bwMode="auto">
          <a:xfrm>
            <a:off x="214313" y="5143500"/>
            <a:ext cx="2211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Nunez (1988) used </a:t>
            </a:r>
          </a:p>
        </p:txBody>
      </p:sp>
      <p:pic>
        <p:nvPicPr>
          <p:cNvPr id="604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5005388"/>
            <a:ext cx="2143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3128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643710"/>
          </a:xfrm>
        </p:spPr>
        <p:txBody>
          <a:bodyPr>
            <a:normAutofit fontScale="92500" lnSpcReduction="10000"/>
          </a:bodyPr>
          <a:lstStyle/>
          <a:p>
            <a:pPr algn="just"/>
            <a:r>
              <a:rPr lang="en-US" sz="3000" dirty="0">
                <a:solidFill>
                  <a:srgbClr val="7030A0"/>
                </a:solidFill>
              </a:rPr>
              <a:t>This decision tree classifies Saturday mornings according to whether they are suitable for playing tennis. </a:t>
            </a:r>
          </a:p>
          <a:p>
            <a:pPr algn="just"/>
            <a:r>
              <a:rPr lang="en-US" sz="3000" dirty="0"/>
              <a:t>For example, the instance</a:t>
            </a:r>
          </a:p>
          <a:p>
            <a:pPr algn="just">
              <a:buNone/>
            </a:pPr>
            <a:r>
              <a:rPr lang="en-US" sz="3000" dirty="0"/>
              <a:t>	</a:t>
            </a:r>
            <a:r>
              <a:rPr lang="en-US" sz="2200" dirty="0"/>
              <a:t> (Outlook = Sunny, Temperature = Hot, Humidity = High, Wind = Strong) </a:t>
            </a:r>
          </a:p>
          <a:p>
            <a:pPr algn="just">
              <a:buNone/>
            </a:pPr>
            <a:r>
              <a:rPr lang="en-US" sz="3000" dirty="0"/>
              <a:t>    would be sorted down the leftmost branch of this decision tree and would therefore be classified as a negative </a:t>
            </a:r>
            <a:r>
              <a:rPr lang="en-US" sz="3000" dirty="0" smtClean="0"/>
              <a:t>instance, </a:t>
            </a:r>
            <a:r>
              <a:rPr lang="en-US" sz="3000" dirty="0"/>
              <a:t>the tree predicts that </a:t>
            </a:r>
            <a:r>
              <a:rPr lang="en-US" sz="3000" dirty="0" err="1"/>
              <a:t>PlayTennis</a:t>
            </a:r>
            <a:r>
              <a:rPr lang="en-US" sz="3000" dirty="0"/>
              <a:t> = </a:t>
            </a:r>
            <a:r>
              <a:rPr lang="en-US" sz="3000" dirty="0" smtClean="0"/>
              <a:t>no</a:t>
            </a:r>
            <a:endParaRPr lang="en-US" sz="3000" dirty="0"/>
          </a:p>
          <a:p>
            <a:pPr algn="just"/>
            <a:r>
              <a:rPr lang="en-US" sz="3000" dirty="0"/>
              <a:t>In general, decision trees represent </a:t>
            </a:r>
            <a:r>
              <a:rPr lang="en-US" sz="3000" dirty="0">
                <a:solidFill>
                  <a:srgbClr val="FF0000"/>
                </a:solidFill>
              </a:rPr>
              <a:t>a disjunction of conjunctions of constraints on the attribute values of instances. </a:t>
            </a:r>
          </a:p>
          <a:p>
            <a:pPr algn="just"/>
            <a:r>
              <a:rPr lang="en-US" sz="3000" dirty="0"/>
              <a:t>Each path from the tree root to a leaf corresponds to a conjunction of attribute tests, and the tree itself to a disjunction of these conjunctions.</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r>
              <a:rPr lang="en-US" dirty="0"/>
              <a:t>For example, the decision tree shown in Figure 3.1 corresponds to the expression </a:t>
            </a:r>
          </a:p>
          <a:p>
            <a:pPr>
              <a:buNone/>
            </a:pPr>
            <a:r>
              <a:rPr lang="en-US" dirty="0"/>
              <a:t>	</a:t>
            </a:r>
          </a:p>
          <a:p>
            <a:pPr>
              <a:buNone/>
            </a:pPr>
            <a:r>
              <a:rPr lang="en-US" dirty="0"/>
              <a:t>	(Outlook = Sunny </a:t>
            </a:r>
            <a:r>
              <a:rPr lang="el-GR" dirty="0"/>
              <a:t>Λ</a:t>
            </a:r>
            <a:r>
              <a:rPr lang="en-US" dirty="0"/>
              <a:t> Humidity = Normal)</a:t>
            </a:r>
          </a:p>
          <a:p>
            <a:pPr>
              <a:buNone/>
            </a:pPr>
            <a:r>
              <a:rPr lang="en-US" dirty="0"/>
              <a:t>		 V (Outlook = Overcast) </a:t>
            </a:r>
          </a:p>
          <a:p>
            <a:pPr>
              <a:buNone/>
            </a:pPr>
            <a:r>
              <a:rPr lang="en-US" dirty="0"/>
              <a:t> 		v (Outlook = Rain </a:t>
            </a:r>
            <a:r>
              <a:rPr lang="el-GR" dirty="0"/>
              <a:t>Λ</a:t>
            </a:r>
            <a:r>
              <a:rPr lang="en-US" dirty="0"/>
              <a:t> Wind = Weak)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0"/>
            <a:ext cx="9429750" cy="428625"/>
          </a:xfrm>
        </p:spPr>
        <p:txBody>
          <a:bodyPr rtlCol="0">
            <a:normAutofit fontScale="90000"/>
          </a:bodyPr>
          <a:lstStyle/>
          <a:p>
            <a:pPr fontAlgn="auto">
              <a:spcAft>
                <a:spcPts val="0"/>
              </a:spcAft>
              <a:defRPr/>
            </a:pPr>
            <a:r>
              <a:rPr lang="en-US" sz="2800" b="1" dirty="0">
                <a:solidFill>
                  <a:srgbClr val="0070C0"/>
                </a:solidFill>
              </a:rPr>
              <a:t>APPROPRIATE PROBLEMS FOR DECISION TREE LEARNING</a:t>
            </a:r>
            <a:endParaRPr lang="en-US" sz="2800" dirty="0">
              <a:solidFill>
                <a:srgbClr val="0070C0"/>
              </a:solidFill>
            </a:endParaRPr>
          </a:p>
        </p:txBody>
      </p:sp>
      <p:sp>
        <p:nvSpPr>
          <p:cNvPr id="3" name="Content Placeholder 2"/>
          <p:cNvSpPr>
            <a:spLocks noGrp="1"/>
          </p:cNvSpPr>
          <p:nvPr>
            <p:ph idx="1"/>
          </p:nvPr>
        </p:nvSpPr>
        <p:spPr>
          <a:xfrm>
            <a:off x="-18134" y="908720"/>
            <a:ext cx="9144000" cy="6357937"/>
          </a:xfrm>
        </p:spPr>
        <p:txBody>
          <a:bodyPr rtlCol="0">
            <a:noAutofit/>
          </a:bodyPr>
          <a:lstStyle/>
          <a:p>
            <a:pPr marL="0" indent="0" fontAlgn="auto">
              <a:spcAft>
                <a:spcPts val="0"/>
              </a:spcAft>
              <a:buNone/>
              <a:defRPr/>
            </a:pPr>
            <a:r>
              <a:rPr lang="en-US" sz="2000" dirty="0"/>
              <a:t>Decision tree learning is generally best suited to problems with the following characteristics :</a:t>
            </a:r>
          </a:p>
          <a:p>
            <a:pPr fontAlgn="auto">
              <a:spcAft>
                <a:spcPts val="0"/>
              </a:spcAft>
              <a:defRPr/>
            </a:pPr>
            <a:r>
              <a:rPr lang="en-US" sz="2000" b="1" dirty="0"/>
              <a:t>Instances are represented by attribute-value pairs. </a:t>
            </a:r>
            <a:r>
              <a:rPr lang="en-US" sz="2000" dirty="0"/>
              <a:t>Instances are described by a fixed set of attributes </a:t>
            </a:r>
            <a:r>
              <a:rPr lang="en-US" sz="2000" dirty="0" smtClean="0"/>
              <a:t>and </a:t>
            </a:r>
            <a:r>
              <a:rPr lang="en-US" sz="2000" dirty="0"/>
              <a:t>their </a:t>
            </a:r>
            <a:r>
              <a:rPr lang="en-US" sz="2000" dirty="0" smtClean="0"/>
              <a:t>values.  </a:t>
            </a:r>
            <a:r>
              <a:rPr lang="en-US" sz="2000" dirty="0"/>
              <a:t>E</a:t>
            </a:r>
            <a:r>
              <a:rPr lang="en-US" sz="2000" dirty="0" smtClean="0"/>
              <a:t>ach </a:t>
            </a:r>
            <a:r>
              <a:rPr lang="en-US" sz="2000" dirty="0"/>
              <a:t>attribute takes on </a:t>
            </a:r>
            <a:r>
              <a:rPr lang="en-US" sz="2000" dirty="0" smtClean="0"/>
              <a:t>disjoint </a:t>
            </a:r>
            <a:r>
              <a:rPr lang="en-US" sz="2000" dirty="0"/>
              <a:t>possible values (e.g., </a:t>
            </a:r>
            <a:r>
              <a:rPr lang="en-US" sz="2000" b="1" dirty="0"/>
              <a:t>Hot, Mild, Cold)</a:t>
            </a:r>
            <a:endParaRPr lang="en-US" sz="2000" dirty="0"/>
          </a:p>
          <a:p>
            <a:pPr fontAlgn="auto">
              <a:spcAft>
                <a:spcPts val="0"/>
              </a:spcAft>
              <a:defRPr/>
            </a:pPr>
            <a:r>
              <a:rPr lang="en-US" sz="2000" b="1" dirty="0"/>
              <a:t>The target function has discrete output values.</a:t>
            </a:r>
            <a:r>
              <a:rPr lang="en-US" sz="2000" dirty="0"/>
              <a:t> The decision tree  assigns a </a:t>
            </a:r>
            <a:r>
              <a:rPr lang="en-US" sz="2000" dirty="0" err="1"/>
              <a:t>boolean</a:t>
            </a:r>
            <a:r>
              <a:rPr lang="en-US" sz="2000" dirty="0"/>
              <a:t> classification (e.g., yes or no) to each example. Decision tree </a:t>
            </a:r>
            <a:r>
              <a:rPr lang="en-US" sz="2000" dirty="0" smtClean="0"/>
              <a:t>methods </a:t>
            </a:r>
            <a:r>
              <a:rPr lang="en-US" sz="2000" dirty="0"/>
              <a:t>extend to learning functions with more than two possible  output values. </a:t>
            </a:r>
          </a:p>
          <a:p>
            <a:pPr fontAlgn="auto">
              <a:spcAft>
                <a:spcPts val="0"/>
              </a:spcAft>
              <a:defRPr/>
            </a:pPr>
            <a:r>
              <a:rPr lang="en-US" sz="2000" b="1" dirty="0"/>
              <a:t>Disjunctive descriptions may be required. </a:t>
            </a:r>
            <a:r>
              <a:rPr lang="en-US" sz="2000" dirty="0"/>
              <a:t>decision trees represent disjunctive expressions.</a:t>
            </a:r>
          </a:p>
          <a:p>
            <a:pPr fontAlgn="auto">
              <a:spcAft>
                <a:spcPts val="0"/>
              </a:spcAft>
              <a:defRPr/>
            </a:pPr>
            <a:r>
              <a:rPr lang="en-US" sz="2000" b="1" dirty="0"/>
              <a:t>The training data may contain errors. </a:t>
            </a:r>
            <a:r>
              <a:rPr lang="en-US" sz="2000" dirty="0"/>
              <a:t>Decision tree learning methods are robust to errors, both errors in classifications of the training examples and errors in the attribute values that describe these examples</a:t>
            </a:r>
          </a:p>
          <a:p>
            <a:pPr fontAlgn="auto">
              <a:spcAft>
                <a:spcPts val="0"/>
              </a:spcAft>
              <a:defRPr/>
            </a:pPr>
            <a:r>
              <a:rPr lang="en-US" sz="2000" b="1" dirty="0"/>
              <a:t>The training data may contain missing attribute values. </a:t>
            </a:r>
            <a:r>
              <a:rPr lang="en-US" sz="2000" dirty="0"/>
              <a:t>Decision tree methods can be used even when some training examples have unknown </a:t>
            </a:r>
            <a:r>
              <a:rPr lang="en-US" sz="2000" dirty="0" smtClean="0"/>
              <a:t>values</a:t>
            </a:r>
            <a:endParaRPr lang="en-US" sz="2000" dirty="0"/>
          </a:p>
        </p:txBody>
      </p:sp>
    </p:spTree>
    <p:extLst>
      <p:ext uri="{BB962C8B-B14F-4D97-AF65-F5344CB8AC3E}">
        <p14:creationId xmlns:p14="http://schemas.microsoft.com/office/powerpoint/2010/main" val="2523267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00042"/>
          </a:xfrm>
        </p:spPr>
        <p:txBody>
          <a:bodyPr>
            <a:normAutofit fontScale="90000"/>
          </a:bodyPr>
          <a:lstStyle/>
          <a:p>
            <a:r>
              <a:rPr lang="en-US" dirty="0"/>
              <a:t>An Illustrative Example </a:t>
            </a:r>
          </a:p>
        </p:txBody>
      </p:sp>
      <p:sp>
        <p:nvSpPr>
          <p:cNvPr id="3" name="Content Placeholder 2"/>
          <p:cNvSpPr>
            <a:spLocks noGrp="1"/>
          </p:cNvSpPr>
          <p:nvPr>
            <p:ph idx="1"/>
          </p:nvPr>
        </p:nvSpPr>
        <p:spPr>
          <a:xfrm>
            <a:off x="457200" y="571480"/>
            <a:ext cx="8229600" cy="6143668"/>
          </a:xfrm>
        </p:spPr>
        <p:txBody>
          <a:bodyPr>
            <a:normAutofit/>
          </a:bodyPr>
          <a:lstStyle/>
          <a:p>
            <a:pPr algn="just"/>
            <a:r>
              <a:rPr lang="en-US" sz="2000" dirty="0"/>
              <a:t>To illustrate the operation of ID3, consider the learning task represented by the training examples of Table 3.2. Here the target attribute </a:t>
            </a:r>
            <a:r>
              <a:rPr lang="en-US" sz="2000" dirty="0" err="1"/>
              <a:t>PlayTennis</a:t>
            </a:r>
            <a:r>
              <a:rPr lang="en-US" sz="2000" dirty="0"/>
              <a:t>, which can have values yes or no for different Saturday mornings, is to be predicted based on other attributes of the morning in question.</a:t>
            </a:r>
          </a:p>
        </p:txBody>
      </p:sp>
      <p:pic>
        <p:nvPicPr>
          <p:cNvPr id="1027" name="Picture 3"/>
          <p:cNvPicPr>
            <a:picLocks noChangeAspect="1" noChangeArrowheads="1"/>
          </p:cNvPicPr>
          <p:nvPr/>
        </p:nvPicPr>
        <p:blipFill>
          <a:blip r:embed="rId2"/>
          <a:srcRect/>
          <a:stretch>
            <a:fillRect/>
          </a:stretch>
        </p:blipFill>
        <p:spPr bwMode="auto">
          <a:xfrm>
            <a:off x="0" y="1844824"/>
            <a:ext cx="9252520" cy="4870324"/>
          </a:xfrm>
          <a:prstGeom prst="rect">
            <a:avLst/>
          </a:prstGeom>
          <a:noFill/>
          <a:ln w="9525">
            <a:noFill/>
            <a:miter lim="800000"/>
            <a:headEnd/>
            <a:tailEnd/>
          </a:ln>
          <a:effectLst/>
        </p:spPr>
      </p:pic>
    </p:spTree>
    <p:extLst>
      <p:ext uri="{BB962C8B-B14F-4D97-AF65-F5344CB8AC3E}">
        <p14:creationId xmlns:p14="http://schemas.microsoft.com/office/powerpoint/2010/main" val="3300009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B527EC6688AF4BADE1A96775C18D7F" ma:contentTypeVersion="2" ma:contentTypeDescription="Create a new document." ma:contentTypeScope="" ma:versionID="6434d567cfe5ed3aff90e090cce58853">
  <xsd:schema xmlns:xsd="http://www.w3.org/2001/XMLSchema" xmlns:xs="http://www.w3.org/2001/XMLSchema" xmlns:p="http://schemas.microsoft.com/office/2006/metadata/properties" xmlns:ns2="9b796f85-1d20-4f09-967d-b2b23063e509" targetNamespace="http://schemas.microsoft.com/office/2006/metadata/properties" ma:root="true" ma:fieldsID="c9b25ec601eaa8ab3a3828365a918f5d" ns2:_="">
    <xsd:import namespace="9b796f85-1d20-4f09-967d-b2b23063e50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796f85-1d20-4f09-967d-b2b23063e5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07D4B0-8BC9-43D5-8F98-85D2DC0F98C6}"/>
</file>

<file path=customXml/itemProps2.xml><?xml version="1.0" encoding="utf-8"?>
<ds:datastoreItem xmlns:ds="http://schemas.openxmlformats.org/officeDocument/2006/customXml" ds:itemID="{E873580E-3425-4DA0-84E8-4194EB33F4AB}"/>
</file>

<file path=customXml/itemProps3.xml><?xml version="1.0" encoding="utf-8"?>
<ds:datastoreItem xmlns:ds="http://schemas.openxmlformats.org/officeDocument/2006/customXml" ds:itemID="{9CEBB29B-66B3-4A51-80C7-C0D6AD366804}"/>
</file>

<file path=docProps/app.xml><?xml version="1.0" encoding="utf-8"?>
<Properties xmlns="http://schemas.openxmlformats.org/officeDocument/2006/extended-properties" xmlns:vt="http://schemas.openxmlformats.org/officeDocument/2006/docPropsVTypes">
  <TotalTime>1950</TotalTime>
  <Words>3594</Words>
  <Application>Microsoft Office PowerPoint</Application>
  <PresentationFormat>On-screen Show (4:3)</PresentationFormat>
  <Paragraphs>198</Paragraphs>
  <Slides>53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Times New Roman</vt:lpstr>
      <vt:lpstr>Wingdings</vt:lpstr>
      <vt:lpstr>Office Theme</vt:lpstr>
      <vt:lpstr>Machine Learning</vt:lpstr>
      <vt:lpstr>Introduction</vt:lpstr>
      <vt:lpstr>DECISION TREE REPRESENTATION</vt:lpstr>
      <vt:lpstr>An Illustrative Example </vt:lpstr>
      <vt:lpstr>PowerPoint Presentation</vt:lpstr>
      <vt:lpstr>PowerPoint Presentation</vt:lpstr>
      <vt:lpstr>PowerPoint Presentation</vt:lpstr>
      <vt:lpstr>APPROPRIATE PROBLEMS FOR DECISION TREE LEARNING</vt:lpstr>
      <vt:lpstr>An Illustrative Example </vt:lpstr>
      <vt:lpstr>Applications </vt:lpstr>
      <vt:lpstr>THE BASIC DECISION TREE LEARNING ALGORITHM</vt:lpstr>
      <vt:lpstr>PowerPoint Presentation</vt:lpstr>
      <vt:lpstr>ENTROPY MEASURES HOMOGENEITY OF EXAMPLES</vt:lpstr>
      <vt:lpstr>PowerPoint Presentation</vt:lpstr>
      <vt:lpstr>PowerPoint Presentation</vt:lpstr>
      <vt:lpstr>PowerPoint Presentation</vt:lpstr>
      <vt:lpstr>PowerPoint Presentation</vt:lpstr>
      <vt:lpstr>PowerPoint Presentation</vt:lpstr>
      <vt:lpstr>PowerPoint Presentation</vt:lpstr>
      <vt:lpstr>INFORMATION GAIN MEASURES THE EXPECTED REDUCTION IN ENTROPY</vt:lpstr>
      <vt:lpstr>An Illustrative Example </vt:lpstr>
      <vt:lpstr>PowerPoint Presentation</vt:lpstr>
      <vt:lpstr>PowerPoint Presentation</vt:lpstr>
      <vt:lpstr>An Illustrative Example </vt:lpstr>
      <vt:lpstr>PowerPoint Presentation</vt:lpstr>
      <vt:lpstr>PowerPoint Presentation</vt:lpstr>
      <vt:lpstr>An Illustrative Example </vt:lpstr>
      <vt:lpstr>PowerPoint Presentation</vt:lpstr>
      <vt:lpstr>Exapmple 1</vt:lpstr>
      <vt:lpstr>PowerPoint Presentation</vt:lpstr>
      <vt:lpstr>PowerPoint Presentation</vt:lpstr>
      <vt:lpstr>PowerPoint Presentation</vt:lpstr>
      <vt:lpstr>HYPOTHESIS SPACE SEARCH IN DECISION TREE LEARNING</vt:lpstr>
      <vt:lpstr>PowerPoint Presentation</vt:lpstr>
      <vt:lpstr>Capabilities and Limitations of ID3</vt:lpstr>
      <vt:lpstr>PowerPoint Presentation</vt:lpstr>
      <vt:lpstr>ISSUES IN DECISION TREE LEARNING</vt:lpstr>
      <vt:lpstr>  The horizontal axis of this plot indicates the total number of nodes in the decision tree, as the tree is being constructed. The vertical axis indicates the accuracy of predictions made by the tree. The solid line shows the accuracy of the decision tree over the training examples, whereas the broken line shows accuracy measured over an independent set of test examples that are not included in the training set.  The accuracy of the tree  over the training examples increases monotonically as the tree is grown. However, the accuracy measured over the independent test examples first increases, then decreases. As can be seen, once the tree size exceeds approximately 25 nodes, further elaboration of the tree decreases its accuracy over the test examples despite increasing its accuracy on the training examples.</vt:lpstr>
      <vt:lpstr>PowerPoint Presentation</vt:lpstr>
      <vt:lpstr>PowerPoint Presentation</vt:lpstr>
      <vt:lpstr>PowerPoint Presentation</vt:lpstr>
      <vt:lpstr>validation</vt:lpstr>
      <vt:lpstr>REDUCED ERROR PRUNING</vt:lpstr>
      <vt:lpstr>PowerPoint Presentation</vt:lpstr>
      <vt:lpstr>PowerPoint Presentation</vt:lpstr>
      <vt:lpstr>PowerPoint Presentation</vt:lpstr>
      <vt:lpstr>PowerPoint Presentation</vt:lpstr>
      <vt:lpstr> Alternative Measures for Selecting Attributes:</vt:lpstr>
      <vt:lpstr>PowerPoint Presentation</vt:lpstr>
      <vt:lpstr>PowerPoint Presentation</vt:lpstr>
      <vt:lpstr>Handling Training Examples with Missing Attribute Values </vt:lpstr>
      <vt:lpstr>Handling Attributes with Differing Costs</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komal</dc:creator>
  <cp:lastModifiedBy>HOD</cp:lastModifiedBy>
  <cp:revision>150</cp:revision>
  <dcterms:created xsi:type="dcterms:W3CDTF">2021-08-09T13:16:38Z</dcterms:created>
  <dcterms:modified xsi:type="dcterms:W3CDTF">2023-04-19T02:14:21Z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0x010100BDB527EC6688AF4BADE1A96775C18D7F</vt:lpwstr>
  </property>
</Properties>
</file>