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95" r:id="rId3"/>
    <p:sldId id="258" r:id="rId4"/>
    <p:sldId id="259" r:id="rId5"/>
    <p:sldId id="287" r:id="rId6"/>
    <p:sldId id="260" r:id="rId7"/>
    <p:sldId id="261" r:id="rId8"/>
    <p:sldId id="262" r:id="rId9"/>
    <p:sldId id="263" r:id="rId10"/>
    <p:sldId id="298" r:id="rId11"/>
    <p:sldId id="265" r:id="rId12"/>
    <p:sldId id="266" r:id="rId13"/>
    <p:sldId id="267" r:id="rId14"/>
    <p:sldId id="288" r:id="rId15"/>
    <p:sldId id="268" r:id="rId16"/>
    <p:sldId id="269" r:id="rId17"/>
    <p:sldId id="270" r:id="rId18"/>
    <p:sldId id="271" r:id="rId19"/>
    <p:sldId id="297" r:id="rId20"/>
    <p:sldId id="272" r:id="rId21"/>
    <p:sldId id="273" r:id="rId22"/>
    <p:sldId id="274" r:id="rId23"/>
    <p:sldId id="275" r:id="rId24"/>
    <p:sldId id="276" r:id="rId25"/>
    <p:sldId id="302" r:id="rId26"/>
    <p:sldId id="303" r:id="rId27"/>
    <p:sldId id="277" r:id="rId28"/>
    <p:sldId id="304" r:id="rId29"/>
    <p:sldId id="278" r:id="rId30"/>
    <p:sldId id="280" r:id="rId31"/>
    <p:sldId id="281" r:id="rId32"/>
    <p:sldId id="282" r:id="rId33"/>
    <p:sldId id="283" r:id="rId34"/>
    <p:sldId id="256" r:id="rId35"/>
    <p:sldId id="305" r:id="rId36"/>
    <p:sldId id="306" r:id="rId37"/>
    <p:sldId id="307" r:id="rId38"/>
    <p:sldId id="308" r:id="rId39"/>
    <p:sldId id="309" r:id="rId40"/>
    <p:sldId id="310" r:id="rId41"/>
    <p:sldId id="31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1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C8449-F6C0-4A24-BE3E-24B8579A25C8}" type="datetimeFigureOut">
              <a:rPr lang="en-IN" smtClean="0"/>
              <a:t>11-05-2023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8B139-9532-46FB-94B1-3DE1563B2655}" type="slidenum">
              <a:rPr lang="en-IN" smtClean="0"/>
              <a:t>‹#›</a:t>
            </a:fld>
            <a:endParaRPr lang="en-IN"/>
          </a:p>
        </p:txBody>
      </p:sp>
    </p:spTree>
    <p:extLst>
      <p:ext uri="{BB962C8B-B14F-4D97-AF65-F5344CB8AC3E}">
        <p14:creationId xmlns:p14="http://schemas.microsoft.com/office/powerpoint/2010/main" val="91228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F1F68-1D08-45FD-9057-E6585F86A319}"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05A6C8-095E-4550-ADFA-DA87490ED5A3}" type="datetimeFigureOut">
              <a:rPr lang="en-US" smtClean="0"/>
              <a:pPr/>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05A6C8-095E-4550-ADFA-DA87490ED5A3}" type="datetimeFigureOut">
              <a:rPr lang="en-US" smtClean="0"/>
              <a:pPr/>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05A6C8-095E-4550-ADFA-DA87490ED5A3}" type="datetimeFigureOut">
              <a:rPr lang="en-US" smtClean="0"/>
              <a:pPr/>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05A6C8-095E-4550-ADFA-DA87490ED5A3}" type="datetimeFigureOut">
              <a:rPr lang="en-US" smtClean="0"/>
              <a:pPr/>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5A6C8-095E-4550-ADFA-DA87490ED5A3}" type="datetimeFigureOut">
              <a:rPr lang="en-US" smtClean="0"/>
              <a:pPr/>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05A6C8-095E-4550-ADFA-DA87490ED5A3}" type="datetimeFigureOut">
              <a:rPr lang="en-US" smtClean="0"/>
              <a:pPr/>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05A6C8-095E-4550-ADFA-DA87490ED5A3}" type="datetimeFigureOut">
              <a:rPr lang="en-US" smtClean="0"/>
              <a:pPr/>
              <a:t>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05A6C8-095E-4550-ADFA-DA87490ED5A3}" type="datetimeFigureOut">
              <a:rPr lang="en-US" smtClean="0"/>
              <a:pPr/>
              <a:t>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5A6C8-095E-4550-ADFA-DA87490ED5A3}" type="datetimeFigureOut">
              <a:rPr lang="en-US" smtClean="0"/>
              <a:pPr/>
              <a:t>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5A6C8-095E-4550-ADFA-DA87490ED5A3}" type="datetimeFigureOut">
              <a:rPr lang="en-US" smtClean="0"/>
              <a:pPr/>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5A6C8-095E-4550-ADFA-DA87490ED5A3}" type="datetimeFigureOut">
              <a:rPr lang="en-US" smtClean="0"/>
              <a:pPr/>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94781-8366-4F79-9E98-A00E3165E01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5A6C8-095E-4550-ADFA-DA87490ED5A3}" type="datetimeFigureOut">
              <a:rPr lang="en-US" smtClean="0"/>
              <a:pPr/>
              <a:t>5/11/2023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94781-8366-4F79-9E98-A00E3165E01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endParaRPr lang="en-IN" dirty="0"/>
          </a:p>
        </p:txBody>
      </p:sp>
      <p:sp>
        <p:nvSpPr>
          <p:cNvPr id="3" name="Subtitle 2"/>
          <p:cNvSpPr>
            <a:spLocks noGrp="1"/>
          </p:cNvSpPr>
          <p:nvPr>
            <p:ph type="subTitle" idx="1"/>
          </p:nvPr>
        </p:nvSpPr>
        <p:spPr/>
        <p:txBody>
          <a:bodyPr/>
          <a:lstStyle/>
          <a:p>
            <a:r>
              <a:rPr lang="en-US" dirty="0"/>
              <a:t>Chapter 05</a:t>
            </a:r>
          </a:p>
          <a:p>
            <a:r>
              <a:rPr lang="en-US" b="1" dirty="0"/>
              <a:t>Evaluating Hypotheses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556791"/>
            <a:ext cx="9144000" cy="3672409"/>
          </a:xfrm>
          <a:prstGeom prst="rect">
            <a:avLst/>
          </a:prstGeom>
        </p:spPr>
      </p:pic>
    </p:spTree>
    <p:extLst>
      <p:ext uri="{BB962C8B-B14F-4D97-AF65-F5344CB8AC3E}">
        <p14:creationId xmlns:p14="http://schemas.microsoft.com/office/powerpoint/2010/main" val="404223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96740"/>
          </a:xfrm>
        </p:spPr>
        <p:txBody>
          <a:bodyPr>
            <a:normAutofit/>
          </a:bodyPr>
          <a:lstStyle/>
          <a:p>
            <a:pPr algn="just"/>
            <a:r>
              <a:rPr lang="en-IN" dirty="0"/>
              <a:t>A more accurate rule of thumb is that the above approximation works well when </a:t>
            </a:r>
          </a:p>
          <a:p>
            <a:pPr algn="just"/>
            <a:endParaRPr lang="en-US" dirty="0"/>
          </a:p>
          <a:p>
            <a:endParaRPr lang="en-IN" dirty="0"/>
          </a:p>
          <a:p>
            <a:r>
              <a:rPr lang="en-IN" dirty="0"/>
              <a:t>Above we summarized the procedure for calculating confidence intervals for discrete-valued hypotheses.</a:t>
            </a:r>
            <a:r>
              <a:rPr lang="en-US" dirty="0"/>
              <a:t> </a:t>
            </a:r>
          </a:p>
          <a:p>
            <a:endParaRPr lang="en-US" dirty="0"/>
          </a:p>
          <a:p>
            <a:r>
              <a:rPr lang="en-US" dirty="0"/>
              <a:t>The following section presents the underlying statistical justification for this procedure.</a:t>
            </a:r>
            <a:endParaRPr lang="en-IN" dirty="0"/>
          </a:p>
        </p:txBody>
      </p:sp>
      <p:pic>
        <p:nvPicPr>
          <p:cNvPr id="5122" name="Picture 2"/>
          <p:cNvPicPr>
            <a:picLocks noChangeAspect="1" noChangeArrowheads="1"/>
          </p:cNvPicPr>
          <p:nvPr/>
        </p:nvPicPr>
        <p:blipFill>
          <a:blip r:embed="rId2"/>
          <a:srcRect/>
          <a:stretch>
            <a:fillRect/>
          </a:stretch>
        </p:blipFill>
        <p:spPr bwMode="auto">
          <a:xfrm>
            <a:off x="2411760" y="1556792"/>
            <a:ext cx="3371850" cy="57150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BASICS OF SAMPLING THEORY </a:t>
            </a:r>
          </a:p>
        </p:txBody>
      </p:sp>
      <p:sp>
        <p:nvSpPr>
          <p:cNvPr id="3" name="Content Placeholder 2"/>
          <p:cNvSpPr>
            <a:spLocks noGrp="1"/>
          </p:cNvSpPr>
          <p:nvPr>
            <p:ph idx="1"/>
          </p:nvPr>
        </p:nvSpPr>
        <p:spPr>
          <a:xfrm>
            <a:off x="457200" y="1357298"/>
            <a:ext cx="8229600" cy="5500702"/>
          </a:xfrm>
        </p:spPr>
        <p:txBody>
          <a:bodyPr>
            <a:normAutofit/>
          </a:bodyPr>
          <a:lstStyle/>
          <a:p>
            <a:pPr algn="just">
              <a:buNone/>
            </a:pPr>
            <a:r>
              <a:rPr lang="en-IN" sz="2800" b="1" dirty="0"/>
              <a:t>Basic notions from statistics and sampling theory</a:t>
            </a:r>
          </a:p>
        </p:txBody>
      </p:sp>
      <p:pic>
        <p:nvPicPr>
          <p:cNvPr id="6146" name="Picture 2"/>
          <p:cNvPicPr>
            <a:picLocks noChangeAspect="1" noChangeArrowheads="1"/>
          </p:cNvPicPr>
          <p:nvPr/>
        </p:nvPicPr>
        <p:blipFill>
          <a:blip r:embed="rId2"/>
          <a:srcRect/>
          <a:stretch>
            <a:fillRect/>
          </a:stretch>
        </p:blipFill>
        <p:spPr bwMode="auto">
          <a:xfrm>
            <a:off x="179512" y="2348880"/>
            <a:ext cx="8715436" cy="402104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85750" y="928670"/>
            <a:ext cx="8501063" cy="471490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2800" b="1" dirty="0">
                <a:solidFill>
                  <a:srgbClr val="0070C0"/>
                </a:solidFill>
              </a:rPr>
              <a:t>Error Estimation and Estimating Binomial Proportions </a:t>
            </a:r>
            <a:endParaRPr lang="en-US" sz="2800" dirty="0">
              <a:solidFill>
                <a:srgbClr val="0070C0"/>
              </a:solidFill>
            </a:endParaRPr>
          </a:p>
        </p:txBody>
      </p:sp>
      <p:sp>
        <p:nvSpPr>
          <p:cNvPr id="3" name="Content Placeholder 2"/>
          <p:cNvSpPr>
            <a:spLocks noGrp="1"/>
          </p:cNvSpPr>
          <p:nvPr>
            <p:ph idx="1"/>
          </p:nvPr>
        </p:nvSpPr>
        <p:spPr>
          <a:xfrm>
            <a:off x="251520" y="928670"/>
            <a:ext cx="8712968" cy="5596674"/>
          </a:xfrm>
        </p:spPr>
        <p:txBody>
          <a:bodyPr>
            <a:normAutofit/>
          </a:bodyPr>
          <a:lstStyle/>
          <a:p>
            <a:pPr algn="just"/>
            <a:r>
              <a:rPr lang="en-US" sz="2400" dirty="0"/>
              <a:t>We first collect a random sample S of n independently drawn instances from the distribution D, and then measure the sample error error</a:t>
            </a:r>
            <a:r>
              <a:rPr lang="en-US" sz="2400" baseline="-25000" dirty="0"/>
              <a:t>s</a:t>
            </a:r>
            <a:r>
              <a:rPr lang="en-US" sz="2400" dirty="0"/>
              <a:t>(h). </a:t>
            </a:r>
          </a:p>
          <a:p>
            <a:pPr algn="just"/>
            <a:r>
              <a:rPr lang="en-US" sz="2400" dirty="0"/>
              <a:t>If we were to repeat this experiment many times, each time drawing a different random sample Si of size n, we would expect to observe different values for the various </a:t>
            </a:r>
            <a:r>
              <a:rPr lang="en-US" sz="2400" dirty="0" err="1"/>
              <a:t>error</a:t>
            </a:r>
            <a:r>
              <a:rPr lang="en-US" sz="2400" baseline="-25000" dirty="0" err="1"/>
              <a:t>si</a:t>
            </a:r>
            <a:r>
              <a:rPr lang="en-US" sz="2400" dirty="0"/>
              <a:t>(h), depending on random differences in the makeup of the various Si. </a:t>
            </a:r>
          </a:p>
          <a:p>
            <a:pPr algn="just"/>
            <a:r>
              <a:rPr lang="en-US" sz="2400" dirty="0"/>
              <a:t>One can think of a random variable as the name of the experiment with a random outcome.</a:t>
            </a:r>
          </a:p>
          <a:p>
            <a:pPr algn="just"/>
            <a:r>
              <a:rPr lang="en-US" sz="2400" dirty="0">
                <a:solidFill>
                  <a:srgbClr val="FF0000"/>
                </a:solidFill>
              </a:rPr>
              <a:t>The value of the random variable is the observed outcome of the random experiment.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57166"/>
            <a:ext cx="8229600" cy="6215106"/>
          </a:xfrm>
        </p:spPr>
        <p:txBody>
          <a:bodyPr>
            <a:normAutofit/>
          </a:bodyPr>
          <a:lstStyle/>
          <a:p>
            <a:pPr algn="just"/>
            <a:r>
              <a:rPr lang="en-IN" sz="2000" dirty="0"/>
              <a:t>Imagine that we were to run k such random experiments, measuring the random variables error</a:t>
            </a:r>
            <a:r>
              <a:rPr lang="en-IN" sz="1400" dirty="0"/>
              <a:t>s1</a:t>
            </a:r>
            <a:r>
              <a:rPr lang="en-IN" sz="2000" dirty="0"/>
              <a:t>(h), error</a:t>
            </a:r>
            <a:r>
              <a:rPr lang="en-IN" sz="1400" dirty="0"/>
              <a:t>s2</a:t>
            </a:r>
            <a:r>
              <a:rPr lang="en-IN" sz="2000" dirty="0"/>
              <a:t>(h) . . . </a:t>
            </a:r>
            <a:r>
              <a:rPr lang="en-IN" sz="2000" dirty="0" err="1"/>
              <a:t>error</a:t>
            </a:r>
            <a:r>
              <a:rPr lang="en-IN" sz="1400" dirty="0" err="1"/>
              <a:t>sk</a:t>
            </a:r>
            <a:r>
              <a:rPr lang="en-IN" sz="2000" dirty="0"/>
              <a:t>(h). </a:t>
            </a:r>
          </a:p>
          <a:p>
            <a:pPr algn="just"/>
            <a:r>
              <a:rPr lang="en-IN" sz="2000" dirty="0"/>
              <a:t>Imagine further that we then plotted a histogram displaying the frequency with which we observed each possible error value. </a:t>
            </a:r>
          </a:p>
          <a:p>
            <a:pPr algn="just"/>
            <a:r>
              <a:rPr lang="en-IN" sz="2000" dirty="0"/>
              <a:t>As we allowed k to grow, the histogram would approach the form of the distribution shown in Table 5.3. </a:t>
            </a:r>
          </a:p>
          <a:p>
            <a:pPr algn="just"/>
            <a:r>
              <a:rPr lang="en-IN" sz="2000" dirty="0">
                <a:solidFill>
                  <a:srgbClr val="C00000"/>
                </a:solidFill>
              </a:rPr>
              <a:t>This table describes a particular probability distribution called the Binomial distribution. </a:t>
            </a:r>
          </a:p>
        </p:txBody>
      </p:sp>
      <p:pic>
        <p:nvPicPr>
          <p:cNvPr id="8195" name="Picture 3"/>
          <p:cNvPicPr>
            <a:picLocks noChangeAspect="1" noChangeArrowheads="1"/>
          </p:cNvPicPr>
          <p:nvPr/>
        </p:nvPicPr>
        <p:blipFill>
          <a:blip r:embed="rId2"/>
          <a:srcRect/>
          <a:stretch>
            <a:fillRect/>
          </a:stretch>
        </p:blipFill>
        <p:spPr bwMode="auto">
          <a:xfrm>
            <a:off x="1785918" y="3286124"/>
            <a:ext cx="5505450" cy="29337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500034" y="428604"/>
            <a:ext cx="8215370" cy="607223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solidFill>
                  <a:srgbClr val="0070C0"/>
                </a:solidFill>
              </a:rPr>
              <a:t>The Binomial Distribution</a:t>
            </a:r>
          </a:p>
        </p:txBody>
      </p:sp>
      <p:sp>
        <p:nvSpPr>
          <p:cNvPr id="3" name="Content Placeholder 2"/>
          <p:cNvSpPr>
            <a:spLocks noGrp="1"/>
          </p:cNvSpPr>
          <p:nvPr>
            <p:ph idx="1"/>
          </p:nvPr>
        </p:nvSpPr>
        <p:spPr>
          <a:xfrm>
            <a:off x="107504" y="1000108"/>
            <a:ext cx="8856984" cy="5857892"/>
          </a:xfrm>
        </p:spPr>
        <p:txBody>
          <a:bodyPr>
            <a:noAutofit/>
          </a:bodyPr>
          <a:lstStyle/>
          <a:p>
            <a:pPr algn="just"/>
            <a:r>
              <a:rPr lang="en-IN" sz="2400" dirty="0"/>
              <a:t>given a worn and bent coin and asked to estimate the probability that the coin will turn up heads when tossed. </a:t>
            </a:r>
            <a:r>
              <a:rPr lang="en-IN" sz="2400" dirty="0">
                <a:solidFill>
                  <a:srgbClr val="FF0000"/>
                </a:solidFill>
              </a:rPr>
              <a:t>Let us call this unknown probability of heads p. </a:t>
            </a:r>
            <a:r>
              <a:rPr lang="en-IN" sz="2400" dirty="0"/>
              <a:t>You toss the coin n times and record the number of times r that it turns up heads.  A reasonable estimate of p is </a:t>
            </a:r>
            <a:r>
              <a:rPr lang="en-IN" sz="2400" dirty="0" err="1"/>
              <a:t>r</a:t>
            </a:r>
            <a:r>
              <a:rPr lang="en-IN" sz="2400" i="1" dirty="0" err="1"/>
              <a:t>l</a:t>
            </a:r>
            <a:r>
              <a:rPr lang="en-IN" sz="2400" dirty="0" err="1"/>
              <a:t>n</a:t>
            </a:r>
            <a:r>
              <a:rPr lang="en-IN" sz="2400" dirty="0"/>
              <a:t>. </a:t>
            </a:r>
          </a:p>
          <a:p>
            <a:pPr algn="just"/>
            <a:r>
              <a:rPr lang="en-IN" sz="2400" dirty="0"/>
              <a:t>if the experiment were rerun, generating a new set of n coin tosses, we might expect the number of heads r to vary somewhat from the value measured in the first experiment, yielding a somewhat different estimate for p. </a:t>
            </a:r>
          </a:p>
          <a:p>
            <a:pPr algn="just"/>
            <a:r>
              <a:rPr lang="en-IN" sz="2400" dirty="0"/>
              <a:t>The Binomial distribution describes for each possible value of r (i.e., from 0 to n), the probability of observing exactly r heads given a sample of n independent tosses of a coin whose true probability of heads is 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89"/>
            <a:ext cx="8964488" cy="6544615"/>
          </a:xfrm>
        </p:spPr>
        <p:txBody>
          <a:bodyPr>
            <a:normAutofit/>
          </a:bodyPr>
          <a:lstStyle/>
          <a:p>
            <a:pPr>
              <a:buNone/>
            </a:pPr>
            <a:r>
              <a:rPr lang="en-IN" sz="2400" dirty="0"/>
              <a:t>The general setting to which the Binomial distribution applies is: </a:t>
            </a:r>
          </a:p>
          <a:p>
            <a:pPr marL="514350" indent="-514350" algn="just">
              <a:buAutoNum type="arabicPeriod"/>
            </a:pPr>
            <a:r>
              <a:rPr lang="en-IN" sz="2400" dirty="0"/>
              <a:t>There is a base, or underlying, experiment (e.g., toss of the coin) whose outcome can be described by a random variable, say Y. The random variable Y can take on two possible values (e.g., Y = 1 if heads, Y = 0 if tails). </a:t>
            </a:r>
          </a:p>
          <a:p>
            <a:pPr marL="514350" indent="-514350" algn="just">
              <a:buAutoNum type="arabicPeriod"/>
            </a:pPr>
            <a:r>
              <a:rPr lang="en-IN" sz="2400" dirty="0">
                <a:solidFill>
                  <a:srgbClr val="FF0000"/>
                </a:solidFill>
              </a:rPr>
              <a:t>The probability that Y = 1 on any single trial of the underlying experiment is given by some constant p, independent of the outcome of any other experiment. The probability that Y = 0 is therefore (1 - p). Typically, p is not known in advance, and the problem is to estimate it. </a:t>
            </a:r>
          </a:p>
          <a:p>
            <a:pPr marL="514350" indent="-514350" algn="just">
              <a:buAutoNum type="arabicPeriod"/>
            </a:pPr>
            <a:r>
              <a:rPr lang="en-IN" sz="2400" dirty="0"/>
              <a:t>A series of n independent trials of the underlying experiment is performed (e.g., n independent coin tosses), producing the sequence of independent, identically distributed random variables Y1, Y2, . . . , </a:t>
            </a:r>
            <a:r>
              <a:rPr lang="en-IN" sz="2400" dirty="0" err="1"/>
              <a:t>Yn</a:t>
            </a:r>
            <a:r>
              <a:rPr lang="en-IN" sz="2400" dirty="0"/>
              <a:t>. Let R denote the number of trials for which Yi = 1 in this series of n experiments </a:t>
            </a:r>
          </a:p>
          <a:p>
            <a:pPr marL="514350" indent="-514350" algn="just">
              <a:buAutoNum type="arabicPeriod"/>
            </a:pPr>
            <a:endParaRPr lang="en-IN" sz="2800" dirty="0"/>
          </a:p>
          <a:p>
            <a:pPr marL="514350" indent="-514350" algn="just">
              <a:buAutoNum type="arabicPeriod"/>
            </a:pPr>
            <a:endParaRPr lang="en-US" dirty="0"/>
          </a:p>
          <a:p>
            <a:pPr marL="514350" indent="-514350" algn="just">
              <a:buAutoNum type="arabicPeriod"/>
            </a:pPr>
            <a:endParaRPr lang="en-US" dirty="0"/>
          </a:p>
        </p:txBody>
      </p:sp>
      <p:pic>
        <p:nvPicPr>
          <p:cNvPr id="9218" name="Picture 2"/>
          <p:cNvPicPr>
            <a:picLocks noChangeAspect="1" noChangeArrowheads="1"/>
          </p:cNvPicPr>
          <p:nvPr/>
        </p:nvPicPr>
        <p:blipFill>
          <a:blip r:embed="rId2"/>
          <a:srcRect/>
          <a:stretch>
            <a:fillRect/>
          </a:stretch>
        </p:blipFill>
        <p:spPr bwMode="auto">
          <a:xfrm>
            <a:off x="4482244" y="5949280"/>
            <a:ext cx="1457325" cy="8096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4290"/>
            <a:ext cx="8640960" cy="6357982"/>
          </a:xfrm>
        </p:spPr>
        <p:txBody>
          <a:bodyPr>
            <a:normAutofit fontScale="92500" lnSpcReduction="10000"/>
          </a:bodyPr>
          <a:lstStyle/>
          <a:p>
            <a:pPr marL="514350" indent="-514350" algn="just">
              <a:buAutoNum type="arabicPeriod"/>
            </a:pPr>
            <a:endParaRPr lang="en-IN" dirty="0"/>
          </a:p>
          <a:p>
            <a:pPr marL="0" indent="0" algn="just">
              <a:buNone/>
            </a:pPr>
            <a:r>
              <a:rPr lang="en-IN" dirty="0"/>
              <a:t>4 .  </a:t>
            </a:r>
            <a:r>
              <a:rPr lang="en-IN" sz="3000" dirty="0"/>
              <a:t>The probability that the random variable R will take   on a specific value r (e.g., the probability of observing exactly r heads) is given by the Binomial distribution</a:t>
            </a:r>
            <a:endParaRPr lang="en-US" sz="3000" dirty="0"/>
          </a:p>
          <a:p>
            <a:pPr marL="514350" indent="-514350" algn="just">
              <a:buNone/>
            </a:pPr>
            <a:endParaRPr lang="en-IN" sz="3000" dirty="0"/>
          </a:p>
          <a:p>
            <a:pPr marL="514350" indent="-514350" algn="just">
              <a:buAutoNum type="arabicPeriod"/>
            </a:pPr>
            <a:endParaRPr lang="en-IN" sz="3000" dirty="0"/>
          </a:p>
          <a:p>
            <a:pPr marL="0" indent="0" algn="just">
              <a:buNone/>
            </a:pPr>
            <a:r>
              <a:rPr lang="en-US" sz="2800" dirty="0"/>
              <a:t>     </a:t>
            </a:r>
          </a:p>
          <a:p>
            <a:pPr marL="0" indent="0" algn="just">
              <a:buNone/>
            </a:pPr>
            <a:r>
              <a:rPr lang="en-US" sz="2800" dirty="0"/>
              <a:t>      A plot of this probability distribution is shown in </a:t>
            </a:r>
          </a:p>
          <a:p>
            <a:pPr marL="0" indent="0" algn="just">
              <a:buNone/>
            </a:pPr>
            <a:r>
              <a:rPr lang="en-US" sz="2800" dirty="0"/>
              <a:t>      Table 5.3.</a:t>
            </a:r>
            <a:endParaRPr lang="en-IN" sz="3000" dirty="0"/>
          </a:p>
          <a:p>
            <a:pPr marL="514350" indent="-514350" algn="just">
              <a:buNone/>
            </a:pPr>
            <a:r>
              <a:rPr lang="en-IN" sz="3000" dirty="0"/>
              <a:t>	</a:t>
            </a:r>
            <a:r>
              <a:rPr lang="en-IN" sz="3000" b="1" dirty="0">
                <a:solidFill>
                  <a:srgbClr val="FF0000"/>
                </a:solidFill>
              </a:rPr>
              <a:t>The Binomial distribution characterizes the probability of observing r heads from n coin flip experiments, as well as the probability of observing r errors in a data sample containing n randomly drawn instances </a:t>
            </a:r>
          </a:p>
        </p:txBody>
      </p:sp>
      <p:pic>
        <p:nvPicPr>
          <p:cNvPr id="9219" name="Picture 3"/>
          <p:cNvPicPr>
            <a:picLocks noChangeAspect="1" noChangeArrowheads="1"/>
          </p:cNvPicPr>
          <p:nvPr/>
        </p:nvPicPr>
        <p:blipFill>
          <a:blip r:embed="rId2"/>
          <a:srcRect/>
          <a:stretch>
            <a:fillRect/>
          </a:stretch>
        </p:blipFill>
        <p:spPr bwMode="auto">
          <a:xfrm>
            <a:off x="1835696" y="2348880"/>
            <a:ext cx="5367135" cy="864096"/>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0D33F8D-21E2-44CA-C25D-D1C7E9A610A7}"/>
              </a:ext>
            </a:extLst>
          </p:cNvPr>
          <p:cNvSpPr txBox="1"/>
          <p:nvPr/>
        </p:nvSpPr>
        <p:spPr>
          <a:xfrm>
            <a:off x="7380312" y="2596262"/>
            <a:ext cx="899605" cy="369332"/>
          </a:xfrm>
          <a:prstGeom prst="rect">
            <a:avLst/>
          </a:prstGeom>
          <a:noFill/>
        </p:spPr>
        <p:txBody>
          <a:bodyPr wrap="none" rtlCol="0">
            <a:spAutoFit/>
          </a:bodyPr>
          <a:lstStyle/>
          <a:p>
            <a:r>
              <a:rPr lang="en-IN" dirty="0"/>
              <a:t>------5.2</a:t>
            </a:r>
          </a:p>
        </p:txBody>
      </p:sp>
    </p:spTree>
    <p:extLst>
      <p:ext uri="{BB962C8B-B14F-4D97-AF65-F5344CB8AC3E}">
        <p14:creationId xmlns:p14="http://schemas.microsoft.com/office/powerpoint/2010/main" val="217832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6757"/>
            <a:ext cx="8532440" cy="977785"/>
          </a:xfrm>
        </p:spPr>
        <p:txBody>
          <a:bodyPr rtlCol="0">
            <a:normAutofit fontScale="90000"/>
          </a:bodyPr>
          <a:lstStyle/>
          <a:p>
            <a:pPr eaLnBrk="1" fontAlgn="auto" hangingPunct="1">
              <a:spcAft>
                <a:spcPts val="0"/>
              </a:spcAft>
              <a:defRPr/>
            </a:pPr>
            <a:r>
              <a:rPr lang="en-US" b="1" dirty="0">
                <a:solidFill>
                  <a:srgbClr val="0070C0"/>
                </a:solidFill>
              </a:rPr>
              <a:t>Evaluating Hypotheses</a:t>
            </a:r>
            <a:br>
              <a:rPr lang="en-IN" dirty="0"/>
            </a:br>
            <a:endParaRPr lang="en-IN" dirty="0"/>
          </a:p>
        </p:txBody>
      </p:sp>
      <p:sp>
        <p:nvSpPr>
          <p:cNvPr id="3" name="Content Placeholder 2"/>
          <p:cNvSpPr>
            <a:spLocks noGrp="1"/>
          </p:cNvSpPr>
          <p:nvPr>
            <p:ph idx="1"/>
          </p:nvPr>
        </p:nvSpPr>
        <p:spPr>
          <a:xfrm>
            <a:off x="0" y="1279532"/>
            <a:ext cx="9144000" cy="5483225"/>
          </a:xfrm>
        </p:spPr>
        <p:txBody>
          <a:bodyPr rtlCol="0">
            <a:normAutofit lnSpcReduction="10000"/>
          </a:bodyPr>
          <a:lstStyle/>
          <a:p>
            <a:pPr eaLnBrk="1" fontAlgn="auto" hangingPunct="1">
              <a:spcAft>
                <a:spcPts val="0"/>
              </a:spcAft>
              <a:defRPr/>
            </a:pPr>
            <a:r>
              <a:rPr lang="en-US" dirty="0"/>
              <a:t>Statistical methods are used for estimating hypothesis accuracy</a:t>
            </a:r>
          </a:p>
          <a:p>
            <a:pPr eaLnBrk="1" fontAlgn="auto" hangingPunct="1">
              <a:spcAft>
                <a:spcPts val="0"/>
              </a:spcAft>
              <a:defRPr/>
            </a:pPr>
            <a:r>
              <a:rPr lang="en-US" dirty="0"/>
              <a:t>First, given the observed accuracy of a hypothesis over a limited sample of data, how well does this estimate its accuracy over additional examples? </a:t>
            </a:r>
          </a:p>
          <a:p>
            <a:pPr eaLnBrk="1" fontAlgn="auto" hangingPunct="1">
              <a:spcAft>
                <a:spcPts val="0"/>
              </a:spcAft>
              <a:defRPr/>
            </a:pPr>
            <a:r>
              <a:rPr lang="en-US" dirty="0"/>
              <a:t>Second, given that one hypothesis outperforms another over some sample of data, how probable is it that this hypothesis is more accurate in general? </a:t>
            </a:r>
          </a:p>
          <a:p>
            <a:pPr eaLnBrk="1" fontAlgn="auto" hangingPunct="1">
              <a:spcAft>
                <a:spcPts val="0"/>
              </a:spcAft>
              <a:defRPr/>
            </a:pPr>
            <a:r>
              <a:rPr lang="en-US" dirty="0"/>
              <a:t>Third, when data is limited what is the best way to use this data to both learn a hypothesis and estimate its accuracy?</a:t>
            </a:r>
            <a:endParaRPr lang="en-IN" dirty="0"/>
          </a:p>
        </p:txBody>
      </p:sp>
    </p:spTree>
    <p:extLst>
      <p:ext uri="{BB962C8B-B14F-4D97-AF65-F5344CB8AC3E}">
        <p14:creationId xmlns:p14="http://schemas.microsoft.com/office/powerpoint/2010/main" val="343079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solidFill>
                  <a:srgbClr val="0070C0"/>
                </a:solidFill>
              </a:rPr>
              <a:t>Mean and Variance </a:t>
            </a:r>
          </a:p>
        </p:txBody>
      </p:sp>
      <p:sp>
        <p:nvSpPr>
          <p:cNvPr id="3" name="Content Placeholder 2"/>
          <p:cNvSpPr>
            <a:spLocks noGrp="1"/>
          </p:cNvSpPr>
          <p:nvPr>
            <p:ph idx="1"/>
          </p:nvPr>
        </p:nvSpPr>
        <p:spPr>
          <a:xfrm>
            <a:off x="457200" y="1071546"/>
            <a:ext cx="8229600" cy="5054617"/>
          </a:xfrm>
        </p:spPr>
        <p:txBody>
          <a:bodyPr>
            <a:normAutofit/>
          </a:bodyPr>
          <a:lstStyle/>
          <a:p>
            <a:pPr algn="just"/>
            <a:r>
              <a:rPr lang="en-IN" sz="2400" dirty="0"/>
              <a:t>Two properties of a random variable that are often of interest are its expected value (also called its mean value) and its variance. The expected value is the average of the values taken on by repeatedly sampling the random variable.</a:t>
            </a:r>
          </a:p>
        </p:txBody>
      </p:sp>
      <p:pic>
        <p:nvPicPr>
          <p:cNvPr id="10242" name="Picture 2"/>
          <p:cNvPicPr>
            <a:picLocks noChangeAspect="1" noChangeArrowheads="1"/>
          </p:cNvPicPr>
          <p:nvPr/>
        </p:nvPicPr>
        <p:blipFill>
          <a:blip r:embed="rId2"/>
          <a:srcRect/>
          <a:stretch>
            <a:fillRect/>
          </a:stretch>
        </p:blipFill>
        <p:spPr bwMode="auto">
          <a:xfrm>
            <a:off x="571472" y="2786058"/>
            <a:ext cx="8143932" cy="364807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571472" y="692696"/>
            <a:ext cx="8072494" cy="366499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785786" y="4214818"/>
            <a:ext cx="7896224" cy="1790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a:solidFill>
                  <a:srgbClr val="0070C0"/>
                </a:solidFill>
              </a:rPr>
              <a:t>Estimators, Bias, and Variance</a:t>
            </a:r>
          </a:p>
        </p:txBody>
      </p:sp>
      <p:sp>
        <p:nvSpPr>
          <p:cNvPr id="3" name="Content Placeholder 2"/>
          <p:cNvSpPr>
            <a:spLocks noGrp="1"/>
          </p:cNvSpPr>
          <p:nvPr>
            <p:ph idx="1"/>
          </p:nvPr>
        </p:nvSpPr>
        <p:spPr>
          <a:xfrm>
            <a:off x="457200" y="785794"/>
            <a:ext cx="8229600" cy="5857916"/>
          </a:xfrm>
        </p:spPr>
        <p:txBody>
          <a:bodyPr>
            <a:normAutofit fontScale="85000" lnSpcReduction="20000"/>
          </a:bodyPr>
          <a:lstStyle/>
          <a:p>
            <a:pPr algn="just"/>
            <a:r>
              <a:rPr lang="en-IN" sz="2400" dirty="0">
                <a:solidFill>
                  <a:srgbClr val="FF0000"/>
                </a:solidFill>
              </a:rPr>
              <a:t>Now  we have shown that the random variable error</a:t>
            </a:r>
            <a:r>
              <a:rPr lang="en-IN" sz="1900" dirty="0">
                <a:solidFill>
                  <a:srgbClr val="FF0000"/>
                </a:solidFill>
              </a:rPr>
              <a:t>s</a:t>
            </a:r>
            <a:r>
              <a:rPr lang="en-IN" sz="2400" dirty="0">
                <a:solidFill>
                  <a:srgbClr val="FF0000"/>
                </a:solidFill>
              </a:rPr>
              <a:t>(h) obeys a Binomial distribution,  </a:t>
            </a:r>
            <a:r>
              <a:rPr lang="en-IN" sz="2400" dirty="0"/>
              <a:t>What is the likely difference between error</a:t>
            </a:r>
            <a:r>
              <a:rPr lang="en-IN" sz="2000" dirty="0"/>
              <a:t>s</a:t>
            </a:r>
            <a:r>
              <a:rPr lang="en-IN" sz="2400" dirty="0"/>
              <a:t>(h) and the true error </a:t>
            </a:r>
            <a:r>
              <a:rPr lang="en-IN" sz="2400" dirty="0" err="1"/>
              <a:t>error</a:t>
            </a:r>
            <a:r>
              <a:rPr lang="en-IN" sz="1500" dirty="0" err="1"/>
              <a:t>D</a:t>
            </a:r>
            <a:r>
              <a:rPr lang="en-IN" sz="2400" dirty="0"/>
              <a:t>(h)? </a:t>
            </a:r>
          </a:p>
          <a:p>
            <a:pPr algn="just"/>
            <a:r>
              <a:rPr lang="en-IN" sz="2400" dirty="0"/>
              <a:t>Let us describe error</a:t>
            </a:r>
            <a:r>
              <a:rPr lang="en-IN" sz="1900" dirty="0"/>
              <a:t>s</a:t>
            </a:r>
            <a:r>
              <a:rPr lang="en-IN" sz="2400" dirty="0"/>
              <a:t>(h) and </a:t>
            </a:r>
            <a:r>
              <a:rPr lang="en-IN" sz="2400" dirty="0" err="1"/>
              <a:t>error</a:t>
            </a:r>
            <a:r>
              <a:rPr lang="en-IN" sz="1300" dirty="0" err="1"/>
              <a:t>D</a:t>
            </a:r>
            <a:r>
              <a:rPr lang="en-IN" sz="2400" dirty="0"/>
              <a:t>(h) using the terms in probability Distribution defining the Binomial distribution. We then have</a:t>
            </a:r>
          </a:p>
          <a:p>
            <a:pPr algn="just">
              <a:buNone/>
            </a:pPr>
            <a:r>
              <a:rPr lang="en-IN" sz="2400" dirty="0"/>
              <a:t> </a:t>
            </a:r>
          </a:p>
          <a:p>
            <a:pPr algn="just"/>
            <a:endParaRPr lang="en-US" sz="2400" dirty="0"/>
          </a:p>
          <a:p>
            <a:pPr algn="just"/>
            <a:endParaRPr lang="en-US" sz="2400" dirty="0"/>
          </a:p>
          <a:p>
            <a:pPr algn="just"/>
            <a:r>
              <a:rPr lang="en-IN" sz="2400" dirty="0">
                <a:solidFill>
                  <a:srgbClr val="FF0000"/>
                </a:solidFill>
              </a:rPr>
              <a:t>where n is the number of instances in the sample S, r is the number of instances from S misclassified by h, and p is the probability of misclassifying a single instance drawn from  D.</a:t>
            </a:r>
          </a:p>
          <a:p>
            <a:pPr algn="just"/>
            <a:r>
              <a:rPr lang="en-IN" sz="2400" dirty="0"/>
              <a:t>We define the estimation bias to be the difference between the expected value of the estimator and the true value of the parameter.</a:t>
            </a:r>
          </a:p>
          <a:p>
            <a:pPr algn="just"/>
            <a:endParaRPr lang="en-IN" sz="2400" dirty="0"/>
          </a:p>
          <a:p>
            <a:pPr algn="just"/>
            <a:endParaRPr lang="en-IN" sz="2400" dirty="0"/>
          </a:p>
          <a:p>
            <a:pPr algn="just"/>
            <a:endParaRPr lang="en-US" sz="2400" dirty="0"/>
          </a:p>
          <a:p>
            <a:pPr algn="just"/>
            <a:r>
              <a:rPr lang="en-IN" sz="2400" dirty="0"/>
              <a:t>If the estimation bias is zero, we say that Y is an unbiased estimator for p. This will be the case if the average of many random values of Y generated by repeated random experiments (i.e., E[Y]) converges toward p. </a:t>
            </a:r>
          </a:p>
        </p:txBody>
      </p:sp>
      <p:pic>
        <p:nvPicPr>
          <p:cNvPr id="12290" name="Picture 2"/>
          <p:cNvPicPr>
            <a:picLocks noChangeAspect="1" noChangeArrowheads="1"/>
          </p:cNvPicPr>
          <p:nvPr/>
        </p:nvPicPr>
        <p:blipFill>
          <a:blip r:embed="rId2"/>
          <a:srcRect/>
          <a:stretch>
            <a:fillRect/>
          </a:stretch>
        </p:blipFill>
        <p:spPr bwMode="auto">
          <a:xfrm>
            <a:off x="3500430" y="2143116"/>
            <a:ext cx="2124075" cy="785818"/>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57224" y="4357694"/>
            <a:ext cx="7515225" cy="93344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0"/>
            <a:ext cx="8229600" cy="6858000"/>
          </a:xfrm>
        </p:spPr>
        <p:txBody>
          <a:bodyPr>
            <a:normAutofit/>
          </a:bodyPr>
          <a:lstStyle/>
          <a:p>
            <a:pPr algn="just"/>
            <a:r>
              <a:rPr lang="en-IN" sz="2000" dirty="0"/>
              <a:t>To illustrate these concepts, suppose we test a hypothesis and find that it commits r = 12 errors on a sample of n = 40 randomly drawn test examples. Then an unbiased estimate for </a:t>
            </a:r>
            <a:r>
              <a:rPr lang="en-IN" sz="2000" dirty="0" err="1"/>
              <a:t>error</a:t>
            </a:r>
            <a:r>
              <a:rPr lang="en-IN" sz="1100" dirty="0" err="1"/>
              <a:t>D</a:t>
            </a:r>
            <a:r>
              <a:rPr lang="en-IN" sz="2000" dirty="0"/>
              <a:t>(h) is given by errors(h) = </a:t>
            </a:r>
            <a:r>
              <a:rPr lang="en-IN" sz="2000" dirty="0" err="1"/>
              <a:t>r</a:t>
            </a:r>
            <a:r>
              <a:rPr lang="en-IN" sz="2000" i="1" dirty="0" err="1"/>
              <a:t>l</a:t>
            </a:r>
            <a:r>
              <a:rPr lang="en-IN" sz="2000" dirty="0" err="1"/>
              <a:t>n</a:t>
            </a:r>
            <a:r>
              <a:rPr lang="en-IN" sz="2000" dirty="0"/>
              <a:t> = 0.3. </a:t>
            </a:r>
          </a:p>
          <a:p>
            <a:pPr algn="just"/>
            <a:r>
              <a:rPr lang="en-IN" sz="2000" dirty="0">
                <a:solidFill>
                  <a:srgbClr val="FF0000"/>
                </a:solidFill>
              </a:rPr>
              <a:t>The variance in this estimate arises completely from the variance in r, because n is a constant. </a:t>
            </a:r>
          </a:p>
          <a:p>
            <a:pPr algn="just"/>
            <a:r>
              <a:rPr lang="en-IN" sz="2000" dirty="0"/>
              <a:t>Because r is Binomially distributed, its variance is given by Equation as </a:t>
            </a:r>
            <a:r>
              <a:rPr lang="en-IN" sz="2000" dirty="0" err="1"/>
              <a:t>np</a:t>
            </a:r>
            <a:r>
              <a:rPr lang="en-IN" sz="2000" dirty="0"/>
              <a:t>(1 - p). </a:t>
            </a:r>
          </a:p>
          <a:p>
            <a:pPr algn="just"/>
            <a:r>
              <a:rPr lang="en-IN" sz="2000" dirty="0"/>
              <a:t>Unfortunately p is unknown, but we can substitute our estimate </a:t>
            </a:r>
            <a:r>
              <a:rPr lang="en-IN" sz="2000" dirty="0" err="1"/>
              <a:t>r</a:t>
            </a:r>
            <a:r>
              <a:rPr lang="en-IN" sz="2000" i="1" dirty="0" err="1"/>
              <a:t>l</a:t>
            </a:r>
            <a:r>
              <a:rPr lang="en-IN" sz="2000" dirty="0" err="1"/>
              <a:t>n</a:t>
            </a:r>
            <a:r>
              <a:rPr lang="en-IN" sz="2000" dirty="0"/>
              <a:t> for p. This yields an estimated variance in r of 40*0.3(1 - 0.3) = 8.4, or a corresponding standard deviation of √8.4=2.9. </a:t>
            </a:r>
            <a:r>
              <a:rPr lang="en-IN" sz="2000" dirty="0">
                <a:solidFill>
                  <a:srgbClr val="FF0000"/>
                </a:solidFill>
              </a:rPr>
              <a:t>This implies that the standard deviation in error</a:t>
            </a:r>
            <a:r>
              <a:rPr lang="en-IN" sz="1600" dirty="0">
                <a:solidFill>
                  <a:srgbClr val="FF0000"/>
                </a:solidFill>
              </a:rPr>
              <a:t>s</a:t>
            </a:r>
            <a:r>
              <a:rPr lang="en-IN" sz="2000" dirty="0">
                <a:solidFill>
                  <a:srgbClr val="FF0000"/>
                </a:solidFill>
              </a:rPr>
              <a:t>(h) = </a:t>
            </a:r>
            <a:r>
              <a:rPr lang="en-IN" sz="2000" dirty="0" err="1">
                <a:solidFill>
                  <a:srgbClr val="FF0000"/>
                </a:solidFill>
              </a:rPr>
              <a:t>r</a:t>
            </a:r>
            <a:r>
              <a:rPr lang="en-IN" sz="2000" i="1" dirty="0" err="1">
                <a:solidFill>
                  <a:srgbClr val="FF0000"/>
                </a:solidFill>
              </a:rPr>
              <a:t>l</a:t>
            </a:r>
            <a:r>
              <a:rPr lang="en-IN" sz="2000" dirty="0" err="1">
                <a:solidFill>
                  <a:srgbClr val="FF0000"/>
                </a:solidFill>
              </a:rPr>
              <a:t>n</a:t>
            </a:r>
            <a:r>
              <a:rPr lang="en-IN" sz="2000" dirty="0">
                <a:solidFill>
                  <a:srgbClr val="FF0000"/>
                </a:solidFill>
              </a:rPr>
              <a:t> is approximately 2.9/40 = .07. </a:t>
            </a:r>
          </a:p>
          <a:p>
            <a:pPr algn="just"/>
            <a:r>
              <a:rPr lang="en-IN" sz="2000" dirty="0"/>
              <a:t>To summarize, error</a:t>
            </a:r>
            <a:r>
              <a:rPr lang="en-IN" sz="1600" dirty="0"/>
              <a:t>s</a:t>
            </a:r>
            <a:r>
              <a:rPr lang="en-IN" sz="2000" dirty="0"/>
              <a:t>(h) in this case is observed to be 0.30, with a standard deviation of approximately 0.07. </a:t>
            </a:r>
          </a:p>
          <a:p>
            <a:r>
              <a:rPr lang="en-IN" sz="2000" dirty="0"/>
              <a:t>In general, given r errors in a sample of n independently drawn test examples, the standard deviation for error</a:t>
            </a:r>
            <a:r>
              <a:rPr lang="en-IN" sz="1600" dirty="0"/>
              <a:t>s</a:t>
            </a:r>
            <a:r>
              <a:rPr lang="en-IN" sz="2000" dirty="0"/>
              <a:t>(h) is given by </a:t>
            </a:r>
          </a:p>
        </p:txBody>
      </p:sp>
      <p:pic>
        <p:nvPicPr>
          <p:cNvPr id="8" name="Picture 2"/>
          <p:cNvPicPr>
            <a:picLocks noChangeAspect="1" noChangeArrowheads="1"/>
          </p:cNvPicPr>
          <p:nvPr/>
        </p:nvPicPr>
        <p:blipFill>
          <a:blip r:embed="rId2"/>
          <a:srcRect/>
          <a:stretch>
            <a:fillRect/>
          </a:stretch>
        </p:blipFill>
        <p:spPr bwMode="auto">
          <a:xfrm>
            <a:off x="1500166" y="5214950"/>
            <a:ext cx="6057900" cy="1466848"/>
          </a:xfrm>
          <a:prstGeom prst="rect">
            <a:avLst/>
          </a:prstGeom>
          <a:noFill/>
          <a:ln w="9525">
            <a:noFill/>
            <a:miter lim="800000"/>
            <a:headEnd/>
            <a:tailEnd/>
          </a:ln>
          <a:effectLst/>
        </p:spPr>
      </p:pic>
      <p:sp>
        <p:nvSpPr>
          <p:cNvPr id="7" name="TextBox 6"/>
          <p:cNvSpPr txBox="1"/>
          <p:nvPr/>
        </p:nvSpPr>
        <p:spPr>
          <a:xfrm>
            <a:off x="7429520" y="6000768"/>
            <a:ext cx="1143008" cy="369332"/>
          </a:xfrm>
          <a:prstGeom prst="rect">
            <a:avLst/>
          </a:prstGeom>
          <a:noFill/>
        </p:spPr>
        <p:txBody>
          <a:bodyPr wrap="square" rtlCol="0">
            <a:spAutoFit/>
          </a:bodyPr>
          <a:lstStyle/>
          <a:p>
            <a:r>
              <a:rPr lang="en-US" dirty="0"/>
              <a:t>Eqn. (5.9)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IN" dirty="0">
                <a:solidFill>
                  <a:srgbClr val="0070C0"/>
                </a:solidFill>
              </a:rPr>
              <a:t>Confidence Intervals</a:t>
            </a:r>
          </a:p>
        </p:txBody>
      </p:sp>
      <p:sp>
        <p:nvSpPr>
          <p:cNvPr id="5" name="Content Placeholder 4"/>
          <p:cNvSpPr>
            <a:spLocks noGrp="1"/>
          </p:cNvSpPr>
          <p:nvPr>
            <p:ph idx="1"/>
          </p:nvPr>
        </p:nvSpPr>
        <p:spPr>
          <a:xfrm>
            <a:off x="357158" y="714356"/>
            <a:ext cx="8329642" cy="6000792"/>
          </a:xfrm>
        </p:spPr>
        <p:txBody>
          <a:bodyPr>
            <a:normAutofit/>
          </a:bodyPr>
          <a:lstStyle/>
          <a:p>
            <a:pPr algn="just"/>
            <a:r>
              <a:rPr lang="en-IN" sz="2800" dirty="0">
                <a:solidFill>
                  <a:srgbClr val="FF0000"/>
                </a:solidFill>
              </a:rPr>
              <a:t>confidence interval estimates : </a:t>
            </a:r>
            <a:r>
              <a:rPr lang="en-IN" sz="2800" dirty="0">
                <a:solidFill>
                  <a:srgbClr val="7030A0"/>
                </a:solidFill>
              </a:rPr>
              <a:t>The uncertainty associated with an estimate is to give an </a:t>
            </a:r>
            <a:r>
              <a:rPr lang="en-IN" sz="2800" dirty="0">
                <a:solidFill>
                  <a:srgbClr val="FF0000"/>
                </a:solidFill>
              </a:rPr>
              <a:t>interval</a:t>
            </a:r>
            <a:r>
              <a:rPr lang="en-IN" sz="2800" dirty="0">
                <a:solidFill>
                  <a:srgbClr val="7030A0"/>
                </a:solidFill>
              </a:rPr>
              <a:t> within which the true value is expected to fall, along with the </a:t>
            </a:r>
            <a:r>
              <a:rPr lang="en-IN" sz="2800" dirty="0">
                <a:solidFill>
                  <a:srgbClr val="FF0000"/>
                </a:solidFill>
              </a:rPr>
              <a:t>probability with which it is expected to fall into this interval. </a:t>
            </a:r>
          </a:p>
          <a:p>
            <a:pPr algn="just"/>
            <a:r>
              <a:rPr lang="en-IN" sz="2800" b="1" dirty="0"/>
              <a:t>Definition</a:t>
            </a:r>
            <a:r>
              <a:rPr lang="en-IN" sz="2800" dirty="0"/>
              <a:t>: An N% confidence interval for some parameter p </a:t>
            </a:r>
            <a:r>
              <a:rPr lang="en-IN" sz="2800" dirty="0">
                <a:solidFill>
                  <a:srgbClr val="FF0000"/>
                </a:solidFill>
              </a:rPr>
              <a:t>is an interval that is expected with probability N% to contain p. </a:t>
            </a:r>
          </a:p>
          <a:p>
            <a:pPr algn="just"/>
            <a:r>
              <a:rPr lang="en-IN" sz="2800" dirty="0"/>
              <a:t>For example, if we observe r = 12 errors in a sample of n = 40 independently drawn examples, we can say with approximately 95% probability that the interval 0.30 ±0.14 contains the true error </a:t>
            </a:r>
            <a:r>
              <a:rPr lang="en-IN" sz="2800" dirty="0" err="1"/>
              <a:t>errorD</a:t>
            </a:r>
            <a:r>
              <a:rPr lang="en-IN" sz="2800" dirty="0"/>
              <a: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640960" cy="6480720"/>
          </a:xfrm>
        </p:spPr>
        <p:txBody>
          <a:bodyPr>
            <a:noAutofit/>
          </a:bodyPr>
          <a:lstStyle/>
          <a:p>
            <a:r>
              <a:rPr lang="en-US" sz="2800" dirty="0"/>
              <a:t>How can we derive confidence intervals for </a:t>
            </a:r>
            <a:r>
              <a:rPr lang="en-US" sz="2800" dirty="0" err="1"/>
              <a:t>errorD</a:t>
            </a:r>
            <a:r>
              <a:rPr lang="en-US" sz="2800" dirty="0"/>
              <a:t>(h)? </a:t>
            </a:r>
          </a:p>
          <a:p>
            <a:r>
              <a:rPr lang="en-US" sz="2800" dirty="0"/>
              <a:t>we know the Binomial probability distribution governing the estimator errors(h).</a:t>
            </a:r>
          </a:p>
          <a:p>
            <a:r>
              <a:rPr lang="en-US" sz="2800" dirty="0"/>
              <a:t>The mean value of this distribution is </a:t>
            </a:r>
            <a:r>
              <a:rPr lang="en-US" sz="2800" dirty="0" err="1"/>
              <a:t>errorD</a:t>
            </a:r>
            <a:r>
              <a:rPr lang="en-US" sz="2800" dirty="0"/>
              <a:t>(h), and the standard deviation is given by Equation (5.9). </a:t>
            </a:r>
          </a:p>
          <a:p>
            <a:r>
              <a:rPr lang="en-US" sz="2800" dirty="0"/>
              <a:t>to derive a 95% confidence interval, we need to only find the interval centered around the mean value </a:t>
            </a:r>
            <a:r>
              <a:rPr lang="en-US" sz="2800" dirty="0" err="1"/>
              <a:t>errorD</a:t>
            </a:r>
            <a:r>
              <a:rPr lang="en-US" sz="2800" dirty="0"/>
              <a:t>(h), which is wide enough to contain 95% of the total probability under this distribution.</a:t>
            </a:r>
          </a:p>
          <a:p>
            <a:r>
              <a:rPr lang="en-US" sz="2800" dirty="0"/>
              <a:t>This provides an interval surrounding </a:t>
            </a:r>
            <a:r>
              <a:rPr lang="en-US" sz="2800" dirty="0" err="1"/>
              <a:t>errorD</a:t>
            </a:r>
            <a:r>
              <a:rPr lang="en-US" sz="2800" dirty="0"/>
              <a:t>(h) into which errors(h) must fall 95% of the time. </a:t>
            </a:r>
          </a:p>
        </p:txBody>
      </p:sp>
    </p:spTree>
    <p:extLst>
      <p:ext uri="{BB962C8B-B14F-4D97-AF65-F5344CB8AC3E}">
        <p14:creationId xmlns:p14="http://schemas.microsoft.com/office/powerpoint/2010/main" val="340865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6336704"/>
          </a:xfrm>
        </p:spPr>
        <p:txBody>
          <a:bodyPr>
            <a:normAutofit/>
          </a:bodyPr>
          <a:lstStyle/>
          <a:p>
            <a:r>
              <a:rPr lang="en-US" dirty="0"/>
              <a:t>for the Binomial distribution this calculation are quite tedious.</a:t>
            </a:r>
          </a:p>
          <a:p>
            <a:r>
              <a:rPr lang="en-US" dirty="0"/>
              <a:t> based on the fact that for large sample sizes the Binomial distribution can be approximated by the Normal distribution. </a:t>
            </a:r>
          </a:p>
          <a:p>
            <a:pPr marL="0" indent="0">
              <a:buNone/>
            </a:pPr>
            <a:endParaRPr lang="en-US" dirty="0"/>
          </a:p>
        </p:txBody>
      </p:sp>
    </p:spTree>
    <p:extLst>
      <p:ext uri="{BB962C8B-B14F-4D97-AF65-F5344CB8AC3E}">
        <p14:creationId xmlns:p14="http://schemas.microsoft.com/office/powerpoint/2010/main" val="59145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3" y="0"/>
            <a:ext cx="8740622" cy="6126163"/>
          </a:xfrm>
        </p:spPr>
        <p:txBody>
          <a:bodyPr>
            <a:normAutofit/>
          </a:bodyPr>
          <a:lstStyle/>
          <a:p>
            <a:pPr marL="0" indent="0" algn="just">
              <a:buNone/>
            </a:pPr>
            <a:endParaRPr lang="en-IN" sz="1600" dirty="0"/>
          </a:p>
        </p:txBody>
      </p:sp>
      <p:pic>
        <p:nvPicPr>
          <p:cNvPr id="15362" name="Picture 2"/>
          <p:cNvPicPr>
            <a:picLocks noChangeAspect="1" noChangeArrowheads="1"/>
          </p:cNvPicPr>
          <p:nvPr/>
        </p:nvPicPr>
        <p:blipFill>
          <a:blip r:embed="rId2"/>
          <a:srcRect/>
          <a:stretch>
            <a:fillRect/>
          </a:stretch>
        </p:blipFill>
        <p:spPr bwMode="auto">
          <a:xfrm>
            <a:off x="642910" y="500042"/>
            <a:ext cx="8277225" cy="3000396"/>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71472" y="3500438"/>
            <a:ext cx="8239125" cy="33575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US" sz="2400" dirty="0"/>
              <a:t>The constant </a:t>
            </a:r>
            <a:r>
              <a:rPr lang="en-US" sz="2400" i="1" dirty="0"/>
              <a:t>Z</a:t>
            </a:r>
            <a:r>
              <a:rPr lang="en-US" sz="2400" i="1" baseline="-25000" dirty="0"/>
              <a:t>N</a:t>
            </a:r>
            <a:r>
              <a:rPr lang="en-US" sz="2400" i="1" dirty="0"/>
              <a:t> </a:t>
            </a:r>
            <a:r>
              <a:rPr lang="en-US" sz="2400" dirty="0"/>
              <a:t>given in Table 5.1 defines the width of the interval about the mean </a:t>
            </a:r>
          </a:p>
          <a:p>
            <a:r>
              <a:rPr lang="en-US" sz="2400" dirty="0"/>
              <a:t>that includes </a:t>
            </a:r>
            <a:r>
              <a:rPr lang="en-US" sz="2400" i="1" dirty="0"/>
              <a:t>N% </a:t>
            </a:r>
            <a:r>
              <a:rPr lang="en-US" sz="2400" dirty="0"/>
              <a:t>of the total probability mass under the bell-shaped Normal distribution.</a:t>
            </a:r>
          </a:p>
          <a:p>
            <a:r>
              <a:rPr lang="en-US" sz="2400" dirty="0"/>
              <a:t>More precisely, </a:t>
            </a:r>
            <a:r>
              <a:rPr lang="en-US" sz="2400" i="1" dirty="0"/>
              <a:t>Z</a:t>
            </a:r>
            <a:r>
              <a:rPr lang="en-US" sz="2400" i="1" baseline="-25000" dirty="0"/>
              <a:t>N </a:t>
            </a:r>
            <a:r>
              <a:rPr lang="en-US" sz="2400" dirty="0"/>
              <a:t>gives half the width of the interval (i.e., the distance from the mean in either direction) measured</a:t>
            </a:r>
          </a:p>
          <a:p>
            <a:pPr marL="0" indent="0">
              <a:buNone/>
            </a:pPr>
            <a:endParaRPr lang="en-US" sz="2400" baseline="-25000" dirty="0"/>
          </a:p>
        </p:txBody>
      </p:sp>
      <p:pic>
        <p:nvPicPr>
          <p:cNvPr id="4" name="Content Placeholder 3"/>
          <p:cNvPicPr>
            <a:picLocks noChangeAspect="1" noChangeArrowheads="1"/>
          </p:cNvPicPr>
          <p:nvPr/>
        </p:nvPicPr>
        <p:blipFill>
          <a:blip r:embed="rId2"/>
          <a:srcRect/>
          <a:stretch>
            <a:fillRect/>
          </a:stretch>
        </p:blipFill>
        <p:spPr bwMode="auto">
          <a:xfrm>
            <a:off x="1115616" y="4149079"/>
            <a:ext cx="7406479" cy="1800201"/>
          </a:xfrm>
          <a:prstGeom prst="rect">
            <a:avLst/>
          </a:prstGeom>
          <a:noFill/>
          <a:ln w="9525">
            <a:noFill/>
            <a:miter lim="800000"/>
            <a:headEnd/>
            <a:tailEnd/>
          </a:ln>
          <a:effectLst/>
        </p:spPr>
      </p:pic>
    </p:spTree>
    <p:extLst>
      <p:ext uri="{BB962C8B-B14F-4D97-AF65-F5344CB8AC3E}">
        <p14:creationId xmlns:p14="http://schemas.microsoft.com/office/powerpoint/2010/main" val="44252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57166"/>
                <a:ext cx="8229600" cy="5768997"/>
              </a:xfrm>
            </p:spPr>
            <p:txBody>
              <a:bodyPr/>
              <a:lstStyle/>
              <a:p>
                <a:pPr algn="just"/>
                <a:r>
                  <a:rPr lang="en-IN" dirty="0"/>
                  <a:t>To summarize, if a random variable Y obeys a Normal distribution with mean </a:t>
                </a:r>
                <a14:m>
                  <m:oMath xmlns:m="http://schemas.openxmlformats.org/officeDocument/2006/math">
                    <m:r>
                      <a:rPr lang="en-IN" i="1" smtClean="0">
                        <a:latin typeface="Cambria Math" panose="02040503050406030204" pitchFamily="18" charset="0"/>
                        <a:ea typeface="Cambria Math" panose="02040503050406030204" pitchFamily="18" charset="0"/>
                      </a:rPr>
                      <m:t>𝜇</m:t>
                    </m:r>
                  </m:oMath>
                </a14:m>
                <a:r>
                  <a:rPr lang="en-IN" dirty="0"/>
                  <a:t> and standard deviation </a:t>
                </a:r>
                <a14:m>
                  <m:oMath xmlns:m="http://schemas.openxmlformats.org/officeDocument/2006/math">
                    <m:r>
                      <a:rPr lang="en-IN" i="1">
                        <a:latin typeface="Cambria Math" panose="02040503050406030204" pitchFamily="18" charset="0"/>
                        <a:ea typeface="Cambria Math" panose="02040503050406030204" pitchFamily="18" charset="0"/>
                      </a:rPr>
                      <m:t>𝜎</m:t>
                    </m:r>
                  </m:oMath>
                </a14:m>
                <a:r>
                  <a:rPr lang="en-IN" dirty="0"/>
                  <a:t>, then the measured random value y of Y will fall into the following interval N% of the time</a:t>
                </a:r>
              </a:p>
              <a:p>
                <a:pPr algn="just"/>
                <a:endParaRPr lang="en-US" dirty="0"/>
              </a:p>
              <a:p>
                <a:pPr algn="just"/>
                <a:r>
                  <a:rPr lang="en-IN" dirty="0"/>
                  <a:t>Equivalently, the mean </a:t>
                </a:r>
                <a14:m>
                  <m:oMath xmlns:m="http://schemas.openxmlformats.org/officeDocument/2006/math">
                    <m:r>
                      <a:rPr lang="en-IN" i="1" smtClean="0">
                        <a:latin typeface="Cambria Math" panose="02040503050406030204" pitchFamily="18" charset="0"/>
                        <a:ea typeface="Cambria Math" panose="02040503050406030204" pitchFamily="18" charset="0"/>
                      </a:rPr>
                      <m:t>𝜇</m:t>
                    </m:r>
                  </m:oMath>
                </a14:m>
                <a:r>
                  <a:rPr lang="en-IN" dirty="0"/>
                  <a:t> will fall into the following interval N% of the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57166"/>
                <a:ext cx="8229600" cy="5768997"/>
              </a:xfrm>
              <a:blipFill rotWithShape="0">
                <a:blip r:embed="rId2"/>
                <a:stretch>
                  <a:fillRect l="-1704" t="-1374" r="-1852"/>
                </a:stretch>
              </a:blipFill>
            </p:spPr>
            <p:txBody>
              <a:bodyPr/>
              <a:lstStyle/>
              <a:p>
                <a:r>
                  <a:rPr lang="en-US">
                    <a:noFill/>
                  </a:rPr>
                  <a:t> </a:t>
                </a:r>
              </a:p>
            </p:txBody>
          </p:sp>
        </mc:Fallback>
      </mc:AlternateContent>
      <p:pic>
        <p:nvPicPr>
          <p:cNvPr id="16386" name="Picture 2"/>
          <p:cNvPicPr>
            <a:picLocks noChangeAspect="1" noChangeArrowheads="1"/>
          </p:cNvPicPr>
          <p:nvPr/>
        </p:nvPicPr>
        <p:blipFill>
          <a:blip r:embed="rId3"/>
          <a:srcRect/>
          <a:stretch>
            <a:fillRect/>
          </a:stretch>
        </p:blipFill>
        <p:spPr bwMode="auto">
          <a:xfrm>
            <a:off x="3857620" y="2857496"/>
            <a:ext cx="1071570" cy="428628"/>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3857620" y="4929198"/>
            <a:ext cx="1143008" cy="642942"/>
          </a:xfrm>
          <a:prstGeom prst="rect">
            <a:avLst/>
          </a:prstGeom>
          <a:noFill/>
          <a:ln w="9525">
            <a:noFill/>
            <a:miter lim="800000"/>
            <a:headEnd/>
            <a:tailEnd/>
          </a:ln>
          <a:effectLst/>
        </p:spPr>
      </p:pic>
      <p:sp>
        <p:nvSpPr>
          <p:cNvPr id="5" name="TextBox 4"/>
          <p:cNvSpPr txBox="1"/>
          <p:nvPr/>
        </p:nvSpPr>
        <p:spPr>
          <a:xfrm>
            <a:off x="5429256" y="2857497"/>
            <a:ext cx="1428760" cy="369332"/>
          </a:xfrm>
          <a:prstGeom prst="rect">
            <a:avLst/>
          </a:prstGeom>
          <a:noFill/>
        </p:spPr>
        <p:txBody>
          <a:bodyPr wrap="square" rtlCol="0">
            <a:spAutoFit/>
          </a:bodyPr>
          <a:lstStyle/>
          <a:p>
            <a:r>
              <a:rPr lang="en-US" dirty="0"/>
              <a:t>Eqn. (5.10)</a:t>
            </a:r>
          </a:p>
        </p:txBody>
      </p:sp>
      <p:sp>
        <p:nvSpPr>
          <p:cNvPr id="6" name="TextBox 5"/>
          <p:cNvSpPr txBox="1"/>
          <p:nvPr/>
        </p:nvSpPr>
        <p:spPr>
          <a:xfrm>
            <a:off x="5572132" y="5000636"/>
            <a:ext cx="1428760" cy="369332"/>
          </a:xfrm>
          <a:prstGeom prst="rect">
            <a:avLst/>
          </a:prstGeom>
          <a:noFill/>
        </p:spPr>
        <p:txBody>
          <a:bodyPr wrap="square" rtlCol="0">
            <a:spAutoFit/>
          </a:bodyPr>
          <a:lstStyle/>
          <a:p>
            <a:r>
              <a:rPr lang="en-US" dirty="0"/>
              <a:t>Eqn. (5.11)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71504"/>
          </a:xfrm>
        </p:spPr>
        <p:txBody>
          <a:bodyPr>
            <a:normAutofit fontScale="90000"/>
          </a:bodyPr>
          <a:lstStyle/>
          <a:p>
            <a:r>
              <a:rPr lang="en-US" b="1" dirty="0">
                <a:solidFill>
                  <a:srgbClr val="0070C0"/>
                </a:solidFill>
              </a:rPr>
              <a:t>Evaluating Hypotheses</a:t>
            </a:r>
            <a:br>
              <a:rPr lang="en-IN" dirty="0">
                <a:solidFill>
                  <a:srgbClr val="0070C0"/>
                </a:solidFill>
              </a:rPr>
            </a:br>
            <a:endParaRPr lang="en-IN" dirty="0">
              <a:solidFill>
                <a:srgbClr val="0070C0"/>
              </a:solidFill>
            </a:endParaRPr>
          </a:p>
        </p:txBody>
      </p:sp>
      <p:sp>
        <p:nvSpPr>
          <p:cNvPr id="3" name="Content Placeholder 2"/>
          <p:cNvSpPr>
            <a:spLocks noGrp="1"/>
          </p:cNvSpPr>
          <p:nvPr>
            <p:ph idx="1"/>
          </p:nvPr>
        </p:nvSpPr>
        <p:spPr>
          <a:xfrm>
            <a:off x="179512" y="642918"/>
            <a:ext cx="8784976" cy="5929354"/>
          </a:xfrm>
        </p:spPr>
        <p:txBody>
          <a:bodyPr>
            <a:normAutofit fontScale="92500"/>
          </a:bodyPr>
          <a:lstStyle/>
          <a:p>
            <a:pPr algn="just"/>
            <a:endParaRPr lang="en-IN" dirty="0"/>
          </a:p>
          <a:p>
            <a:pPr algn="just"/>
            <a:r>
              <a:rPr lang="en-IN" sz="2600" dirty="0"/>
              <a:t>MOTIVATION: when we must learn a hypothesis and estimate its future accuracy given only a limited set of data, two key difficulties arise: </a:t>
            </a:r>
          </a:p>
          <a:p>
            <a:pPr algn="just"/>
            <a:r>
              <a:rPr lang="en-IN" sz="2600" b="1" dirty="0"/>
              <a:t>Bias in the estimate</a:t>
            </a:r>
            <a:r>
              <a:rPr lang="en-IN" sz="2600" dirty="0"/>
              <a:t>. First, the observed accuracy of the learned hypothesis over the training examples is often a poor estimator of its accuracy over future examples. Because the learned hypothesis was derived from these examples, </a:t>
            </a:r>
            <a:r>
              <a:rPr lang="en-IN" sz="2600" dirty="0">
                <a:solidFill>
                  <a:srgbClr val="C00000"/>
                </a:solidFill>
              </a:rPr>
              <a:t>they will typically provide an biased estimate of hypothesis accuracy over future examples.</a:t>
            </a:r>
          </a:p>
          <a:p>
            <a:pPr algn="just"/>
            <a:r>
              <a:rPr lang="en-IN" sz="2600" b="1" dirty="0"/>
              <a:t>Variance in the estimate</a:t>
            </a:r>
            <a:r>
              <a:rPr lang="en-IN" sz="2600" dirty="0"/>
              <a:t>. Second, even if the hypothesis accuracy is measured over an unbiased set of test examples independent of the training examples, </a:t>
            </a:r>
            <a:r>
              <a:rPr lang="en-IN" sz="2600" dirty="0">
                <a:solidFill>
                  <a:srgbClr val="C00000"/>
                </a:solidFill>
              </a:rPr>
              <a:t>the measured accuracy can still vary from the true accuracy, depending on the makeup of the particular set of test examples. </a:t>
            </a:r>
            <a:r>
              <a:rPr lang="en-IN" sz="2600" dirty="0"/>
              <a:t>The smaller the set of test examples, the greater the expected variance.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85728"/>
            <a:ext cx="8712968" cy="6383632"/>
          </a:xfrm>
        </p:spPr>
        <p:txBody>
          <a:bodyPr>
            <a:normAutofit fontScale="25000" lnSpcReduction="20000"/>
          </a:bodyPr>
          <a:lstStyle/>
          <a:p>
            <a:pPr algn="just"/>
            <a:endParaRPr lang="en-US" dirty="0"/>
          </a:p>
          <a:p>
            <a:pPr algn="just"/>
            <a:r>
              <a:rPr lang="en-US" sz="8000" dirty="0"/>
              <a:t>To derive the general expression for N% confidence intervals for discrete-valued hypotheses given in Equation (5.1). </a:t>
            </a:r>
          </a:p>
          <a:p>
            <a:pPr algn="just"/>
            <a:r>
              <a:rPr lang="en-US" sz="8000" dirty="0"/>
              <a:t>First, we know that errors(h) follows a Binomial distribution with mean value </a:t>
            </a:r>
            <a:r>
              <a:rPr lang="en-US" sz="8000" dirty="0" err="1"/>
              <a:t>error</a:t>
            </a:r>
            <a:r>
              <a:rPr lang="en-US" sz="8000" baseline="-25000" dirty="0" err="1"/>
              <a:t>D</a:t>
            </a:r>
            <a:r>
              <a:rPr lang="en-US" sz="8000" dirty="0"/>
              <a:t>(h) and standard deviation as given in Equation (5.9). </a:t>
            </a:r>
          </a:p>
          <a:p>
            <a:pPr algn="just"/>
            <a:r>
              <a:rPr lang="en-US" sz="8000" dirty="0"/>
              <a:t>Second, we know that for sufficiently large sample size n, this Binomial distribution is well approximated by a Normal distribution. </a:t>
            </a:r>
          </a:p>
          <a:p>
            <a:pPr algn="just"/>
            <a:r>
              <a:rPr lang="en-US" sz="8000" dirty="0"/>
              <a:t>Third, Equation (5.11)                 tells us how to find the N% confidence interval for estimating the mean value of a Normal distribution.</a:t>
            </a:r>
          </a:p>
          <a:p>
            <a:pPr algn="just"/>
            <a:endParaRPr lang="en-IN" sz="8000" dirty="0"/>
          </a:p>
          <a:p>
            <a:pPr algn="just"/>
            <a:r>
              <a:rPr lang="en-IN" sz="8000" dirty="0"/>
              <a:t>Substituting the mean and standard deviation of errors(h) into Equation 5.11</a:t>
            </a:r>
          </a:p>
          <a:p>
            <a:pPr algn="just">
              <a:buNone/>
            </a:pPr>
            <a:r>
              <a:rPr lang="en-IN" sz="8000" dirty="0"/>
              <a:t>       yields the expression from Equation (5.1) for N% confidence intervals for discrete-valued hypotheses. </a:t>
            </a:r>
          </a:p>
          <a:p>
            <a:pPr algn="just"/>
            <a:endParaRPr lang="en-IN" sz="8000" dirty="0"/>
          </a:p>
          <a:p>
            <a:pPr algn="just"/>
            <a:endParaRPr lang="en-IN" sz="8000" dirty="0"/>
          </a:p>
          <a:p>
            <a:pPr algn="just"/>
            <a:endParaRPr lang="en-US" sz="8000" dirty="0"/>
          </a:p>
          <a:p>
            <a:pPr algn="just"/>
            <a:endParaRPr lang="en-IN" sz="8000" dirty="0"/>
          </a:p>
          <a:p>
            <a:pPr marL="0" indent="0" algn="just">
              <a:buNone/>
            </a:pPr>
            <a:r>
              <a:rPr lang="en-IN" sz="8000" dirty="0"/>
              <a:t>    Two approximations were involved in deriving this expression, namely: </a:t>
            </a:r>
          </a:p>
          <a:p>
            <a:pPr marL="514350" indent="-514350" algn="just">
              <a:buAutoNum type="arabicPeriod"/>
            </a:pPr>
            <a:r>
              <a:rPr lang="en-IN" sz="8000" dirty="0"/>
              <a:t>we have approximated </a:t>
            </a:r>
            <a:r>
              <a:rPr lang="en-IN" sz="8000" dirty="0" err="1"/>
              <a:t>errorD</a:t>
            </a:r>
            <a:r>
              <a:rPr lang="en-IN" sz="8000" dirty="0"/>
              <a:t>(h) by errors(h) and </a:t>
            </a:r>
          </a:p>
          <a:p>
            <a:pPr marL="514350" indent="-514350" algn="just">
              <a:buAutoNum type="arabicPeriod"/>
            </a:pPr>
            <a:r>
              <a:rPr lang="en-IN" sz="8000" dirty="0"/>
              <a:t>The Binomial distribution has been approximated by the Normal distribution.</a:t>
            </a:r>
          </a:p>
        </p:txBody>
      </p:sp>
      <p:pic>
        <p:nvPicPr>
          <p:cNvPr id="4" name="Picture 3"/>
          <p:cNvPicPr>
            <a:picLocks noChangeAspect="1" noChangeArrowheads="1"/>
          </p:cNvPicPr>
          <p:nvPr/>
        </p:nvPicPr>
        <p:blipFill>
          <a:blip r:embed="rId2"/>
          <a:srcRect/>
          <a:stretch>
            <a:fillRect/>
          </a:stretch>
        </p:blipFill>
        <p:spPr bwMode="auto">
          <a:xfrm>
            <a:off x="3057940" y="1987327"/>
            <a:ext cx="928694" cy="431281"/>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a:srcRect/>
          <a:stretch>
            <a:fillRect/>
          </a:stretch>
        </p:blipFill>
        <p:spPr bwMode="auto">
          <a:xfrm>
            <a:off x="1619672" y="3933056"/>
            <a:ext cx="4733925" cy="7905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solidFill>
                  <a:srgbClr val="0070C0"/>
                </a:solidFill>
              </a:rPr>
              <a:t>Two-sided and One-sided Bounds</a:t>
            </a:r>
          </a:p>
        </p:txBody>
      </p:sp>
      <p:sp>
        <p:nvSpPr>
          <p:cNvPr id="3" name="Content Placeholder 2"/>
          <p:cNvSpPr>
            <a:spLocks noGrp="1"/>
          </p:cNvSpPr>
          <p:nvPr>
            <p:ph idx="1"/>
          </p:nvPr>
        </p:nvSpPr>
        <p:spPr>
          <a:xfrm>
            <a:off x="179512" y="1000108"/>
            <a:ext cx="8507288" cy="5597244"/>
          </a:xfrm>
        </p:spPr>
        <p:txBody>
          <a:bodyPr>
            <a:normAutofit fontScale="77500" lnSpcReduction="20000"/>
          </a:bodyPr>
          <a:lstStyle/>
          <a:p>
            <a:pPr algn="just"/>
            <a:r>
              <a:rPr lang="en-IN" dirty="0"/>
              <a:t>the above confidence interval is a two-sided bound; it bounds the estimated quantity from above and from below. In some cases, we will be interested only in a one-sided bound.</a:t>
            </a:r>
          </a:p>
          <a:p>
            <a:pPr algn="just"/>
            <a:r>
              <a:rPr lang="en-IN" dirty="0"/>
              <a:t>Any two-sided confidence interval based on a Normal distribution can be converted to a corresponding one-sided interval with twice the confidence.</a:t>
            </a:r>
          </a:p>
          <a:p>
            <a:pPr algn="just"/>
            <a:r>
              <a:rPr lang="en-IN" dirty="0"/>
              <a:t>That is, a 100(1-</a:t>
            </a:r>
            <a:r>
              <a:rPr lang="el-GR" altLang="en-US" dirty="0">
                <a:latin typeface="Times New Roman" panose="02020603050405020304" pitchFamily="18" charset="0"/>
              </a:rPr>
              <a:t> α</a:t>
            </a:r>
            <a:r>
              <a:rPr lang="en-IN" altLang="en-US" dirty="0">
                <a:latin typeface="Times New Roman" panose="02020603050405020304" pitchFamily="18" charset="0"/>
              </a:rPr>
              <a:t> </a:t>
            </a:r>
            <a:r>
              <a:rPr lang="en-IN" dirty="0"/>
              <a:t>)% confidence interval with lower bound L and upper bound </a:t>
            </a:r>
            <a:r>
              <a:rPr lang="en-IN" i="1" dirty="0"/>
              <a:t>U</a:t>
            </a:r>
            <a:r>
              <a:rPr lang="en-IN" dirty="0"/>
              <a:t> implies a 100(1-</a:t>
            </a:r>
            <a:r>
              <a:rPr lang="el-GR" altLang="en-US" dirty="0">
                <a:latin typeface="Times New Roman" panose="02020603050405020304" pitchFamily="18" charset="0"/>
              </a:rPr>
              <a:t> α</a:t>
            </a:r>
            <a:r>
              <a:rPr lang="en-IN" dirty="0"/>
              <a:t>/2)% confidence interval with lower bound L and no upper bound. </a:t>
            </a:r>
          </a:p>
          <a:p>
            <a:pPr algn="just"/>
            <a:r>
              <a:rPr lang="en-IN" dirty="0"/>
              <a:t>It also implies a 100(1-</a:t>
            </a:r>
            <a:r>
              <a:rPr lang="el-GR" altLang="en-US" dirty="0">
                <a:latin typeface="Times New Roman" panose="02020603050405020304" pitchFamily="18" charset="0"/>
              </a:rPr>
              <a:t> α</a:t>
            </a:r>
            <a:r>
              <a:rPr lang="en-IN" dirty="0"/>
              <a:t>/2)% confidence interval with upper bound </a:t>
            </a:r>
            <a:r>
              <a:rPr lang="en-IN" i="1" dirty="0"/>
              <a:t>U</a:t>
            </a:r>
            <a:r>
              <a:rPr lang="en-IN" dirty="0"/>
              <a:t> and no lower bound.</a:t>
            </a:r>
          </a:p>
          <a:p>
            <a:pPr algn="just"/>
            <a:r>
              <a:rPr lang="en-IN" dirty="0">
                <a:solidFill>
                  <a:srgbClr val="FF0000"/>
                </a:solidFill>
              </a:rPr>
              <a:t>Here</a:t>
            </a:r>
            <a:r>
              <a:rPr lang="el-GR" altLang="en-US" dirty="0">
                <a:solidFill>
                  <a:srgbClr val="FF0000"/>
                </a:solidFill>
                <a:latin typeface="Times New Roman" panose="02020603050405020304" pitchFamily="18" charset="0"/>
              </a:rPr>
              <a:t> α</a:t>
            </a:r>
            <a:r>
              <a:rPr lang="en-IN" altLang="en-US" dirty="0">
                <a:solidFill>
                  <a:srgbClr val="FF0000"/>
                </a:solidFill>
                <a:latin typeface="Times New Roman" panose="02020603050405020304" pitchFamily="18" charset="0"/>
              </a:rPr>
              <a:t> </a:t>
            </a:r>
            <a:r>
              <a:rPr lang="en-IN" dirty="0">
                <a:solidFill>
                  <a:srgbClr val="FF0000"/>
                </a:solidFill>
              </a:rPr>
              <a:t>corresponds to the probability that the correct value lies outside the stated interval. </a:t>
            </a:r>
          </a:p>
          <a:p>
            <a:pPr algn="just"/>
            <a:r>
              <a:rPr lang="en-IN" dirty="0"/>
              <a:t>In other words, </a:t>
            </a:r>
            <a:r>
              <a:rPr lang="el-GR" altLang="en-US" dirty="0">
                <a:latin typeface="Times New Roman" panose="02020603050405020304" pitchFamily="18" charset="0"/>
              </a:rPr>
              <a:t>α</a:t>
            </a:r>
            <a:r>
              <a:rPr lang="en-IN" dirty="0"/>
              <a:t> is the probability that the value will fall into the unshaded region in Figure 5.l(a), and </a:t>
            </a:r>
            <a:r>
              <a:rPr lang="el-GR" altLang="en-US" dirty="0">
                <a:latin typeface="Times New Roman" panose="02020603050405020304" pitchFamily="18" charset="0"/>
              </a:rPr>
              <a:t>α</a:t>
            </a:r>
            <a:r>
              <a:rPr lang="en-IN" dirty="0"/>
              <a:t>/2 is the probability that it will fall into the unshaded region in Figure 5.l(b).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457200" y="500043"/>
            <a:ext cx="8229600" cy="557216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19458" name="Picture 2"/>
          <p:cNvPicPr>
            <a:picLocks noGrp="1" noChangeAspect="1" noChangeArrowheads="1"/>
          </p:cNvPicPr>
          <p:nvPr>
            <p:ph idx="1"/>
          </p:nvPr>
        </p:nvPicPr>
        <p:blipFill>
          <a:blip r:embed="rId2"/>
          <a:srcRect/>
          <a:stretch>
            <a:fillRect/>
          </a:stretch>
        </p:blipFill>
        <p:spPr bwMode="auto">
          <a:xfrm>
            <a:off x="528637" y="2214554"/>
            <a:ext cx="8086725" cy="274876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2514600"/>
          </a:xfrm>
        </p:spPr>
        <p:txBody>
          <a:bodyPr>
            <a:normAutofit fontScale="90000"/>
          </a:bodyPr>
          <a:lstStyle/>
          <a:p>
            <a:pPr algn="l"/>
            <a:r>
              <a:rPr lang="en-IN" b="1" dirty="0"/>
              <a:t>Exercise 1</a:t>
            </a:r>
            <a:br>
              <a:rPr lang="en-IN" dirty="0"/>
            </a:br>
            <a:r>
              <a:rPr lang="en-IN" sz="3600" dirty="0"/>
              <a:t>Hypothesis h misclassifies 12 of the 40 examples in S </a:t>
            </a:r>
            <a:br>
              <a:rPr lang="en-US" sz="3600" dirty="0"/>
            </a:br>
            <a:r>
              <a:rPr lang="en-IN" sz="3600" dirty="0" err="1"/>
              <a:t>errorS</a:t>
            </a:r>
            <a:r>
              <a:rPr lang="en-IN" sz="3600" dirty="0"/>
              <a:t>(h) = 12/40 = .30 </a:t>
            </a:r>
            <a:br>
              <a:rPr lang="en-US" sz="3600" dirty="0"/>
            </a:br>
            <a:r>
              <a:rPr lang="en-IN" sz="3600" dirty="0"/>
              <a:t> What is </a:t>
            </a:r>
            <a:r>
              <a:rPr lang="en-IN" sz="3600" dirty="0" err="1"/>
              <a:t>errorD</a:t>
            </a:r>
            <a:r>
              <a:rPr lang="en-IN" sz="3600" dirty="0"/>
              <a:t>(h)?</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729037"/>
            <a:ext cx="9144000" cy="3128963"/>
          </a:xfrm>
          <a:prstGeom prst="rect">
            <a:avLst/>
          </a:prstGeom>
          <a:noFill/>
          <a:ln>
            <a:noFill/>
          </a:ln>
        </p:spPr>
      </p:pic>
      <p:sp>
        <p:nvSpPr>
          <p:cNvPr id="5" name="Rectangle 4"/>
          <p:cNvSpPr/>
          <p:nvPr/>
        </p:nvSpPr>
        <p:spPr>
          <a:xfrm>
            <a:off x="152400" y="533400"/>
            <a:ext cx="8686800" cy="707886"/>
          </a:xfrm>
          <a:prstGeom prst="rect">
            <a:avLst/>
          </a:prstGeom>
        </p:spPr>
        <p:txBody>
          <a:bodyPr wrap="square">
            <a:spAutoFit/>
          </a:bodyPr>
          <a:lstStyle/>
          <a:p>
            <a:pPr algn="ctr"/>
            <a:r>
              <a:rPr lang="en-US" sz="4000" b="1" dirty="0"/>
              <a:t>Evaluating Hypothesis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8915400" cy="5181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39762"/>
          </a:xfrm>
        </p:spPr>
        <p:txBody>
          <a:bodyPr>
            <a:normAutofit fontScale="90000"/>
          </a:bodyPr>
          <a:lstStyle/>
          <a:p>
            <a:pPr algn="l"/>
            <a:br>
              <a:rPr lang="en-IN" dirty="0"/>
            </a:br>
            <a:r>
              <a:rPr lang="en-IN" b="1" dirty="0"/>
              <a:t>Exercise 2</a:t>
            </a:r>
            <a:br>
              <a:rPr lang="en-US" b="1" dirty="0"/>
            </a:br>
            <a:endParaRPr lang="en-US" b="1"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200"/>
            <a:ext cx="9144000" cy="563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pPr algn="l"/>
            <a:r>
              <a:rPr lang="en-IN" sz="4000" b="1" dirty="0"/>
              <a:t>Exercise 3</a:t>
            </a:r>
            <a:endParaRPr lang="en-US" sz="4000" b="1"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3657600"/>
          </a:xfrm>
        </p:spPr>
        <p:txBody>
          <a:bodyPr>
            <a:normAutofit fontScale="90000"/>
          </a:bodyPr>
          <a:lstStyle/>
          <a:p>
            <a:pPr algn="l"/>
            <a:r>
              <a:rPr lang="en-IN" b="1" dirty="0"/>
              <a:t>Exercise 4</a:t>
            </a:r>
            <a:br>
              <a:rPr lang="en-IN" dirty="0"/>
            </a:br>
            <a:r>
              <a:rPr lang="en-IN" sz="3600" dirty="0"/>
              <a:t>Consider a learned hypothesis, </a:t>
            </a:r>
            <a:r>
              <a:rPr lang="en-IN" sz="3600" i="1" dirty="0"/>
              <a:t>h</a:t>
            </a:r>
            <a:r>
              <a:rPr lang="en-IN" sz="3600" dirty="0"/>
              <a:t>, for some </a:t>
            </a:r>
            <a:r>
              <a:rPr lang="en-IN" sz="3600" dirty="0" err="1"/>
              <a:t>boolean</a:t>
            </a:r>
            <a:r>
              <a:rPr lang="en-IN" sz="3600" dirty="0"/>
              <a:t> concept. When </a:t>
            </a:r>
            <a:r>
              <a:rPr lang="en-IN" sz="3600" i="1" dirty="0"/>
              <a:t>h</a:t>
            </a:r>
            <a:r>
              <a:rPr lang="en-IN" sz="3600" dirty="0"/>
              <a:t> is tested on a set of 100 examples, it classifies 83 correctly. What is the standard deviation and the 95% confidence interval for the true error rate for </a:t>
            </a:r>
            <a:r>
              <a:rPr lang="en-IN" sz="3600" i="1" dirty="0"/>
              <a:t>Error </a:t>
            </a:r>
            <a:r>
              <a:rPr lang="en-IN" sz="3600" i="1" baseline="-25000" dirty="0"/>
              <a:t>D</a:t>
            </a:r>
            <a:r>
              <a:rPr lang="en-IN" sz="3600" dirty="0"/>
              <a:t> ( </a:t>
            </a:r>
            <a:r>
              <a:rPr lang="en-IN" sz="3600" i="1" dirty="0"/>
              <a:t>h</a:t>
            </a:r>
            <a:r>
              <a:rPr lang="en-IN" sz="3600" dirty="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599"/>
          <a:ext cx="8458200" cy="6446551"/>
        </p:xfrm>
        <a:graphic>
          <a:graphicData uri="http://schemas.openxmlformats.org/drawingml/2006/table">
            <a:tbl>
              <a:tblPr/>
              <a:tblGrid>
                <a:gridCol w="2819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496674">
                <a:tc>
                  <a:txBody>
                    <a:bodyPr/>
                    <a:lstStyle/>
                    <a:p>
                      <a:pPr marL="0" marR="0">
                        <a:lnSpc>
                          <a:spcPct val="107000"/>
                        </a:lnSpc>
                        <a:spcBef>
                          <a:spcPts val="0"/>
                        </a:spcBef>
                        <a:spcAft>
                          <a:spcPts val="0"/>
                        </a:spcAft>
                      </a:pPr>
                      <a:r>
                        <a:rPr lang="en-IN" sz="2200" b="1" dirty="0">
                          <a:latin typeface="Times New Roman"/>
                          <a:ea typeface="Times New Roman"/>
                          <a:cs typeface="Times New Roman"/>
                        </a:rPr>
                        <a:t>17 / 100</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IN" sz="2200" b="1">
                          <a:latin typeface="Times New Roman"/>
                          <a:ea typeface="Times New Roman"/>
                          <a:cs typeface="Times New Roman"/>
                        </a:rPr>
                        <a:t>=</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dirty="0">
                          <a:latin typeface="Times New Roman"/>
                          <a:ea typeface="Times New Roman"/>
                          <a:cs typeface="Times New Roman"/>
                        </a:rPr>
                        <a:t>0.17</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pPr marL="0" marR="0">
                        <a:lnSpc>
                          <a:spcPct val="107000"/>
                        </a:lnSpc>
                        <a:spcBef>
                          <a:spcPts val="0"/>
                        </a:spcBef>
                        <a:spcAft>
                          <a:spcPts val="0"/>
                        </a:spcAft>
                      </a:pPr>
                      <a:endParaRPr lang="en-US" sz="220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496674">
                <a:tc>
                  <a:txBody>
                    <a:bodyPr/>
                    <a:lstStyle/>
                    <a:p>
                      <a:pPr marL="0" marR="0">
                        <a:lnSpc>
                          <a:spcPct val="107000"/>
                        </a:lnSpc>
                        <a:spcBef>
                          <a:spcPts val="0"/>
                        </a:spcBef>
                        <a:spcAft>
                          <a:spcPts val="0"/>
                        </a:spcAft>
                      </a:pPr>
                      <a:r>
                        <a:rPr lang="en-IN" sz="2200" b="1" dirty="0">
                          <a:latin typeface="Times New Roman"/>
                          <a:ea typeface="Times New Roman"/>
                          <a:cs typeface="Times New Roman"/>
                        </a:rPr>
                        <a:t>100 ( 0.17 )( 1 - 0.17 )</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IN" sz="2200" b="1">
                          <a:latin typeface="Times New Roman"/>
                          <a:ea typeface="Times New Roman"/>
                          <a:cs typeface="Times New Roman"/>
                        </a:rPr>
                        <a:t>=</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a:latin typeface="Times New Roman"/>
                          <a:ea typeface="Times New Roman"/>
                          <a:cs typeface="Times New Roman"/>
                        </a:rPr>
                        <a:t>14.11</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pPr marL="0" marR="0">
                        <a:lnSpc>
                          <a:spcPct val="107000"/>
                        </a:lnSpc>
                        <a:spcBef>
                          <a:spcPts val="0"/>
                        </a:spcBef>
                        <a:spcAft>
                          <a:spcPts val="0"/>
                        </a:spcAft>
                      </a:pPr>
                      <a:endParaRPr lang="en-US" sz="220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496674">
                <a:tc>
                  <a:txBody>
                    <a:bodyPr/>
                    <a:lstStyle/>
                    <a:p>
                      <a:pPr marL="0" marR="0">
                        <a:lnSpc>
                          <a:spcPct val="107000"/>
                        </a:lnSpc>
                        <a:spcBef>
                          <a:spcPts val="0"/>
                        </a:spcBef>
                        <a:spcAft>
                          <a:spcPts val="0"/>
                        </a:spcAft>
                      </a:pPr>
                      <a:r>
                        <a:rPr lang="en-IN" sz="2200" b="1" dirty="0">
                          <a:latin typeface="Times New Roman"/>
                          <a:ea typeface="Times New Roman"/>
                          <a:cs typeface="Times New Roman"/>
                        </a:rPr>
                        <a:t>square root ( 14.11 )</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IN" sz="2200" b="1">
                          <a:latin typeface="Times New Roman"/>
                          <a:ea typeface="Times New Roman"/>
                          <a:cs typeface="Times New Roman"/>
                        </a:rPr>
                        <a:t>=</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dirty="0">
                          <a:latin typeface="Times New Roman"/>
                          <a:ea typeface="Times New Roman"/>
                          <a:cs typeface="Times New Roman"/>
                        </a:rPr>
                        <a:t>3.76</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pPr marL="0" marR="0">
                        <a:lnSpc>
                          <a:spcPct val="107000"/>
                        </a:lnSpc>
                        <a:spcBef>
                          <a:spcPts val="0"/>
                        </a:spcBef>
                        <a:spcAft>
                          <a:spcPts val="0"/>
                        </a:spcAft>
                      </a:pPr>
                      <a:endParaRPr lang="en-US" sz="2200"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496674">
                <a:tc>
                  <a:txBody>
                    <a:bodyPr/>
                    <a:lstStyle/>
                    <a:p>
                      <a:pPr marL="0" marR="0">
                        <a:lnSpc>
                          <a:spcPct val="107000"/>
                        </a:lnSpc>
                        <a:spcBef>
                          <a:spcPts val="0"/>
                        </a:spcBef>
                        <a:spcAft>
                          <a:spcPts val="0"/>
                        </a:spcAft>
                      </a:pPr>
                      <a:r>
                        <a:rPr lang="en-IN" sz="2200" b="1" dirty="0">
                          <a:latin typeface="Times New Roman"/>
                          <a:ea typeface="Times New Roman"/>
                          <a:cs typeface="Times New Roman"/>
                        </a:rPr>
                        <a:t>3.76 / 100</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IN" sz="2200" b="1" dirty="0">
                          <a:latin typeface="Times New Roman"/>
                          <a:ea typeface="Times New Roman"/>
                          <a:cs typeface="Times New Roman"/>
                        </a:rPr>
                        <a:t>=</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a:latin typeface="Times New Roman"/>
                          <a:ea typeface="Times New Roman"/>
                          <a:cs typeface="Times New Roman"/>
                        </a:rPr>
                        <a:t>0.0376</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pPr marL="0" marR="0">
                        <a:lnSpc>
                          <a:spcPct val="107000"/>
                        </a:lnSpc>
                        <a:spcBef>
                          <a:spcPts val="0"/>
                        </a:spcBef>
                        <a:spcAft>
                          <a:spcPts val="0"/>
                        </a:spcAft>
                      </a:pPr>
                      <a:endParaRPr lang="en-US" sz="220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949294">
                <a:tc>
                  <a:txBody>
                    <a:bodyPr/>
                    <a:lstStyle/>
                    <a:p>
                      <a:pPr>
                        <a:lnSpc>
                          <a:spcPct val="107000"/>
                        </a:lnSpc>
                      </a:pPr>
                      <a:endParaRPr lang="en-US" sz="2200" b="1">
                        <a:latin typeface="Calibri"/>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0"/>
                        </a:spcAft>
                      </a:pPr>
                      <a:r>
                        <a:rPr lang="en-IN" sz="2200" b="1" dirty="0">
                          <a:latin typeface="Times New Roman"/>
                          <a:ea typeface="Times New Roman"/>
                          <a:cs typeface="Times New Roman"/>
                        </a:rPr>
                        <a:t>=</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a:latin typeface="Times New Roman"/>
                          <a:ea typeface="Times New Roman"/>
                          <a:cs typeface="Times New Roman"/>
                        </a:rPr>
                        <a:t>standard deviation estimate for </a:t>
                      </a:r>
                      <a:r>
                        <a:rPr lang="en-IN" sz="2200" b="1" i="1">
                          <a:latin typeface="Times New Roman"/>
                          <a:ea typeface="Times New Roman"/>
                          <a:cs typeface="Times New Roman"/>
                        </a:rPr>
                        <a:t>Error </a:t>
                      </a:r>
                      <a:r>
                        <a:rPr lang="en-IN" sz="2200" b="1" i="1" baseline="-25000">
                          <a:latin typeface="Times New Roman"/>
                          <a:ea typeface="Times New Roman"/>
                          <a:cs typeface="Times New Roman"/>
                        </a:rPr>
                        <a:t>D</a:t>
                      </a:r>
                      <a:r>
                        <a:rPr lang="en-IN" sz="2200" b="1">
                          <a:latin typeface="Times New Roman"/>
                          <a:ea typeface="Times New Roman"/>
                          <a:cs typeface="Times New Roman"/>
                        </a:rPr>
                        <a:t> ( </a:t>
                      </a:r>
                      <a:r>
                        <a:rPr lang="en-IN" sz="2200" b="1" i="1">
                          <a:latin typeface="Times New Roman"/>
                          <a:ea typeface="Times New Roman"/>
                          <a:cs typeface="Times New Roman"/>
                        </a:rPr>
                        <a:t>h</a:t>
                      </a:r>
                      <a:r>
                        <a:rPr lang="en-IN" sz="2200" b="1">
                          <a:latin typeface="Times New Roman"/>
                          <a:ea typeface="Times New Roman"/>
                          <a:cs typeface="Times New Roman"/>
                        </a:rPr>
                        <a:t> )</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pPr marL="0" marR="0">
                        <a:lnSpc>
                          <a:spcPct val="107000"/>
                        </a:lnSpc>
                        <a:spcBef>
                          <a:spcPts val="0"/>
                        </a:spcBef>
                        <a:spcAft>
                          <a:spcPts val="0"/>
                        </a:spcAft>
                      </a:pPr>
                      <a:endParaRPr lang="en-US" sz="220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496674">
                <a:tc gridSpan="2">
                  <a:txBody>
                    <a:bodyPr/>
                    <a:lstStyle/>
                    <a:p>
                      <a:pPr marL="0" marR="0" algn="ctr">
                        <a:lnSpc>
                          <a:spcPct val="107000"/>
                        </a:lnSpc>
                        <a:spcBef>
                          <a:spcPts val="0"/>
                        </a:spcBef>
                        <a:spcAft>
                          <a:spcPts val="0"/>
                        </a:spcAft>
                      </a:pPr>
                      <a:endParaRPr lang="en-IN"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endParaRPr lang="en-US"/>
                    </a:p>
                  </a:txBody>
                  <a:tcPr/>
                </a:tc>
                <a:tc gridSpan="2">
                  <a:txBody>
                    <a:bodyPr/>
                    <a:lstStyle/>
                    <a:p>
                      <a:endParaRPr lang="en-US" b="1"/>
                    </a:p>
                  </a:txBody>
                  <a:tcPr marL="9525" marR="9525" marT="9525" marB="9525" anchor="ctr">
                    <a:lnL>
                      <a:noFill/>
                    </a:lnL>
                    <a:lnR>
                      <a:noFill/>
                    </a:lnR>
                    <a:lnT>
                      <a:noFill/>
                    </a:lnT>
                    <a:lnB>
                      <a:noFill/>
                    </a:lnB>
                  </a:tcPr>
                </a:tc>
                <a:tc hMerge="1">
                  <a:txBody>
                    <a:bodyPr/>
                    <a:lstStyle/>
                    <a:p>
                      <a:pPr>
                        <a:lnSpc>
                          <a:spcPct val="107000"/>
                        </a:lnSpc>
                      </a:pPr>
                      <a:endParaRPr lang="en-US" sz="2200">
                        <a:latin typeface="Calibri"/>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496674">
                <a:tc gridSpan="4">
                  <a:txBody>
                    <a:bodyPr/>
                    <a:lstStyle/>
                    <a:p>
                      <a:pPr marL="0" marR="0">
                        <a:lnSpc>
                          <a:spcPct val="107000"/>
                        </a:lnSpc>
                        <a:spcBef>
                          <a:spcPts val="0"/>
                        </a:spcBef>
                        <a:spcAft>
                          <a:spcPts val="0"/>
                        </a:spcAft>
                      </a:pPr>
                      <a:r>
                        <a:rPr lang="en-IN" sz="2200" b="1" dirty="0">
                          <a:latin typeface="Times New Roman"/>
                          <a:ea typeface="Times New Roman"/>
                          <a:cs typeface="Times New Roman"/>
                        </a:rPr>
                        <a:t>95% confidence interval for </a:t>
                      </a:r>
                      <a:r>
                        <a:rPr lang="en-IN" sz="2200" b="1" i="1" dirty="0">
                          <a:latin typeface="Times New Roman"/>
                          <a:ea typeface="Times New Roman"/>
                          <a:cs typeface="Times New Roman"/>
                        </a:rPr>
                        <a:t>Error </a:t>
                      </a:r>
                      <a:r>
                        <a:rPr lang="en-IN" sz="2200" b="1" i="1" baseline="-25000" dirty="0">
                          <a:latin typeface="Times New Roman"/>
                          <a:ea typeface="Times New Roman"/>
                          <a:cs typeface="Times New Roman"/>
                        </a:rPr>
                        <a:t>D</a:t>
                      </a:r>
                      <a:r>
                        <a:rPr lang="en-IN" sz="2200" b="1" dirty="0">
                          <a:latin typeface="Times New Roman"/>
                          <a:ea typeface="Times New Roman"/>
                          <a:cs typeface="Times New Roman"/>
                        </a:rPr>
                        <a:t> ( </a:t>
                      </a:r>
                      <a:r>
                        <a:rPr lang="en-IN" sz="2200" b="1" i="1" dirty="0">
                          <a:latin typeface="Times New Roman"/>
                          <a:ea typeface="Times New Roman"/>
                          <a:cs typeface="Times New Roman"/>
                        </a:rPr>
                        <a:t>h</a:t>
                      </a:r>
                      <a:r>
                        <a:rPr lang="en-IN" sz="2200" b="1" dirty="0">
                          <a:latin typeface="Times New Roman"/>
                          <a:ea typeface="Times New Roman"/>
                          <a:cs typeface="Times New Roman"/>
                        </a:rPr>
                        <a:t> ) =</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949294">
                <a:tc>
                  <a:txBody>
                    <a:bodyPr/>
                    <a:lstStyle/>
                    <a:p>
                      <a:pPr>
                        <a:lnSpc>
                          <a:spcPct val="107000"/>
                        </a:lnSpc>
                      </a:pPr>
                      <a:endParaRPr lang="en-US" sz="2200" b="1">
                        <a:latin typeface="Calibri"/>
                        <a:ea typeface="Times New Roman"/>
                        <a:cs typeface="Times New Roman"/>
                      </a:endParaRPr>
                    </a:p>
                  </a:txBody>
                  <a:tcPr marL="9525" marR="9525" marT="9525" marB="9525" anchor="ctr">
                    <a:lnL>
                      <a:noFill/>
                    </a:lnL>
                    <a:lnR>
                      <a:noFill/>
                    </a:lnR>
                    <a:lnT>
                      <a:noFill/>
                    </a:lnT>
                    <a:lnB>
                      <a:noFill/>
                    </a:lnB>
                  </a:tcPr>
                </a:tc>
                <a:tc gridSpan="3">
                  <a:txBody>
                    <a:bodyPr/>
                    <a:lstStyle/>
                    <a:p>
                      <a:pPr marL="0" marR="0">
                        <a:lnSpc>
                          <a:spcPct val="107000"/>
                        </a:lnSpc>
                        <a:spcBef>
                          <a:spcPts val="0"/>
                        </a:spcBef>
                        <a:spcAft>
                          <a:spcPts val="0"/>
                        </a:spcAft>
                      </a:pPr>
                      <a:r>
                        <a:rPr lang="en-IN" sz="2200" b="1" i="1" dirty="0">
                          <a:latin typeface="Times New Roman"/>
                          <a:ea typeface="Times New Roman"/>
                          <a:cs typeface="Times New Roman"/>
                        </a:rPr>
                        <a:t>Error </a:t>
                      </a:r>
                      <a:r>
                        <a:rPr lang="en-IN" sz="2200" b="1" i="1" baseline="-25000" dirty="0">
                          <a:latin typeface="Times New Roman"/>
                          <a:ea typeface="Times New Roman"/>
                          <a:cs typeface="Times New Roman"/>
                        </a:rPr>
                        <a:t>D</a:t>
                      </a:r>
                      <a:r>
                        <a:rPr lang="en-IN" sz="2200" b="1" dirty="0">
                          <a:latin typeface="Times New Roman"/>
                          <a:ea typeface="Times New Roman"/>
                          <a:cs typeface="Times New Roman"/>
                        </a:rPr>
                        <a:t> ( </a:t>
                      </a:r>
                      <a:r>
                        <a:rPr lang="en-IN" sz="2200" b="1" i="1" dirty="0">
                          <a:latin typeface="Times New Roman"/>
                          <a:ea typeface="Times New Roman"/>
                          <a:cs typeface="Times New Roman"/>
                        </a:rPr>
                        <a:t>h</a:t>
                      </a:r>
                      <a:r>
                        <a:rPr lang="en-IN" sz="2200" b="1" dirty="0">
                          <a:latin typeface="Times New Roman"/>
                          <a:ea typeface="Times New Roman"/>
                          <a:cs typeface="Times New Roman"/>
                        </a:rPr>
                        <a:t> ) +- 1.96 * ( square root [ </a:t>
                      </a:r>
                      <a:r>
                        <a:rPr lang="en-IN" sz="2200" b="1" i="1" dirty="0">
                          <a:latin typeface="Times New Roman"/>
                          <a:ea typeface="Times New Roman"/>
                          <a:cs typeface="Times New Roman"/>
                        </a:rPr>
                        <a:t>Error </a:t>
                      </a:r>
                      <a:r>
                        <a:rPr lang="en-IN" sz="2200" b="1" i="1" baseline="-25000" dirty="0">
                          <a:latin typeface="Times New Roman"/>
                          <a:ea typeface="Times New Roman"/>
                          <a:cs typeface="Times New Roman"/>
                        </a:rPr>
                        <a:t>D</a:t>
                      </a:r>
                      <a:r>
                        <a:rPr lang="en-IN" sz="2200" b="1" dirty="0">
                          <a:latin typeface="Times New Roman"/>
                          <a:ea typeface="Times New Roman"/>
                          <a:cs typeface="Times New Roman"/>
                        </a:rPr>
                        <a:t> ( </a:t>
                      </a:r>
                      <a:r>
                        <a:rPr lang="en-IN" sz="2200" b="1" i="1" dirty="0">
                          <a:latin typeface="Times New Roman"/>
                          <a:ea typeface="Times New Roman"/>
                          <a:cs typeface="Times New Roman"/>
                        </a:rPr>
                        <a:t>h</a:t>
                      </a:r>
                      <a:r>
                        <a:rPr lang="en-IN" sz="2200" b="1" dirty="0">
                          <a:latin typeface="Times New Roman"/>
                          <a:ea typeface="Times New Roman"/>
                          <a:cs typeface="Times New Roman"/>
                        </a:rPr>
                        <a:t> ) * ( 1 - </a:t>
                      </a:r>
                      <a:r>
                        <a:rPr lang="en-IN" sz="2200" b="1" i="1" dirty="0">
                          <a:latin typeface="Times New Roman"/>
                          <a:ea typeface="Times New Roman"/>
                          <a:cs typeface="Times New Roman"/>
                        </a:rPr>
                        <a:t>Error </a:t>
                      </a:r>
                      <a:r>
                        <a:rPr lang="en-IN" sz="2200" b="1" i="1" baseline="-25000" dirty="0">
                          <a:latin typeface="Times New Roman"/>
                          <a:ea typeface="Times New Roman"/>
                          <a:cs typeface="Times New Roman"/>
                        </a:rPr>
                        <a:t>D</a:t>
                      </a:r>
                      <a:r>
                        <a:rPr lang="en-IN" sz="2200" b="1" dirty="0">
                          <a:latin typeface="Times New Roman"/>
                          <a:ea typeface="Times New Roman"/>
                          <a:cs typeface="Times New Roman"/>
                        </a:rPr>
                        <a:t> ( </a:t>
                      </a:r>
                      <a:r>
                        <a:rPr lang="en-IN" sz="2200" b="1" i="1" dirty="0">
                          <a:latin typeface="Times New Roman"/>
                          <a:ea typeface="Times New Roman"/>
                          <a:cs typeface="Times New Roman"/>
                        </a:rPr>
                        <a:t>h</a:t>
                      </a:r>
                      <a:r>
                        <a:rPr lang="en-IN" sz="2200" b="1" dirty="0">
                          <a:latin typeface="Times New Roman"/>
                          <a:ea typeface="Times New Roman"/>
                          <a:cs typeface="Times New Roman"/>
                        </a:rPr>
                        <a:t> ) ) / </a:t>
                      </a:r>
                      <a:r>
                        <a:rPr lang="en-IN" sz="2200" b="1" i="1" dirty="0">
                          <a:latin typeface="Times New Roman"/>
                          <a:ea typeface="Times New Roman"/>
                          <a:cs typeface="Times New Roman"/>
                        </a:rPr>
                        <a:t>n</a:t>
                      </a:r>
                      <a:r>
                        <a:rPr lang="en-IN" sz="2200" b="1" dirty="0">
                          <a:latin typeface="Times New Roman"/>
                          <a:ea typeface="Times New Roman"/>
                          <a:cs typeface="Times New Roman"/>
                        </a:rPr>
                        <a:t> ] )</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49294">
                <a:tc>
                  <a:txBody>
                    <a:bodyPr/>
                    <a:lstStyle/>
                    <a:p>
                      <a:pPr>
                        <a:lnSpc>
                          <a:spcPct val="107000"/>
                        </a:lnSpc>
                      </a:pPr>
                      <a:endParaRPr lang="en-US" sz="2200" b="1">
                        <a:latin typeface="Calibri"/>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dirty="0">
                          <a:latin typeface="Times New Roman"/>
                          <a:ea typeface="Times New Roman"/>
                          <a:cs typeface="Times New Roman"/>
                        </a:rPr>
                        <a:t>=</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endParaRPr lang="en-US"/>
                    </a:p>
                  </a:txBody>
                  <a:tcPr/>
                </a:tc>
                <a:tc>
                  <a:txBody>
                    <a:bodyPr/>
                    <a:lstStyle/>
                    <a:p>
                      <a:pPr marL="0" marR="0">
                        <a:lnSpc>
                          <a:spcPct val="107000"/>
                        </a:lnSpc>
                        <a:spcBef>
                          <a:spcPts val="0"/>
                        </a:spcBef>
                        <a:spcAft>
                          <a:spcPts val="0"/>
                        </a:spcAft>
                      </a:pPr>
                      <a:r>
                        <a:rPr lang="en-IN" sz="2200" b="1">
                          <a:latin typeface="Times New Roman"/>
                          <a:ea typeface="Times New Roman"/>
                          <a:cs typeface="Times New Roman"/>
                        </a:rPr>
                        <a:t>0.17 +- 1.96 ( square root [ 0.17 * ( 1 - 0.17 ) / 100 ] )</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r h="496674">
                <a:tc>
                  <a:txBody>
                    <a:bodyPr/>
                    <a:lstStyle/>
                    <a:p>
                      <a:pPr>
                        <a:lnSpc>
                          <a:spcPct val="107000"/>
                        </a:lnSpc>
                      </a:pPr>
                      <a:endParaRPr lang="en-US" sz="2200" b="1">
                        <a:latin typeface="Calibri"/>
                        <a:ea typeface="Times New Roman"/>
                        <a:cs typeface="Times New Roman"/>
                      </a:endParaRPr>
                    </a:p>
                  </a:txBody>
                  <a:tcPr marL="9525" marR="9525" marT="9525" marB="9525" anchor="ctr">
                    <a:lnL>
                      <a:noFill/>
                    </a:lnL>
                    <a:lnR>
                      <a:noFill/>
                    </a:lnR>
                    <a:lnT>
                      <a:noFill/>
                    </a:lnT>
                    <a:lnB>
                      <a:noFill/>
                    </a:lnB>
                  </a:tcPr>
                </a:tc>
                <a:tc gridSpan="2">
                  <a:txBody>
                    <a:bodyPr/>
                    <a:lstStyle/>
                    <a:p>
                      <a:pPr marL="0" marR="0">
                        <a:lnSpc>
                          <a:spcPct val="107000"/>
                        </a:lnSpc>
                        <a:spcBef>
                          <a:spcPts val="0"/>
                        </a:spcBef>
                        <a:spcAft>
                          <a:spcPts val="0"/>
                        </a:spcAft>
                      </a:pPr>
                      <a:r>
                        <a:rPr lang="en-IN" sz="2200" b="1">
                          <a:latin typeface="Times New Roman"/>
                          <a:ea typeface="Times New Roman"/>
                          <a:cs typeface="Times New Roman"/>
                        </a:rPr>
                        <a:t>=</a:t>
                      </a:r>
                      <a:endParaRPr lang="en-US" sz="2200" b="1">
                        <a:latin typeface="Times New Roman"/>
                        <a:ea typeface="Times New Roman"/>
                        <a:cs typeface="Times New Roman"/>
                      </a:endParaRPr>
                    </a:p>
                  </a:txBody>
                  <a:tcPr marL="9525" marR="9525" marT="9525" marB="9525" anchor="ctr">
                    <a:lnL>
                      <a:noFill/>
                    </a:lnL>
                    <a:lnR>
                      <a:noFill/>
                    </a:lnR>
                    <a:lnT>
                      <a:noFill/>
                    </a:lnT>
                    <a:lnB>
                      <a:noFill/>
                    </a:lnB>
                  </a:tcPr>
                </a:tc>
                <a:tc hMerge="1">
                  <a:txBody>
                    <a:bodyPr/>
                    <a:lstStyle/>
                    <a:p>
                      <a:endParaRPr lang="en-US"/>
                    </a:p>
                  </a:txBody>
                  <a:tcPr/>
                </a:tc>
                <a:tc>
                  <a:txBody>
                    <a:bodyPr/>
                    <a:lstStyle/>
                    <a:p>
                      <a:pPr marL="0" marR="0">
                        <a:lnSpc>
                          <a:spcPct val="107000"/>
                        </a:lnSpc>
                        <a:spcBef>
                          <a:spcPts val="0"/>
                        </a:spcBef>
                        <a:spcAft>
                          <a:spcPts val="0"/>
                        </a:spcAft>
                      </a:pPr>
                      <a:r>
                        <a:rPr lang="en-IN" sz="2200" b="1" dirty="0">
                          <a:latin typeface="Times New Roman"/>
                          <a:ea typeface="Times New Roman"/>
                          <a:cs typeface="Times New Roman"/>
                        </a:rPr>
                        <a:t>0.17 +- 0.0736</a:t>
                      </a:r>
                      <a:endParaRPr lang="en-US" sz="2200" b="1"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28604"/>
          </a:xfrm>
        </p:spPr>
        <p:txBody>
          <a:bodyPr>
            <a:noAutofit/>
          </a:bodyPr>
          <a:lstStyle/>
          <a:p>
            <a:r>
              <a:rPr lang="en-IN" sz="3600" dirty="0">
                <a:solidFill>
                  <a:srgbClr val="0070C0"/>
                </a:solidFill>
              </a:rPr>
              <a:t>ESTIMATING HYPOTHESIS ACCURACY </a:t>
            </a:r>
          </a:p>
        </p:txBody>
      </p:sp>
      <p:sp>
        <p:nvSpPr>
          <p:cNvPr id="3" name="Content Placeholder 2"/>
          <p:cNvSpPr>
            <a:spLocks noGrp="1"/>
          </p:cNvSpPr>
          <p:nvPr>
            <p:ph idx="1"/>
          </p:nvPr>
        </p:nvSpPr>
        <p:spPr>
          <a:xfrm>
            <a:off x="285720" y="571480"/>
            <a:ext cx="8643998" cy="6072230"/>
          </a:xfrm>
        </p:spPr>
        <p:txBody>
          <a:bodyPr>
            <a:normAutofit/>
          </a:bodyPr>
          <a:lstStyle/>
          <a:p>
            <a:pPr algn="just"/>
            <a:r>
              <a:rPr lang="en-IN" sz="2400" dirty="0"/>
              <a:t>When evaluating a learned hypothesis we are interested in estimating the accuracy with which it will classify future instances.</a:t>
            </a:r>
          </a:p>
          <a:p>
            <a:pPr algn="just"/>
            <a:r>
              <a:rPr lang="en-IN" sz="2400" dirty="0"/>
              <a:t>And also to know the probable error in the accuracy estimate.</a:t>
            </a:r>
          </a:p>
          <a:p>
            <a:pPr algn="just"/>
            <a:r>
              <a:rPr lang="en-US" sz="2400" dirty="0"/>
              <a:t>There is some space of possible instances X. We assume that different instances in X may be encountered with different frequencies. There is some unknown probability distribution D that defines the probability of encountering each instance in X.</a:t>
            </a:r>
          </a:p>
          <a:p>
            <a:pPr marL="0" indent="0" algn="just">
              <a:buNone/>
            </a:pP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858962"/>
          </a:xfrm>
        </p:spPr>
        <p:txBody>
          <a:bodyPr>
            <a:normAutofit fontScale="90000"/>
          </a:bodyPr>
          <a:lstStyle/>
          <a:p>
            <a:pPr algn="l"/>
            <a:r>
              <a:rPr lang="en-IN" b="1" dirty="0"/>
              <a:t>Exercise 5</a:t>
            </a:r>
            <a:br>
              <a:rPr lang="en-IN" dirty="0"/>
            </a:br>
            <a:r>
              <a:rPr lang="en-IN" sz="3600" dirty="0"/>
              <a:t>Suppose hypothesis h commits r = 10 errors over a sample of n = 65 independently drawn examples.</a:t>
            </a:r>
            <a:endParaRPr lang="en-US" dirty="0"/>
          </a:p>
        </p:txBody>
      </p:sp>
      <p:sp>
        <p:nvSpPr>
          <p:cNvPr id="18433" name="Rectangle 1"/>
          <p:cNvSpPr>
            <a:spLocks noChangeArrowheads="1"/>
          </p:cNvSpPr>
          <p:nvPr/>
        </p:nvSpPr>
        <p:spPr bwMode="auto">
          <a:xfrm>
            <a:off x="228600" y="2133600"/>
            <a:ext cx="8679953"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1. What is the 90% confidence interval (two-sided) for the true error rate?</a:t>
            </a:r>
            <a:endParaRPr kumimoji="0" lang="en-US" sz="3200" b="0" i="0" u="none" strike="noStrike" cap="none" normalizeH="0" baseline="0" dirty="0">
              <a:ln>
                <a:noFill/>
              </a:ln>
              <a:solidFill>
                <a:schemeClr val="tx1"/>
              </a:solidFill>
              <a:effectLst/>
              <a:latin typeface="+mj-lt"/>
              <a:cs typeface="Arial" pitchFamily="34" charset="0"/>
            </a:endParaRPr>
          </a:p>
        </p:txBody>
      </p:sp>
      <p:graphicFrame>
        <p:nvGraphicFramePr>
          <p:cNvPr id="9" name="Table 8"/>
          <p:cNvGraphicFramePr>
            <a:graphicFrameLocks noGrp="1"/>
          </p:cNvGraphicFramePr>
          <p:nvPr/>
        </p:nvGraphicFramePr>
        <p:xfrm>
          <a:off x="381001" y="3200400"/>
          <a:ext cx="7848599" cy="2819400"/>
        </p:xfrm>
        <a:graphic>
          <a:graphicData uri="http://schemas.openxmlformats.org/drawingml/2006/table">
            <a:tbl>
              <a:tblPr/>
              <a:tblGrid>
                <a:gridCol w="2562807">
                  <a:extLst>
                    <a:ext uri="{9D8B030D-6E8A-4147-A177-3AD203B41FA5}">
                      <a16:colId xmlns:a16="http://schemas.microsoft.com/office/drawing/2014/main" val="20000"/>
                    </a:ext>
                  </a:extLst>
                </a:gridCol>
                <a:gridCol w="461424">
                  <a:extLst>
                    <a:ext uri="{9D8B030D-6E8A-4147-A177-3AD203B41FA5}">
                      <a16:colId xmlns:a16="http://schemas.microsoft.com/office/drawing/2014/main" val="20001"/>
                    </a:ext>
                  </a:extLst>
                </a:gridCol>
                <a:gridCol w="4824368">
                  <a:extLst>
                    <a:ext uri="{9D8B030D-6E8A-4147-A177-3AD203B41FA5}">
                      <a16:colId xmlns:a16="http://schemas.microsoft.com/office/drawing/2014/main" val="20002"/>
                    </a:ext>
                  </a:extLst>
                </a:gridCol>
              </a:tblGrid>
              <a:tr h="730206">
                <a:tc>
                  <a:txBody>
                    <a:bodyPr/>
                    <a:lstStyle/>
                    <a:p>
                      <a:pPr marL="0" marR="0" algn="just">
                        <a:lnSpc>
                          <a:spcPct val="107000"/>
                        </a:lnSpc>
                        <a:spcBef>
                          <a:spcPts val="0"/>
                        </a:spcBef>
                        <a:spcAft>
                          <a:spcPts val="0"/>
                        </a:spcAft>
                      </a:pPr>
                      <a:r>
                        <a:rPr lang="en-IN" sz="3000" kern="100" dirty="0">
                          <a:latin typeface="+mj-lt"/>
                          <a:ea typeface="Times New Roman"/>
                          <a:cs typeface="Times New Roman"/>
                        </a:rPr>
                        <a:t>10 / 65</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0.15</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1358988">
                <a:tc>
                  <a:txBody>
                    <a:bodyPr/>
                    <a:lstStyle/>
                    <a:p>
                      <a:pPr marL="0" marR="0" algn="just">
                        <a:lnSpc>
                          <a:spcPct val="107000"/>
                        </a:lnSpc>
                        <a:spcBef>
                          <a:spcPts val="0"/>
                        </a:spcBef>
                        <a:spcAft>
                          <a:spcPts val="0"/>
                        </a:spcAft>
                      </a:pPr>
                      <a:r>
                        <a:rPr lang="en-IN" sz="3000" kern="100" dirty="0">
                          <a:latin typeface="+mj-lt"/>
                          <a:ea typeface="Times New Roman"/>
                          <a:cs typeface="Times New Roman"/>
                        </a:rPr>
                        <a:t>90% interval</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0.15 +- 1.64 ( square root </a:t>
                      </a:r>
                    </a:p>
                    <a:p>
                      <a:pPr marL="0" marR="0" algn="just">
                        <a:lnSpc>
                          <a:spcPct val="107000"/>
                        </a:lnSpc>
                        <a:spcBef>
                          <a:spcPts val="0"/>
                        </a:spcBef>
                        <a:spcAft>
                          <a:spcPts val="0"/>
                        </a:spcAft>
                      </a:pPr>
                      <a:r>
                        <a:rPr lang="en-IN" sz="3000" kern="100" dirty="0">
                          <a:latin typeface="+mj-lt"/>
                          <a:ea typeface="Times New Roman"/>
                          <a:cs typeface="Times New Roman"/>
                        </a:rPr>
                        <a:t>[ 0.15 * ( 1 - 0.15 ) / 65 ] )</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730206">
                <a:tc>
                  <a:txBody>
                    <a:bodyPr/>
                    <a:lstStyle/>
                    <a:p>
                      <a:pPr>
                        <a:lnSpc>
                          <a:spcPct val="107000"/>
                        </a:lnSpc>
                      </a:pPr>
                      <a:endParaRPr lang="en-US" sz="3000" kern="100">
                        <a:latin typeface="+mj-lt"/>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3000" kern="100" dirty="0">
                          <a:latin typeface="+mj-lt"/>
                          <a:ea typeface="Times New Roman"/>
                          <a:cs typeface="Times New Roman"/>
                        </a:rPr>
                        <a:t>0.15 +- 0.073</a:t>
                      </a:r>
                      <a:endParaRPr lang="en-US" sz="3000" kern="100" dirty="0">
                        <a:latin typeface="+mj-lt"/>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04800" y="205770"/>
            <a:ext cx="8686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lang="en-US" sz="3200" dirty="0">
                <a:solidFill>
                  <a:srgbClr val="222222"/>
                </a:solidFill>
                <a:latin typeface="+mj-lt"/>
                <a:ea typeface="Times New Roman" pitchFamily="18" charset="0"/>
                <a:cs typeface="Arial" pitchFamily="34" charset="0"/>
              </a:rPr>
              <a:t>2. </a:t>
            </a: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What is the 95% one-sided interval (i.e., what is the upper bound </a:t>
            </a:r>
            <a:r>
              <a:rPr kumimoji="0" lang="en-US" sz="3200" b="0" i="1" u="none" strike="noStrike" cap="none" normalizeH="0" baseline="0" dirty="0">
                <a:ln>
                  <a:noFill/>
                </a:ln>
                <a:solidFill>
                  <a:srgbClr val="222222"/>
                </a:solidFill>
                <a:effectLst/>
                <a:latin typeface="+mj-lt"/>
                <a:ea typeface="Times New Roman" pitchFamily="18" charset="0"/>
                <a:cs typeface="Arial" pitchFamily="34" charset="0"/>
              </a:rPr>
              <a:t>U</a:t>
            </a: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 such that </a:t>
            </a:r>
            <a:r>
              <a:rPr kumimoji="0" lang="en-US" sz="3200" b="0" i="1" u="none" strike="noStrike" cap="none" normalizeH="0" baseline="0" dirty="0" err="1">
                <a:ln>
                  <a:noFill/>
                </a:ln>
                <a:solidFill>
                  <a:srgbClr val="222222"/>
                </a:solidFill>
                <a:effectLst/>
                <a:latin typeface="+mj-lt"/>
                <a:ea typeface="Times New Roman" pitchFamily="18" charset="0"/>
                <a:cs typeface="Arial" pitchFamily="34" charset="0"/>
              </a:rPr>
              <a:t>error</a:t>
            </a:r>
            <a:r>
              <a:rPr kumimoji="0" lang="en-US" sz="3200" b="0" i="1" u="none" strike="noStrike" cap="none" normalizeH="0" baseline="-30000" dirty="0" err="1">
                <a:ln>
                  <a:noFill/>
                </a:ln>
                <a:solidFill>
                  <a:srgbClr val="222222"/>
                </a:solidFill>
                <a:effectLst/>
                <a:latin typeface="+mj-lt"/>
                <a:ea typeface="Times New Roman" pitchFamily="18" charset="0"/>
                <a:cs typeface="Arial" pitchFamily="34" charset="0"/>
              </a:rPr>
              <a:t>D</a:t>
            </a: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a:t>
            </a:r>
            <a:r>
              <a:rPr kumimoji="0" lang="en-US" sz="3200" b="0" i="1" u="none" strike="noStrike" cap="none" normalizeH="0" baseline="0" dirty="0">
                <a:ln>
                  <a:noFill/>
                </a:ln>
                <a:solidFill>
                  <a:srgbClr val="222222"/>
                </a:solidFill>
                <a:effectLst/>
                <a:latin typeface="+mj-lt"/>
                <a:ea typeface="Times New Roman" pitchFamily="18" charset="0"/>
                <a:cs typeface="Arial" pitchFamily="34" charset="0"/>
              </a:rPr>
              <a:t>h</a:t>
            </a: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 &lt;= </a:t>
            </a:r>
            <a:r>
              <a:rPr kumimoji="0" lang="en-US" sz="3200" b="0" i="1" u="none" strike="noStrike" cap="none" normalizeH="0" baseline="0" dirty="0">
                <a:ln>
                  <a:noFill/>
                </a:ln>
                <a:solidFill>
                  <a:srgbClr val="222222"/>
                </a:solidFill>
                <a:effectLst/>
                <a:latin typeface="+mj-lt"/>
                <a:ea typeface="Times New Roman" pitchFamily="18" charset="0"/>
                <a:cs typeface="Arial" pitchFamily="34" charset="0"/>
              </a:rPr>
              <a:t>U</a:t>
            </a:r>
            <a:r>
              <a:rPr kumimoji="0" lang="en-US" sz="3200" b="0" i="0" u="none" strike="noStrike" cap="none" normalizeH="0" baseline="0" dirty="0">
                <a:ln>
                  <a:noFill/>
                </a:ln>
                <a:solidFill>
                  <a:srgbClr val="222222"/>
                </a:solidFill>
                <a:effectLst/>
                <a:latin typeface="+mj-lt"/>
                <a:ea typeface="Times New Roman" pitchFamily="18" charset="0"/>
                <a:cs typeface="Arial" pitchFamily="34" charset="0"/>
              </a:rPr>
              <a:t> with 95% confidence)?</a:t>
            </a:r>
            <a:endParaRPr kumimoji="0" lang="en-US" sz="3200" b="0" i="0" u="none" strike="noStrike" cap="none" normalizeH="0" baseline="0" dirty="0">
              <a:ln>
                <a:noFill/>
              </a:ln>
              <a:solidFill>
                <a:schemeClr val="tx1"/>
              </a:solidFill>
              <a:effectLst/>
              <a:latin typeface="+mj-lt"/>
              <a:cs typeface="Arial" pitchFamily="34" charset="0"/>
            </a:endParaRPr>
          </a:p>
        </p:txBody>
      </p:sp>
      <p:graphicFrame>
        <p:nvGraphicFramePr>
          <p:cNvPr id="6" name="Table 5"/>
          <p:cNvGraphicFramePr>
            <a:graphicFrameLocks noGrp="1"/>
          </p:cNvGraphicFramePr>
          <p:nvPr/>
        </p:nvGraphicFramePr>
        <p:xfrm>
          <a:off x="228600" y="1700808"/>
          <a:ext cx="7223720" cy="1751057"/>
        </p:xfrm>
        <a:graphic>
          <a:graphicData uri="http://schemas.openxmlformats.org/drawingml/2006/table">
            <a:tbl>
              <a:tblPr/>
              <a:tblGrid>
                <a:gridCol w="2834624">
                  <a:extLst>
                    <a:ext uri="{9D8B030D-6E8A-4147-A177-3AD203B41FA5}">
                      <a16:colId xmlns:a16="http://schemas.microsoft.com/office/drawing/2014/main" val="20000"/>
                    </a:ext>
                  </a:extLst>
                </a:gridCol>
                <a:gridCol w="490580">
                  <a:extLst>
                    <a:ext uri="{9D8B030D-6E8A-4147-A177-3AD203B41FA5}">
                      <a16:colId xmlns:a16="http://schemas.microsoft.com/office/drawing/2014/main" val="20001"/>
                    </a:ext>
                  </a:extLst>
                </a:gridCol>
                <a:gridCol w="3898516">
                  <a:extLst>
                    <a:ext uri="{9D8B030D-6E8A-4147-A177-3AD203B41FA5}">
                      <a16:colId xmlns:a16="http://schemas.microsoft.com/office/drawing/2014/main" val="20002"/>
                    </a:ext>
                  </a:extLst>
                </a:gridCol>
              </a:tblGrid>
              <a:tr h="1152003">
                <a:tc>
                  <a:txBody>
                    <a:bodyPr/>
                    <a:lstStyle/>
                    <a:p>
                      <a:pPr marL="0" marR="0" algn="just">
                        <a:lnSpc>
                          <a:spcPct val="107000"/>
                        </a:lnSpc>
                        <a:spcBef>
                          <a:spcPts val="0"/>
                        </a:spcBef>
                        <a:spcAft>
                          <a:spcPts val="0"/>
                        </a:spcAft>
                      </a:pPr>
                      <a:r>
                        <a:rPr lang="en-IN" altLang="en-US" sz="1800" dirty="0">
                          <a:latin typeface="Times New Roman" panose="02020603050405020304" pitchFamily="18" charset="0"/>
                          <a:cs typeface="Times New Roman" panose="02020603050405020304" pitchFamily="18" charset="0"/>
                        </a:rPr>
                        <a:t> 100(1-</a:t>
                      </a:r>
                      <a:r>
                        <a:rPr lang="el-GR" altLang="en-US" sz="1800" dirty="0">
                          <a:latin typeface="Times New Roman" panose="02020603050405020304" pitchFamily="18" charset="0"/>
                          <a:cs typeface="Times New Roman" panose="02020603050405020304" pitchFamily="18" charset="0"/>
                        </a:rPr>
                        <a:t>α</a:t>
                      </a:r>
                      <a:r>
                        <a:rPr lang="en-IN" altLang="en-US" sz="1800" dirty="0">
                          <a:latin typeface="Times New Roman" panose="02020603050405020304" pitchFamily="18" charset="0"/>
                          <a:cs typeface="Times New Roman" panose="02020603050405020304" pitchFamily="18" charset="0"/>
                        </a:rPr>
                        <a:t>) =90</a:t>
                      </a:r>
                    </a:p>
                    <a:p>
                      <a:pPr marL="0" marR="0" algn="just">
                        <a:lnSpc>
                          <a:spcPct val="107000"/>
                        </a:lnSpc>
                        <a:spcBef>
                          <a:spcPts val="0"/>
                        </a:spcBef>
                        <a:spcAft>
                          <a:spcPts val="0"/>
                        </a:spcAft>
                      </a:pPr>
                      <a:r>
                        <a:rPr lang="el-GR" altLang="en-US" sz="1800" dirty="0">
                          <a:latin typeface="Times New Roman" panose="02020603050405020304" pitchFamily="18" charset="0"/>
                        </a:rPr>
                        <a:t>α</a:t>
                      </a:r>
                      <a:r>
                        <a:rPr lang="en-IN" altLang="en-US" sz="1800" dirty="0">
                          <a:latin typeface="Times New Roman" panose="02020603050405020304" pitchFamily="18" charset="0"/>
                        </a:rPr>
                        <a:t>  = 0.1</a:t>
                      </a:r>
                    </a:p>
                    <a:p>
                      <a:pPr marL="0" marR="0" algn="just">
                        <a:lnSpc>
                          <a:spcPct val="107000"/>
                        </a:lnSpc>
                        <a:spcBef>
                          <a:spcPts val="0"/>
                        </a:spcBef>
                        <a:spcAft>
                          <a:spcPts val="0"/>
                        </a:spcAft>
                      </a:pPr>
                      <a:r>
                        <a:rPr lang="en-IN" altLang="en-US" sz="1800" dirty="0">
                          <a:latin typeface="Times New Roman" panose="02020603050405020304" pitchFamily="18" charset="0"/>
                          <a:cs typeface="Times New Roman" panose="02020603050405020304" pitchFamily="18" charset="0"/>
                        </a:rPr>
                        <a:t>100(1-0.1/2) =95</a:t>
                      </a: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r>
                        <a:rPr lang="en-IN" sz="1800" kern="100" dirty="0">
                          <a:latin typeface="Times New Roman" panose="02020603050405020304" pitchFamily="18" charset="0"/>
                          <a:ea typeface="Times New Roman"/>
                          <a:cs typeface="Times New Roman" panose="02020603050405020304" pitchFamily="18" charset="0"/>
                        </a:rPr>
                        <a:t>upper bound</a:t>
                      </a:r>
                      <a:endParaRPr lang="en-US" sz="1800" kern="100" dirty="0">
                        <a:latin typeface="Times New Roman" panose="02020603050405020304" pitchFamily="18" charset="0"/>
                        <a:ea typeface="Times New Roman"/>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r>
                        <a:rPr lang="en-IN" sz="1800" kern="100" dirty="0">
                          <a:latin typeface="Times New Roman" panose="02020603050405020304" pitchFamily="18" charset="0"/>
                          <a:ea typeface="Times New Roman"/>
                          <a:cs typeface="Times New Roman" panose="02020603050405020304" pitchFamily="18" charset="0"/>
                        </a:rPr>
                        <a:t>=</a:t>
                      </a:r>
                      <a:endParaRPr lang="en-US" sz="1800" kern="100" dirty="0">
                        <a:latin typeface="Times New Roman" panose="02020603050405020304" pitchFamily="18" charset="0"/>
                        <a:ea typeface="Times New Roman"/>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endParaRPr lang="en-IN" sz="1800" kern="100" dirty="0">
                        <a:latin typeface="Times New Roman" panose="02020603050405020304" pitchFamily="18" charset="0"/>
                        <a:ea typeface="Times New Roman"/>
                        <a:cs typeface="Times New Roman" panose="02020603050405020304" pitchFamily="18" charset="0"/>
                      </a:endParaRPr>
                    </a:p>
                    <a:p>
                      <a:pPr marL="0" marR="0" algn="just">
                        <a:lnSpc>
                          <a:spcPct val="107000"/>
                        </a:lnSpc>
                        <a:spcBef>
                          <a:spcPts val="0"/>
                        </a:spcBef>
                        <a:spcAft>
                          <a:spcPts val="0"/>
                        </a:spcAft>
                      </a:pPr>
                      <a:r>
                        <a:rPr lang="en-IN" sz="1800" kern="100" dirty="0">
                          <a:latin typeface="Times New Roman" panose="02020603050405020304" pitchFamily="18" charset="0"/>
                          <a:ea typeface="Times New Roman"/>
                          <a:cs typeface="Times New Roman" panose="02020603050405020304" pitchFamily="18" charset="0"/>
                        </a:rPr>
                        <a:t>0.15 + 0.073</a:t>
                      </a:r>
                      <a:endParaRPr lang="en-US" sz="1800" kern="100" dirty="0">
                        <a:latin typeface="Times New Roman" panose="02020603050405020304" pitchFamily="18" charset="0"/>
                        <a:ea typeface="Times New Roman"/>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577767">
                <a:tc>
                  <a:txBody>
                    <a:bodyPr/>
                    <a:lstStyle/>
                    <a:p>
                      <a:pPr>
                        <a:lnSpc>
                          <a:spcPct val="107000"/>
                        </a:lnSpc>
                      </a:pPr>
                      <a:endParaRPr lang="en-US" sz="1800" kern="100" dirty="0">
                        <a:latin typeface="Times New Roman" panose="02020603050405020304" pitchFamily="18"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1800" kern="100" dirty="0">
                          <a:latin typeface="Times New Roman" panose="02020603050405020304" pitchFamily="18" charset="0"/>
                          <a:ea typeface="Times New Roman"/>
                          <a:cs typeface="Times New Roman" panose="02020603050405020304" pitchFamily="18" charset="0"/>
                        </a:rPr>
                        <a:t>=</a:t>
                      </a:r>
                      <a:endParaRPr lang="en-US" sz="1800" kern="100" dirty="0">
                        <a:latin typeface="Times New Roman" panose="02020603050405020304" pitchFamily="18" charset="0"/>
                        <a:ea typeface="Times New Roman"/>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just">
                        <a:lnSpc>
                          <a:spcPct val="107000"/>
                        </a:lnSpc>
                        <a:spcBef>
                          <a:spcPts val="0"/>
                        </a:spcBef>
                        <a:spcAft>
                          <a:spcPts val="0"/>
                        </a:spcAft>
                      </a:pPr>
                      <a:r>
                        <a:rPr lang="en-IN" sz="1800" kern="100" dirty="0">
                          <a:latin typeface="Times New Roman" panose="02020603050405020304" pitchFamily="18" charset="0"/>
                          <a:ea typeface="Times New Roman"/>
                          <a:cs typeface="Times New Roman" panose="02020603050405020304" pitchFamily="18" charset="0"/>
                        </a:rPr>
                        <a:t>0.223</a:t>
                      </a:r>
                      <a:endParaRPr lang="en-US" sz="1800" kern="100" dirty="0">
                        <a:latin typeface="Times New Roman" panose="02020603050405020304" pitchFamily="18" charset="0"/>
                        <a:ea typeface="Times New Roman"/>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7" name="Rectangle 1"/>
          <p:cNvSpPr>
            <a:spLocks noChangeArrowheads="1"/>
          </p:cNvSpPr>
          <p:nvPr/>
        </p:nvSpPr>
        <p:spPr bwMode="auto">
          <a:xfrm>
            <a:off x="228600" y="3505200"/>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lang="en-US" sz="3200" dirty="0">
                <a:solidFill>
                  <a:srgbClr val="222222"/>
                </a:solidFill>
                <a:latin typeface="+mj-lt"/>
                <a:ea typeface="Times New Roman" pitchFamily="18" charset="0"/>
                <a:cs typeface="Arial" pitchFamily="34" charset="0"/>
              </a:rPr>
              <a:t>3. </a:t>
            </a:r>
            <a:r>
              <a:rPr lang="en-IN" sz="3200" dirty="0"/>
              <a:t>What is the 90% one-sided interval?</a:t>
            </a:r>
            <a:endParaRPr kumimoji="0" lang="en-US" sz="3200" b="0" i="0" u="none" strike="noStrike" cap="none" normalizeH="0" baseline="0" dirty="0">
              <a:ln>
                <a:noFill/>
              </a:ln>
              <a:solidFill>
                <a:schemeClr val="tx1"/>
              </a:solidFill>
              <a:effectLst/>
              <a:latin typeface="+mj-lt"/>
              <a:cs typeface="Arial" pitchFamily="34" charset="0"/>
            </a:endParaRPr>
          </a:p>
        </p:txBody>
      </p:sp>
      <p:graphicFrame>
        <p:nvGraphicFramePr>
          <p:cNvPr id="8" name="Table 7"/>
          <p:cNvGraphicFramePr>
            <a:graphicFrameLocks noGrp="1"/>
          </p:cNvGraphicFramePr>
          <p:nvPr/>
        </p:nvGraphicFramePr>
        <p:xfrm>
          <a:off x="570384" y="4143310"/>
          <a:ext cx="8155632" cy="1848927"/>
        </p:xfrm>
        <a:graphic>
          <a:graphicData uri="http://schemas.openxmlformats.org/drawingml/2006/table">
            <a:tbl>
              <a:tblPr/>
              <a:tblGrid>
                <a:gridCol w="2236525">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366657">
                  <a:extLst>
                    <a:ext uri="{9D8B030D-6E8A-4147-A177-3AD203B41FA5}">
                      <a16:colId xmlns:a16="http://schemas.microsoft.com/office/drawing/2014/main" val="20002"/>
                    </a:ext>
                  </a:extLst>
                </a:gridCol>
              </a:tblGrid>
              <a:tr h="571083">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80% two sided interval</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0.15+- 1.28 (square root [0.15 * (1 - 0.15 ) / 65] )</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406759">
                <a:tc>
                  <a:txBody>
                    <a:bodyPr/>
                    <a:lstStyle/>
                    <a:p>
                      <a:pPr>
                        <a:lnSpc>
                          <a:spcPct val="100000"/>
                        </a:lnSpc>
                      </a:pPr>
                      <a:endParaRPr lang="en-US" sz="2000" kern="100">
                        <a:latin typeface="Calibri"/>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a:latin typeface="Times New Roman"/>
                          <a:ea typeface="Times New Roman"/>
                          <a:cs typeface="Times New Roman"/>
                        </a:rPr>
                        <a:t>=</a:t>
                      </a:r>
                      <a:endParaRPr lang="en-US" sz="2000" kern="10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0.15 +- 0.056</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406759">
                <a:tc>
                  <a:txBody>
                    <a:bodyPr/>
                    <a:lstStyle/>
                    <a:p>
                      <a:pPr marL="0" marR="0" algn="l">
                        <a:lnSpc>
                          <a:spcPct val="100000"/>
                        </a:lnSpc>
                        <a:spcBef>
                          <a:spcPts val="0"/>
                        </a:spcBef>
                        <a:spcAft>
                          <a:spcPts val="0"/>
                        </a:spcAft>
                      </a:pPr>
                      <a:r>
                        <a:rPr lang="en-IN" sz="2000" kern="100" dirty="0">
                          <a:latin typeface="Times New Roman"/>
                          <a:ea typeface="Times New Roman"/>
                          <a:cs typeface="Times New Roman"/>
                        </a:rPr>
                        <a:t>90% upper bound</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a:latin typeface="Times New Roman"/>
                          <a:ea typeface="Times New Roman"/>
                          <a:cs typeface="Times New Roman"/>
                        </a:rPr>
                        <a:t>=</a:t>
                      </a:r>
                      <a:endParaRPr lang="en-US" sz="2000" kern="10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0.15 + 0.056</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406759">
                <a:tc>
                  <a:txBody>
                    <a:bodyPr/>
                    <a:lstStyle/>
                    <a:p>
                      <a:pPr>
                        <a:lnSpc>
                          <a:spcPct val="100000"/>
                        </a:lnSpc>
                      </a:pPr>
                      <a:endParaRPr lang="en-US" sz="2000" kern="100" dirty="0">
                        <a:latin typeface="Calibri"/>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tc>
                  <a:txBody>
                    <a:bodyPr/>
                    <a:lstStyle/>
                    <a:p>
                      <a:pPr marL="0" marR="0" algn="just">
                        <a:lnSpc>
                          <a:spcPct val="100000"/>
                        </a:lnSpc>
                        <a:spcBef>
                          <a:spcPts val="0"/>
                        </a:spcBef>
                        <a:spcAft>
                          <a:spcPts val="0"/>
                        </a:spcAft>
                      </a:pPr>
                      <a:r>
                        <a:rPr lang="en-IN" sz="2000" kern="100" dirty="0">
                          <a:latin typeface="Times New Roman"/>
                          <a:ea typeface="Times New Roman"/>
                          <a:cs typeface="Times New Roman"/>
                        </a:rPr>
                        <a:t>0.206</a:t>
                      </a:r>
                      <a:endParaRPr lang="en-US" sz="2000" kern="100" dirty="0">
                        <a:latin typeface="Times New Roman"/>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1B8EE010-00B8-4C0C-EDCE-E707F5ADA6A5}"/>
              </a:ext>
            </a:extLst>
          </p:cNvPr>
          <p:cNvSpPr txBox="1"/>
          <p:nvPr/>
        </p:nvSpPr>
        <p:spPr>
          <a:xfrm>
            <a:off x="683568" y="5934670"/>
            <a:ext cx="1883341" cy="923330"/>
          </a:xfrm>
          <a:prstGeom prst="rect">
            <a:avLst/>
          </a:prstGeom>
          <a:noFill/>
        </p:spPr>
        <p:txBody>
          <a:bodyPr wrap="square" rtlCol="0">
            <a:spAutoFit/>
          </a:bodyPr>
          <a:lstStyle/>
          <a:p>
            <a:r>
              <a:rPr lang="en-IN" altLang="en-US" sz="1800" dirty="0">
                <a:latin typeface="Times New Roman" panose="02020603050405020304" pitchFamily="18" charset="0"/>
                <a:cs typeface="Times New Roman" panose="02020603050405020304" pitchFamily="18" charset="0"/>
              </a:rPr>
              <a:t>100(1-</a:t>
            </a:r>
            <a:r>
              <a:rPr lang="el-GR" altLang="en-US" sz="1800" dirty="0">
                <a:latin typeface="Times New Roman" panose="02020603050405020304" pitchFamily="18" charset="0"/>
                <a:cs typeface="Times New Roman" panose="02020603050405020304" pitchFamily="18" charset="0"/>
              </a:rPr>
              <a:t>α</a:t>
            </a:r>
            <a:r>
              <a:rPr lang="en-IN" altLang="en-US" sz="1800" dirty="0">
                <a:latin typeface="Times New Roman" panose="02020603050405020304" pitchFamily="18" charset="0"/>
                <a:cs typeface="Times New Roman" panose="02020603050405020304" pitchFamily="18" charset="0"/>
              </a:rPr>
              <a:t>/2) =90</a:t>
            </a:r>
          </a:p>
          <a:p>
            <a:r>
              <a:rPr lang="en-IN" altLang="en-US" sz="1800" dirty="0">
                <a:latin typeface="Times New Roman" panose="02020603050405020304" pitchFamily="18" charset="0"/>
                <a:cs typeface="Times New Roman" panose="02020603050405020304" pitchFamily="18" charset="0"/>
              </a:rPr>
              <a:t>  </a:t>
            </a:r>
            <a:r>
              <a:rPr lang="el-GR" altLang="en-US" sz="1800" dirty="0">
                <a:latin typeface="Times New Roman" panose="02020603050405020304" pitchFamily="18" charset="0"/>
                <a:cs typeface="Times New Roman" panose="02020603050405020304" pitchFamily="18" charset="0"/>
              </a:rPr>
              <a:t>α</a:t>
            </a:r>
            <a:r>
              <a:rPr lang="en-IN" altLang="en-US" sz="1800" dirty="0">
                <a:latin typeface="Times New Roman" panose="02020603050405020304" pitchFamily="18" charset="0"/>
                <a:cs typeface="Times New Roman" panose="02020603050405020304" pitchFamily="18" charset="0"/>
              </a:rPr>
              <a:t> = 0.2</a:t>
            </a:r>
          </a:p>
          <a:p>
            <a:r>
              <a:rPr lang="en-IN" altLang="en-US" sz="1800" dirty="0">
                <a:latin typeface="Times New Roman" panose="02020603050405020304" pitchFamily="18" charset="0"/>
                <a:cs typeface="Times New Roman" panose="02020603050405020304" pitchFamily="18" charset="0"/>
              </a:rPr>
              <a:t>100(1-</a:t>
            </a:r>
            <a:r>
              <a:rPr lang="en-IN" altLang="en-US" dirty="0">
                <a:latin typeface="Times New Roman" panose="02020603050405020304" pitchFamily="18" charset="0"/>
                <a:cs typeface="Times New Roman" panose="02020603050405020304" pitchFamily="18" charset="0"/>
              </a:rPr>
              <a:t>0.2</a:t>
            </a:r>
            <a:r>
              <a:rPr lang="en-IN" altLang="en-US" sz="1800" dirty="0">
                <a:latin typeface="Times New Roman" panose="02020603050405020304" pitchFamily="18" charset="0"/>
                <a:cs typeface="Times New Roman" panose="02020603050405020304" pitchFamily="18" charset="0"/>
              </a:rPr>
              <a:t>) =80</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2852"/>
            <a:ext cx="8507288" cy="6454500"/>
          </a:xfrm>
        </p:spPr>
        <p:txBody>
          <a:bodyPr>
            <a:normAutofit/>
          </a:bodyPr>
          <a:lstStyle/>
          <a:p>
            <a:pPr algn="just"/>
            <a:endParaRPr lang="en-IN" sz="2400" dirty="0"/>
          </a:p>
          <a:p>
            <a:pPr marL="0" indent="0" algn="just">
              <a:buNone/>
            </a:pPr>
            <a:r>
              <a:rPr lang="en-IN" sz="2800" dirty="0">
                <a:solidFill>
                  <a:srgbClr val="0070C0"/>
                </a:solidFill>
              </a:rPr>
              <a:t>               ESTIMATING HYPOTHESIS ACCURACY </a:t>
            </a:r>
            <a:endParaRPr lang="en-IN" sz="2800" dirty="0"/>
          </a:p>
          <a:p>
            <a:pPr algn="just"/>
            <a:endParaRPr lang="en-IN" sz="2800" dirty="0"/>
          </a:p>
          <a:p>
            <a:pPr algn="just"/>
            <a:r>
              <a:rPr lang="en-IN" sz="2800" dirty="0"/>
              <a:t>We are interested in the following two questions: </a:t>
            </a:r>
          </a:p>
          <a:p>
            <a:pPr lvl="1" algn="just"/>
            <a:r>
              <a:rPr lang="en-IN" dirty="0">
                <a:solidFill>
                  <a:srgbClr val="FF0000"/>
                </a:solidFill>
              </a:rPr>
              <a:t>1. Given a hypothesis h and a data sample containing n examples drawn at random according to the distribution D, what is the best estimate of the accuracy of h over future instances drawn from the same distribution? </a:t>
            </a:r>
          </a:p>
          <a:p>
            <a:pPr lvl="1" algn="just"/>
            <a:r>
              <a:rPr lang="en-IN" dirty="0">
                <a:solidFill>
                  <a:srgbClr val="FF0000"/>
                </a:solidFill>
              </a:rPr>
              <a:t>2. What is the probable error in this accuracy estimate? </a:t>
            </a:r>
          </a:p>
          <a:p>
            <a:pPr marL="0" indent="0">
              <a:buNone/>
            </a:pPr>
            <a:endParaRPr lang="en-US"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IN" dirty="0">
                <a:solidFill>
                  <a:srgbClr val="0070C0"/>
                </a:solidFill>
              </a:rPr>
              <a:t>Sample Error and True Error </a:t>
            </a:r>
          </a:p>
        </p:txBody>
      </p:sp>
      <p:sp>
        <p:nvSpPr>
          <p:cNvPr id="3" name="Content Placeholder 2"/>
          <p:cNvSpPr>
            <a:spLocks noGrp="1"/>
          </p:cNvSpPr>
          <p:nvPr>
            <p:ph idx="1"/>
          </p:nvPr>
        </p:nvSpPr>
        <p:spPr>
          <a:xfrm>
            <a:off x="179512" y="642918"/>
            <a:ext cx="8750206" cy="6000792"/>
          </a:xfrm>
        </p:spPr>
        <p:txBody>
          <a:bodyPr>
            <a:normAutofit/>
          </a:bodyPr>
          <a:lstStyle/>
          <a:p>
            <a:pPr algn="just"/>
            <a:r>
              <a:rPr lang="en-IN" sz="2000" dirty="0"/>
              <a:t>We need to distinguish  between two notions of accuracy or, equivalently, error. </a:t>
            </a:r>
            <a:r>
              <a:rPr lang="en-IN" sz="2000" dirty="0">
                <a:solidFill>
                  <a:srgbClr val="C00000"/>
                </a:solidFill>
              </a:rPr>
              <a:t>One is the error rate of the hypothesis over the sample of data that is available. </a:t>
            </a:r>
            <a:r>
              <a:rPr lang="en-IN" sz="2000" dirty="0">
                <a:solidFill>
                  <a:srgbClr val="7030A0"/>
                </a:solidFill>
              </a:rPr>
              <a:t>The other is the error rate of the hypothesis over the entire unknown distribution D of examples. </a:t>
            </a:r>
            <a:r>
              <a:rPr lang="en-IN" sz="2000" dirty="0"/>
              <a:t>We will call these the </a:t>
            </a:r>
            <a:r>
              <a:rPr lang="en-IN" sz="2000" b="1" dirty="0"/>
              <a:t>sample error </a:t>
            </a:r>
            <a:r>
              <a:rPr lang="en-IN" sz="2000" dirty="0"/>
              <a:t>and the </a:t>
            </a:r>
            <a:r>
              <a:rPr lang="en-IN" sz="2000" b="1" dirty="0"/>
              <a:t>true error</a:t>
            </a:r>
            <a:r>
              <a:rPr lang="en-IN" sz="2000" dirty="0"/>
              <a:t> respectively. </a:t>
            </a:r>
          </a:p>
          <a:p>
            <a:pPr algn="just"/>
            <a:r>
              <a:rPr lang="en-IN" sz="2000" dirty="0"/>
              <a:t>The sample error of a hypothesis with respect to some sample S of instances drawn from X is the fraction of S that it misclassifies: </a:t>
            </a:r>
          </a:p>
        </p:txBody>
      </p:sp>
      <p:pic>
        <p:nvPicPr>
          <p:cNvPr id="1026" name="Picture 2"/>
          <p:cNvPicPr>
            <a:picLocks noChangeAspect="1" noChangeArrowheads="1"/>
          </p:cNvPicPr>
          <p:nvPr/>
        </p:nvPicPr>
        <p:blipFill>
          <a:blip r:embed="rId2"/>
          <a:srcRect/>
          <a:stretch>
            <a:fillRect/>
          </a:stretch>
        </p:blipFill>
        <p:spPr bwMode="auto">
          <a:xfrm>
            <a:off x="285720" y="2928934"/>
            <a:ext cx="8520115" cy="392906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r>
              <a:rPr lang="en-IN" sz="2800" b="1" dirty="0">
                <a:solidFill>
                  <a:srgbClr val="0070C0"/>
                </a:solidFill>
              </a:rPr>
              <a:t>Confidence Intervals for Discrete-Valued Hypotheses</a:t>
            </a:r>
          </a:p>
        </p:txBody>
      </p:sp>
      <p:sp>
        <p:nvSpPr>
          <p:cNvPr id="3" name="Content Placeholder 2"/>
          <p:cNvSpPr>
            <a:spLocks noGrp="1"/>
          </p:cNvSpPr>
          <p:nvPr>
            <p:ph idx="1"/>
          </p:nvPr>
        </p:nvSpPr>
        <p:spPr>
          <a:xfrm>
            <a:off x="457200" y="714356"/>
            <a:ext cx="8229600" cy="5857916"/>
          </a:xfrm>
        </p:spPr>
        <p:txBody>
          <a:bodyPr>
            <a:normAutofit/>
          </a:bodyPr>
          <a:lstStyle/>
          <a:p>
            <a:pPr algn="just"/>
            <a:r>
              <a:rPr lang="en-IN" sz="2400" dirty="0"/>
              <a:t>"How good an estimate of </a:t>
            </a:r>
            <a:r>
              <a:rPr lang="en-IN" sz="2400" dirty="0" err="1"/>
              <a:t>error</a:t>
            </a:r>
            <a:r>
              <a:rPr lang="en-IN" sz="2400" baseline="-25000" dirty="0" err="1"/>
              <a:t>D</a:t>
            </a:r>
            <a:r>
              <a:rPr lang="en-IN" sz="2400" dirty="0"/>
              <a:t>(h) is provided by error</a:t>
            </a:r>
            <a:r>
              <a:rPr lang="en-IN" sz="2400" baseline="-25000" dirty="0"/>
              <a:t>s</a:t>
            </a:r>
            <a:r>
              <a:rPr lang="en-IN" sz="2400" dirty="0"/>
              <a:t>(h)?”</a:t>
            </a:r>
          </a:p>
          <a:p>
            <a:pPr algn="just">
              <a:buNone/>
            </a:pPr>
            <a:r>
              <a:rPr lang="en-IN" sz="2400" dirty="0"/>
              <a:t>		</a:t>
            </a:r>
            <a:r>
              <a:rPr lang="en-IN" sz="2400" dirty="0">
                <a:solidFill>
                  <a:srgbClr val="FF0000"/>
                </a:solidFill>
              </a:rPr>
              <a:t>- for the case in which h is a discrete-valued hypothesis</a:t>
            </a:r>
            <a:r>
              <a:rPr lang="en-IN" sz="2400" dirty="0"/>
              <a:t>. </a:t>
            </a:r>
          </a:p>
          <a:p>
            <a:pPr algn="just"/>
            <a:r>
              <a:rPr lang="en-IN" sz="2400" dirty="0"/>
              <a:t>To estimate the true error for some discrete valued hypothesis h, based on its observed sample error over a sample S, where</a:t>
            </a:r>
          </a:p>
          <a:p>
            <a:pPr lvl="1" algn="just"/>
            <a:r>
              <a:rPr lang="en-IN" sz="2400" dirty="0"/>
              <a:t>the sample S contains n examples drawn independent of one another, and independent of h, according to the probability distribution D.</a:t>
            </a:r>
          </a:p>
          <a:p>
            <a:pPr lvl="1" algn="just"/>
            <a:r>
              <a:rPr lang="en-IN" sz="2400" dirty="0"/>
              <a:t> n &gt;= 30 </a:t>
            </a:r>
          </a:p>
          <a:p>
            <a:pPr lvl="1" algn="just"/>
            <a:r>
              <a:rPr lang="en-IN" sz="2400" dirty="0"/>
              <a:t> hypothesis h commits r errors over these n examples  error</a:t>
            </a:r>
            <a:r>
              <a:rPr lang="en-IN" sz="2400" baseline="-25000" dirty="0"/>
              <a:t>s</a:t>
            </a:r>
            <a:r>
              <a:rPr lang="en-IN" sz="2400" dirty="0"/>
              <a:t>(h) = </a:t>
            </a:r>
            <a:r>
              <a:rPr lang="en-IN" sz="2400" dirty="0" err="1"/>
              <a:t>r</a:t>
            </a:r>
            <a:r>
              <a:rPr lang="en-IN" sz="2400" i="1" dirty="0" err="1"/>
              <a:t>l</a:t>
            </a:r>
            <a:r>
              <a:rPr lang="en-IN" sz="2400" dirty="0" err="1"/>
              <a:t>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a:bodyPr>
          <a:lstStyle/>
          <a:p>
            <a:pPr marL="0" indent="0" algn="just">
              <a:buNone/>
            </a:pPr>
            <a:r>
              <a:rPr lang="en-IN" sz="2800" dirty="0"/>
              <a:t>Under these conditions, </a:t>
            </a:r>
            <a:r>
              <a:rPr lang="en-IN" sz="2800" dirty="0">
                <a:solidFill>
                  <a:srgbClr val="C00000"/>
                </a:solidFill>
              </a:rPr>
              <a:t>statistical theory allows us to make the following assertions:   </a:t>
            </a:r>
          </a:p>
          <a:p>
            <a:pPr marL="514350" indent="-514350" algn="just">
              <a:buAutoNum type="arabicPeriod"/>
            </a:pPr>
            <a:r>
              <a:rPr lang="en-IN" sz="2800" dirty="0"/>
              <a:t>Given no other information, the most probable value of </a:t>
            </a:r>
            <a:r>
              <a:rPr lang="en-IN" sz="2800" dirty="0" err="1"/>
              <a:t>error</a:t>
            </a:r>
            <a:r>
              <a:rPr lang="en-IN" sz="1800" baseline="-25000" dirty="0" err="1"/>
              <a:t>D</a:t>
            </a:r>
            <a:r>
              <a:rPr lang="en-IN" sz="2800" dirty="0"/>
              <a:t>(h) is error</a:t>
            </a:r>
            <a:r>
              <a:rPr lang="en-IN" sz="2000" dirty="0"/>
              <a:t>s</a:t>
            </a:r>
            <a:r>
              <a:rPr lang="en-IN" sz="2800" dirty="0"/>
              <a:t>(h). </a:t>
            </a:r>
          </a:p>
          <a:p>
            <a:pPr marL="514350" indent="-514350" algn="just">
              <a:buAutoNum type="arabicPeriod"/>
            </a:pPr>
            <a:r>
              <a:rPr lang="en-IN" sz="2800" dirty="0"/>
              <a:t>With approximately 95% probability, the true error </a:t>
            </a:r>
            <a:r>
              <a:rPr lang="en-IN" sz="2800" dirty="0" err="1"/>
              <a:t>error</a:t>
            </a:r>
            <a:r>
              <a:rPr lang="en-IN" sz="1800" baseline="-25000" dirty="0" err="1"/>
              <a:t>D</a:t>
            </a:r>
            <a:r>
              <a:rPr lang="en-IN" sz="2800" dirty="0"/>
              <a:t>(h) lies in the interval. </a:t>
            </a:r>
          </a:p>
        </p:txBody>
      </p:sp>
      <p:pic>
        <p:nvPicPr>
          <p:cNvPr id="2052" name="Picture 4"/>
          <p:cNvPicPr>
            <a:picLocks noChangeAspect="1" noChangeArrowheads="1"/>
          </p:cNvPicPr>
          <p:nvPr/>
        </p:nvPicPr>
        <p:blipFill>
          <a:blip r:embed="rId2"/>
          <a:srcRect/>
          <a:stretch>
            <a:fillRect/>
          </a:stretch>
        </p:blipFill>
        <p:spPr bwMode="auto">
          <a:xfrm>
            <a:off x="500034" y="3214686"/>
            <a:ext cx="8105775" cy="314325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IN" sz="2600" dirty="0"/>
              <a:t>If we repeat this experiment over and over, each time drawing a new sample S</a:t>
            </a:r>
            <a:r>
              <a:rPr lang="en-IN" sz="2000" dirty="0"/>
              <a:t>i</a:t>
            </a:r>
            <a:r>
              <a:rPr lang="en-IN" sz="2600" dirty="0"/>
              <a:t> containing 40 new examples</a:t>
            </a:r>
            <a:r>
              <a:rPr lang="en-IN" sz="2600" dirty="0">
                <a:solidFill>
                  <a:srgbClr val="C00000"/>
                </a:solidFill>
              </a:rPr>
              <a:t>, we would find that for approximately 95% of these experiments, the calculated interval would contain the true error. </a:t>
            </a:r>
          </a:p>
          <a:p>
            <a:pPr algn="just"/>
            <a:r>
              <a:rPr lang="en-IN" sz="2600" dirty="0">
                <a:solidFill>
                  <a:srgbClr val="C00000"/>
                </a:solidFill>
              </a:rPr>
              <a:t>For this reason, we call this interval the 95% confidence interval estimate for </a:t>
            </a:r>
            <a:r>
              <a:rPr lang="en-IN" sz="2600" dirty="0" err="1">
                <a:solidFill>
                  <a:srgbClr val="C00000"/>
                </a:solidFill>
              </a:rPr>
              <a:t>error</a:t>
            </a:r>
            <a:r>
              <a:rPr lang="en-IN" sz="1800" baseline="-25000" dirty="0" err="1">
                <a:solidFill>
                  <a:srgbClr val="C00000"/>
                </a:solidFill>
              </a:rPr>
              <a:t>D</a:t>
            </a:r>
            <a:r>
              <a:rPr lang="en-IN" sz="2600" dirty="0">
                <a:solidFill>
                  <a:srgbClr val="C00000"/>
                </a:solidFill>
              </a:rPr>
              <a:t>(h).</a:t>
            </a:r>
            <a:r>
              <a:rPr lang="en-IN" sz="2600" dirty="0"/>
              <a:t> In the current example, where r = 12 and n = 40, the 95% confidence interval is, according to the above expression</a:t>
            </a:r>
            <a:r>
              <a:rPr lang="en-IN" dirty="0"/>
              <a:t>, </a:t>
            </a:r>
          </a:p>
        </p:txBody>
      </p:sp>
      <p:pic>
        <p:nvPicPr>
          <p:cNvPr id="3074" name="Picture 2"/>
          <p:cNvPicPr>
            <a:picLocks noChangeAspect="1" noChangeArrowheads="1"/>
          </p:cNvPicPr>
          <p:nvPr/>
        </p:nvPicPr>
        <p:blipFill>
          <a:blip r:embed="rId2"/>
          <a:srcRect/>
          <a:stretch>
            <a:fillRect/>
          </a:stretch>
        </p:blipFill>
        <p:spPr bwMode="auto">
          <a:xfrm>
            <a:off x="5572132" y="3643314"/>
            <a:ext cx="3200400" cy="3143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142976" y="4286256"/>
            <a:ext cx="6838950" cy="18573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B527EC6688AF4BADE1A96775C18D7F" ma:contentTypeVersion="2" ma:contentTypeDescription="Create a new document." ma:contentTypeScope="" ma:versionID="6434d567cfe5ed3aff90e090cce58853">
  <xsd:schema xmlns:xsd="http://www.w3.org/2001/XMLSchema" xmlns:xs="http://www.w3.org/2001/XMLSchema" xmlns:p="http://schemas.microsoft.com/office/2006/metadata/properties" xmlns:ns2="9b796f85-1d20-4f09-967d-b2b23063e509" targetNamespace="http://schemas.microsoft.com/office/2006/metadata/properties" ma:root="true" ma:fieldsID="c9b25ec601eaa8ab3a3828365a918f5d" ns2:_="">
    <xsd:import namespace="9b796f85-1d20-4f09-967d-b2b23063e5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796f85-1d20-4f09-967d-b2b23063e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DBDE84-86CB-49E0-9200-C71E950B28EA}"/>
</file>

<file path=customXml/itemProps2.xml><?xml version="1.0" encoding="utf-8"?>
<ds:datastoreItem xmlns:ds="http://schemas.openxmlformats.org/officeDocument/2006/customXml" ds:itemID="{63140323-44BB-4F81-8856-CF41C119FFDF}"/>
</file>

<file path=customXml/itemProps3.xml><?xml version="1.0" encoding="utf-8"?>
<ds:datastoreItem xmlns:ds="http://schemas.openxmlformats.org/officeDocument/2006/customXml" ds:itemID="{9283A78C-768A-48E8-ABD4-717C3C67E7CF}"/>
</file>

<file path=docProps/app.xml><?xml version="1.0" encoding="utf-8"?>
<Properties xmlns="http://schemas.openxmlformats.org/officeDocument/2006/extended-properties" xmlns:vt="http://schemas.openxmlformats.org/officeDocument/2006/docPropsVTypes">
  <TotalTime>2373</TotalTime>
  <Words>2929</Words>
  <Application>Microsoft Office PowerPoint</Application>
  <PresentationFormat>On-screen Show (4:3)</PresentationFormat>
  <Paragraphs>202</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Times New Roman</vt:lpstr>
      <vt:lpstr>Office Theme</vt:lpstr>
      <vt:lpstr>Machine Learning</vt:lpstr>
      <vt:lpstr>Evaluating Hypotheses </vt:lpstr>
      <vt:lpstr>Evaluating Hypotheses </vt:lpstr>
      <vt:lpstr>ESTIMATING HYPOTHESIS ACCURACY </vt:lpstr>
      <vt:lpstr>PowerPoint Presentation</vt:lpstr>
      <vt:lpstr>Sample Error and True Error </vt:lpstr>
      <vt:lpstr>Confidence Intervals for Discrete-Valued Hypotheses</vt:lpstr>
      <vt:lpstr>PowerPoint Presentation</vt:lpstr>
      <vt:lpstr>PowerPoint Presentation</vt:lpstr>
      <vt:lpstr>PowerPoint Presentation</vt:lpstr>
      <vt:lpstr>PowerPoint Presentation</vt:lpstr>
      <vt:lpstr>BASICS OF SAMPLING THEORY </vt:lpstr>
      <vt:lpstr>PowerPoint Presentation</vt:lpstr>
      <vt:lpstr>Error Estimation and Estimating Binomial Proportions </vt:lpstr>
      <vt:lpstr>PowerPoint Presentation</vt:lpstr>
      <vt:lpstr>PowerPoint Presentation</vt:lpstr>
      <vt:lpstr>The Binomial Distribution</vt:lpstr>
      <vt:lpstr>PowerPoint Presentation</vt:lpstr>
      <vt:lpstr>PowerPoint Presentation</vt:lpstr>
      <vt:lpstr>Mean and Variance </vt:lpstr>
      <vt:lpstr>PowerPoint Presentation</vt:lpstr>
      <vt:lpstr>Estimators, Bias, and Variance</vt:lpstr>
      <vt:lpstr>PowerPoint Presentation</vt:lpstr>
      <vt:lpstr>Confidence Intervals</vt:lpstr>
      <vt:lpstr>PowerPoint Presentation</vt:lpstr>
      <vt:lpstr>PowerPoint Presentation</vt:lpstr>
      <vt:lpstr>PowerPoint Presentation</vt:lpstr>
      <vt:lpstr>PowerPoint Presentation</vt:lpstr>
      <vt:lpstr>PowerPoint Presentation</vt:lpstr>
      <vt:lpstr>PowerPoint Presentation</vt:lpstr>
      <vt:lpstr>Two-sided and One-sided Bounds</vt:lpstr>
      <vt:lpstr>PowerPoint Presentation</vt:lpstr>
      <vt:lpstr>Example</vt:lpstr>
      <vt:lpstr>Exercise 1 Hypothesis h misclassifies 12 of the 40 examples in S  errorS(h) = 12/40 = .30   What is errorD(h)?</vt:lpstr>
      <vt:lpstr>PowerPoint Presentation</vt:lpstr>
      <vt:lpstr> Exercise 2 </vt:lpstr>
      <vt:lpstr>Exercise 3</vt:lpstr>
      <vt:lpstr>Exercise 4 Consider a learned hypothesis, h, for some boolean concept. When h is tested on a set of 100 examples, it classifies 83 correctly. What is the standard deviation and the 95% confidence interval for the true error rate for Error D ( h )?</vt:lpstr>
      <vt:lpstr>PowerPoint Presentation</vt:lpstr>
      <vt:lpstr>Exercise 5 Suppose hypothesis h commits r = 10 errors over a sample of n = 65 independently drawn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Administrator</dc:creator>
  <cp:lastModifiedBy>Dr. T. Adilakshmi</cp:lastModifiedBy>
  <cp:revision>147</cp:revision>
  <dcterms:created xsi:type="dcterms:W3CDTF">2021-09-03T03:56:39Z</dcterms:created>
  <dcterms:modified xsi:type="dcterms:W3CDTF">2023-05-11T04:56:14Z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0x010100BDB527EC6688AF4BADE1A96775C18D7F</vt:lpwstr>
  </property>
</Properties>
</file>