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3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81" r:id="rId3"/>
    <p:sldId id="259" r:id="rId4"/>
    <p:sldId id="260" r:id="rId5"/>
    <p:sldId id="261" r:id="rId6"/>
    <p:sldId id="300" r:id="rId7"/>
    <p:sldId id="262" r:id="rId8"/>
    <p:sldId id="263" r:id="rId9"/>
    <p:sldId id="264" r:id="rId10"/>
    <p:sldId id="265" r:id="rId11"/>
    <p:sldId id="282" r:id="rId12"/>
    <p:sldId id="266" r:id="rId13"/>
    <p:sldId id="283" r:id="rId14"/>
    <p:sldId id="267" r:id="rId15"/>
    <p:sldId id="268" r:id="rId16"/>
    <p:sldId id="284" r:id="rId17"/>
    <p:sldId id="269" r:id="rId18"/>
    <p:sldId id="270" r:id="rId19"/>
    <p:sldId id="285" r:id="rId20"/>
    <p:sldId id="286" r:id="rId21"/>
    <p:sldId id="287" r:id="rId22"/>
    <p:sldId id="301" r:id="rId23"/>
    <p:sldId id="272" r:id="rId24"/>
    <p:sldId id="273" r:id="rId25"/>
    <p:sldId id="274" r:id="rId26"/>
    <p:sldId id="275" r:id="rId27"/>
    <p:sldId id="276" r:id="rId28"/>
    <p:sldId id="303" r:id="rId29"/>
    <p:sldId id="304" r:id="rId30"/>
    <p:sldId id="277" r:id="rId31"/>
    <p:sldId id="305" r:id="rId32"/>
    <p:sldId id="302" r:id="rId33"/>
  </p:sldIdLst>
  <p:sldSz cx="9144000" cy="6858000" type="screen4x3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84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88F3D-962B-4F1F-9BFE-6EE363B0007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7B300-7EFE-4FA4-8D47-D134D44AA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83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7B300-7EFE-4FA4-8D47-D134D44AA2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2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B85B-41C1-49F3-9C62-B3D27D9E49D3}" type="datetimeFigureOut">
              <a:rPr lang="en-US" smtClean="0"/>
              <a:t>5/31/2023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EAF0-D1D6-4A94-95FE-74BF1EF1A66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B85B-41C1-49F3-9C62-B3D27D9E49D3}" type="datetimeFigureOut">
              <a:rPr lang="en-US" smtClean="0"/>
              <a:t>5/31/2023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EAF0-D1D6-4A94-95FE-74BF1EF1A66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B85B-41C1-49F3-9C62-B3D27D9E49D3}" type="datetimeFigureOut">
              <a:rPr lang="en-US" smtClean="0"/>
              <a:t>5/31/2023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EAF0-D1D6-4A94-95FE-74BF1EF1A66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B85B-41C1-49F3-9C62-B3D27D9E49D3}" type="datetimeFigureOut">
              <a:rPr lang="en-US" smtClean="0"/>
              <a:t>5/31/2023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EAF0-D1D6-4A94-95FE-74BF1EF1A66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B85B-41C1-49F3-9C62-B3D27D9E49D3}" type="datetimeFigureOut">
              <a:rPr lang="en-US" smtClean="0"/>
              <a:t>5/31/2023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EAF0-D1D6-4A94-95FE-74BF1EF1A66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B85B-41C1-49F3-9C62-B3D27D9E49D3}" type="datetimeFigureOut">
              <a:rPr lang="en-US" smtClean="0"/>
              <a:t>5/31/2023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EAF0-D1D6-4A94-95FE-74BF1EF1A66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B85B-41C1-49F3-9C62-B3D27D9E49D3}" type="datetimeFigureOut">
              <a:rPr lang="en-US" smtClean="0"/>
              <a:t>5/31/2023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EAF0-D1D6-4A94-95FE-74BF1EF1A66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B85B-41C1-49F3-9C62-B3D27D9E49D3}" type="datetimeFigureOut">
              <a:rPr lang="en-US" smtClean="0"/>
              <a:t>5/31/2023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EAF0-D1D6-4A94-95FE-74BF1EF1A66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B85B-41C1-49F3-9C62-B3D27D9E49D3}" type="datetimeFigureOut">
              <a:rPr lang="en-US" smtClean="0"/>
              <a:t>5/31/2023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EAF0-D1D6-4A94-95FE-74BF1EF1A66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B85B-41C1-49F3-9C62-B3D27D9E49D3}" type="datetimeFigureOut">
              <a:rPr lang="en-US" smtClean="0"/>
              <a:t>5/31/2023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EAF0-D1D6-4A94-95FE-74BF1EF1A66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B85B-41C1-49F3-9C62-B3D27D9E49D3}" type="datetimeFigureOut">
              <a:rPr lang="en-US" smtClean="0"/>
              <a:t>5/31/2023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EAF0-D1D6-4A94-95FE-74BF1EF1A66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5B85B-41C1-49F3-9C62-B3D27D9E49D3}" type="datetimeFigureOut">
              <a:rPr lang="en-US" smtClean="0"/>
              <a:t>5/31/2023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CEAF0-D1D6-4A94-95FE-74BF1EF1A66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07</a:t>
            </a:r>
          </a:p>
          <a:p>
            <a:r>
              <a:rPr lang="en-US" dirty="0"/>
              <a:t>Computational Learning Theory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just"/>
            <a:endParaRPr lang="en-IN" sz="2400" dirty="0">
              <a:cs typeface="Times New Roman" pitchFamily="18" charset="0"/>
            </a:endParaRPr>
          </a:p>
          <a:p>
            <a:pPr algn="just"/>
            <a:endParaRPr lang="en-IN" sz="2400" dirty="0">
              <a:cs typeface="Times New Roman" pitchFamily="18" charset="0"/>
            </a:endParaRPr>
          </a:p>
          <a:p>
            <a:pPr algn="just"/>
            <a:r>
              <a:rPr lang="en-IN" sz="2400" dirty="0">
                <a:cs typeface="Times New Roman" pitchFamily="18" charset="0"/>
              </a:rPr>
              <a:t>Figure 7.1 shows, The concepts c and h are depicted by the sets of instances within X that they label as positive. </a:t>
            </a:r>
          </a:p>
          <a:p>
            <a:pPr algn="just"/>
            <a:r>
              <a:rPr lang="en-IN" sz="2400" dirty="0">
                <a:cs typeface="Times New Roman" pitchFamily="18" charset="0"/>
              </a:rPr>
              <a:t>The error of h with respect to c is the probability that a randomly drawn instance will fall into the region where h and c disagree . </a:t>
            </a:r>
          </a:p>
          <a:p>
            <a:pPr algn="just"/>
            <a:r>
              <a:rPr lang="en-IN" sz="2400" dirty="0">
                <a:cs typeface="Times New Roman" pitchFamily="18" charset="0"/>
              </a:rPr>
              <a:t>we have chosen to define error over the entire distribution of instances-not simply over the training examples-because this is the true error we expect to encounter when actually using the learned hypothesis h on subsequent instances drawn from D</a:t>
            </a:r>
          </a:p>
          <a:p>
            <a:pPr algn="just"/>
            <a:r>
              <a:rPr lang="en-IN" sz="2400" dirty="0">
                <a:cs typeface="Times New Roman" pitchFamily="18" charset="0"/>
              </a:rPr>
              <a:t>Note that error depends strongly on the unknown probability distribution D. </a:t>
            </a:r>
          </a:p>
          <a:p>
            <a:pPr algn="just"/>
            <a:r>
              <a:rPr lang="en-IN" sz="2400" dirty="0">
                <a:cs typeface="Times New Roman" pitchFamily="18" charset="0"/>
              </a:rPr>
              <a:t>For example, </a:t>
            </a:r>
            <a:r>
              <a:rPr lang="en-IN" sz="2400" dirty="0">
                <a:solidFill>
                  <a:srgbClr val="7030A0"/>
                </a:solidFill>
                <a:cs typeface="Times New Roman" pitchFamily="18" charset="0"/>
              </a:rPr>
              <a:t>if D is a uniform probability distribution that assigns the same probability to every instance in X</a:t>
            </a:r>
            <a:r>
              <a:rPr lang="en-IN" sz="2400" dirty="0">
                <a:cs typeface="Times New Roman" pitchFamily="18" charset="0"/>
              </a:rPr>
              <a:t>, then the error for the hypothesis in Figure 7.1 will be the fraction of the total instance space that falls into the region where h and c disagree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just"/>
            <a:endParaRPr lang="en-IN" sz="2400" dirty="0">
              <a:cs typeface="Times New Roman" pitchFamily="18" charset="0"/>
            </a:endParaRPr>
          </a:p>
          <a:p>
            <a:pPr algn="just"/>
            <a:endParaRPr lang="en-IN" sz="2400" dirty="0">
              <a:cs typeface="Times New Roman" pitchFamily="18" charset="0"/>
            </a:endParaRPr>
          </a:p>
          <a:p>
            <a:pPr algn="just"/>
            <a:r>
              <a:rPr lang="en-IN" sz="2400" dirty="0">
                <a:cs typeface="Times New Roman" pitchFamily="18" charset="0"/>
              </a:rPr>
              <a:t>In the extreme, </a:t>
            </a:r>
            <a:r>
              <a:rPr lang="en-IN" sz="2400" dirty="0">
                <a:solidFill>
                  <a:srgbClr val="7030A0"/>
                </a:solidFill>
                <a:cs typeface="Times New Roman" pitchFamily="18" charset="0"/>
              </a:rPr>
              <a:t>if D happens to assign zero probability to the instances for which h(x) = c(x), </a:t>
            </a:r>
            <a:r>
              <a:rPr lang="en-IN" sz="2400" dirty="0">
                <a:cs typeface="Times New Roman" pitchFamily="18" charset="0"/>
              </a:rPr>
              <a:t>then the error for the h in Figure 7.1 will be 1, despite the fact the h and c agree on a very large number of (zero probability) instances. </a:t>
            </a:r>
          </a:p>
          <a:p>
            <a:pPr algn="just"/>
            <a:r>
              <a:rPr lang="en-IN" sz="2400" dirty="0">
                <a:solidFill>
                  <a:srgbClr val="7030A0"/>
                </a:solidFill>
                <a:cs typeface="Times New Roman" pitchFamily="18" charset="0"/>
              </a:rPr>
              <a:t>Finally, note that the error of h with respect to c is not directly observable to the learner. L can only observe the performance of h over the training examples, and it must choose its output hypothesis on this basis only. </a:t>
            </a:r>
          </a:p>
          <a:p>
            <a:pPr algn="just"/>
            <a:r>
              <a:rPr lang="en-IN" sz="2400" dirty="0">
                <a:solidFill>
                  <a:srgbClr val="C00000"/>
                </a:solidFill>
                <a:cs typeface="Times New Roman" pitchFamily="18" charset="0"/>
              </a:rPr>
              <a:t>We will use the term training error </a:t>
            </a:r>
            <a:r>
              <a:rPr lang="en-IN" sz="2400" dirty="0">
                <a:cs typeface="Times New Roman" pitchFamily="18" charset="0"/>
              </a:rPr>
              <a:t>to refer to the fraction of training examples misclassified by h, in contrast to the true error defined above.</a:t>
            </a:r>
          </a:p>
        </p:txBody>
      </p:sp>
    </p:spTree>
    <p:extLst>
      <p:ext uri="{BB962C8B-B14F-4D97-AF65-F5344CB8AC3E}">
        <p14:creationId xmlns:p14="http://schemas.microsoft.com/office/powerpoint/2010/main" val="117506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2860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PAC </a:t>
            </a:r>
            <a:r>
              <a:rPr lang="en-IN" b="1" dirty="0" err="1">
                <a:solidFill>
                  <a:schemeClr val="accent1"/>
                </a:solidFill>
              </a:rPr>
              <a:t>Learnability</a:t>
            </a:r>
            <a:r>
              <a:rPr lang="en-IN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500042"/>
            <a:ext cx="8715436" cy="6215106"/>
          </a:xfrm>
        </p:spPr>
        <p:txBody>
          <a:bodyPr>
            <a:noAutofit/>
          </a:bodyPr>
          <a:lstStyle/>
          <a:p>
            <a:pPr algn="just"/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Our aim is to characterize classes of target concepts that can be reliably learned from a reasonable number of randomly drawn training examples and a reasonable amount of computation.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 might try to characterize the number of training examples needed to learn a hypothesis h for which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IN" sz="2400" baseline="-25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(h) = 0. 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Unfortunately, it turns out this is futile in the setting we are considering, for two reasons. 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First, unless we provide training examples corresponding to every possible instance in X (an unrealistic assumption), there may be multiple hypotheses consistent with the provided training examples, and the learner cannot be certain to pick the one corresponding to the target concept.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Second, given that the training examples are drawn randomly, there will always be some nonzero probability that the training examples encountered by the learner will be misleading.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4282" y="500042"/>
                <a:ext cx="8715436" cy="6215106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algn="just"/>
                <a:r>
                  <a:rPr lang="en-IN" sz="2400" dirty="0">
                    <a:cs typeface="Times New Roman" pitchFamily="18" charset="0"/>
                  </a:rPr>
                  <a:t>To accommodate these two difficulties, we weaken our demands on the learner in two ways.</a:t>
                </a:r>
              </a:p>
              <a:p>
                <a:pPr algn="just"/>
                <a:r>
                  <a:rPr lang="en-IN" sz="2400" dirty="0">
                    <a:cs typeface="Times New Roman" pitchFamily="18" charset="0"/>
                  </a:rPr>
                  <a:t> </a:t>
                </a:r>
                <a:r>
                  <a:rPr lang="en-IN" sz="2400" b="1" dirty="0">
                    <a:solidFill>
                      <a:srgbClr val="C00000"/>
                    </a:solidFill>
                    <a:cs typeface="Times New Roman" pitchFamily="18" charset="0"/>
                  </a:rPr>
                  <a:t>First, we will not require that the learner output a </a:t>
                </a:r>
                <a:r>
                  <a:rPr lang="en-IN" sz="2400" b="1" dirty="0">
                    <a:solidFill>
                      <a:srgbClr val="7030A0"/>
                    </a:solidFill>
                    <a:cs typeface="Times New Roman" pitchFamily="18" charset="0"/>
                  </a:rPr>
                  <a:t>zero error hypothesis</a:t>
                </a:r>
                <a:r>
                  <a:rPr lang="en-IN" sz="2400" b="1" dirty="0">
                    <a:solidFill>
                      <a:srgbClr val="C00000"/>
                    </a:solidFill>
                    <a:cs typeface="Times New Roman" pitchFamily="18" charset="0"/>
                  </a:rPr>
                  <a:t>. we will require only that its error be bounded by some constant, </a:t>
                </a:r>
                <a:r>
                  <a:rPr lang="az-Cyrl-AZ" sz="2400" b="1" dirty="0">
                    <a:solidFill>
                      <a:srgbClr val="7030A0"/>
                    </a:solidFill>
                  </a:rPr>
                  <a:t>є</a:t>
                </a:r>
                <a:r>
                  <a:rPr lang="en-IN" sz="2400" b="1" dirty="0">
                    <a:solidFill>
                      <a:srgbClr val="7030A0"/>
                    </a:solidFill>
                    <a:cs typeface="Times New Roman" pitchFamily="18" charset="0"/>
                  </a:rPr>
                  <a:t>, </a:t>
                </a:r>
                <a:r>
                  <a:rPr lang="en-IN" sz="2400" b="1" dirty="0">
                    <a:solidFill>
                      <a:srgbClr val="C00000"/>
                    </a:solidFill>
                    <a:cs typeface="Times New Roman" pitchFamily="18" charset="0"/>
                  </a:rPr>
                  <a:t>that can be made arbitrarily small. </a:t>
                </a:r>
              </a:p>
              <a:p>
                <a:pPr algn="just"/>
                <a:r>
                  <a:rPr lang="en-IN" sz="2400" b="1" dirty="0">
                    <a:solidFill>
                      <a:srgbClr val="C00000"/>
                    </a:solidFill>
                    <a:cs typeface="Times New Roman" pitchFamily="18" charset="0"/>
                  </a:rPr>
                  <a:t>Second, we will not require that the learner succeed for every </a:t>
                </a:r>
                <a:r>
                  <a:rPr lang="en-IN" sz="2400" b="1" dirty="0">
                    <a:solidFill>
                      <a:srgbClr val="7030A0"/>
                    </a:solidFill>
                    <a:cs typeface="Times New Roman" pitchFamily="18" charset="0"/>
                  </a:rPr>
                  <a:t>sequence of randomly drawn training examples</a:t>
                </a:r>
                <a:r>
                  <a:rPr lang="en-IN" sz="2400" b="1" dirty="0">
                    <a:solidFill>
                      <a:srgbClr val="C00000"/>
                    </a:solidFill>
                    <a:cs typeface="Times New Roman" pitchFamily="18" charset="0"/>
                  </a:rPr>
                  <a:t>. we will require only that its probability of failure be bounded by some constant,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𝜹</m:t>
                    </m:r>
                  </m:oMath>
                </a14:m>
                <a:r>
                  <a:rPr lang="en-IN" sz="2400" b="1" dirty="0">
                    <a:solidFill>
                      <a:srgbClr val="7030A0"/>
                    </a:solidFill>
                    <a:cs typeface="Times New Roman" pitchFamily="18" charset="0"/>
                  </a:rPr>
                  <a:t>, </a:t>
                </a:r>
                <a:r>
                  <a:rPr lang="en-IN" sz="2400" b="1" dirty="0">
                    <a:solidFill>
                      <a:srgbClr val="C00000"/>
                    </a:solidFill>
                    <a:cs typeface="Times New Roman" pitchFamily="18" charset="0"/>
                  </a:rPr>
                  <a:t>that can be made arbitrarily small.</a:t>
                </a:r>
              </a:p>
              <a:p>
                <a:pPr algn="just"/>
                <a:r>
                  <a:rPr lang="en-IN" sz="2400" dirty="0">
                    <a:solidFill>
                      <a:srgbClr val="7030A0"/>
                    </a:solidFill>
                    <a:cs typeface="Times New Roman" pitchFamily="18" charset="0"/>
                  </a:rPr>
                  <a:t> </a:t>
                </a:r>
                <a:r>
                  <a:rPr lang="en-IN" sz="2400" dirty="0">
                    <a:cs typeface="Times New Roman" pitchFamily="18" charset="0"/>
                  </a:rPr>
                  <a:t>In short, we require only that the learner probably learn a hypothesis that is approximately correct-hence the term </a:t>
                </a:r>
                <a:r>
                  <a:rPr lang="en-IN" sz="2400" b="1" dirty="0">
                    <a:cs typeface="Times New Roman" pitchFamily="18" charset="0"/>
                  </a:rPr>
                  <a:t>probably approximately correct learning, or PAC learning for short.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4282" y="500042"/>
                <a:ext cx="8715436" cy="6215106"/>
              </a:xfrm>
              <a:blipFill rotWithShape="0">
                <a:blip r:embed="rId2"/>
                <a:stretch>
                  <a:fillRect l="-909" t="-490" r="-1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54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14290"/>
            <a:ext cx="8643998" cy="642942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Consider some class C of possible target concepts and a learner L using hypothesis space H. 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 will say that the concept class C is PAC-learnable by L using H if, for any target concept c in C, 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 will with probability (1 - </a:t>
            </a:r>
            <a:r>
              <a:rPr lang="el-GR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 output a hypothesis h with </a:t>
            </a:r>
            <a:r>
              <a:rPr lang="en-IN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IN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(h) &lt; </a:t>
            </a:r>
            <a:r>
              <a:rPr lang="az-Cyrl-AZ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after observing a reasonable number of training examples and performing a reasonable amount of computation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/>
              <a:t>Our definition requires two things from L. First, L must, with arbitrarily high probability (1 - </a:t>
            </a:r>
            <a:r>
              <a:rPr lang="el-GR" sz="2400" dirty="0"/>
              <a:t>δ</a:t>
            </a:r>
            <a:r>
              <a:rPr lang="en-IN" sz="2400" dirty="0"/>
              <a:t>), output a hypothesis having arbitrarily low error (</a:t>
            </a:r>
            <a:r>
              <a:rPr lang="az-Cyrl-AZ" sz="2400" dirty="0"/>
              <a:t>є</a:t>
            </a:r>
            <a:r>
              <a:rPr lang="en-IN" sz="2400" dirty="0"/>
              <a:t>). Second, it must do so efficiently-in time that grows at most polynomially with 1/</a:t>
            </a:r>
            <a:r>
              <a:rPr lang="az-Cyrl-AZ" sz="2400" dirty="0"/>
              <a:t>є</a:t>
            </a:r>
            <a:r>
              <a:rPr lang="en-IN" sz="2400" dirty="0"/>
              <a:t> and 1/</a:t>
            </a:r>
            <a:r>
              <a:rPr lang="el-GR" sz="2400" dirty="0"/>
              <a:t>δ</a:t>
            </a:r>
            <a:r>
              <a:rPr lang="en-IN" sz="2400" dirty="0"/>
              <a:t> which define the strength of our demands on the output hypothesis, and with n and size(c) that define the inherent complexity of the underlying instance space X and concept class C. Here, n is the size of instances in X.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14554"/>
            <a:ext cx="8358246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116408"/>
            <a:ext cx="8229600" cy="500042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SAMPLE COMPLEXITY FOR FINITE HYPOTHESIS 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814391"/>
            <a:ext cx="8643998" cy="6072230"/>
          </a:xfrm>
        </p:spPr>
        <p:txBody>
          <a:bodyPr>
            <a:noAutofit/>
          </a:bodyPr>
          <a:lstStyle/>
          <a:p>
            <a:pPr algn="just"/>
            <a:r>
              <a:rPr lang="en-IN" sz="2400" dirty="0">
                <a:cs typeface="Times New Roman" pitchFamily="18" charset="0"/>
              </a:rPr>
              <a:t>PAC-learnability is largely determined by the number of training examples required by the learner.</a:t>
            </a:r>
          </a:p>
          <a:p>
            <a:pPr algn="just"/>
            <a:r>
              <a:rPr lang="en-IN" sz="2400" dirty="0">
                <a:cs typeface="Times New Roman" pitchFamily="18" charset="0"/>
              </a:rPr>
              <a:t>The growth in the number of required training examples with problem size, called </a:t>
            </a:r>
            <a:r>
              <a:rPr lang="en-IN" sz="2400" dirty="0">
                <a:solidFill>
                  <a:srgbClr val="C00000"/>
                </a:solidFill>
                <a:cs typeface="Times New Roman" pitchFamily="18" charset="0"/>
              </a:rPr>
              <a:t>the sample complexity of the learning problem</a:t>
            </a:r>
          </a:p>
          <a:p>
            <a:pPr algn="just"/>
            <a:r>
              <a:rPr lang="en-IN" sz="2400" dirty="0">
                <a:cs typeface="Times New Roman" pitchFamily="18" charset="0"/>
              </a:rPr>
              <a:t>The reason is that in most practical settings the factor that limits success of the learner is the </a:t>
            </a:r>
            <a:r>
              <a:rPr lang="en-IN" sz="2400" dirty="0">
                <a:solidFill>
                  <a:srgbClr val="C00000"/>
                </a:solidFill>
                <a:cs typeface="Times New Roman" pitchFamily="18" charset="0"/>
              </a:rPr>
              <a:t>limited availability of training data. </a:t>
            </a:r>
          </a:p>
          <a:p>
            <a:pPr algn="just"/>
            <a:r>
              <a:rPr lang="en-IN" sz="2400" dirty="0">
                <a:solidFill>
                  <a:srgbClr val="7030A0"/>
                </a:solidFill>
                <a:cs typeface="Times New Roman" pitchFamily="18" charset="0"/>
              </a:rPr>
              <a:t>Here we present a general bound on the sample complexity for a very broad class of learners, called consistent learners.</a:t>
            </a:r>
          </a:p>
          <a:p>
            <a:pPr algn="just"/>
            <a:r>
              <a:rPr lang="en-IN" sz="2400" dirty="0">
                <a:cs typeface="Times New Roman" pitchFamily="18" charset="0"/>
              </a:rPr>
              <a:t> A learner is consistent if it outputs hypotheses that perfectly fit the training data, whenever possible.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897" y="260648"/>
            <a:ext cx="8229600" cy="860082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SAMPLE COMPLEXITY FOR FINITE HYPOTHESIS 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397" y="1268760"/>
            <a:ext cx="8643998" cy="6072230"/>
          </a:xfrm>
        </p:spPr>
        <p:txBody>
          <a:bodyPr>
            <a:noAutofit/>
          </a:bodyPr>
          <a:lstStyle/>
          <a:p>
            <a:pPr algn="just"/>
            <a:r>
              <a:rPr lang="en-IN" sz="2400" dirty="0">
                <a:solidFill>
                  <a:srgbClr val="C00000"/>
                </a:solidFill>
                <a:cs typeface="Times New Roman" pitchFamily="18" charset="0"/>
              </a:rPr>
              <a:t>Can we derive a bound on the number of training examples required by any consistent learner, independent of the specific algorithm it uses to derive a consistent hypothesis? The answer is yes</a:t>
            </a:r>
          </a:p>
          <a:p>
            <a:pPr algn="just"/>
            <a:r>
              <a:rPr lang="en-IN" sz="2400" dirty="0">
                <a:cs typeface="Times New Roman" pitchFamily="18" charset="0"/>
              </a:rPr>
              <a:t>The version space, VS</a:t>
            </a:r>
            <a:r>
              <a:rPr lang="en-IN" sz="2400" baseline="-25000" dirty="0">
                <a:cs typeface="Times New Roman" pitchFamily="18" charset="0"/>
              </a:rPr>
              <a:t>H,D</a:t>
            </a:r>
            <a:r>
              <a:rPr lang="en-IN" sz="2400" dirty="0">
                <a:cs typeface="Times New Roman" pitchFamily="18" charset="0"/>
              </a:rPr>
              <a:t> to be the set of all hypotheses h </a:t>
            </a:r>
            <a:r>
              <a:rPr lang="az-Cyrl-AZ" sz="2400" dirty="0">
                <a:cs typeface="Times New Roman" pitchFamily="18" charset="0"/>
              </a:rPr>
              <a:t>є</a:t>
            </a:r>
            <a:r>
              <a:rPr lang="en-IN" sz="2400" dirty="0">
                <a:cs typeface="Times New Roman" pitchFamily="18" charset="0"/>
              </a:rPr>
              <a:t> H that correctly classify the training examples D. </a:t>
            </a:r>
          </a:p>
          <a:p>
            <a:pPr algn="just">
              <a:buNone/>
            </a:pPr>
            <a:r>
              <a:rPr lang="en-IN" sz="2400" dirty="0">
                <a:cs typeface="Times New Roman" pitchFamily="18" charset="0"/>
              </a:rPr>
              <a:t>                 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736" y="4653136"/>
            <a:ext cx="5366374" cy="104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78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14290"/>
                <a:ext cx="8229600" cy="6429420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en-IN" sz="2400" dirty="0">
                    <a:latin typeface="Times New Roman" pitchFamily="18" charset="0"/>
                    <a:cs typeface="Times New Roman" pitchFamily="18" charset="0"/>
                  </a:rPr>
                  <a:t>The significance of the version space here is that every consistent learner outputs a hypothesis belonging to the version space, regardless of the instance space X, hypothesis space H, or training data D. </a:t>
                </a:r>
              </a:p>
              <a:p>
                <a:pPr algn="just"/>
                <a:r>
                  <a:rPr lang="en-IN" sz="2400" dirty="0">
                    <a:latin typeface="Times New Roman" pitchFamily="18" charset="0"/>
                    <a:cs typeface="Times New Roman" pitchFamily="18" charset="0"/>
                  </a:rPr>
                  <a:t>The reason is simply that by definition the version space VS</a:t>
                </a:r>
                <a:r>
                  <a:rPr lang="en-IN" sz="1700" dirty="0">
                    <a:latin typeface="Times New Roman" pitchFamily="18" charset="0"/>
                    <a:cs typeface="Times New Roman" pitchFamily="18" charset="0"/>
                  </a:rPr>
                  <a:t>H,D</a:t>
                </a:r>
                <a:r>
                  <a:rPr lang="en-IN" sz="2400" dirty="0">
                    <a:latin typeface="Times New Roman" pitchFamily="18" charset="0"/>
                    <a:cs typeface="Times New Roman" pitchFamily="18" charset="0"/>
                  </a:rPr>
                  <a:t> contains every consistent hypothesis in H. </a:t>
                </a:r>
              </a:p>
              <a:p>
                <a:pPr algn="just"/>
                <a:r>
                  <a:rPr lang="en-IN" sz="2400" dirty="0">
                    <a:latin typeface="Times New Roman" pitchFamily="18" charset="0"/>
                    <a:cs typeface="Times New Roman" pitchFamily="18" charset="0"/>
                  </a:rPr>
                  <a:t>Therefore, to bound the number of examples needed by any consistent learner, we need only bound the number of examples needed to assure that the version space contains no unacceptable hypotheses</a:t>
                </a:r>
              </a:p>
              <a:p>
                <a:pPr algn="just"/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IN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IN" sz="2400" dirty="0">
                    <a:latin typeface="Times New Roman" pitchFamily="18" charset="0"/>
                    <a:cs typeface="Times New Roman" pitchFamily="18" charset="0"/>
                  </a:rPr>
                  <a:t>This definition is illustrated in Figure 7.2. The version space is </a:t>
                </a:r>
                <a:r>
                  <a:rPr lang="az-Cyrl-AZ" sz="2400" dirty="0">
                    <a:latin typeface="Times New Roman" pitchFamily="18" charset="0"/>
                    <a:cs typeface="Times New Roman" pitchFamily="18" charset="0"/>
                  </a:rPr>
                  <a:t>є</a:t>
                </a:r>
                <a:r>
                  <a:rPr lang="en-IN" sz="2400" dirty="0">
                    <a:latin typeface="Times New Roman" pitchFamily="18" charset="0"/>
                    <a:cs typeface="Times New Roman" pitchFamily="18" charset="0"/>
                  </a:rPr>
                  <a:t>-exhausted just in the case that all the hypotheses consistent with the observed training examples (i.e., those with zero training error) happen to have true error less than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∈</m:t>
                    </m:r>
                  </m:oMath>
                </a14:m>
                <a:endParaRPr lang="en-IN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14290"/>
                <a:ext cx="8229600" cy="6429420"/>
              </a:xfrm>
              <a:blipFill rotWithShape="0">
                <a:blip r:embed="rId2"/>
                <a:stretch>
                  <a:fillRect l="-815" t="-1706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286124"/>
            <a:ext cx="7929618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28"/>
            <a:ext cx="8429683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96752"/>
            <a:ext cx="8568952" cy="322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5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2853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8964488" cy="5877272"/>
          </a:xfrm>
        </p:spPr>
        <p:txBody>
          <a:bodyPr>
            <a:noAutofit/>
          </a:bodyPr>
          <a:lstStyle/>
          <a:p>
            <a:r>
              <a:rPr lang="en-US" sz="2800" dirty="0"/>
              <a:t>This theory seeks to answer questions such as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Under what conditions is successful learning possible and impossible?"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and "Under what conditions is a particular learning algorithm assured of learning successfully?</a:t>
            </a:r>
          </a:p>
          <a:p>
            <a:r>
              <a:rPr lang="en-US" sz="2800" dirty="0"/>
              <a:t>Two specific frameworks for analyzing learning algorithms are considered. </a:t>
            </a:r>
          </a:p>
          <a:p>
            <a:r>
              <a:rPr lang="en-US" sz="2800" dirty="0"/>
              <a:t>Probably approximately correct (PAC) framework and mistake bound framework</a:t>
            </a:r>
          </a:p>
        </p:txBody>
      </p:sp>
    </p:spTree>
    <p:extLst>
      <p:ext uri="{BB962C8B-B14F-4D97-AF65-F5344CB8AC3E}">
        <p14:creationId xmlns:p14="http://schemas.microsoft.com/office/powerpoint/2010/main" val="13822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404664"/>
                <a:ext cx="8229600" cy="6120680"/>
              </a:xfrm>
            </p:spPr>
            <p:txBody>
              <a:bodyPr>
                <a:no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Proof. </a:t>
                </a:r>
                <a:r>
                  <a:rPr lang="en-US" sz="2400" dirty="0"/>
                  <a:t>Let </a:t>
                </a:r>
                <a:r>
                  <a:rPr lang="en-US" sz="2400" b="1" i="1" dirty="0"/>
                  <a:t>hl, h2, </a:t>
                </a:r>
                <a:r>
                  <a:rPr lang="en-US" sz="2400" dirty="0"/>
                  <a:t>. . . </a:t>
                </a:r>
                <a:r>
                  <a:rPr lang="en-US" sz="2400" b="1" i="1" dirty="0" err="1"/>
                  <a:t>hk</a:t>
                </a:r>
                <a:r>
                  <a:rPr lang="en-US" sz="2400" b="1" i="1" dirty="0"/>
                  <a:t> </a:t>
                </a:r>
                <a:r>
                  <a:rPr lang="en-US" sz="2400" dirty="0"/>
                  <a:t>be all the hypotheses in H that have true error greater than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with respect to c. </a:t>
                </a:r>
              </a:p>
              <a:p>
                <a:r>
                  <a:rPr lang="en-US" sz="2400" dirty="0"/>
                  <a:t>We fail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400" dirty="0"/>
                  <a:t>-exhaust the version space if and only if at least one of these k hypotheses happens to be consistent with all </a:t>
                </a:r>
                <a:r>
                  <a:rPr lang="en-US" sz="2400" b="1" i="1" dirty="0"/>
                  <a:t>m </a:t>
                </a:r>
                <a:r>
                  <a:rPr lang="en-US" sz="2400" dirty="0"/>
                  <a:t>independent random training examples.</a:t>
                </a:r>
              </a:p>
              <a:p>
                <a:r>
                  <a:rPr lang="en-US" sz="2400" dirty="0"/>
                  <a:t> The probability that any single hypothesis having true error greater than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 would be consistent with one randomly drawn example is at most (1 -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). </a:t>
                </a:r>
              </a:p>
              <a:p>
                <a:r>
                  <a:rPr lang="en-US" sz="2400" dirty="0"/>
                  <a:t>Therefore the probability that this hypothesis will be consistent with </a:t>
                </a:r>
                <a:r>
                  <a:rPr lang="en-US" sz="2400" b="1" i="1" dirty="0"/>
                  <a:t>m </a:t>
                </a:r>
                <a:r>
                  <a:rPr lang="en-US" sz="2400" dirty="0"/>
                  <a:t>independently drawn examples is at most (1 -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US" sz="2400" baseline="30000" dirty="0"/>
                  <a:t>m</a:t>
                </a:r>
                <a:r>
                  <a:rPr lang="en-US" sz="2400" dirty="0"/>
                  <a:t>    </a:t>
                </a:r>
              </a:p>
              <a:p>
                <a:r>
                  <a:rPr lang="en-US" sz="2400" dirty="0"/>
                  <a:t>Given that we have k hypotheses with error greater than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, the probability that at least one of these will be consistent with all </a:t>
                </a:r>
                <a:r>
                  <a:rPr lang="en-US" sz="2400" b="1" i="1" dirty="0"/>
                  <a:t>m </a:t>
                </a:r>
                <a:r>
                  <a:rPr lang="en-US" sz="2400" dirty="0"/>
                  <a:t>training examples is at most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404664"/>
                <a:ext cx="8229600" cy="6120680"/>
              </a:xfrm>
              <a:blipFill rotWithShape="0">
                <a:blip r:embed="rId2"/>
                <a:stretch>
                  <a:fillRect l="-963" t="-797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478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548680"/>
            <a:ext cx="7753350" cy="1771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44" y="2636912"/>
            <a:ext cx="84201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0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48680"/>
                <a:ext cx="8229600" cy="557748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To summarize, the inequality shown in Equation (7.2) provides a general bound on the number of training examples sufficient for </a:t>
                </a:r>
                <a:r>
                  <a:rPr lang="en-US" b="1" i="1" dirty="0"/>
                  <a:t>any consistent learner</a:t>
                </a:r>
              </a:p>
              <a:p>
                <a:r>
                  <a:rPr lang="en-US" dirty="0"/>
                  <a:t>to successfully learn any target concept in H, for any desired values of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𝛿</m:t>
                    </m:r>
                  </m:oMath>
                </a14:m>
                <a:r>
                  <a:rPr lang="en-US" dirty="0"/>
                  <a:t> and 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. </a:t>
                </a:r>
              </a:p>
              <a:p>
                <a:r>
                  <a:rPr lang="en-US" dirty="0"/>
                  <a:t>This number </a:t>
                </a:r>
                <a:r>
                  <a:rPr lang="en-US" b="1" i="1" dirty="0"/>
                  <a:t>m </a:t>
                </a:r>
                <a:r>
                  <a:rPr lang="en-US" dirty="0"/>
                  <a:t>of training examples is sufficient to assure that any consistent hypothesis will be probably with probability (1 -</a:t>
                </a:r>
                <a:r>
                  <a:rPr lang="en-IN" dirty="0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𝛿</m:t>
                    </m:r>
                  </m:oMath>
                </a14:m>
                <a:r>
                  <a:rPr lang="en-US" dirty="0"/>
                  <a:t> ) approximately </a:t>
                </a:r>
                <a:r>
                  <a:rPr lang="en-US" dirty="0" smtClean="0"/>
                  <a:t>within error</a:t>
                </a:r>
                <a:r>
                  <a:rPr lang="en-US" dirty="0" smtClean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dirty="0"/>
                  <a:t> m grows linearly in 1/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and logarithmically in 1/</a:t>
                </a:r>
                <a:r>
                  <a:rPr lang="en-IN" dirty="0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𝛿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It also grows logarithmically in the size of the hypothesis space </a:t>
                </a:r>
                <a:r>
                  <a:rPr lang="en-US" b="1" i="1" dirty="0"/>
                  <a:t>H.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48680"/>
                <a:ext cx="8229600" cy="5577483"/>
              </a:xfrm>
              <a:blipFill rotWithShape="0">
                <a:blip r:embed="rId2"/>
                <a:stretch>
                  <a:fillRect l="-1259" t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53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 fontScale="90000"/>
          </a:bodyPr>
          <a:lstStyle/>
          <a:p>
            <a:r>
              <a:rPr lang="en-IN" sz="28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SAMPLE COMPLEXITY FOR INFINITE HYPOTHESIS 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8929718" cy="5786454"/>
          </a:xfrm>
        </p:spPr>
        <p:txBody>
          <a:bodyPr>
            <a:noAutofit/>
          </a:bodyPr>
          <a:lstStyle/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 showed that sample complexity for PAC learning grows as the logarithm of the size of the hypothesis space. 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While Equation (7.2) is quite useful, there are two drawbacks to characterizing sample complexity in terms of  |H|. 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First, it can lead to quite weak bounds (bound on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can be significantly greater than 1 for large |H|). 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Second, in the case of infinite hypothesis spaces we cannot apply Equation (7.2) at all!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Here we consider a second measure of the complexity of H, called the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Vapnik-Chervonenkis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dimension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VC(H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).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As we shall see, we can state bounds on sample complexity that use VC(H) rather than |H|. In many cases, the sample complexity bounds based on VC(H) will be tighter than those from Equation (7.2)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Shattering a Set of 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VC dimension measures the complexity of the hypothesis space H, not by the number of distinct hypotheses |H|, but instead by the number of distinct instances from X that can be completely discriminated using H. 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786058"/>
            <a:ext cx="8429684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1720" y="404664"/>
            <a:ext cx="6329378" cy="600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57150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The </a:t>
            </a:r>
            <a:r>
              <a:rPr lang="en-IN" b="1" dirty="0" err="1">
                <a:solidFill>
                  <a:schemeClr val="accent1"/>
                </a:solidFill>
              </a:rPr>
              <a:t>Vapnik-Chervonenkis</a:t>
            </a:r>
            <a:r>
              <a:rPr lang="en-IN" b="1" dirty="0">
                <a:solidFill>
                  <a:schemeClr val="accent1"/>
                </a:solidFill>
              </a:rPr>
              <a:t> Dimension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2" y="908720"/>
            <a:ext cx="8889556" cy="5715040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hypothesis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space H is one that shatters the instance space X. What if H cannot shatter X, but can shatter some large subset S of X?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larger the subset of X that can be shattered, the more expressive H. The VC dimension of H is precisely this measure.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513" y="2996952"/>
            <a:ext cx="8301039" cy="3161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7148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ILLUSTRATIVE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571480"/>
            <a:ext cx="8643998" cy="5554683"/>
          </a:xfrm>
        </p:spPr>
        <p:txBody>
          <a:bodyPr>
            <a:noAutofit/>
          </a:bodyPr>
          <a:lstStyle/>
          <a:p>
            <a:pPr algn="just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In order to develop an intuitive feeling for VC(H), consider a few example hypothesis spaces. </a:t>
            </a:r>
          </a:p>
          <a:p>
            <a:pPr algn="just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To get started, suppose the instance space X is the set of real numbers X = R (e.g., describing the height of people), and H the set of intervals on the real number line. </a:t>
            </a:r>
          </a:p>
          <a:p>
            <a:pPr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is the set of hypotheses of the form a &lt; x &lt; b, where a and b may be any real constants. </a:t>
            </a:r>
          </a:p>
          <a:p>
            <a:pPr algn="just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What is VC(H)? To answer this question, we must find the largest subset of X that can be shattered by H.</a:t>
            </a:r>
          </a:p>
          <a:p>
            <a:pPr algn="just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Consider a particular subset containing two distinct instances, say S = {3.1,5.7}. </a:t>
            </a:r>
          </a:p>
          <a:p>
            <a:pPr algn="just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Can S be shattered by H? Yes. For example, the four hypotheses (1 &lt; x &lt; 2), (1 &lt; x &lt; 4), (4 &lt; x &lt; 7), and (1 &lt; x &lt; 7) will do.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929066"/>
            <a:ext cx="7953375" cy="257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548680"/>
            <a:ext cx="8435280" cy="597666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Together, </a:t>
            </a:r>
            <a:r>
              <a:rPr lang="en-US" dirty="0" smtClean="0"/>
              <a:t>they represent </a:t>
            </a:r>
            <a:r>
              <a:rPr lang="en-US" dirty="0"/>
              <a:t>each of the four dichotomies over S, covering neither instance, </a:t>
            </a:r>
            <a:r>
              <a:rPr lang="en-US" dirty="0" smtClean="0"/>
              <a:t>either one </a:t>
            </a:r>
            <a:r>
              <a:rPr lang="en-US" dirty="0"/>
              <a:t>of the instances, and both of the instances, respectively. </a:t>
            </a: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we have </a:t>
            </a:r>
            <a:r>
              <a:rPr lang="en-US" dirty="0" smtClean="0"/>
              <a:t>found a </a:t>
            </a:r>
            <a:r>
              <a:rPr lang="en-US" dirty="0"/>
              <a:t>set of size two that can be shattered by H, we know the VC dimension of </a:t>
            </a:r>
            <a:r>
              <a:rPr lang="en-US" dirty="0" smtClean="0"/>
              <a:t>H is </a:t>
            </a:r>
            <a:r>
              <a:rPr lang="en-US" dirty="0"/>
              <a:t>at least two</a:t>
            </a:r>
            <a:r>
              <a:rPr lang="en-US" dirty="0" smtClean="0"/>
              <a:t>.</a:t>
            </a:r>
          </a:p>
          <a:p>
            <a:r>
              <a:rPr lang="en-US" dirty="0"/>
              <a:t>Is there a set of size three that can be shattered? </a:t>
            </a:r>
            <a:endParaRPr lang="en-US" dirty="0" smtClean="0"/>
          </a:p>
          <a:p>
            <a:r>
              <a:rPr lang="en-US" dirty="0" smtClean="0"/>
              <a:t>Consider </a:t>
            </a:r>
            <a:r>
              <a:rPr lang="en-US" dirty="0"/>
              <a:t>a </a:t>
            </a:r>
            <a:r>
              <a:rPr lang="en-US" dirty="0" smtClean="0"/>
              <a:t>set S </a:t>
            </a:r>
            <a:r>
              <a:rPr lang="en-US" dirty="0"/>
              <a:t>= </a:t>
            </a:r>
            <a:r>
              <a:rPr lang="en-US" b="1" i="1" dirty="0"/>
              <a:t>(xo, xl, x2} </a:t>
            </a:r>
            <a:r>
              <a:rPr lang="en-US" dirty="0"/>
              <a:t>containing three arbitrary instances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assume </a:t>
            </a:r>
            <a:r>
              <a:rPr lang="en-US" b="1" i="1" dirty="0"/>
              <a:t>xo </a:t>
            </a:r>
            <a:r>
              <a:rPr lang="en-US" dirty="0"/>
              <a:t>&lt; </a:t>
            </a:r>
            <a:r>
              <a:rPr lang="en-US" b="1" i="1" dirty="0"/>
              <a:t>xl </a:t>
            </a:r>
            <a:r>
              <a:rPr lang="en-US" dirty="0"/>
              <a:t>&lt; </a:t>
            </a:r>
            <a:r>
              <a:rPr lang="en-US" b="1" i="1" dirty="0"/>
              <a:t>x2. </a:t>
            </a:r>
            <a:r>
              <a:rPr lang="en-US" dirty="0"/>
              <a:t>Clearly this set cannot be shattered, because the </a:t>
            </a:r>
            <a:r>
              <a:rPr lang="en-US" dirty="0" smtClean="0"/>
              <a:t>dichotomy that </a:t>
            </a:r>
            <a:r>
              <a:rPr lang="en-US" dirty="0"/>
              <a:t>includes </a:t>
            </a:r>
            <a:r>
              <a:rPr lang="en-US" b="1" i="1" dirty="0"/>
              <a:t>xo </a:t>
            </a:r>
            <a:r>
              <a:rPr lang="en-US" dirty="0"/>
              <a:t>and </a:t>
            </a:r>
            <a:r>
              <a:rPr lang="en-US" b="1" i="1" dirty="0"/>
              <a:t>x2, </a:t>
            </a:r>
            <a:r>
              <a:rPr lang="en-US" dirty="0"/>
              <a:t>but not </a:t>
            </a:r>
            <a:r>
              <a:rPr lang="en-US" b="1" i="1" dirty="0"/>
              <a:t>XI, </a:t>
            </a:r>
            <a:r>
              <a:rPr lang="en-US" dirty="0"/>
              <a:t>cannot be represented by a single closed interval.</a:t>
            </a:r>
          </a:p>
          <a:p>
            <a:r>
              <a:rPr lang="en-US" dirty="0"/>
              <a:t>Therefore, no subset S of size three can be shattered, and VC(H) = 2.</a:t>
            </a:r>
          </a:p>
        </p:txBody>
      </p:sp>
    </p:spTree>
    <p:extLst>
      <p:ext uri="{BB962C8B-B14F-4D97-AF65-F5344CB8AC3E}">
        <p14:creationId xmlns:p14="http://schemas.microsoft.com/office/powerpoint/2010/main" val="232630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4664"/>
            <a:ext cx="8686800" cy="64533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Next consider the set X of instances corresponding to points on the </a:t>
            </a:r>
            <a:r>
              <a:rPr lang="en-US" b="1" i="1" dirty="0"/>
              <a:t>x, </a:t>
            </a:r>
            <a:r>
              <a:rPr lang="en-US" dirty="0"/>
              <a:t>y plane</a:t>
            </a:r>
          </a:p>
          <a:p>
            <a:r>
              <a:rPr lang="en-US" dirty="0"/>
              <a:t>(see Figure 7.4). Let H be the set of all linear decision surfaces in the plane. </a:t>
            </a:r>
          </a:p>
          <a:p>
            <a:r>
              <a:rPr lang="en-US" dirty="0" smtClean="0"/>
              <a:t>It </a:t>
            </a:r>
            <a:r>
              <a:rPr lang="en-US" dirty="0"/>
              <a:t>is easy to see that any two distinct points </a:t>
            </a:r>
            <a:r>
              <a:rPr lang="en-US" dirty="0" smtClean="0"/>
              <a:t>in the </a:t>
            </a:r>
            <a:r>
              <a:rPr lang="en-US" dirty="0"/>
              <a:t>plane can be shattered by H, because we can find four linear surfaces </a:t>
            </a:r>
            <a:r>
              <a:rPr lang="en-US" dirty="0" smtClean="0"/>
              <a:t>that include </a:t>
            </a:r>
            <a:r>
              <a:rPr lang="en-US" dirty="0"/>
              <a:t>neither, either, or both points. 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about sets of three points?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long </a:t>
            </a:r>
            <a:r>
              <a:rPr lang="en-US" dirty="0" smtClean="0"/>
              <a:t>as the </a:t>
            </a:r>
            <a:r>
              <a:rPr lang="en-US" dirty="0"/>
              <a:t>points are not </a:t>
            </a:r>
            <a:r>
              <a:rPr lang="en-US" dirty="0" err="1"/>
              <a:t>colinear</a:t>
            </a:r>
            <a:r>
              <a:rPr lang="en-US" dirty="0"/>
              <a:t>, we will be able to find 2</a:t>
            </a:r>
            <a:r>
              <a:rPr lang="en-US" baseline="30000" dirty="0"/>
              <a:t>3</a:t>
            </a:r>
            <a:r>
              <a:rPr lang="en-US" dirty="0"/>
              <a:t> linear surfaces that </a:t>
            </a:r>
            <a:r>
              <a:rPr lang="en-US" dirty="0" smtClean="0"/>
              <a:t>shatter them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/>
              <a:t>course three </a:t>
            </a:r>
            <a:r>
              <a:rPr lang="en-US" dirty="0" err="1"/>
              <a:t>colinear</a:t>
            </a:r>
            <a:r>
              <a:rPr lang="en-US" dirty="0"/>
              <a:t> points cannot be shattered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the same reason </a:t>
            </a:r>
            <a:r>
              <a:rPr lang="en-US" dirty="0" smtClean="0"/>
              <a:t>that the </a:t>
            </a:r>
            <a:r>
              <a:rPr lang="en-US" dirty="0"/>
              <a:t>three points on the real line could not be shattered in the previous </a:t>
            </a:r>
            <a:r>
              <a:rPr lang="en-US" dirty="0" smtClean="0"/>
              <a:t>example.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0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404664"/>
            <a:ext cx="9144000" cy="6715148"/>
          </a:xfrm>
        </p:spPr>
        <p:txBody>
          <a:bodyPr>
            <a:noAutofit/>
          </a:bodyPr>
          <a:lstStyle/>
          <a:p>
            <a:pPr algn="just"/>
            <a:endParaRPr lang="en-IN" sz="2400" dirty="0">
              <a:cs typeface="Times New Roman" pitchFamily="18" charset="0"/>
            </a:endParaRPr>
          </a:p>
          <a:p>
            <a:pPr algn="just"/>
            <a:r>
              <a:rPr lang="en-IN" sz="2400" dirty="0">
                <a:cs typeface="Times New Roman" pitchFamily="18" charset="0"/>
              </a:rPr>
              <a:t>We will be concerned with questions such as </a:t>
            </a:r>
            <a:r>
              <a:rPr lang="en-IN" sz="2400" dirty="0">
                <a:solidFill>
                  <a:srgbClr val="7030A0"/>
                </a:solidFill>
                <a:cs typeface="Times New Roman" pitchFamily="18" charset="0"/>
              </a:rPr>
              <a:t>how many training examples are sufficient to successfully learn the target function, and how many mistakes will the learner make before succeeding. </a:t>
            </a:r>
          </a:p>
          <a:p>
            <a:pPr algn="just"/>
            <a:r>
              <a:rPr lang="en-IN" sz="2400" dirty="0">
                <a:cs typeface="Times New Roman" pitchFamily="18" charset="0"/>
              </a:rPr>
              <a:t>As we shall see, it is possible to set </a:t>
            </a:r>
            <a:r>
              <a:rPr lang="en-IN" sz="2400" dirty="0">
                <a:solidFill>
                  <a:srgbClr val="FF0000"/>
                </a:solidFill>
                <a:cs typeface="Times New Roman" pitchFamily="18" charset="0"/>
              </a:rPr>
              <a:t>quantitative bounds on these measures, depending on attributes of the learning problem </a:t>
            </a:r>
            <a:r>
              <a:rPr lang="en-IN" sz="2400" dirty="0">
                <a:cs typeface="Times New Roman" pitchFamily="18" charset="0"/>
              </a:rPr>
              <a:t>such as: </a:t>
            </a:r>
          </a:p>
          <a:p>
            <a:pPr lvl="1" algn="just"/>
            <a:r>
              <a:rPr lang="en-IN" sz="2400" dirty="0">
                <a:cs typeface="Times New Roman" pitchFamily="18" charset="0"/>
              </a:rPr>
              <a:t>The size or complexity of the hypothesis space considered by the learner</a:t>
            </a:r>
          </a:p>
          <a:p>
            <a:pPr lvl="1" algn="just"/>
            <a:r>
              <a:rPr lang="en-IN" sz="2400" dirty="0">
                <a:cs typeface="Times New Roman" pitchFamily="18" charset="0"/>
              </a:rPr>
              <a:t>The accuracy to which the target concept must be approximated </a:t>
            </a:r>
          </a:p>
          <a:p>
            <a:pPr lvl="1" algn="just"/>
            <a:r>
              <a:rPr lang="en-IN" sz="2400" dirty="0">
                <a:cs typeface="Times New Roman" pitchFamily="18" charset="0"/>
              </a:rPr>
              <a:t>The probability that the learner will output a successful hypothesis</a:t>
            </a:r>
          </a:p>
          <a:p>
            <a:pPr lvl="1" algn="just"/>
            <a:r>
              <a:rPr lang="en-IN" sz="2400" dirty="0">
                <a:cs typeface="Times New Roman" pitchFamily="18" charset="0"/>
              </a:rPr>
              <a:t>The manner in which training examples are presented to the learner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286544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xample:  suppose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each instance in X is described by the conjunction of exactly three boolean literals, and suppose that each hypothesis in H is described by the conjunction of up to three boolean literals. What is VC(H)? We can show that it is at least 3, as follows. 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Represent each instance by a 3-bit string corresponding to the values of each of its three literals l1, l2, and l3. Consider the following set of three instances: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/>
              <a:t>This set of three instances can be shattered by H, because a hypothesis can be constructed for any desired dichotomy as follows: If the dichotomy is to exclude </a:t>
            </a:r>
            <a:r>
              <a:rPr lang="en-IN" sz="2400" dirty="0" err="1"/>
              <a:t>instance</a:t>
            </a:r>
            <a:r>
              <a:rPr lang="en-IN" sz="2400" baseline="-25000" dirty="0" err="1"/>
              <a:t>i</a:t>
            </a:r>
            <a:r>
              <a:rPr lang="en-IN" sz="2400" baseline="-25000" dirty="0"/>
              <a:t> </a:t>
            </a:r>
            <a:r>
              <a:rPr lang="en-IN" sz="2400" dirty="0"/>
              <a:t>add the literal ¬l</a:t>
            </a:r>
            <a:r>
              <a:rPr lang="en-IN" sz="2400" baseline="-25000" dirty="0"/>
              <a:t>i </a:t>
            </a:r>
            <a:r>
              <a:rPr lang="en-IN" sz="2400" dirty="0"/>
              <a:t>to the hypothesis.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3429000"/>
            <a:ext cx="220027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712968" cy="5505475"/>
          </a:xfrm>
        </p:spPr>
        <p:txBody>
          <a:bodyPr/>
          <a:lstStyle/>
          <a:p>
            <a:r>
              <a:rPr lang="en-US" dirty="0"/>
              <a:t>For example, suppose we</a:t>
            </a:r>
          </a:p>
          <a:p>
            <a:r>
              <a:rPr lang="en-US" dirty="0"/>
              <a:t>wish to include instance2, but exclude instance1 and instance3. Then we use the</a:t>
            </a:r>
          </a:p>
          <a:p>
            <a:r>
              <a:rPr lang="en-US" dirty="0"/>
              <a:t>hypothesis </a:t>
            </a:r>
            <a:endParaRPr lang="en-US" dirty="0" smtClean="0"/>
          </a:p>
          <a:p>
            <a:r>
              <a:rPr lang="en-IN" dirty="0"/>
              <a:t>¬</a:t>
            </a:r>
            <a:r>
              <a:rPr lang="en-IN" dirty="0" smtClean="0"/>
              <a:t>l</a:t>
            </a:r>
            <a:r>
              <a:rPr lang="en-IN" baseline="-25000" dirty="0"/>
              <a:t>1</a:t>
            </a:r>
            <a:r>
              <a:rPr lang="en-IN" dirty="0" smtClean="0"/>
              <a:t>       ¬l</a:t>
            </a:r>
            <a:r>
              <a:rPr lang="en-IN" baseline="-25000" dirty="0" smtClean="0"/>
              <a:t>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023598"/>
            <a:ext cx="648072" cy="34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6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Note that the above bound can be a substantial overestimate. For example,</a:t>
            </a:r>
          </a:p>
          <a:p>
            <a:r>
              <a:rPr lang="en-US" dirty="0"/>
              <a:t>although the probability of failing to exhaust the version space must lie in the</a:t>
            </a:r>
          </a:p>
          <a:p>
            <a:r>
              <a:rPr lang="en-US" dirty="0"/>
              <a:t>interval </a:t>
            </a:r>
            <a:r>
              <a:rPr lang="en-US" b="1" i="1" dirty="0"/>
              <a:t>[O, </a:t>
            </a:r>
            <a:r>
              <a:rPr lang="en-US" dirty="0"/>
              <a:t>11, the bound given by the theorem grows linearly with </a:t>
            </a:r>
            <a:r>
              <a:rPr lang="en-US" b="1" i="1" dirty="0"/>
              <a:t>IHI. </a:t>
            </a:r>
            <a:r>
              <a:rPr lang="en-US" dirty="0"/>
              <a:t>For</a:t>
            </a:r>
          </a:p>
          <a:p>
            <a:r>
              <a:rPr lang="en-US" dirty="0"/>
              <a:t>sufficiently large hypothesis spaces, this bound can easily be greater than one.</a:t>
            </a:r>
          </a:p>
          <a:p>
            <a:r>
              <a:rPr lang="en-US" dirty="0"/>
              <a:t>As a result, the bound given by the inequality in Equation (7.2) can substantially</a:t>
            </a:r>
          </a:p>
          <a:p>
            <a:r>
              <a:rPr lang="en-US" dirty="0"/>
              <a:t>overestimate the number of training examples required. The weakness of this</a:t>
            </a:r>
          </a:p>
          <a:p>
            <a:r>
              <a:rPr lang="en-US" dirty="0"/>
              <a:t>bound is mainly due to the </a:t>
            </a:r>
            <a:r>
              <a:rPr lang="en-US" b="1" i="1" dirty="0"/>
              <a:t>IHI </a:t>
            </a:r>
            <a:r>
              <a:rPr lang="en-US" dirty="0"/>
              <a:t>term, which arises in the proof when summing</a:t>
            </a:r>
          </a:p>
          <a:p>
            <a:r>
              <a:rPr lang="en-US" dirty="0"/>
              <a:t>the probability that a single hypothesis could be unacceptable, over all possible</a:t>
            </a:r>
          </a:p>
          <a:p>
            <a:r>
              <a:rPr lang="en-US" dirty="0"/>
              <a:t>hypotheses. In fact, a much tighter bound is possible in many cases, as well as a</a:t>
            </a:r>
          </a:p>
          <a:p>
            <a:r>
              <a:rPr lang="en-US" dirty="0"/>
              <a:t>bound that covers infinitely large hypothesis spaces. This will be the subject of</a:t>
            </a:r>
          </a:p>
          <a:p>
            <a:r>
              <a:rPr lang="en-US" dirty="0"/>
              <a:t>Section 7.4.</a:t>
            </a:r>
          </a:p>
          <a:p>
            <a:r>
              <a:rPr lang="en-US" b="1" dirty="0"/>
              <a:t>7.3.1 Agnostic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71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85728"/>
            <a:ext cx="8643998" cy="6429420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Our goal is to answer questions such as: </a:t>
            </a:r>
          </a:p>
          <a:p>
            <a:pPr lvl="1"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Sample complexity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 How many training examples are needed for a learner to converge to a successful hypothesis? </a:t>
            </a:r>
          </a:p>
          <a:p>
            <a:pPr lvl="1" algn="just"/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Computational complexity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 How much computational effort is needed for a learner to converge to a successful hypothesis? </a:t>
            </a:r>
          </a:p>
          <a:p>
            <a:pPr lvl="1" algn="just"/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Mistake bound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 How many training examples will the learner misclassify before converging to a successful hypothesis?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We might specify that to succeed, the learner must output a hypothesis identical to the target concept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28670"/>
          </a:xfrm>
        </p:spPr>
        <p:txBody>
          <a:bodyPr>
            <a:normAutofit fontScale="90000"/>
          </a:bodyPr>
          <a:lstStyle/>
          <a:p>
            <a:r>
              <a:rPr lang="en-IN" sz="28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PROBABLY    LEARNING   AN   APPROXIMATELY CORRECT     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001" y="1772816"/>
            <a:ext cx="8643998" cy="5643602"/>
          </a:xfrm>
        </p:spPr>
        <p:txBody>
          <a:bodyPr>
            <a:normAutofit/>
          </a:bodyPr>
          <a:lstStyle/>
          <a:p>
            <a:pPr algn="just"/>
            <a:r>
              <a:rPr lang="en-IN" sz="2400" b="1" dirty="0">
                <a:solidFill>
                  <a:srgbClr val="FF0000"/>
                </a:solidFill>
                <a:cs typeface="Times New Roman" pitchFamily="18" charset="0"/>
              </a:rPr>
              <a:t>probably approximately correct (PAC) learning model. </a:t>
            </a:r>
          </a:p>
          <a:p>
            <a:pPr algn="just"/>
            <a:r>
              <a:rPr lang="en-IN" sz="2400" dirty="0">
                <a:cs typeface="Times New Roman" pitchFamily="18" charset="0"/>
              </a:rPr>
              <a:t>We begin by specifying the problem setting that defines the PAC learning model, </a:t>
            </a:r>
          </a:p>
          <a:p>
            <a:pPr algn="just"/>
            <a:r>
              <a:rPr lang="en-IN" sz="2400" dirty="0">
                <a:cs typeface="Times New Roman" pitchFamily="18" charset="0"/>
              </a:rPr>
              <a:t>then consider the questions of how many training examples and how much computation are required in order to learn various classes of target functions within this PAC model.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175" y="332656"/>
            <a:ext cx="8643998" cy="623961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sz="4000" b="1" dirty="0">
                <a:solidFill>
                  <a:schemeClr val="accent1"/>
                </a:solidFill>
                <a:cs typeface="Times New Roman" pitchFamily="18" charset="0"/>
              </a:rPr>
              <a:t>                 The Problem Setting</a:t>
            </a:r>
          </a:p>
          <a:p>
            <a:pPr algn="just"/>
            <a:endParaRPr lang="en-IN" sz="2400" dirty="0"/>
          </a:p>
          <a:p>
            <a:r>
              <a:rPr lang="en-IN" sz="2400" dirty="0"/>
              <a:t>let X refer to the set of all possible instances over which target functions may be defined.</a:t>
            </a:r>
            <a:r>
              <a:rPr lang="en-US" sz="2400" dirty="0"/>
              <a:t> </a:t>
            </a:r>
          </a:p>
          <a:p>
            <a:r>
              <a:rPr lang="en-US" sz="2400" dirty="0"/>
              <a:t>For example, X might represent the set of all people, each described by the attributes age (e.g., young or old) and height (short or tall).</a:t>
            </a:r>
            <a:endParaRPr lang="en-IN" sz="2400" dirty="0"/>
          </a:p>
          <a:p>
            <a:r>
              <a:rPr lang="en-IN" sz="2400" dirty="0"/>
              <a:t>Let C refer to some set of target concepts that our learner  called upon to learn</a:t>
            </a:r>
          </a:p>
          <a:p>
            <a:r>
              <a:rPr lang="en-IN" sz="2400" dirty="0"/>
              <a:t>Each target concept c in C corresponds to some subset of X, or equivalently to some </a:t>
            </a:r>
            <a:r>
              <a:rPr lang="en-IN" sz="2400" dirty="0" err="1"/>
              <a:t>boolean</a:t>
            </a:r>
            <a:r>
              <a:rPr lang="en-IN" sz="2400" dirty="0"/>
              <a:t>-valued function c : X -&gt; {0, 1). </a:t>
            </a:r>
          </a:p>
          <a:p>
            <a:r>
              <a:rPr lang="en-US" sz="2400" dirty="0"/>
              <a:t>For example, one target concept c in C might be the concept "people who are skiers.“</a:t>
            </a:r>
          </a:p>
          <a:p>
            <a:r>
              <a:rPr lang="en-US" sz="2400" dirty="0"/>
              <a:t> If x is a positive example of c, then we will write c(x) = 1; if x is a negative example, c(x) = 0.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9761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14290"/>
            <a:ext cx="8501122" cy="6500858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cs typeface="Times New Roman" pitchFamily="18" charset="0"/>
              </a:rPr>
              <a:t>We assume instances are generated at random from X according to some probability distribution D. </a:t>
            </a:r>
          </a:p>
          <a:p>
            <a:pPr algn="just"/>
            <a:r>
              <a:rPr lang="en-IN" sz="2400" dirty="0">
                <a:cs typeface="Times New Roman" pitchFamily="18" charset="0"/>
              </a:rPr>
              <a:t>Training examples are generated by drawing an instance x at random according to D, then presenting x along with its target value, c(x), to the learner.</a:t>
            </a:r>
          </a:p>
          <a:p>
            <a:pPr algn="just"/>
            <a:r>
              <a:rPr lang="en-IN" sz="2400" dirty="0">
                <a:cs typeface="Times New Roman" pitchFamily="18" charset="0"/>
              </a:rPr>
              <a:t>The learner L considers some set H of possible hypotheses when attempting to learn the target concept</a:t>
            </a:r>
          </a:p>
          <a:p>
            <a:pPr algn="just"/>
            <a:r>
              <a:rPr lang="en-IN" sz="2400" dirty="0">
                <a:cs typeface="Times New Roman" pitchFamily="18" charset="0"/>
              </a:rPr>
              <a:t>After observing a sequence of training examples of the target concept c, L must output some hypothesis h from H, which is its estimate of c. </a:t>
            </a:r>
          </a:p>
          <a:p>
            <a:pPr algn="just"/>
            <a:r>
              <a:rPr lang="en-IN" sz="2400" dirty="0">
                <a:solidFill>
                  <a:srgbClr val="7030A0"/>
                </a:solidFill>
                <a:cs typeface="Times New Roman" pitchFamily="18" charset="0"/>
              </a:rPr>
              <a:t>To be fair, we evaluate the success of L by the performance of h over new instances drawn randomly from X according to D, the same probability distribution used to generate the training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/>
                </a:solidFill>
              </a:rPr>
              <a:t>Error of a 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6000768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 are interested in how closely the learner's output hypothesis h approximates the actual target concept c,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let us  define the true error of a hypothesis h with respect to target concept c and instance distribution D. </a:t>
            </a:r>
          </a:p>
          <a:p>
            <a:pPr algn="just"/>
            <a:r>
              <a:rPr lang="en-IN" sz="2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Definition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: The true error (denoted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IN" sz="2400" baseline="-25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(h)) of hypothesis h with respect to target concept c and distribution D is the probability that h will misclassify an instance drawn at random according to D.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293096"/>
            <a:ext cx="7786742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428604"/>
            <a:ext cx="8358246" cy="600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B527EC6688AF4BADE1A96775C18D7F" ma:contentTypeVersion="2" ma:contentTypeDescription="Create a new document." ma:contentTypeScope="" ma:versionID="6434d567cfe5ed3aff90e090cce58853">
  <xsd:schema xmlns:xsd="http://www.w3.org/2001/XMLSchema" xmlns:xs="http://www.w3.org/2001/XMLSchema" xmlns:p="http://schemas.microsoft.com/office/2006/metadata/properties" xmlns:ns2="9b796f85-1d20-4f09-967d-b2b23063e509" targetNamespace="http://schemas.microsoft.com/office/2006/metadata/properties" ma:root="true" ma:fieldsID="c9b25ec601eaa8ab3a3828365a918f5d" ns2:_="">
    <xsd:import namespace="9b796f85-1d20-4f09-967d-b2b23063e5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796f85-1d20-4f09-967d-b2b23063e5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5BB275-1E25-46DD-9413-D995BD494701}"/>
</file>

<file path=customXml/itemProps2.xml><?xml version="1.0" encoding="utf-8"?>
<ds:datastoreItem xmlns:ds="http://schemas.openxmlformats.org/officeDocument/2006/customXml" ds:itemID="{2DC5B4ED-DC93-42FB-B0FF-A7012F0554AA}"/>
</file>

<file path=customXml/itemProps3.xml><?xml version="1.0" encoding="utf-8"?>
<ds:datastoreItem xmlns:ds="http://schemas.openxmlformats.org/officeDocument/2006/customXml" ds:itemID="{7CCB74C1-2079-4FDC-836E-08786582704C}"/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2950</Words>
  <Application>Microsoft Office PowerPoint</Application>
  <PresentationFormat>On-screen Show (4:3)</PresentationFormat>
  <Paragraphs>158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Cambria Math</vt:lpstr>
      <vt:lpstr>Times New Roman</vt:lpstr>
      <vt:lpstr>Office Theme</vt:lpstr>
      <vt:lpstr>Machine Learning</vt:lpstr>
      <vt:lpstr>INTRODUCTION </vt:lpstr>
      <vt:lpstr>PowerPoint Presentation</vt:lpstr>
      <vt:lpstr>PowerPoint Presentation</vt:lpstr>
      <vt:lpstr>PROBABLY    LEARNING   AN   APPROXIMATELY CORRECT     HYPOTHESIS</vt:lpstr>
      <vt:lpstr>PowerPoint Presentation</vt:lpstr>
      <vt:lpstr>PowerPoint Presentation</vt:lpstr>
      <vt:lpstr>Error of a Hypothesis</vt:lpstr>
      <vt:lpstr>PowerPoint Presentation</vt:lpstr>
      <vt:lpstr>PowerPoint Presentation</vt:lpstr>
      <vt:lpstr>PowerPoint Presentation</vt:lpstr>
      <vt:lpstr>PAC Learnability </vt:lpstr>
      <vt:lpstr>PowerPoint Presentation</vt:lpstr>
      <vt:lpstr>PowerPoint Presentation</vt:lpstr>
      <vt:lpstr>SAMPLE COMPLEXITY FOR FINITE HYPOTHESIS SPACES</vt:lpstr>
      <vt:lpstr>SAMPLE COMPLEXITY FOR FINITE HYPOTHESIS SPACES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COMPLEXITY FOR INFINITE HYPOTHESIS SPACES</vt:lpstr>
      <vt:lpstr>Shattering a Set of Instances</vt:lpstr>
      <vt:lpstr>PowerPoint Presentation</vt:lpstr>
      <vt:lpstr>The Vapnik-Chervonenkis Dimension </vt:lpstr>
      <vt:lpstr>ILLUSTRATIVE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Administrator</dc:creator>
  <cp:lastModifiedBy>HOD</cp:lastModifiedBy>
  <cp:revision>102</cp:revision>
  <cp:lastPrinted>2023-05-30T04:58:03Z</cp:lastPrinted>
  <dcterms:created xsi:type="dcterms:W3CDTF">2021-10-26T08:22:08Z</dcterms:created>
  <dcterms:modified xsi:type="dcterms:W3CDTF">2023-05-31T02:00:47Z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0x010100BDB527EC6688AF4BADE1A96775C18D7F</vt:lpwstr>
  </property>
</Properties>
</file>