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259" r:id="rId4"/>
    <p:sldId id="262" r:id="rId5"/>
    <p:sldId id="265" r:id="rId6"/>
    <p:sldId id="263" r:id="rId7"/>
    <p:sldId id="266" r:id="rId8"/>
    <p:sldId id="264" r:id="rId9"/>
    <p:sldId id="267" r:id="rId10"/>
    <p:sldId id="268" r:id="rId11"/>
    <p:sldId id="269" r:id="rId12"/>
    <p:sldId id="346" r:id="rId13"/>
    <p:sldId id="344" r:id="rId14"/>
    <p:sldId id="345" r:id="rId15"/>
    <p:sldId id="347" r:id="rId16"/>
    <p:sldId id="348" r:id="rId17"/>
    <p:sldId id="349" r:id="rId18"/>
    <p:sldId id="357" r:id="rId19"/>
    <p:sldId id="358" r:id="rId20"/>
    <p:sldId id="359" r:id="rId21"/>
    <p:sldId id="360" r:id="rId22"/>
    <p:sldId id="361" r:id="rId23"/>
    <p:sldId id="326" r:id="rId24"/>
    <p:sldId id="319" r:id="rId25"/>
    <p:sldId id="320" r:id="rId26"/>
    <p:sldId id="321" r:id="rId27"/>
    <p:sldId id="322" r:id="rId28"/>
    <p:sldId id="323" r:id="rId29"/>
    <p:sldId id="343" r:id="rId30"/>
    <p:sldId id="324" r:id="rId31"/>
    <p:sldId id="325" r:id="rId32"/>
    <p:sldId id="353" r:id="rId33"/>
    <p:sldId id="350" r:id="rId34"/>
    <p:sldId id="351" r:id="rId35"/>
    <p:sldId id="352" r:id="rId36"/>
    <p:sldId id="328" r:id="rId37"/>
    <p:sldId id="329" r:id="rId38"/>
    <p:sldId id="330" r:id="rId39"/>
    <p:sldId id="355" r:id="rId40"/>
    <p:sldId id="331" r:id="rId41"/>
    <p:sldId id="332" r:id="rId42"/>
    <p:sldId id="356" r:id="rId43"/>
    <p:sldId id="333" r:id="rId44"/>
    <p:sldId id="334" r:id="rId45"/>
    <p:sldId id="335" r:id="rId46"/>
    <p:sldId id="336" r:id="rId47"/>
    <p:sldId id="337" r:id="rId48"/>
    <p:sldId id="338" r:id="rId49"/>
    <p:sldId id="339" r:id="rId50"/>
    <p:sldId id="340" r:id="rId51"/>
    <p:sldId id="342"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1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AC195-78B5-4C71-A4E8-F910F780EEA8}" type="datetimeFigureOut">
              <a:rPr lang="en-US" smtClean="0"/>
              <a:t>6/16/2023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65B96-1904-4F6F-846D-EF6BA3948451}" type="slidenum">
              <a:rPr lang="en-US" smtClean="0"/>
              <a:t>‹#›</a:t>
            </a:fld>
            <a:endParaRPr lang="en-US"/>
          </a:p>
        </p:txBody>
      </p:sp>
    </p:spTree>
    <p:extLst>
      <p:ext uri="{BB962C8B-B14F-4D97-AF65-F5344CB8AC3E}">
        <p14:creationId xmlns:p14="http://schemas.microsoft.com/office/powerpoint/2010/main" val="174921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65B96-1904-4F6F-846D-EF6BA3948451}" type="slidenum">
              <a:rPr lang="en-US" smtClean="0"/>
              <a:t>37</a:t>
            </a:fld>
            <a:endParaRPr lang="en-US"/>
          </a:p>
        </p:txBody>
      </p:sp>
    </p:spTree>
    <p:extLst>
      <p:ext uri="{BB962C8B-B14F-4D97-AF65-F5344CB8AC3E}">
        <p14:creationId xmlns:p14="http://schemas.microsoft.com/office/powerpoint/2010/main" val="249686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65B96-1904-4F6F-846D-EF6BA3948451}" type="slidenum">
              <a:rPr lang="en-US" smtClean="0"/>
              <a:t>47</a:t>
            </a:fld>
            <a:endParaRPr lang="en-US"/>
          </a:p>
        </p:txBody>
      </p:sp>
    </p:spTree>
    <p:extLst>
      <p:ext uri="{BB962C8B-B14F-4D97-AF65-F5344CB8AC3E}">
        <p14:creationId xmlns:p14="http://schemas.microsoft.com/office/powerpoint/2010/main" val="130416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C55288F-0844-411B-AC92-AEC3C2866320}" type="datetimeFigureOut">
              <a:rPr lang="en-US"/>
              <a:pPr>
                <a:defRPr/>
              </a:pPr>
              <a:t>6/16/2023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FF78DD-5962-4D82-BCFD-2528819317FB}" type="slidenum">
              <a:rPr lang="en-US" altLang="en-US"/>
              <a:pPr>
                <a:defRPr/>
              </a:pPr>
              <a:t>‹#›</a:t>
            </a:fld>
            <a:endParaRPr lang="en-US" altLang="en-US"/>
          </a:p>
        </p:txBody>
      </p:sp>
    </p:spTree>
    <p:extLst>
      <p:ext uri="{BB962C8B-B14F-4D97-AF65-F5344CB8AC3E}">
        <p14:creationId xmlns:p14="http://schemas.microsoft.com/office/powerpoint/2010/main" val="190146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E5C646-95BF-4A42-95AD-41D0495034D8}" type="datetimeFigureOut">
              <a:rPr lang="en-US"/>
              <a:pPr>
                <a:defRPr/>
              </a:pPr>
              <a:t>6/16/2023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816704-150E-4DAD-8EC0-B9A18C6E4AFF}" type="slidenum">
              <a:rPr lang="en-US" altLang="en-US"/>
              <a:pPr>
                <a:defRPr/>
              </a:pPr>
              <a:t>‹#›</a:t>
            </a:fld>
            <a:endParaRPr lang="en-US" altLang="en-US"/>
          </a:p>
        </p:txBody>
      </p:sp>
    </p:spTree>
    <p:extLst>
      <p:ext uri="{BB962C8B-B14F-4D97-AF65-F5344CB8AC3E}">
        <p14:creationId xmlns:p14="http://schemas.microsoft.com/office/powerpoint/2010/main" val="241270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9CEB94-86D5-4AD2-8A9B-7AF3615C22FF}" type="datetimeFigureOut">
              <a:rPr lang="en-US"/>
              <a:pPr>
                <a:defRPr/>
              </a:pPr>
              <a:t>6/16/2023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812595-57AE-437C-85AC-02BE31611C97}" type="slidenum">
              <a:rPr lang="en-US" altLang="en-US"/>
              <a:pPr>
                <a:defRPr/>
              </a:pPr>
              <a:t>‹#›</a:t>
            </a:fld>
            <a:endParaRPr lang="en-US" altLang="en-US"/>
          </a:p>
        </p:txBody>
      </p:sp>
    </p:spTree>
    <p:extLst>
      <p:ext uri="{BB962C8B-B14F-4D97-AF65-F5344CB8AC3E}">
        <p14:creationId xmlns:p14="http://schemas.microsoft.com/office/powerpoint/2010/main" val="276145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7B3F9B-1026-4B00-95FC-677F785D5ABC}" type="datetimeFigureOut">
              <a:rPr lang="en-US"/>
              <a:pPr>
                <a:defRPr/>
              </a:pPr>
              <a:t>6/16/2023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70708E-0AE3-4C51-9214-49DEAB7B5C99}" type="slidenum">
              <a:rPr lang="en-US" altLang="en-US"/>
              <a:pPr>
                <a:defRPr/>
              </a:pPr>
              <a:t>‹#›</a:t>
            </a:fld>
            <a:endParaRPr lang="en-US" altLang="en-US"/>
          </a:p>
        </p:txBody>
      </p:sp>
    </p:spTree>
    <p:extLst>
      <p:ext uri="{BB962C8B-B14F-4D97-AF65-F5344CB8AC3E}">
        <p14:creationId xmlns:p14="http://schemas.microsoft.com/office/powerpoint/2010/main" val="319113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8CDBA00-2002-43B9-9662-8D4EC49FBAF9}" type="datetimeFigureOut">
              <a:rPr lang="en-US"/>
              <a:pPr>
                <a:defRPr/>
              </a:pPr>
              <a:t>6/16/2023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DA7C4A-F11D-4516-9D5E-40FB1D2FB347}" type="slidenum">
              <a:rPr lang="en-US" altLang="en-US"/>
              <a:pPr>
                <a:defRPr/>
              </a:pPr>
              <a:t>‹#›</a:t>
            </a:fld>
            <a:endParaRPr lang="en-US" altLang="en-US"/>
          </a:p>
        </p:txBody>
      </p:sp>
    </p:spTree>
    <p:extLst>
      <p:ext uri="{BB962C8B-B14F-4D97-AF65-F5344CB8AC3E}">
        <p14:creationId xmlns:p14="http://schemas.microsoft.com/office/powerpoint/2010/main" val="281069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CE249BD-5D89-4652-BB8C-C39C667F57D1}" type="datetimeFigureOut">
              <a:rPr lang="en-US"/>
              <a:pPr>
                <a:defRPr/>
              </a:pPr>
              <a:t>6/16/2023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904432-6D42-4B4A-8B76-240D876CA4E1}" type="slidenum">
              <a:rPr lang="en-US" altLang="en-US"/>
              <a:pPr>
                <a:defRPr/>
              </a:pPr>
              <a:t>‹#›</a:t>
            </a:fld>
            <a:endParaRPr lang="en-US" altLang="en-US"/>
          </a:p>
        </p:txBody>
      </p:sp>
    </p:spTree>
    <p:extLst>
      <p:ext uri="{BB962C8B-B14F-4D97-AF65-F5344CB8AC3E}">
        <p14:creationId xmlns:p14="http://schemas.microsoft.com/office/powerpoint/2010/main" val="174109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A1B9B0C-786D-4E49-A13D-02EE382D40A6}" type="datetimeFigureOut">
              <a:rPr lang="en-US"/>
              <a:pPr>
                <a:defRPr/>
              </a:pPr>
              <a:t>6/16/2023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4FA3831-7407-4956-8FF9-1FFF9444E427}" type="slidenum">
              <a:rPr lang="en-US" altLang="en-US"/>
              <a:pPr>
                <a:defRPr/>
              </a:pPr>
              <a:t>‹#›</a:t>
            </a:fld>
            <a:endParaRPr lang="en-US" altLang="en-US"/>
          </a:p>
        </p:txBody>
      </p:sp>
    </p:spTree>
    <p:extLst>
      <p:ext uri="{BB962C8B-B14F-4D97-AF65-F5344CB8AC3E}">
        <p14:creationId xmlns:p14="http://schemas.microsoft.com/office/powerpoint/2010/main" val="31076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C29F832-D59B-462E-986A-CC9B5FED9C7A}" type="datetimeFigureOut">
              <a:rPr lang="en-US"/>
              <a:pPr>
                <a:defRPr/>
              </a:pPr>
              <a:t>6/16/2023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AED802-3E85-4F19-80FE-9590296E4D82}" type="slidenum">
              <a:rPr lang="en-US" altLang="en-US"/>
              <a:pPr>
                <a:defRPr/>
              </a:pPr>
              <a:t>‹#›</a:t>
            </a:fld>
            <a:endParaRPr lang="en-US" altLang="en-US"/>
          </a:p>
        </p:txBody>
      </p:sp>
    </p:spTree>
    <p:extLst>
      <p:ext uri="{BB962C8B-B14F-4D97-AF65-F5344CB8AC3E}">
        <p14:creationId xmlns:p14="http://schemas.microsoft.com/office/powerpoint/2010/main" val="2516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424A58-A69A-435C-9A19-5880F08478C4}" type="datetimeFigureOut">
              <a:rPr lang="en-US"/>
              <a:pPr>
                <a:defRPr/>
              </a:pPr>
              <a:t>6/16/2023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F91E27D-A747-4E6A-96D0-40EF0F933D72}" type="slidenum">
              <a:rPr lang="en-US" altLang="en-US"/>
              <a:pPr>
                <a:defRPr/>
              </a:pPr>
              <a:t>‹#›</a:t>
            </a:fld>
            <a:endParaRPr lang="en-US" altLang="en-US"/>
          </a:p>
        </p:txBody>
      </p:sp>
    </p:spTree>
    <p:extLst>
      <p:ext uri="{BB962C8B-B14F-4D97-AF65-F5344CB8AC3E}">
        <p14:creationId xmlns:p14="http://schemas.microsoft.com/office/powerpoint/2010/main" val="140420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71B510A-1A85-49A8-B6D1-75632B81DD54}" type="datetimeFigureOut">
              <a:rPr lang="en-US"/>
              <a:pPr>
                <a:defRPr/>
              </a:pPr>
              <a:t>6/16/2023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E271C7-A7DD-4CE4-85E6-7B33A71694DD}" type="slidenum">
              <a:rPr lang="en-US" altLang="en-US"/>
              <a:pPr>
                <a:defRPr/>
              </a:pPr>
              <a:t>‹#›</a:t>
            </a:fld>
            <a:endParaRPr lang="en-US" altLang="en-US"/>
          </a:p>
        </p:txBody>
      </p:sp>
    </p:spTree>
    <p:extLst>
      <p:ext uri="{BB962C8B-B14F-4D97-AF65-F5344CB8AC3E}">
        <p14:creationId xmlns:p14="http://schemas.microsoft.com/office/powerpoint/2010/main" val="367473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8E7D4C-AD0C-4B7F-B30C-0A7D08A5B8C7}" type="datetimeFigureOut">
              <a:rPr lang="en-US"/>
              <a:pPr>
                <a:defRPr/>
              </a:pPr>
              <a:t>6/16/2023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EC63F9-1530-41FC-97EF-EEFA4333783B}" type="slidenum">
              <a:rPr lang="en-US" altLang="en-US"/>
              <a:pPr>
                <a:defRPr/>
              </a:pPr>
              <a:t>‹#›</a:t>
            </a:fld>
            <a:endParaRPr lang="en-US" altLang="en-US"/>
          </a:p>
        </p:txBody>
      </p:sp>
    </p:spTree>
    <p:extLst>
      <p:ext uri="{BB962C8B-B14F-4D97-AF65-F5344CB8AC3E}">
        <p14:creationId xmlns:p14="http://schemas.microsoft.com/office/powerpoint/2010/main" val="252964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2BFBA9D-E11A-4B94-BF57-7666B7936380}" type="datetimeFigureOut">
              <a:rPr lang="en-US"/>
              <a:pPr>
                <a:defRPr/>
              </a:pPr>
              <a:t>6/16/2023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3EF331C-EBB1-437C-AE12-7EA7675D75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a:t>INSTANCE-BASED</a:t>
            </a:r>
            <a:br>
              <a:rPr lang="en-US" altLang="en-US"/>
            </a:br>
            <a:r>
              <a:rPr lang="en-US" altLang="en-US"/>
              <a:t>LEARNING</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a:t>Dr. T. </a:t>
            </a:r>
            <a:r>
              <a:rPr lang="en-US" dirty="0" err="1"/>
              <a:t>Adilakshmi</a:t>
            </a:r>
            <a:endParaRPr lang="en-US" dirty="0"/>
          </a:p>
          <a:p>
            <a:pPr eaLnBrk="1" fontAlgn="auto" hangingPunct="1">
              <a:spcAft>
                <a:spcPts val="0"/>
              </a:spcAft>
              <a:defRPr/>
            </a:pPr>
            <a:r>
              <a:rPr lang="en-US" dirty="0"/>
              <a:t>Professor, 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9144000" cy="411163"/>
          </a:xfrm>
        </p:spPr>
        <p:txBody>
          <a:bodyPr/>
          <a:lstStyle/>
          <a:p>
            <a:pPr eaLnBrk="1" hangingPunct="1"/>
            <a:r>
              <a:rPr lang="en-US" altLang="en-US" sz="3200" b="1">
                <a:solidFill>
                  <a:srgbClr val="0070C0"/>
                </a:solidFill>
              </a:rPr>
              <a:t>Distance-Weighted Nearest Neighbor algorithm </a:t>
            </a:r>
            <a:endParaRPr lang="en-US" altLang="en-US" sz="3200">
              <a:solidFill>
                <a:srgbClr val="0070C0"/>
              </a:solidFill>
            </a:endParaRPr>
          </a:p>
        </p:txBody>
      </p:sp>
      <p:sp>
        <p:nvSpPr>
          <p:cNvPr id="11267" name="Content Placeholder 2"/>
          <p:cNvSpPr>
            <a:spLocks noGrp="1"/>
          </p:cNvSpPr>
          <p:nvPr>
            <p:ph idx="1"/>
          </p:nvPr>
        </p:nvSpPr>
        <p:spPr>
          <a:xfrm>
            <a:off x="228600" y="533400"/>
            <a:ext cx="8915400" cy="4525963"/>
          </a:xfrm>
        </p:spPr>
        <p:txBody>
          <a:bodyPr/>
          <a:lstStyle/>
          <a:p>
            <a:pPr eaLnBrk="1" hangingPunct="1"/>
            <a:r>
              <a:rPr lang="en-US" altLang="en-US" sz="2400" dirty="0">
                <a:solidFill>
                  <a:srgbClr val="FF0000"/>
                </a:solidFill>
                <a:latin typeface="Times New Roman" panose="02020603050405020304" pitchFamily="18" charset="0"/>
                <a:cs typeface="Times New Roman" panose="02020603050405020304" pitchFamily="18" charset="0"/>
              </a:rPr>
              <a:t>Refinement to the Nearest Neighbor algorithm is to weight the contribution of each of the k neighbors according to their distance to the query point </a:t>
            </a:r>
            <a:r>
              <a:rPr lang="en-US" altLang="en-US" sz="2400" dirty="0" err="1">
                <a:solidFill>
                  <a:srgbClr val="FF0000"/>
                </a:solidFill>
                <a:latin typeface="Times New Roman" panose="02020603050405020304" pitchFamily="18" charset="0"/>
                <a:cs typeface="Times New Roman" panose="02020603050405020304" pitchFamily="18" charset="0"/>
              </a:rPr>
              <a:t>x</a:t>
            </a:r>
            <a:r>
              <a:rPr lang="en-US" altLang="en-US" sz="2400" baseline="-25000" dirty="0" err="1">
                <a:solidFill>
                  <a:srgbClr val="FF0000"/>
                </a:solidFill>
                <a:latin typeface="Times New Roman" panose="02020603050405020304" pitchFamily="18" charset="0"/>
                <a:cs typeface="Times New Roman" panose="02020603050405020304" pitchFamily="18" charset="0"/>
              </a:rPr>
              <a:t>q</a:t>
            </a:r>
            <a:r>
              <a:rPr lang="en-US" altLang="en-US" sz="2400" dirty="0">
                <a:solidFill>
                  <a:srgbClr val="FF0000"/>
                </a:solidFill>
                <a:latin typeface="Times New Roman" panose="02020603050405020304" pitchFamily="18" charset="0"/>
                <a:cs typeface="Times New Roman" panose="02020603050405020304" pitchFamily="18" charset="0"/>
              </a:rPr>
              <a:t> giving greater weight to closer neighbors</a:t>
            </a:r>
          </a:p>
          <a:p>
            <a:pPr eaLnBrk="1" hangingPunct="1"/>
            <a:r>
              <a:rPr lang="en-US" altLang="en-US" sz="2400" dirty="0">
                <a:latin typeface="Times New Roman" panose="02020603050405020304" pitchFamily="18" charset="0"/>
                <a:cs typeface="Times New Roman" panose="02020603050405020304" pitchFamily="18" charset="0"/>
              </a:rPr>
              <a:t>This can be accomplished by replacing the final line of the algorithm by</a:t>
            </a: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65363"/>
            <a:ext cx="4038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29100"/>
            <a:ext cx="8686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52400" y="914400"/>
            <a:ext cx="8229600" cy="4525963"/>
          </a:xfrm>
        </p:spPr>
        <p:txBody>
          <a:bodyPr/>
          <a:lstStyle/>
          <a:p>
            <a:pPr eaLnBrk="1" hangingPunct="1"/>
            <a:r>
              <a:rPr lang="en-US" altLang="en-US" dirty="0"/>
              <a:t>for real-valued target functions</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32099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62175"/>
            <a:ext cx="9056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7"/>
          <p:cNvSpPr>
            <a:spLocks noChangeArrowheads="1"/>
          </p:cNvSpPr>
          <p:nvPr/>
        </p:nvSpPr>
        <p:spPr bwMode="auto">
          <a:xfrm>
            <a:off x="88900" y="4037013"/>
            <a:ext cx="9144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t>The only disadvantage of considering all examples is that our classifier will run more slowly</a:t>
            </a:r>
            <a:r>
              <a:rPr lang="en-US" altLang="en-US" sz="2400" dirty="0">
                <a:solidFill>
                  <a:srgbClr val="7030A0"/>
                </a:solidFill>
              </a:rPr>
              <a:t>. If all training examples are considered when classifying a new query instance, we call the algorithm a </a:t>
            </a:r>
            <a:r>
              <a:rPr lang="en-US" altLang="en-US" sz="2400" i="1" dirty="0">
                <a:solidFill>
                  <a:srgbClr val="7030A0"/>
                </a:solidFill>
              </a:rPr>
              <a:t>global method.</a:t>
            </a:r>
          </a:p>
          <a:p>
            <a:pPr eaLnBrk="1" hangingPunct="1">
              <a:spcBef>
                <a:spcPct val="0"/>
              </a:spcBef>
              <a:buFontTx/>
              <a:buNone/>
            </a:pPr>
            <a:r>
              <a:rPr lang="en-US" altLang="en-US" sz="2400" dirty="0">
                <a:solidFill>
                  <a:srgbClr val="7030A0"/>
                </a:solidFill>
              </a:rPr>
              <a:t>If only the nearest training examples are considered, we call it a </a:t>
            </a:r>
            <a:r>
              <a:rPr lang="en-US" altLang="en-US" sz="2400" i="1" dirty="0">
                <a:solidFill>
                  <a:srgbClr val="7030A0"/>
                </a:solidFill>
              </a:rPr>
              <a:t>local method.</a:t>
            </a:r>
          </a:p>
        </p:txBody>
      </p:sp>
      <p:sp>
        <p:nvSpPr>
          <p:cNvPr id="2" name="Rectangle 1"/>
          <p:cNvSpPr/>
          <p:nvPr/>
        </p:nvSpPr>
        <p:spPr>
          <a:xfrm>
            <a:off x="152400" y="2440822"/>
            <a:ext cx="8686800" cy="646331"/>
          </a:xfrm>
          <a:prstGeom prst="rect">
            <a:avLst/>
          </a:prstGeom>
        </p:spPr>
        <p:txBody>
          <a:bodyPr wrap="square">
            <a:spAutoFit/>
          </a:bodyPr>
          <a:lstStyle/>
          <a:p>
            <a:r>
              <a:rPr lang="en-US" dirty="0"/>
              <a:t> the denominator in Equation (8.4) is a constant that normalizes the contributions of the various weights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2160940"/>
            <a:ext cx="8229600" cy="3404482"/>
          </a:xfrm>
          <a:prstGeom prst="rect">
            <a:avLst/>
          </a:prstGeom>
        </p:spPr>
      </p:pic>
    </p:spTree>
    <p:extLst>
      <p:ext uri="{BB962C8B-B14F-4D97-AF65-F5344CB8AC3E}">
        <p14:creationId xmlns:p14="http://schemas.microsoft.com/office/powerpoint/2010/main" val="402540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8863" y="1543050"/>
            <a:ext cx="42957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46275"/>
            <a:ext cx="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98675"/>
            <a:ext cx="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113" y="2438400"/>
            <a:ext cx="3467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83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IN" altLang="en-US"/>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290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5814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0"/>
            <a:ext cx="6858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5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0495" y="1600200"/>
            <a:ext cx="6283009" cy="4525963"/>
          </a:xfrm>
          <a:prstGeom prst="rect">
            <a:avLst/>
          </a:prstGeom>
        </p:spPr>
      </p:pic>
    </p:spTree>
    <p:extLst>
      <p:ext uri="{BB962C8B-B14F-4D97-AF65-F5344CB8AC3E}">
        <p14:creationId xmlns:p14="http://schemas.microsoft.com/office/powerpoint/2010/main" val="346098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3397" y="1600200"/>
            <a:ext cx="6257205" cy="4525963"/>
          </a:xfrm>
          <a:prstGeom prst="rect">
            <a:avLst/>
          </a:prstGeom>
        </p:spPr>
      </p:pic>
    </p:spTree>
    <p:extLst>
      <p:ext uri="{BB962C8B-B14F-4D97-AF65-F5344CB8AC3E}">
        <p14:creationId xmlns:p14="http://schemas.microsoft.com/office/powerpoint/2010/main" val="294351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6152" y="1600200"/>
            <a:ext cx="6131695" cy="4525963"/>
          </a:xfrm>
          <a:prstGeom prst="rect">
            <a:avLst/>
          </a:prstGeom>
        </p:spPr>
      </p:pic>
      <p:sp>
        <p:nvSpPr>
          <p:cNvPr id="5" name="Rectangle 4"/>
          <p:cNvSpPr/>
          <p:nvPr/>
        </p:nvSpPr>
        <p:spPr>
          <a:xfrm>
            <a:off x="2667000" y="457200"/>
            <a:ext cx="4572000" cy="923330"/>
          </a:xfrm>
          <a:prstGeom prst="rect">
            <a:avLst/>
          </a:prstGeom>
        </p:spPr>
        <p:txBody>
          <a:bodyPr>
            <a:spAutoFit/>
          </a:bodyPr>
          <a:lstStyle/>
          <a:p>
            <a:pPr algn="just">
              <a:buFont typeface="Arial" panose="020B0604020202020204" pitchFamily="34" charset="0"/>
              <a:buChar char="•"/>
            </a:pPr>
            <a:r>
              <a:rPr lang="en-US" dirty="0">
                <a:solidFill>
                  <a:srgbClr val="000000"/>
                </a:solidFill>
                <a:latin typeface="inter-regular"/>
              </a:rPr>
              <a:t>As we can see the 3 nearest neighbors are from category A, hence this new data point must belong to category A.</a:t>
            </a:r>
            <a:endParaRPr lang="en-US" b="0" i="0" dirty="0">
              <a:solidFill>
                <a:srgbClr val="000000"/>
              </a:solidFill>
              <a:effectLst/>
              <a:latin typeface="inter-regular"/>
            </a:endParaRPr>
          </a:p>
        </p:txBody>
      </p:sp>
    </p:spTree>
    <p:extLst>
      <p:ext uri="{BB962C8B-B14F-4D97-AF65-F5344CB8AC3E}">
        <p14:creationId xmlns:p14="http://schemas.microsoft.com/office/powerpoint/2010/main" val="105114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28737" y="1915319"/>
            <a:ext cx="6486525" cy="3895725"/>
          </a:xfrm>
          <a:prstGeom prst="rect">
            <a:avLst/>
          </a:prstGeom>
        </p:spPr>
      </p:pic>
    </p:spTree>
    <p:extLst>
      <p:ext uri="{BB962C8B-B14F-4D97-AF65-F5344CB8AC3E}">
        <p14:creationId xmlns:p14="http://schemas.microsoft.com/office/powerpoint/2010/main" val="173820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2962" y="2020094"/>
            <a:ext cx="7458075" cy="3686175"/>
          </a:xfrm>
          <a:prstGeom prst="rect">
            <a:avLst/>
          </a:prstGeom>
        </p:spPr>
      </p:pic>
    </p:spTree>
    <p:extLst>
      <p:ext uri="{BB962C8B-B14F-4D97-AF65-F5344CB8AC3E}">
        <p14:creationId xmlns:p14="http://schemas.microsoft.com/office/powerpoint/2010/main" val="11398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9144000" cy="5029200"/>
          </a:xfrm>
        </p:spPr>
        <p:txBody>
          <a:bodyPr rtlCol="0">
            <a:normAutofit lnSpcReduction="10000"/>
          </a:bodyPr>
          <a:lstStyle/>
          <a:p>
            <a:pPr eaLnBrk="1" fontAlgn="auto" hangingPunct="1">
              <a:spcAft>
                <a:spcPts val="0"/>
              </a:spcAft>
              <a:defRPr/>
            </a:pPr>
            <a:r>
              <a:rPr lang="en-US" sz="2400" dirty="0">
                <a:latin typeface="Times New Roman" panose="02020603050405020304" pitchFamily="18" charset="0"/>
                <a:cs typeface="Times New Roman" panose="02020603050405020304" pitchFamily="18" charset="0"/>
              </a:rPr>
              <a:t>These methods simply store the training examples. Generalizing beyond these examples is postponed until a new instance must be classified. </a:t>
            </a:r>
          </a:p>
          <a:p>
            <a:pPr eaLnBrk="1" fontAlgn="auto" hangingPunct="1">
              <a:spcAft>
                <a:spcPts val="0"/>
              </a:spcAft>
              <a:defRPr/>
            </a:pPr>
            <a:r>
              <a:rPr lang="en-US" sz="2400" dirty="0">
                <a:latin typeface="Times New Roman" panose="02020603050405020304" pitchFamily="18" charset="0"/>
                <a:cs typeface="Times New Roman" panose="02020603050405020304" pitchFamily="18" charset="0"/>
              </a:rPr>
              <a:t>Each time a new query instance is encountered, its relationship to the previously stored examples is examined in order to assign a target function value for the new instance. </a:t>
            </a:r>
          </a:p>
          <a:p>
            <a:pPr eaLnBrk="1" fontAlgn="auto" hangingPunct="1">
              <a:spcAft>
                <a:spcPts val="0"/>
              </a:spcAft>
              <a:defRPr/>
            </a:pPr>
            <a:r>
              <a:rPr lang="en-US" sz="2400" dirty="0">
                <a:solidFill>
                  <a:srgbClr val="C00000"/>
                </a:solidFill>
                <a:latin typeface="Times New Roman" panose="02020603050405020304" pitchFamily="18" charset="0"/>
                <a:cs typeface="Times New Roman" panose="02020603050405020304" pitchFamily="18" charset="0"/>
              </a:rPr>
              <a:t>Instance based learning includes nearest neighbor and locally weighted regression methods that assume instances can be represented as points in a Euclidean space. It also includes case-based reasoning methods that use, symbolic representations for instances. </a:t>
            </a:r>
          </a:p>
          <a:p>
            <a:pPr eaLnBrk="1" fontAlgn="auto" hangingPunct="1">
              <a:spcAft>
                <a:spcPts val="0"/>
              </a:spcAft>
              <a:defRPr/>
            </a:pPr>
            <a:r>
              <a:rPr lang="en-US" sz="2400" dirty="0">
                <a:latin typeface="Times New Roman" panose="02020603050405020304" pitchFamily="18" charset="0"/>
                <a:cs typeface="Times New Roman" panose="02020603050405020304" pitchFamily="18" charset="0"/>
              </a:rPr>
              <a:t>Instance-based methods are sometimes referred to as "lazy" learning methods because they delay processing until a new instance must be classified. </a:t>
            </a:r>
          </a:p>
        </p:txBody>
      </p:sp>
      <p:sp>
        <p:nvSpPr>
          <p:cNvPr id="3075" name="Rectangle 4"/>
          <p:cNvSpPr>
            <a:spLocks noChangeArrowheads="1"/>
          </p:cNvSpPr>
          <p:nvPr/>
        </p:nvSpPr>
        <p:spPr bwMode="auto">
          <a:xfrm>
            <a:off x="762000" y="228600"/>
            <a:ext cx="739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b="1">
                <a:solidFill>
                  <a:srgbClr val="0070C0"/>
                </a:solidFill>
                <a:latin typeface="Times New Roman" panose="02020603050405020304" pitchFamily="18" charset="0"/>
              </a:rPr>
              <a:t>INSTANCE-BASED LEARNING</a:t>
            </a:r>
          </a:p>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847206"/>
            <a:ext cx="8229600" cy="4031951"/>
          </a:xfrm>
          <a:prstGeom prst="rect">
            <a:avLst/>
          </a:prstGeom>
        </p:spPr>
      </p:pic>
    </p:spTree>
    <p:extLst>
      <p:ext uri="{BB962C8B-B14F-4D97-AF65-F5344CB8AC3E}">
        <p14:creationId xmlns:p14="http://schemas.microsoft.com/office/powerpoint/2010/main" val="2623810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672411"/>
            <a:ext cx="9144000" cy="3513178"/>
          </a:xfrm>
          <a:prstGeom prst="rect">
            <a:avLst/>
          </a:prstGeom>
        </p:spPr>
      </p:pic>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824202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2066190"/>
            <a:ext cx="8229600" cy="4106010"/>
          </a:xfrm>
          <a:prstGeom prst="rect">
            <a:avLst/>
          </a:prstGeom>
        </p:spPr>
      </p:pic>
    </p:spTree>
    <p:extLst>
      <p:ext uri="{BB962C8B-B14F-4D97-AF65-F5344CB8AC3E}">
        <p14:creationId xmlns:p14="http://schemas.microsoft.com/office/powerpoint/2010/main" val="66133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487362"/>
          </a:xfrm>
        </p:spPr>
        <p:txBody>
          <a:bodyPr/>
          <a:lstStyle/>
          <a:p>
            <a:pPr eaLnBrk="1" hangingPunct="1"/>
            <a:r>
              <a:rPr lang="en-US" altLang="en-US" b="1">
                <a:solidFill>
                  <a:srgbClr val="0070C0"/>
                </a:solidFill>
              </a:rPr>
              <a:t>Terminology</a:t>
            </a:r>
            <a:endParaRPr lang="en-US" altLang="en-US">
              <a:solidFill>
                <a:srgbClr val="0070C0"/>
              </a:solidFill>
            </a:endParaRPr>
          </a:p>
        </p:txBody>
      </p:sp>
      <p:sp>
        <p:nvSpPr>
          <p:cNvPr id="3" name="Content Placeholder 2"/>
          <p:cNvSpPr>
            <a:spLocks noGrp="1"/>
          </p:cNvSpPr>
          <p:nvPr>
            <p:ph idx="1"/>
          </p:nvPr>
        </p:nvSpPr>
        <p:spPr>
          <a:xfrm>
            <a:off x="0" y="762000"/>
            <a:ext cx="9144000" cy="6096000"/>
          </a:xfrm>
        </p:spPr>
        <p:txBody>
          <a:bodyPr/>
          <a:lstStyle/>
          <a:p>
            <a:pPr marL="0" indent="0" algn="just" eaLnBrk="1" hangingPunct="1">
              <a:buFont typeface="Arial" charset="0"/>
              <a:buNone/>
              <a:defRPr/>
            </a:pPr>
            <a:r>
              <a:rPr lang="en-US" sz="2800" dirty="0"/>
              <a:t>Much of the literature on nearest-neighbor methods and weighted local regression uses a terminology that has arisen from the field of statistical pattern recognition.</a:t>
            </a:r>
          </a:p>
          <a:p>
            <a:pPr algn="just" eaLnBrk="1" hangingPunct="1">
              <a:buFont typeface="Arial" charset="0"/>
              <a:buNone/>
              <a:defRPr/>
            </a:pPr>
            <a:r>
              <a:rPr lang="en-US" sz="2800" dirty="0"/>
              <a:t>it is useful to know the following terms: </a:t>
            </a:r>
          </a:p>
          <a:p>
            <a:pPr algn="just" eaLnBrk="1" hangingPunct="1">
              <a:buFont typeface="Arial" charset="0"/>
              <a:buChar char="•"/>
              <a:defRPr/>
            </a:pPr>
            <a:r>
              <a:rPr lang="en-US" sz="2800" b="1" i="1" dirty="0"/>
              <a:t> Regression  </a:t>
            </a:r>
            <a:r>
              <a:rPr lang="en-US" sz="2800" i="1" dirty="0"/>
              <a:t>means approximating a real-valued target function.</a:t>
            </a:r>
          </a:p>
          <a:p>
            <a:pPr algn="just" eaLnBrk="1" hangingPunct="1">
              <a:buFont typeface="Arial" charset="0"/>
              <a:buChar char="•"/>
              <a:defRPr/>
            </a:pPr>
            <a:r>
              <a:rPr lang="en-US" sz="2800" b="1" i="1" dirty="0"/>
              <a:t>Residual </a:t>
            </a:r>
            <a:r>
              <a:rPr lang="en-US" sz="2800" dirty="0"/>
              <a:t>is the error   (x) - f (x) in approximating the target function.</a:t>
            </a:r>
          </a:p>
          <a:p>
            <a:pPr algn="just" eaLnBrk="1" hangingPunct="1">
              <a:buFont typeface="Arial" charset="0"/>
              <a:buChar char="•"/>
              <a:defRPr/>
            </a:pPr>
            <a:r>
              <a:rPr lang="en-US" sz="2800" b="1" i="1" dirty="0"/>
              <a:t>Kernel </a:t>
            </a:r>
            <a:r>
              <a:rPr lang="en-US" sz="2800" dirty="0"/>
              <a:t>function is the function of distance that is used to determine the weight of each training example. </a:t>
            </a:r>
          </a:p>
          <a:p>
            <a:pPr algn="just" eaLnBrk="1" hangingPunct="1">
              <a:buFont typeface="Arial" charset="0"/>
              <a:buChar char="•"/>
              <a:defRPr/>
            </a:pPr>
            <a:r>
              <a:rPr lang="en-US" sz="2800"/>
              <a:t>the </a:t>
            </a:r>
            <a:r>
              <a:rPr lang="en-US" sz="2800" dirty="0"/>
              <a:t>kernel function is the function </a:t>
            </a:r>
            <a:r>
              <a:rPr lang="en-US" sz="2800" b="1" i="1" dirty="0"/>
              <a:t>K such that </a:t>
            </a:r>
            <a:r>
              <a:rPr lang="en-US" sz="2800" b="1" i="1" dirty="0" err="1"/>
              <a:t>w</a:t>
            </a:r>
            <a:r>
              <a:rPr lang="en-US" sz="2800" b="1" i="1" baseline="-25000" dirty="0" err="1"/>
              <a:t>i</a:t>
            </a:r>
            <a:r>
              <a:rPr lang="en-US" sz="2800" b="1" i="1" dirty="0"/>
              <a:t> = K(d(x</a:t>
            </a:r>
            <a:r>
              <a:rPr lang="en-US" sz="2800" b="1" i="1" baseline="-25000" dirty="0"/>
              <a:t>i</a:t>
            </a:r>
            <a:r>
              <a:rPr lang="en-US" sz="2800" b="1" i="1" dirty="0"/>
              <a:t>, </a:t>
            </a:r>
            <a:r>
              <a:rPr lang="en-US" sz="2800" b="1" i="1" dirty="0" err="1"/>
              <a:t>x</a:t>
            </a:r>
            <a:r>
              <a:rPr lang="en-US" sz="2800" b="1" i="1" baseline="-25000" dirty="0" err="1"/>
              <a:t>q</a:t>
            </a:r>
            <a:r>
              <a:rPr lang="en-US" sz="2800" b="1" i="1" dirty="0"/>
              <a:t>)).</a:t>
            </a:r>
            <a:endParaRPr lang="en-US" sz="2800" dirty="0"/>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657600"/>
            <a:ext cx="238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0"/>
            <a:ext cx="8229600" cy="1143000"/>
          </a:xfrm>
        </p:spPr>
        <p:txBody>
          <a:bodyPr/>
          <a:lstStyle/>
          <a:p>
            <a:r>
              <a:rPr lang="en-US" altLang="en-US" b="1">
                <a:solidFill>
                  <a:srgbClr val="0070C0"/>
                </a:solidFill>
              </a:rPr>
              <a:t>LOCALLY WEIGHTED REGRESSION</a:t>
            </a:r>
            <a:endParaRPr lang="en-US" altLang="en-US">
              <a:solidFill>
                <a:srgbClr val="0070C0"/>
              </a:solidFill>
            </a:endParaRPr>
          </a:p>
        </p:txBody>
      </p:sp>
      <p:sp>
        <p:nvSpPr>
          <p:cNvPr id="14339" name="Content Placeholder 2"/>
          <p:cNvSpPr>
            <a:spLocks noGrp="1"/>
          </p:cNvSpPr>
          <p:nvPr>
            <p:ph idx="1"/>
          </p:nvPr>
        </p:nvSpPr>
        <p:spPr>
          <a:xfrm>
            <a:off x="0" y="838200"/>
            <a:ext cx="9144000" cy="6019800"/>
          </a:xfrm>
        </p:spPr>
        <p:txBody>
          <a:bodyPr/>
          <a:lstStyle/>
          <a:p>
            <a:pPr algn="just"/>
            <a:r>
              <a:rPr lang="en-US" altLang="en-US" dirty="0"/>
              <a:t>The nearest-neighbor approaches described in the previous section can be thought of as approximating the target function f(x) at the single query point x = </a:t>
            </a:r>
            <a:r>
              <a:rPr lang="en-US" altLang="en-US" dirty="0" err="1"/>
              <a:t>x</a:t>
            </a:r>
            <a:r>
              <a:rPr lang="en-US" altLang="en-US" baseline="-25000" dirty="0" err="1"/>
              <a:t>q</a:t>
            </a:r>
            <a:r>
              <a:rPr lang="en-US" altLang="en-US" dirty="0"/>
              <a:t> </a:t>
            </a:r>
          </a:p>
          <a:p>
            <a:pPr algn="just"/>
            <a:r>
              <a:rPr lang="en-US" altLang="en-US" dirty="0">
                <a:solidFill>
                  <a:srgbClr val="7030A0"/>
                </a:solidFill>
              </a:rPr>
              <a:t>Locally weighted regression is a generalization of this approach. It constructs an explicit approximation to f over a local region surrounding </a:t>
            </a:r>
            <a:r>
              <a:rPr lang="en-US" altLang="en-US" dirty="0" err="1">
                <a:solidFill>
                  <a:srgbClr val="7030A0"/>
                </a:solidFill>
              </a:rPr>
              <a:t>x</a:t>
            </a:r>
            <a:r>
              <a:rPr lang="en-US" altLang="en-US" baseline="-25000" dirty="0" err="1">
                <a:solidFill>
                  <a:srgbClr val="7030A0"/>
                </a:solidFill>
              </a:rPr>
              <a:t>q</a:t>
            </a:r>
            <a:endParaRPr lang="en-US" altLang="en-US" dirty="0">
              <a:solidFill>
                <a:srgbClr val="7030A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4800600"/>
          </a:xfrm>
        </p:spPr>
        <p:txBody>
          <a:bodyPr/>
          <a:lstStyle/>
          <a:p>
            <a:pPr algn="just">
              <a:defRPr/>
            </a:pPr>
            <a:r>
              <a:rPr lang="en-US" sz="2400" dirty="0"/>
              <a:t>For example, we might approximate the target function in the neighborhood surrounding </a:t>
            </a:r>
            <a:r>
              <a:rPr lang="en-US" sz="2400" dirty="0" err="1"/>
              <a:t>x</a:t>
            </a:r>
            <a:r>
              <a:rPr lang="en-US" sz="2400" baseline="-25000" dirty="0" err="1"/>
              <a:t>q</a:t>
            </a:r>
            <a:r>
              <a:rPr lang="en-US" sz="2400" dirty="0"/>
              <a:t> using a linear function, a quadratic function, a multilayer neural network, or some other functional form.</a:t>
            </a:r>
          </a:p>
          <a:p>
            <a:pPr algn="just">
              <a:defRPr/>
            </a:pPr>
            <a:r>
              <a:rPr lang="en-US" sz="2400" dirty="0"/>
              <a:t>The phrase "locally weighted regression" is called local because the function is approximated based only on data near the query point, </a:t>
            </a:r>
          </a:p>
          <a:p>
            <a:pPr algn="just">
              <a:defRPr/>
            </a:pPr>
            <a:r>
              <a:rPr lang="en-US" sz="2400" dirty="0"/>
              <a:t>weighted because the contribution of each training example is weighted by its distance from the query point,</a:t>
            </a:r>
          </a:p>
          <a:p>
            <a:pPr algn="just">
              <a:defRPr/>
            </a:pPr>
            <a:r>
              <a:rPr lang="en-US" sz="2400" dirty="0"/>
              <a:t> and regression because this is the term used widely in the statistical learning community for the problem of approximating real-valued functions.</a:t>
            </a:r>
          </a:p>
          <a:p>
            <a:pPr marL="0" indent="0">
              <a:buFont typeface="Arial" panose="020B0604020202020204" pitchFamily="34" charset="0"/>
              <a:buNone/>
              <a:defRPr/>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791200"/>
          </a:xfrm>
        </p:spPr>
        <p:txBody>
          <a:bodyPr>
            <a:normAutofit/>
          </a:bodyPr>
          <a:lstStyle/>
          <a:p>
            <a:pPr algn="just">
              <a:defRPr/>
            </a:pPr>
            <a:r>
              <a:rPr lang="en-US" dirty="0"/>
              <a:t>Given a new query instance </a:t>
            </a:r>
            <a:r>
              <a:rPr lang="en-US" dirty="0" err="1"/>
              <a:t>x</a:t>
            </a:r>
            <a:r>
              <a:rPr lang="en-US" baseline="-25000" dirty="0" err="1"/>
              <a:t>q</a:t>
            </a:r>
            <a:r>
              <a:rPr lang="en-US" baseline="-25000" dirty="0"/>
              <a:t> </a:t>
            </a:r>
            <a:r>
              <a:rPr lang="en-US" dirty="0"/>
              <a:t>the general approach in locally weighted regression is to construct an approximation    that fits the training examples in the neighborhood surrounding </a:t>
            </a:r>
            <a:r>
              <a:rPr lang="en-US" dirty="0" err="1"/>
              <a:t>x</a:t>
            </a:r>
            <a:r>
              <a:rPr lang="en-US" baseline="-25000" dirty="0" err="1"/>
              <a:t>q</a:t>
            </a:r>
            <a:r>
              <a:rPr lang="en-US" dirty="0"/>
              <a:t>.</a:t>
            </a:r>
            <a:endParaRPr lang="en-US" baseline="-25000" dirty="0"/>
          </a:p>
          <a:p>
            <a:pPr algn="just">
              <a:defRPr/>
            </a:pPr>
            <a:r>
              <a:rPr lang="en-US" dirty="0"/>
              <a:t>This approximation is then used to calculate the value    (</a:t>
            </a:r>
            <a:r>
              <a:rPr lang="en-US" dirty="0" err="1"/>
              <a:t>x</a:t>
            </a:r>
            <a:r>
              <a:rPr lang="en-US" baseline="-25000" dirty="0" err="1"/>
              <a:t>q</a:t>
            </a:r>
            <a:r>
              <a:rPr lang="en-US" dirty="0"/>
              <a:t>), which is output as the estimated target value for the query instance. </a:t>
            </a:r>
          </a:p>
          <a:p>
            <a:pPr algn="just">
              <a:buFont typeface="Arial" charset="0"/>
              <a:buChar char="•"/>
              <a:defRPr/>
            </a:pPr>
            <a:r>
              <a:rPr lang="en-US" dirty="0"/>
              <a:t>The description of   </a:t>
            </a:r>
            <a:r>
              <a:rPr lang="en-US" i="1" dirty="0"/>
              <a:t>may then be deleted, because a different local approximation </a:t>
            </a:r>
            <a:r>
              <a:rPr lang="en-US" dirty="0"/>
              <a:t>will be calculated for each distinct query instance.</a:t>
            </a: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76400"/>
            <a:ext cx="238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86125"/>
            <a:ext cx="238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343400"/>
            <a:ext cx="238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fontScale="90000"/>
          </a:bodyPr>
          <a:lstStyle/>
          <a:p>
            <a:pPr>
              <a:defRPr/>
            </a:pPr>
            <a:r>
              <a:rPr lang="en-US" b="1" dirty="0">
                <a:solidFill>
                  <a:srgbClr val="0070C0"/>
                </a:solidFill>
              </a:rPr>
              <a:t>Locally Weighted Linear Regression</a:t>
            </a:r>
            <a:endParaRPr lang="en-US" dirty="0">
              <a:solidFill>
                <a:srgbClr val="0070C0"/>
              </a:solidFill>
            </a:endParaRPr>
          </a:p>
        </p:txBody>
      </p:sp>
      <p:sp>
        <p:nvSpPr>
          <p:cNvPr id="17411" name="Content Placeholder 2"/>
          <p:cNvSpPr>
            <a:spLocks noGrp="1"/>
          </p:cNvSpPr>
          <p:nvPr>
            <p:ph idx="1"/>
          </p:nvPr>
        </p:nvSpPr>
        <p:spPr>
          <a:xfrm>
            <a:off x="0" y="685800"/>
            <a:ext cx="9144000" cy="1828800"/>
          </a:xfrm>
        </p:spPr>
        <p:txBody>
          <a:bodyPr/>
          <a:lstStyle/>
          <a:p>
            <a:pPr algn="just"/>
            <a:r>
              <a:rPr lang="en-US" altLang="en-US" sz="2800"/>
              <a:t>Consider the case of locally weighted regression in which the target function f is approximated near </a:t>
            </a:r>
            <a:r>
              <a:rPr lang="en-US" altLang="en-US" sz="2800" i="1"/>
              <a:t>x</a:t>
            </a:r>
            <a:r>
              <a:rPr lang="en-US" altLang="en-US" sz="2800" i="1" baseline="-25000"/>
              <a:t>q</a:t>
            </a:r>
            <a:r>
              <a:rPr lang="en-US" altLang="en-US" sz="2800" i="1"/>
              <a:t> using a linear function of the form</a:t>
            </a:r>
            <a:endParaRPr lang="en-US" altLang="en-US" sz="280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047875"/>
            <a:ext cx="45815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4"/>
          <p:cNvSpPr>
            <a:spLocks noChangeArrowheads="1"/>
          </p:cNvSpPr>
          <p:nvPr/>
        </p:nvSpPr>
        <p:spPr bwMode="auto">
          <a:xfrm>
            <a:off x="228600" y="2809875"/>
            <a:ext cx="8534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r>
              <a:rPr lang="en-US" altLang="en-US" sz="2400" dirty="0"/>
              <a:t>               Where </a:t>
            </a:r>
            <a:r>
              <a:rPr lang="en-US" altLang="en-US" sz="2400" dirty="0" err="1"/>
              <a:t>a</a:t>
            </a:r>
            <a:r>
              <a:rPr lang="en-US" altLang="en-US" sz="2400" baseline="-25000" dirty="0" err="1"/>
              <a:t>i</a:t>
            </a:r>
            <a:r>
              <a:rPr lang="en-US" altLang="en-US" sz="2400" dirty="0"/>
              <a:t>(x) denotes the value of the </a:t>
            </a:r>
            <a:r>
              <a:rPr lang="en-US" altLang="en-US" sz="2400" dirty="0" err="1"/>
              <a:t>i</a:t>
            </a:r>
            <a:r>
              <a:rPr lang="en-US" altLang="en-US" sz="2400" baseline="30000" dirty="0" err="1"/>
              <a:t>th</a:t>
            </a:r>
            <a:r>
              <a:rPr lang="en-US" altLang="en-US" sz="2400" dirty="0"/>
              <a:t> attribute of the instance x</a:t>
            </a:r>
            <a:r>
              <a:rPr lang="en-US" altLang="en-US" sz="2400" i="1" dirty="0"/>
              <a:t>. </a:t>
            </a:r>
          </a:p>
          <a:p>
            <a:pPr algn="just" eaLnBrk="1" hangingPunct="1">
              <a:defRPr/>
            </a:pPr>
            <a:endParaRPr lang="en-US" altLang="en-US" sz="2400" i="1" dirty="0"/>
          </a:p>
          <a:p>
            <a:pPr marL="342900" indent="-342900" algn="just" eaLnBrk="1" hangingPunct="1">
              <a:buFont typeface="Arial" panose="020B0604020202020204" pitchFamily="34" charset="0"/>
              <a:buChar char="•"/>
              <a:defRPr/>
            </a:pPr>
            <a:r>
              <a:rPr lang="en-US" altLang="en-US" sz="2400" i="1" dirty="0"/>
              <a:t>In </a:t>
            </a:r>
            <a:r>
              <a:rPr lang="en-US" altLang="en-US" sz="2400" dirty="0"/>
              <a:t>gradient descent find the coefficients </a:t>
            </a:r>
            <a:r>
              <a:rPr lang="en-US" altLang="en-US" sz="2400" i="1" dirty="0"/>
              <a:t>w</a:t>
            </a:r>
            <a:r>
              <a:rPr lang="en-US" altLang="en-US" sz="2400" i="1" baseline="-25000" dirty="0"/>
              <a:t>0</a:t>
            </a:r>
            <a:r>
              <a:rPr lang="en-US" altLang="en-US" sz="2400" i="1" dirty="0"/>
              <a:t> . . . </a:t>
            </a:r>
            <a:r>
              <a:rPr lang="en-US" altLang="en-US" sz="2400" i="1" dirty="0" err="1"/>
              <a:t>w</a:t>
            </a:r>
            <a:r>
              <a:rPr lang="en-US" altLang="en-US" sz="2400" i="1" baseline="-25000" dirty="0" err="1"/>
              <a:t>n</a:t>
            </a:r>
            <a:r>
              <a:rPr lang="en-US" altLang="en-US" sz="2400" i="1" dirty="0"/>
              <a:t> to minimize the error in fitting such linear functions </a:t>
            </a:r>
            <a:r>
              <a:rPr lang="en-US" altLang="en-US" sz="2400" dirty="0"/>
              <a:t>to a given set of training examples using  a global approximation to the target function. Therefore, we derived methods to choose weights that minimize the squared error summed over the set D of training examples.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33400"/>
            <a:ext cx="569118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971800"/>
            <a:ext cx="5908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7"/>
          <p:cNvSpPr>
            <a:spLocks noChangeArrowheads="1"/>
          </p:cNvSpPr>
          <p:nvPr/>
        </p:nvSpPr>
        <p:spPr bwMode="auto">
          <a:xfrm>
            <a:off x="381000" y="2043113"/>
            <a:ext cx="601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Gradient descent training rule</a:t>
            </a:r>
          </a:p>
        </p:txBody>
      </p:sp>
      <p:sp>
        <p:nvSpPr>
          <p:cNvPr id="18437" name="Rectangle 8"/>
          <p:cNvSpPr>
            <a:spLocks noChangeArrowheads="1"/>
          </p:cNvSpPr>
          <p:nvPr/>
        </p:nvSpPr>
        <p:spPr bwMode="auto">
          <a:xfrm>
            <a:off x="533400" y="4078288"/>
            <a:ext cx="5656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Arial" panose="020B0604020202020204" pitchFamily="34" charset="0"/>
              </a:rPr>
              <a:t>where </a:t>
            </a:r>
            <a:r>
              <a:rPr lang="ka-GE" altLang="en-US" sz="2800">
                <a:cs typeface="Calibri" panose="020F0502020204030204" pitchFamily="34" charset="0"/>
              </a:rPr>
              <a:t>ⴄ</a:t>
            </a:r>
            <a:r>
              <a:rPr lang="en-IN" altLang="en-US" sz="2800">
                <a:cs typeface="Calibri" panose="020F0502020204030204" pitchFamily="34" charset="0"/>
              </a:rPr>
              <a:t> </a:t>
            </a:r>
            <a:r>
              <a:rPr lang="en-US" altLang="en-US" sz="2800" i="1">
                <a:latin typeface="Arial" panose="020B0604020202020204" pitchFamily="34" charset="0"/>
              </a:rPr>
              <a:t>is a constant learning rate</a:t>
            </a:r>
            <a:endParaRPr lang="en-US" altLang="en-US" sz="28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38200"/>
                <a:ext cx="8229600" cy="5791200"/>
              </a:xfrm>
            </p:spPr>
            <p:txBody>
              <a:bodyPr/>
              <a:lstStyle/>
              <a:p>
                <a:r>
                  <a:rPr lang="en-US" dirty="0"/>
                  <a:t>and where the training rule has been re expressed  to fit our current notation </a:t>
                </a:r>
              </a:p>
              <a:p>
                <a:r>
                  <a:rPr lang="en-US" b="1" i="1" dirty="0"/>
                  <a:t>t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dirty="0"/>
                  <a:t> </a:t>
                </a:r>
                <a:r>
                  <a:rPr lang="en-US" b="1" i="1" dirty="0"/>
                  <a:t>f (x),</a:t>
                </a:r>
              </a:p>
              <a:p>
                <a:r>
                  <a:rPr lang="en-US" i="1" dirty="0"/>
                  <a:t>o </a:t>
                </a:r>
                <a:r>
                  <a:rPr lang="en-US" b="1" i="1" dirty="0"/>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oMath>
                </a14:m>
                <a:r>
                  <a:rPr lang="en-US" b="1" i="1" dirty="0"/>
                  <a:t>(x) </a:t>
                </a:r>
                <a:r>
                  <a:rPr lang="en-US" dirty="0"/>
                  <a:t>and </a:t>
                </a:r>
                <a:r>
                  <a:rPr lang="en-US" b="1" i="1" dirty="0" err="1"/>
                  <a:t>xj</a:t>
                </a:r>
                <a:r>
                  <a:rPr lang="en-US" b="1" i="1" dirty="0"/>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a:t> </a:t>
                </a:r>
                <a:r>
                  <a:rPr lang="en-US" b="1" i="1" dirty="0"/>
                  <a:t>a</a:t>
                </a:r>
                <a:r>
                  <a:rPr lang="en-US" b="1" i="1" baseline="-25000" dirty="0"/>
                  <a:t>j</a:t>
                </a:r>
                <a:r>
                  <a:rPr lang="en-US" b="1" i="1" dirty="0"/>
                  <a:t> (x)</a:t>
                </a:r>
              </a:p>
              <a:p>
                <a:r>
                  <a:rPr lang="en-US" sz="2400" dirty="0">
                    <a:latin typeface="Times New Roman" panose="02020603050405020304" pitchFamily="18" charset="0"/>
                    <a:cs typeface="Times New Roman" panose="02020603050405020304" pitchFamily="18" charset="0"/>
                  </a:rPr>
                  <a:t>How shall we modify this procedure to derive a local approximation rather than a global one? </a:t>
                </a:r>
              </a:p>
              <a:p>
                <a:r>
                  <a:rPr lang="en-US" sz="2400" dirty="0">
                    <a:latin typeface="Times New Roman" panose="02020603050405020304" pitchFamily="18" charset="0"/>
                    <a:cs typeface="Times New Roman" panose="02020603050405020304" pitchFamily="18" charset="0"/>
                  </a:rPr>
                  <a:t>The simple way is to redefine the error criterion </a:t>
                </a:r>
                <a:r>
                  <a:rPr lang="en-US" sz="2400" b="1"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to emphasize fitting the local training examples. </a:t>
                </a:r>
              </a:p>
              <a:p>
                <a:r>
                  <a:rPr lang="en-US" sz="2400" dirty="0">
                    <a:latin typeface="Times New Roman" panose="02020603050405020304" pitchFamily="18" charset="0"/>
                    <a:cs typeface="Times New Roman" panose="02020603050405020304" pitchFamily="18" charset="0"/>
                  </a:rPr>
                  <a:t>Three possible criteria are given below. </a:t>
                </a:r>
              </a:p>
              <a:p>
                <a:r>
                  <a:rPr lang="en-US" sz="2400" dirty="0">
                    <a:latin typeface="Times New Roman" panose="02020603050405020304" pitchFamily="18" charset="0"/>
                    <a:cs typeface="Times New Roman" panose="02020603050405020304" pitchFamily="18" charset="0"/>
                  </a:rPr>
                  <a:t>Note we write the error </a:t>
                </a:r>
                <a:r>
                  <a:rPr lang="en-US" sz="2400" b="1" i="1" dirty="0">
                    <a:latin typeface="Times New Roman" panose="02020603050405020304" pitchFamily="18" charset="0"/>
                    <a:cs typeface="Times New Roman" panose="02020603050405020304" pitchFamily="18" charset="0"/>
                  </a:rPr>
                  <a:t>E(</a:t>
                </a:r>
                <a:r>
                  <a:rPr lang="en-US" sz="2400" b="1" i="1" dirty="0" err="1">
                    <a:latin typeface="Times New Roman" panose="02020603050405020304" pitchFamily="18" charset="0"/>
                    <a:cs typeface="Times New Roman" panose="02020603050405020304" pitchFamily="18" charset="0"/>
                  </a:rPr>
                  <a:t>x</a:t>
                </a:r>
                <a:r>
                  <a:rPr lang="en-US" sz="2400" b="1" i="1" baseline="-25000" dirty="0" err="1">
                    <a:latin typeface="Times New Roman" panose="02020603050405020304" pitchFamily="18" charset="0"/>
                    <a:cs typeface="Times New Roman" panose="02020603050405020304" pitchFamily="18" charset="0"/>
                  </a:rPr>
                  <a:t>q</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emphasize the fact that now the error is being defined as a function of the query point </a:t>
                </a:r>
                <a:r>
                  <a:rPr lang="en-US" sz="2400" b="1" i="1" dirty="0">
                    <a:latin typeface="Times New Roman" panose="02020603050405020304" pitchFamily="18" charset="0"/>
                    <a:cs typeface="Times New Roman" panose="02020603050405020304" pitchFamily="18" charset="0"/>
                  </a:rPr>
                  <a:t>E(</a:t>
                </a:r>
                <a:r>
                  <a:rPr lang="en-US" sz="2400" b="1" i="1" dirty="0" err="1">
                    <a:latin typeface="Times New Roman" panose="02020603050405020304" pitchFamily="18" charset="0"/>
                    <a:cs typeface="Times New Roman" panose="02020603050405020304" pitchFamily="18" charset="0"/>
                  </a:rPr>
                  <a:t>x</a:t>
                </a:r>
                <a:r>
                  <a:rPr lang="en-US" sz="2400" b="1" i="1" baseline="-25000" dirty="0" err="1">
                    <a:latin typeface="Times New Roman" panose="02020603050405020304" pitchFamily="18" charset="0"/>
                    <a:cs typeface="Times New Roman" panose="02020603050405020304" pitchFamily="18" charset="0"/>
                  </a:rPr>
                  <a:t>q</a:t>
                </a:r>
                <a:r>
                  <a:rPr lang="en-US" sz="2400" b="1" i="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38200"/>
                <a:ext cx="8229600" cy="5791200"/>
              </a:xfrm>
              <a:blipFill rotWithShape="0">
                <a:blip r:embed="rId2"/>
                <a:stretch>
                  <a:fillRect l="-1704" t="-1368" r="-1704"/>
                </a:stretch>
              </a:blipFill>
            </p:spPr>
            <p:txBody>
              <a:bodyPr/>
              <a:lstStyle/>
              <a:p>
                <a:r>
                  <a:rPr lang="en-US">
                    <a:noFill/>
                  </a:rPr>
                  <a:t> </a:t>
                </a:r>
              </a:p>
            </p:txBody>
          </p:sp>
        </mc:Fallback>
      </mc:AlternateContent>
    </p:spTree>
    <p:extLst>
      <p:ext uri="{BB962C8B-B14F-4D97-AF65-F5344CB8AC3E}">
        <p14:creationId xmlns:p14="http://schemas.microsoft.com/office/powerpoint/2010/main" val="318554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0" y="228600"/>
            <a:ext cx="9144000" cy="6629400"/>
          </a:xfrm>
        </p:spPr>
        <p:txBody>
          <a:bodyPr/>
          <a:lstStyle/>
          <a:p>
            <a:pPr eaLnBrk="1" hangingPunct="1"/>
            <a:endParaRPr lang="en-US" altLang="en-US" dirty="0"/>
          </a:p>
          <a:p>
            <a:pPr eaLnBrk="1" hangingPunct="1"/>
            <a:r>
              <a:rPr lang="en-US" altLang="en-US" dirty="0"/>
              <a:t>Learning in these algorithms consists of simply storing the presented training data. </a:t>
            </a:r>
          </a:p>
          <a:p>
            <a:pPr eaLnBrk="1" hangingPunct="1"/>
            <a:r>
              <a:rPr lang="en-US" altLang="en-US" dirty="0"/>
              <a:t>When a new query instance is encountered, a set of similar related instances is retrieved from memory and used to classify the new query instance.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defRPr/>
            </a:pPr>
            <a:r>
              <a:rPr lang="en-US" dirty="0"/>
              <a:t>To derive the Local Approximation</a:t>
            </a:r>
          </a:p>
        </p:txBody>
      </p:sp>
      <p:pic>
        <p:nvPicPr>
          <p:cNvPr id="194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066800"/>
            <a:ext cx="8153400" cy="49530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62100" y="1713162"/>
            <a:ext cx="5562600" cy="1143000"/>
          </a:xfrm>
          <a:noFill/>
        </p:spPr>
      </p:pic>
      <p:sp>
        <p:nvSpPr>
          <p:cNvPr id="20484" name="Rectangle 4"/>
          <p:cNvSpPr>
            <a:spLocks noChangeArrowheads="1"/>
          </p:cNvSpPr>
          <p:nvPr/>
        </p:nvSpPr>
        <p:spPr bwMode="auto">
          <a:xfrm>
            <a:off x="457200" y="1752600"/>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800">
              <a:latin typeface="Arial" panose="020B0604020202020204" pitchFamily="34" charset="0"/>
            </a:endParaRPr>
          </a:p>
          <a:p>
            <a:pPr algn="just" eaLnBrk="1" hangingPunct="1">
              <a:spcBef>
                <a:spcPct val="0"/>
              </a:spcBef>
              <a:buFontTx/>
              <a:buNone/>
            </a:pPr>
            <a:endParaRPr lang="en-US" altLang="en-US" sz="2800">
              <a:latin typeface="Arial" panose="020B0604020202020204" pitchFamily="34" charset="0"/>
            </a:endParaRPr>
          </a:p>
          <a:p>
            <a:pPr algn="just" eaLnBrk="1" hangingPunct="1">
              <a:spcBef>
                <a:spcPct val="0"/>
              </a:spcBef>
              <a:buFontTx/>
              <a:buNone/>
            </a:pPr>
            <a:endParaRPr lang="en-US" altLang="en-US" sz="2800">
              <a:latin typeface="Arial" panose="020B0604020202020204" pitchFamily="34" charset="0"/>
            </a:endParaRPr>
          </a:p>
          <a:p>
            <a:pPr algn="just" eaLnBrk="1" hangingPunct="1">
              <a:spcBef>
                <a:spcPct val="0"/>
              </a:spcBef>
              <a:buFontTx/>
              <a:buNone/>
            </a:pPr>
            <a:endParaRPr lang="en-US" altLang="en-US" sz="2800">
              <a:latin typeface="Arial" panose="020B0604020202020204" pitchFamily="34" charset="0"/>
            </a:endParaRPr>
          </a:p>
          <a:p>
            <a:pPr eaLnBrk="1" hangingPunct="1">
              <a:spcBef>
                <a:spcPct val="0"/>
              </a:spcBef>
              <a:buFontTx/>
              <a:buNone/>
            </a:pPr>
            <a:endParaRPr lang="en-US" altLang="en-US" sz="2800">
              <a:latin typeface="Arial" panose="020B0604020202020204" pitchFamily="34" charset="0"/>
            </a:endParaRPr>
          </a:p>
        </p:txBody>
      </p:sp>
      <p:sp>
        <p:nvSpPr>
          <p:cNvPr id="3" name="Rectangle 2"/>
          <p:cNvSpPr/>
          <p:nvPr/>
        </p:nvSpPr>
        <p:spPr>
          <a:xfrm>
            <a:off x="228600" y="609600"/>
            <a:ext cx="8229600" cy="5201424"/>
          </a:xfrm>
          <a:prstGeom prst="rect">
            <a:avLst/>
          </a:prstGeom>
        </p:spPr>
        <p:txBody>
          <a:bodyPr>
            <a:spAutoFit/>
          </a:bodyPr>
          <a:lstStyle/>
          <a:p>
            <a:pPr marL="285750" indent="-285750" algn="just" eaLnBrk="1" hangingPunct="1">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If we choose criterion three above and re-derive the gradient descent rule, we obtain the following training rule.</a:t>
            </a:r>
          </a:p>
          <a:p>
            <a:pPr marL="285750" indent="-285750" algn="just" eaLnBrk="1" hangingPunct="1">
              <a:buFont typeface="Arial" panose="020B0604020202020204" pitchFamily="34" charset="0"/>
              <a:buChar char="•"/>
              <a:defRPr/>
            </a:pPr>
            <a:endParaRPr lang="en-US" sz="2400" dirty="0">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defRPr/>
            </a:pPr>
            <a:endParaRPr lang="en-US" sz="2400" dirty="0">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defRP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Arial" panose="020B0604020202020204" pitchFamily="34" charset="0"/>
              <a:buChar char="•"/>
              <a:defRPr/>
            </a:pPr>
            <a:endParaRPr lang="en-US" altLang="en-US" sz="2400" dirty="0">
              <a:latin typeface="Times New Roman" panose="02020603050405020304" pitchFamily="18" charset="0"/>
              <a:cs typeface="Times New Roman" panose="02020603050405020304" pitchFamily="18" charset="0"/>
            </a:endParaRPr>
          </a:p>
          <a:p>
            <a:pPr marL="342900" indent="-342900" algn="just" eaLnBrk="1" hangingPunct="1">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Contribution of instance </a:t>
            </a:r>
            <a:r>
              <a:rPr lang="en-US" altLang="en-US" sz="2400" i="1" dirty="0">
                <a:latin typeface="Times New Roman" panose="02020603050405020304" pitchFamily="18" charset="0"/>
                <a:cs typeface="Times New Roman" panose="02020603050405020304" pitchFamily="18" charset="0"/>
              </a:rPr>
              <a:t>x to the weight update is now </a:t>
            </a:r>
            <a:r>
              <a:rPr lang="en-US" altLang="en-US" sz="2400" dirty="0">
                <a:latin typeface="Times New Roman" panose="02020603050405020304" pitchFamily="18" charset="0"/>
                <a:cs typeface="Times New Roman" panose="02020603050405020304" pitchFamily="18" charset="0"/>
              </a:rPr>
              <a:t>multiplied by the distance penalty </a:t>
            </a:r>
            <a:r>
              <a:rPr lang="en-US" altLang="en-US" sz="2400" i="1" dirty="0">
                <a:latin typeface="Times New Roman" panose="02020603050405020304" pitchFamily="18" charset="0"/>
                <a:cs typeface="Times New Roman" panose="02020603050405020304" pitchFamily="18" charset="0"/>
              </a:rPr>
              <a:t>K(d(</a:t>
            </a:r>
            <a:r>
              <a:rPr lang="en-US" altLang="en-US" sz="2400" i="1" dirty="0" err="1">
                <a:latin typeface="Times New Roman" panose="02020603050405020304" pitchFamily="18" charset="0"/>
                <a:cs typeface="Times New Roman" panose="02020603050405020304" pitchFamily="18" charset="0"/>
              </a:rPr>
              <a:t>x</a:t>
            </a:r>
            <a:r>
              <a:rPr lang="en-US" altLang="en-US" sz="2400" i="1" baseline="-25000" dirty="0" err="1">
                <a:latin typeface="Times New Roman" panose="02020603050405020304" pitchFamily="18" charset="0"/>
                <a:cs typeface="Times New Roman" panose="02020603050405020304" pitchFamily="18" charset="0"/>
              </a:rPr>
              <a:t>q</a:t>
            </a:r>
            <a:r>
              <a:rPr lang="en-US" altLang="en-US" sz="2400" i="1" dirty="0">
                <a:latin typeface="Times New Roman" panose="02020603050405020304" pitchFamily="18" charset="0"/>
                <a:cs typeface="Times New Roman" panose="02020603050405020304" pitchFamily="18" charset="0"/>
              </a:rPr>
              <a:t>, x)), and that the error is summed over </a:t>
            </a:r>
            <a:r>
              <a:rPr lang="en-US" altLang="en-US" sz="2400" dirty="0">
                <a:latin typeface="Times New Roman" panose="02020603050405020304" pitchFamily="18" charset="0"/>
                <a:cs typeface="Times New Roman" panose="02020603050405020304" pitchFamily="18" charset="0"/>
              </a:rPr>
              <a:t>only the k nearest training examples. </a:t>
            </a: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defRPr/>
            </a:pPr>
            <a:endParaRPr lang="en-US" sz="2000" dirty="0"/>
          </a:p>
          <a:p>
            <a:pPr algn="just" eaLnBrk="1" hangingPunct="1">
              <a:defRPr/>
            </a:pPr>
            <a:endParaRPr lang="en-US" dirty="0"/>
          </a:p>
          <a:p>
            <a:pPr algn="just" eaLnBrk="1" hangingPunct="1">
              <a:defRPr/>
            </a:pPr>
            <a:endParaRPr lang="en-US" dirty="0"/>
          </a:p>
          <a:p>
            <a:pPr algn="just" eaLnBrk="1" hangingPunct="1">
              <a:defRPr/>
            </a:pPr>
            <a:endParaRPr lang="en-US" dirty="0"/>
          </a:p>
          <a:p>
            <a:pPr algn="just" eaLnBrk="1" hangingPunct="1">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524000"/>
            <a:ext cx="5943600" cy="4532191"/>
          </a:xfrm>
          <a:prstGeom prst="rect">
            <a:avLst/>
          </a:prstGeom>
        </p:spPr>
      </p:pic>
    </p:spTree>
    <p:extLst>
      <p:ext uri="{BB962C8B-B14F-4D97-AF65-F5344CB8AC3E}">
        <p14:creationId xmlns:p14="http://schemas.microsoft.com/office/powerpoint/2010/main" val="1181440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1995" y="1600200"/>
            <a:ext cx="6080010" cy="4525963"/>
          </a:xfrm>
          <a:prstGeom prst="rect">
            <a:avLst/>
          </a:prstGeom>
        </p:spPr>
      </p:pic>
    </p:spTree>
    <p:extLst>
      <p:ext uri="{BB962C8B-B14F-4D97-AF65-F5344CB8AC3E}">
        <p14:creationId xmlns:p14="http://schemas.microsoft.com/office/powerpoint/2010/main" val="2136972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81137" y="1791494"/>
            <a:ext cx="6181725" cy="4143375"/>
          </a:xfrm>
          <a:prstGeom prst="rect">
            <a:avLst/>
          </a:prstGeom>
        </p:spPr>
      </p:pic>
    </p:spTree>
    <p:extLst>
      <p:ext uri="{BB962C8B-B14F-4D97-AF65-F5344CB8AC3E}">
        <p14:creationId xmlns:p14="http://schemas.microsoft.com/office/powerpoint/2010/main" val="3980145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4161" y="1600200"/>
            <a:ext cx="7215678" cy="4525963"/>
          </a:xfrm>
          <a:prstGeom prst="rect">
            <a:avLst/>
          </a:prstGeom>
        </p:spPr>
      </p:pic>
    </p:spTree>
    <p:extLst>
      <p:ext uri="{BB962C8B-B14F-4D97-AF65-F5344CB8AC3E}">
        <p14:creationId xmlns:p14="http://schemas.microsoft.com/office/powerpoint/2010/main" val="3704431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9857"/>
            <a:ext cx="8229600" cy="563563"/>
          </a:xfrm>
        </p:spPr>
        <p:txBody>
          <a:bodyPr>
            <a:normAutofit fontScale="90000"/>
          </a:bodyPr>
          <a:lstStyle/>
          <a:p>
            <a:pPr>
              <a:defRPr/>
            </a:pPr>
            <a:r>
              <a:rPr lang="en-US" b="1" dirty="0">
                <a:solidFill>
                  <a:srgbClr val="0070C0"/>
                </a:solidFill>
              </a:rPr>
              <a:t>RADIAL BASIS FUNCTIONS</a:t>
            </a:r>
            <a:endParaRPr lang="en-US" dirty="0">
              <a:solidFill>
                <a:srgbClr val="0070C0"/>
              </a:solidFill>
            </a:endParaRPr>
          </a:p>
        </p:txBody>
      </p:sp>
      <p:sp>
        <p:nvSpPr>
          <p:cNvPr id="22531" name="Content Placeholder 2"/>
          <p:cNvSpPr>
            <a:spLocks noGrp="1"/>
          </p:cNvSpPr>
          <p:nvPr>
            <p:ph idx="1"/>
          </p:nvPr>
        </p:nvSpPr>
        <p:spPr>
          <a:xfrm>
            <a:off x="0" y="609600"/>
            <a:ext cx="9144000" cy="4525963"/>
          </a:xfrm>
        </p:spPr>
        <p:txBody>
          <a:bodyPr/>
          <a:lstStyle/>
          <a:p>
            <a:pPr algn="just"/>
            <a:r>
              <a:rPr lang="en-US" altLang="en-US" sz="2800" dirty="0"/>
              <a:t>One approach to function approximation that is closely related to distance-weighted regression and also to artificial neural networks is learning with radial basis functions</a:t>
            </a:r>
          </a:p>
          <a:p>
            <a:pPr algn="just"/>
            <a:r>
              <a:rPr lang="en-US" altLang="en-US" sz="2800" dirty="0"/>
              <a:t>The learned hypothesis is a function of the form</a:t>
            </a:r>
          </a:p>
          <a:p>
            <a:endParaRPr lang="en-US" altLang="en-US" dirty="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55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4"/>
          <p:cNvSpPr>
            <a:spLocks noChangeArrowheads="1"/>
          </p:cNvSpPr>
          <p:nvPr/>
        </p:nvSpPr>
        <p:spPr bwMode="auto">
          <a:xfrm>
            <a:off x="0" y="4303713"/>
            <a:ext cx="914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dirty="0">
                <a:latin typeface="Arial" panose="020B0604020202020204" pitchFamily="34" charset="0"/>
              </a:rPr>
              <a:t>Where each </a:t>
            </a:r>
            <a:r>
              <a:rPr lang="en-US" altLang="en-US" sz="2400" dirty="0" err="1">
                <a:latin typeface="Arial" panose="020B0604020202020204" pitchFamily="34" charset="0"/>
              </a:rPr>
              <a:t>x</a:t>
            </a:r>
            <a:r>
              <a:rPr lang="en-US" altLang="en-US" sz="2400" baseline="-25000" dirty="0" err="1">
                <a:latin typeface="Arial" panose="020B0604020202020204" pitchFamily="34" charset="0"/>
              </a:rPr>
              <a:t>u</a:t>
            </a:r>
            <a:r>
              <a:rPr lang="en-US" altLang="en-US" sz="2400" dirty="0">
                <a:latin typeface="Arial" panose="020B0604020202020204" pitchFamily="34" charset="0"/>
              </a:rPr>
              <a:t> is an instance from X and where the kernel function K</a:t>
            </a:r>
            <a:r>
              <a:rPr lang="en-US" altLang="en-US" sz="2400" baseline="-25000" dirty="0">
                <a:latin typeface="Arial" panose="020B0604020202020204" pitchFamily="34" charset="0"/>
              </a:rPr>
              <a:t>u</a:t>
            </a:r>
            <a:r>
              <a:rPr lang="en-US" altLang="en-US" sz="2400" dirty="0">
                <a:latin typeface="Arial" panose="020B0604020202020204" pitchFamily="34" charset="0"/>
              </a:rPr>
              <a:t>(d(</a:t>
            </a:r>
            <a:r>
              <a:rPr lang="en-US" altLang="en-US" sz="2400" dirty="0" err="1">
                <a:latin typeface="Arial" panose="020B0604020202020204" pitchFamily="34" charset="0"/>
              </a:rPr>
              <a:t>x</a:t>
            </a:r>
            <a:r>
              <a:rPr lang="en-US" altLang="en-US" sz="2400" baseline="-25000" dirty="0" err="1">
                <a:latin typeface="Arial" panose="020B0604020202020204" pitchFamily="34" charset="0"/>
              </a:rPr>
              <a:t>u</a:t>
            </a:r>
            <a:r>
              <a:rPr lang="en-US" altLang="en-US" sz="2400" dirty="0">
                <a:latin typeface="Arial" panose="020B0604020202020204" pitchFamily="34" charset="0"/>
              </a:rPr>
              <a:t>, x)) is defined so that it decreases as the distance d(</a:t>
            </a:r>
            <a:r>
              <a:rPr lang="en-US" altLang="en-US" sz="2400" dirty="0" err="1">
                <a:latin typeface="Arial" panose="020B0604020202020204" pitchFamily="34" charset="0"/>
              </a:rPr>
              <a:t>x</a:t>
            </a:r>
            <a:r>
              <a:rPr lang="en-US" altLang="en-US" sz="2400" baseline="-25000" dirty="0" err="1">
                <a:latin typeface="Arial" panose="020B0604020202020204" pitchFamily="34" charset="0"/>
              </a:rPr>
              <a:t>u</a:t>
            </a:r>
            <a:r>
              <a:rPr lang="en-US" altLang="en-US" sz="2400" dirty="0">
                <a:latin typeface="Arial" panose="020B0604020202020204" pitchFamily="34" charset="0"/>
              </a:rPr>
              <a:t>, x) increases. Here k is a user provided constant that specifies the number of kernel functions to be included</a:t>
            </a:r>
            <a:r>
              <a:rPr lang="en-US" altLang="en-US" sz="2800" dirty="0">
                <a:latin typeface="Arial" panose="020B0604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04800" y="152400"/>
            <a:ext cx="8610600" cy="6553200"/>
          </a:xfrm>
        </p:spPr>
        <p:txBody>
          <a:bodyPr/>
          <a:lstStyle/>
          <a:p>
            <a:pPr algn="just"/>
            <a:endParaRPr lang="en-US" altLang="en-US" sz="2800" i="1" dirty="0"/>
          </a:p>
          <a:p>
            <a:pPr algn="just"/>
            <a:r>
              <a:rPr lang="en-US" altLang="en-US" sz="2800" dirty="0"/>
              <a:t>       is a global approximation to f (x), the contribution from each of the                      terms is localized to a region nearby the point </a:t>
            </a:r>
            <a:r>
              <a:rPr lang="en-US" altLang="en-US" sz="2800" dirty="0" err="1"/>
              <a:t>x</a:t>
            </a:r>
            <a:r>
              <a:rPr lang="en-US" altLang="en-US" sz="2800" baseline="-25000" dirty="0" err="1"/>
              <a:t>u</a:t>
            </a:r>
            <a:r>
              <a:rPr lang="en-US" altLang="en-US" sz="2800" dirty="0"/>
              <a:t>. </a:t>
            </a:r>
          </a:p>
          <a:p>
            <a:r>
              <a:rPr lang="en-US" altLang="en-US" sz="2800" dirty="0"/>
              <a:t>It is common to choose each function                          </a:t>
            </a:r>
          </a:p>
          <a:p>
            <a:r>
              <a:rPr lang="en-US" altLang="en-US" sz="2800" dirty="0"/>
              <a:t>to be a Gaussian function centered at the point </a:t>
            </a:r>
            <a:r>
              <a:rPr lang="en-US" altLang="en-US" sz="2800" dirty="0" err="1"/>
              <a:t>x</a:t>
            </a:r>
            <a:r>
              <a:rPr lang="en-US" altLang="en-US" sz="2800" baseline="-25000" dirty="0" err="1"/>
              <a:t>u</a:t>
            </a:r>
            <a:r>
              <a:rPr lang="en-US" altLang="en-US" sz="2800" dirty="0"/>
              <a:t> with some variance </a:t>
            </a:r>
          </a:p>
          <a:p>
            <a:pPr algn="just"/>
            <a:endParaRPr lang="en-US" altLang="en-US" sz="2800" dirty="0"/>
          </a:p>
          <a:p>
            <a:pPr algn="just"/>
            <a:endParaRPr lang="en-US" altLang="en-US" sz="2800" dirty="0"/>
          </a:p>
          <a:p>
            <a:pPr algn="just"/>
            <a:r>
              <a:rPr lang="en-US" altLang="en-US" sz="2800" dirty="0"/>
              <a:t>The function can be viewed as describing a two layer network where the first layer of units computes the values of the various                        and where the second layer computes a linear combination of these first-layer unit values.</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1289"/>
            <a:ext cx="60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1572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0574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947851"/>
            <a:ext cx="423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486400"/>
            <a:ext cx="20970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76625"/>
            <a:ext cx="371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47800"/>
            <a:ext cx="4343400" cy="3659188"/>
          </a:xfrm>
          <a:noFill/>
        </p:spPr>
      </p:pic>
      <p:sp>
        <p:nvSpPr>
          <p:cNvPr id="24580" name="Rectangle 4"/>
          <p:cNvSpPr>
            <a:spLocks noChangeArrowheads="1"/>
          </p:cNvSpPr>
          <p:nvPr/>
        </p:nvSpPr>
        <p:spPr bwMode="auto">
          <a:xfrm>
            <a:off x="3657600" y="762000"/>
            <a:ext cx="5486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dirty="0">
                <a:latin typeface="Arial" panose="020B0604020202020204" pitchFamily="34" charset="0"/>
              </a:rPr>
              <a:t>Each hidden unit produces an activation determined by a Gaussian function centered at some instance </a:t>
            </a:r>
            <a:r>
              <a:rPr lang="en-US" altLang="en-US" sz="2400" dirty="0" err="1">
                <a:latin typeface="Arial" panose="020B0604020202020204" pitchFamily="34" charset="0"/>
              </a:rPr>
              <a:t>x</a:t>
            </a:r>
            <a:r>
              <a:rPr lang="en-US" altLang="en-US" sz="2400" baseline="-25000" dirty="0" err="1">
                <a:latin typeface="Arial" panose="020B0604020202020204" pitchFamily="34" charset="0"/>
              </a:rPr>
              <a:t>u</a:t>
            </a:r>
            <a:r>
              <a:rPr lang="en-US" altLang="en-US" sz="2400" dirty="0">
                <a:latin typeface="Arial" panose="020B0604020202020204" pitchFamily="34" charset="0"/>
              </a:rPr>
              <a:t>. Therefore, its activation will be close to zero unless the input x is near </a:t>
            </a:r>
            <a:r>
              <a:rPr lang="en-US" altLang="en-US" sz="2400" dirty="0" err="1">
                <a:latin typeface="Arial" panose="020B0604020202020204" pitchFamily="34" charset="0"/>
              </a:rPr>
              <a:t>x</a:t>
            </a:r>
            <a:r>
              <a:rPr lang="en-US" altLang="en-US" sz="2400" baseline="-25000" dirty="0" err="1">
                <a:latin typeface="Arial" panose="020B0604020202020204" pitchFamily="34" charset="0"/>
              </a:rPr>
              <a:t>u</a:t>
            </a:r>
            <a:r>
              <a:rPr lang="en-US" altLang="en-US" sz="2400" dirty="0">
                <a:latin typeface="Arial" panose="020B0604020202020204" pitchFamily="34" charset="0"/>
              </a:rPr>
              <a:t>. The output unit produces a linear combination of the hidden unit activations.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38400" y="533400"/>
            <a:ext cx="4124325" cy="2274984"/>
          </a:xfrm>
          <a:prstGeom prst="rect">
            <a:avLst/>
          </a:prstGeom>
        </p:spPr>
      </p:pic>
      <p:pic>
        <p:nvPicPr>
          <p:cNvPr id="5" name="Picture 4"/>
          <p:cNvPicPr>
            <a:picLocks noChangeAspect="1"/>
          </p:cNvPicPr>
          <p:nvPr/>
        </p:nvPicPr>
        <p:blipFill>
          <a:blip r:embed="rId3"/>
          <a:stretch>
            <a:fillRect/>
          </a:stretch>
        </p:blipFill>
        <p:spPr>
          <a:xfrm>
            <a:off x="528637" y="2845395"/>
            <a:ext cx="7943850" cy="3124200"/>
          </a:xfrm>
          <a:prstGeom prst="rect">
            <a:avLst/>
          </a:prstGeom>
        </p:spPr>
      </p:pic>
      <p:sp>
        <p:nvSpPr>
          <p:cNvPr id="6" name="Rectangle 5"/>
          <p:cNvSpPr/>
          <p:nvPr/>
        </p:nvSpPr>
        <p:spPr>
          <a:xfrm>
            <a:off x="3200400" y="201079"/>
            <a:ext cx="1762021" cy="369332"/>
          </a:xfrm>
          <a:prstGeom prst="rect">
            <a:avLst/>
          </a:prstGeom>
        </p:spPr>
        <p:txBody>
          <a:bodyPr wrap="none">
            <a:spAutoFit/>
          </a:bodyPr>
          <a:lstStyle/>
          <a:p>
            <a:r>
              <a:rPr lang="en-US" dirty="0">
                <a:solidFill>
                  <a:srgbClr val="757575"/>
                </a:solidFill>
                <a:latin typeface="sohne"/>
              </a:rPr>
              <a:t>Radial distance</a:t>
            </a:r>
            <a:endParaRPr lang="en-US" dirty="0"/>
          </a:p>
        </p:txBody>
      </p:sp>
      <p:sp>
        <p:nvSpPr>
          <p:cNvPr id="7" name="Rectangle 6"/>
          <p:cNvSpPr/>
          <p:nvPr/>
        </p:nvSpPr>
        <p:spPr>
          <a:xfrm>
            <a:off x="2668202" y="6172200"/>
            <a:ext cx="2826415" cy="369332"/>
          </a:xfrm>
          <a:prstGeom prst="rect">
            <a:avLst/>
          </a:prstGeom>
        </p:spPr>
        <p:txBody>
          <a:bodyPr wrap="none">
            <a:spAutoFit/>
          </a:bodyPr>
          <a:lstStyle/>
          <a:p>
            <a:r>
              <a:rPr lang="en-US" dirty="0">
                <a:solidFill>
                  <a:srgbClr val="292929"/>
                </a:solidFill>
                <a:latin typeface="source-serif-pro"/>
              </a:rPr>
              <a:t>Gaussian Radial Function</a:t>
            </a:r>
            <a:endParaRPr lang="en-US" dirty="0"/>
          </a:p>
        </p:txBody>
      </p:sp>
    </p:spTree>
    <p:extLst>
      <p:ext uri="{BB962C8B-B14F-4D97-AF65-F5344CB8AC3E}">
        <p14:creationId xmlns:p14="http://schemas.microsoft.com/office/powerpoint/2010/main" val="176810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609600"/>
          </a:xfrm>
        </p:spPr>
        <p:txBody>
          <a:bodyPr/>
          <a:lstStyle/>
          <a:p>
            <a:pPr eaLnBrk="1" hangingPunct="1"/>
            <a:r>
              <a:rPr lang="en-US" altLang="en-US" sz="3600" b="1">
                <a:solidFill>
                  <a:srgbClr val="0070C0"/>
                </a:solidFill>
              </a:rPr>
              <a:t>k-NEAREST NEIGHBOR LEARNING</a:t>
            </a:r>
            <a:endParaRPr lang="en-US" altLang="en-US" sz="3600">
              <a:solidFill>
                <a:srgbClr val="0070C0"/>
              </a:solidFill>
            </a:endParaRPr>
          </a:p>
        </p:txBody>
      </p:sp>
      <p:sp>
        <p:nvSpPr>
          <p:cNvPr id="3" name="Content Placeholder 2"/>
          <p:cNvSpPr>
            <a:spLocks noGrp="1"/>
          </p:cNvSpPr>
          <p:nvPr>
            <p:ph idx="1"/>
          </p:nvPr>
        </p:nvSpPr>
        <p:spPr>
          <a:xfrm>
            <a:off x="0" y="533400"/>
            <a:ext cx="9144000" cy="6324600"/>
          </a:xfrm>
        </p:spPr>
        <p:txBody>
          <a:bodyPr rtlCol="0">
            <a:normAutofit fontScale="85000" lnSpcReduction="10000"/>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The most basic instance-based method is the k-NEAREST NE IGHBOR algorithm. This algorithm assumes all instances correspond to points in the n-dimensional space</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The nearest neighbors of an instance are defined in terms of the standard </a:t>
            </a:r>
            <a:r>
              <a:rPr lang="en-US" dirty="0">
                <a:solidFill>
                  <a:srgbClr val="C00000"/>
                </a:solidFill>
                <a:latin typeface="Times New Roman" panose="02020603050405020304" pitchFamily="18" charset="0"/>
                <a:cs typeface="Times New Roman" panose="02020603050405020304" pitchFamily="18" charset="0"/>
              </a:rPr>
              <a:t>Euclidean distance</a:t>
            </a:r>
            <a:r>
              <a:rPr lang="en-US" dirty="0">
                <a:latin typeface="Times New Roman" panose="02020603050405020304" pitchFamily="18" charset="0"/>
                <a:cs typeface="Times New Roman" panose="02020603050405020304" pitchFamily="18" charset="0"/>
              </a:rPr>
              <a:t>.</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let an arbitrary instance x be described by the feature vector</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(x) denotes the value of the </a:t>
            </a:r>
            <a:r>
              <a:rPr lang="en-US" dirty="0" err="1">
                <a:latin typeface="Times New Roman" panose="02020603050405020304" pitchFamily="18" charset="0"/>
                <a:cs typeface="Times New Roman" panose="02020603050405020304" pitchFamily="18" charset="0"/>
              </a:rPr>
              <a:t>rth</a:t>
            </a:r>
            <a:r>
              <a:rPr lang="en-US" dirty="0">
                <a:latin typeface="Times New Roman" panose="02020603050405020304" pitchFamily="18" charset="0"/>
                <a:cs typeface="Times New Roman" panose="02020603050405020304" pitchFamily="18" charset="0"/>
              </a:rPr>
              <a:t> attribute of instance x. Then the distance between two instances x</a:t>
            </a:r>
            <a:r>
              <a:rPr lang="en-US" sz="16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a:t>
            </a:r>
            <a:r>
              <a:rPr lang="en-US" sz="16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is defined to be d(x</a:t>
            </a:r>
            <a:r>
              <a:rPr lang="en-US" sz="16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sz="16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where</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In nearest-neighbor learning the target function may be either discrete-valued or real-valued</a:t>
            </a:r>
          </a:p>
        </p:txBody>
      </p:sp>
      <p:pic>
        <p:nvPicPr>
          <p:cNvPr id="51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373188"/>
            <a:ext cx="3714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022600"/>
            <a:ext cx="29908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724400"/>
            <a:ext cx="3429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457200" y="838200"/>
            <a:ext cx="8153400" cy="5867400"/>
          </a:xfrm>
        </p:spPr>
        <p:txBody>
          <a:bodyPr/>
          <a:lstStyle/>
          <a:p>
            <a:pPr algn="just"/>
            <a:r>
              <a:rPr lang="en-US" altLang="en-US" sz="2800" dirty="0"/>
              <a:t>Given a set of training examples of the target function, RBF networks are typically trained in a two-stage process.</a:t>
            </a:r>
          </a:p>
          <a:p>
            <a:pPr algn="just"/>
            <a:r>
              <a:rPr lang="en-US" altLang="en-US" sz="2800" dirty="0"/>
              <a:t> </a:t>
            </a:r>
            <a:r>
              <a:rPr lang="en-US" altLang="en-US" sz="2800" dirty="0">
                <a:solidFill>
                  <a:srgbClr val="0070C0"/>
                </a:solidFill>
              </a:rPr>
              <a:t>First, </a:t>
            </a:r>
            <a:r>
              <a:rPr lang="en-US" altLang="en-US" sz="2800" dirty="0"/>
              <a:t>the number k of hidden units is determined and each hidden unit u is defined by choosing the values of </a:t>
            </a:r>
            <a:r>
              <a:rPr lang="en-US" altLang="en-US" sz="2800" dirty="0" err="1"/>
              <a:t>x</a:t>
            </a:r>
            <a:r>
              <a:rPr lang="en-US" altLang="en-US" sz="2800" baseline="-25000" dirty="0" err="1"/>
              <a:t>u</a:t>
            </a:r>
            <a:r>
              <a:rPr lang="en-US" altLang="en-US" sz="2800" dirty="0"/>
              <a:t> and     </a:t>
            </a:r>
          </a:p>
          <a:p>
            <a:pPr algn="just"/>
            <a:r>
              <a:rPr lang="en-US" altLang="en-US" sz="2800" dirty="0"/>
              <a:t>That define its kernel function                       </a:t>
            </a:r>
          </a:p>
          <a:p>
            <a:pPr algn="just"/>
            <a:r>
              <a:rPr lang="en-US" altLang="en-US" sz="2800" dirty="0"/>
              <a:t>Second, the weights </a:t>
            </a:r>
            <a:r>
              <a:rPr lang="en-US" altLang="en-US" sz="2800" dirty="0" err="1"/>
              <a:t>w</a:t>
            </a:r>
            <a:r>
              <a:rPr lang="en-US" altLang="en-US" sz="2000" baseline="-25000" dirty="0" err="1"/>
              <a:t>u</a:t>
            </a:r>
            <a:r>
              <a:rPr lang="en-US" altLang="en-US" sz="2800" dirty="0"/>
              <a:t> are trained to maximize the fit of the network to the training data, using the global error criterion. </a:t>
            </a:r>
            <a:endParaRPr lang="en-US" altLang="en-US" dirty="0"/>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657600"/>
            <a:ext cx="17526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48000"/>
            <a:ext cx="533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239000"/>
          </a:xfrm>
        </p:spPr>
        <p:txBody>
          <a:bodyPr>
            <a:normAutofit/>
          </a:bodyPr>
          <a:lstStyle/>
          <a:p>
            <a:r>
              <a:rPr lang="en-US" dirty="0"/>
              <a:t>Given this approach, the RBF network learns a global approximation to the target function in which each training example </a:t>
            </a:r>
            <a:r>
              <a:rPr lang="en-US" i="1" dirty="0"/>
              <a:t>(x</a:t>
            </a:r>
            <a:r>
              <a:rPr lang="en-US" i="1" baseline="-25000" dirty="0"/>
              <a:t>i</a:t>
            </a:r>
            <a:r>
              <a:rPr lang="en-US" i="1" dirty="0"/>
              <a:t>, f (x</a:t>
            </a:r>
            <a:r>
              <a:rPr lang="en-US" i="1" baseline="-25000" dirty="0"/>
              <a:t>i</a:t>
            </a:r>
            <a:r>
              <a:rPr lang="en-US" i="1" dirty="0"/>
              <a:t>)) can influence the value </a:t>
            </a:r>
            <a:r>
              <a:rPr lang="en-US" dirty="0"/>
              <a:t>of    only in the neighborhood of </a:t>
            </a:r>
            <a:r>
              <a:rPr lang="en-US" i="1" dirty="0"/>
              <a:t>x</a:t>
            </a:r>
            <a:r>
              <a:rPr lang="en-US" i="1" baseline="-25000" dirty="0"/>
              <a:t>i</a:t>
            </a:r>
            <a:r>
              <a:rPr lang="en-US" i="1" dirty="0"/>
              <a:t>. </a:t>
            </a:r>
          </a:p>
          <a:p>
            <a:pPr>
              <a:buFont typeface="Arial" charset="0"/>
              <a:buChar char="•"/>
              <a:defRPr/>
            </a:pPr>
            <a:r>
              <a:rPr lang="en-US" i="1" dirty="0"/>
              <a:t>One advantage of this choice of kernel </a:t>
            </a:r>
            <a:r>
              <a:rPr lang="en-US" dirty="0"/>
              <a:t>functions is that it allows the RBF network to fit the training data exactly. That is, for any set of m training examples the weights </a:t>
            </a:r>
            <a:r>
              <a:rPr lang="en-US" i="1" dirty="0" err="1"/>
              <a:t>w</a:t>
            </a:r>
            <a:r>
              <a:rPr lang="en-US" i="1" baseline="-25000" dirty="0" err="1"/>
              <a:t>o</a:t>
            </a:r>
            <a:r>
              <a:rPr lang="en-US" i="1" dirty="0"/>
              <a:t> . . . </a:t>
            </a:r>
            <a:r>
              <a:rPr lang="en-US" i="1" dirty="0" err="1"/>
              <a:t>w</a:t>
            </a:r>
            <a:r>
              <a:rPr lang="en-US" i="1" baseline="-25000" dirty="0" err="1"/>
              <a:t>n</a:t>
            </a:r>
            <a:r>
              <a:rPr lang="en-US" i="1" dirty="0"/>
              <a:t> for combining the </a:t>
            </a:r>
            <a:r>
              <a:rPr lang="en-US" dirty="0"/>
              <a:t>m Gaussian kernel functions can be set so </a:t>
            </a:r>
          </a:p>
          <a:p>
            <a:pPr marL="0" indent="0">
              <a:buNone/>
              <a:defRPr/>
            </a:pPr>
            <a:r>
              <a:rPr lang="en-US" dirty="0"/>
              <a:t>    that </a:t>
            </a:r>
            <a:r>
              <a:rPr lang="en-US" i="1" dirty="0"/>
              <a:t>                       for each training example</a:t>
            </a:r>
            <a:r>
              <a:rPr lang="en-US" dirty="0"/>
              <a:t> </a:t>
            </a:r>
            <a:r>
              <a:rPr lang="en-US" i="1" dirty="0"/>
              <a:t>(x</a:t>
            </a:r>
            <a:r>
              <a:rPr lang="en-US" i="1" baseline="-25000" dirty="0"/>
              <a:t>i</a:t>
            </a:r>
            <a:r>
              <a:rPr lang="en-US" i="1" dirty="0"/>
              <a:t>, f (x</a:t>
            </a:r>
            <a:r>
              <a:rPr lang="en-US" i="1" baseline="-25000" dirty="0"/>
              <a:t>i</a:t>
            </a:r>
            <a:r>
              <a:rPr lang="en-US" i="1" dirty="0"/>
              <a:t>)) </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648200"/>
            <a:ext cx="17811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14412" y="1214437"/>
            <a:ext cx="7115175" cy="4429125"/>
          </a:xfrm>
          <a:prstGeom prst="rect">
            <a:avLst/>
          </a:prstGeom>
        </p:spPr>
      </p:pic>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008078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8229600" cy="685800"/>
          </a:xfrm>
        </p:spPr>
        <p:txBody>
          <a:bodyPr/>
          <a:lstStyle/>
          <a:p>
            <a:r>
              <a:rPr lang="en-US" altLang="en-US" b="1" dirty="0">
                <a:solidFill>
                  <a:srgbClr val="0070C0"/>
                </a:solidFill>
              </a:rPr>
              <a:t>CASE-BASED REASONING</a:t>
            </a:r>
            <a:endParaRPr lang="en-US" altLang="en-US" dirty="0">
              <a:solidFill>
                <a:srgbClr val="0070C0"/>
              </a:solidFill>
            </a:endParaRPr>
          </a:p>
        </p:txBody>
      </p:sp>
      <p:sp>
        <p:nvSpPr>
          <p:cNvPr id="27651" name="Content Placeholder 2"/>
          <p:cNvSpPr>
            <a:spLocks noGrp="1"/>
          </p:cNvSpPr>
          <p:nvPr>
            <p:ph idx="1"/>
          </p:nvPr>
        </p:nvSpPr>
        <p:spPr>
          <a:xfrm>
            <a:off x="228600" y="762000"/>
            <a:ext cx="8610600" cy="5867400"/>
          </a:xfrm>
        </p:spPr>
        <p:txBody>
          <a:bodyPr/>
          <a:lstStyle/>
          <a:p>
            <a:pPr algn="just"/>
            <a:r>
              <a:rPr lang="en-US" altLang="en-US" sz="2800" dirty="0"/>
              <a:t>Instance-based methods such as K-NN, locally weighted regression share three key properties. </a:t>
            </a:r>
          </a:p>
          <a:p>
            <a:pPr algn="just"/>
            <a:r>
              <a:rPr lang="en-US" altLang="en-US" sz="2800" dirty="0"/>
              <a:t>First, they are lazy learning methods </a:t>
            </a:r>
          </a:p>
          <a:p>
            <a:pPr algn="just"/>
            <a:r>
              <a:rPr lang="en-US" altLang="en-US" sz="2800" dirty="0"/>
              <a:t>Second, they classify new query instances by analyzing similar instances while ignoring instances that are very different from the query. </a:t>
            </a:r>
          </a:p>
          <a:p>
            <a:pPr algn="just"/>
            <a:r>
              <a:rPr lang="en-US" altLang="en-US" sz="2800" dirty="0"/>
              <a:t>Third, they represent instances as real-valued points in an n-dimensional Euclidean space</a:t>
            </a:r>
          </a:p>
          <a:p>
            <a:pPr algn="just"/>
            <a:r>
              <a:rPr lang="en-US" altLang="en-US" sz="2800" dirty="0">
                <a:solidFill>
                  <a:srgbClr val="C00000"/>
                </a:solidFill>
              </a:rPr>
              <a:t>Case-based reasoning (CBR) is a learning paradigm based on the first two of these principles, but not the third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0" y="914400"/>
            <a:ext cx="8991600" cy="5029200"/>
          </a:xfrm>
        </p:spPr>
        <p:txBody>
          <a:bodyPr/>
          <a:lstStyle/>
          <a:p>
            <a:pPr algn="just"/>
            <a:r>
              <a:rPr lang="en-US" altLang="en-US" sz="2800" dirty="0"/>
              <a:t>In CBR, instances are typically represented using </a:t>
            </a:r>
            <a:r>
              <a:rPr lang="en-US" altLang="en-US" sz="2800" dirty="0">
                <a:solidFill>
                  <a:srgbClr val="C00000"/>
                </a:solidFill>
              </a:rPr>
              <a:t>more rich symbolic descriptions</a:t>
            </a:r>
            <a:r>
              <a:rPr lang="en-US" altLang="en-US" sz="2800" dirty="0"/>
              <a:t>. </a:t>
            </a:r>
          </a:p>
          <a:p>
            <a:pPr algn="just"/>
            <a:r>
              <a:rPr lang="en-US" altLang="en-US" sz="2800" dirty="0"/>
              <a:t>CBR has been applied to problems such as conceptual design of mechanical devices based on a stored library of previous designs, reasoning about new legal cases based on previous rulings, and solving planning and scheduling problems by reusing and combining portions of previous solutions to similar problems.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152400" y="838200"/>
            <a:ext cx="8763000" cy="5791200"/>
          </a:xfrm>
        </p:spPr>
        <p:txBody>
          <a:bodyPr/>
          <a:lstStyle/>
          <a:p>
            <a:pPr algn="just"/>
            <a:r>
              <a:rPr lang="en-US" altLang="en-US" sz="2800" dirty="0">
                <a:solidFill>
                  <a:srgbClr val="C00000"/>
                </a:solidFill>
              </a:rPr>
              <a:t>Example, </a:t>
            </a:r>
            <a:r>
              <a:rPr lang="en-US" altLang="en-US" sz="2800" dirty="0"/>
              <a:t>The CADET system  employs case based reasoning to assist in the conceptual design of simple mechanical devices such as water faucets. </a:t>
            </a:r>
          </a:p>
          <a:p>
            <a:pPr algn="just"/>
            <a:r>
              <a:rPr lang="en-US" altLang="en-US" sz="2800" dirty="0"/>
              <a:t>It uses a library containing approximately 75 previous designs and design fragments to suggest conceptual designs to meet the specifications of new design problems.</a:t>
            </a:r>
          </a:p>
          <a:p>
            <a:pPr algn="just"/>
            <a:r>
              <a:rPr lang="en-US" altLang="en-US" sz="2800" dirty="0">
                <a:solidFill>
                  <a:srgbClr val="C00000"/>
                </a:solidFill>
              </a:rPr>
              <a:t>Each instance stored in memory (water pipe) is represented by describing both its structure and its qualitative function. </a:t>
            </a:r>
            <a:r>
              <a:rPr lang="en-US" altLang="en-US" sz="2800" dirty="0"/>
              <a:t>New design problems are then presented by specifying the desired function and requesting the corresponding structure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304800"/>
            <a:ext cx="8077200" cy="3276600"/>
          </a:xfrm>
          <a:noFill/>
        </p:spPr>
      </p:pic>
      <p:sp>
        <p:nvSpPr>
          <p:cNvPr id="30723" name="Rectangle 4"/>
          <p:cNvSpPr>
            <a:spLocks noChangeArrowheads="1"/>
          </p:cNvSpPr>
          <p:nvPr/>
        </p:nvSpPr>
        <p:spPr bwMode="auto">
          <a:xfrm>
            <a:off x="152400" y="4724400"/>
            <a:ext cx="8763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dirty="0">
                <a:latin typeface="Arial" panose="020B0604020202020204" pitchFamily="34" charset="0"/>
              </a:rPr>
              <a:t>figure shows the description of a typical stored case called a T-junction pipe. Its function is represented in terms of the qualitative relationships among the water flow levels and temperatures at its inputs and outputs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304800" y="304800"/>
            <a:ext cx="8534400" cy="5715000"/>
          </a:xfrm>
        </p:spPr>
        <p:txBody>
          <a:bodyPr/>
          <a:lstStyle/>
          <a:p>
            <a:pPr algn="just"/>
            <a:r>
              <a:rPr lang="en-US" altLang="en-US" sz="2800" dirty="0"/>
              <a:t>In the functional description at its right, an arrow with a "+" label indicates that the variable at the arrowhead increases with the variable at its tail.</a:t>
            </a:r>
          </a:p>
          <a:p>
            <a:pPr algn="just"/>
            <a:r>
              <a:rPr lang="en-US" altLang="en-US" sz="2800" dirty="0"/>
              <a:t> For example, the output </a:t>
            </a:r>
            <a:r>
              <a:rPr lang="en-US" altLang="en-US" sz="2800" dirty="0" err="1"/>
              <a:t>waterflow</a:t>
            </a:r>
            <a:r>
              <a:rPr lang="en-US" altLang="en-US" sz="2800" dirty="0"/>
              <a:t> Q</a:t>
            </a:r>
            <a:r>
              <a:rPr lang="en-US" altLang="en-US" sz="2800" baseline="-25000" dirty="0"/>
              <a:t>3</a:t>
            </a:r>
            <a:r>
              <a:rPr lang="en-US" altLang="en-US" sz="2800" dirty="0"/>
              <a:t> increases with increasing input </a:t>
            </a:r>
            <a:r>
              <a:rPr lang="en-US" altLang="en-US" sz="2800" dirty="0" err="1"/>
              <a:t>waterflow</a:t>
            </a:r>
            <a:r>
              <a:rPr lang="en-US" altLang="en-US" sz="2800" dirty="0"/>
              <a:t> </a:t>
            </a:r>
            <a:r>
              <a:rPr lang="en-US" altLang="en-US" sz="2800" dirty="0" err="1"/>
              <a:t>Q</a:t>
            </a:r>
            <a:r>
              <a:rPr lang="en-US" altLang="en-US" sz="2800" baseline="-25000" dirty="0" err="1"/>
              <a:t>l</a:t>
            </a:r>
            <a:r>
              <a:rPr lang="en-US" altLang="en-US" sz="2800" dirty="0"/>
              <a:t>,  a "-" label indicates that the variable at the head decreases with the variable at the tail</a:t>
            </a:r>
          </a:p>
          <a:p>
            <a:pPr marL="0" indent="0">
              <a:buNone/>
            </a:pP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8600"/>
            <a:ext cx="7620000" cy="2667000"/>
          </a:xfrm>
          <a:noFill/>
        </p:spPr>
      </p:pic>
      <p:sp>
        <p:nvSpPr>
          <p:cNvPr id="32771" name="Rectangle 4"/>
          <p:cNvSpPr>
            <a:spLocks noChangeArrowheads="1"/>
          </p:cNvSpPr>
          <p:nvPr/>
        </p:nvSpPr>
        <p:spPr bwMode="auto">
          <a:xfrm>
            <a:off x="228600" y="2895600"/>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a:latin typeface="Arial" panose="020B0604020202020204" pitchFamily="34" charset="0"/>
              </a:rPr>
              <a:t>This particular function describes the required behavior of one type of water faucet. Here Q</a:t>
            </a:r>
            <a:r>
              <a:rPr lang="en-US" altLang="en-US" sz="2400" baseline="-25000">
                <a:latin typeface="Arial" panose="020B0604020202020204" pitchFamily="34" charset="0"/>
              </a:rPr>
              <a:t>c</a:t>
            </a:r>
            <a:r>
              <a:rPr lang="en-US" altLang="en-US" sz="2400">
                <a:latin typeface="Arial" panose="020B0604020202020204" pitchFamily="34" charset="0"/>
              </a:rPr>
              <a:t>, refers to the flow of cold water into the faucet, Q</a:t>
            </a:r>
            <a:r>
              <a:rPr lang="en-US" altLang="en-US" sz="2400" baseline="-25000">
                <a:latin typeface="Arial" panose="020B0604020202020204" pitchFamily="34" charset="0"/>
              </a:rPr>
              <a:t>h</a:t>
            </a:r>
            <a:r>
              <a:rPr lang="en-US" altLang="en-US" sz="2400">
                <a:latin typeface="Arial" panose="020B0604020202020204" pitchFamily="34" charset="0"/>
              </a:rPr>
              <a:t> to the input flow of hot water, and Q</a:t>
            </a:r>
            <a:r>
              <a:rPr lang="en-US" altLang="en-US" sz="2400" baseline="-25000">
                <a:latin typeface="Arial" panose="020B0604020202020204" pitchFamily="34" charset="0"/>
              </a:rPr>
              <a:t>m</a:t>
            </a:r>
            <a:r>
              <a:rPr lang="en-US" altLang="en-US" sz="2400">
                <a:latin typeface="Arial" panose="020B0604020202020204" pitchFamily="34" charset="0"/>
              </a:rPr>
              <a:t>, to the single mixed flow out of the faucet. Similarly, T</a:t>
            </a:r>
            <a:r>
              <a:rPr lang="en-US" altLang="en-US" sz="2400" baseline="-25000">
                <a:latin typeface="Arial" panose="020B0604020202020204" pitchFamily="34" charset="0"/>
              </a:rPr>
              <a:t>c</a:t>
            </a:r>
            <a:r>
              <a:rPr lang="en-US" altLang="en-US" sz="2400">
                <a:latin typeface="Arial" panose="020B0604020202020204" pitchFamily="34" charset="0"/>
              </a:rPr>
              <a:t>, T</a:t>
            </a:r>
            <a:r>
              <a:rPr lang="en-US" altLang="en-US" sz="2400" baseline="-25000">
                <a:latin typeface="Arial" panose="020B0604020202020204" pitchFamily="34" charset="0"/>
              </a:rPr>
              <a:t>h</a:t>
            </a:r>
            <a:r>
              <a:rPr lang="en-US" altLang="en-US" sz="2400">
                <a:latin typeface="Arial" panose="020B0604020202020204" pitchFamily="34" charset="0"/>
              </a:rPr>
              <a:t>, and T</a:t>
            </a:r>
            <a:r>
              <a:rPr lang="en-US" altLang="en-US" sz="2400" baseline="-25000">
                <a:latin typeface="Arial" panose="020B0604020202020204" pitchFamily="34" charset="0"/>
              </a:rPr>
              <a:t>m</a:t>
            </a:r>
            <a:r>
              <a:rPr lang="en-US" altLang="en-US" sz="2400">
                <a:latin typeface="Arial" panose="020B0604020202020204" pitchFamily="34" charset="0"/>
              </a:rPr>
              <a:t>, refer to the temperatures of the cold water, hot water, and mixed water respectively. The variable </a:t>
            </a:r>
            <a:r>
              <a:rPr lang="en-US" altLang="en-US" sz="2400" i="1">
                <a:latin typeface="Arial" panose="020B0604020202020204" pitchFamily="34" charset="0"/>
              </a:rPr>
              <a:t>C</a:t>
            </a:r>
            <a:r>
              <a:rPr lang="en-US" altLang="en-US" sz="2400" i="1" baseline="-25000">
                <a:latin typeface="Arial" panose="020B0604020202020204" pitchFamily="34" charset="0"/>
              </a:rPr>
              <a:t>t</a:t>
            </a:r>
            <a:r>
              <a:rPr lang="en-US" altLang="en-US" sz="2400" i="1">
                <a:latin typeface="Arial" panose="020B0604020202020204" pitchFamily="34" charset="0"/>
              </a:rPr>
              <a:t> denotes the control signal </a:t>
            </a:r>
            <a:r>
              <a:rPr lang="en-US" altLang="en-US" sz="2400">
                <a:latin typeface="Arial" panose="020B0604020202020204" pitchFamily="34" charset="0"/>
              </a:rPr>
              <a:t>for temperature that is input to the faucet, and C</a:t>
            </a:r>
            <a:r>
              <a:rPr lang="en-US" altLang="en-US" sz="2400" baseline="-25000">
                <a:latin typeface="Arial" panose="020B0604020202020204" pitchFamily="34" charset="0"/>
              </a:rPr>
              <a:t>f</a:t>
            </a:r>
            <a:r>
              <a:rPr lang="en-US" altLang="en-US" sz="2400">
                <a:latin typeface="Arial" panose="020B0604020202020204" pitchFamily="34" charset="0"/>
              </a:rPr>
              <a:t> denotes the control signal for waterflow.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0" y="685800"/>
            <a:ext cx="8839200" cy="5715000"/>
          </a:xfrm>
        </p:spPr>
        <p:txBody>
          <a:bodyPr/>
          <a:lstStyle/>
          <a:p>
            <a:pPr algn="just"/>
            <a:r>
              <a:rPr lang="en-US" altLang="en-US" sz="2800"/>
              <a:t>Given this functional specification for the new design problem, </a:t>
            </a:r>
            <a:r>
              <a:rPr lang="en-US" altLang="en-US" sz="2800" b="1"/>
              <a:t>CADET </a:t>
            </a:r>
            <a:r>
              <a:rPr lang="en-US" altLang="en-US" sz="2800"/>
              <a:t>searches its library for stored cases whose functional descriptions match the design problem. If an exact match is found, indicating that some stored case implements exactly the desired function, then this case can be returned as a suggested solution to the design problem.</a:t>
            </a:r>
          </a:p>
          <a:p>
            <a:pPr algn="just"/>
            <a:r>
              <a:rPr lang="en-US" altLang="en-US" sz="2800"/>
              <a:t>If no exact match occurs, </a:t>
            </a:r>
            <a:r>
              <a:rPr lang="en-US" altLang="en-US" sz="2800" b="1"/>
              <a:t>CADET may find cases that </a:t>
            </a:r>
            <a:r>
              <a:rPr lang="en-US" altLang="en-US" sz="2800"/>
              <a:t>match various subgraphs of the desired functional specification</a:t>
            </a:r>
          </a:p>
          <a:p>
            <a:pPr algn="just"/>
            <a:r>
              <a:rPr lang="en-US" altLang="en-US" sz="2800"/>
              <a:t>The T-junction function matches a subgraph of the water faucet function graph</a:t>
            </a:r>
            <a:r>
              <a:rPr lang="en-US" alt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5867400"/>
          </a:xfrm>
          <a:blipFill rotWithShape="0">
            <a:blip r:embed="rId2"/>
            <a:stretch>
              <a:fillRect l="-1533" t="-2287" r="-2333" b="-520"/>
            </a:stretch>
          </a:blipFill>
        </p:spPr>
        <p:txBody>
          <a:bodyPr/>
          <a:lstStyle/>
          <a:p>
            <a:pPr>
              <a:defRPr/>
            </a:pPr>
            <a:r>
              <a:rPr lang="en-US">
                <a:noFill/>
              </a:rPr>
              <a:t> </a:t>
            </a:r>
          </a:p>
        </p:txBody>
      </p:sp>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95400"/>
            <a:ext cx="153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0" y="533400"/>
            <a:ext cx="9144000" cy="4525963"/>
          </a:xfrm>
        </p:spPr>
        <p:txBody>
          <a:bodyPr/>
          <a:lstStyle/>
          <a:p>
            <a:pPr algn="just"/>
            <a:r>
              <a:rPr lang="en-US" altLang="en-US" b="1" dirty="0"/>
              <a:t>CADET searches for subgraph </a:t>
            </a:r>
            <a:r>
              <a:rPr lang="en-US" altLang="en-US" b="1" dirty="0" err="1"/>
              <a:t>isomorphisms</a:t>
            </a:r>
            <a:r>
              <a:rPr lang="en-US" altLang="en-US" b="1" dirty="0"/>
              <a:t> between the </a:t>
            </a:r>
            <a:r>
              <a:rPr lang="en-US" altLang="en-US" dirty="0"/>
              <a:t>two function graphs, so that parts of a case can be found to match parts of the design specification. Furthermore, the system may elaborate the original function specification graph in order to create functionally equivalent graphs that may match still more cases.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8229600" cy="792162"/>
          </a:xfrm>
        </p:spPr>
        <p:txBody>
          <a:bodyPr/>
          <a:lstStyle/>
          <a:p>
            <a:r>
              <a:rPr lang="en-US" altLang="en-US" b="1"/>
              <a:t>LAZY AND EAGER LEARNING</a:t>
            </a:r>
            <a:endParaRPr lang="en-US" altLang="en-US"/>
          </a:p>
        </p:txBody>
      </p:sp>
      <p:sp>
        <p:nvSpPr>
          <p:cNvPr id="36867" name="Content Placeholder 2"/>
          <p:cNvSpPr>
            <a:spLocks noGrp="1"/>
          </p:cNvSpPr>
          <p:nvPr>
            <p:ph idx="1"/>
          </p:nvPr>
        </p:nvSpPr>
        <p:spPr>
          <a:xfrm>
            <a:off x="533400" y="1828800"/>
            <a:ext cx="8153400" cy="4419600"/>
          </a:xfrm>
        </p:spPr>
        <p:txBody>
          <a:bodyPr/>
          <a:lstStyle/>
          <a:p>
            <a:pPr algn="just"/>
            <a:r>
              <a:rPr lang="en-US" altLang="en-US" sz="2800"/>
              <a:t>lazy learning methods: the k-NN algorithm, locally weighted regression, and case-based reasoning.</a:t>
            </a:r>
          </a:p>
          <a:p>
            <a:pPr algn="just"/>
            <a:r>
              <a:rPr lang="en-US" altLang="en-US" sz="2800"/>
              <a:t>The key difference between lazy and eager methods in this regard is </a:t>
            </a:r>
          </a:p>
          <a:p>
            <a:pPr lvl="1" algn="just"/>
            <a:r>
              <a:rPr lang="en-US" altLang="en-US" sz="2400"/>
              <a:t>Lazy methods may consider the query instance x</a:t>
            </a:r>
            <a:r>
              <a:rPr lang="en-US" altLang="en-US" sz="2400" baseline="-25000"/>
              <a:t>q</a:t>
            </a:r>
            <a:r>
              <a:rPr lang="en-US" altLang="en-US" sz="2400"/>
              <a:t> when deciding how to generalize beyond the training data D. </a:t>
            </a:r>
          </a:p>
          <a:p>
            <a:pPr lvl="1" algn="just"/>
            <a:r>
              <a:rPr lang="en-US" altLang="en-US" sz="2400"/>
              <a:t>Eager methods cannot. By the time they observe the query instance x</a:t>
            </a:r>
            <a:r>
              <a:rPr lang="en-US" altLang="en-US" sz="2400" baseline="-25000"/>
              <a:t>q </a:t>
            </a:r>
            <a:r>
              <a:rPr lang="en-US" altLang="en-US" sz="2400"/>
              <a:t>they have already chosen their (global) approximation to the target function.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25463" y="152400"/>
            <a:ext cx="8229600" cy="487363"/>
          </a:xfrm>
        </p:spPr>
        <p:txBody>
          <a:bodyPr/>
          <a:lstStyle/>
          <a:p>
            <a:pPr eaLnBrk="1" hangingPunct="1"/>
            <a:r>
              <a:rPr lang="en-US" altLang="en-US" sz="3200" b="1"/>
              <a:t>k-NEAREST NEIGHBOR LEARNING</a:t>
            </a:r>
            <a:endParaRPr lang="en-US" altLang="en-US" sz="3200"/>
          </a:p>
        </p:txBody>
      </p:sp>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4938" y="838200"/>
            <a:ext cx="9009062" cy="48133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5334000"/>
          </a:xfrm>
        </p:spPr>
        <p:txBody>
          <a:bodyPr rtlCol="0">
            <a:normAutofit fontScale="92500"/>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Figure 8.1 - The instances are points in a two-dimensional space and where the target function is Boolean valued. The positive and negative training examples are shown by "+" and "-” respectively</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1-Nearest learning algorithm classifies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as a positive example in this figure, whereas the 5-NEARESTE learning algorithm classifies it as a negative example.</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the k-Nearest neighbor learning algorithm  never forms an explicit general hypothesis     regarding the target function f . It simply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computes the classification of each new query instance as needed.</a:t>
            </a:r>
          </a:p>
          <a:p>
            <a:pPr eaLnBrk="1" fontAlgn="auto" hangingPunct="1">
              <a:spcAft>
                <a:spcPts val="0"/>
              </a:spcAft>
              <a:defRPr/>
            </a:pP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56100"/>
            <a:ext cx="314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228600"/>
            <a:ext cx="5867400" cy="1676400"/>
          </a:xfrm>
          <a:noFill/>
        </p:spPr>
      </p:pic>
      <p:sp>
        <p:nvSpPr>
          <p:cNvPr id="9219" name="Rectangle 4"/>
          <p:cNvSpPr>
            <a:spLocks noChangeArrowheads="1"/>
          </p:cNvSpPr>
          <p:nvPr/>
        </p:nvSpPr>
        <p:spPr bwMode="auto">
          <a:xfrm>
            <a:off x="-12700" y="2057400"/>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2400" dirty="0"/>
              <a:t>The diagram on the right side of Figure  shows the shape of this decision surface induced by 1-Nearest Neighbor over the entire instance space. </a:t>
            </a:r>
          </a:p>
          <a:p>
            <a:pPr eaLnBrk="1" hangingPunct="1">
              <a:spcBef>
                <a:spcPct val="0"/>
              </a:spcBef>
            </a:pPr>
            <a:r>
              <a:rPr lang="en-US" altLang="en-US" sz="2400" dirty="0"/>
              <a:t>The decision surface is a combination of convex </a:t>
            </a:r>
            <a:r>
              <a:rPr lang="en-US" altLang="en-US" sz="2400" dirty="0" err="1"/>
              <a:t>polyhedra</a:t>
            </a:r>
            <a:r>
              <a:rPr lang="en-US" altLang="en-US" sz="2400" dirty="0"/>
              <a:t> surrounding each of the training examples.</a:t>
            </a:r>
          </a:p>
          <a:p>
            <a:pPr eaLnBrk="1" hangingPunct="1">
              <a:spcBef>
                <a:spcPct val="0"/>
              </a:spcBef>
            </a:pPr>
            <a:r>
              <a:rPr lang="en-US" altLang="en-US" sz="2400" dirty="0"/>
              <a:t> For every training example, the polyhedron indicates the set of query points whose classification will be completely determined by that training example. </a:t>
            </a:r>
          </a:p>
          <a:p>
            <a:pPr eaLnBrk="1" hangingPunct="1">
              <a:spcBef>
                <a:spcPct val="0"/>
              </a:spcBef>
            </a:pPr>
            <a:r>
              <a:rPr lang="en-US" altLang="en-US" sz="2400" dirty="0"/>
              <a:t>Query points outside the polyhedron are closer to some other training example. </a:t>
            </a:r>
          </a:p>
          <a:p>
            <a:pPr eaLnBrk="1" hangingPunct="1">
              <a:spcBef>
                <a:spcPct val="0"/>
              </a:spcBef>
            </a:pPr>
            <a:r>
              <a:rPr lang="en-US" altLang="en-US" sz="2400" dirty="0"/>
              <a:t>This kind of diagram is often called the </a:t>
            </a:r>
            <a:r>
              <a:rPr lang="en-US" altLang="en-US" sz="2400" b="1" dirty="0" err="1"/>
              <a:t>Voronoi</a:t>
            </a:r>
            <a:r>
              <a:rPr lang="en-US" altLang="en-US" sz="2400" b="1" dirty="0"/>
              <a:t> diagram </a:t>
            </a:r>
            <a:r>
              <a:rPr lang="en-US" altLang="en-US" sz="2400" dirty="0"/>
              <a:t>of the set of training examples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0" y="685800"/>
            <a:ext cx="9144000" cy="4525963"/>
          </a:xfrm>
        </p:spPr>
        <p:txBody>
          <a:bodyPr/>
          <a:lstStyle/>
          <a:p>
            <a:pPr eaLnBrk="1" hangingPunct="1"/>
            <a:r>
              <a:rPr lang="en-US" altLang="en-US" dirty="0"/>
              <a:t>The KNN algorithm is easily adapted to approximating </a:t>
            </a:r>
            <a:r>
              <a:rPr lang="en-US" altLang="en-US" dirty="0">
                <a:solidFill>
                  <a:srgbClr val="C00000"/>
                </a:solidFill>
              </a:rPr>
              <a:t>continuous-valued target functions</a:t>
            </a:r>
            <a:r>
              <a:rPr lang="en-US" altLang="en-US" dirty="0"/>
              <a:t>. </a:t>
            </a:r>
          </a:p>
          <a:p>
            <a:pPr eaLnBrk="1" hangingPunct="1"/>
            <a:r>
              <a:rPr lang="en-US" altLang="en-US" dirty="0"/>
              <a:t>To accomplish this, we have the algorithm calculate the mean value of the k nearest training examples rather than calculate their most common value.</a:t>
            </a:r>
          </a:p>
          <a:p>
            <a:pPr eaLnBrk="1" hangingPunct="1"/>
            <a:r>
              <a:rPr lang="en-US" altLang="en-US" dirty="0"/>
              <a:t>To approximate a real-valued target function </a:t>
            </a:r>
          </a:p>
          <a:p>
            <a:pPr marL="0" indent="0" eaLnBrk="1" hangingPunct="1">
              <a:buNone/>
            </a:pPr>
            <a:r>
              <a:rPr lang="en-US" altLang="en-US" dirty="0"/>
              <a:t>                      we replace the final line of the algorithm   by</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95660"/>
            <a:ext cx="15525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7" y="4315574"/>
            <a:ext cx="3143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331FBA2F07FD4F9325CA94365F49E6" ma:contentTypeVersion="0" ma:contentTypeDescription="Create a new document." ma:contentTypeScope="" ma:versionID="c60f1775445555555941bd04b0abfa4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0A6E8B-5073-409D-BE14-CE0DBA20C1EB}"/>
</file>

<file path=customXml/itemProps2.xml><?xml version="1.0" encoding="utf-8"?>
<ds:datastoreItem xmlns:ds="http://schemas.openxmlformats.org/officeDocument/2006/customXml" ds:itemID="{1779D761-CF3D-45D5-8BBE-41B98F1A6EA6}"/>
</file>

<file path=customXml/itemProps3.xml><?xml version="1.0" encoding="utf-8"?>
<ds:datastoreItem xmlns:ds="http://schemas.openxmlformats.org/officeDocument/2006/customXml" ds:itemID="{2D08E8F1-B7C6-49F1-9BD0-C2E5B3C72722}"/>
</file>

<file path=docProps/app.xml><?xml version="1.0" encoding="utf-8"?>
<Properties xmlns="http://schemas.openxmlformats.org/officeDocument/2006/extended-properties" xmlns:vt="http://schemas.openxmlformats.org/officeDocument/2006/docPropsVTypes">
  <TotalTime>2558</TotalTime>
  <Words>2333</Words>
  <Application>Microsoft Office PowerPoint</Application>
  <PresentationFormat>On-screen Show (4:3)</PresentationFormat>
  <Paragraphs>134</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 Math</vt:lpstr>
      <vt:lpstr>inter-regular</vt:lpstr>
      <vt:lpstr>sohne</vt:lpstr>
      <vt:lpstr>source-serif-pro</vt:lpstr>
      <vt:lpstr>Times New Roman</vt:lpstr>
      <vt:lpstr>Office Theme</vt:lpstr>
      <vt:lpstr>INSTANCE-BASED LEARNING</vt:lpstr>
      <vt:lpstr>PowerPoint Presentation</vt:lpstr>
      <vt:lpstr>PowerPoint Presentation</vt:lpstr>
      <vt:lpstr>k-NEAREST NEIGHBOR LEARNING</vt:lpstr>
      <vt:lpstr>PowerPoint Presentation</vt:lpstr>
      <vt:lpstr>k-NEAREST NEIGHBOR LEARNING</vt:lpstr>
      <vt:lpstr>PowerPoint Presentation</vt:lpstr>
      <vt:lpstr>PowerPoint Presentation</vt:lpstr>
      <vt:lpstr>PowerPoint Presentation</vt:lpstr>
      <vt:lpstr>Distance-Weighted Nearest Neighbor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Terminology</vt:lpstr>
      <vt:lpstr>LOCALLY WEIGHTED REGRESSION</vt:lpstr>
      <vt:lpstr>PowerPoint Presentation</vt:lpstr>
      <vt:lpstr>PowerPoint Presentation</vt:lpstr>
      <vt:lpstr>Locally Weighted Linear Regression</vt:lpstr>
      <vt:lpstr>PowerPoint Presentation</vt:lpstr>
      <vt:lpstr>PowerPoint Presentation</vt:lpstr>
      <vt:lpstr>To derive the Local Approximation</vt:lpstr>
      <vt:lpstr>PowerPoint Presentation</vt:lpstr>
      <vt:lpstr>PowerPoint Presentation</vt:lpstr>
      <vt:lpstr>PowerPoint Presentation</vt:lpstr>
      <vt:lpstr>PowerPoint Presentation</vt:lpstr>
      <vt:lpstr>PowerPoint Presentation</vt:lpstr>
      <vt:lpstr>RADIAL BASIS FUNCTIONS</vt:lpstr>
      <vt:lpstr>PowerPoint Presentation</vt:lpstr>
      <vt:lpstr>PowerPoint Presentation</vt:lpstr>
      <vt:lpstr>PowerPoint Presentation</vt:lpstr>
      <vt:lpstr>PowerPoint Presentation</vt:lpstr>
      <vt:lpstr>PowerPoint Presentation</vt:lpstr>
      <vt:lpstr>PowerPoint Presentation</vt:lpstr>
      <vt:lpstr>CASE-BASED 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LAZY AND EAGER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INSTANCE-BASED LEARNING</dc:title>
  <dc:creator>GMRK5</dc:creator>
  <cp:lastModifiedBy>Dr. T. Adilakshmi</cp:lastModifiedBy>
  <cp:revision>116</cp:revision>
  <dcterms:created xsi:type="dcterms:W3CDTF">2021-08-03T13:21:19Z</dcterms:created>
  <dcterms:modified xsi:type="dcterms:W3CDTF">2023-06-16T04:02:27Z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0x0101007B331FBA2F07FD4F9325CA94365F49E6</vt:lpwstr>
  </property>
</Properties>
</file>