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61" r:id="rId5"/>
    <p:sldId id="260" r:id="rId6"/>
    <p:sldId id="270" r:id="rId7"/>
    <p:sldId id="263" r:id="rId8"/>
    <p:sldId id="269" r:id="rId9"/>
    <p:sldId id="268" r:id="rId10"/>
    <p:sldId id="267" r:id="rId11"/>
    <p:sldId id="266" r:id="rId12"/>
    <p:sldId id="265" r:id="rId13"/>
    <p:sldId id="720" r:id="rId14"/>
    <p:sldId id="736" r:id="rId15"/>
    <p:sldId id="281" r:id="rId16"/>
    <p:sldId id="272" r:id="rId17"/>
    <p:sldId id="737" r:id="rId18"/>
    <p:sldId id="738" r:id="rId19"/>
    <p:sldId id="740" r:id="rId20"/>
    <p:sldId id="74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5" d="100"/>
          <a:sy n="85" d="100"/>
        </p:scale>
        <p:origin x="4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1615-E1C6-7ED8-0206-C0CBE48691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81BC85-7E2C-0E93-B12E-D516D6CD4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7EBA06-FA28-B0C5-7B29-12E19585FE2C}"/>
              </a:ext>
            </a:extLst>
          </p:cNvPr>
          <p:cNvSpPr>
            <a:spLocks noGrp="1"/>
          </p:cNvSpPr>
          <p:nvPr>
            <p:ph type="dt" sz="half" idx="10"/>
          </p:nvPr>
        </p:nvSpPr>
        <p:spPr/>
        <p:txBody>
          <a:bodyPr/>
          <a:lstStyle/>
          <a:p>
            <a:fld id="{2DBC40B8-2B54-46E6-8A37-DEE39689BF32}" type="datetimeFigureOut">
              <a:rPr lang="en-IN" smtClean="0"/>
              <a:t>29-05-2024</a:t>
            </a:fld>
            <a:endParaRPr lang="en-IN"/>
          </a:p>
        </p:txBody>
      </p:sp>
      <p:sp>
        <p:nvSpPr>
          <p:cNvPr id="5" name="Footer Placeholder 4">
            <a:extLst>
              <a:ext uri="{FF2B5EF4-FFF2-40B4-BE49-F238E27FC236}">
                <a16:creationId xmlns:a16="http://schemas.microsoft.com/office/drawing/2014/main" id="{F7A8C76E-7E86-2E19-F7BC-3F7C59760C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83F78B-8456-7EEC-DF66-B7E96D71E677}"/>
              </a:ext>
            </a:extLst>
          </p:cNvPr>
          <p:cNvSpPr>
            <a:spLocks noGrp="1"/>
          </p:cNvSpPr>
          <p:nvPr>
            <p:ph type="sldNum" sz="quarter" idx="12"/>
          </p:nvPr>
        </p:nvSpPr>
        <p:spPr/>
        <p:txBody>
          <a:bodyPr/>
          <a:lstStyle/>
          <a:p>
            <a:fld id="{5B69AD1B-595C-4BB0-897C-7072FF071D04}" type="slidenum">
              <a:rPr lang="en-IN" smtClean="0"/>
              <a:t>‹#›</a:t>
            </a:fld>
            <a:endParaRPr lang="en-IN"/>
          </a:p>
        </p:txBody>
      </p:sp>
    </p:spTree>
    <p:extLst>
      <p:ext uri="{BB962C8B-B14F-4D97-AF65-F5344CB8AC3E}">
        <p14:creationId xmlns:p14="http://schemas.microsoft.com/office/powerpoint/2010/main" val="2378312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DEEA-086F-B944-7676-D7E4AEFE86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6C7F58-5262-35BC-635E-32DF7E56F9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638386-607D-C2A2-B7B2-90D558430C53}"/>
              </a:ext>
            </a:extLst>
          </p:cNvPr>
          <p:cNvSpPr>
            <a:spLocks noGrp="1"/>
          </p:cNvSpPr>
          <p:nvPr>
            <p:ph type="dt" sz="half" idx="10"/>
          </p:nvPr>
        </p:nvSpPr>
        <p:spPr/>
        <p:txBody>
          <a:bodyPr/>
          <a:lstStyle/>
          <a:p>
            <a:fld id="{2DBC40B8-2B54-46E6-8A37-DEE39689BF32}" type="datetimeFigureOut">
              <a:rPr lang="en-IN" smtClean="0"/>
              <a:t>29-05-2024</a:t>
            </a:fld>
            <a:endParaRPr lang="en-IN"/>
          </a:p>
        </p:txBody>
      </p:sp>
      <p:sp>
        <p:nvSpPr>
          <p:cNvPr id="5" name="Footer Placeholder 4">
            <a:extLst>
              <a:ext uri="{FF2B5EF4-FFF2-40B4-BE49-F238E27FC236}">
                <a16:creationId xmlns:a16="http://schemas.microsoft.com/office/drawing/2014/main" id="{33182F70-E865-CFE2-F35F-2DE9A8B8D9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E115CA-4B24-2E20-0424-4966F5F67AE7}"/>
              </a:ext>
            </a:extLst>
          </p:cNvPr>
          <p:cNvSpPr>
            <a:spLocks noGrp="1"/>
          </p:cNvSpPr>
          <p:nvPr>
            <p:ph type="sldNum" sz="quarter" idx="12"/>
          </p:nvPr>
        </p:nvSpPr>
        <p:spPr/>
        <p:txBody>
          <a:bodyPr/>
          <a:lstStyle/>
          <a:p>
            <a:fld id="{5B69AD1B-595C-4BB0-897C-7072FF071D04}" type="slidenum">
              <a:rPr lang="en-IN" smtClean="0"/>
              <a:t>‹#›</a:t>
            </a:fld>
            <a:endParaRPr lang="en-IN"/>
          </a:p>
        </p:txBody>
      </p:sp>
    </p:spTree>
    <p:extLst>
      <p:ext uri="{BB962C8B-B14F-4D97-AF65-F5344CB8AC3E}">
        <p14:creationId xmlns:p14="http://schemas.microsoft.com/office/powerpoint/2010/main" val="189667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1699B2-0B0C-8A9E-C447-45051FC010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BBF142-E0CC-80D1-AB80-DC9FFCAD15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1372A7-9B8B-FB7B-BCC3-B776B8B21EA6}"/>
              </a:ext>
            </a:extLst>
          </p:cNvPr>
          <p:cNvSpPr>
            <a:spLocks noGrp="1"/>
          </p:cNvSpPr>
          <p:nvPr>
            <p:ph type="dt" sz="half" idx="10"/>
          </p:nvPr>
        </p:nvSpPr>
        <p:spPr/>
        <p:txBody>
          <a:bodyPr/>
          <a:lstStyle/>
          <a:p>
            <a:fld id="{2DBC40B8-2B54-46E6-8A37-DEE39689BF32}" type="datetimeFigureOut">
              <a:rPr lang="en-IN" smtClean="0"/>
              <a:t>29-05-2024</a:t>
            </a:fld>
            <a:endParaRPr lang="en-IN"/>
          </a:p>
        </p:txBody>
      </p:sp>
      <p:sp>
        <p:nvSpPr>
          <p:cNvPr id="5" name="Footer Placeholder 4">
            <a:extLst>
              <a:ext uri="{FF2B5EF4-FFF2-40B4-BE49-F238E27FC236}">
                <a16:creationId xmlns:a16="http://schemas.microsoft.com/office/drawing/2014/main" id="{E9B224D7-1050-2FBB-1A31-A88AD1377B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E8CD44-A80E-EA20-04B2-9919121FA99B}"/>
              </a:ext>
            </a:extLst>
          </p:cNvPr>
          <p:cNvSpPr>
            <a:spLocks noGrp="1"/>
          </p:cNvSpPr>
          <p:nvPr>
            <p:ph type="sldNum" sz="quarter" idx="12"/>
          </p:nvPr>
        </p:nvSpPr>
        <p:spPr/>
        <p:txBody>
          <a:bodyPr/>
          <a:lstStyle/>
          <a:p>
            <a:fld id="{5B69AD1B-595C-4BB0-897C-7072FF071D04}" type="slidenum">
              <a:rPr lang="en-IN" smtClean="0"/>
              <a:t>‹#›</a:t>
            </a:fld>
            <a:endParaRPr lang="en-IN"/>
          </a:p>
        </p:txBody>
      </p:sp>
    </p:spTree>
    <p:extLst>
      <p:ext uri="{BB962C8B-B14F-4D97-AF65-F5344CB8AC3E}">
        <p14:creationId xmlns:p14="http://schemas.microsoft.com/office/powerpoint/2010/main" val="1528520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26AD-84AB-788B-FB6C-01CD0BE06F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414F9A-2B55-9358-310D-DD66930AB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50F30A-2DDB-4E26-2F3A-293D8EBCC414}"/>
              </a:ext>
            </a:extLst>
          </p:cNvPr>
          <p:cNvSpPr>
            <a:spLocks noGrp="1"/>
          </p:cNvSpPr>
          <p:nvPr>
            <p:ph type="dt" sz="half" idx="10"/>
          </p:nvPr>
        </p:nvSpPr>
        <p:spPr/>
        <p:txBody>
          <a:bodyPr/>
          <a:lstStyle/>
          <a:p>
            <a:fld id="{2DBC40B8-2B54-46E6-8A37-DEE39689BF32}" type="datetimeFigureOut">
              <a:rPr lang="en-IN" smtClean="0"/>
              <a:t>29-05-2024</a:t>
            </a:fld>
            <a:endParaRPr lang="en-IN"/>
          </a:p>
        </p:txBody>
      </p:sp>
      <p:sp>
        <p:nvSpPr>
          <p:cNvPr id="5" name="Footer Placeholder 4">
            <a:extLst>
              <a:ext uri="{FF2B5EF4-FFF2-40B4-BE49-F238E27FC236}">
                <a16:creationId xmlns:a16="http://schemas.microsoft.com/office/drawing/2014/main" id="{3ADC68BC-CC87-C36E-439F-589AFB7C3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FE2EA1-BB8C-5759-8BFA-6C857C5E4788}"/>
              </a:ext>
            </a:extLst>
          </p:cNvPr>
          <p:cNvSpPr>
            <a:spLocks noGrp="1"/>
          </p:cNvSpPr>
          <p:nvPr>
            <p:ph type="sldNum" sz="quarter" idx="12"/>
          </p:nvPr>
        </p:nvSpPr>
        <p:spPr/>
        <p:txBody>
          <a:bodyPr/>
          <a:lstStyle/>
          <a:p>
            <a:fld id="{5B69AD1B-595C-4BB0-897C-7072FF071D04}" type="slidenum">
              <a:rPr lang="en-IN" smtClean="0"/>
              <a:t>‹#›</a:t>
            </a:fld>
            <a:endParaRPr lang="en-IN"/>
          </a:p>
        </p:txBody>
      </p:sp>
    </p:spTree>
    <p:extLst>
      <p:ext uri="{BB962C8B-B14F-4D97-AF65-F5344CB8AC3E}">
        <p14:creationId xmlns:p14="http://schemas.microsoft.com/office/powerpoint/2010/main" val="2648612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CC76-4F2C-4D99-90FD-E77ADDF85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17A7D1-9482-53C9-45E8-43DF38BD02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CE2B69-2317-B556-F244-851C541A05A2}"/>
              </a:ext>
            </a:extLst>
          </p:cNvPr>
          <p:cNvSpPr>
            <a:spLocks noGrp="1"/>
          </p:cNvSpPr>
          <p:nvPr>
            <p:ph type="dt" sz="half" idx="10"/>
          </p:nvPr>
        </p:nvSpPr>
        <p:spPr/>
        <p:txBody>
          <a:bodyPr/>
          <a:lstStyle/>
          <a:p>
            <a:fld id="{2DBC40B8-2B54-46E6-8A37-DEE39689BF32}" type="datetimeFigureOut">
              <a:rPr lang="en-IN" smtClean="0"/>
              <a:t>29-05-2024</a:t>
            </a:fld>
            <a:endParaRPr lang="en-IN"/>
          </a:p>
        </p:txBody>
      </p:sp>
      <p:sp>
        <p:nvSpPr>
          <p:cNvPr id="5" name="Footer Placeholder 4">
            <a:extLst>
              <a:ext uri="{FF2B5EF4-FFF2-40B4-BE49-F238E27FC236}">
                <a16:creationId xmlns:a16="http://schemas.microsoft.com/office/drawing/2014/main" id="{8ADFC8C5-710E-790E-7959-6D6770B64A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46A198-2007-B8F6-254B-C852388DA9E5}"/>
              </a:ext>
            </a:extLst>
          </p:cNvPr>
          <p:cNvSpPr>
            <a:spLocks noGrp="1"/>
          </p:cNvSpPr>
          <p:nvPr>
            <p:ph type="sldNum" sz="quarter" idx="12"/>
          </p:nvPr>
        </p:nvSpPr>
        <p:spPr/>
        <p:txBody>
          <a:bodyPr/>
          <a:lstStyle/>
          <a:p>
            <a:fld id="{5B69AD1B-595C-4BB0-897C-7072FF071D04}" type="slidenum">
              <a:rPr lang="en-IN" smtClean="0"/>
              <a:t>‹#›</a:t>
            </a:fld>
            <a:endParaRPr lang="en-IN"/>
          </a:p>
        </p:txBody>
      </p:sp>
    </p:spTree>
    <p:extLst>
      <p:ext uri="{BB962C8B-B14F-4D97-AF65-F5344CB8AC3E}">
        <p14:creationId xmlns:p14="http://schemas.microsoft.com/office/powerpoint/2010/main" val="4142031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9B31-D18D-A7BC-FB0E-7BD079686B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4DE125-978F-6B6B-04F2-AF4C0D7F9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B553CB-8018-DDC6-7CFE-3FAEFB6874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BAB0A2-3D96-4138-1257-1B8C776EEF5D}"/>
              </a:ext>
            </a:extLst>
          </p:cNvPr>
          <p:cNvSpPr>
            <a:spLocks noGrp="1"/>
          </p:cNvSpPr>
          <p:nvPr>
            <p:ph type="dt" sz="half" idx="10"/>
          </p:nvPr>
        </p:nvSpPr>
        <p:spPr/>
        <p:txBody>
          <a:bodyPr/>
          <a:lstStyle/>
          <a:p>
            <a:fld id="{2DBC40B8-2B54-46E6-8A37-DEE39689BF32}" type="datetimeFigureOut">
              <a:rPr lang="en-IN" smtClean="0"/>
              <a:t>29-05-2024</a:t>
            </a:fld>
            <a:endParaRPr lang="en-IN"/>
          </a:p>
        </p:txBody>
      </p:sp>
      <p:sp>
        <p:nvSpPr>
          <p:cNvPr id="6" name="Footer Placeholder 5">
            <a:extLst>
              <a:ext uri="{FF2B5EF4-FFF2-40B4-BE49-F238E27FC236}">
                <a16:creationId xmlns:a16="http://schemas.microsoft.com/office/drawing/2014/main" id="{E9F86FAA-B28F-6862-FF4E-E78470A850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4DED22-70CA-3B6E-7369-E43074ED4074}"/>
              </a:ext>
            </a:extLst>
          </p:cNvPr>
          <p:cNvSpPr>
            <a:spLocks noGrp="1"/>
          </p:cNvSpPr>
          <p:nvPr>
            <p:ph type="sldNum" sz="quarter" idx="12"/>
          </p:nvPr>
        </p:nvSpPr>
        <p:spPr/>
        <p:txBody>
          <a:bodyPr/>
          <a:lstStyle/>
          <a:p>
            <a:fld id="{5B69AD1B-595C-4BB0-897C-7072FF071D04}" type="slidenum">
              <a:rPr lang="en-IN" smtClean="0"/>
              <a:t>‹#›</a:t>
            </a:fld>
            <a:endParaRPr lang="en-IN"/>
          </a:p>
        </p:txBody>
      </p:sp>
    </p:spTree>
    <p:extLst>
      <p:ext uri="{BB962C8B-B14F-4D97-AF65-F5344CB8AC3E}">
        <p14:creationId xmlns:p14="http://schemas.microsoft.com/office/powerpoint/2010/main" val="2086910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2E8A-77F9-DA57-ED46-559DFEE652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F1A6F8-3BF4-BEF2-105C-F21D89641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045B1A-5AA9-E4FD-CF0E-E4AEB75BEF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D3E70B-49B3-E73E-2959-E351124321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2CE543-78B2-6437-369C-0FDE695643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202625-0ED4-C517-79A0-AE3814096A69}"/>
              </a:ext>
            </a:extLst>
          </p:cNvPr>
          <p:cNvSpPr>
            <a:spLocks noGrp="1"/>
          </p:cNvSpPr>
          <p:nvPr>
            <p:ph type="dt" sz="half" idx="10"/>
          </p:nvPr>
        </p:nvSpPr>
        <p:spPr/>
        <p:txBody>
          <a:bodyPr/>
          <a:lstStyle/>
          <a:p>
            <a:fld id="{2DBC40B8-2B54-46E6-8A37-DEE39689BF32}" type="datetimeFigureOut">
              <a:rPr lang="en-IN" smtClean="0"/>
              <a:t>29-05-2024</a:t>
            </a:fld>
            <a:endParaRPr lang="en-IN"/>
          </a:p>
        </p:txBody>
      </p:sp>
      <p:sp>
        <p:nvSpPr>
          <p:cNvPr id="8" name="Footer Placeholder 7">
            <a:extLst>
              <a:ext uri="{FF2B5EF4-FFF2-40B4-BE49-F238E27FC236}">
                <a16:creationId xmlns:a16="http://schemas.microsoft.com/office/drawing/2014/main" id="{1842A273-0DA3-1E4E-EA14-45D05BA670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C900B5-57D5-C1B3-CDEE-A5FB395ACD15}"/>
              </a:ext>
            </a:extLst>
          </p:cNvPr>
          <p:cNvSpPr>
            <a:spLocks noGrp="1"/>
          </p:cNvSpPr>
          <p:nvPr>
            <p:ph type="sldNum" sz="quarter" idx="12"/>
          </p:nvPr>
        </p:nvSpPr>
        <p:spPr/>
        <p:txBody>
          <a:bodyPr/>
          <a:lstStyle/>
          <a:p>
            <a:fld id="{5B69AD1B-595C-4BB0-897C-7072FF071D04}" type="slidenum">
              <a:rPr lang="en-IN" smtClean="0"/>
              <a:t>‹#›</a:t>
            </a:fld>
            <a:endParaRPr lang="en-IN"/>
          </a:p>
        </p:txBody>
      </p:sp>
    </p:spTree>
    <p:extLst>
      <p:ext uri="{BB962C8B-B14F-4D97-AF65-F5344CB8AC3E}">
        <p14:creationId xmlns:p14="http://schemas.microsoft.com/office/powerpoint/2010/main" val="3634614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046F-E2D3-1B8C-C71D-0B2C70F9CB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DE3540-70A5-D255-99A9-E779E8CA0D67}"/>
              </a:ext>
            </a:extLst>
          </p:cNvPr>
          <p:cNvSpPr>
            <a:spLocks noGrp="1"/>
          </p:cNvSpPr>
          <p:nvPr>
            <p:ph type="dt" sz="half" idx="10"/>
          </p:nvPr>
        </p:nvSpPr>
        <p:spPr/>
        <p:txBody>
          <a:bodyPr/>
          <a:lstStyle/>
          <a:p>
            <a:fld id="{2DBC40B8-2B54-46E6-8A37-DEE39689BF32}" type="datetimeFigureOut">
              <a:rPr lang="en-IN" smtClean="0"/>
              <a:t>29-05-2024</a:t>
            </a:fld>
            <a:endParaRPr lang="en-IN"/>
          </a:p>
        </p:txBody>
      </p:sp>
      <p:sp>
        <p:nvSpPr>
          <p:cNvPr id="4" name="Footer Placeholder 3">
            <a:extLst>
              <a:ext uri="{FF2B5EF4-FFF2-40B4-BE49-F238E27FC236}">
                <a16:creationId xmlns:a16="http://schemas.microsoft.com/office/drawing/2014/main" id="{C01D9A2A-0F98-18F0-4A57-A822EB2063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A3A311-74C0-592D-435C-0CC83A64D67A}"/>
              </a:ext>
            </a:extLst>
          </p:cNvPr>
          <p:cNvSpPr>
            <a:spLocks noGrp="1"/>
          </p:cNvSpPr>
          <p:nvPr>
            <p:ph type="sldNum" sz="quarter" idx="12"/>
          </p:nvPr>
        </p:nvSpPr>
        <p:spPr/>
        <p:txBody>
          <a:bodyPr/>
          <a:lstStyle/>
          <a:p>
            <a:fld id="{5B69AD1B-595C-4BB0-897C-7072FF071D04}" type="slidenum">
              <a:rPr lang="en-IN" smtClean="0"/>
              <a:t>‹#›</a:t>
            </a:fld>
            <a:endParaRPr lang="en-IN"/>
          </a:p>
        </p:txBody>
      </p:sp>
    </p:spTree>
    <p:extLst>
      <p:ext uri="{BB962C8B-B14F-4D97-AF65-F5344CB8AC3E}">
        <p14:creationId xmlns:p14="http://schemas.microsoft.com/office/powerpoint/2010/main" val="293794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CEF3B-93DC-0A9D-EFF3-666D87B4DC07}"/>
              </a:ext>
            </a:extLst>
          </p:cNvPr>
          <p:cNvSpPr>
            <a:spLocks noGrp="1"/>
          </p:cNvSpPr>
          <p:nvPr>
            <p:ph type="dt" sz="half" idx="10"/>
          </p:nvPr>
        </p:nvSpPr>
        <p:spPr/>
        <p:txBody>
          <a:bodyPr/>
          <a:lstStyle/>
          <a:p>
            <a:fld id="{2DBC40B8-2B54-46E6-8A37-DEE39689BF32}" type="datetimeFigureOut">
              <a:rPr lang="en-IN" smtClean="0"/>
              <a:t>29-05-2024</a:t>
            </a:fld>
            <a:endParaRPr lang="en-IN"/>
          </a:p>
        </p:txBody>
      </p:sp>
      <p:sp>
        <p:nvSpPr>
          <p:cNvPr id="3" name="Footer Placeholder 2">
            <a:extLst>
              <a:ext uri="{FF2B5EF4-FFF2-40B4-BE49-F238E27FC236}">
                <a16:creationId xmlns:a16="http://schemas.microsoft.com/office/drawing/2014/main" id="{7EE5F890-3AD6-5F17-2E97-D7CB9B8F6E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88ADFC-76F6-EC5A-064E-6664D4EA8DFF}"/>
              </a:ext>
            </a:extLst>
          </p:cNvPr>
          <p:cNvSpPr>
            <a:spLocks noGrp="1"/>
          </p:cNvSpPr>
          <p:nvPr>
            <p:ph type="sldNum" sz="quarter" idx="12"/>
          </p:nvPr>
        </p:nvSpPr>
        <p:spPr/>
        <p:txBody>
          <a:bodyPr/>
          <a:lstStyle/>
          <a:p>
            <a:fld id="{5B69AD1B-595C-4BB0-897C-7072FF071D04}" type="slidenum">
              <a:rPr lang="en-IN" smtClean="0"/>
              <a:t>‹#›</a:t>
            </a:fld>
            <a:endParaRPr lang="en-IN"/>
          </a:p>
        </p:txBody>
      </p:sp>
    </p:spTree>
    <p:extLst>
      <p:ext uri="{BB962C8B-B14F-4D97-AF65-F5344CB8AC3E}">
        <p14:creationId xmlns:p14="http://schemas.microsoft.com/office/powerpoint/2010/main" val="416531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2CF4-F4EE-271F-F29D-76FCF3408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DF5FDA-B378-FD12-6F15-B08446458C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D3CB87-0FD4-EF9B-055A-DD793F9F5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66C763-1946-2D3C-3AD1-893D2E9E9069}"/>
              </a:ext>
            </a:extLst>
          </p:cNvPr>
          <p:cNvSpPr>
            <a:spLocks noGrp="1"/>
          </p:cNvSpPr>
          <p:nvPr>
            <p:ph type="dt" sz="half" idx="10"/>
          </p:nvPr>
        </p:nvSpPr>
        <p:spPr/>
        <p:txBody>
          <a:bodyPr/>
          <a:lstStyle/>
          <a:p>
            <a:fld id="{2DBC40B8-2B54-46E6-8A37-DEE39689BF32}" type="datetimeFigureOut">
              <a:rPr lang="en-IN" smtClean="0"/>
              <a:t>29-05-2024</a:t>
            </a:fld>
            <a:endParaRPr lang="en-IN"/>
          </a:p>
        </p:txBody>
      </p:sp>
      <p:sp>
        <p:nvSpPr>
          <p:cNvPr id="6" name="Footer Placeholder 5">
            <a:extLst>
              <a:ext uri="{FF2B5EF4-FFF2-40B4-BE49-F238E27FC236}">
                <a16:creationId xmlns:a16="http://schemas.microsoft.com/office/drawing/2014/main" id="{4190FF63-2D7F-0642-604A-7F167B23BD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756A4E-9283-0A22-AEA3-C1D51364F82A}"/>
              </a:ext>
            </a:extLst>
          </p:cNvPr>
          <p:cNvSpPr>
            <a:spLocks noGrp="1"/>
          </p:cNvSpPr>
          <p:nvPr>
            <p:ph type="sldNum" sz="quarter" idx="12"/>
          </p:nvPr>
        </p:nvSpPr>
        <p:spPr/>
        <p:txBody>
          <a:bodyPr/>
          <a:lstStyle/>
          <a:p>
            <a:fld id="{5B69AD1B-595C-4BB0-897C-7072FF071D04}" type="slidenum">
              <a:rPr lang="en-IN" smtClean="0"/>
              <a:t>‹#›</a:t>
            </a:fld>
            <a:endParaRPr lang="en-IN"/>
          </a:p>
        </p:txBody>
      </p:sp>
    </p:spTree>
    <p:extLst>
      <p:ext uri="{BB962C8B-B14F-4D97-AF65-F5344CB8AC3E}">
        <p14:creationId xmlns:p14="http://schemas.microsoft.com/office/powerpoint/2010/main" val="3250746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D25B-DBF2-BCF9-939E-5E408E079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8EC124-1C91-D2C3-51CC-BAD855848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664E79-3D01-E90B-D49C-198B166A5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40DD0-3442-E363-CE3E-2D6BD20853A1}"/>
              </a:ext>
            </a:extLst>
          </p:cNvPr>
          <p:cNvSpPr>
            <a:spLocks noGrp="1"/>
          </p:cNvSpPr>
          <p:nvPr>
            <p:ph type="dt" sz="half" idx="10"/>
          </p:nvPr>
        </p:nvSpPr>
        <p:spPr/>
        <p:txBody>
          <a:bodyPr/>
          <a:lstStyle/>
          <a:p>
            <a:fld id="{2DBC40B8-2B54-46E6-8A37-DEE39689BF32}" type="datetimeFigureOut">
              <a:rPr lang="en-IN" smtClean="0"/>
              <a:t>29-05-2024</a:t>
            </a:fld>
            <a:endParaRPr lang="en-IN"/>
          </a:p>
        </p:txBody>
      </p:sp>
      <p:sp>
        <p:nvSpPr>
          <p:cNvPr id="6" name="Footer Placeholder 5">
            <a:extLst>
              <a:ext uri="{FF2B5EF4-FFF2-40B4-BE49-F238E27FC236}">
                <a16:creationId xmlns:a16="http://schemas.microsoft.com/office/drawing/2014/main" id="{29B4FE31-81D1-9BD2-41D1-26E3E5CC70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1928EA-F395-F66B-87F9-C9254C9AB0A2}"/>
              </a:ext>
            </a:extLst>
          </p:cNvPr>
          <p:cNvSpPr>
            <a:spLocks noGrp="1"/>
          </p:cNvSpPr>
          <p:nvPr>
            <p:ph type="sldNum" sz="quarter" idx="12"/>
          </p:nvPr>
        </p:nvSpPr>
        <p:spPr/>
        <p:txBody>
          <a:bodyPr/>
          <a:lstStyle/>
          <a:p>
            <a:fld id="{5B69AD1B-595C-4BB0-897C-7072FF071D04}" type="slidenum">
              <a:rPr lang="en-IN" smtClean="0"/>
              <a:t>‹#›</a:t>
            </a:fld>
            <a:endParaRPr lang="en-IN"/>
          </a:p>
        </p:txBody>
      </p:sp>
    </p:spTree>
    <p:extLst>
      <p:ext uri="{BB962C8B-B14F-4D97-AF65-F5344CB8AC3E}">
        <p14:creationId xmlns:p14="http://schemas.microsoft.com/office/powerpoint/2010/main" val="106136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683963-FA1D-CB0D-B3D4-533907B749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9B203D-67AE-E028-FEF8-28357A1E79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91A13C-9616-D2F4-875F-1F5FEEDBC0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C40B8-2B54-46E6-8A37-DEE39689BF32}" type="datetimeFigureOut">
              <a:rPr lang="en-IN" smtClean="0"/>
              <a:t>29-05-2024</a:t>
            </a:fld>
            <a:endParaRPr lang="en-IN"/>
          </a:p>
        </p:txBody>
      </p:sp>
      <p:sp>
        <p:nvSpPr>
          <p:cNvPr id="5" name="Footer Placeholder 4">
            <a:extLst>
              <a:ext uri="{FF2B5EF4-FFF2-40B4-BE49-F238E27FC236}">
                <a16:creationId xmlns:a16="http://schemas.microsoft.com/office/drawing/2014/main" id="{0335FCBC-04F1-3209-7583-854D5CB23D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0B5F5A-A92B-AC67-54A5-DDD5A1903B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9AD1B-595C-4BB0-897C-7072FF071D04}" type="slidenum">
              <a:rPr lang="en-IN" smtClean="0"/>
              <a:t>‹#›</a:t>
            </a:fld>
            <a:endParaRPr lang="en-IN"/>
          </a:p>
        </p:txBody>
      </p:sp>
    </p:spTree>
    <p:extLst>
      <p:ext uri="{BB962C8B-B14F-4D97-AF65-F5344CB8AC3E}">
        <p14:creationId xmlns:p14="http://schemas.microsoft.com/office/powerpoint/2010/main" val="1550304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productdevelop.blogspot.com/2011/08/what-is-framework-for-product-metric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FBAD419-4A62-142B-B01A-797FD37B368A}"/>
              </a:ext>
            </a:extLst>
          </p:cNvPr>
          <p:cNvSpPr>
            <a:spLocks noGrp="1"/>
          </p:cNvSpPr>
          <p:nvPr>
            <p:ph type="subTitle" idx="1"/>
          </p:nvPr>
        </p:nvSpPr>
        <p:spPr>
          <a:xfrm>
            <a:off x="1524000" y="721895"/>
            <a:ext cx="9144000" cy="5919537"/>
          </a:xfrm>
        </p:spPr>
        <p:txBody>
          <a:bodyPr/>
          <a:lstStyle/>
          <a:p>
            <a:endParaRPr lang="en-IN" dirty="0"/>
          </a:p>
          <a:p>
            <a:endParaRPr lang="en-IN" dirty="0"/>
          </a:p>
          <a:p>
            <a:endParaRPr lang="en-IN" dirty="0"/>
          </a:p>
          <a:p>
            <a:endParaRPr lang="en-IN" dirty="0"/>
          </a:p>
          <a:p>
            <a:endParaRPr lang="en-IN" dirty="0"/>
          </a:p>
          <a:p>
            <a:endParaRPr lang="en-IN" dirty="0"/>
          </a:p>
          <a:p>
            <a:r>
              <a:rPr lang="en-IN" sz="3600" b="1" dirty="0">
                <a:solidFill>
                  <a:srgbClr val="FF0000"/>
                </a:solidFill>
              </a:rPr>
              <a:t>SW METRICS – MADE EASY</a:t>
            </a:r>
          </a:p>
        </p:txBody>
      </p:sp>
    </p:spTree>
    <p:extLst>
      <p:ext uri="{BB962C8B-B14F-4D97-AF65-F5344CB8AC3E}">
        <p14:creationId xmlns:p14="http://schemas.microsoft.com/office/powerpoint/2010/main" val="391681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A003-2DC4-1D0F-9EF7-F8C3D87FC849}"/>
              </a:ext>
            </a:extLst>
          </p:cNvPr>
          <p:cNvSpPr>
            <a:spLocks noGrp="1"/>
          </p:cNvSpPr>
          <p:nvPr>
            <p:ph type="ctrTitle"/>
          </p:nvPr>
        </p:nvSpPr>
        <p:spPr>
          <a:xfrm>
            <a:off x="1783977" y="216568"/>
            <a:ext cx="9144000" cy="328862"/>
          </a:xfrm>
        </p:spPr>
        <p:txBody>
          <a:bodyPr>
            <a:noAutofit/>
          </a:bodyPr>
          <a:lstStyle/>
          <a:p>
            <a:r>
              <a:rPr lang="en-US" sz="2000" b="1" dirty="0">
                <a:solidFill>
                  <a:srgbClr val="00B050"/>
                </a:solidFill>
                <a:effectLst/>
                <a:latin typeface="Tahoma" panose="020B0604030504040204" pitchFamily="34" charset="0"/>
                <a:ea typeface="MS Mincho" panose="02020609040205080304" pitchFamily="49" charset="-128"/>
              </a:rPr>
              <a:t>METRICS FOR MAINTENANCE</a:t>
            </a:r>
            <a:endParaRPr lang="en-IN" sz="2000" dirty="0">
              <a:solidFill>
                <a:srgbClr val="00B050"/>
              </a:solidFill>
            </a:endParaRPr>
          </a:p>
        </p:txBody>
      </p:sp>
      <p:sp>
        <p:nvSpPr>
          <p:cNvPr id="3" name="Subtitle 2">
            <a:extLst>
              <a:ext uri="{FF2B5EF4-FFF2-40B4-BE49-F238E27FC236}">
                <a16:creationId xmlns:a16="http://schemas.microsoft.com/office/drawing/2014/main" id="{FFBAD419-4A62-142B-B01A-797FD37B368A}"/>
              </a:ext>
            </a:extLst>
          </p:cNvPr>
          <p:cNvSpPr>
            <a:spLocks noGrp="1"/>
          </p:cNvSpPr>
          <p:nvPr>
            <p:ph type="subTitle" idx="1"/>
          </p:nvPr>
        </p:nvSpPr>
        <p:spPr>
          <a:xfrm>
            <a:off x="1524000" y="721895"/>
            <a:ext cx="9144000" cy="5919537"/>
          </a:xfrm>
        </p:spPr>
        <p:txBody>
          <a:bodyPr/>
          <a:lstStyle/>
          <a:p>
            <a:endParaRPr lang="en-IN" dirty="0"/>
          </a:p>
        </p:txBody>
      </p:sp>
      <p:pic>
        <p:nvPicPr>
          <p:cNvPr id="5" name="Picture 4">
            <a:extLst>
              <a:ext uri="{FF2B5EF4-FFF2-40B4-BE49-F238E27FC236}">
                <a16:creationId xmlns:a16="http://schemas.microsoft.com/office/drawing/2014/main" id="{87AE7C91-7858-B466-E934-73BA1B47189E}"/>
              </a:ext>
            </a:extLst>
          </p:cNvPr>
          <p:cNvPicPr>
            <a:picLocks noChangeAspect="1"/>
          </p:cNvPicPr>
          <p:nvPr/>
        </p:nvPicPr>
        <p:blipFill>
          <a:blip r:embed="rId2"/>
          <a:stretch>
            <a:fillRect/>
          </a:stretch>
        </p:blipFill>
        <p:spPr>
          <a:xfrm>
            <a:off x="814364" y="449179"/>
            <a:ext cx="10771820" cy="6858000"/>
          </a:xfrm>
          <a:prstGeom prst="rect">
            <a:avLst/>
          </a:prstGeom>
        </p:spPr>
      </p:pic>
    </p:spTree>
    <p:extLst>
      <p:ext uri="{BB962C8B-B14F-4D97-AF65-F5344CB8AC3E}">
        <p14:creationId xmlns:p14="http://schemas.microsoft.com/office/powerpoint/2010/main" val="210339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A003-2DC4-1D0F-9EF7-F8C3D87FC849}"/>
              </a:ext>
            </a:extLst>
          </p:cNvPr>
          <p:cNvSpPr>
            <a:spLocks noGrp="1"/>
          </p:cNvSpPr>
          <p:nvPr>
            <p:ph type="ctrTitle"/>
          </p:nvPr>
        </p:nvSpPr>
        <p:spPr>
          <a:xfrm>
            <a:off x="1524000" y="120317"/>
            <a:ext cx="9144000" cy="328862"/>
          </a:xfrm>
        </p:spPr>
        <p:txBody>
          <a:bodyPr>
            <a:normAutofit fontScale="90000"/>
          </a:bodyPr>
          <a:lstStyle/>
          <a:p>
            <a:br>
              <a:rPr lang="en-US" sz="1800" b="1" dirty="0">
                <a:effectLst/>
                <a:latin typeface="Tahoma" panose="020B0604030504040204" pitchFamily="34" charset="0"/>
                <a:ea typeface="MS Mincho" panose="02020609040205080304" pitchFamily="49" charset="-128"/>
              </a:rPr>
            </a:br>
            <a:endParaRPr lang="en-IN" sz="2200" dirty="0">
              <a:solidFill>
                <a:srgbClr val="FF0000"/>
              </a:solidFill>
            </a:endParaRPr>
          </a:p>
        </p:txBody>
      </p:sp>
      <p:sp>
        <p:nvSpPr>
          <p:cNvPr id="3" name="Subtitle 2">
            <a:extLst>
              <a:ext uri="{FF2B5EF4-FFF2-40B4-BE49-F238E27FC236}">
                <a16:creationId xmlns:a16="http://schemas.microsoft.com/office/drawing/2014/main" id="{FFBAD419-4A62-142B-B01A-797FD37B368A}"/>
              </a:ext>
            </a:extLst>
          </p:cNvPr>
          <p:cNvSpPr>
            <a:spLocks noGrp="1"/>
          </p:cNvSpPr>
          <p:nvPr>
            <p:ph type="subTitle" idx="1"/>
          </p:nvPr>
        </p:nvSpPr>
        <p:spPr>
          <a:xfrm>
            <a:off x="1524000" y="721895"/>
            <a:ext cx="9144000" cy="5919537"/>
          </a:xfrm>
        </p:spPr>
        <p:txBody>
          <a:bodyPr/>
          <a:lstStyle/>
          <a:p>
            <a:endParaRPr lang="en-IN" dirty="0"/>
          </a:p>
        </p:txBody>
      </p:sp>
      <p:pic>
        <p:nvPicPr>
          <p:cNvPr id="5" name="Picture 4">
            <a:extLst>
              <a:ext uri="{FF2B5EF4-FFF2-40B4-BE49-F238E27FC236}">
                <a16:creationId xmlns:a16="http://schemas.microsoft.com/office/drawing/2014/main" id="{4D44D3FE-C467-2776-2C0A-8AE69BF82B62}"/>
              </a:ext>
            </a:extLst>
          </p:cNvPr>
          <p:cNvPicPr>
            <a:picLocks noChangeAspect="1"/>
          </p:cNvPicPr>
          <p:nvPr/>
        </p:nvPicPr>
        <p:blipFill>
          <a:blip r:embed="rId2"/>
          <a:stretch>
            <a:fillRect/>
          </a:stretch>
        </p:blipFill>
        <p:spPr>
          <a:xfrm>
            <a:off x="1524000" y="613108"/>
            <a:ext cx="9144000" cy="6124575"/>
          </a:xfrm>
          <a:prstGeom prst="rect">
            <a:avLst/>
          </a:prstGeom>
        </p:spPr>
      </p:pic>
    </p:spTree>
    <p:extLst>
      <p:ext uri="{BB962C8B-B14F-4D97-AF65-F5344CB8AC3E}">
        <p14:creationId xmlns:p14="http://schemas.microsoft.com/office/powerpoint/2010/main" val="112235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A003-2DC4-1D0F-9EF7-F8C3D87FC849}"/>
              </a:ext>
            </a:extLst>
          </p:cNvPr>
          <p:cNvSpPr>
            <a:spLocks noGrp="1"/>
          </p:cNvSpPr>
          <p:nvPr>
            <p:ph type="ctrTitle"/>
          </p:nvPr>
        </p:nvSpPr>
        <p:spPr>
          <a:xfrm>
            <a:off x="1524000" y="120317"/>
            <a:ext cx="9144000" cy="328862"/>
          </a:xfrm>
        </p:spPr>
        <p:txBody>
          <a:bodyPr>
            <a:normAutofit fontScale="90000"/>
          </a:bodyPr>
          <a:lstStyle/>
          <a:p>
            <a:br>
              <a:rPr lang="en-US" sz="1800" b="1" dirty="0">
                <a:effectLst/>
                <a:latin typeface="Tahoma" panose="020B0604030504040204" pitchFamily="34" charset="0"/>
                <a:ea typeface="MS Mincho" panose="02020609040205080304" pitchFamily="49" charset="-128"/>
              </a:rPr>
            </a:br>
            <a:r>
              <a:rPr lang="en-US" sz="2200" b="1" dirty="0">
                <a:solidFill>
                  <a:srgbClr val="00B050"/>
                </a:solidFill>
                <a:effectLst/>
                <a:latin typeface="Tahoma" panose="020B0604030504040204" pitchFamily="34" charset="0"/>
                <a:ea typeface="MS Mincho" panose="02020609040205080304" pitchFamily="49" charset="-128"/>
              </a:rPr>
              <a:t>CYCLOMATIC COMPLEXITY</a:t>
            </a:r>
            <a:endParaRPr lang="en-IN" sz="2200" dirty="0">
              <a:solidFill>
                <a:srgbClr val="00B050"/>
              </a:solidFill>
            </a:endParaRPr>
          </a:p>
        </p:txBody>
      </p:sp>
      <p:sp>
        <p:nvSpPr>
          <p:cNvPr id="3" name="Subtitle 2">
            <a:extLst>
              <a:ext uri="{FF2B5EF4-FFF2-40B4-BE49-F238E27FC236}">
                <a16:creationId xmlns:a16="http://schemas.microsoft.com/office/drawing/2014/main" id="{FFBAD419-4A62-142B-B01A-797FD37B368A}"/>
              </a:ext>
            </a:extLst>
          </p:cNvPr>
          <p:cNvSpPr>
            <a:spLocks noGrp="1"/>
          </p:cNvSpPr>
          <p:nvPr>
            <p:ph type="subTitle" idx="1"/>
          </p:nvPr>
        </p:nvSpPr>
        <p:spPr>
          <a:xfrm>
            <a:off x="1524000" y="721895"/>
            <a:ext cx="9144000" cy="5919537"/>
          </a:xfrm>
        </p:spPr>
        <p:txBody>
          <a:bodyPr/>
          <a:lstStyle/>
          <a:p>
            <a:endParaRPr lang="en-IN" dirty="0"/>
          </a:p>
        </p:txBody>
      </p:sp>
      <p:pic>
        <p:nvPicPr>
          <p:cNvPr id="5" name="Picture 4">
            <a:extLst>
              <a:ext uri="{FF2B5EF4-FFF2-40B4-BE49-F238E27FC236}">
                <a16:creationId xmlns:a16="http://schemas.microsoft.com/office/drawing/2014/main" id="{BB91B67B-034B-4C17-BFA5-B1D23BFC3B82}"/>
              </a:ext>
            </a:extLst>
          </p:cNvPr>
          <p:cNvPicPr>
            <a:picLocks noChangeAspect="1"/>
          </p:cNvPicPr>
          <p:nvPr/>
        </p:nvPicPr>
        <p:blipFill>
          <a:blip r:embed="rId2"/>
          <a:stretch>
            <a:fillRect/>
          </a:stretch>
        </p:blipFill>
        <p:spPr>
          <a:xfrm>
            <a:off x="1524000" y="593558"/>
            <a:ext cx="9087853" cy="5775158"/>
          </a:xfrm>
          <a:prstGeom prst="rect">
            <a:avLst/>
          </a:prstGeom>
        </p:spPr>
      </p:pic>
      <p:pic>
        <p:nvPicPr>
          <p:cNvPr id="7" name="Picture 6">
            <a:extLst>
              <a:ext uri="{FF2B5EF4-FFF2-40B4-BE49-F238E27FC236}">
                <a16:creationId xmlns:a16="http://schemas.microsoft.com/office/drawing/2014/main" id="{EDB6F778-FEC2-00F5-386E-0DC16FDF5875}"/>
              </a:ext>
            </a:extLst>
          </p:cNvPr>
          <p:cNvPicPr>
            <a:picLocks noChangeAspect="1"/>
          </p:cNvPicPr>
          <p:nvPr/>
        </p:nvPicPr>
        <p:blipFill>
          <a:blip r:embed="rId3"/>
          <a:stretch>
            <a:fillRect/>
          </a:stretch>
        </p:blipFill>
        <p:spPr>
          <a:xfrm>
            <a:off x="1524000" y="489284"/>
            <a:ext cx="9144000" cy="6087979"/>
          </a:xfrm>
          <a:prstGeom prst="rect">
            <a:avLst/>
          </a:prstGeom>
        </p:spPr>
      </p:pic>
    </p:spTree>
    <p:extLst>
      <p:ext uri="{BB962C8B-B14F-4D97-AF65-F5344CB8AC3E}">
        <p14:creationId xmlns:p14="http://schemas.microsoft.com/office/powerpoint/2010/main" val="1749120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vOps Architecture">
            <a:extLst>
              <a:ext uri="{FF2B5EF4-FFF2-40B4-BE49-F238E27FC236}">
                <a16:creationId xmlns:a16="http://schemas.microsoft.com/office/drawing/2014/main" id="{8A72AAF5-EF97-C588-71B8-D5FF32AFBCC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2400" y="391672"/>
            <a:ext cx="8477956" cy="5602728"/>
          </a:xfrm>
          <a:prstGeom prst="rect">
            <a:avLst/>
          </a:prstGeom>
          <a:noFill/>
          <a:ln>
            <a:noFill/>
          </a:ln>
        </p:spPr>
      </p:pic>
    </p:spTree>
    <p:extLst>
      <p:ext uri="{BB962C8B-B14F-4D97-AF65-F5344CB8AC3E}">
        <p14:creationId xmlns:p14="http://schemas.microsoft.com/office/powerpoint/2010/main" val="3936020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EA40-96A7-1FD1-C89D-78B09F206D24}"/>
              </a:ext>
            </a:extLst>
          </p:cNvPr>
          <p:cNvSpPr>
            <a:spLocks noGrp="1"/>
          </p:cNvSpPr>
          <p:nvPr>
            <p:ph type="title"/>
          </p:nvPr>
        </p:nvSpPr>
        <p:spPr>
          <a:xfrm>
            <a:off x="1000245" y="0"/>
            <a:ext cx="10515600" cy="549275"/>
          </a:xfrm>
        </p:spPr>
        <p:txBody>
          <a:bodyPr>
            <a:normAutofit fontScale="90000"/>
          </a:bodyPr>
          <a:lstStyle/>
          <a:p>
            <a:pPr algn="ctr"/>
            <a:br>
              <a:rPr lang="en-IN" sz="1800" b="1" kern="0" dirty="0">
                <a:solidFill>
                  <a:srgbClr val="273239"/>
                </a:solidFill>
                <a:effectLst/>
                <a:latin typeface="Tahoma" panose="020B0604030504040204" pitchFamily="34" charset="0"/>
                <a:ea typeface="Times New Roman" panose="02020603050405020304" pitchFamily="18" charset="0"/>
                <a:cs typeface="Times New Roman" panose="02020603050405020304" pitchFamily="18" charset="0"/>
              </a:rPr>
            </a:br>
            <a:br>
              <a:rPr lang="en-IN" sz="1800" b="1" kern="0" dirty="0">
                <a:solidFill>
                  <a:srgbClr val="273239"/>
                </a:solidFill>
                <a:effectLst/>
                <a:latin typeface="Tahoma" panose="020B0604030504040204" pitchFamily="34" charset="0"/>
                <a:ea typeface="Times New Roman" panose="02020603050405020304" pitchFamily="18" charset="0"/>
                <a:cs typeface="Times New Roman" panose="02020603050405020304" pitchFamily="18" charset="0"/>
              </a:rPr>
            </a:br>
            <a:r>
              <a:rPr lang="en-IN" sz="2900" b="1" kern="0" dirty="0">
                <a:solidFill>
                  <a:srgbClr val="00B050"/>
                </a:solidFill>
                <a:effectLst/>
                <a:latin typeface="Tahoma" panose="020B0604030504040204" pitchFamily="34" charset="0"/>
                <a:ea typeface="Times New Roman" panose="02020603050405020304" pitchFamily="18" charset="0"/>
                <a:cs typeface="Times New Roman" panose="02020603050405020304" pitchFamily="18" charset="0"/>
              </a:rPr>
              <a:t>7 Cs of DevOps </a:t>
            </a:r>
            <a:br>
              <a:rPr lang="en-IN" sz="29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endParaRPr lang="en-IN" sz="2900" dirty="0">
              <a:solidFill>
                <a:srgbClr val="FF0000"/>
              </a:solidFill>
            </a:endParaRPr>
          </a:p>
        </p:txBody>
      </p:sp>
      <p:pic>
        <p:nvPicPr>
          <p:cNvPr id="4" name="Content Placeholder 3">
            <a:extLst>
              <a:ext uri="{FF2B5EF4-FFF2-40B4-BE49-F238E27FC236}">
                <a16:creationId xmlns:a16="http://schemas.microsoft.com/office/drawing/2014/main" id="{F79E094C-F97E-392E-7B93-D4BFD94D918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3215" y="992650"/>
            <a:ext cx="7396223" cy="5017625"/>
          </a:xfrm>
          <a:prstGeom prst="rect">
            <a:avLst/>
          </a:prstGeom>
          <a:noFill/>
          <a:ln>
            <a:noFill/>
          </a:ln>
        </p:spPr>
      </p:pic>
    </p:spTree>
    <p:extLst>
      <p:ext uri="{BB962C8B-B14F-4D97-AF65-F5344CB8AC3E}">
        <p14:creationId xmlns:p14="http://schemas.microsoft.com/office/powerpoint/2010/main" val="367488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1504" y="44626"/>
            <a:ext cx="7344816" cy="481743"/>
          </a:xfrm>
        </p:spPr>
        <p:txBody>
          <a:bodyPr>
            <a:noAutofit/>
          </a:bodyPr>
          <a:lstStyle/>
          <a:p>
            <a:r>
              <a:rPr lang="en-IN" sz="4400" b="1" dirty="0">
                <a:solidFill>
                  <a:srgbClr val="00B050"/>
                </a:solidFill>
              </a:rPr>
              <a:t>DevOps Process</a:t>
            </a:r>
          </a:p>
        </p:txBody>
      </p:sp>
      <p:sp>
        <p:nvSpPr>
          <p:cNvPr id="3" name="Subtitle 2"/>
          <p:cNvSpPr>
            <a:spLocks noGrp="1"/>
          </p:cNvSpPr>
          <p:nvPr>
            <p:ph type="subTitle" idx="1"/>
          </p:nvPr>
        </p:nvSpPr>
        <p:spPr>
          <a:xfrm>
            <a:off x="1631504" y="548680"/>
            <a:ext cx="8928992" cy="5400600"/>
          </a:xfrm>
        </p:spPr>
        <p:txBody>
          <a:bodyPr/>
          <a:lstStyle/>
          <a:p>
            <a:pPr algn="l"/>
            <a:endParaRPr lang="en-IN" dirty="0"/>
          </a:p>
          <a:p>
            <a:pPr algn="l"/>
            <a:endParaRPr lang="en-IN" dirty="0"/>
          </a:p>
          <a:p>
            <a:pPr algn="l"/>
            <a:endParaRPr lang="en-IN" dirty="0"/>
          </a:p>
          <a:p>
            <a:pPr algn="l"/>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3096" y="6598024"/>
            <a:ext cx="9144000" cy="33487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0336" y="0"/>
            <a:ext cx="1556760" cy="548680"/>
          </a:xfrm>
          <a:prstGeom prst="rect">
            <a:avLst/>
          </a:prstGeom>
        </p:spPr>
      </p:pic>
      <p:pic>
        <p:nvPicPr>
          <p:cNvPr id="7170" name="Picture 2" descr="17&#10; ">
            <a:extLst>
              <a:ext uri="{FF2B5EF4-FFF2-40B4-BE49-F238E27FC236}">
                <a16:creationId xmlns:a16="http://schemas.microsoft.com/office/drawing/2014/main" id="{765880B0-66CF-EC7A-FB2F-800E186DDD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588" y="476671"/>
            <a:ext cx="8068236" cy="609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532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36CEE-B2CA-9A3E-FD54-0ACA81B4B585}"/>
              </a:ext>
            </a:extLst>
          </p:cNvPr>
          <p:cNvSpPr>
            <a:spLocks noGrp="1"/>
          </p:cNvSpPr>
          <p:nvPr>
            <p:ph type="ctrTitle"/>
          </p:nvPr>
        </p:nvSpPr>
        <p:spPr>
          <a:xfrm>
            <a:off x="1524000" y="1"/>
            <a:ext cx="9144000" cy="1083732"/>
          </a:xfrm>
        </p:spPr>
        <p:txBody>
          <a:bodyPr>
            <a:noAutofit/>
          </a:bodyPr>
          <a:lstStyle/>
          <a:p>
            <a:r>
              <a:rPr lang="en-US" sz="4000" b="1" i="0" dirty="0">
                <a:solidFill>
                  <a:srgbClr val="00B050"/>
                </a:solidFill>
                <a:effectLst/>
                <a:latin typeface="Inter"/>
              </a:rPr>
              <a:t>What is the Goal of DevOps?</a:t>
            </a:r>
            <a:br>
              <a:rPr lang="en-US" sz="4000" b="1" i="0" dirty="0">
                <a:solidFill>
                  <a:srgbClr val="00B050"/>
                </a:solidFill>
                <a:effectLst/>
                <a:latin typeface="Inter"/>
              </a:rPr>
            </a:br>
            <a:endParaRPr lang="en-IN" sz="4000" dirty="0">
              <a:solidFill>
                <a:srgbClr val="00B050"/>
              </a:solidFill>
            </a:endParaRPr>
          </a:p>
        </p:txBody>
      </p:sp>
      <p:sp>
        <p:nvSpPr>
          <p:cNvPr id="3" name="Subtitle 2">
            <a:extLst>
              <a:ext uri="{FF2B5EF4-FFF2-40B4-BE49-F238E27FC236}">
                <a16:creationId xmlns:a16="http://schemas.microsoft.com/office/drawing/2014/main" id="{22EAD296-6F30-BE5B-B1F0-CCCDC89C4B97}"/>
              </a:ext>
            </a:extLst>
          </p:cNvPr>
          <p:cNvSpPr>
            <a:spLocks noGrp="1"/>
          </p:cNvSpPr>
          <p:nvPr>
            <p:ph type="subTitle" idx="1"/>
          </p:nvPr>
        </p:nvSpPr>
        <p:spPr>
          <a:xfrm>
            <a:off x="726141" y="958336"/>
            <a:ext cx="11465859" cy="5899664"/>
          </a:xfrm>
        </p:spPr>
        <p:txBody>
          <a:bodyPr>
            <a:normAutofit fontScale="40000" lnSpcReduction="20000"/>
          </a:bodyPr>
          <a:lstStyle/>
          <a:p>
            <a:pPr marL="1143000" indent="-1143000" algn="l">
              <a:buFont typeface="Wingdings" panose="05000000000000000000" pitchFamily="2" charset="2"/>
              <a:buChar char="Ø"/>
            </a:pPr>
            <a:r>
              <a:rPr lang="en-US" sz="14000" b="0" i="0" dirty="0">
                <a:solidFill>
                  <a:srgbClr val="171321"/>
                </a:solidFill>
                <a:effectLst/>
                <a:latin typeface="Inter"/>
              </a:rPr>
              <a:t>DevOps represents a change in mindset for IT culture. </a:t>
            </a:r>
          </a:p>
          <a:p>
            <a:pPr marL="1143000" indent="-1143000" algn="l">
              <a:buFont typeface="Wingdings" panose="05000000000000000000" pitchFamily="2" charset="2"/>
              <a:buChar char="Ø"/>
            </a:pPr>
            <a:endParaRPr lang="en-US" sz="14000" b="0" i="0" dirty="0">
              <a:solidFill>
                <a:srgbClr val="171321"/>
              </a:solidFill>
              <a:effectLst/>
              <a:latin typeface="Inter"/>
            </a:endParaRPr>
          </a:p>
          <a:p>
            <a:pPr marL="1143000" indent="-1143000" algn="l">
              <a:buFont typeface="Wingdings" panose="05000000000000000000" pitchFamily="2" charset="2"/>
              <a:buChar char="Ø"/>
            </a:pPr>
            <a:r>
              <a:rPr lang="en-US" sz="14000" b="0" i="0" dirty="0">
                <a:solidFill>
                  <a:srgbClr val="171321"/>
                </a:solidFill>
                <a:effectLst/>
                <a:latin typeface="Inter"/>
              </a:rPr>
              <a:t>In building on top of Agile practices, DevOps focuses on incremental development and rapid delivery of software. </a:t>
            </a:r>
          </a:p>
          <a:p>
            <a:pPr marL="1143000" indent="-1143000" algn="l">
              <a:buFont typeface="Wingdings" panose="05000000000000000000" pitchFamily="2" charset="2"/>
              <a:buChar char="Ø"/>
            </a:pPr>
            <a:endParaRPr lang="en-US" sz="14000" dirty="0">
              <a:solidFill>
                <a:srgbClr val="171321"/>
              </a:solidFill>
              <a:latin typeface="Inter"/>
            </a:endParaRPr>
          </a:p>
          <a:p>
            <a:pPr marL="1143000" indent="-1143000" algn="l">
              <a:buFont typeface="Wingdings" panose="05000000000000000000" pitchFamily="2" charset="2"/>
              <a:buChar char="Ø"/>
            </a:pPr>
            <a:endParaRPr lang="en-US" sz="14000" b="0" i="0" dirty="0">
              <a:solidFill>
                <a:srgbClr val="171321"/>
              </a:solidFill>
              <a:effectLst/>
              <a:latin typeface="Inter"/>
            </a:endParaRPr>
          </a:p>
          <a:p>
            <a:endParaRPr lang="en-IN" dirty="0"/>
          </a:p>
        </p:txBody>
      </p:sp>
    </p:spTree>
    <p:extLst>
      <p:ext uri="{BB962C8B-B14F-4D97-AF65-F5344CB8AC3E}">
        <p14:creationId xmlns:p14="http://schemas.microsoft.com/office/powerpoint/2010/main" val="1577745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06C5-5A2B-E21C-98B5-F9EE078285A3}"/>
              </a:ext>
            </a:extLst>
          </p:cNvPr>
          <p:cNvSpPr>
            <a:spLocks noGrp="1"/>
          </p:cNvSpPr>
          <p:nvPr>
            <p:ph type="title"/>
          </p:nvPr>
        </p:nvSpPr>
        <p:spPr/>
        <p:txBody>
          <a:bodyPr>
            <a:normAutofit/>
          </a:bodyPr>
          <a:lstStyle/>
          <a:p>
            <a:pPr algn="ctr"/>
            <a:r>
              <a:rPr lang="en-US" sz="2800" b="1" u="sng" dirty="0">
                <a:solidFill>
                  <a:srgbClr val="333333"/>
                </a:solidFill>
                <a:highlight>
                  <a:srgbClr val="FFFFFF"/>
                </a:highlight>
                <a:latin typeface="Tahoma" panose="020B0604030504040204" pitchFamily="34" charset="0"/>
                <a:ea typeface="Calibri" panose="020F0502020204030204" pitchFamily="34" charset="0"/>
                <a:hlinkClick r:id="rId2"/>
              </a:rPr>
              <a:t>What is the framework for product metrics? </a:t>
            </a:r>
            <a:br>
              <a:rPr lang="en-IN" sz="2800" b="1" dirty="0">
                <a:highlight>
                  <a:srgbClr val="FFFFFF"/>
                </a:highlight>
                <a:latin typeface="Calibri" panose="020F0502020204030204" pitchFamily="34" charset="0"/>
                <a:ea typeface="Calibri" panose="020F0502020204030204" pitchFamily="34" charset="0"/>
              </a:rPr>
            </a:br>
            <a:endParaRPr lang="en-IN" sz="2800" dirty="0"/>
          </a:p>
        </p:txBody>
      </p:sp>
      <p:sp>
        <p:nvSpPr>
          <p:cNvPr id="3" name="Content Placeholder 2">
            <a:extLst>
              <a:ext uri="{FF2B5EF4-FFF2-40B4-BE49-F238E27FC236}">
                <a16:creationId xmlns:a16="http://schemas.microsoft.com/office/drawing/2014/main" id="{78A5E6B8-B179-F730-A077-1FE003B9277F}"/>
              </a:ext>
            </a:extLst>
          </p:cNvPr>
          <p:cNvSpPr>
            <a:spLocks noGrp="1"/>
          </p:cNvSpPr>
          <p:nvPr>
            <p:ph idx="1"/>
          </p:nvPr>
        </p:nvSpPr>
        <p:spPr/>
        <p:txBody>
          <a:bodyPr/>
          <a:lstStyle/>
          <a:p>
            <a:pPr indent="-1270"/>
            <a:r>
              <a:rPr lang="en-US" sz="1800" dirty="0">
                <a:solidFill>
                  <a:srgbClr val="333333"/>
                </a:solidFill>
                <a:effectLst/>
                <a:highlight>
                  <a:srgbClr val="FFFFFF"/>
                </a:highlight>
                <a:latin typeface="Tahoma" panose="020B0604030504040204" pitchFamily="34" charset="0"/>
                <a:ea typeface="Times New Roman" panose="02020603050405020304" pitchFamily="18" charset="0"/>
              </a:rPr>
              <a:t>A fundamental framework and a set of basic principles for the measurement of product metrics for software should be established. Talking in terms of software engineering:</a:t>
            </a:r>
            <a:br>
              <a:rPr lang="en-US" sz="1800" dirty="0">
                <a:solidFill>
                  <a:srgbClr val="333333"/>
                </a:solidFill>
                <a:effectLst/>
                <a:highlight>
                  <a:srgbClr val="FFFFFF"/>
                </a:highlight>
                <a:latin typeface="Tahoma" panose="020B0604030504040204" pitchFamily="34" charset="0"/>
                <a:ea typeface="Times New Roman" panose="02020603050405020304" pitchFamily="18" charset="0"/>
              </a:rPr>
            </a:br>
            <a:br>
              <a:rPr lang="en-US" sz="1800" dirty="0">
                <a:solidFill>
                  <a:srgbClr val="333333"/>
                </a:solidFill>
                <a:effectLst/>
                <a:highlight>
                  <a:srgbClr val="FFFFFF"/>
                </a:highlight>
                <a:latin typeface="Tahoma" panose="020B0604030504040204" pitchFamily="34" charset="0"/>
                <a:ea typeface="Times New Roman" panose="02020603050405020304" pitchFamily="18" charset="0"/>
              </a:rPr>
            </a:br>
            <a:r>
              <a:rPr lang="en-US" sz="1800" dirty="0">
                <a:solidFill>
                  <a:srgbClr val="333333"/>
                </a:solidFill>
                <a:effectLst/>
                <a:highlight>
                  <a:srgbClr val="FFFFFF"/>
                </a:highlight>
                <a:latin typeface="Tahoma" panose="020B0604030504040204" pitchFamily="34" charset="0"/>
                <a:ea typeface="Times New Roman" panose="02020603050405020304" pitchFamily="18" charset="0"/>
              </a:rPr>
              <a:t>- </a:t>
            </a:r>
            <a:r>
              <a:rPr lang="en-US" sz="1800" b="1" dirty="0">
                <a:solidFill>
                  <a:srgbClr val="333333"/>
                </a:solidFill>
                <a:effectLst/>
                <a:highlight>
                  <a:srgbClr val="FFFFFF"/>
                </a:highlight>
                <a:latin typeface="Tahoma" panose="020B0604030504040204" pitchFamily="34" charset="0"/>
                <a:ea typeface="Times New Roman" panose="02020603050405020304" pitchFamily="18" charset="0"/>
              </a:rPr>
              <a:t>Measure</a:t>
            </a:r>
            <a:r>
              <a:rPr lang="en-US" sz="1800" dirty="0">
                <a:solidFill>
                  <a:srgbClr val="333333"/>
                </a:solidFill>
                <a:effectLst/>
                <a:highlight>
                  <a:srgbClr val="FFFFFF"/>
                </a:highlight>
                <a:latin typeface="Tahoma" panose="020B0604030504040204" pitchFamily="34" charset="0"/>
                <a:ea typeface="Times New Roman" panose="02020603050405020304" pitchFamily="18" charset="0"/>
              </a:rPr>
              <a:t> provides a quantitative indication of extent, amount, dimension, size of an attribute of a product or process. Measure is established when a single data point has been collected.</a:t>
            </a:r>
            <a:br>
              <a:rPr lang="en-US" sz="1800" dirty="0">
                <a:solidFill>
                  <a:srgbClr val="333333"/>
                </a:solidFill>
                <a:effectLst/>
                <a:highlight>
                  <a:srgbClr val="FFFFFF"/>
                </a:highlight>
                <a:latin typeface="Tahoma" panose="020B0604030504040204" pitchFamily="34" charset="0"/>
                <a:ea typeface="Times New Roman" panose="02020603050405020304" pitchFamily="18" charset="0"/>
              </a:rPr>
            </a:br>
            <a:r>
              <a:rPr lang="en-US" sz="1800" dirty="0">
                <a:solidFill>
                  <a:srgbClr val="333333"/>
                </a:solidFill>
                <a:effectLst/>
                <a:highlight>
                  <a:srgbClr val="FFFFFF"/>
                </a:highlight>
                <a:latin typeface="Tahoma" panose="020B0604030504040204" pitchFamily="34" charset="0"/>
                <a:ea typeface="Times New Roman" panose="02020603050405020304" pitchFamily="18" charset="0"/>
              </a:rPr>
              <a:t>- </a:t>
            </a:r>
            <a:r>
              <a:rPr lang="en-US" sz="1800" b="1" dirty="0">
                <a:solidFill>
                  <a:srgbClr val="333333"/>
                </a:solidFill>
                <a:effectLst/>
                <a:highlight>
                  <a:srgbClr val="FFFFFF"/>
                </a:highlight>
                <a:latin typeface="Tahoma" panose="020B0604030504040204" pitchFamily="34" charset="0"/>
                <a:ea typeface="Times New Roman" panose="02020603050405020304" pitchFamily="18" charset="0"/>
              </a:rPr>
              <a:t>Measurement</a:t>
            </a:r>
            <a:r>
              <a:rPr lang="en-US" sz="1800" dirty="0">
                <a:solidFill>
                  <a:srgbClr val="333333"/>
                </a:solidFill>
                <a:effectLst/>
                <a:highlight>
                  <a:srgbClr val="FFFFFF"/>
                </a:highlight>
                <a:latin typeface="Tahoma" panose="020B0604030504040204" pitchFamily="34" charset="0"/>
                <a:ea typeface="Times New Roman" panose="02020603050405020304" pitchFamily="18" charset="0"/>
              </a:rPr>
              <a:t> is an act of determining a measure. Measurement occurs when one or more data points are collected.</a:t>
            </a:r>
            <a:br>
              <a:rPr lang="en-US" sz="1800" dirty="0">
                <a:solidFill>
                  <a:srgbClr val="333333"/>
                </a:solidFill>
                <a:effectLst/>
                <a:highlight>
                  <a:srgbClr val="FFFFFF"/>
                </a:highlight>
                <a:latin typeface="Tahoma" panose="020B0604030504040204" pitchFamily="34" charset="0"/>
                <a:ea typeface="Times New Roman" panose="02020603050405020304" pitchFamily="18" charset="0"/>
              </a:rPr>
            </a:br>
            <a:r>
              <a:rPr lang="en-US" sz="1800" dirty="0">
                <a:solidFill>
                  <a:srgbClr val="333333"/>
                </a:solidFill>
                <a:effectLst/>
                <a:highlight>
                  <a:srgbClr val="FFFFFF"/>
                </a:highlight>
                <a:latin typeface="Tahoma" panose="020B0604030504040204" pitchFamily="34" charset="0"/>
                <a:ea typeface="Times New Roman" panose="02020603050405020304" pitchFamily="18" charset="0"/>
              </a:rPr>
              <a:t>- </a:t>
            </a:r>
            <a:r>
              <a:rPr lang="en-US" sz="1800" b="1" dirty="0">
                <a:solidFill>
                  <a:srgbClr val="333333"/>
                </a:solidFill>
                <a:effectLst/>
                <a:highlight>
                  <a:srgbClr val="FFFFFF"/>
                </a:highlight>
                <a:latin typeface="Tahoma" panose="020B0604030504040204" pitchFamily="34" charset="0"/>
                <a:ea typeface="Times New Roman" panose="02020603050405020304" pitchFamily="18" charset="0"/>
              </a:rPr>
              <a:t>Metric</a:t>
            </a:r>
            <a:r>
              <a:rPr lang="en-US" sz="1800" dirty="0">
                <a:solidFill>
                  <a:srgbClr val="333333"/>
                </a:solidFill>
                <a:effectLst/>
                <a:highlight>
                  <a:srgbClr val="FFFFFF"/>
                </a:highlight>
                <a:latin typeface="Tahoma" panose="020B0604030504040204" pitchFamily="34" charset="0"/>
                <a:ea typeface="Times New Roman" panose="02020603050405020304" pitchFamily="18" charset="0"/>
              </a:rPr>
              <a:t> is the quantitative measure of the degree to which a system, component or process possess a given attribute. It relates individual measures in some way.</a:t>
            </a:r>
            <a:br>
              <a:rPr lang="en-US" sz="1800" dirty="0">
                <a:solidFill>
                  <a:srgbClr val="333333"/>
                </a:solidFill>
                <a:effectLst/>
                <a:highlight>
                  <a:srgbClr val="FFFFFF"/>
                </a:highlight>
                <a:latin typeface="Tahoma" panose="020B0604030504040204" pitchFamily="34" charset="0"/>
                <a:ea typeface="Times New Roman" panose="02020603050405020304" pitchFamily="18" charset="0"/>
              </a:rPr>
            </a:br>
            <a:r>
              <a:rPr lang="en-US" sz="1800" dirty="0">
                <a:solidFill>
                  <a:srgbClr val="333333"/>
                </a:solidFill>
                <a:effectLst/>
                <a:highlight>
                  <a:srgbClr val="FFFFFF"/>
                </a:highlight>
                <a:latin typeface="Tahoma" panose="020B0604030504040204" pitchFamily="34" charset="0"/>
                <a:ea typeface="Times New Roman" panose="02020603050405020304" pitchFamily="18" charset="0"/>
              </a:rPr>
              <a:t>- </a:t>
            </a:r>
            <a:r>
              <a:rPr lang="en-US" sz="1800" b="1" dirty="0">
                <a:solidFill>
                  <a:srgbClr val="333333"/>
                </a:solidFill>
                <a:effectLst/>
                <a:highlight>
                  <a:srgbClr val="FFFFFF"/>
                </a:highlight>
                <a:latin typeface="Tahoma" panose="020B0604030504040204" pitchFamily="34" charset="0"/>
                <a:ea typeface="Times New Roman" panose="02020603050405020304" pitchFamily="18" charset="0"/>
              </a:rPr>
              <a:t>Indicator</a:t>
            </a:r>
            <a:r>
              <a:rPr lang="en-US" sz="1800" dirty="0">
                <a:solidFill>
                  <a:srgbClr val="333333"/>
                </a:solidFill>
                <a:effectLst/>
                <a:highlight>
                  <a:srgbClr val="FFFFFF"/>
                </a:highlight>
                <a:latin typeface="Tahoma" panose="020B0604030504040204" pitchFamily="34" charset="0"/>
                <a:ea typeface="Times New Roman" panose="02020603050405020304" pitchFamily="18" charset="0"/>
              </a:rPr>
              <a:t> is a metric or combination of metrics providing insight into software process, project or product itself.</a:t>
            </a:r>
            <a:br>
              <a:rPr lang="en-US" sz="1800" dirty="0">
                <a:solidFill>
                  <a:srgbClr val="333333"/>
                </a:solidFill>
                <a:effectLst/>
                <a:highlight>
                  <a:srgbClr val="FFFFFF"/>
                </a:highlight>
                <a:latin typeface="Tahoma" panose="020B0604030504040204" pitchFamily="34" charset="0"/>
                <a:ea typeface="Times New Roman" panose="02020603050405020304" pitchFamily="18" charset="0"/>
              </a:rPr>
            </a:br>
            <a:endParaRPr lang="en-IN" sz="1800" dirty="0">
              <a:effectLst/>
              <a:highlight>
                <a:srgbClr val="FFFFFF"/>
              </a:highligh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15273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E5ED-42B1-E4AC-0B34-A2C2F7FF5B52}"/>
              </a:ext>
            </a:extLst>
          </p:cNvPr>
          <p:cNvSpPr>
            <a:spLocks noGrp="1"/>
          </p:cNvSpPr>
          <p:nvPr>
            <p:ph type="title"/>
          </p:nvPr>
        </p:nvSpPr>
        <p:spPr/>
        <p:txBody>
          <a:bodyPr/>
          <a:lstStyle/>
          <a:p>
            <a:pPr algn="ctr"/>
            <a:r>
              <a:rPr lang="en-US" b="1" dirty="0">
                <a:solidFill>
                  <a:srgbClr val="333333"/>
                </a:solidFill>
                <a:highlight>
                  <a:srgbClr val="FFFFFF"/>
                </a:highlight>
                <a:latin typeface="Tahoma" panose="020B0604030504040204" pitchFamily="34" charset="0"/>
                <a:ea typeface="Times New Roman" panose="02020603050405020304" pitchFamily="18" charset="0"/>
              </a:rPr>
              <a:t>SMI</a:t>
            </a:r>
            <a:endParaRPr lang="en-IN" dirty="0"/>
          </a:p>
        </p:txBody>
      </p:sp>
      <p:sp>
        <p:nvSpPr>
          <p:cNvPr id="3" name="Content Placeholder 2">
            <a:extLst>
              <a:ext uri="{FF2B5EF4-FFF2-40B4-BE49-F238E27FC236}">
                <a16:creationId xmlns:a16="http://schemas.microsoft.com/office/drawing/2014/main" id="{F42E42FD-B420-8823-3187-636E60FCC80B}"/>
              </a:ext>
            </a:extLst>
          </p:cNvPr>
          <p:cNvSpPr>
            <a:spLocks noGrp="1"/>
          </p:cNvSpPr>
          <p:nvPr>
            <p:ph idx="1"/>
          </p:nvPr>
        </p:nvSpPr>
        <p:spPr/>
        <p:txBody>
          <a:bodyPr>
            <a:normAutofit fontScale="77500" lnSpcReduction="20000"/>
          </a:bodyPr>
          <a:lstStyle/>
          <a:p>
            <a:pPr marL="227330" indent="0">
              <a:buNone/>
            </a:pPr>
            <a:br>
              <a:rPr lang="en-US" sz="1800" dirty="0">
                <a:solidFill>
                  <a:srgbClr val="333333"/>
                </a:solidFill>
                <a:effectLst/>
                <a:highlight>
                  <a:srgbClr val="FFFFFF"/>
                </a:highlight>
                <a:latin typeface="Tahoma" panose="020B0604030504040204" pitchFamily="34" charset="0"/>
                <a:ea typeface="Times New Roman" panose="02020603050405020304" pitchFamily="18" charset="0"/>
              </a:rPr>
            </a:br>
            <a:r>
              <a:rPr lang="en-US" sz="1800" dirty="0">
                <a:solidFill>
                  <a:srgbClr val="333333"/>
                </a:solidFill>
                <a:effectLst/>
                <a:highlight>
                  <a:srgbClr val="FFFFFF"/>
                </a:highlight>
                <a:latin typeface="Tahoma" panose="020B0604030504040204" pitchFamily="34" charset="0"/>
                <a:ea typeface="Times New Roman" panose="02020603050405020304" pitchFamily="18" charset="0"/>
              </a:rPr>
              <a:t>There is a need to measure and control software complexity. It should be possible to develop measures of different attributes. These measures and metric can be used as independent indicators of the quality of analysis and design models.</a:t>
            </a:r>
            <a:endParaRPr lang="en-IN" sz="1800" dirty="0">
              <a:effectLst/>
              <a:highlight>
                <a:srgbClr val="FFFFFF"/>
              </a:highlight>
              <a:latin typeface="Times New Roman" panose="02020603050405020304" pitchFamily="18" charset="0"/>
              <a:ea typeface="Times New Roman" panose="02020603050405020304" pitchFamily="18" charset="0"/>
            </a:endParaRPr>
          </a:p>
          <a:p>
            <a:pPr marL="635" indent="-1905" fontAlgn="auto">
              <a:lnSpc>
                <a:spcPct val="115000"/>
              </a:lnSpc>
              <a:spcAft>
                <a:spcPts val="1000"/>
              </a:spcAft>
            </a:pPr>
            <a:r>
              <a:rPr lang="en-IN" sz="1800" spc="25" dirty="0">
                <a:solidFill>
                  <a:srgbClr val="14192B"/>
                </a:solidFill>
                <a:effectLst/>
                <a:highlight>
                  <a:srgbClr val="FFFFFF"/>
                </a:highlight>
                <a:latin typeface="Tahoma" panose="020B0604030504040204" pitchFamily="34" charset="0"/>
                <a:ea typeface="Times New Roman" panose="02020603050405020304" pitchFamily="18" charset="0"/>
              </a:rPr>
              <a:t>The metric is calculated as follows:</a:t>
            </a:r>
            <a:endParaRPr lang="en-IN" sz="1800" dirty="0">
              <a:effectLst/>
              <a:highlight>
                <a:srgbClr val="FFFFFF"/>
              </a:highlight>
              <a:latin typeface="Calibri" panose="020F0502020204030204" pitchFamily="34" charset="0"/>
              <a:ea typeface="Calibri" panose="020F0502020204030204" pitchFamily="34" charset="0"/>
            </a:endParaRPr>
          </a:p>
          <a:p>
            <a:pPr indent="-635" fontAlgn="auto">
              <a:lnSpc>
                <a:spcPct val="115000"/>
              </a:lnSpc>
              <a:spcAft>
                <a:spcPts val="1000"/>
              </a:spcAft>
            </a:pPr>
            <a:r>
              <a:rPr lang="en-IN" sz="1800" b="1" i="1" spc="25" dirty="0">
                <a:solidFill>
                  <a:srgbClr val="14192B"/>
                </a:solidFill>
                <a:effectLst/>
                <a:highlight>
                  <a:srgbClr val="FFFFFF"/>
                </a:highlight>
                <a:latin typeface="Tahoma" panose="020B0604030504040204" pitchFamily="34" charset="0"/>
                <a:ea typeface="Times New Roman" panose="02020603050405020304" pitchFamily="18" charset="0"/>
              </a:rPr>
              <a:t>SMI = Mt – (Fa + Fc + </a:t>
            </a:r>
            <a:r>
              <a:rPr lang="en-IN" sz="1800" b="1" i="1" spc="25" dirty="0" err="1">
                <a:solidFill>
                  <a:srgbClr val="14192B"/>
                </a:solidFill>
                <a:effectLst/>
                <a:highlight>
                  <a:srgbClr val="FFFFFF"/>
                </a:highlight>
                <a:latin typeface="Tahoma" panose="020B0604030504040204" pitchFamily="34" charset="0"/>
                <a:ea typeface="Times New Roman" panose="02020603050405020304" pitchFamily="18" charset="0"/>
              </a:rPr>
              <a:t>Fd</a:t>
            </a:r>
            <a:r>
              <a:rPr lang="en-IN" sz="1800" b="1" i="1" spc="25" dirty="0">
                <a:solidFill>
                  <a:srgbClr val="14192B"/>
                </a:solidFill>
                <a:effectLst/>
                <a:highlight>
                  <a:srgbClr val="FFFFFF"/>
                </a:highlight>
                <a:latin typeface="Tahoma" panose="020B0604030504040204" pitchFamily="34" charset="0"/>
                <a:ea typeface="Times New Roman" panose="02020603050405020304" pitchFamily="18" charset="0"/>
              </a:rPr>
              <a:t>)/Mt</a:t>
            </a:r>
            <a:endParaRPr lang="en-IN" sz="1800" dirty="0">
              <a:effectLst/>
              <a:highlight>
                <a:srgbClr val="FFFFFF"/>
              </a:highlight>
              <a:latin typeface="Calibri" panose="020F0502020204030204" pitchFamily="34" charset="0"/>
              <a:ea typeface="Calibri" panose="020F0502020204030204" pitchFamily="34" charset="0"/>
            </a:endParaRPr>
          </a:p>
          <a:p>
            <a:pPr indent="-635" fontAlgn="auto">
              <a:lnSpc>
                <a:spcPct val="115000"/>
              </a:lnSpc>
              <a:spcAft>
                <a:spcPts val="1000"/>
              </a:spcAft>
            </a:pPr>
            <a:r>
              <a:rPr lang="en-IN" sz="1800" spc="25" dirty="0">
                <a:solidFill>
                  <a:srgbClr val="14192B"/>
                </a:solidFill>
                <a:effectLst/>
                <a:highlight>
                  <a:srgbClr val="FFFFFF"/>
                </a:highlight>
                <a:latin typeface="Tahoma" panose="020B0604030504040204" pitchFamily="34" charset="0"/>
                <a:ea typeface="Times New Roman" panose="02020603050405020304" pitchFamily="18" charset="0"/>
              </a:rPr>
              <a:t>This calculation can be broken down into the elements below:</a:t>
            </a:r>
            <a:endParaRPr lang="en-IN" sz="1800" dirty="0">
              <a:effectLst/>
              <a:highlight>
                <a:srgbClr val="FFFFFF"/>
              </a:highlight>
              <a:latin typeface="Calibri" panose="020F0502020204030204" pitchFamily="34" charset="0"/>
              <a:ea typeface="Calibri" panose="020F0502020204030204" pitchFamily="34" charset="0"/>
            </a:endParaRPr>
          </a:p>
          <a:p>
            <a:pPr marL="342900" lvl="0" indent="-342900" fontAlgn="auto">
              <a:lnSpc>
                <a:spcPct val="115000"/>
              </a:lnSpc>
              <a:spcAft>
                <a:spcPts val="1000"/>
              </a:spcAft>
              <a:buSzPts val="1000"/>
              <a:buFont typeface="Symbol" panose="05050102010706020507" pitchFamily="18" charset="2"/>
              <a:buChar char=""/>
              <a:tabLst>
                <a:tab pos="457200" algn="l"/>
              </a:tabLst>
            </a:pPr>
            <a:r>
              <a:rPr lang="en-IN" sz="1800" b="1" i="1" spc="25" dirty="0">
                <a:solidFill>
                  <a:srgbClr val="14192B"/>
                </a:solidFill>
                <a:effectLst/>
                <a:highlight>
                  <a:srgbClr val="FFFFFF"/>
                </a:highlight>
                <a:latin typeface="Tahoma" panose="020B0604030504040204" pitchFamily="34" charset="0"/>
                <a:ea typeface="Times New Roman" panose="02020603050405020304" pitchFamily="18" charset="0"/>
              </a:rPr>
              <a:t>SMI</a:t>
            </a:r>
            <a:r>
              <a:rPr lang="en-IN" sz="1800" i="1" spc="25" dirty="0">
                <a:solidFill>
                  <a:srgbClr val="14192B"/>
                </a:solidFill>
                <a:effectLst/>
                <a:highlight>
                  <a:srgbClr val="FFFFFF"/>
                </a:highlight>
                <a:latin typeface="Tahoma" panose="020B0604030504040204" pitchFamily="34" charset="0"/>
                <a:ea typeface="Times New Roman" panose="02020603050405020304" pitchFamily="18" charset="0"/>
              </a:rPr>
              <a:t> is the Software Maturity Index value</a:t>
            </a:r>
            <a:endParaRPr lang="en-IN" sz="1800" dirty="0">
              <a:solidFill>
                <a:srgbClr val="14192B"/>
              </a:solidFill>
              <a:effectLst/>
              <a:highlight>
                <a:srgbClr val="FFFFFF"/>
              </a:highlight>
              <a:latin typeface="Calibri" panose="020F0502020204030204" pitchFamily="34" charset="0"/>
              <a:ea typeface="Calibri" panose="020F0502020204030204" pitchFamily="34" charset="0"/>
            </a:endParaRPr>
          </a:p>
          <a:p>
            <a:pPr marL="342900" lvl="0" indent="-342900" fontAlgn="auto">
              <a:lnSpc>
                <a:spcPct val="115000"/>
              </a:lnSpc>
              <a:spcAft>
                <a:spcPts val="1000"/>
              </a:spcAft>
              <a:buSzPts val="1000"/>
              <a:buFont typeface="Symbol" panose="05050102010706020507" pitchFamily="18" charset="2"/>
              <a:buChar char=""/>
              <a:tabLst>
                <a:tab pos="457200" algn="l"/>
              </a:tabLst>
            </a:pPr>
            <a:r>
              <a:rPr lang="en-IN" sz="1800" b="1" i="1" spc="25" dirty="0">
                <a:solidFill>
                  <a:srgbClr val="14192B"/>
                </a:solidFill>
                <a:effectLst/>
                <a:highlight>
                  <a:srgbClr val="FFFFFF"/>
                </a:highlight>
                <a:latin typeface="Tahoma" panose="020B0604030504040204" pitchFamily="34" charset="0"/>
                <a:ea typeface="Times New Roman" panose="02020603050405020304" pitchFamily="18" charset="0"/>
              </a:rPr>
              <a:t>Mt</a:t>
            </a:r>
            <a:r>
              <a:rPr lang="en-IN" sz="1800" i="1" spc="25" dirty="0">
                <a:solidFill>
                  <a:srgbClr val="14192B"/>
                </a:solidFill>
                <a:effectLst/>
                <a:highlight>
                  <a:srgbClr val="FFFFFF"/>
                </a:highlight>
                <a:latin typeface="Tahoma" panose="020B0604030504040204" pitchFamily="34" charset="0"/>
                <a:ea typeface="Times New Roman" panose="02020603050405020304" pitchFamily="18" charset="0"/>
              </a:rPr>
              <a:t> is the number of software functions/modules in the current release</a:t>
            </a:r>
            <a:endParaRPr lang="en-IN" sz="1800" dirty="0">
              <a:solidFill>
                <a:srgbClr val="14192B"/>
              </a:solidFill>
              <a:effectLst/>
              <a:highlight>
                <a:srgbClr val="FFFFFF"/>
              </a:highlight>
              <a:latin typeface="Calibri" panose="020F0502020204030204" pitchFamily="34" charset="0"/>
              <a:ea typeface="Calibri" panose="020F0502020204030204" pitchFamily="34" charset="0"/>
            </a:endParaRPr>
          </a:p>
          <a:p>
            <a:pPr marL="342900" lvl="0" indent="-342900" fontAlgn="auto">
              <a:lnSpc>
                <a:spcPct val="115000"/>
              </a:lnSpc>
              <a:spcAft>
                <a:spcPts val="1000"/>
              </a:spcAft>
              <a:buSzPts val="1000"/>
              <a:buFont typeface="Symbol" panose="05050102010706020507" pitchFamily="18" charset="2"/>
              <a:buChar char=""/>
              <a:tabLst>
                <a:tab pos="457200" algn="l"/>
              </a:tabLst>
            </a:pPr>
            <a:r>
              <a:rPr lang="en-IN" sz="1800" b="1" i="1" spc="25" dirty="0">
                <a:solidFill>
                  <a:srgbClr val="14192B"/>
                </a:solidFill>
                <a:effectLst/>
                <a:highlight>
                  <a:srgbClr val="FFFFFF"/>
                </a:highlight>
                <a:latin typeface="Tahoma" panose="020B0604030504040204" pitchFamily="34" charset="0"/>
                <a:ea typeface="Times New Roman" panose="02020603050405020304" pitchFamily="18" charset="0"/>
              </a:rPr>
              <a:t>Fc</a:t>
            </a:r>
            <a:r>
              <a:rPr lang="en-IN" sz="1800" i="1" spc="25" dirty="0">
                <a:solidFill>
                  <a:srgbClr val="14192B"/>
                </a:solidFill>
                <a:effectLst/>
                <a:highlight>
                  <a:srgbClr val="FFFFFF"/>
                </a:highlight>
                <a:latin typeface="Tahoma" panose="020B0604030504040204" pitchFamily="34" charset="0"/>
                <a:ea typeface="Times New Roman" panose="02020603050405020304" pitchFamily="18" charset="0"/>
              </a:rPr>
              <a:t> is the number of functions/modules that contain changes from the previous release</a:t>
            </a:r>
            <a:endParaRPr lang="en-IN" sz="1800" dirty="0">
              <a:solidFill>
                <a:srgbClr val="14192B"/>
              </a:solidFill>
              <a:effectLst/>
              <a:highlight>
                <a:srgbClr val="FFFFFF"/>
              </a:highlight>
              <a:latin typeface="Calibri" panose="020F0502020204030204" pitchFamily="34" charset="0"/>
              <a:ea typeface="Calibri" panose="020F0502020204030204" pitchFamily="34" charset="0"/>
            </a:endParaRPr>
          </a:p>
          <a:p>
            <a:pPr marL="342900" lvl="0" indent="-342900" fontAlgn="auto">
              <a:lnSpc>
                <a:spcPct val="115000"/>
              </a:lnSpc>
              <a:spcAft>
                <a:spcPts val="1000"/>
              </a:spcAft>
              <a:buSzPts val="1000"/>
              <a:buFont typeface="Symbol" panose="05050102010706020507" pitchFamily="18" charset="2"/>
              <a:buChar char=""/>
              <a:tabLst>
                <a:tab pos="457200" algn="l"/>
              </a:tabLst>
            </a:pPr>
            <a:r>
              <a:rPr lang="en-IN" sz="1800" b="1" i="1" spc="25" dirty="0" err="1">
                <a:solidFill>
                  <a:srgbClr val="14192B"/>
                </a:solidFill>
                <a:effectLst/>
                <a:highlight>
                  <a:srgbClr val="FFFFFF"/>
                </a:highlight>
                <a:latin typeface="Tahoma" panose="020B0604030504040204" pitchFamily="34" charset="0"/>
                <a:ea typeface="Times New Roman" panose="02020603050405020304" pitchFamily="18" charset="0"/>
              </a:rPr>
              <a:t>Fd</a:t>
            </a:r>
            <a:r>
              <a:rPr lang="en-IN" sz="1800" i="1" spc="25" dirty="0">
                <a:solidFill>
                  <a:srgbClr val="14192B"/>
                </a:solidFill>
                <a:effectLst/>
                <a:highlight>
                  <a:srgbClr val="FFFFFF"/>
                </a:highlight>
                <a:latin typeface="Tahoma" panose="020B0604030504040204" pitchFamily="34" charset="0"/>
                <a:ea typeface="Times New Roman" panose="02020603050405020304" pitchFamily="18" charset="0"/>
              </a:rPr>
              <a:t> is the number of functions/modules that are deleted from the previous release.</a:t>
            </a:r>
            <a:endParaRPr lang="en-IN" sz="1800" dirty="0">
              <a:solidFill>
                <a:srgbClr val="14192B"/>
              </a:solidFill>
              <a:effectLst/>
              <a:highlight>
                <a:srgbClr val="FFFFFF"/>
              </a:highlight>
              <a:latin typeface="Calibri" panose="020F0502020204030204" pitchFamily="34" charset="0"/>
              <a:ea typeface="Calibri" panose="020F0502020204030204" pitchFamily="34" charset="0"/>
            </a:endParaRPr>
          </a:p>
          <a:p>
            <a:pPr marL="342900" lvl="0" indent="-342900" fontAlgn="auto">
              <a:lnSpc>
                <a:spcPct val="115000"/>
              </a:lnSpc>
              <a:spcAft>
                <a:spcPts val="1000"/>
              </a:spcAft>
              <a:buSzPts val="1000"/>
              <a:buFont typeface="Symbol" panose="05050102010706020507" pitchFamily="18" charset="2"/>
              <a:buChar char=""/>
              <a:tabLst>
                <a:tab pos="457200" algn="l"/>
              </a:tabLst>
            </a:pPr>
            <a:r>
              <a:rPr lang="en-IN" sz="1800" b="1" i="1" spc="25" dirty="0">
                <a:solidFill>
                  <a:srgbClr val="14192B"/>
                </a:solidFill>
                <a:effectLst/>
                <a:highlight>
                  <a:srgbClr val="FFFFFF"/>
                </a:highlight>
                <a:latin typeface="Tahoma" panose="020B0604030504040204" pitchFamily="34" charset="0"/>
                <a:ea typeface="Times New Roman" panose="02020603050405020304" pitchFamily="18" charset="0"/>
              </a:rPr>
              <a:t>Fa</a:t>
            </a:r>
            <a:r>
              <a:rPr lang="en-IN" sz="1800" i="1" spc="25" dirty="0">
                <a:solidFill>
                  <a:srgbClr val="14192B"/>
                </a:solidFill>
                <a:effectLst/>
                <a:highlight>
                  <a:srgbClr val="FFFFFF"/>
                </a:highlight>
                <a:latin typeface="Tahoma" panose="020B0604030504040204" pitchFamily="34" charset="0"/>
                <a:ea typeface="Times New Roman" panose="02020603050405020304" pitchFamily="18" charset="0"/>
              </a:rPr>
              <a:t> is the number of functions/modules that are added from the previous release.</a:t>
            </a:r>
            <a:endParaRPr lang="en-IN" sz="1800" dirty="0">
              <a:effectLst/>
              <a:highlight>
                <a:srgbClr val="FFFFFF"/>
              </a:highligh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074099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9B817E-8B1F-3487-B5A8-36E237DC6BB5}"/>
              </a:ext>
            </a:extLst>
          </p:cNvPr>
          <p:cNvPicPr>
            <a:picLocks noGrp="1" noChangeAspect="1"/>
          </p:cNvPicPr>
          <p:nvPr>
            <p:ph idx="1"/>
          </p:nvPr>
        </p:nvPicPr>
        <p:blipFill>
          <a:blip r:embed="rId2"/>
          <a:stretch>
            <a:fillRect/>
          </a:stretch>
        </p:blipFill>
        <p:spPr>
          <a:xfrm>
            <a:off x="905435" y="968188"/>
            <a:ext cx="9138067" cy="6329082"/>
          </a:xfrm>
        </p:spPr>
      </p:pic>
    </p:spTree>
    <p:extLst>
      <p:ext uri="{BB962C8B-B14F-4D97-AF65-F5344CB8AC3E}">
        <p14:creationId xmlns:p14="http://schemas.microsoft.com/office/powerpoint/2010/main" val="76288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A003-2DC4-1D0F-9EF7-F8C3D87FC849}"/>
              </a:ext>
            </a:extLst>
          </p:cNvPr>
          <p:cNvSpPr>
            <a:spLocks noGrp="1"/>
          </p:cNvSpPr>
          <p:nvPr>
            <p:ph type="ctrTitle"/>
          </p:nvPr>
        </p:nvSpPr>
        <p:spPr>
          <a:xfrm>
            <a:off x="1524000" y="120317"/>
            <a:ext cx="9144000" cy="328862"/>
          </a:xfrm>
        </p:spPr>
        <p:txBody>
          <a:bodyPr>
            <a:noAutofit/>
          </a:bodyPr>
          <a:lstStyle/>
          <a:p>
            <a:r>
              <a:rPr lang="en-US" sz="2000" b="1" dirty="0">
                <a:solidFill>
                  <a:srgbClr val="FF0000"/>
                </a:solidFill>
                <a:effectLst/>
                <a:latin typeface="Tahoma" panose="020B0604030504040204" pitchFamily="34" charset="0"/>
                <a:ea typeface="MS Mincho" panose="02020609040205080304" pitchFamily="49" charset="-128"/>
              </a:rPr>
              <a:t>METRICS FOR ANALYSIS</a:t>
            </a:r>
            <a:endParaRPr lang="en-IN" sz="2000" dirty="0">
              <a:solidFill>
                <a:srgbClr val="FF0000"/>
              </a:solidFill>
            </a:endParaRPr>
          </a:p>
        </p:txBody>
      </p:sp>
      <p:sp>
        <p:nvSpPr>
          <p:cNvPr id="3" name="Subtitle 2">
            <a:extLst>
              <a:ext uri="{FF2B5EF4-FFF2-40B4-BE49-F238E27FC236}">
                <a16:creationId xmlns:a16="http://schemas.microsoft.com/office/drawing/2014/main" id="{FFBAD419-4A62-142B-B01A-797FD37B368A}"/>
              </a:ext>
            </a:extLst>
          </p:cNvPr>
          <p:cNvSpPr>
            <a:spLocks noGrp="1"/>
          </p:cNvSpPr>
          <p:nvPr>
            <p:ph type="subTitle" idx="1"/>
          </p:nvPr>
        </p:nvSpPr>
        <p:spPr>
          <a:xfrm>
            <a:off x="505326" y="721895"/>
            <a:ext cx="10162674" cy="5919537"/>
          </a:xfrm>
        </p:spPr>
        <p:txBody>
          <a:bodyPr/>
          <a:lstStyle/>
          <a:p>
            <a:pPr marL="342900" lvl="0" indent="-342900" algn="l">
              <a:buFont typeface="Wingdings" panose="05000000000000000000" pitchFamily="2" charset="2"/>
              <a:buChar char=""/>
            </a:pPr>
            <a:endParaRPr lang="en-US" sz="2800" dirty="0">
              <a:effectLst/>
              <a:latin typeface="Tahoma" panose="020B0604030504040204" pitchFamily="34" charset="0"/>
              <a:ea typeface="MS Mincho" panose="02020609040205080304" pitchFamily="49" charset="-128"/>
            </a:endParaRPr>
          </a:p>
          <a:p>
            <a:pPr marL="342900" lvl="0" indent="-342900" algn="l">
              <a:buFont typeface="Wingdings" panose="05000000000000000000" pitchFamily="2" charset="2"/>
              <a:buChar char=""/>
            </a:pPr>
            <a:endParaRPr lang="en-US" sz="2800" dirty="0">
              <a:latin typeface="Tahoma" panose="020B0604030504040204" pitchFamily="34" charset="0"/>
              <a:ea typeface="MS Mincho" panose="02020609040205080304" pitchFamily="49" charset="-128"/>
            </a:endParaRPr>
          </a:p>
          <a:p>
            <a:pPr marL="342900" lvl="0" indent="-342900" algn="l">
              <a:buFont typeface="Wingdings" panose="05000000000000000000" pitchFamily="2" charset="2"/>
              <a:buChar char=""/>
            </a:pPr>
            <a:r>
              <a:rPr lang="en-US" sz="2800" dirty="0">
                <a:effectLst/>
                <a:latin typeface="Tahoma" panose="020B0604030504040204" pitchFamily="34" charset="0"/>
                <a:ea typeface="MS Mincho" panose="02020609040205080304" pitchFamily="49" charset="-128"/>
              </a:rPr>
              <a:t>Function Point </a:t>
            </a:r>
            <a:endParaRPr lang="en-IN" sz="2800" dirty="0">
              <a:effectLst/>
              <a:latin typeface="Times New Roman" panose="02020603050405020304" pitchFamily="18" charset="0"/>
              <a:ea typeface="MS Mincho" panose="02020609040205080304" pitchFamily="49" charset="-128"/>
            </a:endParaRPr>
          </a:p>
          <a:p>
            <a:pPr marL="457200" algn="l"/>
            <a:r>
              <a:rPr lang="en-US" sz="2800" dirty="0">
                <a:effectLst/>
                <a:latin typeface="Tahoma" panose="020B0604030504040204" pitchFamily="34" charset="0"/>
                <a:ea typeface="MS Mincho" panose="02020609040205080304" pitchFamily="49" charset="-128"/>
              </a:rPr>
              <a:t> </a:t>
            </a:r>
            <a:endParaRPr lang="en-IN" sz="2800" dirty="0">
              <a:effectLst/>
              <a:latin typeface="Times New Roman" panose="02020603050405020304" pitchFamily="18" charset="0"/>
              <a:ea typeface="MS Mincho" panose="02020609040205080304" pitchFamily="49" charset="-128"/>
            </a:endParaRPr>
          </a:p>
          <a:p>
            <a:pPr marL="342900" lvl="0" indent="-342900" algn="l">
              <a:buFont typeface="Wingdings" panose="05000000000000000000" pitchFamily="2" charset="2"/>
              <a:buChar char=""/>
            </a:pPr>
            <a:r>
              <a:rPr lang="en-US" sz="2800" dirty="0">
                <a:effectLst/>
                <a:latin typeface="Tahoma" panose="020B0604030504040204" pitchFamily="34" charset="0"/>
                <a:ea typeface="MS Mincho" panose="02020609040205080304" pitchFamily="49" charset="-128"/>
              </a:rPr>
              <a:t>LoC -Lines of Code</a:t>
            </a:r>
            <a:endParaRPr lang="en-IN" sz="2800" dirty="0">
              <a:effectLst/>
              <a:latin typeface="Times New Roman" panose="02020603050405020304" pitchFamily="18" charset="0"/>
              <a:ea typeface="MS Mincho" panose="02020609040205080304" pitchFamily="49" charset="-128"/>
            </a:endParaRPr>
          </a:p>
          <a:p>
            <a:endParaRPr lang="en-IN" dirty="0"/>
          </a:p>
        </p:txBody>
      </p:sp>
    </p:spTree>
    <p:extLst>
      <p:ext uri="{BB962C8B-B14F-4D97-AF65-F5344CB8AC3E}">
        <p14:creationId xmlns:p14="http://schemas.microsoft.com/office/powerpoint/2010/main" val="478093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33B0F4-C85A-81A2-A546-B39B97E80154}"/>
              </a:ext>
            </a:extLst>
          </p:cNvPr>
          <p:cNvPicPr>
            <a:picLocks noGrp="1" noChangeAspect="1"/>
          </p:cNvPicPr>
          <p:nvPr>
            <p:ph idx="1"/>
          </p:nvPr>
        </p:nvPicPr>
        <p:blipFill>
          <a:blip r:embed="rId2"/>
          <a:stretch>
            <a:fillRect/>
          </a:stretch>
        </p:blipFill>
        <p:spPr>
          <a:xfrm>
            <a:off x="663388" y="89647"/>
            <a:ext cx="9158219" cy="7010400"/>
          </a:xfrm>
        </p:spPr>
      </p:pic>
    </p:spTree>
    <p:extLst>
      <p:ext uri="{BB962C8B-B14F-4D97-AF65-F5344CB8AC3E}">
        <p14:creationId xmlns:p14="http://schemas.microsoft.com/office/powerpoint/2010/main" val="103021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A003-2DC4-1D0F-9EF7-F8C3D87FC849}"/>
              </a:ext>
            </a:extLst>
          </p:cNvPr>
          <p:cNvSpPr>
            <a:spLocks noGrp="1"/>
          </p:cNvSpPr>
          <p:nvPr>
            <p:ph type="ctrTitle"/>
          </p:nvPr>
        </p:nvSpPr>
        <p:spPr>
          <a:xfrm>
            <a:off x="1524000" y="120317"/>
            <a:ext cx="9144000" cy="328862"/>
          </a:xfrm>
        </p:spPr>
        <p:txBody>
          <a:bodyPr>
            <a:noAutofit/>
          </a:bodyPr>
          <a:lstStyle/>
          <a:p>
            <a:r>
              <a:rPr lang="en-US" sz="2000" b="1" dirty="0">
                <a:solidFill>
                  <a:srgbClr val="00B050"/>
                </a:solidFill>
                <a:effectLst/>
                <a:latin typeface="Tahoma" panose="020B0604030504040204" pitchFamily="34" charset="0"/>
                <a:ea typeface="MS Mincho" panose="02020609040205080304" pitchFamily="49" charset="-128"/>
              </a:rPr>
              <a:t>METRICS FOR SOURCE CODE</a:t>
            </a:r>
            <a:endParaRPr lang="en-IN" sz="2000" dirty="0">
              <a:solidFill>
                <a:srgbClr val="00B050"/>
              </a:solidFill>
            </a:endParaRPr>
          </a:p>
        </p:txBody>
      </p:sp>
      <p:sp>
        <p:nvSpPr>
          <p:cNvPr id="3" name="Subtitle 2">
            <a:extLst>
              <a:ext uri="{FF2B5EF4-FFF2-40B4-BE49-F238E27FC236}">
                <a16:creationId xmlns:a16="http://schemas.microsoft.com/office/drawing/2014/main" id="{FFBAD419-4A62-142B-B01A-797FD37B368A}"/>
              </a:ext>
            </a:extLst>
          </p:cNvPr>
          <p:cNvSpPr>
            <a:spLocks noGrp="1"/>
          </p:cNvSpPr>
          <p:nvPr>
            <p:ph type="subTitle" idx="1"/>
          </p:nvPr>
        </p:nvSpPr>
        <p:spPr>
          <a:xfrm>
            <a:off x="1524000" y="721895"/>
            <a:ext cx="9144000" cy="5919537"/>
          </a:xfrm>
        </p:spPr>
        <p:txBody>
          <a:bodyPr/>
          <a:lstStyle/>
          <a:p>
            <a:endParaRPr lang="en-IN" dirty="0"/>
          </a:p>
        </p:txBody>
      </p:sp>
      <p:pic>
        <p:nvPicPr>
          <p:cNvPr id="5" name="Picture 4">
            <a:extLst>
              <a:ext uri="{FF2B5EF4-FFF2-40B4-BE49-F238E27FC236}">
                <a16:creationId xmlns:a16="http://schemas.microsoft.com/office/drawing/2014/main" id="{608CD1AE-20E8-E1FB-293C-97B3E17B79AD}"/>
              </a:ext>
            </a:extLst>
          </p:cNvPr>
          <p:cNvPicPr>
            <a:picLocks noChangeAspect="1"/>
          </p:cNvPicPr>
          <p:nvPr/>
        </p:nvPicPr>
        <p:blipFill>
          <a:blip r:embed="rId2"/>
          <a:stretch>
            <a:fillRect/>
          </a:stretch>
        </p:blipFill>
        <p:spPr>
          <a:xfrm>
            <a:off x="1572126" y="449179"/>
            <a:ext cx="9047747" cy="6047874"/>
          </a:xfrm>
          <a:prstGeom prst="rect">
            <a:avLst/>
          </a:prstGeom>
        </p:spPr>
      </p:pic>
    </p:spTree>
    <p:extLst>
      <p:ext uri="{BB962C8B-B14F-4D97-AF65-F5344CB8AC3E}">
        <p14:creationId xmlns:p14="http://schemas.microsoft.com/office/powerpoint/2010/main" val="414488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A003-2DC4-1D0F-9EF7-F8C3D87FC849}"/>
              </a:ext>
            </a:extLst>
          </p:cNvPr>
          <p:cNvSpPr>
            <a:spLocks noGrp="1"/>
          </p:cNvSpPr>
          <p:nvPr>
            <p:ph type="ctrTitle"/>
          </p:nvPr>
        </p:nvSpPr>
        <p:spPr>
          <a:xfrm>
            <a:off x="1524000" y="0"/>
            <a:ext cx="9144000" cy="449179"/>
          </a:xfrm>
        </p:spPr>
        <p:txBody>
          <a:bodyPr>
            <a:normAutofit/>
          </a:bodyPr>
          <a:lstStyle/>
          <a:p>
            <a:r>
              <a:rPr lang="en-US" sz="2000" b="1" dirty="0">
                <a:solidFill>
                  <a:srgbClr val="00B050"/>
                </a:solidFill>
                <a:effectLst/>
                <a:latin typeface="Tahoma" panose="020B0604030504040204" pitchFamily="34" charset="0"/>
                <a:ea typeface="MS Mincho" panose="02020609040205080304" pitchFamily="49" charset="-128"/>
              </a:rPr>
              <a:t>CLASS  ORIENTED METRICS</a:t>
            </a:r>
            <a:endParaRPr lang="en-IN" sz="2000" dirty="0">
              <a:solidFill>
                <a:srgbClr val="00B050"/>
              </a:solidFill>
            </a:endParaRPr>
          </a:p>
        </p:txBody>
      </p:sp>
      <p:sp>
        <p:nvSpPr>
          <p:cNvPr id="3" name="Subtitle 2">
            <a:extLst>
              <a:ext uri="{FF2B5EF4-FFF2-40B4-BE49-F238E27FC236}">
                <a16:creationId xmlns:a16="http://schemas.microsoft.com/office/drawing/2014/main" id="{FFBAD419-4A62-142B-B01A-797FD37B368A}"/>
              </a:ext>
            </a:extLst>
          </p:cNvPr>
          <p:cNvSpPr>
            <a:spLocks noGrp="1"/>
          </p:cNvSpPr>
          <p:nvPr>
            <p:ph type="subTitle" idx="1"/>
          </p:nvPr>
        </p:nvSpPr>
        <p:spPr>
          <a:xfrm>
            <a:off x="1524000" y="721895"/>
            <a:ext cx="9144000" cy="5919537"/>
          </a:xfrm>
        </p:spPr>
        <p:txBody>
          <a:bodyPr/>
          <a:lstStyle/>
          <a:p>
            <a:endParaRPr lang="en-IN" dirty="0"/>
          </a:p>
        </p:txBody>
      </p:sp>
      <p:pic>
        <p:nvPicPr>
          <p:cNvPr id="5" name="Picture 4">
            <a:extLst>
              <a:ext uri="{FF2B5EF4-FFF2-40B4-BE49-F238E27FC236}">
                <a16:creationId xmlns:a16="http://schemas.microsoft.com/office/drawing/2014/main" id="{FD610C52-6430-0EE3-AC9D-B408739288B2}"/>
              </a:ext>
            </a:extLst>
          </p:cNvPr>
          <p:cNvPicPr>
            <a:picLocks noChangeAspect="1"/>
          </p:cNvPicPr>
          <p:nvPr/>
        </p:nvPicPr>
        <p:blipFill>
          <a:blip r:embed="rId2"/>
          <a:stretch>
            <a:fillRect/>
          </a:stretch>
        </p:blipFill>
        <p:spPr>
          <a:xfrm>
            <a:off x="1524000" y="721895"/>
            <a:ext cx="9224211" cy="5905500"/>
          </a:xfrm>
          <a:prstGeom prst="rect">
            <a:avLst/>
          </a:prstGeom>
        </p:spPr>
      </p:pic>
      <p:pic>
        <p:nvPicPr>
          <p:cNvPr id="7" name="Picture 6">
            <a:extLst>
              <a:ext uri="{FF2B5EF4-FFF2-40B4-BE49-F238E27FC236}">
                <a16:creationId xmlns:a16="http://schemas.microsoft.com/office/drawing/2014/main" id="{6A3C96BF-E131-5E72-9EC9-4E613539F684}"/>
              </a:ext>
            </a:extLst>
          </p:cNvPr>
          <p:cNvPicPr>
            <a:picLocks noChangeAspect="1"/>
          </p:cNvPicPr>
          <p:nvPr/>
        </p:nvPicPr>
        <p:blipFill>
          <a:blip r:embed="rId3"/>
          <a:stretch>
            <a:fillRect/>
          </a:stretch>
        </p:blipFill>
        <p:spPr>
          <a:xfrm>
            <a:off x="1523999" y="702845"/>
            <a:ext cx="9224211" cy="5924550"/>
          </a:xfrm>
          <a:prstGeom prst="rect">
            <a:avLst/>
          </a:prstGeom>
        </p:spPr>
      </p:pic>
    </p:spTree>
    <p:extLst>
      <p:ext uri="{BB962C8B-B14F-4D97-AF65-F5344CB8AC3E}">
        <p14:creationId xmlns:p14="http://schemas.microsoft.com/office/powerpoint/2010/main" val="173048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A003-2DC4-1D0F-9EF7-F8C3D87FC849}"/>
              </a:ext>
            </a:extLst>
          </p:cNvPr>
          <p:cNvSpPr>
            <a:spLocks noGrp="1"/>
          </p:cNvSpPr>
          <p:nvPr>
            <p:ph type="ctrTitle"/>
          </p:nvPr>
        </p:nvSpPr>
        <p:spPr>
          <a:xfrm>
            <a:off x="1524000" y="120317"/>
            <a:ext cx="9144000" cy="328862"/>
          </a:xfrm>
        </p:spPr>
        <p:txBody>
          <a:bodyPr>
            <a:normAutofit fontScale="90000"/>
          </a:bodyPr>
          <a:lstStyle/>
          <a:p>
            <a:br>
              <a:rPr lang="en-US" sz="1800" b="1" dirty="0">
                <a:effectLst/>
                <a:latin typeface="Tahoma" panose="020B0604030504040204" pitchFamily="34" charset="0"/>
                <a:ea typeface="MS Mincho" panose="02020609040205080304" pitchFamily="49" charset="-128"/>
              </a:rPr>
            </a:br>
            <a:r>
              <a:rPr lang="en-US" sz="2200" b="1" dirty="0">
                <a:solidFill>
                  <a:srgbClr val="FF0000"/>
                </a:solidFill>
                <a:effectLst/>
                <a:latin typeface="Tahoma" panose="020B0604030504040204" pitchFamily="34" charset="0"/>
                <a:ea typeface="MS Mincho" panose="02020609040205080304" pitchFamily="49" charset="-128"/>
              </a:rPr>
              <a:t>COMPONENT LEVEL DESIGN METRICS</a:t>
            </a:r>
            <a:endParaRPr lang="en-IN" sz="2200" dirty="0">
              <a:solidFill>
                <a:srgbClr val="FF0000"/>
              </a:solidFill>
            </a:endParaRPr>
          </a:p>
        </p:txBody>
      </p:sp>
      <p:sp>
        <p:nvSpPr>
          <p:cNvPr id="3" name="Subtitle 2">
            <a:extLst>
              <a:ext uri="{FF2B5EF4-FFF2-40B4-BE49-F238E27FC236}">
                <a16:creationId xmlns:a16="http://schemas.microsoft.com/office/drawing/2014/main" id="{FFBAD419-4A62-142B-B01A-797FD37B368A}"/>
              </a:ext>
            </a:extLst>
          </p:cNvPr>
          <p:cNvSpPr>
            <a:spLocks noGrp="1"/>
          </p:cNvSpPr>
          <p:nvPr>
            <p:ph type="subTitle" idx="1"/>
          </p:nvPr>
        </p:nvSpPr>
        <p:spPr>
          <a:xfrm>
            <a:off x="1524000" y="721895"/>
            <a:ext cx="9144000" cy="5919537"/>
          </a:xfrm>
        </p:spPr>
        <p:txBody>
          <a:bodyPr/>
          <a:lstStyle/>
          <a:p>
            <a:endParaRPr lang="en-IN" dirty="0"/>
          </a:p>
        </p:txBody>
      </p:sp>
      <p:pic>
        <p:nvPicPr>
          <p:cNvPr id="5" name="Picture 4">
            <a:extLst>
              <a:ext uri="{FF2B5EF4-FFF2-40B4-BE49-F238E27FC236}">
                <a16:creationId xmlns:a16="http://schemas.microsoft.com/office/drawing/2014/main" id="{C53AB0A5-3882-192A-9063-4D737B432E0A}"/>
              </a:ext>
            </a:extLst>
          </p:cNvPr>
          <p:cNvPicPr>
            <a:picLocks noChangeAspect="1"/>
          </p:cNvPicPr>
          <p:nvPr/>
        </p:nvPicPr>
        <p:blipFill>
          <a:blip r:embed="rId2"/>
          <a:stretch>
            <a:fillRect/>
          </a:stretch>
        </p:blipFill>
        <p:spPr>
          <a:xfrm>
            <a:off x="1524000" y="721894"/>
            <a:ext cx="9216189" cy="5799221"/>
          </a:xfrm>
          <a:prstGeom prst="rect">
            <a:avLst/>
          </a:prstGeom>
        </p:spPr>
      </p:pic>
    </p:spTree>
    <p:extLst>
      <p:ext uri="{BB962C8B-B14F-4D97-AF65-F5344CB8AC3E}">
        <p14:creationId xmlns:p14="http://schemas.microsoft.com/office/powerpoint/2010/main" val="193470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A003-2DC4-1D0F-9EF7-F8C3D87FC849}"/>
              </a:ext>
            </a:extLst>
          </p:cNvPr>
          <p:cNvSpPr>
            <a:spLocks noGrp="1"/>
          </p:cNvSpPr>
          <p:nvPr>
            <p:ph type="ctrTitle"/>
          </p:nvPr>
        </p:nvSpPr>
        <p:spPr>
          <a:xfrm>
            <a:off x="1524000" y="120317"/>
            <a:ext cx="9144000" cy="328862"/>
          </a:xfrm>
        </p:spPr>
        <p:txBody>
          <a:bodyPr>
            <a:normAutofit fontScale="90000"/>
          </a:bodyPr>
          <a:lstStyle/>
          <a:p>
            <a:br>
              <a:rPr lang="en-US" sz="1800" b="1" dirty="0">
                <a:effectLst/>
                <a:latin typeface="Tahoma" panose="020B0604030504040204" pitchFamily="34" charset="0"/>
                <a:ea typeface="MS Mincho" panose="02020609040205080304" pitchFamily="49" charset="-128"/>
              </a:rPr>
            </a:br>
            <a:endParaRPr lang="en-IN" sz="2200" dirty="0">
              <a:solidFill>
                <a:srgbClr val="FF0000"/>
              </a:solidFill>
            </a:endParaRPr>
          </a:p>
        </p:txBody>
      </p:sp>
      <p:sp>
        <p:nvSpPr>
          <p:cNvPr id="3" name="Subtitle 2">
            <a:extLst>
              <a:ext uri="{FF2B5EF4-FFF2-40B4-BE49-F238E27FC236}">
                <a16:creationId xmlns:a16="http://schemas.microsoft.com/office/drawing/2014/main" id="{FFBAD419-4A62-142B-B01A-797FD37B368A}"/>
              </a:ext>
            </a:extLst>
          </p:cNvPr>
          <p:cNvSpPr>
            <a:spLocks noGrp="1"/>
          </p:cNvSpPr>
          <p:nvPr>
            <p:ph type="subTitle" idx="1"/>
          </p:nvPr>
        </p:nvSpPr>
        <p:spPr>
          <a:xfrm>
            <a:off x="1524000" y="721895"/>
            <a:ext cx="9144000" cy="5919537"/>
          </a:xfrm>
        </p:spPr>
        <p:txBody>
          <a:bodyPr/>
          <a:lstStyle/>
          <a:p>
            <a:endParaRPr lang="en-IN" dirty="0"/>
          </a:p>
        </p:txBody>
      </p:sp>
      <p:sp>
        <p:nvSpPr>
          <p:cNvPr id="5" name="TextBox 4">
            <a:extLst>
              <a:ext uri="{FF2B5EF4-FFF2-40B4-BE49-F238E27FC236}">
                <a16:creationId xmlns:a16="http://schemas.microsoft.com/office/drawing/2014/main" id="{8CF41022-35F7-9343-84E8-BCB278ADF90E}"/>
              </a:ext>
            </a:extLst>
          </p:cNvPr>
          <p:cNvSpPr txBox="1"/>
          <p:nvPr/>
        </p:nvSpPr>
        <p:spPr>
          <a:xfrm>
            <a:off x="3842085" y="120317"/>
            <a:ext cx="6096000" cy="400110"/>
          </a:xfrm>
          <a:prstGeom prst="rect">
            <a:avLst/>
          </a:prstGeom>
          <a:noFill/>
        </p:spPr>
        <p:txBody>
          <a:bodyPr wrap="square">
            <a:spAutoFit/>
          </a:bodyPr>
          <a:lstStyle/>
          <a:p>
            <a:r>
              <a:rPr lang="en-US" sz="2000" b="1" dirty="0">
                <a:solidFill>
                  <a:srgbClr val="FF0000"/>
                </a:solidFill>
                <a:effectLst/>
                <a:latin typeface="Tahoma" panose="020B0604030504040204" pitchFamily="34" charset="0"/>
                <a:ea typeface="MS Mincho" panose="02020609040205080304" pitchFamily="49" charset="-128"/>
              </a:rPr>
              <a:t>OPERATION METRICS</a:t>
            </a:r>
            <a:endParaRPr lang="en-IN" sz="2000" dirty="0">
              <a:solidFill>
                <a:srgbClr val="FF0000"/>
              </a:solidFill>
            </a:endParaRPr>
          </a:p>
        </p:txBody>
      </p:sp>
      <p:pic>
        <p:nvPicPr>
          <p:cNvPr id="7" name="Picture 6">
            <a:extLst>
              <a:ext uri="{FF2B5EF4-FFF2-40B4-BE49-F238E27FC236}">
                <a16:creationId xmlns:a16="http://schemas.microsoft.com/office/drawing/2014/main" id="{9D9C9F15-A00A-29B5-2D05-EABAE11F1D26}"/>
              </a:ext>
            </a:extLst>
          </p:cNvPr>
          <p:cNvPicPr>
            <a:picLocks noChangeAspect="1"/>
          </p:cNvPicPr>
          <p:nvPr/>
        </p:nvPicPr>
        <p:blipFill>
          <a:blip r:embed="rId2"/>
          <a:stretch>
            <a:fillRect/>
          </a:stretch>
        </p:blipFill>
        <p:spPr>
          <a:xfrm>
            <a:off x="1524000" y="650647"/>
            <a:ext cx="9200147" cy="4492853"/>
          </a:xfrm>
          <a:prstGeom prst="rect">
            <a:avLst/>
          </a:prstGeom>
        </p:spPr>
      </p:pic>
    </p:spTree>
    <p:extLst>
      <p:ext uri="{BB962C8B-B14F-4D97-AF65-F5344CB8AC3E}">
        <p14:creationId xmlns:p14="http://schemas.microsoft.com/office/powerpoint/2010/main" val="149316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A003-2DC4-1D0F-9EF7-F8C3D87FC849}"/>
              </a:ext>
            </a:extLst>
          </p:cNvPr>
          <p:cNvSpPr>
            <a:spLocks noGrp="1"/>
          </p:cNvSpPr>
          <p:nvPr>
            <p:ph type="ctrTitle"/>
          </p:nvPr>
        </p:nvSpPr>
        <p:spPr>
          <a:xfrm>
            <a:off x="1524000" y="120317"/>
            <a:ext cx="9144000" cy="328862"/>
          </a:xfrm>
        </p:spPr>
        <p:txBody>
          <a:bodyPr>
            <a:normAutofit fontScale="90000"/>
          </a:bodyPr>
          <a:lstStyle/>
          <a:p>
            <a:br>
              <a:rPr lang="en-US" sz="1800" b="1" dirty="0">
                <a:effectLst/>
                <a:latin typeface="Tahoma" panose="020B0604030504040204" pitchFamily="34" charset="0"/>
                <a:ea typeface="MS Mincho" panose="02020609040205080304" pitchFamily="49" charset="-128"/>
              </a:rPr>
            </a:br>
            <a:endParaRPr lang="en-IN" sz="2200" dirty="0">
              <a:solidFill>
                <a:srgbClr val="FF0000"/>
              </a:solidFill>
            </a:endParaRPr>
          </a:p>
        </p:txBody>
      </p:sp>
      <p:sp>
        <p:nvSpPr>
          <p:cNvPr id="3" name="Subtitle 2">
            <a:extLst>
              <a:ext uri="{FF2B5EF4-FFF2-40B4-BE49-F238E27FC236}">
                <a16:creationId xmlns:a16="http://schemas.microsoft.com/office/drawing/2014/main" id="{FFBAD419-4A62-142B-B01A-797FD37B368A}"/>
              </a:ext>
            </a:extLst>
          </p:cNvPr>
          <p:cNvSpPr>
            <a:spLocks noGrp="1"/>
          </p:cNvSpPr>
          <p:nvPr>
            <p:ph type="subTitle" idx="1"/>
          </p:nvPr>
        </p:nvSpPr>
        <p:spPr>
          <a:xfrm>
            <a:off x="1524000" y="721895"/>
            <a:ext cx="9144000" cy="5919537"/>
          </a:xfrm>
        </p:spPr>
        <p:txBody>
          <a:bodyPr/>
          <a:lstStyle/>
          <a:p>
            <a:endParaRPr lang="en-IN" dirty="0"/>
          </a:p>
        </p:txBody>
      </p:sp>
      <p:sp>
        <p:nvSpPr>
          <p:cNvPr id="6" name="TextBox 5">
            <a:extLst>
              <a:ext uri="{FF2B5EF4-FFF2-40B4-BE49-F238E27FC236}">
                <a16:creationId xmlns:a16="http://schemas.microsoft.com/office/drawing/2014/main" id="{26E4773D-74B5-5B1A-EF3E-BDCD1FD8F074}"/>
              </a:ext>
            </a:extLst>
          </p:cNvPr>
          <p:cNvSpPr txBox="1"/>
          <p:nvPr/>
        </p:nvSpPr>
        <p:spPr>
          <a:xfrm>
            <a:off x="4475748" y="120317"/>
            <a:ext cx="6096000" cy="400110"/>
          </a:xfrm>
          <a:prstGeom prst="rect">
            <a:avLst/>
          </a:prstGeom>
          <a:noFill/>
        </p:spPr>
        <p:txBody>
          <a:bodyPr wrap="square">
            <a:spAutoFit/>
          </a:bodyPr>
          <a:lstStyle/>
          <a:p>
            <a:r>
              <a:rPr lang="en-US" sz="2000" b="1" dirty="0">
                <a:solidFill>
                  <a:srgbClr val="00B050"/>
                </a:solidFill>
                <a:effectLst/>
                <a:latin typeface="Tahoma" panose="020B0604030504040204" pitchFamily="34" charset="0"/>
                <a:ea typeface="MS Mincho" panose="02020609040205080304" pitchFamily="49" charset="-128"/>
              </a:rPr>
              <a:t>OO METRICS</a:t>
            </a:r>
            <a:endParaRPr lang="en-IN" sz="2000" dirty="0">
              <a:solidFill>
                <a:srgbClr val="00B050"/>
              </a:solidFill>
            </a:endParaRPr>
          </a:p>
        </p:txBody>
      </p:sp>
      <p:pic>
        <p:nvPicPr>
          <p:cNvPr id="8" name="Picture 7">
            <a:extLst>
              <a:ext uri="{FF2B5EF4-FFF2-40B4-BE49-F238E27FC236}">
                <a16:creationId xmlns:a16="http://schemas.microsoft.com/office/drawing/2014/main" id="{F7B1421A-D711-3220-9E99-448D06AF4253}"/>
              </a:ext>
            </a:extLst>
          </p:cNvPr>
          <p:cNvPicPr>
            <a:picLocks noChangeAspect="1"/>
          </p:cNvPicPr>
          <p:nvPr/>
        </p:nvPicPr>
        <p:blipFill>
          <a:blip r:embed="rId2"/>
          <a:stretch>
            <a:fillRect/>
          </a:stretch>
        </p:blipFill>
        <p:spPr>
          <a:xfrm>
            <a:off x="1523999" y="713874"/>
            <a:ext cx="9224211" cy="6144126"/>
          </a:xfrm>
          <a:prstGeom prst="rect">
            <a:avLst/>
          </a:prstGeom>
        </p:spPr>
      </p:pic>
    </p:spTree>
    <p:extLst>
      <p:ext uri="{BB962C8B-B14F-4D97-AF65-F5344CB8AC3E}">
        <p14:creationId xmlns:p14="http://schemas.microsoft.com/office/powerpoint/2010/main" val="381202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A003-2DC4-1D0F-9EF7-F8C3D87FC849}"/>
              </a:ext>
            </a:extLst>
          </p:cNvPr>
          <p:cNvSpPr>
            <a:spLocks noGrp="1"/>
          </p:cNvSpPr>
          <p:nvPr>
            <p:ph type="ctrTitle"/>
          </p:nvPr>
        </p:nvSpPr>
        <p:spPr>
          <a:xfrm>
            <a:off x="1524000" y="120317"/>
            <a:ext cx="9144000" cy="328862"/>
          </a:xfrm>
        </p:spPr>
        <p:txBody>
          <a:bodyPr>
            <a:normAutofit fontScale="90000"/>
          </a:bodyPr>
          <a:lstStyle/>
          <a:p>
            <a:br>
              <a:rPr lang="en-US" sz="1800" b="1" dirty="0">
                <a:effectLst/>
                <a:latin typeface="Tahoma" panose="020B0604030504040204" pitchFamily="34" charset="0"/>
                <a:ea typeface="MS Mincho" panose="02020609040205080304" pitchFamily="49" charset="-128"/>
              </a:rPr>
            </a:br>
            <a:r>
              <a:rPr lang="en-US" sz="2200" b="1" dirty="0">
                <a:solidFill>
                  <a:srgbClr val="00B050"/>
                </a:solidFill>
                <a:latin typeface="Tahoma" panose="020B0604030504040204" pitchFamily="34" charset="0"/>
                <a:ea typeface="MS Mincho" panose="02020609040205080304" pitchFamily="49" charset="-128"/>
              </a:rPr>
              <a:t>METRICS FOR DESIGN</a:t>
            </a:r>
            <a:endParaRPr lang="en-IN" sz="2200" dirty="0">
              <a:solidFill>
                <a:srgbClr val="00B050"/>
              </a:solidFill>
            </a:endParaRPr>
          </a:p>
        </p:txBody>
      </p:sp>
      <p:sp>
        <p:nvSpPr>
          <p:cNvPr id="3" name="Subtitle 2">
            <a:extLst>
              <a:ext uri="{FF2B5EF4-FFF2-40B4-BE49-F238E27FC236}">
                <a16:creationId xmlns:a16="http://schemas.microsoft.com/office/drawing/2014/main" id="{FFBAD419-4A62-142B-B01A-797FD37B368A}"/>
              </a:ext>
            </a:extLst>
          </p:cNvPr>
          <p:cNvSpPr>
            <a:spLocks noGrp="1"/>
          </p:cNvSpPr>
          <p:nvPr>
            <p:ph type="subTitle" idx="1"/>
          </p:nvPr>
        </p:nvSpPr>
        <p:spPr>
          <a:xfrm>
            <a:off x="1524000" y="721895"/>
            <a:ext cx="9144000" cy="5919537"/>
          </a:xfrm>
        </p:spPr>
        <p:txBody>
          <a:bodyPr/>
          <a:lstStyle/>
          <a:p>
            <a:endParaRPr lang="en-IN" dirty="0"/>
          </a:p>
        </p:txBody>
      </p:sp>
      <p:pic>
        <p:nvPicPr>
          <p:cNvPr id="6" name="Picture 5">
            <a:extLst>
              <a:ext uri="{FF2B5EF4-FFF2-40B4-BE49-F238E27FC236}">
                <a16:creationId xmlns:a16="http://schemas.microsoft.com/office/drawing/2014/main" id="{6D0292CD-3FE8-413C-12CC-31546D9A65BC}"/>
              </a:ext>
            </a:extLst>
          </p:cNvPr>
          <p:cNvPicPr>
            <a:picLocks noChangeAspect="1"/>
          </p:cNvPicPr>
          <p:nvPr/>
        </p:nvPicPr>
        <p:blipFill>
          <a:blip r:embed="rId2"/>
          <a:stretch>
            <a:fillRect/>
          </a:stretch>
        </p:blipFill>
        <p:spPr>
          <a:xfrm>
            <a:off x="338137" y="665747"/>
            <a:ext cx="11515725" cy="5919537"/>
          </a:xfrm>
          <a:prstGeom prst="rect">
            <a:avLst/>
          </a:prstGeom>
        </p:spPr>
      </p:pic>
    </p:spTree>
    <p:extLst>
      <p:ext uri="{BB962C8B-B14F-4D97-AF65-F5344CB8AC3E}">
        <p14:creationId xmlns:p14="http://schemas.microsoft.com/office/powerpoint/2010/main" val="392463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A003-2DC4-1D0F-9EF7-F8C3D87FC849}"/>
              </a:ext>
            </a:extLst>
          </p:cNvPr>
          <p:cNvSpPr>
            <a:spLocks noGrp="1"/>
          </p:cNvSpPr>
          <p:nvPr>
            <p:ph type="ctrTitle"/>
          </p:nvPr>
        </p:nvSpPr>
        <p:spPr>
          <a:xfrm>
            <a:off x="1524000" y="120317"/>
            <a:ext cx="9144000" cy="328862"/>
          </a:xfrm>
        </p:spPr>
        <p:txBody>
          <a:bodyPr>
            <a:normAutofit fontScale="90000"/>
          </a:bodyPr>
          <a:lstStyle/>
          <a:p>
            <a:br>
              <a:rPr lang="en-US" sz="1800" b="1" dirty="0">
                <a:effectLst/>
                <a:latin typeface="Tahoma" panose="020B0604030504040204" pitchFamily="34" charset="0"/>
                <a:ea typeface="MS Mincho" panose="02020609040205080304" pitchFamily="49" charset="-128"/>
              </a:rPr>
            </a:br>
            <a:endParaRPr lang="en-IN" sz="2200" dirty="0">
              <a:solidFill>
                <a:srgbClr val="FF0000"/>
              </a:solidFill>
            </a:endParaRPr>
          </a:p>
        </p:txBody>
      </p:sp>
      <p:sp>
        <p:nvSpPr>
          <p:cNvPr id="3" name="Subtitle 2">
            <a:extLst>
              <a:ext uri="{FF2B5EF4-FFF2-40B4-BE49-F238E27FC236}">
                <a16:creationId xmlns:a16="http://schemas.microsoft.com/office/drawing/2014/main" id="{FFBAD419-4A62-142B-B01A-797FD37B368A}"/>
              </a:ext>
            </a:extLst>
          </p:cNvPr>
          <p:cNvSpPr>
            <a:spLocks noGrp="1"/>
          </p:cNvSpPr>
          <p:nvPr>
            <p:ph type="subTitle" idx="1"/>
          </p:nvPr>
        </p:nvSpPr>
        <p:spPr>
          <a:xfrm>
            <a:off x="1524000" y="721895"/>
            <a:ext cx="9144000" cy="5919537"/>
          </a:xfrm>
        </p:spPr>
        <p:txBody>
          <a:bodyPr/>
          <a:lstStyle/>
          <a:p>
            <a:endParaRPr lang="en-IN" dirty="0"/>
          </a:p>
        </p:txBody>
      </p:sp>
      <p:sp>
        <p:nvSpPr>
          <p:cNvPr id="5" name="TextBox 4">
            <a:extLst>
              <a:ext uri="{FF2B5EF4-FFF2-40B4-BE49-F238E27FC236}">
                <a16:creationId xmlns:a16="http://schemas.microsoft.com/office/drawing/2014/main" id="{2ED06FDF-595B-8D68-E957-3F822D268212}"/>
              </a:ext>
            </a:extLst>
          </p:cNvPr>
          <p:cNvSpPr txBox="1"/>
          <p:nvPr/>
        </p:nvSpPr>
        <p:spPr>
          <a:xfrm>
            <a:off x="3617494" y="79847"/>
            <a:ext cx="6096000" cy="400110"/>
          </a:xfrm>
          <a:prstGeom prst="rect">
            <a:avLst/>
          </a:prstGeom>
          <a:noFill/>
        </p:spPr>
        <p:txBody>
          <a:bodyPr wrap="square">
            <a:spAutoFit/>
          </a:bodyPr>
          <a:lstStyle/>
          <a:p>
            <a:r>
              <a:rPr lang="en-US" sz="2000" b="1" dirty="0">
                <a:solidFill>
                  <a:srgbClr val="FF0000"/>
                </a:solidFill>
                <a:effectLst/>
                <a:latin typeface="Tahoma" panose="020B0604030504040204" pitchFamily="34" charset="0"/>
                <a:ea typeface="MS Mincho" panose="02020609040205080304" pitchFamily="49" charset="-128"/>
              </a:rPr>
              <a:t>METRICS FOR TESTING</a:t>
            </a:r>
            <a:endParaRPr lang="en-IN" sz="2000" dirty="0">
              <a:solidFill>
                <a:srgbClr val="FF0000"/>
              </a:solidFill>
            </a:endParaRPr>
          </a:p>
        </p:txBody>
      </p:sp>
      <p:pic>
        <p:nvPicPr>
          <p:cNvPr id="7" name="Picture 6">
            <a:extLst>
              <a:ext uri="{FF2B5EF4-FFF2-40B4-BE49-F238E27FC236}">
                <a16:creationId xmlns:a16="http://schemas.microsoft.com/office/drawing/2014/main" id="{874ACBBB-B0D7-B132-7710-CA76DB5D0320}"/>
              </a:ext>
            </a:extLst>
          </p:cNvPr>
          <p:cNvPicPr>
            <a:picLocks noChangeAspect="1"/>
          </p:cNvPicPr>
          <p:nvPr/>
        </p:nvPicPr>
        <p:blipFill>
          <a:blip r:embed="rId2"/>
          <a:stretch>
            <a:fillRect/>
          </a:stretch>
        </p:blipFill>
        <p:spPr>
          <a:xfrm>
            <a:off x="357286" y="385010"/>
            <a:ext cx="11477427" cy="6472989"/>
          </a:xfrm>
          <a:prstGeom prst="rect">
            <a:avLst/>
          </a:prstGeom>
        </p:spPr>
      </p:pic>
    </p:spTree>
    <p:extLst>
      <p:ext uri="{BB962C8B-B14F-4D97-AF65-F5344CB8AC3E}">
        <p14:creationId xmlns:p14="http://schemas.microsoft.com/office/powerpoint/2010/main" val="3573513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384</Words>
  <Application>Microsoft Office PowerPoint</Application>
  <PresentationFormat>Widescreen</PresentationFormat>
  <Paragraphs>47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Inter</vt:lpstr>
      <vt:lpstr>Symbol</vt:lpstr>
      <vt:lpstr>Tahoma</vt:lpstr>
      <vt:lpstr>Times New Roman</vt:lpstr>
      <vt:lpstr>Wingdings</vt:lpstr>
      <vt:lpstr>Office Theme</vt:lpstr>
      <vt:lpstr>PowerPoint Presentation</vt:lpstr>
      <vt:lpstr>METRICS FOR ANALYSIS</vt:lpstr>
      <vt:lpstr>METRICS FOR SOURCE CODE</vt:lpstr>
      <vt:lpstr>CLASS  ORIENTED METRICS</vt:lpstr>
      <vt:lpstr> COMPONENT LEVEL DESIGN METRICS</vt:lpstr>
      <vt:lpstr> </vt:lpstr>
      <vt:lpstr> </vt:lpstr>
      <vt:lpstr> METRICS FOR DESIGN</vt:lpstr>
      <vt:lpstr> </vt:lpstr>
      <vt:lpstr>METRICS FOR MAINTENANCE</vt:lpstr>
      <vt:lpstr> </vt:lpstr>
      <vt:lpstr> CYCLOMATIC COMPLEXITY</vt:lpstr>
      <vt:lpstr>PowerPoint Presentation</vt:lpstr>
      <vt:lpstr>  7 Cs of DevOps  </vt:lpstr>
      <vt:lpstr>DevOps Process</vt:lpstr>
      <vt:lpstr>What is the Goal of DevOps? </vt:lpstr>
      <vt:lpstr>What is the framework for product metrics?  </vt:lpstr>
      <vt:lpstr>SMI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 R</dc:creator>
  <cp:lastModifiedBy>SUDHA R</cp:lastModifiedBy>
  <cp:revision>23</cp:revision>
  <dcterms:created xsi:type="dcterms:W3CDTF">2023-04-11T15:35:32Z</dcterms:created>
  <dcterms:modified xsi:type="dcterms:W3CDTF">2024-05-29T01:01:51Z</dcterms:modified>
</cp:coreProperties>
</file>