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5" r:id="rId4"/>
    <p:sldId id="289" r:id="rId5"/>
    <p:sldId id="261" r:id="rId6"/>
    <p:sldId id="262" r:id="rId7"/>
    <p:sldId id="263" r:id="rId8"/>
    <p:sldId id="287" r:id="rId9"/>
    <p:sldId id="288" r:id="rId10"/>
    <p:sldId id="265" r:id="rId11"/>
    <p:sldId id="290" r:id="rId12"/>
    <p:sldId id="266" r:id="rId13"/>
    <p:sldId id="291" r:id="rId14"/>
    <p:sldId id="292" r:id="rId15"/>
    <p:sldId id="293" r:id="rId16"/>
    <p:sldId id="294" r:id="rId17"/>
    <p:sldId id="295" r:id="rId18"/>
    <p:sldId id="296" r:id="rId19"/>
    <p:sldId id="297" r:id="rId20"/>
    <p:sldId id="298" r:id="rId21"/>
    <p:sldId id="275" r:id="rId22"/>
    <p:sldId id="299" r:id="rId23"/>
    <p:sldId id="300" r:id="rId24"/>
    <p:sldId id="301" r:id="rId25"/>
    <p:sldId id="302" r:id="rId26"/>
    <p:sldId id="303" r:id="rId27"/>
    <p:sldId id="304" r:id="rId28"/>
    <p:sldId id="305" r:id="rId29"/>
    <p:sldId id="307" r:id="rId30"/>
    <p:sldId id="308" r:id="rId31"/>
    <p:sldId id="309" r:id="rId32"/>
    <p:sldId id="310" r:id="rId33"/>
    <p:sldId id="311" r:id="rId34"/>
    <p:sldId id="312" r:id="rId35"/>
    <p:sldId id="314" r:id="rId36"/>
    <p:sldId id="316" r:id="rId37"/>
    <p:sldId id="317" r:id="rId38"/>
    <p:sldId id="318" r:id="rId39"/>
    <p:sldId id="319" r:id="rId40"/>
    <p:sldId id="320" r:id="rId41"/>
    <p:sldId id="321" r:id="rId42"/>
    <p:sldId id="322" r:id="rId43"/>
    <p:sldId id="372" r:id="rId44"/>
    <p:sldId id="373" r:id="rId45"/>
    <p:sldId id="325" r:id="rId46"/>
    <p:sldId id="374" r:id="rId47"/>
    <p:sldId id="375" r:id="rId48"/>
    <p:sldId id="376" r:id="rId49"/>
    <p:sldId id="330" r:id="rId50"/>
    <p:sldId id="377" r:id="rId51"/>
    <p:sldId id="378" r:id="rId52"/>
    <p:sldId id="379" r:id="rId53"/>
    <p:sldId id="380" r:id="rId54"/>
    <p:sldId id="381" r:id="rId55"/>
    <p:sldId id="333" r:id="rId56"/>
    <p:sldId id="382" r:id="rId57"/>
    <p:sldId id="383" r:id="rId58"/>
    <p:sldId id="334" r:id="rId59"/>
    <p:sldId id="384" r:id="rId60"/>
    <p:sldId id="385" r:id="rId61"/>
    <p:sldId id="386" r:id="rId62"/>
    <p:sldId id="388" r:id="rId63"/>
    <p:sldId id="387" r:id="rId64"/>
    <p:sldId id="390" r:id="rId65"/>
    <p:sldId id="389" r:id="rId66"/>
    <p:sldId id="391" r:id="rId67"/>
    <p:sldId id="392" r:id="rId68"/>
    <p:sldId id="393" r:id="rId69"/>
    <p:sldId id="394" r:id="rId70"/>
    <p:sldId id="336" r:id="rId71"/>
    <p:sldId id="395" r:id="rId72"/>
    <p:sldId id="338" r:id="rId73"/>
    <p:sldId id="339" r:id="rId74"/>
    <p:sldId id="340" r:id="rId75"/>
    <p:sldId id="341" r:id="rId76"/>
    <p:sldId id="342" r:id="rId77"/>
    <p:sldId id="343" r:id="rId78"/>
    <p:sldId id="344" r:id="rId79"/>
    <p:sldId id="345" r:id="rId80"/>
    <p:sldId id="346" r:id="rId81"/>
    <p:sldId id="396" r:id="rId82"/>
    <p:sldId id="347" r:id="rId83"/>
    <p:sldId id="397" r:id="rId84"/>
    <p:sldId id="398" r:id="rId85"/>
    <p:sldId id="348" r:id="rId86"/>
    <p:sldId id="349" r:id="rId87"/>
    <p:sldId id="350" r:id="rId88"/>
    <p:sldId id="399" r:id="rId89"/>
    <p:sldId id="351" r:id="rId90"/>
    <p:sldId id="352" r:id="rId91"/>
    <p:sldId id="353" r:id="rId92"/>
    <p:sldId id="354" r:id="rId93"/>
    <p:sldId id="400" r:id="rId94"/>
    <p:sldId id="355" r:id="rId95"/>
    <p:sldId id="356" r:id="rId96"/>
    <p:sldId id="357" r:id="rId97"/>
    <p:sldId id="358" r:id="rId98"/>
    <p:sldId id="360" r:id="rId99"/>
    <p:sldId id="401" r:id="rId100"/>
    <p:sldId id="402" r:id="rId101"/>
    <p:sldId id="361" r:id="rId102"/>
    <p:sldId id="362" r:id="rId103"/>
    <p:sldId id="363" r:id="rId104"/>
    <p:sldId id="364" r:id="rId105"/>
    <p:sldId id="366" r:id="rId106"/>
    <p:sldId id="403" r:id="rId107"/>
    <p:sldId id="404" r:id="rId108"/>
    <p:sldId id="405" r:id="rId109"/>
    <p:sldId id="406" r:id="rId110"/>
    <p:sldId id="407" r:id="rId111"/>
    <p:sldId id="408" r:id="rId112"/>
    <p:sldId id="410" r:id="rId113"/>
    <p:sldId id="409" r:id="rId114"/>
    <p:sldId id="411" r:id="rId115"/>
    <p:sldId id="371"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578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63792B-46F2-4741-84AE-D43C1C5D76F8}" type="datetimeFigureOut">
              <a:rPr lang="en-US" smtClean="0"/>
              <a:pPr/>
              <a:t>2/21/2024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63792B-46F2-4741-84AE-D43C1C5D76F8}" type="datetimeFigureOut">
              <a:rPr lang="en-US" smtClean="0"/>
              <a:pPr/>
              <a:t>2/21/2024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63792B-46F2-4741-84AE-D43C1C5D76F8}" type="datetimeFigureOut">
              <a:rPr lang="en-US" smtClean="0"/>
              <a:pPr/>
              <a:t>2/21/2024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63792B-46F2-4741-84AE-D43C1C5D76F8}" type="datetimeFigureOut">
              <a:rPr lang="en-US" smtClean="0"/>
              <a:pPr/>
              <a:t>2/21/2024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3792B-46F2-4741-84AE-D43C1C5D76F8}" type="datetimeFigureOut">
              <a:rPr lang="en-US" smtClean="0"/>
              <a:pPr/>
              <a:t>2/21/2024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63792B-46F2-4741-84AE-D43C1C5D76F8}" type="datetimeFigureOut">
              <a:rPr lang="en-US" smtClean="0"/>
              <a:pPr/>
              <a:t>2/21/2024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63792B-46F2-4741-84AE-D43C1C5D76F8}" type="datetimeFigureOut">
              <a:rPr lang="en-US" smtClean="0"/>
              <a:pPr/>
              <a:t>2/21/2024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63792B-46F2-4741-84AE-D43C1C5D76F8}" type="datetimeFigureOut">
              <a:rPr lang="en-US" smtClean="0"/>
              <a:pPr/>
              <a:t>2/21/2024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3792B-46F2-4741-84AE-D43C1C5D76F8}" type="datetimeFigureOut">
              <a:rPr lang="en-US" smtClean="0"/>
              <a:pPr/>
              <a:t>2/21/2024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3792B-46F2-4741-84AE-D43C1C5D76F8}" type="datetimeFigureOut">
              <a:rPr lang="en-US" smtClean="0"/>
              <a:pPr/>
              <a:t>2/21/2024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3792B-46F2-4741-84AE-D43C1C5D76F8}" type="datetimeFigureOut">
              <a:rPr lang="en-US" smtClean="0"/>
              <a:pPr/>
              <a:t>2/21/2024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FD7A8-1C5B-4FC9-8AD7-B05553FD3C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3792B-46F2-4741-84AE-D43C1C5D76F8}" type="datetimeFigureOut">
              <a:rPr lang="en-US" smtClean="0"/>
              <a:pPr/>
              <a:t>2/21/2024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FD7A8-1C5B-4FC9-8AD7-B05553FD3C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3189604" cy="492443"/>
          </a:xfrm>
        </p:spPr>
        <p:txBody>
          <a:bodyPr>
            <a:normAutofit fontScale="90000"/>
          </a:bodyPr>
          <a:lstStyle/>
          <a:p>
            <a:pPr algn="ctr"/>
            <a:r>
              <a:rPr lang="en-IN" dirty="0"/>
              <a:t>UNIT-II</a:t>
            </a:r>
          </a:p>
        </p:txBody>
      </p:sp>
      <p:sp>
        <p:nvSpPr>
          <p:cNvPr id="3" name="Text Placeholder 2"/>
          <p:cNvSpPr>
            <a:spLocks noGrp="1"/>
          </p:cNvSpPr>
          <p:nvPr>
            <p:ph type="body" idx="1"/>
          </p:nvPr>
        </p:nvSpPr>
        <p:spPr>
          <a:xfrm>
            <a:off x="715644" y="1722120"/>
            <a:ext cx="7712710" cy="2462213"/>
          </a:xfrm>
        </p:spPr>
        <p:txBody>
          <a:bodyPr>
            <a:noAutofit/>
          </a:bodyPr>
          <a:lstStyle/>
          <a:p>
            <a:pPr algn="just">
              <a:buNone/>
            </a:pPr>
            <a:r>
              <a:rPr lang="en-IN" sz="2000" b="1" dirty="0"/>
              <a:t>Agile Development</a:t>
            </a:r>
            <a:r>
              <a:rPr lang="en-IN" sz="2000" b="0" dirty="0"/>
              <a:t>: What is Agility, Agility and the cost of change, What is an Agile Process, Agile Process Extreme programming, SCRUM, Dynamic Systems Development Method, Agile Unified Process. </a:t>
            </a:r>
          </a:p>
          <a:p>
            <a:pPr algn="just">
              <a:buNone/>
            </a:pPr>
            <a:endParaRPr lang="en-IN" sz="2000" b="0" dirty="0"/>
          </a:p>
          <a:p>
            <a:pPr algn="just">
              <a:buNone/>
            </a:pPr>
            <a:r>
              <a:rPr lang="en-IN" sz="2000" b="1" dirty="0"/>
              <a:t>Requirements Engineering</a:t>
            </a:r>
            <a:r>
              <a:rPr lang="en-IN" sz="2000" b="0" dirty="0"/>
              <a:t>: Establishing the ground work, Eliciting requirements, Developing use cases, Building the Analysis model, Negotiating Requirements, Requirement Monitoring, Validating Requirements. </a:t>
            </a:r>
          </a:p>
          <a:p>
            <a:pPr algn="just">
              <a:buNone/>
            </a:pPr>
            <a:endParaRPr lang="en-IN" sz="2000" b="0" dirty="0"/>
          </a:p>
          <a:p>
            <a:pPr algn="just">
              <a:buNone/>
            </a:pPr>
            <a:r>
              <a:rPr lang="en-IN" sz="2000" b="1" dirty="0"/>
              <a:t>Design concepts</a:t>
            </a:r>
            <a:r>
              <a:rPr lang="en-IN" sz="2000" b="0" dirty="0"/>
              <a:t>: The Design Process, Design Concepts, The Design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348" y="428604"/>
            <a:ext cx="4310380" cy="628377"/>
          </a:xfrm>
          <a:prstGeom prst="rect">
            <a:avLst/>
          </a:prstGeom>
        </p:spPr>
        <p:txBody>
          <a:bodyPr vert="horz" wrap="square" lIns="0" tIns="12700" rIns="0" bIns="0" rtlCol="0">
            <a:spAutoFit/>
          </a:bodyPr>
          <a:lstStyle/>
          <a:p>
            <a:pPr marL="12700">
              <a:lnSpc>
                <a:spcPct val="100000"/>
              </a:lnSpc>
              <a:spcBef>
                <a:spcPts val="100"/>
              </a:spcBef>
            </a:pPr>
            <a:r>
              <a:rPr lang="en-IN" sz="4000" b="1" spc="-5" dirty="0"/>
              <a:t>1.</a:t>
            </a:r>
            <a:r>
              <a:rPr sz="4000" b="1" spc="-5"/>
              <a:t>Agility Principles </a:t>
            </a:r>
            <a:endParaRPr sz="4000" b="1"/>
          </a:p>
        </p:txBody>
      </p:sp>
      <p:sp>
        <p:nvSpPr>
          <p:cNvPr id="3" name="object 3"/>
          <p:cNvSpPr txBox="1"/>
          <p:nvPr/>
        </p:nvSpPr>
        <p:spPr>
          <a:xfrm>
            <a:off x="785786" y="1643050"/>
            <a:ext cx="7609840" cy="3718967"/>
          </a:xfrm>
          <a:prstGeom prst="rect">
            <a:avLst/>
          </a:prstGeom>
        </p:spPr>
        <p:txBody>
          <a:bodyPr vert="horz" wrap="square" lIns="0" tIns="12700" rIns="0" bIns="0" rtlCol="0">
            <a:spAutoFit/>
          </a:bodyPr>
          <a:lstStyle/>
          <a:p>
            <a:pPr marL="294640" indent="-281940" algn="just">
              <a:lnSpc>
                <a:spcPct val="100000"/>
              </a:lnSpc>
              <a:spcBef>
                <a:spcPts val="100"/>
              </a:spcBef>
              <a:buFont typeface="Arial"/>
              <a:buAutoNum type="arabicPeriod"/>
              <a:tabLst>
                <a:tab pos="294640" algn="l"/>
              </a:tabLst>
            </a:pPr>
            <a:r>
              <a:rPr sz="2000" b="1" spc="-5" dirty="0">
                <a:solidFill>
                  <a:srgbClr val="282828"/>
                </a:solidFill>
                <a:latin typeface="Cambria" pitchFamily="18" charset="0"/>
                <a:ea typeface="Cambria" pitchFamily="18" charset="0"/>
                <a:cs typeface="Arial"/>
              </a:rPr>
              <a:t>Our highest priority is </a:t>
            </a:r>
            <a:r>
              <a:rPr sz="2000" b="1" spc="5" dirty="0">
                <a:solidFill>
                  <a:srgbClr val="282828"/>
                </a:solidFill>
                <a:latin typeface="Cambria" pitchFamily="18" charset="0"/>
                <a:ea typeface="Cambria" pitchFamily="18" charset="0"/>
                <a:cs typeface="Arial"/>
              </a:rPr>
              <a:t>to </a:t>
            </a:r>
            <a:r>
              <a:rPr sz="2000" b="1" spc="-5" dirty="0">
                <a:solidFill>
                  <a:srgbClr val="282828"/>
                </a:solidFill>
                <a:latin typeface="Cambria" pitchFamily="18" charset="0"/>
                <a:ea typeface="Cambria" pitchFamily="18" charset="0"/>
                <a:cs typeface="Arial"/>
              </a:rPr>
              <a:t>satisfy the customer </a:t>
            </a:r>
            <a:r>
              <a:rPr sz="2000" spc="-5" dirty="0">
                <a:solidFill>
                  <a:srgbClr val="282828"/>
                </a:solidFill>
                <a:latin typeface="Cambria" pitchFamily="18" charset="0"/>
                <a:ea typeface="Cambria" pitchFamily="18" charset="0"/>
                <a:cs typeface="Arial"/>
              </a:rPr>
              <a:t>through</a:t>
            </a:r>
            <a:r>
              <a:rPr sz="2000" spc="45" dirty="0">
                <a:solidFill>
                  <a:srgbClr val="282828"/>
                </a:solidFill>
                <a:latin typeface="Cambria" pitchFamily="18" charset="0"/>
                <a:ea typeface="Cambria" pitchFamily="18" charset="0"/>
                <a:cs typeface="Arial"/>
              </a:rPr>
              <a:t> </a:t>
            </a:r>
            <a:r>
              <a:rPr sz="2000" b="1" spc="-5" dirty="0">
                <a:solidFill>
                  <a:srgbClr val="282828"/>
                </a:solidFill>
                <a:latin typeface="Cambria" pitchFamily="18" charset="0"/>
                <a:ea typeface="Cambria" pitchFamily="18" charset="0"/>
                <a:cs typeface="Arial"/>
              </a:rPr>
              <a:t>early</a:t>
            </a:r>
            <a:endParaRPr sz="2000">
              <a:latin typeface="Cambria" pitchFamily="18" charset="0"/>
              <a:ea typeface="Cambria" pitchFamily="18" charset="0"/>
              <a:cs typeface="Arial"/>
            </a:endParaRPr>
          </a:p>
          <a:p>
            <a:pPr marL="459740" algn="just">
              <a:lnSpc>
                <a:spcPct val="100000"/>
              </a:lnSpc>
            </a:pPr>
            <a:r>
              <a:rPr sz="2000" dirty="0">
                <a:solidFill>
                  <a:srgbClr val="282828"/>
                </a:solidFill>
                <a:latin typeface="Cambria" pitchFamily="18" charset="0"/>
                <a:ea typeface="Cambria" pitchFamily="18" charset="0"/>
                <a:cs typeface="Arial"/>
              </a:rPr>
              <a:t>and </a:t>
            </a:r>
            <a:r>
              <a:rPr sz="2000" b="1" spc="-5" dirty="0">
                <a:solidFill>
                  <a:srgbClr val="282828"/>
                </a:solidFill>
                <a:latin typeface="Cambria" pitchFamily="18" charset="0"/>
                <a:ea typeface="Cambria" pitchFamily="18" charset="0"/>
                <a:cs typeface="Arial"/>
              </a:rPr>
              <a:t>continuous </a:t>
            </a:r>
            <a:r>
              <a:rPr sz="2000" b="1" spc="-10" dirty="0">
                <a:solidFill>
                  <a:srgbClr val="282828"/>
                </a:solidFill>
                <a:latin typeface="Cambria" pitchFamily="18" charset="0"/>
                <a:ea typeface="Cambria" pitchFamily="18" charset="0"/>
                <a:cs typeface="Arial"/>
              </a:rPr>
              <a:t>delivery </a:t>
            </a:r>
            <a:r>
              <a:rPr sz="2000" dirty="0">
                <a:solidFill>
                  <a:srgbClr val="282828"/>
                </a:solidFill>
                <a:latin typeface="Cambria" pitchFamily="18" charset="0"/>
                <a:ea typeface="Cambria" pitchFamily="18" charset="0"/>
                <a:cs typeface="Arial"/>
              </a:rPr>
              <a:t>of </a:t>
            </a:r>
            <a:r>
              <a:rPr sz="2000" spc="-5" dirty="0">
                <a:solidFill>
                  <a:srgbClr val="282828"/>
                </a:solidFill>
                <a:latin typeface="Cambria" pitchFamily="18" charset="0"/>
                <a:ea typeface="Cambria" pitchFamily="18" charset="0"/>
                <a:cs typeface="Arial"/>
              </a:rPr>
              <a:t>valuable</a:t>
            </a:r>
            <a:r>
              <a:rPr sz="2000" spc="-20" dirty="0">
                <a:solidFill>
                  <a:srgbClr val="282828"/>
                </a:solidFill>
                <a:latin typeface="Cambria" pitchFamily="18" charset="0"/>
                <a:ea typeface="Cambria" pitchFamily="18" charset="0"/>
                <a:cs typeface="Arial"/>
              </a:rPr>
              <a:t> </a:t>
            </a:r>
            <a:r>
              <a:rPr sz="2000" b="1" spc="5">
                <a:solidFill>
                  <a:srgbClr val="282828"/>
                </a:solidFill>
                <a:latin typeface="Cambria" pitchFamily="18" charset="0"/>
                <a:ea typeface="Cambria" pitchFamily="18" charset="0"/>
                <a:cs typeface="Arial"/>
              </a:rPr>
              <a:t>software</a:t>
            </a:r>
            <a:r>
              <a:rPr sz="2000" spc="5">
                <a:solidFill>
                  <a:srgbClr val="282828"/>
                </a:solidFill>
                <a:latin typeface="Cambria" pitchFamily="18" charset="0"/>
                <a:ea typeface="Cambria" pitchFamily="18" charset="0"/>
                <a:cs typeface="Arial"/>
              </a:rPr>
              <a:t>.!</a:t>
            </a:r>
            <a:endParaRPr lang="en-IN" sz="2000" spc="5" dirty="0">
              <a:solidFill>
                <a:srgbClr val="282828"/>
              </a:solidFill>
              <a:latin typeface="Cambria" pitchFamily="18" charset="0"/>
              <a:ea typeface="Cambria" pitchFamily="18" charset="0"/>
              <a:cs typeface="Arial"/>
            </a:endParaRPr>
          </a:p>
          <a:p>
            <a:pPr marL="459740" algn="just">
              <a:lnSpc>
                <a:spcPct val="100000"/>
              </a:lnSpc>
            </a:pPr>
            <a:endParaRPr sz="2000">
              <a:latin typeface="Cambria" pitchFamily="18" charset="0"/>
              <a:ea typeface="Cambria" pitchFamily="18" charset="0"/>
              <a:cs typeface="Arial"/>
            </a:endParaRPr>
          </a:p>
          <a:p>
            <a:pPr marL="294640" indent="-281940" algn="just">
              <a:lnSpc>
                <a:spcPct val="100000"/>
              </a:lnSpc>
              <a:spcBef>
                <a:spcPts val="500"/>
              </a:spcBef>
              <a:buFont typeface="Arial"/>
              <a:buAutoNum type="arabicPeriod" startAt="2"/>
              <a:tabLst>
                <a:tab pos="294640" algn="l"/>
              </a:tabLst>
            </a:pPr>
            <a:r>
              <a:rPr sz="2000" b="1" spc="-5" dirty="0">
                <a:solidFill>
                  <a:srgbClr val="282828"/>
                </a:solidFill>
                <a:latin typeface="Cambria" pitchFamily="18" charset="0"/>
                <a:ea typeface="Cambria" pitchFamily="18" charset="0"/>
                <a:cs typeface="Arial"/>
              </a:rPr>
              <a:t>Welcome changing requirements</a:t>
            </a:r>
            <a:r>
              <a:rPr sz="2000" spc="-5" dirty="0">
                <a:solidFill>
                  <a:srgbClr val="282828"/>
                </a:solidFill>
                <a:latin typeface="Cambria" pitchFamily="18" charset="0"/>
                <a:ea typeface="Cambria" pitchFamily="18" charset="0"/>
                <a:cs typeface="Arial"/>
              </a:rPr>
              <a:t>, </a:t>
            </a:r>
            <a:r>
              <a:rPr sz="2000" b="1" spc="-5" dirty="0">
                <a:solidFill>
                  <a:srgbClr val="282828"/>
                </a:solidFill>
                <a:latin typeface="Cambria" pitchFamily="18" charset="0"/>
                <a:ea typeface="Cambria" pitchFamily="18" charset="0"/>
                <a:cs typeface="Arial"/>
              </a:rPr>
              <a:t>even </a:t>
            </a:r>
            <a:r>
              <a:rPr sz="2000" b="1" dirty="0">
                <a:solidFill>
                  <a:srgbClr val="282828"/>
                </a:solidFill>
                <a:latin typeface="Cambria" pitchFamily="18" charset="0"/>
                <a:ea typeface="Cambria" pitchFamily="18" charset="0"/>
                <a:cs typeface="Arial"/>
              </a:rPr>
              <a:t>late </a:t>
            </a:r>
            <a:r>
              <a:rPr sz="2000" spc="-5" dirty="0">
                <a:solidFill>
                  <a:srgbClr val="282828"/>
                </a:solidFill>
                <a:latin typeface="Cambria" pitchFamily="18" charset="0"/>
                <a:ea typeface="Cambria" pitchFamily="18" charset="0"/>
                <a:cs typeface="Arial"/>
              </a:rPr>
              <a:t>in</a:t>
            </a:r>
            <a:r>
              <a:rPr sz="2000" spc="25" dirty="0">
                <a:solidFill>
                  <a:srgbClr val="282828"/>
                </a:solidFill>
                <a:latin typeface="Cambria" pitchFamily="18" charset="0"/>
                <a:ea typeface="Cambria" pitchFamily="18" charset="0"/>
                <a:cs typeface="Arial"/>
              </a:rPr>
              <a:t> </a:t>
            </a:r>
            <a:r>
              <a:rPr sz="2000">
                <a:solidFill>
                  <a:srgbClr val="282828"/>
                </a:solidFill>
                <a:latin typeface="Cambria" pitchFamily="18" charset="0"/>
                <a:ea typeface="Cambria" pitchFamily="18" charset="0"/>
                <a:cs typeface="Arial"/>
              </a:rPr>
              <a:t>development.</a:t>
            </a:r>
            <a:endParaRPr lang="en-IN" sz="2000" dirty="0">
              <a:solidFill>
                <a:srgbClr val="282828"/>
              </a:solidFill>
              <a:latin typeface="Cambria" pitchFamily="18" charset="0"/>
              <a:ea typeface="Cambria" pitchFamily="18" charset="0"/>
              <a:cs typeface="Arial"/>
            </a:endParaRPr>
          </a:p>
          <a:p>
            <a:pPr marL="294640" indent="-281940" algn="just">
              <a:lnSpc>
                <a:spcPct val="100000"/>
              </a:lnSpc>
              <a:spcBef>
                <a:spcPts val="500"/>
              </a:spcBef>
              <a:buFont typeface="Arial"/>
              <a:buAutoNum type="arabicPeriod" startAt="2"/>
              <a:tabLst>
                <a:tab pos="294640" algn="l"/>
              </a:tabLst>
            </a:pPr>
            <a:endParaRPr sz="2000">
              <a:latin typeface="Cambria" pitchFamily="18" charset="0"/>
              <a:ea typeface="Cambria" pitchFamily="18" charset="0"/>
              <a:cs typeface="Arial"/>
            </a:endParaRPr>
          </a:p>
          <a:p>
            <a:pPr marL="294640" marR="81915" indent="-294640" algn="just">
              <a:lnSpc>
                <a:spcPct val="100000"/>
              </a:lnSpc>
              <a:spcBef>
                <a:spcPts val="500"/>
              </a:spcBef>
              <a:buFont typeface="Arial"/>
              <a:buAutoNum type="arabicPeriod" startAt="2"/>
              <a:tabLst>
                <a:tab pos="294640" algn="l"/>
              </a:tabLst>
            </a:pPr>
            <a:r>
              <a:rPr sz="2000" b="1" spc="-5" dirty="0">
                <a:solidFill>
                  <a:srgbClr val="282828"/>
                </a:solidFill>
                <a:latin typeface="Cambria" pitchFamily="18" charset="0"/>
                <a:ea typeface="Cambria" pitchFamily="18" charset="0"/>
                <a:cs typeface="Arial"/>
              </a:rPr>
              <a:t>Deliver </a:t>
            </a:r>
            <a:r>
              <a:rPr sz="2000" b="1" spc="5" dirty="0">
                <a:solidFill>
                  <a:srgbClr val="282828"/>
                </a:solidFill>
                <a:latin typeface="Cambria" pitchFamily="18" charset="0"/>
                <a:ea typeface="Cambria" pitchFamily="18" charset="0"/>
                <a:cs typeface="Arial"/>
              </a:rPr>
              <a:t>working software </a:t>
            </a:r>
            <a:r>
              <a:rPr sz="2000" b="1" dirty="0">
                <a:solidFill>
                  <a:srgbClr val="282828"/>
                </a:solidFill>
                <a:latin typeface="Cambria" pitchFamily="18" charset="0"/>
                <a:ea typeface="Cambria" pitchFamily="18" charset="0"/>
                <a:cs typeface="Arial"/>
              </a:rPr>
              <a:t>frequently</a:t>
            </a:r>
            <a:r>
              <a:rPr sz="2000" dirty="0">
                <a:solidFill>
                  <a:srgbClr val="282828"/>
                </a:solidFill>
                <a:latin typeface="Cambria" pitchFamily="18" charset="0"/>
                <a:ea typeface="Cambria" pitchFamily="18" charset="0"/>
                <a:cs typeface="Arial"/>
              </a:rPr>
              <a:t>, </a:t>
            </a:r>
            <a:r>
              <a:rPr sz="2000" spc="-5" dirty="0">
                <a:solidFill>
                  <a:srgbClr val="282828"/>
                </a:solidFill>
                <a:latin typeface="Cambria" pitchFamily="18" charset="0"/>
                <a:ea typeface="Cambria" pitchFamily="18" charset="0"/>
                <a:cs typeface="Arial"/>
              </a:rPr>
              <a:t>from </a:t>
            </a:r>
            <a:r>
              <a:rPr sz="2000" dirty="0">
                <a:solidFill>
                  <a:srgbClr val="282828"/>
                </a:solidFill>
                <a:latin typeface="Cambria" pitchFamily="18" charset="0"/>
                <a:ea typeface="Cambria" pitchFamily="18" charset="0"/>
                <a:cs typeface="Arial"/>
              </a:rPr>
              <a:t>a </a:t>
            </a:r>
            <a:r>
              <a:rPr sz="2000" b="1" spc="-5" dirty="0">
                <a:solidFill>
                  <a:srgbClr val="282828"/>
                </a:solidFill>
                <a:latin typeface="Cambria" pitchFamily="18" charset="0"/>
                <a:ea typeface="Cambria" pitchFamily="18" charset="0"/>
                <a:cs typeface="Arial"/>
              </a:rPr>
              <a:t>couple </a:t>
            </a:r>
            <a:r>
              <a:rPr sz="2000" b="1" dirty="0">
                <a:solidFill>
                  <a:srgbClr val="282828"/>
                </a:solidFill>
                <a:latin typeface="Cambria" pitchFamily="18" charset="0"/>
                <a:ea typeface="Cambria" pitchFamily="18" charset="0"/>
                <a:cs typeface="Arial"/>
              </a:rPr>
              <a:t>of </a:t>
            </a:r>
            <a:r>
              <a:rPr sz="2000" b="1" spc="10" dirty="0">
                <a:solidFill>
                  <a:srgbClr val="282828"/>
                </a:solidFill>
                <a:latin typeface="Cambria" pitchFamily="18" charset="0"/>
                <a:ea typeface="Cambria" pitchFamily="18" charset="0"/>
                <a:cs typeface="Arial"/>
              </a:rPr>
              <a:t>weeks  </a:t>
            </a:r>
            <a:r>
              <a:rPr sz="2000" dirty="0">
                <a:solidFill>
                  <a:srgbClr val="282828"/>
                </a:solidFill>
                <a:latin typeface="Cambria" pitchFamily="18" charset="0"/>
                <a:ea typeface="Cambria" pitchFamily="18" charset="0"/>
                <a:cs typeface="Arial"/>
              </a:rPr>
              <a:t>to a </a:t>
            </a:r>
            <a:r>
              <a:rPr sz="2000" b="1" spc="-5" dirty="0">
                <a:solidFill>
                  <a:srgbClr val="282828"/>
                </a:solidFill>
                <a:latin typeface="Cambria" pitchFamily="18" charset="0"/>
                <a:ea typeface="Cambria" pitchFamily="18" charset="0"/>
                <a:cs typeface="Arial"/>
              </a:rPr>
              <a:t>couple </a:t>
            </a:r>
            <a:r>
              <a:rPr sz="2000" b="1" dirty="0">
                <a:solidFill>
                  <a:srgbClr val="282828"/>
                </a:solidFill>
                <a:latin typeface="Cambria" pitchFamily="18" charset="0"/>
                <a:ea typeface="Cambria" pitchFamily="18" charset="0"/>
                <a:cs typeface="Arial"/>
              </a:rPr>
              <a:t>of months</a:t>
            </a:r>
            <a:r>
              <a:rPr sz="2000" dirty="0">
                <a:solidFill>
                  <a:srgbClr val="282828"/>
                </a:solidFill>
                <a:latin typeface="Cambria" pitchFamily="18" charset="0"/>
                <a:ea typeface="Cambria" pitchFamily="18" charset="0"/>
                <a:cs typeface="Arial"/>
              </a:rPr>
              <a:t>, </a:t>
            </a:r>
            <a:r>
              <a:rPr sz="2000" spc="-5" dirty="0">
                <a:solidFill>
                  <a:srgbClr val="282828"/>
                </a:solidFill>
                <a:latin typeface="Cambria" pitchFamily="18" charset="0"/>
                <a:ea typeface="Cambria" pitchFamily="18" charset="0"/>
                <a:cs typeface="Arial"/>
              </a:rPr>
              <a:t>with </a:t>
            </a:r>
            <a:r>
              <a:rPr sz="2000" dirty="0">
                <a:solidFill>
                  <a:srgbClr val="282828"/>
                </a:solidFill>
                <a:latin typeface="Cambria" pitchFamily="18" charset="0"/>
                <a:ea typeface="Cambria" pitchFamily="18" charset="0"/>
                <a:cs typeface="Arial"/>
              </a:rPr>
              <a:t>a preference to </a:t>
            </a:r>
            <a:r>
              <a:rPr sz="2000" spc="-5" dirty="0">
                <a:solidFill>
                  <a:srgbClr val="282828"/>
                </a:solidFill>
                <a:latin typeface="Cambria" pitchFamily="18" charset="0"/>
                <a:ea typeface="Cambria" pitchFamily="18" charset="0"/>
                <a:cs typeface="Arial"/>
              </a:rPr>
              <a:t>the </a:t>
            </a:r>
            <a:r>
              <a:rPr sz="2000" b="1" spc="-5" dirty="0">
                <a:solidFill>
                  <a:srgbClr val="282828"/>
                </a:solidFill>
                <a:latin typeface="Cambria" pitchFamily="18" charset="0"/>
                <a:ea typeface="Cambria" pitchFamily="18" charset="0"/>
                <a:cs typeface="Arial"/>
              </a:rPr>
              <a:t>shorter  </a:t>
            </a:r>
            <a:r>
              <a:rPr sz="2000" b="1">
                <a:solidFill>
                  <a:srgbClr val="282828"/>
                </a:solidFill>
                <a:latin typeface="Cambria" pitchFamily="18" charset="0"/>
                <a:ea typeface="Cambria" pitchFamily="18" charset="0"/>
                <a:cs typeface="Arial"/>
              </a:rPr>
              <a:t>timescale</a:t>
            </a:r>
            <a:r>
              <a:rPr sz="2000">
                <a:solidFill>
                  <a:srgbClr val="282828"/>
                </a:solidFill>
                <a:latin typeface="Cambria" pitchFamily="18" charset="0"/>
                <a:ea typeface="Cambria" pitchFamily="18" charset="0"/>
                <a:cs typeface="Arial"/>
              </a:rPr>
              <a:t>.</a:t>
            </a:r>
            <a:endParaRPr lang="en-IN" sz="2000" dirty="0">
              <a:solidFill>
                <a:srgbClr val="282828"/>
              </a:solidFill>
              <a:latin typeface="Cambria" pitchFamily="18" charset="0"/>
              <a:ea typeface="Cambria" pitchFamily="18" charset="0"/>
              <a:cs typeface="Arial"/>
            </a:endParaRPr>
          </a:p>
          <a:p>
            <a:pPr marL="294640" marR="81915" indent="-294640" algn="just">
              <a:lnSpc>
                <a:spcPct val="100000"/>
              </a:lnSpc>
              <a:spcBef>
                <a:spcPts val="500"/>
              </a:spcBef>
              <a:buFont typeface="Arial"/>
              <a:buAutoNum type="arabicPeriod" startAt="2"/>
              <a:tabLst>
                <a:tab pos="294640" algn="l"/>
              </a:tabLst>
            </a:pPr>
            <a:endParaRPr sz="2000">
              <a:latin typeface="Cambria" pitchFamily="18" charset="0"/>
              <a:ea typeface="Cambria" pitchFamily="18" charset="0"/>
              <a:cs typeface="Arial"/>
            </a:endParaRPr>
          </a:p>
          <a:p>
            <a:pPr marL="294640" marR="401320" indent="-294640" algn="just">
              <a:lnSpc>
                <a:spcPct val="100000"/>
              </a:lnSpc>
              <a:spcBef>
                <a:spcPts val="500"/>
              </a:spcBef>
              <a:buFont typeface="Arial"/>
              <a:buAutoNum type="arabicPeriod" startAt="2"/>
              <a:tabLst>
                <a:tab pos="294640" algn="l"/>
              </a:tabLst>
            </a:pPr>
            <a:r>
              <a:rPr sz="2000" b="1" spc="-5" dirty="0">
                <a:solidFill>
                  <a:srgbClr val="282828"/>
                </a:solidFill>
                <a:latin typeface="Cambria" pitchFamily="18" charset="0"/>
                <a:ea typeface="Cambria" pitchFamily="18" charset="0"/>
                <a:cs typeface="Arial"/>
              </a:rPr>
              <a:t>Business people </a:t>
            </a:r>
            <a:r>
              <a:rPr sz="2000" dirty="0">
                <a:solidFill>
                  <a:srgbClr val="282828"/>
                </a:solidFill>
                <a:latin typeface="Cambria" pitchFamily="18" charset="0"/>
                <a:ea typeface="Cambria" pitchFamily="18" charset="0"/>
                <a:cs typeface="Arial"/>
              </a:rPr>
              <a:t>and </a:t>
            </a:r>
            <a:r>
              <a:rPr sz="2000" b="1" spc="-5" dirty="0">
                <a:solidFill>
                  <a:srgbClr val="282828"/>
                </a:solidFill>
                <a:latin typeface="Cambria" pitchFamily="18" charset="0"/>
                <a:ea typeface="Cambria" pitchFamily="18" charset="0"/>
                <a:cs typeface="Arial"/>
              </a:rPr>
              <a:t>developers </a:t>
            </a:r>
            <a:r>
              <a:rPr sz="2000" dirty="0">
                <a:solidFill>
                  <a:srgbClr val="282828"/>
                </a:solidFill>
                <a:latin typeface="Cambria" pitchFamily="18" charset="0"/>
                <a:ea typeface="Cambria" pitchFamily="18" charset="0"/>
                <a:cs typeface="Arial"/>
              </a:rPr>
              <a:t>must </a:t>
            </a:r>
            <a:r>
              <a:rPr sz="2000" b="1" spc="10" dirty="0">
                <a:solidFill>
                  <a:srgbClr val="282828"/>
                </a:solidFill>
                <a:latin typeface="Cambria" pitchFamily="18" charset="0"/>
                <a:ea typeface="Cambria" pitchFamily="18" charset="0"/>
                <a:cs typeface="Arial"/>
              </a:rPr>
              <a:t>work </a:t>
            </a:r>
            <a:r>
              <a:rPr sz="2000" b="1" dirty="0">
                <a:solidFill>
                  <a:srgbClr val="282828"/>
                </a:solidFill>
                <a:latin typeface="Cambria" pitchFamily="18" charset="0"/>
                <a:ea typeface="Cambria" pitchFamily="18" charset="0"/>
                <a:cs typeface="Arial"/>
              </a:rPr>
              <a:t>together </a:t>
            </a:r>
            <a:r>
              <a:rPr sz="2000" spc="-5" dirty="0">
                <a:solidFill>
                  <a:srgbClr val="282828"/>
                </a:solidFill>
                <a:latin typeface="Cambria" pitchFamily="18" charset="0"/>
                <a:ea typeface="Cambria" pitchFamily="18" charset="0"/>
                <a:cs typeface="Arial"/>
              </a:rPr>
              <a:t>daily  </a:t>
            </a:r>
            <a:r>
              <a:rPr sz="2000" dirty="0">
                <a:solidFill>
                  <a:srgbClr val="282828"/>
                </a:solidFill>
                <a:latin typeface="Cambria" pitchFamily="18" charset="0"/>
                <a:ea typeface="Cambria" pitchFamily="18" charset="0"/>
                <a:cs typeface="Arial"/>
              </a:rPr>
              <a:t>throughout </a:t>
            </a:r>
            <a:r>
              <a:rPr sz="2000" spc="-5" dirty="0">
                <a:solidFill>
                  <a:srgbClr val="282828"/>
                </a:solidFill>
                <a:latin typeface="Cambria" pitchFamily="18" charset="0"/>
                <a:ea typeface="Cambria" pitchFamily="18" charset="0"/>
                <a:cs typeface="Arial"/>
              </a:rPr>
              <a:t>the</a:t>
            </a:r>
            <a:r>
              <a:rPr sz="2000" spc="-20" dirty="0">
                <a:solidFill>
                  <a:srgbClr val="282828"/>
                </a:solidFill>
                <a:latin typeface="Cambria" pitchFamily="18" charset="0"/>
                <a:ea typeface="Cambria" pitchFamily="18" charset="0"/>
                <a:cs typeface="Arial"/>
              </a:rPr>
              <a:t> </a:t>
            </a:r>
            <a:r>
              <a:rPr sz="2000" spc="-5">
                <a:solidFill>
                  <a:srgbClr val="282828"/>
                </a:solidFill>
                <a:latin typeface="Cambria" pitchFamily="18" charset="0"/>
                <a:ea typeface="Cambria" pitchFamily="18" charset="0"/>
                <a:cs typeface="Arial"/>
              </a:rPr>
              <a:t>project.</a:t>
            </a:r>
            <a:endParaRPr sz="2000">
              <a:latin typeface="Cambria" pitchFamily="18" charset="0"/>
              <a:ea typeface="Cambria" pitchFamily="18" charset="0"/>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139970" y="1050104"/>
            <a:ext cx="4870429" cy="539714"/>
          </a:xfrm>
          <a:prstGeom prst="rect">
            <a:avLst/>
          </a:prstGeom>
        </p:spPr>
        <p:txBody>
          <a:bodyPr vert="horz" wrap="square" lIns="0" tIns="31574" rIns="0" bIns="0" rtlCol="0">
            <a:spAutoFit/>
          </a:bodyPr>
          <a:lstStyle/>
          <a:p>
            <a:pPr marL="22553">
              <a:spcBef>
                <a:spcPts val="249"/>
              </a:spcBef>
            </a:pPr>
            <a:r>
              <a:rPr sz="3300" spc="27" dirty="0">
                <a:solidFill>
                  <a:srgbClr val="003366"/>
                </a:solidFill>
                <a:latin typeface="Arial MT"/>
                <a:cs typeface="Arial MT"/>
              </a:rPr>
              <a:t>Stepwise</a:t>
            </a:r>
            <a:r>
              <a:rPr sz="3300" spc="-36" dirty="0">
                <a:solidFill>
                  <a:srgbClr val="003366"/>
                </a:solidFill>
                <a:latin typeface="Arial MT"/>
                <a:cs typeface="Arial MT"/>
              </a:rPr>
              <a:t> </a:t>
            </a:r>
            <a:r>
              <a:rPr sz="3300" spc="27" dirty="0">
                <a:solidFill>
                  <a:srgbClr val="003366"/>
                </a:solidFill>
                <a:latin typeface="Arial MT"/>
                <a:cs typeface="Arial MT"/>
              </a:rPr>
              <a:t>Refinement</a:t>
            </a:r>
            <a:endParaRPr sz="3300">
              <a:latin typeface="Arial MT"/>
              <a:cs typeface="Arial MT"/>
            </a:endParaRPr>
          </a:p>
        </p:txBody>
      </p:sp>
      <p:grpSp>
        <p:nvGrpSpPr>
          <p:cNvPr id="2" name="object 8"/>
          <p:cNvGrpSpPr/>
          <p:nvPr/>
        </p:nvGrpSpPr>
        <p:grpSpPr>
          <a:xfrm>
            <a:off x="2626094" y="1825967"/>
            <a:ext cx="2171196" cy="2893512"/>
            <a:chOff x="1655898" y="863953"/>
            <a:chExt cx="1369060" cy="1369060"/>
          </a:xfrm>
        </p:grpSpPr>
        <p:pic>
          <p:nvPicPr>
            <p:cNvPr id="9" name="object 9"/>
            <p:cNvPicPr/>
            <p:nvPr/>
          </p:nvPicPr>
          <p:blipFill>
            <a:blip r:embed="rId2" cstate="print"/>
            <a:stretch>
              <a:fillRect/>
            </a:stretch>
          </p:blipFill>
          <p:spPr>
            <a:xfrm>
              <a:off x="1667963" y="875954"/>
              <a:ext cx="1356774" cy="1356774"/>
            </a:xfrm>
            <a:prstGeom prst="rect">
              <a:avLst/>
            </a:prstGeom>
          </p:spPr>
        </p:pic>
        <p:sp>
          <p:nvSpPr>
            <p:cNvPr id="10" name="object 10"/>
            <p:cNvSpPr/>
            <p:nvPr/>
          </p:nvSpPr>
          <p:spPr>
            <a:xfrm>
              <a:off x="1655962" y="863953"/>
              <a:ext cx="1332230" cy="1332230"/>
            </a:xfrm>
            <a:custGeom>
              <a:avLst/>
              <a:gdLst/>
              <a:ahLst/>
              <a:cxnLst/>
              <a:rect l="l" t="t" r="r" b="b"/>
              <a:pathLst>
                <a:path w="1332230" h="1332230">
                  <a:moveTo>
                    <a:pt x="1233589" y="0"/>
                  </a:moveTo>
                  <a:lnTo>
                    <a:pt x="98463" y="0"/>
                  </a:lnTo>
                  <a:lnTo>
                    <a:pt x="60144" y="7740"/>
                  </a:lnTo>
                  <a:lnTo>
                    <a:pt x="28846" y="28846"/>
                  </a:lnTo>
                  <a:lnTo>
                    <a:pt x="7740" y="60144"/>
                  </a:lnTo>
                  <a:lnTo>
                    <a:pt x="0" y="98463"/>
                  </a:lnTo>
                  <a:lnTo>
                    <a:pt x="0" y="1233589"/>
                  </a:lnTo>
                  <a:lnTo>
                    <a:pt x="7740" y="1271908"/>
                  </a:lnTo>
                  <a:lnTo>
                    <a:pt x="28846" y="1303207"/>
                  </a:lnTo>
                  <a:lnTo>
                    <a:pt x="60144" y="1324313"/>
                  </a:lnTo>
                  <a:lnTo>
                    <a:pt x="98463" y="1332053"/>
                  </a:lnTo>
                  <a:lnTo>
                    <a:pt x="1233589" y="1332053"/>
                  </a:lnTo>
                  <a:lnTo>
                    <a:pt x="1271908" y="1324313"/>
                  </a:lnTo>
                  <a:lnTo>
                    <a:pt x="1303207" y="1303207"/>
                  </a:lnTo>
                  <a:lnTo>
                    <a:pt x="1324313" y="1271908"/>
                  </a:lnTo>
                  <a:lnTo>
                    <a:pt x="1332053" y="1233589"/>
                  </a:lnTo>
                  <a:lnTo>
                    <a:pt x="1332053" y="98463"/>
                  </a:lnTo>
                  <a:lnTo>
                    <a:pt x="1324313" y="60144"/>
                  </a:lnTo>
                  <a:lnTo>
                    <a:pt x="1303207" y="28846"/>
                  </a:lnTo>
                  <a:lnTo>
                    <a:pt x="1271908" y="7740"/>
                  </a:lnTo>
                  <a:lnTo>
                    <a:pt x="1233589" y="0"/>
                  </a:lnTo>
                  <a:close/>
                </a:path>
              </a:pathLst>
            </a:custGeom>
            <a:solidFill>
              <a:srgbClr val="9A0000"/>
            </a:solidFill>
          </p:spPr>
          <p:txBody>
            <a:bodyPr wrap="square" lIns="0" tIns="0" rIns="0" bIns="0" rtlCol="0"/>
            <a:lstStyle/>
            <a:p>
              <a:endParaRPr/>
            </a:p>
          </p:txBody>
        </p:sp>
        <p:sp>
          <p:nvSpPr>
            <p:cNvPr id="11" name="object 11"/>
            <p:cNvSpPr/>
            <p:nvPr/>
          </p:nvSpPr>
          <p:spPr>
            <a:xfrm>
              <a:off x="1667963" y="1091962"/>
              <a:ext cx="1308100" cy="0"/>
            </a:xfrm>
            <a:custGeom>
              <a:avLst/>
              <a:gdLst/>
              <a:ahLst/>
              <a:cxnLst/>
              <a:rect l="l" t="t" r="r" b="b"/>
              <a:pathLst>
                <a:path w="1308100">
                  <a:moveTo>
                    <a:pt x="0" y="0"/>
                  </a:moveTo>
                  <a:lnTo>
                    <a:pt x="1308052" y="0"/>
                  </a:lnTo>
                </a:path>
              </a:pathLst>
            </a:custGeom>
            <a:ln w="24000">
              <a:solidFill>
                <a:srgbClr val="AC278D"/>
              </a:solidFill>
            </a:ln>
          </p:spPr>
          <p:txBody>
            <a:bodyPr wrap="square" lIns="0" tIns="0" rIns="0" bIns="0" rtlCol="0"/>
            <a:lstStyle/>
            <a:p>
              <a:endParaRPr/>
            </a:p>
          </p:txBody>
        </p:sp>
      </p:grpSp>
      <p:sp>
        <p:nvSpPr>
          <p:cNvPr id="12" name="object 12"/>
          <p:cNvSpPr txBox="1"/>
          <p:nvPr/>
        </p:nvSpPr>
        <p:spPr>
          <a:xfrm>
            <a:off x="2748982" y="1905000"/>
            <a:ext cx="908618" cy="337381"/>
          </a:xfrm>
          <a:prstGeom prst="rect">
            <a:avLst/>
          </a:prstGeom>
        </p:spPr>
        <p:txBody>
          <a:bodyPr vert="horz" wrap="square" lIns="0" tIns="29318" rIns="0" bIns="0" rtlCol="0">
            <a:spAutoFit/>
          </a:bodyPr>
          <a:lstStyle/>
          <a:p>
            <a:pPr marL="22553">
              <a:spcBef>
                <a:spcPts val="231"/>
              </a:spcBef>
            </a:pPr>
            <a:r>
              <a:rPr sz="2000" spc="18" dirty="0">
                <a:solidFill>
                  <a:srgbClr val="EAEAEA"/>
                </a:solidFill>
                <a:latin typeface="Arial MT"/>
                <a:cs typeface="Arial MT"/>
              </a:rPr>
              <a:t>open</a:t>
            </a:r>
            <a:endParaRPr sz="2000">
              <a:latin typeface="Arial MT"/>
              <a:cs typeface="Arial MT"/>
            </a:endParaRPr>
          </a:p>
        </p:txBody>
      </p:sp>
      <p:grpSp>
        <p:nvGrpSpPr>
          <p:cNvPr id="3" name="object 13"/>
          <p:cNvGrpSpPr/>
          <p:nvPr/>
        </p:nvGrpSpPr>
        <p:grpSpPr>
          <a:xfrm>
            <a:off x="3387461" y="2878534"/>
            <a:ext cx="2589122" cy="2233212"/>
            <a:chOff x="2135982" y="1361973"/>
            <a:chExt cx="1632585" cy="1056640"/>
          </a:xfrm>
        </p:grpSpPr>
        <p:pic>
          <p:nvPicPr>
            <p:cNvPr id="14" name="object 14"/>
            <p:cNvPicPr/>
            <p:nvPr/>
          </p:nvPicPr>
          <p:blipFill>
            <a:blip r:embed="rId3" cstate="print"/>
            <a:stretch>
              <a:fillRect/>
            </a:stretch>
          </p:blipFill>
          <p:spPr>
            <a:xfrm>
              <a:off x="2171503" y="1397494"/>
              <a:ext cx="1597024" cy="1021001"/>
            </a:xfrm>
            <a:prstGeom prst="rect">
              <a:avLst/>
            </a:prstGeom>
          </p:spPr>
        </p:pic>
        <p:sp>
          <p:nvSpPr>
            <p:cNvPr id="15" name="object 15"/>
            <p:cNvSpPr/>
            <p:nvPr/>
          </p:nvSpPr>
          <p:spPr>
            <a:xfrm>
              <a:off x="2135975" y="1361985"/>
              <a:ext cx="1596390" cy="1020444"/>
            </a:xfrm>
            <a:custGeom>
              <a:avLst/>
              <a:gdLst/>
              <a:ahLst/>
              <a:cxnLst/>
              <a:rect l="l" t="t" r="r" b="b"/>
              <a:pathLst>
                <a:path w="1596389" h="1020444">
                  <a:moveTo>
                    <a:pt x="1596059" y="0"/>
                  </a:moveTo>
                  <a:lnTo>
                    <a:pt x="0" y="0"/>
                  </a:lnTo>
                  <a:lnTo>
                    <a:pt x="0" y="306781"/>
                  </a:lnTo>
                  <a:lnTo>
                    <a:pt x="0" y="1020038"/>
                  </a:lnTo>
                  <a:lnTo>
                    <a:pt x="1596059" y="1020038"/>
                  </a:lnTo>
                  <a:lnTo>
                    <a:pt x="1596059" y="306781"/>
                  </a:lnTo>
                  <a:lnTo>
                    <a:pt x="1596059" y="0"/>
                  </a:lnTo>
                  <a:close/>
                </a:path>
              </a:pathLst>
            </a:custGeom>
            <a:solidFill>
              <a:srgbClr val="919191"/>
            </a:solidFill>
          </p:spPr>
          <p:txBody>
            <a:bodyPr wrap="square" lIns="0" tIns="0" rIns="0" bIns="0" rtlCol="0"/>
            <a:lstStyle/>
            <a:p>
              <a:endParaRPr/>
            </a:p>
          </p:txBody>
        </p:sp>
      </p:grpSp>
      <p:sp>
        <p:nvSpPr>
          <p:cNvPr id="16" name="object 16"/>
          <p:cNvSpPr txBox="1"/>
          <p:nvPr/>
        </p:nvSpPr>
        <p:spPr>
          <a:xfrm>
            <a:off x="3529373" y="2925501"/>
            <a:ext cx="1180261" cy="638568"/>
          </a:xfrm>
          <a:prstGeom prst="rect">
            <a:avLst/>
          </a:prstGeom>
        </p:spPr>
        <p:txBody>
          <a:bodyPr vert="horz" wrap="square" lIns="0" tIns="60892" rIns="0" bIns="0" rtlCol="0">
            <a:spAutoFit/>
          </a:bodyPr>
          <a:lstStyle/>
          <a:p>
            <a:pPr marL="22553" marR="9021">
              <a:lnSpc>
                <a:spcPts val="1509"/>
              </a:lnSpc>
              <a:spcBef>
                <a:spcPts val="479"/>
              </a:spcBef>
            </a:pPr>
            <a:r>
              <a:rPr sz="1500" spc="-18" dirty="0">
                <a:latin typeface="Arial MT"/>
                <a:cs typeface="Arial MT"/>
              </a:rPr>
              <a:t>walk </a:t>
            </a:r>
            <a:r>
              <a:rPr sz="1500" dirty="0">
                <a:latin typeface="Arial MT"/>
                <a:cs typeface="Arial MT"/>
              </a:rPr>
              <a:t>to </a:t>
            </a:r>
            <a:r>
              <a:rPr sz="1500" spc="-9" dirty="0">
                <a:latin typeface="Arial MT"/>
                <a:cs typeface="Arial MT"/>
              </a:rPr>
              <a:t>door; </a:t>
            </a:r>
            <a:r>
              <a:rPr sz="1500" dirty="0">
                <a:latin typeface="Arial MT"/>
                <a:cs typeface="Arial MT"/>
              </a:rPr>
              <a:t> </a:t>
            </a:r>
            <a:r>
              <a:rPr sz="1500" spc="-9" dirty="0">
                <a:latin typeface="Arial MT"/>
                <a:cs typeface="Arial MT"/>
              </a:rPr>
              <a:t>reach</a:t>
            </a:r>
            <a:r>
              <a:rPr sz="1500" spc="-53" dirty="0">
                <a:latin typeface="Arial MT"/>
                <a:cs typeface="Arial MT"/>
              </a:rPr>
              <a:t> </a:t>
            </a:r>
            <a:r>
              <a:rPr sz="1500" dirty="0">
                <a:latin typeface="Arial MT"/>
                <a:cs typeface="Arial MT"/>
              </a:rPr>
              <a:t>for</a:t>
            </a:r>
            <a:r>
              <a:rPr sz="1500" spc="-62" dirty="0">
                <a:latin typeface="Arial MT"/>
                <a:cs typeface="Arial MT"/>
              </a:rPr>
              <a:t> </a:t>
            </a:r>
            <a:r>
              <a:rPr sz="1500" spc="-9" dirty="0">
                <a:latin typeface="Arial MT"/>
                <a:cs typeface="Arial MT"/>
              </a:rPr>
              <a:t>knob;</a:t>
            </a:r>
            <a:endParaRPr sz="1500">
              <a:latin typeface="Arial MT"/>
              <a:cs typeface="Arial MT"/>
            </a:endParaRPr>
          </a:p>
        </p:txBody>
      </p:sp>
      <p:sp>
        <p:nvSpPr>
          <p:cNvPr id="17" name="object 17"/>
          <p:cNvSpPr txBox="1"/>
          <p:nvPr/>
        </p:nvSpPr>
        <p:spPr>
          <a:xfrm>
            <a:off x="3529374" y="3610684"/>
            <a:ext cx="856998" cy="484438"/>
          </a:xfrm>
          <a:prstGeom prst="rect">
            <a:avLst/>
          </a:prstGeom>
        </p:spPr>
        <p:txBody>
          <a:bodyPr vert="horz" wrap="square" lIns="0" tIns="22553" rIns="0" bIns="0" rtlCol="0">
            <a:spAutoFit/>
          </a:bodyPr>
          <a:lstStyle/>
          <a:p>
            <a:pPr marL="22553">
              <a:spcBef>
                <a:spcPts val="178"/>
              </a:spcBef>
            </a:pPr>
            <a:r>
              <a:rPr sz="1500" spc="-9" dirty="0">
                <a:latin typeface="Arial MT"/>
                <a:cs typeface="Arial MT"/>
              </a:rPr>
              <a:t>open</a:t>
            </a:r>
            <a:r>
              <a:rPr sz="1500" spc="-89" dirty="0">
                <a:latin typeface="Arial MT"/>
                <a:cs typeface="Arial MT"/>
              </a:rPr>
              <a:t> </a:t>
            </a:r>
            <a:r>
              <a:rPr sz="1500" spc="-9" dirty="0">
                <a:latin typeface="Arial MT"/>
                <a:cs typeface="Arial MT"/>
              </a:rPr>
              <a:t>door;</a:t>
            </a:r>
            <a:endParaRPr sz="1500">
              <a:latin typeface="Arial MT"/>
              <a:cs typeface="Arial MT"/>
            </a:endParaRPr>
          </a:p>
        </p:txBody>
      </p:sp>
      <p:sp>
        <p:nvSpPr>
          <p:cNvPr id="18" name="object 18"/>
          <p:cNvSpPr txBox="1"/>
          <p:nvPr/>
        </p:nvSpPr>
        <p:spPr>
          <a:xfrm>
            <a:off x="3529373" y="4067218"/>
            <a:ext cx="1057401" cy="484438"/>
          </a:xfrm>
          <a:prstGeom prst="rect">
            <a:avLst/>
          </a:prstGeom>
        </p:spPr>
        <p:txBody>
          <a:bodyPr vert="horz" wrap="square" lIns="0" tIns="22553" rIns="0" bIns="0" rtlCol="0">
            <a:spAutoFit/>
          </a:bodyPr>
          <a:lstStyle/>
          <a:p>
            <a:pPr marL="22553">
              <a:spcBef>
                <a:spcPts val="178"/>
              </a:spcBef>
            </a:pPr>
            <a:r>
              <a:rPr sz="1500" spc="-18" dirty="0">
                <a:latin typeface="Arial MT"/>
                <a:cs typeface="Arial MT"/>
              </a:rPr>
              <a:t>walk</a:t>
            </a:r>
            <a:r>
              <a:rPr sz="1500" spc="-44" dirty="0">
                <a:latin typeface="Arial MT"/>
                <a:cs typeface="Arial MT"/>
              </a:rPr>
              <a:t> </a:t>
            </a:r>
            <a:r>
              <a:rPr sz="1500" spc="-9" dirty="0">
                <a:latin typeface="Arial MT"/>
                <a:cs typeface="Arial MT"/>
              </a:rPr>
              <a:t>through;</a:t>
            </a:r>
            <a:endParaRPr sz="1500">
              <a:latin typeface="Arial MT"/>
              <a:cs typeface="Arial MT"/>
            </a:endParaRPr>
          </a:p>
        </p:txBody>
      </p:sp>
      <p:grpSp>
        <p:nvGrpSpPr>
          <p:cNvPr id="4" name="object 20"/>
          <p:cNvGrpSpPr/>
          <p:nvPr/>
        </p:nvGrpSpPr>
        <p:grpSpPr>
          <a:xfrm>
            <a:off x="4738704" y="3526941"/>
            <a:ext cx="2437057" cy="2752595"/>
            <a:chOff x="2988016" y="1668765"/>
            <a:chExt cx="1536700" cy="1302385"/>
          </a:xfrm>
        </p:grpSpPr>
        <p:pic>
          <p:nvPicPr>
            <p:cNvPr id="21" name="object 21"/>
            <p:cNvPicPr/>
            <p:nvPr/>
          </p:nvPicPr>
          <p:blipFill>
            <a:blip r:embed="rId4" cstate="print"/>
            <a:stretch>
              <a:fillRect/>
            </a:stretch>
          </p:blipFill>
          <p:spPr>
            <a:xfrm>
              <a:off x="3023297" y="1704227"/>
              <a:ext cx="1501260" cy="1266531"/>
            </a:xfrm>
            <a:prstGeom prst="rect">
              <a:avLst/>
            </a:prstGeom>
          </p:spPr>
        </p:pic>
        <p:sp>
          <p:nvSpPr>
            <p:cNvPr id="22" name="object 22"/>
            <p:cNvSpPr/>
            <p:nvPr/>
          </p:nvSpPr>
          <p:spPr>
            <a:xfrm>
              <a:off x="2988016" y="1668765"/>
              <a:ext cx="1500505" cy="1265555"/>
            </a:xfrm>
            <a:custGeom>
              <a:avLst/>
              <a:gdLst/>
              <a:ahLst/>
              <a:cxnLst/>
              <a:rect l="l" t="t" r="r" b="b"/>
              <a:pathLst>
                <a:path w="1500504" h="1265555">
                  <a:moveTo>
                    <a:pt x="1500060" y="0"/>
                  </a:moveTo>
                  <a:lnTo>
                    <a:pt x="0" y="0"/>
                  </a:lnTo>
                  <a:lnTo>
                    <a:pt x="0" y="1265271"/>
                  </a:lnTo>
                  <a:lnTo>
                    <a:pt x="1500060" y="1265271"/>
                  </a:lnTo>
                  <a:lnTo>
                    <a:pt x="1500060" y="0"/>
                  </a:lnTo>
                  <a:close/>
                </a:path>
              </a:pathLst>
            </a:custGeom>
            <a:solidFill>
              <a:srgbClr val="336699"/>
            </a:solidFill>
          </p:spPr>
          <p:txBody>
            <a:bodyPr wrap="square" lIns="0" tIns="0" rIns="0" bIns="0" rtlCol="0"/>
            <a:lstStyle/>
            <a:p>
              <a:endParaRPr/>
            </a:p>
          </p:txBody>
        </p:sp>
      </p:grpSp>
      <p:sp>
        <p:nvSpPr>
          <p:cNvPr id="23" name="object 23"/>
          <p:cNvSpPr txBox="1"/>
          <p:nvPr/>
        </p:nvSpPr>
        <p:spPr>
          <a:xfrm>
            <a:off x="4852354" y="3634398"/>
            <a:ext cx="1788518" cy="484438"/>
          </a:xfrm>
          <a:prstGeom prst="rect">
            <a:avLst/>
          </a:prstGeom>
        </p:spPr>
        <p:txBody>
          <a:bodyPr vert="horz" wrap="square" lIns="0" tIns="22553" rIns="0" bIns="0" rtlCol="0">
            <a:spAutoFit/>
          </a:bodyPr>
          <a:lstStyle/>
          <a:p>
            <a:pPr marL="22553">
              <a:spcBef>
                <a:spcPts val="178"/>
              </a:spcBef>
            </a:pPr>
            <a:r>
              <a:rPr sz="1500" spc="-9" dirty="0">
                <a:solidFill>
                  <a:srgbClr val="EAEAEA"/>
                </a:solidFill>
                <a:latin typeface="Arial MT"/>
                <a:cs typeface="Arial MT"/>
              </a:rPr>
              <a:t>repeat</a:t>
            </a:r>
            <a:r>
              <a:rPr sz="1500" spc="-18" dirty="0">
                <a:solidFill>
                  <a:srgbClr val="EAEAEA"/>
                </a:solidFill>
                <a:latin typeface="Arial MT"/>
                <a:cs typeface="Arial MT"/>
              </a:rPr>
              <a:t> </a:t>
            </a:r>
            <a:r>
              <a:rPr sz="1500" spc="-9" dirty="0">
                <a:solidFill>
                  <a:srgbClr val="EAEAEA"/>
                </a:solidFill>
                <a:latin typeface="Arial MT"/>
                <a:cs typeface="Arial MT"/>
              </a:rPr>
              <a:t>until</a:t>
            </a:r>
            <a:r>
              <a:rPr sz="1500" spc="-18" dirty="0">
                <a:solidFill>
                  <a:srgbClr val="EAEAEA"/>
                </a:solidFill>
                <a:latin typeface="Arial MT"/>
                <a:cs typeface="Arial MT"/>
              </a:rPr>
              <a:t> </a:t>
            </a:r>
            <a:r>
              <a:rPr sz="1500" spc="-9" dirty="0">
                <a:solidFill>
                  <a:srgbClr val="EAEAEA"/>
                </a:solidFill>
                <a:latin typeface="Arial MT"/>
                <a:cs typeface="Arial MT"/>
              </a:rPr>
              <a:t>door</a:t>
            </a:r>
            <a:r>
              <a:rPr sz="1500" spc="-18" dirty="0">
                <a:solidFill>
                  <a:srgbClr val="EAEAEA"/>
                </a:solidFill>
                <a:latin typeface="Arial MT"/>
                <a:cs typeface="Arial MT"/>
              </a:rPr>
              <a:t> </a:t>
            </a:r>
            <a:r>
              <a:rPr sz="1500" spc="-9" dirty="0">
                <a:solidFill>
                  <a:srgbClr val="EAEAEA"/>
                </a:solidFill>
                <a:latin typeface="Arial MT"/>
                <a:cs typeface="Arial MT"/>
              </a:rPr>
              <a:t>opens</a:t>
            </a:r>
            <a:endParaRPr sz="1500">
              <a:latin typeface="Arial MT"/>
              <a:cs typeface="Arial MT"/>
            </a:endParaRPr>
          </a:p>
        </p:txBody>
      </p:sp>
      <p:sp>
        <p:nvSpPr>
          <p:cNvPr id="25" name="object 25"/>
          <p:cNvSpPr txBox="1"/>
          <p:nvPr/>
        </p:nvSpPr>
        <p:spPr>
          <a:xfrm>
            <a:off x="4852355" y="4090933"/>
            <a:ext cx="1908357" cy="484438"/>
          </a:xfrm>
          <a:prstGeom prst="rect">
            <a:avLst/>
          </a:prstGeom>
        </p:spPr>
        <p:txBody>
          <a:bodyPr vert="horz" wrap="square" lIns="0" tIns="22553" rIns="0" bIns="0" rtlCol="0">
            <a:spAutoFit/>
          </a:bodyPr>
          <a:lstStyle/>
          <a:p>
            <a:pPr marL="22553">
              <a:spcBef>
                <a:spcPts val="178"/>
              </a:spcBef>
            </a:pPr>
            <a:r>
              <a:rPr sz="1500" dirty="0">
                <a:solidFill>
                  <a:srgbClr val="EAEAEA"/>
                </a:solidFill>
                <a:latin typeface="Arial MT"/>
                <a:cs typeface="Arial MT"/>
              </a:rPr>
              <a:t>if</a:t>
            </a:r>
            <a:r>
              <a:rPr sz="1500" spc="-27" dirty="0">
                <a:solidFill>
                  <a:srgbClr val="EAEAEA"/>
                </a:solidFill>
                <a:latin typeface="Arial MT"/>
                <a:cs typeface="Arial MT"/>
              </a:rPr>
              <a:t> </a:t>
            </a:r>
            <a:r>
              <a:rPr sz="1500" spc="-9" dirty="0">
                <a:solidFill>
                  <a:srgbClr val="EAEAEA"/>
                </a:solidFill>
                <a:latin typeface="Arial MT"/>
                <a:cs typeface="Arial MT"/>
              </a:rPr>
              <a:t>knob doesn't turn, then</a:t>
            </a:r>
            <a:endParaRPr sz="1500">
              <a:latin typeface="Arial MT"/>
              <a:cs typeface="Arial MT"/>
            </a:endParaRPr>
          </a:p>
        </p:txBody>
      </p:sp>
      <p:sp>
        <p:nvSpPr>
          <p:cNvPr id="27" name="object 27"/>
          <p:cNvSpPr txBox="1"/>
          <p:nvPr/>
        </p:nvSpPr>
        <p:spPr>
          <a:xfrm>
            <a:off x="4842840" y="4547721"/>
            <a:ext cx="1445115" cy="1602934"/>
          </a:xfrm>
          <a:prstGeom prst="rect">
            <a:avLst/>
          </a:prstGeom>
        </p:spPr>
        <p:txBody>
          <a:bodyPr vert="horz" wrap="square" lIns="0" tIns="60892" rIns="0" bIns="0" rtlCol="0">
            <a:spAutoFit/>
          </a:bodyPr>
          <a:lstStyle/>
          <a:p>
            <a:pPr marL="244696" marR="9021">
              <a:lnSpc>
                <a:spcPts val="1509"/>
              </a:lnSpc>
              <a:spcBef>
                <a:spcPts val="479"/>
              </a:spcBef>
            </a:pPr>
            <a:r>
              <a:rPr sz="1500" spc="-9" dirty="0">
                <a:solidFill>
                  <a:srgbClr val="EAEAEA"/>
                </a:solidFill>
                <a:latin typeface="Arial MT"/>
                <a:cs typeface="Arial MT"/>
              </a:rPr>
              <a:t>find</a:t>
            </a:r>
            <a:r>
              <a:rPr sz="1500" spc="-80" dirty="0">
                <a:solidFill>
                  <a:srgbClr val="EAEAEA"/>
                </a:solidFill>
                <a:latin typeface="Arial MT"/>
                <a:cs typeface="Arial MT"/>
              </a:rPr>
              <a:t> </a:t>
            </a:r>
            <a:r>
              <a:rPr sz="1500" dirty="0">
                <a:solidFill>
                  <a:srgbClr val="EAEAEA"/>
                </a:solidFill>
                <a:latin typeface="Arial MT"/>
                <a:cs typeface="Arial MT"/>
              </a:rPr>
              <a:t>correct</a:t>
            </a:r>
            <a:r>
              <a:rPr sz="1500" spc="-62" dirty="0">
                <a:solidFill>
                  <a:srgbClr val="EAEAEA"/>
                </a:solidFill>
                <a:latin typeface="Arial MT"/>
                <a:cs typeface="Arial MT"/>
              </a:rPr>
              <a:t> </a:t>
            </a:r>
            <a:r>
              <a:rPr sz="1500" spc="-9" dirty="0">
                <a:solidFill>
                  <a:srgbClr val="EAEAEA"/>
                </a:solidFill>
                <a:latin typeface="Arial MT"/>
                <a:cs typeface="Arial MT"/>
              </a:rPr>
              <a:t>key; </a:t>
            </a:r>
            <a:r>
              <a:rPr sz="1500" spc="-391" dirty="0">
                <a:solidFill>
                  <a:srgbClr val="EAEAEA"/>
                </a:solidFill>
                <a:latin typeface="Arial MT"/>
                <a:cs typeface="Arial MT"/>
              </a:rPr>
              <a:t> </a:t>
            </a:r>
            <a:r>
              <a:rPr sz="1500" spc="-9" dirty="0">
                <a:solidFill>
                  <a:srgbClr val="EAEAEA"/>
                </a:solidFill>
                <a:latin typeface="Arial MT"/>
                <a:cs typeface="Arial MT"/>
              </a:rPr>
              <a:t>insert</a:t>
            </a:r>
            <a:r>
              <a:rPr sz="1500" spc="-27" dirty="0">
                <a:solidFill>
                  <a:srgbClr val="EAEAEA"/>
                </a:solidFill>
                <a:latin typeface="Arial MT"/>
                <a:cs typeface="Arial MT"/>
              </a:rPr>
              <a:t> </a:t>
            </a:r>
            <a:r>
              <a:rPr sz="1500" spc="-9" dirty="0">
                <a:solidFill>
                  <a:srgbClr val="EAEAEA"/>
                </a:solidFill>
                <a:latin typeface="Arial MT"/>
                <a:cs typeface="Arial MT"/>
              </a:rPr>
              <a:t>in</a:t>
            </a:r>
            <a:r>
              <a:rPr sz="1500" spc="-27" dirty="0">
                <a:solidFill>
                  <a:srgbClr val="EAEAEA"/>
                </a:solidFill>
                <a:latin typeface="Arial MT"/>
                <a:cs typeface="Arial MT"/>
              </a:rPr>
              <a:t> </a:t>
            </a:r>
            <a:r>
              <a:rPr sz="1500" dirty="0">
                <a:solidFill>
                  <a:srgbClr val="EAEAEA"/>
                </a:solidFill>
                <a:latin typeface="Arial MT"/>
                <a:cs typeface="Arial MT"/>
              </a:rPr>
              <a:t>lock;</a:t>
            </a:r>
            <a:endParaRPr sz="1500">
              <a:latin typeface="Arial MT"/>
              <a:cs typeface="Arial MT"/>
            </a:endParaRPr>
          </a:p>
          <a:p>
            <a:pPr marL="32701">
              <a:lnSpc>
                <a:spcPts val="1341"/>
              </a:lnSpc>
            </a:pPr>
            <a:r>
              <a:rPr sz="1500" spc="-9" dirty="0">
                <a:solidFill>
                  <a:srgbClr val="EAEAEA"/>
                </a:solidFill>
                <a:latin typeface="Arial MT"/>
                <a:cs typeface="Arial MT"/>
              </a:rPr>
              <a:t>endif</a:t>
            </a:r>
            <a:endParaRPr sz="1500">
              <a:latin typeface="Arial MT"/>
              <a:cs typeface="Arial MT"/>
            </a:endParaRPr>
          </a:p>
          <a:p>
            <a:pPr marL="22553" marR="127423" indent="10149">
              <a:lnSpc>
                <a:spcPct val="84700"/>
              </a:lnSpc>
              <a:spcBef>
                <a:spcPts val="98"/>
              </a:spcBef>
            </a:pPr>
            <a:r>
              <a:rPr sz="1500" spc="-9" dirty="0">
                <a:solidFill>
                  <a:srgbClr val="EAEAEA"/>
                </a:solidFill>
                <a:latin typeface="Arial MT"/>
                <a:cs typeface="Arial MT"/>
              </a:rPr>
              <a:t>pull/push door </a:t>
            </a:r>
            <a:r>
              <a:rPr sz="1500" dirty="0">
                <a:solidFill>
                  <a:srgbClr val="EAEAEA"/>
                </a:solidFill>
                <a:latin typeface="Arial MT"/>
                <a:cs typeface="Arial MT"/>
              </a:rPr>
              <a:t> </a:t>
            </a:r>
            <a:r>
              <a:rPr sz="1500" spc="-9" dirty="0">
                <a:solidFill>
                  <a:srgbClr val="EAEAEA"/>
                </a:solidFill>
                <a:latin typeface="Arial MT"/>
                <a:cs typeface="Arial MT"/>
              </a:rPr>
              <a:t>move out </a:t>
            </a:r>
            <a:r>
              <a:rPr sz="1500" dirty="0">
                <a:solidFill>
                  <a:srgbClr val="EAEAEA"/>
                </a:solidFill>
                <a:latin typeface="Arial MT"/>
                <a:cs typeface="Arial MT"/>
              </a:rPr>
              <a:t>of </a:t>
            </a:r>
            <a:r>
              <a:rPr sz="1500" spc="-18" dirty="0">
                <a:solidFill>
                  <a:srgbClr val="EAEAEA"/>
                </a:solidFill>
                <a:latin typeface="Arial MT"/>
                <a:cs typeface="Arial MT"/>
              </a:rPr>
              <a:t>way; </a:t>
            </a:r>
            <a:r>
              <a:rPr sz="1500" spc="-400" dirty="0">
                <a:solidFill>
                  <a:srgbClr val="EAEAEA"/>
                </a:solidFill>
                <a:latin typeface="Arial MT"/>
                <a:cs typeface="Arial MT"/>
              </a:rPr>
              <a:t> </a:t>
            </a:r>
            <a:r>
              <a:rPr sz="1500" spc="-9" dirty="0">
                <a:solidFill>
                  <a:srgbClr val="EAEAEA"/>
                </a:solidFill>
                <a:latin typeface="Arial MT"/>
                <a:cs typeface="Arial MT"/>
              </a:rPr>
              <a:t>end</a:t>
            </a:r>
            <a:r>
              <a:rPr sz="1500" spc="-18" dirty="0">
                <a:solidFill>
                  <a:srgbClr val="EAEAEA"/>
                </a:solidFill>
                <a:latin typeface="Arial MT"/>
                <a:cs typeface="Arial MT"/>
              </a:rPr>
              <a:t> </a:t>
            </a:r>
            <a:r>
              <a:rPr sz="1500" spc="-9" dirty="0">
                <a:solidFill>
                  <a:srgbClr val="EAEAEA"/>
                </a:solidFill>
                <a:latin typeface="Arial MT"/>
                <a:cs typeface="Arial MT"/>
              </a:rPr>
              <a:t>repeat</a:t>
            </a:r>
            <a:endParaRPr sz="1500">
              <a:latin typeface="Arial MT"/>
              <a:cs typeface="Arial MT"/>
            </a:endParaRPr>
          </a:p>
        </p:txBody>
      </p:sp>
      <p:grpSp>
        <p:nvGrpSpPr>
          <p:cNvPr id="5" name="object 28"/>
          <p:cNvGrpSpPr/>
          <p:nvPr/>
        </p:nvGrpSpPr>
        <p:grpSpPr>
          <a:xfrm>
            <a:off x="2988747" y="2737134"/>
            <a:ext cx="5119834" cy="4078562"/>
            <a:chOff x="1884571" y="1295070"/>
            <a:chExt cx="3228340" cy="1929764"/>
          </a:xfrm>
        </p:grpSpPr>
        <p:pic>
          <p:nvPicPr>
            <p:cNvPr id="29" name="object 29"/>
            <p:cNvPicPr/>
            <p:nvPr/>
          </p:nvPicPr>
          <p:blipFill>
            <a:blip r:embed="rId5" cstate="print"/>
            <a:stretch>
              <a:fillRect/>
            </a:stretch>
          </p:blipFill>
          <p:spPr>
            <a:xfrm>
              <a:off x="2843650" y="1778270"/>
              <a:ext cx="192367" cy="71942"/>
            </a:xfrm>
            <a:prstGeom prst="rect">
              <a:avLst/>
            </a:prstGeom>
          </p:spPr>
        </p:pic>
        <p:sp>
          <p:nvSpPr>
            <p:cNvPr id="30" name="object 30"/>
            <p:cNvSpPr/>
            <p:nvPr/>
          </p:nvSpPr>
          <p:spPr>
            <a:xfrm>
              <a:off x="1884571" y="1295070"/>
              <a:ext cx="396240" cy="433070"/>
            </a:xfrm>
            <a:custGeom>
              <a:avLst/>
              <a:gdLst/>
              <a:ahLst/>
              <a:cxnLst/>
              <a:rect l="l" t="t" r="r" b="b"/>
              <a:pathLst>
                <a:path w="396239" h="433069">
                  <a:moveTo>
                    <a:pt x="323403" y="408362"/>
                  </a:moveTo>
                  <a:lnTo>
                    <a:pt x="321072" y="432557"/>
                  </a:lnTo>
                  <a:lnTo>
                    <a:pt x="377960" y="410656"/>
                  </a:lnTo>
                  <a:lnTo>
                    <a:pt x="341533" y="410656"/>
                  </a:lnTo>
                  <a:lnTo>
                    <a:pt x="323403" y="408362"/>
                  </a:lnTo>
                  <a:close/>
                </a:path>
                <a:path w="396239" h="433069">
                  <a:moveTo>
                    <a:pt x="325705" y="384458"/>
                  </a:moveTo>
                  <a:lnTo>
                    <a:pt x="323403" y="408362"/>
                  </a:lnTo>
                  <a:lnTo>
                    <a:pt x="341533" y="410656"/>
                  </a:lnTo>
                  <a:lnTo>
                    <a:pt x="347534" y="405976"/>
                  </a:lnTo>
                  <a:lnTo>
                    <a:pt x="349214" y="392835"/>
                  </a:lnTo>
                  <a:lnTo>
                    <a:pt x="344533" y="386835"/>
                  </a:lnTo>
                  <a:lnTo>
                    <a:pt x="325705" y="384458"/>
                  </a:lnTo>
                  <a:close/>
                </a:path>
                <a:path w="396239" h="433069">
                  <a:moveTo>
                    <a:pt x="327973" y="360914"/>
                  </a:moveTo>
                  <a:lnTo>
                    <a:pt x="325705" y="384458"/>
                  </a:lnTo>
                  <a:lnTo>
                    <a:pt x="344533" y="386835"/>
                  </a:lnTo>
                  <a:lnTo>
                    <a:pt x="349214" y="392835"/>
                  </a:lnTo>
                  <a:lnTo>
                    <a:pt x="347534" y="405976"/>
                  </a:lnTo>
                  <a:lnTo>
                    <a:pt x="341533" y="410656"/>
                  </a:lnTo>
                  <a:lnTo>
                    <a:pt x="377960" y="410656"/>
                  </a:lnTo>
                  <a:lnTo>
                    <a:pt x="396195" y="403636"/>
                  </a:lnTo>
                  <a:lnTo>
                    <a:pt x="327973" y="360914"/>
                  </a:lnTo>
                  <a:close/>
                </a:path>
                <a:path w="396239" h="433069">
                  <a:moveTo>
                    <a:pt x="18480" y="0"/>
                  </a:moveTo>
                  <a:lnTo>
                    <a:pt x="5220" y="300"/>
                  </a:lnTo>
                  <a:lnTo>
                    <a:pt x="0" y="5820"/>
                  </a:lnTo>
                  <a:lnTo>
                    <a:pt x="180" y="12420"/>
                  </a:lnTo>
                  <a:lnTo>
                    <a:pt x="660" y="33181"/>
                  </a:lnTo>
                  <a:lnTo>
                    <a:pt x="4740" y="73862"/>
                  </a:lnTo>
                  <a:lnTo>
                    <a:pt x="12660" y="113224"/>
                  </a:lnTo>
                  <a:lnTo>
                    <a:pt x="24240" y="151086"/>
                  </a:lnTo>
                  <a:lnTo>
                    <a:pt x="39301" y="187327"/>
                  </a:lnTo>
                  <a:lnTo>
                    <a:pt x="57542" y="221528"/>
                  </a:lnTo>
                  <a:lnTo>
                    <a:pt x="78903" y="253690"/>
                  </a:lnTo>
                  <a:lnTo>
                    <a:pt x="103144" y="283631"/>
                  </a:lnTo>
                  <a:lnTo>
                    <a:pt x="130025" y="310992"/>
                  </a:lnTo>
                  <a:lnTo>
                    <a:pt x="159366" y="335653"/>
                  </a:lnTo>
                  <a:lnTo>
                    <a:pt x="190987" y="357314"/>
                  </a:lnTo>
                  <a:lnTo>
                    <a:pt x="224649" y="375975"/>
                  </a:lnTo>
                  <a:lnTo>
                    <a:pt x="260230" y="391215"/>
                  </a:lnTo>
                  <a:lnTo>
                    <a:pt x="297491" y="403036"/>
                  </a:lnTo>
                  <a:lnTo>
                    <a:pt x="323403" y="408362"/>
                  </a:lnTo>
                  <a:lnTo>
                    <a:pt x="325705" y="384458"/>
                  </a:lnTo>
                  <a:lnTo>
                    <a:pt x="320292" y="383775"/>
                  </a:lnTo>
                  <a:lnTo>
                    <a:pt x="302952" y="379635"/>
                  </a:lnTo>
                  <a:lnTo>
                    <a:pt x="251170" y="361754"/>
                  </a:lnTo>
                  <a:lnTo>
                    <a:pt x="203168" y="336613"/>
                  </a:lnTo>
                  <a:lnTo>
                    <a:pt x="159426" y="304872"/>
                  </a:lnTo>
                  <a:lnTo>
                    <a:pt x="120664" y="267190"/>
                  </a:lnTo>
                  <a:lnTo>
                    <a:pt x="87543" y="224169"/>
                  </a:lnTo>
                  <a:lnTo>
                    <a:pt x="60722" y="176467"/>
                  </a:lnTo>
                  <a:lnTo>
                    <a:pt x="40741" y="124745"/>
                  </a:lnTo>
                  <a:lnTo>
                    <a:pt x="28381" y="69722"/>
                  </a:lnTo>
                  <a:lnTo>
                    <a:pt x="24600" y="31381"/>
                  </a:lnTo>
                  <a:lnTo>
                    <a:pt x="24000" y="5220"/>
                  </a:lnTo>
                  <a:lnTo>
                    <a:pt x="18480" y="0"/>
                  </a:lnTo>
                  <a:close/>
                </a:path>
              </a:pathLst>
            </a:custGeom>
            <a:solidFill>
              <a:srgbClr val="AC278D"/>
            </a:solidFill>
          </p:spPr>
          <p:txBody>
            <a:bodyPr wrap="square" lIns="0" tIns="0" rIns="0" bIns="0" rtlCol="0"/>
            <a:lstStyle/>
            <a:p>
              <a:endParaRPr/>
            </a:p>
          </p:txBody>
        </p:sp>
        <p:sp>
          <p:nvSpPr>
            <p:cNvPr id="31" name="object 31"/>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32" name="object 32"/>
            <p:cNvSpPr/>
            <p:nvPr/>
          </p:nvSpPr>
          <p:spPr>
            <a:xfrm>
              <a:off x="4012361"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33" name="object 33"/>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34" name="object 34"/>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5" name="object 35"/>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object 36"/>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7" name="object 37"/>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38" name="object 38"/>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39" name="object 39"/>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40" name="object 40"/>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41" name="object 41"/>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6" name="object 42"/>
          <p:cNvGrpSpPr/>
          <p:nvPr/>
        </p:nvGrpSpPr>
        <p:grpSpPr>
          <a:xfrm>
            <a:off x="8705444" y="6694928"/>
            <a:ext cx="378650" cy="120787"/>
            <a:chOff x="5489266" y="3167693"/>
            <a:chExt cx="238760" cy="57150"/>
          </a:xfrm>
        </p:grpSpPr>
        <p:sp>
          <p:nvSpPr>
            <p:cNvPr id="43" name="object 43"/>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44" name="object 44"/>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5" name="object 45"/>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47" name="object 47"/>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17</a:t>
            </a:r>
          </a:p>
        </p:txBody>
      </p:sp>
    </p:spTree>
  </p:cSld>
  <p:clrMapOvr>
    <a:masterClrMapping/>
  </p:clrMapOvr>
  <p:transition>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7554" y="1000108"/>
            <a:ext cx="2391990" cy="538575"/>
          </a:xfrm>
          <a:prstGeom prst="rect">
            <a:avLst/>
          </a:prstGeom>
        </p:spPr>
        <p:txBody>
          <a:bodyPr vert="horz" wrap="square" lIns="0" tIns="30446" rIns="0" bIns="0" rtlCol="0">
            <a:spAutoFit/>
          </a:bodyPr>
          <a:lstStyle/>
          <a:p>
            <a:pPr marL="22553">
              <a:spcBef>
                <a:spcPts val="240"/>
              </a:spcBef>
            </a:pPr>
            <a:r>
              <a:rPr lang="en-IN" sz="3300" spc="27" dirty="0"/>
              <a:t>9.</a:t>
            </a:r>
            <a:r>
              <a:rPr sz="3300" spc="27"/>
              <a:t>Aspects</a:t>
            </a:r>
            <a:endParaRPr sz="3300"/>
          </a:p>
        </p:txBody>
      </p:sp>
      <p:sp>
        <p:nvSpPr>
          <p:cNvPr id="3" name="object 3"/>
          <p:cNvSpPr txBox="1"/>
          <p:nvPr/>
        </p:nvSpPr>
        <p:spPr>
          <a:xfrm>
            <a:off x="714348" y="1913892"/>
            <a:ext cx="7572428" cy="3725612"/>
          </a:xfrm>
          <a:prstGeom prst="rect">
            <a:avLst/>
          </a:prstGeom>
        </p:spPr>
        <p:txBody>
          <a:bodyPr vert="horz" wrap="square" lIns="0" tIns="20297" rIns="0" bIns="0" rtlCol="0">
            <a:spAutoFit/>
          </a:bodyPr>
          <a:lstStyle/>
          <a:p>
            <a:pPr marL="310099" marR="108253" indent="-288674" algn="just">
              <a:lnSpc>
                <a:spcPct val="103099"/>
              </a:lnSpc>
              <a:spcBef>
                <a:spcPts val="160"/>
              </a:spcBef>
              <a:buClr>
                <a:srgbClr val="9A0000"/>
              </a:buClr>
              <a:buSzPct val="77272"/>
              <a:buFont typeface="Wingdings"/>
              <a:buChar char=""/>
              <a:tabLst>
                <a:tab pos="311227" algn="l"/>
              </a:tabLst>
            </a:pPr>
            <a:r>
              <a:rPr sz="2000" spc="27" dirty="0">
                <a:latin typeface="Cambria" pitchFamily="18" charset="0"/>
                <a:ea typeface="Cambria" pitchFamily="18" charset="0"/>
                <a:cs typeface="Arial MT"/>
              </a:rPr>
              <a:t>Consider two requirements, </a:t>
            </a:r>
            <a:r>
              <a:rPr sz="2000" i="1" spc="36" dirty="0">
                <a:latin typeface="Cambria" pitchFamily="18" charset="0"/>
                <a:ea typeface="Cambria" pitchFamily="18" charset="0"/>
                <a:cs typeface="Arial"/>
              </a:rPr>
              <a:t>A </a:t>
            </a:r>
            <a:r>
              <a:rPr sz="2000" spc="27" dirty="0">
                <a:latin typeface="Cambria" pitchFamily="18" charset="0"/>
                <a:ea typeface="Cambria" pitchFamily="18" charset="0"/>
                <a:cs typeface="Arial MT"/>
              </a:rPr>
              <a:t>and </a:t>
            </a:r>
            <a:r>
              <a:rPr sz="2000" i="1" spc="18" dirty="0">
                <a:latin typeface="Cambria" pitchFamily="18" charset="0"/>
                <a:ea typeface="Cambria" pitchFamily="18" charset="0"/>
                <a:cs typeface="Arial"/>
              </a:rPr>
              <a:t>B. </a:t>
            </a:r>
            <a:r>
              <a:rPr sz="2000" i="1" spc="27" dirty="0">
                <a:latin typeface="Cambria" pitchFamily="18" charset="0"/>
                <a:ea typeface="Cambria" pitchFamily="18" charset="0"/>
                <a:cs typeface="Arial"/>
              </a:rPr>
              <a:t> </a:t>
            </a:r>
            <a:r>
              <a:rPr sz="2000" spc="27" dirty="0">
                <a:latin typeface="Cambria" pitchFamily="18" charset="0"/>
                <a:ea typeface="Cambria" pitchFamily="18" charset="0"/>
                <a:cs typeface="Arial MT"/>
              </a:rPr>
              <a:t>Requirement </a:t>
            </a:r>
            <a:r>
              <a:rPr sz="2000" i="1" spc="36" dirty="0">
                <a:latin typeface="Cambria" pitchFamily="18" charset="0"/>
                <a:ea typeface="Cambria" pitchFamily="18" charset="0"/>
                <a:cs typeface="Arial"/>
              </a:rPr>
              <a:t>A </a:t>
            </a:r>
            <a:r>
              <a:rPr sz="2000" i="1" spc="27" dirty="0">
                <a:latin typeface="Cambria" pitchFamily="18" charset="0"/>
                <a:ea typeface="Cambria" pitchFamily="18" charset="0"/>
                <a:cs typeface="Arial"/>
              </a:rPr>
              <a:t>crosscuts </a:t>
            </a:r>
            <a:r>
              <a:rPr sz="2000" spc="27" dirty="0">
                <a:latin typeface="Cambria" pitchFamily="18" charset="0"/>
                <a:ea typeface="Cambria" pitchFamily="18" charset="0"/>
                <a:cs typeface="Arial MT"/>
              </a:rPr>
              <a:t>requirement </a:t>
            </a:r>
            <a:r>
              <a:rPr sz="2000" i="1" spc="36" dirty="0">
                <a:latin typeface="Cambria" pitchFamily="18" charset="0"/>
                <a:ea typeface="Cambria" pitchFamily="18" charset="0"/>
                <a:cs typeface="Arial"/>
              </a:rPr>
              <a:t>B </a:t>
            </a:r>
            <a:r>
              <a:rPr sz="2000" spc="9" dirty="0">
                <a:latin typeface="Cambria" pitchFamily="18" charset="0"/>
                <a:ea typeface="Cambria" pitchFamily="18" charset="0"/>
                <a:cs typeface="Arial MT"/>
              </a:rPr>
              <a:t>“if </a:t>
            </a:r>
            <a:r>
              <a:rPr sz="2000" spc="27" dirty="0">
                <a:latin typeface="Cambria" pitchFamily="18" charset="0"/>
                <a:ea typeface="Cambria" pitchFamily="18" charset="0"/>
                <a:cs typeface="Arial MT"/>
              </a:rPr>
              <a:t>a </a:t>
            </a:r>
            <a:r>
              <a:rPr sz="2000" spc="36" dirty="0">
                <a:latin typeface="Cambria" pitchFamily="18" charset="0"/>
                <a:ea typeface="Cambria" pitchFamily="18" charset="0"/>
                <a:cs typeface="Arial MT"/>
              </a:rPr>
              <a:t> </a:t>
            </a:r>
            <a:r>
              <a:rPr sz="2000" spc="27" dirty="0">
                <a:latin typeface="Cambria" pitchFamily="18" charset="0"/>
                <a:ea typeface="Cambria" pitchFamily="18" charset="0"/>
                <a:cs typeface="Arial MT"/>
              </a:rPr>
              <a:t>software decomposition </a:t>
            </a:r>
            <a:r>
              <a:rPr sz="2000" spc="18" dirty="0">
                <a:latin typeface="Cambria" pitchFamily="18" charset="0"/>
                <a:ea typeface="Cambria" pitchFamily="18" charset="0"/>
                <a:cs typeface="Arial MT"/>
              </a:rPr>
              <a:t>[refinement] </a:t>
            </a:r>
            <a:r>
              <a:rPr sz="2000" spc="27" dirty="0">
                <a:latin typeface="Cambria" pitchFamily="18" charset="0"/>
                <a:ea typeface="Cambria" pitchFamily="18" charset="0"/>
                <a:cs typeface="Arial MT"/>
              </a:rPr>
              <a:t>has been </a:t>
            </a:r>
            <a:r>
              <a:rPr sz="2000" spc="-533" dirty="0">
                <a:latin typeface="Cambria" pitchFamily="18" charset="0"/>
                <a:ea typeface="Cambria" pitchFamily="18" charset="0"/>
                <a:cs typeface="Arial MT"/>
              </a:rPr>
              <a:t> </a:t>
            </a:r>
            <a:r>
              <a:rPr sz="2000" spc="27" dirty="0">
                <a:latin typeface="Cambria" pitchFamily="18" charset="0"/>
                <a:ea typeface="Cambria" pitchFamily="18" charset="0"/>
                <a:cs typeface="Arial MT"/>
              </a:rPr>
              <a:t>chosen </a:t>
            </a:r>
            <a:r>
              <a:rPr sz="2000" spc="18" dirty="0">
                <a:latin typeface="Cambria" pitchFamily="18" charset="0"/>
                <a:ea typeface="Cambria" pitchFamily="18" charset="0"/>
                <a:cs typeface="Arial MT"/>
              </a:rPr>
              <a:t>in </a:t>
            </a:r>
            <a:r>
              <a:rPr sz="2000" spc="27" dirty="0">
                <a:latin typeface="Cambria" pitchFamily="18" charset="0"/>
                <a:ea typeface="Cambria" pitchFamily="18" charset="0"/>
                <a:cs typeface="Arial MT"/>
              </a:rPr>
              <a:t>which </a:t>
            </a:r>
            <a:r>
              <a:rPr sz="2000" i="1" spc="36" dirty="0">
                <a:latin typeface="Cambria" pitchFamily="18" charset="0"/>
                <a:ea typeface="Cambria" pitchFamily="18" charset="0"/>
                <a:cs typeface="Arial"/>
              </a:rPr>
              <a:t>B </a:t>
            </a:r>
            <a:r>
              <a:rPr sz="2000" spc="27" dirty="0">
                <a:latin typeface="Cambria" pitchFamily="18" charset="0"/>
                <a:ea typeface="Cambria" pitchFamily="18" charset="0"/>
                <a:cs typeface="Arial MT"/>
              </a:rPr>
              <a:t>cannot be </a:t>
            </a:r>
            <a:r>
              <a:rPr sz="2000" spc="18" dirty="0">
                <a:latin typeface="Cambria" pitchFamily="18" charset="0"/>
                <a:ea typeface="Cambria" pitchFamily="18" charset="0"/>
                <a:cs typeface="Arial MT"/>
              </a:rPr>
              <a:t>satisfied without </a:t>
            </a:r>
            <a:r>
              <a:rPr sz="2000" spc="27" dirty="0">
                <a:latin typeface="Cambria" pitchFamily="18" charset="0"/>
                <a:ea typeface="Cambria" pitchFamily="18" charset="0"/>
                <a:cs typeface="Arial MT"/>
              </a:rPr>
              <a:t> taking</a:t>
            </a:r>
            <a:r>
              <a:rPr sz="2000" dirty="0">
                <a:latin typeface="Cambria" pitchFamily="18" charset="0"/>
                <a:ea typeface="Cambria" pitchFamily="18" charset="0"/>
                <a:cs typeface="Arial MT"/>
              </a:rPr>
              <a:t> </a:t>
            </a:r>
            <a:r>
              <a:rPr sz="2000" i="1" spc="36" dirty="0">
                <a:latin typeface="Cambria" pitchFamily="18" charset="0"/>
                <a:ea typeface="Cambria" pitchFamily="18" charset="0"/>
                <a:cs typeface="Arial"/>
              </a:rPr>
              <a:t>A</a:t>
            </a:r>
            <a:r>
              <a:rPr sz="2000" i="1" spc="-9" dirty="0">
                <a:latin typeface="Cambria" pitchFamily="18" charset="0"/>
                <a:ea typeface="Cambria" pitchFamily="18" charset="0"/>
                <a:cs typeface="Arial"/>
              </a:rPr>
              <a:t> </a:t>
            </a:r>
            <a:r>
              <a:rPr sz="2000" spc="18" dirty="0">
                <a:latin typeface="Cambria" pitchFamily="18" charset="0"/>
                <a:ea typeface="Cambria" pitchFamily="18" charset="0"/>
                <a:cs typeface="Arial MT"/>
              </a:rPr>
              <a:t>into </a:t>
            </a:r>
            <a:r>
              <a:rPr sz="2000" spc="27" dirty="0">
                <a:latin typeface="Cambria" pitchFamily="18" charset="0"/>
                <a:ea typeface="Cambria" pitchFamily="18" charset="0"/>
                <a:cs typeface="Arial MT"/>
              </a:rPr>
              <a:t>account</a:t>
            </a:r>
            <a:r>
              <a:rPr sz="2000" spc="27">
                <a:latin typeface="Cambria" pitchFamily="18" charset="0"/>
                <a:ea typeface="Cambria" pitchFamily="18" charset="0"/>
                <a:cs typeface="Arial MT"/>
              </a:rPr>
              <a:t>.</a:t>
            </a:r>
            <a:r>
              <a:rPr sz="2000" spc="9">
                <a:latin typeface="Cambria" pitchFamily="18" charset="0"/>
                <a:ea typeface="Cambria" pitchFamily="18" charset="0"/>
                <a:cs typeface="Arial MT"/>
              </a:rPr>
              <a:t> </a:t>
            </a:r>
            <a:endParaRPr lang="en-IN" sz="2000" spc="27" dirty="0">
              <a:latin typeface="Cambria" pitchFamily="18" charset="0"/>
              <a:ea typeface="Cambria" pitchFamily="18" charset="0"/>
              <a:cs typeface="Arial MT"/>
            </a:endParaRPr>
          </a:p>
          <a:p>
            <a:pPr marL="310099" marR="108253" indent="-288674" algn="just">
              <a:lnSpc>
                <a:spcPct val="103099"/>
              </a:lnSpc>
              <a:spcBef>
                <a:spcPts val="160"/>
              </a:spcBef>
              <a:buClr>
                <a:srgbClr val="9A0000"/>
              </a:buClr>
              <a:buSzPct val="77272"/>
              <a:buFont typeface="Wingdings"/>
              <a:buChar char=""/>
              <a:tabLst>
                <a:tab pos="311227" algn="l"/>
              </a:tabLst>
            </a:pPr>
            <a:endParaRPr sz="2000">
              <a:latin typeface="Cambria" pitchFamily="18" charset="0"/>
              <a:ea typeface="Cambria" pitchFamily="18" charset="0"/>
              <a:cs typeface="Arial MT"/>
            </a:endParaRPr>
          </a:p>
          <a:p>
            <a:pPr marL="310099" marR="9021" indent="-288674" algn="just">
              <a:lnSpc>
                <a:spcPct val="103200"/>
              </a:lnSpc>
              <a:spcBef>
                <a:spcPts val="479"/>
              </a:spcBef>
              <a:buClr>
                <a:srgbClr val="9A0000"/>
              </a:buClr>
              <a:buSzPct val="77272"/>
              <a:buFont typeface="Wingdings"/>
              <a:buChar char=""/>
              <a:tabLst>
                <a:tab pos="311227" algn="l"/>
              </a:tabLst>
            </a:pPr>
            <a:r>
              <a:rPr sz="2000" spc="36" dirty="0">
                <a:latin typeface="Cambria" pitchFamily="18" charset="0"/>
                <a:ea typeface="Cambria" pitchFamily="18" charset="0"/>
                <a:cs typeface="Arial MT"/>
              </a:rPr>
              <a:t>An</a:t>
            </a:r>
            <a:r>
              <a:rPr sz="2000" spc="-9" dirty="0">
                <a:latin typeface="Cambria" pitchFamily="18" charset="0"/>
                <a:ea typeface="Cambria" pitchFamily="18" charset="0"/>
                <a:cs typeface="Arial MT"/>
              </a:rPr>
              <a:t> </a:t>
            </a:r>
            <a:r>
              <a:rPr sz="2000" i="1" spc="27" dirty="0">
                <a:solidFill>
                  <a:srgbClr val="9A0000"/>
                </a:solidFill>
                <a:latin typeface="Cambria" pitchFamily="18" charset="0"/>
                <a:ea typeface="Cambria" pitchFamily="18" charset="0"/>
                <a:cs typeface="Arial"/>
              </a:rPr>
              <a:t>aspect </a:t>
            </a:r>
            <a:r>
              <a:rPr sz="2000" spc="18" dirty="0">
                <a:latin typeface="Cambria" pitchFamily="18" charset="0"/>
                <a:ea typeface="Cambria" pitchFamily="18" charset="0"/>
                <a:cs typeface="Arial MT"/>
              </a:rPr>
              <a:t>is</a:t>
            </a:r>
            <a:r>
              <a:rPr sz="2000" spc="9" dirty="0">
                <a:latin typeface="Cambria" pitchFamily="18" charset="0"/>
                <a:ea typeface="Cambria" pitchFamily="18" charset="0"/>
                <a:cs typeface="Arial MT"/>
              </a:rPr>
              <a:t> </a:t>
            </a:r>
            <a:r>
              <a:rPr sz="2000" spc="27" dirty="0">
                <a:latin typeface="Cambria" pitchFamily="18" charset="0"/>
                <a:ea typeface="Cambria" pitchFamily="18" charset="0"/>
                <a:cs typeface="Arial MT"/>
              </a:rPr>
              <a:t>a</a:t>
            </a:r>
            <a:r>
              <a:rPr sz="2000" dirty="0">
                <a:latin typeface="Cambria" pitchFamily="18" charset="0"/>
                <a:ea typeface="Cambria" pitchFamily="18" charset="0"/>
                <a:cs typeface="Arial MT"/>
              </a:rPr>
              <a:t> </a:t>
            </a:r>
            <a:r>
              <a:rPr sz="2000" spc="27" dirty="0">
                <a:latin typeface="Cambria" pitchFamily="18" charset="0"/>
                <a:ea typeface="Cambria" pitchFamily="18" charset="0"/>
                <a:cs typeface="Arial MT"/>
              </a:rPr>
              <a:t>representation </a:t>
            </a:r>
            <a:r>
              <a:rPr sz="2000" spc="18" dirty="0">
                <a:latin typeface="Cambria" pitchFamily="18" charset="0"/>
                <a:ea typeface="Cambria" pitchFamily="18" charset="0"/>
                <a:cs typeface="Arial MT"/>
              </a:rPr>
              <a:t>of</a:t>
            </a:r>
            <a:r>
              <a:rPr sz="2000" spc="9" dirty="0">
                <a:latin typeface="Cambria" pitchFamily="18" charset="0"/>
                <a:ea typeface="Cambria" pitchFamily="18" charset="0"/>
                <a:cs typeface="Arial MT"/>
              </a:rPr>
              <a:t> </a:t>
            </a:r>
            <a:r>
              <a:rPr sz="2000" spc="27" dirty="0">
                <a:latin typeface="Cambria" pitchFamily="18" charset="0"/>
                <a:ea typeface="Cambria" pitchFamily="18" charset="0"/>
                <a:cs typeface="Arial MT"/>
              </a:rPr>
              <a:t>a</a:t>
            </a:r>
            <a:r>
              <a:rPr sz="2000" dirty="0">
                <a:latin typeface="Cambria" pitchFamily="18" charset="0"/>
                <a:ea typeface="Cambria" pitchFamily="18" charset="0"/>
                <a:cs typeface="Arial MT"/>
              </a:rPr>
              <a:t> </a:t>
            </a:r>
            <a:r>
              <a:rPr sz="2000" spc="18" dirty="0">
                <a:latin typeface="Cambria" pitchFamily="18" charset="0"/>
                <a:ea typeface="Cambria" pitchFamily="18" charset="0"/>
                <a:cs typeface="Arial MT"/>
              </a:rPr>
              <a:t>cross-cutting </a:t>
            </a:r>
            <a:r>
              <a:rPr sz="2000" spc="-515" dirty="0">
                <a:latin typeface="Cambria" pitchFamily="18" charset="0"/>
                <a:ea typeface="Cambria" pitchFamily="18" charset="0"/>
                <a:cs typeface="Arial MT"/>
              </a:rPr>
              <a:t> </a:t>
            </a:r>
            <a:r>
              <a:rPr sz="2000" spc="27">
                <a:latin typeface="Cambria" pitchFamily="18" charset="0"/>
                <a:ea typeface="Cambria" pitchFamily="18" charset="0"/>
                <a:cs typeface="Arial MT"/>
              </a:rPr>
              <a:t>concern.</a:t>
            </a:r>
            <a:endParaRPr lang="en-IN" sz="2000" spc="27" dirty="0">
              <a:latin typeface="Cambria" pitchFamily="18" charset="0"/>
              <a:ea typeface="Cambria" pitchFamily="18" charset="0"/>
              <a:cs typeface="Arial MT"/>
            </a:endParaRPr>
          </a:p>
          <a:p>
            <a:pPr marL="310099" marR="9021" indent="-288674" algn="just">
              <a:lnSpc>
                <a:spcPct val="103200"/>
              </a:lnSpc>
              <a:spcBef>
                <a:spcPts val="479"/>
              </a:spcBef>
              <a:buClr>
                <a:srgbClr val="9A0000"/>
              </a:buClr>
              <a:buSzPct val="77272"/>
              <a:buFont typeface="Wingdings"/>
              <a:buChar char=""/>
              <a:tabLst>
                <a:tab pos="311227" algn="l"/>
              </a:tabLst>
            </a:pPr>
            <a:endParaRPr lang="en-IN" sz="2000" spc="27" dirty="0">
              <a:latin typeface="Cambria" pitchFamily="18" charset="0"/>
              <a:ea typeface="Cambria" pitchFamily="18" charset="0"/>
              <a:cs typeface="Arial MT"/>
            </a:endParaRPr>
          </a:p>
          <a:p>
            <a:pPr marL="310099" marR="9021" indent="-288674" algn="just">
              <a:lnSpc>
                <a:spcPct val="103200"/>
              </a:lnSpc>
              <a:spcBef>
                <a:spcPts val="479"/>
              </a:spcBef>
              <a:buClr>
                <a:srgbClr val="9A0000"/>
              </a:buClr>
              <a:buSzPct val="77272"/>
              <a:buFont typeface="Wingdings"/>
              <a:buChar char=""/>
              <a:tabLst>
                <a:tab pos="311227" algn="l"/>
              </a:tabLst>
            </a:pPr>
            <a:r>
              <a:rPr lang="en-IN" sz="2000" dirty="0"/>
              <a:t>Cross-cutting concerns are parts of a program that rely on or must affect many other parts of the system. They form the basis for the development of aspects. Such cross-cutting concerns do not fit cleanly into object-oriented programming or procedural programming.</a:t>
            </a:r>
            <a:endParaRPr sz="2000">
              <a:latin typeface="Cambria" pitchFamily="18" charset="0"/>
              <a:ea typeface="Cambria" pitchFamily="18" charset="0"/>
              <a:cs typeface="Arial MT"/>
            </a:endParaRPr>
          </a:p>
        </p:txBody>
      </p:sp>
      <p:grpSp>
        <p:nvGrpSpPr>
          <p:cNvPr id="4" name="object 4"/>
          <p:cNvGrpSpPr/>
          <p:nvPr/>
        </p:nvGrpSpPr>
        <p:grpSpPr>
          <a:xfrm>
            <a:off x="6363218" y="6692256"/>
            <a:ext cx="1745215" cy="123469"/>
            <a:chOff x="4012362" y="3166428"/>
            <a:chExt cx="1100455" cy="58419"/>
          </a:xfrm>
        </p:grpSpPr>
        <p:sp>
          <p:nvSpPr>
            <p:cNvPr id="5" name="object 5"/>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7" name="object 7"/>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2" name="object 12"/>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3" name="object 13"/>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5" name="object 15"/>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6" name="object 16"/>
          <p:cNvGrpSpPr/>
          <p:nvPr/>
        </p:nvGrpSpPr>
        <p:grpSpPr>
          <a:xfrm>
            <a:off x="8705444" y="6694928"/>
            <a:ext cx="378650" cy="120787"/>
            <a:chOff x="5489266" y="3167693"/>
            <a:chExt cx="238760" cy="57150"/>
          </a:xfrm>
        </p:grpSpPr>
        <p:sp>
          <p:nvSpPr>
            <p:cNvPr id="17" name="object 17"/>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18" name="object 18"/>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9" name="object 19"/>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20</a:t>
            </a:r>
          </a:p>
        </p:txBody>
      </p:sp>
    </p:spTree>
  </p:cSld>
  <p:clrMapOvr>
    <a:masterClrMapping/>
  </p:clrMapOvr>
  <p:transition>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670" y="642918"/>
            <a:ext cx="5105400" cy="538575"/>
          </a:xfrm>
          <a:prstGeom prst="rect">
            <a:avLst/>
          </a:prstGeom>
        </p:spPr>
        <p:txBody>
          <a:bodyPr vert="horz" wrap="square" lIns="0" tIns="30446" rIns="0" bIns="0" rtlCol="0">
            <a:spAutoFit/>
          </a:bodyPr>
          <a:lstStyle/>
          <a:p>
            <a:pPr marL="22553">
              <a:spcBef>
                <a:spcPts val="240"/>
              </a:spcBef>
            </a:pPr>
            <a:r>
              <a:rPr lang="en-IN" sz="3300" spc="27" dirty="0"/>
              <a:t>10.</a:t>
            </a:r>
            <a:r>
              <a:rPr sz="3300" spc="27"/>
              <a:t>Refactoring</a:t>
            </a:r>
            <a:endParaRPr sz="3300"/>
          </a:p>
        </p:txBody>
      </p:sp>
      <p:sp>
        <p:nvSpPr>
          <p:cNvPr id="3" name="object 3"/>
          <p:cNvSpPr txBox="1"/>
          <p:nvPr/>
        </p:nvSpPr>
        <p:spPr>
          <a:xfrm>
            <a:off x="642910" y="1447800"/>
            <a:ext cx="8196290" cy="4511181"/>
          </a:xfrm>
          <a:prstGeom prst="rect">
            <a:avLst/>
          </a:prstGeom>
        </p:spPr>
        <p:txBody>
          <a:bodyPr vert="horz" wrap="square" lIns="0" tIns="22553" rIns="0" bIns="0" rtlCol="0">
            <a:spAutoFit/>
          </a:bodyPr>
          <a:lstStyle/>
          <a:p>
            <a:pPr marL="310099" indent="-288674" algn="just">
              <a:lnSpc>
                <a:spcPts val="1785"/>
              </a:lnSpc>
              <a:spcBef>
                <a:spcPts val="178"/>
              </a:spcBef>
              <a:buClr>
                <a:srgbClr val="9A0000"/>
              </a:buClr>
              <a:buSzPct val="76470"/>
              <a:buFont typeface="Wingdings"/>
              <a:buChar char=""/>
              <a:tabLst>
                <a:tab pos="311227" algn="l"/>
              </a:tabLst>
            </a:pPr>
            <a:r>
              <a:rPr sz="2000" spc="-9" dirty="0">
                <a:latin typeface="Cambria" pitchFamily="18" charset="0"/>
                <a:ea typeface="Cambria" pitchFamily="18" charset="0"/>
                <a:cs typeface="Times New Roman" pitchFamily="18" charset="0"/>
              </a:rPr>
              <a:t>Fowler</a:t>
            </a:r>
            <a:r>
              <a:rPr sz="2000" spc="36"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[FOW99] defines</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refactoring</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in</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the </a:t>
            </a:r>
            <a:r>
              <a:rPr sz="2000" spc="-9" dirty="0">
                <a:latin typeface="Cambria" pitchFamily="18" charset="0"/>
                <a:ea typeface="Cambria" pitchFamily="18" charset="0"/>
                <a:cs typeface="Times New Roman" pitchFamily="18" charset="0"/>
              </a:rPr>
              <a:t>following</a:t>
            </a:r>
            <a:r>
              <a:rPr sz="2000" spc="36" dirty="0">
                <a:latin typeface="Cambria" pitchFamily="18" charset="0"/>
                <a:ea typeface="Cambria" pitchFamily="18" charset="0"/>
                <a:cs typeface="Times New Roman" pitchFamily="18" charset="0"/>
              </a:rPr>
              <a:t> </a:t>
            </a:r>
            <a:r>
              <a:rPr sz="2000" spc="-9">
                <a:latin typeface="Cambria" pitchFamily="18" charset="0"/>
                <a:ea typeface="Cambria" pitchFamily="18" charset="0"/>
                <a:cs typeface="Times New Roman" pitchFamily="18" charset="0"/>
              </a:rPr>
              <a:t>manner:</a:t>
            </a:r>
            <a:endParaRPr lang="en-US" sz="2000" spc="-9" dirty="0">
              <a:latin typeface="Cambria" pitchFamily="18" charset="0"/>
              <a:ea typeface="Cambria" pitchFamily="18" charset="0"/>
              <a:cs typeface="Times New Roman" pitchFamily="18" charset="0"/>
            </a:endParaRPr>
          </a:p>
          <a:p>
            <a:pPr marL="310099" indent="-288674" algn="just">
              <a:lnSpc>
                <a:spcPts val="1785"/>
              </a:lnSpc>
              <a:spcBef>
                <a:spcPts val="178"/>
              </a:spcBef>
              <a:buClr>
                <a:srgbClr val="9A0000"/>
              </a:buClr>
              <a:buSzPct val="76470"/>
              <a:tabLst>
                <a:tab pos="311227" algn="l"/>
              </a:tabLst>
            </a:pPr>
            <a:endParaRPr sz="2000">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buFont typeface="Wingdings"/>
              <a:buChar char=""/>
              <a:tabLst>
                <a:tab pos="647261" algn="l"/>
              </a:tabLst>
            </a:pPr>
            <a:r>
              <a:rPr sz="2000" dirty="0">
                <a:solidFill>
                  <a:srgbClr val="9A0000"/>
                </a:solidFill>
                <a:latin typeface="Cambria" pitchFamily="18" charset="0"/>
                <a:ea typeface="Cambria" pitchFamily="18" charset="0"/>
                <a:cs typeface="Times New Roman" pitchFamily="18" charset="0"/>
              </a:rPr>
              <a:t>"Refactoring is the process of changing a software system in </a:t>
            </a:r>
            <a:r>
              <a:rPr sz="2000" spc="-346" dirty="0">
                <a:solidFill>
                  <a:srgbClr val="9A0000"/>
                </a:solidFill>
                <a:latin typeface="Cambria" pitchFamily="18" charset="0"/>
                <a:ea typeface="Cambria" pitchFamily="18" charset="0"/>
                <a:cs typeface="Times New Roman" pitchFamily="18" charset="0"/>
              </a:rPr>
              <a:t> </a:t>
            </a:r>
            <a:r>
              <a:rPr sz="2000">
                <a:solidFill>
                  <a:srgbClr val="9A0000"/>
                </a:solidFill>
                <a:latin typeface="Cambria" pitchFamily="18" charset="0"/>
                <a:ea typeface="Cambria" pitchFamily="18" charset="0"/>
                <a:cs typeface="Times New Roman" pitchFamily="18" charset="0"/>
              </a:rPr>
              <a:t>such </a:t>
            </a:r>
            <a:endParaRPr lang="en-US" sz="2000" dirty="0">
              <a:solidFill>
                <a:srgbClr val="9A0000"/>
              </a:solidFill>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tabLst>
                <a:tab pos="647261" algn="l"/>
              </a:tabLst>
            </a:pPr>
            <a:endParaRPr lang="en-US" sz="2000" dirty="0">
              <a:solidFill>
                <a:srgbClr val="9A0000"/>
              </a:solidFill>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tabLst>
                <a:tab pos="647261" algn="l"/>
              </a:tabLst>
            </a:pPr>
            <a:r>
              <a:rPr sz="2000">
                <a:solidFill>
                  <a:srgbClr val="9A0000"/>
                </a:solidFill>
                <a:latin typeface="Cambria" pitchFamily="18" charset="0"/>
                <a:ea typeface="Cambria" pitchFamily="18" charset="0"/>
                <a:cs typeface="Times New Roman" pitchFamily="18" charset="0"/>
              </a:rPr>
              <a:t>a </a:t>
            </a:r>
            <a:r>
              <a:rPr sz="2000" spc="-9">
                <a:solidFill>
                  <a:srgbClr val="9A0000"/>
                </a:solidFill>
                <a:latin typeface="Cambria" pitchFamily="18" charset="0"/>
                <a:ea typeface="Cambria" pitchFamily="18" charset="0"/>
                <a:cs typeface="Times New Roman" pitchFamily="18" charset="0"/>
              </a:rPr>
              <a:t>way </a:t>
            </a:r>
            <a:r>
              <a:rPr sz="2000">
                <a:solidFill>
                  <a:srgbClr val="9A0000"/>
                </a:solidFill>
                <a:latin typeface="Cambria" pitchFamily="18" charset="0"/>
                <a:ea typeface="Cambria" pitchFamily="18" charset="0"/>
                <a:cs typeface="Times New Roman" pitchFamily="18" charset="0"/>
              </a:rPr>
              <a:t>that it does not alter the external behavior of the </a:t>
            </a:r>
            <a:r>
              <a:rPr sz="2000" spc="9">
                <a:solidFill>
                  <a:srgbClr val="9A0000"/>
                </a:solidFill>
                <a:latin typeface="Cambria" pitchFamily="18" charset="0"/>
                <a:ea typeface="Cambria" pitchFamily="18" charset="0"/>
                <a:cs typeface="Times New Roman" pitchFamily="18" charset="0"/>
              </a:rPr>
              <a:t> </a:t>
            </a:r>
            <a:r>
              <a:rPr sz="2000">
                <a:solidFill>
                  <a:srgbClr val="9A0000"/>
                </a:solidFill>
                <a:latin typeface="Cambria" pitchFamily="18" charset="0"/>
                <a:ea typeface="Cambria" pitchFamily="18" charset="0"/>
                <a:cs typeface="Times New Roman" pitchFamily="18" charset="0"/>
              </a:rPr>
              <a:t>code</a:t>
            </a:r>
            <a:endParaRPr lang="en-US" sz="2000" spc="-18" dirty="0">
              <a:solidFill>
                <a:srgbClr val="9A0000"/>
              </a:solidFill>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tabLst>
                <a:tab pos="647261" algn="l"/>
              </a:tabLst>
            </a:pPr>
            <a:endParaRPr lang="en-US" sz="2000" spc="-18" dirty="0">
              <a:solidFill>
                <a:srgbClr val="9A0000"/>
              </a:solidFill>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tabLst>
                <a:tab pos="647261" algn="l"/>
              </a:tabLst>
            </a:pPr>
            <a:r>
              <a:rPr sz="2000">
                <a:solidFill>
                  <a:srgbClr val="9A0000"/>
                </a:solidFill>
                <a:latin typeface="Cambria" pitchFamily="18" charset="0"/>
                <a:ea typeface="Cambria" pitchFamily="18" charset="0"/>
                <a:cs typeface="Times New Roman" pitchFamily="18" charset="0"/>
              </a:rPr>
              <a:t>[design] </a:t>
            </a:r>
            <a:r>
              <a:rPr sz="2000" spc="-9">
                <a:solidFill>
                  <a:srgbClr val="9A0000"/>
                </a:solidFill>
                <a:latin typeface="Cambria" pitchFamily="18" charset="0"/>
                <a:ea typeface="Cambria" pitchFamily="18" charset="0"/>
                <a:cs typeface="Times New Roman" pitchFamily="18" charset="0"/>
              </a:rPr>
              <a:t>yet</a:t>
            </a:r>
            <a:r>
              <a:rPr sz="2000" spc="27">
                <a:solidFill>
                  <a:srgbClr val="9A0000"/>
                </a:solidFill>
                <a:latin typeface="Cambria" pitchFamily="18" charset="0"/>
                <a:ea typeface="Cambria" pitchFamily="18" charset="0"/>
                <a:cs typeface="Times New Roman" pitchFamily="18" charset="0"/>
              </a:rPr>
              <a:t> </a:t>
            </a:r>
            <a:r>
              <a:rPr sz="2000">
                <a:solidFill>
                  <a:srgbClr val="9A0000"/>
                </a:solidFill>
                <a:latin typeface="Cambria" pitchFamily="18" charset="0"/>
                <a:ea typeface="Cambria" pitchFamily="18" charset="0"/>
                <a:cs typeface="Times New Roman" pitchFamily="18" charset="0"/>
              </a:rPr>
              <a:t>improves its </a:t>
            </a:r>
            <a:r>
              <a:rPr sz="2000" spc="-9">
                <a:solidFill>
                  <a:srgbClr val="9A0000"/>
                </a:solidFill>
                <a:latin typeface="Cambria" pitchFamily="18" charset="0"/>
                <a:ea typeface="Cambria" pitchFamily="18" charset="0"/>
                <a:cs typeface="Times New Roman" pitchFamily="18" charset="0"/>
              </a:rPr>
              <a:t>internal</a:t>
            </a:r>
            <a:r>
              <a:rPr sz="2000">
                <a:solidFill>
                  <a:srgbClr val="9A0000"/>
                </a:solidFill>
                <a:latin typeface="Cambria" pitchFamily="18" charset="0"/>
                <a:ea typeface="Cambria" pitchFamily="18" charset="0"/>
                <a:cs typeface="Times New Roman" pitchFamily="18" charset="0"/>
              </a:rPr>
              <a:t> </a:t>
            </a:r>
            <a:r>
              <a:rPr sz="2000" spc="-9">
                <a:solidFill>
                  <a:srgbClr val="9A0000"/>
                </a:solidFill>
                <a:latin typeface="Cambria" pitchFamily="18" charset="0"/>
                <a:ea typeface="Cambria" pitchFamily="18" charset="0"/>
                <a:cs typeface="Times New Roman" pitchFamily="18" charset="0"/>
              </a:rPr>
              <a:t>structure.”</a:t>
            </a:r>
            <a:endParaRPr lang="en-IN" sz="2000" spc="-9" dirty="0">
              <a:solidFill>
                <a:srgbClr val="9A0000"/>
              </a:solidFill>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tabLst>
                <a:tab pos="647261" algn="l"/>
              </a:tabLst>
            </a:pPr>
            <a:endParaRPr lang="en-IN" sz="2000" spc="-9" dirty="0">
              <a:solidFill>
                <a:srgbClr val="9A0000"/>
              </a:solidFill>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tabLst>
                <a:tab pos="647261" algn="l"/>
              </a:tabLst>
            </a:pPr>
            <a:endParaRPr lang="en-US" sz="2000" spc="-9" dirty="0">
              <a:solidFill>
                <a:srgbClr val="9A0000"/>
              </a:solidFill>
              <a:latin typeface="Cambria" pitchFamily="18" charset="0"/>
              <a:ea typeface="Cambria" pitchFamily="18" charset="0"/>
              <a:cs typeface="Times New Roman" pitchFamily="18" charset="0"/>
            </a:endParaRPr>
          </a:p>
          <a:p>
            <a:pPr marL="646134" marR="279653" lvl="1" indent="-241313" algn="just">
              <a:lnSpc>
                <a:spcPts val="1296"/>
              </a:lnSpc>
              <a:spcBef>
                <a:spcPts val="266"/>
              </a:spcBef>
              <a:buSzPct val="66666"/>
              <a:tabLst>
                <a:tab pos="647261" algn="l"/>
              </a:tabLst>
            </a:pPr>
            <a:endParaRPr sz="2000">
              <a:latin typeface="Cambria" pitchFamily="18" charset="0"/>
              <a:ea typeface="Cambria" pitchFamily="18" charset="0"/>
              <a:cs typeface="Times New Roman" pitchFamily="18" charset="0"/>
            </a:endParaRPr>
          </a:p>
          <a:p>
            <a:pPr marL="310099" marR="24808" indent="-288674" algn="just">
              <a:lnSpc>
                <a:spcPts val="1454"/>
              </a:lnSpc>
              <a:spcBef>
                <a:spcPts val="222"/>
              </a:spcBef>
              <a:buClr>
                <a:srgbClr val="9A0000"/>
              </a:buClr>
              <a:buSzPct val="76470"/>
              <a:buFont typeface="Wingdings"/>
              <a:buChar char=""/>
              <a:tabLst>
                <a:tab pos="311227" algn="l"/>
              </a:tabLst>
            </a:pPr>
            <a:r>
              <a:rPr sz="2000" spc="-9" dirty="0">
                <a:latin typeface="Cambria" pitchFamily="18" charset="0"/>
                <a:ea typeface="Cambria" pitchFamily="18" charset="0"/>
                <a:cs typeface="Times New Roman" pitchFamily="18" charset="0"/>
              </a:rPr>
              <a:t>When software is refactored, </a:t>
            </a:r>
            <a:r>
              <a:rPr sz="2000" dirty="0">
                <a:latin typeface="Cambria" pitchFamily="18" charset="0"/>
                <a:ea typeface="Cambria" pitchFamily="18" charset="0"/>
                <a:cs typeface="Times New Roman" pitchFamily="18" charset="0"/>
              </a:rPr>
              <a:t>the </a:t>
            </a:r>
            <a:r>
              <a:rPr sz="2000" spc="-9" dirty="0">
                <a:latin typeface="Cambria" pitchFamily="18" charset="0"/>
                <a:ea typeface="Cambria" pitchFamily="18" charset="0"/>
                <a:cs typeface="Times New Roman" pitchFamily="18" charset="0"/>
              </a:rPr>
              <a:t>existing design is </a:t>
            </a:r>
            <a:r>
              <a:rPr sz="2000" spc="-9">
                <a:latin typeface="Cambria" pitchFamily="18" charset="0"/>
                <a:ea typeface="Cambria" pitchFamily="18" charset="0"/>
                <a:cs typeface="Times New Roman" pitchFamily="18" charset="0"/>
              </a:rPr>
              <a:t>examined </a:t>
            </a:r>
            <a:r>
              <a:rPr sz="2000" spc="-400">
                <a:latin typeface="Cambria" pitchFamily="18" charset="0"/>
                <a:ea typeface="Cambria" pitchFamily="18" charset="0"/>
                <a:cs typeface="Times New Roman" pitchFamily="18" charset="0"/>
              </a:rPr>
              <a:t> </a:t>
            </a:r>
            <a:r>
              <a:rPr sz="2000">
                <a:latin typeface="Cambria" pitchFamily="18" charset="0"/>
                <a:ea typeface="Cambria" pitchFamily="18" charset="0"/>
                <a:cs typeface="Times New Roman" pitchFamily="18" charset="0"/>
              </a:rPr>
              <a:t>for</a:t>
            </a:r>
            <a:endParaRPr lang="en-US" sz="2000" dirty="0">
              <a:latin typeface="Cambria" pitchFamily="18" charset="0"/>
              <a:ea typeface="Cambria" pitchFamily="18" charset="0"/>
              <a:cs typeface="Times New Roman" pitchFamily="18" charset="0"/>
            </a:endParaRPr>
          </a:p>
          <a:p>
            <a:pPr marL="310099" marR="24808" indent="-288674" algn="just">
              <a:lnSpc>
                <a:spcPts val="1454"/>
              </a:lnSpc>
              <a:spcBef>
                <a:spcPts val="222"/>
              </a:spcBef>
              <a:buClr>
                <a:srgbClr val="9A0000"/>
              </a:buClr>
              <a:buSzPct val="76470"/>
              <a:tabLst>
                <a:tab pos="311227" algn="l"/>
              </a:tabLst>
            </a:pPr>
            <a:endParaRPr sz="2000">
              <a:latin typeface="Cambria" pitchFamily="18" charset="0"/>
              <a:ea typeface="Cambria" pitchFamily="18" charset="0"/>
              <a:cs typeface="Times New Roman" pitchFamily="18" charset="0"/>
            </a:endParaRPr>
          </a:p>
          <a:p>
            <a:pPr marL="646134" lvl="1" indent="-241313" algn="just">
              <a:lnSpc>
                <a:spcPts val="1518"/>
              </a:lnSpc>
              <a:buClr>
                <a:srgbClr val="9A0000"/>
              </a:buClr>
              <a:buSzPct val="66666"/>
              <a:buFont typeface="Wingdings"/>
              <a:buChar char=""/>
              <a:tabLst>
                <a:tab pos="647261" algn="l"/>
              </a:tabLst>
            </a:pPr>
            <a:r>
              <a:rPr lang="en-US" sz="2000" dirty="0">
                <a:latin typeface="Cambria" pitchFamily="18" charset="0"/>
                <a:ea typeface="Cambria" pitchFamily="18" charset="0"/>
                <a:cs typeface="Times New Roman" pitchFamily="18" charset="0"/>
              </a:rPr>
              <a:t>R</a:t>
            </a:r>
            <a:r>
              <a:rPr sz="2000">
                <a:latin typeface="Cambria" pitchFamily="18" charset="0"/>
                <a:ea typeface="Cambria" pitchFamily="18" charset="0"/>
                <a:cs typeface="Times New Roman" pitchFamily="18" charset="0"/>
              </a:rPr>
              <a:t>edundancy</a:t>
            </a:r>
            <a:endParaRPr lang="en-US" sz="2000" dirty="0">
              <a:latin typeface="Cambria" pitchFamily="18" charset="0"/>
              <a:ea typeface="Cambria" pitchFamily="18" charset="0"/>
              <a:cs typeface="Times New Roman" pitchFamily="18" charset="0"/>
            </a:endParaRPr>
          </a:p>
          <a:p>
            <a:pPr marL="646134" lvl="1" indent="-241313" algn="just">
              <a:lnSpc>
                <a:spcPts val="1518"/>
              </a:lnSpc>
              <a:buClr>
                <a:srgbClr val="9A0000"/>
              </a:buClr>
              <a:buSzPct val="66666"/>
              <a:tabLst>
                <a:tab pos="647261" algn="l"/>
              </a:tabLst>
            </a:pPr>
            <a:endParaRPr sz="2000">
              <a:latin typeface="Cambria" pitchFamily="18" charset="0"/>
              <a:ea typeface="Cambria" pitchFamily="18" charset="0"/>
              <a:cs typeface="Times New Roman" pitchFamily="18" charset="0"/>
            </a:endParaRPr>
          </a:p>
          <a:p>
            <a:pPr marL="646134" lvl="1" indent="-241313" algn="just">
              <a:lnSpc>
                <a:spcPts val="1536"/>
              </a:lnSpc>
              <a:buClr>
                <a:srgbClr val="9A0000"/>
              </a:buClr>
              <a:buSzPct val="66666"/>
              <a:buFont typeface="Wingdings"/>
              <a:buChar char=""/>
              <a:tabLst>
                <a:tab pos="647261" algn="l"/>
              </a:tabLst>
            </a:pPr>
            <a:r>
              <a:rPr sz="2000" dirty="0">
                <a:latin typeface="Cambria" pitchFamily="18" charset="0"/>
                <a:ea typeface="Cambria" pitchFamily="18" charset="0"/>
                <a:cs typeface="Times New Roman" pitchFamily="18" charset="0"/>
              </a:rPr>
              <a:t>unused</a:t>
            </a:r>
            <a:r>
              <a:rPr sz="2000" spc="-44" dirty="0">
                <a:latin typeface="Cambria" pitchFamily="18" charset="0"/>
                <a:ea typeface="Cambria" pitchFamily="18" charset="0"/>
                <a:cs typeface="Times New Roman" pitchFamily="18" charset="0"/>
              </a:rPr>
              <a:t> </a:t>
            </a:r>
            <a:r>
              <a:rPr sz="2000">
                <a:latin typeface="Cambria" pitchFamily="18" charset="0"/>
                <a:ea typeface="Cambria" pitchFamily="18" charset="0"/>
                <a:cs typeface="Times New Roman" pitchFamily="18" charset="0"/>
              </a:rPr>
              <a:t>design</a:t>
            </a:r>
            <a:r>
              <a:rPr sz="2000" spc="-44">
                <a:latin typeface="Cambria" pitchFamily="18" charset="0"/>
                <a:ea typeface="Cambria" pitchFamily="18" charset="0"/>
                <a:cs typeface="Times New Roman" pitchFamily="18" charset="0"/>
              </a:rPr>
              <a:t> </a:t>
            </a:r>
            <a:r>
              <a:rPr sz="2000">
                <a:latin typeface="Cambria" pitchFamily="18" charset="0"/>
                <a:ea typeface="Cambria" pitchFamily="18" charset="0"/>
                <a:cs typeface="Times New Roman" pitchFamily="18" charset="0"/>
              </a:rPr>
              <a:t>elements</a:t>
            </a:r>
            <a:endParaRPr lang="en-US" sz="2000" dirty="0">
              <a:latin typeface="Cambria" pitchFamily="18" charset="0"/>
              <a:ea typeface="Cambria" pitchFamily="18" charset="0"/>
              <a:cs typeface="Times New Roman" pitchFamily="18" charset="0"/>
            </a:endParaRPr>
          </a:p>
          <a:p>
            <a:pPr marL="646134" lvl="1" indent="-241313" algn="just">
              <a:lnSpc>
                <a:spcPts val="1536"/>
              </a:lnSpc>
              <a:buClr>
                <a:srgbClr val="9A0000"/>
              </a:buClr>
              <a:buSzPct val="66666"/>
              <a:tabLst>
                <a:tab pos="647261" algn="l"/>
              </a:tabLst>
            </a:pPr>
            <a:endParaRPr sz="2000">
              <a:latin typeface="Cambria" pitchFamily="18" charset="0"/>
              <a:ea typeface="Cambria" pitchFamily="18" charset="0"/>
              <a:cs typeface="Times New Roman" pitchFamily="18" charset="0"/>
            </a:endParaRPr>
          </a:p>
          <a:p>
            <a:pPr marL="646134" lvl="1" indent="-241313" algn="just">
              <a:lnSpc>
                <a:spcPts val="1543"/>
              </a:lnSpc>
              <a:buClr>
                <a:srgbClr val="9A0000"/>
              </a:buClr>
              <a:buSzPct val="66666"/>
              <a:buFont typeface="Wingdings"/>
              <a:buChar char=""/>
              <a:tabLst>
                <a:tab pos="647261" algn="l"/>
              </a:tabLst>
            </a:pPr>
            <a:r>
              <a:rPr sz="2000" dirty="0">
                <a:latin typeface="Cambria" pitchFamily="18" charset="0"/>
                <a:ea typeface="Cambria" pitchFamily="18" charset="0"/>
                <a:cs typeface="Times New Roman" pitchFamily="18" charset="0"/>
              </a:rPr>
              <a:t>inefficient</a:t>
            </a:r>
            <a:r>
              <a:rPr sz="2000" spc="-36"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or</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unnecessary</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algorithms</a:t>
            </a:r>
            <a:endParaRPr sz="2000">
              <a:latin typeface="Cambria" pitchFamily="18" charset="0"/>
              <a:ea typeface="Cambria" pitchFamily="18" charset="0"/>
              <a:cs typeface="Times New Roman" pitchFamily="18" charset="0"/>
            </a:endParaRPr>
          </a:p>
          <a:p>
            <a:pPr marL="646134" lvl="1" indent="-241313" algn="just">
              <a:lnSpc>
                <a:spcPts val="1543"/>
              </a:lnSpc>
              <a:buClr>
                <a:srgbClr val="9A0000"/>
              </a:buClr>
              <a:buSzPct val="66666"/>
              <a:buFont typeface="Wingdings"/>
              <a:buChar char=""/>
              <a:tabLst>
                <a:tab pos="647261" algn="l"/>
              </a:tabLst>
            </a:pPr>
            <a:endParaRPr lang="en-US" sz="2000" dirty="0">
              <a:latin typeface="Cambria" pitchFamily="18" charset="0"/>
              <a:ea typeface="Cambria" pitchFamily="18" charset="0"/>
              <a:cs typeface="Times New Roman" pitchFamily="18" charset="0"/>
            </a:endParaRPr>
          </a:p>
          <a:p>
            <a:pPr marL="646134" lvl="1" indent="-241313" algn="just">
              <a:lnSpc>
                <a:spcPts val="1543"/>
              </a:lnSpc>
              <a:buClr>
                <a:srgbClr val="9A0000"/>
              </a:buClr>
              <a:buSzPct val="66666"/>
              <a:buFont typeface="Wingdings"/>
              <a:buChar char=""/>
              <a:tabLst>
                <a:tab pos="647261" algn="l"/>
              </a:tabLst>
            </a:pPr>
            <a:r>
              <a:rPr sz="2000">
                <a:latin typeface="Cambria" pitchFamily="18" charset="0"/>
                <a:ea typeface="Cambria" pitchFamily="18" charset="0"/>
                <a:cs typeface="Times New Roman" pitchFamily="18" charset="0"/>
              </a:rPr>
              <a:t>poorly</a:t>
            </a:r>
            <a:r>
              <a:rPr sz="2000" spc="-18">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constructed or inappropriate data</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structures</a:t>
            </a:r>
            <a:endParaRPr sz="2000">
              <a:latin typeface="Cambria" pitchFamily="18" charset="0"/>
              <a:ea typeface="Cambria" pitchFamily="18" charset="0"/>
              <a:cs typeface="Times New Roman" pitchFamily="18" charset="0"/>
            </a:endParaRPr>
          </a:p>
          <a:p>
            <a:pPr marL="646134" marR="9021" lvl="1" indent="-241313" algn="just">
              <a:lnSpc>
                <a:spcPts val="1296"/>
              </a:lnSpc>
              <a:spcBef>
                <a:spcPts val="266"/>
              </a:spcBef>
              <a:buClr>
                <a:srgbClr val="9A0000"/>
              </a:buClr>
              <a:buSzPct val="66666"/>
              <a:buFont typeface="Wingdings"/>
              <a:buChar char=""/>
              <a:tabLst>
                <a:tab pos="647261" algn="l"/>
              </a:tabLst>
            </a:pPr>
            <a:endParaRPr lang="en-US" sz="2000" dirty="0">
              <a:latin typeface="Cambria" pitchFamily="18" charset="0"/>
              <a:ea typeface="Cambria" pitchFamily="18" charset="0"/>
              <a:cs typeface="Times New Roman" pitchFamily="18" charset="0"/>
            </a:endParaRPr>
          </a:p>
          <a:p>
            <a:pPr marL="646134" marR="9021" lvl="1" indent="-241313" algn="just">
              <a:lnSpc>
                <a:spcPts val="1296"/>
              </a:lnSpc>
              <a:spcBef>
                <a:spcPts val="266"/>
              </a:spcBef>
              <a:buClr>
                <a:srgbClr val="9A0000"/>
              </a:buClr>
              <a:buSzPct val="66666"/>
              <a:buFont typeface="Wingdings"/>
              <a:buChar char=""/>
              <a:tabLst>
                <a:tab pos="647261" algn="l"/>
              </a:tabLst>
            </a:pPr>
            <a:r>
              <a:rPr sz="2000">
                <a:latin typeface="Cambria" pitchFamily="18" charset="0"/>
                <a:ea typeface="Cambria" pitchFamily="18" charset="0"/>
                <a:cs typeface="Times New Roman" pitchFamily="18" charset="0"/>
              </a:rPr>
              <a:t>or </a:t>
            </a:r>
            <a:r>
              <a:rPr sz="2000" dirty="0">
                <a:latin typeface="Cambria" pitchFamily="18" charset="0"/>
                <a:ea typeface="Cambria" pitchFamily="18" charset="0"/>
                <a:cs typeface="Times New Roman" pitchFamily="18" charset="0"/>
              </a:rPr>
              <a:t>any other</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design</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failure that</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can be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corrected</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to</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yield</a:t>
            </a:r>
            <a:r>
              <a:rPr sz="2000" dirty="0">
                <a:latin typeface="Cambria" pitchFamily="18" charset="0"/>
                <a:ea typeface="Cambria" pitchFamily="18" charset="0"/>
                <a:cs typeface="Times New Roman" pitchFamily="18" charset="0"/>
              </a:rPr>
              <a:t> a</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better </a:t>
            </a:r>
            <a:r>
              <a:rPr sz="2000" spc="-346"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design.</a:t>
            </a:r>
            <a:endParaRPr sz="2000">
              <a:latin typeface="Cambria" pitchFamily="18" charset="0"/>
              <a:ea typeface="Cambria" pitchFamily="18" charset="0"/>
              <a:cs typeface="Times New Roman" pitchFamily="18" charset="0"/>
            </a:endParaRPr>
          </a:p>
        </p:txBody>
      </p:sp>
      <p:grpSp>
        <p:nvGrpSpPr>
          <p:cNvPr id="4" name="object 4"/>
          <p:cNvGrpSpPr/>
          <p:nvPr/>
        </p:nvGrpSpPr>
        <p:grpSpPr>
          <a:xfrm>
            <a:off x="6363218" y="6692256"/>
            <a:ext cx="1745215" cy="123469"/>
            <a:chOff x="4012362" y="3166428"/>
            <a:chExt cx="1100455" cy="58419"/>
          </a:xfrm>
        </p:grpSpPr>
        <p:sp>
          <p:nvSpPr>
            <p:cNvPr id="5" name="object 5"/>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7" name="object 7"/>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2" name="object 12"/>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3" name="object 13"/>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5" name="object 15"/>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6" name="object 16"/>
          <p:cNvGrpSpPr/>
          <p:nvPr/>
        </p:nvGrpSpPr>
        <p:grpSpPr>
          <a:xfrm>
            <a:off x="8705444" y="6694928"/>
            <a:ext cx="378650" cy="120787"/>
            <a:chOff x="5489266" y="3167693"/>
            <a:chExt cx="238760" cy="57150"/>
          </a:xfrm>
        </p:grpSpPr>
        <p:sp>
          <p:nvSpPr>
            <p:cNvPr id="17" name="object 17"/>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18" name="object 18"/>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9" name="object 19"/>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22</a:t>
            </a:r>
          </a:p>
        </p:txBody>
      </p:sp>
    </p:spTree>
  </p:cSld>
  <p:clrMapOvr>
    <a:masterClrMapping/>
  </p:clrMapOvr>
  <p:transition>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5918" y="1000108"/>
            <a:ext cx="6095999" cy="538575"/>
          </a:xfrm>
          <a:prstGeom prst="rect">
            <a:avLst/>
          </a:prstGeom>
        </p:spPr>
        <p:txBody>
          <a:bodyPr vert="horz" wrap="square" lIns="0" tIns="30446" rIns="0" bIns="0" rtlCol="0">
            <a:spAutoFit/>
          </a:bodyPr>
          <a:lstStyle/>
          <a:p>
            <a:pPr marL="22553">
              <a:spcBef>
                <a:spcPts val="240"/>
              </a:spcBef>
            </a:pPr>
            <a:r>
              <a:rPr lang="en-IN" sz="3300" spc="44" dirty="0"/>
              <a:t>11.</a:t>
            </a:r>
            <a:r>
              <a:rPr sz="3300" spc="44"/>
              <a:t>OO</a:t>
            </a:r>
            <a:r>
              <a:rPr sz="3300" spc="-18"/>
              <a:t> </a:t>
            </a:r>
            <a:r>
              <a:rPr sz="3300" spc="27" dirty="0"/>
              <a:t>Design</a:t>
            </a:r>
            <a:r>
              <a:rPr sz="3300" spc="9" dirty="0"/>
              <a:t> </a:t>
            </a:r>
            <a:r>
              <a:rPr sz="3300" spc="27" dirty="0"/>
              <a:t>Concepts</a:t>
            </a:r>
            <a:endParaRPr sz="3300"/>
          </a:p>
        </p:txBody>
      </p:sp>
      <p:sp>
        <p:nvSpPr>
          <p:cNvPr id="3" name="object 3"/>
          <p:cNvSpPr txBox="1"/>
          <p:nvPr/>
        </p:nvSpPr>
        <p:spPr>
          <a:xfrm>
            <a:off x="928662" y="1357298"/>
            <a:ext cx="7572428" cy="3392018"/>
          </a:xfrm>
          <a:prstGeom prst="rect">
            <a:avLst/>
          </a:prstGeom>
        </p:spPr>
        <p:txBody>
          <a:bodyPr vert="horz" wrap="square" lIns="0" tIns="69913" rIns="0" bIns="0" rtlCol="0">
            <a:spAutoFit/>
          </a:bodyPr>
          <a:lstStyle/>
          <a:p>
            <a:pPr marL="288674" marR="3471980" indent="-288674" algn="just">
              <a:spcBef>
                <a:spcPts val="550"/>
              </a:spcBef>
              <a:buSzPct val="76470"/>
              <a:tabLst>
                <a:tab pos="288674" algn="l"/>
              </a:tabLst>
            </a:pPr>
            <a:endParaRPr lang="en-IN" sz="2000" dirty="0">
              <a:latin typeface="Cambria" pitchFamily="18" charset="0"/>
              <a:ea typeface="Cambria" pitchFamily="18" charset="0"/>
              <a:cs typeface="Times New Roman" pitchFamily="18" charset="0"/>
            </a:endParaRPr>
          </a:p>
          <a:p>
            <a:pPr marL="646134" lvl="1" indent="-241313" algn="just">
              <a:spcBef>
                <a:spcPts val="337"/>
              </a:spcBef>
              <a:buClr>
                <a:srgbClr val="9A0000"/>
              </a:buClr>
              <a:buSzPct val="66666"/>
              <a:tabLst>
                <a:tab pos="647261" algn="l"/>
              </a:tabLst>
            </a:pPr>
            <a:endParaRPr sz="2000">
              <a:latin typeface="Cambria" pitchFamily="18" charset="0"/>
              <a:ea typeface="Cambria" pitchFamily="18" charset="0"/>
              <a:cs typeface="Times New Roman" pitchFamily="18" charset="0"/>
            </a:endParaRPr>
          </a:p>
          <a:p>
            <a:pPr marL="310099" marR="584114" indent="-288674" algn="just">
              <a:spcBef>
                <a:spcPts val="355"/>
              </a:spcBef>
              <a:buSzPct val="76470"/>
              <a:buFont typeface="Wingdings"/>
              <a:buChar char=""/>
              <a:tabLst>
                <a:tab pos="311227" algn="l"/>
              </a:tabLst>
            </a:pPr>
            <a:r>
              <a:rPr sz="2000" spc="-9" dirty="0">
                <a:solidFill>
                  <a:srgbClr val="9A0000"/>
                </a:solidFill>
                <a:latin typeface="Cambria" pitchFamily="18" charset="0"/>
                <a:ea typeface="Cambria" pitchFamily="18" charset="0"/>
                <a:cs typeface="Times New Roman" pitchFamily="18" charset="0"/>
              </a:rPr>
              <a:t>Inheritance</a:t>
            </a:r>
            <a:r>
              <a:rPr sz="2000" spc="-9" dirty="0">
                <a:latin typeface="Cambria" pitchFamily="18" charset="0"/>
                <a:ea typeface="Cambria" pitchFamily="18" charset="0"/>
                <a:cs typeface="Times New Roman" pitchFamily="18" charset="0"/>
              </a:rPr>
              <a:t>—all</a:t>
            </a:r>
            <a:r>
              <a:rPr sz="2000" spc="27"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responsibilities</a:t>
            </a:r>
            <a:r>
              <a:rPr sz="2000" spc="44"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of</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a</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superclass</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is </a:t>
            </a:r>
            <a:r>
              <a:rPr sz="2000" spc="-391"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immediately</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inherited</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by </a:t>
            </a:r>
            <a:r>
              <a:rPr sz="2000" spc="-9">
                <a:latin typeface="Cambria" pitchFamily="18" charset="0"/>
                <a:ea typeface="Cambria" pitchFamily="18" charset="0"/>
                <a:cs typeface="Times New Roman" pitchFamily="18" charset="0"/>
              </a:rPr>
              <a:t>all</a:t>
            </a:r>
            <a:r>
              <a:rPr sz="2000" spc="18">
                <a:latin typeface="Cambria" pitchFamily="18" charset="0"/>
                <a:ea typeface="Cambria" pitchFamily="18" charset="0"/>
                <a:cs typeface="Times New Roman" pitchFamily="18" charset="0"/>
              </a:rPr>
              <a:t> </a:t>
            </a:r>
            <a:r>
              <a:rPr sz="2000" spc="-9">
                <a:latin typeface="Cambria" pitchFamily="18" charset="0"/>
                <a:ea typeface="Cambria" pitchFamily="18" charset="0"/>
                <a:cs typeface="Times New Roman" pitchFamily="18" charset="0"/>
              </a:rPr>
              <a:t>subclasses</a:t>
            </a:r>
            <a:endParaRPr lang="en-IN" sz="2000" spc="-9" dirty="0">
              <a:latin typeface="Cambria" pitchFamily="18" charset="0"/>
              <a:ea typeface="Cambria" pitchFamily="18" charset="0"/>
              <a:cs typeface="Times New Roman" pitchFamily="18" charset="0"/>
            </a:endParaRPr>
          </a:p>
          <a:p>
            <a:pPr marL="310099" marR="584114" indent="-288674" algn="just">
              <a:spcBef>
                <a:spcPts val="355"/>
              </a:spcBef>
              <a:buSzPct val="76470"/>
              <a:buFont typeface="Wingdings"/>
              <a:buChar char=""/>
              <a:tabLst>
                <a:tab pos="311227" algn="l"/>
              </a:tabLst>
            </a:pPr>
            <a:endParaRPr sz="2000">
              <a:latin typeface="Cambria" pitchFamily="18" charset="0"/>
              <a:ea typeface="Cambria" pitchFamily="18" charset="0"/>
              <a:cs typeface="Times New Roman" pitchFamily="18" charset="0"/>
            </a:endParaRPr>
          </a:p>
          <a:p>
            <a:pPr marL="310099" indent="-288674" algn="just">
              <a:spcBef>
                <a:spcPts val="362"/>
              </a:spcBef>
              <a:buSzPct val="76470"/>
              <a:buFont typeface="Wingdings"/>
              <a:buChar char=""/>
              <a:tabLst>
                <a:tab pos="311227" algn="l"/>
              </a:tabLst>
            </a:pPr>
            <a:r>
              <a:rPr sz="2000" spc="-9" dirty="0">
                <a:solidFill>
                  <a:srgbClr val="9A0000"/>
                </a:solidFill>
                <a:latin typeface="Cambria" pitchFamily="18" charset="0"/>
                <a:ea typeface="Cambria" pitchFamily="18" charset="0"/>
                <a:cs typeface="Times New Roman" pitchFamily="18" charset="0"/>
              </a:rPr>
              <a:t>Messages</a:t>
            </a:r>
            <a:r>
              <a:rPr sz="2000" spc="-9" dirty="0">
                <a:latin typeface="Cambria" pitchFamily="18" charset="0"/>
                <a:ea typeface="Cambria" pitchFamily="18" charset="0"/>
                <a:cs typeface="Times New Roman" pitchFamily="18" charset="0"/>
              </a:rPr>
              <a:t>—stimulate</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some</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behavior</a:t>
            </a:r>
            <a:r>
              <a:rPr sz="2000" spc="27"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to</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occur</a:t>
            </a:r>
            <a:r>
              <a:rPr sz="2000" spc="9" dirty="0">
                <a:latin typeface="Cambria" pitchFamily="18" charset="0"/>
                <a:ea typeface="Cambria" pitchFamily="18" charset="0"/>
                <a:cs typeface="Times New Roman" pitchFamily="18" charset="0"/>
              </a:rPr>
              <a:t> </a:t>
            </a:r>
            <a:r>
              <a:rPr sz="2000" spc="-9">
                <a:latin typeface="Cambria" pitchFamily="18" charset="0"/>
                <a:ea typeface="Cambria" pitchFamily="18" charset="0"/>
                <a:cs typeface="Times New Roman" pitchFamily="18" charset="0"/>
              </a:rPr>
              <a:t>in</a:t>
            </a:r>
            <a:r>
              <a:rPr sz="2000" spc="9">
                <a:latin typeface="Cambria" pitchFamily="18" charset="0"/>
                <a:ea typeface="Cambria" pitchFamily="18" charset="0"/>
                <a:cs typeface="Times New Roman" pitchFamily="18" charset="0"/>
              </a:rPr>
              <a:t> </a:t>
            </a:r>
            <a:r>
              <a:rPr sz="2000">
                <a:latin typeface="Cambria" pitchFamily="18" charset="0"/>
                <a:ea typeface="Cambria" pitchFamily="18" charset="0"/>
                <a:cs typeface="Times New Roman" pitchFamily="18" charset="0"/>
              </a:rPr>
              <a:t>the</a:t>
            </a:r>
            <a:r>
              <a:rPr lang="en-IN" sz="2000" dirty="0">
                <a:latin typeface="Cambria" pitchFamily="18" charset="0"/>
                <a:ea typeface="Cambria" pitchFamily="18" charset="0"/>
                <a:cs typeface="Times New Roman" pitchFamily="18" charset="0"/>
              </a:rPr>
              <a:t> </a:t>
            </a:r>
            <a:r>
              <a:rPr sz="2000" spc="-9">
                <a:latin typeface="Cambria" pitchFamily="18" charset="0"/>
                <a:ea typeface="Cambria" pitchFamily="18" charset="0"/>
                <a:cs typeface="Times New Roman" pitchFamily="18" charset="0"/>
              </a:rPr>
              <a:t>receiving</a:t>
            </a:r>
            <a:r>
              <a:rPr sz="2000" spc="-53">
                <a:latin typeface="Cambria" pitchFamily="18" charset="0"/>
                <a:ea typeface="Cambria" pitchFamily="18" charset="0"/>
                <a:cs typeface="Times New Roman" pitchFamily="18" charset="0"/>
              </a:rPr>
              <a:t> </a:t>
            </a:r>
            <a:r>
              <a:rPr sz="2000" spc="-9">
                <a:latin typeface="Cambria" pitchFamily="18" charset="0"/>
                <a:ea typeface="Cambria" pitchFamily="18" charset="0"/>
                <a:cs typeface="Times New Roman" pitchFamily="18" charset="0"/>
              </a:rPr>
              <a:t>object</a:t>
            </a:r>
            <a:endParaRPr lang="en-IN" sz="2000" spc="-9" dirty="0">
              <a:latin typeface="Cambria" pitchFamily="18" charset="0"/>
              <a:ea typeface="Cambria" pitchFamily="18" charset="0"/>
              <a:cs typeface="Times New Roman" pitchFamily="18" charset="0"/>
            </a:endParaRPr>
          </a:p>
          <a:p>
            <a:pPr marL="310099" algn="just">
              <a:spcBef>
                <a:spcPts val="9"/>
              </a:spcBef>
            </a:pPr>
            <a:endParaRPr sz="2000">
              <a:latin typeface="Cambria" pitchFamily="18" charset="0"/>
              <a:ea typeface="Cambria" pitchFamily="18" charset="0"/>
              <a:cs typeface="Times New Roman" pitchFamily="18" charset="0"/>
            </a:endParaRPr>
          </a:p>
          <a:p>
            <a:pPr marL="310099" marR="9021" indent="-288674" algn="just">
              <a:spcBef>
                <a:spcPts val="362"/>
              </a:spcBef>
              <a:buSzPct val="76470"/>
              <a:buFont typeface="Wingdings"/>
              <a:buChar char=""/>
              <a:tabLst>
                <a:tab pos="311227" algn="l"/>
              </a:tabLst>
            </a:pPr>
            <a:r>
              <a:rPr sz="2000" spc="-9" dirty="0">
                <a:solidFill>
                  <a:srgbClr val="9A0000"/>
                </a:solidFill>
                <a:latin typeface="Cambria" pitchFamily="18" charset="0"/>
                <a:ea typeface="Cambria" pitchFamily="18" charset="0"/>
                <a:cs typeface="Times New Roman" pitchFamily="18" charset="0"/>
              </a:rPr>
              <a:t>Polymorphism</a:t>
            </a:r>
            <a:r>
              <a:rPr sz="2000" spc="-9" dirty="0">
                <a:latin typeface="Cambria" pitchFamily="18" charset="0"/>
                <a:ea typeface="Cambria" pitchFamily="18" charset="0"/>
                <a:cs typeface="Times New Roman" pitchFamily="18" charset="0"/>
              </a:rPr>
              <a:t>—a</a:t>
            </a:r>
            <a:r>
              <a:rPr sz="2000" spc="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characteristic</a:t>
            </a:r>
            <a:r>
              <a:rPr sz="2000" spc="36"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that</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greatly</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reduces</a:t>
            </a:r>
            <a:r>
              <a:rPr sz="2000" spc="27"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the </a:t>
            </a:r>
            <a:r>
              <a:rPr sz="2000" spc="-391"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effort</a:t>
            </a:r>
            <a:r>
              <a:rPr sz="2000" spc="-27"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required</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to </a:t>
            </a:r>
            <a:r>
              <a:rPr sz="2000" spc="-9" dirty="0">
                <a:latin typeface="Cambria" pitchFamily="18" charset="0"/>
                <a:ea typeface="Cambria" pitchFamily="18" charset="0"/>
                <a:cs typeface="Times New Roman" pitchFamily="18" charset="0"/>
              </a:rPr>
              <a:t>extend</a:t>
            </a:r>
            <a:r>
              <a:rPr sz="2000" dirty="0">
                <a:latin typeface="Cambria" pitchFamily="18" charset="0"/>
                <a:ea typeface="Cambria" pitchFamily="18" charset="0"/>
                <a:cs typeface="Times New Roman" pitchFamily="18" charset="0"/>
              </a:rPr>
              <a:t> the</a:t>
            </a:r>
            <a:r>
              <a:rPr sz="2000" spc="-9" dirty="0">
                <a:latin typeface="Cambria" pitchFamily="18" charset="0"/>
                <a:ea typeface="Cambria" pitchFamily="18" charset="0"/>
                <a:cs typeface="Times New Roman" pitchFamily="18" charset="0"/>
              </a:rPr>
              <a:t> design</a:t>
            </a:r>
            <a:endParaRPr sz="2000">
              <a:latin typeface="Cambria" pitchFamily="18" charset="0"/>
              <a:ea typeface="Cambria" pitchFamily="18" charset="0"/>
              <a:cs typeface="Times New Roman" pitchFamily="18" charset="0"/>
            </a:endParaRPr>
          </a:p>
        </p:txBody>
      </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23</a:t>
            </a:r>
          </a:p>
        </p:txBody>
      </p:sp>
    </p:spTree>
  </p:cSld>
  <p:clrMapOvr>
    <a:masterClrMapping/>
  </p:clrMapOvr>
  <p:transition>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670" y="642918"/>
            <a:ext cx="5029200" cy="538575"/>
          </a:xfrm>
          <a:prstGeom prst="rect">
            <a:avLst/>
          </a:prstGeom>
        </p:spPr>
        <p:txBody>
          <a:bodyPr vert="horz" wrap="square" lIns="0" tIns="30446" rIns="0" bIns="0" rtlCol="0">
            <a:spAutoFit/>
          </a:bodyPr>
          <a:lstStyle/>
          <a:p>
            <a:pPr marL="22553">
              <a:spcBef>
                <a:spcPts val="240"/>
              </a:spcBef>
            </a:pPr>
            <a:r>
              <a:rPr lang="en-IN" sz="3300" spc="27" dirty="0"/>
              <a:t>12.</a:t>
            </a:r>
            <a:r>
              <a:rPr sz="3300" spc="27"/>
              <a:t>Design</a:t>
            </a:r>
            <a:r>
              <a:rPr sz="3300" spc="-53"/>
              <a:t> </a:t>
            </a:r>
            <a:r>
              <a:rPr sz="3300" spc="27" dirty="0"/>
              <a:t>Classes</a:t>
            </a:r>
            <a:endParaRPr sz="3300"/>
          </a:p>
        </p:txBody>
      </p:sp>
      <p:sp>
        <p:nvSpPr>
          <p:cNvPr id="3" name="object 3"/>
          <p:cNvSpPr txBox="1"/>
          <p:nvPr/>
        </p:nvSpPr>
        <p:spPr>
          <a:xfrm>
            <a:off x="571472" y="1214422"/>
            <a:ext cx="8215370" cy="6625121"/>
          </a:xfrm>
          <a:prstGeom prst="rect">
            <a:avLst/>
          </a:prstGeom>
        </p:spPr>
        <p:txBody>
          <a:bodyPr vert="horz" wrap="square" lIns="0" tIns="48488" rIns="0" bIns="0" rtlCol="0">
            <a:spAutoFit/>
          </a:bodyPr>
          <a:lstStyle/>
          <a:p>
            <a:pPr marL="310099" marR="467968" indent="-288674" algn="just">
              <a:spcBef>
                <a:spcPts val="382"/>
              </a:spcBef>
              <a:buClr>
                <a:srgbClr val="9A0000"/>
              </a:buClr>
              <a:buSzPct val="76470"/>
              <a:tabLst>
                <a:tab pos="311227" algn="l"/>
              </a:tabLst>
            </a:pPr>
            <a:r>
              <a:rPr lang="en-IN" sz="2000" dirty="0"/>
              <a:t>	</a:t>
            </a:r>
            <a:r>
              <a:rPr lang="en-IN" sz="2000" dirty="0">
                <a:solidFill>
                  <a:srgbClr val="FF0000"/>
                </a:solidFill>
              </a:rPr>
              <a:t>Five </a:t>
            </a:r>
            <a:r>
              <a:rPr lang="en-IN" sz="2000" dirty="0"/>
              <a:t>different types of design classes, each representing a different layer of the design architecture.</a:t>
            </a:r>
          </a:p>
          <a:p>
            <a:pPr marL="310099" marR="467968" indent="-288674" algn="just">
              <a:spcBef>
                <a:spcPts val="382"/>
              </a:spcBef>
              <a:buClr>
                <a:srgbClr val="9A0000"/>
              </a:buClr>
              <a:buSzPct val="76470"/>
              <a:tabLst>
                <a:tab pos="311227" algn="l"/>
              </a:tabLst>
            </a:pPr>
            <a:endParaRPr lang="en-IN" sz="2000" dirty="0"/>
          </a:p>
          <a:p>
            <a:pPr marL="310099" marR="467968" indent="-288674" algn="just">
              <a:spcBef>
                <a:spcPts val="382"/>
              </a:spcBef>
              <a:buClr>
                <a:srgbClr val="9A0000"/>
              </a:buClr>
              <a:buSzPct val="76470"/>
              <a:buFont typeface="Arial" pitchFamily="34" charset="0"/>
              <a:buChar char="•"/>
              <a:tabLst>
                <a:tab pos="311227" algn="l"/>
              </a:tabLst>
            </a:pPr>
            <a:r>
              <a:rPr lang="en-IN" sz="2000" b="1" dirty="0"/>
              <a:t>User interface </a:t>
            </a:r>
            <a:r>
              <a:rPr lang="en-IN" sz="2000" dirty="0"/>
              <a:t>classes define all abstractions that are necessary for </a:t>
            </a:r>
            <a:r>
              <a:rPr lang="en-IN" sz="2000" dirty="0" err="1"/>
              <a:t>humancomputer</a:t>
            </a:r>
            <a:r>
              <a:rPr lang="en-IN" sz="2000" dirty="0"/>
              <a:t> interaction (HCI).</a:t>
            </a:r>
          </a:p>
          <a:p>
            <a:pPr marL="310099" marR="467968" indent="-288674" algn="just">
              <a:spcBef>
                <a:spcPts val="382"/>
              </a:spcBef>
              <a:buClr>
                <a:srgbClr val="9A0000"/>
              </a:buClr>
              <a:buSzPct val="76470"/>
              <a:buFont typeface="Arial" pitchFamily="34" charset="0"/>
              <a:buChar char="•"/>
              <a:tabLst>
                <a:tab pos="311227" algn="l"/>
              </a:tabLst>
            </a:pPr>
            <a:endParaRPr lang="en-IN" sz="2000" dirty="0"/>
          </a:p>
          <a:p>
            <a:pPr marL="310099" marR="467968" indent="-288674" algn="just">
              <a:spcBef>
                <a:spcPts val="382"/>
              </a:spcBef>
              <a:buClr>
                <a:srgbClr val="9A0000"/>
              </a:buClr>
              <a:buSzPct val="76470"/>
              <a:buFont typeface="Arial" pitchFamily="34" charset="0"/>
              <a:buChar char="•"/>
              <a:tabLst>
                <a:tab pos="311227" algn="l"/>
              </a:tabLst>
            </a:pPr>
            <a:r>
              <a:rPr lang="en-IN" sz="2000" b="1" dirty="0"/>
              <a:t>Business domain </a:t>
            </a:r>
            <a:r>
              <a:rPr lang="en-IN" sz="2000" dirty="0"/>
              <a:t>classes are often refinements of the analysis</a:t>
            </a:r>
          </a:p>
          <a:p>
            <a:pPr marL="310099" marR="467968" indent="-288674" algn="just">
              <a:spcBef>
                <a:spcPts val="382"/>
              </a:spcBef>
              <a:buClr>
                <a:srgbClr val="9A0000"/>
              </a:buClr>
              <a:buSzPct val="76470"/>
              <a:buFont typeface="Arial" pitchFamily="34" charset="0"/>
              <a:buChar char="•"/>
              <a:tabLst>
                <a:tab pos="311227" algn="l"/>
              </a:tabLst>
            </a:pPr>
            <a:endParaRPr lang="en-IN" sz="2000" dirty="0"/>
          </a:p>
          <a:p>
            <a:pPr marL="310099" marR="467968" indent="-288674" algn="just">
              <a:spcBef>
                <a:spcPts val="382"/>
              </a:spcBef>
              <a:buClr>
                <a:srgbClr val="9A0000"/>
              </a:buClr>
              <a:buSzPct val="76470"/>
              <a:buFont typeface="Arial" pitchFamily="34" charset="0"/>
              <a:buChar char="•"/>
              <a:tabLst>
                <a:tab pos="311227" algn="l"/>
              </a:tabLst>
            </a:pPr>
            <a:r>
              <a:rPr lang="en-IN" sz="2000" b="1" dirty="0"/>
              <a:t>Process classes </a:t>
            </a:r>
            <a:r>
              <a:rPr lang="en-IN" sz="2000" dirty="0"/>
              <a:t>implement lower-level business abstractions</a:t>
            </a:r>
          </a:p>
          <a:p>
            <a:pPr marL="310099" marR="467968" indent="-288674" algn="just">
              <a:spcBef>
                <a:spcPts val="382"/>
              </a:spcBef>
              <a:buClr>
                <a:srgbClr val="9A0000"/>
              </a:buClr>
              <a:buSzPct val="76470"/>
              <a:buFont typeface="Arial" pitchFamily="34" charset="0"/>
              <a:buChar char="•"/>
              <a:tabLst>
                <a:tab pos="311227" algn="l"/>
              </a:tabLst>
            </a:pPr>
            <a:endParaRPr lang="en-IN" sz="2000" dirty="0"/>
          </a:p>
          <a:p>
            <a:pPr marL="310099" marR="467968" indent="-288674" algn="just">
              <a:spcBef>
                <a:spcPts val="382"/>
              </a:spcBef>
              <a:buClr>
                <a:srgbClr val="9A0000"/>
              </a:buClr>
              <a:buSzPct val="76470"/>
              <a:buFont typeface="Arial" pitchFamily="34" charset="0"/>
              <a:buChar char="•"/>
              <a:tabLst>
                <a:tab pos="311227" algn="l"/>
              </a:tabLst>
            </a:pPr>
            <a:r>
              <a:rPr lang="en-IN" sz="2000" b="1" dirty="0"/>
              <a:t> Persistent </a:t>
            </a:r>
            <a:r>
              <a:rPr lang="en-IN" sz="2000" dirty="0"/>
              <a:t>classes represent data stores (e.g., a database) that will persist beyond the execution of the software.</a:t>
            </a:r>
          </a:p>
          <a:p>
            <a:pPr marL="310099" marR="467968" indent="-288674" algn="just">
              <a:spcBef>
                <a:spcPts val="382"/>
              </a:spcBef>
              <a:buClr>
                <a:srgbClr val="9A0000"/>
              </a:buClr>
              <a:buSzPct val="76470"/>
              <a:buFont typeface="Arial" pitchFamily="34" charset="0"/>
              <a:buChar char="•"/>
              <a:tabLst>
                <a:tab pos="311227" algn="l"/>
              </a:tabLst>
            </a:pPr>
            <a:endParaRPr lang="en-IN" sz="2000" dirty="0"/>
          </a:p>
          <a:p>
            <a:pPr marL="310099" marR="467968" indent="-288674" algn="just">
              <a:spcBef>
                <a:spcPts val="382"/>
              </a:spcBef>
              <a:buClr>
                <a:srgbClr val="9A0000"/>
              </a:buClr>
              <a:buSzPct val="76470"/>
              <a:buFont typeface="Arial" pitchFamily="34" charset="0"/>
              <a:buChar char="•"/>
              <a:tabLst>
                <a:tab pos="311227" algn="l"/>
              </a:tabLst>
            </a:pPr>
            <a:r>
              <a:rPr lang="en-IN" sz="2000" b="1" dirty="0"/>
              <a:t> System classes </a:t>
            </a:r>
            <a:r>
              <a:rPr lang="en-IN" sz="2000" dirty="0"/>
              <a:t>implement software management and control functions that enable the system to operate and communicate within its computing environment and with the outside </a:t>
            </a:r>
          </a:p>
          <a:p>
            <a:pPr marL="310099" marR="467968" indent="-288674" algn="just">
              <a:spcBef>
                <a:spcPts val="382"/>
              </a:spcBef>
              <a:buClr>
                <a:srgbClr val="9A0000"/>
              </a:buClr>
              <a:buSzPct val="76470"/>
              <a:tabLst>
                <a:tab pos="311227" algn="l"/>
              </a:tabLst>
            </a:pPr>
            <a:endParaRPr lang="en-IN" sz="2000" dirty="0"/>
          </a:p>
          <a:p>
            <a:pPr marL="310099" marR="467968" indent="-288674" algn="just">
              <a:spcBef>
                <a:spcPts val="382"/>
              </a:spcBef>
              <a:buClr>
                <a:srgbClr val="9A0000"/>
              </a:buClr>
              <a:buSzPct val="76470"/>
              <a:tabLst>
                <a:tab pos="311227" algn="l"/>
              </a:tabLst>
            </a:pPr>
            <a:endParaRPr lang="en-IN" sz="2000" dirty="0"/>
          </a:p>
          <a:p>
            <a:pPr marL="310099" marR="467968" indent="-288674" algn="just">
              <a:spcBef>
                <a:spcPts val="382"/>
              </a:spcBef>
              <a:buClr>
                <a:srgbClr val="9A0000"/>
              </a:buClr>
              <a:buSzPct val="76470"/>
              <a:tabLst>
                <a:tab pos="311227" algn="l"/>
              </a:tabLst>
            </a:pPr>
            <a:endParaRPr sz="2400">
              <a:latin typeface="Cambria" pitchFamily="18" charset="0"/>
              <a:ea typeface="Cambria" pitchFamily="18" charset="0"/>
              <a:cs typeface="Times New Roman" pitchFamily="18" charset="0"/>
            </a:endParaRPr>
          </a:p>
        </p:txBody>
      </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24</a:t>
            </a:r>
          </a:p>
        </p:txBody>
      </p:sp>
    </p:spTree>
  </p:cSld>
  <p:clrMapOvr>
    <a:masterClrMapping/>
  </p:clrMapOvr>
  <p:transition>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5638799" cy="646296"/>
          </a:xfrm>
          <a:prstGeom prst="rect">
            <a:avLst/>
          </a:prstGeom>
        </p:spPr>
        <p:txBody>
          <a:bodyPr vert="horz" wrap="square" lIns="0" tIns="30446" rIns="0" bIns="0" rtlCol="0">
            <a:spAutoFit/>
          </a:bodyPr>
          <a:lstStyle/>
          <a:p>
            <a:pPr marL="22553">
              <a:spcBef>
                <a:spcPts val="240"/>
              </a:spcBef>
            </a:pPr>
            <a:r>
              <a:rPr lang="en-IN" sz="4000" b="1" spc="27" dirty="0"/>
              <a:t>3.</a:t>
            </a:r>
            <a:r>
              <a:rPr sz="4000" b="1" spc="27"/>
              <a:t>Design</a:t>
            </a:r>
            <a:r>
              <a:rPr sz="4000" b="1" spc="-18"/>
              <a:t> </a:t>
            </a:r>
            <a:r>
              <a:rPr sz="4000" b="1" spc="36"/>
              <a:t>Model</a:t>
            </a:r>
            <a:endParaRPr sz="4000" b="1"/>
          </a:p>
        </p:txBody>
      </p:sp>
      <p:sp>
        <p:nvSpPr>
          <p:cNvPr id="3" name="object 3"/>
          <p:cNvSpPr txBox="1"/>
          <p:nvPr/>
        </p:nvSpPr>
        <p:spPr>
          <a:xfrm>
            <a:off x="857224" y="1643050"/>
            <a:ext cx="7467600" cy="2620897"/>
          </a:xfrm>
          <a:prstGeom prst="rect">
            <a:avLst/>
          </a:prstGeom>
        </p:spPr>
        <p:txBody>
          <a:bodyPr vert="horz" wrap="square" lIns="0" tIns="42850" rIns="0" bIns="0" rtlCol="0">
            <a:spAutoFit/>
          </a:bodyPr>
          <a:lstStyle/>
          <a:p>
            <a:pPr marL="310099" indent="-288674" algn="just">
              <a:spcBef>
                <a:spcPts val="337"/>
              </a:spcBef>
              <a:buSzPct val="73333"/>
              <a:buFont typeface="Arial" pitchFamily="34" charset="0"/>
              <a:buChar char="•"/>
              <a:tabLst>
                <a:tab pos="311227" algn="l"/>
              </a:tabLst>
            </a:pPr>
            <a:r>
              <a:rPr lang="en-IN" sz="2000" dirty="0">
                <a:latin typeface="Cambria" pitchFamily="18" charset="0"/>
                <a:ea typeface="Cambria" pitchFamily="18" charset="0"/>
              </a:rPr>
              <a:t>The </a:t>
            </a:r>
            <a:r>
              <a:rPr lang="en-IN" sz="2000" dirty="0">
                <a:solidFill>
                  <a:srgbClr val="00B0F0"/>
                </a:solidFill>
                <a:latin typeface="Cambria" pitchFamily="18" charset="0"/>
                <a:ea typeface="Cambria" pitchFamily="18" charset="0"/>
              </a:rPr>
              <a:t>process dimension indicates the evolution of the design </a:t>
            </a:r>
            <a:r>
              <a:rPr lang="en-IN" sz="2000" dirty="0">
                <a:latin typeface="Cambria" pitchFamily="18" charset="0"/>
                <a:ea typeface="Cambria" pitchFamily="18" charset="0"/>
              </a:rPr>
              <a:t>model as design tasks are executed as part of the software process. </a:t>
            </a:r>
          </a:p>
          <a:p>
            <a:pPr marL="310099" indent="-288674" algn="just">
              <a:spcBef>
                <a:spcPts val="337"/>
              </a:spcBef>
              <a:buSzPct val="73333"/>
              <a:buFont typeface="Arial" pitchFamily="34" charset="0"/>
              <a:buChar char="•"/>
              <a:tabLst>
                <a:tab pos="311227" algn="l"/>
              </a:tabLst>
            </a:pPr>
            <a:endParaRPr lang="en-IN" sz="2000" dirty="0">
              <a:latin typeface="Cambria" pitchFamily="18" charset="0"/>
              <a:ea typeface="Cambria" pitchFamily="18" charset="0"/>
            </a:endParaRPr>
          </a:p>
          <a:p>
            <a:pPr marL="310099" indent="-288674" algn="just">
              <a:spcBef>
                <a:spcPts val="337"/>
              </a:spcBef>
              <a:buSzPct val="73333"/>
              <a:buFont typeface="Arial" pitchFamily="34" charset="0"/>
              <a:buChar char="•"/>
              <a:tabLst>
                <a:tab pos="311227" algn="l"/>
              </a:tabLst>
            </a:pPr>
            <a:endParaRPr lang="en-IN" sz="2000" dirty="0">
              <a:latin typeface="Cambria" pitchFamily="18" charset="0"/>
              <a:ea typeface="Cambria" pitchFamily="18" charset="0"/>
            </a:endParaRPr>
          </a:p>
          <a:p>
            <a:pPr marL="310099" indent="-288674" algn="just">
              <a:spcBef>
                <a:spcPts val="337"/>
              </a:spcBef>
              <a:buSzPct val="73333"/>
              <a:buFont typeface="Arial" pitchFamily="34" charset="0"/>
              <a:buChar char="•"/>
              <a:tabLst>
                <a:tab pos="311227" algn="l"/>
              </a:tabLst>
            </a:pPr>
            <a:r>
              <a:rPr lang="en-IN" sz="2000" dirty="0">
                <a:latin typeface="Cambria" pitchFamily="18" charset="0"/>
                <a:ea typeface="Cambria" pitchFamily="18" charset="0"/>
              </a:rPr>
              <a:t>The </a:t>
            </a:r>
            <a:r>
              <a:rPr lang="en-IN" sz="2000" dirty="0">
                <a:solidFill>
                  <a:srgbClr val="00B0F0"/>
                </a:solidFill>
                <a:latin typeface="Cambria" pitchFamily="18" charset="0"/>
                <a:ea typeface="Cambria" pitchFamily="18" charset="0"/>
              </a:rPr>
              <a:t>abstraction dimension represents the level of detail </a:t>
            </a:r>
            <a:r>
              <a:rPr lang="en-IN" sz="2000" dirty="0">
                <a:latin typeface="Cambria" pitchFamily="18" charset="0"/>
                <a:ea typeface="Cambria" pitchFamily="18" charset="0"/>
              </a:rPr>
              <a:t>as each element of the analysis model is transformed into a design equivalent and then refined iteratively.</a:t>
            </a:r>
            <a:endParaRPr sz="2000">
              <a:latin typeface="Cambria" pitchFamily="18" charset="0"/>
              <a:ea typeface="Cambria" pitchFamily="18" charset="0"/>
              <a:cs typeface="Times New Roman" pitchFamily="18" charset="0"/>
            </a:endParaRPr>
          </a:p>
        </p:txBody>
      </p:sp>
      <p:grpSp>
        <p:nvGrpSpPr>
          <p:cNvPr id="4" name="object 4"/>
          <p:cNvGrpSpPr/>
          <p:nvPr/>
        </p:nvGrpSpPr>
        <p:grpSpPr>
          <a:xfrm>
            <a:off x="6363218" y="6692256"/>
            <a:ext cx="1745215" cy="123469"/>
            <a:chOff x="4012362" y="3166428"/>
            <a:chExt cx="1100455" cy="58419"/>
          </a:xfrm>
        </p:grpSpPr>
        <p:sp>
          <p:nvSpPr>
            <p:cNvPr id="5" name="object 5"/>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7" name="object 7"/>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2" name="object 12"/>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3" name="object 13"/>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5" name="object 15"/>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6" name="object 16"/>
          <p:cNvGrpSpPr/>
          <p:nvPr/>
        </p:nvGrpSpPr>
        <p:grpSpPr>
          <a:xfrm>
            <a:off x="8705444" y="6694928"/>
            <a:ext cx="378650" cy="120787"/>
            <a:chOff x="5489266" y="3167693"/>
            <a:chExt cx="238760" cy="57150"/>
          </a:xfrm>
        </p:grpSpPr>
        <p:sp>
          <p:nvSpPr>
            <p:cNvPr id="17" name="object 17"/>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18" name="object 18"/>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9" name="object 19"/>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26</a:t>
            </a:r>
          </a:p>
        </p:txBody>
      </p:sp>
    </p:spTree>
  </p:cSld>
  <p:clrMapOvr>
    <a:masterClrMapping/>
  </p:clrMapOvr>
  <p:transition>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28662" y="928670"/>
            <a:ext cx="7286676" cy="5286412"/>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29196"/>
          </a:xfrm>
        </p:spPr>
        <p:txBody>
          <a:bodyPr>
            <a:normAutofit fontScale="85000" lnSpcReduction="10000"/>
          </a:bodyPr>
          <a:lstStyle/>
          <a:p>
            <a:pPr algn="just"/>
            <a:r>
              <a:rPr lang="en-IN" sz="2000" dirty="0">
                <a:latin typeface="Cambria" pitchFamily="18" charset="0"/>
                <a:ea typeface="Cambria" pitchFamily="18" charset="0"/>
              </a:rPr>
              <a:t>Data design (sometimes referred to as data architecting) creates a model of data and/or information that is represented at a </a:t>
            </a:r>
            <a:r>
              <a:rPr lang="en-IN" sz="2000" dirty="0">
                <a:solidFill>
                  <a:srgbClr val="00B0F0"/>
                </a:solidFill>
                <a:latin typeface="Cambria" pitchFamily="18" charset="0"/>
                <a:ea typeface="Cambria" pitchFamily="18" charset="0"/>
              </a:rPr>
              <a:t>high level of abstraction (the customer/user’s view of data).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This data model is then </a:t>
            </a:r>
            <a:r>
              <a:rPr lang="en-IN" sz="2000" dirty="0" err="1">
                <a:latin typeface="Cambria" pitchFamily="18" charset="0"/>
                <a:ea typeface="Cambria" pitchFamily="18" charset="0"/>
              </a:rPr>
              <a:t>refined</a:t>
            </a:r>
            <a:r>
              <a:rPr lang="en-IN" sz="2000" dirty="0">
                <a:latin typeface="Cambria" pitchFamily="18" charset="0"/>
                <a:ea typeface="Cambria" pitchFamily="18" charset="0"/>
              </a:rPr>
              <a:t> into progressively more implementation-specific representations that can be processed by the computer-based system. </a:t>
            </a:r>
          </a:p>
          <a:p>
            <a:pPr algn="just"/>
            <a:endParaRPr lang="en-IN" sz="2000" dirty="0">
              <a:latin typeface="Cambria" pitchFamily="18" charset="0"/>
              <a:ea typeface="Cambria" pitchFamily="18" charset="0"/>
            </a:endParaRPr>
          </a:p>
          <a:p>
            <a:pPr algn="just"/>
            <a:r>
              <a:rPr lang="en-IN" sz="2000" dirty="0"/>
              <a:t>At the program </a:t>
            </a:r>
            <a:r>
              <a:rPr lang="en-IN" sz="2000" dirty="0">
                <a:solidFill>
                  <a:srgbClr val="00B0F0"/>
                </a:solidFill>
              </a:rPr>
              <a:t>component level</a:t>
            </a:r>
            <a:r>
              <a:rPr lang="en-IN" sz="2000" dirty="0"/>
              <a:t>, the design of data structures and the associated algorithms required to manipulate them is essential to the creation of </a:t>
            </a:r>
            <a:r>
              <a:rPr lang="en-IN" sz="2000" dirty="0">
                <a:solidFill>
                  <a:srgbClr val="00B0F0"/>
                </a:solidFill>
              </a:rPr>
              <a:t>high-quality applications</a:t>
            </a:r>
            <a:r>
              <a:rPr lang="en-IN" sz="2000" dirty="0"/>
              <a:t>. </a:t>
            </a:r>
          </a:p>
          <a:p>
            <a:pPr algn="just"/>
            <a:endParaRPr lang="en-IN" sz="2000" dirty="0"/>
          </a:p>
          <a:p>
            <a:pPr algn="just"/>
            <a:r>
              <a:rPr lang="en-IN" sz="2000" dirty="0"/>
              <a:t>At the </a:t>
            </a:r>
            <a:r>
              <a:rPr lang="en-IN" sz="2000" dirty="0">
                <a:solidFill>
                  <a:srgbClr val="00B0F0"/>
                </a:solidFill>
              </a:rPr>
              <a:t>application level, </a:t>
            </a:r>
            <a:r>
              <a:rPr lang="en-IN" sz="2000" dirty="0"/>
              <a:t>the translation of a data model (derived as part of requirements engineering) into a database is pivotal to achieving the </a:t>
            </a:r>
            <a:r>
              <a:rPr lang="en-IN" sz="2000" dirty="0">
                <a:solidFill>
                  <a:srgbClr val="00B0F0"/>
                </a:solidFill>
              </a:rPr>
              <a:t>business objectives of a syste</a:t>
            </a:r>
            <a:r>
              <a:rPr lang="en-IN" sz="2000" dirty="0"/>
              <a:t>m. </a:t>
            </a:r>
          </a:p>
          <a:p>
            <a:pPr algn="just"/>
            <a:endParaRPr lang="en-IN" sz="2000" dirty="0"/>
          </a:p>
          <a:p>
            <a:pPr algn="just"/>
            <a:r>
              <a:rPr lang="en-IN" sz="2000" dirty="0">
                <a:solidFill>
                  <a:srgbClr val="00B0F0"/>
                </a:solidFill>
              </a:rPr>
              <a:t>At the business level</a:t>
            </a:r>
            <a:r>
              <a:rPr lang="en-IN" sz="2000" dirty="0"/>
              <a:t>, the collection of information stored in disparate databases and reorganized into a “data warehouse” enables data mining or knowledge discovery that can have an impact on the </a:t>
            </a:r>
            <a:r>
              <a:rPr lang="en-IN" sz="2000" dirty="0">
                <a:solidFill>
                  <a:srgbClr val="00B0F0"/>
                </a:solidFill>
              </a:rPr>
              <a:t>success of the business </a:t>
            </a:r>
            <a:r>
              <a:rPr lang="en-IN" sz="2000" dirty="0"/>
              <a:t>itself. </a:t>
            </a:r>
            <a:endParaRPr lang="en-IN" sz="2000" dirty="0">
              <a:latin typeface="Cambria" pitchFamily="18" charset="0"/>
              <a:ea typeface="Cambria" pitchFamily="18" charset="0"/>
            </a:endParaRPr>
          </a:p>
        </p:txBody>
      </p:sp>
      <p:sp>
        <p:nvSpPr>
          <p:cNvPr id="4" name="Rectangle 3"/>
          <p:cNvSpPr/>
          <p:nvPr/>
        </p:nvSpPr>
        <p:spPr>
          <a:xfrm>
            <a:off x="2714612" y="785794"/>
            <a:ext cx="4522135" cy="646331"/>
          </a:xfrm>
          <a:prstGeom prst="rect">
            <a:avLst/>
          </a:prstGeom>
        </p:spPr>
        <p:txBody>
          <a:bodyPr wrap="none">
            <a:spAutoFit/>
          </a:bodyPr>
          <a:lstStyle/>
          <a:p>
            <a:pPr algn="just"/>
            <a:r>
              <a:rPr lang="en-IN" sz="3600" b="1" dirty="0"/>
              <a:t>1.Data Design Element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079068"/>
            <a:ext cx="6248399" cy="538575"/>
          </a:xfrm>
          <a:prstGeom prst="rect">
            <a:avLst/>
          </a:prstGeom>
        </p:spPr>
        <p:txBody>
          <a:bodyPr vert="horz" wrap="square" lIns="0" tIns="30446" rIns="0" bIns="0" rtlCol="0">
            <a:spAutoFit/>
          </a:bodyPr>
          <a:lstStyle/>
          <a:p>
            <a:pPr marL="22553">
              <a:spcBef>
                <a:spcPts val="240"/>
              </a:spcBef>
            </a:pPr>
            <a:r>
              <a:rPr lang="en-IN" sz="3300" spc="27" dirty="0"/>
              <a:t>2.</a:t>
            </a:r>
            <a:r>
              <a:rPr sz="3300" spc="27"/>
              <a:t>Architectural</a:t>
            </a:r>
            <a:r>
              <a:rPr sz="3300" spc="-53"/>
              <a:t> </a:t>
            </a:r>
            <a:r>
              <a:rPr sz="3300" spc="27" dirty="0"/>
              <a:t>Elements</a:t>
            </a:r>
            <a:endParaRPr sz="3300"/>
          </a:p>
        </p:txBody>
      </p:sp>
      <p:sp>
        <p:nvSpPr>
          <p:cNvPr id="3" name="object 3"/>
          <p:cNvSpPr txBox="1"/>
          <p:nvPr/>
        </p:nvSpPr>
        <p:spPr>
          <a:xfrm>
            <a:off x="990600" y="1913894"/>
            <a:ext cx="7224738" cy="3779986"/>
          </a:xfrm>
          <a:prstGeom prst="rect">
            <a:avLst/>
          </a:prstGeom>
        </p:spPr>
        <p:txBody>
          <a:bodyPr vert="horz" wrap="square" lIns="0" tIns="20297" rIns="0" bIns="0" rtlCol="0">
            <a:spAutoFit/>
          </a:bodyPr>
          <a:lstStyle/>
          <a:p>
            <a:pPr marL="310099" marR="9021" indent="-288674" algn="just">
              <a:lnSpc>
                <a:spcPct val="103099"/>
              </a:lnSpc>
              <a:spcBef>
                <a:spcPts val="160"/>
              </a:spcBef>
              <a:buClr>
                <a:srgbClr val="9A0000"/>
              </a:buClr>
              <a:buSzPct val="77272"/>
              <a:buFont typeface="Wingdings"/>
              <a:buChar char=""/>
              <a:tabLst>
                <a:tab pos="311227" algn="l"/>
              </a:tabLst>
            </a:pPr>
            <a:r>
              <a:rPr sz="2000" spc="27">
                <a:latin typeface="Cambria" pitchFamily="18" charset="0"/>
                <a:ea typeface="Cambria" pitchFamily="18" charset="0"/>
                <a:cs typeface="Times New Roman" pitchFamily="18" charset="0"/>
              </a:rPr>
              <a:t>The</a:t>
            </a:r>
            <a:r>
              <a:rPr sz="2000" spc="9">
                <a:latin typeface="Cambria" pitchFamily="18" charset="0"/>
                <a:ea typeface="Cambria" pitchFamily="18" charset="0"/>
                <a:cs typeface="Times New Roman" pitchFamily="18" charset="0"/>
              </a:rPr>
              <a:t> </a:t>
            </a:r>
            <a:r>
              <a:rPr lang="en-IN" sz="2000" dirty="0">
                <a:latin typeface="Cambria" pitchFamily="18" charset="0"/>
                <a:ea typeface="Cambria" pitchFamily="18" charset="0"/>
              </a:rPr>
              <a:t>Architectural design elements give us an </a:t>
            </a:r>
            <a:r>
              <a:rPr lang="en-IN" sz="2000" dirty="0">
                <a:solidFill>
                  <a:srgbClr val="00B0F0"/>
                </a:solidFill>
                <a:latin typeface="Cambria" pitchFamily="18" charset="0"/>
                <a:ea typeface="Cambria" pitchFamily="18" charset="0"/>
              </a:rPr>
              <a:t>overall view </a:t>
            </a:r>
            <a:r>
              <a:rPr lang="en-IN" sz="2000" dirty="0">
                <a:latin typeface="Cambria" pitchFamily="18" charset="0"/>
                <a:ea typeface="Cambria" pitchFamily="18" charset="0"/>
              </a:rPr>
              <a:t>of the software,</a:t>
            </a:r>
            <a:r>
              <a:rPr sz="2000" spc="18">
                <a:latin typeface="Cambria" pitchFamily="18" charset="0"/>
                <a:ea typeface="Cambria" pitchFamily="18" charset="0"/>
                <a:cs typeface="Times New Roman" pitchFamily="18" charset="0"/>
              </a:rPr>
              <a:t>architectural</a:t>
            </a:r>
            <a:r>
              <a:rPr sz="2000" spc="27">
                <a:latin typeface="Cambria" pitchFamily="18" charset="0"/>
                <a:ea typeface="Cambria" pitchFamily="18" charset="0"/>
                <a:cs typeface="Times New Roman" pitchFamily="18" charset="0"/>
              </a:rPr>
              <a:t> model</a:t>
            </a:r>
            <a:r>
              <a:rPr sz="2000" spc="18">
                <a:latin typeface="Cambria" pitchFamily="18" charset="0"/>
                <a:ea typeface="Cambria" pitchFamily="18" charset="0"/>
                <a:cs typeface="Times New Roman" pitchFamily="18" charset="0"/>
              </a:rPr>
              <a:t> is</a:t>
            </a:r>
            <a:r>
              <a:rPr sz="2000" spc="9">
                <a:latin typeface="Cambria" pitchFamily="18" charset="0"/>
                <a:ea typeface="Cambria" pitchFamily="18" charset="0"/>
                <a:cs typeface="Times New Roman" pitchFamily="18" charset="0"/>
              </a:rPr>
              <a:t> </a:t>
            </a:r>
            <a:r>
              <a:rPr sz="2000" spc="27" dirty="0">
                <a:latin typeface="Cambria" pitchFamily="18" charset="0"/>
                <a:ea typeface="Cambria" pitchFamily="18" charset="0"/>
                <a:cs typeface="Times New Roman" pitchFamily="18" charset="0"/>
              </a:rPr>
              <a:t>derived</a:t>
            </a:r>
            <a:r>
              <a:rPr sz="2000" spc="18" dirty="0">
                <a:latin typeface="Cambria" pitchFamily="18" charset="0"/>
                <a:ea typeface="Cambria" pitchFamily="18" charset="0"/>
                <a:cs typeface="Times New Roman" pitchFamily="18" charset="0"/>
              </a:rPr>
              <a:t> </a:t>
            </a:r>
            <a:r>
              <a:rPr sz="2000" spc="27" dirty="0">
                <a:latin typeface="Cambria" pitchFamily="18" charset="0"/>
                <a:ea typeface="Cambria" pitchFamily="18" charset="0"/>
                <a:cs typeface="Times New Roman" pitchFamily="18" charset="0"/>
              </a:rPr>
              <a:t>from </a:t>
            </a:r>
            <a:r>
              <a:rPr sz="2000" spc="-515" dirty="0">
                <a:latin typeface="Cambria" pitchFamily="18" charset="0"/>
                <a:ea typeface="Cambria" pitchFamily="18" charset="0"/>
                <a:cs typeface="Times New Roman" pitchFamily="18" charset="0"/>
              </a:rPr>
              <a:t> </a:t>
            </a:r>
            <a:r>
              <a:rPr sz="2000" spc="27" dirty="0">
                <a:latin typeface="Cambria" pitchFamily="18" charset="0"/>
                <a:ea typeface="Cambria" pitchFamily="18" charset="0"/>
                <a:cs typeface="Times New Roman" pitchFamily="18" charset="0"/>
              </a:rPr>
              <a:t>three</a:t>
            </a:r>
            <a:r>
              <a:rPr sz="2000" spc="-9" dirty="0">
                <a:latin typeface="Cambria" pitchFamily="18" charset="0"/>
                <a:ea typeface="Cambria" pitchFamily="18" charset="0"/>
                <a:cs typeface="Times New Roman" pitchFamily="18" charset="0"/>
              </a:rPr>
              <a:t> </a:t>
            </a:r>
            <a:r>
              <a:rPr sz="2000" spc="27">
                <a:latin typeface="Cambria" pitchFamily="18" charset="0"/>
                <a:ea typeface="Cambria" pitchFamily="18" charset="0"/>
                <a:cs typeface="Times New Roman" pitchFamily="18" charset="0"/>
              </a:rPr>
              <a:t>sources:</a:t>
            </a:r>
            <a:endParaRPr lang="en-IN" sz="2000" spc="27" dirty="0">
              <a:latin typeface="Cambria" pitchFamily="18" charset="0"/>
              <a:ea typeface="Cambria" pitchFamily="18" charset="0"/>
              <a:cs typeface="Times New Roman" pitchFamily="18" charset="0"/>
            </a:endParaRPr>
          </a:p>
          <a:p>
            <a:pPr marL="310099" marR="9021" indent="-288674" algn="just">
              <a:lnSpc>
                <a:spcPct val="103099"/>
              </a:lnSpc>
              <a:spcBef>
                <a:spcPts val="160"/>
              </a:spcBef>
              <a:buClr>
                <a:srgbClr val="9A0000"/>
              </a:buClr>
              <a:buSzPct val="77272"/>
              <a:buFont typeface="Wingdings"/>
              <a:buChar char=""/>
              <a:tabLst>
                <a:tab pos="311227" algn="l"/>
              </a:tabLst>
            </a:pPr>
            <a:endParaRPr sz="2000">
              <a:latin typeface="Cambria" pitchFamily="18" charset="0"/>
              <a:ea typeface="Cambria" pitchFamily="18" charset="0"/>
              <a:cs typeface="Times New Roman" pitchFamily="18" charset="0"/>
            </a:endParaRPr>
          </a:p>
          <a:p>
            <a:pPr marL="646134" marR="549157" lvl="1" indent="-241313" algn="just">
              <a:spcBef>
                <a:spcPts val="515"/>
              </a:spcBef>
              <a:buSzPct val="68421"/>
              <a:buFont typeface="Wingdings"/>
              <a:buChar char=""/>
              <a:tabLst>
                <a:tab pos="647261" algn="l"/>
              </a:tabLst>
            </a:pPr>
            <a:r>
              <a:rPr sz="2000" spc="-9" dirty="0">
                <a:solidFill>
                  <a:srgbClr val="9A0000"/>
                </a:solidFill>
                <a:latin typeface="Cambria" pitchFamily="18" charset="0"/>
                <a:ea typeface="Cambria" pitchFamily="18" charset="0"/>
                <a:cs typeface="Times New Roman" pitchFamily="18" charset="0"/>
              </a:rPr>
              <a:t>information about the application domain </a:t>
            </a:r>
            <a:r>
              <a:rPr sz="2000" spc="-9" dirty="0">
                <a:latin typeface="Cambria" pitchFamily="18" charset="0"/>
                <a:ea typeface="Cambria" pitchFamily="18" charset="0"/>
                <a:cs typeface="Times New Roman" pitchFamily="18" charset="0"/>
              </a:rPr>
              <a:t>for the </a:t>
            </a:r>
            <a:r>
              <a:rPr sz="2000" spc="-4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software</a:t>
            </a:r>
            <a:r>
              <a:rPr sz="2000" spc="-53"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to</a:t>
            </a:r>
            <a:r>
              <a:rPr sz="2000" spc="-27"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be </a:t>
            </a:r>
            <a:r>
              <a:rPr sz="2000" spc="-9">
                <a:latin typeface="Cambria" pitchFamily="18" charset="0"/>
                <a:ea typeface="Cambria" pitchFamily="18" charset="0"/>
                <a:cs typeface="Times New Roman" pitchFamily="18" charset="0"/>
              </a:rPr>
              <a:t>built;</a:t>
            </a:r>
            <a:endParaRPr lang="en-IN" sz="2000" spc="-9" dirty="0">
              <a:latin typeface="Cambria" pitchFamily="18" charset="0"/>
              <a:ea typeface="Cambria" pitchFamily="18" charset="0"/>
              <a:cs typeface="Times New Roman" pitchFamily="18" charset="0"/>
            </a:endParaRPr>
          </a:p>
          <a:p>
            <a:pPr marL="646134" marR="549157" lvl="1" indent="-241313" algn="just">
              <a:spcBef>
                <a:spcPts val="515"/>
              </a:spcBef>
              <a:buSzPct val="68421"/>
              <a:buFont typeface="Wingdings"/>
              <a:buChar char=""/>
              <a:tabLst>
                <a:tab pos="647261" algn="l"/>
              </a:tabLst>
            </a:pPr>
            <a:endParaRPr sz="2000">
              <a:latin typeface="Cambria" pitchFamily="18" charset="0"/>
              <a:ea typeface="Cambria" pitchFamily="18" charset="0"/>
              <a:cs typeface="Times New Roman" pitchFamily="18" charset="0"/>
            </a:endParaRPr>
          </a:p>
          <a:p>
            <a:pPr marL="646134" marR="98102" lvl="1" indent="-241313" algn="just">
              <a:spcBef>
                <a:spcPts val="479"/>
              </a:spcBef>
              <a:buSzPct val="68421"/>
              <a:buFont typeface="Wingdings"/>
              <a:buChar char=""/>
              <a:tabLst>
                <a:tab pos="647261" algn="l"/>
              </a:tabLst>
            </a:pPr>
            <a:r>
              <a:rPr sz="2000" spc="-9" dirty="0">
                <a:solidFill>
                  <a:srgbClr val="9A0000"/>
                </a:solidFill>
                <a:latin typeface="Cambria" pitchFamily="18" charset="0"/>
                <a:ea typeface="Cambria" pitchFamily="18" charset="0"/>
                <a:cs typeface="Times New Roman" pitchFamily="18" charset="0"/>
              </a:rPr>
              <a:t>specific requirements model elements </a:t>
            </a:r>
            <a:r>
              <a:rPr sz="2000" spc="-9" dirty="0">
                <a:latin typeface="Cambria" pitchFamily="18" charset="0"/>
                <a:ea typeface="Cambria" pitchFamily="18" charset="0"/>
                <a:cs typeface="Times New Roman" pitchFamily="18" charset="0"/>
              </a:rPr>
              <a:t>such as data </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flow</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diagrams</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or</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analysis</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classes,</a:t>
            </a:r>
            <a:r>
              <a:rPr sz="2000" spc="-27"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their</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relationships </a:t>
            </a:r>
            <a:r>
              <a:rPr sz="2000" spc="-4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and</a:t>
            </a:r>
            <a:r>
              <a:rPr sz="2000" spc="-27"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collaborations</a:t>
            </a:r>
            <a:r>
              <a:rPr sz="2000" spc="-36"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for the</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problem</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at</a:t>
            </a:r>
            <a:r>
              <a:rPr sz="2000" spc="-27"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hand</a:t>
            </a:r>
            <a:r>
              <a:rPr sz="2000" spc="-9">
                <a:latin typeface="Cambria" pitchFamily="18" charset="0"/>
                <a:ea typeface="Cambria" pitchFamily="18" charset="0"/>
                <a:cs typeface="Times New Roman" pitchFamily="18" charset="0"/>
              </a:rPr>
              <a:t>,</a:t>
            </a:r>
            <a:r>
              <a:rPr sz="2000" spc="-27">
                <a:latin typeface="Cambria" pitchFamily="18" charset="0"/>
                <a:ea typeface="Cambria" pitchFamily="18" charset="0"/>
                <a:cs typeface="Times New Roman" pitchFamily="18" charset="0"/>
              </a:rPr>
              <a:t> </a:t>
            </a:r>
            <a:r>
              <a:rPr sz="2000" spc="-9">
                <a:latin typeface="Cambria" pitchFamily="18" charset="0"/>
                <a:ea typeface="Cambria" pitchFamily="18" charset="0"/>
                <a:cs typeface="Times New Roman" pitchFamily="18" charset="0"/>
              </a:rPr>
              <a:t>and</a:t>
            </a:r>
            <a:endParaRPr lang="en-IN" sz="2000" spc="-9" dirty="0">
              <a:latin typeface="Cambria" pitchFamily="18" charset="0"/>
              <a:ea typeface="Cambria" pitchFamily="18" charset="0"/>
              <a:cs typeface="Times New Roman" pitchFamily="18" charset="0"/>
            </a:endParaRPr>
          </a:p>
          <a:p>
            <a:pPr marL="646134" marR="98102" lvl="1" indent="-241313" algn="just">
              <a:spcBef>
                <a:spcPts val="479"/>
              </a:spcBef>
              <a:buSzPct val="68421"/>
              <a:buFont typeface="Wingdings"/>
              <a:buChar char=""/>
              <a:tabLst>
                <a:tab pos="647261" algn="l"/>
              </a:tabLst>
            </a:pPr>
            <a:endParaRPr sz="2000">
              <a:latin typeface="Cambria" pitchFamily="18" charset="0"/>
              <a:ea typeface="Cambria" pitchFamily="18" charset="0"/>
              <a:cs typeface="Times New Roman" pitchFamily="18" charset="0"/>
            </a:endParaRPr>
          </a:p>
          <a:p>
            <a:pPr marL="646134" marR="171400" lvl="1" indent="-241313" algn="just">
              <a:spcBef>
                <a:spcPts val="471"/>
              </a:spcBef>
              <a:buSzPct val="68421"/>
              <a:buFont typeface="Wingdings"/>
              <a:buChar char=""/>
              <a:tabLst>
                <a:tab pos="647261" algn="l"/>
              </a:tabLst>
            </a:pPr>
            <a:r>
              <a:rPr sz="2000" spc="-9" dirty="0">
                <a:solidFill>
                  <a:srgbClr val="9A0000"/>
                </a:solidFill>
                <a:latin typeface="Cambria" pitchFamily="18" charset="0"/>
                <a:ea typeface="Cambria" pitchFamily="18" charset="0"/>
                <a:cs typeface="Times New Roman" pitchFamily="18" charset="0"/>
              </a:rPr>
              <a:t>the availability</a:t>
            </a:r>
            <a:r>
              <a:rPr sz="2000" spc="18" dirty="0">
                <a:solidFill>
                  <a:srgbClr val="9A0000"/>
                </a:solidFill>
                <a:latin typeface="Cambria" pitchFamily="18" charset="0"/>
                <a:ea typeface="Cambria" pitchFamily="18" charset="0"/>
                <a:cs typeface="Times New Roman" pitchFamily="18" charset="0"/>
              </a:rPr>
              <a:t> </a:t>
            </a:r>
            <a:r>
              <a:rPr sz="2000" spc="-9" dirty="0">
                <a:solidFill>
                  <a:srgbClr val="9A0000"/>
                </a:solidFill>
                <a:latin typeface="Cambria" pitchFamily="18" charset="0"/>
                <a:ea typeface="Cambria" pitchFamily="18" charset="0"/>
                <a:cs typeface="Times New Roman" pitchFamily="18" charset="0"/>
              </a:rPr>
              <a:t>of </a:t>
            </a:r>
            <a:r>
              <a:rPr sz="2000" spc="-9">
                <a:solidFill>
                  <a:srgbClr val="9A0000"/>
                </a:solidFill>
                <a:latin typeface="Cambria" pitchFamily="18" charset="0"/>
                <a:ea typeface="Cambria" pitchFamily="18" charset="0"/>
                <a:cs typeface="Times New Roman" pitchFamily="18" charset="0"/>
              </a:rPr>
              <a:t>architectural</a:t>
            </a:r>
            <a:r>
              <a:rPr sz="2000" spc="-27">
                <a:solidFill>
                  <a:srgbClr val="9A0000"/>
                </a:solidFill>
                <a:latin typeface="Cambria" pitchFamily="18" charset="0"/>
                <a:ea typeface="Cambria" pitchFamily="18" charset="0"/>
                <a:cs typeface="Times New Roman" pitchFamily="18" charset="0"/>
              </a:rPr>
              <a:t> </a:t>
            </a:r>
            <a:r>
              <a:rPr sz="2000" spc="-9">
                <a:solidFill>
                  <a:srgbClr val="9A0000"/>
                </a:solidFill>
                <a:latin typeface="Cambria" pitchFamily="18" charset="0"/>
                <a:ea typeface="Cambria" pitchFamily="18" charset="0"/>
                <a:cs typeface="Times New Roman" pitchFamily="18" charset="0"/>
              </a:rPr>
              <a:t>patterns</a:t>
            </a:r>
            <a:r>
              <a:rPr sz="2000" spc="-444">
                <a:latin typeface="Cambria" pitchFamily="18" charset="0"/>
                <a:ea typeface="Cambria" pitchFamily="18" charset="0"/>
                <a:cs typeface="Times New Roman" pitchFamily="18" charset="0"/>
              </a:rPr>
              <a:t> </a:t>
            </a:r>
            <a:r>
              <a:rPr sz="2000" spc="-9">
                <a:solidFill>
                  <a:srgbClr val="9A0000"/>
                </a:solidFill>
                <a:latin typeface="Cambria" pitchFamily="18" charset="0"/>
                <a:ea typeface="Cambria" pitchFamily="18" charset="0"/>
                <a:cs typeface="Times New Roman" pitchFamily="18" charset="0"/>
              </a:rPr>
              <a:t>and</a:t>
            </a:r>
            <a:r>
              <a:rPr sz="2000" spc="-36">
                <a:solidFill>
                  <a:srgbClr val="9A0000"/>
                </a:solidFill>
                <a:latin typeface="Cambria" pitchFamily="18" charset="0"/>
                <a:ea typeface="Cambria" pitchFamily="18" charset="0"/>
                <a:cs typeface="Times New Roman" pitchFamily="18" charset="0"/>
              </a:rPr>
              <a:t> </a:t>
            </a:r>
            <a:r>
              <a:rPr sz="2000" spc="-9">
                <a:solidFill>
                  <a:srgbClr val="9A0000"/>
                </a:solidFill>
                <a:latin typeface="Cambria" pitchFamily="18" charset="0"/>
                <a:ea typeface="Cambria" pitchFamily="18" charset="0"/>
                <a:cs typeface="Times New Roman" pitchFamily="18" charset="0"/>
              </a:rPr>
              <a:t>styles</a:t>
            </a:r>
            <a:endParaRPr sz="2000">
              <a:latin typeface="Cambria" pitchFamily="18" charset="0"/>
              <a:ea typeface="Cambria" pitchFamily="18" charset="0"/>
              <a:cs typeface="Times New Roman" pitchFamily="18" charset="0"/>
            </a:endParaRPr>
          </a:p>
        </p:txBody>
      </p:sp>
      <p:grpSp>
        <p:nvGrpSpPr>
          <p:cNvPr id="4" name="object 4"/>
          <p:cNvGrpSpPr/>
          <p:nvPr/>
        </p:nvGrpSpPr>
        <p:grpSpPr>
          <a:xfrm>
            <a:off x="6363218" y="6692256"/>
            <a:ext cx="1745215" cy="123469"/>
            <a:chOff x="4012362" y="3166428"/>
            <a:chExt cx="1100455" cy="58419"/>
          </a:xfrm>
        </p:grpSpPr>
        <p:sp>
          <p:nvSpPr>
            <p:cNvPr id="5" name="object 5"/>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7" name="object 7"/>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2" name="object 12"/>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3" name="object 13"/>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5" name="object 15"/>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6" name="object 16"/>
          <p:cNvGrpSpPr/>
          <p:nvPr/>
        </p:nvGrpSpPr>
        <p:grpSpPr>
          <a:xfrm>
            <a:off x="8705444" y="6694928"/>
            <a:ext cx="378650" cy="120787"/>
            <a:chOff x="5489266" y="3167693"/>
            <a:chExt cx="238760" cy="57150"/>
          </a:xfrm>
        </p:grpSpPr>
        <p:sp>
          <p:nvSpPr>
            <p:cNvPr id="17" name="object 17"/>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18" name="object 18"/>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9" name="object 19"/>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27</a:t>
            </a:r>
          </a:p>
        </p:txBody>
      </p:sp>
    </p:spTree>
  </p:cSld>
  <p:clrMapOvr>
    <a:masterClrMapping/>
  </p:clrMapOvr>
  <p:transition>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27" dirty="0">
                <a:solidFill>
                  <a:srgbClr val="003366"/>
                </a:solidFill>
                <a:latin typeface="Arial MT"/>
                <a:cs typeface="Arial MT"/>
              </a:rPr>
              <a:t>3.Interface</a:t>
            </a:r>
            <a:r>
              <a:rPr lang="en-IN" spc="-62" dirty="0">
                <a:solidFill>
                  <a:srgbClr val="003366"/>
                </a:solidFill>
                <a:latin typeface="Arial MT"/>
                <a:cs typeface="Arial MT"/>
              </a:rPr>
              <a:t> Design </a:t>
            </a:r>
            <a:r>
              <a:rPr lang="en-IN" spc="27" dirty="0">
                <a:solidFill>
                  <a:srgbClr val="003366"/>
                </a:solidFill>
                <a:latin typeface="Arial MT"/>
                <a:cs typeface="Arial MT"/>
              </a:rPr>
              <a:t>Elements</a:t>
            </a:r>
            <a:br>
              <a:rPr lang="en-IN" dirty="0">
                <a:latin typeface="Arial MT"/>
                <a:cs typeface="Arial MT"/>
              </a:rPr>
            </a:b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2371725" y="2034380"/>
            <a:ext cx="4400550" cy="41092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2910" y="1500174"/>
            <a:ext cx="7609840" cy="5142433"/>
          </a:xfrm>
          <a:prstGeom prst="rect">
            <a:avLst/>
          </a:prstGeom>
        </p:spPr>
        <p:txBody>
          <a:bodyPr vert="horz" wrap="square" lIns="0" tIns="12700" rIns="0" bIns="0" rtlCol="0">
            <a:spAutoFit/>
          </a:bodyPr>
          <a:lstStyle/>
          <a:p>
            <a:pPr marL="457200" marR="250190" indent="-457200" algn="just">
              <a:lnSpc>
                <a:spcPct val="100000"/>
              </a:lnSpc>
              <a:spcBef>
                <a:spcPts val="500"/>
              </a:spcBef>
              <a:tabLst>
                <a:tab pos="294640" algn="l"/>
              </a:tabLst>
            </a:pPr>
            <a:r>
              <a:rPr lang="en-IN" sz="2000" b="1" spc="-5" dirty="0">
                <a:solidFill>
                  <a:srgbClr val="282828"/>
                </a:solidFill>
                <a:latin typeface="Cambria" pitchFamily="18" charset="0"/>
                <a:ea typeface="Cambria" pitchFamily="18" charset="0"/>
                <a:cs typeface="Arial"/>
              </a:rPr>
              <a:t>5.	</a:t>
            </a:r>
            <a:r>
              <a:rPr sz="2000" b="1" spc="-5">
                <a:solidFill>
                  <a:srgbClr val="282828"/>
                </a:solidFill>
                <a:latin typeface="Cambria" pitchFamily="18" charset="0"/>
                <a:ea typeface="Cambria" pitchFamily="18" charset="0"/>
                <a:cs typeface="Arial"/>
              </a:rPr>
              <a:t>Build </a:t>
            </a:r>
            <a:r>
              <a:rPr sz="2000" b="1" spc="-5" dirty="0">
                <a:solidFill>
                  <a:srgbClr val="282828"/>
                </a:solidFill>
                <a:latin typeface="Cambria" pitchFamily="18" charset="0"/>
                <a:ea typeface="Cambria" pitchFamily="18" charset="0"/>
                <a:cs typeface="Arial"/>
              </a:rPr>
              <a:t>projects around motivated individuals. </a:t>
            </a:r>
            <a:r>
              <a:rPr sz="2000" spc="-5" dirty="0">
                <a:solidFill>
                  <a:srgbClr val="282828"/>
                </a:solidFill>
                <a:latin typeface="Cambria" pitchFamily="18" charset="0"/>
                <a:ea typeface="Cambria" pitchFamily="18" charset="0"/>
                <a:cs typeface="Arial"/>
              </a:rPr>
              <a:t>Give them the  </a:t>
            </a:r>
            <a:r>
              <a:rPr sz="2000" dirty="0">
                <a:solidFill>
                  <a:srgbClr val="282828"/>
                </a:solidFill>
                <a:latin typeface="Cambria" pitchFamily="18" charset="0"/>
                <a:ea typeface="Cambria" pitchFamily="18" charset="0"/>
                <a:cs typeface="Arial"/>
              </a:rPr>
              <a:t>environment and support they need, and trust them </a:t>
            </a:r>
            <a:r>
              <a:rPr sz="2000" spc="-5" dirty="0">
                <a:solidFill>
                  <a:srgbClr val="282828"/>
                </a:solidFill>
                <a:latin typeface="Cambria" pitchFamily="18" charset="0"/>
                <a:ea typeface="Cambria" pitchFamily="18" charset="0"/>
                <a:cs typeface="Arial"/>
              </a:rPr>
              <a:t>to </a:t>
            </a:r>
            <a:r>
              <a:rPr sz="2000" dirty="0">
                <a:solidFill>
                  <a:srgbClr val="282828"/>
                </a:solidFill>
                <a:latin typeface="Cambria" pitchFamily="18" charset="0"/>
                <a:ea typeface="Cambria" pitchFamily="18" charset="0"/>
                <a:cs typeface="Arial"/>
              </a:rPr>
              <a:t>get</a:t>
            </a:r>
            <a:r>
              <a:rPr sz="2000" spc="-160" dirty="0">
                <a:solidFill>
                  <a:srgbClr val="282828"/>
                </a:solidFill>
                <a:latin typeface="Cambria" pitchFamily="18" charset="0"/>
                <a:ea typeface="Cambria" pitchFamily="18" charset="0"/>
                <a:cs typeface="Arial"/>
              </a:rPr>
              <a:t> </a:t>
            </a:r>
            <a:r>
              <a:rPr sz="2000" spc="-5" dirty="0">
                <a:solidFill>
                  <a:srgbClr val="282828"/>
                </a:solidFill>
                <a:latin typeface="Cambria" pitchFamily="18" charset="0"/>
                <a:ea typeface="Cambria" pitchFamily="18" charset="0"/>
                <a:cs typeface="Arial"/>
              </a:rPr>
              <a:t>the  job </a:t>
            </a:r>
            <a:r>
              <a:rPr sz="2000">
                <a:solidFill>
                  <a:srgbClr val="282828"/>
                </a:solidFill>
                <a:latin typeface="Cambria" pitchFamily="18" charset="0"/>
                <a:ea typeface="Cambria" pitchFamily="18" charset="0"/>
                <a:cs typeface="Arial"/>
              </a:rPr>
              <a:t>done.</a:t>
            </a:r>
            <a:endParaRPr lang="en-IN" sz="2000" dirty="0">
              <a:solidFill>
                <a:srgbClr val="282828"/>
              </a:solidFill>
              <a:latin typeface="Cambria" pitchFamily="18" charset="0"/>
              <a:ea typeface="Cambria" pitchFamily="18" charset="0"/>
              <a:cs typeface="Arial"/>
            </a:endParaRPr>
          </a:p>
          <a:p>
            <a:pPr marL="457200" marR="250190" indent="-457200" algn="just">
              <a:lnSpc>
                <a:spcPct val="100000"/>
              </a:lnSpc>
              <a:spcBef>
                <a:spcPts val="500"/>
              </a:spcBef>
              <a:buFont typeface="+mj-lt"/>
              <a:buAutoNum type="arabicPeriod"/>
              <a:tabLst>
                <a:tab pos="294640" algn="l"/>
              </a:tabLst>
            </a:pPr>
            <a:endParaRPr lang="en-IN" sz="2000" dirty="0">
              <a:latin typeface="Cambria" pitchFamily="18" charset="0"/>
              <a:ea typeface="Cambria" pitchFamily="18" charset="0"/>
              <a:cs typeface="Arial"/>
            </a:endParaRPr>
          </a:p>
          <a:p>
            <a:pPr marL="457200" marR="5080" indent="-457200" algn="just">
              <a:lnSpc>
                <a:spcPct val="100000"/>
              </a:lnSpc>
              <a:spcBef>
                <a:spcPts val="500"/>
              </a:spcBef>
              <a:buAutoNum type="arabicPeriod" startAt="6"/>
              <a:tabLst>
                <a:tab pos="294640" algn="l"/>
              </a:tabLst>
            </a:pPr>
            <a:r>
              <a:rPr sz="2000">
                <a:solidFill>
                  <a:srgbClr val="282828"/>
                </a:solidFill>
                <a:latin typeface="Cambria" pitchFamily="18" charset="0"/>
                <a:ea typeface="Cambria" pitchFamily="18" charset="0"/>
                <a:cs typeface="Arial"/>
              </a:rPr>
              <a:t>The</a:t>
            </a:r>
            <a:r>
              <a:rPr lang="en-IN" sz="2000" dirty="0">
                <a:solidFill>
                  <a:srgbClr val="282828"/>
                </a:solidFill>
                <a:latin typeface="Cambria" pitchFamily="18" charset="0"/>
                <a:ea typeface="Cambria" pitchFamily="18" charset="0"/>
                <a:cs typeface="Arial"/>
              </a:rPr>
              <a:t> </a:t>
            </a:r>
            <a:r>
              <a:rPr sz="2000">
                <a:solidFill>
                  <a:srgbClr val="282828"/>
                </a:solidFill>
                <a:latin typeface="Cambria" pitchFamily="18" charset="0"/>
                <a:ea typeface="Cambria" pitchFamily="18" charset="0"/>
                <a:cs typeface="Arial"/>
              </a:rPr>
              <a:t>most </a:t>
            </a:r>
            <a:r>
              <a:rPr sz="2000" spc="-5" dirty="0">
                <a:solidFill>
                  <a:srgbClr val="282828"/>
                </a:solidFill>
                <a:latin typeface="Cambria" pitchFamily="18" charset="0"/>
                <a:ea typeface="Cambria" pitchFamily="18" charset="0"/>
                <a:cs typeface="Arial"/>
              </a:rPr>
              <a:t>efficient </a:t>
            </a:r>
            <a:r>
              <a:rPr sz="2000" dirty="0">
                <a:solidFill>
                  <a:srgbClr val="282828"/>
                </a:solidFill>
                <a:latin typeface="Cambria" pitchFamily="18" charset="0"/>
                <a:ea typeface="Cambria" pitchFamily="18" charset="0"/>
                <a:cs typeface="Arial"/>
              </a:rPr>
              <a:t>and </a:t>
            </a:r>
            <a:r>
              <a:rPr sz="2000" b="1" spc="-5" dirty="0">
                <a:solidFill>
                  <a:srgbClr val="282828"/>
                </a:solidFill>
                <a:latin typeface="Cambria" pitchFamily="18" charset="0"/>
                <a:ea typeface="Cambria" pitchFamily="18" charset="0"/>
                <a:cs typeface="Arial"/>
              </a:rPr>
              <a:t>effective </a:t>
            </a:r>
            <a:r>
              <a:rPr sz="2000" b="1" dirty="0">
                <a:solidFill>
                  <a:srgbClr val="282828"/>
                </a:solidFill>
                <a:latin typeface="Cambria" pitchFamily="18" charset="0"/>
                <a:ea typeface="Cambria" pitchFamily="18" charset="0"/>
                <a:cs typeface="Arial"/>
              </a:rPr>
              <a:t>method </a:t>
            </a:r>
            <a:r>
              <a:rPr sz="2000" spc="-5" dirty="0">
                <a:solidFill>
                  <a:srgbClr val="282828"/>
                </a:solidFill>
                <a:latin typeface="Cambria" pitchFamily="18" charset="0"/>
                <a:ea typeface="Cambria" pitchFamily="18" charset="0"/>
                <a:cs typeface="Arial"/>
              </a:rPr>
              <a:t>of </a:t>
            </a:r>
            <a:r>
              <a:rPr sz="2000" dirty="0">
                <a:solidFill>
                  <a:srgbClr val="282828"/>
                </a:solidFill>
                <a:latin typeface="Cambria" pitchFamily="18" charset="0"/>
                <a:ea typeface="Cambria" pitchFamily="18" charset="0"/>
                <a:cs typeface="Arial"/>
              </a:rPr>
              <a:t>conveying  </a:t>
            </a:r>
            <a:r>
              <a:rPr sz="2000" b="1" spc="-5" dirty="0">
                <a:solidFill>
                  <a:srgbClr val="282828"/>
                </a:solidFill>
                <a:latin typeface="Cambria" pitchFamily="18" charset="0"/>
                <a:ea typeface="Cambria" pitchFamily="18" charset="0"/>
                <a:cs typeface="Arial"/>
              </a:rPr>
              <a:t>information </a:t>
            </a:r>
            <a:r>
              <a:rPr sz="2000" spc="-5" dirty="0">
                <a:solidFill>
                  <a:srgbClr val="282828"/>
                </a:solidFill>
                <a:latin typeface="Cambria" pitchFamily="18" charset="0"/>
                <a:ea typeface="Cambria" pitchFamily="18" charset="0"/>
                <a:cs typeface="Arial"/>
              </a:rPr>
              <a:t>to </a:t>
            </a:r>
            <a:r>
              <a:rPr sz="2000" dirty="0">
                <a:solidFill>
                  <a:srgbClr val="282828"/>
                </a:solidFill>
                <a:latin typeface="Cambria" pitchFamily="18" charset="0"/>
                <a:ea typeface="Cambria" pitchFamily="18" charset="0"/>
                <a:cs typeface="Arial"/>
              </a:rPr>
              <a:t>and </a:t>
            </a:r>
            <a:r>
              <a:rPr sz="2000" spc="-5" dirty="0">
                <a:solidFill>
                  <a:srgbClr val="282828"/>
                </a:solidFill>
                <a:latin typeface="Cambria" pitchFamily="18" charset="0"/>
                <a:ea typeface="Cambria" pitchFamily="18" charset="0"/>
                <a:cs typeface="Arial"/>
              </a:rPr>
              <a:t>within </a:t>
            </a:r>
            <a:r>
              <a:rPr sz="2000" dirty="0">
                <a:solidFill>
                  <a:srgbClr val="282828"/>
                </a:solidFill>
                <a:latin typeface="Cambria" pitchFamily="18" charset="0"/>
                <a:ea typeface="Cambria" pitchFamily="18" charset="0"/>
                <a:cs typeface="Arial"/>
              </a:rPr>
              <a:t>a development </a:t>
            </a:r>
            <a:r>
              <a:rPr sz="2000" spc="-5" dirty="0">
                <a:solidFill>
                  <a:srgbClr val="282828"/>
                </a:solidFill>
                <a:latin typeface="Cambria" pitchFamily="18" charset="0"/>
                <a:ea typeface="Cambria" pitchFamily="18" charset="0"/>
                <a:cs typeface="Arial"/>
              </a:rPr>
              <a:t>team is </a:t>
            </a:r>
            <a:r>
              <a:rPr sz="2000" b="1">
                <a:solidFill>
                  <a:srgbClr val="282828"/>
                </a:solidFill>
                <a:latin typeface="Cambria" pitchFamily="18" charset="0"/>
                <a:ea typeface="Cambria" pitchFamily="18" charset="0"/>
                <a:cs typeface="Arial"/>
              </a:rPr>
              <a:t>face–to–face  </a:t>
            </a:r>
            <a:r>
              <a:rPr sz="2000" b="1" spc="-5">
                <a:solidFill>
                  <a:srgbClr val="282828"/>
                </a:solidFill>
                <a:latin typeface="Cambria" pitchFamily="18" charset="0"/>
                <a:ea typeface="Cambria" pitchFamily="18" charset="0"/>
                <a:cs typeface="Arial"/>
              </a:rPr>
              <a:t>conversation.</a:t>
            </a:r>
            <a:endParaRPr lang="en-IN" sz="2000" b="1" spc="-5" dirty="0">
              <a:solidFill>
                <a:srgbClr val="282828"/>
              </a:solidFill>
              <a:latin typeface="Cambria" pitchFamily="18" charset="0"/>
              <a:ea typeface="Cambria" pitchFamily="18" charset="0"/>
              <a:cs typeface="Arial"/>
            </a:endParaRPr>
          </a:p>
          <a:p>
            <a:pPr marL="457200" marR="5080" indent="-457200" algn="just">
              <a:lnSpc>
                <a:spcPct val="100000"/>
              </a:lnSpc>
              <a:spcBef>
                <a:spcPts val="500"/>
              </a:spcBef>
              <a:buAutoNum type="arabicPeriod" startAt="6"/>
              <a:tabLst>
                <a:tab pos="294640" algn="l"/>
              </a:tabLst>
            </a:pPr>
            <a:endParaRPr lang="en-IN" sz="2000" b="1" spc="-5" dirty="0">
              <a:solidFill>
                <a:srgbClr val="282828"/>
              </a:solidFill>
              <a:latin typeface="Cambria" pitchFamily="18" charset="0"/>
              <a:ea typeface="Cambria" pitchFamily="18" charset="0"/>
              <a:cs typeface="Arial"/>
            </a:endParaRPr>
          </a:p>
          <a:p>
            <a:pPr marL="457200" marR="5080" indent="-457200" algn="just">
              <a:lnSpc>
                <a:spcPct val="100000"/>
              </a:lnSpc>
              <a:spcBef>
                <a:spcPts val="500"/>
              </a:spcBef>
              <a:buAutoNum type="arabicPeriod" startAt="6"/>
              <a:tabLst>
                <a:tab pos="294640" algn="l"/>
              </a:tabLst>
            </a:pPr>
            <a:r>
              <a:rPr lang="en-IN" sz="2000" spc="-5" dirty="0">
                <a:latin typeface="Cambria" pitchFamily="18" charset="0"/>
                <a:ea typeface="Cambria" pitchFamily="18" charset="0"/>
              </a:rPr>
              <a:t>Working </a:t>
            </a:r>
            <a:r>
              <a:rPr lang="en-IN" sz="2000" spc="5" dirty="0">
                <a:latin typeface="Cambria" pitchFamily="18" charset="0"/>
                <a:ea typeface="Cambria" pitchFamily="18" charset="0"/>
              </a:rPr>
              <a:t>software </a:t>
            </a:r>
            <a:r>
              <a:rPr lang="en-IN" sz="2000" spc="-5" dirty="0">
                <a:latin typeface="Cambria" pitchFamily="18" charset="0"/>
                <a:ea typeface="Cambria" pitchFamily="18" charset="0"/>
                <a:cs typeface="Arial"/>
              </a:rPr>
              <a:t>is the </a:t>
            </a:r>
            <a:r>
              <a:rPr lang="en-IN" sz="2000" spc="-5" dirty="0">
                <a:latin typeface="Cambria" pitchFamily="18" charset="0"/>
                <a:ea typeface="Cambria" pitchFamily="18" charset="0"/>
              </a:rPr>
              <a:t>primary measure </a:t>
            </a:r>
            <a:r>
              <a:rPr lang="en-IN" sz="2000" dirty="0">
                <a:latin typeface="Cambria" pitchFamily="18" charset="0"/>
                <a:ea typeface="Cambria" pitchFamily="18" charset="0"/>
                <a:cs typeface="Arial"/>
              </a:rPr>
              <a:t>of </a:t>
            </a:r>
            <a:r>
              <a:rPr lang="en-IN" sz="2000" dirty="0">
                <a:latin typeface="Cambria" pitchFamily="18" charset="0"/>
                <a:ea typeface="Cambria" pitchFamily="18" charset="0"/>
              </a:rPr>
              <a:t>progress</a:t>
            </a:r>
            <a:r>
              <a:rPr lang="en-IN" sz="2000" dirty="0">
                <a:latin typeface="Cambria" pitchFamily="18" charset="0"/>
                <a:ea typeface="Cambria" pitchFamily="18" charset="0"/>
                <a:cs typeface="Arial"/>
              </a:rPr>
              <a:t>.</a:t>
            </a:r>
          </a:p>
          <a:p>
            <a:pPr marL="457200" marR="5080" indent="-457200" algn="just">
              <a:lnSpc>
                <a:spcPct val="100000"/>
              </a:lnSpc>
              <a:spcBef>
                <a:spcPts val="500"/>
              </a:spcBef>
              <a:buAutoNum type="arabicPeriod" startAt="6"/>
              <a:tabLst>
                <a:tab pos="294640" algn="l"/>
              </a:tabLst>
            </a:pPr>
            <a:endParaRPr lang="en-IN" sz="2000" spc="-5" dirty="0">
              <a:latin typeface="Cambria" pitchFamily="18" charset="0"/>
              <a:ea typeface="Cambria" pitchFamily="18" charset="0"/>
              <a:cs typeface="Arial"/>
            </a:endParaRPr>
          </a:p>
          <a:p>
            <a:pPr marL="457200" marR="5080" indent="-457200" algn="just">
              <a:lnSpc>
                <a:spcPct val="100000"/>
              </a:lnSpc>
              <a:spcBef>
                <a:spcPts val="500"/>
              </a:spcBef>
              <a:buAutoNum type="arabicPeriod" startAt="6"/>
              <a:tabLst>
                <a:tab pos="294640" algn="l"/>
              </a:tabLst>
            </a:pPr>
            <a:r>
              <a:rPr lang="en-IN" sz="2000" spc="-5" dirty="0">
                <a:latin typeface="Cambria" pitchFamily="18" charset="0"/>
                <a:ea typeface="Cambria" pitchFamily="18" charset="0"/>
                <a:cs typeface="Arial"/>
              </a:rPr>
              <a:t>Agile </a:t>
            </a:r>
            <a:r>
              <a:rPr lang="en-IN" sz="2000" dirty="0">
                <a:latin typeface="Cambria" pitchFamily="18" charset="0"/>
                <a:ea typeface="Cambria" pitchFamily="18" charset="0"/>
                <a:cs typeface="Arial"/>
              </a:rPr>
              <a:t>processes promote </a:t>
            </a:r>
            <a:r>
              <a:rPr lang="en-IN" sz="2000" spc="-5" dirty="0">
                <a:latin typeface="Cambria" pitchFamily="18" charset="0"/>
                <a:ea typeface="Cambria" pitchFamily="18" charset="0"/>
              </a:rPr>
              <a:t>sustainable development</a:t>
            </a:r>
            <a:r>
              <a:rPr lang="en-IN" sz="2000" spc="-5" dirty="0">
                <a:latin typeface="Cambria" pitchFamily="18" charset="0"/>
                <a:ea typeface="Cambria" pitchFamily="18" charset="0"/>
                <a:cs typeface="Arial"/>
              </a:rPr>
              <a:t>. </a:t>
            </a:r>
            <a:r>
              <a:rPr lang="en-IN" sz="2000" dirty="0">
                <a:latin typeface="Cambria" pitchFamily="18" charset="0"/>
                <a:ea typeface="Cambria" pitchFamily="18" charset="0"/>
                <a:cs typeface="Arial"/>
              </a:rPr>
              <a:t>The  sponsors, developers, and users should be able </a:t>
            </a:r>
            <a:r>
              <a:rPr lang="en-IN" sz="2000" spc="-5" dirty="0">
                <a:latin typeface="Cambria" pitchFamily="18" charset="0"/>
                <a:ea typeface="Cambria" pitchFamily="18" charset="0"/>
                <a:cs typeface="Arial"/>
              </a:rPr>
              <a:t>to maintain </a:t>
            </a:r>
            <a:r>
              <a:rPr lang="en-IN" sz="2000" dirty="0">
                <a:latin typeface="Cambria" pitchFamily="18" charset="0"/>
                <a:ea typeface="Cambria" pitchFamily="18" charset="0"/>
                <a:cs typeface="Arial"/>
              </a:rPr>
              <a:t>a  constant pace</a:t>
            </a:r>
            <a:r>
              <a:rPr lang="en-IN" sz="2000" spc="-20" dirty="0">
                <a:latin typeface="Cambria" pitchFamily="18" charset="0"/>
                <a:ea typeface="Cambria" pitchFamily="18" charset="0"/>
                <a:cs typeface="Arial"/>
              </a:rPr>
              <a:t> </a:t>
            </a:r>
            <a:r>
              <a:rPr lang="en-IN" sz="2000" spc="-5" dirty="0">
                <a:latin typeface="Cambria" pitchFamily="18" charset="0"/>
                <a:ea typeface="Cambria" pitchFamily="18" charset="0"/>
                <a:cs typeface="Arial"/>
              </a:rPr>
              <a:t>indefinitely.</a:t>
            </a:r>
          </a:p>
          <a:p>
            <a:pPr marL="781686" marR="5080" indent="-457200">
              <a:lnSpc>
                <a:spcPct val="100000"/>
              </a:lnSpc>
              <a:spcBef>
                <a:spcPts val="500"/>
              </a:spcBef>
              <a:buFont typeface="+mj-lt"/>
              <a:buAutoNum type="arabicPeriod"/>
              <a:tabLst>
                <a:tab pos="606425" algn="l"/>
              </a:tabLst>
            </a:pPr>
            <a:endParaRPr lang="en-IN" sz="2000" spc="-5" dirty="0">
              <a:latin typeface="Cambria" pitchFamily="18" charset="0"/>
              <a:ea typeface="Cambria" pitchFamily="18" charset="0"/>
              <a:cs typeface="Arial"/>
            </a:endParaRPr>
          </a:p>
          <a:p>
            <a:pPr marL="457200" marR="5080" indent="-457200" algn="just">
              <a:lnSpc>
                <a:spcPct val="100000"/>
              </a:lnSpc>
              <a:spcBef>
                <a:spcPts val="500"/>
              </a:spcBef>
              <a:buFont typeface="+mj-lt"/>
              <a:buAutoNum type="arabicPeriod"/>
              <a:tabLst>
                <a:tab pos="294640" algn="l"/>
              </a:tabLst>
            </a:pPr>
            <a:endParaRPr sz="2000">
              <a:latin typeface="Cambria" pitchFamily="18" charset="0"/>
              <a:ea typeface="Cambria" pitchFamily="18" charset="0"/>
              <a:cs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The interface design elements for software depict </a:t>
            </a:r>
            <a:r>
              <a:rPr lang="en-IN" sz="2000" dirty="0">
                <a:solidFill>
                  <a:srgbClr val="00B0F0"/>
                </a:solidFill>
                <a:latin typeface="Cambria" pitchFamily="18" charset="0"/>
                <a:ea typeface="Cambria" pitchFamily="18" charset="0"/>
              </a:rPr>
              <a:t>information flows into and out of the system and how it is communicated </a:t>
            </a:r>
            <a:r>
              <a:rPr lang="en-IN" sz="2000" dirty="0">
                <a:latin typeface="Cambria" pitchFamily="18" charset="0"/>
                <a:ea typeface="Cambria" pitchFamily="18" charset="0"/>
              </a:rPr>
              <a:t>among the components defined as part of the architecture. There are three important elements of interface design: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(1) the user interface (UI);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(2) external interfaces to other systems, devices, networks, or other producers or consumers of information; and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(3) internal interfaces between various design components.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4.Component-Level Design Elements</a:t>
            </a:r>
          </a:p>
        </p:txBody>
      </p:sp>
      <p:pic>
        <p:nvPicPr>
          <p:cNvPr id="3074" name="Picture 2"/>
          <p:cNvPicPr>
            <a:picLocks noGrp="1" noChangeAspect="1" noChangeArrowheads="1"/>
          </p:cNvPicPr>
          <p:nvPr>
            <p:ph idx="1"/>
          </p:nvPr>
        </p:nvPicPr>
        <p:blipFill>
          <a:blip r:embed="rId2"/>
          <a:srcRect/>
          <a:stretch>
            <a:fillRect/>
          </a:stretch>
        </p:blipFill>
        <p:spPr bwMode="auto">
          <a:xfrm>
            <a:off x="2676525" y="3263106"/>
            <a:ext cx="3790950" cy="1200150"/>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The component-level design for software fully describes the internal detail of each software component.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To accomplish this, the component-level design defines data structures for all local data objects and algorithmic detail for all processing that occurs within a component and an interface that allows access to all component operations (</a:t>
            </a:r>
            <a:r>
              <a:rPr lang="en-IN" sz="2000" dirty="0" err="1">
                <a:latin typeface="Cambria" pitchFamily="18" charset="0"/>
                <a:ea typeface="Cambria" pitchFamily="18" charset="0"/>
              </a:rPr>
              <a:t>behaviors</a:t>
            </a:r>
            <a:r>
              <a:rPr lang="en-IN" sz="2000" dirty="0">
                <a:latin typeface="Cambria" pitchFamily="18" charset="0"/>
                <a:ea typeface="Cambria" pitchFamily="18" charset="0"/>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5.Deployment-Level Design Element</a:t>
            </a:r>
          </a:p>
        </p:txBody>
      </p:sp>
      <p:pic>
        <p:nvPicPr>
          <p:cNvPr id="4098" name="Picture 2"/>
          <p:cNvPicPr>
            <a:picLocks noChangeAspect="1" noChangeArrowheads="1"/>
          </p:cNvPicPr>
          <p:nvPr/>
        </p:nvPicPr>
        <p:blipFill>
          <a:blip r:embed="rId2"/>
          <a:srcRect/>
          <a:stretch>
            <a:fillRect/>
          </a:stretch>
        </p:blipFill>
        <p:spPr bwMode="auto">
          <a:xfrm>
            <a:off x="2786050" y="1928802"/>
            <a:ext cx="4429156" cy="4291014"/>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t>Deployment-level design elements indicate how software functionality and subsystems will be allocated within the physical computing environment that will support the software.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5992"/>
            <a:ext cx="7406640" cy="1676400"/>
          </a:xfrm>
        </p:spPr>
        <p:txBody>
          <a:bodyPr>
            <a:normAutofit/>
          </a:bodyPr>
          <a:lstStyle/>
          <a:p>
            <a:r>
              <a:rPr lang="en-US" dirty="0"/>
              <a:t>			Thank you</a:t>
            </a:r>
          </a:p>
        </p:txBody>
      </p:sp>
      <p:sp>
        <p:nvSpPr>
          <p:cNvPr id="3" name="Subtitle 2"/>
          <p:cNvSpPr>
            <a:spLocks noGrp="1"/>
          </p:cNvSpPr>
          <p:nvPr>
            <p:ph type="subTitle" idx="1"/>
          </p:nvPr>
        </p:nvSpPr>
        <p:spPr/>
        <p:txBody>
          <a:bodyPr/>
          <a:lstStyle/>
          <a:p>
            <a:pPr algn="ct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457200" y="1600200"/>
            <a:ext cx="8229600" cy="3847207"/>
          </a:xfrm>
          <a:prstGeom prst="rect">
            <a:avLst/>
          </a:prstGeom>
        </p:spPr>
        <p:txBody>
          <a:bodyPr vert="horz" wrap="square" lIns="0" tIns="76200" rIns="0" bIns="0" rtlCol="0">
            <a:spAutoFit/>
          </a:bodyPr>
          <a:lstStyle/>
          <a:p>
            <a:pPr marL="772795" marR="483870" indent="-448309" algn="just">
              <a:spcBef>
                <a:spcPts val="500"/>
              </a:spcBef>
              <a:buNone/>
              <a:tabLst>
                <a:tab pos="748665" algn="l"/>
              </a:tabLst>
            </a:pPr>
            <a:r>
              <a:rPr lang="en-IN" sz="2000" spc="-5" dirty="0">
                <a:latin typeface="Cambria" pitchFamily="18" charset="0"/>
                <a:ea typeface="Cambria" pitchFamily="18" charset="0"/>
              </a:rPr>
              <a:t>9.Continuous </a:t>
            </a:r>
            <a:r>
              <a:rPr lang="en-IN" sz="2000" dirty="0">
                <a:latin typeface="Cambria" pitchFamily="18" charset="0"/>
                <a:ea typeface="Cambria" pitchFamily="18" charset="0"/>
              </a:rPr>
              <a:t>attention </a:t>
            </a:r>
            <a:r>
              <a:rPr lang="en-IN" sz="2000" dirty="0">
                <a:latin typeface="Cambria" pitchFamily="18" charset="0"/>
                <a:ea typeface="Cambria" pitchFamily="18" charset="0"/>
                <a:cs typeface="Arial"/>
              </a:rPr>
              <a:t>to </a:t>
            </a:r>
            <a:r>
              <a:rPr lang="en-IN" sz="2000" dirty="0">
                <a:latin typeface="Cambria" pitchFamily="18" charset="0"/>
                <a:ea typeface="Cambria" pitchFamily="18" charset="0"/>
              </a:rPr>
              <a:t>technical </a:t>
            </a:r>
            <a:r>
              <a:rPr lang="en-IN" sz="2000" spc="-5" dirty="0">
                <a:latin typeface="Cambria" pitchFamily="18" charset="0"/>
                <a:ea typeface="Cambria" pitchFamily="18" charset="0"/>
              </a:rPr>
              <a:t>excellence </a:t>
            </a:r>
            <a:r>
              <a:rPr lang="en-IN" sz="2000" dirty="0">
                <a:latin typeface="Cambria" pitchFamily="18" charset="0"/>
                <a:ea typeface="Cambria" pitchFamily="18" charset="0"/>
                <a:cs typeface="Arial"/>
              </a:rPr>
              <a:t>and </a:t>
            </a:r>
            <a:r>
              <a:rPr lang="en-IN" sz="2000" spc="-5" dirty="0">
                <a:latin typeface="Cambria" pitchFamily="18" charset="0"/>
                <a:ea typeface="Cambria" pitchFamily="18" charset="0"/>
              </a:rPr>
              <a:t>good  design </a:t>
            </a:r>
            <a:r>
              <a:rPr lang="en-IN" sz="2000" dirty="0">
                <a:latin typeface="Cambria" pitchFamily="18" charset="0"/>
                <a:ea typeface="Cambria" pitchFamily="18" charset="0"/>
              </a:rPr>
              <a:t>enhances</a:t>
            </a:r>
            <a:r>
              <a:rPr lang="en-IN" sz="2000" spc="-10" dirty="0">
                <a:latin typeface="Cambria" pitchFamily="18" charset="0"/>
                <a:ea typeface="Cambria" pitchFamily="18" charset="0"/>
              </a:rPr>
              <a:t> </a:t>
            </a:r>
            <a:r>
              <a:rPr lang="en-IN" sz="2000" spc="-5" dirty="0">
                <a:latin typeface="Cambria" pitchFamily="18" charset="0"/>
                <a:ea typeface="Cambria" pitchFamily="18" charset="0"/>
              </a:rPr>
              <a:t>agility.</a:t>
            </a:r>
          </a:p>
          <a:p>
            <a:pPr marL="772795" marR="483870" indent="-448309" algn="just">
              <a:spcBef>
                <a:spcPts val="500"/>
              </a:spcBef>
              <a:buNone/>
              <a:tabLst>
                <a:tab pos="748665" algn="l"/>
              </a:tabLst>
            </a:pPr>
            <a:endParaRPr lang="en-IN" sz="2000" spc="-5" dirty="0">
              <a:latin typeface="Cambria" pitchFamily="18" charset="0"/>
              <a:ea typeface="Cambria" pitchFamily="18" charset="0"/>
            </a:endParaRPr>
          </a:p>
          <a:p>
            <a:pPr marL="772795" marR="483870" indent="-448309" algn="just">
              <a:spcBef>
                <a:spcPts val="500"/>
              </a:spcBef>
              <a:buNone/>
              <a:tabLst>
                <a:tab pos="748665" algn="l"/>
              </a:tabLst>
            </a:pPr>
            <a:r>
              <a:rPr lang="en-IN" sz="2000" spc="-5" dirty="0">
                <a:latin typeface="Cambria" pitchFamily="18" charset="0"/>
                <a:ea typeface="Cambria" pitchFamily="18" charset="0"/>
              </a:rPr>
              <a:t>10.</a:t>
            </a:r>
            <a:r>
              <a:rPr sz="2000" b="1" spc="-5">
                <a:latin typeface="Cambria" pitchFamily="18" charset="0"/>
                <a:ea typeface="Cambria" pitchFamily="18" charset="0"/>
              </a:rPr>
              <a:t>Simplicity </a:t>
            </a:r>
            <a:r>
              <a:rPr sz="2000" b="0" dirty="0">
                <a:latin typeface="Cambria" pitchFamily="18" charset="0"/>
                <a:ea typeface="Cambria" pitchFamily="18" charset="0"/>
                <a:cs typeface="Arial"/>
              </a:rPr>
              <a:t>– </a:t>
            </a:r>
            <a:r>
              <a:rPr sz="2000" b="0" spc="-5" dirty="0">
                <a:latin typeface="Cambria" pitchFamily="18" charset="0"/>
                <a:ea typeface="Cambria" pitchFamily="18" charset="0"/>
                <a:cs typeface="Arial"/>
              </a:rPr>
              <a:t>the </a:t>
            </a:r>
            <a:r>
              <a:rPr sz="2000" b="0" dirty="0">
                <a:latin typeface="Cambria" pitchFamily="18" charset="0"/>
                <a:ea typeface="Cambria" pitchFamily="18" charset="0"/>
                <a:cs typeface="Arial"/>
              </a:rPr>
              <a:t>art of </a:t>
            </a:r>
            <a:r>
              <a:rPr sz="2000" b="0" spc="-5" dirty="0">
                <a:latin typeface="Cambria" pitchFamily="18" charset="0"/>
                <a:ea typeface="Cambria" pitchFamily="18" charset="0"/>
                <a:cs typeface="Arial"/>
              </a:rPr>
              <a:t>maximizing the </a:t>
            </a:r>
            <a:r>
              <a:rPr sz="2000" b="0" dirty="0">
                <a:latin typeface="Cambria" pitchFamily="18" charset="0"/>
                <a:ea typeface="Cambria" pitchFamily="18" charset="0"/>
                <a:cs typeface="Arial"/>
              </a:rPr>
              <a:t>amount </a:t>
            </a:r>
            <a:r>
              <a:rPr sz="2000" b="0" spc="-5" dirty="0">
                <a:latin typeface="Cambria" pitchFamily="18" charset="0"/>
                <a:ea typeface="Cambria" pitchFamily="18" charset="0"/>
                <a:cs typeface="Arial"/>
              </a:rPr>
              <a:t>of work </a:t>
            </a:r>
            <a:r>
              <a:rPr sz="2000" b="0" dirty="0">
                <a:latin typeface="Cambria" pitchFamily="18" charset="0"/>
                <a:ea typeface="Cambria" pitchFamily="18" charset="0"/>
                <a:cs typeface="Arial"/>
              </a:rPr>
              <a:t>not  </a:t>
            </a:r>
            <a:r>
              <a:rPr sz="2000" b="0" spc="-5" dirty="0">
                <a:latin typeface="Cambria" pitchFamily="18" charset="0"/>
                <a:ea typeface="Cambria" pitchFamily="18" charset="0"/>
                <a:cs typeface="Arial"/>
              </a:rPr>
              <a:t>done </a:t>
            </a:r>
            <a:r>
              <a:rPr sz="2000" b="0" dirty="0">
                <a:latin typeface="Cambria" pitchFamily="18" charset="0"/>
                <a:ea typeface="Cambria" pitchFamily="18" charset="0"/>
                <a:cs typeface="Arial"/>
              </a:rPr>
              <a:t>– </a:t>
            </a:r>
            <a:r>
              <a:rPr sz="2000" b="0" spc="-5">
                <a:latin typeface="Cambria" pitchFamily="18" charset="0"/>
                <a:ea typeface="Cambria" pitchFamily="18" charset="0"/>
                <a:cs typeface="Arial"/>
              </a:rPr>
              <a:t>is</a:t>
            </a:r>
            <a:r>
              <a:rPr sz="2000" b="0">
                <a:latin typeface="Cambria" pitchFamily="18" charset="0"/>
                <a:ea typeface="Cambria" pitchFamily="18" charset="0"/>
                <a:cs typeface="Arial"/>
              </a:rPr>
              <a:t> essential</a:t>
            </a:r>
            <a:r>
              <a:rPr lang="en-IN" sz="2000" b="0" dirty="0">
                <a:latin typeface="Cambria" pitchFamily="18" charset="0"/>
                <a:ea typeface="Cambria" pitchFamily="18" charset="0"/>
                <a:cs typeface="Arial"/>
              </a:rPr>
              <a:t>.</a:t>
            </a:r>
          </a:p>
          <a:p>
            <a:pPr marL="772795" marR="367665" indent="-448309" algn="just">
              <a:lnSpc>
                <a:spcPct val="100000"/>
              </a:lnSpc>
              <a:spcBef>
                <a:spcPts val="500"/>
              </a:spcBef>
              <a:buNone/>
              <a:tabLst>
                <a:tab pos="748665" algn="l"/>
              </a:tabLst>
            </a:pPr>
            <a:endParaRPr lang="en-IN" sz="2000" spc="-5" dirty="0">
              <a:latin typeface="Cambria" pitchFamily="18" charset="0"/>
              <a:ea typeface="Cambria" pitchFamily="18" charset="0"/>
              <a:cs typeface="Arial"/>
            </a:endParaRPr>
          </a:p>
          <a:p>
            <a:pPr marL="772795" marR="367665" indent="-448309" algn="just">
              <a:lnSpc>
                <a:spcPct val="100000"/>
              </a:lnSpc>
              <a:spcBef>
                <a:spcPts val="500"/>
              </a:spcBef>
              <a:buNone/>
              <a:tabLst>
                <a:tab pos="748665" algn="l"/>
              </a:tabLst>
            </a:pPr>
            <a:r>
              <a:rPr lang="en-IN" sz="2000" b="0" spc="-5" dirty="0">
                <a:latin typeface="Cambria" pitchFamily="18" charset="0"/>
                <a:ea typeface="Cambria" pitchFamily="18" charset="0"/>
                <a:cs typeface="Arial"/>
              </a:rPr>
              <a:t>11.</a:t>
            </a:r>
            <a:r>
              <a:rPr sz="2000" b="0" spc="-5">
                <a:latin typeface="Cambria" pitchFamily="18" charset="0"/>
                <a:ea typeface="Cambria" pitchFamily="18" charset="0"/>
                <a:cs typeface="Arial"/>
              </a:rPr>
              <a:t>The </a:t>
            </a:r>
            <a:r>
              <a:rPr sz="2000" b="0" dirty="0">
                <a:latin typeface="Cambria" pitchFamily="18" charset="0"/>
                <a:ea typeface="Cambria" pitchFamily="18" charset="0"/>
                <a:cs typeface="Arial"/>
              </a:rPr>
              <a:t>best architectures, requirements, and designs</a:t>
            </a:r>
            <a:r>
              <a:rPr sz="2000" b="0" spc="-110" dirty="0">
                <a:latin typeface="Cambria" pitchFamily="18" charset="0"/>
                <a:ea typeface="Cambria" pitchFamily="18" charset="0"/>
                <a:cs typeface="Arial"/>
              </a:rPr>
              <a:t> </a:t>
            </a:r>
            <a:r>
              <a:rPr sz="2000" b="0" dirty="0">
                <a:latin typeface="Cambria" pitchFamily="18" charset="0"/>
                <a:ea typeface="Cambria" pitchFamily="18" charset="0"/>
                <a:cs typeface="Arial"/>
              </a:rPr>
              <a:t>emerge  </a:t>
            </a:r>
            <a:r>
              <a:rPr sz="2000" b="0" spc="-5" dirty="0">
                <a:latin typeface="Cambria" pitchFamily="18" charset="0"/>
                <a:ea typeface="Cambria" pitchFamily="18" charset="0"/>
                <a:cs typeface="Arial"/>
              </a:rPr>
              <a:t>from </a:t>
            </a:r>
            <a:r>
              <a:rPr sz="2000" b="1" spc="-5">
                <a:latin typeface="Cambria" pitchFamily="18" charset="0"/>
                <a:ea typeface="Cambria" pitchFamily="18" charset="0"/>
              </a:rPr>
              <a:t>self–organizing</a:t>
            </a:r>
            <a:r>
              <a:rPr sz="2000" b="1">
                <a:latin typeface="Cambria" pitchFamily="18" charset="0"/>
                <a:ea typeface="Cambria" pitchFamily="18" charset="0"/>
              </a:rPr>
              <a:t> </a:t>
            </a:r>
            <a:r>
              <a:rPr sz="2000" b="1" spc="-5">
                <a:latin typeface="Cambria" pitchFamily="18" charset="0"/>
                <a:ea typeface="Cambria" pitchFamily="18" charset="0"/>
              </a:rPr>
              <a:t>teams</a:t>
            </a:r>
            <a:r>
              <a:rPr lang="en-IN" sz="2000" spc="-5" dirty="0">
                <a:latin typeface="Cambria" pitchFamily="18" charset="0"/>
                <a:ea typeface="Cambria" pitchFamily="18" charset="0"/>
              </a:rPr>
              <a:t>.</a:t>
            </a:r>
          </a:p>
          <a:p>
            <a:pPr marL="772795" marR="367665" indent="-448309" algn="just">
              <a:lnSpc>
                <a:spcPct val="100000"/>
              </a:lnSpc>
              <a:spcBef>
                <a:spcPts val="500"/>
              </a:spcBef>
              <a:buNone/>
              <a:tabLst>
                <a:tab pos="748665" algn="l"/>
              </a:tabLst>
            </a:pPr>
            <a:endParaRPr lang="en-IN" sz="2000" spc="-5" dirty="0">
              <a:latin typeface="Cambria" pitchFamily="18" charset="0"/>
              <a:ea typeface="Cambria" pitchFamily="18" charset="0"/>
            </a:endParaRPr>
          </a:p>
          <a:p>
            <a:pPr marL="772795" marR="476884" indent="-448309" algn="just">
              <a:lnSpc>
                <a:spcPct val="100000"/>
              </a:lnSpc>
              <a:spcBef>
                <a:spcPts val="500"/>
              </a:spcBef>
              <a:buNone/>
              <a:tabLst>
                <a:tab pos="748665" algn="l"/>
              </a:tabLst>
            </a:pPr>
            <a:r>
              <a:rPr lang="en-IN" sz="2000" b="0" spc="-5" dirty="0">
                <a:latin typeface="Cambria" pitchFamily="18" charset="0"/>
                <a:ea typeface="Cambria" pitchFamily="18" charset="0"/>
                <a:cs typeface="Arial"/>
              </a:rPr>
              <a:t>12. </a:t>
            </a:r>
            <a:r>
              <a:rPr sz="2000" b="0" spc="-5">
                <a:latin typeface="Cambria" pitchFamily="18" charset="0"/>
                <a:ea typeface="Cambria" pitchFamily="18" charset="0"/>
                <a:cs typeface="Arial"/>
              </a:rPr>
              <a:t>At </a:t>
            </a:r>
            <a:r>
              <a:rPr sz="2000" spc="-5" dirty="0">
                <a:latin typeface="Cambria" pitchFamily="18" charset="0"/>
                <a:ea typeface="Cambria" pitchFamily="18" charset="0"/>
              </a:rPr>
              <a:t>regular intervals</a:t>
            </a:r>
            <a:r>
              <a:rPr sz="2000" b="0" spc="-5" dirty="0">
                <a:latin typeface="Cambria" pitchFamily="18" charset="0"/>
                <a:ea typeface="Cambria" pitchFamily="18" charset="0"/>
                <a:cs typeface="Arial"/>
              </a:rPr>
              <a:t>, the </a:t>
            </a:r>
            <a:r>
              <a:rPr sz="2000" dirty="0">
                <a:latin typeface="Cambria" pitchFamily="18" charset="0"/>
                <a:ea typeface="Cambria" pitchFamily="18" charset="0"/>
              </a:rPr>
              <a:t>team </a:t>
            </a:r>
            <a:r>
              <a:rPr sz="2000" b="0" spc="-5" dirty="0">
                <a:latin typeface="Cambria" pitchFamily="18" charset="0"/>
                <a:ea typeface="Cambria" pitchFamily="18" charset="0"/>
                <a:cs typeface="Arial"/>
              </a:rPr>
              <a:t>reflects </a:t>
            </a:r>
            <a:r>
              <a:rPr sz="2000" b="0" dirty="0">
                <a:latin typeface="Cambria" pitchFamily="18" charset="0"/>
                <a:ea typeface="Cambria" pitchFamily="18" charset="0"/>
                <a:cs typeface="Arial"/>
              </a:rPr>
              <a:t>on how to become  </a:t>
            </a:r>
            <a:r>
              <a:rPr sz="2000" b="0" spc="-5" dirty="0">
                <a:latin typeface="Cambria" pitchFamily="18" charset="0"/>
                <a:ea typeface="Cambria" pitchFamily="18" charset="0"/>
                <a:cs typeface="Arial"/>
              </a:rPr>
              <a:t>more effective, then </a:t>
            </a:r>
            <a:r>
              <a:rPr sz="2000" spc="-5" dirty="0">
                <a:latin typeface="Cambria" pitchFamily="18" charset="0"/>
                <a:ea typeface="Cambria" pitchFamily="18" charset="0"/>
              </a:rPr>
              <a:t>tunes </a:t>
            </a:r>
            <a:r>
              <a:rPr sz="2000" b="0" dirty="0">
                <a:latin typeface="Cambria" pitchFamily="18" charset="0"/>
                <a:ea typeface="Cambria" pitchFamily="18" charset="0"/>
                <a:cs typeface="Arial"/>
              </a:rPr>
              <a:t>and </a:t>
            </a:r>
            <a:r>
              <a:rPr sz="2000" spc="-5" dirty="0">
                <a:latin typeface="Cambria" pitchFamily="18" charset="0"/>
                <a:ea typeface="Cambria" pitchFamily="18" charset="0"/>
              </a:rPr>
              <a:t>adjusts </a:t>
            </a:r>
            <a:r>
              <a:rPr sz="2000" b="0" spc="-5" dirty="0">
                <a:latin typeface="Cambria" pitchFamily="18" charset="0"/>
                <a:ea typeface="Cambria" pitchFamily="18" charset="0"/>
                <a:cs typeface="Arial"/>
              </a:rPr>
              <a:t>its </a:t>
            </a:r>
            <a:r>
              <a:rPr sz="2000" spc="-5">
                <a:latin typeface="Cambria" pitchFamily="18" charset="0"/>
                <a:ea typeface="Cambria" pitchFamily="18" charset="0"/>
              </a:rPr>
              <a:t>behavior  </a:t>
            </a:r>
            <a:r>
              <a:rPr sz="2000" b="0">
                <a:latin typeface="Cambria" pitchFamily="18" charset="0"/>
                <a:ea typeface="Cambria" pitchFamily="18" charset="0"/>
                <a:cs typeface="Arial"/>
              </a:rPr>
              <a:t>accordingly</a:t>
            </a:r>
            <a:r>
              <a:rPr lang="en-IN" sz="2000" b="0" dirty="0">
                <a:latin typeface="Cambria" pitchFamily="18" charset="0"/>
                <a:ea typeface="Cambria" pitchFamily="18" charset="0"/>
                <a:cs typeface="Arial"/>
              </a:rPr>
              <a:t>.</a:t>
            </a:r>
            <a:endParaRPr sz="2000" b="0" dirty="0">
              <a:latin typeface="Cambria" pitchFamily="18" charset="0"/>
              <a:ea typeface="Cambria" pitchFamily="18" charset="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2.The Politics of Agile Development</a:t>
            </a:r>
          </a:p>
        </p:txBody>
      </p:sp>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Traditional methodologists are a bunch of stick-in-the-muds who’d rather </a:t>
            </a:r>
            <a:r>
              <a:rPr lang="en-IN" sz="2000" dirty="0">
                <a:solidFill>
                  <a:srgbClr val="FF0000"/>
                </a:solidFill>
                <a:latin typeface="Cambria" pitchFamily="18" charset="0"/>
                <a:ea typeface="Cambria" pitchFamily="18" charset="0"/>
              </a:rPr>
              <a:t>produce flawless documentation </a:t>
            </a:r>
            <a:r>
              <a:rPr lang="en-IN" sz="2000" dirty="0">
                <a:latin typeface="Cambria" pitchFamily="18" charset="0"/>
                <a:ea typeface="Cambria" pitchFamily="18" charset="0"/>
              </a:rPr>
              <a:t>than a working system that meets business needs.”</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Even within the agile school itself, there are many proposed process models  each with a subtly different approach to the agility problem.</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Within each model there is a set of “ideas” (</a:t>
            </a:r>
            <a:r>
              <a:rPr lang="en-IN" sz="2000" dirty="0" err="1">
                <a:latin typeface="Cambria" pitchFamily="18" charset="0"/>
                <a:ea typeface="Cambria" pitchFamily="18" charset="0"/>
              </a:rPr>
              <a:t>agilists</a:t>
            </a:r>
            <a:r>
              <a:rPr lang="en-IN" sz="2000" dirty="0">
                <a:latin typeface="Cambria" pitchFamily="18" charset="0"/>
                <a:ea typeface="Cambria" pitchFamily="18" charset="0"/>
              </a:rPr>
              <a:t> are loath to call them “work tasks”) that represent a significant departure from traditional software engineering. </a:t>
            </a:r>
          </a:p>
          <a:p>
            <a:pPr algn="just"/>
            <a:endParaRPr lang="en-IN" sz="2000" dirty="0">
              <a:latin typeface="Cambria" pitchFamily="18" charset="0"/>
              <a:ea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And yet, many agile concepts are simply </a:t>
            </a:r>
            <a:r>
              <a:rPr lang="en-IN" sz="2000" dirty="0">
                <a:solidFill>
                  <a:srgbClr val="FF0000"/>
                </a:solidFill>
                <a:latin typeface="Cambria" pitchFamily="18" charset="0"/>
                <a:ea typeface="Cambria" pitchFamily="18" charset="0"/>
              </a:rPr>
              <a:t>adaptations of good software engineering concepts.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Bottom line: there is much that can be gained by considering the best of both schools and virtually nothing to be gained by denigrating either approach.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0"/>
          </a:xfrm>
        </p:spPr>
        <p:txBody>
          <a:bodyPr/>
          <a:lstStyle/>
          <a:p>
            <a:r>
              <a:rPr lang="en-IN" dirty="0"/>
              <a:t>3.Human Factors</a:t>
            </a:r>
          </a:p>
        </p:txBody>
      </p:sp>
      <p:sp>
        <p:nvSpPr>
          <p:cNvPr id="3" name="Content Placeholder 2"/>
          <p:cNvSpPr>
            <a:spLocks noGrp="1"/>
          </p:cNvSpPr>
          <p:nvPr>
            <p:ph idx="1"/>
          </p:nvPr>
        </p:nvSpPr>
        <p:spPr>
          <a:xfrm>
            <a:off x="457200" y="1428736"/>
            <a:ext cx="8229600" cy="4525963"/>
          </a:xfrm>
        </p:spPr>
        <p:txBody>
          <a:bodyPr>
            <a:noAutofit/>
          </a:bodyPr>
          <a:lstStyle/>
          <a:p>
            <a:pPr algn="just"/>
            <a:r>
              <a:rPr lang="en-IN" sz="2000" b="1" dirty="0">
                <a:latin typeface="Cambria" pitchFamily="18" charset="0"/>
                <a:ea typeface="Cambria" pitchFamily="18" charset="0"/>
              </a:rPr>
              <a:t>Competence </a:t>
            </a:r>
            <a:r>
              <a:rPr lang="en-IN" sz="2000" dirty="0">
                <a:latin typeface="Cambria" pitchFamily="18" charset="0"/>
                <a:ea typeface="Cambria" pitchFamily="18" charset="0"/>
              </a:rPr>
              <a:t>- encompasses </a:t>
            </a:r>
            <a:r>
              <a:rPr lang="en-IN" sz="2000" dirty="0">
                <a:solidFill>
                  <a:srgbClr val="FF0000"/>
                </a:solidFill>
                <a:latin typeface="Cambria" pitchFamily="18" charset="0"/>
                <a:ea typeface="Cambria" pitchFamily="18" charset="0"/>
              </a:rPr>
              <a:t>innate talent</a:t>
            </a:r>
            <a:r>
              <a:rPr lang="en-IN" sz="2000" dirty="0">
                <a:latin typeface="Cambria" pitchFamily="18" charset="0"/>
                <a:ea typeface="Cambria" pitchFamily="18" charset="0"/>
              </a:rPr>
              <a:t>, specific software-related skills, and overall knowledge of the process that the team has chosen to apply. Skill and knowledge of process can and should be taught to all people who serve as agile team members. </a:t>
            </a:r>
          </a:p>
          <a:p>
            <a:pPr algn="just"/>
            <a:endParaRPr lang="en-IN" sz="2000" dirty="0">
              <a:latin typeface="Cambria" pitchFamily="18" charset="0"/>
              <a:ea typeface="Cambria" pitchFamily="18" charset="0"/>
            </a:endParaRPr>
          </a:p>
          <a:p>
            <a:pPr algn="just"/>
            <a:r>
              <a:rPr lang="en-IN" sz="2000" b="1" i="1" dirty="0">
                <a:latin typeface="Cambria" pitchFamily="18" charset="0"/>
                <a:ea typeface="Cambria" pitchFamily="18" charset="0"/>
              </a:rPr>
              <a:t>Common focus</a:t>
            </a:r>
            <a:r>
              <a:rPr lang="en-IN" sz="2000" dirty="0">
                <a:latin typeface="Cambria" pitchFamily="18" charset="0"/>
                <a:ea typeface="Cambria" pitchFamily="18" charset="0"/>
              </a:rPr>
              <a:t>. Although members of the agile team may perform different tasks and bring different skills to the project, all should be focused on </a:t>
            </a:r>
            <a:r>
              <a:rPr lang="en-IN" sz="2000" dirty="0">
                <a:solidFill>
                  <a:srgbClr val="FF0000"/>
                </a:solidFill>
                <a:latin typeface="Cambria" pitchFamily="18" charset="0"/>
                <a:ea typeface="Cambria" pitchFamily="18" charset="0"/>
              </a:rPr>
              <a:t>one goal—to deliver a working software increment </a:t>
            </a:r>
            <a:r>
              <a:rPr lang="en-IN" sz="2000" dirty="0">
                <a:latin typeface="Cambria" pitchFamily="18" charset="0"/>
                <a:ea typeface="Cambria" pitchFamily="18" charset="0"/>
              </a:rPr>
              <a:t>to the customer within the time promised. </a:t>
            </a:r>
          </a:p>
          <a:p>
            <a:pPr algn="just"/>
            <a:endParaRPr lang="en-IN" sz="2000" dirty="0">
              <a:latin typeface="Cambria" pitchFamily="18" charset="0"/>
              <a:ea typeface="Cambria" pitchFamily="18" charset="0"/>
            </a:endParaRPr>
          </a:p>
          <a:p>
            <a:pPr algn="just"/>
            <a:r>
              <a:rPr lang="en-IN" sz="2000" b="1" dirty="0">
                <a:latin typeface="Cambria" pitchFamily="18" charset="0"/>
                <a:ea typeface="Cambria" pitchFamily="18" charset="0"/>
              </a:rPr>
              <a:t>Collaboration</a:t>
            </a:r>
            <a:r>
              <a:rPr lang="en-IN" sz="2000" dirty="0">
                <a:latin typeface="Cambria" pitchFamily="18" charset="0"/>
                <a:ea typeface="Cambria" pitchFamily="18" charset="0"/>
              </a:rPr>
              <a:t>. Software engineering (regardless of process) is about assessing, analyzing, and using information that is communicated to the software team; To accomplish these tasks, team members must collaborate—with one another and all other stakeholders. </a:t>
            </a:r>
          </a:p>
          <a:p>
            <a:pPr algn="just"/>
            <a:endParaRPr lang="en-IN" sz="2000" dirty="0">
              <a:latin typeface="Cambria" pitchFamily="18" charset="0"/>
              <a:ea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b="1" dirty="0">
                <a:latin typeface="Cambria" pitchFamily="18" charset="0"/>
                <a:ea typeface="Cambria" pitchFamily="18" charset="0"/>
              </a:rPr>
              <a:t>Decision-making ability</a:t>
            </a:r>
            <a:r>
              <a:rPr lang="en-IN" sz="2000" dirty="0">
                <a:latin typeface="Cambria" pitchFamily="18" charset="0"/>
                <a:ea typeface="Cambria" pitchFamily="18" charset="0"/>
              </a:rPr>
              <a:t>. Any good software team (including agile teams) </a:t>
            </a:r>
            <a:r>
              <a:rPr lang="en-IN" sz="2000" dirty="0">
                <a:solidFill>
                  <a:srgbClr val="FF0000"/>
                </a:solidFill>
                <a:latin typeface="Cambria" pitchFamily="18" charset="0"/>
                <a:ea typeface="Cambria" pitchFamily="18" charset="0"/>
              </a:rPr>
              <a:t>must be allowed the freedom to control </a:t>
            </a:r>
            <a:r>
              <a:rPr lang="en-IN" sz="2000" dirty="0">
                <a:latin typeface="Cambria" pitchFamily="18" charset="0"/>
                <a:ea typeface="Cambria" pitchFamily="18" charset="0"/>
              </a:rPr>
              <a:t>its own destiny. This implies that the team is given autonomy—decision-making authority for both technical and project issues.</a:t>
            </a:r>
          </a:p>
          <a:p>
            <a:pPr algn="just"/>
            <a:endParaRPr lang="en-IN" sz="2000" dirty="0">
              <a:latin typeface="Cambria" pitchFamily="18" charset="0"/>
              <a:ea typeface="Cambria" pitchFamily="18" charset="0"/>
            </a:endParaRPr>
          </a:p>
          <a:p>
            <a:pPr algn="just"/>
            <a:r>
              <a:rPr lang="en-IN" sz="2000" b="1" dirty="0">
                <a:latin typeface="Cambria" pitchFamily="18" charset="0"/>
                <a:ea typeface="Cambria" pitchFamily="18" charset="0"/>
              </a:rPr>
              <a:t>Fuzzy problem-solving ability</a:t>
            </a:r>
            <a:r>
              <a:rPr lang="en-IN" sz="2000" dirty="0">
                <a:latin typeface="Cambria" pitchFamily="18" charset="0"/>
                <a:ea typeface="Cambria" pitchFamily="18" charset="0"/>
              </a:rPr>
              <a:t>. Software managers must recognize that the agile team will continually have to deal with ambiguity and will </a:t>
            </a:r>
            <a:r>
              <a:rPr lang="en-IN" sz="2000" dirty="0" err="1">
                <a:latin typeface="Cambria" pitchFamily="18" charset="0"/>
                <a:ea typeface="Cambria" pitchFamily="18" charset="0"/>
              </a:rPr>
              <a:t>continually</a:t>
            </a:r>
            <a:r>
              <a:rPr lang="en-IN" sz="2000" dirty="0">
                <a:latin typeface="Cambria" pitchFamily="18" charset="0"/>
                <a:ea typeface="Cambria" pitchFamily="18" charset="0"/>
              </a:rPr>
              <a:t> be buffeted by change. In some cases, the team must accept the fact that the problem they are solving today may not be the problem that needs to be solved tomorrow. However, lessons learned from any problem-solving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b="1" dirty="0">
                <a:latin typeface="Cambria" pitchFamily="18" charset="0"/>
                <a:ea typeface="Cambria" pitchFamily="18" charset="0"/>
              </a:rPr>
              <a:t>Mutual trust and respect</a:t>
            </a:r>
            <a:r>
              <a:rPr lang="en-IN" sz="2000" dirty="0">
                <a:latin typeface="Cambria" pitchFamily="18" charset="0"/>
                <a:ea typeface="Cambria" pitchFamily="18" charset="0"/>
              </a:rPr>
              <a:t>. The agile team must become what </a:t>
            </a:r>
            <a:r>
              <a:rPr lang="en-IN" sz="2000" dirty="0" err="1">
                <a:latin typeface="Cambria" pitchFamily="18" charset="0"/>
                <a:ea typeface="Cambria" pitchFamily="18" charset="0"/>
              </a:rPr>
              <a:t>DeMarco</a:t>
            </a:r>
            <a:r>
              <a:rPr lang="en-IN" sz="2000" dirty="0">
                <a:latin typeface="Cambria" pitchFamily="18" charset="0"/>
                <a:ea typeface="Cambria" pitchFamily="18" charset="0"/>
              </a:rPr>
              <a:t> and Lister [DeM98] call a “jelled” team . A jelled team exhibits the trust and respect that are necessary to make them “so strongly knit that the whole is greater than the sum of the parts.”</a:t>
            </a:r>
          </a:p>
          <a:p>
            <a:pPr algn="just"/>
            <a:endParaRPr lang="en-IN" sz="2000" dirty="0">
              <a:latin typeface="Cambria" pitchFamily="18" charset="0"/>
              <a:ea typeface="Cambria" pitchFamily="18" charset="0"/>
            </a:endParaRPr>
          </a:p>
          <a:p>
            <a:pPr algn="just"/>
            <a:r>
              <a:rPr lang="en-IN" sz="2000" b="1" dirty="0">
                <a:latin typeface="Cambria" pitchFamily="18" charset="0"/>
                <a:ea typeface="Cambria" pitchFamily="18" charset="0"/>
              </a:rPr>
              <a:t> Self-organization</a:t>
            </a:r>
            <a:r>
              <a:rPr lang="en-IN" sz="2000" dirty="0">
                <a:latin typeface="Cambria" pitchFamily="18" charset="0"/>
                <a:ea typeface="Cambria" pitchFamily="18" charset="0"/>
              </a:rPr>
              <a:t>. In the context of agile development, self-organization implies three things: </a:t>
            </a:r>
          </a:p>
          <a:p>
            <a:pPr algn="just"/>
            <a:endParaRPr lang="en-IN" sz="2000" dirty="0">
              <a:latin typeface="Cambria" pitchFamily="18" charset="0"/>
              <a:ea typeface="Cambria" pitchFamily="18" charset="0"/>
            </a:endParaRPr>
          </a:p>
          <a:p>
            <a:pPr lvl="1" algn="just">
              <a:buNone/>
            </a:pPr>
            <a:r>
              <a:rPr lang="en-IN" sz="1600" dirty="0">
                <a:latin typeface="Cambria" pitchFamily="18" charset="0"/>
                <a:ea typeface="Cambria" pitchFamily="18" charset="0"/>
              </a:rPr>
              <a:t>(1) the agile team organizes itself for the work to be done,</a:t>
            </a:r>
          </a:p>
          <a:p>
            <a:pPr lvl="1" algn="just">
              <a:buNone/>
            </a:pPr>
            <a:r>
              <a:rPr lang="en-IN" sz="1600" dirty="0">
                <a:latin typeface="Cambria" pitchFamily="18" charset="0"/>
                <a:ea typeface="Cambria" pitchFamily="18" charset="0"/>
              </a:rPr>
              <a:t> (2) the team organizes the process to best accommodate its local </a:t>
            </a:r>
            <a:r>
              <a:rPr lang="en-IN" sz="1600" dirty="0" err="1">
                <a:latin typeface="Cambria" pitchFamily="18" charset="0"/>
                <a:ea typeface="Cambria" pitchFamily="18" charset="0"/>
              </a:rPr>
              <a:t>environment</a:t>
            </a:r>
            <a:r>
              <a:rPr lang="en-IN" sz="1600" dirty="0">
                <a:latin typeface="Cambria" pitchFamily="18" charset="0"/>
                <a:ea typeface="Cambria" pitchFamily="18" charset="0"/>
              </a:rPr>
              <a:t>,</a:t>
            </a:r>
          </a:p>
          <a:p>
            <a:pPr lvl="1" algn="just">
              <a:buNone/>
            </a:pPr>
            <a:r>
              <a:rPr lang="en-IN" sz="1600" dirty="0">
                <a:latin typeface="Cambria" pitchFamily="18" charset="0"/>
                <a:ea typeface="Cambria" pitchFamily="18" charset="0"/>
              </a:rPr>
              <a:t> (3) the team organizes the work schedule to best achieve delivery of the software increment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Extreme Programming (XP)</a:t>
            </a:r>
          </a:p>
        </p:txBody>
      </p:sp>
      <p:sp>
        <p:nvSpPr>
          <p:cNvPr id="3" name="Content Placeholder 2"/>
          <p:cNvSpPr>
            <a:spLocks noGrp="1"/>
          </p:cNvSpPr>
          <p:nvPr>
            <p:ph idx="1"/>
          </p:nvPr>
        </p:nvSpPr>
        <p:spPr/>
        <p:txBody>
          <a:bodyPr>
            <a:normAutofit/>
          </a:bodyPr>
          <a:lstStyle/>
          <a:p>
            <a:pPr algn="just">
              <a:buNone/>
            </a:pPr>
            <a:r>
              <a:rPr lang="en-IN" sz="2000" dirty="0">
                <a:latin typeface="Cambria" pitchFamily="18" charset="0"/>
                <a:ea typeface="Cambria" pitchFamily="18" charset="0"/>
              </a:rPr>
              <a:t>	The most widely used approach to agile software development is </a:t>
            </a:r>
            <a:r>
              <a:rPr lang="en-IN" sz="2000" dirty="0"/>
              <a:t>Extreme Programming, the seminal work on the subject has been written by Kent Beck.</a:t>
            </a:r>
            <a:endParaRPr lang="en-IN" sz="2000" dirty="0">
              <a:latin typeface="Cambria" pitchFamily="18" charset="0"/>
              <a:ea typeface="Cambria" pitchFamily="18" charset="0"/>
            </a:endParaRPr>
          </a:p>
          <a:p>
            <a:pPr algn="just">
              <a:buNone/>
            </a:pPr>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XP values</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The XP Process</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Industrial XP</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The XP Debate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ambria" pitchFamily="18" charset="0"/>
                <a:ea typeface="Cambria" pitchFamily="18" charset="0"/>
              </a:rPr>
              <a:t>XP values</a:t>
            </a:r>
            <a:br>
              <a:rPr lang="en-IN" dirty="0">
                <a:latin typeface="Cambria" pitchFamily="18" charset="0"/>
                <a:ea typeface="Cambria" pitchFamily="18" charset="0"/>
              </a:rPr>
            </a:br>
            <a:endParaRPr lang="en-IN" dirty="0"/>
          </a:p>
        </p:txBody>
      </p:sp>
      <p:sp>
        <p:nvSpPr>
          <p:cNvPr id="3" name="Content Placeholder 2"/>
          <p:cNvSpPr>
            <a:spLocks noGrp="1"/>
          </p:cNvSpPr>
          <p:nvPr>
            <p:ph idx="1"/>
          </p:nvPr>
        </p:nvSpPr>
        <p:spPr/>
        <p:txBody>
          <a:bodyPr>
            <a:normAutofit/>
          </a:bodyPr>
          <a:lstStyle/>
          <a:p>
            <a:pPr algn="just">
              <a:buNone/>
            </a:pPr>
            <a:r>
              <a:rPr lang="en-IN" sz="2000" dirty="0">
                <a:latin typeface="Cambria" pitchFamily="18" charset="0"/>
                <a:ea typeface="Cambria" pitchFamily="18" charset="0"/>
              </a:rPr>
              <a:t>	Beck defines a set of five values that establish a foundation for all work performed as part of XP, Each of these values is used as a driver for specific XP </a:t>
            </a:r>
            <a:r>
              <a:rPr lang="en-IN" sz="2000" dirty="0">
                <a:solidFill>
                  <a:srgbClr val="FF0000"/>
                </a:solidFill>
                <a:latin typeface="Cambria" pitchFamily="18" charset="0"/>
                <a:ea typeface="Cambria" pitchFamily="18" charset="0"/>
              </a:rPr>
              <a:t>activities, actions, and tasks</a:t>
            </a:r>
            <a:r>
              <a:rPr lang="en-IN" sz="2000" dirty="0">
                <a:latin typeface="Cambria" pitchFamily="18" charset="0"/>
                <a:ea typeface="Cambria" pitchFamily="18" charset="0"/>
              </a:rPr>
              <a:t>.</a:t>
            </a:r>
          </a:p>
          <a:p>
            <a:pPr algn="just">
              <a:buNone/>
            </a:pPr>
            <a:endParaRPr lang="en-IN" sz="2000" dirty="0">
              <a:latin typeface="Cambria" pitchFamily="18" charset="0"/>
              <a:ea typeface="Cambria" pitchFamily="18" charset="0"/>
            </a:endParaRPr>
          </a:p>
          <a:p>
            <a:pPr marL="457200" indent="-457200" algn="just">
              <a:buFont typeface="+mj-lt"/>
              <a:buAutoNum type="arabicPeriod"/>
            </a:pPr>
            <a:r>
              <a:rPr lang="en-IN" sz="2000" dirty="0">
                <a:latin typeface="Cambria" pitchFamily="18" charset="0"/>
                <a:ea typeface="Cambria" pitchFamily="18" charset="0"/>
              </a:rPr>
              <a:t>communication, </a:t>
            </a:r>
          </a:p>
          <a:p>
            <a:pPr marL="457200" indent="-457200" algn="just">
              <a:buFont typeface="+mj-lt"/>
              <a:buAutoNum type="arabicPeriod"/>
            </a:pPr>
            <a:r>
              <a:rPr lang="en-IN" sz="2000" dirty="0">
                <a:solidFill>
                  <a:srgbClr val="FF0000"/>
                </a:solidFill>
                <a:latin typeface="Cambria" pitchFamily="18" charset="0"/>
                <a:ea typeface="Cambria" pitchFamily="18" charset="0"/>
              </a:rPr>
              <a:t>Simplicity-</a:t>
            </a:r>
            <a:r>
              <a:rPr lang="en-IN" sz="2000" dirty="0">
                <a:solidFill>
                  <a:srgbClr val="FF0000"/>
                </a:solidFill>
              </a:rPr>
              <a:t>Refactoring allows a software engineer to improve the internal structure of a design </a:t>
            </a:r>
            <a:r>
              <a:rPr lang="en-IN" sz="2000" dirty="0"/>
              <a:t>(or source code) without changing its external functionality or </a:t>
            </a:r>
            <a:r>
              <a:rPr lang="en-IN" sz="2000" dirty="0" err="1"/>
              <a:t>behavior</a:t>
            </a:r>
            <a:r>
              <a:rPr lang="en-IN" sz="2000" dirty="0"/>
              <a:t>. In essence, refactoring can be used to improve the efficiency, readability, or performance of a design or the code that implements a design</a:t>
            </a:r>
            <a:endParaRPr lang="en-IN" sz="2000" dirty="0">
              <a:latin typeface="Cambria" pitchFamily="18" charset="0"/>
              <a:ea typeface="Cambria" pitchFamily="18" charset="0"/>
            </a:endParaRPr>
          </a:p>
          <a:p>
            <a:pPr marL="457200" indent="-457200" algn="just">
              <a:buFont typeface="+mj-lt"/>
              <a:buAutoNum type="arabicPeriod"/>
            </a:pPr>
            <a:r>
              <a:rPr lang="en-IN" sz="2000" dirty="0">
                <a:latin typeface="Cambria" pitchFamily="18" charset="0"/>
                <a:ea typeface="Cambria" pitchFamily="18" charset="0"/>
              </a:rPr>
              <a:t>feedback, </a:t>
            </a:r>
          </a:p>
          <a:p>
            <a:pPr marL="457200" indent="-457200" algn="just">
              <a:buFont typeface="+mj-lt"/>
              <a:buAutoNum type="arabicPeriod"/>
            </a:pPr>
            <a:r>
              <a:rPr lang="en-IN" sz="2000" dirty="0">
                <a:latin typeface="Cambria" pitchFamily="18" charset="0"/>
                <a:ea typeface="Cambria" pitchFamily="18" charset="0"/>
              </a:rPr>
              <a:t>courage, and </a:t>
            </a:r>
          </a:p>
          <a:p>
            <a:pPr marL="457200" indent="-457200" algn="just">
              <a:buFont typeface="+mj-lt"/>
              <a:buAutoNum type="arabicPeriod"/>
            </a:pPr>
            <a:r>
              <a:rPr lang="en-IN" sz="2000" dirty="0">
                <a:latin typeface="Cambria" pitchFamily="18" charset="0"/>
                <a:ea typeface="Cambria" pitchFamily="18" charset="0"/>
              </a:rPr>
              <a:t>respect.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042" y="1000108"/>
            <a:ext cx="6426835" cy="382156"/>
          </a:xfrm>
          <a:prstGeom prst="rect">
            <a:avLst/>
          </a:prstGeom>
        </p:spPr>
        <p:txBody>
          <a:bodyPr vert="horz" wrap="square" lIns="0" tIns="12700" rIns="0" bIns="0" rtlCol="0">
            <a:spAutoFit/>
          </a:bodyPr>
          <a:lstStyle/>
          <a:p>
            <a:pPr marL="12700">
              <a:lnSpc>
                <a:spcPct val="100000"/>
              </a:lnSpc>
              <a:spcBef>
                <a:spcPts val="100"/>
              </a:spcBef>
              <a:tabLst>
                <a:tab pos="3424554" algn="l"/>
              </a:tabLst>
            </a:pPr>
            <a:r>
              <a:rPr sz="2400" b="1" spc="-10">
                <a:latin typeface="Cambria" pitchFamily="18" charset="0"/>
                <a:ea typeface="Cambria" pitchFamily="18" charset="0"/>
              </a:rPr>
              <a:t>A</a:t>
            </a:r>
            <a:r>
              <a:rPr sz="2400" b="1" spc="-5">
                <a:latin typeface="Cambria" pitchFamily="18" charset="0"/>
                <a:ea typeface="Cambria" pitchFamily="18" charset="0"/>
              </a:rPr>
              <a:t>gil</a:t>
            </a:r>
            <a:r>
              <a:rPr sz="2400" b="1">
                <a:latin typeface="Cambria" pitchFamily="18" charset="0"/>
                <a:ea typeface="Cambria" pitchFamily="18" charset="0"/>
              </a:rPr>
              <a:t>e</a:t>
            </a:r>
            <a:r>
              <a:rPr sz="2400" b="1" spc="-10">
                <a:latin typeface="Cambria" pitchFamily="18" charset="0"/>
                <a:ea typeface="Cambria" pitchFamily="18" charset="0"/>
              </a:rPr>
              <a:t> </a:t>
            </a:r>
            <a:r>
              <a:rPr lang="en-IN" sz="2400" b="1" spc="-10" dirty="0">
                <a:latin typeface="Cambria" pitchFamily="18" charset="0"/>
                <a:ea typeface="Cambria" pitchFamily="18" charset="0"/>
              </a:rPr>
              <a:t> </a:t>
            </a:r>
            <a:r>
              <a:rPr sz="2400" b="1">
                <a:latin typeface="Cambria" pitchFamily="18" charset="0"/>
                <a:ea typeface="Cambria" pitchFamily="18" charset="0"/>
              </a:rPr>
              <a:t>S</a:t>
            </a:r>
            <a:r>
              <a:rPr sz="2400" b="1" spc="-5">
                <a:latin typeface="Cambria" pitchFamily="18" charset="0"/>
                <a:ea typeface="Cambria" pitchFamily="18" charset="0"/>
              </a:rPr>
              <a:t>of</a:t>
            </a:r>
            <a:r>
              <a:rPr sz="2400" b="1">
                <a:latin typeface="Cambria" pitchFamily="18" charset="0"/>
                <a:ea typeface="Cambria" pitchFamily="18" charset="0"/>
              </a:rPr>
              <a:t>t</a:t>
            </a:r>
            <a:r>
              <a:rPr sz="2400" b="1" spc="-5">
                <a:latin typeface="Cambria" pitchFamily="18" charset="0"/>
                <a:ea typeface="Cambria" pitchFamily="18" charset="0"/>
              </a:rPr>
              <a:t>war</a:t>
            </a:r>
            <a:r>
              <a:rPr sz="2400" b="1">
                <a:latin typeface="Cambria" pitchFamily="18" charset="0"/>
                <a:ea typeface="Cambria" pitchFamily="18" charset="0"/>
              </a:rPr>
              <a:t>e</a:t>
            </a:r>
            <a:r>
              <a:rPr lang="en-IN" sz="2400" b="1" dirty="0">
                <a:latin typeface="Cambria" pitchFamily="18" charset="0"/>
                <a:ea typeface="Cambria" pitchFamily="18" charset="0"/>
              </a:rPr>
              <a:t> </a:t>
            </a:r>
            <a:r>
              <a:rPr sz="2400" b="1" spc="-10">
                <a:latin typeface="Cambria" pitchFamily="18" charset="0"/>
                <a:ea typeface="Cambria" pitchFamily="18" charset="0"/>
              </a:rPr>
              <a:t>D</a:t>
            </a:r>
            <a:r>
              <a:rPr sz="2400" b="1" spc="-5">
                <a:latin typeface="Cambria" pitchFamily="18" charset="0"/>
                <a:ea typeface="Cambria" pitchFamily="18" charset="0"/>
              </a:rPr>
              <a:t>e</a:t>
            </a:r>
            <a:r>
              <a:rPr sz="2400" b="1">
                <a:latin typeface="Cambria" pitchFamily="18" charset="0"/>
                <a:ea typeface="Cambria" pitchFamily="18" charset="0"/>
              </a:rPr>
              <a:t>v</a:t>
            </a:r>
            <a:r>
              <a:rPr sz="2400" b="1" spc="-5">
                <a:latin typeface="Cambria" pitchFamily="18" charset="0"/>
                <a:ea typeface="Cambria" pitchFamily="18" charset="0"/>
              </a:rPr>
              <a:t>elop</a:t>
            </a:r>
            <a:r>
              <a:rPr sz="2400" b="1">
                <a:latin typeface="Cambria" pitchFamily="18" charset="0"/>
                <a:ea typeface="Cambria" pitchFamily="18" charset="0"/>
              </a:rPr>
              <a:t>m</a:t>
            </a:r>
            <a:r>
              <a:rPr sz="2400" b="1" spc="-5">
                <a:latin typeface="Cambria" pitchFamily="18" charset="0"/>
                <a:ea typeface="Cambria" pitchFamily="18" charset="0"/>
              </a:rPr>
              <a:t>en</a:t>
            </a:r>
            <a:r>
              <a:rPr sz="2400" b="1">
                <a:latin typeface="Cambria" pitchFamily="18" charset="0"/>
                <a:ea typeface="Cambria" pitchFamily="18" charset="0"/>
              </a:rPr>
              <a:t>t</a:t>
            </a:r>
          </a:p>
        </p:txBody>
      </p:sp>
      <p:sp>
        <p:nvSpPr>
          <p:cNvPr id="4" name="object 4"/>
          <p:cNvSpPr txBox="1"/>
          <p:nvPr/>
        </p:nvSpPr>
        <p:spPr>
          <a:xfrm>
            <a:off x="785786" y="2000240"/>
            <a:ext cx="8001056" cy="3052118"/>
          </a:xfrm>
          <a:prstGeom prst="rect">
            <a:avLst/>
          </a:prstGeom>
        </p:spPr>
        <p:txBody>
          <a:bodyPr vert="horz" wrap="square" lIns="0" tIns="12700" rIns="0" bIns="0" rtlCol="0">
            <a:spAutoFit/>
          </a:bodyPr>
          <a:lstStyle/>
          <a:p>
            <a:pPr marL="12700" algn="just">
              <a:lnSpc>
                <a:spcPct val="100000"/>
              </a:lnSpc>
              <a:spcBef>
                <a:spcPts val="100"/>
              </a:spcBef>
              <a:buFont typeface="Arial" pitchFamily="34" charset="0"/>
              <a:buChar char="•"/>
            </a:pPr>
            <a:r>
              <a:rPr sz="2000" spc="-5" dirty="0">
                <a:solidFill>
                  <a:srgbClr val="282828"/>
                </a:solidFill>
                <a:latin typeface="Cambria" pitchFamily="18" charset="0"/>
                <a:ea typeface="Cambria" pitchFamily="18" charset="0"/>
                <a:cs typeface="Arial"/>
              </a:rPr>
              <a:t>In the modern </a:t>
            </a:r>
            <a:r>
              <a:rPr sz="2000" spc="-10" dirty="0">
                <a:solidFill>
                  <a:srgbClr val="282828"/>
                </a:solidFill>
                <a:latin typeface="Cambria" pitchFamily="18" charset="0"/>
                <a:ea typeface="Cambria" pitchFamily="18" charset="0"/>
                <a:cs typeface="Arial"/>
              </a:rPr>
              <a:t>economy, </a:t>
            </a:r>
            <a:r>
              <a:rPr sz="2000" spc="-5" dirty="0">
                <a:solidFill>
                  <a:srgbClr val="282828"/>
                </a:solidFill>
                <a:latin typeface="Cambria" pitchFamily="18" charset="0"/>
                <a:ea typeface="Cambria" pitchFamily="18" charset="0"/>
                <a:cs typeface="Arial"/>
              </a:rPr>
              <a:t>it is often </a:t>
            </a:r>
            <a:r>
              <a:rPr sz="2000" b="1" dirty="0">
                <a:solidFill>
                  <a:srgbClr val="282828"/>
                </a:solidFill>
                <a:latin typeface="Cambria" pitchFamily="18" charset="0"/>
                <a:ea typeface="Cambria" pitchFamily="18" charset="0"/>
                <a:cs typeface="Arial"/>
              </a:rPr>
              <a:t>difficult </a:t>
            </a:r>
            <a:r>
              <a:rPr sz="2000" spc="-5" dirty="0">
                <a:solidFill>
                  <a:srgbClr val="282828"/>
                </a:solidFill>
                <a:latin typeface="Cambria" pitchFamily="18" charset="0"/>
                <a:ea typeface="Cambria" pitchFamily="18" charset="0"/>
                <a:cs typeface="Arial"/>
              </a:rPr>
              <a:t>or </a:t>
            </a:r>
            <a:r>
              <a:rPr sz="2000" b="1" spc="-5" dirty="0">
                <a:solidFill>
                  <a:srgbClr val="282828"/>
                </a:solidFill>
                <a:latin typeface="Cambria" pitchFamily="18" charset="0"/>
                <a:ea typeface="Cambria" pitchFamily="18" charset="0"/>
                <a:cs typeface="Arial"/>
              </a:rPr>
              <a:t>impossible </a:t>
            </a:r>
            <a:r>
              <a:rPr sz="2000">
                <a:solidFill>
                  <a:srgbClr val="282828"/>
                </a:solidFill>
                <a:latin typeface="Cambria" pitchFamily="18" charset="0"/>
                <a:ea typeface="Cambria" pitchFamily="18" charset="0"/>
                <a:cs typeface="Arial"/>
              </a:rPr>
              <a:t>to</a:t>
            </a:r>
            <a:r>
              <a:rPr sz="2000" spc="50">
                <a:solidFill>
                  <a:srgbClr val="282828"/>
                </a:solidFill>
                <a:latin typeface="Cambria" pitchFamily="18" charset="0"/>
                <a:ea typeface="Cambria" pitchFamily="18" charset="0"/>
                <a:cs typeface="Arial"/>
              </a:rPr>
              <a:t> </a:t>
            </a:r>
            <a:r>
              <a:rPr sz="2000" b="1" spc="-5">
                <a:solidFill>
                  <a:srgbClr val="282828"/>
                </a:solidFill>
                <a:latin typeface="Cambria" pitchFamily="18" charset="0"/>
                <a:ea typeface="Cambria" pitchFamily="18" charset="0"/>
                <a:cs typeface="Arial"/>
              </a:rPr>
              <a:t>predict</a:t>
            </a:r>
            <a:r>
              <a:rPr lang="en-IN" sz="2000" b="1" spc="-5" dirty="0">
                <a:solidFill>
                  <a:srgbClr val="282828"/>
                </a:solidFill>
                <a:latin typeface="Cambria" pitchFamily="18" charset="0"/>
                <a:ea typeface="Cambria" pitchFamily="18" charset="0"/>
                <a:cs typeface="Arial"/>
              </a:rPr>
              <a:t> </a:t>
            </a:r>
            <a:r>
              <a:rPr sz="2000" spc="-10">
                <a:solidFill>
                  <a:srgbClr val="282828"/>
                </a:solidFill>
                <a:latin typeface="Cambria" pitchFamily="18" charset="0"/>
                <a:ea typeface="Cambria" pitchFamily="18" charset="0"/>
                <a:cs typeface="Arial"/>
              </a:rPr>
              <a:t>how </a:t>
            </a:r>
            <a:r>
              <a:rPr sz="2000" dirty="0">
                <a:solidFill>
                  <a:srgbClr val="282828"/>
                </a:solidFill>
                <a:latin typeface="Cambria" pitchFamily="18" charset="0"/>
                <a:ea typeface="Cambria" pitchFamily="18" charset="0"/>
                <a:cs typeface="Arial"/>
              </a:rPr>
              <a:t>a </a:t>
            </a:r>
            <a:r>
              <a:rPr sz="2000" b="1" dirty="0">
                <a:solidFill>
                  <a:srgbClr val="282828"/>
                </a:solidFill>
                <a:latin typeface="Cambria" pitchFamily="18" charset="0"/>
                <a:ea typeface="Cambria" pitchFamily="18" charset="0"/>
                <a:cs typeface="Arial"/>
              </a:rPr>
              <a:t>software </a:t>
            </a:r>
            <a:r>
              <a:rPr sz="2000" b="1" spc="-10" dirty="0">
                <a:solidFill>
                  <a:srgbClr val="282828"/>
                </a:solidFill>
                <a:latin typeface="Cambria" pitchFamily="18" charset="0"/>
                <a:ea typeface="Cambria" pitchFamily="18" charset="0"/>
                <a:cs typeface="Arial"/>
              </a:rPr>
              <a:t>system </a:t>
            </a:r>
            <a:r>
              <a:rPr sz="2000" spc="-15" dirty="0">
                <a:solidFill>
                  <a:srgbClr val="282828"/>
                </a:solidFill>
                <a:latin typeface="Cambria" pitchFamily="18" charset="0"/>
                <a:ea typeface="Cambria" pitchFamily="18" charset="0"/>
                <a:cs typeface="Arial"/>
              </a:rPr>
              <a:t>will </a:t>
            </a:r>
            <a:r>
              <a:rPr sz="2000" b="1" spc="-20" dirty="0">
                <a:solidFill>
                  <a:srgbClr val="282828"/>
                </a:solidFill>
                <a:latin typeface="Cambria" pitchFamily="18" charset="0"/>
                <a:ea typeface="Cambria" pitchFamily="18" charset="0"/>
                <a:cs typeface="Arial"/>
              </a:rPr>
              <a:t>evolve </a:t>
            </a:r>
            <a:r>
              <a:rPr sz="2000" spc="-5" dirty="0">
                <a:solidFill>
                  <a:srgbClr val="282828"/>
                </a:solidFill>
                <a:latin typeface="Cambria" pitchFamily="18" charset="0"/>
                <a:ea typeface="Cambria" pitchFamily="18" charset="0"/>
                <a:cs typeface="Arial"/>
              </a:rPr>
              <a:t>as </a:t>
            </a:r>
            <a:r>
              <a:rPr sz="2000" b="1" dirty="0">
                <a:solidFill>
                  <a:srgbClr val="282828"/>
                </a:solidFill>
                <a:latin typeface="Cambria" pitchFamily="18" charset="0"/>
                <a:ea typeface="Cambria" pitchFamily="18" charset="0"/>
                <a:cs typeface="Arial"/>
              </a:rPr>
              <a:t>time</a:t>
            </a:r>
            <a:r>
              <a:rPr sz="2000" b="1" spc="5" dirty="0">
                <a:solidFill>
                  <a:srgbClr val="282828"/>
                </a:solidFill>
                <a:latin typeface="Cambria" pitchFamily="18" charset="0"/>
                <a:ea typeface="Cambria" pitchFamily="18" charset="0"/>
                <a:cs typeface="Arial"/>
              </a:rPr>
              <a:t> </a:t>
            </a:r>
            <a:r>
              <a:rPr sz="2000" b="1" spc="-10">
                <a:solidFill>
                  <a:srgbClr val="282828"/>
                </a:solidFill>
                <a:latin typeface="Cambria" pitchFamily="18" charset="0"/>
                <a:ea typeface="Cambria" pitchFamily="18" charset="0"/>
                <a:cs typeface="Arial"/>
              </a:rPr>
              <a:t>passes</a:t>
            </a:r>
            <a:r>
              <a:rPr sz="2000" spc="-10">
                <a:solidFill>
                  <a:srgbClr val="282828"/>
                </a:solidFill>
                <a:latin typeface="Cambria" pitchFamily="18" charset="0"/>
                <a:ea typeface="Cambria" pitchFamily="18" charset="0"/>
                <a:cs typeface="Arial"/>
              </a:rPr>
              <a:t>.</a:t>
            </a:r>
            <a:endParaRPr lang="en-IN" sz="2000" spc="-10" dirty="0">
              <a:solidFill>
                <a:srgbClr val="282828"/>
              </a:solidFill>
              <a:latin typeface="Cambria" pitchFamily="18" charset="0"/>
              <a:ea typeface="Cambria" pitchFamily="18" charset="0"/>
              <a:cs typeface="Arial"/>
            </a:endParaRPr>
          </a:p>
          <a:p>
            <a:pPr marL="12700" algn="just">
              <a:lnSpc>
                <a:spcPct val="100000"/>
              </a:lnSpc>
              <a:spcBef>
                <a:spcPts val="100"/>
              </a:spcBef>
              <a:buFont typeface="Arial" pitchFamily="34" charset="0"/>
              <a:buChar char="•"/>
            </a:pPr>
            <a:endParaRPr sz="2000">
              <a:latin typeface="Cambria" pitchFamily="18" charset="0"/>
              <a:ea typeface="Cambria" pitchFamily="18" charset="0"/>
              <a:cs typeface="Arial"/>
            </a:endParaRPr>
          </a:p>
          <a:p>
            <a:pPr marL="12700" algn="just">
              <a:lnSpc>
                <a:spcPct val="100000"/>
              </a:lnSpc>
              <a:spcBef>
                <a:spcPts val="440"/>
              </a:spcBef>
              <a:buFont typeface="Arial" pitchFamily="34" charset="0"/>
              <a:buChar char="•"/>
            </a:pPr>
            <a:r>
              <a:rPr sz="2000" spc="-10" dirty="0">
                <a:solidFill>
                  <a:srgbClr val="282828"/>
                </a:solidFill>
                <a:latin typeface="Cambria" pitchFamily="18" charset="0"/>
                <a:ea typeface="Cambria" pitchFamily="18" charset="0"/>
                <a:cs typeface="Arial"/>
              </a:rPr>
              <a:t>Market conditions </a:t>
            </a:r>
            <a:r>
              <a:rPr sz="2000" spc="-5" dirty="0">
                <a:solidFill>
                  <a:srgbClr val="282828"/>
                </a:solidFill>
                <a:latin typeface="Cambria" pitchFamily="18" charset="0"/>
                <a:ea typeface="Cambria" pitchFamily="18" charset="0"/>
                <a:cs typeface="Arial"/>
              </a:rPr>
              <a:t>change </a:t>
            </a:r>
            <a:r>
              <a:rPr sz="2000" spc="-10" dirty="0">
                <a:solidFill>
                  <a:srgbClr val="282828"/>
                </a:solidFill>
                <a:latin typeface="Cambria" pitchFamily="18" charset="0"/>
                <a:ea typeface="Cambria" pitchFamily="18" charset="0"/>
                <a:cs typeface="Arial"/>
              </a:rPr>
              <a:t>rapidly, </a:t>
            </a:r>
            <a:r>
              <a:rPr sz="2000" b="1" spc="-5" dirty="0">
                <a:solidFill>
                  <a:srgbClr val="282828"/>
                </a:solidFill>
                <a:latin typeface="Cambria" pitchFamily="18" charset="0"/>
                <a:ea typeface="Cambria" pitchFamily="18" charset="0"/>
                <a:cs typeface="Arial"/>
              </a:rPr>
              <a:t>end-user needs </a:t>
            </a:r>
            <a:r>
              <a:rPr sz="2000" b="1" spc="-15" dirty="0">
                <a:solidFill>
                  <a:srgbClr val="282828"/>
                </a:solidFill>
                <a:latin typeface="Cambria" pitchFamily="18" charset="0"/>
                <a:ea typeface="Cambria" pitchFamily="18" charset="0"/>
                <a:cs typeface="Arial"/>
              </a:rPr>
              <a:t>evolve</a:t>
            </a:r>
            <a:r>
              <a:rPr sz="2000" spc="-15" dirty="0">
                <a:solidFill>
                  <a:srgbClr val="282828"/>
                </a:solidFill>
                <a:latin typeface="Cambria" pitchFamily="18" charset="0"/>
                <a:ea typeface="Cambria" pitchFamily="18" charset="0"/>
                <a:cs typeface="Arial"/>
              </a:rPr>
              <a:t>, </a:t>
            </a:r>
            <a:r>
              <a:rPr sz="2000" spc="-10" dirty="0">
                <a:solidFill>
                  <a:srgbClr val="282828"/>
                </a:solidFill>
                <a:latin typeface="Cambria" pitchFamily="18" charset="0"/>
                <a:ea typeface="Cambria" pitchFamily="18" charset="0"/>
                <a:cs typeface="Arial"/>
              </a:rPr>
              <a:t>and</a:t>
            </a:r>
            <a:r>
              <a:rPr sz="2000" spc="65" dirty="0">
                <a:solidFill>
                  <a:srgbClr val="282828"/>
                </a:solidFill>
                <a:latin typeface="Cambria" pitchFamily="18" charset="0"/>
                <a:ea typeface="Cambria" pitchFamily="18" charset="0"/>
                <a:cs typeface="Arial"/>
              </a:rPr>
              <a:t> </a:t>
            </a:r>
            <a:r>
              <a:rPr sz="2000" spc="-10" dirty="0">
                <a:solidFill>
                  <a:srgbClr val="282828"/>
                </a:solidFill>
                <a:latin typeface="Cambria" pitchFamily="18" charset="0"/>
                <a:ea typeface="Cambria" pitchFamily="18" charset="0"/>
                <a:cs typeface="Arial"/>
              </a:rPr>
              <a:t>new</a:t>
            </a:r>
            <a:endParaRPr sz="2000">
              <a:latin typeface="Cambria" pitchFamily="18" charset="0"/>
              <a:ea typeface="Cambria" pitchFamily="18" charset="0"/>
              <a:cs typeface="Arial"/>
            </a:endParaRPr>
          </a:p>
          <a:p>
            <a:pPr marL="12700" algn="just">
              <a:lnSpc>
                <a:spcPct val="100000"/>
              </a:lnSpc>
            </a:pPr>
            <a:r>
              <a:rPr lang="en-IN" sz="2000" b="1" spc="-10" dirty="0">
                <a:solidFill>
                  <a:srgbClr val="282828"/>
                </a:solidFill>
                <a:latin typeface="Cambria" pitchFamily="18" charset="0"/>
                <a:ea typeface="Cambria" pitchFamily="18" charset="0"/>
                <a:cs typeface="Arial"/>
              </a:rPr>
              <a:t>  </a:t>
            </a:r>
            <a:r>
              <a:rPr sz="2000" b="1" spc="-10">
                <a:solidFill>
                  <a:srgbClr val="282828"/>
                </a:solidFill>
                <a:latin typeface="Cambria" pitchFamily="18" charset="0"/>
                <a:ea typeface="Cambria" pitchFamily="18" charset="0"/>
                <a:cs typeface="Arial"/>
              </a:rPr>
              <a:t>competitive </a:t>
            </a:r>
            <a:r>
              <a:rPr sz="2000" b="1" spc="-5" dirty="0">
                <a:solidFill>
                  <a:srgbClr val="282828"/>
                </a:solidFill>
                <a:latin typeface="Cambria" pitchFamily="18" charset="0"/>
                <a:ea typeface="Cambria" pitchFamily="18" charset="0"/>
                <a:cs typeface="Arial"/>
              </a:rPr>
              <a:t>threats </a:t>
            </a:r>
            <a:r>
              <a:rPr sz="2000" b="1" spc="-10" dirty="0">
                <a:solidFill>
                  <a:srgbClr val="282828"/>
                </a:solidFill>
                <a:latin typeface="Cambria" pitchFamily="18" charset="0"/>
                <a:ea typeface="Cambria" pitchFamily="18" charset="0"/>
                <a:cs typeface="Arial"/>
              </a:rPr>
              <a:t>emerge </a:t>
            </a:r>
            <a:r>
              <a:rPr sz="2000" spc="-15" dirty="0">
                <a:solidFill>
                  <a:srgbClr val="282828"/>
                </a:solidFill>
                <a:latin typeface="Cambria" pitchFamily="18" charset="0"/>
                <a:ea typeface="Cambria" pitchFamily="18" charset="0"/>
                <a:cs typeface="Arial"/>
              </a:rPr>
              <a:t>without</a:t>
            </a:r>
            <a:r>
              <a:rPr sz="2000" spc="25" dirty="0">
                <a:solidFill>
                  <a:srgbClr val="282828"/>
                </a:solidFill>
                <a:latin typeface="Cambria" pitchFamily="18" charset="0"/>
                <a:ea typeface="Cambria" pitchFamily="18" charset="0"/>
                <a:cs typeface="Arial"/>
              </a:rPr>
              <a:t> </a:t>
            </a:r>
            <a:r>
              <a:rPr sz="2000" b="1">
                <a:solidFill>
                  <a:srgbClr val="282828"/>
                </a:solidFill>
                <a:latin typeface="Cambria" pitchFamily="18" charset="0"/>
                <a:ea typeface="Cambria" pitchFamily="18" charset="0"/>
                <a:cs typeface="Arial"/>
              </a:rPr>
              <a:t>warning</a:t>
            </a:r>
            <a:r>
              <a:rPr sz="2000">
                <a:solidFill>
                  <a:srgbClr val="282828"/>
                </a:solidFill>
                <a:latin typeface="Cambria" pitchFamily="18" charset="0"/>
                <a:ea typeface="Cambria" pitchFamily="18" charset="0"/>
                <a:cs typeface="Arial"/>
              </a:rPr>
              <a:t>.</a:t>
            </a:r>
            <a:endParaRPr lang="en-IN" sz="2000" dirty="0">
              <a:solidFill>
                <a:srgbClr val="282828"/>
              </a:solidFill>
              <a:latin typeface="Cambria" pitchFamily="18" charset="0"/>
              <a:ea typeface="Cambria" pitchFamily="18" charset="0"/>
              <a:cs typeface="Arial"/>
            </a:endParaRPr>
          </a:p>
          <a:p>
            <a:pPr marL="12700" algn="just">
              <a:lnSpc>
                <a:spcPct val="100000"/>
              </a:lnSpc>
            </a:pPr>
            <a:endParaRPr sz="2000">
              <a:latin typeface="Cambria" pitchFamily="18" charset="0"/>
              <a:ea typeface="Cambria" pitchFamily="18" charset="0"/>
              <a:cs typeface="Arial"/>
            </a:endParaRPr>
          </a:p>
          <a:p>
            <a:pPr marL="12700" marR="408305" algn="just">
              <a:lnSpc>
                <a:spcPct val="100000"/>
              </a:lnSpc>
              <a:spcBef>
                <a:spcPts val="450"/>
              </a:spcBef>
              <a:buFont typeface="Arial" pitchFamily="34" charset="0"/>
              <a:buChar char="•"/>
            </a:pPr>
            <a:r>
              <a:rPr sz="2000" spc="-5" dirty="0">
                <a:solidFill>
                  <a:srgbClr val="282828"/>
                </a:solidFill>
                <a:latin typeface="Cambria" pitchFamily="18" charset="0"/>
                <a:ea typeface="Cambria" pitchFamily="18" charset="0"/>
                <a:cs typeface="Arial"/>
              </a:rPr>
              <a:t>In many situations, </a:t>
            </a:r>
            <a:r>
              <a:rPr sz="2000" spc="-10" dirty="0">
                <a:solidFill>
                  <a:srgbClr val="282828"/>
                </a:solidFill>
                <a:latin typeface="Cambria" pitchFamily="18" charset="0"/>
                <a:ea typeface="Cambria" pitchFamily="18" charset="0"/>
                <a:cs typeface="Arial"/>
              </a:rPr>
              <a:t>you </a:t>
            </a:r>
            <a:r>
              <a:rPr sz="2000" spc="-15" dirty="0">
                <a:solidFill>
                  <a:srgbClr val="FF0000"/>
                </a:solidFill>
                <a:latin typeface="Cambria" pitchFamily="18" charset="0"/>
                <a:ea typeface="Cambria" pitchFamily="18" charset="0"/>
                <a:cs typeface="Arial"/>
              </a:rPr>
              <a:t>won’t </a:t>
            </a:r>
            <a:r>
              <a:rPr sz="2000" spc="-5" dirty="0">
                <a:solidFill>
                  <a:srgbClr val="FF0000"/>
                </a:solidFill>
                <a:latin typeface="Cambria" pitchFamily="18" charset="0"/>
                <a:ea typeface="Cambria" pitchFamily="18" charset="0"/>
                <a:cs typeface="Arial"/>
              </a:rPr>
              <a:t>be </a:t>
            </a:r>
            <a:r>
              <a:rPr sz="2000" spc="-10" dirty="0">
                <a:solidFill>
                  <a:srgbClr val="FF0000"/>
                </a:solidFill>
                <a:latin typeface="Cambria" pitchFamily="18" charset="0"/>
                <a:ea typeface="Cambria" pitchFamily="18" charset="0"/>
                <a:cs typeface="Arial"/>
              </a:rPr>
              <a:t>able </a:t>
            </a:r>
            <a:r>
              <a:rPr sz="2000" spc="-5" dirty="0">
                <a:solidFill>
                  <a:srgbClr val="FF0000"/>
                </a:solidFill>
                <a:latin typeface="Cambria" pitchFamily="18" charset="0"/>
                <a:ea typeface="Cambria" pitchFamily="18" charset="0"/>
                <a:cs typeface="Arial"/>
              </a:rPr>
              <a:t>to define </a:t>
            </a:r>
            <a:r>
              <a:rPr sz="2000" spc="-5">
                <a:solidFill>
                  <a:srgbClr val="FF0000"/>
                </a:solidFill>
                <a:latin typeface="Cambria" pitchFamily="18" charset="0"/>
                <a:ea typeface="Cambria" pitchFamily="18" charset="0"/>
                <a:cs typeface="Arial"/>
              </a:rPr>
              <a:t>requirements </a:t>
            </a:r>
            <a:r>
              <a:rPr sz="2000" spc="-10">
                <a:solidFill>
                  <a:srgbClr val="FF0000"/>
                </a:solidFill>
                <a:latin typeface="Cambria" pitchFamily="18" charset="0"/>
                <a:ea typeface="Cambria" pitchFamily="18" charset="0"/>
                <a:cs typeface="Arial"/>
              </a:rPr>
              <a:t>fully  </a:t>
            </a:r>
            <a:r>
              <a:rPr sz="2000" spc="-10" dirty="0">
                <a:solidFill>
                  <a:srgbClr val="282828"/>
                </a:solidFill>
                <a:latin typeface="Cambria" pitchFamily="18" charset="0"/>
                <a:ea typeface="Cambria" pitchFamily="18" charset="0"/>
                <a:cs typeface="Arial"/>
              </a:rPr>
              <a:t>before </a:t>
            </a:r>
            <a:r>
              <a:rPr sz="2000" spc="-5" dirty="0">
                <a:solidFill>
                  <a:srgbClr val="282828"/>
                </a:solidFill>
                <a:latin typeface="Cambria" pitchFamily="18" charset="0"/>
                <a:ea typeface="Cambria" pitchFamily="18" charset="0"/>
                <a:cs typeface="Arial"/>
              </a:rPr>
              <a:t>the project</a:t>
            </a:r>
            <a:r>
              <a:rPr sz="2000" spc="5" dirty="0">
                <a:solidFill>
                  <a:srgbClr val="282828"/>
                </a:solidFill>
                <a:latin typeface="Cambria" pitchFamily="18" charset="0"/>
                <a:ea typeface="Cambria" pitchFamily="18" charset="0"/>
                <a:cs typeface="Arial"/>
              </a:rPr>
              <a:t> </a:t>
            </a:r>
            <a:r>
              <a:rPr sz="2000" spc="-10">
                <a:solidFill>
                  <a:srgbClr val="282828"/>
                </a:solidFill>
                <a:latin typeface="Cambria" pitchFamily="18" charset="0"/>
                <a:ea typeface="Cambria" pitchFamily="18" charset="0"/>
                <a:cs typeface="Arial"/>
              </a:rPr>
              <a:t>begins.</a:t>
            </a:r>
            <a:endParaRPr lang="en-IN" sz="2000" spc="-10" dirty="0">
              <a:solidFill>
                <a:srgbClr val="282828"/>
              </a:solidFill>
              <a:latin typeface="Cambria" pitchFamily="18" charset="0"/>
              <a:ea typeface="Cambria" pitchFamily="18" charset="0"/>
              <a:cs typeface="Arial"/>
            </a:endParaRPr>
          </a:p>
          <a:p>
            <a:pPr marL="12700" marR="408305" algn="just">
              <a:lnSpc>
                <a:spcPct val="100000"/>
              </a:lnSpc>
              <a:spcBef>
                <a:spcPts val="450"/>
              </a:spcBef>
            </a:pPr>
            <a:endParaRPr sz="2000">
              <a:latin typeface="Cambria" pitchFamily="18" charset="0"/>
              <a:ea typeface="Cambria" pitchFamily="18" charset="0"/>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ambria" pitchFamily="18" charset="0"/>
                <a:ea typeface="Cambria" pitchFamily="18" charset="0"/>
              </a:rPr>
              <a:t>The XP Process</a:t>
            </a:r>
            <a:br>
              <a:rPr lang="en-IN" dirty="0">
                <a:latin typeface="Cambria" pitchFamily="18" charset="0"/>
                <a:ea typeface="Cambria" pitchFamily="18" charset="0"/>
              </a:rPr>
            </a:br>
            <a:endParaRPr lang="en-IN" dirty="0"/>
          </a:p>
        </p:txBody>
      </p:sp>
      <p:sp>
        <p:nvSpPr>
          <p:cNvPr id="3" name="Content Placeholder 2"/>
          <p:cNvSpPr>
            <a:spLocks noGrp="1"/>
          </p:cNvSpPr>
          <p:nvPr>
            <p:ph idx="1"/>
          </p:nvPr>
        </p:nvSpPr>
        <p:spPr>
          <a:xfrm>
            <a:off x="642910" y="1214422"/>
            <a:ext cx="8229600" cy="4525963"/>
          </a:xfrm>
        </p:spPr>
        <p:txBody>
          <a:bodyPr>
            <a:normAutofit/>
          </a:bodyPr>
          <a:lstStyle/>
          <a:p>
            <a:pPr algn="just"/>
            <a:r>
              <a:rPr lang="en-IN" sz="2000" dirty="0">
                <a:solidFill>
                  <a:schemeClr val="bg1">
                    <a:lumMod val="50000"/>
                  </a:schemeClr>
                </a:solidFill>
                <a:latin typeface="Cambria" pitchFamily="18" charset="0"/>
                <a:ea typeface="Cambria" pitchFamily="18" charset="0"/>
              </a:rPr>
              <a:t>XP   uses  </a:t>
            </a:r>
            <a:r>
              <a:rPr lang="en-IN" sz="2000" dirty="0">
                <a:solidFill>
                  <a:srgbClr val="FF0000"/>
                </a:solidFill>
                <a:latin typeface="Cambria" pitchFamily="18" charset="0"/>
                <a:ea typeface="Cambria" pitchFamily="18" charset="0"/>
              </a:rPr>
              <a:t>an object-oriented approach </a:t>
            </a:r>
            <a:r>
              <a:rPr lang="en-IN" sz="2000" dirty="0">
                <a:solidFill>
                  <a:schemeClr val="bg1">
                    <a:lumMod val="50000"/>
                  </a:schemeClr>
                </a:solidFill>
                <a:latin typeface="Cambria" pitchFamily="18" charset="0"/>
                <a:ea typeface="Cambria" pitchFamily="18" charset="0"/>
              </a:rPr>
              <a:t>as  its preferred  development </a:t>
            </a:r>
            <a:r>
              <a:rPr lang="en-IN" sz="2000" dirty="0" err="1">
                <a:solidFill>
                  <a:schemeClr val="bg1">
                    <a:lumMod val="50000"/>
                  </a:schemeClr>
                </a:solidFill>
                <a:latin typeface="Cambria" pitchFamily="18" charset="0"/>
                <a:ea typeface="Cambria" pitchFamily="18" charset="0"/>
              </a:rPr>
              <a:t>paradigm,defines</a:t>
            </a:r>
            <a:r>
              <a:rPr lang="en-IN" sz="2000" dirty="0">
                <a:solidFill>
                  <a:schemeClr val="bg1">
                    <a:lumMod val="50000"/>
                  </a:schemeClr>
                </a:solidFill>
                <a:latin typeface="Cambria" pitchFamily="18" charset="0"/>
                <a:ea typeface="Cambria" pitchFamily="18" charset="0"/>
              </a:rPr>
              <a:t> four (4) framework activities</a:t>
            </a:r>
          </a:p>
          <a:p>
            <a:pPr algn="just"/>
            <a:endParaRPr lang="en-IN" sz="2000" dirty="0">
              <a:solidFill>
                <a:schemeClr val="bg1">
                  <a:lumMod val="50000"/>
                </a:schemeClr>
              </a:solidFill>
              <a:latin typeface="Cambria" pitchFamily="18" charset="0"/>
              <a:ea typeface="Cambria" pitchFamily="18" charset="0"/>
            </a:endParaRPr>
          </a:p>
          <a:p>
            <a:pPr marL="457200" indent="-457200" algn="just">
              <a:lnSpc>
                <a:spcPct val="100000"/>
              </a:lnSpc>
              <a:buFont typeface="+mj-lt"/>
              <a:buAutoNum type="arabicPeriod"/>
              <a:tabLst>
                <a:tab pos="412115" algn="l"/>
                <a:tab pos="412750" algn="l"/>
              </a:tabLst>
            </a:pPr>
            <a:r>
              <a:rPr lang="en-IN" sz="2000" dirty="0">
                <a:solidFill>
                  <a:schemeClr val="bg1">
                    <a:lumMod val="50000"/>
                  </a:schemeClr>
                </a:solidFill>
                <a:latin typeface="Cambria" pitchFamily="18" charset="0"/>
                <a:ea typeface="Cambria" pitchFamily="18" charset="0"/>
              </a:rPr>
              <a:t>Planning</a:t>
            </a:r>
          </a:p>
          <a:p>
            <a:pPr marL="457200" indent="-457200" algn="just">
              <a:lnSpc>
                <a:spcPct val="100000"/>
              </a:lnSpc>
              <a:buFont typeface="+mj-lt"/>
              <a:buAutoNum type="arabicPeriod"/>
              <a:tabLst>
                <a:tab pos="412115" algn="l"/>
                <a:tab pos="412750" algn="l"/>
              </a:tabLst>
            </a:pPr>
            <a:r>
              <a:rPr lang="en-IN" sz="2000" dirty="0">
                <a:solidFill>
                  <a:schemeClr val="bg1">
                    <a:lumMod val="50000"/>
                  </a:schemeClr>
                </a:solidFill>
                <a:latin typeface="Cambria" pitchFamily="18" charset="0"/>
                <a:ea typeface="Cambria" pitchFamily="18" charset="0"/>
              </a:rPr>
              <a:t>Design</a:t>
            </a:r>
          </a:p>
          <a:p>
            <a:pPr marL="457200" indent="-457200" algn="just">
              <a:lnSpc>
                <a:spcPct val="100000"/>
              </a:lnSpc>
              <a:buFont typeface="+mj-lt"/>
              <a:buAutoNum type="arabicPeriod"/>
              <a:tabLst>
                <a:tab pos="412115" algn="l"/>
                <a:tab pos="412750" algn="l"/>
              </a:tabLst>
            </a:pPr>
            <a:r>
              <a:rPr lang="en-IN" sz="2000" dirty="0">
                <a:solidFill>
                  <a:schemeClr val="bg1">
                    <a:lumMod val="50000"/>
                  </a:schemeClr>
                </a:solidFill>
                <a:latin typeface="Cambria" pitchFamily="18" charset="0"/>
                <a:ea typeface="Cambria" pitchFamily="18" charset="0"/>
              </a:rPr>
              <a:t>Coding</a:t>
            </a:r>
          </a:p>
          <a:p>
            <a:pPr marL="457200" indent="-457200" algn="just">
              <a:lnSpc>
                <a:spcPct val="100000"/>
              </a:lnSpc>
              <a:buFont typeface="+mj-lt"/>
              <a:buAutoNum type="arabicPeriod"/>
              <a:tabLst>
                <a:tab pos="412115" algn="l"/>
                <a:tab pos="412750" algn="l"/>
              </a:tabLst>
            </a:pPr>
            <a:r>
              <a:rPr lang="en-IN" sz="2000" dirty="0">
                <a:solidFill>
                  <a:schemeClr val="bg1">
                    <a:lumMod val="50000"/>
                  </a:schemeClr>
                </a:solidFill>
                <a:latin typeface="Cambria" pitchFamily="18" charset="0"/>
                <a:ea typeface="Cambria" pitchFamily="18" charset="0"/>
              </a:rPr>
              <a:t>Testing</a:t>
            </a:r>
          </a:p>
          <a:p>
            <a:pPr algn="just"/>
            <a:endParaRPr lang="en-IN" sz="2000" dirty="0">
              <a:solidFill>
                <a:schemeClr val="bg1">
                  <a:lumMod val="50000"/>
                </a:schemeClr>
              </a:solidFill>
              <a:latin typeface="Cambria" pitchFamily="18" charset="0"/>
              <a:ea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object 125"/>
          <p:cNvGrpSpPr/>
          <p:nvPr/>
        </p:nvGrpSpPr>
        <p:grpSpPr>
          <a:xfrm>
            <a:off x="1571604" y="1000108"/>
            <a:ext cx="5970905" cy="5117068"/>
            <a:chOff x="1857057" y="1417637"/>
            <a:chExt cx="5970905" cy="4548505"/>
          </a:xfrm>
        </p:grpSpPr>
        <p:sp>
          <p:nvSpPr>
            <p:cNvPr id="126" name="object 126"/>
            <p:cNvSpPr/>
            <p:nvPr/>
          </p:nvSpPr>
          <p:spPr>
            <a:xfrm>
              <a:off x="1861820" y="1422400"/>
              <a:ext cx="5961380" cy="4538980"/>
            </a:xfrm>
            <a:custGeom>
              <a:avLst/>
              <a:gdLst/>
              <a:ahLst/>
              <a:cxnLst/>
              <a:rect l="l" t="t" r="r" b="b"/>
              <a:pathLst>
                <a:path w="5961380" h="4538980">
                  <a:moveTo>
                    <a:pt x="5961380" y="0"/>
                  </a:moveTo>
                  <a:lnTo>
                    <a:pt x="0" y="0"/>
                  </a:lnTo>
                  <a:lnTo>
                    <a:pt x="0" y="4538980"/>
                  </a:lnTo>
                  <a:lnTo>
                    <a:pt x="5961380" y="4538980"/>
                  </a:lnTo>
                  <a:close/>
                </a:path>
              </a:pathLst>
            </a:custGeom>
            <a:solidFill>
              <a:srgbClr val="FFFF99"/>
            </a:solidFill>
          </p:spPr>
          <p:txBody>
            <a:bodyPr wrap="square" lIns="0" tIns="0" rIns="0" bIns="0" rtlCol="0"/>
            <a:lstStyle/>
            <a:p>
              <a:endParaRPr/>
            </a:p>
          </p:txBody>
        </p:sp>
        <p:sp>
          <p:nvSpPr>
            <p:cNvPr id="127" name="object 127"/>
            <p:cNvSpPr/>
            <p:nvPr/>
          </p:nvSpPr>
          <p:spPr>
            <a:xfrm>
              <a:off x="1861820" y="1422400"/>
              <a:ext cx="5961380" cy="4538980"/>
            </a:xfrm>
            <a:custGeom>
              <a:avLst/>
              <a:gdLst/>
              <a:ahLst/>
              <a:cxnLst/>
              <a:rect l="l" t="t" r="r" b="b"/>
              <a:pathLst>
                <a:path w="5961380" h="4538980">
                  <a:moveTo>
                    <a:pt x="2980690" y="4538980"/>
                  </a:moveTo>
                  <a:lnTo>
                    <a:pt x="0" y="4538980"/>
                  </a:lnTo>
                  <a:lnTo>
                    <a:pt x="0" y="0"/>
                  </a:lnTo>
                  <a:lnTo>
                    <a:pt x="5961380" y="0"/>
                  </a:lnTo>
                  <a:lnTo>
                    <a:pt x="5961380" y="4538980"/>
                  </a:lnTo>
                  <a:lnTo>
                    <a:pt x="2980690" y="4538980"/>
                  </a:lnTo>
                  <a:close/>
                </a:path>
              </a:pathLst>
            </a:custGeom>
            <a:ln w="9344">
              <a:solidFill>
                <a:srgbClr val="000000"/>
              </a:solidFill>
            </a:ln>
          </p:spPr>
          <p:txBody>
            <a:bodyPr wrap="square" lIns="0" tIns="0" rIns="0" bIns="0" rtlCol="0"/>
            <a:lstStyle/>
            <a:p>
              <a:endParaRPr/>
            </a:p>
          </p:txBody>
        </p:sp>
        <p:sp>
          <p:nvSpPr>
            <p:cNvPr id="128" name="object 128"/>
            <p:cNvSpPr/>
            <p:nvPr/>
          </p:nvSpPr>
          <p:spPr>
            <a:xfrm>
              <a:off x="2410520" y="2156867"/>
              <a:ext cx="4746792" cy="2980282"/>
            </a:xfrm>
            <a:prstGeom prst="rect">
              <a:avLst/>
            </a:prstGeom>
            <a:blipFill>
              <a:blip r:embed="rId2" cstate="print"/>
              <a:stretch>
                <a:fillRect/>
              </a:stretch>
            </a:blipFill>
          </p:spPr>
          <p:txBody>
            <a:bodyPr wrap="square" lIns="0" tIns="0" rIns="0" bIns="0" rtlCol="0"/>
            <a:lstStyle/>
            <a:p>
              <a:endParaRPr/>
            </a:p>
          </p:txBody>
        </p:sp>
      </p:grpSp>
      <p:sp>
        <p:nvSpPr>
          <p:cNvPr id="130" name="object 130"/>
          <p:cNvSpPr txBox="1"/>
          <p:nvPr/>
        </p:nvSpPr>
        <p:spPr>
          <a:xfrm rot="20760000">
            <a:off x="3161395" y="3531464"/>
            <a:ext cx="793537" cy="205184"/>
          </a:xfrm>
          <a:prstGeom prst="rect">
            <a:avLst/>
          </a:prstGeom>
        </p:spPr>
        <p:txBody>
          <a:bodyPr vert="horz" wrap="square" lIns="0" tIns="0" rIns="0" bIns="0" rtlCol="0">
            <a:spAutoFit/>
          </a:bodyPr>
          <a:lstStyle/>
          <a:p>
            <a:pPr>
              <a:lnSpc>
                <a:spcPts val="1600"/>
              </a:lnSpc>
            </a:pPr>
            <a:r>
              <a:rPr sz="1600" b="1" spc="-20" dirty="0">
                <a:latin typeface="Times New Roman"/>
                <a:cs typeface="Times New Roman"/>
              </a:rPr>
              <a:t>p</a:t>
            </a:r>
            <a:r>
              <a:rPr sz="1600" b="1" spc="-5" dirty="0">
                <a:latin typeface="Times New Roman"/>
                <a:cs typeface="Times New Roman"/>
              </a:rPr>
              <a:t>la</a:t>
            </a:r>
            <a:r>
              <a:rPr sz="1600" b="1" spc="-10" dirty="0">
                <a:latin typeface="Times New Roman"/>
                <a:cs typeface="Times New Roman"/>
              </a:rPr>
              <a:t>n</a:t>
            </a:r>
            <a:r>
              <a:rPr sz="1600" b="1" dirty="0">
                <a:latin typeface="Times New Roman"/>
                <a:cs typeface="Times New Roman"/>
              </a:rPr>
              <a:t>n</a:t>
            </a:r>
            <a:r>
              <a:rPr sz="1600" b="1" spc="-20" dirty="0">
                <a:latin typeface="Times New Roman"/>
                <a:cs typeface="Times New Roman"/>
              </a:rPr>
              <a:t>i</a:t>
            </a:r>
            <a:r>
              <a:rPr sz="1600" b="1" dirty="0">
                <a:latin typeface="Times New Roman"/>
                <a:cs typeface="Times New Roman"/>
              </a:rPr>
              <a:t>ng</a:t>
            </a:r>
            <a:endParaRPr sz="1600">
              <a:latin typeface="Times New Roman"/>
              <a:cs typeface="Times New Roman"/>
            </a:endParaRPr>
          </a:p>
        </p:txBody>
      </p:sp>
      <p:sp>
        <p:nvSpPr>
          <p:cNvPr id="131" name="object 131"/>
          <p:cNvSpPr txBox="1"/>
          <p:nvPr/>
        </p:nvSpPr>
        <p:spPr>
          <a:xfrm rot="20760000">
            <a:off x="5431752" y="2769181"/>
            <a:ext cx="588635" cy="205184"/>
          </a:xfrm>
          <a:prstGeom prst="rect">
            <a:avLst/>
          </a:prstGeom>
        </p:spPr>
        <p:txBody>
          <a:bodyPr vert="horz" wrap="square" lIns="0" tIns="0" rIns="0" bIns="0" rtlCol="0">
            <a:spAutoFit/>
          </a:bodyPr>
          <a:lstStyle/>
          <a:p>
            <a:pPr>
              <a:lnSpc>
                <a:spcPts val="1600"/>
              </a:lnSpc>
            </a:pPr>
            <a:r>
              <a:rPr sz="1600" b="1" spc="-20" dirty="0">
                <a:latin typeface="Times New Roman"/>
                <a:cs typeface="Times New Roman"/>
              </a:rPr>
              <a:t>d</a:t>
            </a:r>
            <a:r>
              <a:rPr sz="1600" b="1" spc="-5" dirty="0">
                <a:latin typeface="Times New Roman"/>
                <a:cs typeface="Times New Roman"/>
              </a:rPr>
              <a:t>e</a:t>
            </a:r>
            <a:r>
              <a:rPr sz="1600" b="1" dirty="0">
                <a:latin typeface="Times New Roman"/>
                <a:cs typeface="Times New Roman"/>
              </a:rPr>
              <a:t>s</a:t>
            </a:r>
            <a:r>
              <a:rPr sz="1600" b="1" spc="-20" dirty="0">
                <a:latin typeface="Times New Roman"/>
                <a:cs typeface="Times New Roman"/>
              </a:rPr>
              <a:t>i</a:t>
            </a:r>
            <a:r>
              <a:rPr sz="1600" b="1" dirty="0">
                <a:latin typeface="Times New Roman"/>
                <a:cs typeface="Times New Roman"/>
              </a:rPr>
              <a:t>gn</a:t>
            </a:r>
            <a:endParaRPr sz="1600">
              <a:latin typeface="Times New Roman"/>
              <a:cs typeface="Times New Roman"/>
            </a:endParaRPr>
          </a:p>
        </p:txBody>
      </p:sp>
      <p:grpSp>
        <p:nvGrpSpPr>
          <p:cNvPr id="132" name="object 132"/>
          <p:cNvGrpSpPr/>
          <p:nvPr/>
        </p:nvGrpSpPr>
        <p:grpSpPr>
          <a:xfrm>
            <a:off x="7248208" y="3856554"/>
            <a:ext cx="22225" cy="25003"/>
            <a:chOff x="7248207" y="3428047"/>
            <a:chExt cx="22225" cy="22225"/>
          </a:xfrm>
        </p:grpSpPr>
        <p:sp>
          <p:nvSpPr>
            <p:cNvPr id="133" name="object 133"/>
            <p:cNvSpPr/>
            <p:nvPr/>
          </p:nvSpPr>
          <p:spPr>
            <a:xfrm>
              <a:off x="7265669" y="3445509"/>
              <a:ext cx="0" cy="0"/>
            </a:xfrm>
            <a:custGeom>
              <a:avLst/>
              <a:gdLst/>
              <a:ahLst/>
              <a:cxnLst/>
              <a:rect l="l" t="t" r="r" b="b"/>
              <a:pathLst>
                <a:path>
                  <a:moveTo>
                    <a:pt x="0" y="0"/>
                  </a:moveTo>
                  <a:lnTo>
                    <a:pt x="0" y="0"/>
                  </a:lnTo>
                </a:path>
              </a:pathLst>
            </a:custGeom>
            <a:ln w="9344">
              <a:solidFill>
                <a:srgbClr val="538FA7"/>
              </a:solidFill>
            </a:ln>
          </p:spPr>
          <p:txBody>
            <a:bodyPr wrap="square" lIns="0" tIns="0" rIns="0" bIns="0" rtlCol="0"/>
            <a:lstStyle/>
            <a:p>
              <a:endParaRPr/>
            </a:p>
          </p:txBody>
        </p:sp>
        <p:sp>
          <p:nvSpPr>
            <p:cNvPr id="134" name="object 134"/>
            <p:cNvSpPr/>
            <p:nvPr/>
          </p:nvSpPr>
          <p:spPr>
            <a:xfrm>
              <a:off x="7252969" y="343280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grpSp>
      <p:sp>
        <p:nvSpPr>
          <p:cNvPr id="135" name="object 135"/>
          <p:cNvSpPr txBox="1"/>
          <p:nvPr/>
        </p:nvSpPr>
        <p:spPr>
          <a:xfrm rot="20760000">
            <a:off x="6300705" y="3682798"/>
            <a:ext cx="611338" cy="205184"/>
          </a:xfrm>
          <a:prstGeom prst="rect">
            <a:avLst/>
          </a:prstGeom>
        </p:spPr>
        <p:txBody>
          <a:bodyPr vert="horz" wrap="square" lIns="0" tIns="0" rIns="0" bIns="0" rtlCol="0">
            <a:spAutoFit/>
          </a:bodyPr>
          <a:lstStyle/>
          <a:p>
            <a:pPr>
              <a:lnSpc>
                <a:spcPts val="1600"/>
              </a:lnSpc>
            </a:pPr>
            <a:r>
              <a:rPr sz="1600" b="1" spc="-15" dirty="0">
                <a:latin typeface="Times New Roman"/>
                <a:cs typeface="Times New Roman"/>
              </a:rPr>
              <a:t>c</a:t>
            </a:r>
            <a:r>
              <a:rPr sz="1600" b="1" spc="10" dirty="0">
                <a:latin typeface="Times New Roman"/>
                <a:cs typeface="Times New Roman"/>
              </a:rPr>
              <a:t>o</a:t>
            </a:r>
            <a:r>
              <a:rPr sz="1600" b="1" spc="-10" dirty="0">
                <a:latin typeface="Times New Roman"/>
                <a:cs typeface="Times New Roman"/>
              </a:rPr>
              <a:t>d</a:t>
            </a:r>
            <a:r>
              <a:rPr sz="1600" b="1" spc="-5" dirty="0">
                <a:latin typeface="Times New Roman"/>
                <a:cs typeface="Times New Roman"/>
              </a:rPr>
              <a:t>i</a:t>
            </a:r>
            <a:r>
              <a:rPr sz="1600" b="1" spc="-10" dirty="0">
                <a:latin typeface="Times New Roman"/>
                <a:cs typeface="Times New Roman"/>
              </a:rPr>
              <a:t>n</a:t>
            </a:r>
            <a:r>
              <a:rPr sz="1600" b="1" dirty="0">
                <a:latin typeface="Times New Roman"/>
                <a:cs typeface="Times New Roman"/>
              </a:rPr>
              <a:t>g</a:t>
            </a:r>
            <a:endParaRPr sz="1600">
              <a:latin typeface="Times New Roman"/>
              <a:cs typeface="Times New Roman"/>
            </a:endParaRPr>
          </a:p>
        </p:txBody>
      </p:sp>
      <p:sp>
        <p:nvSpPr>
          <p:cNvPr id="136" name="object 136"/>
          <p:cNvSpPr txBox="1"/>
          <p:nvPr/>
        </p:nvSpPr>
        <p:spPr>
          <a:xfrm rot="20760000">
            <a:off x="4053767" y="4979456"/>
            <a:ext cx="365795" cy="205184"/>
          </a:xfrm>
          <a:prstGeom prst="rect">
            <a:avLst/>
          </a:prstGeom>
        </p:spPr>
        <p:txBody>
          <a:bodyPr vert="horz" wrap="square" lIns="0" tIns="0" rIns="0" bIns="0" rtlCol="0">
            <a:spAutoFit/>
          </a:bodyPr>
          <a:lstStyle/>
          <a:p>
            <a:pPr>
              <a:lnSpc>
                <a:spcPts val="1600"/>
              </a:lnSpc>
            </a:pPr>
            <a:r>
              <a:rPr sz="1600" b="1" spc="-15" dirty="0">
                <a:latin typeface="Times New Roman"/>
                <a:cs typeface="Times New Roman"/>
              </a:rPr>
              <a:t>t</a:t>
            </a:r>
            <a:r>
              <a:rPr sz="1600" b="1" spc="-5" dirty="0">
                <a:latin typeface="Times New Roman"/>
                <a:cs typeface="Times New Roman"/>
              </a:rPr>
              <a:t>e</a:t>
            </a:r>
            <a:r>
              <a:rPr sz="1600" b="1" spc="-10" dirty="0">
                <a:latin typeface="Times New Roman"/>
                <a:cs typeface="Times New Roman"/>
              </a:rPr>
              <a:t>s</a:t>
            </a:r>
            <a:r>
              <a:rPr sz="1600" b="1" dirty="0">
                <a:latin typeface="Times New Roman"/>
                <a:cs typeface="Times New Roman"/>
              </a:rPr>
              <a:t>t</a:t>
            </a:r>
            <a:endParaRPr sz="1600">
              <a:latin typeface="Times New Roman"/>
              <a:cs typeface="Times New Roman"/>
            </a:endParaRPr>
          </a:p>
        </p:txBody>
      </p:sp>
      <p:sp>
        <p:nvSpPr>
          <p:cNvPr id="137" name="object 137"/>
          <p:cNvSpPr txBox="1"/>
          <p:nvPr/>
        </p:nvSpPr>
        <p:spPr>
          <a:xfrm>
            <a:off x="4865370" y="4044791"/>
            <a:ext cx="796290" cy="228268"/>
          </a:xfrm>
          <a:prstGeom prst="rect">
            <a:avLst/>
          </a:prstGeom>
        </p:spPr>
        <p:txBody>
          <a:bodyPr vert="horz" wrap="square" lIns="0" tIns="12700" rIns="0" bIns="0" rtlCol="0">
            <a:spAutoFit/>
          </a:bodyPr>
          <a:lstStyle/>
          <a:p>
            <a:pPr>
              <a:lnSpc>
                <a:spcPct val="100000"/>
              </a:lnSpc>
              <a:spcBef>
                <a:spcPts val="100"/>
              </a:spcBef>
            </a:pPr>
            <a:r>
              <a:rPr sz="1400" dirty="0">
                <a:latin typeface="Times New Roman"/>
                <a:cs typeface="Times New Roman"/>
              </a:rPr>
              <a:t>r</a:t>
            </a:r>
            <a:r>
              <a:rPr sz="1400" spc="-5" dirty="0">
                <a:latin typeface="Times New Roman"/>
                <a:cs typeface="Times New Roman"/>
              </a:rPr>
              <a:t>e</a:t>
            </a:r>
            <a:r>
              <a:rPr sz="1400" dirty="0">
                <a:latin typeface="Times New Roman"/>
                <a:cs typeface="Times New Roman"/>
              </a:rPr>
              <a:t>f</a:t>
            </a:r>
            <a:r>
              <a:rPr sz="1400" spc="-5" dirty="0">
                <a:latin typeface="Times New Roman"/>
                <a:cs typeface="Times New Roman"/>
              </a:rPr>
              <a:t>a</a:t>
            </a:r>
            <a:r>
              <a:rPr sz="1400" spc="5" dirty="0">
                <a:latin typeface="Times New Roman"/>
                <a:cs typeface="Times New Roman"/>
              </a:rPr>
              <a:t>c</a:t>
            </a:r>
            <a:r>
              <a:rPr sz="1400" dirty="0">
                <a:latin typeface="Times New Roman"/>
                <a:cs typeface="Times New Roman"/>
              </a:rPr>
              <a:t>t</a:t>
            </a:r>
            <a:r>
              <a:rPr sz="1400" spc="5" dirty="0">
                <a:latin typeface="Times New Roman"/>
                <a:cs typeface="Times New Roman"/>
              </a:rPr>
              <a:t>o</a:t>
            </a:r>
            <a:r>
              <a:rPr sz="1400" dirty="0">
                <a:latin typeface="Times New Roman"/>
                <a:cs typeface="Times New Roman"/>
              </a:rPr>
              <a:t>ri</a:t>
            </a:r>
            <a:r>
              <a:rPr sz="1400" spc="5" dirty="0">
                <a:latin typeface="Times New Roman"/>
                <a:cs typeface="Times New Roman"/>
              </a:rPr>
              <a:t>n</a:t>
            </a:r>
            <a:r>
              <a:rPr sz="1400" dirty="0">
                <a:latin typeface="Times New Roman"/>
                <a:cs typeface="Times New Roman"/>
              </a:rPr>
              <a:t>g</a:t>
            </a:r>
            <a:endParaRPr sz="1400">
              <a:latin typeface="Times New Roman"/>
              <a:cs typeface="Times New Roman"/>
            </a:endParaRPr>
          </a:p>
        </p:txBody>
      </p:sp>
      <p:sp>
        <p:nvSpPr>
          <p:cNvPr id="138" name="object 138"/>
          <p:cNvSpPr txBox="1"/>
          <p:nvPr/>
        </p:nvSpPr>
        <p:spPr>
          <a:xfrm>
            <a:off x="2292350" y="1943100"/>
            <a:ext cx="1554480" cy="741229"/>
          </a:xfrm>
          <a:prstGeom prst="rect">
            <a:avLst/>
          </a:prstGeom>
        </p:spPr>
        <p:txBody>
          <a:bodyPr vert="horz" wrap="square" lIns="0" tIns="12700" rIns="0" bIns="0" rtlCol="0">
            <a:spAutoFit/>
          </a:bodyPr>
          <a:lstStyle/>
          <a:p>
            <a:pPr>
              <a:lnSpc>
                <a:spcPct val="100000"/>
              </a:lnSpc>
              <a:spcBef>
                <a:spcPts val="100"/>
              </a:spcBef>
            </a:pPr>
            <a:r>
              <a:rPr sz="1200" spc="-5" dirty="0">
                <a:latin typeface="Times New Roman"/>
                <a:cs typeface="Times New Roman"/>
              </a:rPr>
              <a:t>user stories</a:t>
            </a:r>
            <a:endParaRPr sz="1200">
              <a:latin typeface="Times New Roman"/>
              <a:cs typeface="Times New Roman"/>
            </a:endParaRPr>
          </a:p>
          <a:p>
            <a:pPr marL="114300">
              <a:lnSpc>
                <a:spcPct val="100000"/>
              </a:lnSpc>
            </a:pPr>
            <a:r>
              <a:rPr sz="1200" i="1" spc="-5" dirty="0">
                <a:latin typeface="Times New Roman"/>
                <a:cs typeface="Times New Roman"/>
              </a:rPr>
              <a:t>values</a:t>
            </a:r>
            <a:endParaRPr sz="1200">
              <a:latin typeface="Times New Roman"/>
              <a:cs typeface="Times New Roman"/>
            </a:endParaRPr>
          </a:p>
          <a:p>
            <a:pPr marL="114300">
              <a:lnSpc>
                <a:spcPts val="1435"/>
              </a:lnSpc>
            </a:pPr>
            <a:r>
              <a:rPr sz="1200" i="1" spc="-5" dirty="0">
                <a:latin typeface="Times New Roman"/>
                <a:cs typeface="Times New Roman"/>
              </a:rPr>
              <a:t>acceptance test</a:t>
            </a:r>
            <a:r>
              <a:rPr sz="1200" i="1" spc="-40" dirty="0">
                <a:latin typeface="Times New Roman"/>
                <a:cs typeface="Times New Roman"/>
              </a:rPr>
              <a:t> </a:t>
            </a:r>
            <a:r>
              <a:rPr sz="1200" i="1" spc="-5" dirty="0">
                <a:latin typeface="Times New Roman"/>
                <a:cs typeface="Times New Roman"/>
              </a:rPr>
              <a:t>criteria</a:t>
            </a:r>
            <a:endParaRPr sz="1200">
              <a:latin typeface="Times New Roman"/>
              <a:cs typeface="Times New Roman"/>
            </a:endParaRPr>
          </a:p>
          <a:p>
            <a:pPr>
              <a:lnSpc>
                <a:spcPts val="1435"/>
              </a:lnSpc>
            </a:pPr>
            <a:r>
              <a:rPr sz="1200" spc="-5" dirty="0">
                <a:latin typeface="Times New Roman"/>
                <a:cs typeface="Times New Roman"/>
              </a:rPr>
              <a:t>iteration </a:t>
            </a:r>
            <a:r>
              <a:rPr sz="1200" dirty="0">
                <a:latin typeface="Times New Roman"/>
                <a:cs typeface="Times New Roman"/>
              </a:rPr>
              <a:t>plan</a:t>
            </a:r>
            <a:endParaRPr sz="1200">
              <a:latin typeface="Times New Roman"/>
              <a:cs typeface="Times New Roman"/>
            </a:endParaRPr>
          </a:p>
        </p:txBody>
      </p:sp>
      <p:sp>
        <p:nvSpPr>
          <p:cNvPr id="139" name="object 139"/>
          <p:cNvSpPr txBox="1"/>
          <p:nvPr/>
        </p:nvSpPr>
        <p:spPr>
          <a:xfrm>
            <a:off x="4729479" y="1637347"/>
            <a:ext cx="854710" cy="382156"/>
          </a:xfrm>
          <a:prstGeom prst="rect">
            <a:avLst/>
          </a:prstGeom>
        </p:spPr>
        <p:txBody>
          <a:bodyPr vert="horz" wrap="square" lIns="0" tIns="12700" rIns="0" bIns="0" rtlCol="0">
            <a:spAutoFit/>
          </a:bodyPr>
          <a:lstStyle/>
          <a:p>
            <a:pPr marR="5080" algn="ctr">
              <a:lnSpc>
                <a:spcPct val="100000"/>
              </a:lnSpc>
              <a:spcBef>
                <a:spcPts val="100"/>
              </a:spcBef>
            </a:pPr>
            <a:r>
              <a:rPr sz="1200" dirty="0">
                <a:latin typeface="Times New Roman"/>
                <a:cs typeface="Times New Roman"/>
              </a:rPr>
              <a:t>simple</a:t>
            </a:r>
            <a:r>
              <a:rPr sz="1200" spc="-95" dirty="0">
                <a:latin typeface="Times New Roman"/>
                <a:cs typeface="Times New Roman"/>
              </a:rPr>
              <a:t> </a:t>
            </a:r>
            <a:r>
              <a:rPr sz="1200" spc="-5" dirty="0">
                <a:latin typeface="Times New Roman"/>
                <a:cs typeface="Times New Roman"/>
              </a:rPr>
              <a:t>design</a:t>
            </a:r>
            <a:endParaRPr sz="1200">
              <a:latin typeface="Times New Roman"/>
              <a:cs typeface="Times New Roman"/>
            </a:endParaRPr>
          </a:p>
          <a:p>
            <a:pPr marL="48895" algn="ctr">
              <a:lnSpc>
                <a:spcPct val="100000"/>
              </a:lnSpc>
            </a:pPr>
            <a:r>
              <a:rPr sz="1200" i="1" spc="-5" dirty="0">
                <a:latin typeface="Times New Roman"/>
                <a:cs typeface="Times New Roman"/>
              </a:rPr>
              <a:t>CRC</a:t>
            </a:r>
            <a:r>
              <a:rPr sz="1200" i="1" spc="-35" dirty="0">
                <a:latin typeface="Times New Roman"/>
                <a:cs typeface="Times New Roman"/>
              </a:rPr>
              <a:t> </a:t>
            </a:r>
            <a:r>
              <a:rPr sz="1200" i="1" spc="-5" dirty="0">
                <a:latin typeface="Times New Roman"/>
                <a:cs typeface="Times New Roman"/>
              </a:rPr>
              <a:t>cards</a:t>
            </a:r>
            <a:endParaRPr sz="1200">
              <a:latin typeface="Times New Roman"/>
              <a:cs typeface="Times New Roman"/>
            </a:endParaRPr>
          </a:p>
        </p:txBody>
      </p:sp>
      <p:sp>
        <p:nvSpPr>
          <p:cNvPr id="140" name="object 140"/>
          <p:cNvSpPr txBox="1"/>
          <p:nvPr/>
        </p:nvSpPr>
        <p:spPr>
          <a:xfrm>
            <a:off x="5949951" y="1577339"/>
            <a:ext cx="922655" cy="382156"/>
          </a:xfrm>
          <a:prstGeom prst="rect">
            <a:avLst/>
          </a:prstGeom>
        </p:spPr>
        <p:txBody>
          <a:bodyPr vert="horz" wrap="square" lIns="0" tIns="12700" rIns="0" bIns="0" rtlCol="0">
            <a:spAutoFit/>
          </a:bodyPr>
          <a:lstStyle/>
          <a:p>
            <a:pPr marR="5080" algn="ctr">
              <a:lnSpc>
                <a:spcPct val="100000"/>
              </a:lnSpc>
              <a:spcBef>
                <a:spcPts val="100"/>
              </a:spcBef>
            </a:pPr>
            <a:r>
              <a:rPr sz="1200" spc="-5" dirty="0">
                <a:latin typeface="Times New Roman"/>
                <a:cs typeface="Times New Roman"/>
              </a:rPr>
              <a:t>spike</a:t>
            </a:r>
            <a:r>
              <a:rPr sz="1200" spc="-50" dirty="0">
                <a:latin typeface="Times New Roman"/>
                <a:cs typeface="Times New Roman"/>
              </a:rPr>
              <a:t> </a:t>
            </a:r>
            <a:r>
              <a:rPr sz="1200" spc="-5" dirty="0">
                <a:latin typeface="Times New Roman"/>
                <a:cs typeface="Times New Roman"/>
              </a:rPr>
              <a:t>solutions</a:t>
            </a:r>
            <a:endParaRPr sz="1200">
              <a:latin typeface="Times New Roman"/>
              <a:cs typeface="Times New Roman"/>
            </a:endParaRPr>
          </a:p>
          <a:p>
            <a:pPr marR="43815" algn="ctr">
              <a:lnSpc>
                <a:spcPct val="100000"/>
              </a:lnSpc>
            </a:pPr>
            <a:r>
              <a:rPr sz="1200" i="1" spc="-5" dirty="0">
                <a:latin typeface="Times New Roman"/>
                <a:cs typeface="Times New Roman"/>
              </a:rPr>
              <a:t>prototypes</a:t>
            </a:r>
            <a:endParaRPr sz="1200">
              <a:latin typeface="Times New Roman"/>
              <a:cs typeface="Times New Roman"/>
            </a:endParaRPr>
          </a:p>
        </p:txBody>
      </p:sp>
      <p:sp>
        <p:nvSpPr>
          <p:cNvPr id="141" name="object 141"/>
          <p:cNvSpPr txBox="1"/>
          <p:nvPr/>
        </p:nvSpPr>
        <p:spPr>
          <a:xfrm>
            <a:off x="6287770" y="4916329"/>
            <a:ext cx="1113790" cy="197490"/>
          </a:xfrm>
          <a:prstGeom prst="rect">
            <a:avLst/>
          </a:prstGeom>
        </p:spPr>
        <p:txBody>
          <a:bodyPr vert="horz" wrap="square" lIns="0" tIns="12700" rIns="0" bIns="0" rtlCol="0">
            <a:spAutoFit/>
          </a:bodyPr>
          <a:lstStyle/>
          <a:p>
            <a:pPr>
              <a:lnSpc>
                <a:spcPct val="100000"/>
              </a:lnSpc>
              <a:spcBef>
                <a:spcPts val="100"/>
              </a:spcBef>
            </a:pPr>
            <a:r>
              <a:rPr sz="1200" spc="-5" dirty="0">
                <a:latin typeface="Times New Roman"/>
                <a:cs typeface="Times New Roman"/>
              </a:rPr>
              <a:t>pair</a:t>
            </a:r>
            <a:r>
              <a:rPr sz="1200" spc="-50" dirty="0">
                <a:latin typeface="Times New Roman"/>
                <a:cs typeface="Times New Roman"/>
              </a:rPr>
              <a:t> </a:t>
            </a:r>
            <a:r>
              <a:rPr sz="1200" spc="-5" dirty="0">
                <a:latin typeface="Times New Roman"/>
                <a:cs typeface="Times New Roman"/>
              </a:rPr>
              <a:t>programming</a:t>
            </a:r>
            <a:endParaRPr sz="1200">
              <a:latin typeface="Times New Roman"/>
              <a:cs typeface="Times New Roman"/>
            </a:endParaRPr>
          </a:p>
        </p:txBody>
      </p:sp>
      <p:sp>
        <p:nvSpPr>
          <p:cNvPr id="142" name="object 142"/>
          <p:cNvSpPr txBox="1"/>
          <p:nvPr/>
        </p:nvSpPr>
        <p:spPr>
          <a:xfrm>
            <a:off x="4864101" y="5600700"/>
            <a:ext cx="1511935" cy="382156"/>
          </a:xfrm>
          <a:prstGeom prst="rect">
            <a:avLst/>
          </a:prstGeom>
        </p:spPr>
        <p:txBody>
          <a:bodyPr vert="horz" wrap="square" lIns="0" tIns="12700" rIns="0" bIns="0" rtlCol="0">
            <a:spAutoFit/>
          </a:bodyPr>
          <a:lstStyle/>
          <a:p>
            <a:pPr>
              <a:lnSpc>
                <a:spcPct val="100000"/>
              </a:lnSpc>
              <a:spcBef>
                <a:spcPts val="100"/>
              </a:spcBef>
            </a:pPr>
            <a:r>
              <a:rPr sz="1200" dirty="0">
                <a:latin typeface="Times New Roman"/>
                <a:cs typeface="Times New Roman"/>
              </a:rPr>
              <a:t>unit </a:t>
            </a:r>
            <a:r>
              <a:rPr sz="1200" spc="-5" dirty="0">
                <a:latin typeface="Times New Roman"/>
                <a:cs typeface="Times New Roman"/>
              </a:rPr>
              <a:t>test</a:t>
            </a:r>
            <a:endParaRPr sz="1200">
              <a:latin typeface="Times New Roman"/>
              <a:cs typeface="Times New Roman"/>
            </a:endParaRPr>
          </a:p>
          <a:p>
            <a:pPr marL="115570">
              <a:lnSpc>
                <a:spcPct val="100000"/>
              </a:lnSpc>
            </a:pPr>
            <a:r>
              <a:rPr sz="1200" i="1" spc="-5" dirty="0">
                <a:latin typeface="Times New Roman"/>
                <a:cs typeface="Times New Roman"/>
              </a:rPr>
              <a:t>continuous</a:t>
            </a:r>
            <a:r>
              <a:rPr sz="1200" i="1" spc="-20" dirty="0">
                <a:latin typeface="Times New Roman"/>
                <a:cs typeface="Times New Roman"/>
              </a:rPr>
              <a:t> </a:t>
            </a:r>
            <a:r>
              <a:rPr sz="1200" i="1" spc="-5" dirty="0">
                <a:latin typeface="Times New Roman"/>
                <a:cs typeface="Times New Roman"/>
              </a:rPr>
              <a:t>integration</a:t>
            </a:r>
            <a:endParaRPr sz="1200">
              <a:latin typeface="Times New Roman"/>
              <a:cs typeface="Times New Roman"/>
            </a:endParaRPr>
          </a:p>
        </p:txBody>
      </p:sp>
      <p:sp>
        <p:nvSpPr>
          <p:cNvPr id="143" name="object 143"/>
          <p:cNvSpPr txBox="1"/>
          <p:nvPr/>
        </p:nvSpPr>
        <p:spPr>
          <a:xfrm>
            <a:off x="3849371" y="6439377"/>
            <a:ext cx="1122045" cy="197490"/>
          </a:xfrm>
          <a:prstGeom prst="rect">
            <a:avLst/>
          </a:prstGeom>
        </p:spPr>
        <p:txBody>
          <a:bodyPr vert="horz" wrap="square" lIns="0" tIns="12700" rIns="0" bIns="0" rtlCol="0">
            <a:spAutoFit/>
          </a:bodyPr>
          <a:lstStyle/>
          <a:p>
            <a:pPr>
              <a:lnSpc>
                <a:spcPct val="100000"/>
              </a:lnSpc>
              <a:spcBef>
                <a:spcPts val="100"/>
              </a:spcBef>
            </a:pPr>
            <a:r>
              <a:rPr sz="1200" spc="-5" dirty="0">
                <a:latin typeface="Times New Roman"/>
                <a:cs typeface="Times New Roman"/>
              </a:rPr>
              <a:t>acceptance</a:t>
            </a:r>
            <a:r>
              <a:rPr sz="1200" spc="-55" dirty="0">
                <a:latin typeface="Times New Roman"/>
                <a:cs typeface="Times New Roman"/>
              </a:rPr>
              <a:t> </a:t>
            </a:r>
            <a:r>
              <a:rPr sz="1200" spc="-5" dirty="0">
                <a:latin typeface="Times New Roman"/>
                <a:cs typeface="Times New Roman"/>
              </a:rPr>
              <a:t>testing</a:t>
            </a:r>
            <a:endParaRPr sz="1200">
              <a:latin typeface="Times New Roman"/>
              <a:cs typeface="Times New Roman"/>
            </a:endParaRPr>
          </a:p>
        </p:txBody>
      </p:sp>
      <p:grpSp>
        <p:nvGrpSpPr>
          <p:cNvPr id="144" name="object 144"/>
          <p:cNvGrpSpPr/>
          <p:nvPr/>
        </p:nvGrpSpPr>
        <p:grpSpPr>
          <a:xfrm>
            <a:off x="1994218" y="5632490"/>
            <a:ext cx="2256155" cy="710803"/>
            <a:chOff x="1994217" y="5006657"/>
            <a:chExt cx="2256155" cy="631825"/>
          </a:xfrm>
        </p:grpSpPr>
        <p:sp>
          <p:nvSpPr>
            <p:cNvPr id="145" name="object 145"/>
            <p:cNvSpPr/>
            <p:nvPr/>
          </p:nvSpPr>
          <p:spPr>
            <a:xfrm>
              <a:off x="2010409" y="5621020"/>
              <a:ext cx="2235200" cy="12700"/>
            </a:xfrm>
            <a:custGeom>
              <a:avLst/>
              <a:gdLst/>
              <a:ahLst/>
              <a:cxnLst/>
              <a:rect l="l" t="t" r="r" b="b"/>
              <a:pathLst>
                <a:path w="2235200" h="12700">
                  <a:moveTo>
                    <a:pt x="0" y="12699"/>
                  </a:moveTo>
                  <a:lnTo>
                    <a:pt x="2235200" y="12699"/>
                  </a:lnTo>
                  <a:lnTo>
                    <a:pt x="2235200" y="0"/>
                  </a:lnTo>
                  <a:lnTo>
                    <a:pt x="0" y="0"/>
                  </a:lnTo>
                  <a:lnTo>
                    <a:pt x="0" y="12699"/>
                  </a:lnTo>
                  <a:close/>
                </a:path>
              </a:pathLst>
            </a:custGeom>
            <a:solidFill>
              <a:srgbClr val="538FA7"/>
            </a:solidFill>
          </p:spPr>
          <p:txBody>
            <a:bodyPr wrap="square" lIns="0" tIns="0" rIns="0" bIns="0" rtlCol="0"/>
            <a:lstStyle/>
            <a:p>
              <a:endParaRPr/>
            </a:p>
          </p:txBody>
        </p:sp>
        <p:sp>
          <p:nvSpPr>
            <p:cNvPr id="146" name="object 146"/>
            <p:cNvSpPr/>
            <p:nvPr/>
          </p:nvSpPr>
          <p:spPr>
            <a:xfrm>
              <a:off x="2010409" y="5024120"/>
              <a:ext cx="2235200" cy="609600"/>
            </a:xfrm>
            <a:custGeom>
              <a:avLst/>
              <a:gdLst/>
              <a:ahLst/>
              <a:cxnLst/>
              <a:rect l="l" t="t" r="r" b="b"/>
              <a:pathLst>
                <a:path w="2235200" h="609600">
                  <a:moveTo>
                    <a:pt x="1118870" y="609599"/>
                  </a:moveTo>
                  <a:lnTo>
                    <a:pt x="0" y="609599"/>
                  </a:lnTo>
                  <a:lnTo>
                    <a:pt x="0" y="0"/>
                  </a:lnTo>
                  <a:lnTo>
                    <a:pt x="2235200" y="0"/>
                  </a:lnTo>
                  <a:lnTo>
                    <a:pt x="2235200" y="609599"/>
                  </a:lnTo>
                  <a:lnTo>
                    <a:pt x="1118870" y="609599"/>
                  </a:lnTo>
                  <a:close/>
                </a:path>
              </a:pathLst>
            </a:custGeom>
            <a:ln w="9344">
              <a:solidFill>
                <a:srgbClr val="538FA7"/>
              </a:solidFill>
            </a:ln>
          </p:spPr>
          <p:txBody>
            <a:bodyPr wrap="square" lIns="0" tIns="0" rIns="0" bIns="0" rtlCol="0"/>
            <a:lstStyle/>
            <a:p>
              <a:endParaRPr/>
            </a:p>
          </p:txBody>
        </p:sp>
        <p:sp>
          <p:nvSpPr>
            <p:cNvPr id="147" name="object 147"/>
            <p:cNvSpPr/>
            <p:nvPr/>
          </p:nvSpPr>
          <p:spPr>
            <a:xfrm>
              <a:off x="1998979" y="5011420"/>
              <a:ext cx="2235200" cy="609600"/>
            </a:xfrm>
            <a:custGeom>
              <a:avLst/>
              <a:gdLst/>
              <a:ahLst/>
              <a:cxnLst/>
              <a:rect l="l" t="t" r="r" b="b"/>
              <a:pathLst>
                <a:path w="2235200" h="609600">
                  <a:moveTo>
                    <a:pt x="2235199" y="0"/>
                  </a:moveTo>
                  <a:lnTo>
                    <a:pt x="0" y="0"/>
                  </a:lnTo>
                  <a:lnTo>
                    <a:pt x="0" y="609599"/>
                  </a:lnTo>
                  <a:lnTo>
                    <a:pt x="2235199" y="609599"/>
                  </a:lnTo>
                  <a:close/>
                </a:path>
              </a:pathLst>
            </a:custGeom>
            <a:solidFill>
              <a:srgbClr val="FFFFFF"/>
            </a:solidFill>
          </p:spPr>
          <p:txBody>
            <a:bodyPr wrap="square" lIns="0" tIns="0" rIns="0" bIns="0" rtlCol="0"/>
            <a:lstStyle/>
            <a:p>
              <a:endParaRPr/>
            </a:p>
          </p:txBody>
        </p:sp>
        <p:sp>
          <p:nvSpPr>
            <p:cNvPr id="148" name="object 148"/>
            <p:cNvSpPr/>
            <p:nvPr/>
          </p:nvSpPr>
          <p:spPr>
            <a:xfrm>
              <a:off x="1998979" y="5011420"/>
              <a:ext cx="2235200" cy="609600"/>
            </a:xfrm>
            <a:custGeom>
              <a:avLst/>
              <a:gdLst/>
              <a:ahLst/>
              <a:cxnLst/>
              <a:rect l="l" t="t" r="r" b="b"/>
              <a:pathLst>
                <a:path w="2235200" h="609600">
                  <a:moveTo>
                    <a:pt x="1117600" y="609599"/>
                  </a:moveTo>
                  <a:lnTo>
                    <a:pt x="0" y="609599"/>
                  </a:lnTo>
                  <a:lnTo>
                    <a:pt x="0" y="0"/>
                  </a:lnTo>
                  <a:lnTo>
                    <a:pt x="2235199" y="0"/>
                  </a:lnTo>
                  <a:lnTo>
                    <a:pt x="2235199" y="609599"/>
                  </a:lnTo>
                  <a:lnTo>
                    <a:pt x="1117600" y="609599"/>
                  </a:lnTo>
                  <a:close/>
                </a:path>
              </a:pathLst>
            </a:custGeom>
            <a:ln w="9344">
              <a:solidFill>
                <a:srgbClr val="000000"/>
              </a:solidFill>
            </a:ln>
          </p:spPr>
          <p:txBody>
            <a:bodyPr wrap="square" lIns="0" tIns="0" rIns="0" bIns="0" rtlCol="0"/>
            <a:lstStyle/>
            <a:p>
              <a:endParaRPr/>
            </a:p>
          </p:txBody>
        </p:sp>
      </p:grpSp>
      <p:sp>
        <p:nvSpPr>
          <p:cNvPr id="149" name="object 149"/>
          <p:cNvSpPr txBox="1"/>
          <p:nvPr/>
        </p:nvSpPr>
        <p:spPr>
          <a:xfrm>
            <a:off x="2009367" y="5726429"/>
            <a:ext cx="2226310" cy="443711"/>
          </a:xfrm>
          <a:prstGeom prst="rect">
            <a:avLst/>
          </a:prstGeom>
        </p:spPr>
        <p:txBody>
          <a:bodyPr vert="horz" wrap="square" lIns="0" tIns="12700" rIns="0" bIns="0" rtlCol="0">
            <a:spAutoFit/>
          </a:bodyPr>
          <a:lstStyle/>
          <a:p>
            <a:pPr marL="78105">
              <a:lnSpc>
                <a:spcPct val="100000"/>
              </a:lnSpc>
              <a:spcBef>
                <a:spcPts val="100"/>
              </a:spcBef>
            </a:pPr>
            <a:r>
              <a:rPr sz="1400" dirty="0">
                <a:latin typeface="Times New Roman"/>
                <a:cs typeface="Times New Roman"/>
              </a:rPr>
              <a:t>software</a:t>
            </a:r>
            <a:r>
              <a:rPr sz="1400" spc="-10" dirty="0">
                <a:latin typeface="Times New Roman"/>
                <a:cs typeface="Times New Roman"/>
              </a:rPr>
              <a:t> </a:t>
            </a:r>
            <a:r>
              <a:rPr sz="1400" spc="-5" dirty="0">
                <a:latin typeface="Times New Roman"/>
                <a:cs typeface="Times New Roman"/>
              </a:rPr>
              <a:t>increment</a:t>
            </a:r>
            <a:endParaRPr sz="1400">
              <a:latin typeface="Times New Roman"/>
              <a:cs typeface="Times New Roman"/>
            </a:endParaRPr>
          </a:p>
          <a:p>
            <a:pPr marL="211454">
              <a:lnSpc>
                <a:spcPct val="100000"/>
              </a:lnSpc>
            </a:pPr>
            <a:r>
              <a:rPr sz="1400" i="1" dirty="0">
                <a:latin typeface="Times New Roman"/>
                <a:cs typeface="Times New Roman"/>
              </a:rPr>
              <a:t>project velocity</a:t>
            </a:r>
            <a:r>
              <a:rPr sz="1400" i="1" spc="-25" dirty="0">
                <a:latin typeface="Times New Roman"/>
                <a:cs typeface="Times New Roman"/>
              </a:rPr>
              <a:t> </a:t>
            </a:r>
            <a:r>
              <a:rPr sz="1400" i="1" dirty="0">
                <a:latin typeface="Times New Roman"/>
                <a:cs typeface="Times New Roman"/>
              </a:rPr>
              <a:t>computed</a:t>
            </a:r>
            <a:endParaRPr sz="1400">
              <a:latin typeface="Times New Roman"/>
              <a:cs typeface="Times New Roman"/>
            </a:endParaRPr>
          </a:p>
        </p:txBody>
      </p:sp>
      <p:sp>
        <p:nvSpPr>
          <p:cNvPr id="150" name="object 150"/>
          <p:cNvSpPr txBox="1"/>
          <p:nvPr/>
        </p:nvSpPr>
        <p:spPr>
          <a:xfrm>
            <a:off x="2020571" y="5422107"/>
            <a:ext cx="485775" cy="197490"/>
          </a:xfrm>
          <a:prstGeom prst="rect">
            <a:avLst/>
          </a:prstGeom>
        </p:spPr>
        <p:txBody>
          <a:bodyPr vert="horz" wrap="square" lIns="0" tIns="12700" rIns="0" bIns="0" rtlCol="0">
            <a:spAutoFit/>
          </a:bodyPr>
          <a:lstStyle/>
          <a:p>
            <a:pPr>
              <a:lnSpc>
                <a:spcPct val="100000"/>
              </a:lnSpc>
              <a:spcBef>
                <a:spcPts val="100"/>
              </a:spcBef>
            </a:pPr>
            <a:r>
              <a:rPr sz="1200" spc="-5" dirty="0">
                <a:latin typeface="Times New Roman"/>
                <a:cs typeface="Times New Roman"/>
              </a:rPr>
              <a:t>Relea</a:t>
            </a:r>
            <a:r>
              <a:rPr sz="1200" dirty="0">
                <a:latin typeface="Times New Roman"/>
                <a:cs typeface="Times New Roman"/>
              </a:rPr>
              <a:t>se</a:t>
            </a:r>
            <a:endParaRPr sz="1200">
              <a:latin typeface="Times New Roman"/>
              <a:cs typeface="Times New Roman"/>
            </a:endParaRPr>
          </a:p>
        </p:txBody>
      </p:sp>
      <p:sp>
        <p:nvSpPr>
          <p:cNvPr id="151" name="object 151"/>
          <p:cNvSpPr/>
          <p:nvPr/>
        </p:nvSpPr>
        <p:spPr>
          <a:xfrm>
            <a:off x="2877820" y="2057401"/>
            <a:ext cx="4064000" cy="4420551"/>
          </a:xfrm>
          <a:custGeom>
            <a:avLst/>
            <a:gdLst/>
            <a:ahLst/>
            <a:cxnLst/>
            <a:rect l="l" t="t" r="r" b="b"/>
            <a:pathLst>
              <a:path w="4064000" h="3929379">
                <a:moveTo>
                  <a:pt x="543559" y="1286510"/>
                </a:moveTo>
                <a:lnTo>
                  <a:pt x="0" y="676910"/>
                </a:lnTo>
              </a:path>
              <a:path w="4064000" h="3929379">
                <a:moveTo>
                  <a:pt x="2778760" y="609600"/>
                </a:moveTo>
                <a:lnTo>
                  <a:pt x="2303780" y="0"/>
                </a:lnTo>
              </a:path>
              <a:path w="4064000" h="3929379">
                <a:moveTo>
                  <a:pt x="3185160" y="474979"/>
                </a:moveTo>
                <a:lnTo>
                  <a:pt x="3522979" y="0"/>
                </a:lnTo>
              </a:path>
              <a:path w="4064000" h="3929379">
                <a:moveTo>
                  <a:pt x="4064000" y="1557020"/>
                </a:moveTo>
                <a:lnTo>
                  <a:pt x="3860800" y="2573020"/>
                </a:lnTo>
              </a:path>
              <a:path w="4064000" h="3929379">
                <a:moveTo>
                  <a:pt x="3997959" y="1625600"/>
                </a:moveTo>
                <a:lnTo>
                  <a:pt x="2778760" y="3251200"/>
                </a:lnTo>
              </a:path>
              <a:path w="4064000" h="3929379">
                <a:moveTo>
                  <a:pt x="1559559" y="2776220"/>
                </a:moveTo>
                <a:lnTo>
                  <a:pt x="2169160" y="3116580"/>
                </a:lnTo>
              </a:path>
              <a:path w="4064000" h="3929379">
                <a:moveTo>
                  <a:pt x="1422400" y="2776220"/>
                </a:moveTo>
                <a:lnTo>
                  <a:pt x="1559559" y="3929379"/>
                </a:lnTo>
              </a:path>
            </a:pathLst>
          </a:custGeom>
          <a:ln w="28393">
            <a:solidFill>
              <a:srgbClr val="000000"/>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ambria" pitchFamily="18" charset="0"/>
                <a:ea typeface="Cambria" pitchFamily="18" charset="0"/>
              </a:rPr>
              <a:t>Industrial XP</a:t>
            </a:r>
            <a:br>
              <a:rPr lang="en-IN" dirty="0">
                <a:latin typeface="Cambria" pitchFamily="18" charset="0"/>
                <a:ea typeface="Cambria" pitchFamily="18" charset="0"/>
              </a:rPr>
            </a:br>
            <a:endParaRPr lang="en-IN" dirty="0"/>
          </a:p>
        </p:txBody>
      </p:sp>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Joshua </a:t>
            </a:r>
            <a:r>
              <a:rPr lang="en-IN" sz="2000" dirty="0" err="1">
                <a:latin typeface="Cambria" pitchFamily="18" charset="0"/>
                <a:ea typeface="Cambria" pitchFamily="18" charset="0"/>
              </a:rPr>
              <a:t>Kerievsky</a:t>
            </a:r>
            <a:r>
              <a:rPr lang="en-IN" sz="2000" dirty="0">
                <a:latin typeface="Cambria" pitchFamily="18" charset="0"/>
                <a:ea typeface="Cambria" pitchFamily="18" charset="0"/>
              </a:rPr>
              <a:t> [Ker05] describes Industrial Extreme Programming (IXP) in the following manner: “</a:t>
            </a:r>
            <a:r>
              <a:rPr lang="en-IN" sz="2000" dirty="0">
                <a:solidFill>
                  <a:srgbClr val="FF0000"/>
                </a:solidFill>
                <a:latin typeface="Cambria" pitchFamily="18" charset="0"/>
                <a:ea typeface="Cambria" pitchFamily="18" charset="0"/>
              </a:rPr>
              <a:t>IXP is an organic evolution of XP. It is imbued with XP’s minimalist, customer-centric, test-driven spirit</a:t>
            </a:r>
            <a:r>
              <a:rPr lang="en-IN" sz="2000" dirty="0">
                <a:latin typeface="Cambria" pitchFamily="18" charset="0"/>
                <a:ea typeface="Cambria" pitchFamily="18" charset="0"/>
              </a:rPr>
              <a:t>.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IXP differs most from the original XP in its greater inclusion of management, its expanded role for customers, and its upgraded technical practices.”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IXP incorporates </a:t>
            </a:r>
            <a:r>
              <a:rPr lang="en-IN" sz="2000" dirty="0">
                <a:solidFill>
                  <a:srgbClr val="FF0000"/>
                </a:solidFill>
                <a:latin typeface="Cambria" pitchFamily="18" charset="0"/>
                <a:ea typeface="Cambria" pitchFamily="18" charset="0"/>
              </a:rPr>
              <a:t>six new practices </a:t>
            </a:r>
            <a:r>
              <a:rPr lang="en-IN" sz="2000" dirty="0">
                <a:latin typeface="Cambria" pitchFamily="18" charset="0"/>
                <a:ea typeface="Cambria" pitchFamily="18" charset="0"/>
              </a:rPr>
              <a:t>that are designed to help ensure that an XP project works successfully for significant projects within a large organization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IN" sz="2000" dirty="0">
                <a:latin typeface="Cambria" pitchFamily="18" charset="0"/>
                <a:ea typeface="Cambria" pitchFamily="18" charset="0"/>
              </a:rPr>
              <a:t>Readiness assessment</a:t>
            </a:r>
          </a:p>
          <a:p>
            <a:pPr marL="514350" indent="-514350">
              <a:buFont typeface="+mj-lt"/>
              <a:buAutoNum type="arabicPeriod"/>
            </a:pPr>
            <a:endParaRPr lang="en-IN" sz="2000" dirty="0">
              <a:latin typeface="Cambria" pitchFamily="18" charset="0"/>
              <a:ea typeface="Cambria" pitchFamily="18" charset="0"/>
            </a:endParaRPr>
          </a:p>
          <a:p>
            <a:pPr marL="514350" indent="-514350">
              <a:buFont typeface="+mj-lt"/>
              <a:buAutoNum type="arabicPeriod"/>
            </a:pPr>
            <a:r>
              <a:rPr lang="en-IN" sz="2000" dirty="0">
                <a:latin typeface="Cambria" pitchFamily="18" charset="0"/>
                <a:ea typeface="Cambria" pitchFamily="18" charset="0"/>
              </a:rPr>
              <a:t>Project community. </a:t>
            </a:r>
          </a:p>
          <a:p>
            <a:pPr marL="514350" indent="-514350">
              <a:buFont typeface="+mj-lt"/>
              <a:buAutoNum type="arabicPeriod"/>
            </a:pPr>
            <a:endParaRPr lang="en-IN" sz="2000" dirty="0">
              <a:latin typeface="Cambria" pitchFamily="18" charset="0"/>
              <a:ea typeface="Cambria" pitchFamily="18" charset="0"/>
            </a:endParaRPr>
          </a:p>
          <a:p>
            <a:pPr marL="514350" indent="-514350">
              <a:buFont typeface="+mj-lt"/>
              <a:buAutoNum type="arabicPeriod"/>
            </a:pPr>
            <a:r>
              <a:rPr lang="en-IN" sz="2000" dirty="0">
                <a:latin typeface="Cambria" pitchFamily="18" charset="0"/>
                <a:ea typeface="Cambria" pitchFamily="18" charset="0"/>
              </a:rPr>
              <a:t>Project chartering</a:t>
            </a:r>
          </a:p>
          <a:p>
            <a:pPr marL="514350" indent="-514350">
              <a:buFont typeface="+mj-lt"/>
              <a:buAutoNum type="arabicPeriod"/>
            </a:pPr>
            <a:endParaRPr lang="en-IN" sz="2000" dirty="0">
              <a:latin typeface="Cambria" pitchFamily="18" charset="0"/>
              <a:ea typeface="Cambria" pitchFamily="18" charset="0"/>
            </a:endParaRPr>
          </a:p>
          <a:p>
            <a:pPr marL="514350" indent="-514350">
              <a:buFont typeface="+mj-lt"/>
              <a:buAutoNum type="arabicPeriod"/>
            </a:pPr>
            <a:r>
              <a:rPr lang="en-IN" sz="2000" dirty="0"/>
              <a:t>Test-driven management</a:t>
            </a:r>
          </a:p>
          <a:p>
            <a:pPr marL="514350" indent="-514350">
              <a:buFont typeface="+mj-lt"/>
              <a:buAutoNum type="arabicPeriod"/>
            </a:pPr>
            <a:endParaRPr lang="en-IN" sz="2000" dirty="0"/>
          </a:p>
          <a:p>
            <a:pPr marL="514350" indent="-514350">
              <a:buFont typeface="+mj-lt"/>
              <a:buAutoNum type="arabicPeriod"/>
            </a:pPr>
            <a:r>
              <a:rPr lang="en-IN" sz="2000" dirty="0"/>
              <a:t>Retrospectives</a:t>
            </a:r>
          </a:p>
          <a:p>
            <a:pPr marL="514350" indent="-514350">
              <a:buFont typeface="+mj-lt"/>
              <a:buAutoNum type="arabicPeriod"/>
            </a:pPr>
            <a:endParaRPr lang="en-IN" sz="2000" dirty="0"/>
          </a:p>
          <a:p>
            <a:pPr marL="514350" indent="-514350">
              <a:buFont typeface="+mj-lt"/>
              <a:buAutoNum type="arabicPeriod"/>
            </a:pPr>
            <a:r>
              <a:rPr lang="en-IN" sz="2000" dirty="0"/>
              <a:t>Continuous learning</a:t>
            </a:r>
            <a:endParaRPr lang="en-IN" sz="2000" dirty="0">
              <a:latin typeface="Cambria" pitchFamily="18" charset="0"/>
              <a:ea typeface="Cambri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ambria" pitchFamily="18" charset="0"/>
                <a:ea typeface="Cambria" pitchFamily="18" charset="0"/>
              </a:rPr>
              <a:t>The XP Debate</a:t>
            </a:r>
            <a:br>
              <a:rPr lang="en-IN" dirty="0">
                <a:latin typeface="Cambria" pitchFamily="18" charset="0"/>
                <a:ea typeface="Cambria" pitchFamily="18" charset="0"/>
              </a:rPr>
            </a:br>
            <a:endParaRPr lang="en-IN" dirty="0"/>
          </a:p>
        </p:txBody>
      </p:sp>
      <p:sp>
        <p:nvSpPr>
          <p:cNvPr id="3" name="Content Placeholder 2"/>
          <p:cNvSpPr>
            <a:spLocks noGrp="1"/>
          </p:cNvSpPr>
          <p:nvPr>
            <p:ph idx="1"/>
          </p:nvPr>
        </p:nvSpPr>
        <p:spPr>
          <a:xfrm>
            <a:off x="500034" y="1357298"/>
            <a:ext cx="8229600" cy="4525963"/>
          </a:xfrm>
        </p:spPr>
        <p:txBody>
          <a:bodyPr>
            <a:noAutofit/>
          </a:bodyPr>
          <a:lstStyle/>
          <a:p>
            <a:pPr algn="just"/>
            <a:r>
              <a:rPr lang="en-IN" sz="2000" dirty="0">
                <a:latin typeface="Cambria" pitchFamily="18" charset="0"/>
                <a:ea typeface="Cambria" pitchFamily="18" charset="0"/>
              </a:rPr>
              <a:t>Stephens and Rosenberg argue that many XP practices are worthwhile, but others have been overhyped, and a few are problematic.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The authors suggest that the co dependent nature of XP practices are both its </a:t>
            </a:r>
            <a:r>
              <a:rPr lang="en-IN" sz="2000" dirty="0">
                <a:solidFill>
                  <a:srgbClr val="FF0000"/>
                </a:solidFill>
                <a:latin typeface="Cambria" pitchFamily="18" charset="0"/>
                <a:ea typeface="Cambria" pitchFamily="18" charset="0"/>
              </a:rPr>
              <a:t>strength and its weakness</a:t>
            </a:r>
            <a:r>
              <a:rPr lang="en-IN" sz="2000" dirty="0">
                <a:latin typeface="Cambria" pitchFamily="18" charset="0"/>
                <a:ea typeface="Cambria" pitchFamily="18" charset="0"/>
              </a:rPr>
              <a:t>.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Because many organizations adopt only a subset of XP practices, they weaken the efficacy of the entire process. Among the issues that continue to trouble some critics of XP are</a:t>
            </a:r>
          </a:p>
          <a:p>
            <a:pPr algn="just">
              <a:buNone/>
            </a:pPr>
            <a:endParaRPr lang="en-IN" sz="2000" dirty="0">
              <a:latin typeface="Cambria" pitchFamily="18" charset="0"/>
              <a:ea typeface="Cambria" pitchFamily="18" charset="0"/>
            </a:endParaRPr>
          </a:p>
          <a:p>
            <a:pPr lvl="1" algn="just"/>
            <a:r>
              <a:rPr lang="en-IN" sz="1600" dirty="0">
                <a:latin typeface="Cambria" pitchFamily="18" charset="0"/>
                <a:ea typeface="Cambria" pitchFamily="18" charset="0"/>
              </a:rPr>
              <a:t> Requirements volatility. </a:t>
            </a:r>
          </a:p>
          <a:p>
            <a:pPr lvl="1" algn="just"/>
            <a:r>
              <a:rPr lang="en-IN" sz="1600" dirty="0">
                <a:latin typeface="Cambria" pitchFamily="18" charset="0"/>
                <a:ea typeface="Cambria" pitchFamily="18" charset="0"/>
              </a:rPr>
              <a:t>Conflicting customer needs.</a:t>
            </a:r>
          </a:p>
          <a:p>
            <a:pPr lvl="1" algn="just"/>
            <a:r>
              <a:rPr lang="en-IN" sz="1600" dirty="0">
                <a:latin typeface="Cambria" pitchFamily="18" charset="0"/>
                <a:ea typeface="Cambria" pitchFamily="18" charset="0"/>
              </a:rPr>
              <a:t>Requirements are expressed informally</a:t>
            </a:r>
          </a:p>
          <a:p>
            <a:pPr lvl="1" algn="just"/>
            <a:r>
              <a:rPr lang="en-IN" sz="1600" dirty="0">
                <a:latin typeface="Cambria" pitchFamily="18" charset="0"/>
                <a:ea typeface="Cambria" pitchFamily="18" charset="0"/>
              </a:rPr>
              <a:t>Lack of formal design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a:t>
            </a:r>
          </a:p>
        </p:txBody>
      </p:sp>
      <p:sp>
        <p:nvSpPr>
          <p:cNvPr id="3" name="Content Placeholder 2"/>
          <p:cNvSpPr>
            <a:spLocks noGrp="1"/>
          </p:cNvSpPr>
          <p:nvPr>
            <p:ph idx="1"/>
          </p:nvPr>
        </p:nvSpPr>
        <p:spPr/>
        <p:txBody>
          <a:bodyPr>
            <a:normAutofit/>
          </a:bodyPr>
          <a:lstStyle/>
          <a:p>
            <a:pPr algn="just"/>
            <a:r>
              <a:rPr lang="en-IN" sz="2000" dirty="0"/>
              <a:t>Scrum </a:t>
            </a:r>
            <a:r>
              <a:rPr lang="en-IN" sz="2000" dirty="0">
                <a:latin typeface="Cambria" pitchFamily="18" charset="0"/>
                <a:ea typeface="Cambria" pitchFamily="18" charset="0"/>
              </a:rPr>
              <a:t>is an </a:t>
            </a:r>
            <a:r>
              <a:rPr lang="en-IN" sz="2000" dirty="0">
                <a:solidFill>
                  <a:srgbClr val="FF0000"/>
                </a:solidFill>
                <a:latin typeface="Cambria" pitchFamily="18" charset="0"/>
                <a:ea typeface="Cambria" pitchFamily="18" charset="0"/>
              </a:rPr>
              <a:t>agile software development method </a:t>
            </a:r>
            <a:r>
              <a:rPr lang="en-IN" sz="2000" dirty="0">
                <a:latin typeface="Cambria" pitchFamily="18" charset="0"/>
                <a:ea typeface="Cambria" pitchFamily="18" charset="0"/>
              </a:rPr>
              <a:t>that was conceived by Jeff Sutherland and his development team in the early 1990s.</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In recent years, further development on the Scrum methods has been performed by </a:t>
            </a:r>
            <a:r>
              <a:rPr lang="en-IN" sz="2000" dirty="0" err="1">
                <a:latin typeface="Cambria" pitchFamily="18" charset="0"/>
                <a:ea typeface="Cambria" pitchFamily="18" charset="0"/>
              </a:rPr>
              <a:t>Schwaber</a:t>
            </a:r>
            <a:r>
              <a:rPr lang="en-IN" sz="2000" dirty="0">
                <a:latin typeface="Cambria" pitchFamily="18" charset="0"/>
                <a:ea typeface="Cambria" pitchFamily="18" charset="0"/>
              </a:rPr>
              <a:t> and </a:t>
            </a:r>
            <a:r>
              <a:rPr lang="en-IN" sz="2000" dirty="0" err="1">
                <a:latin typeface="Cambria" pitchFamily="18" charset="0"/>
                <a:ea typeface="Cambria" pitchFamily="18" charset="0"/>
              </a:rPr>
              <a:t>Beedle</a:t>
            </a:r>
            <a:r>
              <a:rPr lang="en-IN" sz="2000" dirty="0">
                <a:latin typeface="Cambria" pitchFamily="18" charset="0"/>
                <a:ea typeface="Cambria" pitchFamily="18" charset="0"/>
              </a:rPr>
              <a:t>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Scrum principles are consistent with the agile manifesto and are used to guide development activities within a process that incorporates the following framework activities: </a:t>
            </a:r>
            <a:r>
              <a:rPr lang="en-IN" sz="2000" dirty="0">
                <a:solidFill>
                  <a:srgbClr val="0070C0"/>
                </a:solidFill>
                <a:latin typeface="Cambria" pitchFamily="18" charset="0"/>
                <a:ea typeface="Cambria" pitchFamily="18" charset="0"/>
              </a:rPr>
              <a:t>requirements, analysis, design, evolution, and delivery.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1142977" y="1357298"/>
            <a:ext cx="7143800" cy="485778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4525963"/>
          </a:xfrm>
        </p:spPr>
        <p:txBody>
          <a:bodyPr>
            <a:normAutofit/>
          </a:bodyPr>
          <a:lstStyle/>
          <a:p>
            <a:pPr algn="just"/>
            <a:r>
              <a:rPr lang="en-IN" sz="2000" dirty="0">
                <a:latin typeface="Cambria" pitchFamily="18" charset="0"/>
                <a:ea typeface="Cambria" pitchFamily="18" charset="0"/>
              </a:rPr>
              <a:t>Scrum </a:t>
            </a:r>
            <a:r>
              <a:rPr lang="en-IN" sz="2000" dirty="0">
                <a:solidFill>
                  <a:srgbClr val="0070C0"/>
                </a:solidFill>
                <a:latin typeface="Cambria" pitchFamily="18" charset="0"/>
                <a:ea typeface="Cambria" pitchFamily="18" charset="0"/>
              </a:rPr>
              <a:t>incorporates a set of process patterns </a:t>
            </a:r>
            <a:r>
              <a:rPr lang="en-IN" sz="2000" dirty="0">
                <a:latin typeface="Cambria" pitchFamily="18" charset="0"/>
                <a:ea typeface="Cambria" pitchFamily="18" charset="0"/>
              </a:rPr>
              <a:t>that emphasize project priorities, compartmentalized work units, communication, and frequent customer feedback.</a:t>
            </a:r>
          </a:p>
          <a:p>
            <a:pPr algn="just"/>
            <a:endParaRPr lang="en-IN" sz="2000" dirty="0">
              <a:latin typeface="Cambria" pitchFamily="18" charset="0"/>
              <a:ea typeface="Cambria" pitchFamily="18" charset="0"/>
            </a:endParaRPr>
          </a:p>
          <a:p>
            <a:pPr algn="just"/>
            <a:r>
              <a:rPr lang="en-IN" sz="2000" dirty="0">
                <a:solidFill>
                  <a:srgbClr val="FF0000"/>
                </a:solidFill>
              </a:rPr>
              <a:t>Backlog</a:t>
            </a:r>
            <a:r>
              <a:rPr lang="en-IN" sz="2000" dirty="0"/>
              <a:t>—a prioritized list of project requirements or features that provide business value for the customer.</a:t>
            </a:r>
          </a:p>
          <a:p>
            <a:pPr algn="just"/>
            <a:endParaRPr lang="en-IN" sz="2000" dirty="0">
              <a:latin typeface="Cambria" pitchFamily="18" charset="0"/>
              <a:ea typeface="Cambria" pitchFamily="18" charset="0"/>
            </a:endParaRPr>
          </a:p>
          <a:p>
            <a:pPr algn="just"/>
            <a:r>
              <a:rPr lang="en-IN" sz="2000" dirty="0">
                <a:solidFill>
                  <a:srgbClr val="FF0000"/>
                </a:solidFill>
              </a:rPr>
              <a:t>Sprints</a:t>
            </a:r>
            <a:r>
              <a:rPr lang="en-IN" sz="2000" dirty="0"/>
              <a:t>—consist of work units that are required to achieve a requirement defined in the backlog that must be fit into a predefined time-box.</a:t>
            </a:r>
          </a:p>
          <a:p>
            <a:pPr algn="just"/>
            <a:endParaRPr lang="en-IN" sz="2000" dirty="0">
              <a:latin typeface="Cambria" pitchFamily="18" charset="0"/>
              <a:ea typeface="Cambria" pitchFamily="18" charset="0"/>
            </a:endParaRPr>
          </a:p>
          <a:p>
            <a:pPr algn="just"/>
            <a:r>
              <a:rPr lang="en-IN" sz="2000" dirty="0">
                <a:solidFill>
                  <a:srgbClr val="FF0000"/>
                </a:solidFill>
                <a:latin typeface="Cambria" pitchFamily="18" charset="0"/>
                <a:ea typeface="Cambria" pitchFamily="18" charset="0"/>
              </a:rPr>
              <a:t>Demos—deliver the software increment </a:t>
            </a:r>
            <a:r>
              <a:rPr lang="en-IN" sz="2000" dirty="0">
                <a:latin typeface="Cambria" pitchFamily="18" charset="0"/>
                <a:ea typeface="Cambria" pitchFamily="18" charset="0"/>
              </a:rPr>
              <a:t>to the customer so that functionality that has been implemented can be demonstrated and evaluated by the customer.</a:t>
            </a:r>
          </a:p>
          <a:p>
            <a:pPr algn="just"/>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meetings</a:t>
            </a:r>
          </a:p>
        </p:txBody>
      </p:sp>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Scrum meetings—are short (typically 15 minutes) meetings held daily by the Scrum team. Three key questions are asked and answered by all team members : </a:t>
            </a:r>
          </a:p>
          <a:p>
            <a:pPr algn="just"/>
            <a:endParaRPr lang="en-IN" sz="2000" dirty="0">
              <a:latin typeface="Cambria" pitchFamily="18" charset="0"/>
              <a:ea typeface="Cambria" pitchFamily="18" charset="0"/>
            </a:endParaRPr>
          </a:p>
          <a:p>
            <a:pPr lvl="1" algn="just">
              <a:buNone/>
            </a:pPr>
            <a:r>
              <a:rPr lang="en-IN" sz="1600" dirty="0">
                <a:latin typeface="Cambria" pitchFamily="18" charset="0"/>
                <a:ea typeface="Cambria" pitchFamily="18" charset="0"/>
              </a:rPr>
              <a:t>• What did you do since the last team meeting?</a:t>
            </a:r>
          </a:p>
          <a:p>
            <a:pPr lvl="1" algn="just">
              <a:buNone/>
            </a:pPr>
            <a:r>
              <a:rPr lang="en-IN" sz="1600" dirty="0">
                <a:latin typeface="Cambria" pitchFamily="18" charset="0"/>
                <a:ea typeface="Cambria" pitchFamily="18" charset="0"/>
              </a:rPr>
              <a:t> • What obstacles are you encountering? </a:t>
            </a:r>
          </a:p>
          <a:p>
            <a:pPr lvl="1" algn="just">
              <a:buNone/>
            </a:pPr>
            <a:r>
              <a:rPr lang="en-IN" sz="1600" dirty="0">
                <a:latin typeface="Cambria" pitchFamily="18" charset="0"/>
                <a:ea typeface="Cambria" pitchFamily="18" charset="0"/>
              </a:rPr>
              <a:t>• What do you plan to accomplish by the next team meeting?</a:t>
            </a:r>
          </a:p>
          <a:p>
            <a:pPr lvl="1" algn="just">
              <a:buNone/>
            </a:pPr>
            <a:endParaRPr lang="en-IN" sz="1600" dirty="0">
              <a:latin typeface="Cambria" pitchFamily="18" charset="0"/>
              <a:ea typeface="Cambria" pitchFamily="18" charset="0"/>
            </a:endParaRPr>
          </a:p>
          <a:p>
            <a:pPr algn="just"/>
            <a:r>
              <a:rPr lang="en-IN" sz="2000" dirty="0">
                <a:latin typeface="Cambria" pitchFamily="18" charset="0"/>
                <a:ea typeface="Cambria" pitchFamily="18" charset="0"/>
              </a:rPr>
              <a:t> A team leader, called a </a:t>
            </a:r>
            <a:r>
              <a:rPr lang="en-IN" sz="2000" dirty="0">
                <a:solidFill>
                  <a:srgbClr val="FF0000"/>
                </a:solidFill>
                <a:latin typeface="Cambria" pitchFamily="18" charset="0"/>
                <a:ea typeface="Cambria" pitchFamily="18" charset="0"/>
              </a:rPr>
              <a:t>Scrum master, </a:t>
            </a:r>
            <a:r>
              <a:rPr lang="en-IN" sz="2000" dirty="0">
                <a:latin typeface="Cambria" pitchFamily="18" charset="0"/>
                <a:ea typeface="Cambria" pitchFamily="18" charset="0"/>
              </a:rPr>
              <a:t>leads the meeting and assesses the responses from each person. The Scrum meeting helps the team to uncover potential problems as early as possible. Also, these daily meetings lead to </a:t>
            </a:r>
            <a:r>
              <a:rPr lang="en-IN" sz="2000" dirty="0">
                <a:solidFill>
                  <a:srgbClr val="FF0000"/>
                </a:solidFill>
                <a:latin typeface="Cambria" pitchFamily="18" charset="0"/>
                <a:ea typeface="Cambria" pitchFamily="18" charset="0"/>
              </a:rPr>
              <a:t>“knowledge socialization</a:t>
            </a:r>
            <a:r>
              <a:rPr lang="en-IN" sz="2000" dirty="0">
                <a:latin typeface="Cambria" pitchFamily="18" charset="0"/>
                <a:ea typeface="Cambria" pitchFamily="18" charset="0"/>
              </a:rPr>
              <a:t>” and thereby promote a self-organizing team structure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The Dynamic Systems Development Method</a:t>
            </a:r>
          </a:p>
        </p:txBody>
      </p:sp>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The Dynamic Systems Development Method (DSDM) [Sta97] is an agile software development approach </a:t>
            </a:r>
            <a:r>
              <a:rPr lang="en-IN" sz="2000" dirty="0">
                <a:solidFill>
                  <a:srgbClr val="0070C0"/>
                </a:solidFill>
                <a:latin typeface="Cambria" pitchFamily="18" charset="0"/>
                <a:ea typeface="Cambria" pitchFamily="18" charset="0"/>
              </a:rPr>
              <a:t>that “provides a framework for building and maintaining systems which meet tight time constraints through the use of incremental prototyping in a controlled project environment” .</a:t>
            </a:r>
          </a:p>
          <a:p>
            <a:pPr algn="just"/>
            <a:endParaRPr lang="en-IN" sz="2000" dirty="0">
              <a:solidFill>
                <a:srgbClr val="0070C0"/>
              </a:solidFill>
              <a:latin typeface="Cambria" pitchFamily="18" charset="0"/>
              <a:ea typeface="Cambria" pitchFamily="18" charset="0"/>
            </a:endParaRPr>
          </a:p>
          <a:p>
            <a:pPr algn="just"/>
            <a:r>
              <a:rPr lang="en-IN" sz="2000" dirty="0"/>
              <a:t>The consortium has defined an agile process model, called the DSDM life cycle that defines </a:t>
            </a:r>
            <a:r>
              <a:rPr lang="en-IN" sz="2000" dirty="0">
                <a:solidFill>
                  <a:srgbClr val="0070C0"/>
                </a:solidFill>
              </a:rPr>
              <a:t>three different </a:t>
            </a:r>
            <a:r>
              <a:rPr lang="en-IN" sz="2000" dirty="0"/>
              <a:t>iterative cycles, preceded by two additional life cycle activities.</a:t>
            </a:r>
            <a:endParaRPr lang="en-IN" sz="2000" dirty="0">
              <a:solidFill>
                <a:srgbClr val="0070C0"/>
              </a:solidFill>
              <a:latin typeface="Cambria" pitchFamily="18" charset="0"/>
              <a:ea typeface="Cambria" pitchFamily="18" charset="0"/>
            </a:endParaRPr>
          </a:p>
          <a:p>
            <a:pPr algn="just"/>
            <a:endParaRPr lang="en-IN" sz="2000" dirty="0">
              <a:solidFill>
                <a:srgbClr val="0070C0"/>
              </a:solidFill>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42910" y="1071546"/>
            <a:ext cx="8001056" cy="2410916"/>
          </a:xfrm>
          <a:prstGeom prst="rect">
            <a:avLst/>
          </a:prstGeom>
        </p:spPr>
        <p:txBody>
          <a:bodyPr vert="horz" wrap="square" lIns="0" tIns="12700" rIns="0" bIns="0" rtlCol="0">
            <a:spAutoFit/>
          </a:bodyPr>
          <a:lstStyle/>
          <a:p>
            <a:pPr marL="12700" marR="408305" algn="just">
              <a:lnSpc>
                <a:spcPct val="100000"/>
              </a:lnSpc>
              <a:spcBef>
                <a:spcPts val="450"/>
              </a:spcBef>
            </a:pPr>
            <a:endParaRPr sz="2000">
              <a:latin typeface="Cambria" pitchFamily="18" charset="0"/>
              <a:ea typeface="Cambria" pitchFamily="18" charset="0"/>
              <a:cs typeface="Arial"/>
            </a:endParaRPr>
          </a:p>
          <a:p>
            <a:pPr marL="12700" marR="755015" algn="just">
              <a:lnSpc>
                <a:spcPct val="100000"/>
              </a:lnSpc>
              <a:spcBef>
                <a:spcPts val="450"/>
              </a:spcBef>
              <a:buFont typeface="Arial" pitchFamily="34" charset="0"/>
              <a:buChar char="•"/>
            </a:pPr>
            <a:r>
              <a:rPr sz="2000" spc="-10" dirty="0">
                <a:solidFill>
                  <a:srgbClr val="282828"/>
                </a:solidFill>
                <a:latin typeface="Cambria" pitchFamily="18" charset="0"/>
                <a:ea typeface="Cambria" pitchFamily="18" charset="0"/>
                <a:cs typeface="Arial"/>
              </a:rPr>
              <a:t>You </a:t>
            </a:r>
            <a:r>
              <a:rPr sz="2000" dirty="0">
                <a:solidFill>
                  <a:srgbClr val="282828"/>
                </a:solidFill>
                <a:latin typeface="Cambria" pitchFamily="18" charset="0"/>
                <a:ea typeface="Cambria" pitchFamily="18" charset="0"/>
                <a:cs typeface="Arial"/>
              </a:rPr>
              <a:t>must </a:t>
            </a:r>
            <a:r>
              <a:rPr sz="2000" spc="-5" dirty="0">
                <a:solidFill>
                  <a:srgbClr val="282828"/>
                </a:solidFill>
                <a:latin typeface="Cambria" pitchFamily="18" charset="0"/>
                <a:ea typeface="Cambria" pitchFamily="18" charset="0"/>
                <a:cs typeface="Arial"/>
              </a:rPr>
              <a:t>be </a:t>
            </a:r>
            <a:r>
              <a:rPr sz="2000" spc="-10" dirty="0">
                <a:solidFill>
                  <a:srgbClr val="282828"/>
                </a:solidFill>
                <a:latin typeface="Cambria" pitchFamily="18" charset="0"/>
                <a:ea typeface="Cambria" pitchFamily="18" charset="0"/>
                <a:cs typeface="Arial"/>
              </a:rPr>
              <a:t>agile enough </a:t>
            </a:r>
            <a:r>
              <a:rPr sz="2000" dirty="0">
                <a:solidFill>
                  <a:srgbClr val="282828"/>
                </a:solidFill>
                <a:latin typeface="Cambria" pitchFamily="18" charset="0"/>
                <a:ea typeface="Cambria" pitchFamily="18" charset="0"/>
                <a:cs typeface="Arial"/>
              </a:rPr>
              <a:t>to </a:t>
            </a:r>
            <a:r>
              <a:rPr sz="2000" spc="-5" dirty="0">
                <a:solidFill>
                  <a:srgbClr val="282828"/>
                </a:solidFill>
                <a:latin typeface="Cambria" pitchFamily="18" charset="0"/>
                <a:ea typeface="Cambria" pitchFamily="18" charset="0"/>
                <a:cs typeface="Arial"/>
              </a:rPr>
              <a:t>respond </a:t>
            </a:r>
            <a:r>
              <a:rPr sz="2000" dirty="0">
                <a:solidFill>
                  <a:srgbClr val="282828"/>
                </a:solidFill>
                <a:latin typeface="Cambria" pitchFamily="18" charset="0"/>
                <a:ea typeface="Cambria" pitchFamily="18" charset="0"/>
                <a:cs typeface="Arial"/>
              </a:rPr>
              <a:t>to a </a:t>
            </a:r>
            <a:r>
              <a:rPr sz="2000" spc="-10" dirty="0">
                <a:solidFill>
                  <a:srgbClr val="282828"/>
                </a:solidFill>
                <a:latin typeface="Cambria" pitchFamily="18" charset="0"/>
                <a:ea typeface="Cambria" pitchFamily="18" charset="0"/>
                <a:cs typeface="Arial"/>
              </a:rPr>
              <a:t>changing </a:t>
            </a:r>
            <a:r>
              <a:rPr sz="2000" spc="-5">
                <a:solidFill>
                  <a:srgbClr val="282828"/>
                </a:solidFill>
                <a:latin typeface="Cambria" pitchFamily="18" charset="0"/>
                <a:ea typeface="Cambria" pitchFamily="18" charset="0"/>
                <a:cs typeface="Arial"/>
              </a:rPr>
              <a:t>business  </a:t>
            </a:r>
            <a:r>
              <a:rPr lang="en-IN" sz="2000" spc="-5" dirty="0">
                <a:solidFill>
                  <a:srgbClr val="282828"/>
                </a:solidFill>
                <a:latin typeface="Cambria" pitchFamily="18" charset="0"/>
                <a:ea typeface="Cambria" pitchFamily="18" charset="0"/>
                <a:cs typeface="Arial"/>
              </a:rPr>
              <a:t>  </a:t>
            </a:r>
            <a:r>
              <a:rPr sz="2000" spc="-10">
                <a:solidFill>
                  <a:srgbClr val="282828"/>
                </a:solidFill>
                <a:latin typeface="Cambria" pitchFamily="18" charset="0"/>
                <a:ea typeface="Cambria" pitchFamily="18" charset="0"/>
                <a:cs typeface="Arial"/>
              </a:rPr>
              <a:t>environment</a:t>
            </a:r>
            <a:r>
              <a:rPr lang="en-IN" sz="2000" spc="-10" dirty="0">
                <a:solidFill>
                  <a:srgbClr val="282828"/>
                </a:solidFill>
                <a:latin typeface="Cambria" pitchFamily="18" charset="0"/>
                <a:ea typeface="Cambria" pitchFamily="18" charset="0"/>
                <a:cs typeface="Arial"/>
              </a:rPr>
              <a:t> </a:t>
            </a:r>
            <a:r>
              <a:rPr sz="2000" spc="-10">
                <a:solidFill>
                  <a:srgbClr val="282828"/>
                </a:solidFill>
                <a:latin typeface="Cambria" pitchFamily="18" charset="0"/>
                <a:ea typeface="Cambria" pitchFamily="18" charset="0"/>
                <a:cs typeface="Arial"/>
              </a:rPr>
              <a:t>And </a:t>
            </a:r>
            <a:r>
              <a:rPr sz="2000" b="1" spc="-5" dirty="0">
                <a:solidFill>
                  <a:srgbClr val="282828"/>
                </a:solidFill>
                <a:latin typeface="Cambria" pitchFamily="18" charset="0"/>
                <a:ea typeface="Cambria" pitchFamily="18" charset="0"/>
                <a:cs typeface="Arial"/>
              </a:rPr>
              <a:t>change </a:t>
            </a:r>
            <a:r>
              <a:rPr sz="2000" b="1" spc="-5">
                <a:solidFill>
                  <a:srgbClr val="282828"/>
                </a:solidFill>
                <a:latin typeface="Cambria" pitchFamily="18" charset="0"/>
                <a:ea typeface="Cambria" pitchFamily="18" charset="0"/>
                <a:cs typeface="Arial"/>
              </a:rPr>
              <a:t>is </a:t>
            </a:r>
            <a:r>
              <a:rPr sz="2000" b="1" spc="-10">
                <a:solidFill>
                  <a:srgbClr val="282828"/>
                </a:solidFill>
                <a:latin typeface="Cambria" pitchFamily="18" charset="0"/>
                <a:ea typeface="Cambria" pitchFamily="18" charset="0"/>
                <a:cs typeface="Arial"/>
              </a:rPr>
              <a:t>expensive</a:t>
            </a:r>
            <a:r>
              <a:rPr sz="2000" spc="-10">
                <a:solidFill>
                  <a:srgbClr val="282828"/>
                </a:solidFill>
                <a:latin typeface="Cambria" pitchFamily="18" charset="0"/>
                <a:ea typeface="Cambria" pitchFamily="18" charset="0"/>
                <a:cs typeface="Arial"/>
              </a:rPr>
              <a:t>.</a:t>
            </a:r>
            <a:r>
              <a:rPr sz="2000" b="1" spc="-10">
                <a:solidFill>
                  <a:srgbClr val="282828"/>
                </a:solidFill>
                <a:latin typeface="Cambria" pitchFamily="18" charset="0"/>
                <a:ea typeface="Cambria" pitchFamily="18" charset="0"/>
                <a:cs typeface="Arial"/>
              </a:rPr>
              <a:t>Particularly </a:t>
            </a:r>
            <a:r>
              <a:rPr sz="2000" spc="-5" dirty="0">
                <a:solidFill>
                  <a:srgbClr val="282828"/>
                </a:solidFill>
                <a:latin typeface="Cambria" pitchFamily="18" charset="0"/>
                <a:ea typeface="Cambria" pitchFamily="18" charset="0"/>
                <a:cs typeface="Arial"/>
              </a:rPr>
              <a:t>if it is </a:t>
            </a:r>
            <a:r>
              <a:rPr sz="2000" b="1" spc="-5" dirty="0">
                <a:solidFill>
                  <a:srgbClr val="282828"/>
                </a:solidFill>
                <a:latin typeface="Cambria" pitchFamily="18" charset="0"/>
                <a:ea typeface="Cambria" pitchFamily="18" charset="0"/>
                <a:cs typeface="Arial"/>
              </a:rPr>
              <a:t>uncontrolled </a:t>
            </a:r>
            <a:r>
              <a:rPr sz="2000" spc="-10" dirty="0">
                <a:solidFill>
                  <a:srgbClr val="282828"/>
                </a:solidFill>
                <a:latin typeface="Cambria" pitchFamily="18" charset="0"/>
                <a:ea typeface="Cambria" pitchFamily="18" charset="0"/>
                <a:cs typeface="Arial"/>
              </a:rPr>
              <a:t>or </a:t>
            </a:r>
            <a:r>
              <a:rPr sz="2000" b="1" spc="-5" dirty="0">
                <a:solidFill>
                  <a:srgbClr val="282828"/>
                </a:solidFill>
                <a:latin typeface="Cambria" pitchFamily="18" charset="0"/>
                <a:ea typeface="Cambria" pitchFamily="18" charset="0"/>
                <a:cs typeface="Arial"/>
              </a:rPr>
              <a:t>poorly</a:t>
            </a:r>
            <a:r>
              <a:rPr sz="2000" b="1" spc="60" dirty="0">
                <a:solidFill>
                  <a:srgbClr val="282828"/>
                </a:solidFill>
                <a:latin typeface="Cambria" pitchFamily="18" charset="0"/>
                <a:ea typeface="Cambria" pitchFamily="18" charset="0"/>
                <a:cs typeface="Arial"/>
              </a:rPr>
              <a:t> </a:t>
            </a:r>
            <a:r>
              <a:rPr sz="2000" b="1" spc="-5">
                <a:solidFill>
                  <a:srgbClr val="282828"/>
                </a:solidFill>
                <a:latin typeface="Cambria" pitchFamily="18" charset="0"/>
                <a:ea typeface="Cambria" pitchFamily="18" charset="0"/>
                <a:cs typeface="Arial"/>
              </a:rPr>
              <a:t>managed</a:t>
            </a:r>
            <a:r>
              <a:rPr sz="2000" spc="-5">
                <a:solidFill>
                  <a:srgbClr val="282828"/>
                </a:solidFill>
                <a:latin typeface="Cambria" pitchFamily="18" charset="0"/>
                <a:ea typeface="Cambria" pitchFamily="18" charset="0"/>
                <a:cs typeface="Arial"/>
              </a:rPr>
              <a:t>.</a:t>
            </a:r>
            <a:endParaRPr lang="en-IN" sz="2000" spc="-5" dirty="0">
              <a:solidFill>
                <a:srgbClr val="282828"/>
              </a:solidFill>
              <a:latin typeface="Cambria" pitchFamily="18" charset="0"/>
              <a:ea typeface="Cambria" pitchFamily="18" charset="0"/>
              <a:cs typeface="Arial"/>
            </a:endParaRPr>
          </a:p>
          <a:p>
            <a:pPr marL="12700" marR="755015" algn="just">
              <a:lnSpc>
                <a:spcPct val="100000"/>
              </a:lnSpc>
              <a:spcBef>
                <a:spcPts val="450"/>
              </a:spcBef>
            </a:pPr>
            <a:endParaRPr sz="2000">
              <a:latin typeface="Cambria" pitchFamily="18" charset="0"/>
              <a:ea typeface="Cambria" pitchFamily="18" charset="0"/>
              <a:cs typeface="Arial"/>
            </a:endParaRPr>
          </a:p>
          <a:p>
            <a:pPr marL="12700" marR="95250" algn="just">
              <a:lnSpc>
                <a:spcPct val="100000"/>
              </a:lnSpc>
              <a:spcBef>
                <a:spcPts val="439"/>
              </a:spcBef>
              <a:buFont typeface="Arial" pitchFamily="34" charset="0"/>
              <a:buChar char="•"/>
            </a:pPr>
            <a:r>
              <a:rPr sz="2000" spc="-5" dirty="0">
                <a:solidFill>
                  <a:srgbClr val="282828"/>
                </a:solidFill>
                <a:latin typeface="Cambria" pitchFamily="18" charset="0"/>
                <a:ea typeface="Cambria" pitchFamily="18" charset="0"/>
                <a:cs typeface="Arial"/>
              </a:rPr>
              <a:t>One </a:t>
            </a:r>
            <a:r>
              <a:rPr sz="2000" spc="-10" dirty="0">
                <a:solidFill>
                  <a:srgbClr val="282828"/>
                </a:solidFill>
                <a:latin typeface="Cambria" pitchFamily="18" charset="0"/>
                <a:ea typeface="Cambria" pitchFamily="18" charset="0"/>
                <a:cs typeface="Arial"/>
              </a:rPr>
              <a:t>of </a:t>
            </a:r>
            <a:r>
              <a:rPr sz="2000" spc="-5" dirty="0">
                <a:solidFill>
                  <a:srgbClr val="282828"/>
                </a:solidFill>
                <a:latin typeface="Cambria" pitchFamily="18" charset="0"/>
                <a:ea typeface="Cambria" pitchFamily="18" charset="0"/>
                <a:cs typeface="Arial"/>
              </a:rPr>
              <a:t>the </a:t>
            </a:r>
            <a:r>
              <a:rPr sz="2000" dirty="0">
                <a:solidFill>
                  <a:srgbClr val="282828"/>
                </a:solidFill>
                <a:latin typeface="Cambria" pitchFamily="18" charset="0"/>
                <a:ea typeface="Cambria" pitchFamily="18" charset="0"/>
                <a:cs typeface="Arial"/>
              </a:rPr>
              <a:t>most </a:t>
            </a:r>
            <a:r>
              <a:rPr sz="2000" spc="-5" dirty="0">
                <a:solidFill>
                  <a:srgbClr val="282828"/>
                </a:solidFill>
                <a:latin typeface="Cambria" pitchFamily="18" charset="0"/>
                <a:ea typeface="Cambria" pitchFamily="18" charset="0"/>
                <a:cs typeface="Arial"/>
              </a:rPr>
              <a:t>compelling characteristics of the </a:t>
            </a:r>
            <a:r>
              <a:rPr sz="2000" b="1" spc="-5" dirty="0">
                <a:solidFill>
                  <a:srgbClr val="282828"/>
                </a:solidFill>
                <a:latin typeface="Cambria" pitchFamily="18" charset="0"/>
                <a:ea typeface="Cambria" pitchFamily="18" charset="0"/>
                <a:cs typeface="Arial"/>
              </a:rPr>
              <a:t>agile </a:t>
            </a:r>
            <a:r>
              <a:rPr sz="2000" b="1" spc="-10" dirty="0">
                <a:solidFill>
                  <a:srgbClr val="282828"/>
                </a:solidFill>
                <a:latin typeface="Cambria" pitchFamily="18" charset="0"/>
                <a:ea typeface="Cambria" pitchFamily="18" charset="0"/>
                <a:cs typeface="Arial"/>
              </a:rPr>
              <a:t>approach </a:t>
            </a:r>
            <a:r>
              <a:rPr sz="2000" spc="-5" dirty="0">
                <a:solidFill>
                  <a:srgbClr val="282828"/>
                </a:solidFill>
                <a:latin typeface="Cambria" pitchFamily="18" charset="0"/>
                <a:ea typeface="Cambria" pitchFamily="18" charset="0"/>
                <a:cs typeface="Arial"/>
              </a:rPr>
              <a:t>is  its </a:t>
            </a:r>
            <a:r>
              <a:rPr sz="2000" b="1" spc="-5" dirty="0">
                <a:solidFill>
                  <a:srgbClr val="282828"/>
                </a:solidFill>
                <a:latin typeface="Cambria" pitchFamily="18" charset="0"/>
                <a:ea typeface="Cambria" pitchFamily="18" charset="0"/>
                <a:cs typeface="Arial"/>
              </a:rPr>
              <a:t>ability </a:t>
            </a:r>
            <a:r>
              <a:rPr sz="2000" dirty="0">
                <a:solidFill>
                  <a:srgbClr val="282828"/>
                </a:solidFill>
                <a:latin typeface="Cambria" pitchFamily="18" charset="0"/>
                <a:ea typeface="Cambria" pitchFamily="18" charset="0"/>
                <a:cs typeface="Arial"/>
              </a:rPr>
              <a:t>to </a:t>
            </a:r>
            <a:r>
              <a:rPr sz="2000" b="1" spc="-5" dirty="0">
                <a:solidFill>
                  <a:srgbClr val="FF0000"/>
                </a:solidFill>
                <a:latin typeface="Cambria" pitchFamily="18" charset="0"/>
                <a:ea typeface="Cambria" pitchFamily="18" charset="0"/>
                <a:cs typeface="Arial"/>
              </a:rPr>
              <a:t>reduce </a:t>
            </a:r>
            <a:r>
              <a:rPr sz="2000" spc="-5" dirty="0">
                <a:solidFill>
                  <a:srgbClr val="FF0000"/>
                </a:solidFill>
                <a:latin typeface="Cambria" pitchFamily="18" charset="0"/>
                <a:ea typeface="Cambria" pitchFamily="18" charset="0"/>
                <a:cs typeface="Arial"/>
              </a:rPr>
              <a:t>the </a:t>
            </a:r>
            <a:r>
              <a:rPr sz="2000" b="1" spc="-5" dirty="0">
                <a:solidFill>
                  <a:srgbClr val="FF0000"/>
                </a:solidFill>
                <a:latin typeface="Cambria" pitchFamily="18" charset="0"/>
                <a:ea typeface="Cambria" pitchFamily="18" charset="0"/>
                <a:cs typeface="Arial"/>
              </a:rPr>
              <a:t>costs </a:t>
            </a:r>
            <a:r>
              <a:rPr sz="2000" spc="-10" dirty="0">
                <a:solidFill>
                  <a:srgbClr val="FF0000"/>
                </a:solidFill>
                <a:latin typeface="Cambria" pitchFamily="18" charset="0"/>
                <a:ea typeface="Cambria" pitchFamily="18" charset="0"/>
                <a:cs typeface="Arial"/>
              </a:rPr>
              <a:t>of </a:t>
            </a:r>
            <a:r>
              <a:rPr sz="2000" b="1" spc="-5" dirty="0">
                <a:solidFill>
                  <a:srgbClr val="FF0000"/>
                </a:solidFill>
                <a:latin typeface="Cambria" pitchFamily="18" charset="0"/>
                <a:ea typeface="Cambria" pitchFamily="18" charset="0"/>
                <a:cs typeface="Arial"/>
              </a:rPr>
              <a:t>change</a:t>
            </a:r>
            <a:r>
              <a:rPr sz="2000" b="1" spc="-5" dirty="0">
                <a:solidFill>
                  <a:srgbClr val="282828"/>
                </a:solidFill>
                <a:latin typeface="Cambria" pitchFamily="18" charset="0"/>
                <a:ea typeface="Cambria" pitchFamily="18" charset="0"/>
                <a:cs typeface="Arial"/>
              </a:rPr>
              <a:t> </a:t>
            </a:r>
            <a:r>
              <a:rPr sz="2000" spc="-10" dirty="0">
                <a:solidFill>
                  <a:srgbClr val="282828"/>
                </a:solidFill>
                <a:latin typeface="Cambria" pitchFamily="18" charset="0"/>
                <a:ea typeface="Cambria" pitchFamily="18" charset="0"/>
                <a:cs typeface="Arial"/>
              </a:rPr>
              <a:t>throughout </a:t>
            </a:r>
            <a:r>
              <a:rPr sz="2000" spc="-5" dirty="0">
                <a:solidFill>
                  <a:srgbClr val="282828"/>
                </a:solidFill>
                <a:latin typeface="Cambria" pitchFamily="18" charset="0"/>
                <a:ea typeface="Cambria" pitchFamily="18" charset="0"/>
                <a:cs typeface="Arial"/>
              </a:rPr>
              <a:t>the </a:t>
            </a:r>
            <a:r>
              <a:rPr sz="2000" b="1" dirty="0">
                <a:solidFill>
                  <a:srgbClr val="282828"/>
                </a:solidFill>
                <a:latin typeface="Cambria" pitchFamily="18" charset="0"/>
                <a:ea typeface="Cambria" pitchFamily="18" charset="0"/>
                <a:cs typeface="Arial"/>
              </a:rPr>
              <a:t>software  </a:t>
            </a:r>
            <a:r>
              <a:rPr sz="2000" b="1" spc="-10" dirty="0">
                <a:solidFill>
                  <a:srgbClr val="282828"/>
                </a:solidFill>
                <a:latin typeface="Cambria" pitchFamily="18" charset="0"/>
                <a:ea typeface="Cambria" pitchFamily="18" charset="0"/>
                <a:cs typeface="Arial"/>
              </a:rPr>
              <a:t>process</a:t>
            </a:r>
            <a:r>
              <a:rPr sz="2000" spc="-10" dirty="0">
                <a:solidFill>
                  <a:srgbClr val="282828"/>
                </a:solidFill>
                <a:latin typeface="Cambria" pitchFamily="18" charset="0"/>
                <a:ea typeface="Cambria" pitchFamily="18" charset="0"/>
                <a:cs typeface="Arial"/>
              </a:rPr>
              <a:t>.</a:t>
            </a:r>
            <a:endParaRPr sz="2000">
              <a:latin typeface="Cambria" pitchFamily="18" charset="0"/>
              <a:ea typeface="Cambria" pitchFamily="18" charset="0"/>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142984"/>
            <a:ext cx="8229600" cy="4525963"/>
          </a:xfrm>
        </p:spPr>
        <p:txBody>
          <a:bodyPr>
            <a:normAutofit fontScale="92500" lnSpcReduction="10000"/>
          </a:bodyPr>
          <a:lstStyle/>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Feasibility study</a:t>
            </a:r>
            <a:r>
              <a:rPr lang="en-IN" sz="2000" dirty="0"/>
              <a:t> —establishes the basic business requirements and constraint</a:t>
            </a:r>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Business study</a:t>
            </a:r>
            <a:r>
              <a:rPr lang="en-IN" sz="2000" dirty="0"/>
              <a:t> —establishes the functional and information requirements</a:t>
            </a:r>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Functional model iteration-</a:t>
            </a:r>
            <a:r>
              <a:rPr lang="en-IN" sz="2000" dirty="0"/>
              <a:t> produces a set of </a:t>
            </a:r>
            <a:r>
              <a:rPr lang="en-IN" sz="2000" dirty="0">
                <a:solidFill>
                  <a:srgbClr val="FF0000"/>
                </a:solidFill>
              </a:rPr>
              <a:t>incremental prototypes </a:t>
            </a:r>
            <a:r>
              <a:rPr lang="en-IN" sz="2000" dirty="0"/>
              <a:t>that demonstrate functionality for the customer</a:t>
            </a:r>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Design and build iteration</a:t>
            </a:r>
            <a:r>
              <a:rPr lang="en-IN" sz="2000" dirty="0"/>
              <a:t> —</a:t>
            </a:r>
            <a:r>
              <a:rPr lang="en-IN" sz="2000" dirty="0">
                <a:solidFill>
                  <a:srgbClr val="FF0000"/>
                </a:solidFill>
              </a:rPr>
              <a:t>revisits prototypes </a:t>
            </a:r>
            <a:r>
              <a:rPr lang="en-IN" sz="2000" dirty="0"/>
              <a:t>built during functional model iteration to ensure that each has been engineered in a manner that will enable it to provide operational business value for end users. </a:t>
            </a:r>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Implementation—</a:t>
            </a:r>
            <a:r>
              <a:rPr lang="en-IN" sz="2000" dirty="0"/>
              <a:t>It should be noted that </a:t>
            </a:r>
          </a:p>
          <a:p>
            <a:pPr lvl="1" algn="just"/>
            <a:r>
              <a:rPr lang="en-IN" sz="1600" dirty="0"/>
              <a:t>(1) the increment may not be 100 percent complete or </a:t>
            </a:r>
          </a:p>
          <a:p>
            <a:pPr lvl="1" algn="just"/>
            <a:r>
              <a:rPr lang="en-IN" sz="1600" dirty="0"/>
              <a:t>(2) changes may be requested as the </a:t>
            </a:r>
            <a:r>
              <a:rPr lang="en-IN" sz="1600" dirty="0" err="1"/>
              <a:t>increment</a:t>
            </a:r>
            <a:r>
              <a:rPr lang="en-IN" sz="1600" dirty="0"/>
              <a:t> is put into place.</a:t>
            </a:r>
          </a:p>
          <a:p>
            <a:pPr algn="just"/>
            <a:endParaRPr lang="en-I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142984"/>
            <a:ext cx="8229600" cy="4525963"/>
          </a:xfrm>
        </p:spPr>
        <p:txBody>
          <a:bodyPr>
            <a:normAutofit/>
          </a:bodyPr>
          <a:lstStyle/>
          <a:p>
            <a:pPr algn="just"/>
            <a:endParaRPr lang="en-IN" sz="2000" dirty="0">
              <a:latin typeface="Cambria" pitchFamily="18" charset="0"/>
              <a:ea typeface="Cambria" pitchFamily="18" charset="0"/>
            </a:endParaRPr>
          </a:p>
          <a:p>
            <a:pPr algn="just"/>
            <a:r>
              <a:rPr lang="en-IN" sz="2000" dirty="0"/>
              <a:t> In either case, DSDM development work continues by returning to the functional model iteration activity.</a:t>
            </a:r>
          </a:p>
          <a:p>
            <a:pPr algn="just"/>
            <a:endParaRPr lang="en-IN" sz="2000" dirty="0">
              <a:latin typeface="Cambria" pitchFamily="18" charset="0"/>
              <a:ea typeface="Cambria" pitchFamily="18" charset="0"/>
            </a:endParaRPr>
          </a:p>
          <a:p>
            <a:pPr algn="just"/>
            <a:r>
              <a:rPr lang="en-IN" sz="2000" dirty="0"/>
              <a:t>DSDM can </a:t>
            </a:r>
            <a:r>
              <a:rPr lang="en-IN" sz="2000" dirty="0">
                <a:solidFill>
                  <a:srgbClr val="FF0000"/>
                </a:solidFill>
              </a:rPr>
              <a:t>be combined with XP  </a:t>
            </a:r>
            <a:r>
              <a:rPr lang="en-IN" sz="2000" dirty="0"/>
              <a:t>to provide a combination approach that defines a solid process model (the DSDM life cycle) with the nuts and bolts practices (XP) that are required to build software increments. </a:t>
            </a:r>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Unified Process (AUP)</a:t>
            </a:r>
            <a:endParaRPr lang="en-IN" dirty="0"/>
          </a:p>
        </p:txBody>
      </p:sp>
      <p:sp>
        <p:nvSpPr>
          <p:cNvPr id="3" name="Content Placeholder 2"/>
          <p:cNvSpPr>
            <a:spLocks noGrp="1"/>
          </p:cNvSpPr>
          <p:nvPr>
            <p:ph idx="1"/>
          </p:nvPr>
        </p:nvSpPr>
        <p:spPr/>
        <p:txBody>
          <a:bodyPr>
            <a:normAutofit/>
          </a:bodyPr>
          <a:lstStyle/>
          <a:p>
            <a:pPr algn="just"/>
            <a:r>
              <a:rPr lang="en-US" sz="2000" dirty="0">
                <a:latin typeface="Cambria" pitchFamily="18" charset="0"/>
                <a:ea typeface="Cambria" pitchFamily="18" charset="0"/>
              </a:rPr>
              <a:t>The </a:t>
            </a:r>
            <a:r>
              <a:rPr lang="en-US" sz="2000" i="1" dirty="0">
                <a:latin typeface="Cambria" pitchFamily="18" charset="0"/>
                <a:ea typeface="Cambria" pitchFamily="18" charset="0"/>
              </a:rPr>
              <a:t>Agile Unified Process (AUP) adopts a “serial in the large” and “iterative in the </a:t>
            </a:r>
            <a:r>
              <a:rPr lang="en-US" sz="2000" dirty="0">
                <a:latin typeface="Cambria" pitchFamily="18" charset="0"/>
                <a:ea typeface="Cambria" pitchFamily="18" charset="0"/>
              </a:rPr>
              <a:t>small” philosophy for building computer-based systems. By adopting the classic UP phased activities—</a:t>
            </a:r>
          </a:p>
          <a:p>
            <a:pPr lvl="1" algn="just"/>
            <a:r>
              <a:rPr lang="en-US" sz="2000" i="1" dirty="0">
                <a:latin typeface="Cambria" pitchFamily="18" charset="0"/>
                <a:ea typeface="Cambria" pitchFamily="18" charset="0"/>
              </a:rPr>
              <a:t>inception, </a:t>
            </a:r>
          </a:p>
          <a:p>
            <a:pPr lvl="1" algn="just"/>
            <a:r>
              <a:rPr lang="en-US" sz="2000" i="1" dirty="0">
                <a:latin typeface="Cambria" pitchFamily="18" charset="0"/>
                <a:ea typeface="Cambria" pitchFamily="18" charset="0"/>
              </a:rPr>
              <a:t>elaboration, </a:t>
            </a:r>
          </a:p>
          <a:p>
            <a:pPr lvl="1" algn="just"/>
            <a:r>
              <a:rPr lang="en-US" sz="2000" i="1" dirty="0">
                <a:latin typeface="Cambria" pitchFamily="18" charset="0"/>
                <a:ea typeface="Cambria" pitchFamily="18" charset="0"/>
              </a:rPr>
              <a:t>construction, and</a:t>
            </a:r>
          </a:p>
          <a:p>
            <a:pPr lvl="1" algn="just"/>
            <a:r>
              <a:rPr lang="en-US" sz="2000" i="1" dirty="0">
                <a:latin typeface="Cambria" pitchFamily="18" charset="0"/>
                <a:ea typeface="Cambria" pitchFamily="18" charset="0"/>
              </a:rPr>
              <a:t> transition—AUP</a:t>
            </a:r>
          </a:p>
          <a:p>
            <a:pPr lvl="1" algn="just"/>
            <a:endParaRPr lang="en-US" sz="2000" i="1" dirty="0">
              <a:latin typeface="Cambria" pitchFamily="18" charset="0"/>
              <a:ea typeface="Cambria" pitchFamily="18" charset="0"/>
            </a:endParaRPr>
          </a:p>
          <a:p>
            <a:pPr algn="just"/>
            <a:r>
              <a:rPr lang="en-US" sz="2000" dirty="0">
                <a:latin typeface="Cambria" pitchFamily="18" charset="0"/>
                <a:ea typeface="Cambria" pitchFamily="18" charset="0"/>
              </a:rPr>
              <a:t>Each AUP iteration addresses the following activities</a:t>
            </a:r>
            <a:endParaRPr lang="en-IN" sz="2000" dirty="0">
              <a:latin typeface="Cambria" pitchFamily="18" charset="0"/>
              <a:ea typeface="Cambri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noAutofit/>
          </a:bodyPr>
          <a:lstStyle/>
          <a:p>
            <a:pPr marL="514350" indent="-514350" algn="just">
              <a:buFont typeface="+mj-lt"/>
              <a:buAutoNum type="arabicPeriod"/>
            </a:pPr>
            <a:r>
              <a:rPr lang="en-US" sz="2000" b="1" dirty="0">
                <a:latin typeface="Cambria" pitchFamily="18" charset="0"/>
                <a:ea typeface="Cambria" pitchFamily="18" charset="0"/>
              </a:rPr>
              <a:t>Modeling</a:t>
            </a:r>
            <a:r>
              <a:rPr lang="en-US" sz="2000" dirty="0">
                <a:latin typeface="Cambria" pitchFamily="18" charset="0"/>
                <a:ea typeface="Cambria" pitchFamily="18" charset="0"/>
              </a:rPr>
              <a:t>- UML representations of the </a:t>
            </a:r>
            <a:r>
              <a:rPr lang="en-US" sz="2000" dirty="0">
                <a:solidFill>
                  <a:srgbClr val="FF0000"/>
                </a:solidFill>
                <a:latin typeface="Cambria" pitchFamily="18" charset="0"/>
                <a:ea typeface="Cambria" pitchFamily="18" charset="0"/>
              </a:rPr>
              <a:t>business and problem </a:t>
            </a:r>
            <a:r>
              <a:rPr lang="en-US" sz="2000" dirty="0">
                <a:latin typeface="Cambria" pitchFamily="18" charset="0"/>
                <a:ea typeface="Cambria" pitchFamily="18" charset="0"/>
              </a:rPr>
              <a:t>domains are created. </a:t>
            </a:r>
          </a:p>
          <a:p>
            <a:pPr marL="514350" indent="-514350" algn="just">
              <a:buFont typeface="+mj-lt"/>
              <a:buAutoNum type="arabicPeriod"/>
            </a:pPr>
            <a:endParaRPr lang="en-US" sz="2000" dirty="0">
              <a:latin typeface="Cambria" pitchFamily="18" charset="0"/>
              <a:ea typeface="Cambria" pitchFamily="18" charset="0"/>
            </a:endParaRPr>
          </a:p>
          <a:p>
            <a:pPr marL="514350" indent="-514350" algn="just">
              <a:buFont typeface="+mj-lt"/>
              <a:buAutoNum type="arabicPeriod"/>
            </a:pPr>
            <a:r>
              <a:rPr lang="en-US" sz="2000" b="1" dirty="0">
                <a:latin typeface="Cambria" pitchFamily="18" charset="0"/>
                <a:ea typeface="Cambria" pitchFamily="18" charset="0"/>
              </a:rPr>
              <a:t>Implementation</a:t>
            </a:r>
            <a:r>
              <a:rPr lang="en-US" sz="2000" dirty="0">
                <a:latin typeface="Cambria" pitchFamily="18" charset="0"/>
                <a:ea typeface="Cambria" pitchFamily="18" charset="0"/>
              </a:rPr>
              <a:t>-Models are translated into </a:t>
            </a:r>
            <a:r>
              <a:rPr lang="en-US" sz="2000" dirty="0">
                <a:solidFill>
                  <a:srgbClr val="FF0000"/>
                </a:solidFill>
                <a:latin typeface="Cambria" pitchFamily="18" charset="0"/>
                <a:ea typeface="Cambria" pitchFamily="18" charset="0"/>
              </a:rPr>
              <a:t>source c</a:t>
            </a:r>
            <a:r>
              <a:rPr lang="en-US" sz="2000" dirty="0">
                <a:latin typeface="Cambria" pitchFamily="18" charset="0"/>
                <a:ea typeface="Cambria" pitchFamily="18" charset="0"/>
              </a:rPr>
              <a:t>ode.</a:t>
            </a:r>
          </a:p>
          <a:p>
            <a:pPr marL="514350" indent="-514350" algn="just">
              <a:buFont typeface="+mj-lt"/>
              <a:buAutoNum type="arabicPeriod"/>
            </a:pPr>
            <a:endParaRPr lang="en-US" sz="2000" dirty="0">
              <a:latin typeface="Cambria" pitchFamily="18" charset="0"/>
              <a:ea typeface="Cambria" pitchFamily="18" charset="0"/>
            </a:endParaRPr>
          </a:p>
          <a:p>
            <a:pPr marL="514350" indent="-514350" algn="just">
              <a:buFont typeface="+mj-lt"/>
              <a:buAutoNum type="arabicPeriod"/>
            </a:pPr>
            <a:r>
              <a:rPr lang="en-US" sz="2000" b="1" dirty="0">
                <a:latin typeface="Cambria" pitchFamily="18" charset="0"/>
                <a:ea typeface="Cambria" pitchFamily="18" charset="0"/>
              </a:rPr>
              <a:t>Testing</a:t>
            </a:r>
            <a:r>
              <a:rPr lang="en-US" sz="2000" dirty="0">
                <a:latin typeface="Cambria" pitchFamily="18" charset="0"/>
                <a:ea typeface="Cambria" pitchFamily="18" charset="0"/>
              </a:rPr>
              <a:t>-Like XP, the team designs and executes </a:t>
            </a:r>
            <a:r>
              <a:rPr lang="en-US" sz="2000" dirty="0">
                <a:solidFill>
                  <a:srgbClr val="FF0000"/>
                </a:solidFill>
                <a:latin typeface="Cambria" pitchFamily="18" charset="0"/>
                <a:ea typeface="Cambria" pitchFamily="18" charset="0"/>
              </a:rPr>
              <a:t>a series of tests </a:t>
            </a:r>
            <a:r>
              <a:rPr lang="en-US" sz="2000" dirty="0">
                <a:latin typeface="Cambria" pitchFamily="18" charset="0"/>
                <a:ea typeface="Cambria" pitchFamily="18" charset="0"/>
              </a:rPr>
              <a:t>to uncover errors and ensure that the source code meets its requirements.</a:t>
            </a:r>
          </a:p>
          <a:p>
            <a:pPr marL="514350" indent="-514350" algn="just">
              <a:buFont typeface="+mj-lt"/>
              <a:buAutoNum type="arabicPeriod"/>
            </a:pPr>
            <a:endParaRPr lang="en-US" sz="2000" dirty="0">
              <a:latin typeface="Cambria" pitchFamily="18" charset="0"/>
              <a:ea typeface="Cambria" pitchFamily="18" charset="0"/>
            </a:endParaRPr>
          </a:p>
          <a:p>
            <a:pPr marL="514350" indent="-514350" algn="just">
              <a:buFont typeface="+mj-lt"/>
              <a:buAutoNum type="arabicPeriod"/>
            </a:pPr>
            <a:r>
              <a:rPr lang="en-US" sz="2000" b="1" dirty="0">
                <a:latin typeface="Cambria" pitchFamily="18" charset="0"/>
                <a:ea typeface="Cambria" pitchFamily="18" charset="0"/>
              </a:rPr>
              <a:t>Deployment</a:t>
            </a:r>
            <a:r>
              <a:rPr lang="en-US" sz="2000" dirty="0">
                <a:latin typeface="Cambria" pitchFamily="18" charset="0"/>
                <a:ea typeface="Cambria" pitchFamily="18" charset="0"/>
              </a:rPr>
              <a:t>-focuses on the </a:t>
            </a:r>
            <a:r>
              <a:rPr lang="en-US" sz="2000" dirty="0">
                <a:solidFill>
                  <a:srgbClr val="FF0000"/>
                </a:solidFill>
                <a:latin typeface="Cambria" pitchFamily="18" charset="0"/>
                <a:ea typeface="Cambria" pitchFamily="18" charset="0"/>
              </a:rPr>
              <a:t>delivery of a software increment </a:t>
            </a:r>
            <a:r>
              <a:rPr lang="en-US" sz="2000" dirty="0">
                <a:latin typeface="Cambria" pitchFamily="18" charset="0"/>
                <a:ea typeface="Cambria" pitchFamily="18" charset="0"/>
              </a:rPr>
              <a:t>and the acquisition of feedback from end users.</a:t>
            </a:r>
            <a:endParaRPr lang="en-US" sz="2000" i="1" dirty="0">
              <a:latin typeface="Cambria" pitchFamily="18" charset="0"/>
              <a:ea typeface="Cambria" pitchFamily="18" charset="0"/>
            </a:endParaRPr>
          </a:p>
          <a:p>
            <a:pPr marL="514350" indent="-514350" algn="just">
              <a:buFont typeface="+mj-lt"/>
              <a:buAutoNum type="arabicPeriod"/>
            </a:pPr>
            <a:endParaRPr lang="en-US" sz="2000" i="1" dirty="0">
              <a:latin typeface="Cambria" pitchFamily="18" charset="0"/>
              <a:ea typeface="Cambri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4525963"/>
          </a:xfrm>
        </p:spPr>
        <p:txBody>
          <a:bodyPr>
            <a:noAutofit/>
          </a:bodyPr>
          <a:lstStyle/>
          <a:p>
            <a:pPr marL="514350" indent="-514350" algn="just">
              <a:buFont typeface="+mj-lt"/>
              <a:buAutoNum type="arabicPeriod"/>
            </a:pPr>
            <a:endParaRPr lang="en-US" sz="2000" dirty="0">
              <a:latin typeface="Cambria" pitchFamily="18" charset="0"/>
              <a:ea typeface="Cambria" pitchFamily="18" charset="0"/>
            </a:endParaRPr>
          </a:p>
          <a:p>
            <a:pPr marL="514350" indent="-514350" algn="just">
              <a:buNone/>
            </a:pPr>
            <a:r>
              <a:rPr lang="en-US" sz="2000" dirty="0">
                <a:latin typeface="Cambria" pitchFamily="18" charset="0"/>
                <a:ea typeface="Cambria" pitchFamily="18" charset="0"/>
              </a:rPr>
              <a:t>5. </a:t>
            </a:r>
            <a:r>
              <a:rPr lang="en-US" sz="2000" b="1" dirty="0">
                <a:latin typeface="Cambria" pitchFamily="18" charset="0"/>
                <a:ea typeface="Cambria" pitchFamily="18" charset="0"/>
              </a:rPr>
              <a:t>Configuration and project management-</a:t>
            </a:r>
            <a:r>
              <a:rPr lang="en-US" sz="2000" dirty="0">
                <a:latin typeface="Cambria" pitchFamily="18" charset="0"/>
                <a:ea typeface="Cambria" pitchFamily="18" charset="0"/>
              </a:rPr>
              <a:t>In the context of AUP, configuration management addresses </a:t>
            </a:r>
            <a:r>
              <a:rPr lang="en-US" sz="2000" dirty="0">
                <a:solidFill>
                  <a:srgbClr val="FF0000"/>
                </a:solidFill>
                <a:latin typeface="Cambria" pitchFamily="18" charset="0"/>
                <a:ea typeface="Cambria" pitchFamily="18" charset="0"/>
              </a:rPr>
              <a:t>change management</a:t>
            </a:r>
            <a:r>
              <a:rPr lang="en-US" sz="2000" dirty="0">
                <a:latin typeface="Cambria" pitchFamily="18" charset="0"/>
                <a:ea typeface="Cambria" pitchFamily="18" charset="0"/>
              </a:rPr>
              <a:t>, risk management ,and the control of any persistent work. Project management tracks and controls the progress of the team and </a:t>
            </a:r>
            <a:r>
              <a:rPr lang="en-US" sz="2000" dirty="0">
                <a:solidFill>
                  <a:srgbClr val="FF0000"/>
                </a:solidFill>
                <a:latin typeface="Cambria" pitchFamily="18" charset="0"/>
                <a:ea typeface="Cambria" pitchFamily="18" charset="0"/>
              </a:rPr>
              <a:t>coordinates team activities</a:t>
            </a:r>
            <a:r>
              <a:rPr lang="en-US" sz="2000" dirty="0">
                <a:latin typeface="Cambria" pitchFamily="18" charset="0"/>
                <a:ea typeface="Cambria" pitchFamily="18" charset="0"/>
              </a:rPr>
              <a:t>.</a:t>
            </a:r>
          </a:p>
          <a:p>
            <a:pPr marL="514350" indent="-514350" algn="just">
              <a:buNone/>
            </a:pPr>
            <a:endParaRPr lang="en-US" sz="2000" dirty="0">
              <a:latin typeface="Cambria" pitchFamily="18" charset="0"/>
              <a:ea typeface="Cambria" pitchFamily="18" charset="0"/>
            </a:endParaRPr>
          </a:p>
          <a:p>
            <a:pPr marL="514350" indent="-514350" algn="just">
              <a:buNone/>
            </a:pPr>
            <a:r>
              <a:rPr lang="fr-FR" sz="2000" dirty="0">
                <a:latin typeface="Cambria" pitchFamily="18" charset="0"/>
                <a:ea typeface="Cambria" pitchFamily="18" charset="0"/>
              </a:rPr>
              <a:t>6.  	</a:t>
            </a:r>
            <a:r>
              <a:rPr lang="fr-FR" sz="2000" b="1" dirty="0" err="1">
                <a:latin typeface="Cambria" pitchFamily="18" charset="0"/>
                <a:ea typeface="Cambria" pitchFamily="18" charset="0"/>
              </a:rPr>
              <a:t>Environment</a:t>
            </a:r>
            <a:r>
              <a:rPr lang="fr-FR" sz="2000" b="1" dirty="0">
                <a:latin typeface="Cambria" pitchFamily="18" charset="0"/>
                <a:ea typeface="Cambria" pitchFamily="18" charset="0"/>
              </a:rPr>
              <a:t> management-  </a:t>
            </a:r>
            <a:r>
              <a:rPr lang="fr-FR" sz="2000" dirty="0" err="1">
                <a:latin typeface="Cambria" pitchFamily="18" charset="0"/>
                <a:ea typeface="Cambria" pitchFamily="18" charset="0"/>
              </a:rPr>
              <a:t>Environment</a:t>
            </a:r>
            <a:r>
              <a:rPr lang="fr-FR" sz="2000" dirty="0">
                <a:latin typeface="Cambria" pitchFamily="18" charset="0"/>
                <a:ea typeface="Cambria" pitchFamily="18" charset="0"/>
              </a:rPr>
              <a:t> management </a:t>
            </a:r>
            <a:r>
              <a:rPr lang="fr-FR" sz="2000" dirty="0" err="1">
                <a:latin typeface="Cambria" pitchFamily="18" charset="0"/>
                <a:ea typeface="Cambria" pitchFamily="18" charset="0"/>
              </a:rPr>
              <a:t>co</a:t>
            </a:r>
            <a:r>
              <a:rPr lang="fr-FR" sz="2000" dirty="0">
                <a:latin typeface="Cambria" pitchFamily="18" charset="0"/>
                <a:ea typeface="Cambria" pitchFamily="18" charset="0"/>
              </a:rPr>
              <a:t> </a:t>
            </a:r>
            <a:r>
              <a:rPr lang="fr-FR" sz="2000" dirty="0" err="1">
                <a:latin typeface="Cambria" pitchFamily="18" charset="0"/>
                <a:ea typeface="Cambria" pitchFamily="18" charset="0"/>
              </a:rPr>
              <a:t>ordinates</a:t>
            </a:r>
            <a:r>
              <a:rPr lang="fr-FR" sz="2000" dirty="0">
                <a:latin typeface="Cambria" pitchFamily="18" charset="0"/>
                <a:ea typeface="Cambria" pitchFamily="18" charset="0"/>
              </a:rPr>
              <a:t> a </a:t>
            </a:r>
            <a:r>
              <a:rPr lang="fr-FR" sz="2000" dirty="0" err="1">
                <a:latin typeface="Cambria" pitchFamily="18" charset="0"/>
                <a:ea typeface="Cambria" pitchFamily="18" charset="0"/>
              </a:rPr>
              <a:t>process</a:t>
            </a:r>
            <a:r>
              <a:rPr lang="fr-FR" sz="2000" dirty="0">
                <a:latin typeface="Cambria" pitchFamily="18" charset="0"/>
                <a:ea typeface="Cambria" pitchFamily="18" charset="0"/>
              </a:rPr>
              <a:t> </a:t>
            </a:r>
            <a:r>
              <a:rPr lang="en-US" sz="2000" dirty="0">
                <a:latin typeface="Cambria" pitchFamily="18" charset="0"/>
                <a:ea typeface="Cambria" pitchFamily="18" charset="0"/>
              </a:rPr>
              <a:t>infrastructure that includes standards, tools, and other support technology available to the team.</a:t>
            </a:r>
          </a:p>
          <a:p>
            <a:pPr marL="514350" indent="-514350" algn="just">
              <a:buFont typeface="+mj-lt"/>
              <a:buAutoNum type="arabicPeriod"/>
            </a:pPr>
            <a:endParaRPr lang="en-US" sz="2000" dirty="0">
              <a:latin typeface="Cambria" pitchFamily="18" charset="0"/>
              <a:ea typeface="Cambri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7224" y="1357298"/>
            <a:ext cx="7712710" cy="3786214"/>
          </a:xfrm>
        </p:spPr>
        <p:txBody>
          <a:bodyPr>
            <a:noAutofit/>
          </a:bodyPr>
          <a:lstStyle/>
          <a:p>
            <a:pPr algn="just"/>
            <a:endParaRPr lang="en-IN" sz="2000" b="0" dirty="0"/>
          </a:p>
          <a:p>
            <a:pPr algn="just">
              <a:buNone/>
            </a:pPr>
            <a:r>
              <a:rPr lang="en-IN" sz="2000" b="1" dirty="0"/>
              <a:t>Requirements Engineering</a:t>
            </a:r>
            <a:r>
              <a:rPr lang="en-IN" sz="2000" b="0" dirty="0"/>
              <a:t>: </a:t>
            </a:r>
          </a:p>
          <a:p>
            <a:pPr algn="just">
              <a:buNone/>
            </a:pPr>
            <a:endParaRPr lang="en-IN" sz="2000" b="0" dirty="0"/>
          </a:p>
          <a:p>
            <a:pPr algn="just"/>
            <a:r>
              <a:rPr lang="en-IN" sz="2000" b="0" dirty="0"/>
              <a:t>Establishing the ground work, </a:t>
            </a:r>
          </a:p>
          <a:p>
            <a:pPr algn="just"/>
            <a:r>
              <a:rPr lang="en-IN" sz="2000" b="0" dirty="0"/>
              <a:t>Eliciting requirements,</a:t>
            </a:r>
          </a:p>
          <a:p>
            <a:pPr algn="just"/>
            <a:r>
              <a:rPr lang="en-IN" sz="2000" b="0" dirty="0"/>
              <a:t> Developing use cases,</a:t>
            </a:r>
          </a:p>
          <a:p>
            <a:pPr algn="just"/>
            <a:r>
              <a:rPr lang="en-IN" sz="2000" b="0" dirty="0"/>
              <a:t> Building the Analysis model,</a:t>
            </a:r>
          </a:p>
          <a:p>
            <a:pPr algn="just"/>
            <a:r>
              <a:rPr lang="en-IN" sz="2000" b="0" dirty="0"/>
              <a:t> Negotiating Requirements, </a:t>
            </a:r>
          </a:p>
          <a:p>
            <a:pPr algn="just"/>
            <a:r>
              <a:rPr lang="en-IN" sz="2000" b="0" dirty="0"/>
              <a:t>Requirement Monitoring, </a:t>
            </a:r>
          </a:p>
          <a:p>
            <a:pPr algn="just"/>
            <a:r>
              <a:rPr lang="en-IN" sz="2000" b="0" dirty="0"/>
              <a:t>Validating Requirements. </a:t>
            </a:r>
          </a:p>
          <a:p>
            <a:pPr algn="just"/>
            <a:endParaRPr lang="en-IN" sz="2000" b="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1285860"/>
            <a:ext cx="7858180" cy="5257800"/>
          </a:xfrm>
        </p:spPr>
        <p:txBody>
          <a:bodyPr>
            <a:normAutofit/>
          </a:bodyPr>
          <a:lstStyle/>
          <a:p>
            <a:pPr algn="just"/>
            <a:r>
              <a:rPr lang="en-US" sz="2000" dirty="0">
                <a:latin typeface="Cambria" pitchFamily="18" charset="0"/>
                <a:ea typeface="Cambria" pitchFamily="18" charset="0"/>
                <a:cs typeface="Times New Roman" pitchFamily="18" charset="0"/>
              </a:rPr>
              <a:t>The broad spectrum of </a:t>
            </a:r>
            <a:r>
              <a:rPr lang="en-US" sz="2000" dirty="0">
                <a:solidFill>
                  <a:srgbClr val="FF0000"/>
                </a:solidFill>
                <a:latin typeface="Cambria" pitchFamily="18" charset="0"/>
                <a:ea typeface="Cambria" pitchFamily="18" charset="0"/>
                <a:cs typeface="Times New Roman" pitchFamily="18" charset="0"/>
              </a:rPr>
              <a:t>tasks and techniques </a:t>
            </a:r>
            <a:r>
              <a:rPr lang="en-US" sz="2000" dirty="0">
                <a:latin typeface="Cambria" pitchFamily="18" charset="0"/>
                <a:ea typeface="Cambria" pitchFamily="18" charset="0"/>
                <a:cs typeface="Times New Roman" pitchFamily="18" charset="0"/>
              </a:rPr>
              <a:t>that lead to an understanding of requirements is called </a:t>
            </a:r>
            <a:r>
              <a:rPr lang="en-US" sz="2000" i="1" dirty="0">
                <a:latin typeface="Cambria" pitchFamily="18" charset="0"/>
                <a:ea typeface="Cambria" pitchFamily="18" charset="0"/>
                <a:cs typeface="Times New Roman" pitchFamily="18" charset="0"/>
              </a:rPr>
              <a:t>requirements engineering. </a:t>
            </a:r>
          </a:p>
          <a:p>
            <a:pPr algn="just"/>
            <a:endParaRPr lang="en-US" sz="2000" i="1" dirty="0">
              <a:latin typeface="Cambria" pitchFamily="18" charset="0"/>
              <a:ea typeface="Cambria" pitchFamily="18" charset="0"/>
              <a:cs typeface="Times New Roman" pitchFamily="18" charset="0"/>
            </a:endParaRPr>
          </a:p>
          <a:p>
            <a:pPr algn="just"/>
            <a:r>
              <a:rPr lang="en-US" sz="2000" dirty="0">
                <a:latin typeface="Cambria" pitchFamily="18" charset="0"/>
                <a:ea typeface="Cambria" pitchFamily="18" charset="0"/>
                <a:cs typeface="Times New Roman" pitchFamily="18" charset="0"/>
              </a:rPr>
              <a:t>From a software process perspective, requirements engineering is a major software engineering action that begins during the communication activity and continues into the modeling activity.</a:t>
            </a:r>
          </a:p>
          <a:p>
            <a:pPr algn="just">
              <a:buNone/>
            </a:pPr>
            <a:r>
              <a:rPr lang="en-US" sz="2000" dirty="0">
                <a:latin typeface="Cambria" pitchFamily="18" charset="0"/>
                <a:ea typeface="Cambria" pitchFamily="18" charset="0"/>
                <a:cs typeface="Times New Roman" pitchFamily="18" charset="0"/>
              </a:rPr>
              <a:t> </a:t>
            </a:r>
          </a:p>
          <a:p>
            <a:pPr algn="just"/>
            <a:r>
              <a:rPr lang="en-US" sz="2000" dirty="0">
                <a:latin typeface="Cambria" pitchFamily="18" charset="0"/>
                <a:ea typeface="Cambria" pitchFamily="18" charset="0"/>
                <a:cs typeface="Times New Roman" pitchFamily="18" charset="0"/>
              </a:rPr>
              <a:t>Requirements engineering builds a bridge to design and construction. </a:t>
            </a:r>
          </a:p>
          <a:p>
            <a:pPr algn="just"/>
            <a:endParaRPr lang="en-US" sz="2000" dirty="0">
              <a:latin typeface="Cambria" pitchFamily="18" charset="0"/>
              <a:ea typeface="Cambria" pitchFamily="18" charset="0"/>
              <a:cs typeface="Times New Roman" pitchFamily="18" charset="0"/>
            </a:endParaRPr>
          </a:p>
          <a:p>
            <a:pPr algn="just"/>
            <a:r>
              <a:rPr lang="en-US" sz="2000" dirty="0">
                <a:latin typeface="Cambria" pitchFamily="18" charset="0"/>
                <a:ea typeface="Cambria" pitchFamily="18" charset="0"/>
                <a:cs typeface="Times New Roman" pitchFamily="18" charset="0"/>
              </a:rPr>
              <a:t>Requirements engineering provides the appropriate mechanism for understanding what the customer wants, analyzing need, assessing feasibility, negotiating a reasonable solution, specifying the solution unambiguously, validating the specification, and managing the requirements .</a:t>
            </a:r>
          </a:p>
        </p:txBody>
      </p:sp>
      <p:sp>
        <p:nvSpPr>
          <p:cNvPr id="6" name="Title 1"/>
          <p:cNvSpPr txBox="1">
            <a:spLocks/>
          </p:cNvSpPr>
          <p:nvPr/>
        </p:nvSpPr>
        <p:spPr>
          <a:xfrm>
            <a:off x="500034" y="428604"/>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tx1"/>
                </a:solidFill>
                <a:effectLst/>
                <a:uLnTx/>
                <a:uFillTx/>
                <a:latin typeface="+mj-lt"/>
                <a:ea typeface="+mj-ea"/>
                <a:cs typeface="+mj-cs"/>
              </a:rPr>
              <a:t>1.Requirements Engineering</a:t>
            </a:r>
            <a:br>
              <a:rPr kumimoji="0" lang="en-IN"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1214422"/>
            <a:ext cx="8229600" cy="4525963"/>
          </a:xfrm>
        </p:spPr>
        <p:txBody>
          <a:bodyPr>
            <a:normAutofit/>
          </a:bodyPr>
          <a:lstStyle/>
          <a:p>
            <a:pPr marL="38100" algn="just">
              <a:spcBef>
                <a:spcPts val="700"/>
              </a:spcBef>
              <a:buNone/>
            </a:pPr>
            <a:r>
              <a:rPr lang="en-US" sz="2000" b="1" spc="-10" dirty="0">
                <a:latin typeface="Times New Roman" pitchFamily="18" charset="0"/>
                <a:cs typeface="Times New Roman" pitchFamily="18" charset="0"/>
              </a:rPr>
              <a:t>Tasks</a:t>
            </a:r>
            <a:r>
              <a:rPr lang="en-US" sz="2000" b="1" spc="-5" dirty="0">
                <a:latin typeface="Times New Roman" pitchFamily="18" charset="0"/>
                <a:cs typeface="Times New Roman" pitchFamily="18" charset="0"/>
              </a:rPr>
              <a:t> involved</a:t>
            </a:r>
          </a:p>
          <a:p>
            <a:pPr marL="38100" algn="just">
              <a:spcBef>
                <a:spcPts val="700"/>
              </a:spcBef>
              <a:buNone/>
            </a:pPr>
            <a:endParaRPr lang="en-US" sz="2000" dirty="0">
              <a:latin typeface="Times New Roman" pitchFamily="18" charset="0"/>
              <a:cs typeface="Times New Roman" pitchFamily="18" charset="0"/>
            </a:endParaRPr>
          </a:p>
          <a:p>
            <a:pPr marL="438150" indent="-285750" algn="just">
              <a:spcBef>
                <a:spcPts val="590"/>
              </a:spcBef>
              <a:buClr>
                <a:srgbClr val="FF9933"/>
              </a:buClr>
              <a:buSzPct val="75000"/>
              <a:tabLst>
                <a:tab pos="438150" algn="l"/>
              </a:tabLst>
            </a:pPr>
            <a:r>
              <a:rPr lang="en-US" sz="2000" spc="-5" dirty="0">
                <a:latin typeface="Times New Roman" pitchFamily="18" charset="0"/>
                <a:cs typeface="Times New Roman" pitchFamily="18" charset="0"/>
              </a:rPr>
              <a:t>Inception</a:t>
            </a:r>
            <a:endParaRPr lang="en-US" sz="2000" dirty="0">
              <a:latin typeface="Times New Roman" pitchFamily="18" charset="0"/>
              <a:cs typeface="Times New Roman" pitchFamily="18" charset="0"/>
            </a:endParaRPr>
          </a:p>
          <a:p>
            <a:pPr marL="438150" indent="-285750" algn="just">
              <a:buClr>
                <a:srgbClr val="FF9933"/>
              </a:buClr>
              <a:buSzPct val="75000"/>
              <a:tabLst>
                <a:tab pos="438150" algn="l"/>
              </a:tabLst>
            </a:pPr>
            <a:r>
              <a:rPr lang="en-US" sz="2000" spc="-5" dirty="0">
                <a:latin typeface="Times New Roman" pitchFamily="18" charset="0"/>
                <a:cs typeface="Times New Roman" pitchFamily="18" charset="0"/>
              </a:rPr>
              <a:t>Elicitation</a:t>
            </a:r>
            <a:endParaRPr lang="en-US" sz="2000" dirty="0">
              <a:latin typeface="Times New Roman" pitchFamily="18" charset="0"/>
              <a:cs typeface="Times New Roman" pitchFamily="18" charset="0"/>
            </a:endParaRPr>
          </a:p>
          <a:p>
            <a:pPr marL="438150" indent="-285750" algn="just">
              <a:buClr>
                <a:srgbClr val="FF9933"/>
              </a:buClr>
              <a:buSzPct val="75000"/>
              <a:tabLst>
                <a:tab pos="438150" algn="l"/>
              </a:tabLst>
            </a:pPr>
            <a:r>
              <a:rPr lang="en-US" sz="2000" spc="-5" dirty="0">
                <a:latin typeface="Times New Roman" pitchFamily="18" charset="0"/>
                <a:cs typeface="Times New Roman" pitchFamily="18" charset="0"/>
              </a:rPr>
              <a:t>Elaboration</a:t>
            </a:r>
            <a:endParaRPr lang="en-US" sz="2000" dirty="0">
              <a:latin typeface="Times New Roman" pitchFamily="18" charset="0"/>
              <a:cs typeface="Times New Roman" pitchFamily="18" charset="0"/>
            </a:endParaRPr>
          </a:p>
          <a:p>
            <a:pPr marL="438150" indent="-285750" algn="just">
              <a:buClr>
                <a:srgbClr val="FF9933"/>
              </a:buClr>
              <a:buSzPct val="75000"/>
              <a:tabLst>
                <a:tab pos="438150" algn="l"/>
              </a:tabLst>
            </a:pPr>
            <a:r>
              <a:rPr lang="en-US" sz="2000" spc="-5" dirty="0">
                <a:latin typeface="Times New Roman" pitchFamily="18" charset="0"/>
                <a:cs typeface="Times New Roman" pitchFamily="18" charset="0"/>
              </a:rPr>
              <a:t>Negotiation</a:t>
            </a:r>
            <a:endParaRPr lang="en-US" sz="2000" dirty="0">
              <a:latin typeface="Times New Roman" pitchFamily="18" charset="0"/>
              <a:cs typeface="Times New Roman" pitchFamily="18" charset="0"/>
            </a:endParaRPr>
          </a:p>
          <a:p>
            <a:pPr marL="438150" indent="-285750" algn="just">
              <a:buClr>
                <a:srgbClr val="FF9933"/>
              </a:buClr>
              <a:buSzPct val="75000"/>
              <a:tabLst>
                <a:tab pos="438150" algn="l"/>
              </a:tabLst>
            </a:pPr>
            <a:r>
              <a:rPr lang="en-US" sz="2000" spc="-5" dirty="0">
                <a:latin typeface="Times New Roman" pitchFamily="18" charset="0"/>
                <a:cs typeface="Times New Roman" pitchFamily="18" charset="0"/>
              </a:rPr>
              <a:t>Specification</a:t>
            </a:r>
            <a:endParaRPr lang="en-US" sz="2000" dirty="0">
              <a:latin typeface="Times New Roman" pitchFamily="18" charset="0"/>
              <a:cs typeface="Times New Roman" pitchFamily="18" charset="0"/>
            </a:endParaRPr>
          </a:p>
          <a:p>
            <a:pPr marL="438150" indent="-285750" algn="just">
              <a:buClr>
                <a:srgbClr val="FF9933"/>
              </a:buClr>
              <a:buSzPct val="75000"/>
              <a:tabLst>
                <a:tab pos="438150" algn="l"/>
              </a:tabLst>
            </a:pPr>
            <a:r>
              <a:rPr lang="en-US" sz="2000" spc="-5" dirty="0">
                <a:latin typeface="Times New Roman" pitchFamily="18" charset="0"/>
                <a:cs typeface="Times New Roman" pitchFamily="18" charset="0"/>
              </a:rPr>
              <a:t>Validation</a:t>
            </a:r>
            <a:endParaRPr lang="en-US" sz="2000" dirty="0">
              <a:latin typeface="Times New Roman" pitchFamily="18" charset="0"/>
              <a:cs typeface="Times New Roman" pitchFamily="18" charset="0"/>
            </a:endParaRPr>
          </a:p>
          <a:p>
            <a:pPr marL="438150" indent="-285750" algn="just">
              <a:spcBef>
                <a:spcPts val="590"/>
              </a:spcBef>
              <a:buClr>
                <a:srgbClr val="FF9933"/>
              </a:buClr>
              <a:buSzPct val="75000"/>
              <a:tabLst>
                <a:tab pos="438150" algn="l"/>
              </a:tabLst>
            </a:pPr>
            <a:r>
              <a:rPr lang="en-US" sz="2000" spc="-5" dirty="0">
                <a:latin typeface="Times New Roman" pitchFamily="18" charset="0"/>
                <a:cs typeface="Times New Roman" pitchFamily="18" charset="0"/>
              </a:rPr>
              <a:t>Requirements Management</a:t>
            </a:r>
            <a:endParaRPr lang="en-US" sz="20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71472" y="1643050"/>
            <a:ext cx="7715304" cy="4372992"/>
          </a:xfrm>
          <a:prstGeom prst="rect">
            <a:avLst/>
          </a:prstGeom>
        </p:spPr>
        <p:txBody>
          <a:bodyPr vert="horz" wrap="square" lIns="0" tIns="12700" rIns="0" bIns="0" rtlCol="0">
            <a:spAutoFit/>
          </a:bodyPr>
          <a:lstStyle/>
          <a:p>
            <a:pPr marL="12700" algn="just">
              <a:lnSpc>
                <a:spcPct val="100000"/>
              </a:lnSpc>
              <a:spcBef>
                <a:spcPts val="700"/>
              </a:spcBef>
              <a:buFont typeface="Arial" pitchFamily="34" charset="0"/>
              <a:buChar char="•"/>
            </a:pPr>
            <a:r>
              <a:rPr lang="en-IN" sz="2000" dirty="0">
                <a:latin typeface="Cambria" pitchFamily="18" charset="0"/>
                <a:ea typeface="Cambria" pitchFamily="18" charset="0"/>
              </a:rPr>
              <a:t>Most projects begin when a </a:t>
            </a:r>
            <a:r>
              <a:rPr lang="en-IN" sz="2000" dirty="0">
                <a:solidFill>
                  <a:srgbClr val="FF0000"/>
                </a:solidFill>
                <a:latin typeface="Cambria" pitchFamily="18" charset="0"/>
                <a:ea typeface="Cambria" pitchFamily="18" charset="0"/>
              </a:rPr>
              <a:t>business need is identified </a:t>
            </a:r>
            <a:r>
              <a:rPr lang="en-IN" sz="2000" dirty="0">
                <a:latin typeface="Cambria" pitchFamily="18" charset="0"/>
                <a:ea typeface="Cambria" pitchFamily="18" charset="0"/>
              </a:rPr>
              <a:t>or a potential new market or service is discovered. </a:t>
            </a:r>
          </a:p>
          <a:p>
            <a:pPr marL="12700" algn="just">
              <a:lnSpc>
                <a:spcPct val="100000"/>
              </a:lnSpc>
              <a:spcBef>
                <a:spcPts val="700"/>
              </a:spcBef>
              <a:buFont typeface="Arial" pitchFamily="34" charset="0"/>
              <a:buChar char="•"/>
            </a:pPr>
            <a:endParaRPr lang="en-IN" sz="2000" dirty="0">
              <a:latin typeface="Cambria" pitchFamily="18" charset="0"/>
              <a:ea typeface="Cambria" pitchFamily="18" charset="0"/>
            </a:endParaRPr>
          </a:p>
          <a:p>
            <a:pPr marL="12700" algn="just">
              <a:lnSpc>
                <a:spcPct val="100000"/>
              </a:lnSpc>
              <a:spcBef>
                <a:spcPts val="700"/>
              </a:spcBef>
              <a:buFont typeface="Arial" pitchFamily="34" charset="0"/>
              <a:buChar char="•"/>
            </a:pPr>
            <a:r>
              <a:rPr lang="en-IN" sz="2000" dirty="0">
                <a:latin typeface="Cambria" pitchFamily="18" charset="0"/>
                <a:ea typeface="Cambria" pitchFamily="18" charset="0"/>
              </a:rPr>
              <a:t>Stakeholders from the business community (e.g., business managers, marketing people, product managers) define a business case for the idea, try to </a:t>
            </a:r>
            <a:r>
              <a:rPr lang="en-IN" sz="2000" dirty="0">
                <a:solidFill>
                  <a:srgbClr val="FF0000"/>
                </a:solidFill>
                <a:latin typeface="Cambria" pitchFamily="18" charset="0"/>
                <a:ea typeface="Cambria" pitchFamily="18" charset="0"/>
              </a:rPr>
              <a:t>identify the breadth and depth of the market</a:t>
            </a:r>
            <a:r>
              <a:rPr lang="en-IN" sz="2000" dirty="0">
                <a:latin typeface="Cambria" pitchFamily="18" charset="0"/>
                <a:ea typeface="Cambria" pitchFamily="18" charset="0"/>
              </a:rPr>
              <a:t>, do a rough feasibility analysis, and identify a working description of the project’s scope.</a:t>
            </a:r>
          </a:p>
          <a:p>
            <a:pPr marL="12700" algn="just">
              <a:lnSpc>
                <a:spcPct val="100000"/>
              </a:lnSpc>
              <a:spcBef>
                <a:spcPts val="700"/>
              </a:spcBef>
              <a:buFont typeface="Arial" pitchFamily="34" charset="0"/>
              <a:buChar char="•"/>
            </a:pPr>
            <a:endParaRPr lang="en-IN" sz="2000" dirty="0">
              <a:latin typeface="Cambria" pitchFamily="18" charset="0"/>
              <a:ea typeface="Cambria" pitchFamily="18" charset="0"/>
              <a:cs typeface="Arial"/>
            </a:endParaRPr>
          </a:p>
          <a:p>
            <a:pPr marL="12700" algn="just">
              <a:lnSpc>
                <a:spcPct val="100000"/>
              </a:lnSpc>
              <a:spcBef>
                <a:spcPts val="700"/>
              </a:spcBef>
              <a:buFont typeface="Arial" pitchFamily="34" charset="0"/>
              <a:buChar char="•"/>
            </a:pPr>
            <a:r>
              <a:rPr lang="en-IN" sz="2000" dirty="0">
                <a:latin typeface="Cambria" pitchFamily="18" charset="0"/>
                <a:ea typeface="Cambria" pitchFamily="18" charset="0"/>
              </a:rPr>
              <a:t>At project inception, a </a:t>
            </a:r>
            <a:r>
              <a:rPr lang="en-IN" sz="2000" dirty="0">
                <a:solidFill>
                  <a:srgbClr val="0070C0"/>
                </a:solidFill>
                <a:latin typeface="Cambria" pitchFamily="18" charset="0"/>
                <a:ea typeface="Cambria" pitchFamily="18" charset="0"/>
              </a:rPr>
              <a:t>basic understanding of the problem, the people who want a solution, the nature of the solution that is desired, and the effectiveness of preliminary communication and collaboration between the other stakeholders and the software team.</a:t>
            </a:r>
            <a:endParaRPr sz="2000">
              <a:solidFill>
                <a:srgbClr val="0070C0"/>
              </a:solidFill>
              <a:latin typeface="Cambria" pitchFamily="18" charset="0"/>
              <a:ea typeface="Cambria" pitchFamily="18" charset="0"/>
              <a:cs typeface="Arial"/>
            </a:endParaRPr>
          </a:p>
        </p:txBody>
      </p:sp>
      <p:sp>
        <p:nvSpPr>
          <p:cNvPr id="12" name="object 12"/>
          <p:cNvSpPr txBox="1"/>
          <p:nvPr/>
        </p:nvSpPr>
        <p:spPr>
          <a:xfrm>
            <a:off x="1031239" y="6022340"/>
            <a:ext cx="3635375" cy="391160"/>
          </a:xfrm>
          <a:prstGeom prst="rect">
            <a:avLst/>
          </a:prstGeom>
        </p:spPr>
        <p:txBody>
          <a:bodyPr vert="horz" wrap="square" lIns="0" tIns="12700" rIns="0" bIns="0" rtlCol="0">
            <a:spAutoFit/>
          </a:bodyPr>
          <a:lstStyle/>
          <a:p>
            <a:pPr marL="12700">
              <a:lnSpc>
                <a:spcPct val="100000"/>
              </a:lnSpc>
              <a:spcBef>
                <a:spcPts val="100"/>
              </a:spcBef>
            </a:pPr>
            <a:r>
              <a:rPr sz="2400" spc="-5">
                <a:solidFill>
                  <a:srgbClr val="DCDCDC"/>
                </a:solidFill>
                <a:latin typeface="Arial"/>
                <a:cs typeface="Arial"/>
              </a:rPr>
              <a:t>.</a:t>
            </a:r>
            <a:endParaRPr sz="2400">
              <a:latin typeface="Arial"/>
              <a:cs typeface="Arial"/>
            </a:endParaRPr>
          </a:p>
        </p:txBody>
      </p:sp>
      <p:sp>
        <p:nvSpPr>
          <p:cNvPr id="18" name="object 18"/>
          <p:cNvSpPr txBox="1">
            <a:spLocks noGrp="1"/>
          </p:cNvSpPr>
          <p:nvPr>
            <p:ph type="title"/>
          </p:nvPr>
        </p:nvSpPr>
        <p:spPr>
          <a:xfrm>
            <a:off x="785786" y="714356"/>
            <a:ext cx="5041900"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latin typeface="Times New Roman"/>
                <a:cs typeface="Times New Roman"/>
              </a:rPr>
              <a:t>Inception</a:t>
            </a:r>
            <a:r>
              <a:rPr sz="3600" spc="-60" dirty="0">
                <a:solidFill>
                  <a:schemeClr val="tx1"/>
                </a:solidFill>
                <a:latin typeface="Times New Roman"/>
                <a:cs typeface="Times New Roman"/>
              </a:rPr>
              <a:t> </a:t>
            </a:r>
            <a:r>
              <a:rPr sz="3600" spc="-5" dirty="0">
                <a:solidFill>
                  <a:schemeClr val="tx1"/>
                </a:solidFill>
                <a:latin typeface="Times New Roman"/>
                <a:cs typeface="Times New Roman"/>
              </a:rPr>
              <a:t>(Beginning)</a:t>
            </a:r>
            <a:endParaRPr sz="3600">
              <a:solidFill>
                <a:schemeClr val="tx1"/>
              </a:solidFill>
              <a:latin typeface="Times New Roman"/>
              <a:cs typeface="Times New Roman"/>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62000" y="1447800"/>
            <a:ext cx="8077200" cy="3872855"/>
          </a:xfrm>
          <a:prstGeom prst="rect">
            <a:avLst/>
          </a:prstGeom>
        </p:spPr>
        <p:txBody>
          <a:bodyPr vert="horz" wrap="square" lIns="0" tIns="88900" rIns="0" bIns="0" rtlCol="0">
            <a:spAutoFit/>
          </a:bodyPr>
          <a:lstStyle/>
          <a:p>
            <a:pPr marL="63500" algn="just">
              <a:lnSpc>
                <a:spcPct val="100000"/>
              </a:lnSpc>
              <a:spcBef>
                <a:spcPts val="700"/>
              </a:spcBef>
              <a:buFont typeface="Arial" pitchFamily="34" charset="0"/>
              <a:buChar char="•"/>
            </a:pPr>
            <a:r>
              <a:rPr lang="en-IN" sz="2000" spc="-5" dirty="0">
                <a:latin typeface="Cambria" pitchFamily="18" charset="0"/>
                <a:ea typeface="Cambria" pitchFamily="18" charset="0"/>
                <a:cs typeface="Arial"/>
              </a:rPr>
              <a:t>     </a:t>
            </a:r>
            <a:r>
              <a:rPr sz="2000" spc="-5">
                <a:latin typeface="Cambria" pitchFamily="18" charset="0"/>
                <a:ea typeface="Cambria" pitchFamily="18" charset="0"/>
                <a:cs typeface="Arial"/>
              </a:rPr>
              <a:t>Eliciting </a:t>
            </a:r>
            <a:r>
              <a:rPr sz="2000" spc="-5" dirty="0">
                <a:latin typeface="Cambria" pitchFamily="18" charset="0"/>
                <a:ea typeface="Cambria" pitchFamily="18" charset="0"/>
                <a:cs typeface="Arial"/>
              </a:rPr>
              <a:t>requirements </a:t>
            </a:r>
            <a:r>
              <a:rPr sz="2000" dirty="0">
                <a:latin typeface="Cambria" pitchFamily="18" charset="0"/>
                <a:ea typeface="Cambria" pitchFamily="18" charset="0"/>
                <a:cs typeface="Arial"/>
              </a:rPr>
              <a:t>is </a:t>
            </a:r>
            <a:r>
              <a:rPr sz="2000" spc="-5" dirty="0">
                <a:latin typeface="Cambria" pitchFamily="18" charset="0"/>
                <a:ea typeface="Cambria" pitchFamily="18" charset="0"/>
                <a:cs typeface="Arial"/>
              </a:rPr>
              <a:t>difficult </a:t>
            </a:r>
            <a:r>
              <a:rPr sz="2000" spc="-10">
                <a:latin typeface="Cambria" pitchFamily="18" charset="0"/>
                <a:ea typeface="Cambria" pitchFamily="18" charset="0"/>
                <a:cs typeface="Arial"/>
              </a:rPr>
              <a:t>because</a:t>
            </a:r>
            <a:r>
              <a:rPr sz="2000" spc="5">
                <a:latin typeface="Cambria" pitchFamily="18" charset="0"/>
                <a:ea typeface="Cambria" pitchFamily="18" charset="0"/>
                <a:cs typeface="Arial"/>
              </a:rPr>
              <a:t> </a:t>
            </a:r>
            <a:r>
              <a:rPr sz="2000">
                <a:latin typeface="Cambria" pitchFamily="18" charset="0"/>
                <a:ea typeface="Cambria" pitchFamily="18" charset="0"/>
                <a:cs typeface="Arial"/>
              </a:rPr>
              <a:t>of</a:t>
            </a:r>
            <a:endParaRPr lang="en-IN" sz="2000" dirty="0">
              <a:latin typeface="Cambria" pitchFamily="18" charset="0"/>
              <a:ea typeface="Cambria" pitchFamily="18" charset="0"/>
              <a:cs typeface="Arial"/>
            </a:endParaRPr>
          </a:p>
          <a:p>
            <a:pPr marL="63500" algn="just">
              <a:lnSpc>
                <a:spcPct val="100000"/>
              </a:lnSpc>
              <a:spcBef>
                <a:spcPts val="700"/>
              </a:spcBef>
              <a:buFont typeface="Arial" pitchFamily="34" charset="0"/>
              <a:buChar char="•"/>
            </a:pPr>
            <a:endParaRPr lang="en-IN" sz="2000" dirty="0">
              <a:latin typeface="Cambria" pitchFamily="18" charset="0"/>
              <a:ea typeface="Cambria" pitchFamily="18" charset="0"/>
              <a:cs typeface="Arial"/>
            </a:endParaRPr>
          </a:p>
          <a:p>
            <a:pPr marL="520700" marR="44450" indent="-457200" algn="just">
              <a:lnSpc>
                <a:spcPct val="100000"/>
              </a:lnSpc>
              <a:spcBef>
                <a:spcPts val="600"/>
              </a:spcBef>
              <a:buClr>
                <a:srgbClr val="FFFFFF"/>
              </a:buClr>
              <a:buSzPct val="75000"/>
              <a:buFont typeface="Arial" pitchFamily="34" charset="0"/>
              <a:buChar char="•"/>
              <a:tabLst>
                <a:tab pos="405765" algn="l"/>
                <a:tab pos="406400" algn="l"/>
                <a:tab pos="1942464" algn="l"/>
                <a:tab pos="2378710" algn="l"/>
                <a:tab pos="3409315" algn="l"/>
                <a:tab pos="3889375" algn="l"/>
                <a:tab pos="5118735" algn="l"/>
                <a:tab pos="5724525" algn="l"/>
                <a:tab pos="7513320" algn="l"/>
              </a:tabLst>
            </a:pPr>
            <a:r>
              <a:rPr sz="2000" b="1" spc="-5">
                <a:latin typeface="Cambria" pitchFamily="18" charset="0"/>
                <a:ea typeface="Cambria" pitchFamily="18" charset="0"/>
                <a:cs typeface="Arial"/>
              </a:rPr>
              <a:t>P</a:t>
            </a:r>
            <a:r>
              <a:rPr sz="2000" b="1" spc="-10">
                <a:latin typeface="Cambria" pitchFamily="18" charset="0"/>
                <a:ea typeface="Cambria" pitchFamily="18" charset="0"/>
                <a:cs typeface="Arial"/>
              </a:rPr>
              <a:t>r</a:t>
            </a:r>
            <a:r>
              <a:rPr sz="2000" b="1">
                <a:latin typeface="Cambria" pitchFamily="18" charset="0"/>
                <a:ea typeface="Cambria" pitchFamily="18" charset="0"/>
                <a:cs typeface="Arial"/>
              </a:rPr>
              <a:t>o</a:t>
            </a:r>
            <a:r>
              <a:rPr sz="2000" b="1" spc="-10">
                <a:latin typeface="Cambria" pitchFamily="18" charset="0"/>
                <a:ea typeface="Cambria" pitchFamily="18" charset="0"/>
                <a:cs typeface="Arial"/>
              </a:rPr>
              <a:t>b</a:t>
            </a:r>
            <a:r>
              <a:rPr sz="2000" b="1">
                <a:latin typeface="Cambria" pitchFamily="18" charset="0"/>
                <a:ea typeface="Cambria" pitchFamily="18" charset="0"/>
                <a:cs typeface="Arial"/>
              </a:rPr>
              <a:t>le</a:t>
            </a:r>
            <a:r>
              <a:rPr sz="2000" b="1" spc="-5">
                <a:latin typeface="Cambria" pitchFamily="18" charset="0"/>
                <a:ea typeface="Cambria" pitchFamily="18" charset="0"/>
                <a:cs typeface="Arial"/>
              </a:rPr>
              <a:t>m</a:t>
            </a:r>
            <a:r>
              <a:rPr sz="2000" b="1">
                <a:latin typeface="Cambria" pitchFamily="18" charset="0"/>
                <a:ea typeface="Cambria" pitchFamily="18" charset="0"/>
                <a:cs typeface="Arial"/>
              </a:rPr>
              <a:t>s</a:t>
            </a:r>
            <a:r>
              <a:rPr lang="en-IN" sz="2000" b="1" dirty="0">
                <a:latin typeface="Cambria" pitchFamily="18" charset="0"/>
                <a:ea typeface="Cambria" pitchFamily="18" charset="0"/>
                <a:cs typeface="Arial"/>
              </a:rPr>
              <a:t>  </a:t>
            </a:r>
            <a:r>
              <a:rPr sz="2000" b="1" spc="-10">
                <a:latin typeface="Cambria" pitchFamily="18" charset="0"/>
                <a:ea typeface="Cambria" pitchFamily="18" charset="0"/>
                <a:cs typeface="Arial"/>
              </a:rPr>
              <a:t>o</a:t>
            </a:r>
            <a:r>
              <a:rPr sz="2000" b="1">
                <a:latin typeface="Cambria" pitchFamily="18" charset="0"/>
                <a:ea typeface="Cambria" pitchFamily="18" charset="0"/>
                <a:cs typeface="Arial"/>
              </a:rPr>
              <a:t>f</a:t>
            </a:r>
            <a:r>
              <a:rPr lang="en-IN" sz="2000" b="1" dirty="0">
                <a:latin typeface="Cambria" pitchFamily="18" charset="0"/>
                <a:ea typeface="Cambria" pitchFamily="18" charset="0"/>
                <a:cs typeface="Arial"/>
              </a:rPr>
              <a:t> </a:t>
            </a:r>
            <a:r>
              <a:rPr sz="2000" b="1" spc="-10">
                <a:latin typeface="Cambria" pitchFamily="18" charset="0"/>
                <a:ea typeface="Cambria" pitchFamily="18" charset="0"/>
                <a:cs typeface="Arial"/>
              </a:rPr>
              <a:t>sc</a:t>
            </a:r>
            <a:r>
              <a:rPr sz="2000" b="1">
                <a:latin typeface="Cambria" pitchFamily="18" charset="0"/>
                <a:ea typeface="Cambria" pitchFamily="18" charset="0"/>
                <a:cs typeface="Arial"/>
              </a:rPr>
              <a:t>o</a:t>
            </a:r>
            <a:r>
              <a:rPr sz="2000" b="1" spc="-10">
                <a:latin typeface="Cambria" pitchFamily="18" charset="0"/>
                <a:ea typeface="Cambria" pitchFamily="18" charset="0"/>
                <a:cs typeface="Arial"/>
              </a:rPr>
              <a:t>p</a:t>
            </a:r>
            <a:r>
              <a:rPr sz="2000" b="1">
                <a:latin typeface="Cambria" pitchFamily="18" charset="0"/>
                <a:ea typeface="Cambria" pitchFamily="18" charset="0"/>
                <a:cs typeface="Arial"/>
              </a:rPr>
              <a:t>e</a:t>
            </a:r>
            <a:r>
              <a:rPr lang="en-IN" sz="2000" dirty="0">
                <a:latin typeface="Cambria" pitchFamily="18" charset="0"/>
                <a:ea typeface="Cambria" pitchFamily="18" charset="0"/>
                <a:cs typeface="Arial"/>
              </a:rPr>
              <a:t>-</a:t>
            </a:r>
            <a:r>
              <a:rPr lang="en-US" sz="2000" spc="-10" dirty="0">
                <a:latin typeface="Cambria" pitchFamily="18" charset="0"/>
                <a:ea typeface="Cambria" pitchFamily="18" charset="0"/>
                <a:cs typeface="Arial"/>
              </a:rPr>
              <a:t>I</a:t>
            </a:r>
            <a:r>
              <a:rPr sz="2000" spc="-10">
                <a:latin typeface="Cambria" pitchFamily="18" charset="0"/>
                <a:ea typeface="Cambria" pitchFamily="18" charset="0"/>
                <a:cs typeface="Arial"/>
              </a:rPr>
              <a:t>d</a:t>
            </a:r>
            <a:r>
              <a:rPr sz="2000">
                <a:latin typeface="Cambria" pitchFamily="18" charset="0"/>
                <a:ea typeface="Cambria" pitchFamily="18" charset="0"/>
                <a:cs typeface="Arial"/>
              </a:rPr>
              <a:t>e</a:t>
            </a:r>
            <a:r>
              <a:rPr sz="2000" spc="-10">
                <a:latin typeface="Cambria" pitchFamily="18" charset="0"/>
                <a:ea typeface="Cambria" pitchFamily="18" charset="0"/>
                <a:cs typeface="Arial"/>
              </a:rPr>
              <a:t>n</a:t>
            </a:r>
            <a:r>
              <a:rPr sz="2000">
                <a:latin typeface="Cambria" pitchFamily="18" charset="0"/>
                <a:ea typeface="Cambria" pitchFamily="18" charset="0"/>
                <a:cs typeface="Arial"/>
              </a:rPr>
              <a:t>t</a:t>
            </a:r>
            <a:r>
              <a:rPr sz="2000" spc="10">
                <a:latin typeface="Cambria" pitchFamily="18" charset="0"/>
                <a:ea typeface="Cambria" pitchFamily="18" charset="0"/>
                <a:cs typeface="Arial"/>
              </a:rPr>
              <a:t>i</a:t>
            </a:r>
            <a:r>
              <a:rPr sz="2000">
                <a:latin typeface="Cambria" pitchFamily="18" charset="0"/>
                <a:ea typeface="Cambria" pitchFamily="18" charset="0"/>
                <a:cs typeface="Arial"/>
              </a:rPr>
              <a:t>fy</a:t>
            </a:r>
            <a:r>
              <a:rPr lang="en-US" sz="2000" dirty="0">
                <a:latin typeface="Cambria" pitchFamily="18" charset="0"/>
                <a:ea typeface="Cambria" pitchFamily="18" charset="0"/>
                <a:cs typeface="Arial"/>
              </a:rPr>
              <a:t> </a:t>
            </a:r>
            <a:r>
              <a:rPr sz="2000">
                <a:latin typeface="Cambria" pitchFamily="18" charset="0"/>
                <a:ea typeface="Cambria" pitchFamily="18" charset="0"/>
                <a:cs typeface="Arial"/>
              </a:rPr>
              <a:t>the</a:t>
            </a:r>
            <a:r>
              <a:rPr lang="en-US" sz="2000" dirty="0">
                <a:latin typeface="Cambria" pitchFamily="18" charset="0"/>
                <a:ea typeface="Cambria" pitchFamily="18" charset="0"/>
                <a:cs typeface="Arial"/>
              </a:rPr>
              <a:t> </a:t>
            </a:r>
            <a:r>
              <a:rPr sz="2000" spc="-10">
                <a:latin typeface="Cambria" pitchFamily="18" charset="0"/>
                <a:ea typeface="Cambria" pitchFamily="18" charset="0"/>
                <a:cs typeface="Arial"/>
              </a:rPr>
              <a:t>b</a:t>
            </a:r>
            <a:r>
              <a:rPr sz="2000">
                <a:latin typeface="Cambria" pitchFamily="18" charset="0"/>
                <a:ea typeface="Cambria" pitchFamily="18" charset="0"/>
                <a:cs typeface="Arial"/>
              </a:rPr>
              <a:t>o</a:t>
            </a:r>
            <a:r>
              <a:rPr sz="2000" spc="-10">
                <a:latin typeface="Cambria" pitchFamily="18" charset="0"/>
                <a:ea typeface="Cambria" pitchFamily="18" charset="0"/>
                <a:cs typeface="Arial"/>
              </a:rPr>
              <a:t>u</a:t>
            </a:r>
            <a:r>
              <a:rPr sz="2000">
                <a:latin typeface="Cambria" pitchFamily="18" charset="0"/>
                <a:ea typeface="Cambria" pitchFamily="18" charset="0"/>
                <a:cs typeface="Arial"/>
              </a:rPr>
              <a:t>n</a:t>
            </a:r>
            <a:r>
              <a:rPr sz="2000" spc="-10">
                <a:latin typeface="Cambria" pitchFamily="18" charset="0"/>
                <a:ea typeface="Cambria" pitchFamily="18" charset="0"/>
                <a:cs typeface="Arial"/>
              </a:rPr>
              <a:t>da</a:t>
            </a:r>
            <a:r>
              <a:rPr sz="2000">
                <a:latin typeface="Cambria" pitchFamily="18" charset="0"/>
                <a:ea typeface="Cambria" pitchFamily="18" charset="0"/>
                <a:cs typeface="Arial"/>
              </a:rPr>
              <a:t>ri</a:t>
            </a:r>
            <a:r>
              <a:rPr sz="2000" spc="-10">
                <a:latin typeface="Cambria" pitchFamily="18" charset="0"/>
                <a:ea typeface="Cambria" pitchFamily="18" charset="0"/>
                <a:cs typeface="Arial"/>
              </a:rPr>
              <a:t>e</a:t>
            </a:r>
            <a:r>
              <a:rPr sz="2000">
                <a:latin typeface="Cambria" pitchFamily="18" charset="0"/>
                <a:ea typeface="Cambria" pitchFamily="18" charset="0"/>
                <a:cs typeface="Arial"/>
              </a:rPr>
              <a:t>s</a:t>
            </a:r>
            <a:r>
              <a:rPr lang="en-US" sz="2000" dirty="0">
                <a:latin typeface="Cambria" pitchFamily="18" charset="0"/>
                <a:ea typeface="Cambria" pitchFamily="18" charset="0"/>
                <a:cs typeface="Arial"/>
              </a:rPr>
              <a:t> </a:t>
            </a:r>
            <a:r>
              <a:rPr sz="2000" spc="-10">
                <a:latin typeface="Cambria" pitchFamily="18" charset="0"/>
                <a:ea typeface="Cambria" pitchFamily="18" charset="0"/>
                <a:cs typeface="Arial"/>
              </a:rPr>
              <a:t>o</a:t>
            </a:r>
            <a:r>
              <a:rPr sz="2000">
                <a:latin typeface="Cambria" pitchFamily="18" charset="0"/>
                <a:ea typeface="Cambria" pitchFamily="18" charset="0"/>
                <a:cs typeface="Arial"/>
              </a:rPr>
              <a:t>f  </a:t>
            </a:r>
            <a:r>
              <a:rPr sz="2000" spc="-5" dirty="0">
                <a:latin typeface="Cambria" pitchFamily="18" charset="0"/>
                <a:ea typeface="Cambria" pitchFamily="18" charset="0"/>
                <a:cs typeface="Arial"/>
              </a:rPr>
              <a:t>the</a:t>
            </a:r>
            <a:r>
              <a:rPr sz="2000" spc="-10" dirty="0">
                <a:latin typeface="Cambria" pitchFamily="18" charset="0"/>
                <a:ea typeface="Cambria" pitchFamily="18" charset="0"/>
                <a:cs typeface="Arial"/>
              </a:rPr>
              <a:t> system.</a:t>
            </a:r>
            <a:endParaRPr sz="2000">
              <a:latin typeface="Cambria" pitchFamily="18" charset="0"/>
              <a:ea typeface="Cambria" pitchFamily="18" charset="0"/>
              <a:cs typeface="Arial"/>
            </a:endParaRPr>
          </a:p>
          <a:p>
            <a:pPr marL="520700" marR="43180" indent="-457200" algn="just">
              <a:lnSpc>
                <a:spcPct val="100000"/>
              </a:lnSpc>
              <a:spcBef>
                <a:spcPts val="600"/>
              </a:spcBef>
              <a:buClr>
                <a:srgbClr val="FFFFFF"/>
              </a:buClr>
              <a:buSzPct val="75000"/>
              <a:buFont typeface="Arial" pitchFamily="34" charset="0"/>
              <a:buChar char="•"/>
              <a:tabLst>
                <a:tab pos="405765" algn="l"/>
                <a:tab pos="406400" algn="l"/>
              </a:tabLst>
            </a:pPr>
            <a:r>
              <a:rPr sz="2000" b="1" spc="-5" dirty="0">
                <a:latin typeface="Cambria" pitchFamily="18" charset="0"/>
                <a:ea typeface="Cambria" pitchFamily="18" charset="0"/>
                <a:cs typeface="Arial"/>
              </a:rPr>
              <a:t>Problems </a:t>
            </a:r>
            <a:r>
              <a:rPr sz="2000" b="1" dirty="0">
                <a:latin typeface="Cambria" pitchFamily="18" charset="0"/>
                <a:ea typeface="Cambria" pitchFamily="18" charset="0"/>
                <a:cs typeface="Arial"/>
              </a:rPr>
              <a:t>of </a:t>
            </a:r>
            <a:r>
              <a:rPr sz="2000" b="1" spc="-5">
                <a:latin typeface="Cambria" pitchFamily="18" charset="0"/>
                <a:ea typeface="Cambria" pitchFamily="18" charset="0"/>
                <a:cs typeface="Arial"/>
              </a:rPr>
              <a:t>understanding </a:t>
            </a:r>
            <a:r>
              <a:rPr lang="en-IN" sz="2000" spc="-5" dirty="0">
                <a:latin typeface="Cambria" pitchFamily="18" charset="0"/>
                <a:ea typeface="Cambria" pitchFamily="18" charset="0"/>
                <a:cs typeface="Arial"/>
              </a:rPr>
              <a:t>-</a:t>
            </a:r>
            <a:r>
              <a:rPr lang="en-US" sz="2000" spc="-5" dirty="0">
                <a:latin typeface="Cambria" pitchFamily="18" charset="0"/>
                <a:ea typeface="Cambria" pitchFamily="18" charset="0"/>
                <a:cs typeface="Arial"/>
              </a:rPr>
              <a:t>D</a:t>
            </a:r>
            <a:r>
              <a:rPr sz="2000" spc="-5">
                <a:latin typeface="Cambria" pitchFamily="18" charset="0"/>
                <a:ea typeface="Cambria" pitchFamily="18" charset="0"/>
                <a:cs typeface="Arial"/>
              </a:rPr>
              <a:t>omain </a:t>
            </a:r>
            <a:r>
              <a:rPr sz="2000" dirty="0">
                <a:latin typeface="Cambria" pitchFamily="18" charset="0"/>
                <a:ea typeface="Cambria" pitchFamily="18" charset="0"/>
                <a:cs typeface="Arial"/>
              </a:rPr>
              <a:t>, </a:t>
            </a:r>
            <a:r>
              <a:rPr sz="2000" spc="-5" dirty="0">
                <a:latin typeface="Cambria" pitchFamily="18" charset="0"/>
                <a:ea typeface="Cambria" pitchFamily="18" charset="0"/>
                <a:cs typeface="Arial"/>
              </a:rPr>
              <a:t>computing  environment.</a:t>
            </a:r>
            <a:endParaRPr sz="2000">
              <a:latin typeface="Cambria" pitchFamily="18" charset="0"/>
              <a:ea typeface="Cambria" pitchFamily="18" charset="0"/>
              <a:cs typeface="Arial"/>
            </a:endParaRPr>
          </a:p>
          <a:p>
            <a:pPr marL="520700" marR="43815" indent="-457200" algn="just">
              <a:lnSpc>
                <a:spcPct val="100000"/>
              </a:lnSpc>
              <a:spcBef>
                <a:spcPts val="600"/>
              </a:spcBef>
              <a:buClr>
                <a:srgbClr val="FFFFFF"/>
              </a:buClr>
              <a:buSzPct val="75000"/>
              <a:buFont typeface="Arial" pitchFamily="34" charset="0"/>
              <a:buChar char="•"/>
              <a:tabLst>
                <a:tab pos="405765" algn="l"/>
                <a:tab pos="406400" algn="l"/>
              </a:tabLst>
            </a:pPr>
            <a:r>
              <a:rPr sz="2000" b="1" spc="-5" dirty="0">
                <a:latin typeface="Cambria" pitchFamily="18" charset="0"/>
                <a:ea typeface="Cambria" pitchFamily="18" charset="0"/>
                <a:cs typeface="Arial"/>
              </a:rPr>
              <a:t>Problems </a:t>
            </a:r>
            <a:r>
              <a:rPr sz="2000" b="1" dirty="0">
                <a:latin typeface="Cambria" pitchFamily="18" charset="0"/>
                <a:ea typeface="Cambria" pitchFamily="18" charset="0"/>
                <a:cs typeface="Arial"/>
              </a:rPr>
              <a:t>of </a:t>
            </a:r>
            <a:r>
              <a:rPr sz="2000" b="1" spc="-5">
                <a:latin typeface="Cambria" pitchFamily="18" charset="0"/>
                <a:ea typeface="Cambria" pitchFamily="18" charset="0"/>
                <a:cs typeface="Arial"/>
              </a:rPr>
              <a:t>Volatility </a:t>
            </a:r>
            <a:r>
              <a:rPr lang="en-IN" sz="2000" spc="-5" dirty="0">
                <a:latin typeface="Cambria" pitchFamily="18" charset="0"/>
                <a:ea typeface="Cambria" pitchFamily="18" charset="0"/>
                <a:cs typeface="Arial"/>
              </a:rPr>
              <a:t>-</a:t>
            </a:r>
            <a:r>
              <a:rPr lang="en-US" sz="2000" spc="-5" dirty="0">
                <a:latin typeface="Cambria" pitchFamily="18" charset="0"/>
                <a:ea typeface="Cambria" pitchFamily="18" charset="0"/>
                <a:cs typeface="Arial"/>
              </a:rPr>
              <a:t>R</a:t>
            </a:r>
            <a:r>
              <a:rPr sz="2000" spc="-5">
                <a:latin typeface="Cambria" pitchFamily="18" charset="0"/>
                <a:ea typeface="Cambria" pitchFamily="18" charset="0"/>
                <a:cs typeface="Arial"/>
              </a:rPr>
              <a:t>equirements </a:t>
            </a:r>
            <a:r>
              <a:rPr sz="2000" spc="-5" dirty="0">
                <a:latin typeface="Cambria" pitchFamily="18" charset="0"/>
                <a:ea typeface="Cambria" pitchFamily="18" charset="0"/>
                <a:cs typeface="Arial"/>
              </a:rPr>
              <a:t>may </a:t>
            </a:r>
            <a:r>
              <a:rPr sz="2000" spc="-10" dirty="0">
                <a:latin typeface="Cambria" pitchFamily="18" charset="0"/>
                <a:ea typeface="Cambria" pitchFamily="18" charset="0"/>
                <a:cs typeface="Arial"/>
              </a:rPr>
              <a:t>change  </a:t>
            </a:r>
            <a:r>
              <a:rPr sz="2000" spc="-5" dirty="0">
                <a:latin typeface="Cambria" pitchFamily="18" charset="0"/>
                <a:ea typeface="Cambria" pitchFamily="18" charset="0"/>
                <a:cs typeface="Arial"/>
              </a:rPr>
              <a:t>over </a:t>
            </a:r>
            <a:r>
              <a:rPr sz="2000" spc="-5">
                <a:latin typeface="Cambria" pitchFamily="18" charset="0"/>
                <a:ea typeface="Cambria" pitchFamily="18" charset="0"/>
                <a:cs typeface="Arial"/>
              </a:rPr>
              <a:t>time.</a:t>
            </a:r>
            <a:endParaRPr lang="en-IN" sz="2000" spc="-5" dirty="0">
              <a:latin typeface="Cambria" pitchFamily="18" charset="0"/>
              <a:ea typeface="Cambria" pitchFamily="18" charset="0"/>
              <a:cs typeface="Arial"/>
            </a:endParaRPr>
          </a:p>
          <a:p>
            <a:pPr marL="520700" marR="43815" indent="-457200" algn="just">
              <a:lnSpc>
                <a:spcPct val="100000"/>
              </a:lnSpc>
              <a:spcBef>
                <a:spcPts val="600"/>
              </a:spcBef>
              <a:buClr>
                <a:srgbClr val="FFFFFF"/>
              </a:buClr>
              <a:buSzPct val="75000"/>
              <a:buFont typeface="Arial" pitchFamily="34" charset="0"/>
              <a:buChar char="•"/>
              <a:tabLst>
                <a:tab pos="405765" algn="l"/>
                <a:tab pos="406400" algn="l"/>
              </a:tabLst>
            </a:pPr>
            <a:endParaRPr sz="2000">
              <a:latin typeface="Cambria" pitchFamily="18" charset="0"/>
              <a:ea typeface="Cambria" pitchFamily="18" charset="0"/>
              <a:cs typeface="Arial"/>
            </a:endParaRPr>
          </a:p>
          <a:p>
            <a:pPr marL="406400" marR="46990" indent="-342900" algn="just">
              <a:lnSpc>
                <a:spcPct val="100000"/>
              </a:lnSpc>
              <a:spcBef>
                <a:spcPts val="590"/>
              </a:spcBef>
              <a:buFont typeface="Arial" pitchFamily="34" charset="0"/>
              <a:buChar char="•"/>
              <a:tabLst>
                <a:tab pos="1840864" algn="l"/>
                <a:tab pos="2768600" algn="l"/>
                <a:tab pos="3446145" algn="l"/>
                <a:tab pos="5797550" algn="l"/>
                <a:tab pos="7268845" algn="l"/>
              </a:tabLst>
            </a:pPr>
            <a:r>
              <a:rPr sz="2000" spc="-5">
                <a:latin typeface="Cambria" pitchFamily="18" charset="0"/>
                <a:ea typeface="Cambria" pitchFamily="18" charset="0"/>
                <a:cs typeface="Arial"/>
              </a:rPr>
              <a:t>E</a:t>
            </a:r>
            <a:r>
              <a:rPr sz="2000">
                <a:latin typeface="Cambria" pitchFamily="18" charset="0"/>
                <a:ea typeface="Cambria" pitchFamily="18" charset="0"/>
                <a:cs typeface="Arial"/>
              </a:rPr>
              <a:t>li</a:t>
            </a:r>
            <a:r>
              <a:rPr sz="2000" spc="-10">
                <a:latin typeface="Cambria" pitchFamily="18" charset="0"/>
                <a:ea typeface="Cambria" pitchFamily="18" charset="0"/>
                <a:cs typeface="Arial"/>
              </a:rPr>
              <a:t>c</a:t>
            </a:r>
            <a:r>
              <a:rPr sz="2000" spc="10">
                <a:latin typeface="Cambria" pitchFamily="18" charset="0"/>
                <a:ea typeface="Cambria" pitchFamily="18" charset="0"/>
                <a:cs typeface="Arial"/>
              </a:rPr>
              <a:t>i</a:t>
            </a:r>
            <a:r>
              <a:rPr sz="2000">
                <a:latin typeface="Cambria" pitchFamily="18" charset="0"/>
                <a:ea typeface="Cambria" pitchFamily="18" charset="0"/>
                <a:cs typeface="Arial"/>
              </a:rPr>
              <a:t>t</a:t>
            </a:r>
            <a:r>
              <a:rPr sz="2000" spc="-5">
                <a:latin typeface="Cambria" pitchFamily="18" charset="0"/>
                <a:ea typeface="Cambria" pitchFamily="18" charset="0"/>
                <a:cs typeface="Arial"/>
              </a:rPr>
              <a:t>a</a:t>
            </a:r>
            <a:r>
              <a:rPr sz="2000" spc="5">
                <a:latin typeface="Cambria" pitchFamily="18" charset="0"/>
                <a:ea typeface="Cambria" pitchFamily="18" charset="0"/>
                <a:cs typeface="Arial"/>
              </a:rPr>
              <a:t>t</a:t>
            </a:r>
            <a:r>
              <a:rPr sz="2000">
                <a:latin typeface="Cambria" pitchFamily="18" charset="0"/>
                <a:ea typeface="Cambria" pitchFamily="18" charset="0"/>
                <a:cs typeface="Arial"/>
              </a:rPr>
              <a:t>i</a:t>
            </a:r>
            <a:r>
              <a:rPr sz="2000" spc="-10">
                <a:latin typeface="Cambria" pitchFamily="18" charset="0"/>
                <a:ea typeface="Cambria" pitchFamily="18" charset="0"/>
                <a:cs typeface="Arial"/>
              </a:rPr>
              <a:t>o</a:t>
            </a:r>
            <a:r>
              <a:rPr sz="2000">
                <a:latin typeface="Cambria" pitchFamily="18" charset="0"/>
                <a:ea typeface="Cambria" pitchFamily="18" charset="0"/>
                <a:cs typeface="Arial"/>
              </a:rPr>
              <a:t>n</a:t>
            </a:r>
            <a:r>
              <a:rPr lang="en-US" sz="2000" dirty="0">
                <a:latin typeface="Cambria" pitchFamily="18" charset="0"/>
                <a:ea typeface="Cambria" pitchFamily="18" charset="0"/>
                <a:cs typeface="Arial"/>
              </a:rPr>
              <a:t> </a:t>
            </a:r>
            <a:r>
              <a:rPr sz="2000">
                <a:latin typeface="Cambria" pitchFamily="18" charset="0"/>
                <a:ea typeface="Cambria" pitchFamily="18" charset="0"/>
                <a:cs typeface="Arial"/>
              </a:rPr>
              <a:t>m</a:t>
            </a:r>
            <a:r>
              <a:rPr sz="2000" spc="-10">
                <a:latin typeface="Cambria" pitchFamily="18" charset="0"/>
                <a:ea typeface="Cambria" pitchFamily="18" charset="0"/>
                <a:cs typeface="Arial"/>
              </a:rPr>
              <a:t>a</a:t>
            </a:r>
            <a:r>
              <a:rPr sz="2000">
                <a:latin typeface="Cambria" pitchFamily="18" charset="0"/>
                <a:ea typeface="Cambria" pitchFamily="18" charset="0"/>
                <a:cs typeface="Arial"/>
              </a:rPr>
              <a:t>y</a:t>
            </a:r>
            <a:r>
              <a:rPr lang="en-US" sz="2000" dirty="0">
                <a:latin typeface="Cambria" pitchFamily="18" charset="0"/>
                <a:ea typeface="Cambria" pitchFamily="18" charset="0"/>
                <a:cs typeface="Arial"/>
              </a:rPr>
              <a:t> </a:t>
            </a:r>
            <a:r>
              <a:rPr sz="2000">
                <a:latin typeface="Cambria" pitchFamily="18" charset="0"/>
                <a:ea typeface="Cambria" pitchFamily="18" charset="0"/>
                <a:cs typeface="Arial"/>
              </a:rPr>
              <a:t>be</a:t>
            </a:r>
            <a:r>
              <a:rPr lang="en-US" sz="2000" dirty="0">
                <a:latin typeface="Cambria" pitchFamily="18" charset="0"/>
                <a:ea typeface="Cambria" pitchFamily="18" charset="0"/>
                <a:cs typeface="Arial"/>
              </a:rPr>
              <a:t> </a:t>
            </a:r>
            <a:r>
              <a:rPr sz="2000" spc="-10">
                <a:latin typeface="Cambria" pitchFamily="18" charset="0"/>
                <a:ea typeface="Cambria" pitchFamily="18" charset="0"/>
                <a:cs typeface="Arial"/>
              </a:rPr>
              <a:t>acc</a:t>
            </a:r>
            <a:r>
              <a:rPr sz="2000">
                <a:latin typeface="Cambria" pitchFamily="18" charset="0"/>
                <a:ea typeface="Cambria" pitchFamily="18" charset="0"/>
                <a:cs typeface="Arial"/>
              </a:rPr>
              <a:t>o</a:t>
            </a:r>
            <a:r>
              <a:rPr sz="2000" spc="-5">
                <a:latin typeface="Cambria" pitchFamily="18" charset="0"/>
                <a:ea typeface="Cambria" pitchFamily="18" charset="0"/>
                <a:cs typeface="Arial"/>
              </a:rPr>
              <a:t>m</a:t>
            </a:r>
            <a:r>
              <a:rPr sz="2000">
                <a:latin typeface="Cambria" pitchFamily="18" charset="0"/>
                <a:ea typeface="Cambria" pitchFamily="18" charset="0"/>
                <a:cs typeface="Arial"/>
              </a:rPr>
              <a:t>pli</a:t>
            </a:r>
            <a:r>
              <a:rPr sz="2000" spc="-10">
                <a:latin typeface="Cambria" pitchFamily="18" charset="0"/>
                <a:ea typeface="Cambria" pitchFamily="18" charset="0"/>
                <a:cs typeface="Arial"/>
              </a:rPr>
              <a:t>sh</a:t>
            </a:r>
            <a:r>
              <a:rPr sz="2000">
                <a:latin typeface="Cambria" pitchFamily="18" charset="0"/>
                <a:ea typeface="Cambria" pitchFamily="18" charset="0"/>
                <a:cs typeface="Arial"/>
              </a:rPr>
              <a:t>ed</a:t>
            </a:r>
            <a:r>
              <a:rPr lang="en-US" sz="2000" dirty="0">
                <a:latin typeface="Cambria" pitchFamily="18" charset="0"/>
                <a:ea typeface="Cambria" pitchFamily="18" charset="0"/>
                <a:cs typeface="Arial"/>
              </a:rPr>
              <a:t> </a:t>
            </a:r>
            <a:r>
              <a:rPr sz="2000">
                <a:latin typeface="Cambria" pitchFamily="18" charset="0"/>
                <a:ea typeface="Cambria" pitchFamily="18" charset="0"/>
                <a:cs typeface="Arial"/>
              </a:rPr>
              <a:t>t</a:t>
            </a:r>
            <a:r>
              <a:rPr sz="2000" spc="-5">
                <a:latin typeface="Cambria" pitchFamily="18" charset="0"/>
                <a:ea typeface="Cambria" pitchFamily="18" charset="0"/>
                <a:cs typeface="Arial"/>
              </a:rPr>
              <a:t>h</a:t>
            </a:r>
            <a:r>
              <a:rPr sz="2000">
                <a:latin typeface="Cambria" pitchFamily="18" charset="0"/>
                <a:ea typeface="Cambria" pitchFamily="18" charset="0"/>
                <a:cs typeface="Arial"/>
              </a:rPr>
              <a:t>r</a:t>
            </a:r>
            <a:r>
              <a:rPr sz="2000" spc="-10">
                <a:latin typeface="Cambria" pitchFamily="18" charset="0"/>
                <a:ea typeface="Cambria" pitchFamily="18" charset="0"/>
                <a:cs typeface="Arial"/>
              </a:rPr>
              <a:t>o</a:t>
            </a:r>
            <a:r>
              <a:rPr sz="2000">
                <a:latin typeface="Cambria" pitchFamily="18" charset="0"/>
                <a:ea typeface="Cambria" pitchFamily="18" charset="0"/>
                <a:cs typeface="Arial"/>
              </a:rPr>
              <a:t>u</a:t>
            </a:r>
            <a:r>
              <a:rPr sz="2000" spc="-10">
                <a:latin typeface="Cambria" pitchFamily="18" charset="0"/>
                <a:ea typeface="Cambria" pitchFamily="18" charset="0"/>
                <a:cs typeface="Arial"/>
              </a:rPr>
              <a:t>g</a:t>
            </a:r>
            <a:r>
              <a:rPr sz="2000">
                <a:latin typeface="Cambria" pitchFamily="18" charset="0"/>
                <a:ea typeface="Cambria" pitchFamily="18" charset="0"/>
                <a:cs typeface="Arial"/>
              </a:rPr>
              <a:t>h</a:t>
            </a:r>
            <a:r>
              <a:rPr lang="en-US" sz="2000" dirty="0">
                <a:latin typeface="Cambria" pitchFamily="18" charset="0"/>
                <a:ea typeface="Cambria" pitchFamily="18" charset="0"/>
                <a:cs typeface="Arial"/>
              </a:rPr>
              <a:t> </a:t>
            </a:r>
            <a:r>
              <a:rPr sz="2000">
                <a:latin typeface="Cambria" pitchFamily="18" charset="0"/>
                <a:ea typeface="Cambria" pitchFamily="18" charset="0"/>
                <a:cs typeface="Arial"/>
              </a:rPr>
              <a:t>t</a:t>
            </a:r>
            <a:r>
              <a:rPr sz="2000" spc="30">
                <a:latin typeface="Cambria" pitchFamily="18" charset="0"/>
                <a:ea typeface="Cambria" pitchFamily="18" charset="0"/>
                <a:cs typeface="Arial"/>
              </a:rPr>
              <a:t>w</a:t>
            </a:r>
            <a:r>
              <a:rPr lang="en-US" sz="2000" spc="30" dirty="0">
                <a:latin typeface="Cambria" pitchFamily="18" charset="0"/>
                <a:ea typeface="Cambria" pitchFamily="18" charset="0"/>
                <a:cs typeface="Arial"/>
              </a:rPr>
              <a:t>o </a:t>
            </a:r>
            <a:r>
              <a:rPr sz="2000" spc="-5">
                <a:latin typeface="Cambria" pitchFamily="18" charset="0"/>
                <a:ea typeface="Cambria" pitchFamily="18" charset="0"/>
                <a:cs typeface="Arial"/>
              </a:rPr>
              <a:t>activities:</a:t>
            </a:r>
            <a:endParaRPr lang="en-IN" sz="2000" spc="-5" dirty="0">
              <a:latin typeface="Cambria" pitchFamily="18" charset="0"/>
              <a:ea typeface="Cambria" pitchFamily="18" charset="0"/>
              <a:cs typeface="Arial"/>
            </a:endParaRPr>
          </a:p>
          <a:p>
            <a:pPr marL="406400" marR="46990" indent="-342900" algn="just">
              <a:lnSpc>
                <a:spcPct val="100000"/>
              </a:lnSpc>
              <a:spcBef>
                <a:spcPts val="590"/>
              </a:spcBef>
              <a:buFont typeface="Arial" pitchFamily="34" charset="0"/>
              <a:buChar char="•"/>
              <a:tabLst>
                <a:tab pos="1840864" algn="l"/>
                <a:tab pos="2768600" algn="l"/>
                <a:tab pos="3446145" algn="l"/>
                <a:tab pos="5797550" algn="l"/>
                <a:tab pos="7268845" algn="l"/>
              </a:tabLst>
            </a:pPr>
            <a:endParaRPr sz="2000">
              <a:latin typeface="Cambria" pitchFamily="18" charset="0"/>
              <a:ea typeface="Cambria" pitchFamily="18" charset="0"/>
              <a:cs typeface="Arial"/>
            </a:endParaRPr>
          </a:p>
          <a:p>
            <a:pPr marL="1663700" lvl="1" indent="-229235" algn="just">
              <a:lnSpc>
                <a:spcPct val="100000"/>
              </a:lnSpc>
              <a:spcBef>
                <a:spcPts val="600"/>
              </a:spcBef>
              <a:buClr>
                <a:srgbClr val="CC00CC"/>
              </a:buClr>
              <a:buSzPct val="64583"/>
              <a:buFont typeface="UnDotum"/>
              <a:buChar char=""/>
              <a:tabLst>
                <a:tab pos="1663700" algn="l"/>
              </a:tabLst>
            </a:pPr>
            <a:r>
              <a:rPr sz="2000" spc="-5" dirty="0">
                <a:latin typeface="Cambria" pitchFamily="18" charset="0"/>
                <a:ea typeface="Cambria" pitchFamily="18" charset="0"/>
                <a:cs typeface="Arial"/>
              </a:rPr>
              <a:t>Collaborative Requirements</a:t>
            </a:r>
            <a:r>
              <a:rPr sz="2000" spc="-15" dirty="0">
                <a:latin typeface="Cambria" pitchFamily="18" charset="0"/>
                <a:ea typeface="Cambria" pitchFamily="18" charset="0"/>
                <a:cs typeface="Arial"/>
              </a:rPr>
              <a:t> </a:t>
            </a:r>
            <a:r>
              <a:rPr sz="2000" spc="-5" dirty="0">
                <a:latin typeface="Cambria" pitchFamily="18" charset="0"/>
                <a:ea typeface="Cambria" pitchFamily="18" charset="0"/>
                <a:cs typeface="Arial"/>
              </a:rPr>
              <a:t>Gathering</a:t>
            </a:r>
            <a:endParaRPr sz="2000">
              <a:latin typeface="Cambria" pitchFamily="18" charset="0"/>
              <a:ea typeface="Cambria" pitchFamily="18" charset="0"/>
              <a:cs typeface="Arial"/>
            </a:endParaRPr>
          </a:p>
          <a:p>
            <a:pPr marL="1663700" lvl="1" indent="-229235" algn="just">
              <a:lnSpc>
                <a:spcPct val="100000"/>
              </a:lnSpc>
              <a:spcBef>
                <a:spcPts val="600"/>
              </a:spcBef>
              <a:buClr>
                <a:srgbClr val="CC00CC"/>
              </a:buClr>
              <a:buSzPct val="64583"/>
              <a:buFont typeface="UnDotum"/>
              <a:buChar char=""/>
              <a:tabLst>
                <a:tab pos="1663700" algn="l"/>
              </a:tabLst>
            </a:pPr>
            <a:r>
              <a:rPr sz="2000" dirty="0">
                <a:latin typeface="Cambria" pitchFamily="18" charset="0"/>
                <a:ea typeface="Cambria" pitchFamily="18" charset="0"/>
                <a:cs typeface="Arial"/>
              </a:rPr>
              <a:t>Quality </a:t>
            </a:r>
            <a:r>
              <a:rPr sz="2000" spc="-5" dirty="0">
                <a:latin typeface="Cambria" pitchFamily="18" charset="0"/>
                <a:ea typeface="Cambria" pitchFamily="18" charset="0"/>
                <a:cs typeface="Arial"/>
              </a:rPr>
              <a:t>Function</a:t>
            </a:r>
            <a:r>
              <a:rPr sz="2000" spc="-30" dirty="0">
                <a:latin typeface="Cambria" pitchFamily="18" charset="0"/>
                <a:ea typeface="Cambria" pitchFamily="18" charset="0"/>
                <a:cs typeface="Arial"/>
              </a:rPr>
              <a:t> </a:t>
            </a:r>
            <a:r>
              <a:rPr sz="2000" spc="-10" dirty="0">
                <a:latin typeface="Cambria" pitchFamily="18" charset="0"/>
                <a:ea typeface="Cambria" pitchFamily="18" charset="0"/>
                <a:cs typeface="Arial"/>
              </a:rPr>
              <a:t>Deployment.</a:t>
            </a:r>
            <a:endParaRPr sz="2000">
              <a:latin typeface="Cambria" pitchFamily="18" charset="0"/>
              <a:ea typeface="Cambria" pitchFamily="18" charset="0"/>
              <a:cs typeface="Arial"/>
            </a:endParaRPr>
          </a:p>
        </p:txBody>
      </p:sp>
      <p:sp>
        <p:nvSpPr>
          <p:cNvPr id="8" name="object 8"/>
          <p:cNvSpPr txBox="1">
            <a:spLocks noGrp="1"/>
          </p:cNvSpPr>
          <p:nvPr>
            <p:ph type="title"/>
          </p:nvPr>
        </p:nvSpPr>
        <p:spPr>
          <a:xfrm>
            <a:off x="1600200" y="414020"/>
            <a:ext cx="470979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chemeClr val="tx1"/>
                </a:solidFill>
                <a:latin typeface="Times New Roman"/>
                <a:cs typeface="Times New Roman"/>
              </a:rPr>
              <a:t>Elicitation:</a:t>
            </a:r>
            <a:r>
              <a:rPr sz="3600" spc="20" dirty="0">
                <a:solidFill>
                  <a:schemeClr val="tx1"/>
                </a:solidFill>
                <a:latin typeface="Times New Roman"/>
                <a:cs typeface="Times New Roman"/>
              </a:rPr>
              <a:t> </a:t>
            </a:r>
            <a:r>
              <a:rPr sz="3600" spc="-5" dirty="0">
                <a:solidFill>
                  <a:schemeClr val="tx1"/>
                </a:solidFill>
                <a:latin typeface="Times New Roman"/>
                <a:cs typeface="Times New Roman"/>
              </a:rPr>
              <a:t>(Extraction)</a:t>
            </a:r>
            <a:endParaRPr sz="3600">
              <a:solidFill>
                <a:schemeClr val="tx1"/>
              </a:solidFill>
              <a:latin typeface="Times New Roman"/>
              <a:cs typeface="Times New Roman"/>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350" y="455770"/>
            <a:ext cx="3538220" cy="689932"/>
          </a:xfrm>
          <a:prstGeom prst="rect">
            <a:avLst/>
          </a:prstGeom>
        </p:spPr>
        <p:txBody>
          <a:bodyPr vert="horz" wrap="square" lIns="0" tIns="12700" rIns="0" bIns="0" rtlCol="0">
            <a:spAutoFit/>
          </a:bodyPr>
          <a:lstStyle/>
          <a:p>
            <a:pPr marL="12700">
              <a:lnSpc>
                <a:spcPct val="100000"/>
              </a:lnSpc>
              <a:spcBef>
                <a:spcPts val="100"/>
              </a:spcBef>
            </a:pPr>
            <a:r>
              <a:rPr spc="-120" dirty="0"/>
              <a:t>What </a:t>
            </a:r>
            <a:r>
              <a:rPr spc="-229" dirty="0"/>
              <a:t>is</a:t>
            </a:r>
            <a:r>
              <a:rPr spc="-405" dirty="0"/>
              <a:t> </a:t>
            </a:r>
            <a:r>
              <a:rPr spc="-135" dirty="0"/>
              <a:t>Agility?</a:t>
            </a:r>
          </a:p>
        </p:txBody>
      </p:sp>
      <p:sp>
        <p:nvSpPr>
          <p:cNvPr id="3" name="object 3"/>
          <p:cNvSpPr txBox="1"/>
          <p:nvPr/>
        </p:nvSpPr>
        <p:spPr>
          <a:xfrm>
            <a:off x="714348" y="1928802"/>
            <a:ext cx="8004809" cy="3593291"/>
          </a:xfrm>
          <a:prstGeom prst="rect">
            <a:avLst/>
          </a:prstGeom>
        </p:spPr>
        <p:txBody>
          <a:bodyPr vert="horz" wrap="square" lIns="0" tIns="66040" rIns="0" bIns="0" rtlCol="0">
            <a:spAutoFit/>
          </a:bodyPr>
          <a:lstStyle/>
          <a:p>
            <a:pPr marL="355600" indent="-342900" algn="just">
              <a:lnSpc>
                <a:spcPct val="100000"/>
              </a:lnSpc>
              <a:spcBef>
                <a:spcPts val="520"/>
              </a:spcBef>
              <a:buChar char="•"/>
              <a:tabLst>
                <a:tab pos="354965" algn="l"/>
                <a:tab pos="355600" algn="l"/>
              </a:tabLst>
            </a:pPr>
            <a:r>
              <a:rPr sz="2000" spc="-114" dirty="0">
                <a:latin typeface="Cambria" pitchFamily="18" charset="0"/>
                <a:ea typeface="Cambria" pitchFamily="18" charset="0"/>
                <a:cs typeface="Arial"/>
              </a:rPr>
              <a:t>Effective </a:t>
            </a:r>
            <a:r>
              <a:rPr sz="2000" spc="-170" dirty="0">
                <a:latin typeface="Cambria" pitchFamily="18" charset="0"/>
                <a:ea typeface="Cambria" pitchFamily="18" charset="0"/>
                <a:cs typeface="Arial"/>
              </a:rPr>
              <a:t>response </a:t>
            </a:r>
            <a:r>
              <a:rPr sz="2000" spc="40">
                <a:latin typeface="Cambria" pitchFamily="18" charset="0"/>
                <a:ea typeface="Cambria" pitchFamily="18" charset="0"/>
                <a:cs typeface="Arial"/>
              </a:rPr>
              <a:t>to</a:t>
            </a:r>
            <a:r>
              <a:rPr sz="2000" spc="-240">
                <a:latin typeface="Cambria" pitchFamily="18" charset="0"/>
                <a:ea typeface="Cambria" pitchFamily="18" charset="0"/>
                <a:cs typeface="Arial"/>
              </a:rPr>
              <a:t> </a:t>
            </a:r>
            <a:r>
              <a:rPr sz="2000" spc="-195">
                <a:latin typeface="Cambria" pitchFamily="18" charset="0"/>
                <a:ea typeface="Cambria" pitchFamily="18" charset="0"/>
                <a:cs typeface="Arial"/>
              </a:rPr>
              <a:t>change</a:t>
            </a:r>
            <a:r>
              <a:rPr lang="en-IN" sz="2000" spc="-195" dirty="0">
                <a:latin typeface="Cambria" pitchFamily="18" charset="0"/>
                <a:ea typeface="Cambria" pitchFamily="18" charset="0"/>
                <a:cs typeface="Arial"/>
              </a:rPr>
              <a:t>.</a:t>
            </a:r>
          </a:p>
          <a:p>
            <a:pPr marL="355600" marR="1837689" indent="-342900" algn="just">
              <a:lnSpc>
                <a:spcPts val="3450"/>
              </a:lnSpc>
              <a:spcBef>
                <a:spcPts val="860"/>
              </a:spcBef>
              <a:buChar char="•"/>
              <a:tabLst>
                <a:tab pos="354965" algn="l"/>
                <a:tab pos="355600" algn="l"/>
              </a:tabLst>
            </a:pPr>
            <a:r>
              <a:rPr lang="en-IN" sz="2000" spc="-114" dirty="0">
                <a:latin typeface="Cambria" pitchFamily="18" charset="0"/>
                <a:ea typeface="Cambria" pitchFamily="18" charset="0"/>
                <a:cs typeface="Arial"/>
              </a:rPr>
              <a:t>Effective </a:t>
            </a:r>
            <a:r>
              <a:rPr lang="en-IN" sz="2000" spc="-100" dirty="0">
                <a:latin typeface="Cambria" pitchFamily="18" charset="0"/>
                <a:ea typeface="Cambria" pitchFamily="18" charset="0"/>
                <a:cs typeface="Arial"/>
              </a:rPr>
              <a:t>communication </a:t>
            </a:r>
            <a:r>
              <a:rPr lang="en-IN" sz="2000" spc="-170" dirty="0">
                <a:latin typeface="Cambria" pitchFamily="18" charset="0"/>
                <a:ea typeface="Cambria" pitchFamily="18" charset="0"/>
                <a:cs typeface="Arial"/>
              </a:rPr>
              <a:t>among</a:t>
            </a:r>
            <a:r>
              <a:rPr lang="en-IN" sz="2000" spc="-325" dirty="0">
                <a:latin typeface="Cambria" pitchFamily="18" charset="0"/>
                <a:ea typeface="Cambria" pitchFamily="18" charset="0"/>
                <a:cs typeface="Arial"/>
              </a:rPr>
              <a:t> </a:t>
            </a:r>
            <a:r>
              <a:rPr lang="en-IN" sz="2000" spc="-70" dirty="0">
                <a:latin typeface="Cambria" pitchFamily="18" charset="0"/>
                <a:ea typeface="Cambria" pitchFamily="18" charset="0"/>
                <a:cs typeface="Arial"/>
              </a:rPr>
              <a:t>all  </a:t>
            </a:r>
            <a:r>
              <a:rPr lang="en-IN" sz="2000" spc="-130" dirty="0">
                <a:latin typeface="Cambria" pitchFamily="18" charset="0"/>
                <a:ea typeface="Cambria" pitchFamily="18" charset="0"/>
                <a:cs typeface="Arial"/>
              </a:rPr>
              <a:t>stakeholders</a:t>
            </a:r>
          </a:p>
          <a:p>
            <a:pPr marL="355600" marR="1401445" indent="-342900" algn="just">
              <a:lnSpc>
                <a:spcPts val="3450"/>
              </a:lnSpc>
              <a:spcBef>
                <a:spcPts val="800"/>
              </a:spcBef>
              <a:buChar char="•"/>
              <a:tabLst>
                <a:tab pos="354965" algn="l"/>
                <a:tab pos="355600" algn="l"/>
              </a:tabLst>
            </a:pPr>
            <a:r>
              <a:rPr lang="en-IN" sz="2000" spc="-135" dirty="0">
                <a:latin typeface="Cambria" pitchFamily="18" charset="0"/>
                <a:ea typeface="Cambria" pitchFamily="18" charset="0"/>
                <a:cs typeface="Arial"/>
              </a:rPr>
              <a:t>Drawing </a:t>
            </a:r>
            <a:r>
              <a:rPr lang="en-IN" sz="2000" spc="-45" dirty="0">
                <a:latin typeface="Cambria" pitchFamily="18" charset="0"/>
                <a:ea typeface="Cambria" pitchFamily="18" charset="0"/>
                <a:cs typeface="Arial"/>
              </a:rPr>
              <a:t>the </a:t>
            </a:r>
            <a:r>
              <a:rPr lang="en-IN" sz="2000" spc="-114" dirty="0">
                <a:latin typeface="Cambria" pitchFamily="18" charset="0"/>
                <a:ea typeface="Cambria" pitchFamily="18" charset="0"/>
                <a:cs typeface="Arial"/>
              </a:rPr>
              <a:t>customer </a:t>
            </a:r>
            <a:r>
              <a:rPr lang="en-IN" sz="2000" spc="-30" dirty="0">
                <a:latin typeface="Cambria" pitchFamily="18" charset="0"/>
                <a:ea typeface="Cambria" pitchFamily="18" charset="0"/>
                <a:cs typeface="Arial"/>
              </a:rPr>
              <a:t>onto </a:t>
            </a:r>
            <a:r>
              <a:rPr lang="en-IN" sz="2000" spc="-40" dirty="0">
                <a:latin typeface="Cambria" pitchFamily="18" charset="0"/>
                <a:ea typeface="Cambria" pitchFamily="18" charset="0"/>
                <a:cs typeface="Arial"/>
              </a:rPr>
              <a:t>the</a:t>
            </a:r>
            <a:r>
              <a:rPr lang="en-IN" sz="2000" spc="-540" dirty="0">
                <a:latin typeface="Cambria" pitchFamily="18" charset="0"/>
                <a:ea typeface="Cambria" pitchFamily="18" charset="0"/>
                <a:cs typeface="Arial"/>
              </a:rPr>
              <a:t> </a:t>
            </a:r>
            <a:r>
              <a:rPr lang="en-IN" sz="2000" spc="-85" dirty="0" err="1">
                <a:latin typeface="Cambria" pitchFamily="18" charset="0"/>
                <a:ea typeface="Cambria" pitchFamily="18" charset="0"/>
                <a:cs typeface="Arial"/>
              </a:rPr>
              <a:t>team;</a:t>
            </a:r>
            <a:r>
              <a:rPr lang="en-IN" sz="2000" spc="-70" dirty="0" err="1">
                <a:latin typeface="Cambria" pitchFamily="18" charset="0"/>
                <a:ea typeface="Cambria" pitchFamily="18" charset="0"/>
                <a:cs typeface="Arial"/>
              </a:rPr>
              <a:t>eliminate</a:t>
            </a:r>
            <a:r>
              <a:rPr lang="en-IN" sz="2000" spc="-70" dirty="0">
                <a:latin typeface="Cambria" pitchFamily="18" charset="0"/>
                <a:ea typeface="Cambria" pitchFamily="18" charset="0"/>
                <a:cs typeface="Arial"/>
              </a:rPr>
              <a:t> </a:t>
            </a:r>
            <a:r>
              <a:rPr lang="en-IN" sz="2000" spc="-45" dirty="0">
                <a:latin typeface="Cambria" pitchFamily="18" charset="0"/>
                <a:ea typeface="Cambria" pitchFamily="18" charset="0"/>
                <a:cs typeface="Arial"/>
              </a:rPr>
              <a:t>the </a:t>
            </a:r>
            <a:r>
              <a:rPr lang="en-IN" sz="2000" spc="-65" dirty="0">
                <a:latin typeface="Cambria" pitchFamily="18" charset="0"/>
                <a:ea typeface="Cambria" pitchFamily="18" charset="0"/>
                <a:cs typeface="Arial"/>
              </a:rPr>
              <a:t>“us </a:t>
            </a:r>
            <a:r>
              <a:rPr lang="en-IN" sz="2000" spc="-150" dirty="0">
                <a:latin typeface="Cambria" pitchFamily="18" charset="0"/>
                <a:ea typeface="Cambria" pitchFamily="18" charset="0"/>
                <a:cs typeface="Arial"/>
              </a:rPr>
              <a:t>and </a:t>
            </a:r>
            <a:r>
              <a:rPr lang="en-IN" sz="2000" spc="5" dirty="0">
                <a:latin typeface="Cambria" pitchFamily="18" charset="0"/>
                <a:ea typeface="Cambria" pitchFamily="18" charset="0"/>
                <a:cs typeface="Arial"/>
              </a:rPr>
              <a:t>them”</a:t>
            </a:r>
            <a:r>
              <a:rPr lang="en-IN" sz="2000" spc="-540" dirty="0">
                <a:latin typeface="Cambria" pitchFamily="18" charset="0"/>
                <a:ea typeface="Cambria" pitchFamily="18" charset="0"/>
                <a:cs typeface="Arial"/>
              </a:rPr>
              <a:t> </a:t>
            </a:r>
            <a:r>
              <a:rPr lang="en-IN" sz="2000" spc="-15" dirty="0">
                <a:latin typeface="Cambria" pitchFamily="18" charset="0"/>
                <a:ea typeface="Cambria" pitchFamily="18" charset="0"/>
                <a:cs typeface="Arial"/>
              </a:rPr>
              <a:t>attitude.</a:t>
            </a:r>
          </a:p>
          <a:p>
            <a:pPr marL="355600" marR="5080" indent="-342900" algn="just">
              <a:lnSpc>
                <a:spcPts val="3450"/>
              </a:lnSpc>
              <a:spcBef>
                <a:spcPts val="810"/>
              </a:spcBef>
              <a:buChar char="•"/>
              <a:tabLst>
                <a:tab pos="354965" algn="l"/>
                <a:tab pos="355600" algn="l"/>
              </a:tabLst>
            </a:pPr>
            <a:r>
              <a:rPr lang="en-IN" sz="2000" spc="-165" dirty="0">
                <a:latin typeface="Cambria" pitchFamily="18" charset="0"/>
                <a:ea typeface="Cambria" pitchFamily="18" charset="0"/>
                <a:cs typeface="Arial"/>
              </a:rPr>
              <a:t>Organizing</a:t>
            </a:r>
            <a:r>
              <a:rPr lang="en-IN" sz="2000" spc="-175" dirty="0">
                <a:latin typeface="Cambria" pitchFamily="18" charset="0"/>
                <a:ea typeface="Cambria" pitchFamily="18" charset="0"/>
                <a:cs typeface="Arial"/>
              </a:rPr>
              <a:t> </a:t>
            </a:r>
            <a:r>
              <a:rPr lang="en-IN" sz="2000" spc="-250" dirty="0">
                <a:latin typeface="Cambria" pitchFamily="18" charset="0"/>
                <a:ea typeface="Cambria" pitchFamily="18" charset="0"/>
                <a:cs typeface="Arial"/>
              </a:rPr>
              <a:t>a</a:t>
            </a:r>
            <a:r>
              <a:rPr lang="en-IN" sz="2000" spc="-175" dirty="0">
                <a:latin typeface="Cambria" pitchFamily="18" charset="0"/>
                <a:ea typeface="Cambria" pitchFamily="18" charset="0"/>
                <a:cs typeface="Arial"/>
              </a:rPr>
              <a:t>  </a:t>
            </a:r>
            <a:r>
              <a:rPr lang="en-IN" sz="2000" spc="-95" dirty="0">
                <a:latin typeface="Cambria" pitchFamily="18" charset="0"/>
                <a:ea typeface="Cambria" pitchFamily="18" charset="0"/>
                <a:cs typeface="Arial"/>
              </a:rPr>
              <a:t>team</a:t>
            </a:r>
            <a:r>
              <a:rPr lang="en-IN" sz="2000" spc="-175" dirty="0">
                <a:latin typeface="Cambria" pitchFamily="18" charset="0"/>
                <a:ea typeface="Cambria" pitchFamily="18" charset="0"/>
                <a:cs typeface="Arial"/>
              </a:rPr>
              <a:t> </a:t>
            </a:r>
            <a:r>
              <a:rPr lang="en-IN" sz="2000" spc="-225" dirty="0">
                <a:latin typeface="Cambria" pitchFamily="18" charset="0"/>
                <a:ea typeface="Cambria" pitchFamily="18" charset="0"/>
                <a:cs typeface="Arial"/>
              </a:rPr>
              <a:t>so</a:t>
            </a:r>
            <a:r>
              <a:rPr lang="en-IN" sz="2000" spc="-175" dirty="0">
                <a:latin typeface="Cambria" pitchFamily="18" charset="0"/>
                <a:ea typeface="Cambria" pitchFamily="18" charset="0"/>
                <a:cs typeface="Arial"/>
              </a:rPr>
              <a:t> </a:t>
            </a:r>
            <a:r>
              <a:rPr lang="en-IN" sz="2000" dirty="0">
                <a:latin typeface="Cambria" pitchFamily="18" charset="0"/>
                <a:ea typeface="Cambria" pitchFamily="18" charset="0"/>
                <a:cs typeface="Arial"/>
              </a:rPr>
              <a:t>that</a:t>
            </a:r>
            <a:r>
              <a:rPr lang="en-IN" sz="2000" spc="-180" dirty="0">
                <a:latin typeface="Cambria" pitchFamily="18" charset="0"/>
                <a:ea typeface="Cambria" pitchFamily="18" charset="0"/>
                <a:cs typeface="Arial"/>
              </a:rPr>
              <a:t> </a:t>
            </a:r>
            <a:r>
              <a:rPr lang="en-IN" sz="2000" spc="100" dirty="0">
                <a:latin typeface="Cambria" pitchFamily="18" charset="0"/>
                <a:ea typeface="Cambria" pitchFamily="18" charset="0"/>
                <a:cs typeface="Arial"/>
              </a:rPr>
              <a:t>it</a:t>
            </a:r>
            <a:r>
              <a:rPr lang="en-IN" sz="2000" spc="-185" dirty="0">
                <a:latin typeface="Cambria" pitchFamily="18" charset="0"/>
                <a:ea typeface="Cambria" pitchFamily="18" charset="0"/>
                <a:cs typeface="Arial"/>
              </a:rPr>
              <a:t> </a:t>
            </a:r>
            <a:r>
              <a:rPr lang="en-IN" sz="2000" spc="-165" dirty="0">
                <a:latin typeface="Cambria" pitchFamily="18" charset="0"/>
                <a:ea typeface="Cambria" pitchFamily="18" charset="0"/>
                <a:cs typeface="Arial"/>
              </a:rPr>
              <a:t>is</a:t>
            </a:r>
            <a:r>
              <a:rPr lang="en-IN" sz="2000" spc="-170" dirty="0">
                <a:latin typeface="Cambria" pitchFamily="18" charset="0"/>
                <a:ea typeface="Cambria" pitchFamily="18" charset="0"/>
                <a:cs typeface="Arial"/>
              </a:rPr>
              <a:t> </a:t>
            </a:r>
            <a:r>
              <a:rPr lang="en-IN" sz="2000" spc="-40" dirty="0">
                <a:latin typeface="Cambria" pitchFamily="18" charset="0"/>
                <a:ea typeface="Cambria" pitchFamily="18" charset="0"/>
                <a:cs typeface="Arial"/>
              </a:rPr>
              <a:t>in</a:t>
            </a:r>
            <a:r>
              <a:rPr lang="en-IN" sz="2000" spc="-180" dirty="0">
                <a:latin typeface="Cambria" pitchFamily="18" charset="0"/>
                <a:ea typeface="Cambria" pitchFamily="18" charset="0"/>
                <a:cs typeface="Arial"/>
              </a:rPr>
              <a:t> </a:t>
            </a:r>
            <a:r>
              <a:rPr lang="en-IN" sz="2000" spc="-45" dirty="0">
                <a:latin typeface="Cambria" pitchFamily="18" charset="0"/>
                <a:ea typeface="Cambria" pitchFamily="18" charset="0"/>
                <a:cs typeface="Arial"/>
              </a:rPr>
              <a:t>control</a:t>
            </a:r>
            <a:r>
              <a:rPr lang="en-IN" sz="2000" spc="-175" dirty="0">
                <a:latin typeface="Cambria" pitchFamily="18" charset="0"/>
                <a:ea typeface="Cambria" pitchFamily="18" charset="0"/>
                <a:cs typeface="Arial"/>
              </a:rPr>
              <a:t> </a:t>
            </a:r>
            <a:r>
              <a:rPr lang="en-IN" sz="2000" dirty="0">
                <a:latin typeface="Cambria" pitchFamily="18" charset="0"/>
                <a:ea typeface="Cambria" pitchFamily="18" charset="0"/>
                <a:cs typeface="Arial"/>
              </a:rPr>
              <a:t>of</a:t>
            </a:r>
            <a:r>
              <a:rPr lang="en-IN" sz="2000" spc="-185" dirty="0">
                <a:latin typeface="Cambria" pitchFamily="18" charset="0"/>
                <a:ea typeface="Cambria" pitchFamily="18" charset="0"/>
                <a:cs typeface="Arial"/>
              </a:rPr>
              <a:t> </a:t>
            </a:r>
            <a:r>
              <a:rPr lang="en-IN" sz="2000" spc="-45" dirty="0">
                <a:latin typeface="Cambria" pitchFamily="18" charset="0"/>
                <a:ea typeface="Cambria" pitchFamily="18" charset="0"/>
                <a:cs typeface="Arial"/>
              </a:rPr>
              <a:t>the  </a:t>
            </a:r>
            <a:r>
              <a:rPr lang="en-IN" sz="2000" spc="-55" dirty="0">
                <a:latin typeface="Cambria" pitchFamily="18" charset="0"/>
                <a:ea typeface="Cambria" pitchFamily="18" charset="0"/>
                <a:cs typeface="Arial"/>
              </a:rPr>
              <a:t>work</a:t>
            </a:r>
            <a:r>
              <a:rPr lang="en-IN" sz="2000" spc="-180" dirty="0">
                <a:latin typeface="Cambria" pitchFamily="18" charset="0"/>
                <a:ea typeface="Cambria" pitchFamily="18" charset="0"/>
                <a:cs typeface="Arial"/>
              </a:rPr>
              <a:t>  </a:t>
            </a:r>
            <a:r>
              <a:rPr lang="en-IN" sz="2000" spc="-70" dirty="0">
                <a:latin typeface="Cambria" pitchFamily="18" charset="0"/>
                <a:ea typeface="Cambria" pitchFamily="18" charset="0"/>
                <a:cs typeface="Arial"/>
              </a:rPr>
              <a:t>performed.</a:t>
            </a:r>
          </a:p>
          <a:p>
            <a:pPr marL="355600" marR="5080" indent="-342900" algn="just">
              <a:lnSpc>
                <a:spcPts val="3450"/>
              </a:lnSpc>
              <a:spcBef>
                <a:spcPts val="810"/>
              </a:spcBef>
              <a:buFontTx/>
              <a:buChar char="•"/>
              <a:tabLst>
                <a:tab pos="354965" algn="l"/>
                <a:tab pos="355600" algn="l"/>
              </a:tabLst>
            </a:pPr>
            <a:r>
              <a:rPr lang="en-IN" sz="2000" spc="-185" dirty="0">
                <a:latin typeface="Cambria" pitchFamily="18" charset="0"/>
                <a:ea typeface="Cambria" pitchFamily="18" charset="0"/>
                <a:cs typeface="Arial"/>
              </a:rPr>
              <a:t>Rapid, </a:t>
            </a:r>
            <a:r>
              <a:rPr lang="en-IN" sz="2000" spc="-85" dirty="0">
                <a:latin typeface="Cambria" pitchFamily="18" charset="0"/>
                <a:ea typeface="Cambria" pitchFamily="18" charset="0"/>
                <a:cs typeface="Arial"/>
              </a:rPr>
              <a:t>incremental </a:t>
            </a:r>
            <a:r>
              <a:rPr lang="en-IN" sz="2000" spc="-90" dirty="0">
                <a:latin typeface="Cambria" pitchFamily="18" charset="0"/>
                <a:ea typeface="Cambria" pitchFamily="18" charset="0"/>
                <a:cs typeface="Arial"/>
              </a:rPr>
              <a:t>delivery </a:t>
            </a:r>
            <a:r>
              <a:rPr lang="en-IN" sz="2000" spc="-5" dirty="0">
                <a:latin typeface="Cambria" pitchFamily="18" charset="0"/>
                <a:ea typeface="Cambria" pitchFamily="18" charset="0"/>
                <a:cs typeface="Arial"/>
              </a:rPr>
              <a:t>of </a:t>
            </a:r>
            <a:r>
              <a:rPr lang="en-IN" sz="2000" spc="-350" dirty="0">
                <a:latin typeface="Cambria" pitchFamily="18" charset="0"/>
                <a:ea typeface="Cambria" pitchFamily="18" charset="0"/>
                <a:cs typeface="Arial"/>
              </a:rPr>
              <a:t> </a:t>
            </a:r>
            <a:r>
              <a:rPr lang="en-IN" sz="2000" spc="-80" dirty="0">
                <a:latin typeface="Cambria" pitchFamily="18" charset="0"/>
                <a:ea typeface="Cambria" pitchFamily="18" charset="0"/>
                <a:cs typeface="Arial"/>
              </a:rPr>
              <a:t>software </a:t>
            </a:r>
            <a:r>
              <a:rPr lang="en-IN" sz="2000" spc="-130" dirty="0">
                <a:latin typeface="Cambria" pitchFamily="18" charset="0"/>
                <a:ea typeface="Cambria" pitchFamily="18" charset="0"/>
                <a:cs typeface="Arial"/>
              </a:rPr>
              <a:t>holders</a:t>
            </a:r>
          </a:p>
          <a:p>
            <a:pPr marL="355600" marR="5080" indent="-342900" algn="just">
              <a:lnSpc>
                <a:spcPts val="3450"/>
              </a:lnSpc>
              <a:spcBef>
                <a:spcPts val="810"/>
              </a:spcBef>
              <a:buChar char="•"/>
              <a:tabLst>
                <a:tab pos="354965" algn="l"/>
                <a:tab pos="355600" algn="l"/>
              </a:tabLst>
            </a:pPr>
            <a:endParaRPr lang="en-IN" sz="2000" dirty="0">
              <a:latin typeface="Cambria" pitchFamily="18" charset="0"/>
              <a:ea typeface="Cambria" pitchFamily="18" charset="0"/>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title"/>
          </p:nvPr>
        </p:nvSpPr>
        <p:spPr>
          <a:xfrm>
            <a:off x="1753870" y="339090"/>
            <a:ext cx="5064125" cy="574040"/>
          </a:xfrm>
          <a:prstGeom prst="rect">
            <a:avLst/>
          </a:prstGeom>
        </p:spPr>
        <p:txBody>
          <a:bodyPr vert="horz" wrap="square" lIns="0" tIns="12700" rIns="0" bIns="0" rtlCol="0">
            <a:spAutoFit/>
          </a:bodyPr>
          <a:lstStyle/>
          <a:p>
            <a:pPr marL="12700">
              <a:lnSpc>
                <a:spcPct val="100000"/>
              </a:lnSpc>
              <a:spcBef>
                <a:spcPts val="100"/>
              </a:spcBef>
            </a:pPr>
            <a:r>
              <a:rPr sz="3600" spc="-10" dirty="0">
                <a:latin typeface="Times New Roman"/>
                <a:cs typeface="Times New Roman"/>
              </a:rPr>
              <a:t>Elaboration</a:t>
            </a:r>
            <a:r>
              <a:rPr sz="3600" spc="5" dirty="0">
                <a:latin typeface="Times New Roman"/>
                <a:cs typeface="Times New Roman"/>
              </a:rPr>
              <a:t> </a:t>
            </a:r>
            <a:r>
              <a:rPr sz="3600" spc="-5" dirty="0">
                <a:solidFill>
                  <a:schemeClr val="tx1"/>
                </a:solidFill>
                <a:latin typeface="Times New Roman"/>
                <a:cs typeface="Times New Roman"/>
              </a:rPr>
              <a:t>(explanation)</a:t>
            </a:r>
            <a:endParaRPr sz="3600">
              <a:solidFill>
                <a:schemeClr val="tx1"/>
              </a:solidFill>
              <a:latin typeface="Times New Roman"/>
              <a:cs typeface="Times New Roman"/>
            </a:endParaRPr>
          </a:p>
        </p:txBody>
      </p:sp>
      <p:sp>
        <p:nvSpPr>
          <p:cNvPr id="16" name="Rectangle 15"/>
          <p:cNvSpPr/>
          <p:nvPr/>
        </p:nvSpPr>
        <p:spPr>
          <a:xfrm>
            <a:off x="785786" y="1428736"/>
            <a:ext cx="7429552" cy="3785652"/>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The information obtained from the customer during inception and elicitation is expanded </a:t>
            </a:r>
            <a:r>
              <a:rPr lang="en-IN" sz="2000" dirty="0">
                <a:solidFill>
                  <a:srgbClr val="0070C0"/>
                </a:solidFill>
                <a:latin typeface="Cambria" pitchFamily="18" charset="0"/>
                <a:ea typeface="Cambria" pitchFamily="18" charset="0"/>
              </a:rPr>
              <a:t>and refined </a:t>
            </a:r>
            <a:r>
              <a:rPr lang="en-IN" sz="2000" dirty="0">
                <a:latin typeface="Cambria" pitchFamily="18" charset="0"/>
                <a:ea typeface="Cambria" pitchFamily="18" charset="0"/>
              </a:rPr>
              <a:t>during elaboration. </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This task focuses on developing a </a:t>
            </a:r>
            <a:r>
              <a:rPr lang="en-IN" sz="2000" dirty="0">
                <a:solidFill>
                  <a:srgbClr val="0070C0"/>
                </a:solidFill>
                <a:latin typeface="Cambria" pitchFamily="18" charset="0"/>
                <a:ea typeface="Cambria" pitchFamily="18" charset="0"/>
              </a:rPr>
              <a:t>refined requirements model </a:t>
            </a:r>
            <a:r>
              <a:rPr lang="en-IN" sz="2000" dirty="0">
                <a:latin typeface="Cambria" pitchFamily="18" charset="0"/>
                <a:ea typeface="Cambria" pitchFamily="18" charset="0"/>
              </a:rPr>
              <a:t>that identifies various aspects of software function, </a:t>
            </a:r>
            <a:r>
              <a:rPr lang="en-IN" sz="2000" dirty="0" err="1">
                <a:latin typeface="Cambria" pitchFamily="18" charset="0"/>
                <a:ea typeface="Cambria" pitchFamily="18" charset="0"/>
              </a:rPr>
              <a:t>behavior</a:t>
            </a:r>
            <a:r>
              <a:rPr lang="en-IN" sz="2000" dirty="0">
                <a:latin typeface="Cambria" pitchFamily="18" charset="0"/>
                <a:ea typeface="Cambria" pitchFamily="18" charset="0"/>
              </a:rPr>
              <a:t>, and information.</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Elaboration is a good thing, but </a:t>
            </a:r>
            <a:r>
              <a:rPr lang="en-IN" sz="2000" dirty="0">
                <a:solidFill>
                  <a:srgbClr val="0070C0"/>
                </a:solidFill>
                <a:latin typeface="Cambria" pitchFamily="18" charset="0"/>
                <a:ea typeface="Cambria" pitchFamily="18" charset="0"/>
              </a:rPr>
              <a:t>you have to know when to stop</a:t>
            </a:r>
            <a:r>
              <a:rPr lang="en-IN" sz="2000" dirty="0">
                <a:latin typeface="Cambria" pitchFamily="18" charset="0"/>
                <a:ea typeface="Cambria" pitchFamily="18" charset="0"/>
              </a:rPr>
              <a:t>. The key is to describe the problem in a way that establishes a firm base for design. If you work beyond that point, you’re doing design</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990601" y="339090"/>
            <a:ext cx="559752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latin typeface="Times New Roman"/>
                <a:cs typeface="Times New Roman"/>
              </a:rPr>
              <a:t>Negotiation</a:t>
            </a:r>
            <a:r>
              <a:rPr sz="3600" spc="-55" dirty="0">
                <a:solidFill>
                  <a:schemeClr val="tx1"/>
                </a:solidFill>
                <a:latin typeface="Times New Roman"/>
                <a:cs typeface="Times New Roman"/>
              </a:rPr>
              <a:t> </a:t>
            </a:r>
            <a:r>
              <a:rPr sz="3600" spc="-5" dirty="0">
                <a:solidFill>
                  <a:schemeClr val="tx1"/>
                </a:solidFill>
                <a:latin typeface="Times New Roman"/>
                <a:cs typeface="Times New Roman"/>
              </a:rPr>
              <a:t>(Cooperation)</a:t>
            </a:r>
            <a:endParaRPr sz="3600">
              <a:solidFill>
                <a:schemeClr val="tx1"/>
              </a:solidFill>
              <a:latin typeface="Times New Roman"/>
              <a:cs typeface="Times New Roman"/>
            </a:endParaRPr>
          </a:p>
        </p:txBody>
      </p:sp>
      <p:sp>
        <p:nvSpPr>
          <p:cNvPr id="20" name="Rectangle 19"/>
          <p:cNvSpPr/>
          <p:nvPr/>
        </p:nvSpPr>
        <p:spPr>
          <a:xfrm>
            <a:off x="928662" y="1785926"/>
            <a:ext cx="7500990" cy="3785652"/>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Customers, users, and other stakeholders are asked to </a:t>
            </a:r>
            <a:r>
              <a:rPr lang="en-IN" sz="2000" dirty="0">
                <a:solidFill>
                  <a:srgbClr val="FF0000"/>
                </a:solidFill>
                <a:latin typeface="Cambria" pitchFamily="18" charset="0"/>
                <a:ea typeface="Cambria" pitchFamily="18" charset="0"/>
              </a:rPr>
              <a:t>rank requirements and then discuss conflicts in priority. </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Using an iterative approach that prioritizes requirements, assesses their cost and risk, and addresses internal conflicts, requirements are eliminated, combined, and/or modified so that each party achieves some measure of satisfaction.</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t>There should be no winner and no loser in an effective negotiation. Both sides win, because a “deal” that both can live with is solidified</a:t>
            </a: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42910" y="1714488"/>
            <a:ext cx="7743852" cy="4103688"/>
          </a:xfrm>
          <a:prstGeom prst="rect">
            <a:avLst/>
          </a:prstGeom>
        </p:spPr>
        <p:txBody>
          <a:bodyPr vert="horz" wrap="square" lIns="0" tIns="12700" rIns="0" bIns="0" rtlCol="0">
            <a:spAutoFit/>
          </a:bodyPr>
          <a:lstStyle/>
          <a:p>
            <a:pPr marL="495300" marR="31750" indent="-457200" algn="just">
              <a:lnSpc>
                <a:spcPct val="100000"/>
              </a:lnSpc>
              <a:spcBef>
                <a:spcPts val="100"/>
              </a:spcBef>
              <a:buClr>
                <a:srgbClr val="FFFFFF"/>
              </a:buClr>
              <a:buSzPct val="75000"/>
              <a:buFont typeface="+mj-lt"/>
              <a:buAutoNum type="arabicPeriod"/>
              <a:tabLst>
                <a:tab pos="379730" algn="l"/>
              </a:tabLst>
            </a:pPr>
            <a:r>
              <a:rPr lang="en-IN" sz="2000" dirty="0">
                <a:latin typeface="Cambria" pitchFamily="18" charset="0"/>
                <a:ea typeface="Cambria" pitchFamily="18" charset="0"/>
              </a:rPr>
              <a:t>1.	A specification can be a </a:t>
            </a:r>
            <a:r>
              <a:rPr lang="en-IN" sz="2000" dirty="0">
                <a:solidFill>
                  <a:srgbClr val="FF0000"/>
                </a:solidFill>
                <a:latin typeface="Cambria" pitchFamily="18" charset="0"/>
                <a:ea typeface="Cambria" pitchFamily="18" charset="0"/>
              </a:rPr>
              <a:t>written document, a set of graphical models, a formal mathematical model, a collection of usage </a:t>
            </a:r>
            <a:r>
              <a:rPr lang="en-IN" sz="2000" dirty="0">
                <a:latin typeface="Cambria" pitchFamily="18" charset="0"/>
                <a:ea typeface="Cambria" pitchFamily="18" charset="0"/>
              </a:rPr>
              <a:t>scenarios, a prototype, or any combination of these.</a:t>
            </a: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latin typeface="Cambria" pitchFamily="18" charset="0"/>
              <a:ea typeface="Cambria" pitchFamily="18" charset="0"/>
            </a:endParaRPr>
          </a:p>
          <a:p>
            <a:pPr marL="495300" marR="31750" indent="-457200" algn="just">
              <a:lnSpc>
                <a:spcPct val="100000"/>
              </a:lnSpc>
              <a:spcBef>
                <a:spcPts val="100"/>
              </a:spcBef>
              <a:buClr>
                <a:srgbClr val="FFFFFF"/>
              </a:buClr>
              <a:buSzPct val="75000"/>
              <a:buFont typeface="+mj-lt"/>
              <a:buAutoNum type="arabicPeriod"/>
              <a:tabLst>
                <a:tab pos="379730" algn="l"/>
              </a:tabLst>
            </a:pPr>
            <a:r>
              <a:rPr lang="en-IN" sz="2000" dirty="0"/>
              <a:t>2.	For large systems, a written document, combining natural language descriptions and graphical models may be the best approach.</a:t>
            </a: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p>
          <a:p>
            <a:pPr marL="495300" marR="31750" indent="-457200" algn="just">
              <a:lnSpc>
                <a:spcPct val="100000"/>
              </a:lnSpc>
              <a:spcBef>
                <a:spcPts val="100"/>
              </a:spcBef>
              <a:buClr>
                <a:srgbClr val="FFFFFF"/>
              </a:buClr>
              <a:buSzPct val="75000"/>
              <a:buFont typeface="+mj-lt"/>
              <a:buAutoNum type="arabicPeriod"/>
              <a:tabLst>
                <a:tab pos="379730" algn="l"/>
              </a:tabLst>
            </a:pPr>
            <a:r>
              <a:rPr lang="en-IN" sz="2000" dirty="0"/>
              <a:t> 3.	However, usage scenarios may be all that are required for smaller  products.</a:t>
            </a:r>
            <a:endParaRPr lang="en-IN" sz="2000" dirty="0">
              <a:latin typeface="Cambria" pitchFamily="18" charset="0"/>
              <a:ea typeface="Cambria" pitchFamily="18" charset="0"/>
            </a:endParaRP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latin typeface="Cambria" pitchFamily="18" charset="0"/>
              <a:ea typeface="Cambria" pitchFamily="18" charset="0"/>
              <a:cs typeface="Arial"/>
            </a:endParaRP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latin typeface="Cambria" pitchFamily="18" charset="0"/>
              <a:ea typeface="Cambria" pitchFamily="18" charset="0"/>
              <a:cs typeface="Arial"/>
            </a:endParaRPr>
          </a:p>
          <a:p>
            <a:pPr marL="495300" marR="31750" indent="-457200" algn="just">
              <a:lnSpc>
                <a:spcPct val="100000"/>
              </a:lnSpc>
              <a:spcBef>
                <a:spcPts val="100"/>
              </a:spcBef>
              <a:buClr>
                <a:srgbClr val="FFFFFF"/>
              </a:buClr>
              <a:buSzPct val="75000"/>
              <a:buFont typeface="+mj-lt"/>
              <a:buAutoNum type="arabicPeriod"/>
              <a:tabLst>
                <a:tab pos="379730" algn="l"/>
              </a:tabLst>
            </a:pPr>
            <a:endParaRPr sz="2000">
              <a:latin typeface="Cambria" pitchFamily="18" charset="0"/>
              <a:ea typeface="Cambria" pitchFamily="18" charset="0"/>
              <a:cs typeface="Arial"/>
            </a:endParaRPr>
          </a:p>
        </p:txBody>
      </p:sp>
      <p:sp>
        <p:nvSpPr>
          <p:cNvPr id="9" name="object 9"/>
          <p:cNvSpPr txBox="1">
            <a:spLocks noGrp="1"/>
          </p:cNvSpPr>
          <p:nvPr>
            <p:ph type="title"/>
          </p:nvPr>
        </p:nvSpPr>
        <p:spPr>
          <a:xfrm>
            <a:off x="990600" y="609600"/>
            <a:ext cx="3505200" cy="628377"/>
          </a:xfrm>
          <a:prstGeom prst="rect">
            <a:avLst/>
          </a:prstGeom>
        </p:spPr>
        <p:txBody>
          <a:bodyPr vert="horz" wrap="square" lIns="0" tIns="12700" rIns="0" bIns="0" rtlCol="0">
            <a:spAutoFit/>
          </a:bodyPr>
          <a:lstStyle/>
          <a:p>
            <a:pPr marL="12700">
              <a:lnSpc>
                <a:spcPct val="100000"/>
              </a:lnSpc>
              <a:spcBef>
                <a:spcPts val="100"/>
              </a:spcBef>
            </a:pPr>
            <a:r>
              <a:rPr sz="4000" spc="-5" dirty="0">
                <a:solidFill>
                  <a:schemeClr val="tx1"/>
                </a:solidFill>
                <a:latin typeface="Times New Roman"/>
                <a:cs typeface="Times New Roman"/>
              </a:rPr>
              <a:t>Specifications</a:t>
            </a:r>
            <a:endParaRPr sz="4000">
              <a:solidFill>
                <a:schemeClr val="tx1"/>
              </a:solidFill>
              <a:latin typeface="Times New Roman"/>
              <a:cs typeface="Times New Roman"/>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42910" y="1714488"/>
            <a:ext cx="7743852" cy="3449662"/>
          </a:xfrm>
          <a:prstGeom prst="rect">
            <a:avLst/>
          </a:prstGeom>
        </p:spPr>
        <p:txBody>
          <a:bodyPr vert="horz" wrap="square" lIns="0" tIns="12700" rIns="0" bIns="0" rtlCol="0">
            <a:spAutoFit/>
          </a:bodyPr>
          <a:lstStyle/>
          <a:p>
            <a:pPr marL="495300" marR="31750" indent="-457200" algn="just">
              <a:lnSpc>
                <a:spcPct val="100000"/>
              </a:lnSpc>
              <a:spcBef>
                <a:spcPts val="100"/>
              </a:spcBef>
              <a:buClr>
                <a:srgbClr val="FFFFFF"/>
              </a:buClr>
              <a:buSzPct val="75000"/>
              <a:buFont typeface="+mj-lt"/>
              <a:buAutoNum type="arabicPeriod"/>
              <a:tabLst>
                <a:tab pos="379730" algn="l"/>
              </a:tabLst>
            </a:pPr>
            <a:r>
              <a:rPr lang="en-IN" sz="2000" dirty="0">
                <a:latin typeface="Cambria" pitchFamily="18" charset="0"/>
                <a:ea typeface="Cambria" pitchFamily="18" charset="0"/>
              </a:rPr>
              <a:t>1.	The work products produced as a consequence of requirements engineering are </a:t>
            </a:r>
            <a:r>
              <a:rPr lang="en-IN" sz="2000" dirty="0">
                <a:solidFill>
                  <a:srgbClr val="FF0000"/>
                </a:solidFill>
                <a:latin typeface="Cambria" pitchFamily="18" charset="0"/>
                <a:ea typeface="Cambria" pitchFamily="18" charset="0"/>
              </a:rPr>
              <a:t>assessed for quality </a:t>
            </a:r>
            <a:r>
              <a:rPr lang="en-IN" sz="2000" dirty="0">
                <a:latin typeface="Cambria" pitchFamily="18" charset="0"/>
                <a:ea typeface="Cambria" pitchFamily="18" charset="0"/>
              </a:rPr>
              <a:t>during a validation step. </a:t>
            </a: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latin typeface="Cambria" pitchFamily="18" charset="0"/>
              <a:ea typeface="Cambria" pitchFamily="18" charset="0"/>
            </a:endParaRPr>
          </a:p>
          <a:p>
            <a:pPr marL="495300" marR="31750" indent="-457200" algn="just">
              <a:lnSpc>
                <a:spcPct val="100000"/>
              </a:lnSpc>
              <a:spcBef>
                <a:spcPts val="100"/>
              </a:spcBef>
              <a:buClr>
                <a:srgbClr val="FFFFFF"/>
              </a:buClr>
              <a:buSzPct val="75000"/>
              <a:buFont typeface="+mj-lt"/>
              <a:buAutoNum type="arabicPeriod"/>
              <a:tabLst>
                <a:tab pos="379730" algn="l"/>
              </a:tabLst>
            </a:pPr>
            <a:r>
              <a:rPr lang="en-IN" sz="2000" dirty="0">
                <a:latin typeface="Cambria" pitchFamily="18" charset="0"/>
                <a:ea typeface="Cambria" pitchFamily="18" charset="0"/>
              </a:rPr>
              <a:t>2.	Requirements validation examines the specification to ensure that all software requirements have been stated unambiguously; that inconsistencies, omissions, and </a:t>
            </a:r>
            <a:r>
              <a:rPr lang="en-IN" sz="2000" dirty="0">
                <a:solidFill>
                  <a:srgbClr val="FF0000"/>
                </a:solidFill>
                <a:latin typeface="Cambria" pitchFamily="18" charset="0"/>
                <a:ea typeface="Cambria" pitchFamily="18" charset="0"/>
              </a:rPr>
              <a:t>errors have been detected and corrected</a:t>
            </a:r>
            <a:r>
              <a:rPr lang="en-IN" sz="2000" dirty="0">
                <a:latin typeface="Cambria" pitchFamily="18" charset="0"/>
                <a:ea typeface="Cambria" pitchFamily="18" charset="0"/>
              </a:rPr>
              <a:t>; and that the work products conform to the standards established for the process, the project, and the product.</a:t>
            </a:r>
            <a:endParaRPr lang="en-IN" sz="2000" dirty="0">
              <a:latin typeface="Cambria" pitchFamily="18" charset="0"/>
              <a:ea typeface="Cambria" pitchFamily="18" charset="0"/>
              <a:cs typeface="Arial"/>
            </a:endParaRP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latin typeface="Cambria" pitchFamily="18" charset="0"/>
              <a:ea typeface="Cambria" pitchFamily="18" charset="0"/>
              <a:cs typeface="Arial"/>
            </a:endParaRPr>
          </a:p>
          <a:p>
            <a:pPr marL="495300" marR="31750" indent="-457200" algn="just">
              <a:lnSpc>
                <a:spcPct val="100000"/>
              </a:lnSpc>
              <a:spcBef>
                <a:spcPts val="100"/>
              </a:spcBef>
              <a:buClr>
                <a:srgbClr val="FFFFFF"/>
              </a:buClr>
              <a:buSzPct val="75000"/>
              <a:buFont typeface="+mj-lt"/>
              <a:buAutoNum type="arabicPeriod"/>
              <a:tabLst>
                <a:tab pos="379730" algn="l"/>
              </a:tabLst>
            </a:pPr>
            <a:endParaRPr sz="2000">
              <a:latin typeface="Cambria" pitchFamily="18" charset="0"/>
              <a:ea typeface="Cambria" pitchFamily="18" charset="0"/>
              <a:cs typeface="Arial"/>
            </a:endParaRPr>
          </a:p>
        </p:txBody>
      </p:sp>
      <p:sp>
        <p:nvSpPr>
          <p:cNvPr id="9" name="object 9"/>
          <p:cNvSpPr txBox="1">
            <a:spLocks noGrp="1"/>
          </p:cNvSpPr>
          <p:nvPr>
            <p:ph type="title"/>
          </p:nvPr>
        </p:nvSpPr>
        <p:spPr>
          <a:xfrm>
            <a:off x="990600" y="609600"/>
            <a:ext cx="3505200" cy="628377"/>
          </a:xfrm>
          <a:prstGeom prst="rect">
            <a:avLst/>
          </a:prstGeom>
        </p:spPr>
        <p:txBody>
          <a:bodyPr vert="horz" wrap="square" lIns="0" tIns="12700" rIns="0" bIns="0" rtlCol="0">
            <a:spAutoFit/>
          </a:bodyPr>
          <a:lstStyle/>
          <a:p>
            <a:pPr marL="12700">
              <a:lnSpc>
                <a:spcPct val="100000"/>
              </a:lnSpc>
              <a:spcBef>
                <a:spcPts val="100"/>
              </a:spcBef>
            </a:pPr>
            <a:r>
              <a:rPr lang="en-IN" sz="4000" dirty="0"/>
              <a:t>Validation</a:t>
            </a:r>
            <a:endParaRPr sz="4000">
              <a:solidFill>
                <a:schemeClr val="tx1"/>
              </a:solidFill>
              <a:latin typeface="Times New Roman"/>
              <a:cs typeface="Times New Roman"/>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571472" y="2000240"/>
            <a:ext cx="7743852" cy="2526333"/>
          </a:xfrm>
          <a:prstGeom prst="rect">
            <a:avLst/>
          </a:prstGeom>
        </p:spPr>
        <p:txBody>
          <a:bodyPr vert="horz" wrap="square" lIns="0" tIns="12700" rIns="0" bIns="0" rtlCol="0">
            <a:spAutoFit/>
          </a:bodyPr>
          <a:lstStyle/>
          <a:p>
            <a:pPr marL="495300" marR="31750" indent="-457200" algn="just">
              <a:lnSpc>
                <a:spcPct val="100000"/>
              </a:lnSpc>
              <a:spcBef>
                <a:spcPts val="100"/>
              </a:spcBef>
              <a:buClr>
                <a:srgbClr val="FFFFFF"/>
              </a:buClr>
              <a:buSzPct val="75000"/>
              <a:buFont typeface="+mj-lt"/>
              <a:buAutoNum type="arabicPeriod"/>
              <a:tabLst>
                <a:tab pos="379730" algn="l"/>
              </a:tabLst>
            </a:pPr>
            <a:r>
              <a:rPr lang="en-IN" sz="2000" dirty="0">
                <a:latin typeface="Cambria" pitchFamily="18" charset="0"/>
                <a:ea typeface="Cambria" pitchFamily="18" charset="0"/>
              </a:rPr>
              <a:t>1.	Requirements management is a set of activities that help the project team identify, control, and track requirements and changes to requirements at any time as the project proceeds.</a:t>
            </a: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latin typeface="Cambria" pitchFamily="18" charset="0"/>
              <a:ea typeface="Cambria" pitchFamily="18" charset="0"/>
            </a:endParaRPr>
          </a:p>
          <a:p>
            <a:pPr marL="495300" marR="31750" indent="-457200" algn="just">
              <a:lnSpc>
                <a:spcPct val="100000"/>
              </a:lnSpc>
              <a:spcBef>
                <a:spcPts val="100"/>
              </a:spcBef>
              <a:buClr>
                <a:srgbClr val="FFFFFF"/>
              </a:buClr>
              <a:buSzPct val="75000"/>
              <a:buFont typeface="+mj-lt"/>
              <a:buAutoNum type="arabicPeriod"/>
              <a:tabLst>
                <a:tab pos="379730" algn="l"/>
              </a:tabLst>
            </a:pPr>
            <a:r>
              <a:rPr lang="en-IN" sz="2000" dirty="0">
                <a:latin typeface="Cambria" pitchFamily="18" charset="0"/>
                <a:ea typeface="Cambria" pitchFamily="18" charset="0"/>
              </a:rPr>
              <a:t>2.	 Many of these activities are identical to the software configuration management (SCM).</a:t>
            </a:r>
            <a:endParaRPr lang="en-IN" sz="2000" dirty="0">
              <a:latin typeface="Cambria" pitchFamily="18" charset="0"/>
              <a:ea typeface="Cambria" pitchFamily="18" charset="0"/>
              <a:cs typeface="Arial"/>
            </a:endParaRPr>
          </a:p>
          <a:p>
            <a:pPr marL="495300" marR="31750" indent="-457200" algn="just">
              <a:lnSpc>
                <a:spcPct val="100000"/>
              </a:lnSpc>
              <a:spcBef>
                <a:spcPts val="100"/>
              </a:spcBef>
              <a:buClr>
                <a:srgbClr val="FFFFFF"/>
              </a:buClr>
              <a:buSzPct val="75000"/>
              <a:buFont typeface="+mj-lt"/>
              <a:buAutoNum type="arabicPeriod"/>
              <a:tabLst>
                <a:tab pos="379730" algn="l"/>
              </a:tabLst>
            </a:pPr>
            <a:endParaRPr lang="en-IN" sz="2000" dirty="0">
              <a:latin typeface="Cambria" pitchFamily="18" charset="0"/>
              <a:ea typeface="Cambria" pitchFamily="18" charset="0"/>
              <a:cs typeface="Arial"/>
            </a:endParaRPr>
          </a:p>
          <a:p>
            <a:pPr marL="495300" marR="31750" indent="-457200" algn="just">
              <a:lnSpc>
                <a:spcPct val="100000"/>
              </a:lnSpc>
              <a:spcBef>
                <a:spcPts val="100"/>
              </a:spcBef>
              <a:buClr>
                <a:srgbClr val="FFFFFF"/>
              </a:buClr>
              <a:buSzPct val="75000"/>
              <a:buFont typeface="+mj-lt"/>
              <a:buAutoNum type="arabicPeriod"/>
              <a:tabLst>
                <a:tab pos="379730" algn="l"/>
              </a:tabLst>
            </a:pPr>
            <a:endParaRPr sz="2000">
              <a:latin typeface="Cambria" pitchFamily="18" charset="0"/>
              <a:ea typeface="Cambria" pitchFamily="18" charset="0"/>
              <a:cs typeface="Arial"/>
            </a:endParaRPr>
          </a:p>
        </p:txBody>
      </p:sp>
      <p:sp>
        <p:nvSpPr>
          <p:cNvPr id="9" name="object 9"/>
          <p:cNvSpPr txBox="1">
            <a:spLocks noGrp="1"/>
          </p:cNvSpPr>
          <p:nvPr>
            <p:ph type="title"/>
          </p:nvPr>
        </p:nvSpPr>
        <p:spPr>
          <a:xfrm>
            <a:off x="928662" y="857232"/>
            <a:ext cx="5867416" cy="628377"/>
          </a:xfrm>
          <a:prstGeom prst="rect">
            <a:avLst/>
          </a:prstGeom>
        </p:spPr>
        <p:txBody>
          <a:bodyPr vert="horz" wrap="square" lIns="0" tIns="12700" rIns="0" bIns="0" rtlCol="0">
            <a:spAutoFit/>
          </a:bodyPr>
          <a:lstStyle/>
          <a:p>
            <a:pPr marL="12700">
              <a:lnSpc>
                <a:spcPct val="100000"/>
              </a:lnSpc>
              <a:spcBef>
                <a:spcPts val="100"/>
              </a:spcBef>
            </a:pPr>
            <a:r>
              <a:rPr lang="en-IN" sz="4000" dirty="0"/>
              <a:t>Requirements management</a:t>
            </a:r>
            <a:endParaRPr sz="4000">
              <a:solidFill>
                <a:schemeClr val="tx1"/>
              </a:solidFill>
              <a:latin typeface="Times New Roman"/>
              <a:cs typeface="Times New Roman"/>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85786" y="642918"/>
            <a:ext cx="6398261" cy="566822"/>
          </a:xfrm>
          <a:prstGeom prst="rect">
            <a:avLst/>
          </a:prstGeom>
        </p:spPr>
        <p:txBody>
          <a:bodyPr vert="horz" wrap="square" lIns="0" tIns="12700" rIns="0" bIns="0" rtlCol="0">
            <a:spAutoFit/>
          </a:bodyPr>
          <a:lstStyle/>
          <a:p>
            <a:pPr marL="12700" marR="5080">
              <a:lnSpc>
                <a:spcPct val="100000"/>
              </a:lnSpc>
              <a:spcBef>
                <a:spcPts val="100"/>
              </a:spcBef>
              <a:tabLst>
                <a:tab pos="1381125" algn="l"/>
                <a:tab pos="3297554" algn="l"/>
              </a:tabLst>
            </a:pPr>
            <a:r>
              <a:rPr lang="en-IN" sz="3600" spc="295" dirty="0">
                <a:solidFill>
                  <a:schemeClr val="tx1"/>
                </a:solidFill>
                <a:effectLst>
                  <a:outerShdw blurRad="38100" dist="38100" dir="2700000" algn="tl">
                    <a:srgbClr val="000000">
                      <a:alpha val="43137"/>
                    </a:srgbClr>
                  </a:outerShdw>
                </a:effectLst>
              </a:rPr>
              <a:t>2.</a:t>
            </a:r>
            <a:r>
              <a:rPr sz="3600" spc="295">
                <a:solidFill>
                  <a:schemeClr val="tx1"/>
                </a:solidFill>
                <a:effectLst>
                  <a:outerShdw blurRad="38100" dist="38100" dir="2700000" algn="tl">
                    <a:srgbClr val="000000">
                      <a:alpha val="43137"/>
                    </a:srgbClr>
                  </a:outerShdw>
                </a:effectLst>
              </a:rPr>
              <a:t>G</a:t>
            </a:r>
            <a:r>
              <a:rPr sz="3600" spc="90">
                <a:solidFill>
                  <a:schemeClr val="tx1"/>
                </a:solidFill>
                <a:effectLst>
                  <a:outerShdw blurRad="38100" dist="38100" dir="2700000" algn="tl">
                    <a:srgbClr val="000000">
                      <a:alpha val="43137"/>
                    </a:srgbClr>
                  </a:outerShdw>
                </a:effectLst>
              </a:rPr>
              <a:t>ro</a:t>
            </a:r>
            <a:r>
              <a:rPr sz="3600" spc="105">
                <a:solidFill>
                  <a:schemeClr val="tx1"/>
                </a:solidFill>
                <a:effectLst>
                  <a:outerShdw blurRad="38100" dist="38100" dir="2700000" algn="tl">
                    <a:srgbClr val="000000">
                      <a:alpha val="43137"/>
                    </a:srgbClr>
                  </a:outerShdw>
                </a:effectLst>
              </a:rPr>
              <a:t>u</a:t>
            </a:r>
            <a:r>
              <a:rPr sz="3600" spc="90">
                <a:solidFill>
                  <a:schemeClr val="tx1"/>
                </a:solidFill>
                <a:effectLst>
                  <a:outerShdw blurRad="38100" dist="38100" dir="2700000" algn="tl">
                    <a:srgbClr val="000000">
                      <a:alpha val="43137"/>
                    </a:srgbClr>
                  </a:outerShdw>
                </a:effectLst>
              </a:rPr>
              <a:t>n</a:t>
            </a:r>
            <a:r>
              <a:rPr lang="en-US" sz="3600" spc="-200" dirty="0">
                <a:solidFill>
                  <a:schemeClr val="tx1"/>
                </a:solidFill>
                <a:effectLst>
                  <a:outerShdw blurRad="38100" dist="38100" dir="2700000" algn="tl">
                    <a:srgbClr val="000000">
                      <a:alpha val="43137"/>
                    </a:srgbClr>
                  </a:outerShdw>
                </a:effectLst>
              </a:rPr>
              <a:t>d </a:t>
            </a:r>
            <a:r>
              <a:rPr sz="3600" spc="295">
                <a:solidFill>
                  <a:schemeClr val="tx1"/>
                </a:solidFill>
                <a:effectLst>
                  <a:outerShdw blurRad="38100" dist="38100" dir="2700000" algn="tl">
                    <a:srgbClr val="000000">
                      <a:alpha val="43137"/>
                    </a:srgbClr>
                  </a:outerShdw>
                </a:effectLst>
              </a:rPr>
              <a:t>W</a:t>
            </a:r>
            <a:r>
              <a:rPr sz="3600" spc="90">
                <a:solidFill>
                  <a:schemeClr val="tx1"/>
                </a:solidFill>
                <a:effectLst>
                  <a:outerShdw blurRad="38100" dist="38100" dir="2700000" algn="tl">
                    <a:srgbClr val="000000">
                      <a:alpha val="43137"/>
                    </a:srgbClr>
                  </a:outerShdw>
                </a:effectLst>
              </a:rPr>
              <a:t>or</a:t>
            </a:r>
            <a:r>
              <a:rPr sz="3600" spc="-155">
                <a:solidFill>
                  <a:schemeClr val="tx1"/>
                </a:solidFill>
                <a:effectLst>
                  <a:outerShdw blurRad="38100" dist="38100" dir="2700000" algn="tl">
                    <a:srgbClr val="000000">
                      <a:alpha val="43137"/>
                    </a:srgbClr>
                  </a:outerShdw>
                </a:effectLst>
              </a:rPr>
              <a:t>k </a:t>
            </a:r>
            <a:r>
              <a:rPr sz="3600" spc="-105">
                <a:solidFill>
                  <a:schemeClr val="tx1"/>
                </a:solidFill>
                <a:effectLst>
                  <a:outerShdw blurRad="38100" dist="38100" dir="2700000" algn="tl">
                    <a:srgbClr val="000000">
                      <a:alpha val="43137"/>
                    </a:srgbClr>
                  </a:outerShdw>
                </a:effectLst>
              </a:rPr>
              <a:t> </a:t>
            </a:r>
            <a:r>
              <a:rPr sz="3600" spc="120" dirty="0">
                <a:solidFill>
                  <a:schemeClr val="tx1"/>
                </a:solidFill>
                <a:effectLst>
                  <a:outerShdw blurRad="38100" dist="38100" dir="2700000" algn="tl">
                    <a:srgbClr val="000000">
                      <a:alpha val="43137"/>
                    </a:srgbClr>
                  </a:outerShdw>
                </a:effectLst>
              </a:rPr>
              <a:t>Establishment</a:t>
            </a:r>
            <a:endParaRPr sz="3600">
              <a:solidFill>
                <a:schemeClr val="tx1"/>
              </a:solidFill>
              <a:effectLst>
                <a:outerShdw blurRad="38100" dist="38100" dir="2700000" algn="tl">
                  <a:srgbClr val="000000">
                    <a:alpha val="43137"/>
                  </a:srgbClr>
                </a:outerShdw>
              </a:effectLst>
            </a:endParaRPr>
          </a:p>
        </p:txBody>
      </p:sp>
      <p:sp>
        <p:nvSpPr>
          <p:cNvPr id="8" name="object 8"/>
          <p:cNvSpPr txBox="1"/>
          <p:nvPr/>
        </p:nvSpPr>
        <p:spPr>
          <a:xfrm>
            <a:off x="928662" y="1643050"/>
            <a:ext cx="7169150" cy="4761303"/>
          </a:xfrm>
          <a:prstGeom prst="rect">
            <a:avLst/>
          </a:prstGeom>
        </p:spPr>
        <p:txBody>
          <a:bodyPr vert="horz" wrap="square" lIns="0" tIns="12700" rIns="0" bIns="0" rtlCol="0">
            <a:spAutoFit/>
          </a:bodyPr>
          <a:lstStyle/>
          <a:p>
            <a:pPr marL="12700" marR="5080" algn="just">
              <a:lnSpc>
                <a:spcPct val="100000"/>
              </a:lnSpc>
              <a:spcBef>
                <a:spcPts val="100"/>
              </a:spcBef>
              <a:tabLst>
                <a:tab pos="1252220" algn="l"/>
                <a:tab pos="2153285" algn="l"/>
                <a:tab pos="2700020" algn="l"/>
                <a:tab pos="4701540" algn="l"/>
                <a:tab pos="6090285" algn="l"/>
              </a:tabLst>
            </a:pPr>
            <a:r>
              <a:rPr sz="2000">
                <a:latin typeface="Cambria" pitchFamily="18" charset="0"/>
                <a:ea typeface="Cambria" pitchFamily="18" charset="0"/>
                <a:cs typeface="Arial"/>
              </a:rPr>
              <a:t>Gr</a:t>
            </a:r>
            <a:r>
              <a:rPr sz="2000" spc="-10">
                <a:latin typeface="Cambria" pitchFamily="18" charset="0"/>
                <a:ea typeface="Cambria" pitchFamily="18" charset="0"/>
                <a:cs typeface="Arial"/>
              </a:rPr>
              <a:t>o</a:t>
            </a:r>
            <a:r>
              <a:rPr sz="2000">
                <a:latin typeface="Cambria" pitchFamily="18" charset="0"/>
                <a:ea typeface="Cambria" pitchFamily="18" charset="0"/>
                <a:cs typeface="Arial"/>
              </a:rPr>
              <a:t>u</a:t>
            </a:r>
            <a:r>
              <a:rPr sz="2000" spc="-10">
                <a:latin typeface="Cambria" pitchFamily="18" charset="0"/>
                <a:ea typeface="Cambria" pitchFamily="18" charset="0"/>
                <a:cs typeface="Arial"/>
              </a:rPr>
              <a:t>n</a:t>
            </a:r>
            <a:r>
              <a:rPr sz="2000">
                <a:latin typeface="Cambria" pitchFamily="18" charset="0"/>
                <a:ea typeface="Cambria" pitchFamily="18" charset="0"/>
                <a:cs typeface="Arial"/>
              </a:rPr>
              <a:t>d</a:t>
            </a:r>
            <a:r>
              <a:rPr lang="en-IN" sz="2000" dirty="0">
                <a:latin typeface="Cambria" pitchFamily="18" charset="0"/>
                <a:ea typeface="Cambria" pitchFamily="18" charset="0"/>
                <a:cs typeface="Arial"/>
              </a:rPr>
              <a:t> </a:t>
            </a:r>
            <a:r>
              <a:rPr sz="2000" spc="-5">
                <a:latin typeface="Cambria" pitchFamily="18" charset="0"/>
                <a:ea typeface="Cambria" pitchFamily="18" charset="0"/>
                <a:cs typeface="Arial"/>
              </a:rPr>
              <a:t>W</a:t>
            </a:r>
            <a:r>
              <a:rPr sz="2000" spc="-10">
                <a:latin typeface="Cambria" pitchFamily="18" charset="0"/>
                <a:ea typeface="Cambria" pitchFamily="18" charset="0"/>
                <a:cs typeface="Arial"/>
              </a:rPr>
              <a:t>o</a:t>
            </a:r>
            <a:r>
              <a:rPr sz="2000">
                <a:latin typeface="Cambria" pitchFamily="18" charset="0"/>
                <a:ea typeface="Cambria" pitchFamily="18" charset="0"/>
                <a:cs typeface="Arial"/>
              </a:rPr>
              <a:t>rk</a:t>
            </a:r>
            <a:r>
              <a:rPr lang="en-IN" sz="2000" dirty="0">
                <a:latin typeface="Cambria" pitchFamily="18" charset="0"/>
                <a:ea typeface="Cambria" pitchFamily="18" charset="0"/>
                <a:cs typeface="Arial"/>
              </a:rPr>
              <a:t> </a:t>
            </a:r>
            <a:r>
              <a:rPr sz="2000">
                <a:latin typeface="Cambria" pitchFamily="18" charset="0"/>
                <a:ea typeface="Cambria" pitchFamily="18" charset="0"/>
                <a:cs typeface="Arial"/>
              </a:rPr>
              <a:t>f</a:t>
            </a:r>
            <a:r>
              <a:rPr sz="2000" spc="-5">
                <a:latin typeface="Cambria" pitchFamily="18" charset="0"/>
                <a:ea typeface="Cambria" pitchFamily="18" charset="0"/>
                <a:cs typeface="Arial"/>
              </a:rPr>
              <a:t>o</a:t>
            </a:r>
            <a:r>
              <a:rPr sz="2000">
                <a:latin typeface="Cambria" pitchFamily="18" charset="0"/>
                <a:ea typeface="Cambria" pitchFamily="18" charset="0"/>
                <a:cs typeface="Arial"/>
              </a:rPr>
              <a:t>r</a:t>
            </a:r>
            <a:r>
              <a:rPr lang="en-IN" sz="2000" dirty="0">
                <a:latin typeface="Cambria" pitchFamily="18" charset="0"/>
                <a:ea typeface="Cambria" pitchFamily="18" charset="0"/>
                <a:cs typeface="Arial"/>
              </a:rPr>
              <a:t> </a:t>
            </a:r>
            <a:r>
              <a:rPr sz="2000" spc="-15">
                <a:latin typeface="Cambria" pitchFamily="18" charset="0"/>
                <a:ea typeface="Cambria" pitchFamily="18" charset="0"/>
                <a:cs typeface="Arial"/>
              </a:rPr>
              <a:t>R</a:t>
            </a:r>
            <a:r>
              <a:rPr sz="2000">
                <a:latin typeface="Cambria" pitchFamily="18" charset="0"/>
                <a:ea typeface="Cambria" pitchFamily="18" charset="0"/>
                <a:cs typeface="Arial"/>
              </a:rPr>
              <a:t>e</a:t>
            </a:r>
            <a:r>
              <a:rPr sz="2000" spc="-10">
                <a:latin typeface="Cambria" pitchFamily="18" charset="0"/>
                <a:ea typeface="Cambria" pitchFamily="18" charset="0"/>
                <a:cs typeface="Arial"/>
              </a:rPr>
              <a:t>q</a:t>
            </a:r>
            <a:r>
              <a:rPr sz="2000">
                <a:latin typeface="Cambria" pitchFamily="18" charset="0"/>
                <a:ea typeface="Cambria" pitchFamily="18" charset="0"/>
                <a:cs typeface="Arial"/>
              </a:rPr>
              <a:t>ui</a:t>
            </a:r>
            <a:r>
              <a:rPr sz="2000" spc="-10">
                <a:latin typeface="Cambria" pitchFamily="18" charset="0"/>
                <a:ea typeface="Cambria" pitchFamily="18" charset="0"/>
                <a:cs typeface="Arial"/>
              </a:rPr>
              <a:t>re</a:t>
            </a:r>
            <a:r>
              <a:rPr sz="2000">
                <a:latin typeface="Cambria" pitchFamily="18" charset="0"/>
                <a:ea typeface="Cambria" pitchFamily="18" charset="0"/>
                <a:cs typeface="Arial"/>
              </a:rPr>
              <a:t>m</a:t>
            </a:r>
            <a:r>
              <a:rPr sz="2000" spc="-10">
                <a:latin typeface="Cambria" pitchFamily="18" charset="0"/>
                <a:ea typeface="Cambria" pitchFamily="18" charset="0"/>
                <a:cs typeface="Arial"/>
              </a:rPr>
              <a:t>e</a:t>
            </a:r>
            <a:r>
              <a:rPr sz="2000">
                <a:latin typeface="Cambria" pitchFamily="18" charset="0"/>
                <a:ea typeface="Cambria" pitchFamily="18" charset="0"/>
                <a:cs typeface="Arial"/>
              </a:rPr>
              <a:t>nt</a:t>
            </a:r>
            <a:r>
              <a:rPr lang="en-IN" sz="2000" dirty="0">
                <a:latin typeface="Cambria" pitchFamily="18" charset="0"/>
                <a:ea typeface="Cambria" pitchFamily="18" charset="0"/>
                <a:cs typeface="Arial"/>
              </a:rPr>
              <a:t> </a:t>
            </a:r>
            <a:r>
              <a:rPr sz="2000">
                <a:latin typeface="Cambria" pitchFamily="18" charset="0"/>
                <a:ea typeface="Cambria" pitchFamily="18" charset="0"/>
                <a:cs typeface="Arial"/>
              </a:rPr>
              <a:t>A</a:t>
            </a:r>
            <a:r>
              <a:rPr sz="2000" spc="-10">
                <a:latin typeface="Cambria" pitchFamily="18" charset="0"/>
                <a:ea typeface="Cambria" pitchFamily="18" charset="0"/>
                <a:cs typeface="Arial"/>
              </a:rPr>
              <a:t>na</a:t>
            </a:r>
            <a:r>
              <a:rPr sz="2000">
                <a:latin typeface="Cambria" pitchFamily="18" charset="0"/>
                <a:ea typeface="Cambria" pitchFamily="18" charset="0"/>
                <a:cs typeface="Arial"/>
              </a:rPr>
              <a:t>l</a:t>
            </a:r>
            <a:r>
              <a:rPr sz="2000" spc="-25">
                <a:latin typeface="Cambria" pitchFamily="18" charset="0"/>
                <a:ea typeface="Cambria" pitchFamily="18" charset="0"/>
                <a:cs typeface="Arial"/>
              </a:rPr>
              <a:t>y</a:t>
            </a:r>
            <a:r>
              <a:rPr sz="2000" spc="-10">
                <a:latin typeface="Cambria" pitchFamily="18" charset="0"/>
                <a:ea typeface="Cambria" pitchFamily="18" charset="0"/>
                <a:cs typeface="Arial"/>
              </a:rPr>
              <a:t>s</a:t>
            </a:r>
            <a:r>
              <a:rPr sz="2000" spc="10">
                <a:latin typeface="Cambria" pitchFamily="18" charset="0"/>
                <a:ea typeface="Cambria" pitchFamily="18" charset="0"/>
                <a:cs typeface="Arial"/>
              </a:rPr>
              <a:t>i</a:t>
            </a:r>
            <a:r>
              <a:rPr sz="2000">
                <a:latin typeface="Cambria" pitchFamily="18" charset="0"/>
                <a:ea typeface="Cambria" pitchFamily="18" charset="0"/>
                <a:cs typeface="Arial"/>
              </a:rPr>
              <a:t>s</a:t>
            </a:r>
            <a:r>
              <a:rPr lang="en-IN" sz="2000" dirty="0">
                <a:latin typeface="Cambria" pitchFamily="18" charset="0"/>
                <a:ea typeface="Cambria" pitchFamily="18" charset="0"/>
                <a:cs typeface="Arial"/>
              </a:rPr>
              <a:t> </a:t>
            </a:r>
            <a:r>
              <a:rPr sz="2000">
                <a:latin typeface="Cambria" pitchFamily="18" charset="0"/>
                <a:ea typeface="Cambria" pitchFamily="18" charset="0"/>
                <a:cs typeface="Arial"/>
              </a:rPr>
              <a:t>c</a:t>
            </a:r>
            <a:r>
              <a:rPr sz="2000" spc="-10">
                <a:latin typeface="Cambria" pitchFamily="18" charset="0"/>
                <a:ea typeface="Cambria" pitchFamily="18" charset="0"/>
                <a:cs typeface="Arial"/>
              </a:rPr>
              <a:t>on</a:t>
            </a:r>
            <a:r>
              <a:rPr sz="2000">
                <a:latin typeface="Cambria" pitchFamily="18" charset="0"/>
                <a:ea typeface="Cambria" pitchFamily="18" charset="0"/>
                <a:cs typeface="Arial"/>
              </a:rPr>
              <a:t>si</a:t>
            </a:r>
            <a:r>
              <a:rPr sz="2000" spc="-10">
                <a:latin typeface="Cambria" pitchFamily="18" charset="0"/>
                <a:ea typeface="Cambria" pitchFamily="18" charset="0"/>
                <a:cs typeface="Arial"/>
              </a:rPr>
              <a:t>s</a:t>
            </a:r>
            <a:r>
              <a:rPr sz="2000">
                <a:latin typeface="Cambria" pitchFamily="18" charset="0"/>
                <a:ea typeface="Cambria" pitchFamily="18" charset="0"/>
                <a:cs typeface="Arial"/>
              </a:rPr>
              <a:t>t  </a:t>
            </a:r>
            <a:r>
              <a:rPr sz="2000" spc="-5">
                <a:latin typeface="Cambria" pitchFamily="18" charset="0"/>
                <a:ea typeface="Cambria" pitchFamily="18" charset="0"/>
                <a:cs typeface="Arial"/>
              </a:rPr>
              <a:t>of</a:t>
            </a:r>
            <a:endParaRPr lang="en-IN" sz="2000" spc="-5" dirty="0">
              <a:latin typeface="Cambria" pitchFamily="18" charset="0"/>
              <a:ea typeface="Cambria" pitchFamily="18" charset="0"/>
              <a:cs typeface="Arial"/>
            </a:endParaRPr>
          </a:p>
          <a:p>
            <a:pPr marL="12700" marR="5080" algn="just">
              <a:lnSpc>
                <a:spcPct val="100000"/>
              </a:lnSpc>
              <a:spcBef>
                <a:spcPts val="100"/>
              </a:spcBef>
              <a:tabLst>
                <a:tab pos="1252220" algn="l"/>
                <a:tab pos="2153285" algn="l"/>
                <a:tab pos="2700020" algn="l"/>
                <a:tab pos="4701540" algn="l"/>
                <a:tab pos="6090285" algn="l"/>
              </a:tabLst>
            </a:pPr>
            <a:endParaRPr lang="en-IN" sz="2000" spc="-5" dirty="0">
              <a:latin typeface="Cambria" pitchFamily="18" charset="0"/>
              <a:ea typeface="Cambria" pitchFamily="18" charset="0"/>
              <a:cs typeface="Arial"/>
            </a:endParaRPr>
          </a:p>
          <a:p>
            <a:pPr marL="12700" marR="5080" algn="just">
              <a:lnSpc>
                <a:spcPct val="120800"/>
              </a:lnSpc>
              <a:spcBef>
                <a:spcPts val="100"/>
              </a:spcBef>
            </a:pPr>
            <a:r>
              <a:rPr lang="en-IN" sz="2000" spc="-5" dirty="0">
                <a:solidFill>
                  <a:srgbClr val="FF0000"/>
                </a:solidFill>
                <a:latin typeface="Cambria" pitchFamily="18" charset="0"/>
                <a:ea typeface="Cambria" pitchFamily="18" charset="0"/>
                <a:cs typeface="Arial"/>
              </a:rPr>
              <a:t>1.Identifying stakeholders-</a:t>
            </a:r>
            <a:r>
              <a:rPr lang="en-IN" sz="2000" dirty="0"/>
              <a:t>“anyone who benefits in a direct or indirect way from the system which is being developed.”</a:t>
            </a:r>
          </a:p>
          <a:p>
            <a:pPr marL="12700" marR="5080" algn="just">
              <a:lnSpc>
                <a:spcPct val="120800"/>
              </a:lnSpc>
              <a:spcBef>
                <a:spcPts val="100"/>
              </a:spcBef>
              <a:buFont typeface="Arial" pitchFamily="34" charset="0"/>
              <a:buChar char="•"/>
            </a:pPr>
            <a:endParaRPr lang="en-IN" sz="2000" spc="-5" dirty="0">
              <a:latin typeface="Cambria" pitchFamily="18" charset="0"/>
              <a:ea typeface="Cambria" pitchFamily="18" charset="0"/>
              <a:cs typeface="Arial"/>
            </a:endParaRPr>
          </a:p>
          <a:p>
            <a:pPr marL="412750" marR="3724910" algn="just">
              <a:lnSpc>
                <a:spcPct val="120700"/>
              </a:lnSpc>
              <a:buFont typeface="Arial" pitchFamily="34" charset="0"/>
              <a:buChar char="•"/>
            </a:pPr>
            <a:r>
              <a:rPr lang="en-IN" sz="2000" spc="-5" dirty="0">
                <a:latin typeface="Cambria" pitchFamily="18" charset="0"/>
                <a:ea typeface="Cambria" pitchFamily="18" charset="0"/>
                <a:cs typeface="Arial"/>
              </a:rPr>
              <a:t> Project</a:t>
            </a:r>
            <a:r>
              <a:rPr lang="en-IN" sz="2000" spc="-75" dirty="0">
                <a:latin typeface="Cambria" pitchFamily="18" charset="0"/>
                <a:ea typeface="Cambria" pitchFamily="18" charset="0"/>
                <a:cs typeface="Arial"/>
              </a:rPr>
              <a:t> </a:t>
            </a:r>
            <a:r>
              <a:rPr lang="en-IN" sz="2000" spc="-5" dirty="0">
                <a:latin typeface="Cambria" pitchFamily="18" charset="0"/>
                <a:ea typeface="Cambria" pitchFamily="18" charset="0"/>
                <a:cs typeface="Arial"/>
              </a:rPr>
              <a:t>Manager</a:t>
            </a:r>
          </a:p>
          <a:p>
            <a:pPr marL="412750" marR="3724910" algn="just">
              <a:lnSpc>
                <a:spcPct val="120700"/>
              </a:lnSpc>
              <a:buFont typeface="Arial" pitchFamily="34" charset="0"/>
              <a:buChar char="•"/>
            </a:pPr>
            <a:r>
              <a:rPr lang="en-IN" sz="2000" spc="-5" dirty="0">
                <a:latin typeface="Cambria" pitchFamily="18" charset="0"/>
                <a:ea typeface="Cambria" pitchFamily="18" charset="0"/>
                <a:cs typeface="Arial"/>
              </a:rPr>
              <a:t> </a:t>
            </a:r>
            <a:r>
              <a:rPr lang="en-IN" sz="2000" spc="-10" dirty="0">
                <a:latin typeface="Cambria" pitchFamily="18" charset="0"/>
                <a:ea typeface="Cambria" pitchFamily="18" charset="0"/>
                <a:cs typeface="Arial"/>
              </a:rPr>
              <a:t>Team   </a:t>
            </a:r>
            <a:r>
              <a:rPr lang="en-IN" sz="2000" spc="-5" dirty="0">
                <a:latin typeface="Cambria" pitchFamily="18" charset="0"/>
                <a:ea typeface="Cambria" pitchFamily="18" charset="0"/>
                <a:cs typeface="Arial"/>
              </a:rPr>
              <a:t>Members  </a:t>
            </a:r>
          </a:p>
          <a:p>
            <a:pPr marL="412750" marR="3724910" algn="just">
              <a:lnSpc>
                <a:spcPct val="120700"/>
              </a:lnSpc>
              <a:buFont typeface="Arial" pitchFamily="34" charset="0"/>
              <a:buChar char="•"/>
            </a:pPr>
            <a:r>
              <a:rPr lang="en-IN" sz="2000" spc="-5" dirty="0">
                <a:latin typeface="Cambria" pitchFamily="18" charset="0"/>
                <a:ea typeface="Cambria" pitchFamily="18" charset="0"/>
                <a:cs typeface="Arial"/>
              </a:rPr>
              <a:t> </a:t>
            </a:r>
            <a:r>
              <a:rPr lang="en-IN" sz="2000" spc="-10" dirty="0">
                <a:latin typeface="Cambria" pitchFamily="18" charset="0"/>
                <a:ea typeface="Cambria" pitchFamily="18" charset="0"/>
                <a:cs typeface="Arial"/>
              </a:rPr>
              <a:t>Team</a:t>
            </a:r>
            <a:r>
              <a:rPr lang="en-IN" sz="2000" spc="-5" dirty="0">
                <a:latin typeface="Cambria" pitchFamily="18" charset="0"/>
                <a:ea typeface="Cambria" pitchFamily="18" charset="0"/>
                <a:cs typeface="Arial"/>
              </a:rPr>
              <a:t> </a:t>
            </a:r>
            <a:r>
              <a:rPr lang="en-IN" sz="2000" spc="-10" dirty="0">
                <a:latin typeface="Cambria" pitchFamily="18" charset="0"/>
                <a:ea typeface="Cambria" pitchFamily="18" charset="0"/>
                <a:cs typeface="Arial"/>
              </a:rPr>
              <a:t>Leads</a:t>
            </a:r>
            <a:endParaRPr lang="en-IN" sz="2000" dirty="0">
              <a:latin typeface="Cambria" pitchFamily="18" charset="0"/>
              <a:ea typeface="Cambria" pitchFamily="18" charset="0"/>
              <a:cs typeface="Arial"/>
            </a:endParaRPr>
          </a:p>
          <a:p>
            <a:pPr marL="412750" algn="just">
              <a:lnSpc>
                <a:spcPct val="100000"/>
              </a:lnSpc>
              <a:spcBef>
                <a:spcPts val="600"/>
              </a:spcBef>
              <a:buFont typeface="Arial" pitchFamily="34" charset="0"/>
              <a:buChar char="•"/>
            </a:pPr>
            <a:r>
              <a:rPr lang="en-IN" sz="2000" spc="-5" dirty="0">
                <a:latin typeface="Cambria" pitchFamily="18" charset="0"/>
                <a:ea typeface="Cambria" pitchFamily="18" charset="0"/>
                <a:cs typeface="Arial"/>
              </a:rPr>
              <a:t>Project </a:t>
            </a:r>
            <a:r>
              <a:rPr lang="en-IN" sz="2000" spc="-10" dirty="0">
                <a:latin typeface="Cambria" pitchFamily="18" charset="0"/>
                <a:ea typeface="Cambria" pitchFamily="18" charset="0"/>
                <a:cs typeface="Arial"/>
              </a:rPr>
              <a:t>Resource</a:t>
            </a:r>
            <a:r>
              <a:rPr lang="en-IN" sz="2000" spc="5" dirty="0">
                <a:latin typeface="Cambria" pitchFamily="18" charset="0"/>
                <a:ea typeface="Cambria" pitchFamily="18" charset="0"/>
                <a:cs typeface="Arial"/>
              </a:rPr>
              <a:t> </a:t>
            </a:r>
            <a:r>
              <a:rPr lang="en-IN" sz="2000" spc="-5" dirty="0">
                <a:latin typeface="Cambria" pitchFamily="18" charset="0"/>
                <a:ea typeface="Cambria" pitchFamily="18" charset="0"/>
                <a:cs typeface="Arial"/>
              </a:rPr>
              <a:t>Manager</a:t>
            </a:r>
            <a:endParaRPr lang="en-IN" sz="2000" dirty="0">
              <a:latin typeface="Cambria" pitchFamily="18" charset="0"/>
              <a:ea typeface="Cambria" pitchFamily="18" charset="0"/>
              <a:cs typeface="Arial"/>
            </a:endParaRPr>
          </a:p>
          <a:p>
            <a:pPr marL="412750" algn="just">
              <a:lnSpc>
                <a:spcPct val="100000"/>
              </a:lnSpc>
              <a:spcBef>
                <a:spcPts val="600"/>
              </a:spcBef>
              <a:buFont typeface="Arial" pitchFamily="34" charset="0"/>
              <a:buChar char="•"/>
            </a:pPr>
            <a:r>
              <a:rPr lang="en-IN" sz="2000" spc="-5" dirty="0">
                <a:latin typeface="Cambria" pitchFamily="18" charset="0"/>
                <a:ea typeface="Cambria" pitchFamily="18" charset="0"/>
                <a:cs typeface="Arial"/>
              </a:rPr>
              <a:t>Senior Managers</a:t>
            </a:r>
          </a:p>
          <a:p>
            <a:pPr marL="412750" algn="just">
              <a:lnSpc>
                <a:spcPct val="100000"/>
              </a:lnSpc>
              <a:spcBef>
                <a:spcPts val="600"/>
              </a:spcBef>
              <a:buFont typeface="Arial" pitchFamily="34" charset="0"/>
              <a:buChar char="•"/>
            </a:pPr>
            <a:r>
              <a:rPr lang="en-IN" sz="2000" spc="-10" dirty="0">
                <a:latin typeface="Cambria" pitchFamily="18" charset="0"/>
                <a:ea typeface="Cambria" pitchFamily="18" charset="0"/>
                <a:cs typeface="Arial"/>
              </a:rPr>
              <a:t>Executives </a:t>
            </a:r>
            <a:r>
              <a:rPr lang="en-IN" sz="2000" spc="-5" dirty="0">
                <a:latin typeface="Cambria" pitchFamily="18" charset="0"/>
                <a:ea typeface="Cambria" pitchFamily="18" charset="0"/>
                <a:cs typeface="Arial"/>
              </a:rPr>
              <a:t>or</a:t>
            </a:r>
            <a:r>
              <a:rPr lang="en-IN" sz="2000" spc="10" dirty="0">
                <a:latin typeface="Cambria" pitchFamily="18" charset="0"/>
                <a:ea typeface="Cambria" pitchFamily="18" charset="0"/>
                <a:cs typeface="Arial"/>
              </a:rPr>
              <a:t> </a:t>
            </a:r>
            <a:r>
              <a:rPr lang="en-IN" sz="2000" spc="-10" dirty="0">
                <a:latin typeface="Cambria" pitchFamily="18" charset="0"/>
                <a:ea typeface="Cambria" pitchFamily="18" charset="0"/>
                <a:cs typeface="Arial"/>
              </a:rPr>
              <a:t>Sponsors</a:t>
            </a:r>
            <a:endParaRPr lang="en-IN" sz="2000" dirty="0">
              <a:latin typeface="Cambria" pitchFamily="18" charset="0"/>
              <a:ea typeface="Cambria" pitchFamily="18" charset="0"/>
              <a:cs typeface="Arial"/>
            </a:endParaRPr>
          </a:p>
          <a:p>
            <a:pPr marL="12700" marR="5080" algn="just">
              <a:lnSpc>
                <a:spcPct val="120800"/>
              </a:lnSpc>
              <a:spcBef>
                <a:spcPts val="100"/>
              </a:spcBef>
              <a:buFont typeface="Arial" pitchFamily="34" charset="0"/>
              <a:buChar char="•"/>
            </a:pPr>
            <a:endParaRPr lang="en-IN" sz="2000" dirty="0">
              <a:latin typeface="Cambria" pitchFamily="18" charset="0"/>
              <a:ea typeface="Cambria" pitchFamily="18" charset="0"/>
              <a:cs typeface="Arial"/>
            </a:endParaRPr>
          </a:p>
          <a:p>
            <a:pPr marL="12700" marR="5080" algn="just">
              <a:lnSpc>
                <a:spcPct val="100000"/>
              </a:lnSpc>
              <a:spcBef>
                <a:spcPts val="100"/>
              </a:spcBef>
              <a:tabLst>
                <a:tab pos="1252220" algn="l"/>
                <a:tab pos="2153285" algn="l"/>
                <a:tab pos="2700020" algn="l"/>
                <a:tab pos="4701540" algn="l"/>
                <a:tab pos="6090285" algn="l"/>
              </a:tabLst>
            </a:pPr>
            <a:endParaRPr sz="2000">
              <a:latin typeface="Cambria" pitchFamily="18" charset="0"/>
              <a:ea typeface="Cambria" pitchFamily="18" charset="0"/>
              <a:cs typeface="Arial"/>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85786" y="714356"/>
            <a:ext cx="7643866" cy="6779805"/>
          </a:xfrm>
          <a:prstGeom prst="rect">
            <a:avLst/>
          </a:prstGeom>
        </p:spPr>
        <p:txBody>
          <a:bodyPr vert="horz" wrap="square" lIns="0" tIns="12700" rIns="0" bIns="0" rtlCol="0">
            <a:spAutoFit/>
          </a:bodyPr>
          <a:lstStyle/>
          <a:p>
            <a:pPr marL="12700" marR="5080" algn="just">
              <a:lnSpc>
                <a:spcPct val="120800"/>
              </a:lnSpc>
              <a:spcBef>
                <a:spcPts val="100"/>
              </a:spcBef>
            </a:pPr>
            <a:r>
              <a:rPr lang="en-IN" sz="2000" spc="-5" dirty="0">
                <a:solidFill>
                  <a:srgbClr val="FF0000"/>
                </a:solidFill>
                <a:latin typeface="Cambria" pitchFamily="18" charset="0"/>
                <a:ea typeface="Cambria" pitchFamily="18" charset="0"/>
                <a:cs typeface="Arial"/>
              </a:rPr>
              <a:t>2. Recognizing</a:t>
            </a:r>
            <a:r>
              <a:rPr lang="en-IN" sz="2000" spc="-35" dirty="0">
                <a:solidFill>
                  <a:srgbClr val="FF0000"/>
                </a:solidFill>
                <a:latin typeface="Cambria" pitchFamily="18" charset="0"/>
                <a:ea typeface="Cambria" pitchFamily="18" charset="0"/>
                <a:cs typeface="Arial"/>
              </a:rPr>
              <a:t> </a:t>
            </a:r>
            <a:r>
              <a:rPr lang="en-IN" sz="2000" dirty="0">
                <a:solidFill>
                  <a:srgbClr val="FF0000"/>
                </a:solidFill>
                <a:latin typeface="Cambria" pitchFamily="18" charset="0"/>
                <a:ea typeface="Cambria" pitchFamily="18" charset="0"/>
                <a:cs typeface="Arial"/>
              </a:rPr>
              <a:t>viewpoints</a:t>
            </a:r>
            <a:r>
              <a:rPr lang="en-IN" sz="2000" b="1" dirty="0">
                <a:solidFill>
                  <a:srgbClr val="FF0000"/>
                </a:solidFill>
                <a:latin typeface="Cambria" pitchFamily="18" charset="0"/>
                <a:ea typeface="Cambria" pitchFamily="18" charset="0"/>
                <a:cs typeface="Arial"/>
              </a:rPr>
              <a:t>-</a:t>
            </a:r>
            <a:r>
              <a:rPr lang="en-IN" sz="2000" dirty="0">
                <a:latin typeface="Cambria" pitchFamily="18" charset="0"/>
                <a:ea typeface="Cambria" pitchFamily="18" charset="0"/>
              </a:rPr>
              <a:t>“Put three stakeholders in a room and ask them what kind of system they want. You’re likely to get four or more different opinions.</a:t>
            </a:r>
          </a:p>
          <a:p>
            <a:pPr marL="12700" marR="5080" algn="just">
              <a:lnSpc>
                <a:spcPct val="120800"/>
              </a:lnSpc>
              <a:spcBef>
                <a:spcPts val="100"/>
              </a:spcBef>
            </a:pPr>
            <a:endParaRPr lang="en-IN" sz="2000" b="1" dirty="0">
              <a:solidFill>
                <a:srgbClr val="FF0000"/>
              </a:solidFill>
              <a:latin typeface="Cambria" pitchFamily="18" charset="0"/>
              <a:ea typeface="Cambria" pitchFamily="18" charset="0"/>
              <a:cs typeface="Arial"/>
            </a:endParaRPr>
          </a:p>
          <a:p>
            <a:pPr marL="12700" marR="5080" algn="just">
              <a:lnSpc>
                <a:spcPct val="120800"/>
              </a:lnSpc>
              <a:spcBef>
                <a:spcPts val="100"/>
              </a:spcBef>
              <a:buFont typeface="Arial" pitchFamily="34" charset="0"/>
              <a:buChar char="•"/>
            </a:pPr>
            <a:r>
              <a:rPr lang="en-IN" sz="2000" dirty="0">
                <a:solidFill>
                  <a:srgbClr val="FF0000"/>
                </a:solidFill>
                <a:latin typeface="Cambria" pitchFamily="18" charset="0"/>
                <a:ea typeface="Cambria" pitchFamily="18" charset="0"/>
              </a:rPr>
              <a:t>Marketing group </a:t>
            </a:r>
            <a:r>
              <a:rPr lang="en-IN" sz="2000" dirty="0">
                <a:latin typeface="Cambria" pitchFamily="18" charset="0"/>
                <a:ea typeface="Cambria" pitchFamily="18" charset="0"/>
              </a:rPr>
              <a:t>is interested in functions and features that will excite the potential market, making the new system easy to sell.</a:t>
            </a:r>
          </a:p>
          <a:p>
            <a:pPr marL="12700" marR="5080" algn="just">
              <a:lnSpc>
                <a:spcPct val="120800"/>
              </a:lnSpc>
              <a:spcBef>
                <a:spcPts val="100"/>
              </a:spcBef>
              <a:buFont typeface="Arial" pitchFamily="34" charset="0"/>
              <a:buChar char="•"/>
            </a:pPr>
            <a:endParaRPr lang="en-IN" sz="2000" dirty="0">
              <a:latin typeface="Cambria" pitchFamily="18" charset="0"/>
              <a:ea typeface="Cambria" pitchFamily="18" charset="0"/>
            </a:endParaRPr>
          </a:p>
          <a:p>
            <a:pPr marL="12700" marR="5080" algn="just">
              <a:lnSpc>
                <a:spcPct val="120800"/>
              </a:lnSpc>
              <a:spcBef>
                <a:spcPts val="100"/>
              </a:spcBef>
              <a:buFont typeface="Arial" pitchFamily="34" charset="0"/>
              <a:buChar char="•"/>
            </a:pPr>
            <a:r>
              <a:rPr lang="en-IN" sz="2000" dirty="0">
                <a:latin typeface="Cambria" pitchFamily="18" charset="0"/>
                <a:ea typeface="Cambria" pitchFamily="18" charset="0"/>
              </a:rPr>
              <a:t> </a:t>
            </a:r>
            <a:r>
              <a:rPr lang="en-IN" sz="2000" dirty="0">
                <a:solidFill>
                  <a:srgbClr val="FF0000"/>
                </a:solidFill>
                <a:latin typeface="Cambria" pitchFamily="18" charset="0"/>
                <a:ea typeface="Cambria" pitchFamily="18" charset="0"/>
              </a:rPr>
              <a:t>Business managers </a:t>
            </a:r>
            <a:r>
              <a:rPr lang="en-IN" sz="2000" dirty="0">
                <a:latin typeface="Cambria" pitchFamily="18" charset="0"/>
                <a:ea typeface="Cambria" pitchFamily="18" charset="0"/>
              </a:rPr>
              <a:t>are interested in a feature set that can be built within budget and that will be ready to meet defined market windows. </a:t>
            </a:r>
          </a:p>
          <a:p>
            <a:pPr marL="12700" marR="5080" algn="just">
              <a:lnSpc>
                <a:spcPct val="120800"/>
              </a:lnSpc>
              <a:spcBef>
                <a:spcPts val="100"/>
              </a:spcBef>
              <a:buFont typeface="Arial" pitchFamily="34" charset="0"/>
              <a:buChar char="•"/>
            </a:pPr>
            <a:endParaRPr lang="en-IN" sz="2000" dirty="0">
              <a:latin typeface="Cambria" pitchFamily="18" charset="0"/>
              <a:ea typeface="Cambria" pitchFamily="18" charset="0"/>
            </a:endParaRPr>
          </a:p>
          <a:p>
            <a:pPr marL="12700" marR="5080" algn="just">
              <a:lnSpc>
                <a:spcPct val="120800"/>
              </a:lnSpc>
              <a:spcBef>
                <a:spcPts val="100"/>
              </a:spcBef>
              <a:buFont typeface="Arial" pitchFamily="34" charset="0"/>
              <a:buChar char="•"/>
            </a:pPr>
            <a:r>
              <a:rPr lang="en-IN" sz="2000" dirty="0">
                <a:solidFill>
                  <a:srgbClr val="FF0000"/>
                </a:solidFill>
                <a:latin typeface="Cambria" pitchFamily="18" charset="0"/>
                <a:ea typeface="Cambria" pitchFamily="18" charset="0"/>
              </a:rPr>
              <a:t>End users </a:t>
            </a:r>
            <a:r>
              <a:rPr lang="en-IN" sz="2000" dirty="0">
                <a:latin typeface="Cambria" pitchFamily="18" charset="0"/>
                <a:ea typeface="Cambria" pitchFamily="18" charset="0"/>
              </a:rPr>
              <a:t>may want features that are familiar to them and that are easy to learn and use. </a:t>
            </a:r>
          </a:p>
          <a:p>
            <a:pPr marL="12700" marR="5080" algn="just">
              <a:lnSpc>
                <a:spcPct val="120800"/>
              </a:lnSpc>
              <a:spcBef>
                <a:spcPts val="100"/>
              </a:spcBef>
              <a:buFont typeface="Arial" pitchFamily="34" charset="0"/>
              <a:buChar char="•"/>
            </a:pPr>
            <a:endParaRPr lang="en-IN" sz="2000" dirty="0">
              <a:solidFill>
                <a:srgbClr val="FF0000"/>
              </a:solidFill>
              <a:latin typeface="Cambria" pitchFamily="18" charset="0"/>
              <a:ea typeface="Cambria" pitchFamily="18" charset="0"/>
            </a:endParaRPr>
          </a:p>
          <a:p>
            <a:pPr marL="12700" marR="5080" algn="just">
              <a:lnSpc>
                <a:spcPct val="120800"/>
              </a:lnSpc>
              <a:spcBef>
                <a:spcPts val="100"/>
              </a:spcBef>
              <a:buFont typeface="Arial" pitchFamily="34" charset="0"/>
              <a:buChar char="•"/>
            </a:pPr>
            <a:r>
              <a:rPr lang="en-IN" sz="2000" dirty="0">
                <a:solidFill>
                  <a:srgbClr val="FF0000"/>
                </a:solidFill>
                <a:latin typeface="Cambria" pitchFamily="18" charset="0"/>
                <a:ea typeface="Cambria" pitchFamily="18" charset="0"/>
              </a:rPr>
              <a:t>Software engineers </a:t>
            </a:r>
            <a:r>
              <a:rPr lang="en-IN" sz="2000" dirty="0">
                <a:latin typeface="Cambria" pitchFamily="18" charset="0"/>
                <a:ea typeface="Cambria" pitchFamily="18" charset="0"/>
              </a:rPr>
              <a:t>may be concerned with functions that are invisible to nontechnical stakeholders but that enable an infrastructure that supports more marketable function</a:t>
            </a:r>
            <a:endParaRPr lang="en-IN" sz="2000" b="1" dirty="0">
              <a:solidFill>
                <a:srgbClr val="FF0000"/>
              </a:solidFill>
              <a:latin typeface="Cambria" pitchFamily="18" charset="0"/>
              <a:ea typeface="Cambria" pitchFamily="18" charset="0"/>
              <a:cs typeface="Arial"/>
            </a:endParaRPr>
          </a:p>
          <a:p>
            <a:pPr marL="12700" marR="5080" algn="just">
              <a:lnSpc>
                <a:spcPct val="120800"/>
              </a:lnSpc>
              <a:spcBef>
                <a:spcPts val="100"/>
              </a:spcBef>
            </a:pPr>
            <a:endParaRPr lang="en-IN" sz="2000" dirty="0">
              <a:latin typeface="Cambria" pitchFamily="18" charset="0"/>
              <a:ea typeface="Cambria" pitchFamily="18" charset="0"/>
              <a:cs typeface="Arial"/>
            </a:endParaRPr>
          </a:p>
          <a:p>
            <a:pPr marL="12700" marR="5080" algn="just">
              <a:lnSpc>
                <a:spcPct val="100000"/>
              </a:lnSpc>
              <a:spcBef>
                <a:spcPts val="100"/>
              </a:spcBef>
              <a:tabLst>
                <a:tab pos="1252220" algn="l"/>
                <a:tab pos="2153285" algn="l"/>
                <a:tab pos="2700020" algn="l"/>
                <a:tab pos="4701540" algn="l"/>
                <a:tab pos="6090285" algn="l"/>
              </a:tabLst>
            </a:pPr>
            <a:endParaRPr sz="2000">
              <a:latin typeface="Cambria" pitchFamily="18" charset="0"/>
              <a:ea typeface="Cambria" pitchFamily="18" charset="0"/>
              <a:cs typeface="Arial"/>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000100" y="1214422"/>
            <a:ext cx="7169150" cy="4866460"/>
          </a:xfrm>
          <a:prstGeom prst="rect">
            <a:avLst/>
          </a:prstGeom>
        </p:spPr>
        <p:txBody>
          <a:bodyPr vert="horz" wrap="square" lIns="0" tIns="12700" rIns="0" bIns="0" rtlCol="0">
            <a:spAutoFit/>
          </a:bodyPr>
          <a:lstStyle/>
          <a:p>
            <a:pPr marL="12700" marR="5080" algn="just">
              <a:lnSpc>
                <a:spcPct val="120800"/>
              </a:lnSpc>
              <a:spcBef>
                <a:spcPts val="100"/>
              </a:spcBef>
            </a:pPr>
            <a:r>
              <a:rPr lang="en-IN" sz="2000" b="1" spc="-5" dirty="0">
                <a:solidFill>
                  <a:srgbClr val="FF0000"/>
                </a:solidFill>
                <a:latin typeface="Cambria" pitchFamily="18" charset="0"/>
                <a:ea typeface="Cambria" pitchFamily="18" charset="0"/>
                <a:cs typeface="Arial"/>
              </a:rPr>
              <a:t>3.</a:t>
            </a:r>
            <a:r>
              <a:rPr lang="en-IN" sz="2000" dirty="0">
                <a:solidFill>
                  <a:srgbClr val="FF0000"/>
                </a:solidFill>
                <a:latin typeface="Cambria" pitchFamily="18" charset="0"/>
                <a:ea typeface="Cambria" pitchFamily="18" charset="0"/>
                <a:cs typeface="Arial"/>
              </a:rPr>
              <a:t>Working towards </a:t>
            </a:r>
            <a:r>
              <a:rPr lang="en-IN" sz="2000" spc="5" dirty="0">
                <a:solidFill>
                  <a:srgbClr val="FF0000"/>
                </a:solidFill>
                <a:latin typeface="Cambria" pitchFamily="18" charset="0"/>
                <a:ea typeface="Cambria" pitchFamily="18" charset="0"/>
                <a:cs typeface="Arial"/>
              </a:rPr>
              <a:t>c</a:t>
            </a:r>
            <a:r>
              <a:rPr lang="en-IN" sz="2000" spc="-5" dirty="0">
                <a:solidFill>
                  <a:srgbClr val="FF0000"/>
                </a:solidFill>
                <a:latin typeface="Cambria" pitchFamily="18" charset="0"/>
                <a:ea typeface="Cambria" pitchFamily="18" charset="0"/>
                <a:cs typeface="Arial"/>
              </a:rPr>
              <a:t>o</a:t>
            </a:r>
            <a:r>
              <a:rPr lang="en-IN" sz="2000" spc="-10" dirty="0">
                <a:solidFill>
                  <a:srgbClr val="FF0000"/>
                </a:solidFill>
                <a:latin typeface="Cambria" pitchFamily="18" charset="0"/>
                <a:ea typeface="Cambria" pitchFamily="18" charset="0"/>
                <a:cs typeface="Arial"/>
              </a:rPr>
              <a:t>ll</a:t>
            </a:r>
            <a:r>
              <a:rPr lang="en-IN" sz="2000" spc="5" dirty="0">
                <a:solidFill>
                  <a:srgbClr val="FF0000"/>
                </a:solidFill>
                <a:latin typeface="Cambria" pitchFamily="18" charset="0"/>
                <a:ea typeface="Cambria" pitchFamily="18" charset="0"/>
                <a:cs typeface="Arial"/>
              </a:rPr>
              <a:t>a</a:t>
            </a:r>
            <a:r>
              <a:rPr lang="en-IN" sz="2000" spc="-5" dirty="0">
                <a:solidFill>
                  <a:srgbClr val="FF0000"/>
                </a:solidFill>
                <a:latin typeface="Cambria" pitchFamily="18" charset="0"/>
                <a:ea typeface="Cambria" pitchFamily="18" charset="0"/>
                <a:cs typeface="Arial"/>
              </a:rPr>
              <a:t>b</a:t>
            </a:r>
            <a:r>
              <a:rPr lang="en-IN" sz="2000" spc="5" dirty="0">
                <a:solidFill>
                  <a:srgbClr val="FF0000"/>
                </a:solidFill>
                <a:latin typeface="Cambria" pitchFamily="18" charset="0"/>
                <a:ea typeface="Cambria" pitchFamily="18" charset="0"/>
                <a:cs typeface="Arial"/>
              </a:rPr>
              <a:t>o</a:t>
            </a:r>
            <a:r>
              <a:rPr lang="en-IN" sz="2000" spc="-5" dirty="0">
                <a:solidFill>
                  <a:srgbClr val="FF0000"/>
                </a:solidFill>
                <a:latin typeface="Cambria" pitchFamily="18" charset="0"/>
                <a:ea typeface="Cambria" pitchFamily="18" charset="0"/>
                <a:cs typeface="Arial"/>
              </a:rPr>
              <a:t>ra</a:t>
            </a:r>
            <a:r>
              <a:rPr lang="en-IN" sz="2000" dirty="0">
                <a:solidFill>
                  <a:srgbClr val="FF0000"/>
                </a:solidFill>
                <a:latin typeface="Cambria" pitchFamily="18" charset="0"/>
                <a:ea typeface="Cambria" pitchFamily="18" charset="0"/>
                <a:cs typeface="Arial"/>
              </a:rPr>
              <a:t>ti</a:t>
            </a:r>
            <a:r>
              <a:rPr lang="en-IN" sz="2000" spc="-5" dirty="0">
                <a:solidFill>
                  <a:srgbClr val="FF0000"/>
                </a:solidFill>
                <a:latin typeface="Cambria" pitchFamily="18" charset="0"/>
                <a:ea typeface="Cambria" pitchFamily="18" charset="0"/>
                <a:cs typeface="Arial"/>
              </a:rPr>
              <a:t>o</a:t>
            </a:r>
            <a:r>
              <a:rPr lang="en-IN" sz="2000" dirty="0">
                <a:solidFill>
                  <a:srgbClr val="FF0000"/>
                </a:solidFill>
                <a:latin typeface="Cambria" pitchFamily="18" charset="0"/>
                <a:ea typeface="Cambria" pitchFamily="18" charset="0"/>
                <a:cs typeface="Arial"/>
              </a:rPr>
              <a:t>n-</a:t>
            </a:r>
            <a:r>
              <a:rPr lang="en-IN" sz="2000" dirty="0">
                <a:latin typeface="Cambria" pitchFamily="18" charset="0"/>
                <a:ea typeface="Cambria" pitchFamily="18" charset="0"/>
              </a:rPr>
              <a:t>The job of a requirements engineer is to identify areas of commonality (i.e., </a:t>
            </a:r>
            <a:r>
              <a:rPr lang="en-IN" sz="2000" dirty="0" err="1">
                <a:latin typeface="Cambria" pitchFamily="18" charset="0"/>
                <a:ea typeface="Cambria" pitchFamily="18" charset="0"/>
              </a:rPr>
              <a:t>requirements</a:t>
            </a:r>
            <a:r>
              <a:rPr lang="en-IN" sz="2000" dirty="0">
                <a:latin typeface="Cambria" pitchFamily="18" charset="0"/>
                <a:ea typeface="Cambria" pitchFamily="18" charset="0"/>
              </a:rPr>
              <a:t> on which all stakeholders agree) and areas of conflict or inconsistency (i.e., requirements that are desired by one stakeholder but conflict with the needs of another stakeholder</a:t>
            </a:r>
          </a:p>
          <a:p>
            <a:pPr marL="12700" marR="5080" algn="just">
              <a:lnSpc>
                <a:spcPct val="120800"/>
              </a:lnSpc>
              <a:spcBef>
                <a:spcPts val="100"/>
              </a:spcBef>
              <a:buFont typeface="Arial" pitchFamily="34" charset="0"/>
              <a:buChar char="•"/>
            </a:pPr>
            <a:endParaRPr lang="en-IN" sz="2000" dirty="0">
              <a:latin typeface="Cambria" pitchFamily="18" charset="0"/>
              <a:ea typeface="Cambria" pitchFamily="18" charset="0"/>
            </a:endParaRPr>
          </a:p>
          <a:p>
            <a:pPr marL="12700" marR="5080" algn="just">
              <a:lnSpc>
                <a:spcPct val="120800"/>
              </a:lnSpc>
              <a:spcBef>
                <a:spcPts val="100"/>
              </a:spcBef>
              <a:buFont typeface="Arial" pitchFamily="34" charset="0"/>
              <a:buChar char="•"/>
            </a:pPr>
            <a:r>
              <a:rPr lang="en-IN" sz="2000" dirty="0">
                <a:latin typeface="Cambria" pitchFamily="18" charset="0"/>
                <a:ea typeface="Cambria" pitchFamily="18" charset="0"/>
              </a:rPr>
              <a:t>A strong “project champion”(e.g., a business manager or a senior technologist) may make the </a:t>
            </a:r>
            <a:r>
              <a:rPr lang="en-IN" sz="2000" dirty="0">
                <a:solidFill>
                  <a:srgbClr val="FF0000"/>
                </a:solidFill>
                <a:latin typeface="Cambria" pitchFamily="18" charset="0"/>
                <a:ea typeface="Cambria" pitchFamily="18" charset="0"/>
              </a:rPr>
              <a:t>final decision </a:t>
            </a:r>
            <a:r>
              <a:rPr lang="en-IN" sz="2000" dirty="0">
                <a:latin typeface="Cambria" pitchFamily="18" charset="0"/>
                <a:ea typeface="Cambria" pitchFamily="18" charset="0"/>
              </a:rPr>
              <a:t>about which requirements make the cut.</a:t>
            </a:r>
          </a:p>
          <a:p>
            <a:pPr marL="12700" marR="5080" algn="just">
              <a:lnSpc>
                <a:spcPct val="120800"/>
              </a:lnSpc>
              <a:spcBef>
                <a:spcPts val="100"/>
              </a:spcBef>
              <a:buFont typeface="Arial" pitchFamily="34" charset="0"/>
              <a:buChar char="•"/>
            </a:pPr>
            <a:endParaRPr lang="en-IN" sz="2000" dirty="0">
              <a:solidFill>
                <a:srgbClr val="FF0000"/>
              </a:solidFill>
              <a:latin typeface="Cambria" pitchFamily="18" charset="0"/>
              <a:ea typeface="Cambria" pitchFamily="18" charset="0"/>
              <a:cs typeface="Arial"/>
            </a:endParaRPr>
          </a:p>
          <a:p>
            <a:pPr marL="12700" marR="5080" algn="just">
              <a:lnSpc>
                <a:spcPct val="120800"/>
              </a:lnSpc>
              <a:spcBef>
                <a:spcPts val="100"/>
              </a:spcBef>
              <a:buFont typeface="Arial" pitchFamily="34" charset="0"/>
              <a:buChar char="•"/>
            </a:pPr>
            <a:endParaRPr lang="en-IN" sz="2000" dirty="0">
              <a:solidFill>
                <a:srgbClr val="FF0000"/>
              </a:solidFill>
              <a:latin typeface="Cambria" pitchFamily="18" charset="0"/>
              <a:ea typeface="Cambria" pitchFamily="18" charset="0"/>
              <a:cs typeface="Arial"/>
            </a:endParaRPr>
          </a:p>
          <a:p>
            <a:pPr marL="12700" marR="5080" algn="just">
              <a:lnSpc>
                <a:spcPct val="120800"/>
              </a:lnSpc>
              <a:spcBef>
                <a:spcPts val="100"/>
              </a:spcBef>
              <a:buFont typeface="Arial" pitchFamily="34" charset="0"/>
              <a:buChar char="•"/>
            </a:pPr>
            <a:endParaRPr lang="en-IN" sz="2000" dirty="0">
              <a:latin typeface="Cambria" pitchFamily="18" charset="0"/>
              <a:ea typeface="Cambria" pitchFamily="18" charset="0"/>
              <a:cs typeface="Arial"/>
            </a:endParaRP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sz="2000">
              <a:latin typeface="Cambria" pitchFamily="18" charset="0"/>
              <a:ea typeface="Cambria" pitchFamily="18" charset="0"/>
              <a:cs typeface="Arial"/>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57224" y="928670"/>
            <a:ext cx="7169150" cy="5675400"/>
          </a:xfrm>
          <a:prstGeom prst="rect">
            <a:avLst/>
          </a:prstGeom>
        </p:spPr>
        <p:txBody>
          <a:bodyPr vert="horz" wrap="square" lIns="0" tIns="12700" rIns="0" bIns="0" rtlCol="0">
            <a:spAutoFit/>
          </a:bodyPr>
          <a:lstStyle/>
          <a:p>
            <a:pPr marL="12700" marR="5080" algn="just">
              <a:lnSpc>
                <a:spcPct val="120800"/>
              </a:lnSpc>
              <a:spcBef>
                <a:spcPts val="100"/>
              </a:spcBef>
            </a:pPr>
            <a:r>
              <a:rPr lang="en-IN" sz="2000" b="1" spc="-5" dirty="0">
                <a:solidFill>
                  <a:srgbClr val="FF0000"/>
                </a:solidFill>
                <a:latin typeface="Cambria" pitchFamily="18" charset="0"/>
                <a:ea typeface="Cambria" pitchFamily="18" charset="0"/>
                <a:cs typeface="Arial"/>
              </a:rPr>
              <a:t>4.</a:t>
            </a:r>
            <a:r>
              <a:rPr lang="en-IN" sz="2000" dirty="0">
                <a:solidFill>
                  <a:srgbClr val="FF0000"/>
                </a:solidFill>
                <a:latin typeface="Cambria" pitchFamily="18" charset="0"/>
                <a:ea typeface="Cambria" pitchFamily="18" charset="0"/>
                <a:cs typeface="Arial"/>
              </a:rPr>
              <a:t>Asking the First Questions</a:t>
            </a:r>
          </a:p>
          <a:p>
            <a:pPr marL="12700" marR="5080" algn="just">
              <a:lnSpc>
                <a:spcPct val="120800"/>
              </a:lnSpc>
              <a:spcBef>
                <a:spcPts val="100"/>
              </a:spcBef>
            </a:pPr>
            <a:endParaRPr lang="en-IN" sz="2000" dirty="0">
              <a:solidFill>
                <a:srgbClr val="FF0000"/>
              </a:solidFill>
              <a:latin typeface="Cambria" pitchFamily="18" charset="0"/>
              <a:ea typeface="Cambria" pitchFamily="18" charset="0"/>
              <a:cs typeface="Arial"/>
            </a:endParaRPr>
          </a:p>
          <a:p>
            <a:pPr marL="12700" marR="5080" algn="just">
              <a:lnSpc>
                <a:spcPct val="120800"/>
              </a:lnSpc>
              <a:spcBef>
                <a:spcPts val="100"/>
              </a:spcBef>
              <a:buFont typeface="Arial" pitchFamily="34" charset="0"/>
              <a:buChar char="•"/>
            </a:pPr>
            <a:r>
              <a:rPr lang="en-IN" sz="2000" dirty="0"/>
              <a:t>Who is behind the request for this work?</a:t>
            </a:r>
          </a:p>
          <a:p>
            <a:pPr marL="12700" marR="5080" algn="just">
              <a:lnSpc>
                <a:spcPct val="120800"/>
              </a:lnSpc>
              <a:spcBef>
                <a:spcPts val="100"/>
              </a:spcBef>
            </a:pPr>
            <a:r>
              <a:rPr lang="en-IN" sz="2000" dirty="0"/>
              <a:t> • Who will use the solution?</a:t>
            </a:r>
          </a:p>
          <a:p>
            <a:pPr marL="12700" marR="5080" algn="just">
              <a:lnSpc>
                <a:spcPct val="120800"/>
              </a:lnSpc>
              <a:spcBef>
                <a:spcPts val="100"/>
              </a:spcBef>
            </a:pPr>
            <a:r>
              <a:rPr lang="en-IN" sz="2000" dirty="0"/>
              <a:t> • What will be the </a:t>
            </a:r>
            <a:r>
              <a:rPr lang="en-IN" sz="2000" dirty="0">
                <a:solidFill>
                  <a:srgbClr val="FF0000"/>
                </a:solidFill>
              </a:rPr>
              <a:t>economic benefit </a:t>
            </a:r>
            <a:r>
              <a:rPr lang="en-IN" sz="2000" dirty="0"/>
              <a:t>of a successful solution?</a:t>
            </a:r>
          </a:p>
          <a:p>
            <a:pPr marL="12700" marR="5080" algn="just">
              <a:lnSpc>
                <a:spcPct val="120800"/>
              </a:lnSpc>
              <a:spcBef>
                <a:spcPts val="100"/>
              </a:spcBef>
            </a:pPr>
            <a:r>
              <a:rPr lang="en-IN" sz="2000" dirty="0"/>
              <a:t> • Is there another source for the solution that you need?</a:t>
            </a:r>
            <a:r>
              <a:rPr lang="en-IN" sz="2000" dirty="0">
                <a:latin typeface="Cambria" pitchFamily="18" charset="0"/>
                <a:ea typeface="Cambria" pitchFamily="18" charset="0"/>
                <a:cs typeface="Arial"/>
              </a:rPr>
              <a:t>	</a:t>
            </a:r>
          </a:p>
          <a:p>
            <a:pPr marL="12700" marR="5080" algn="just">
              <a:lnSpc>
                <a:spcPct val="120800"/>
              </a:lnSpc>
              <a:spcBef>
                <a:spcPts val="100"/>
              </a:spcBef>
            </a:pPr>
            <a:r>
              <a:rPr lang="en-IN" sz="2000" dirty="0"/>
              <a:t>• How would you characterize “good” output that would be generated by a successful solution?</a:t>
            </a:r>
          </a:p>
          <a:p>
            <a:pPr marL="12700" marR="5080" algn="just">
              <a:lnSpc>
                <a:spcPct val="120800"/>
              </a:lnSpc>
              <a:spcBef>
                <a:spcPts val="100"/>
              </a:spcBef>
            </a:pPr>
            <a:r>
              <a:rPr lang="en-IN" sz="2000" dirty="0"/>
              <a:t> • What problem(s) will this solution address? </a:t>
            </a:r>
          </a:p>
          <a:p>
            <a:pPr marL="12700" marR="5080" algn="just">
              <a:lnSpc>
                <a:spcPct val="120800"/>
              </a:lnSpc>
              <a:spcBef>
                <a:spcPts val="100"/>
              </a:spcBef>
            </a:pPr>
            <a:r>
              <a:rPr lang="en-IN" sz="2000" dirty="0"/>
              <a:t>• Can you show me (or describe) the business environment in which the solution will be used?</a:t>
            </a:r>
          </a:p>
          <a:p>
            <a:pPr marL="12700" marR="5080" algn="just">
              <a:lnSpc>
                <a:spcPct val="120800"/>
              </a:lnSpc>
              <a:spcBef>
                <a:spcPts val="100"/>
              </a:spcBef>
            </a:pPr>
            <a:r>
              <a:rPr lang="en-IN" sz="2000" dirty="0"/>
              <a:t> • Will special performance issues or constraints affect the way the solution is approached</a:t>
            </a:r>
            <a:endParaRPr lang="en-IN" sz="2000" dirty="0">
              <a:latin typeface="Cambria" pitchFamily="18" charset="0"/>
              <a:ea typeface="Cambria" pitchFamily="18" charset="0"/>
              <a:cs typeface="Arial"/>
            </a:endParaRPr>
          </a:p>
          <a:p>
            <a:pPr marL="12700" marR="5080" algn="just">
              <a:lnSpc>
                <a:spcPct val="120800"/>
              </a:lnSpc>
              <a:spcBef>
                <a:spcPts val="100"/>
              </a:spcBef>
            </a:pPr>
            <a:endParaRPr lang="en-IN" sz="2000" dirty="0">
              <a:latin typeface="Cambria" pitchFamily="18" charset="0"/>
              <a:ea typeface="Cambria" pitchFamily="18" charset="0"/>
              <a:cs typeface="Arial"/>
            </a:endParaRPr>
          </a:p>
          <a:p>
            <a:pPr marL="12700" marR="5080" algn="just">
              <a:lnSpc>
                <a:spcPct val="100000"/>
              </a:lnSpc>
              <a:spcBef>
                <a:spcPts val="100"/>
              </a:spcBef>
              <a:tabLst>
                <a:tab pos="1252220" algn="l"/>
                <a:tab pos="2153285" algn="l"/>
                <a:tab pos="2700020" algn="l"/>
                <a:tab pos="4701540" algn="l"/>
                <a:tab pos="6090285" algn="l"/>
              </a:tabLst>
            </a:pPr>
            <a:endParaRPr sz="2000">
              <a:latin typeface="Cambria" pitchFamily="18" charset="0"/>
              <a:ea typeface="Cambria" pitchFamily="18" charset="0"/>
              <a:cs typeface="Arial"/>
            </a:endParaRP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42910" y="571480"/>
            <a:ext cx="6248400" cy="566822"/>
          </a:xfrm>
          <a:prstGeom prst="rect">
            <a:avLst/>
          </a:prstGeom>
        </p:spPr>
        <p:txBody>
          <a:bodyPr vert="horz" wrap="square" lIns="0" tIns="12700" rIns="0" bIns="0" rtlCol="0">
            <a:spAutoFit/>
          </a:bodyPr>
          <a:lstStyle/>
          <a:p>
            <a:pPr marL="12700" marR="5080">
              <a:lnSpc>
                <a:spcPct val="100000"/>
              </a:lnSpc>
              <a:spcBef>
                <a:spcPts val="100"/>
              </a:spcBef>
              <a:tabLst>
                <a:tab pos="1837689" algn="l"/>
              </a:tabLst>
            </a:pPr>
            <a:r>
              <a:rPr lang="en-IN" sz="3600" b="1" spc="295" dirty="0">
                <a:solidFill>
                  <a:schemeClr val="tx1"/>
                </a:solidFill>
              </a:rPr>
              <a:t>3.</a:t>
            </a:r>
            <a:r>
              <a:rPr lang="en-IN" sz="3600" b="1" dirty="0"/>
              <a:t> Eliciting requirements</a:t>
            </a:r>
            <a:endParaRPr sz="3600" b="1">
              <a:solidFill>
                <a:schemeClr val="tx1"/>
              </a:solidFill>
            </a:endParaRPr>
          </a:p>
        </p:txBody>
      </p:sp>
      <p:sp>
        <p:nvSpPr>
          <p:cNvPr id="4" name="Rectangle 3"/>
          <p:cNvSpPr/>
          <p:nvPr/>
        </p:nvSpPr>
        <p:spPr>
          <a:xfrm>
            <a:off x="785786" y="1582341"/>
            <a:ext cx="7643866" cy="4401205"/>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Requirements elicitation (also </a:t>
            </a:r>
            <a:r>
              <a:rPr lang="en-IN" sz="2000" dirty="0">
                <a:solidFill>
                  <a:srgbClr val="FF0000"/>
                </a:solidFill>
                <a:latin typeface="Cambria" pitchFamily="18" charset="0"/>
                <a:ea typeface="Cambria" pitchFamily="18" charset="0"/>
              </a:rPr>
              <a:t>called requirements gathering</a:t>
            </a:r>
            <a:r>
              <a:rPr lang="en-IN" sz="2000" dirty="0">
                <a:latin typeface="Cambria" pitchFamily="18" charset="0"/>
                <a:ea typeface="Cambria" pitchFamily="18" charset="0"/>
              </a:rPr>
              <a:t>) combines elements of problem solving, elaboration, negotiation, and specification. </a:t>
            </a:r>
          </a:p>
          <a:p>
            <a:pPr algn="just">
              <a:buFont typeface="Arial" pitchFamily="34" charset="0"/>
              <a:buChar char="•"/>
            </a:pPr>
            <a:endParaRPr lang="en-IN" sz="2000" b="1" dirty="0">
              <a:latin typeface="Cambria" pitchFamily="18" charset="0"/>
              <a:ea typeface="Cambria" pitchFamily="18" charset="0"/>
            </a:endParaRPr>
          </a:p>
          <a:p>
            <a:pPr algn="just"/>
            <a:r>
              <a:rPr lang="en-IN" sz="2000" b="1" dirty="0">
                <a:latin typeface="Cambria" pitchFamily="18" charset="0"/>
                <a:ea typeface="Cambria" pitchFamily="18" charset="0"/>
              </a:rPr>
              <a:t>1.Collaborative Requirements Gathering</a:t>
            </a:r>
          </a:p>
          <a:p>
            <a:pPr algn="just"/>
            <a:endParaRPr lang="en-IN" sz="2000" b="1"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Meetings are conducted and attended by both software engineers and other stakeholders.</a:t>
            </a:r>
          </a:p>
          <a:p>
            <a:pPr algn="just">
              <a:buFont typeface="Arial" pitchFamily="34" charset="0"/>
              <a:buChar char="•"/>
            </a:pPr>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Rules for preparation and participation are established.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An agenda is suggested that is formal enough to cover all important points but informal enough to encourage the free flow of ideas.</a:t>
            </a:r>
          </a:p>
          <a:p>
            <a:pPr algn="just"/>
            <a:r>
              <a:rPr lang="en-IN" sz="2000" dirty="0">
                <a:latin typeface="Cambria" pitchFamily="18" charset="0"/>
                <a:ea typeface="Cambria" pitchFamily="18" charset="0"/>
              </a:rPr>
              <a:t>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919" y="842009"/>
            <a:ext cx="3829050" cy="635000"/>
          </a:xfrm>
          <a:prstGeom prst="rect">
            <a:avLst/>
          </a:prstGeom>
        </p:spPr>
        <p:txBody>
          <a:bodyPr vert="horz" wrap="square" lIns="0" tIns="12700" rIns="0" bIns="0" rtlCol="0">
            <a:spAutoFit/>
          </a:bodyPr>
          <a:lstStyle/>
          <a:p>
            <a:pPr marL="12700">
              <a:lnSpc>
                <a:spcPct val="100000"/>
              </a:lnSpc>
              <a:spcBef>
                <a:spcPts val="100"/>
              </a:spcBef>
            </a:pPr>
            <a:r>
              <a:rPr sz="4000" spc="-10" dirty="0"/>
              <a:t>What </a:t>
            </a:r>
            <a:r>
              <a:rPr sz="4000" spc="-5" dirty="0"/>
              <a:t>is</a:t>
            </a:r>
            <a:r>
              <a:rPr sz="4000" spc="-80" dirty="0"/>
              <a:t> </a:t>
            </a:r>
            <a:r>
              <a:rPr sz="4000" spc="-5" dirty="0"/>
              <a:t>“Agility”?</a:t>
            </a:r>
            <a:endParaRPr sz="4000"/>
          </a:p>
        </p:txBody>
      </p:sp>
      <p:sp>
        <p:nvSpPr>
          <p:cNvPr id="11" name="Rectangle 10"/>
          <p:cNvSpPr/>
          <p:nvPr/>
        </p:nvSpPr>
        <p:spPr>
          <a:xfrm>
            <a:off x="571472" y="1928802"/>
            <a:ext cx="8072494" cy="3477875"/>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In Jacobson’s view, the </a:t>
            </a:r>
            <a:r>
              <a:rPr lang="en-IN" sz="2000" dirty="0">
                <a:solidFill>
                  <a:srgbClr val="FF0000"/>
                </a:solidFill>
                <a:latin typeface="Cambria" pitchFamily="18" charset="0"/>
                <a:ea typeface="Cambria" pitchFamily="18" charset="0"/>
              </a:rPr>
              <a:t>pervasiveness of change is the primary driver for agility. </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Software engineers must be quick on their feet if they are to accommodate the rapid changes that Jacobson describes.</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t>An agile process reduces the cost of change because software is </a:t>
            </a:r>
            <a:r>
              <a:rPr lang="en-IN" sz="2000" dirty="0">
                <a:solidFill>
                  <a:srgbClr val="FF0000"/>
                </a:solidFill>
              </a:rPr>
              <a:t>released in increments</a:t>
            </a:r>
            <a:r>
              <a:rPr lang="en-IN" sz="2000" dirty="0"/>
              <a:t> and change can be better controlled within an increment</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solidFill>
                  <a:srgbClr val="0070C0"/>
                </a:solidFill>
              </a:rPr>
              <a:t>“Agility is dynamic, content specific, aggressively change embracing, and growth oriented.”</a:t>
            </a:r>
            <a:endParaRPr lang="en-IN" sz="2000" dirty="0">
              <a:solidFill>
                <a:srgbClr val="0070C0"/>
              </a:solidFill>
              <a:latin typeface="Cambria" pitchFamily="18" charset="0"/>
              <a:ea typeface="Cambria"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582341"/>
            <a:ext cx="7643866" cy="2554545"/>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 A “facilitator” (can be a customer, a developer, or an outsider) controls the meeting.</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A “definition mechanism” (can be work sheets, flip charts, or wall stickers or an electronic bulletin board, chat room, or virtual forum) is used</a:t>
            </a:r>
            <a:endParaRPr lang="en-IN" sz="2000" b="1"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582341"/>
            <a:ext cx="7643866" cy="3170099"/>
          </a:xfrm>
          <a:prstGeom prst="rect">
            <a:avLst/>
          </a:prstGeom>
        </p:spPr>
        <p:txBody>
          <a:bodyPr wrap="square">
            <a:spAutoFit/>
          </a:bodyPr>
          <a:lstStyle/>
          <a:p>
            <a:pPr algn="just"/>
            <a:r>
              <a:rPr lang="en-IN" sz="2000" b="1" dirty="0">
                <a:latin typeface="Cambria" pitchFamily="18" charset="0"/>
                <a:ea typeface="Cambria" pitchFamily="18" charset="0"/>
              </a:rPr>
              <a:t>2. Quality Function Deployment-</a:t>
            </a:r>
            <a:r>
              <a:rPr lang="en-IN" sz="2000" dirty="0">
                <a:latin typeface="Cambria" pitchFamily="18" charset="0"/>
                <a:ea typeface="Cambria" pitchFamily="18" charset="0"/>
              </a:rPr>
              <a:t>Quality function deployment (QFD) is a quality management technique that translates the needs of the customer </a:t>
            </a:r>
            <a:r>
              <a:rPr lang="en-IN" sz="2000" dirty="0">
                <a:solidFill>
                  <a:srgbClr val="FF0000"/>
                </a:solidFill>
                <a:latin typeface="Cambria" pitchFamily="18" charset="0"/>
                <a:ea typeface="Cambria" pitchFamily="18" charset="0"/>
              </a:rPr>
              <a:t>into technical requirements for software</a:t>
            </a:r>
            <a:r>
              <a:rPr lang="en-IN" sz="2000" dirty="0">
                <a:latin typeface="Cambria" pitchFamily="18" charset="0"/>
                <a:ea typeface="Cambria" pitchFamily="18" charset="0"/>
              </a:rPr>
              <a:t>.QFD identifies three types of requirements.</a:t>
            </a:r>
          </a:p>
          <a:p>
            <a:pPr algn="just"/>
            <a:endParaRPr lang="en-IN" sz="2000" dirty="0">
              <a:latin typeface="Cambria" pitchFamily="18" charset="0"/>
              <a:ea typeface="Cambria" pitchFamily="18" charset="0"/>
            </a:endParaRPr>
          </a:p>
          <a:p>
            <a:pPr marL="914400" lvl="1" indent="-457200" algn="just">
              <a:buFont typeface="+mj-lt"/>
              <a:buAutoNum type="arabicPeriod"/>
            </a:pPr>
            <a:r>
              <a:rPr lang="en-IN" sz="2000" dirty="0"/>
              <a:t>Normal requirements</a:t>
            </a:r>
          </a:p>
          <a:p>
            <a:pPr marL="914400" lvl="1" indent="-457200" algn="just">
              <a:buFont typeface="+mj-lt"/>
              <a:buAutoNum type="arabicPeriod"/>
            </a:pPr>
            <a:endParaRPr lang="en-IN" sz="2000" dirty="0">
              <a:latin typeface="Cambria" pitchFamily="18" charset="0"/>
              <a:ea typeface="Cambria" pitchFamily="18" charset="0"/>
            </a:endParaRPr>
          </a:p>
          <a:p>
            <a:pPr marL="914400" lvl="1" indent="-457200" algn="just">
              <a:buFont typeface="+mj-lt"/>
              <a:buAutoNum type="arabicPeriod"/>
            </a:pPr>
            <a:r>
              <a:rPr lang="en-IN" sz="2000" dirty="0"/>
              <a:t>Expected requirements</a:t>
            </a:r>
          </a:p>
          <a:p>
            <a:pPr marL="914400" lvl="1" indent="-457200" algn="just">
              <a:buFont typeface="+mj-lt"/>
              <a:buAutoNum type="arabicPeriod"/>
            </a:pPr>
            <a:endParaRPr lang="en-IN" sz="2000" dirty="0">
              <a:latin typeface="Cambria" pitchFamily="18" charset="0"/>
              <a:ea typeface="Cambria" pitchFamily="18" charset="0"/>
            </a:endParaRPr>
          </a:p>
          <a:p>
            <a:pPr marL="914400" lvl="1" indent="-457200" algn="just">
              <a:buFont typeface="+mj-lt"/>
              <a:buAutoNum type="arabicPeriod"/>
            </a:pPr>
            <a:r>
              <a:rPr lang="en-IN" sz="2000" dirty="0"/>
              <a:t>Exciting requirements</a:t>
            </a:r>
            <a:endParaRPr lang="en-IN" sz="2000" dirty="0">
              <a:latin typeface="Cambria" pitchFamily="18" charset="0"/>
              <a:ea typeface="Cambria" pitchFamily="18" charset="0"/>
            </a:endParaRP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582341"/>
            <a:ext cx="7643866" cy="1938992"/>
          </a:xfrm>
          <a:prstGeom prst="rect">
            <a:avLst/>
          </a:prstGeom>
        </p:spPr>
        <p:txBody>
          <a:bodyPr wrap="square">
            <a:spAutoFit/>
          </a:bodyPr>
          <a:lstStyle/>
          <a:p>
            <a:pPr algn="just"/>
            <a:r>
              <a:rPr lang="en-IN" sz="2000" b="1" dirty="0">
                <a:latin typeface="Cambria" pitchFamily="18" charset="0"/>
                <a:ea typeface="Cambria" pitchFamily="18" charset="0"/>
              </a:rPr>
              <a:t>3</a:t>
            </a:r>
            <a:r>
              <a:rPr lang="en-IN" sz="2000" dirty="0">
                <a:latin typeface="Cambria" pitchFamily="18" charset="0"/>
                <a:ea typeface="Cambria" pitchFamily="18" charset="0"/>
              </a:rPr>
              <a:t> .</a:t>
            </a:r>
            <a:r>
              <a:rPr lang="en-IN" sz="2000" b="1" dirty="0">
                <a:latin typeface="Cambria" pitchFamily="18" charset="0"/>
                <a:ea typeface="Cambria" pitchFamily="18" charset="0"/>
              </a:rPr>
              <a:t>Usage Scenarios -</a:t>
            </a:r>
            <a:r>
              <a:rPr lang="en-IN" sz="2000" dirty="0">
                <a:latin typeface="Cambria" pitchFamily="18" charset="0"/>
                <a:ea typeface="Cambria" pitchFamily="18" charset="0"/>
              </a:rPr>
              <a:t>developers and users can create a set of scenarios that identify a thread of usage for the system to be constructed.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The scenarios, often called </a:t>
            </a:r>
            <a:r>
              <a:rPr lang="en-IN" sz="2000" dirty="0">
                <a:solidFill>
                  <a:srgbClr val="FF0000"/>
                </a:solidFill>
                <a:latin typeface="Cambria" pitchFamily="18" charset="0"/>
                <a:ea typeface="Cambria" pitchFamily="18" charset="0"/>
              </a:rPr>
              <a:t>use cases</a:t>
            </a:r>
            <a:r>
              <a:rPr lang="en-IN" sz="2000" dirty="0">
                <a:latin typeface="Cambria" pitchFamily="18" charset="0"/>
                <a:ea typeface="Cambria" pitchFamily="18" charset="0"/>
              </a:rPr>
              <a:t>, provide a description of how the system will be used. </a:t>
            </a: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917912"/>
            <a:ext cx="7643866" cy="5016758"/>
          </a:xfrm>
          <a:prstGeom prst="rect">
            <a:avLst/>
          </a:prstGeom>
        </p:spPr>
        <p:txBody>
          <a:bodyPr wrap="square">
            <a:spAutoFit/>
          </a:bodyPr>
          <a:lstStyle/>
          <a:p>
            <a:pPr algn="just"/>
            <a:r>
              <a:rPr lang="en-IN" sz="2000" b="1" dirty="0">
                <a:latin typeface="Cambria" pitchFamily="18" charset="0"/>
                <a:ea typeface="Cambria" pitchFamily="18" charset="0"/>
              </a:rPr>
              <a:t>4.</a:t>
            </a:r>
            <a:r>
              <a:rPr lang="en-IN" sz="2000" dirty="0">
                <a:latin typeface="Cambria" pitchFamily="18" charset="0"/>
                <a:ea typeface="Cambria" pitchFamily="18" charset="0"/>
              </a:rPr>
              <a:t> </a:t>
            </a:r>
            <a:r>
              <a:rPr lang="en-IN" sz="2000" b="1" dirty="0">
                <a:latin typeface="Cambria" pitchFamily="18" charset="0"/>
                <a:ea typeface="Cambria" pitchFamily="18" charset="0"/>
              </a:rPr>
              <a:t>Elicitation Work Products –</a:t>
            </a:r>
            <a:r>
              <a:rPr lang="en-IN" sz="2000" dirty="0"/>
              <a:t>a </a:t>
            </a:r>
            <a:r>
              <a:rPr lang="en-IN" sz="2000" dirty="0">
                <a:solidFill>
                  <a:srgbClr val="FF0000"/>
                </a:solidFill>
              </a:rPr>
              <a:t>consequence of requirements elicitation</a:t>
            </a:r>
            <a:endParaRPr lang="en-IN" sz="2000" b="1" dirty="0">
              <a:solidFill>
                <a:srgbClr val="FF0000"/>
              </a:solidFill>
              <a:latin typeface="Cambria" pitchFamily="18" charset="0"/>
              <a:ea typeface="Cambria" pitchFamily="18" charset="0"/>
            </a:endParaRPr>
          </a:p>
          <a:p>
            <a:pPr algn="just"/>
            <a:endParaRPr lang="en-IN" sz="2000" b="1"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 A statement of need and feasibility. </a:t>
            </a:r>
          </a:p>
          <a:p>
            <a:pPr algn="just">
              <a:buFont typeface="Arial" pitchFamily="34" charset="0"/>
              <a:buChar char="•"/>
            </a:pPr>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A bounded statement of scope for the system or product.</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A list </a:t>
            </a:r>
            <a:r>
              <a:rPr lang="en-IN" sz="2000" dirty="0">
                <a:solidFill>
                  <a:srgbClr val="FF0000"/>
                </a:solidFill>
                <a:latin typeface="Cambria" pitchFamily="18" charset="0"/>
                <a:ea typeface="Cambria" pitchFamily="18" charset="0"/>
              </a:rPr>
              <a:t>of  stakeholders </a:t>
            </a:r>
            <a:r>
              <a:rPr lang="en-IN" sz="2000" dirty="0">
                <a:latin typeface="Cambria" pitchFamily="18" charset="0"/>
                <a:ea typeface="Cambria" pitchFamily="18" charset="0"/>
              </a:rPr>
              <a:t>who participated in requirements elicitation.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A description of the system’s technical environment.</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a:t>
            </a:r>
            <a:r>
              <a:rPr lang="en-IN" sz="2000" dirty="0">
                <a:solidFill>
                  <a:srgbClr val="FF0000"/>
                </a:solidFill>
                <a:latin typeface="Cambria" pitchFamily="18" charset="0"/>
                <a:ea typeface="Cambria" pitchFamily="18" charset="0"/>
              </a:rPr>
              <a:t>A list of requirements </a:t>
            </a:r>
            <a:r>
              <a:rPr lang="en-IN" sz="2000" dirty="0">
                <a:latin typeface="Cambria" pitchFamily="18" charset="0"/>
                <a:ea typeface="Cambria" pitchFamily="18" charset="0"/>
              </a:rPr>
              <a:t>and the domain constraints.</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A set of usage scenarios that provide insight.</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Any prototypes developed to better define requirements</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7158" y="785794"/>
            <a:ext cx="6398261" cy="566822"/>
          </a:xfrm>
          <a:prstGeom prst="rect">
            <a:avLst/>
          </a:prstGeom>
        </p:spPr>
        <p:txBody>
          <a:bodyPr vert="horz" wrap="square" lIns="0" tIns="12700" rIns="0" bIns="0" rtlCol="0">
            <a:spAutoFit/>
          </a:bodyPr>
          <a:lstStyle/>
          <a:p>
            <a:pPr marL="12700" marR="5080">
              <a:lnSpc>
                <a:spcPct val="100000"/>
              </a:lnSpc>
              <a:spcBef>
                <a:spcPts val="100"/>
              </a:spcBef>
              <a:tabLst>
                <a:tab pos="1381125" algn="l"/>
                <a:tab pos="3297554" algn="l"/>
              </a:tabLst>
            </a:pPr>
            <a:r>
              <a:rPr lang="en-IN" sz="3600" spc="295" dirty="0">
                <a:effectLst>
                  <a:outerShdw blurRad="38100" dist="38100" dir="2700000" algn="tl">
                    <a:srgbClr val="000000">
                      <a:alpha val="43137"/>
                    </a:srgbClr>
                  </a:outerShdw>
                </a:effectLst>
              </a:rPr>
              <a:t>3.</a:t>
            </a:r>
            <a:r>
              <a:rPr lang="en-IN" sz="3600" spc="100" dirty="0"/>
              <a:t> </a:t>
            </a:r>
            <a:r>
              <a:rPr lang="en-IN" sz="3600" b="1" spc="100" dirty="0"/>
              <a:t>B</a:t>
            </a:r>
            <a:r>
              <a:rPr lang="en-IN" sz="3600" b="1" spc="110" dirty="0"/>
              <a:t>u</a:t>
            </a:r>
            <a:r>
              <a:rPr lang="en-IN" sz="3600" b="1" spc="100" dirty="0"/>
              <a:t>il</a:t>
            </a:r>
            <a:r>
              <a:rPr lang="en-IN" sz="3600" b="1" spc="110" dirty="0"/>
              <a:t>d</a:t>
            </a:r>
            <a:r>
              <a:rPr lang="en-IN" sz="3600" b="1" spc="100" dirty="0"/>
              <a:t>i</a:t>
            </a:r>
            <a:r>
              <a:rPr lang="en-IN" sz="3600" b="1" spc="110" dirty="0"/>
              <a:t>n</a:t>
            </a:r>
            <a:r>
              <a:rPr lang="en-IN" sz="3600" b="1" spc="-220" dirty="0"/>
              <a:t>g   </a:t>
            </a:r>
            <a:r>
              <a:rPr lang="en-IN" sz="3600" b="1" spc="315" dirty="0"/>
              <a:t>U</a:t>
            </a:r>
            <a:r>
              <a:rPr lang="en-IN" sz="3600" b="1" spc="110" dirty="0"/>
              <a:t>s</a:t>
            </a:r>
            <a:r>
              <a:rPr lang="en-IN" sz="3600" b="1" dirty="0"/>
              <a:t>e  </a:t>
            </a:r>
            <a:r>
              <a:rPr lang="en-IN" sz="3600" b="1" spc="170" dirty="0"/>
              <a:t>Cases</a:t>
            </a:r>
            <a:endParaRPr sz="3600" b="1">
              <a:solidFill>
                <a:schemeClr val="tx1"/>
              </a:solidFill>
              <a:effectLst>
                <a:outerShdw blurRad="38100" dist="38100" dir="2700000" algn="tl">
                  <a:srgbClr val="000000">
                    <a:alpha val="43137"/>
                  </a:srgbClr>
                </a:outerShdw>
              </a:effectLst>
            </a:endParaRPr>
          </a:p>
        </p:txBody>
      </p:sp>
      <p:sp>
        <p:nvSpPr>
          <p:cNvPr id="8" name="object 8"/>
          <p:cNvSpPr txBox="1"/>
          <p:nvPr/>
        </p:nvSpPr>
        <p:spPr>
          <a:xfrm>
            <a:off x="928662" y="1805335"/>
            <a:ext cx="7169150" cy="5052665"/>
          </a:xfrm>
          <a:prstGeom prst="rect">
            <a:avLst/>
          </a:prstGeom>
        </p:spPr>
        <p:txBody>
          <a:bodyPr vert="horz" wrap="square" lIns="0" tIns="12700" rIns="0" bIns="0" rtlCol="0">
            <a:spAutoFit/>
          </a:bodyPr>
          <a:lstStyle/>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r>
              <a:rPr lang="en-IN" sz="2000" dirty="0">
                <a:latin typeface="Cambria" pitchFamily="18" charset="0"/>
                <a:ea typeface="Cambria" pitchFamily="18" charset="0"/>
              </a:rPr>
              <a:t>Use cases are defined from an actor’s point of view. </a:t>
            </a:r>
            <a:r>
              <a:rPr lang="en-IN" sz="2000" dirty="0">
                <a:solidFill>
                  <a:srgbClr val="FF0000"/>
                </a:solidFill>
                <a:latin typeface="Cambria" pitchFamily="18" charset="0"/>
                <a:ea typeface="Cambria" pitchFamily="18" charset="0"/>
              </a:rPr>
              <a:t>An actor is a role that people (users) or devices play as they interact </a:t>
            </a:r>
            <a:r>
              <a:rPr lang="en-IN" sz="2000" dirty="0">
                <a:latin typeface="Cambria" pitchFamily="18" charset="0"/>
                <a:ea typeface="Cambria" pitchFamily="18" charset="0"/>
              </a:rPr>
              <a:t>with the software.</a:t>
            </a: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lang="en-IN" sz="2000" dirty="0">
              <a:latin typeface="Cambria" pitchFamily="18" charset="0"/>
              <a:ea typeface="Cambria" pitchFamily="18" charset="0"/>
            </a:endParaRP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r>
              <a:rPr lang="en-IN" sz="2000" dirty="0"/>
              <a:t>It is important to note that </a:t>
            </a:r>
            <a:r>
              <a:rPr lang="en-IN" sz="2000" dirty="0">
                <a:solidFill>
                  <a:srgbClr val="FF0000"/>
                </a:solidFill>
              </a:rPr>
              <a:t>an actor and an end user </a:t>
            </a:r>
            <a:r>
              <a:rPr lang="en-IN" sz="2000" dirty="0"/>
              <a:t>are not necessarily the same thing. A typical </a:t>
            </a:r>
            <a:r>
              <a:rPr lang="en-IN" sz="2000" dirty="0">
                <a:solidFill>
                  <a:srgbClr val="FF0000"/>
                </a:solidFill>
              </a:rPr>
              <a:t>user </a:t>
            </a:r>
            <a:r>
              <a:rPr lang="en-IN" sz="2000" dirty="0"/>
              <a:t>may play a number of </a:t>
            </a:r>
            <a:r>
              <a:rPr lang="en-IN" sz="2000" dirty="0">
                <a:solidFill>
                  <a:srgbClr val="0070C0"/>
                </a:solidFill>
              </a:rPr>
              <a:t>different roles </a:t>
            </a:r>
            <a:r>
              <a:rPr lang="en-IN" sz="2000" dirty="0"/>
              <a:t>when using a system,</a:t>
            </a: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lang="en-IN" sz="2000" dirty="0"/>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r>
              <a:rPr lang="en-IN" sz="2000" dirty="0"/>
              <a:t> whereas an </a:t>
            </a:r>
            <a:r>
              <a:rPr lang="en-IN" sz="2000" dirty="0">
                <a:solidFill>
                  <a:schemeClr val="accent2"/>
                </a:solidFill>
              </a:rPr>
              <a:t>acto</a:t>
            </a:r>
            <a:r>
              <a:rPr lang="en-IN" sz="2000" dirty="0"/>
              <a:t>r represents a class of external entities (often, but not always, people) that play just </a:t>
            </a:r>
            <a:r>
              <a:rPr lang="en-IN" sz="2000" dirty="0">
                <a:solidFill>
                  <a:schemeClr val="accent2"/>
                </a:solidFill>
              </a:rPr>
              <a:t>one role </a:t>
            </a:r>
            <a:r>
              <a:rPr lang="en-IN" sz="2000" dirty="0"/>
              <a:t>in the context of the use case.</a:t>
            </a:r>
            <a:endParaRPr lang="en-IN" sz="2000" dirty="0">
              <a:latin typeface="Cambria" pitchFamily="18" charset="0"/>
              <a:ea typeface="Cambria" pitchFamily="18" charset="0"/>
            </a:endParaRP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lang="en-IN" sz="2000" dirty="0">
              <a:latin typeface="Cambria" pitchFamily="18" charset="0"/>
              <a:ea typeface="Cambria" pitchFamily="18" charset="0"/>
            </a:endParaRP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lang="en-IN" sz="2000" dirty="0">
              <a:latin typeface="Cambria" pitchFamily="18" charset="0"/>
              <a:ea typeface="Cambria" pitchFamily="18" charset="0"/>
            </a:endParaRP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lang="en-IN" sz="2000" dirty="0">
              <a:latin typeface="Cambria" pitchFamily="18" charset="0"/>
              <a:ea typeface="Cambria" pitchFamily="18" charset="0"/>
              <a:cs typeface="Arial"/>
            </a:endParaRP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lang="en-IN" sz="2000" dirty="0">
              <a:latin typeface="Cambria" pitchFamily="18" charset="0"/>
              <a:ea typeface="Cambria" pitchFamily="18" charset="0"/>
              <a:cs typeface="Arial"/>
            </a:endParaRPr>
          </a:p>
          <a:p>
            <a:pPr marL="12700" marR="5080" algn="just">
              <a:lnSpc>
                <a:spcPct val="100000"/>
              </a:lnSpc>
              <a:spcBef>
                <a:spcPts val="100"/>
              </a:spcBef>
              <a:buFont typeface="Arial" pitchFamily="34" charset="0"/>
              <a:buChar char="•"/>
              <a:tabLst>
                <a:tab pos="1252220" algn="l"/>
                <a:tab pos="2153285" algn="l"/>
                <a:tab pos="2700020" algn="l"/>
                <a:tab pos="4701540" algn="l"/>
                <a:tab pos="6090285" algn="l"/>
              </a:tabLst>
            </a:pPr>
            <a:endParaRPr sz="2000">
              <a:latin typeface="Cambria" pitchFamily="18" charset="0"/>
              <a:ea typeface="Cambria" pitchFamily="18" charset="0"/>
              <a:cs typeface="Arial"/>
            </a:endParaRP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5786" y="1142984"/>
            <a:ext cx="7858180" cy="4708981"/>
          </a:xfrm>
          <a:prstGeom prst="rect">
            <a:avLst/>
          </a:prstGeom>
        </p:spPr>
        <p:txBody>
          <a:bodyPr wrap="square">
            <a:spAutoFit/>
          </a:bodyPr>
          <a:lstStyle/>
          <a:p>
            <a:pPr algn="just"/>
            <a:r>
              <a:rPr lang="en-IN" sz="2000" dirty="0">
                <a:latin typeface="Cambria" pitchFamily="18" charset="0"/>
                <a:ea typeface="Cambria" pitchFamily="18" charset="0"/>
              </a:rPr>
              <a:t>Once actors have been identified, use cases can be developed. Jacobson suggests a number of questions should be answered by a use case:</a:t>
            </a:r>
          </a:p>
          <a:p>
            <a:pPr algn="just"/>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Who is the primary actor, the secondary actor(s)?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What are the actor’s goals?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What preconditions should exist before the story begins?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What main tasks or functions are performed by the actor?</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What exceptions might be considered as the story is described?</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1500174"/>
            <a:ext cx="7858180" cy="3170099"/>
          </a:xfrm>
          <a:prstGeom prst="rect">
            <a:avLst/>
          </a:prstGeom>
        </p:spPr>
        <p:txBody>
          <a:bodyPr wrap="square">
            <a:spAutoFit/>
          </a:bodyPr>
          <a:lstStyle/>
          <a:p>
            <a:pPr algn="just"/>
            <a:r>
              <a:rPr lang="en-IN" sz="2000" dirty="0">
                <a:latin typeface="Cambria" pitchFamily="18" charset="0"/>
                <a:ea typeface="Cambria" pitchFamily="18" charset="0"/>
              </a:rPr>
              <a:t>• </a:t>
            </a:r>
            <a:r>
              <a:rPr lang="en-IN" sz="2000" dirty="0">
                <a:solidFill>
                  <a:srgbClr val="FF0000"/>
                </a:solidFill>
                <a:latin typeface="Cambria" pitchFamily="18" charset="0"/>
                <a:ea typeface="Cambria" pitchFamily="18" charset="0"/>
              </a:rPr>
              <a:t>What variations in the actor’s interaction </a:t>
            </a:r>
            <a:r>
              <a:rPr lang="en-IN" sz="2000" dirty="0">
                <a:latin typeface="Cambria" pitchFamily="18" charset="0"/>
                <a:ea typeface="Cambria" pitchFamily="18" charset="0"/>
              </a:rPr>
              <a:t>are possible?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What system information will the actor acquire, produce, or change?</a:t>
            </a:r>
          </a:p>
          <a:p>
            <a:pPr algn="just"/>
            <a:r>
              <a:rPr lang="en-IN" sz="2000" dirty="0">
                <a:latin typeface="Cambria" pitchFamily="18" charset="0"/>
                <a:ea typeface="Cambria" pitchFamily="18" charset="0"/>
              </a:rPr>
              <a:t> </a:t>
            </a:r>
          </a:p>
          <a:p>
            <a:pPr algn="just"/>
            <a:r>
              <a:rPr lang="en-IN" sz="2000" dirty="0">
                <a:latin typeface="Cambria" pitchFamily="18" charset="0"/>
                <a:ea typeface="Cambria" pitchFamily="18" charset="0"/>
              </a:rPr>
              <a:t>• Will the actor have to inform the system about changes in the 	external environment? </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What </a:t>
            </a:r>
            <a:r>
              <a:rPr lang="en-IN" sz="2000" dirty="0">
                <a:solidFill>
                  <a:srgbClr val="FF0000"/>
                </a:solidFill>
                <a:latin typeface="Cambria" pitchFamily="18" charset="0"/>
                <a:ea typeface="Cambria" pitchFamily="18" charset="0"/>
              </a:rPr>
              <a:t>information does the actor desire </a:t>
            </a:r>
            <a:r>
              <a:rPr lang="en-IN" sz="2000" dirty="0">
                <a:latin typeface="Cambria" pitchFamily="18" charset="0"/>
                <a:ea typeface="Cambria" pitchFamily="18" charset="0"/>
              </a:rPr>
              <a:t>from the system?</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 Does the actor wish to be informed about unexpected changes</a:t>
            </a: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428992" y="1857364"/>
            <a:ext cx="4081482" cy="42680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71604" y="857232"/>
            <a:ext cx="1357322" cy="107157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93979"/>
            <a:ext cx="6294755" cy="574040"/>
          </a:xfrm>
          <a:prstGeom prst="rect">
            <a:avLst/>
          </a:prstGeom>
        </p:spPr>
        <p:txBody>
          <a:bodyPr vert="horz" wrap="square" lIns="0" tIns="12700" rIns="0" bIns="0" rtlCol="0">
            <a:spAutoFit/>
          </a:bodyPr>
          <a:lstStyle/>
          <a:p>
            <a:pPr marL="12700">
              <a:lnSpc>
                <a:spcPct val="100000"/>
              </a:lnSpc>
              <a:spcBef>
                <a:spcPts val="100"/>
              </a:spcBef>
              <a:tabLst>
                <a:tab pos="1955164" algn="l"/>
                <a:tab pos="3045460" algn="l"/>
                <a:tab pos="4325620" algn="l"/>
              </a:tabLst>
            </a:pPr>
            <a:r>
              <a:rPr sz="3600" spc="145" dirty="0"/>
              <a:t>Sample	</a:t>
            </a:r>
            <a:r>
              <a:rPr sz="3600" spc="125" dirty="0"/>
              <a:t>Use	</a:t>
            </a:r>
            <a:r>
              <a:rPr sz="3600" spc="114" dirty="0"/>
              <a:t>case	</a:t>
            </a:r>
            <a:r>
              <a:rPr sz="3600" spc="135" dirty="0"/>
              <a:t>Diagram</a:t>
            </a:r>
            <a:endParaRPr sz="3600"/>
          </a:p>
        </p:txBody>
      </p:sp>
      <p:pic>
        <p:nvPicPr>
          <p:cNvPr id="1111" name="Picture 87" descr="Use case Diagram of home service Apps"/>
          <p:cNvPicPr>
            <a:picLocks noChangeAspect="1" noChangeArrowheads="1"/>
          </p:cNvPicPr>
          <p:nvPr/>
        </p:nvPicPr>
        <p:blipFill>
          <a:blip r:embed="rId2"/>
          <a:srcRect/>
          <a:stretch>
            <a:fillRect/>
          </a:stretch>
        </p:blipFill>
        <p:spPr bwMode="auto">
          <a:xfrm>
            <a:off x="1828800" y="1066799"/>
            <a:ext cx="6629400" cy="5334001"/>
          </a:xfrm>
          <a:prstGeom prst="rect">
            <a:avLst/>
          </a:prstGeom>
          <a:noFill/>
        </p:spPr>
      </p:pic>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4.Building the Analysis model</a:t>
            </a:r>
          </a:p>
        </p:txBody>
      </p:sp>
      <p:sp>
        <p:nvSpPr>
          <p:cNvPr id="3" name="Rectangle 2"/>
          <p:cNvSpPr/>
          <p:nvPr/>
        </p:nvSpPr>
        <p:spPr>
          <a:xfrm>
            <a:off x="928662" y="1714488"/>
            <a:ext cx="7286676" cy="1015663"/>
          </a:xfrm>
          <a:prstGeom prst="rect">
            <a:avLst/>
          </a:prstGeom>
        </p:spPr>
        <p:txBody>
          <a:bodyPr wrap="square">
            <a:spAutoFit/>
          </a:bodyPr>
          <a:lstStyle/>
          <a:p>
            <a:pPr algn="just"/>
            <a:r>
              <a:rPr lang="en-IN" sz="2000" dirty="0">
                <a:latin typeface="Cambria" pitchFamily="18" charset="0"/>
                <a:ea typeface="Cambria" pitchFamily="18" charset="0"/>
              </a:rPr>
              <a:t>The intent of the analysis model is to provide a </a:t>
            </a:r>
            <a:r>
              <a:rPr lang="en-IN" sz="2000" dirty="0">
                <a:solidFill>
                  <a:srgbClr val="FF0000"/>
                </a:solidFill>
                <a:latin typeface="Cambria" pitchFamily="18" charset="0"/>
                <a:ea typeface="Cambria" pitchFamily="18" charset="0"/>
              </a:rPr>
              <a:t>description of the required informational, functional, and </a:t>
            </a:r>
            <a:r>
              <a:rPr lang="en-IN" sz="2000" dirty="0" err="1">
                <a:solidFill>
                  <a:srgbClr val="FF0000"/>
                </a:solidFill>
                <a:latin typeface="Cambria" pitchFamily="18" charset="0"/>
                <a:ea typeface="Cambria" pitchFamily="18" charset="0"/>
              </a:rPr>
              <a:t>behavioral</a:t>
            </a:r>
            <a:r>
              <a:rPr lang="en-IN" sz="2000" dirty="0">
                <a:solidFill>
                  <a:srgbClr val="FF0000"/>
                </a:solidFill>
                <a:latin typeface="Cambria" pitchFamily="18" charset="0"/>
                <a:ea typeface="Cambria" pitchFamily="18" charset="0"/>
              </a:rPr>
              <a:t> domains </a:t>
            </a:r>
            <a:r>
              <a:rPr lang="en-IN" sz="2000" dirty="0">
                <a:latin typeface="Cambria" pitchFamily="18" charset="0"/>
                <a:ea typeface="Cambria" pitchFamily="18" charset="0"/>
              </a:rPr>
              <a:t>for a computer-based system.</a:t>
            </a:r>
          </a:p>
        </p:txBody>
      </p:sp>
      <p:sp>
        <p:nvSpPr>
          <p:cNvPr id="4" name="Rectangle 3"/>
          <p:cNvSpPr/>
          <p:nvPr/>
        </p:nvSpPr>
        <p:spPr>
          <a:xfrm>
            <a:off x="928662" y="2928934"/>
            <a:ext cx="7429551" cy="1938992"/>
          </a:xfrm>
          <a:prstGeom prst="rect">
            <a:avLst/>
          </a:prstGeom>
        </p:spPr>
        <p:txBody>
          <a:bodyPr wrap="square">
            <a:spAutoFit/>
          </a:bodyPr>
          <a:lstStyle/>
          <a:p>
            <a:pPr algn="just"/>
            <a:r>
              <a:rPr lang="en-IN" sz="2000" b="1" dirty="0">
                <a:latin typeface="Cambria" pitchFamily="18" charset="0"/>
                <a:ea typeface="Cambria" pitchFamily="18" charset="0"/>
              </a:rPr>
              <a:t>1.Elements of the Requirements Model</a:t>
            </a:r>
          </a:p>
          <a:p>
            <a:pPr algn="just"/>
            <a:endParaRPr lang="en-IN" sz="2000" b="1" dirty="0">
              <a:latin typeface="Cambria" pitchFamily="18" charset="0"/>
              <a:ea typeface="Cambria" pitchFamily="18" charset="0"/>
            </a:endParaRPr>
          </a:p>
          <a:p>
            <a:pPr algn="just"/>
            <a:r>
              <a:rPr lang="en-IN" sz="2000" dirty="0">
                <a:latin typeface="Cambria" pitchFamily="18" charset="0"/>
                <a:ea typeface="Cambria" pitchFamily="18" charset="0"/>
              </a:rPr>
              <a:t>Different modes of representation force you to consider requirements from </a:t>
            </a:r>
            <a:r>
              <a:rPr lang="en-IN" sz="2000" dirty="0">
                <a:solidFill>
                  <a:srgbClr val="FF0000"/>
                </a:solidFill>
                <a:latin typeface="Cambria" pitchFamily="18" charset="0"/>
                <a:ea typeface="Cambria" pitchFamily="18" charset="0"/>
              </a:rPr>
              <a:t>different viewpoints—an </a:t>
            </a:r>
            <a:r>
              <a:rPr lang="en-IN" sz="2000" dirty="0">
                <a:latin typeface="Cambria" pitchFamily="18" charset="0"/>
                <a:ea typeface="Cambria" pitchFamily="18" charset="0"/>
              </a:rPr>
              <a:t>approach that has a higher probability of uncovering omissions, inconsistencies, and ambiguity</a:t>
            </a:r>
            <a:endParaRPr lang="en-IN" sz="2000" b="1" dirty="0">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919" y="842009"/>
            <a:ext cx="6878320" cy="635000"/>
          </a:xfrm>
          <a:prstGeom prst="rect">
            <a:avLst/>
          </a:prstGeom>
        </p:spPr>
        <p:txBody>
          <a:bodyPr vert="horz" wrap="square" lIns="0" tIns="12700" rIns="0" bIns="0" rtlCol="0">
            <a:spAutoFit/>
          </a:bodyPr>
          <a:lstStyle/>
          <a:p>
            <a:pPr marL="12700">
              <a:lnSpc>
                <a:spcPct val="100000"/>
              </a:lnSpc>
              <a:spcBef>
                <a:spcPts val="100"/>
              </a:spcBef>
              <a:tabLst>
                <a:tab pos="3339465" algn="l"/>
              </a:tabLst>
            </a:pPr>
            <a:r>
              <a:rPr sz="4000" spc="-5" dirty="0"/>
              <a:t>Agility </a:t>
            </a:r>
            <a:r>
              <a:rPr sz="4000" spc="-5"/>
              <a:t>and</a:t>
            </a:r>
            <a:r>
              <a:rPr sz="4000" spc="-10"/>
              <a:t> </a:t>
            </a:r>
            <a:r>
              <a:rPr sz="4000" spc="-5"/>
              <a:t>the</a:t>
            </a:r>
            <a:r>
              <a:rPr lang="en-IN" sz="4000" spc="-5" dirty="0"/>
              <a:t> </a:t>
            </a:r>
            <a:r>
              <a:rPr sz="4000" spc="-5"/>
              <a:t>Cost </a:t>
            </a:r>
            <a:r>
              <a:rPr sz="4000" spc="-5" dirty="0"/>
              <a:t>of</a:t>
            </a:r>
            <a:r>
              <a:rPr sz="4000" spc="-75" dirty="0"/>
              <a:t> </a:t>
            </a:r>
            <a:r>
              <a:rPr sz="4000" spc="-5" dirty="0"/>
              <a:t>Change</a:t>
            </a:r>
            <a:endParaRPr sz="4000"/>
          </a:p>
        </p:txBody>
      </p:sp>
      <p:sp>
        <p:nvSpPr>
          <p:cNvPr id="4" name="object 4"/>
          <p:cNvSpPr txBox="1"/>
          <p:nvPr/>
        </p:nvSpPr>
        <p:spPr>
          <a:xfrm>
            <a:off x="1363980" y="1785620"/>
            <a:ext cx="7351424" cy="3783087"/>
          </a:xfrm>
          <a:prstGeom prst="rect">
            <a:avLst/>
          </a:prstGeom>
        </p:spPr>
        <p:txBody>
          <a:bodyPr vert="horz" wrap="square" lIns="0" tIns="12700" rIns="0" bIns="0" rtlCol="0">
            <a:spAutoFit/>
          </a:bodyPr>
          <a:lstStyle/>
          <a:p>
            <a:pPr marL="12700" algn="just">
              <a:lnSpc>
                <a:spcPct val="100000"/>
              </a:lnSpc>
              <a:spcBef>
                <a:spcPts val="100"/>
              </a:spcBef>
              <a:buFont typeface="Arial" pitchFamily="34" charset="0"/>
              <a:buChar char="•"/>
            </a:pPr>
            <a:r>
              <a:rPr sz="2000" dirty="0">
                <a:solidFill>
                  <a:srgbClr val="282828"/>
                </a:solidFill>
                <a:latin typeface="Cambria" pitchFamily="18" charset="0"/>
                <a:ea typeface="Cambria" pitchFamily="18" charset="0"/>
                <a:cs typeface="Arial"/>
              </a:rPr>
              <a:t>A well-designed agile </a:t>
            </a:r>
            <a:r>
              <a:rPr sz="2000" spc="-5" dirty="0">
                <a:solidFill>
                  <a:srgbClr val="282828"/>
                </a:solidFill>
                <a:latin typeface="Cambria" pitchFamily="18" charset="0"/>
                <a:ea typeface="Cambria" pitchFamily="18" charset="0"/>
                <a:cs typeface="Arial"/>
              </a:rPr>
              <a:t>process </a:t>
            </a:r>
            <a:r>
              <a:rPr sz="2000" dirty="0">
                <a:solidFill>
                  <a:srgbClr val="FF0000"/>
                </a:solidFill>
                <a:latin typeface="Cambria" pitchFamily="18" charset="0"/>
                <a:ea typeface="Cambria" pitchFamily="18" charset="0"/>
                <a:cs typeface="Arial"/>
              </a:rPr>
              <a:t>“</a:t>
            </a:r>
            <a:r>
              <a:rPr sz="2000" b="1" dirty="0">
                <a:solidFill>
                  <a:srgbClr val="FF0000"/>
                </a:solidFill>
                <a:latin typeface="Cambria" pitchFamily="18" charset="0"/>
                <a:ea typeface="Cambria" pitchFamily="18" charset="0"/>
                <a:cs typeface="Arial"/>
              </a:rPr>
              <a:t>flattens</a:t>
            </a:r>
            <a:r>
              <a:rPr sz="2000" dirty="0">
                <a:solidFill>
                  <a:srgbClr val="FF0000"/>
                </a:solidFill>
                <a:latin typeface="Cambria" pitchFamily="18" charset="0"/>
                <a:ea typeface="Cambria" pitchFamily="18" charset="0"/>
                <a:cs typeface="Arial"/>
              </a:rPr>
              <a:t>” </a:t>
            </a:r>
            <a:r>
              <a:rPr sz="2000" spc="-5" dirty="0">
                <a:solidFill>
                  <a:srgbClr val="FF0000"/>
                </a:solidFill>
                <a:latin typeface="Cambria" pitchFamily="18" charset="0"/>
                <a:ea typeface="Cambria" pitchFamily="18" charset="0"/>
                <a:cs typeface="Arial"/>
              </a:rPr>
              <a:t>the </a:t>
            </a:r>
            <a:r>
              <a:rPr sz="2000" b="1">
                <a:solidFill>
                  <a:srgbClr val="FF0000"/>
                </a:solidFill>
                <a:latin typeface="Cambria" pitchFamily="18" charset="0"/>
                <a:ea typeface="Cambria" pitchFamily="18" charset="0"/>
                <a:cs typeface="Arial"/>
              </a:rPr>
              <a:t>cost</a:t>
            </a:r>
            <a:r>
              <a:rPr sz="2000" b="1" spc="-30">
                <a:solidFill>
                  <a:srgbClr val="FF0000"/>
                </a:solidFill>
                <a:latin typeface="Cambria" pitchFamily="18" charset="0"/>
                <a:ea typeface="Cambria" pitchFamily="18" charset="0"/>
                <a:cs typeface="Arial"/>
              </a:rPr>
              <a:t> </a:t>
            </a:r>
            <a:r>
              <a:rPr sz="2000" spc="-5">
                <a:solidFill>
                  <a:srgbClr val="FF0000"/>
                </a:solidFill>
                <a:latin typeface="Cambria" pitchFamily="18" charset="0"/>
                <a:ea typeface="Cambria" pitchFamily="18" charset="0"/>
                <a:cs typeface="Arial"/>
              </a:rPr>
              <a:t>of</a:t>
            </a:r>
            <a:r>
              <a:rPr lang="en-IN" sz="2000" spc="-5" dirty="0">
                <a:solidFill>
                  <a:srgbClr val="FF0000"/>
                </a:solidFill>
                <a:latin typeface="Cambria" pitchFamily="18" charset="0"/>
                <a:ea typeface="Cambria" pitchFamily="18" charset="0"/>
                <a:cs typeface="Arial"/>
              </a:rPr>
              <a:t> </a:t>
            </a:r>
            <a:r>
              <a:rPr sz="2000" b="1" spc="-5">
                <a:solidFill>
                  <a:srgbClr val="FF0000"/>
                </a:solidFill>
                <a:latin typeface="Cambria" pitchFamily="18" charset="0"/>
                <a:ea typeface="Cambria" pitchFamily="18" charset="0"/>
                <a:cs typeface="Arial"/>
              </a:rPr>
              <a:t>change curve</a:t>
            </a:r>
            <a:endParaRPr lang="en-IN" sz="2000" b="1" spc="-5" dirty="0">
              <a:solidFill>
                <a:srgbClr val="FF0000"/>
              </a:solidFill>
              <a:latin typeface="Cambria" pitchFamily="18" charset="0"/>
              <a:ea typeface="Cambria" pitchFamily="18" charset="0"/>
              <a:cs typeface="Arial"/>
            </a:endParaRPr>
          </a:p>
          <a:p>
            <a:pPr marL="12700" algn="just">
              <a:lnSpc>
                <a:spcPct val="100000"/>
              </a:lnSpc>
              <a:buFont typeface="Arial" pitchFamily="34" charset="0"/>
              <a:buChar char="•"/>
            </a:pPr>
            <a:endParaRPr sz="2000">
              <a:latin typeface="Cambria" pitchFamily="18" charset="0"/>
              <a:ea typeface="Cambria" pitchFamily="18" charset="0"/>
              <a:cs typeface="Arial"/>
            </a:endParaRPr>
          </a:p>
          <a:p>
            <a:pPr marL="12700" marR="165100" algn="just">
              <a:lnSpc>
                <a:spcPct val="99800"/>
              </a:lnSpc>
              <a:spcBef>
                <a:spcPts val="575"/>
              </a:spcBef>
              <a:buFont typeface="Arial" pitchFamily="34" charset="0"/>
              <a:buChar char="•"/>
            </a:pPr>
            <a:r>
              <a:rPr sz="2000" dirty="0">
                <a:solidFill>
                  <a:srgbClr val="282828"/>
                </a:solidFill>
                <a:latin typeface="Cambria" pitchFamily="18" charset="0"/>
                <a:ea typeface="Cambria" pitchFamily="18" charset="0"/>
                <a:cs typeface="Arial"/>
              </a:rPr>
              <a:t>Allowing a </a:t>
            </a:r>
            <a:r>
              <a:rPr sz="2000" spc="-5" dirty="0">
                <a:solidFill>
                  <a:srgbClr val="282828"/>
                </a:solidFill>
                <a:latin typeface="Cambria" pitchFamily="18" charset="0"/>
                <a:ea typeface="Cambria" pitchFamily="18" charset="0"/>
                <a:cs typeface="Arial"/>
              </a:rPr>
              <a:t>software team to </a:t>
            </a:r>
            <a:r>
              <a:rPr sz="2000" dirty="0">
                <a:solidFill>
                  <a:srgbClr val="282828"/>
                </a:solidFill>
                <a:latin typeface="Cambria" pitchFamily="18" charset="0"/>
                <a:ea typeface="Cambria" pitchFamily="18" charset="0"/>
                <a:cs typeface="Arial"/>
              </a:rPr>
              <a:t>accommodate </a:t>
            </a:r>
            <a:r>
              <a:rPr sz="2000" spc="-5" dirty="0">
                <a:solidFill>
                  <a:srgbClr val="282828"/>
                </a:solidFill>
                <a:latin typeface="Cambria" pitchFamily="18" charset="0"/>
                <a:ea typeface="Cambria" pitchFamily="18" charset="0"/>
                <a:cs typeface="Arial"/>
              </a:rPr>
              <a:t>changes  late </a:t>
            </a:r>
            <a:r>
              <a:rPr sz="2000" dirty="0">
                <a:solidFill>
                  <a:srgbClr val="282828"/>
                </a:solidFill>
                <a:latin typeface="Cambria" pitchFamily="18" charset="0"/>
                <a:ea typeface="Cambria" pitchFamily="18" charset="0"/>
                <a:cs typeface="Arial"/>
              </a:rPr>
              <a:t>in a </a:t>
            </a:r>
            <a:r>
              <a:rPr sz="2000" spc="-5" dirty="0">
                <a:solidFill>
                  <a:srgbClr val="282828"/>
                </a:solidFill>
                <a:latin typeface="Cambria" pitchFamily="18" charset="0"/>
                <a:ea typeface="Cambria" pitchFamily="18" charset="0"/>
                <a:cs typeface="Arial"/>
              </a:rPr>
              <a:t>software </a:t>
            </a:r>
            <a:r>
              <a:rPr sz="2000" dirty="0">
                <a:solidFill>
                  <a:srgbClr val="282828"/>
                </a:solidFill>
                <a:latin typeface="Cambria" pitchFamily="18" charset="0"/>
                <a:ea typeface="Cambria" pitchFamily="18" charset="0"/>
                <a:cs typeface="Arial"/>
              </a:rPr>
              <a:t>project </a:t>
            </a:r>
            <a:r>
              <a:rPr sz="2000" spc="-5" dirty="0">
                <a:solidFill>
                  <a:srgbClr val="282828"/>
                </a:solidFill>
                <a:latin typeface="Cambria" pitchFamily="18" charset="0"/>
                <a:ea typeface="Cambria" pitchFamily="18" charset="0"/>
                <a:cs typeface="Arial"/>
              </a:rPr>
              <a:t>without </a:t>
            </a:r>
            <a:r>
              <a:rPr sz="2000" b="1" spc="-5" dirty="0">
                <a:solidFill>
                  <a:srgbClr val="282828"/>
                </a:solidFill>
                <a:latin typeface="Cambria" pitchFamily="18" charset="0"/>
                <a:ea typeface="Cambria" pitchFamily="18" charset="0"/>
                <a:cs typeface="Arial"/>
              </a:rPr>
              <a:t>dramatic </a:t>
            </a:r>
            <a:r>
              <a:rPr sz="2000" b="1" dirty="0">
                <a:solidFill>
                  <a:srgbClr val="282828"/>
                </a:solidFill>
                <a:latin typeface="Cambria" pitchFamily="18" charset="0"/>
                <a:ea typeface="Cambria" pitchFamily="18" charset="0"/>
                <a:cs typeface="Arial"/>
              </a:rPr>
              <a:t>cost </a:t>
            </a:r>
            <a:r>
              <a:rPr sz="2000" spc="-5" dirty="0">
                <a:solidFill>
                  <a:srgbClr val="282828"/>
                </a:solidFill>
                <a:latin typeface="Cambria" pitchFamily="18" charset="0"/>
                <a:ea typeface="Cambria" pitchFamily="18" charset="0"/>
                <a:cs typeface="Arial"/>
              </a:rPr>
              <a:t>and  </a:t>
            </a:r>
            <a:r>
              <a:rPr sz="2000" dirty="0">
                <a:solidFill>
                  <a:srgbClr val="282828"/>
                </a:solidFill>
                <a:latin typeface="Cambria" pitchFamily="18" charset="0"/>
                <a:ea typeface="Cambria" pitchFamily="18" charset="0"/>
                <a:cs typeface="Arial"/>
              </a:rPr>
              <a:t>time</a:t>
            </a:r>
            <a:r>
              <a:rPr sz="2000" spc="5" dirty="0">
                <a:solidFill>
                  <a:srgbClr val="282828"/>
                </a:solidFill>
                <a:latin typeface="Cambria" pitchFamily="18" charset="0"/>
                <a:ea typeface="Cambria" pitchFamily="18" charset="0"/>
                <a:cs typeface="Arial"/>
              </a:rPr>
              <a:t> </a:t>
            </a:r>
            <a:r>
              <a:rPr sz="2000" b="1" spc="-5">
                <a:solidFill>
                  <a:srgbClr val="282828"/>
                </a:solidFill>
                <a:latin typeface="Cambria" pitchFamily="18" charset="0"/>
                <a:ea typeface="Cambria" pitchFamily="18" charset="0"/>
                <a:cs typeface="Arial"/>
              </a:rPr>
              <a:t>impact</a:t>
            </a:r>
            <a:r>
              <a:rPr sz="2000" spc="-5">
                <a:solidFill>
                  <a:srgbClr val="282828"/>
                </a:solidFill>
                <a:latin typeface="Cambria" pitchFamily="18" charset="0"/>
                <a:ea typeface="Cambria" pitchFamily="18" charset="0"/>
                <a:cs typeface="Arial"/>
              </a:rPr>
              <a:t>.</a:t>
            </a:r>
            <a:endParaRPr lang="en-IN" sz="2000" spc="-5" dirty="0">
              <a:solidFill>
                <a:srgbClr val="282828"/>
              </a:solidFill>
              <a:latin typeface="Cambria" pitchFamily="18" charset="0"/>
              <a:ea typeface="Cambria" pitchFamily="18" charset="0"/>
              <a:cs typeface="Arial"/>
            </a:endParaRPr>
          </a:p>
          <a:p>
            <a:pPr marL="12700" marR="165100" algn="just">
              <a:lnSpc>
                <a:spcPct val="99800"/>
              </a:lnSpc>
              <a:spcBef>
                <a:spcPts val="575"/>
              </a:spcBef>
              <a:buFont typeface="Arial" pitchFamily="34" charset="0"/>
              <a:buChar char="•"/>
            </a:pPr>
            <a:endParaRPr sz="2000">
              <a:latin typeface="Cambria" pitchFamily="18" charset="0"/>
              <a:ea typeface="Cambria" pitchFamily="18" charset="0"/>
              <a:cs typeface="Arial"/>
            </a:endParaRPr>
          </a:p>
          <a:p>
            <a:pPr marL="12700" marR="1049655" algn="just">
              <a:lnSpc>
                <a:spcPct val="100000"/>
              </a:lnSpc>
              <a:spcBef>
                <a:spcPts val="570"/>
              </a:spcBef>
              <a:buFont typeface="Arial" pitchFamily="34" charset="0"/>
              <a:buChar char="•"/>
            </a:pPr>
            <a:r>
              <a:rPr sz="2000" spc="-5" dirty="0">
                <a:solidFill>
                  <a:srgbClr val="282828"/>
                </a:solidFill>
                <a:latin typeface="Cambria" pitchFamily="18" charset="0"/>
                <a:ea typeface="Cambria" pitchFamily="18" charset="0"/>
                <a:cs typeface="Arial"/>
              </a:rPr>
              <a:t>You’ve already learned that the </a:t>
            </a:r>
            <a:r>
              <a:rPr sz="2000" dirty="0">
                <a:solidFill>
                  <a:srgbClr val="282828"/>
                </a:solidFill>
                <a:latin typeface="Cambria" pitchFamily="18" charset="0"/>
                <a:ea typeface="Cambria" pitchFamily="18" charset="0"/>
                <a:cs typeface="Arial"/>
              </a:rPr>
              <a:t>agile </a:t>
            </a:r>
            <a:r>
              <a:rPr sz="2000" spc="-5">
                <a:solidFill>
                  <a:srgbClr val="282828"/>
                </a:solidFill>
                <a:latin typeface="Cambria" pitchFamily="18" charset="0"/>
                <a:ea typeface="Cambria" pitchFamily="18" charset="0"/>
                <a:cs typeface="Arial"/>
              </a:rPr>
              <a:t>process  </a:t>
            </a:r>
            <a:r>
              <a:rPr sz="2000">
                <a:solidFill>
                  <a:srgbClr val="282828"/>
                </a:solidFill>
                <a:latin typeface="Cambria" pitchFamily="18" charset="0"/>
                <a:ea typeface="Cambria" pitchFamily="18" charset="0"/>
                <a:cs typeface="Arial"/>
              </a:rPr>
              <a:t>encompasses </a:t>
            </a:r>
            <a:r>
              <a:rPr sz="2000" b="1" spc="-5" dirty="0">
                <a:solidFill>
                  <a:srgbClr val="282828"/>
                </a:solidFill>
                <a:latin typeface="Cambria" pitchFamily="18" charset="0"/>
                <a:ea typeface="Cambria" pitchFamily="18" charset="0"/>
                <a:cs typeface="Arial"/>
              </a:rPr>
              <a:t>incremental</a:t>
            </a:r>
            <a:r>
              <a:rPr sz="2000" b="1" spc="-15" dirty="0">
                <a:solidFill>
                  <a:srgbClr val="282828"/>
                </a:solidFill>
                <a:latin typeface="Cambria" pitchFamily="18" charset="0"/>
                <a:ea typeface="Cambria" pitchFamily="18" charset="0"/>
                <a:cs typeface="Arial"/>
              </a:rPr>
              <a:t> </a:t>
            </a:r>
            <a:r>
              <a:rPr sz="2000" b="1" spc="-5">
                <a:solidFill>
                  <a:srgbClr val="282828"/>
                </a:solidFill>
                <a:latin typeface="Cambria" pitchFamily="18" charset="0"/>
                <a:ea typeface="Cambria" pitchFamily="18" charset="0"/>
                <a:cs typeface="Arial"/>
              </a:rPr>
              <a:t>delivery</a:t>
            </a:r>
            <a:r>
              <a:rPr sz="2000" spc="-5">
                <a:solidFill>
                  <a:srgbClr val="282828"/>
                </a:solidFill>
                <a:latin typeface="Cambria" pitchFamily="18" charset="0"/>
                <a:ea typeface="Cambria" pitchFamily="18" charset="0"/>
                <a:cs typeface="Arial"/>
              </a:rPr>
              <a:t>.</a:t>
            </a:r>
            <a:endParaRPr lang="en-IN" sz="2000" spc="-5" dirty="0">
              <a:solidFill>
                <a:srgbClr val="282828"/>
              </a:solidFill>
              <a:latin typeface="Cambria" pitchFamily="18" charset="0"/>
              <a:ea typeface="Cambria" pitchFamily="18" charset="0"/>
              <a:cs typeface="Arial"/>
            </a:endParaRPr>
          </a:p>
          <a:p>
            <a:pPr marL="12700" marR="1049655" algn="just">
              <a:lnSpc>
                <a:spcPct val="100000"/>
              </a:lnSpc>
              <a:spcBef>
                <a:spcPts val="570"/>
              </a:spcBef>
              <a:buFont typeface="Arial" pitchFamily="34" charset="0"/>
              <a:buChar char="•"/>
            </a:pPr>
            <a:endParaRPr sz="2000">
              <a:latin typeface="Cambria" pitchFamily="18" charset="0"/>
              <a:ea typeface="Cambria" pitchFamily="18" charset="0"/>
              <a:cs typeface="Arial"/>
            </a:endParaRPr>
          </a:p>
          <a:p>
            <a:pPr marL="12700" marR="5080" algn="just">
              <a:lnSpc>
                <a:spcPct val="100000"/>
              </a:lnSpc>
              <a:spcBef>
                <a:spcPts val="570"/>
              </a:spcBef>
              <a:buFont typeface="Arial" pitchFamily="34" charset="0"/>
              <a:buChar char="•"/>
            </a:pPr>
            <a:r>
              <a:rPr sz="2000" dirty="0">
                <a:solidFill>
                  <a:srgbClr val="282828"/>
                </a:solidFill>
                <a:latin typeface="Cambria" pitchFamily="18" charset="0"/>
                <a:ea typeface="Cambria" pitchFamily="18" charset="0"/>
                <a:cs typeface="Arial"/>
              </a:rPr>
              <a:t>When incremental </a:t>
            </a:r>
            <a:r>
              <a:rPr sz="2000" spc="-5" dirty="0">
                <a:solidFill>
                  <a:srgbClr val="282828"/>
                </a:solidFill>
                <a:latin typeface="Cambria" pitchFamily="18" charset="0"/>
                <a:ea typeface="Cambria" pitchFamily="18" charset="0"/>
                <a:cs typeface="Arial"/>
              </a:rPr>
              <a:t>delivery </a:t>
            </a:r>
            <a:r>
              <a:rPr sz="2000" dirty="0">
                <a:solidFill>
                  <a:srgbClr val="282828"/>
                </a:solidFill>
                <a:latin typeface="Cambria" pitchFamily="18" charset="0"/>
                <a:ea typeface="Cambria" pitchFamily="18" charset="0"/>
                <a:cs typeface="Arial"/>
              </a:rPr>
              <a:t>is coupled </a:t>
            </a:r>
            <a:r>
              <a:rPr sz="2000" spc="-5" dirty="0">
                <a:solidFill>
                  <a:srgbClr val="282828"/>
                </a:solidFill>
                <a:latin typeface="Cambria" pitchFamily="18" charset="0"/>
                <a:ea typeface="Cambria" pitchFamily="18" charset="0"/>
                <a:cs typeface="Arial"/>
              </a:rPr>
              <a:t>with other </a:t>
            </a:r>
            <a:r>
              <a:rPr sz="2000">
                <a:solidFill>
                  <a:srgbClr val="282828"/>
                </a:solidFill>
                <a:latin typeface="Cambria" pitchFamily="18" charset="0"/>
                <a:ea typeface="Cambria" pitchFamily="18" charset="0"/>
                <a:cs typeface="Arial"/>
              </a:rPr>
              <a:t>agile  practices</a:t>
            </a:r>
            <a:r>
              <a:rPr lang="en-IN" sz="2000" dirty="0">
                <a:solidFill>
                  <a:srgbClr val="282828"/>
                </a:solidFill>
                <a:latin typeface="Cambria" pitchFamily="18" charset="0"/>
                <a:ea typeface="Cambria" pitchFamily="18" charset="0"/>
                <a:cs typeface="Arial"/>
              </a:rPr>
              <a:t> </a:t>
            </a:r>
            <a:r>
              <a:rPr sz="2000">
                <a:solidFill>
                  <a:srgbClr val="282828"/>
                </a:solidFill>
                <a:latin typeface="Cambria" pitchFamily="18" charset="0"/>
                <a:ea typeface="Cambria" pitchFamily="18" charset="0"/>
                <a:cs typeface="Arial"/>
              </a:rPr>
              <a:t>such </a:t>
            </a:r>
            <a:r>
              <a:rPr sz="2000" spc="-5" dirty="0">
                <a:solidFill>
                  <a:srgbClr val="282828"/>
                </a:solidFill>
                <a:latin typeface="Cambria" pitchFamily="18" charset="0"/>
                <a:ea typeface="Cambria" pitchFamily="18" charset="0"/>
                <a:cs typeface="Arial"/>
              </a:rPr>
              <a:t>as continuous </a:t>
            </a:r>
            <a:r>
              <a:rPr sz="2000" b="1" spc="-5" dirty="0">
                <a:solidFill>
                  <a:srgbClr val="282828"/>
                </a:solidFill>
                <a:latin typeface="Cambria" pitchFamily="18" charset="0"/>
                <a:ea typeface="Cambria" pitchFamily="18" charset="0"/>
                <a:cs typeface="Arial"/>
              </a:rPr>
              <a:t>unit testing </a:t>
            </a:r>
            <a:r>
              <a:rPr sz="2000" dirty="0">
                <a:solidFill>
                  <a:srgbClr val="282828"/>
                </a:solidFill>
                <a:latin typeface="Cambria" pitchFamily="18" charset="0"/>
                <a:ea typeface="Cambria" pitchFamily="18" charset="0"/>
                <a:cs typeface="Arial"/>
              </a:rPr>
              <a:t>and </a:t>
            </a:r>
            <a:r>
              <a:rPr sz="2000" b="1" spc="-5" dirty="0">
                <a:solidFill>
                  <a:srgbClr val="282828"/>
                </a:solidFill>
                <a:latin typeface="Cambria" pitchFamily="18" charset="0"/>
                <a:ea typeface="Cambria" pitchFamily="18" charset="0"/>
                <a:cs typeface="Arial"/>
              </a:rPr>
              <a:t>pair  programming </a:t>
            </a:r>
            <a:r>
              <a:rPr sz="2000" spc="-5" dirty="0">
                <a:solidFill>
                  <a:srgbClr val="282828"/>
                </a:solidFill>
                <a:latin typeface="Cambria" pitchFamily="18" charset="0"/>
                <a:ea typeface="Cambria" pitchFamily="18" charset="0"/>
                <a:cs typeface="Arial"/>
              </a:rPr>
              <a:t>the </a:t>
            </a:r>
            <a:r>
              <a:rPr sz="2000" dirty="0">
                <a:solidFill>
                  <a:srgbClr val="282828"/>
                </a:solidFill>
                <a:latin typeface="Cambria" pitchFamily="18" charset="0"/>
                <a:ea typeface="Cambria" pitchFamily="18" charset="0"/>
                <a:cs typeface="Arial"/>
              </a:rPr>
              <a:t>cost of making a </a:t>
            </a:r>
            <a:r>
              <a:rPr sz="2000" b="1" spc="-5" dirty="0">
                <a:solidFill>
                  <a:srgbClr val="282828"/>
                </a:solidFill>
                <a:latin typeface="Cambria" pitchFamily="18" charset="0"/>
                <a:ea typeface="Cambria" pitchFamily="18" charset="0"/>
                <a:cs typeface="Arial"/>
              </a:rPr>
              <a:t>change </a:t>
            </a:r>
            <a:r>
              <a:rPr sz="2000" b="1" spc="-5">
                <a:solidFill>
                  <a:srgbClr val="282828"/>
                </a:solidFill>
                <a:latin typeface="Cambria" pitchFamily="18" charset="0"/>
                <a:ea typeface="Cambria" pitchFamily="18" charset="0"/>
                <a:cs typeface="Arial"/>
              </a:rPr>
              <a:t>is  </a:t>
            </a:r>
            <a:r>
              <a:rPr sz="2000" b="1">
                <a:solidFill>
                  <a:srgbClr val="282828"/>
                </a:solidFill>
                <a:latin typeface="Cambria" pitchFamily="18" charset="0"/>
                <a:ea typeface="Cambria" pitchFamily="18" charset="0"/>
                <a:cs typeface="Arial"/>
              </a:rPr>
              <a:t>attenuated</a:t>
            </a:r>
            <a:r>
              <a:rPr sz="2000" dirty="0">
                <a:solidFill>
                  <a:srgbClr val="282828"/>
                </a:solidFill>
                <a:latin typeface="Cambria" pitchFamily="18" charset="0"/>
                <a:ea typeface="Cambria" pitchFamily="18" charset="0"/>
                <a:cs typeface="Arial"/>
              </a:rPr>
              <a:t>.</a:t>
            </a:r>
            <a:endParaRPr sz="2000">
              <a:latin typeface="Cambria" pitchFamily="18" charset="0"/>
              <a:ea typeface="Cambria" pitchFamily="18" charset="0"/>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8662" y="857232"/>
            <a:ext cx="7000924" cy="677108"/>
          </a:xfrm>
          <a:prstGeom prst="rect">
            <a:avLst/>
          </a:prstGeom>
        </p:spPr>
        <p:txBody>
          <a:bodyPr wrap="square">
            <a:spAutoFit/>
          </a:bodyPr>
          <a:lstStyle/>
          <a:p>
            <a:pPr>
              <a:buFont typeface="Arial" pitchFamily="34" charset="0"/>
              <a:buChar char="•"/>
            </a:pPr>
            <a:r>
              <a:rPr lang="en-IN" sz="2000" b="1" dirty="0"/>
              <a:t>Scenario-based elements</a:t>
            </a:r>
          </a:p>
          <a:p>
            <a:pPr>
              <a:buFont typeface="Arial" pitchFamily="34" charset="0"/>
              <a:buChar char="•"/>
            </a:pPr>
            <a:endParaRPr lang="en-IN" dirty="0"/>
          </a:p>
        </p:txBody>
      </p:sp>
      <p:pic>
        <p:nvPicPr>
          <p:cNvPr id="2050" name="Picture 2"/>
          <p:cNvPicPr>
            <a:picLocks noChangeAspect="1" noChangeArrowheads="1"/>
          </p:cNvPicPr>
          <p:nvPr/>
        </p:nvPicPr>
        <p:blipFill>
          <a:blip r:embed="rId2"/>
          <a:srcRect/>
          <a:stretch>
            <a:fillRect/>
          </a:stretch>
        </p:blipFill>
        <p:spPr bwMode="auto">
          <a:xfrm>
            <a:off x="1928794" y="1357298"/>
            <a:ext cx="6229353" cy="492922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85984" y="5000636"/>
            <a:ext cx="1357322" cy="1000132"/>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1538" y="1357298"/>
            <a:ext cx="7000924" cy="3785652"/>
          </a:xfrm>
          <a:prstGeom prst="rect">
            <a:avLst/>
          </a:prstGeom>
        </p:spPr>
        <p:txBody>
          <a:bodyPr wrap="square">
            <a:spAutoFit/>
          </a:bodyPr>
          <a:lstStyle/>
          <a:p>
            <a:pPr algn="just"/>
            <a:r>
              <a:rPr lang="en-IN" sz="2000" b="1" dirty="0">
                <a:latin typeface="Cambria" pitchFamily="18" charset="0"/>
                <a:ea typeface="Cambria" pitchFamily="18" charset="0"/>
              </a:rPr>
              <a:t>Class-based elements</a:t>
            </a:r>
          </a:p>
          <a:p>
            <a:pPr algn="just"/>
            <a:endParaRPr lang="en-IN" sz="2000" b="1"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The system is described from the </a:t>
            </a:r>
            <a:r>
              <a:rPr lang="en-IN" sz="2000" dirty="0">
                <a:solidFill>
                  <a:srgbClr val="FF0000"/>
                </a:solidFill>
                <a:latin typeface="Cambria" pitchFamily="18" charset="0"/>
                <a:ea typeface="Cambria" pitchFamily="18" charset="0"/>
              </a:rPr>
              <a:t>user’s point of view </a:t>
            </a:r>
            <a:r>
              <a:rPr lang="en-IN" sz="2000" dirty="0">
                <a:latin typeface="Cambria" pitchFamily="18" charset="0"/>
                <a:ea typeface="Cambria" pitchFamily="18" charset="0"/>
              </a:rPr>
              <a:t>using a scenario-based approach</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Scenario-based elements of the requirements model are often the first part of the model that is developed.</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Each usage scenario implies a set of objects that are manipulated as an actor interacts with the system. These objects are categorized into </a:t>
            </a:r>
            <a:r>
              <a:rPr lang="en-IN" sz="2000" dirty="0">
                <a:solidFill>
                  <a:srgbClr val="FF0000"/>
                </a:solidFill>
                <a:latin typeface="Cambria" pitchFamily="18" charset="0"/>
                <a:ea typeface="Cambria" pitchFamily="18" charset="0"/>
              </a:rPr>
              <a:t>classes—a collection of things that have similar attributes and common </a:t>
            </a:r>
            <a:r>
              <a:rPr lang="en-IN" sz="2000" dirty="0" err="1">
                <a:solidFill>
                  <a:srgbClr val="FF0000"/>
                </a:solidFill>
                <a:latin typeface="Cambria" pitchFamily="18" charset="0"/>
                <a:ea typeface="Cambria" pitchFamily="18" charset="0"/>
              </a:rPr>
              <a:t>behaviors</a:t>
            </a:r>
            <a:r>
              <a:rPr lang="en-IN" sz="2000" dirty="0">
                <a:latin typeface="Cambria" pitchFamily="18" charset="0"/>
                <a:ea typeface="Cambria"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857752" y="2714620"/>
            <a:ext cx="2714644" cy="335758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00430" y="5143512"/>
            <a:ext cx="1428760" cy="714380"/>
          </a:xfrm>
          <a:prstGeom prst="rect">
            <a:avLst/>
          </a:prstGeom>
          <a:noFill/>
          <a:ln w="9525">
            <a:noFill/>
            <a:miter lim="800000"/>
            <a:headEnd/>
            <a:tailEnd/>
          </a:ln>
          <a:effectLst/>
        </p:spPr>
      </p:pic>
      <p:sp>
        <p:nvSpPr>
          <p:cNvPr id="5" name="Rectangle 4"/>
          <p:cNvSpPr/>
          <p:nvPr/>
        </p:nvSpPr>
        <p:spPr>
          <a:xfrm>
            <a:off x="928662" y="1142984"/>
            <a:ext cx="7072362" cy="1323439"/>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It is always a good idea to get stakeholders involved. </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One of the best ways to do this is to have each stakeholder </a:t>
            </a:r>
            <a:r>
              <a:rPr lang="en-IN" sz="2000" dirty="0">
                <a:solidFill>
                  <a:srgbClr val="FF0000"/>
                </a:solidFill>
                <a:latin typeface="Cambria" pitchFamily="18" charset="0"/>
                <a:ea typeface="Cambria" pitchFamily="18" charset="0"/>
              </a:rPr>
              <a:t>write use cases </a:t>
            </a:r>
            <a:r>
              <a:rPr lang="en-IN" sz="2000" dirty="0">
                <a:latin typeface="Cambria" pitchFamily="18" charset="0"/>
                <a:ea typeface="Cambria" pitchFamily="18" charset="0"/>
              </a:rPr>
              <a:t>that describe how the software will be used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100" y="1357298"/>
            <a:ext cx="7500990" cy="4401205"/>
          </a:xfrm>
          <a:prstGeom prst="rect">
            <a:avLst/>
          </a:prstGeom>
        </p:spPr>
        <p:txBody>
          <a:bodyPr wrap="square">
            <a:spAutoFit/>
          </a:bodyPr>
          <a:lstStyle/>
          <a:p>
            <a:pPr algn="just">
              <a:buFont typeface="Arial" pitchFamily="34" charset="0"/>
              <a:buChar char="•"/>
            </a:pPr>
            <a:r>
              <a:rPr lang="en-IN" sz="2000" b="1" dirty="0" err="1">
                <a:latin typeface="Cambria" pitchFamily="18" charset="0"/>
                <a:ea typeface="Cambria" pitchFamily="18" charset="0"/>
              </a:rPr>
              <a:t>Behavioral</a:t>
            </a:r>
            <a:r>
              <a:rPr lang="en-IN" sz="2000" b="1" dirty="0">
                <a:latin typeface="Cambria" pitchFamily="18" charset="0"/>
                <a:ea typeface="Cambria" pitchFamily="18" charset="0"/>
              </a:rPr>
              <a:t> elements</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The </a:t>
            </a:r>
            <a:r>
              <a:rPr lang="en-IN" sz="2000" dirty="0" err="1">
                <a:latin typeface="Cambria" pitchFamily="18" charset="0"/>
                <a:ea typeface="Cambria" pitchFamily="18" charset="0"/>
              </a:rPr>
              <a:t>behavior</a:t>
            </a:r>
            <a:r>
              <a:rPr lang="en-IN" sz="2000" dirty="0">
                <a:latin typeface="Cambria" pitchFamily="18" charset="0"/>
                <a:ea typeface="Cambria" pitchFamily="18" charset="0"/>
              </a:rPr>
              <a:t> of a computer-based system can have a profound effect on the design that is chosen and the implementation approach that is applied. </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solidFill>
                  <a:srgbClr val="FF0000"/>
                </a:solidFill>
              </a:rPr>
              <a:t>The state diagram </a:t>
            </a:r>
            <a:r>
              <a:rPr lang="en-IN" sz="2000" dirty="0"/>
              <a:t>is one method for representing the </a:t>
            </a:r>
            <a:r>
              <a:rPr lang="en-IN" sz="2000" dirty="0" err="1"/>
              <a:t>behavior</a:t>
            </a:r>
            <a:r>
              <a:rPr lang="en-IN" sz="2000" dirty="0"/>
              <a:t> of a system by depicting its states and the events that cause the system to change state.</a:t>
            </a:r>
          </a:p>
          <a:p>
            <a:pPr algn="just">
              <a:buFont typeface="Arial" pitchFamily="34" charset="0"/>
              <a:buChar char="•"/>
            </a:pPr>
            <a:endParaRPr lang="en-IN" sz="2000" dirty="0"/>
          </a:p>
          <a:p>
            <a:pPr algn="just">
              <a:buFont typeface="Arial" pitchFamily="34" charset="0"/>
              <a:buChar char="•"/>
            </a:pPr>
            <a:r>
              <a:rPr lang="en-IN" sz="2000" dirty="0"/>
              <a:t> </a:t>
            </a:r>
            <a:r>
              <a:rPr lang="en-IN" sz="2000" dirty="0">
                <a:solidFill>
                  <a:srgbClr val="FF0000"/>
                </a:solidFill>
              </a:rPr>
              <a:t>A state is any externally observable mode of </a:t>
            </a:r>
            <a:r>
              <a:rPr lang="en-IN" sz="2000" dirty="0" err="1">
                <a:solidFill>
                  <a:srgbClr val="FF0000"/>
                </a:solidFill>
              </a:rPr>
              <a:t>behavior</a:t>
            </a:r>
            <a:r>
              <a:rPr lang="en-IN" sz="2000" dirty="0"/>
              <a:t>. In addition, the state diagram indicates actions (e.g., process activation) taken as a consequence of a particular event.</a:t>
            </a: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929058" y="1357298"/>
            <a:ext cx="3190876" cy="322422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500298" y="4429132"/>
            <a:ext cx="1047751" cy="82391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8662" y="1071546"/>
            <a:ext cx="7500990" cy="4708981"/>
          </a:xfrm>
          <a:prstGeom prst="rect">
            <a:avLst/>
          </a:prstGeom>
        </p:spPr>
        <p:txBody>
          <a:bodyPr wrap="square">
            <a:spAutoFit/>
          </a:bodyPr>
          <a:lstStyle/>
          <a:p>
            <a:pPr algn="just"/>
            <a:r>
              <a:rPr lang="en-IN" sz="2000" b="1" dirty="0">
                <a:latin typeface="Cambria" pitchFamily="18" charset="0"/>
                <a:ea typeface="Cambria" pitchFamily="18" charset="0"/>
              </a:rPr>
              <a:t>Flow-oriented elements</a:t>
            </a:r>
          </a:p>
          <a:p>
            <a:pPr algn="just"/>
            <a:endParaRPr lang="en-IN" sz="2000" b="1"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Information is transformed as it flows through a computer-based system. The system </a:t>
            </a:r>
            <a:r>
              <a:rPr lang="en-IN" sz="2000" dirty="0">
                <a:solidFill>
                  <a:srgbClr val="FF0000"/>
                </a:solidFill>
                <a:latin typeface="Cambria" pitchFamily="18" charset="0"/>
                <a:ea typeface="Cambria" pitchFamily="18" charset="0"/>
              </a:rPr>
              <a:t>accepts input in a variety of forms, </a:t>
            </a:r>
            <a:r>
              <a:rPr lang="en-IN" sz="2000" dirty="0">
                <a:latin typeface="Cambria" pitchFamily="18" charset="0"/>
                <a:ea typeface="Cambria" pitchFamily="18" charset="0"/>
              </a:rPr>
              <a:t>applies functions to transform it, and produces output in a variety of forms.</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 Input may be a control signal transmitted by a transducer, a series of numbers typed by a human operator, packet of information transmitted on a network link, or a voluminous data file retrieved from secondary storage. </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The </a:t>
            </a:r>
            <a:r>
              <a:rPr lang="en-IN" sz="2000" dirty="0">
                <a:solidFill>
                  <a:srgbClr val="FF0000"/>
                </a:solidFill>
                <a:latin typeface="Cambria" pitchFamily="18" charset="0"/>
                <a:ea typeface="Cambria" pitchFamily="18" charset="0"/>
              </a:rPr>
              <a:t>transform(s) may comprise a single logical comparison</a:t>
            </a:r>
            <a:r>
              <a:rPr lang="en-IN" sz="2000" dirty="0">
                <a:latin typeface="Cambria" pitchFamily="18" charset="0"/>
                <a:ea typeface="Cambria" pitchFamily="18" charset="0"/>
              </a:rPr>
              <a:t>, a complex numerical algorithm, or a rule-inference approach of an expert system. Output may light a single LED or produce a 200-page report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1142984"/>
            <a:ext cx="7858180" cy="4708981"/>
          </a:xfrm>
          <a:prstGeom prst="rect">
            <a:avLst/>
          </a:prstGeom>
        </p:spPr>
        <p:txBody>
          <a:bodyPr wrap="square">
            <a:spAutoFit/>
          </a:bodyPr>
          <a:lstStyle/>
          <a:p>
            <a:pPr algn="just"/>
            <a:r>
              <a:rPr lang="en-IN" sz="2000" b="1" dirty="0">
                <a:latin typeface="Cambria" pitchFamily="18" charset="0"/>
                <a:ea typeface="Cambria" pitchFamily="18" charset="0"/>
              </a:rPr>
              <a:t>2.Analysis Patterns</a:t>
            </a:r>
          </a:p>
          <a:p>
            <a:pPr algn="just"/>
            <a:endParaRPr lang="en-IN" sz="2000" b="1"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First, analysis patterns </a:t>
            </a:r>
            <a:r>
              <a:rPr lang="en-IN" sz="2000" dirty="0">
                <a:solidFill>
                  <a:srgbClr val="FF0000"/>
                </a:solidFill>
                <a:latin typeface="Cambria" pitchFamily="18" charset="0"/>
                <a:ea typeface="Cambria" pitchFamily="18" charset="0"/>
              </a:rPr>
              <a:t>speed up the development </a:t>
            </a:r>
            <a:r>
              <a:rPr lang="en-IN" sz="2000" dirty="0">
                <a:latin typeface="Cambria" pitchFamily="18" charset="0"/>
                <a:ea typeface="Cambria" pitchFamily="18" charset="0"/>
              </a:rPr>
              <a:t>of abstract analysis models that capture the main requirements of the concrete problem by providing reusable analysis models with examples as well as a description of advantages and limitations.</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 Second, analysis patterns </a:t>
            </a:r>
            <a:r>
              <a:rPr lang="en-IN" sz="2000" dirty="0">
                <a:solidFill>
                  <a:srgbClr val="FF0000"/>
                </a:solidFill>
                <a:latin typeface="Cambria" pitchFamily="18" charset="0"/>
                <a:ea typeface="Cambria" pitchFamily="18" charset="0"/>
              </a:rPr>
              <a:t>facilitate the transformation of the analysis model into a design model </a:t>
            </a:r>
            <a:r>
              <a:rPr lang="en-IN" sz="2000" dirty="0">
                <a:latin typeface="Cambria" pitchFamily="18" charset="0"/>
                <a:ea typeface="Cambria" pitchFamily="18" charset="0"/>
              </a:rPr>
              <a:t>by suggesting design patterns and reliable solutions for common problems.</a:t>
            </a:r>
          </a:p>
          <a:p>
            <a:pPr algn="just">
              <a:buFont typeface="Arial" pitchFamily="34" charset="0"/>
              <a:buChar char="•"/>
            </a:pPr>
            <a:endParaRPr lang="en-IN" sz="2000" b="1"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suggest solutions (e.g., a class, a function, a </a:t>
            </a:r>
            <a:r>
              <a:rPr lang="en-IN" sz="2000" dirty="0" err="1">
                <a:latin typeface="Cambria" pitchFamily="18" charset="0"/>
                <a:ea typeface="Cambria" pitchFamily="18" charset="0"/>
              </a:rPr>
              <a:t>behavior</a:t>
            </a:r>
            <a:r>
              <a:rPr lang="en-IN" sz="2000" dirty="0">
                <a:latin typeface="Cambria" pitchFamily="18" charset="0"/>
                <a:ea typeface="Cambria" pitchFamily="18" charset="0"/>
              </a:rPr>
              <a:t>) within the application domain that can be reused when </a:t>
            </a:r>
            <a:r>
              <a:rPr lang="en-IN" sz="2000" dirty="0" err="1">
                <a:latin typeface="Cambria" pitchFamily="18" charset="0"/>
                <a:ea typeface="Cambria" pitchFamily="18" charset="0"/>
              </a:rPr>
              <a:t>modeling</a:t>
            </a:r>
            <a:r>
              <a:rPr lang="en-IN" sz="2000" dirty="0">
                <a:latin typeface="Cambria" pitchFamily="18" charset="0"/>
                <a:ea typeface="Cambria" pitchFamily="18" charset="0"/>
              </a:rPr>
              <a:t> many applications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65" dirty="0"/>
              <a:t>5.Ne</a:t>
            </a:r>
            <a:r>
              <a:rPr lang="en-IN" spc="90" dirty="0"/>
              <a:t>go</a:t>
            </a:r>
            <a:r>
              <a:rPr lang="en-IN" spc="85" dirty="0"/>
              <a:t>t</a:t>
            </a:r>
            <a:r>
              <a:rPr lang="en-IN" spc="75" dirty="0"/>
              <a:t>i</a:t>
            </a:r>
            <a:r>
              <a:rPr lang="en-IN" spc="265" dirty="0"/>
              <a:t>a</a:t>
            </a:r>
            <a:r>
              <a:rPr lang="en-IN" spc="75" dirty="0"/>
              <a:t>t</a:t>
            </a:r>
            <a:r>
              <a:rPr lang="en-IN" spc="85" dirty="0"/>
              <a:t>i</a:t>
            </a:r>
            <a:r>
              <a:rPr lang="en-IN" spc="90" dirty="0"/>
              <a:t>n</a:t>
            </a:r>
            <a:r>
              <a:rPr lang="en-IN" spc="-175" dirty="0"/>
              <a:t>g </a:t>
            </a:r>
            <a:r>
              <a:rPr lang="en-IN" spc="265" dirty="0"/>
              <a:t>Re</a:t>
            </a:r>
            <a:r>
              <a:rPr lang="en-IN" spc="100" dirty="0"/>
              <a:t>q</a:t>
            </a:r>
            <a:r>
              <a:rPr lang="en-IN" spc="90" dirty="0"/>
              <a:t>u</a:t>
            </a:r>
            <a:r>
              <a:rPr lang="en-IN" spc="75" dirty="0"/>
              <a:t>i</a:t>
            </a:r>
            <a:r>
              <a:rPr lang="en-IN" spc="80" dirty="0"/>
              <a:t>r</a:t>
            </a:r>
            <a:r>
              <a:rPr lang="en-IN" spc="265" dirty="0"/>
              <a:t>e</a:t>
            </a:r>
            <a:r>
              <a:rPr lang="en-IN" spc="80" dirty="0"/>
              <a:t>m</a:t>
            </a:r>
            <a:r>
              <a:rPr lang="en-IN" spc="265" dirty="0"/>
              <a:t>e</a:t>
            </a:r>
            <a:r>
              <a:rPr lang="en-IN" spc="90" dirty="0"/>
              <a:t>n</a:t>
            </a:r>
            <a:r>
              <a:rPr lang="en-IN" spc="85" dirty="0"/>
              <a:t>t</a:t>
            </a:r>
            <a:r>
              <a:rPr lang="en-IN" spc="-135" dirty="0"/>
              <a:t>s </a:t>
            </a:r>
            <a:endParaRPr lang="en-IN" dirty="0"/>
          </a:p>
        </p:txBody>
      </p:sp>
      <p:sp>
        <p:nvSpPr>
          <p:cNvPr id="3" name="Rectangle 2"/>
          <p:cNvSpPr/>
          <p:nvPr/>
        </p:nvSpPr>
        <p:spPr>
          <a:xfrm>
            <a:off x="857224" y="1643050"/>
            <a:ext cx="7643866" cy="4093428"/>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A compromise is the art of dividing a cake in such a way that everyone believes he has the biggest piece.</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t>The intent of this negotiation is to develop a project plan that meets stakeholder needs while at the same time </a:t>
            </a:r>
            <a:r>
              <a:rPr lang="en-IN" sz="2000" dirty="0">
                <a:solidFill>
                  <a:srgbClr val="FF0000"/>
                </a:solidFill>
              </a:rPr>
              <a:t>reflecting the real-world constraints </a:t>
            </a:r>
            <a:r>
              <a:rPr lang="en-IN" sz="2000" dirty="0"/>
              <a:t>(e.g., time, people, budget) that have been placed on the software team.</a:t>
            </a: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a:p>
            <a:pPr algn="just"/>
            <a:endParaRPr lang="en-IN" sz="2000" dirty="0">
              <a:latin typeface="Cambria" pitchFamily="18" charset="0"/>
              <a:ea typeface="Cambria"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Art of Negotiation</a:t>
            </a:r>
          </a:p>
        </p:txBody>
      </p:sp>
      <p:sp>
        <p:nvSpPr>
          <p:cNvPr id="3" name="Rectangle 2"/>
          <p:cNvSpPr/>
          <p:nvPr/>
        </p:nvSpPr>
        <p:spPr>
          <a:xfrm>
            <a:off x="785786" y="1357298"/>
            <a:ext cx="7572428" cy="4401205"/>
          </a:xfrm>
          <a:prstGeom prst="rect">
            <a:avLst/>
          </a:prstGeom>
        </p:spPr>
        <p:txBody>
          <a:bodyPr wrap="square">
            <a:spAutoFit/>
          </a:bodyPr>
          <a:lstStyle/>
          <a:p>
            <a:pPr algn="just"/>
            <a:r>
              <a:rPr lang="en-IN" sz="2000" dirty="0">
                <a:latin typeface="Cambria" pitchFamily="18" charset="0"/>
                <a:ea typeface="Cambria" pitchFamily="18" charset="0"/>
              </a:rPr>
              <a:t>Learning how to negotiate effectively can serve you well throughout your personal and technical life. </a:t>
            </a:r>
          </a:p>
          <a:p>
            <a:pPr algn="just"/>
            <a:endParaRPr lang="en-IN" sz="2000" dirty="0">
              <a:latin typeface="Cambria" pitchFamily="18" charset="0"/>
              <a:ea typeface="Cambria" pitchFamily="18" charset="0"/>
            </a:endParaRPr>
          </a:p>
          <a:p>
            <a:pPr marL="457200" indent="-457200" algn="just"/>
            <a:r>
              <a:rPr lang="en-IN" sz="2000" dirty="0">
                <a:latin typeface="Cambria" pitchFamily="18" charset="0"/>
                <a:ea typeface="Cambria" pitchFamily="18" charset="0"/>
              </a:rPr>
              <a:t>1.Recognize that it’s </a:t>
            </a:r>
            <a:r>
              <a:rPr lang="en-IN" sz="2000" dirty="0">
                <a:solidFill>
                  <a:srgbClr val="FF0000"/>
                </a:solidFill>
                <a:latin typeface="Cambria" pitchFamily="18" charset="0"/>
                <a:ea typeface="Cambria" pitchFamily="18" charset="0"/>
              </a:rPr>
              <a:t>not a competition</a:t>
            </a:r>
            <a:r>
              <a:rPr lang="en-IN" sz="2000" dirty="0">
                <a:latin typeface="Cambria" pitchFamily="18" charset="0"/>
                <a:ea typeface="Cambria" pitchFamily="18" charset="0"/>
              </a:rPr>
              <a:t>. To be successful, both parties have to feel they’ve won or achieved something. Both will have to compromise.</a:t>
            </a:r>
          </a:p>
          <a:p>
            <a:pPr marL="457200" indent="-457200" algn="just"/>
            <a:endParaRPr lang="en-IN" sz="2000" dirty="0">
              <a:latin typeface="Cambria" pitchFamily="18" charset="0"/>
              <a:ea typeface="Cambria" pitchFamily="18" charset="0"/>
            </a:endParaRPr>
          </a:p>
          <a:p>
            <a:pPr marL="457200" indent="-457200" algn="just"/>
            <a:r>
              <a:rPr lang="en-IN" sz="2000" dirty="0">
                <a:latin typeface="Cambria" pitchFamily="18" charset="0"/>
                <a:ea typeface="Cambria" pitchFamily="18" charset="0"/>
              </a:rPr>
              <a:t> 2. Map </a:t>
            </a:r>
            <a:r>
              <a:rPr lang="en-IN" sz="2000" dirty="0">
                <a:solidFill>
                  <a:srgbClr val="FF0000"/>
                </a:solidFill>
                <a:latin typeface="Cambria" pitchFamily="18" charset="0"/>
                <a:ea typeface="Cambria" pitchFamily="18" charset="0"/>
              </a:rPr>
              <a:t>out a strategy</a:t>
            </a:r>
            <a:r>
              <a:rPr lang="en-IN" sz="2000" dirty="0">
                <a:latin typeface="Cambria" pitchFamily="18" charset="0"/>
                <a:ea typeface="Cambria" pitchFamily="18" charset="0"/>
              </a:rPr>
              <a:t>. Decide what you’d like to achieve; what the other party wants to achieve, and how you’ll go about making both happen.</a:t>
            </a:r>
          </a:p>
          <a:p>
            <a:pPr marL="457200" indent="-457200" algn="just"/>
            <a:endParaRPr lang="en-IN" sz="2000" dirty="0">
              <a:latin typeface="Cambria" pitchFamily="18" charset="0"/>
              <a:ea typeface="Cambria" pitchFamily="18" charset="0"/>
            </a:endParaRPr>
          </a:p>
          <a:p>
            <a:pPr marL="457200" indent="-457200" algn="just"/>
            <a:r>
              <a:rPr lang="en-IN" sz="2000" dirty="0">
                <a:latin typeface="Cambria" pitchFamily="18" charset="0"/>
                <a:ea typeface="Cambria" pitchFamily="18" charset="0"/>
              </a:rPr>
              <a:t> 3. Listen actively. Don’t work on formulating your response while the other party is talking. Listen to her. It’s likely you’ll gain knowledge that will help you to better negotiate your position.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1714488"/>
            <a:ext cx="7572428" cy="3477875"/>
          </a:xfrm>
          <a:prstGeom prst="rect">
            <a:avLst/>
          </a:prstGeom>
        </p:spPr>
        <p:txBody>
          <a:bodyPr wrap="square">
            <a:spAutoFit/>
          </a:bodyPr>
          <a:lstStyle/>
          <a:p>
            <a:pPr algn="just"/>
            <a:r>
              <a:rPr lang="en-IN" sz="2000" dirty="0">
                <a:latin typeface="Cambria" pitchFamily="18" charset="0"/>
                <a:ea typeface="Cambria" pitchFamily="18" charset="0"/>
              </a:rPr>
              <a:t>4. Focus on the </a:t>
            </a:r>
            <a:r>
              <a:rPr lang="en-IN" sz="2000" dirty="0">
                <a:solidFill>
                  <a:srgbClr val="FF0000"/>
                </a:solidFill>
                <a:latin typeface="Cambria" pitchFamily="18" charset="0"/>
                <a:ea typeface="Cambria" pitchFamily="18" charset="0"/>
              </a:rPr>
              <a:t>other party’s interests</a:t>
            </a:r>
            <a:r>
              <a:rPr lang="en-IN" sz="2000" dirty="0">
                <a:latin typeface="Cambria" pitchFamily="18" charset="0"/>
                <a:ea typeface="Cambria" pitchFamily="18" charset="0"/>
              </a:rPr>
              <a:t>. Don’t take hard positions if you want to avoid conflict.</a:t>
            </a:r>
          </a:p>
          <a:p>
            <a:pPr algn="just"/>
            <a:endParaRPr lang="en-IN" sz="2000" dirty="0">
              <a:latin typeface="Cambria" pitchFamily="18" charset="0"/>
              <a:ea typeface="Cambria" pitchFamily="18" charset="0"/>
            </a:endParaRPr>
          </a:p>
          <a:p>
            <a:pPr marL="457200" indent="-457200" algn="just"/>
            <a:r>
              <a:rPr lang="en-IN" sz="2000" dirty="0">
                <a:latin typeface="Cambria" pitchFamily="18" charset="0"/>
                <a:ea typeface="Cambria" pitchFamily="18" charset="0"/>
              </a:rPr>
              <a:t> 5. Don’t let it get personal. Focus on the problem that needs to be solved.</a:t>
            </a:r>
          </a:p>
          <a:p>
            <a:pPr marL="457200" indent="-457200" algn="just"/>
            <a:endParaRPr lang="en-IN" sz="2000" dirty="0">
              <a:latin typeface="Cambria" pitchFamily="18" charset="0"/>
              <a:ea typeface="Cambria" pitchFamily="18" charset="0"/>
            </a:endParaRPr>
          </a:p>
          <a:p>
            <a:pPr marL="457200" indent="-457200" algn="just"/>
            <a:r>
              <a:rPr lang="en-IN" sz="2000" dirty="0">
                <a:latin typeface="Cambria" pitchFamily="18" charset="0"/>
                <a:ea typeface="Cambria" pitchFamily="18" charset="0"/>
              </a:rPr>
              <a:t> 6. </a:t>
            </a:r>
            <a:r>
              <a:rPr lang="en-IN" sz="2000" dirty="0">
                <a:solidFill>
                  <a:srgbClr val="FF0000"/>
                </a:solidFill>
                <a:latin typeface="Cambria" pitchFamily="18" charset="0"/>
                <a:ea typeface="Cambria" pitchFamily="18" charset="0"/>
              </a:rPr>
              <a:t>Be creative</a:t>
            </a:r>
            <a:r>
              <a:rPr lang="en-IN" sz="2000" dirty="0">
                <a:latin typeface="Cambria" pitchFamily="18" charset="0"/>
                <a:ea typeface="Cambria" pitchFamily="18" charset="0"/>
              </a:rPr>
              <a:t>. Don’t be afraid to think out of the box if you’re at an impasse. </a:t>
            </a:r>
          </a:p>
          <a:p>
            <a:pPr marL="457200" indent="-457200" algn="just"/>
            <a:endParaRPr lang="en-IN" sz="2000" dirty="0">
              <a:latin typeface="Cambria" pitchFamily="18" charset="0"/>
              <a:ea typeface="Cambria" pitchFamily="18" charset="0"/>
            </a:endParaRPr>
          </a:p>
          <a:p>
            <a:pPr marL="457200" indent="-457200" algn="just"/>
            <a:r>
              <a:rPr lang="en-IN" sz="2000" dirty="0">
                <a:latin typeface="Cambria" pitchFamily="18" charset="0"/>
                <a:ea typeface="Cambria" pitchFamily="18" charset="0"/>
              </a:rPr>
              <a:t>7. Be ready to commit. Once an agreement has been reached, don’t waffle; commit to it and move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919" y="842009"/>
            <a:ext cx="6878320" cy="635000"/>
          </a:xfrm>
          <a:prstGeom prst="rect">
            <a:avLst/>
          </a:prstGeom>
        </p:spPr>
        <p:txBody>
          <a:bodyPr vert="horz" wrap="square" lIns="0" tIns="12700" rIns="0" bIns="0" rtlCol="0">
            <a:spAutoFit/>
          </a:bodyPr>
          <a:lstStyle/>
          <a:p>
            <a:pPr marL="12700">
              <a:lnSpc>
                <a:spcPct val="100000"/>
              </a:lnSpc>
              <a:spcBef>
                <a:spcPts val="100"/>
              </a:spcBef>
              <a:tabLst>
                <a:tab pos="3339465" algn="l"/>
              </a:tabLst>
            </a:pPr>
            <a:r>
              <a:rPr sz="4000" spc="-5" dirty="0"/>
              <a:t>Agility and</a:t>
            </a:r>
            <a:r>
              <a:rPr sz="4000" spc="-10" dirty="0"/>
              <a:t> </a:t>
            </a:r>
            <a:r>
              <a:rPr sz="4000" spc="-5" dirty="0"/>
              <a:t>the	Cost of</a:t>
            </a:r>
            <a:r>
              <a:rPr sz="4000" spc="-75" dirty="0"/>
              <a:t> </a:t>
            </a:r>
            <a:r>
              <a:rPr sz="4000" spc="-5" dirty="0"/>
              <a:t>Change</a:t>
            </a:r>
            <a:endParaRPr sz="4000"/>
          </a:p>
        </p:txBody>
      </p:sp>
      <p:sp>
        <p:nvSpPr>
          <p:cNvPr id="3" name="object 3"/>
          <p:cNvSpPr/>
          <p:nvPr/>
        </p:nvSpPr>
        <p:spPr>
          <a:xfrm>
            <a:off x="914400" y="1751329"/>
            <a:ext cx="7162800" cy="46329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sz="4400" spc="110" dirty="0"/>
              <a:t>6.Validating </a:t>
            </a:r>
            <a:r>
              <a:rPr lang="en-US" sz="4400" spc="120" dirty="0"/>
              <a:t>Requirements</a:t>
            </a:r>
            <a:endParaRPr lang="en-US" dirty="0"/>
          </a:p>
        </p:txBody>
      </p:sp>
      <p:sp>
        <p:nvSpPr>
          <p:cNvPr id="3" name="Content Placeholder 2"/>
          <p:cNvSpPr>
            <a:spLocks noGrp="1"/>
          </p:cNvSpPr>
          <p:nvPr>
            <p:ph idx="1"/>
          </p:nvPr>
        </p:nvSpPr>
        <p:spPr>
          <a:xfrm>
            <a:off x="714348" y="1214422"/>
            <a:ext cx="7498080" cy="5334000"/>
          </a:xfrm>
        </p:spPr>
        <p:txBody>
          <a:bodyPr>
            <a:normAutofit lnSpcReduction="10000"/>
          </a:bodyPr>
          <a:lstStyle/>
          <a:p>
            <a:pPr algn="just">
              <a:buNone/>
            </a:pPr>
            <a:r>
              <a:rPr lang="en-IN" sz="2000" dirty="0">
                <a:latin typeface="Cambria" pitchFamily="18" charset="0"/>
                <a:ea typeface="Cambria" pitchFamily="18" charset="0"/>
              </a:rPr>
              <a:t>	As each element of the requirements model is created, it is examined for inconsistency, omissions, and ambiguity. </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 Is each </a:t>
            </a:r>
            <a:r>
              <a:rPr lang="en-IN" sz="2000" dirty="0">
                <a:solidFill>
                  <a:srgbClr val="FF0000"/>
                </a:solidFill>
                <a:latin typeface="Cambria" pitchFamily="18" charset="0"/>
                <a:ea typeface="Cambria" pitchFamily="18" charset="0"/>
              </a:rPr>
              <a:t>requirement consistent </a:t>
            </a:r>
            <a:r>
              <a:rPr lang="en-IN" sz="2000" dirty="0">
                <a:latin typeface="Cambria" pitchFamily="18" charset="0"/>
                <a:ea typeface="Cambria" pitchFamily="18" charset="0"/>
              </a:rPr>
              <a:t>with the overall objectives for the system/product? </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Have all requirements been specified at the proper level of abstraction? That is, do some requirements provide a level of technical detail that is inappropriate at this stage?</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 Is the requirement really necessary or does it represent an </a:t>
            </a:r>
            <a:r>
              <a:rPr lang="en-IN" sz="2000" dirty="0">
                <a:solidFill>
                  <a:srgbClr val="FF0000"/>
                </a:solidFill>
                <a:latin typeface="Cambria" pitchFamily="18" charset="0"/>
                <a:ea typeface="Cambria" pitchFamily="18" charset="0"/>
              </a:rPr>
              <a:t>add-on feature </a:t>
            </a:r>
            <a:r>
              <a:rPr lang="en-IN" sz="2000" dirty="0">
                <a:latin typeface="Cambria" pitchFamily="18" charset="0"/>
                <a:ea typeface="Cambria" pitchFamily="18" charset="0"/>
              </a:rPr>
              <a:t>that may not be essential to the objective of the system?</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 Is each requirement bounded and </a:t>
            </a:r>
            <a:r>
              <a:rPr lang="en-IN" sz="2000" dirty="0">
                <a:solidFill>
                  <a:srgbClr val="FF0000"/>
                </a:solidFill>
                <a:latin typeface="Cambria" pitchFamily="18" charset="0"/>
                <a:ea typeface="Cambria" pitchFamily="18" charset="0"/>
              </a:rPr>
              <a:t>unambiguous?</a:t>
            </a:r>
          </a:p>
          <a:p>
            <a:pPr algn="just">
              <a:buNone/>
            </a:pPr>
            <a:r>
              <a:rPr lang="en-IN" sz="2000" dirty="0">
                <a:latin typeface="Cambria" pitchFamily="18" charset="0"/>
                <a:ea typeface="Cambria" pitchFamily="18" charset="0"/>
              </a:rPr>
              <a:t> </a:t>
            </a:r>
            <a:endParaRPr lang="en-US" sz="2000" dirty="0">
              <a:latin typeface="Cambria" pitchFamily="18" charset="0"/>
              <a:ea typeface="Cambria"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1214422"/>
            <a:ext cx="7498080" cy="5334000"/>
          </a:xfrm>
        </p:spPr>
        <p:txBody>
          <a:bodyPr>
            <a:normAutofit/>
          </a:bodyPr>
          <a:lstStyle/>
          <a:p>
            <a:pPr algn="just">
              <a:buNone/>
            </a:pPr>
            <a:r>
              <a:rPr lang="en-IN" sz="2000" dirty="0">
                <a:latin typeface="Cambria" pitchFamily="18" charset="0"/>
                <a:ea typeface="Cambria" pitchFamily="18" charset="0"/>
              </a:rPr>
              <a:t> • Does each requirement have attribution? That is, is a source (generally, a specific individual) noted for each requirement?</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 Do any requirements conflict with other requirements? </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Is each requirement achievable in the technical environment that will house the system or product? </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Is each requirement testable, once implemented?</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 Does the requirements model properly </a:t>
            </a:r>
            <a:r>
              <a:rPr lang="en-IN" sz="2000" dirty="0">
                <a:solidFill>
                  <a:srgbClr val="FF0000"/>
                </a:solidFill>
                <a:latin typeface="Cambria" pitchFamily="18" charset="0"/>
                <a:ea typeface="Cambria" pitchFamily="18" charset="0"/>
              </a:rPr>
              <a:t>reflect the information, function, and </a:t>
            </a:r>
            <a:r>
              <a:rPr lang="en-IN" sz="2000" dirty="0" err="1">
                <a:solidFill>
                  <a:srgbClr val="FF0000"/>
                </a:solidFill>
                <a:latin typeface="Cambria" pitchFamily="18" charset="0"/>
                <a:ea typeface="Cambria" pitchFamily="18" charset="0"/>
              </a:rPr>
              <a:t>behavior</a:t>
            </a:r>
            <a:r>
              <a:rPr lang="en-IN" sz="2000" dirty="0">
                <a:solidFill>
                  <a:srgbClr val="FF0000"/>
                </a:solidFill>
                <a:latin typeface="Cambria" pitchFamily="18" charset="0"/>
                <a:ea typeface="Cambria" pitchFamily="18" charset="0"/>
              </a:rPr>
              <a:t> of the system to be built?</a:t>
            </a:r>
            <a:endParaRPr lang="en-US" sz="2000" dirty="0">
              <a:solidFill>
                <a:srgbClr val="FF0000"/>
              </a:solidFill>
              <a:latin typeface="Cambria" pitchFamily="18" charset="0"/>
              <a:ea typeface="Cambria"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2976" y="1500174"/>
            <a:ext cx="7406640" cy="3200400"/>
          </a:xfrm>
        </p:spPr>
        <p:txBody>
          <a:bodyPr>
            <a:normAutofit/>
          </a:bodyPr>
          <a:lstStyle/>
          <a:p>
            <a:pPr algn="l"/>
            <a:r>
              <a:rPr lang="en-US" sz="2400" b="1" dirty="0"/>
              <a:t>DESIGN CONCEPTS</a:t>
            </a:r>
          </a:p>
          <a:p>
            <a:pPr algn="l"/>
            <a:endParaRPr lang="en-US" sz="2400" b="1" dirty="0"/>
          </a:p>
          <a:p>
            <a:pPr algn="l">
              <a:buFont typeface="Arial" pitchFamily="34" charset="0"/>
              <a:buChar char="•"/>
            </a:pPr>
            <a:r>
              <a:rPr lang="en-US" sz="2400" b="1" dirty="0"/>
              <a:t>The design process</a:t>
            </a:r>
          </a:p>
          <a:p>
            <a:pPr algn="l">
              <a:buFont typeface="Arial" pitchFamily="34" charset="0"/>
              <a:buChar char="•"/>
            </a:pPr>
            <a:r>
              <a:rPr lang="en-US" sz="2400" b="1" dirty="0"/>
              <a:t>Design Concepts</a:t>
            </a:r>
          </a:p>
          <a:p>
            <a:pPr algn="l">
              <a:buFont typeface="Arial" pitchFamily="34" charset="0"/>
              <a:buChar char="•"/>
            </a:pPr>
            <a:r>
              <a:rPr lang="en-US" sz="2400" b="1" dirty="0"/>
              <a:t>The design model</a:t>
            </a:r>
          </a:p>
          <a:p>
            <a:pPr algn="l"/>
            <a:endParaRPr lang="en-US" sz="24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rmAutofit/>
          </a:bodyPr>
          <a:lstStyle/>
          <a:p>
            <a:pPr marL="174625" marR="24765" indent="-162560" algn="just">
              <a:lnSpc>
                <a:spcPct val="103099"/>
              </a:lnSpc>
              <a:spcBef>
                <a:spcPts val="90"/>
              </a:spcBef>
              <a:buClr>
                <a:srgbClr val="9A0000"/>
              </a:buClr>
              <a:buSzPct val="77272"/>
              <a:buNone/>
              <a:tabLst>
                <a:tab pos="175260" algn="l"/>
              </a:tabLst>
            </a:pPr>
            <a:r>
              <a:rPr lang="en-US" sz="2000" spc="15" dirty="0">
                <a:latin typeface="Cambria" pitchFamily="18" charset="0"/>
                <a:ea typeface="Cambria" pitchFamily="18" charset="0"/>
                <a:cs typeface="Times New Roman" pitchFamily="18" charset="0"/>
              </a:rPr>
              <a:t>	Mitch </a:t>
            </a:r>
            <a:r>
              <a:rPr lang="en-US" sz="2000" spc="15" dirty="0" err="1">
                <a:latin typeface="Cambria" pitchFamily="18" charset="0"/>
                <a:ea typeface="Cambria" pitchFamily="18" charset="0"/>
                <a:cs typeface="Times New Roman" pitchFamily="18" charset="0"/>
              </a:rPr>
              <a:t>Kapor</a:t>
            </a:r>
            <a:r>
              <a:rPr lang="en-US" sz="2000" spc="15" dirty="0">
                <a:latin typeface="Cambria" pitchFamily="18" charset="0"/>
                <a:ea typeface="Cambria" pitchFamily="18" charset="0"/>
                <a:cs typeface="Times New Roman" pitchFamily="18" charset="0"/>
              </a:rPr>
              <a:t>, the creator </a:t>
            </a:r>
            <a:r>
              <a:rPr lang="en-US" sz="2000" spc="10" dirty="0">
                <a:latin typeface="Cambria" pitchFamily="18" charset="0"/>
                <a:ea typeface="Cambria" pitchFamily="18" charset="0"/>
                <a:cs typeface="Times New Roman" pitchFamily="18" charset="0"/>
              </a:rPr>
              <a:t>of </a:t>
            </a:r>
            <a:r>
              <a:rPr lang="en-US" sz="2000" b="1" spc="15" dirty="0">
                <a:latin typeface="Cambria" pitchFamily="18" charset="0"/>
                <a:ea typeface="Cambria" pitchFamily="18" charset="0"/>
                <a:cs typeface="Times New Roman" pitchFamily="18" charset="0"/>
              </a:rPr>
              <a:t>Lotus </a:t>
            </a:r>
            <a:r>
              <a:rPr lang="en-US" sz="2000" b="1" spc="10" dirty="0">
                <a:latin typeface="Cambria" pitchFamily="18" charset="0"/>
                <a:ea typeface="Cambria" pitchFamily="18" charset="0"/>
                <a:cs typeface="Times New Roman" pitchFamily="18" charset="0"/>
              </a:rPr>
              <a:t>1-2-3</a:t>
            </a:r>
            <a:r>
              <a:rPr lang="en-US" sz="2000" spc="10" dirty="0">
                <a:latin typeface="Cambria" pitchFamily="18" charset="0"/>
                <a:ea typeface="Cambria" pitchFamily="18" charset="0"/>
                <a:cs typeface="Times New Roman" pitchFamily="18" charset="0"/>
              </a:rPr>
              <a:t>, </a:t>
            </a:r>
            <a:r>
              <a:rPr lang="en-US" sz="2000" spc="15" dirty="0">
                <a:latin typeface="Cambria" pitchFamily="18" charset="0"/>
                <a:ea typeface="Cambria" pitchFamily="18" charset="0"/>
                <a:cs typeface="Times New Roman" pitchFamily="18" charset="0"/>
              </a:rPr>
              <a:t> </a:t>
            </a:r>
            <a:r>
              <a:rPr lang="en-US" sz="2000" spc="10" dirty="0">
                <a:latin typeface="Cambria" pitchFamily="18" charset="0"/>
                <a:ea typeface="Cambria" pitchFamily="18" charset="0"/>
                <a:cs typeface="Times New Roman" pitchFamily="18" charset="0"/>
              </a:rPr>
              <a:t>presented </a:t>
            </a:r>
            <a:r>
              <a:rPr lang="en-US" sz="2000" spc="15" dirty="0">
                <a:latin typeface="Cambria" pitchFamily="18" charset="0"/>
                <a:ea typeface="Cambria" pitchFamily="18" charset="0"/>
                <a:cs typeface="Times New Roman" pitchFamily="18" charset="0"/>
              </a:rPr>
              <a:t>a “software </a:t>
            </a:r>
            <a:r>
              <a:rPr lang="en-US" sz="2000" spc="10" dirty="0">
                <a:latin typeface="Cambria" pitchFamily="18" charset="0"/>
                <a:ea typeface="Cambria" pitchFamily="18" charset="0"/>
                <a:cs typeface="Times New Roman" pitchFamily="18" charset="0"/>
              </a:rPr>
              <a:t>design </a:t>
            </a:r>
            <a:r>
              <a:rPr lang="en-US" sz="2000" spc="15" dirty="0">
                <a:latin typeface="Cambria" pitchFamily="18" charset="0"/>
                <a:ea typeface="Cambria" pitchFamily="18" charset="0"/>
                <a:cs typeface="Times New Roman" pitchFamily="18" charset="0"/>
              </a:rPr>
              <a:t>manifesto” </a:t>
            </a:r>
            <a:r>
              <a:rPr lang="en-US" sz="2000" spc="10" dirty="0">
                <a:latin typeface="Cambria" pitchFamily="18" charset="0"/>
                <a:ea typeface="Cambria" pitchFamily="18" charset="0"/>
                <a:cs typeface="Times New Roman" pitchFamily="18" charset="0"/>
              </a:rPr>
              <a:t>in </a:t>
            </a:r>
            <a:r>
              <a:rPr lang="en-US" sz="2000" spc="15" dirty="0">
                <a:latin typeface="Cambria" pitchFamily="18" charset="0"/>
                <a:ea typeface="Cambria" pitchFamily="18" charset="0"/>
                <a:cs typeface="Times New Roman" pitchFamily="18" charset="0"/>
              </a:rPr>
              <a:t>Dr. Dobbs</a:t>
            </a:r>
            <a:r>
              <a:rPr lang="en-US" sz="2000" dirty="0">
                <a:latin typeface="Cambria" pitchFamily="18" charset="0"/>
                <a:ea typeface="Cambria" pitchFamily="18" charset="0"/>
                <a:cs typeface="Times New Roman" pitchFamily="18" charset="0"/>
              </a:rPr>
              <a:t> </a:t>
            </a:r>
            <a:r>
              <a:rPr lang="en-US" sz="2000" spc="10" dirty="0">
                <a:latin typeface="Cambria" pitchFamily="18" charset="0"/>
                <a:ea typeface="Cambria" pitchFamily="18" charset="0"/>
                <a:cs typeface="Times New Roman" pitchFamily="18" charset="0"/>
              </a:rPr>
              <a:t>Journal.</a:t>
            </a:r>
            <a:r>
              <a:rPr lang="en-US" sz="2000" spc="20" dirty="0">
                <a:latin typeface="Cambria" pitchFamily="18" charset="0"/>
                <a:ea typeface="Cambria" pitchFamily="18" charset="0"/>
                <a:cs typeface="Times New Roman" pitchFamily="18" charset="0"/>
              </a:rPr>
              <a:t> He</a:t>
            </a:r>
            <a:r>
              <a:rPr lang="en-US" sz="2000" spc="10" dirty="0">
                <a:latin typeface="Cambria" pitchFamily="18" charset="0"/>
                <a:ea typeface="Cambria" pitchFamily="18" charset="0"/>
                <a:cs typeface="Times New Roman" pitchFamily="18" charset="0"/>
              </a:rPr>
              <a:t> said: </a:t>
            </a:r>
            <a:r>
              <a:rPr lang="en-US" sz="2000" spc="-5" dirty="0">
                <a:latin typeface="Cambria" pitchFamily="18" charset="0"/>
                <a:ea typeface="Cambria" pitchFamily="18" charset="0"/>
                <a:cs typeface="Times New Roman" pitchFamily="18" charset="0"/>
              </a:rPr>
              <a:t>Good</a:t>
            </a:r>
            <a:r>
              <a:rPr lang="en-US" sz="2000" spc="-25"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software</a:t>
            </a:r>
            <a:r>
              <a:rPr lang="en-US" sz="2000" spc="-25"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design should</a:t>
            </a:r>
            <a:r>
              <a:rPr lang="en-US" sz="2000" spc="-15"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exhibit:</a:t>
            </a:r>
          </a:p>
          <a:p>
            <a:pPr marL="174625" marR="24765" indent="-162560" algn="just">
              <a:lnSpc>
                <a:spcPct val="103099"/>
              </a:lnSpc>
              <a:spcBef>
                <a:spcPts val="90"/>
              </a:spcBef>
              <a:buClr>
                <a:srgbClr val="9A0000"/>
              </a:buClr>
              <a:buSzPct val="77272"/>
              <a:buFont typeface="Wingdings"/>
              <a:buChar char=""/>
              <a:tabLst>
                <a:tab pos="175260" algn="l"/>
              </a:tabLst>
            </a:pPr>
            <a:endParaRPr lang="en-US" sz="2000" dirty="0">
              <a:latin typeface="Cambria" pitchFamily="18" charset="0"/>
              <a:ea typeface="Cambria" pitchFamily="18" charset="0"/>
              <a:cs typeface="Times New Roman" pitchFamily="18" charset="0"/>
            </a:endParaRPr>
          </a:p>
          <a:p>
            <a:pPr marL="363855" marR="39370" lvl="1" indent="-135890" algn="just">
              <a:spcBef>
                <a:spcPts val="219"/>
              </a:spcBef>
              <a:buSzPct val="68421"/>
              <a:buFont typeface="Wingdings"/>
              <a:buChar char=""/>
              <a:tabLst>
                <a:tab pos="364490" algn="l"/>
              </a:tabLst>
            </a:pPr>
            <a:r>
              <a:rPr lang="en-US" sz="2000" spc="-5" dirty="0">
                <a:solidFill>
                  <a:srgbClr val="9A0000"/>
                </a:solidFill>
                <a:latin typeface="Cambria" pitchFamily="18" charset="0"/>
                <a:ea typeface="Cambria" pitchFamily="18" charset="0"/>
                <a:cs typeface="Times New Roman" pitchFamily="18" charset="0"/>
              </a:rPr>
              <a:t>Firmness: </a:t>
            </a:r>
            <a:r>
              <a:rPr lang="en-US" sz="2000" spc="-5" dirty="0">
                <a:latin typeface="Cambria" pitchFamily="18" charset="0"/>
                <a:ea typeface="Cambria" pitchFamily="18" charset="0"/>
                <a:cs typeface="Times New Roman" pitchFamily="18" charset="0"/>
              </a:rPr>
              <a:t>A program should not have any bugs that </a:t>
            </a:r>
            <a:r>
              <a:rPr lang="en-US" sz="2000" spc="-25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inhibit</a:t>
            </a:r>
            <a:r>
              <a:rPr lang="en-US" sz="2000" spc="-2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its function.</a:t>
            </a:r>
          </a:p>
          <a:p>
            <a:pPr marL="363855" marR="39370" lvl="1" indent="-135890" algn="just">
              <a:spcBef>
                <a:spcPts val="219"/>
              </a:spcBef>
              <a:buSzPct val="68421"/>
              <a:buNone/>
              <a:tabLst>
                <a:tab pos="364490" algn="l"/>
              </a:tabLst>
            </a:pPr>
            <a:endParaRPr lang="en-US" sz="2000" dirty="0">
              <a:latin typeface="Cambria" pitchFamily="18" charset="0"/>
              <a:ea typeface="Cambria" pitchFamily="18" charset="0"/>
              <a:cs typeface="Times New Roman" pitchFamily="18" charset="0"/>
            </a:endParaRPr>
          </a:p>
          <a:p>
            <a:pPr marL="363855" lvl="1" indent="-135890" algn="just">
              <a:lnSpc>
                <a:spcPts val="1135"/>
              </a:lnSpc>
              <a:spcBef>
                <a:spcPts val="215"/>
              </a:spcBef>
              <a:buSzPct val="68421"/>
              <a:buFont typeface="Wingdings"/>
              <a:buChar char=""/>
              <a:tabLst>
                <a:tab pos="364490" algn="l"/>
              </a:tabLst>
            </a:pPr>
            <a:r>
              <a:rPr lang="en-US" sz="2000" spc="-5" dirty="0">
                <a:solidFill>
                  <a:srgbClr val="9A0000"/>
                </a:solidFill>
                <a:latin typeface="Cambria" pitchFamily="18" charset="0"/>
                <a:ea typeface="Cambria" pitchFamily="18" charset="0"/>
                <a:cs typeface="Times New Roman" pitchFamily="18" charset="0"/>
              </a:rPr>
              <a:t>Commodity:</a:t>
            </a:r>
            <a:r>
              <a:rPr lang="en-US" sz="2000" spc="-15" dirty="0">
                <a:solidFill>
                  <a:srgbClr val="9A0000"/>
                </a:solidFill>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A</a:t>
            </a:r>
            <a:r>
              <a:rPr lang="en-US" sz="200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program</a:t>
            </a:r>
            <a:r>
              <a:rPr lang="en-US" sz="2000" spc="-25"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should</a:t>
            </a:r>
            <a:r>
              <a:rPr lang="en-US" sz="2000" spc="-1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be suitable for</a:t>
            </a:r>
            <a:r>
              <a:rPr lang="en-US" sz="2000" spc="-15"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the purposes</a:t>
            </a:r>
            <a:r>
              <a:rPr lang="en-US" sz="2000" spc="-3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for</a:t>
            </a:r>
            <a:r>
              <a:rPr lang="en-US" sz="2000" spc="-1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which</a:t>
            </a:r>
            <a:r>
              <a:rPr lang="en-US" sz="2000" spc="-1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it</a:t>
            </a:r>
            <a:r>
              <a:rPr lang="en-US" sz="2000" spc="-10" dirty="0">
                <a:latin typeface="Cambria" pitchFamily="18" charset="0"/>
                <a:ea typeface="Cambria" pitchFamily="18" charset="0"/>
                <a:cs typeface="Times New Roman" pitchFamily="18" charset="0"/>
              </a:rPr>
              <a:t> </a:t>
            </a:r>
          </a:p>
          <a:p>
            <a:pPr marL="363855" lvl="1" indent="-135890" algn="just">
              <a:lnSpc>
                <a:spcPts val="1135"/>
              </a:lnSpc>
              <a:spcBef>
                <a:spcPts val="215"/>
              </a:spcBef>
              <a:buSzPct val="68421"/>
              <a:buNone/>
              <a:tabLst>
                <a:tab pos="364490" algn="l"/>
              </a:tabLst>
            </a:pPr>
            <a:endParaRPr lang="en-US" sz="2000" spc="-10" dirty="0">
              <a:latin typeface="Cambria" pitchFamily="18" charset="0"/>
              <a:ea typeface="Cambria" pitchFamily="18" charset="0"/>
              <a:cs typeface="Times New Roman" pitchFamily="18" charset="0"/>
            </a:endParaRPr>
          </a:p>
          <a:p>
            <a:pPr marL="363855" lvl="1" indent="-135890" algn="just">
              <a:lnSpc>
                <a:spcPts val="1135"/>
              </a:lnSpc>
              <a:spcBef>
                <a:spcPts val="215"/>
              </a:spcBef>
              <a:buSzPct val="68421"/>
              <a:buNone/>
              <a:tabLst>
                <a:tab pos="364490" algn="l"/>
              </a:tabLst>
            </a:pPr>
            <a:r>
              <a:rPr lang="en-US" sz="2000" spc="-1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was</a:t>
            </a:r>
            <a:r>
              <a:rPr lang="en-US" sz="2000" spc="-1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intended.</a:t>
            </a:r>
          </a:p>
          <a:p>
            <a:pPr marL="363855" algn="just">
              <a:lnSpc>
                <a:spcPts val="1135"/>
              </a:lnSpc>
              <a:buNone/>
            </a:pPr>
            <a:endParaRPr lang="en-US" sz="2000" spc="-5" dirty="0">
              <a:latin typeface="Cambria" pitchFamily="18" charset="0"/>
              <a:ea typeface="Cambria" pitchFamily="18" charset="0"/>
              <a:cs typeface="Times New Roman" pitchFamily="18" charset="0"/>
            </a:endParaRPr>
          </a:p>
          <a:p>
            <a:pPr marL="363855" algn="just">
              <a:lnSpc>
                <a:spcPts val="1135"/>
              </a:lnSpc>
              <a:buNone/>
            </a:pPr>
            <a:endParaRPr lang="en-US" sz="2000" dirty="0">
              <a:latin typeface="Cambria" pitchFamily="18" charset="0"/>
              <a:ea typeface="Cambria" pitchFamily="18" charset="0"/>
              <a:cs typeface="Times New Roman" pitchFamily="18" charset="0"/>
            </a:endParaRPr>
          </a:p>
          <a:p>
            <a:pPr marL="363855" marR="5080" lvl="1" indent="-135890" algn="just">
              <a:spcBef>
                <a:spcPts val="220"/>
              </a:spcBef>
              <a:buSzPct val="68421"/>
              <a:buFont typeface="Wingdings"/>
              <a:buChar char=""/>
              <a:tabLst>
                <a:tab pos="364490" algn="l"/>
              </a:tabLst>
            </a:pPr>
            <a:r>
              <a:rPr lang="en-US" sz="2000" spc="-5" dirty="0">
                <a:solidFill>
                  <a:srgbClr val="9A0000"/>
                </a:solidFill>
                <a:latin typeface="Cambria" pitchFamily="18" charset="0"/>
                <a:ea typeface="Cambria" pitchFamily="18" charset="0"/>
                <a:cs typeface="Times New Roman" pitchFamily="18" charset="0"/>
              </a:rPr>
              <a:t>Delight: </a:t>
            </a:r>
            <a:r>
              <a:rPr lang="en-US" sz="2000" spc="-5" dirty="0">
                <a:latin typeface="Cambria" pitchFamily="18" charset="0"/>
                <a:ea typeface="Cambria" pitchFamily="18" charset="0"/>
                <a:cs typeface="Times New Roman" pitchFamily="18" charset="0"/>
              </a:rPr>
              <a:t>The experience of using the program should be</a:t>
            </a:r>
            <a:r>
              <a:rPr lang="en-US" sz="2000" spc="-20"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pleasurable</a:t>
            </a:r>
            <a:r>
              <a:rPr lang="en-US" sz="2000" spc="-15" dirty="0">
                <a:latin typeface="Cambria" pitchFamily="18" charset="0"/>
                <a:ea typeface="Cambria" pitchFamily="18" charset="0"/>
                <a:cs typeface="Times New Roman" pitchFamily="18" charset="0"/>
              </a:rPr>
              <a:t> </a:t>
            </a:r>
            <a:r>
              <a:rPr lang="en-US" sz="2000" spc="-5" dirty="0">
                <a:latin typeface="Cambria" pitchFamily="18" charset="0"/>
                <a:ea typeface="Cambria" pitchFamily="18" charset="0"/>
                <a:cs typeface="Times New Roman" pitchFamily="18" charset="0"/>
              </a:rPr>
              <a:t>one</a:t>
            </a:r>
            <a:endParaRPr lang="en-US" sz="2000" dirty="0">
              <a:latin typeface="Cambria" pitchFamily="18" charset="0"/>
              <a:ea typeface="Cambria"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WITH THE CONTEXT OF SE</a:t>
            </a:r>
          </a:p>
        </p:txBody>
      </p:sp>
      <p:sp>
        <p:nvSpPr>
          <p:cNvPr id="3" name="Content Placeholder 2"/>
          <p:cNvSpPr>
            <a:spLocks noGrp="1"/>
          </p:cNvSpPr>
          <p:nvPr>
            <p:ph idx="1"/>
          </p:nvPr>
        </p:nvSpPr>
        <p:spPr/>
        <p:txBody>
          <a:bodyPr>
            <a:normAutofit/>
          </a:bodyPr>
          <a:lstStyle/>
          <a:p>
            <a:pPr algn="just"/>
            <a:r>
              <a:rPr lang="en-US" sz="2000" dirty="0">
                <a:solidFill>
                  <a:schemeClr val="accent2"/>
                </a:solidFill>
                <a:latin typeface="Cambria" pitchFamily="18" charset="0"/>
                <a:ea typeface="Cambria" pitchFamily="18" charset="0"/>
                <a:cs typeface="Times New Roman" pitchFamily="18" charset="0"/>
              </a:rPr>
              <a:t>“The most common miracle of software engineering is the transition from analysis to design and design to code.”</a:t>
            </a:r>
          </a:p>
          <a:p>
            <a:pPr algn="just"/>
            <a:endParaRPr lang="en-US" sz="2000" dirty="0">
              <a:solidFill>
                <a:schemeClr val="accent2"/>
              </a:solidFill>
              <a:latin typeface="Cambria" pitchFamily="18" charset="0"/>
              <a:ea typeface="Cambria" pitchFamily="18" charset="0"/>
              <a:cs typeface="Times New Roman" pitchFamily="18" charset="0"/>
            </a:endParaRPr>
          </a:p>
          <a:p>
            <a:pPr algn="just"/>
            <a:r>
              <a:rPr lang="en-US" sz="2000" dirty="0">
                <a:latin typeface="Cambria" pitchFamily="18" charset="0"/>
                <a:ea typeface="Cambria" pitchFamily="18" charset="0"/>
                <a:cs typeface="Times New Roman" pitchFamily="18" charset="0"/>
              </a:rPr>
              <a:t>Software design sits at the technical kernel of software engineering and is applied regardless of the software process model that is used. </a:t>
            </a:r>
          </a:p>
          <a:p>
            <a:pPr algn="just"/>
            <a:endParaRPr lang="en-US" sz="2000" dirty="0">
              <a:latin typeface="Cambria" pitchFamily="18" charset="0"/>
              <a:ea typeface="Cambria" pitchFamily="18" charset="0"/>
              <a:cs typeface="Times New Roman" pitchFamily="18" charset="0"/>
            </a:endParaRPr>
          </a:p>
          <a:p>
            <a:pPr algn="just"/>
            <a:r>
              <a:rPr lang="en-US" sz="2000" dirty="0">
                <a:latin typeface="Cambria" pitchFamily="18" charset="0"/>
                <a:ea typeface="Cambria" pitchFamily="18" charset="0"/>
                <a:cs typeface="Times New Roman" pitchFamily="18" charset="0"/>
              </a:rPr>
              <a:t>Beginning once software requirements have been analyzed and modeled, software design is the last software engineering action within the modeling activity and sets the stage for </a:t>
            </a:r>
            <a:r>
              <a:rPr lang="en-US" sz="2000" b="1" dirty="0">
                <a:latin typeface="Cambria" pitchFamily="18" charset="0"/>
                <a:ea typeface="Cambria" pitchFamily="18" charset="0"/>
                <a:cs typeface="Times New Roman" pitchFamily="18" charset="0"/>
              </a:rPr>
              <a:t>construction</a:t>
            </a:r>
            <a:r>
              <a:rPr lang="en-US" sz="2000" dirty="0">
                <a:latin typeface="Cambria" pitchFamily="18" charset="0"/>
                <a:ea typeface="Cambria" pitchFamily="18" charset="0"/>
                <a:cs typeface="Times New Roman" pitchFamily="18" charset="0"/>
              </a:rPr>
              <a:t>(code generation and testing).</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Translating the requirements model into the design model</a:t>
            </a:r>
            <a:endParaRPr lang="en-US" sz="2400" dirty="0"/>
          </a:p>
        </p:txBody>
      </p:sp>
      <p:sp>
        <p:nvSpPr>
          <p:cNvPr id="3" name="Content Placeholder 2"/>
          <p:cNvSpPr>
            <a:spLocks noGrp="1"/>
          </p:cNvSpPr>
          <p:nvPr>
            <p:ph idx="1"/>
          </p:nvPr>
        </p:nvSpPr>
        <p:spPr/>
        <p:txBody>
          <a:bodyPr/>
          <a:lstStyle/>
          <a:p>
            <a:pPr>
              <a:buNone/>
            </a:pPr>
            <a:r>
              <a:rPr lang="en-US" dirty="0"/>
              <a:t>  </a:t>
            </a:r>
          </a:p>
        </p:txBody>
      </p:sp>
      <p:pic>
        <p:nvPicPr>
          <p:cNvPr id="1026" name="Picture 2"/>
          <p:cNvPicPr>
            <a:picLocks noChangeAspect="1" noChangeArrowheads="1"/>
          </p:cNvPicPr>
          <p:nvPr/>
        </p:nvPicPr>
        <p:blipFill>
          <a:blip r:embed="rId2"/>
          <a:srcRect/>
          <a:stretch>
            <a:fillRect/>
          </a:stretch>
        </p:blipFill>
        <p:spPr bwMode="auto">
          <a:xfrm>
            <a:off x="1214414" y="1357298"/>
            <a:ext cx="7191401" cy="4476767"/>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latin typeface="Cambria" pitchFamily="18" charset="0"/>
                <a:ea typeface="Cambria" pitchFamily="18" charset="0"/>
                <a:cs typeface="Times New Roman" pitchFamily="18" charset="0"/>
              </a:rPr>
              <a:t>The </a:t>
            </a:r>
            <a:r>
              <a:rPr lang="en-US" sz="2000" b="1" dirty="0">
                <a:latin typeface="Cambria" pitchFamily="18" charset="0"/>
                <a:ea typeface="Cambria" pitchFamily="18" charset="0"/>
                <a:cs typeface="Times New Roman" pitchFamily="18" charset="0"/>
              </a:rPr>
              <a:t>data/class design </a:t>
            </a:r>
            <a:r>
              <a:rPr lang="en-US" sz="2000" dirty="0">
                <a:latin typeface="Cambria" pitchFamily="18" charset="0"/>
                <a:ea typeface="Cambria" pitchFamily="18" charset="0"/>
                <a:cs typeface="Times New Roman" pitchFamily="18" charset="0"/>
              </a:rPr>
              <a:t>transforms class models into design class realizations and the requisite data structures required to implement the software.</a:t>
            </a:r>
          </a:p>
          <a:p>
            <a:pPr algn="just"/>
            <a:endParaRPr lang="en-US" sz="2000" dirty="0">
              <a:latin typeface="Cambria" pitchFamily="18" charset="0"/>
              <a:ea typeface="Cambria" pitchFamily="18" charset="0"/>
              <a:cs typeface="Times New Roman" pitchFamily="18" charset="0"/>
            </a:endParaRPr>
          </a:p>
          <a:p>
            <a:pPr algn="just"/>
            <a:endParaRPr lang="en-US" sz="2000" dirty="0">
              <a:latin typeface="Cambria" pitchFamily="18" charset="0"/>
              <a:ea typeface="Cambria" pitchFamily="18" charset="0"/>
              <a:cs typeface="Times New Roman" pitchFamily="18" charset="0"/>
            </a:endParaRPr>
          </a:p>
          <a:p>
            <a:pPr algn="just"/>
            <a:r>
              <a:rPr lang="en-US" sz="2000" dirty="0">
                <a:latin typeface="Cambria" pitchFamily="18" charset="0"/>
                <a:ea typeface="Cambria" pitchFamily="18" charset="0"/>
                <a:cs typeface="Times New Roman" pitchFamily="18" charset="0"/>
              </a:rPr>
              <a:t>The </a:t>
            </a:r>
            <a:r>
              <a:rPr lang="en-US" sz="2000" b="1" dirty="0">
                <a:latin typeface="Cambria" pitchFamily="18" charset="0"/>
                <a:ea typeface="Cambria" pitchFamily="18" charset="0"/>
                <a:cs typeface="Times New Roman" pitchFamily="18" charset="0"/>
              </a:rPr>
              <a:t>architectural design </a:t>
            </a:r>
            <a:r>
              <a:rPr lang="en-US" sz="2000" dirty="0">
                <a:latin typeface="Cambria" pitchFamily="18" charset="0"/>
                <a:ea typeface="Cambria" pitchFamily="18" charset="0"/>
                <a:cs typeface="Times New Roman" pitchFamily="18" charset="0"/>
              </a:rPr>
              <a:t>defines the relationship </a:t>
            </a:r>
            <a:r>
              <a:rPr lang="en-US" sz="2000" dirty="0">
                <a:solidFill>
                  <a:srgbClr val="FF0000"/>
                </a:solidFill>
                <a:latin typeface="Cambria" pitchFamily="18" charset="0"/>
                <a:ea typeface="Cambria" pitchFamily="18" charset="0"/>
                <a:cs typeface="Times New Roman" pitchFamily="18" charset="0"/>
              </a:rPr>
              <a:t>between major structural elements of the software, the architectural styles and design </a:t>
            </a:r>
            <a:r>
              <a:rPr lang="en-US" sz="2000" dirty="0">
                <a:latin typeface="Cambria" pitchFamily="18" charset="0"/>
                <a:ea typeface="Cambria" pitchFamily="18" charset="0"/>
                <a:cs typeface="Times New Roman" pitchFamily="18" charset="0"/>
              </a:rPr>
              <a:t>patterns that can be used to achieve the requirements defined for the system, and the constraints that affect the way in which architecture can be implemented.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latin typeface="Cambria" pitchFamily="18" charset="0"/>
                <a:ea typeface="Cambria" pitchFamily="18" charset="0"/>
              </a:rPr>
              <a:t>The </a:t>
            </a:r>
            <a:r>
              <a:rPr lang="en-US" sz="2000" b="1" dirty="0">
                <a:latin typeface="Cambria" pitchFamily="18" charset="0"/>
                <a:ea typeface="Cambria" pitchFamily="18" charset="0"/>
              </a:rPr>
              <a:t>interface design </a:t>
            </a:r>
            <a:r>
              <a:rPr lang="en-US" sz="2000" dirty="0">
                <a:latin typeface="Cambria" pitchFamily="18" charset="0"/>
                <a:ea typeface="Cambria" pitchFamily="18" charset="0"/>
              </a:rPr>
              <a:t>describes how the software communicates with systems that </a:t>
            </a:r>
            <a:r>
              <a:rPr lang="en-US" sz="2000" dirty="0">
                <a:solidFill>
                  <a:srgbClr val="FF0000"/>
                </a:solidFill>
                <a:latin typeface="Cambria" pitchFamily="18" charset="0"/>
                <a:ea typeface="Cambria" pitchFamily="18" charset="0"/>
              </a:rPr>
              <a:t>interoperate with it</a:t>
            </a:r>
            <a:r>
              <a:rPr lang="en-US" sz="2000" dirty="0">
                <a:latin typeface="Cambria" pitchFamily="18" charset="0"/>
                <a:ea typeface="Cambria" pitchFamily="18" charset="0"/>
              </a:rPr>
              <a:t>, and with humans who use it. An interface implies a flow of information (e.g., data and/or control) and a specific type of behavior.</a:t>
            </a:r>
          </a:p>
          <a:p>
            <a:pPr algn="just"/>
            <a:endParaRPr lang="en-US" sz="2000" dirty="0">
              <a:latin typeface="Cambria" pitchFamily="18" charset="0"/>
              <a:ea typeface="Cambria" pitchFamily="18" charset="0"/>
            </a:endParaRPr>
          </a:p>
          <a:p>
            <a:pPr algn="just"/>
            <a:endParaRPr lang="en-US" sz="2000" dirty="0">
              <a:latin typeface="Cambria" pitchFamily="18" charset="0"/>
              <a:ea typeface="Cambria" pitchFamily="18" charset="0"/>
            </a:endParaRPr>
          </a:p>
          <a:p>
            <a:pPr algn="just"/>
            <a:r>
              <a:rPr lang="en-US" sz="2000" dirty="0">
                <a:latin typeface="Cambria" pitchFamily="18" charset="0"/>
                <a:ea typeface="Cambria" pitchFamily="18" charset="0"/>
              </a:rPr>
              <a:t>The </a:t>
            </a:r>
            <a:r>
              <a:rPr lang="en-US" sz="2000" b="1" dirty="0">
                <a:latin typeface="Cambria" pitchFamily="18" charset="0"/>
                <a:ea typeface="Cambria" pitchFamily="18" charset="0"/>
              </a:rPr>
              <a:t>component-level design </a:t>
            </a:r>
            <a:r>
              <a:rPr lang="en-US" sz="2000" dirty="0">
                <a:latin typeface="Cambria" pitchFamily="18" charset="0"/>
                <a:ea typeface="Cambria" pitchFamily="18" charset="0"/>
              </a:rPr>
              <a:t>transforms structural elements of the software architecture into a procedural description of software components.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928670"/>
            <a:ext cx="7406640" cy="706902"/>
          </a:xfrm>
        </p:spPr>
        <p:txBody>
          <a:bodyPr>
            <a:normAutofit/>
          </a:bodyPr>
          <a:lstStyle/>
          <a:p>
            <a:r>
              <a:rPr lang="en-US" sz="3600" dirty="0">
                <a:latin typeface="Times New Roman" pitchFamily="18" charset="0"/>
                <a:cs typeface="Times New Roman" pitchFamily="18" charset="0"/>
              </a:rPr>
              <a:t>DESIGN PROCESS</a:t>
            </a:r>
          </a:p>
        </p:txBody>
      </p:sp>
      <p:sp>
        <p:nvSpPr>
          <p:cNvPr id="3" name="Subtitle 2"/>
          <p:cNvSpPr>
            <a:spLocks noGrp="1"/>
          </p:cNvSpPr>
          <p:nvPr>
            <p:ph type="subTitle" idx="1"/>
          </p:nvPr>
        </p:nvSpPr>
        <p:spPr>
          <a:xfrm>
            <a:off x="1071538" y="2071678"/>
            <a:ext cx="7406640" cy="5105400"/>
          </a:xfrm>
        </p:spPr>
        <p:txBody>
          <a:bodyPr>
            <a:normAutofit/>
          </a:bodyPr>
          <a:lstStyle/>
          <a:p>
            <a:pPr algn="just">
              <a:buFont typeface="Arial" pitchFamily="34" charset="0"/>
              <a:buChar char="•"/>
            </a:pPr>
            <a:r>
              <a:rPr lang="en-US" sz="2000" dirty="0">
                <a:latin typeface="Cambria" pitchFamily="18" charset="0"/>
                <a:ea typeface="Cambria" pitchFamily="18" charset="0"/>
              </a:rPr>
              <a:t>Software design is an iterative process through which requirements are translated into a “</a:t>
            </a:r>
            <a:r>
              <a:rPr lang="en-US" sz="2000" dirty="0">
                <a:solidFill>
                  <a:srgbClr val="FF0000"/>
                </a:solidFill>
                <a:latin typeface="Cambria" pitchFamily="18" charset="0"/>
                <a:ea typeface="Cambria" pitchFamily="18" charset="0"/>
              </a:rPr>
              <a:t>blueprint”</a:t>
            </a:r>
            <a:r>
              <a:rPr lang="en-US" sz="2000" dirty="0">
                <a:latin typeface="Cambria" pitchFamily="18" charset="0"/>
                <a:ea typeface="Cambria" pitchFamily="18" charset="0"/>
              </a:rPr>
              <a:t> for constructing the software. </a:t>
            </a:r>
          </a:p>
          <a:p>
            <a:pPr algn="just">
              <a:buFont typeface="Arial" pitchFamily="34" charset="0"/>
              <a:buChar char="•"/>
            </a:pPr>
            <a:endParaRPr lang="en-US" sz="2000" dirty="0">
              <a:latin typeface="Cambria" pitchFamily="18" charset="0"/>
              <a:ea typeface="Cambria" pitchFamily="18" charset="0"/>
            </a:endParaRPr>
          </a:p>
          <a:p>
            <a:pPr algn="just">
              <a:buFont typeface="Arial" pitchFamily="34" charset="0"/>
              <a:buChar char="•"/>
            </a:pPr>
            <a:r>
              <a:rPr lang="en-US" sz="2000" dirty="0">
                <a:latin typeface="Cambria" pitchFamily="18" charset="0"/>
                <a:ea typeface="Cambria" pitchFamily="18" charset="0"/>
              </a:rPr>
              <a:t>The blueprint depicts a holistic view of software.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1.Software Quality Guidelines and Attributes</a:t>
            </a:r>
            <a:endParaRPr lang="en-US" sz="3200" dirty="0"/>
          </a:p>
        </p:txBody>
      </p:sp>
      <p:sp>
        <p:nvSpPr>
          <p:cNvPr id="3" name="Content Placeholder 2"/>
          <p:cNvSpPr>
            <a:spLocks noGrp="1"/>
          </p:cNvSpPr>
          <p:nvPr>
            <p:ph idx="1"/>
          </p:nvPr>
        </p:nvSpPr>
        <p:spPr>
          <a:xfrm>
            <a:off x="-428660" y="1500174"/>
            <a:ext cx="8858280" cy="4800600"/>
          </a:xfrm>
        </p:spPr>
        <p:txBody>
          <a:bodyPr>
            <a:normAutofit/>
          </a:bodyPr>
          <a:lstStyle/>
          <a:p>
            <a:pPr lvl="3" algn="just">
              <a:buFont typeface="Arial" pitchFamily="34" charset="0"/>
              <a:buChar char="•"/>
            </a:pPr>
            <a:r>
              <a:rPr lang="en-US" dirty="0">
                <a:latin typeface="Cambria" pitchFamily="18" charset="0"/>
                <a:ea typeface="Cambria" pitchFamily="18" charset="0"/>
                <a:cs typeface="Times New Roman" pitchFamily="18" charset="0"/>
              </a:rPr>
              <a:t>	The design must implement all of the </a:t>
            </a:r>
            <a:r>
              <a:rPr lang="en-US" dirty="0">
                <a:solidFill>
                  <a:srgbClr val="FF0000"/>
                </a:solidFill>
                <a:latin typeface="Cambria" pitchFamily="18" charset="0"/>
                <a:ea typeface="Cambria" pitchFamily="18" charset="0"/>
                <a:cs typeface="Times New Roman" pitchFamily="18" charset="0"/>
              </a:rPr>
              <a:t>explicit r</a:t>
            </a:r>
            <a:r>
              <a:rPr lang="en-US" dirty="0">
                <a:latin typeface="Cambria" pitchFamily="18" charset="0"/>
                <a:ea typeface="Cambria" pitchFamily="18" charset="0"/>
                <a:cs typeface="Times New Roman" pitchFamily="18" charset="0"/>
              </a:rPr>
              <a:t>equirements contained in the requirements model, and it must accommodate all of the </a:t>
            </a:r>
            <a:r>
              <a:rPr lang="en-US" dirty="0">
                <a:solidFill>
                  <a:srgbClr val="FF0000"/>
                </a:solidFill>
                <a:latin typeface="Cambria" pitchFamily="18" charset="0"/>
                <a:ea typeface="Cambria" pitchFamily="18" charset="0"/>
                <a:cs typeface="Times New Roman" pitchFamily="18" charset="0"/>
              </a:rPr>
              <a:t>implicit requirements </a:t>
            </a:r>
            <a:r>
              <a:rPr lang="en-US" dirty="0">
                <a:latin typeface="Cambria" pitchFamily="18" charset="0"/>
                <a:ea typeface="Cambria" pitchFamily="18" charset="0"/>
                <a:cs typeface="Times New Roman" pitchFamily="18" charset="0"/>
              </a:rPr>
              <a:t>desired by stakeholders.</a:t>
            </a:r>
          </a:p>
          <a:p>
            <a:pPr lvl="3" algn="just">
              <a:buFont typeface="Arial" pitchFamily="34" charset="0"/>
              <a:buChar char="•"/>
            </a:pPr>
            <a:endParaRPr lang="en-US" dirty="0">
              <a:latin typeface="Cambria" pitchFamily="18" charset="0"/>
              <a:ea typeface="Cambria" pitchFamily="18" charset="0"/>
              <a:cs typeface="Times New Roman" pitchFamily="18" charset="0"/>
            </a:endParaRPr>
          </a:p>
          <a:p>
            <a:pPr lvl="3" algn="just">
              <a:buFont typeface="Arial" pitchFamily="34" charset="0"/>
              <a:buChar char="•"/>
            </a:pPr>
            <a:r>
              <a:rPr lang="en-US" dirty="0">
                <a:latin typeface="Cambria" pitchFamily="18" charset="0"/>
                <a:ea typeface="Cambria" pitchFamily="18" charset="0"/>
                <a:cs typeface="Times New Roman" pitchFamily="18" charset="0"/>
              </a:rPr>
              <a:t>	The design must be a </a:t>
            </a:r>
            <a:r>
              <a:rPr lang="en-US" dirty="0">
                <a:solidFill>
                  <a:srgbClr val="FF0000"/>
                </a:solidFill>
                <a:latin typeface="Cambria" pitchFamily="18" charset="0"/>
                <a:ea typeface="Cambria" pitchFamily="18" charset="0"/>
                <a:cs typeface="Times New Roman" pitchFamily="18" charset="0"/>
              </a:rPr>
              <a:t>readable, understandable </a:t>
            </a:r>
            <a:r>
              <a:rPr lang="en-US" dirty="0">
                <a:latin typeface="Cambria" pitchFamily="18" charset="0"/>
                <a:ea typeface="Cambria" pitchFamily="18" charset="0"/>
                <a:cs typeface="Times New Roman" pitchFamily="18" charset="0"/>
              </a:rPr>
              <a:t>guide for those who generate code and for those who test and subsequently support the software.</a:t>
            </a:r>
          </a:p>
          <a:p>
            <a:pPr lvl="3" algn="just">
              <a:buFont typeface="Arial" pitchFamily="34" charset="0"/>
              <a:buChar char="•"/>
            </a:pPr>
            <a:endParaRPr lang="en-US" dirty="0">
              <a:latin typeface="Cambria" pitchFamily="18" charset="0"/>
              <a:ea typeface="Cambria" pitchFamily="18" charset="0"/>
              <a:cs typeface="Times New Roman" pitchFamily="18" charset="0"/>
            </a:endParaRPr>
          </a:p>
          <a:p>
            <a:pPr lvl="3" algn="just">
              <a:buFont typeface="Arial" pitchFamily="34" charset="0"/>
              <a:buChar char="•"/>
            </a:pPr>
            <a:r>
              <a:rPr lang="en-US" dirty="0">
                <a:latin typeface="Cambria" pitchFamily="18" charset="0"/>
                <a:ea typeface="Cambria" pitchFamily="18" charset="0"/>
                <a:cs typeface="Times New Roman" pitchFamily="18" charset="0"/>
              </a:rPr>
              <a:t>	The design should provide a complete picture of the software, addressing the data, functional, and behavioral domains from an implementation perspective.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t>An	Agile</a:t>
            </a:r>
            <a:r>
              <a:rPr lang="en-IN" spc="-80" dirty="0"/>
              <a:t> </a:t>
            </a:r>
            <a:r>
              <a:rPr lang="en-IN" spc="-5" dirty="0"/>
              <a:t>Process</a:t>
            </a:r>
            <a:endParaRPr lang="en-IN" dirty="0"/>
          </a:p>
        </p:txBody>
      </p:sp>
      <p:sp>
        <p:nvSpPr>
          <p:cNvPr id="3" name="Content Placeholder 2"/>
          <p:cNvSpPr>
            <a:spLocks noGrp="1"/>
          </p:cNvSpPr>
          <p:nvPr>
            <p:ph idx="1"/>
          </p:nvPr>
        </p:nvSpPr>
        <p:spPr/>
        <p:txBody>
          <a:bodyPr>
            <a:normAutofit/>
          </a:bodyPr>
          <a:lstStyle/>
          <a:p>
            <a:pPr marL="661035" marR="816610" algn="just">
              <a:lnSpc>
                <a:spcPct val="100000"/>
              </a:lnSpc>
              <a:spcBef>
                <a:spcPts val="100"/>
              </a:spcBef>
            </a:pPr>
            <a:r>
              <a:rPr lang="en-IN" sz="2000" dirty="0">
                <a:latin typeface="Cambria" pitchFamily="18" charset="0"/>
                <a:ea typeface="Cambria" pitchFamily="18" charset="0"/>
              </a:rPr>
              <a:t>It is difficult to predict in advance which software requirements will persist and which will change. It is equally </a:t>
            </a:r>
            <a:r>
              <a:rPr lang="en-IN" sz="2000" dirty="0">
                <a:solidFill>
                  <a:srgbClr val="FF0000"/>
                </a:solidFill>
                <a:latin typeface="Cambria" pitchFamily="18" charset="0"/>
                <a:ea typeface="Cambria" pitchFamily="18" charset="0"/>
              </a:rPr>
              <a:t>difficult to predict how customer priorities will change </a:t>
            </a:r>
            <a:r>
              <a:rPr lang="en-IN" sz="2000" dirty="0">
                <a:latin typeface="Cambria" pitchFamily="18" charset="0"/>
                <a:ea typeface="Cambria" pitchFamily="18" charset="0"/>
              </a:rPr>
              <a:t>as the project proceeds.</a:t>
            </a:r>
          </a:p>
          <a:p>
            <a:pPr marL="661035" marR="816610" algn="just">
              <a:lnSpc>
                <a:spcPct val="100000"/>
              </a:lnSpc>
              <a:spcBef>
                <a:spcPts val="100"/>
              </a:spcBef>
            </a:pPr>
            <a:endParaRPr lang="en-IN" sz="2000" dirty="0">
              <a:latin typeface="Cambria" pitchFamily="18" charset="0"/>
              <a:ea typeface="Cambria" pitchFamily="18" charset="0"/>
            </a:endParaRPr>
          </a:p>
          <a:p>
            <a:pPr marL="661035" marR="816610" algn="just">
              <a:lnSpc>
                <a:spcPct val="100000"/>
              </a:lnSpc>
              <a:spcBef>
                <a:spcPts val="100"/>
              </a:spcBef>
            </a:pPr>
            <a:r>
              <a:rPr lang="en-IN" sz="2000" dirty="0">
                <a:latin typeface="Cambria" pitchFamily="18" charset="0"/>
                <a:ea typeface="Cambria" pitchFamily="18" charset="0"/>
              </a:rPr>
              <a:t>For many types of software, </a:t>
            </a:r>
            <a:r>
              <a:rPr lang="en-IN" sz="2000" dirty="0">
                <a:solidFill>
                  <a:srgbClr val="00B0F0"/>
                </a:solidFill>
                <a:latin typeface="Cambria" pitchFamily="18" charset="0"/>
                <a:ea typeface="Cambria" pitchFamily="18" charset="0"/>
              </a:rPr>
              <a:t>design and construction are interleaved.</a:t>
            </a:r>
            <a:r>
              <a:rPr lang="en-IN" sz="2000" dirty="0">
                <a:latin typeface="Cambria" pitchFamily="18" charset="0"/>
                <a:ea typeface="Cambria" pitchFamily="18" charset="0"/>
              </a:rPr>
              <a:t> That is, both activities should be performed in tandem so that design models are proven as they are created. It is difficult to predict how much design is necessary before construction is used to prove the design. </a:t>
            </a:r>
          </a:p>
          <a:p>
            <a:pPr marL="661035" marR="816610" algn="just">
              <a:lnSpc>
                <a:spcPct val="100000"/>
              </a:lnSpc>
              <a:spcBef>
                <a:spcPts val="100"/>
              </a:spcBef>
            </a:pPr>
            <a:endParaRPr lang="en-IN" sz="2000" dirty="0">
              <a:latin typeface="Cambria" pitchFamily="18" charset="0"/>
              <a:ea typeface="Cambria" pitchFamily="18" charset="0"/>
            </a:endParaRPr>
          </a:p>
          <a:p>
            <a:pPr marL="661035" marR="816610" algn="just">
              <a:lnSpc>
                <a:spcPct val="100000"/>
              </a:lnSpc>
              <a:spcBef>
                <a:spcPts val="100"/>
              </a:spcBef>
            </a:pPr>
            <a:r>
              <a:rPr lang="en-IN" sz="2000" dirty="0">
                <a:latin typeface="Cambria" pitchFamily="18" charset="0"/>
                <a:ea typeface="Cambria" pitchFamily="18" charset="0"/>
              </a:rPr>
              <a:t>Analysis, design, construction, and testing are not as predictable (from a planning point of view) as we might like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7356" y="285728"/>
            <a:ext cx="5878045" cy="584741"/>
          </a:xfrm>
          <a:prstGeom prst="rect">
            <a:avLst/>
          </a:prstGeom>
        </p:spPr>
        <p:txBody>
          <a:bodyPr vert="horz" wrap="square" lIns="0" tIns="30446" rIns="0" bIns="0" rtlCol="0">
            <a:spAutoFit/>
          </a:bodyPr>
          <a:lstStyle/>
          <a:p>
            <a:pPr marL="22553">
              <a:spcBef>
                <a:spcPts val="240"/>
              </a:spcBef>
            </a:pPr>
            <a:r>
              <a:rPr lang="en-US" sz="3600" spc="15" dirty="0"/>
              <a:t>Software Quality</a:t>
            </a:r>
            <a:r>
              <a:rPr lang="en-US" sz="3600" spc="-45" dirty="0"/>
              <a:t> </a:t>
            </a:r>
            <a:r>
              <a:rPr lang="en-US" sz="3600" spc="15" dirty="0"/>
              <a:t>Guidelines</a:t>
            </a:r>
            <a:endParaRPr sz="3300"/>
          </a:p>
        </p:txBody>
      </p:sp>
      <p:sp>
        <p:nvSpPr>
          <p:cNvPr id="3" name="object 3"/>
          <p:cNvSpPr txBox="1"/>
          <p:nvPr/>
        </p:nvSpPr>
        <p:spPr>
          <a:xfrm>
            <a:off x="642910" y="1214422"/>
            <a:ext cx="7929618" cy="5097073"/>
          </a:xfrm>
          <a:prstGeom prst="rect">
            <a:avLst/>
          </a:prstGeom>
        </p:spPr>
        <p:txBody>
          <a:bodyPr vert="horz" wrap="square" lIns="0" tIns="43978" rIns="0" bIns="0" rtlCol="0">
            <a:spAutoFit/>
          </a:bodyPr>
          <a:lstStyle/>
          <a:p>
            <a:pPr marL="310099" marR="192825" indent="-288674" algn="just">
              <a:spcBef>
                <a:spcPts val="346"/>
              </a:spcBef>
              <a:buSzPct val="76923"/>
              <a:buFont typeface="Wingdings"/>
              <a:buChar char=""/>
              <a:tabLst>
                <a:tab pos="311227" algn="l"/>
              </a:tabLst>
            </a:pPr>
            <a:r>
              <a:rPr sz="2000" spc="9" dirty="0">
                <a:solidFill>
                  <a:srgbClr val="9A0000"/>
                </a:solidFill>
                <a:latin typeface="Cambria" pitchFamily="18" charset="0"/>
                <a:ea typeface="Cambria" pitchFamily="18" charset="0"/>
                <a:cs typeface="Arial MT"/>
              </a:rPr>
              <a:t>A design should </a:t>
            </a:r>
            <a:r>
              <a:rPr sz="2000" dirty="0">
                <a:solidFill>
                  <a:srgbClr val="9A0000"/>
                </a:solidFill>
                <a:latin typeface="Cambria" pitchFamily="18" charset="0"/>
                <a:ea typeface="Cambria" pitchFamily="18" charset="0"/>
                <a:cs typeface="Arial MT"/>
              </a:rPr>
              <a:t>exhibit </a:t>
            </a:r>
            <a:r>
              <a:rPr sz="2000" spc="9" dirty="0">
                <a:solidFill>
                  <a:srgbClr val="9A0000"/>
                </a:solidFill>
                <a:latin typeface="Cambria" pitchFamily="18" charset="0"/>
                <a:ea typeface="Cambria" pitchFamily="18" charset="0"/>
                <a:cs typeface="Arial MT"/>
              </a:rPr>
              <a:t>an </a:t>
            </a:r>
            <a:r>
              <a:rPr sz="2000" dirty="0">
                <a:solidFill>
                  <a:srgbClr val="9A0000"/>
                </a:solidFill>
                <a:latin typeface="Cambria" pitchFamily="18" charset="0"/>
                <a:ea typeface="Cambria" pitchFamily="18" charset="0"/>
                <a:cs typeface="Arial MT"/>
              </a:rPr>
              <a:t>architecture </a:t>
            </a:r>
            <a:r>
              <a:rPr sz="2000" spc="9">
                <a:latin typeface="Cambria" pitchFamily="18" charset="0"/>
                <a:ea typeface="Cambria" pitchFamily="18" charset="0"/>
                <a:cs typeface="Arial MT"/>
              </a:rPr>
              <a:t>that </a:t>
            </a:r>
            <a:endParaRPr lang="en-IN" sz="2000" spc="9" dirty="0">
              <a:latin typeface="Cambria" pitchFamily="18" charset="0"/>
              <a:ea typeface="Cambria" pitchFamily="18" charset="0"/>
              <a:cs typeface="Arial MT"/>
            </a:endParaRPr>
          </a:p>
          <a:p>
            <a:pPr marL="310099" marR="192825" indent="-288674" algn="just">
              <a:spcBef>
                <a:spcPts val="346"/>
              </a:spcBef>
              <a:buSzPct val="76923"/>
              <a:buFont typeface="Wingdings"/>
              <a:buChar char=""/>
              <a:tabLst>
                <a:tab pos="311227" algn="l"/>
              </a:tabLst>
            </a:pPr>
            <a:endParaRPr lang="en-IN" sz="2000" spc="9" dirty="0">
              <a:latin typeface="Cambria" pitchFamily="18" charset="0"/>
              <a:ea typeface="Cambria" pitchFamily="18" charset="0"/>
              <a:cs typeface="Arial MT"/>
            </a:endParaRPr>
          </a:p>
          <a:p>
            <a:pPr marL="310099" marR="192825" indent="-288674" algn="just">
              <a:spcBef>
                <a:spcPts val="346"/>
              </a:spcBef>
              <a:buSzPct val="76923"/>
              <a:tabLst>
                <a:tab pos="311227" algn="l"/>
              </a:tabLst>
            </a:pPr>
            <a:r>
              <a:rPr sz="2000" spc="9">
                <a:latin typeface="Cambria" pitchFamily="18" charset="0"/>
                <a:ea typeface="Cambria" pitchFamily="18" charset="0"/>
                <a:cs typeface="Arial MT"/>
              </a:rPr>
              <a:t>(1)has been </a:t>
            </a:r>
            <a:r>
              <a:rPr sz="2000" spc="9" dirty="0">
                <a:latin typeface="Cambria" pitchFamily="18" charset="0"/>
                <a:ea typeface="Cambria" pitchFamily="18" charset="0"/>
                <a:cs typeface="Arial MT"/>
              </a:rPr>
              <a:t>created using </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recognizable</a:t>
            </a:r>
            <a:r>
              <a:rPr sz="2000" spc="-44" dirty="0">
                <a:latin typeface="Cambria" pitchFamily="18" charset="0"/>
                <a:ea typeface="Cambria" pitchFamily="18" charset="0"/>
                <a:cs typeface="Arial MT"/>
              </a:rPr>
              <a:t> </a:t>
            </a:r>
            <a:r>
              <a:rPr sz="2000" dirty="0">
                <a:solidFill>
                  <a:srgbClr val="FF0000"/>
                </a:solidFill>
                <a:latin typeface="Cambria" pitchFamily="18" charset="0"/>
                <a:ea typeface="Cambria" pitchFamily="18" charset="0"/>
                <a:cs typeface="Arial MT"/>
              </a:rPr>
              <a:t>architectural</a:t>
            </a:r>
            <a:r>
              <a:rPr sz="2000" spc="-36" dirty="0">
                <a:latin typeface="Cambria" pitchFamily="18" charset="0"/>
                <a:ea typeface="Cambria" pitchFamily="18" charset="0"/>
                <a:cs typeface="Arial MT"/>
              </a:rPr>
              <a:t> </a:t>
            </a:r>
            <a:r>
              <a:rPr sz="2000" dirty="0">
                <a:latin typeface="Cambria" pitchFamily="18" charset="0"/>
                <a:ea typeface="Cambria" pitchFamily="18" charset="0"/>
                <a:cs typeface="Arial MT"/>
              </a:rPr>
              <a:t>styles</a:t>
            </a:r>
            <a:r>
              <a:rPr sz="2000" spc="9" dirty="0">
                <a:latin typeface="Cambria" pitchFamily="18" charset="0"/>
                <a:ea typeface="Cambria" pitchFamily="18" charset="0"/>
                <a:cs typeface="Arial MT"/>
              </a:rPr>
              <a:t> or</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patterns</a:t>
            </a:r>
            <a:r>
              <a:rPr sz="2000" spc="9">
                <a:latin typeface="Cambria" pitchFamily="18" charset="0"/>
                <a:ea typeface="Cambria" pitchFamily="18" charset="0"/>
                <a:cs typeface="Arial MT"/>
              </a:rPr>
              <a:t>,</a:t>
            </a:r>
            <a:r>
              <a:rPr sz="2000" spc="-36">
                <a:latin typeface="Cambria" pitchFamily="18" charset="0"/>
                <a:ea typeface="Cambria" pitchFamily="18" charset="0"/>
                <a:cs typeface="Arial MT"/>
              </a:rPr>
              <a:t> </a:t>
            </a:r>
            <a:endParaRPr lang="en-IN" sz="2000" spc="-36" dirty="0">
              <a:latin typeface="Cambria" pitchFamily="18" charset="0"/>
              <a:ea typeface="Cambria" pitchFamily="18" charset="0"/>
              <a:cs typeface="Arial MT"/>
            </a:endParaRPr>
          </a:p>
          <a:p>
            <a:pPr marL="310099" marR="192825" indent="-288674" algn="just">
              <a:spcBef>
                <a:spcPts val="346"/>
              </a:spcBef>
              <a:buSzPct val="76923"/>
              <a:tabLst>
                <a:tab pos="311227" algn="l"/>
              </a:tabLst>
            </a:pPr>
            <a:r>
              <a:rPr sz="2000" spc="9">
                <a:latin typeface="Cambria" pitchFamily="18" charset="0"/>
                <a:ea typeface="Cambria" pitchFamily="18" charset="0"/>
                <a:cs typeface="Arial MT"/>
              </a:rPr>
              <a:t>(2)</a:t>
            </a:r>
            <a:r>
              <a:rPr sz="2000">
                <a:latin typeface="Cambria" pitchFamily="18" charset="0"/>
                <a:ea typeface="Cambria" pitchFamily="18" charset="0"/>
                <a:cs typeface="Arial MT"/>
              </a:rPr>
              <a:t>is</a:t>
            </a:r>
            <a:r>
              <a:rPr sz="2000" spc="9">
                <a:latin typeface="Cambria" pitchFamily="18" charset="0"/>
                <a:ea typeface="Cambria" pitchFamily="18" charset="0"/>
                <a:cs typeface="Arial MT"/>
              </a:rPr>
              <a:t> </a:t>
            </a:r>
            <a:r>
              <a:rPr sz="2000" spc="9" dirty="0">
                <a:latin typeface="Cambria" pitchFamily="18" charset="0"/>
                <a:ea typeface="Cambria" pitchFamily="18" charset="0"/>
                <a:cs typeface="Arial MT"/>
              </a:rPr>
              <a:t>composed</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of</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components </a:t>
            </a:r>
            <a:r>
              <a:rPr sz="2000" spc="-293" dirty="0">
                <a:latin typeface="Cambria" pitchFamily="18" charset="0"/>
                <a:ea typeface="Cambria" pitchFamily="18" charset="0"/>
                <a:cs typeface="Arial MT"/>
              </a:rPr>
              <a:t> </a:t>
            </a:r>
            <a:r>
              <a:rPr sz="2000" spc="9" dirty="0">
                <a:latin typeface="Cambria" pitchFamily="18" charset="0"/>
                <a:ea typeface="Cambria" pitchFamily="18" charset="0"/>
                <a:cs typeface="Arial MT"/>
              </a:rPr>
              <a:t>that </a:t>
            </a:r>
            <a:r>
              <a:rPr sz="2000" dirty="0">
                <a:latin typeface="Cambria" pitchFamily="18" charset="0"/>
                <a:ea typeface="Cambria" pitchFamily="18" charset="0"/>
                <a:cs typeface="Arial MT"/>
              </a:rPr>
              <a:t>exhibit </a:t>
            </a:r>
            <a:r>
              <a:rPr sz="2000" spc="9" dirty="0">
                <a:solidFill>
                  <a:srgbClr val="FF0000"/>
                </a:solidFill>
                <a:latin typeface="Cambria" pitchFamily="18" charset="0"/>
                <a:ea typeface="Cambria" pitchFamily="18" charset="0"/>
                <a:cs typeface="Arial MT"/>
              </a:rPr>
              <a:t>good design </a:t>
            </a:r>
            <a:r>
              <a:rPr sz="2000" spc="9">
                <a:latin typeface="Cambria" pitchFamily="18" charset="0"/>
                <a:ea typeface="Cambria" pitchFamily="18" charset="0"/>
                <a:cs typeface="Arial MT"/>
              </a:rPr>
              <a:t>characteristics and</a:t>
            </a:r>
            <a:endParaRPr lang="en-IN" sz="2000" spc="9" dirty="0">
              <a:latin typeface="Cambria" pitchFamily="18" charset="0"/>
              <a:ea typeface="Cambria" pitchFamily="18" charset="0"/>
              <a:cs typeface="Arial MT"/>
            </a:endParaRPr>
          </a:p>
          <a:p>
            <a:pPr marL="310099" marR="192825" indent="-288674" algn="just">
              <a:spcBef>
                <a:spcPts val="346"/>
              </a:spcBef>
              <a:buSzPct val="76923"/>
              <a:tabLst>
                <a:tab pos="311227" algn="l"/>
              </a:tabLst>
            </a:pPr>
            <a:r>
              <a:rPr sz="2000" spc="9">
                <a:latin typeface="Cambria" pitchFamily="18" charset="0"/>
                <a:ea typeface="Cambria" pitchFamily="18" charset="0"/>
                <a:cs typeface="Arial MT"/>
              </a:rPr>
              <a:t> </a:t>
            </a:r>
            <a:r>
              <a:rPr sz="2000" spc="9" dirty="0">
                <a:latin typeface="Cambria" pitchFamily="18" charset="0"/>
                <a:ea typeface="Cambria" pitchFamily="18" charset="0"/>
                <a:cs typeface="Arial MT"/>
              </a:rPr>
              <a:t>(3) can be implemented in an </a:t>
            </a:r>
            <a:r>
              <a:rPr sz="2000" spc="18" dirty="0">
                <a:latin typeface="Cambria" pitchFamily="18" charset="0"/>
                <a:ea typeface="Cambria" pitchFamily="18" charset="0"/>
                <a:cs typeface="Arial MT"/>
              </a:rPr>
              <a:t> </a:t>
            </a:r>
            <a:r>
              <a:rPr sz="2000" spc="9">
                <a:latin typeface="Cambria" pitchFamily="18" charset="0"/>
                <a:ea typeface="Cambria" pitchFamily="18" charset="0"/>
                <a:cs typeface="Arial MT"/>
              </a:rPr>
              <a:t>evolutionary</a:t>
            </a:r>
            <a:r>
              <a:rPr sz="2000" spc="-53">
                <a:latin typeface="Cambria" pitchFamily="18" charset="0"/>
                <a:ea typeface="Cambria" pitchFamily="18" charset="0"/>
                <a:cs typeface="Arial MT"/>
              </a:rPr>
              <a:t> </a:t>
            </a:r>
            <a:r>
              <a:rPr sz="2000" spc="9">
                <a:latin typeface="Cambria" pitchFamily="18" charset="0"/>
                <a:ea typeface="Cambria" pitchFamily="18" charset="0"/>
                <a:cs typeface="Arial MT"/>
              </a:rPr>
              <a:t>fashion</a:t>
            </a:r>
            <a:endParaRPr lang="en-IN" sz="2000" spc="9" dirty="0">
              <a:latin typeface="Cambria" pitchFamily="18" charset="0"/>
              <a:ea typeface="Cambria" pitchFamily="18" charset="0"/>
              <a:cs typeface="Arial MT"/>
            </a:endParaRPr>
          </a:p>
          <a:p>
            <a:pPr marL="310099" marR="192825" indent="-288674" algn="just">
              <a:spcBef>
                <a:spcPts val="346"/>
              </a:spcBef>
              <a:buSzPct val="76923"/>
              <a:tabLst>
                <a:tab pos="311227" algn="l"/>
              </a:tabLst>
            </a:pPr>
            <a:endParaRPr lang="en-IN" sz="2000" spc="9" dirty="0">
              <a:latin typeface="Cambria" pitchFamily="18" charset="0"/>
              <a:ea typeface="Cambria" pitchFamily="18" charset="0"/>
              <a:cs typeface="Arial MT"/>
            </a:endParaRPr>
          </a:p>
          <a:p>
            <a:pPr marL="310099" marR="192825" indent="-288674" algn="just">
              <a:spcBef>
                <a:spcPts val="346"/>
              </a:spcBef>
              <a:buSzPct val="76923"/>
              <a:tabLst>
                <a:tab pos="311227" algn="l"/>
              </a:tabLst>
            </a:pPr>
            <a:r>
              <a:rPr sz="2000" spc="9">
                <a:latin typeface="Cambria" pitchFamily="18" charset="0"/>
                <a:ea typeface="Cambria" pitchFamily="18" charset="0"/>
                <a:cs typeface="Arial MT"/>
              </a:rPr>
              <a:t>For </a:t>
            </a:r>
            <a:r>
              <a:rPr sz="2000" spc="9" dirty="0">
                <a:latin typeface="Cambria" pitchFamily="18" charset="0"/>
                <a:ea typeface="Cambria" pitchFamily="18" charset="0"/>
                <a:cs typeface="Arial MT"/>
              </a:rPr>
              <a:t>smaller</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systems,</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design can</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sometimes</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be developed</a:t>
            </a:r>
            <a:r>
              <a:rPr sz="2000" spc="-18" dirty="0">
                <a:latin typeface="Cambria" pitchFamily="18" charset="0"/>
                <a:ea typeface="Cambria" pitchFamily="18" charset="0"/>
                <a:cs typeface="Arial MT"/>
              </a:rPr>
              <a:t> </a:t>
            </a:r>
            <a:r>
              <a:rPr sz="2000">
                <a:latin typeface="Cambria" pitchFamily="18" charset="0"/>
                <a:ea typeface="Cambria" pitchFamily="18" charset="0"/>
                <a:cs typeface="Arial MT"/>
              </a:rPr>
              <a:t>linearly.</a:t>
            </a:r>
            <a:endParaRPr lang="en-IN" sz="2000" dirty="0">
              <a:latin typeface="Cambria" pitchFamily="18" charset="0"/>
              <a:ea typeface="Cambria" pitchFamily="18" charset="0"/>
              <a:cs typeface="Arial MT"/>
            </a:endParaRPr>
          </a:p>
          <a:p>
            <a:pPr marL="679963" lvl="1" indent="-275142" algn="just">
              <a:spcBef>
                <a:spcPts val="426"/>
              </a:spcBef>
              <a:buClr>
                <a:srgbClr val="9A0000"/>
              </a:buClr>
              <a:buSzPct val="72727"/>
              <a:tabLst>
                <a:tab pos="681090" algn="l"/>
              </a:tabLst>
            </a:pPr>
            <a:endParaRPr sz="2000">
              <a:latin typeface="Cambria" pitchFamily="18" charset="0"/>
              <a:ea typeface="Cambria" pitchFamily="18" charset="0"/>
              <a:cs typeface="Arial MT"/>
            </a:endParaRPr>
          </a:p>
          <a:p>
            <a:pPr marL="310099" marR="9021" indent="-288674" algn="just">
              <a:spcBef>
                <a:spcPts val="275"/>
              </a:spcBef>
              <a:buSzPct val="76923"/>
              <a:buFont typeface="Wingdings"/>
              <a:buChar char=""/>
              <a:tabLst>
                <a:tab pos="311227" algn="l"/>
              </a:tabLst>
            </a:pPr>
            <a:r>
              <a:rPr sz="2000" spc="9" dirty="0">
                <a:solidFill>
                  <a:srgbClr val="9A0000"/>
                </a:solidFill>
                <a:latin typeface="Cambria" pitchFamily="18" charset="0"/>
                <a:ea typeface="Cambria" pitchFamily="18" charset="0"/>
                <a:cs typeface="Arial MT"/>
              </a:rPr>
              <a:t>A</a:t>
            </a:r>
            <a:r>
              <a:rPr sz="2000" spc="-18"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design</a:t>
            </a:r>
            <a:r>
              <a:rPr sz="2000" spc="-27"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should</a:t>
            </a:r>
            <a:r>
              <a:rPr sz="2000" spc="-36"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be</a:t>
            </a:r>
            <a:r>
              <a:rPr sz="2000"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modular</a:t>
            </a:r>
            <a:r>
              <a:rPr sz="2000" spc="9" dirty="0">
                <a:latin typeface="Cambria" pitchFamily="18" charset="0"/>
                <a:ea typeface="Cambria" pitchFamily="18" charset="0"/>
                <a:cs typeface="Arial MT"/>
              </a:rPr>
              <a:t>;</a:t>
            </a:r>
            <a:r>
              <a:rPr sz="2000" spc="-36" dirty="0">
                <a:latin typeface="Cambria" pitchFamily="18" charset="0"/>
                <a:ea typeface="Cambria" pitchFamily="18" charset="0"/>
                <a:cs typeface="Arial MT"/>
              </a:rPr>
              <a:t> </a:t>
            </a:r>
            <a:r>
              <a:rPr sz="2000" spc="9" dirty="0">
                <a:latin typeface="Cambria" pitchFamily="18" charset="0"/>
                <a:ea typeface="Cambria" pitchFamily="18" charset="0"/>
                <a:cs typeface="Arial MT"/>
              </a:rPr>
              <a:t>that</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is,</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the</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software</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should</a:t>
            </a:r>
            <a:r>
              <a:rPr sz="2000" spc="-36" dirty="0">
                <a:latin typeface="Cambria" pitchFamily="18" charset="0"/>
                <a:ea typeface="Cambria" pitchFamily="18" charset="0"/>
                <a:cs typeface="Arial MT"/>
              </a:rPr>
              <a:t> </a:t>
            </a:r>
            <a:r>
              <a:rPr sz="2000" spc="9">
                <a:latin typeface="Cambria" pitchFamily="18" charset="0"/>
                <a:ea typeface="Cambria" pitchFamily="18" charset="0"/>
                <a:cs typeface="Arial MT"/>
              </a:rPr>
              <a:t>be</a:t>
            </a:r>
            <a:r>
              <a:rPr sz="2000" spc="-18">
                <a:latin typeface="Cambria" pitchFamily="18" charset="0"/>
                <a:ea typeface="Cambria" pitchFamily="18" charset="0"/>
                <a:cs typeface="Arial MT"/>
              </a:rPr>
              <a:t> </a:t>
            </a:r>
            <a:r>
              <a:rPr sz="2000" spc="9">
                <a:latin typeface="Cambria" pitchFamily="18" charset="0"/>
                <a:ea typeface="Cambria" pitchFamily="18" charset="0"/>
                <a:cs typeface="Arial MT"/>
              </a:rPr>
              <a:t>logically</a:t>
            </a:r>
            <a:r>
              <a:rPr sz="2000" spc="-27">
                <a:latin typeface="Cambria" pitchFamily="18" charset="0"/>
                <a:ea typeface="Cambria" pitchFamily="18" charset="0"/>
                <a:cs typeface="Arial MT"/>
              </a:rPr>
              <a:t> </a:t>
            </a:r>
            <a:r>
              <a:rPr sz="2000" spc="9" dirty="0">
                <a:latin typeface="Cambria" pitchFamily="18" charset="0"/>
                <a:ea typeface="Cambria" pitchFamily="18" charset="0"/>
                <a:cs typeface="Arial MT"/>
              </a:rPr>
              <a:t>partitioned </a:t>
            </a:r>
            <a:r>
              <a:rPr sz="2000" spc="-293" dirty="0">
                <a:latin typeface="Cambria" pitchFamily="18" charset="0"/>
                <a:ea typeface="Cambria" pitchFamily="18" charset="0"/>
                <a:cs typeface="Arial MT"/>
              </a:rPr>
              <a:t> </a:t>
            </a:r>
            <a:r>
              <a:rPr sz="2000" spc="9" dirty="0">
                <a:latin typeface="Cambria" pitchFamily="18" charset="0"/>
                <a:ea typeface="Cambria" pitchFamily="18" charset="0"/>
                <a:cs typeface="Arial MT"/>
              </a:rPr>
              <a:t>into</a:t>
            </a:r>
            <a:r>
              <a:rPr sz="2000" spc="-36" dirty="0">
                <a:latin typeface="Cambria" pitchFamily="18" charset="0"/>
                <a:ea typeface="Cambria" pitchFamily="18" charset="0"/>
                <a:cs typeface="Arial MT"/>
              </a:rPr>
              <a:t> </a:t>
            </a:r>
            <a:r>
              <a:rPr sz="2000" spc="9" dirty="0">
                <a:latin typeface="Cambria" pitchFamily="18" charset="0"/>
                <a:ea typeface="Cambria" pitchFamily="18" charset="0"/>
                <a:cs typeface="Arial MT"/>
              </a:rPr>
              <a:t>elements</a:t>
            </a:r>
            <a:r>
              <a:rPr sz="2000" spc="-27" dirty="0">
                <a:latin typeface="Cambria" pitchFamily="18" charset="0"/>
                <a:ea typeface="Cambria" pitchFamily="18" charset="0"/>
                <a:cs typeface="Arial MT"/>
              </a:rPr>
              <a:t> </a:t>
            </a:r>
            <a:r>
              <a:rPr sz="2000" spc="9">
                <a:latin typeface="Cambria" pitchFamily="18" charset="0"/>
                <a:ea typeface="Cambria" pitchFamily="18" charset="0"/>
                <a:cs typeface="Arial MT"/>
              </a:rPr>
              <a:t>or</a:t>
            </a:r>
            <a:r>
              <a:rPr sz="2000" spc="-9">
                <a:latin typeface="Cambria" pitchFamily="18" charset="0"/>
                <a:ea typeface="Cambria" pitchFamily="18" charset="0"/>
                <a:cs typeface="Arial MT"/>
              </a:rPr>
              <a:t> </a:t>
            </a:r>
            <a:r>
              <a:rPr sz="2000" spc="9">
                <a:latin typeface="Cambria" pitchFamily="18" charset="0"/>
                <a:ea typeface="Cambria" pitchFamily="18" charset="0"/>
                <a:cs typeface="Arial MT"/>
              </a:rPr>
              <a:t>subsystems</a:t>
            </a:r>
            <a:endParaRPr lang="en-IN" sz="2000" spc="9" dirty="0">
              <a:latin typeface="Cambria" pitchFamily="18" charset="0"/>
              <a:ea typeface="Cambria" pitchFamily="18" charset="0"/>
              <a:cs typeface="Arial MT"/>
            </a:endParaRPr>
          </a:p>
          <a:p>
            <a:pPr marL="310099" marR="9021" indent="-288674" algn="just">
              <a:spcBef>
                <a:spcPts val="275"/>
              </a:spcBef>
              <a:buSzPct val="76923"/>
              <a:buFont typeface="Wingdings"/>
              <a:buChar char=""/>
              <a:tabLst>
                <a:tab pos="311227" algn="l"/>
              </a:tabLst>
            </a:pPr>
            <a:endParaRPr lang="en-IN" sz="2000" spc="9" dirty="0">
              <a:latin typeface="Cambria" pitchFamily="18" charset="0"/>
              <a:ea typeface="Cambria" pitchFamily="18" charset="0"/>
              <a:cs typeface="Arial MT"/>
            </a:endParaRPr>
          </a:p>
          <a:p>
            <a:pPr marL="310099" marR="668686" indent="-288674" algn="just">
              <a:spcBef>
                <a:spcPts val="293"/>
              </a:spcBef>
              <a:buSzPct val="76923"/>
              <a:buFont typeface="Wingdings"/>
              <a:buChar char=""/>
              <a:tabLst>
                <a:tab pos="311227" algn="l"/>
              </a:tabLst>
            </a:pPr>
            <a:r>
              <a:rPr sz="2000" spc="9">
                <a:solidFill>
                  <a:srgbClr val="9A0000"/>
                </a:solidFill>
                <a:latin typeface="Cambria" pitchFamily="18" charset="0"/>
                <a:ea typeface="Cambria" pitchFamily="18" charset="0"/>
                <a:cs typeface="Arial MT"/>
              </a:rPr>
              <a:t>A</a:t>
            </a:r>
            <a:r>
              <a:rPr sz="200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design</a:t>
            </a:r>
            <a:r>
              <a:rPr sz="2000" spc="-9"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should</a:t>
            </a:r>
            <a:r>
              <a:rPr sz="2000" spc="-18"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contain</a:t>
            </a:r>
            <a:r>
              <a:rPr sz="2000" spc="-9"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distinct</a:t>
            </a:r>
            <a:r>
              <a:rPr sz="2000" spc="-18" dirty="0">
                <a:solidFill>
                  <a:srgbClr val="9A0000"/>
                </a:solidFill>
                <a:latin typeface="Cambria" pitchFamily="18" charset="0"/>
                <a:ea typeface="Cambria" pitchFamily="18" charset="0"/>
                <a:cs typeface="Arial MT"/>
              </a:rPr>
              <a:t> </a:t>
            </a:r>
            <a:r>
              <a:rPr sz="2000" dirty="0">
                <a:solidFill>
                  <a:srgbClr val="9A0000"/>
                </a:solidFill>
                <a:latin typeface="Cambria" pitchFamily="18" charset="0"/>
                <a:ea typeface="Cambria" pitchFamily="18" charset="0"/>
                <a:cs typeface="Arial MT"/>
              </a:rPr>
              <a:t>representations</a:t>
            </a:r>
            <a:r>
              <a:rPr sz="2000" spc="-9" dirty="0">
                <a:solidFill>
                  <a:srgbClr val="9A0000"/>
                </a:solidFill>
                <a:latin typeface="Cambria" pitchFamily="18" charset="0"/>
                <a:ea typeface="Cambria" pitchFamily="18" charset="0"/>
                <a:cs typeface="Arial MT"/>
              </a:rPr>
              <a:t> </a:t>
            </a:r>
            <a:r>
              <a:rPr sz="2000" spc="9" dirty="0">
                <a:latin typeface="Cambria" pitchFamily="18" charset="0"/>
                <a:ea typeface="Cambria" pitchFamily="18" charset="0"/>
                <a:cs typeface="Arial MT"/>
              </a:rPr>
              <a:t>of</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data</a:t>
            </a:r>
            <a:r>
              <a:rPr sz="2000" spc="9">
                <a:latin typeface="Cambria" pitchFamily="18" charset="0"/>
                <a:ea typeface="Cambria" pitchFamily="18" charset="0"/>
                <a:cs typeface="Arial MT"/>
              </a:rPr>
              <a:t>,</a:t>
            </a:r>
            <a:r>
              <a:rPr sz="2000">
                <a:latin typeface="Cambria" pitchFamily="18" charset="0"/>
                <a:ea typeface="Cambria" pitchFamily="18" charset="0"/>
                <a:cs typeface="Arial MT"/>
              </a:rPr>
              <a:t> </a:t>
            </a:r>
            <a:r>
              <a:rPr lang="en-IN" sz="2000" dirty="0">
                <a:latin typeface="Cambria" pitchFamily="18" charset="0"/>
                <a:ea typeface="Cambria" pitchFamily="18" charset="0"/>
                <a:cs typeface="Arial MT"/>
              </a:rPr>
              <a:t>       </a:t>
            </a:r>
            <a:r>
              <a:rPr sz="2000">
                <a:latin typeface="Cambria" pitchFamily="18" charset="0"/>
                <a:ea typeface="Cambria" pitchFamily="18" charset="0"/>
                <a:cs typeface="Arial MT"/>
              </a:rPr>
              <a:t>architecture</a:t>
            </a:r>
            <a:r>
              <a:rPr sz="2000" dirty="0">
                <a:latin typeface="Cambria" pitchFamily="18" charset="0"/>
                <a:ea typeface="Cambria" pitchFamily="18" charset="0"/>
                <a:cs typeface="Arial MT"/>
              </a:rPr>
              <a:t>, </a:t>
            </a:r>
            <a:r>
              <a:rPr sz="2000" spc="-293" dirty="0">
                <a:latin typeface="Cambria" pitchFamily="18" charset="0"/>
                <a:ea typeface="Cambria" pitchFamily="18" charset="0"/>
                <a:cs typeface="Arial MT"/>
              </a:rPr>
              <a:t> </a:t>
            </a:r>
            <a:r>
              <a:rPr sz="2000" dirty="0">
                <a:latin typeface="Cambria" pitchFamily="18" charset="0"/>
                <a:ea typeface="Cambria" pitchFamily="18" charset="0"/>
                <a:cs typeface="Arial MT"/>
              </a:rPr>
              <a:t>interfaces,</a:t>
            </a:r>
            <a:r>
              <a:rPr sz="2000" spc="-44" dirty="0">
                <a:latin typeface="Cambria" pitchFamily="18" charset="0"/>
                <a:ea typeface="Cambria" pitchFamily="18" charset="0"/>
                <a:cs typeface="Arial MT"/>
              </a:rPr>
              <a:t> </a:t>
            </a:r>
            <a:r>
              <a:rPr sz="2000" spc="9" dirty="0">
                <a:latin typeface="Cambria" pitchFamily="18" charset="0"/>
                <a:ea typeface="Cambria" pitchFamily="18" charset="0"/>
                <a:cs typeface="Arial MT"/>
              </a:rPr>
              <a:t>and</a:t>
            </a:r>
            <a:r>
              <a:rPr sz="2000" spc="-18" dirty="0">
                <a:latin typeface="Cambria" pitchFamily="18" charset="0"/>
                <a:ea typeface="Cambria" pitchFamily="18" charset="0"/>
                <a:cs typeface="Arial MT"/>
              </a:rPr>
              <a:t> </a:t>
            </a:r>
            <a:r>
              <a:rPr sz="2000" spc="9">
                <a:latin typeface="Cambria" pitchFamily="18" charset="0"/>
                <a:ea typeface="Cambria" pitchFamily="18" charset="0"/>
                <a:cs typeface="Arial MT"/>
              </a:rPr>
              <a:t>components.</a:t>
            </a:r>
            <a:endParaRPr sz="2000">
              <a:latin typeface="Cambria" pitchFamily="18" charset="0"/>
              <a:ea typeface="Cambria" pitchFamily="18" charset="0"/>
              <a:cs typeface="Arial MT"/>
            </a:endParaRPr>
          </a:p>
        </p:txBody>
      </p:sp>
    </p:spTree>
  </p:cSld>
  <p:clrMapOvr>
    <a:masterClrMapping/>
  </p:clrMapOvr>
  <p:transition>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57224" y="928670"/>
            <a:ext cx="7929618" cy="5238137"/>
          </a:xfrm>
          <a:prstGeom prst="rect">
            <a:avLst/>
          </a:prstGeom>
        </p:spPr>
        <p:txBody>
          <a:bodyPr vert="horz" wrap="square" lIns="0" tIns="43978" rIns="0" bIns="0" rtlCol="0">
            <a:spAutoFit/>
          </a:bodyPr>
          <a:lstStyle/>
          <a:p>
            <a:pPr marL="310099" indent="-288674" algn="just">
              <a:spcBef>
                <a:spcPts val="160"/>
              </a:spcBef>
              <a:buSzPct val="76923"/>
              <a:buFont typeface="Wingdings"/>
              <a:buChar char=""/>
              <a:tabLst>
                <a:tab pos="311227" algn="l"/>
              </a:tabLst>
            </a:pPr>
            <a:r>
              <a:rPr sz="2000" spc="9">
                <a:solidFill>
                  <a:srgbClr val="9A0000"/>
                </a:solidFill>
                <a:latin typeface="Cambria" pitchFamily="18" charset="0"/>
                <a:ea typeface="Cambria" pitchFamily="18" charset="0"/>
                <a:cs typeface="Arial MT"/>
              </a:rPr>
              <a:t>A</a:t>
            </a:r>
            <a:r>
              <a:rPr sz="2000" spc="-9">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design</a:t>
            </a:r>
            <a:r>
              <a:rPr sz="2000" spc="-27"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should</a:t>
            </a:r>
            <a:r>
              <a:rPr sz="2000" spc="-27"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lead</a:t>
            </a:r>
            <a:r>
              <a:rPr sz="2000" spc="-9"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to</a:t>
            </a:r>
            <a:r>
              <a:rPr sz="2000"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data</a:t>
            </a:r>
            <a:r>
              <a:rPr sz="2000" spc="-27" dirty="0">
                <a:solidFill>
                  <a:srgbClr val="9A0000"/>
                </a:solidFill>
                <a:latin typeface="Cambria" pitchFamily="18" charset="0"/>
                <a:ea typeface="Cambria" pitchFamily="18" charset="0"/>
                <a:cs typeface="Arial MT"/>
              </a:rPr>
              <a:t> </a:t>
            </a:r>
            <a:r>
              <a:rPr sz="2000" dirty="0">
                <a:solidFill>
                  <a:srgbClr val="9A0000"/>
                </a:solidFill>
                <a:latin typeface="Cambria" pitchFamily="18" charset="0"/>
                <a:ea typeface="Cambria" pitchFamily="18" charset="0"/>
                <a:cs typeface="Arial MT"/>
              </a:rPr>
              <a:t>structures</a:t>
            </a:r>
            <a:r>
              <a:rPr sz="2000" spc="-36"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that</a:t>
            </a:r>
            <a:r>
              <a:rPr sz="2000" spc="-18"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are</a:t>
            </a:r>
            <a:r>
              <a:rPr sz="2000" spc="-18" dirty="0">
                <a:solidFill>
                  <a:srgbClr val="9A0000"/>
                </a:solidFill>
                <a:latin typeface="Cambria" pitchFamily="18" charset="0"/>
                <a:ea typeface="Cambria" pitchFamily="18" charset="0"/>
                <a:cs typeface="Arial MT"/>
              </a:rPr>
              <a:t> </a:t>
            </a:r>
            <a:r>
              <a:rPr sz="2000" spc="9" dirty="0">
                <a:solidFill>
                  <a:srgbClr val="9A0000"/>
                </a:solidFill>
                <a:latin typeface="Cambria" pitchFamily="18" charset="0"/>
                <a:ea typeface="Cambria" pitchFamily="18" charset="0"/>
                <a:cs typeface="Arial MT"/>
              </a:rPr>
              <a:t>appropriate</a:t>
            </a:r>
            <a:r>
              <a:rPr sz="2000" spc="-18" dirty="0">
                <a:solidFill>
                  <a:srgbClr val="9A0000"/>
                </a:solidFill>
                <a:latin typeface="Cambria" pitchFamily="18" charset="0"/>
                <a:ea typeface="Cambria" pitchFamily="18" charset="0"/>
                <a:cs typeface="Arial MT"/>
              </a:rPr>
              <a:t> </a:t>
            </a:r>
            <a:r>
              <a:rPr sz="2000" spc="9" dirty="0">
                <a:latin typeface="Cambria" pitchFamily="18" charset="0"/>
                <a:ea typeface="Cambria" pitchFamily="18" charset="0"/>
                <a:cs typeface="Arial MT"/>
              </a:rPr>
              <a:t>for</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the</a:t>
            </a:r>
            <a:r>
              <a:rPr sz="2000" spc="-18" dirty="0">
                <a:latin typeface="Cambria" pitchFamily="18" charset="0"/>
                <a:ea typeface="Cambria" pitchFamily="18" charset="0"/>
                <a:cs typeface="Arial MT"/>
              </a:rPr>
              <a:t> </a:t>
            </a:r>
            <a:r>
              <a:rPr sz="2000" spc="9">
                <a:latin typeface="Cambria" pitchFamily="18" charset="0"/>
                <a:ea typeface="Cambria" pitchFamily="18" charset="0"/>
                <a:cs typeface="Arial MT"/>
              </a:rPr>
              <a:t>classes</a:t>
            </a:r>
            <a:r>
              <a:rPr sz="2000" spc="-27">
                <a:latin typeface="Cambria" pitchFamily="18" charset="0"/>
                <a:ea typeface="Cambria" pitchFamily="18" charset="0"/>
                <a:cs typeface="Arial MT"/>
              </a:rPr>
              <a:t> </a:t>
            </a:r>
            <a:r>
              <a:rPr sz="2000" spc="9">
                <a:latin typeface="Cambria" pitchFamily="18" charset="0"/>
                <a:ea typeface="Cambria" pitchFamily="18" charset="0"/>
                <a:cs typeface="Arial MT"/>
              </a:rPr>
              <a:t>to</a:t>
            </a:r>
            <a:r>
              <a:rPr lang="en-IN" sz="2000" spc="9" dirty="0">
                <a:latin typeface="Cambria" pitchFamily="18" charset="0"/>
                <a:ea typeface="Cambria" pitchFamily="18" charset="0"/>
                <a:cs typeface="Arial MT"/>
              </a:rPr>
              <a:t> </a:t>
            </a:r>
            <a:r>
              <a:rPr sz="2000" spc="9">
                <a:latin typeface="Cambria" pitchFamily="18" charset="0"/>
                <a:ea typeface="Cambria" pitchFamily="18" charset="0"/>
                <a:cs typeface="Arial MT"/>
              </a:rPr>
              <a:t>be</a:t>
            </a:r>
            <a:r>
              <a:rPr sz="2000" spc="-27">
                <a:latin typeface="Cambria" pitchFamily="18" charset="0"/>
                <a:ea typeface="Cambria" pitchFamily="18" charset="0"/>
                <a:cs typeface="Arial MT"/>
              </a:rPr>
              <a:t> </a:t>
            </a:r>
            <a:r>
              <a:rPr sz="2000" spc="9" dirty="0">
                <a:latin typeface="Cambria" pitchFamily="18" charset="0"/>
                <a:ea typeface="Cambria" pitchFamily="18" charset="0"/>
                <a:cs typeface="Arial MT"/>
              </a:rPr>
              <a:t>implemented</a:t>
            </a:r>
            <a:r>
              <a:rPr sz="2000" spc="-36" dirty="0">
                <a:latin typeface="Cambria" pitchFamily="18" charset="0"/>
                <a:ea typeface="Cambria" pitchFamily="18" charset="0"/>
                <a:cs typeface="Arial MT"/>
              </a:rPr>
              <a:t> </a:t>
            </a:r>
            <a:r>
              <a:rPr sz="2000" spc="9" dirty="0">
                <a:latin typeface="Cambria" pitchFamily="18" charset="0"/>
                <a:ea typeface="Cambria" pitchFamily="18" charset="0"/>
                <a:cs typeface="Arial MT"/>
              </a:rPr>
              <a:t>and</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are</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drawn </a:t>
            </a:r>
            <a:r>
              <a:rPr sz="2000" spc="9" dirty="0">
                <a:latin typeface="Cambria" pitchFamily="18" charset="0"/>
                <a:ea typeface="Cambria" pitchFamily="18" charset="0"/>
                <a:cs typeface="Arial MT"/>
              </a:rPr>
              <a:t>from</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recognizable</a:t>
            </a:r>
            <a:r>
              <a:rPr sz="2000" spc="-44" dirty="0">
                <a:latin typeface="Cambria" pitchFamily="18" charset="0"/>
                <a:ea typeface="Cambria" pitchFamily="18" charset="0"/>
                <a:cs typeface="Arial MT"/>
              </a:rPr>
              <a:t> </a:t>
            </a:r>
            <a:r>
              <a:rPr sz="2000" spc="9" dirty="0">
                <a:latin typeface="Cambria" pitchFamily="18" charset="0"/>
                <a:ea typeface="Cambria" pitchFamily="18" charset="0"/>
                <a:cs typeface="Arial MT"/>
              </a:rPr>
              <a:t>data</a:t>
            </a:r>
            <a:r>
              <a:rPr sz="2000" spc="-27" dirty="0">
                <a:latin typeface="Cambria" pitchFamily="18" charset="0"/>
                <a:ea typeface="Cambria" pitchFamily="18" charset="0"/>
                <a:cs typeface="Arial MT"/>
              </a:rPr>
              <a:t> </a:t>
            </a:r>
            <a:r>
              <a:rPr sz="2000" spc="9">
                <a:latin typeface="Cambria" pitchFamily="18" charset="0"/>
                <a:ea typeface="Cambria" pitchFamily="18" charset="0"/>
                <a:cs typeface="Arial MT"/>
              </a:rPr>
              <a:t>patterns.</a:t>
            </a:r>
            <a:endParaRPr lang="en-IN" sz="2000" spc="9" dirty="0">
              <a:latin typeface="Cambria" pitchFamily="18" charset="0"/>
              <a:ea typeface="Cambria" pitchFamily="18" charset="0"/>
              <a:cs typeface="Arial MT"/>
            </a:endParaRPr>
          </a:p>
          <a:p>
            <a:pPr marL="310099" indent="-288674" algn="just">
              <a:spcBef>
                <a:spcPts val="160"/>
              </a:spcBef>
              <a:buSzPct val="76923"/>
              <a:buFont typeface="Wingdings"/>
              <a:buChar char=""/>
              <a:tabLst>
                <a:tab pos="311227" algn="l"/>
              </a:tabLst>
            </a:pPr>
            <a:endParaRPr sz="2000" spc="9">
              <a:latin typeface="Cambria" pitchFamily="18" charset="0"/>
              <a:ea typeface="Cambria" pitchFamily="18" charset="0"/>
              <a:cs typeface="Arial MT"/>
            </a:endParaRPr>
          </a:p>
          <a:p>
            <a:pPr marL="310099" marR="520966" indent="-288674" algn="just">
              <a:spcBef>
                <a:spcPts val="311"/>
              </a:spcBef>
              <a:buSzPct val="76923"/>
              <a:buFont typeface="Wingdings"/>
              <a:buChar char=""/>
              <a:tabLst>
                <a:tab pos="311227" algn="l"/>
              </a:tabLst>
            </a:pPr>
            <a:r>
              <a:rPr sz="2000" spc="9">
                <a:solidFill>
                  <a:srgbClr val="9A0000"/>
                </a:solidFill>
                <a:latin typeface="Cambria" pitchFamily="18" charset="0"/>
                <a:ea typeface="Cambria" pitchFamily="18" charset="0"/>
                <a:cs typeface="Arial MT"/>
              </a:rPr>
              <a:t>A</a:t>
            </a:r>
            <a:r>
              <a:rPr sz="2000" spc="-18">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design</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should</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lead</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to</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components</a:t>
            </a:r>
            <a:r>
              <a:rPr sz="2000" spc="-44">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that</a:t>
            </a:r>
            <a:r>
              <a:rPr sz="2000" spc="-18">
                <a:solidFill>
                  <a:srgbClr val="9A0000"/>
                </a:solidFill>
                <a:latin typeface="Cambria" pitchFamily="18" charset="0"/>
                <a:ea typeface="Cambria" pitchFamily="18" charset="0"/>
                <a:cs typeface="Arial MT"/>
              </a:rPr>
              <a:t> </a:t>
            </a:r>
            <a:r>
              <a:rPr sz="2000">
                <a:solidFill>
                  <a:srgbClr val="9A0000"/>
                </a:solidFill>
                <a:latin typeface="Cambria" pitchFamily="18" charset="0"/>
                <a:ea typeface="Cambria" pitchFamily="18" charset="0"/>
                <a:cs typeface="Arial MT"/>
              </a:rPr>
              <a:t>exhibit</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independent</a:t>
            </a:r>
            <a:r>
              <a:rPr sz="2000" spc="-44">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functional </a:t>
            </a:r>
            <a:r>
              <a:rPr sz="2000" spc="-293">
                <a:solidFill>
                  <a:srgbClr val="9A0000"/>
                </a:solidFill>
                <a:latin typeface="Cambria" pitchFamily="18" charset="0"/>
                <a:ea typeface="Cambria" pitchFamily="18" charset="0"/>
                <a:cs typeface="Arial MT"/>
              </a:rPr>
              <a:t> </a:t>
            </a:r>
            <a:r>
              <a:rPr sz="2000">
                <a:solidFill>
                  <a:srgbClr val="9A0000"/>
                </a:solidFill>
                <a:latin typeface="Cambria" pitchFamily="18" charset="0"/>
                <a:ea typeface="Cambria" pitchFamily="18" charset="0"/>
                <a:cs typeface="Arial MT"/>
              </a:rPr>
              <a:t>characteristics.</a:t>
            </a:r>
            <a:endParaRPr lang="en-IN" sz="2000" dirty="0">
              <a:solidFill>
                <a:srgbClr val="9A0000"/>
              </a:solidFill>
              <a:latin typeface="Cambria" pitchFamily="18" charset="0"/>
              <a:ea typeface="Cambria" pitchFamily="18" charset="0"/>
              <a:cs typeface="Arial MT"/>
            </a:endParaRPr>
          </a:p>
          <a:p>
            <a:pPr marL="310099" marR="520966" indent="-288674" algn="just">
              <a:spcBef>
                <a:spcPts val="311"/>
              </a:spcBef>
              <a:buSzPct val="76923"/>
              <a:buFont typeface="Wingdings"/>
              <a:buChar char=""/>
              <a:tabLst>
                <a:tab pos="311227" algn="l"/>
              </a:tabLst>
            </a:pPr>
            <a:endParaRPr sz="2000">
              <a:latin typeface="Cambria" pitchFamily="18" charset="0"/>
              <a:ea typeface="Cambria" pitchFamily="18" charset="0"/>
              <a:cs typeface="Arial MT"/>
            </a:endParaRPr>
          </a:p>
          <a:p>
            <a:pPr marL="310099" marR="205229" indent="-288674" algn="just">
              <a:spcBef>
                <a:spcPts val="293"/>
              </a:spcBef>
              <a:buSzPct val="76923"/>
              <a:buFont typeface="Wingdings"/>
              <a:buChar char=""/>
              <a:tabLst>
                <a:tab pos="311227" algn="l"/>
              </a:tabLst>
            </a:pPr>
            <a:r>
              <a:rPr sz="2000" spc="9">
                <a:solidFill>
                  <a:srgbClr val="9A0000"/>
                </a:solidFill>
                <a:latin typeface="Cambria" pitchFamily="18" charset="0"/>
                <a:ea typeface="Cambria" pitchFamily="18" charset="0"/>
                <a:cs typeface="Arial MT"/>
              </a:rPr>
              <a:t>A</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design</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should</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lead</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to</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interfaces</a:t>
            </a:r>
            <a:r>
              <a:rPr sz="2000" spc="-53">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that</a:t>
            </a:r>
            <a:r>
              <a:rPr sz="2000" spc="-18">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reduce</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the</a:t>
            </a:r>
            <a:r>
              <a:rPr sz="2000" spc="-27">
                <a:solidFill>
                  <a:srgbClr val="9A0000"/>
                </a:solidFill>
                <a:latin typeface="Cambria" pitchFamily="18" charset="0"/>
                <a:ea typeface="Cambria" pitchFamily="18" charset="0"/>
                <a:cs typeface="Arial MT"/>
              </a:rPr>
              <a:t> </a:t>
            </a:r>
            <a:r>
              <a:rPr sz="2000">
                <a:solidFill>
                  <a:srgbClr val="9A0000"/>
                </a:solidFill>
                <a:latin typeface="Cambria" pitchFamily="18" charset="0"/>
                <a:ea typeface="Cambria" pitchFamily="18" charset="0"/>
                <a:cs typeface="Arial MT"/>
              </a:rPr>
              <a:t>complexity</a:t>
            </a:r>
            <a:r>
              <a:rPr sz="2000" spc="9">
                <a:solidFill>
                  <a:srgbClr val="9A0000"/>
                </a:solidFill>
                <a:latin typeface="Cambria" pitchFamily="18" charset="0"/>
                <a:ea typeface="Cambria" pitchFamily="18" charset="0"/>
                <a:cs typeface="Arial MT"/>
              </a:rPr>
              <a:t> </a:t>
            </a:r>
            <a:r>
              <a:rPr sz="2000" spc="9">
                <a:latin typeface="Cambria" pitchFamily="18" charset="0"/>
                <a:ea typeface="Cambria" pitchFamily="18" charset="0"/>
                <a:cs typeface="Arial MT"/>
              </a:rPr>
              <a:t>of</a:t>
            </a:r>
            <a:r>
              <a:rPr sz="2000">
                <a:latin typeface="Cambria" pitchFamily="18" charset="0"/>
                <a:ea typeface="Cambria" pitchFamily="18" charset="0"/>
                <a:cs typeface="Arial MT"/>
              </a:rPr>
              <a:t> </a:t>
            </a:r>
            <a:r>
              <a:rPr sz="2000" spc="9">
                <a:latin typeface="Cambria" pitchFamily="18" charset="0"/>
                <a:ea typeface="Cambria" pitchFamily="18" charset="0"/>
                <a:cs typeface="Arial MT"/>
              </a:rPr>
              <a:t>connections </a:t>
            </a:r>
            <a:r>
              <a:rPr sz="2000" spc="-302">
                <a:latin typeface="Cambria" pitchFamily="18" charset="0"/>
                <a:ea typeface="Cambria" pitchFamily="18" charset="0"/>
                <a:cs typeface="Arial MT"/>
              </a:rPr>
              <a:t> </a:t>
            </a:r>
            <a:r>
              <a:rPr sz="2000" spc="9">
                <a:latin typeface="Cambria" pitchFamily="18" charset="0"/>
                <a:ea typeface="Cambria" pitchFamily="18" charset="0"/>
                <a:cs typeface="Arial MT"/>
              </a:rPr>
              <a:t>between</a:t>
            </a:r>
            <a:r>
              <a:rPr sz="2000" spc="-36">
                <a:latin typeface="Cambria" pitchFamily="18" charset="0"/>
                <a:ea typeface="Cambria" pitchFamily="18" charset="0"/>
                <a:cs typeface="Arial MT"/>
              </a:rPr>
              <a:t> </a:t>
            </a:r>
            <a:r>
              <a:rPr sz="2000" spc="9">
                <a:latin typeface="Cambria" pitchFamily="18" charset="0"/>
                <a:ea typeface="Cambria" pitchFamily="18" charset="0"/>
                <a:cs typeface="Arial MT"/>
              </a:rPr>
              <a:t>components</a:t>
            </a:r>
            <a:r>
              <a:rPr sz="2000" spc="-36">
                <a:latin typeface="Cambria" pitchFamily="18" charset="0"/>
                <a:ea typeface="Cambria" pitchFamily="18" charset="0"/>
                <a:cs typeface="Arial MT"/>
              </a:rPr>
              <a:t> </a:t>
            </a:r>
            <a:r>
              <a:rPr sz="2000" spc="9">
                <a:latin typeface="Cambria" pitchFamily="18" charset="0"/>
                <a:ea typeface="Cambria" pitchFamily="18" charset="0"/>
                <a:cs typeface="Arial MT"/>
              </a:rPr>
              <a:t>and</a:t>
            </a:r>
            <a:r>
              <a:rPr sz="2000" spc="-18">
                <a:latin typeface="Cambria" pitchFamily="18" charset="0"/>
                <a:ea typeface="Cambria" pitchFamily="18" charset="0"/>
                <a:cs typeface="Arial MT"/>
              </a:rPr>
              <a:t> </a:t>
            </a:r>
            <a:r>
              <a:rPr sz="2000">
                <a:latin typeface="Cambria" pitchFamily="18" charset="0"/>
                <a:ea typeface="Cambria" pitchFamily="18" charset="0"/>
                <a:cs typeface="Arial MT"/>
              </a:rPr>
              <a:t>with </a:t>
            </a:r>
            <a:r>
              <a:rPr sz="2000" spc="9">
                <a:latin typeface="Cambria" pitchFamily="18" charset="0"/>
                <a:ea typeface="Cambria" pitchFamily="18" charset="0"/>
                <a:cs typeface="Arial MT"/>
              </a:rPr>
              <a:t>the</a:t>
            </a:r>
            <a:r>
              <a:rPr sz="2000" spc="-18">
                <a:latin typeface="Cambria" pitchFamily="18" charset="0"/>
                <a:ea typeface="Cambria" pitchFamily="18" charset="0"/>
                <a:cs typeface="Arial MT"/>
              </a:rPr>
              <a:t> </a:t>
            </a:r>
            <a:r>
              <a:rPr sz="2000">
                <a:latin typeface="Cambria" pitchFamily="18" charset="0"/>
                <a:ea typeface="Cambria" pitchFamily="18" charset="0"/>
                <a:cs typeface="Arial MT"/>
              </a:rPr>
              <a:t>external</a:t>
            </a:r>
            <a:r>
              <a:rPr sz="2000" spc="-18">
                <a:latin typeface="Cambria" pitchFamily="18" charset="0"/>
                <a:ea typeface="Cambria" pitchFamily="18" charset="0"/>
                <a:cs typeface="Arial MT"/>
              </a:rPr>
              <a:t> </a:t>
            </a:r>
            <a:r>
              <a:rPr sz="2000" spc="9">
                <a:latin typeface="Cambria" pitchFamily="18" charset="0"/>
                <a:ea typeface="Cambria" pitchFamily="18" charset="0"/>
                <a:cs typeface="Arial MT"/>
              </a:rPr>
              <a:t>environment.</a:t>
            </a:r>
            <a:endParaRPr lang="en-IN" sz="2000" spc="9" dirty="0">
              <a:latin typeface="Cambria" pitchFamily="18" charset="0"/>
              <a:ea typeface="Cambria" pitchFamily="18" charset="0"/>
              <a:cs typeface="Arial MT"/>
            </a:endParaRPr>
          </a:p>
          <a:p>
            <a:pPr marL="310099" marR="205229" indent="-288674" algn="just">
              <a:spcBef>
                <a:spcPts val="293"/>
              </a:spcBef>
              <a:buSzPct val="76923"/>
              <a:buFont typeface="Wingdings"/>
              <a:buChar char=""/>
              <a:tabLst>
                <a:tab pos="311227" algn="l"/>
              </a:tabLst>
            </a:pPr>
            <a:endParaRPr sz="2000">
              <a:latin typeface="Cambria" pitchFamily="18" charset="0"/>
              <a:ea typeface="Cambria" pitchFamily="18" charset="0"/>
              <a:cs typeface="Arial MT"/>
            </a:endParaRPr>
          </a:p>
          <a:p>
            <a:pPr marL="310099" indent="-288674" algn="just">
              <a:spcBef>
                <a:spcPts val="151"/>
              </a:spcBef>
              <a:buSzPct val="76923"/>
              <a:buFont typeface="Wingdings"/>
              <a:buChar char=""/>
              <a:tabLst>
                <a:tab pos="311227" algn="l"/>
              </a:tabLst>
            </a:pPr>
            <a:r>
              <a:rPr sz="2000" spc="9">
                <a:solidFill>
                  <a:srgbClr val="9A0000"/>
                </a:solidFill>
                <a:latin typeface="Cambria" pitchFamily="18" charset="0"/>
                <a:ea typeface="Cambria" pitchFamily="18" charset="0"/>
                <a:cs typeface="Arial MT"/>
              </a:rPr>
              <a:t>A</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design</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should</a:t>
            </a:r>
            <a:r>
              <a:rPr sz="2000" spc="-18">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be</a:t>
            </a:r>
            <a:r>
              <a:rPr sz="2000">
                <a:solidFill>
                  <a:srgbClr val="9A0000"/>
                </a:solidFill>
                <a:latin typeface="Cambria" pitchFamily="18" charset="0"/>
                <a:ea typeface="Cambria" pitchFamily="18" charset="0"/>
                <a:cs typeface="Arial MT"/>
              </a:rPr>
              <a:t> derived</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using</a:t>
            </a:r>
            <a:r>
              <a:rPr sz="2000" spc="-18">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a repeatable</a:t>
            </a:r>
            <a:r>
              <a:rPr sz="2000" spc="-44">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method</a:t>
            </a:r>
            <a:r>
              <a:rPr sz="2000" spc="-9">
                <a:solidFill>
                  <a:srgbClr val="9A0000"/>
                </a:solidFill>
                <a:latin typeface="Cambria" pitchFamily="18" charset="0"/>
                <a:ea typeface="Cambria" pitchFamily="18" charset="0"/>
                <a:cs typeface="Arial MT"/>
              </a:rPr>
              <a:t> </a:t>
            </a:r>
            <a:r>
              <a:rPr sz="2000" spc="9">
                <a:latin typeface="Cambria" pitchFamily="18" charset="0"/>
                <a:ea typeface="Cambria" pitchFamily="18" charset="0"/>
                <a:cs typeface="Arial MT"/>
              </a:rPr>
              <a:t>that</a:t>
            </a:r>
            <a:r>
              <a:rPr sz="2000" spc="-18">
                <a:latin typeface="Cambria" pitchFamily="18" charset="0"/>
                <a:ea typeface="Cambria" pitchFamily="18" charset="0"/>
                <a:cs typeface="Arial MT"/>
              </a:rPr>
              <a:t> </a:t>
            </a:r>
            <a:r>
              <a:rPr sz="2000">
                <a:latin typeface="Cambria" pitchFamily="18" charset="0"/>
                <a:ea typeface="Cambria" pitchFamily="18" charset="0"/>
                <a:cs typeface="Arial MT"/>
              </a:rPr>
              <a:t>is driven </a:t>
            </a:r>
            <a:r>
              <a:rPr sz="2000" spc="9">
                <a:latin typeface="Cambria" pitchFamily="18" charset="0"/>
                <a:ea typeface="Cambria" pitchFamily="18" charset="0"/>
                <a:cs typeface="Arial MT"/>
              </a:rPr>
              <a:t>by</a:t>
            </a:r>
            <a:r>
              <a:rPr lang="en-IN" sz="2000" spc="9" dirty="0">
                <a:latin typeface="Cambria" pitchFamily="18" charset="0"/>
                <a:ea typeface="Cambria" pitchFamily="18" charset="0"/>
                <a:cs typeface="Arial MT"/>
              </a:rPr>
              <a:t> </a:t>
            </a:r>
            <a:r>
              <a:rPr sz="2000" spc="9">
                <a:latin typeface="Cambria" pitchFamily="18" charset="0"/>
                <a:ea typeface="Cambria" pitchFamily="18" charset="0"/>
                <a:cs typeface="Arial MT"/>
              </a:rPr>
              <a:t>information</a:t>
            </a:r>
            <a:r>
              <a:rPr sz="2000" spc="-44">
                <a:latin typeface="Cambria" pitchFamily="18" charset="0"/>
                <a:ea typeface="Cambria" pitchFamily="18" charset="0"/>
                <a:cs typeface="Arial MT"/>
              </a:rPr>
              <a:t> </a:t>
            </a:r>
            <a:r>
              <a:rPr sz="2000" spc="9">
                <a:latin typeface="Cambria" pitchFamily="18" charset="0"/>
                <a:ea typeface="Cambria" pitchFamily="18" charset="0"/>
                <a:cs typeface="Arial MT"/>
              </a:rPr>
              <a:t>obtained</a:t>
            </a:r>
            <a:r>
              <a:rPr sz="2000" spc="-27">
                <a:latin typeface="Cambria" pitchFamily="18" charset="0"/>
                <a:ea typeface="Cambria" pitchFamily="18" charset="0"/>
                <a:cs typeface="Arial MT"/>
              </a:rPr>
              <a:t> </a:t>
            </a:r>
            <a:r>
              <a:rPr sz="2000" spc="9">
                <a:latin typeface="Cambria" pitchFamily="18" charset="0"/>
                <a:ea typeface="Cambria" pitchFamily="18" charset="0"/>
                <a:cs typeface="Arial MT"/>
              </a:rPr>
              <a:t>during</a:t>
            </a:r>
            <a:r>
              <a:rPr sz="2000" spc="-18">
                <a:latin typeface="Cambria" pitchFamily="18" charset="0"/>
                <a:ea typeface="Cambria" pitchFamily="18" charset="0"/>
                <a:cs typeface="Arial MT"/>
              </a:rPr>
              <a:t> </a:t>
            </a:r>
            <a:r>
              <a:rPr sz="2000" spc="9">
                <a:latin typeface="Cambria" pitchFamily="18" charset="0"/>
                <a:ea typeface="Cambria" pitchFamily="18" charset="0"/>
                <a:cs typeface="Arial MT"/>
              </a:rPr>
              <a:t>software</a:t>
            </a:r>
            <a:r>
              <a:rPr sz="2000" spc="-18">
                <a:latin typeface="Cambria" pitchFamily="18" charset="0"/>
                <a:ea typeface="Cambria" pitchFamily="18" charset="0"/>
                <a:cs typeface="Arial MT"/>
              </a:rPr>
              <a:t> </a:t>
            </a:r>
            <a:r>
              <a:rPr sz="2000">
                <a:latin typeface="Cambria" pitchFamily="18" charset="0"/>
                <a:ea typeface="Cambria" pitchFamily="18" charset="0"/>
                <a:cs typeface="Arial MT"/>
              </a:rPr>
              <a:t>requirements</a:t>
            </a:r>
            <a:r>
              <a:rPr sz="2000" spc="-36">
                <a:latin typeface="Cambria" pitchFamily="18" charset="0"/>
                <a:ea typeface="Cambria" pitchFamily="18" charset="0"/>
                <a:cs typeface="Arial MT"/>
              </a:rPr>
              <a:t> </a:t>
            </a:r>
            <a:r>
              <a:rPr sz="2000">
                <a:latin typeface="Cambria" pitchFamily="18" charset="0"/>
                <a:ea typeface="Cambria" pitchFamily="18" charset="0"/>
                <a:cs typeface="Arial MT"/>
              </a:rPr>
              <a:t>analysis.</a:t>
            </a:r>
            <a:endParaRPr lang="en-IN" sz="2000" dirty="0">
              <a:latin typeface="Cambria" pitchFamily="18" charset="0"/>
              <a:ea typeface="Cambria" pitchFamily="18" charset="0"/>
              <a:cs typeface="Arial MT"/>
            </a:endParaRPr>
          </a:p>
          <a:p>
            <a:pPr marL="310099" indent="-288674" algn="just">
              <a:spcBef>
                <a:spcPts val="151"/>
              </a:spcBef>
              <a:buSzPct val="76923"/>
              <a:buFont typeface="Wingdings"/>
              <a:buChar char=""/>
              <a:tabLst>
                <a:tab pos="311227" algn="l"/>
              </a:tabLst>
            </a:pPr>
            <a:endParaRPr sz="2000">
              <a:latin typeface="Cambria" pitchFamily="18" charset="0"/>
              <a:ea typeface="Cambria" pitchFamily="18" charset="0"/>
              <a:cs typeface="Arial MT"/>
            </a:endParaRPr>
          </a:p>
          <a:p>
            <a:pPr marL="310099" marR="33829" indent="-288674" algn="just">
              <a:spcBef>
                <a:spcPts val="311"/>
              </a:spcBef>
              <a:buSzPct val="76923"/>
              <a:buFont typeface="Wingdings"/>
              <a:buChar char=""/>
              <a:tabLst>
                <a:tab pos="311227" algn="l"/>
              </a:tabLst>
            </a:pPr>
            <a:r>
              <a:rPr sz="2000" spc="9">
                <a:solidFill>
                  <a:srgbClr val="9A0000"/>
                </a:solidFill>
                <a:latin typeface="Cambria" pitchFamily="18" charset="0"/>
                <a:ea typeface="Cambria" pitchFamily="18" charset="0"/>
                <a:cs typeface="Arial MT"/>
              </a:rPr>
              <a:t>A</a:t>
            </a:r>
            <a:r>
              <a:rPr sz="2000" spc="-9">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design</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should</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be represented</a:t>
            </a:r>
            <a:r>
              <a:rPr sz="2000" spc="-44">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using</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a</a:t>
            </a:r>
            <a:r>
              <a:rPr sz="2000">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notation</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that</a:t>
            </a:r>
            <a:r>
              <a:rPr sz="2000" spc="-18">
                <a:solidFill>
                  <a:srgbClr val="9A0000"/>
                </a:solidFill>
                <a:latin typeface="Cambria" pitchFamily="18" charset="0"/>
                <a:ea typeface="Cambria" pitchFamily="18" charset="0"/>
                <a:cs typeface="Arial MT"/>
              </a:rPr>
              <a:t> </a:t>
            </a:r>
            <a:r>
              <a:rPr sz="2000">
                <a:solidFill>
                  <a:srgbClr val="9A0000"/>
                </a:solidFill>
                <a:latin typeface="Cambria" pitchFamily="18" charset="0"/>
                <a:ea typeface="Cambria" pitchFamily="18" charset="0"/>
                <a:cs typeface="Arial MT"/>
              </a:rPr>
              <a:t>effectively</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communicates </a:t>
            </a:r>
            <a:r>
              <a:rPr sz="2000" spc="-293">
                <a:solidFill>
                  <a:srgbClr val="9A0000"/>
                </a:solidFill>
                <a:latin typeface="Cambria" pitchFamily="18" charset="0"/>
                <a:ea typeface="Cambria" pitchFamily="18" charset="0"/>
                <a:cs typeface="Arial MT"/>
              </a:rPr>
              <a:t> </a:t>
            </a:r>
            <a:r>
              <a:rPr sz="2000">
                <a:solidFill>
                  <a:srgbClr val="9A0000"/>
                </a:solidFill>
                <a:latin typeface="Cambria" pitchFamily="18" charset="0"/>
                <a:ea typeface="Cambria" pitchFamily="18" charset="0"/>
                <a:cs typeface="Arial MT"/>
              </a:rPr>
              <a:t>its</a:t>
            </a:r>
            <a:r>
              <a:rPr sz="2000" spc="-27">
                <a:solidFill>
                  <a:srgbClr val="9A0000"/>
                </a:solidFill>
                <a:latin typeface="Cambria" pitchFamily="18" charset="0"/>
                <a:ea typeface="Cambria" pitchFamily="18" charset="0"/>
                <a:cs typeface="Arial MT"/>
              </a:rPr>
              <a:t> </a:t>
            </a:r>
            <a:r>
              <a:rPr sz="2000" spc="9">
                <a:solidFill>
                  <a:srgbClr val="9A0000"/>
                </a:solidFill>
                <a:latin typeface="Cambria" pitchFamily="18" charset="0"/>
                <a:ea typeface="Cambria" pitchFamily="18" charset="0"/>
                <a:cs typeface="Arial MT"/>
              </a:rPr>
              <a:t>meaning.</a:t>
            </a:r>
            <a:endParaRPr sz="2000">
              <a:latin typeface="Cambria" pitchFamily="18" charset="0"/>
              <a:ea typeface="Cambria" pitchFamily="18" charset="0"/>
              <a:cs typeface="Arial MT"/>
            </a:endParaRPr>
          </a:p>
        </p:txBody>
      </p:sp>
    </p:spTree>
  </p:cSld>
  <p:clrMapOvr>
    <a:masterClrMapping/>
  </p:clrMapOvr>
  <p:transition>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pc="15" dirty="0"/>
              <a:t>Software Quality</a:t>
            </a:r>
            <a:r>
              <a:rPr lang="en-US" sz="3600" spc="-45" dirty="0"/>
              <a:t> </a:t>
            </a:r>
            <a:r>
              <a:rPr lang="en-US" sz="3600" spc="15" dirty="0"/>
              <a:t>Attributes</a:t>
            </a:r>
            <a:endParaRPr lang="en-US" sz="3600" dirty="0"/>
          </a:p>
        </p:txBody>
      </p:sp>
      <p:sp>
        <p:nvSpPr>
          <p:cNvPr id="3" name="Content Placeholder 2"/>
          <p:cNvSpPr>
            <a:spLocks noGrp="1"/>
          </p:cNvSpPr>
          <p:nvPr>
            <p:ph idx="1"/>
          </p:nvPr>
        </p:nvSpPr>
        <p:spPr/>
        <p:txBody>
          <a:bodyPr>
            <a:normAutofit fontScale="92500" lnSpcReduction="20000"/>
          </a:bodyPr>
          <a:lstStyle/>
          <a:p>
            <a:pPr algn="just"/>
            <a:r>
              <a:rPr lang="en-US" sz="2400" dirty="0">
                <a:latin typeface="Cambria" pitchFamily="18" charset="0"/>
                <a:ea typeface="Cambria" pitchFamily="18" charset="0"/>
              </a:rPr>
              <a:t>Functionality- </a:t>
            </a:r>
            <a:r>
              <a:rPr lang="en-IN" sz="2400" dirty="0"/>
              <a:t>assessed by evaluating the feature set and capabilities of the program.</a:t>
            </a:r>
          </a:p>
          <a:p>
            <a:pPr algn="just"/>
            <a:endParaRPr lang="en-US" sz="2400" dirty="0">
              <a:latin typeface="Cambria" pitchFamily="18" charset="0"/>
              <a:ea typeface="Cambria" pitchFamily="18" charset="0"/>
            </a:endParaRPr>
          </a:p>
          <a:p>
            <a:pPr algn="just"/>
            <a:r>
              <a:rPr lang="en-US" sz="2400" dirty="0">
                <a:latin typeface="Cambria" pitchFamily="18" charset="0"/>
                <a:ea typeface="Cambria" pitchFamily="18" charset="0"/>
              </a:rPr>
              <a:t>Usability- </a:t>
            </a:r>
            <a:r>
              <a:rPr lang="en-IN" sz="2400" dirty="0"/>
              <a:t>assessed by considering human factors overall aesthetics, consistency, and documentation.</a:t>
            </a:r>
          </a:p>
          <a:p>
            <a:pPr algn="just"/>
            <a:endParaRPr lang="en-US" sz="2400" dirty="0">
              <a:latin typeface="Cambria" pitchFamily="18" charset="0"/>
              <a:ea typeface="Cambria" pitchFamily="18" charset="0"/>
            </a:endParaRPr>
          </a:p>
          <a:p>
            <a:pPr algn="just"/>
            <a:r>
              <a:rPr lang="en-US" sz="2400" dirty="0">
                <a:latin typeface="Cambria" pitchFamily="18" charset="0"/>
                <a:ea typeface="Cambria" pitchFamily="18" charset="0"/>
              </a:rPr>
              <a:t>Reliability-</a:t>
            </a:r>
            <a:r>
              <a:rPr lang="en-IN" sz="2400" dirty="0">
                <a:latin typeface="Cambria" pitchFamily="18" charset="0"/>
                <a:ea typeface="Cambria" pitchFamily="18" charset="0"/>
              </a:rPr>
              <a:t> </a:t>
            </a:r>
            <a:r>
              <a:rPr lang="en-IN" sz="2400" dirty="0"/>
              <a:t>evaluated by measuring the </a:t>
            </a:r>
            <a:r>
              <a:rPr lang="en-IN" sz="2400" dirty="0">
                <a:solidFill>
                  <a:srgbClr val="FF0000"/>
                </a:solidFill>
              </a:rPr>
              <a:t>frequency</a:t>
            </a:r>
            <a:r>
              <a:rPr lang="en-IN" sz="2400" dirty="0"/>
              <a:t> and severity of failure.</a:t>
            </a:r>
          </a:p>
          <a:p>
            <a:pPr algn="just"/>
            <a:endParaRPr lang="en-US" sz="2400" dirty="0">
              <a:latin typeface="Cambria" pitchFamily="18" charset="0"/>
              <a:ea typeface="Cambria" pitchFamily="18" charset="0"/>
            </a:endParaRPr>
          </a:p>
          <a:p>
            <a:pPr algn="just"/>
            <a:r>
              <a:rPr lang="en-US" sz="2400" dirty="0">
                <a:latin typeface="Cambria" pitchFamily="18" charset="0"/>
                <a:ea typeface="Cambria" pitchFamily="18" charset="0"/>
              </a:rPr>
              <a:t>Performance- </a:t>
            </a:r>
            <a:r>
              <a:rPr lang="en-IN" sz="2400" dirty="0"/>
              <a:t>measured by considering processing speed, response time, </a:t>
            </a:r>
            <a:r>
              <a:rPr lang="en-IN" sz="2400" dirty="0">
                <a:solidFill>
                  <a:srgbClr val="FF0000"/>
                </a:solidFill>
              </a:rPr>
              <a:t>resource consumption, throughput, and efficiency</a:t>
            </a:r>
            <a:r>
              <a:rPr lang="en-IN" sz="2400" dirty="0"/>
              <a:t>.</a:t>
            </a:r>
          </a:p>
          <a:p>
            <a:pPr algn="just"/>
            <a:endParaRPr lang="en-US" sz="2400" dirty="0">
              <a:latin typeface="Cambria" pitchFamily="18" charset="0"/>
              <a:ea typeface="Cambria" pitchFamily="18" charset="0"/>
            </a:endParaRPr>
          </a:p>
          <a:p>
            <a:pPr algn="just"/>
            <a:r>
              <a:rPr lang="en-US" sz="2400" dirty="0" err="1">
                <a:latin typeface="Cambria" pitchFamily="18" charset="0"/>
                <a:ea typeface="Cambria" pitchFamily="18" charset="0"/>
              </a:rPr>
              <a:t>Supportablity</a:t>
            </a:r>
            <a:r>
              <a:rPr lang="en-US" sz="2400" dirty="0">
                <a:latin typeface="Cambria" pitchFamily="18" charset="0"/>
                <a:ea typeface="Cambria" pitchFamily="18" charset="0"/>
              </a:rPr>
              <a:t>- </a:t>
            </a:r>
            <a:r>
              <a:rPr lang="en-IN" sz="2400" dirty="0"/>
              <a:t>combines the </a:t>
            </a:r>
            <a:r>
              <a:rPr lang="en-IN" sz="2400" dirty="0">
                <a:solidFill>
                  <a:srgbClr val="FF0000"/>
                </a:solidFill>
              </a:rPr>
              <a:t>ability t</a:t>
            </a:r>
            <a:r>
              <a:rPr lang="en-IN" sz="2400" dirty="0"/>
              <a:t>o extend the program (extensibility), adaptability, serviceability</a:t>
            </a:r>
            <a:endParaRPr lang="en-US" sz="2400" dirty="0">
              <a:latin typeface="Cambria" pitchFamily="18" charset="0"/>
              <a:ea typeface="Cambria"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2.The Evolution of Software Design</a:t>
            </a:r>
          </a:p>
        </p:txBody>
      </p:sp>
      <p:sp>
        <p:nvSpPr>
          <p:cNvPr id="3" name="Content Placeholder 2"/>
          <p:cNvSpPr>
            <a:spLocks noGrp="1"/>
          </p:cNvSpPr>
          <p:nvPr>
            <p:ph idx="1"/>
          </p:nvPr>
        </p:nvSpPr>
        <p:spPr/>
        <p:txBody>
          <a:bodyPr>
            <a:normAutofit/>
          </a:bodyPr>
          <a:lstStyle/>
          <a:p>
            <a:pPr algn="just"/>
            <a:r>
              <a:rPr lang="en-IN" sz="2000" dirty="0"/>
              <a:t>Procedural aspects of design definition evolved into a philosophy called </a:t>
            </a:r>
            <a:r>
              <a:rPr lang="en-IN" sz="2000" dirty="0">
                <a:solidFill>
                  <a:srgbClr val="FF0000"/>
                </a:solidFill>
              </a:rPr>
              <a:t>structured programming .</a:t>
            </a:r>
          </a:p>
          <a:p>
            <a:pPr algn="just"/>
            <a:endParaRPr lang="en-IN" sz="2000" dirty="0"/>
          </a:p>
          <a:p>
            <a:pPr algn="just"/>
            <a:r>
              <a:rPr lang="en-IN" sz="2000" dirty="0"/>
              <a:t>Newer design approaches proposed an </a:t>
            </a:r>
            <a:r>
              <a:rPr lang="en-IN" sz="2000" dirty="0">
                <a:solidFill>
                  <a:srgbClr val="FF0000"/>
                </a:solidFill>
              </a:rPr>
              <a:t>object-oriented</a:t>
            </a:r>
            <a:r>
              <a:rPr lang="en-IN" sz="2000" dirty="0"/>
              <a:t> approach to design derivation.</a:t>
            </a:r>
          </a:p>
          <a:p>
            <a:pPr algn="just"/>
            <a:endParaRPr lang="en-IN" sz="2000" dirty="0"/>
          </a:p>
          <a:p>
            <a:pPr algn="just"/>
            <a:r>
              <a:rPr lang="en-IN" sz="2000" dirty="0"/>
              <a:t>Growing emphasis on aspect-oriented methods </a:t>
            </a:r>
            <a:r>
              <a:rPr lang="en-IN" sz="2000" dirty="0">
                <a:solidFill>
                  <a:srgbClr val="FF0000"/>
                </a:solidFill>
              </a:rPr>
              <a:t>model-driven development and test-driven development</a:t>
            </a:r>
            <a:r>
              <a:rPr lang="en-IN" sz="2000" dirty="0"/>
              <a:t> emphasize techniques for achieving more effective modularity and architectural structure in the designs that are created.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285860"/>
            <a:ext cx="8229600" cy="4525963"/>
          </a:xfrm>
        </p:spPr>
        <p:txBody>
          <a:bodyPr>
            <a:normAutofit/>
          </a:bodyPr>
          <a:lstStyle/>
          <a:p>
            <a:pPr algn="just"/>
            <a:r>
              <a:rPr lang="en-IN" sz="2000" dirty="0">
                <a:latin typeface="Cambria" pitchFamily="18" charset="0"/>
                <a:ea typeface="Cambria" pitchFamily="18" charset="0"/>
              </a:rPr>
              <a:t>All of these methods have a number of common characteristics: </a:t>
            </a:r>
          </a:p>
          <a:p>
            <a:pPr algn="just"/>
            <a:endParaRPr lang="en-IN" sz="2000" dirty="0">
              <a:latin typeface="Cambria" pitchFamily="18" charset="0"/>
              <a:ea typeface="Cambria" pitchFamily="18" charset="0"/>
            </a:endParaRPr>
          </a:p>
          <a:p>
            <a:pPr marL="457200" indent="-457200" algn="just">
              <a:buAutoNum type="arabicParenBoth"/>
            </a:pPr>
            <a:r>
              <a:rPr lang="en-IN" sz="2000" dirty="0">
                <a:latin typeface="Cambria" pitchFamily="18" charset="0"/>
                <a:ea typeface="Cambria" pitchFamily="18" charset="0"/>
              </a:rPr>
              <a:t>a mechanism for the t</a:t>
            </a:r>
            <a:r>
              <a:rPr lang="en-IN" sz="2000" dirty="0">
                <a:solidFill>
                  <a:srgbClr val="FF0000"/>
                </a:solidFill>
                <a:latin typeface="Cambria" pitchFamily="18" charset="0"/>
                <a:ea typeface="Cambria" pitchFamily="18" charset="0"/>
              </a:rPr>
              <a:t>ranslation</a:t>
            </a:r>
            <a:r>
              <a:rPr lang="en-IN" sz="2000" dirty="0">
                <a:latin typeface="Cambria" pitchFamily="18" charset="0"/>
                <a:ea typeface="Cambria" pitchFamily="18" charset="0"/>
              </a:rPr>
              <a:t> of the requirements model into a design representation,</a:t>
            </a:r>
          </a:p>
          <a:p>
            <a:pPr marL="457200" indent="-457200" algn="just">
              <a:buAutoNum type="arabicParenBoth"/>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(2) a notation for representing functional components and their interfaces,</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(3) heuristics for refinement and partitioning, and</a:t>
            </a:r>
          </a:p>
          <a:p>
            <a:pPr algn="just">
              <a:buNone/>
            </a:pPr>
            <a:endParaRPr lang="en-IN" sz="2000" dirty="0">
              <a:latin typeface="Cambria" pitchFamily="18" charset="0"/>
              <a:ea typeface="Cambria" pitchFamily="18" charset="0"/>
            </a:endParaRPr>
          </a:p>
          <a:p>
            <a:pPr algn="just">
              <a:buNone/>
            </a:pPr>
            <a:r>
              <a:rPr lang="en-IN" sz="2000" dirty="0">
                <a:latin typeface="Cambria" pitchFamily="18" charset="0"/>
                <a:ea typeface="Cambria" pitchFamily="18" charset="0"/>
              </a:rPr>
              <a:t> (4) guidelines for quality assessment</a:t>
            </a:r>
          </a:p>
          <a:p>
            <a:pPr algn="just">
              <a:buNone/>
            </a:pPr>
            <a:endParaRPr lang="en-IN" sz="2000" dirty="0">
              <a:latin typeface="Cambria" pitchFamily="18" charset="0"/>
              <a:ea typeface="Cambria"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2.Design Concepts</a:t>
            </a:r>
          </a:p>
        </p:txBody>
      </p:sp>
      <p:sp>
        <p:nvSpPr>
          <p:cNvPr id="3" name="Content Placeholder 2"/>
          <p:cNvSpPr>
            <a:spLocks noGrp="1"/>
          </p:cNvSpPr>
          <p:nvPr>
            <p:ph idx="1"/>
          </p:nvPr>
        </p:nvSpPr>
        <p:spPr/>
        <p:txBody>
          <a:bodyPr>
            <a:normAutofit/>
          </a:bodyPr>
          <a:lstStyle/>
          <a:p>
            <a:pPr algn="just"/>
            <a:r>
              <a:rPr lang="en-US" sz="2000" dirty="0">
                <a:latin typeface="Cambria" pitchFamily="18" charset="0"/>
                <a:ea typeface="Cambria" pitchFamily="18" charset="0"/>
                <a:cs typeface="Times New Roman" pitchFamily="18" charset="0"/>
              </a:rPr>
              <a:t>A set of fundamental software design concepts has evolved over the history of software engineering. </a:t>
            </a:r>
          </a:p>
          <a:p>
            <a:pPr algn="just"/>
            <a:endParaRPr lang="en-US" sz="2000" dirty="0">
              <a:latin typeface="Cambria" pitchFamily="18" charset="0"/>
              <a:ea typeface="Cambria" pitchFamily="18" charset="0"/>
              <a:cs typeface="Times New Roman" pitchFamily="18" charset="0"/>
            </a:endParaRPr>
          </a:p>
          <a:p>
            <a:pPr algn="just"/>
            <a:r>
              <a:rPr lang="en-US" sz="2000" dirty="0">
                <a:latin typeface="Cambria" pitchFamily="18" charset="0"/>
                <a:ea typeface="Cambria" pitchFamily="18" charset="0"/>
                <a:cs typeface="Times New Roman" pitchFamily="18" charset="0"/>
              </a:rPr>
              <a:t>Each provides the software designer with a foundation from which more sophisticated design methods can be applied. Each helps you answer the following questions:</a:t>
            </a:r>
          </a:p>
          <a:p>
            <a:pPr algn="just"/>
            <a:endParaRPr lang="en-US" sz="2000" dirty="0">
              <a:latin typeface="Cambria" pitchFamily="18" charset="0"/>
              <a:ea typeface="Cambria" pitchFamily="18" charset="0"/>
              <a:cs typeface="Times New Roman" pitchFamily="18" charset="0"/>
            </a:endParaRPr>
          </a:p>
          <a:p>
            <a:pPr lvl="1" algn="just"/>
            <a:r>
              <a:rPr lang="en-US" sz="2000" dirty="0">
                <a:latin typeface="Cambria" pitchFamily="18" charset="0"/>
                <a:ea typeface="Cambria" pitchFamily="18" charset="0"/>
                <a:cs typeface="Times New Roman" pitchFamily="18" charset="0"/>
              </a:rPr>
              <a:t>What criteria can be used to partition software into individual components?</a:t>
            </a:r>
          </a:p>
          <a:p>
            <a:pPr lvl="1" algn="just"/>
            <a:r>
              <a:rPr lang="en-US" sz="2000" dirty="0">
                <a:latin typeface="Cambria" pitchFamily="18" charset="0"/>
                <a:ea typeface="Cambria" pitchFamily="18" charset="0"/>
                <a:cs typeface="Times New Roman" pitchFamily="18" charset="0"/>
              </a:rPr>
              <a:t>How is function or data structure detail separated from a conceptual representation of the software?</a:t>
            </a:r>
          </a:p>
          <a:p>
            <a:pPr lvl="1" algn="just"/>
            <a:r>
              <a:rPr lang="en-US" sz="2000" dirty="0">
                <a:latin typeface="Cambria" pitchFamily="18" charset="0"/>
                <a:ea typeface="Cambria" pitchFamily="18" charset="0"/>
                <a:cs typeface="Times New Roman" pitchFamily="18" charset="0"/>
              </a:rPr>
              <a:t>What uniform criteria define the technical quality of a software design?</a:t>
            </a:r>
          </a:p>
          <a:p>
            <a:pPr algn="just"/>
            <a:endParaRPr lang="en-US" sz="2000" dirty="0">
              <a:latin typeface="Cambria" pitchFamily="18" charset="0"/>
              <a:ea typeface="Cambria"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br>
              <a:rPr lang="en-US" dirty="0"/>
            </a:br>
            <a:endParaRPr lang="en-US" dirty="0"/>
          </a:p>
        </p:txBody>
      </p:sp>
      <p:sp>
        <p:nvSpPr>
          <p:cNvPr id="3" name="Content Placeholder 2"/>
          <p:cNvSpPr>
            <a:spLocks noGrp="1"/>
          </p:cNvSpPr>
          <p:nvPr>
            <p:ph idx="1"/>
          </p:nvPr>
        </p:nvSpPr>
        <p:spPr>
          <a:xfrm>
            <a:off x="571472" y="1214422"/>
            <a:ext cx="8143932" cy="5410200"/>
          </a:xfrm>
        </p:spPr>
        <p:txBody>
          <a:bodyPr>
            <a:normAutofit/>
          </a:bodyPr>
          <a:lstStyle/>
          <a:p>
            <a:pPr algn="just"/>
            <a:r>
              <a:rPr lang="en-US" sz="2000" dirty="0">
                <a:latin typeface="Cambria" pitchFamily="18" charset="0"/>
                <a:ea typeface="Cambria" pitchFamily="18" charset="0"/>
              </a:rPr>
              <a:t>M. A. Jackson [Jac75] once said: “</a:t>
            </a:r>
            <a:r>
              <a:rPr lang="en-US" sz="2000" b="1" dirty="0">
                <a:latin typeface="Cambria" pitchFamily="18" charset="0"/>
                <a:ea typeface="Cambria" pitchFamily="18" charset="0"/>
              </a:rPr>
              <a:t>The beginning of wisdom for a [software engineer] is to </a:t>
            </a:r>
            <a:r>
              <a:rPr lang="en-US" sz="2000" b="1" dirty="0">
                <a:solidFill>
                  <a:srgbClr val="FF0000"/>
                </a:solidFill>
                <a:latin typeface="Cambria" pitchFamily="18" charset="0"/>
                <a:ea typeface="Cambria" pitchFamily="18" charset="0"/>
              </a:rPr>
              <a:t>recognize the difference between getting a program to work, and getting it right.” </a:t>
            </a:r>
          </a:p>
          <a:p>
            <a:pPr algn="just"/>
            <a:endParaRPr lang="en-US" sz="2000" b="1" dirty="0">
              <a:latin typeface="Cambria" pitchFamily="18" charset="0"/>
              <a:ea typeface="Cambria" pitchFamily="18" charset="0"/>
            </a:endParaRPr>
          </a:p>
          <a:p>
            <a:pPr algn="just"/>
            <a:r>
              <a:rPr lang="en-US" sz="2000" b="1" dirty="0">
                <a:latin typeface="Cambria" pitchFamily="18" charset="0"/>
                <a:ea typeface="Cambria" pitchFamily="18" charset="0"/>
              </a:rPr>
              <a:t>Fundamental software design concepts provide the necessary framework for “getting it right.”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623357" y="6469480"/>
            <a:ext cx="93656" cy="150438"/>
          </a:xfrm>
          <a:prstGeom prst="rect">
            <a:avLst/>
          </a:prstGeom>
        </p:spPr>
        <p:txBody>
          <a:bodyPr vert="horz" wrap="square" lIns="0" tIns="27063" rIns="0" bIns="0" rtlCol="0">
            <a:spAutoFit/>
          </a:bodyPr>
          <a:lstStyle/>
          <a:p>
            <a:pPr marL="22553">
              <a:spcBef>
                <a:spcPts val="213"/>
              </a:spcBef>
            </a:pPr>
            <a:r>
              <a:rPr sz="800" spc="18" dirty="0">
                <a:latin typeface="Arial MT"/>
                <a:cs typeface="Arial MT"/>
              </a:rPr>
              <a:t>7</a:t>
            </a:r>
            <a:endParaRPr sz="800">
              <a:latin typeface="Arial MT"/>
              <a:cs typeface="Arial MT"/>
            </a:endParaRPr>
          </a:p>
        </p:txBody>
      </p:sp>
      <p:sp>
        <p:nvSpPr>
          <p:cNvPr id="6" name="object 6"/>
          <p:cNvSpPr txBox="1"/>
          <p:nvPr/>
        </p:nvSpPr>
        <p:spPr>
          <a:xfrm>
            <a:off x="642910" y="1071546"/>
            <a:ext cx="7753376" cy="4263511"/>
          </a:xfrm>
          <a:prstGeom prst="rect">
            <a:avLst/>
          </a:prstGeom>
        </p:spPr>
        <p:txBody>
          <a:bodyPr vert="horz" wrap="square" lIns="0" tIns="43978" rIns="0" bIns="0" rtlCol="0">
            <a:spAutoFit/>
          </a:bodyPr>
          <a:lstStyle/>
          <a:p>
            <a:pPr marL="310099" indent="-288674" algn="just">
              <a:spcBef>
                <a:spcPts val="346"/>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Abstraction</a:t>
            </a:r>
            <a:r>
              <a:rPr sz="2000" dirty="0">
                <a:latin typeface="Cambria" pitchFamily="18" charset="0"/>
                <a:ea typeface="Cambria" pitchFamily="18" charset="0"/>
                <a:cs typeface="Arial MT"/>
              </a:rPr>
              <a:t>—data,</a:t>
            </a:r>
            <a:r>
              <a:rPr sz="2000" spc="-27" dirty="0">
                <a:latin typeface="Cambria" pitchFamily="18" charset="0"/>
                <a:ea typeface="Cambria" pitchFamily="18" charset="0"/>
                <a:cs typeface="Arial MT"/>
              </a:rPr>
              <a:t> </a:t>
            </a:r>
            <a:r>
              <a:rPr sz="2000" dirty="0">
                <a:latin typeface="Cambria" pitchFamily="18" charset="0"/>
                <a:ea typeface="Cambria" pitchFamily="18" charset="0"/>
                <a:cs typeface="Arial MT"/>
              </a:rPr>
              <a:t>procedure</a:t>
            </a:r>
            <a:r>
              <a:rPr sz="2000">
                <a:latin typeface="Cambria" pitchFamily="18" charset="0"/>
                <a:ea typeface="Cambria" pitchFamily="18" charset="0"/>
                <a:cs typeface="Arial MT"/>
              </a:rPr>
              <a:t>,</a:t>
            </a:r>
            <a:r>
              <a:rPr sz="2000" spc="-9">
                <a:latin typeface="Cambria" pitchFamily="18" charset="0"/>
                <a:ea typeface="Cambria" pitchFamily="18" charset="0"/>
                <a:cs typeface="Arial MT"/>
              </a:rPr>
              <a:t> </a:t>
            </a:r>
            <a:r>
              <a:rPr sz="2000">
                <a:latin typeface="Cambria" pitchFamily="18" charset="0"/>
                <a:ea typeface="Cambria" pitchFamily="18" charset="0"/>
                <a:cs typeface="Arial MT"/>
              </a:rPr>
              <a:t>control</a:t>
            </a:r>
            <a:endParaRPr lang="en-IN" sz="2000" dirty="0">
              <a:latin typeface="Cambria" pitchFamily="18" charset="0"/>
              <a:ea typeface="Cambria" pitchFamily="18" charset="0"/>
              <a:cs typeface="Arial MT"/>
            </a:endParaRPr>
          </a:p>
          <a:p>
            <a:pPr marL="310099" indent="-288674" algn="just">
              <a:spcBef>
                <a:spcPts val="346"/>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Architecture</a:t>
            </a:r>
            <a:r>
              <a:rPr sz="2000" dirty="0">
                <a:latin typeface="Cambria" pitchFamily="18" charset="0"/>
                <a:ea typeface="Cambria" pitchFamily="18" charset="0"/>
                <a:cs typeface="Arial MT"/>
              </a:rPr>
              <a:t>—the overall</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structure</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of </a:t>
            </a:r>
            <a:r>
              <a:rPr sz="2000">
                <a:latin typeface="Cambria" pitchFamily="18" charset="0"/>
                <a:ea typeface="Cambria" pitchFamily="18" charset="0"/>
                <a:cs typeface="Arial MT"/>
              </a:rPr>
              <a:t>the software</a:t>
            </a:r>
            <a:endParaRPr lang="en-IN" sz="2000" dirty="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spcBef>
                <a:spcPts val="169"/>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Patterns</a:t>
            </a:r>
            <a:r>
              <a:rPr sz="2000" dirty="0">
                <a:latin typeface="Cambria" pitchFamily="18" charset="0"/>
                <a:ea typeface="Cambria" pitchFamily="18" charset="0"/>
                <a:cs typeface="Arial MT"/>
              </a:rPr>
              <a:t>—”conveys</a:t>
            </a:r>
            <a:r>
              <a:rPr sz="2000" spc="27" dirty="0">
                <a:latin typeface="Cambria" pitchFamily="18" charset="0"/>
                <a:ea typeface="Cambria" pitchFamily="18" charset="0"/>
                <a:cs typeface="Arial MT"/>
              </a:rPr>
              <a:t> </a:t>
            </a:r>
            <a:r>
              <a:rPr sz="2000" dirty="0">
                <a:latin typeface="Cambria" pitchFamily="18" charset="0"/>
                <a:ea typeface="Cambria" pitchFamily="18" charset="0"/>
                <a:cs typeface="Arial MT"/>
              </a:rPr>
              <a:t>the</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essence”</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of</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a</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proven</a:t>
            </a:r>
            <a:r>
              <a:rPr sz="2000" spc="9" dirty="0">
                <a:latin typeface="Cambria" pitchFamily="18" charset="0"/>
                <a:ea typeface="Cambria" pitchFamily="18" charset="0"/>
                <a:cs typeface="Arial MT"/>
              </a:rPr>
              <a:t> </a:t>
            </a:r>
            <a:r>
              <a:rPr sz="2000" spc="-9">
                <a:latin typeface="Cambria" pitchFamily="18" charset="0"/>
                <a:ea typeface="Cambria" pitchFamily="18" charset="0"/>
                <a:cs typeface="Arial MT"/>
              </a:rPr>
              <a:t>design</a:t>
            </a:r>
            <a:r>
              <a:rPr sz="2000">
                <a:latin typeface="Cambria" pitchFamily="18" charset="0"/>
                <a:ea typeface="Cambria" pitchFamily="18" charset="0"/>
                <a:cs typeface="Arial MT"/>
              </a:rPr>
              <a:t> </a:t>
            </a:r>
            <a:r>
              <a:rPr sz="2000" spc="-9">
                <a:latin typeface="Cambria" pitchFamily="18" charset="0"/>
                <a:ea typeface="Cambria" pitchFamily="18" charset="0"/>
                <a:cs typeface="Arial MT"/>
              </a:rPr>
              <a:t>solution</a:t>
            </a:r>
            <a:endParaRPr lang="en-IN" sz="2000" spc="-9" dirty="0">
              <a:latin typeface="Cambria" pitchFamily="18" charset="0"/>
              <a:ea typeface="Cambria" pitchFamily="18" charset="0"/>
              <a:cs typeface="Arial MT"/>
            </a:endParaRPr>
          </a:p>
          <a:p>
            <a:pPr marL="310099" indent="-288674" algn="just">
              <a:spcBef>
                <a:spcPts val="169"/>
              </a:spcBef>
              <a:buSzPct val="73333"/>
              <a:buFont typeface="Wingdings"/>
              <a:buChar char=""/>
              <a:tabLst>
                <a:tab pos="311227" algn="l"/>
              </a:tabLst>
            </a:pPr>
            <a:endParaRPr sz="2000">
              <a:latin typeface="Cambria" pitchFamily="18" charset="0"/>
              <a:ea typeface="Cambria" pitchFamily="18" charset="0"/>
              <a:cs typeface="Arial MT"/>
            </a:endParaRPr>
          </a:p>
          <a:p>
            <a:pPr marL="310099" marR="75551" indent="-288674" algn="just">
              <a:lnSpc>
                <a:spcPts val="1454"/>
              </a:lnSpc>
              <a:spcBef>
                <a:spcPts val="346"/>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Separation</a:t>
            </a:r>
            <a:r>
              <a:rPr sz="2000" spc="-9" dirty="0">
                <a:solidFill>
                  <a:srgbClr val="9A0000"/>
                </a:solidFill>
                <a:latin typeface="Cambria" pitchFamily="18" charset="0"/>
                <a:ea typeface="Cambria" pitchFamily="18" charset="0"/>
                <a:cs typeface="Arial MT"/>
              </a:rPr>
              <a:t> </a:t>
            </a:r>
            <a:r>
              <a:rPr sz="2000" dirty="0">
                <a:solidFill>
                  <a:srgbClr val="9A0000"/>
                </a:solidFill>
                <a:latin typeface="Cambria" pitchFamily="18" charset="0"/>
                <a:ea typeface="Cambria" pitchFamily="18" charset="0"/>
                <a:cs typeface="Arial MT"/>
              </a:rPr>
              <a:t>of</a:t>
            </a:r>
            <a:r>
              <a:rPr sz="2000" spc="9" dirty="0">
                <a:solidFill>
                  <a:srgbClr val="9A0000"/>
                </a:solidFill>
                <a:latin typeface="Cambria" pitchFamily="18" charset="0"/>
                <a:ea typeface="Cambria" pitchFamily="18" charset="0"/>
                <a:cs typeface="Arial MT"/>
              </a:rPr>
              <a:t> </a:t>
            </a:r>
            <a:r>
              <a:rPr sz="2000" dirty="0">
                <a:solidFill>
                  <a:srgbClr val="9A0000"/>
                </a:solidFill>
                <a:latin typeface="Cambria" pitchFamily="18" charset="0"/>
                <a:ea typeface="Cambria" pitchFamily="18" charset="0"/>
                <a:cs typeface="Arial MT"/>
              </a:rPr>
              <a:t>concerns</a:t>
            </a:r>
            <a:r>
              <a:rPr sz="2000" dirty="0">
                <a:latin typeface="Cambria" pitchFamily="18" charset="0"/>
                <a:ea typeface="Cambria" pitchFamily="18" charset="0"/>
                <a:cs typeface="Arial MT"/>
              </a:rPr>
              <a:t>—any complex</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problem can be</a:t>
            </a:r>
            <a:r>
              <a:rPr sz="2000" spc="9" dirty="0">
                <a:latin typeface="Cambria" pitchFamily="18" charset="0"/>
                <a:ea typeface="Cambria" pitchFamily="18" charset="0"/>
                <a:cs typeface="Arial MT"/>
              </a:rPr>
              <a:t> </a:t>
            </a:r>
            <a:r>
              <a:rPr sz="2000">
                <a:latin typeface="Cambria" pitchFamily="18" charset="0"/>
                <a:ea typeface="Cambria" pitchFamily="18" charset="0"/>
                <a:cs typeface="Arial MT"/>
              </a:rPr>
              <a:t>more</a:t>
            </a:r>
            <a:r>
              <a:rPr sz="2000" spc="27">
                <a:latin typeface="Cambria" pitchFamily="18" charset="0"/>
                <a:ea typeface="Cambria" pitchFamily="18" charset="0"/>
                <a:cs typeface="Arial MT"/>
              </a:rPr>
              <a:t> </a:t>
            </a:r>
            <a:r>
              <a:rPr sz="2000">
                <a:latin typeface="Cambria" pitchFamily="18" charset="0"/>
                <a:ea typeface="Cambria" pitchFamily="18" charset="0"/>
                <a:cs typeface="Arial MT"/>
              </a:rPr>
              <a:t>easily</a:t>
            </a:r>
            <a:endParaRPr lang="en-IN" sz="2000" dirty="0">
              <a:latin typeface="Cambria" pitchFamily="18" charset="0"/>
              <a:ea typeface="Cambria" pitchFamily="18" charset="0"/>
              <a:cs typeface="Arial MT"/>
            </a:endParaRPr>
          </a:p>
          <a:p>
            <a:pPr marL="310099" marR="75551" indent="-288674" algn="just">
              <a:lnSpc>
                <a:spcPts val="1454"/>
              </a:lnSpc>
              <a:spcBef>
                <a:spcPts val="346"/>
              </a:spcBef>
              <a:buSzPct val="73333"/>
              <a:tabLst>
                <a:tab pos="311227" algn="l"/>
              </a:tabLst>
            </a:pPr>
            <a:r>
              <a:rPr lang="en-IN" sz="2000" dirty="0">
                <a:latin typeface="Cambria" pitchFamily="18" charset="0"/>
                <a:ea typeface="Cambria" pitchFamily="18" charset="0"/>
                <a:cs typeface="Arial MT"/>
              </a:rPr>
              <a:t>	</a:t>
            </a:r>
          </a:p>
          <a:p>
            <a:pPr marL="310099" marR="75551" indent="-288674" algn="just">
              <a:lnSpc>
                <a:spcPts val="1454"/>
              </a:lnSpc>
              <a:spcBef>
                <a:spcPts val="346"/>
              </a:spcBef>
              <a:buSzPct val="73333"/>
              <a:tabLst>
                <a:tab pos="311227" algn="l"/>
              </a:tabLst>
            </a:pPr>
            <a:r>
              <a:rPr lang="en-IN" sz="2000" dirty="0">
                <a:latin typeface="Cambria" pitchFamily="18" charset="0"/>
                <a:ea typeface="Cambria" pitchFamily="18" charset="0"/>
                <a:cs typeface="Arial MT"/>
              </a:rPr>
              <a:t>	</a:t>
            </a:r>
            <a:r>
              <a:rPr sz="2000">
                <a:latin typeface="Cambria" pitchFamily="18" charset="0"/>
                <a:ea typeface="Cambria" pitchFamily="18" charset="0"/>
                <a:cs typeface="Arial MT"/>
              </a:rPr>
              <a:t> </a:t>
            </a:r>
            <a:r>
              <a:rPr sz="2000" spc="-346">
                <a:latin typeface="Cambria" pitchFamily="18" charset="0"/>
                <a:ea typeface="Cambria" pitchFamily="18" charset="0"/>
                <a:cs typeface="Arial MT"/>
              </a:rPr>
              <a:t> </a:t>
            </a:r>
            <a:r>
              <a:rPr lang="en-IN" sz="2000" spc="-346" dirty="0">
                <a:latin typeface="Cambria" pitchFamily="18" charset="0"/>
                <a:ea typeface="Cambria" pitchFamily="18" charset="0"/>
                <a:cs typeface="Arial MT"/>
              </a:rPr>
              <a:t>			       </a:t>
            </a:r>
            <a:r>
              <a:rPr sz="2000">
                <a:latin typeface="Cambria" pitchFamily="18" charset="0"/>
                <a:ea typeface="Cambria" pitchFamily="18" charset="0"/>
                <a:cs typeface="Arial MT"/>
              </a:rPr>
              <a:t>handled</a:t>
            </a:r>
            <a:r>
              <a:rPr sz="2000" spc="-27">
                <a:latin typeface="Cambria" pitchFamily="18" charset="0"/>
                <a:ea typeface="Cambria" pitchFamily="18" charset="0"/>
                <a:cs typeface="Arial MT"/>
              </a:rPr>
              <a:t> </a:t>
            </a:r>
            <a:r>
              <a:rPr sz="2000" dirty="0">
                <a:latin typeface="Cambria" pitchFamily="18" charset="0"/>
                <a:ea typeface="Cambria" pitchFamily="18" charset="0"/>
                <a:cs typeface="Arial MT"/>
              </a:rPr>
              <a:t>if</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it is</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subdivided</a:t>
            </a:r>
            <a:r>
              <a:rPr sz="2000" spc="-18" dirty="0">
                <a:latin typeface="Cambria" pitchFamily="18" charset="0"/>
                <a:ea typeface="Cambria" pitchFamily="18" charset="0"/>
                <a:cs typeface="Arial MT"/>
              </a:rPr>
              <a:t> </a:t>
            </a:r>
            <a:r>
              <a:rPr sz="2000">
                <a:latin typeface="Cambria" pitchFamily="18" charset="0"/>
                <a:ea typeface="Cambria" pitchFamily="18" charset="0"/>
                <a:cs typeface="Arial MT"/>
              </a:rPr>
              <a:t>into pieces</a:t>
            </a:r>
            <a:endParaRPr lang="en-IN" sz="2000" dirty="0">
              <a:latin typeface="Cambria" pitchFamily="18" charset="0"/>
              <a:ea typeface="Cambria" pitchFamily="18" charset="0"/>
              <a:cs typeface="Arial MT"/>
            </a:endParaRPr>
          </a:p>
          <a:p>
            <a:pPr marL="310099" marR="75551" indent="-288674" algn="just">
              <a:lnSpc>
                <a:spcPts val="1454"/>
              </a:lnSpc>
              <a:spcBef>
                <a:spcPts val="346"/>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spcBef>
                <a:spcPts val="142"/>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Modularity</a:t>
            </a:r>
            <a:r>
              <a:rPr sz="2000" dirty="0">
                <a:latin typeface="Cambria" pitchFamily="18" charset="0"/>
                <a:ea typeface="Cambria" pitchFamily="18" charset="0"/>
                <a:cs typeface="Arial MT"/>
              </a:rPr>
              <a:t>—compartmentalization of data</a:t>
            </a:r>
            <a:r>
              <a:rPr sz="2000" spc="9" dirty="0">
                <a:latin typeface="Cambria" pitchFamily="18" charset="0"/>
                <a:ea typeface="Cambria" pitchFamily="18" charset="0"/>
                <a:cs typeface="Arial MT"/>
              </a:rPr>
              <a:t> </a:t>
            </a:r>
            <a:r>
              <a:rPr sz="2000">
                <a:latin typeface="Cambria" pitchFamily="18" charset="0"/>
                <a:ea typeface="Cambria" pitchFamily="18" charset="0"/>
                <a:cs typeface="Arial MT"/>
              </a:rPr>
              <a:t>and</a:t>
            </a:r>
            <a:r>
              <a:rPr sz="2000" spc="-9">
                <a:latin typeface="Cambria" pitchFamily="18" charset="0"/>
                <a:ea typeface="Cambria" pitchFamily="18" charset="0"/>
                <a:cs typeface="Arial MT"/>
              </a:rPr>
              <a:t> </a:t>
            </a:r>
            <a:r>
              <a:rPr sz="2000">
                <a:latin typeface="Cambria" pitchFamily="18" charset="0"/>
                <a:ea typeface="Cambria" pitchFamily="18" charset="0"/>
                <a:cs typeface="Arial MT"/>
              </a:rPr>
              <a:t>function</a:t>
            </a:r>
            <a:endParaRPr lang="en-IN" sz="2000" dirty="0">
              <a:latin typeface="Cambria" pitchFamily="18" charset="0"/>
              <a:ea typeface="Cambria" pitchFamily="18" charset="0"/>
              <a:cs typeface="Arial MT"/>
            </a:endParaRPr>
          </a:p>
          <a:p>
            <a:pPr marL="310099" indent="-288674" algn="just">
              <a:spcBef>
                <a:spcPts val="142"/>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r>
              <a:rPr sz="2000">
                <a:solidFill>
                  <a:srgbClr val="9A0000"/>
                </a:solidFill>
                <a:latin typeface="Cambria" pitchFamily="18" charset="0"/>
                <a:ea typeface="Cambria" pitchFamily="18" charset="0"/>
                <a:cs typeface="Arial MT"/>
              </a:rPr>
              <a:t>Hiding</a:t>
            </a:r>
            <a:r>
              <a:rPr sz="2000">
                <a:latin typeface="Cambria" pitchFamily="18" charset="0"/>
                <a:ea typeface="Cambria" pitchFamily="18" charset="0"/>
                <a:cs typeface="Arial MT"/>
              </a:rPr>
              <a:t>—controlled</a:t>
            </a:r>
            <a:r>
              <a:rPr sz="2000" spc="-80">
                <a:latin typeface="Cambria" pitchFamily="18" charset="0"/>
                <a:ea typeface="Cambria" pitchFamily="18" charset="0"/>
                <a:cs typeface="Arial MT"/>
              </a:rPr>
              <a:t> </a:t>
            </a:r>
            <a:r>
              <a:rPr sz="2000">
                <a:latin typeface="Cambria" pitchFamily="18" charset="0"/>
                <a:ea typeface="Cambria" pitchFamily="18" charset="0"/>
                <a:cs typeface="Arial MT"/>
              </a:rPr>
              <a:t>interfaces</a:t>
            </a:r>
            <a:endParaRPr lang="en-IN" sz="2000" dirty="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endParaRPr sz="2000">
              <a:latin typeface="Cambria" pitchFamily="18" charset="0"/>
              <a:ea typeface="Cambria" pitchFamily="18" charset="0"/>
              <a:cs typeface="Arial MT"/>
            </a:endParaRPr>
          </a:p>
        </p:txBody>
      </p:sp>
      <p:grpSp>
        <p:nvGrpSpPr>
          <p:cNvPr id="2" name="object 7"/>
          <p:cNvGrpSpPr/>
          <p:nvPr/>
        </p:nvGrpSpPr>
        <p:grpSpPr>
          <a:xfrm>
            <a:off x="6363218" y="6692256"/>
            <a:ext cx="1745215" cy="123469"/>
            <a:chOff x="4012362" y="3166428"/>
            <a:chExt cx="1100455" cy="58419"/>
          </a:xfrm>
        </p:grpSpPr>
        <p:sp>
          <p:nvSpPr>
            <p:cNvPr id="8" name="object 8"/>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10" name="object 10"/>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11" name="object 11"/>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3" name="object 13"/>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5" name="object 15"/>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6" name="object 16"/>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8" name="object 18"/>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3" name="object 19"/>
          <p:cNvGrpSpPr/>
          <p:nvPr/>
        </p:nvGrpSpPr>
        <p:grpSpPr>
          <a:xfrm>
            <a:off x="8705444" y="6694928"/>
            <a:ext cx="378650" cy="120787"/>
            <a:chOff x="5489266" y="3167693"/>
            <a:chExt cx="238760" cy="57150"/>
          </a:xfrm>
        </p:grpSpPr>
        <p:sp>
          <p:nvSpPr>
            <p:cNvPr id="20" name="object 20"/>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21" name="object 21"/>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2" name="object 22"/>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Tree>
  </p:cSld>
  <p:clrMapOvr>
    <a:masterClrMapping/>
  </p:clrMapOvr>
  <p:transition>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623357" y="6469480"/>
            <a:ext cx="93656" cy="150438"/>
          </a:xfrm>
          <a:prstGeom prst="rect">
            <a:avLst/>
          </a:prstGeom>
        </p:spPr>
        <p:txBody>
          <a:bodyPr vert="horz" wrap="square" lIns="0" tIns="27063" rIns="0" bIns="0" rtlCol="0">
            <a:spAutoFit/>
          </a:bodyPr>
          <a:lstStyle/>
          <a:p>
            <a:pPr marL="22553">
              <a:spcBef>
                <a:spcPts val="213"/>
              </a:spcBef>
            </a:pPr>
            <a:r>
              <a:rPr sz="800" spc="18" dirty="0">
                <a:latin typeface="Arial MT"/>
                <a:cs typeface="Arial MT"/>
              </a:rPr>
              <a:t>7</a:t>
            </a:r>
            <a:endParaRPr sz="800">
              <a:latin typeface="Arial MT"/>
              <a:cs typeface="Arial MT"/>
            </a:endParaRPr>
          </a:p>
        </p:txBody>
      </p:sp>
      <p:sp>
        <p:nvSpPr>
          <p:cNvPr id="6" name="object 6"/>
          <p:cNvSpPr txBox="1"/>
          <p:nvPr/>
        </p:nvSpPr>
        <p:spPr>
          <a:xfrm>
            <a:off x="785786" y="1357298"/>
            <a:ext cx="7753376" cy="4725176"/>
          </a:xfrm>
          <a:prstGeom prst="rect">
            <a:avLst/>
          </a:prstGeom>
        </p:spPr>
        <p:txBody>
          <a:bodyPr vert="horz" wrap="square" lIns="0" tIns="43978" rIns="0" bIns="0" rtlCol="0">
            <a:spAutoFit/>
          </a:bodyPr>
          <a:lstStyle/>
          <a:p>
            <a:pPr marL="310099" indent="-288674" algn="just">
              <a:spcBef>
                <a:spcPts val="178"/>
              </a:spcBef>
              <a:buSzPct val="73333"/>
              <a:tabLst>
                <a:tab pos="311227" algn="l"/>
              </a:tabLst>
            </a:pPr>
            <a:endParaRPr sz="2000">
              <a:latin typeface="Cambria" pitchFamily="18" charset="0"/>
              <a:ea typeface="Cambria" pitchFamily="18" charset="0"/>
              <a:cs typeface="Arial MT"/>
            </a:endParaRPr>
          </a:p>
          <a:p>
            <a:pPr marL="310099" indent="-288674" algn="just">
              <a:spcBef>
                <a:spcPts val="169"/>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Functional</a:t>
            </a:r>
            <a:r>
              <a:rPr sz="2000" spc="-18" dirty="0">
                <a:solidFill>
                  <a:srgbClr val="9A0000"/>
                </a:solidFill>
                <a:latin typeface="Cambria" pitchFamily="18" charset="0"/>
                <a:ea typeface="Cambria" pitchFamily="18" charset="0"/>
                <a:cs typeface="Arial MT"/>
              </a:rPr>
              <a:t> </a:t>
            </a:r>
            <a:r>
              <a:rPr sz="2000" dirty="0">
                <a:solidFill>
                  <a:srgbClr val="9A0000"/>
                </a:solidFill>
                <a:latin typeface="Cambria" pitchFamily="18" charset="0"/>
                <a:ea typeface="Cambria" pitchFamily="18" charset="0"/>
                <a:cs typeface="Arial MT"/>
              </a:rPr>
              <a:t>independence</a:t>
            </a:r>
            <a:r>
              <a:rPr sz="2000" dirty="0">
                <a:latin typeface="Cambria" pitchFamily="18" charset="0"/>
                <a:ea typeface="Cambria" pitchFamily="18" charset="0"/>
                <a:cs typeface="Arial MT"/>
              </a:rPr>
              <a:t>—single-minded</a:t>
            </a:r>
            <a:r>
              <a:rPr sz="2000" spc="-27" dirty="0">
                <a:latin typeface="Cambria" pitchFamily="18" charset="0"/>
                <a:ea typeface="Cambria" pitchFamily="18" charset="0"/>
                <a:cs typeface="Arial MT"/>
              </a:rPr>
              <a:t> </a:t>
            </a:r>
            <a:r>
              <a:rPr sz="2000" dirty="0">
                <a:latin typeface="Cambria" pitchFamily="18" charset="0"/>
                <a:ea typeface="Cambria" pitchFamily="18" charset="0"/>
                <a:cs typeface="Arial MT"/>
              </a:rPr>
              <a:t>function</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and </a:t>
            </a:r>
            <a:r>
              <a:rPr sz="2000">
                <a:latin typeface="Cambria" pitchFamily="18" charset="0"/>
                <a:ea typeface="Cambria" pitchFamily="18" charset="0"/>
                <a:cs typeface="Arial MT"/>
              </a:rPr>
              <a:t>low</a:t>
            </a:r>
            <a:r>
              <a:rPr sz="2000" spc="-9">
                <a:latin typeface="Cambria" pitchFamily="18" charset="0"/>
                <a:ea typeface="Cambria" pitchFamily="18" charset="0"/>
                <a:cs typeface="Arial MT"/>
              </a:rPr>
              <a:t> </a:t>
            </a:r>
            <a:r>
              <a:rPr sz="2000">
                <a:latin typeface="Cambria" pitchFamily="18" charset="0"/>
                <a:ea typeface="Cambria" pitchFamily="18" charset="0"/>
                <a:cs typeface="Arial MT"/>
              </a:rPr>
              <a:t>coupling</a:t>
            </a:r>
            <a:endParaRPr lang="en-IN" sz="2000" dirty="0">
              <a:latin typeface="Cambria" pitchFamily="18" charset="0"/>
              <a:ea typeface="Cambria" pitchFamily="18" charset="0"/>
              <a:cs typeface="Arial MT"/>
            </a:endParaRPr>
          </a:p>
          <a:p>
            <a:pPr marL="310099" indent="-288674" algn="just">
              <a:spcBef>
                <a:spcPts val="169"/>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Refinement</a:t>
            </a:r>
            <a:r>
              <a:rPr sz="2000" dirty="0">
                <a:latin typeface="Cambria" pitchFamily="18" charset="0"/>
                <a:ea typeface="Cambria" pitchFamily="18" charset="0"/>
                <a:cs typeface="Arial MT"/>
              </a:rPr>
              <a:t>—elaboration</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of</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detail</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for</a:t>
            </a:r>
            <a:r>
              <a:rPr sz="2000" spc="9" dirty="0">
                <a:latin typeface="Cambria" pitchFamily="18" charset="0"/>
                <a:ea typeface="Cambria" pitchFamily="18" charset="0"/>
                <a:cs typeface="Arial MT"/>
              </a:rPr>
              <a:t> </a:t>
            </a:r>
            <a:r>
              <a:rPr sz="2000">
                <a:latin typeface="Cambria" pitchFamily="18" charset="0"/>
                <a:ea typeface="Cambria" pitchFamily="18" charset="0"/>
                <a:cs typeface="Arial MT"/>
              </a:rPr>
              <a:t>all</a:t>
            </a:r>
            <a:r>
              <a:rPr sz="2000" spc="-18">
                <a:latin typeface="Cambria" pitchFamily="18" charset="0"/>
                <a:ea typeface="Cambria" pitchFamily="18" charset="0"/>
                <a:cs typeface="Arial MT"/>
              </a:rPr>
              <a:t> </a:t>
            </a:r>
            <a:r>
              <a:rPr sz="2000">
                <a:latin typeface="Cambria" pitchFamily="18" charset="0"/>
                <a:ea typeface="Cambria" pitchFamily="18" charset="0"/>
                <a:cs typeface="Arial MT"/>
              </a:rPr>
              <a:t>abstractions</a:t>
            </a:r>
            <a:endParaRPr lang="en-IN" sz="2000" dirty="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lnSpc>
                <a:spcPts val="1527"/>
              </a:lnSpc>
              <a:spcBef>
                <a:spcPts val="169"/>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Aspects</a:t>
            </a:r>
            <a:r>
              <a:rPr sz="2000" dirty="0">
                <a:latin typeface="Cambria" pitchFamily="18" charset="0"/>
                <a:ea typeface="Cambria" pitchFamily="18" charset="0"/>
                <a:cs typeface="Arial MT"/>
              </a:rPr>
              <a:t>—a mechanism</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for</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understanding</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how global</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requirements</a:t>
            </a:r>
            <a:endParaRPr sz="2000">
              <a:latin typeface="Cambria" pitchFamily="18" charset="0"/>
              <a:ea typeface="Cambria" pitchFamily="18" charset="0"/>
              <a:cs typeface="Arial MT"/>
            </a:endParaRPr>
          </a:p>
          <a:p>
            <a:pPr marL="310099" algn="just">
              <a:lnSpc>
                <a:spcPts val="1527"/>
              </a:lnSpc>
            </a:pPr>
            <a:endParaRPr lang="en-IN" sz="2000" dirty="0">
              <a:latin typeface="Cambria" pitchFamily="18" charset="0"/>
              <a:ea typeface="Cambria" pitchFamily="18" charset="0"/>
              <a:cs typeface="Arial MT"/>
            </a:endParaRPr>
          </a:p>
          <a:p>
            <a:pPr marL="310099" algn="just">
              <a:lnSpc>
                <a:spcPts val="1527"/>
              </a:lnSpc>
            </a:pPr>
            <a:r>
              <a:rPr lang="en-IN" sz="2000" dirty="0">
                <a:latin typeface="Cambria" pitchFamily="18" charset="0"/>
                <a:ea typeface="Cambria" pitchFamily="18" charset="0"/>
                <a:cs typeface="Arial MT"/>
              </a:rPr>
              <a:t>		</a:t>
            </a:r>
            <a:r>
              <a:rPr sz="2000">
                <a:latin typeface="Cambria" pitchFamily="18" charset="0"/>
                <a:ea typeface="Cambria" pitchFamily="18" charset="0"/>
                <a:cs typeface="Arial MT"/>
              </a:rPr>
              <a:t>affect</a:t>
            </a:r>
            <a:r>
              <a:rPr sz="2000" spc="9">
                <a:latin typeface="Cambria" pitchFamily="18" charset="0"/>
                <a:ea typeface="Cambria" pitchFamily="18" charset="0"/>
                <a:cs typeface="Arial MT"/>
              </a:rPr>
              <a:t> </a:t>
            </a:r>
            <a:r>
              <a:rPr sz="2000">
                <a:latin typeface="Cambria" pitchFamily="18" charset="0"/>
                <a:ea typeface="Cambria" pitchFamily="18" charset="0"/>
                <a:cs typeface="Arial MT"/>
              </a:rPr>
              <a:t>design</a:t>
            </a:r>
            <a:endParaRPr lang="en-IN" sz="2000" dirty="0">
              <a:latin typeface="Cambria" pitchFamily="18" charset="0"/>
              <a:ea typeface="Cambria" pitchFamily="18" charset="0"/>
              <a:cs typeface="Arial MT"/>
            </a:endParaRPr>
          </a:p>
          <a:p>
            <a:pPr marL="310099" algn="just">
              <a:lnSpc>
                <a:spcPts val="1527"/>
              </a:lnSpc>
            </a:pPr>
            <a:endParaRPr sz="200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Refactoring</a:t>
            </a:r>
            <a:r>
              <a:rPr sz="2000" dirty="0">
                <a:latin typeface="Cambria" pitchFamily="18" charset="0"/>
                <a:ea typeface="Cambria" pitchFamily="18" charset="0"/>
                <a:cs typeface="Arial MT"/>
              </a:rPr>
              <a:t>—a reorganization technique that</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simplifies</a:t>
            </a:r>
            <a:r>
              <a:rPr sz="2000" spc="-9" dirty="0">
                <a:latin typeface="Cambria" pitchFamily="18" charset="0"/>
                <a:ea typeface="Cambria" pitchFamily="18" charset="0"/>
                <a:cs typeface="Arial MT"/>
              </a:rPr>
              <a:t> </a:t>
            </a:r>
            <a:r>
              <a:rPr sz="2000">
                <a:latin typeface="Cambria" pitchFamily="18" charset="0"/>
                <a:ea typeface="Cambria" pitchFamily="18" charset="0"/>
                <a:cs typeface="Arial MT"/>
              </a:rPr>
              <a:t>the</a:t>
            </a:r>
            <a:r>
              <a:rPr sz="2000" spc="9">
                <a:latin typeface="Cambria" pitchFamily="18" charset="0"/>
                <a:ea typeface="Cambria" pitchFamily="18" charset="0"/>
                <a:cs typeface="Arial MT"/>
              </a:rPr>
              <a:t> </a:t>
            </a:r>
            <a:r>
              <a:rPr sz="2000">
                <a:latin typeface="Cambria" pitchFamily="18" charset="0"/>
                <a:ea typeface="Cambria" pitchFamily="18" charset="0"/>
                <a:cs typeface="Arial MT"/>
              </a:rPr>
              <a:t>design</a:t>
            </a:r>
            <a:endParaRPr lang="en-IN" sz="2000" dirty="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spcBef>
                <a:spcPts val="178"/>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OO</a:t>
            </a:r>
            <a:r>
              <a:rPr sz="2000" spc="-18" dirty="0">
                <a:solidFill>
                  <a:srgbClr val="9A0000"/>
                </a:solidFill>
                <a:latin typeface="Cambria" pitchFamily="18" charset="0"/>
                <a:ea typeface="Cambria" pitchFamily="18" charset="0"/>
                <a:cs typeface="Arial MT"/>
              </a:rPr>
              <a:t> </a:t>
            </a:r>
            <a:r>
              <a:rPr sz="2000">
                <a:solidFill>
                  <a:srgbClr val="9A0000"/>
                </a:solidFill>
                <a:latin typeface="Cambria" pitchFamily="18" charset="0"/>
                <a:ea typeface="Cambria" pitchFamily="18" charset="0"/>
                <a:cs typeface="Arial MT"/>
              </a:rPr>
              <a:t>design</a:t>
            </a:r>
            <a:r>
              <a:rPr sz="2000" spc="-27">
                <a:solidFill>
                  <a:srgbClr val="9A0000"/>
                </a:solidFill>
                <a:latin typeface="Cambria" pitchFamily="18" charset="0"/>
                <a:ea typeface="Cambria" pitchFamily="18" charset="0"/>
                <a:cs typeface="Arial MT"/>
              </a:rPr>
              <a:t> </a:t>
            </a:r>
            <a:r>
              <a:rPr sz="2000">
                <a:solidFill>
                  <a:srgbClr val="9A0000"/>
                </a:solidFill>
                <a:latin typeface="Cambria" pitchFamily="18" charset="0"/>
                <a:ea typeface="Cambria" pitchFamily="18" charset="0"/>
                <a:cs typeface="Arial MT"/>
              </a:rPr>
              <a:t>concepts</a:t>
            </a:r>
            <a:r>
              <a:rPr sz="2000">
                <a:latin typeface="Cambria" pitchFamily="18" charset="0"/>
                <a:ea typeface="Cambria" pitchFamily="18" charset="0"/>
                <a:cs typeface="Arial MT"/>
              </a:rPr>
              <a:t>—</a:t>
            </a:r>
            <a:r>
              <a:rPr lang="en-US" sz="2000" dirty="0">
                <a:latin typeface="Cambria" pitchFamily="18" charset="0"/>
                <a:ea typeface="Cambria" pitchFamily="18" charset="0"/>
              </a:rPr>
              <a:t>OO design concepts such as classes and objects, inheritance, messages, and </a:t>
            </a:r>
            <a:r>
              <a:rPr lang="en-US" sz="2000" dirty="0" err="1">
                <a:latin typeface="Cambria" pitchFamily="18" charset="0"/>
                <a:ea typeface="Cambria" pitchFamily="18" charset="0"/>
              </a:rPr>
              <a:t>polymor</a:t>
            </a:r>
            <a:r>
              <a:rPr lang="en-US" sz="2000" dirty="0">
                <a:latin typeface="Cambria" pitchFamily="18" charset="0"/>
                <a:ea typeface="Cambria" pitchFamily="18" charset="0"/>
              </a:rPr>
              <a:t> </a:t>
            </a:r>
            <a:r>
              <a:rPr lang="en-US" sz="2000" dirty="0" err="1">
                <a:latin typeface="Cambria" pitchFamily="18" charset="0"/>
                <a:ea typeface="Cambria" pitchFamily="18" charset="0"/>
              </a:rPr>
              <a:t>phism</a:t>
            </a:r>
            <a:r>
              <a:rPr lang="en-US" sz="2000" dirty="0">
                <a:latin typeface="Cambria" pitchFamily="18" charset="0"/>
                <a:ea typeface="Cambria" pitchFamily="18" charset="0"/>
              </a:rPr>
              <a:t>, among others.</a:t>
            </a:r>
          </a:p>
          <a:p>
            <a:pPr marL="310099" indent="-288674" algn="just">
              <a:spcBef>
                <a:spcPts val="178"/>
              </a:spcBef>
              <a:buSzPct val="73333"/>
              <a:buFont typeface="Wingdings"/>
              <a:buChar char=""/>
              <a:tabLst>
                <a:tab pos="311227" algn="l"/>
              </a:tabLst>
            </a:pPr>
            <a:endParaRPr sz="2000">
              <a:latin typeface="Cambria" pitchFamily="18" charset="0"/>
              <a:ea typeface="Cambria" pitchFamily="18" charset="0"/>
              <a:cs typeface="Arial MT"/>
            </a:endParaRPr>
          </a:p>
          <a:p>
            <a:pPr marL="310099" indent="-288674" algn="just">
              <a:lnSpc>
                <a:spcPts val="1527"/>
              </a:lnSpc>
              <a:spcBef>
                <a:spcPts val="169"/>
              </a:spcBef>
              <a:buSzPct val="73333"/>
              <a:buFont typeface="Wingdings"/>
              <a:buChar char=""/>
              <a:tabLst>
                <a:tab pos="311227" algn="l"/>
              </a:tabLst>
            </a:pPr>
            <a:r>
              <a:rPr sz="2000" dirty="0">
                <a:solidFill>
                  <a:srgbClr val="9A0000"/>
                </a:solidFill>
                <a:latin typeface="Cambria" pitchFamily="18" charset="0"/>
                <a:ea typeface="Cambria" pitchFamily="18" charset="0"/>
                <a:cs typeface="Arial MT"/>
              </a:rPr>
              <a:t>Design</a:t>
            </a:r>
            <a:r>
              <a:rPr sz="2000" spc="-18" dirty="0">
                <a:solidFill>
                  <a:srgbClr val="9A0000"/>
                </a:solidFill>
                <a:latin typeface="Cambria" pitchFamily="18" charset="0"/>
                <a:ea typeface="Cambria" pitchFamily="18" charset="0"/>
                <a:cs typeface="Arial MT"/>
              </a:rPr>
              <a:t> </a:t>
            </a:r>
            <a:r>
              <a:rPr sz="2000" dirty="0">
                <a:solidFill>
                  <a:srgbClr val="9A0000"/>
                </a:solidFill>
                <a:latin typeface="Cambria" pitchFamily="18" charset="0"/>
                <a:ea typeface="Cambria" pitchFamily="18" charset="0"/>
                <a:cs typeface="Arial MT"/>
              </a:rPr>
              <a:t>Classes</a:t>
            </a:r>
            <a:r>
              <a:rPr sz="2000" dirty="0">
                <a:latin typeface="Cambria" pitchFamily="18" charset="0"/>
                <a:ea typeface="Cambria" pitchFamily="18" charset="0"/>
                <a:cs typeface="Arial MT"/>
              </a:rPr>
              <a:t>—provide</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design</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detail that</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will </a:t>
            </a:r>
            <a:r>
              <a:rPr sz="2000" dirty="0">
                <a:latin typeface="Cambria" pitchFamily="18" charset="0"/>
                <a:ea typeface="Cambria" pitchFamily="18" charset="0"/>
                <a:cs typeface="Arial MT"/>
              </a:rPr>
              <a:t>enable</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analysis</a:t>
            </a:r>
            <a:endParaRPr sz="2000">
              <a:latin typeface="Cambria" pitchFamily="18" charset="0"/>
              <a:ea typeface="Cambria" pitchFamily="18" charset="0"/>
              <a:cs typeface="Arial MT"/>
            </a:endParaRPr>
          </a:p>
          <a:p>
            <a:pPr marL="310099" algn="just">
              <a:lnSpc>
                <a:spcPts val="1527"/>
              </a:lnSpc>
            </a:pPr>
            <a:endParaRPr lang="en-IN" sz="2000" dirty="0">
              <a:latin typeface="Cambria" pitchFamily="18" charset="0"/>
              <a:ea typeface="Cambria" pitchFamily="18" charset="0"/>
              <a:cs typeface="Arial MT"/>
            </a:endParaRPr>
          </a:p>
          <a:p>
            <a:pPr marL="310099" algn="just">
              <a:lnSpc>
                <a:spcPts val="1527"/>
              </a:lnSpc>
            </a:pPr>
            <a:r>
              <a:rPr sz="2000">
                <a:latin typeface="Cambria" pitchFamily="18" charset="0"/>
                <a:ea typeface="Cambria" pitchFamily="18" charset="0"/>
                <a:cs typeface="Arial MT"/>
              </a:rPr>
              <a:t>classes</a:t>
            </a:r>
            <a:r>
              <a:rPr sz="2000" spc="-44">
                <a:latin typeface="Cambria" pitchFamily="18" charset="0"/>
                <a:ea typeface="Cambria" pitchFamily="18" charset="0"/>
                <a:cs typeface="Arial MT"/>
              </a:rPr>
              <a:t> </a:t>
            </a:r>
            <a:r>
              <a:rPr sz="2000" dirty="0">
                <a:latin typeface="Cambria" pitchFamily="18" charset="0"/>
                <a:ea typeface="Cambria" pitchFamily="18" charset="0"/>
                <a:cs typeface="Arial MT"/>
              </a:rPr>
              <a:t>to</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be</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implemented</a:t>
            </a:r>
            <a:endParaRPr sz="2000">
              <a:latin typeface="Cambria" pitchFamily="18" charset="0"/>
              <a:ea typeface="Cambria" pitchFamily="18" charset="0"/>
              <a:cs typeface="Arial MT"/>
            </a:endParaRPr>
          </a:p>
        </p:txBody>
      </p:sp>
      <p:grpSp>
        <p:nvGrpSpPr>
          <p:cNvPr id="2" name="object 7"/>
          <p:cNvGrpSpPr/>
          <p:nvPr/>
        </p:nvGrpSpPr>
        <p:grpSpPr>
          <a:xfrm>
            <a:off x="6363218" y="6692256"/>
            <a:ext cx="1745215" cy="123469"/>
            <a:chOff x="4012362" y="3166428"/>
            <a:chExt cx="1100455" cy="58419"/>
          </a:xfrm>
        </p:grpSpPr>
        <p:sp>
          <p:nvSpPr>
            <p:cNvPr id="8" name="object 8"/>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10" name="object 10"/>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11" name="object 11"/>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3" name="object 13"/>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5" name="object 15"/>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6" name="object 16"/>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8" name="object 18"/>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3" name="object 19"/>
          <p:cNvGrpSpPr/>
          <p:nvPr/>
        </p:nvGrpSpPr>
        <p:grpSpPr>
          <a:xfrm>
            <a:off x="8705444" y="6694928"/>
            <a:ext cx="378650" cy="120787"/>
            <a:chOff x="5489266" y="3167693"/>
            <a:chExt cx="238760" cy="57150"/>
          </a:xfrm>
        </p:grpSpPr>
        <p:sp>
          <p:nvSpPr>
            <p:cNvPr id="20" name="object 20"/>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21" name="object 21"/>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2" name="object 22"/>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Tree>
  </p:cSld>
  <p:clrMapOvr>
    <a:masterClrMapping/>
  </p:clrMapOvr>
  <p:transition>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4071934" y="2071678"/>
            <a:ext cx="2802845" cy="3810147"/>
            <a:chOff x="2732831" y="874033"/>
            <a:chExt cx="1840230" cy="1802764"/>
          </a:xfrm>
        </p:grpSpPr>
        <p:pic>
          <p:nvPicPr>
            <p:cNvPr id="4" name="object 4"/>
            <p:cNvPicPr/>
            <p:nvPr/>
          </p:nvPicPr>
          <p:blipFill>
            <a:blip r:embed="rId2" cstate="print"/>
            <a:stretch>
              <a:fillRect/>
            </a:stretch>
          </p:blipFill>
          <p:spPr>
            <a:xfrm>
              <a:off x="3017537" y="941716"/>
              <a:ext cx="1555262" cy="1680547"/>
            </a:xfrm>
            <a:prstGeom prst="rect">
              <a:avLst/>
            </a:prstGeom>
          </p:spPr>
        </p:pic>
        <p:sp>
          <p:nvSpPr>
            <p:cNvPr id="5" name="object 5"/>
            <p:cNvSpPr/>
            <p:nvPr/>
          </p:nvSpPr>
          <p:spPr>
            <a:xfrm>
              <a:off x="2988016" y="912735"/>
              <a:ext cx="1542415" cy="1666875"/>
            </a:xfrm>
            <a:custGeom>
              <a:avLst/>
              <a:gdLst/>
              <a:ahLst/>
              <a:cxnLst/>
              <a:rect l="l" t="t" r="r" b="b"/>
              <a:pathLst>
                <a:path w="1542414" h="1666875">
                  <a:moveTo>
                    <a:pt x="1451938" y="0"/>
                  </a:moveTo>
                  <a:lnTo>
                    <a:pt x="90123" y="0"/>
                  </a:lnTo>
                  <a:lnTo>
                    <a:pt x="55031" y="7077"/>
                  </a:lnTo>
                  <a:lnTo>
                    <a:pt x="26386" y="26378"/>
                  </a:lnTo>
                  <a:lnTo>
                    <a:pt x="7078" y="55006"/>
                  </a:lnTo>
                  <a:lnTo>
                    <a:pt x="0" y="90063"/>
                  </a:lnTo>
                  <a:lnTo>
                    <a:pt x="0" y="1576443"/>
                  </a:lnTo>
                  <a:lnTo>
                    <a:pt x="7078" y="1611510"/>
                  </a:lnTo>
                  <a:lnTo>
                    <a:pt x="26386" y="1640158"/>
                  </a:lnTo>
                  <a:lnTo>
                    <a:pt x="55031" y="1659480"/>
                  </a:lnTo>
                  <a:lnTo>
                    <a:pt x="90123" y="1666567"/>
                  </a:lnTo>
                  <a:lnTo>
                    <a:pt x="1451938" y="1666567"/>
                  </a:lnTo>
                  <a:lnTo>
                    <a:pt x="1487030" y="1659480"/>
                  </a:lnTo>
                  <a:lnTo>
                    <a:pt x="1515676" y="1640158"/>
                  </a:lnTo>
                  <a:lnTo>
                    <a:pt x="1534983" y="1611510"/>
                  </a:lnTo>
                  <a:lnTo>
                    <a:pt x="1542062" y="1576443"/>
                  </a:lnTo>
                  <a:lnTo>
                    <a:pt x="1542062" y="90063"/>
                  </a:lnTo>
                  <a:lnTo>
                    <a:pt x="1534983" y="55006"/>
                  </a:lnTo>
                  <a:lnTo>
                    <a:pt x="1515676" y="26378"/>
                  </a:lnTo>
                  <a:lnTo>
                    <a:pt x="1487030" y="7077"/>
                  </a:lnTo>
                  <a:lnTo>
                    <a:pt x="1451938" y="0"/>
                  </a:lnTo>
                  <a:close/>
                </a:path>
              </a:pathLst>
            </a:custGeom>
            <a:solidFill>
              <a:srgbClr val="DADADA"/>
            </a:solidFill>
          </p:spPr>
          <p:txBody>
            <a:bodyPr wrap="square" lIns="0" tIns="0" rIns="0" bIns="0" rtlCol="0"/>
            <a:lstStyle/>
            <a:p>
              <a:pPr algn="just"/>
              <a:endParaRPr/>
            </a:p>
          </p:txBody>
        </p:sp>
        <p:sp>
          <p:nvSpPr>
            <p:cNvPr id="6" name="object 6"/>
            <p:cNvSpPr/>
            <p:nvPr/>
          </p:nvSpPr>
          <p:spPr>
            <a:xfrm>
              <a:off x="2988016" y="912735"/>
              <a:ext cx="1542415" cy="1666875"/>
            </a:xfrm>
            <a:custGeom>
              <a:avLst/>
              <a:gdLst/>
              <a:ahLst/>
              <a:cxnLst/>
              <a:rect l="l" t="t" r="r" b="b"/>
              <a:pathLst>
                <a:path w="1542414" h="1666875">
                  <a:moveTo>
                    <a:pt x="0" y="90063"/>
                  </a:moveTo>
                  <a:lnTo>
                    <a:pt x="7078" y="55006"/>
                  </a:lnTo>
                  <a:lnTo>
                    <a:pt x="26386" y="26378"/>
                  </a:lnTo>
                  <a:lnTo>
                    <a:pt x="55031" y="7077"/>
                  </a:lnTo>
                  <a:lnTo>
                    <a:pt x="90123" y="0"/>
                  </a:lnTo>
                  <a:lnTo>
                    <a:pt x="1451938" y="0"/>
                  </a:lnTo>
                  <a:lnTo>
                    <a:pt x="1487030" y="7077"/>
                  </a:lnTo>
                  <a:lnTo>
                    <a:pt x="1515676" y="26378"/>
                  </a:lnTo>
                  <a:lnTo>
                    <a:pt x="1534983" y="55006"/>
                  </a:lnTo>
                  <a:lnTo>
                    <a:pt x="1542062" y="90063"/>
                  </a:lnTo>
                  <a:lnTo>
                    <a:pt x="1542062" y="1576443"/>
                  </a:lnTo>
                  <a:lnTo>
                    <a:pt x="1534983" y="1611510"/>
                  </a:lnTo>
                  <a:lnTo>
                    <a:pt x="1515676" y="1640158"/>
                  </a:lnTo>
                  <a:lnTo>
                    <a:pt x="1487030" y="1659480"/>
                  </a:lnTo>
                  <a:lnTo>
                    <a:pt x="1451938" y="1666567"/>
                  </a:lnTo>
                  <a:lnTo>
                    <a:pt x="90123" y="1666567"/>
                  </a:lnTo>
                  <a:lnTo>
                    <a:pt x="55031" y="1659480"/>
                  </a:lnTo>
                  <a:lnTo>
                    <a:pt x="26386" y="1640158"/>
                  </a:lnTo>
                  <a:lnTo>
                    <a:pt x="7078" y="1611510"/>
                  </a:lnTo>
                  <a:lnTo>
                    <a:pt x="0" y="1576443"/>
                  </a:lnTo>
                  <a:lnTo>
                    <a:pt x="0" y="90063"/>
                  </a:lnTo>
                  <a:close/>
                </a:path>
                <a:path w="1542414" h="1666875">
                  <a:moveTo>
                    <a:pt x="0" y="215228"/>
                  </a:moveTo>
                  <a:lnTo>
                    <a:pt x="1536061" y="215228"/>
                  </a:lnTo>
                </a:path>
              </a:pathLst>
            </a:custGeom>
            <a:ln w="12000">
              <a:solidFill>
                <a:srgbClr val="000000"/>
              </a:solidFill>
            </a:ln>
          </p:spPr>
          <p:txBody>
            <a:bodyPr wrap="square" lIns="0" tIns="0" rIns="0" bIns="0" rtlCol="0"/>
            <a:lstStyle/>
            <a:p>
              <a:pPr algn="just"/>
              <a:endParaRPr/>
            </a:p>
          </p:txBody>
        </p:sp>
        <p:pic>
          <p:nvPicPr>
            <p:cNvPr id="7" name="object 7"/>
            <p:cNvPicPr/>
            <p:nvPr/>
          </p:nvPicPr>
          <p:blipFill>
            <a:blip r:embed="rId3" cstate="print"/>
            <a:stretch>
              <a:fillRect/>
            </a:stretch>
          </p:blipFill>
          <p:spPr>
            <a:xfrm>
              <a:off x="3013217" y="874033"/>
              <a:ext cx="480979" cy="236169"/>
            </a:xfrm>
            <a:prstGeom prst="rect">
              <a:avLst/>
            </a:prstGeom>
          </p:spPr>
        </p:pic>
        <p:sp>
          <p:nvSpPr>
            <p:cNvPr id="8" name="object 8"/>
            <p:cNvSpPr/>
            <p:nvPr/>
          </p:nvSpPr>
          <p:spPr>
            <a:xfrm>
              <a:off x="2736006" y="1977718"/>
              <a:ext cx="390525" cy="695325"/>
            </a:xfrm>
            <a:custGeom>
              <a:avLst/>
              <a:gdLst/>
              <a:ahLst/>
              <a:cxnLst/>
              <a:rect l="l" t="t" r="r" b="b"/>
              <a:pathLst>
                <a:path w="390525" h="695325">
                  <a:moveTo>
                    <a:pt x="390015" y="0"/>
                  </a:moveTo>
                  <a:lnTo>
                    <a:pt x="0" y="695308"/>
                  </a:lnTo>
                </a:path>
              </a:pathLst>
            </a:custGeom>
            <a:ln w="6000">
              <a:solidFill>
                <a:srgbClr val="000000"/>
              </a:solidFill>
            </a:ln>
          </p:spPr>
          <p:txBody>
            <a:bodyPr wrap="square" lIns="0" tIns="0" rIns="0" bIns="0" rtlCol="0"/>
            <a:lstStyle/>
            <a:p>
              <a:pPr algn="just"/>
              <a:endParaRPr/>
            </a:p>
          </p:txBody>
        </p:sp>
        <p:pic>
          <p:nvPicPr>
            <p:cNvPr id="9" name="object 9"/>
            <p:cNvPicPr/>
            <p:nvPr/>
          </p:nvPicPr>
          <p:blipFill>
            <a:blip r:embed="rId4" cstate="print"/>
            <a:stretch>
              <a:fillRect/>
            </a:stretch>
          </p:blipFill>
          <p:spPr>
            <a:xfrm>
              <a:off x="3245786" y="1221807"/>
              <a:ext cx="783391" cy="180727"/>
            </a:xfrm>
            <a:prstGeom prst="rect">
              <a:avLst/>
            </a:prstGeom>
          </p:spPr>
        </p:pic>
        <p:pic>
          <p:nvPicPr>
            <p:cNvPr id="10" name="object 10"/>
            <p:cNvPicPr/>
            <p:nvPr/>
          </p:nvPicPr>
          <p:blipFill>
            <a:blip r:embed="rId5" cstate="print"/>
            <a:stretch>
              <a:fillRect/>
            </a:stretch>
          </p:blipFill>
          <p:spPr>
            <a:xfrm>
              <a:off x="3245786" y="1337012"/>
              <a:ext cx="836673" cy="180727"/>
            </a:xfrm>
            <a:prstGeom prst="rect">
              <a:avLst/>
            </a:prstGeom>
          </p:spPr>
        </p:pic>
        <p:pic>
          <p:nvPicPr>
            <p:cNvPr id="11" name="object 11"/>
            <p:cNvPicPr/>
            <p:nvPr/>
          </p:nvPicPr>
          <p:blipFill>
            <a:blip r:embed="rId6" cstate="print"/>
            <a:stretch>
              <a:fillRect/>
            </a:stretch>
          </p:blipFill>
          <p:spPr>
            <a:xfrm>
              <a:off x="3245786" y="1450777"/>
              <a:ext cx="350654" cy="180727"/>
            </a:xfrm>
            <a:prstGeom prst="rect">
              <a:avLst/>
            </a:prstGeom>
          </p:spPr>
        </p:pic>
        <p:pic>
          <p:nvPicPr>
            <p:cNvPr id="12" name="object 12"/>
            <p:cNvPicPr/>
            <p:nvPr/>
          </p:nvPicPr>
          <p:blipFill>
            <a:blip r:embed="rId7" cstate="print"/>
            <a:stretch>
              <a:fillRect/>
            </a:stretch>
          </p:blipFill>
          <p:spPr>
            <a:xfrm>
              <a:off x="3245786" y="1564541"/>
              <a:ext cx="860434" cy="180727"/>
            </a:xfrm>
            <a:prstGeom prst="rect">
              <a:avLst/>
            </a:prstGeom>
          </p:spPr>
        </p:pic>
        <p:pic>
          <p:nvPicPr>
            <p:cNvPr id="13" name="object 13"/>
            <p:cNvPicPr/>
            <p:nvPr/>
          </p:nvPicPr>
          <p:blipFill>
            <a:blip r:embed="rId8" cstate="print"/>
            <a:stretch>
              <a:fillRect/>
            </a:stretch>
          </p:blipFill>
          <p:spPr>
            <a:xfrm>
              <a:off x="3245786" y="1678306"/>
              <a:ext cx="465858" cy="180727"/>
            </a:xfrm>
            <a:prstGeom prst="rect">
              <a:avLst/>
            </a:prstGeom>
          </p:spPr>
        </p:pic>
        <p:pic>
          <p:nvPicPr>
            <p:cNvPr id="14" name="object 14"/>
            <p:cNvPicPr/>
            <p:nvPr/>
          </p:nvPicPr>
          <p:blipFill>
            <a:blip r:embed="rId9" cstate="print"/>
            <a:stretch>
              <a:fillRect/>
            </a:stretch>
          </p:blipFill>
          <p:spPr>
            <a:xfrm>
              <a:off x="3245786" y="1792070"/>
              <a:ext cx="399616" cy="180727"/>
            </a:xfrm>
            <a:prstGeom prst="rect">
              <a:avLst/>
            </a:prstGeom>
          </p:spPr>
        </p:pic>
        <p:pic>
          <p:nvPicPr>
            <p:cNvPr id="15" name="object 15"/>
            <p:cNvPicPr/>
            <p:nvPr/>
          </p:nvPicPr>
          <p:blipFill>
            <a:blip r:embed="rId10" cstate="print"/>
            <a:stretch>
              <a:fillRect/>
            </a:stretch>
          </p:blipFill>
          <p:spPr>
            <a:xfrm>
              <a:off x="3335070" y="1905835"/>
              <a:ext cx="350654" cy="180727"/>
            </a:xfrm>
            <a:prstGeom prst="rect">
              <a:avLst/>
            </a:prstGeom>
          </p:spPr>
        </p:pic>
        <p:pic>
          <p:nvPicPr>
            <p:cNvPr id="16" name="object 16"/>
            <p:cNvPicPr/>
            <p:nvPr/>
          </p:nvPicPr>
          <p:blipFill>
            <a:blip r:embed="rId11" cstate="print"/>
            <a:stretch>
              <a:fillRect/>
            </a:stretch>
          </p:blipFill>
          <p:spPr>
            <a:xfrm>
              <a:off x="3335070" y="2020320"/>
              <a:ext cx="513380" cy="180727"/>
            </a:xfrm>
            <a:prstGeom prst="rect">
              <a:avLst/>
            </a:prstGeom>
          </p:spPr>
        </p:pic>
        <p:pic>
          <p:nvPicPr>
            <p:cNvPr id="17" name="object 17"/>
            <p:cNvPicPr/>
            <p:nvPr/>
          </p:nvPicPr>
          <p:blipFill>
            <a:blip r:embed="rId12" cstate="print"/>
            <a:stretch>
              <a:fillRect/>
            </a:stretch>
          </p:blipFill>
          <p:spPr>
            <a:xfrm>
              <a:off x="3245786" y="2134084"/>
              <a:ext cx="457218" cy="180727"/>
            </a:xfrm>
            <a:prstGeom prst="rect">
              <a:avLst/>
            </a:prstGeom>
          </p:spPr>
        </p:pic>
        <p:pic>
          <p:nvPicPr>
            <p:cNvPr id="18" name="object 18"/>
            <p:cNvPicPr/>
            <p:nvPr/>
          </p:nvPicPr>
          <p:blipFill>
            <a:blip r:embed="rId13" cstate="print"/>
            <a:stretch>
              <a:fillRect/>
            </a:stretch>
          </p:blipFill>
          <p:spPr>
            <a:xfrm>
              <a:off x="3245786" y="2247849"/>
              <a:ext cx="1112444" cy="180727"/>
            </a:xfrm>
            <a:prstGeom prst="rect">
              <a:avLst/>
            </a:prstGeom>
          </p:spPr>
        </p:pic>
      </p:grpSp>
      <p:grpSp>
        <p:nvGrpSpPr>
          <p:cNvPr id="19" name="object 20"/>
          <p:cNvGrpSpPr/>
          <p:nvPr/>
        </p:nvGrpSpPr>
        <p:grpSpPr>
          <a:xfrm>
            <a:off x="1928795" y="2571744"/>
            <a:ext cx="6715172" cy="3786214"/>
            <a:chOff x="1595960" y="984738"/>
            <a:chExt cx="3516629" cy="2240280"/>
          </a:xfrm>
        </p:grpSpPr>
        <p:sp>
          <p:nvSpPr>
            <p:cNvPr id="21" name="object 21"/>
            <p:cNvSpPr/>
            <p:nvPr/>
          </p:nvSpPr>
          <p:spPr>
            <a:xfrm>
              <a:off x="1601960" y="989958"/>
              <a:ext cx="816610" cy="1656080"/>
            </a:xfrm>
            <a:custGeom>
              <a:avLst/>
              <a:gdLst/>
              <a:ahLst/>
              <a:cxnLst/>
              <a:rect l="l" t="t" r="r" b="b"/>
              <a:pathLst>
                <a:path w="816610" h="1656080">
                  <a:moveTo>
                    <a:pt x="816032" y="0"/>
                  </a:moveTo>
                  <a:lnTo>
                    <a:pt x="0" y="0"/>
                  </a:lnTo>
                  <a:lnTo>
                    <a:pt x="0" y="1656066"/>
                  </a:lnTo>
                  <a:lnTo>
                    <a:pt x="816032" y="1656066"/>
                  </a:lnTo>
                  <a:lnTo>
                    <a:pt x="816032" y="0"/>
                  </a:lnTo>
                  <a:close/>
                </a:path>
              </a:pathLst>
            </a:custGeom>
            <a:solidFill>
              <a:srgbClr val="3D1303"/>
            </a:solidFill>
          </p:spPr>
          <p:txBody>
            <a:bodyPr wrap="square" lIns="0" tIns="0" rIns="0" bIns="0" rtlCol="0"/>
            <a:lstStyle/>
            <a:p>
              <a:pPr algn="just"/>
              <a:endParaRPr/>
            </a:p>
          </p:txBody>
        </p:sp>
        <p:sp>
          <p:nvSpPr>
            <p:cNvPr id="22" name="object 22"/>
            <p:cNvSpPr/>
            <p:nvPr/>
          </p:nvSpPr>
          <p:spPr>
            <a:xfrm>
              <a:off x="1601960" y="990738"/>
              <a:ext cx="816610" cy="1655445"/>
            </a:xfrm>
            <a:custGeom>
              <a:avLst/>
              <a:gdLst/>
              <a:ahLst/>
              <a:cxnLst/>
              <a:rect l="l" t="t" r="r" b="b"/>
              <a:pathLst>
                <a:path w="816610" h="1655445">
                  <a:moveTo>
                    <a:pt x="0" y="1655286"/>
                  </a:moveTo>
                  <a:lnTo>
                    <a:pt x="816032" y="1655286"/>
                  </a:lnTo>
                  <a:lnTo>
                    <a:pt x="816032" y="0"/>
                  </a:lnTo>
                  <a:lnTo>
                    <a:pt x="0" y="0"/>
                  </a:lnTo>
                  <a:lnTo>
                    <a:pt x="0" y="1655286"/>
                  </a:lnTo>
                  <a:close/>
                </a:path>
              </a:pathLst>
            </a:custGeom>
            <a:ln w="12000">
              <a:solidFill>
                <a:srgbClr val="000000"/>
              </a:solidFill>
            </a:ln>
          </p:spPr>
          <p:txBody>
            <a:bodyPr wrap="square" lIns="0" tIns="0" rIns="0" bIns="0" rtlCol="0"/>
            <a:lstStyle/>
            <a:p>
              <a:pPr algn="just"/>
              <a:endParaRPr/>
            </a:p>
          </p:txBody>
        </p:sp>
        <p:sp>
          <p:nvSpPr>
            <p:cNvPr id="23" name="object 23"/>
            <p:cNvSpPr/>
            <p:nvPr/>
          </p:nvSpPr>
          <p:spPr>
            <a:xfrm>
              <a:off x="1655962" y="1044740"/>
              <a:ext cx="708025" cy="1601470"/>
            </a:xfrm>
            <a:custGeom>
              <a:avLst/>
              <a:gdLst/>
              <a:ahLst/>
              <a:cxnLst/>
              <a:rect l="l" t="t" r="r" b="b"/>
              <a:pathLst>
                <a:path w="708025" h="1601470">
                  <a:moveTo>
                    <a:pt x="708028" y="0"/>
                  </a:moveTo>
                  <a:lnTo>
                    <a:pt x="0" y="0"/>
                  </a:lnTo>
                  <a:lnTo>
                    <a:pt x="0" y="1601284"/>
                  </a:lnTo>
                  <a:lnTo>
                    <a:pt x="708028" y="1601284"/>
                  </a:lnTo>
                  <a:lnTo>
                    <a:pt x="708028" y="0"/>
                  </a:lnTo>
                  <a:close/>
                </a:path>
              </a:pathLst>
            </a:custGeom>
            <a:solidFill>
              <a:srgbClr val="EAEAEA"/>
            </a:solidFill>
          </p:spPr>
          <p:txBody>
            <a:bodyPr wrap="square" lIns="0" tIns="0" rIns="0" bIns="0" rtlCol="0"/>
            <a:lstStyle/>
            <a:p>
              <a:pPr algn="just"/>
              <a:endParaRPr/>
            </a:p>
          </p:txBody>
        </p:sp>
        <p:sp>
          <p:nvSpPr>
            <p:cNvPr id="24" name="object 24"/>
            <p:cNvSpPr/>
            <p:nvPr/>
          </p:nvSpPr>
          <p:spPr>
            <a:xfrm>
              <a:off x="1655962" y="1044740"/>
              <a:ext cx="708025" cy="1601470"/>
            </a:xfrm>
            <a:custGeom>
              <a:avLst/>
              <a:gdLst/>
              <a:ahLst/>
              <a:cxnLst/>
              <a:rect l="l" t="t" r="r" b="b"/>
              <a:pathLst>
                <a:path w="708025" h="1601470">
                  <a:moveTo>
                    <a:pt x="0" y="1601284"/>
                  </a:moveTo>
                  <a:lnTo>
                    <a:pt x="708028" y="1601284"/>
                  </a:lnTo>
                  <a:lnTo>
                    <a:pt x="708028" y="0"/>
                  </a:lnTo>
                  <a:lnTo>
                    <a:pt x="0" y="0"/>
                  </a:lnTo>
                  <a:lnTo>
                    <a:pt x="0" y="1601284"/>
                  </a:lnTo>
                  <a:close/>
                </a:path>
              </a:pathLst>
            </a:custGeom>
            <a:ln w="12000">
              <a:solidFill>
                <a:srgbClr val="000000"/>
              </a:solidFill>
            </a:ln>
          </p:spPr>
          <p:txBody>
            <a:bodyPr wrap="square" lIns="0" tIns="0" rIns="0" bIns="0" rtlCol="0"/>
            <a:lstStyle/>
            <a:p>
              <a:pPr algn="just"/>
              <a:endParaRPr/>
            </a:p>
          </p:txBody>
        </p:sp>
        <p:sp>
          <p:nvSpPr>
            <p:cNvPr id="25" name="object 25"/>
            <p:cNvSpPr/>
            <p:nvPr/>
          </p:nvSpPr>
          <p:spPr>
            <a:xfrm>
              <a:off x="1661962" y="1049960"/>
              <a:ext cx="660400" cy="1686560"/>
            </a:xfrm>
            <a:custGeom>
              <a:avLst/>
              <a:gdLst/>
              <a:ahLst/>
              <a:cxnLst/>
              <a:rect l="l" t="t" r="r" b="b"/>
              <a:pathLst>
                <a:path w="660400" h="1686560">
                  <a:moveTo>
                    <a:pt x="0" y="0"/>
                  </a:moveTo>
                  <a:lnTo>
                    <a:pt x="660026" y="77643"/>
                  </a:lnTo>
                  <a:lnTo>
                    <a:pt x="660026" y="1685972"/>
                  </a:lnTo>
                  <a:lnTo>
                    <a:pt x="0" y="1608340"/>
                  </a:lnTo>
                  <a:lnTo>
                    <a:pt x="0" y="0"/>
                  </a:lnTo>
                </a:path>
              </a:pathLst>
            </a:custGeom>
            <a:ln w="12000">
              <a:solidFill>
                <a:srgbClr val="000000"/>
              </a:solidFill>
            </a:ln>
          </p:spPr>
          <p:txBody>
            <a:bodyPr wrap="square" lIns="0" tIns="0" rIns="0" bIns="0" rtlCol="0"/>
            <a:lstStyle/>
            <a:p>
              <a:pPr algn="just"/>
              <a:endParaRPr/>
            </a:p>
          </p:txBody>
        </p:sp>
        <p:sp>
          <p:nvSpPr>
            <p:cNvPr id="26" name="object 26"/>
            <p:cNvSpPr/>
            <p:nvPr/>
          </p:nvSpPr>
          <p:spPr>
            <a:xfrm>
              <a:off x="1655962" y="1043960"/>
              <a:ext cx="660400" cy="1686560"/>
            </a:xfrm>
            <a:custGeom>
              <a:avLst/>
              <a:gdLst/>
              <a:ahLst/>
              <a:cxnLst/>
              <a:rect l="l" t="t" r="r" b="b"/>
              <a:pathLst>
                <a:path w="660400" h="1686560">
                  <a:moveTo>
                    <a:pt x="0" y="0"/>
                  </a:moveTo>
                  <a:lnTo>
                    <a:pt x="0" y="1608340"/>
                  </a:lnTo>
                  <a:lnTo>
                    <a:pt x="660026" y="1685972"/>
                  </a:lnTo>
                  <a:lnTo>
                    <a:pt x="660026" y="77643"/>
                  </a:lnTo>
                  <a:lnTo>
                    <a:pt x="0" y="0"/>
                  </a:lnTo>
                  <a:close/>
                </a:path>
              </a:pathLst>
            </a:custGeom>
            <a:solidFill>
              <a:srgbClr val="701F00"/>
            </a:solidFill>
          </p:spPr>
          <p:txBody>
            <a:bodyPr wrap="square" lIns="0" tIns="0" rIns="0" bIns="0" rtlCol="0"/>
            <a:lstStyle/>
            <a:p>
              <a:pPr algn="just"/>
              <a:endParaRPr/>
            </a:p>
          </p:txBody>
        </p:sp>
        <p:sp>
          <p:nvSpPr>
            <p:cNvPr id="27" name="object 27"/>
            <p:cNvSpPr/>
            <p:nvPr/>
          </p:nvSpPr>
          <p:spPr>
            <a:xfrm>
              <a:off x="1655962" y="1043960"/>
              <a:ext cx="660400" cy="1686560"/>
            </a:xfrm>
            <a:custGeom>
              <a:avLst/>
              <a:gdLst/>
              <a:ahLst/>
              <a:cxnLst/>
              <a:rect l="l" t="t" r="r" b="b"/>
              <a:pathLst>
                <a:path w="660400" h="1686560">
                  <a:moveTo>
                    <a:pt x="0" y="0"/>
                  </a:moveTo>
                  <a:lnTo>
                    <a:pt x="660026" y="77643"/>
                  </a:lnTo>
                  <a:lnTo>
                    <a:pt x="660026" y="1685972"/>
                  </a:lnTo>
                  <a:lnTo>
                    <a:pt x="0" y="1608340"/>
                  </a:lnTo>
                  <a:lnTo>
                    <a:pt x="0" y="0"/>
                  </a:lnTo>
                </a:path>
              </a:pathLst>
            </a:custGeom>
            <a:ln w="12000">
              <a:solidFill>
                <a:srgbClr val="701F00"/>
              </a:solidFill>
            </a:ln>
          </p:spPr>
          <p:txBody>
            <a:bodyPr wrap="square" lIns="0" tIns="0" rIns="0" bIns="0" rtlCol="0"/>
            <a:lstStyle/>
            <a:p>
              <a:pPr algn="just"/>
              <a:endParaRPr/>
            </a:p>
          </p:txBody>
        </p:sp>
        <p:pic>
          <p:nvPicPr>
            <p:cNvPr id="28" name="object 28"/>
            <p:cNvPicPr/>
            <p:nvPr/>
          </p:nvPicPr>
          <p:blipFill>
            <a:blip r:embed="rId14" cstate="print"/>
            <a:stretch>
              <a:fillRect/>
            </a:stretch>
          </p:blipFill>
          <p:spPr>
            <a:xfrm>
              <a:off x="2177983" y="1848773"/>
              <a:ext cx="72002" cy="209228"/>
            </a:xfrm>
            <a:prstGeom prst="rect">
              <a:avLst/>
            </a:prstGeom>
          </p:spPr>
        </p:pic>
        <p:sp>
          <p:nvSpPr>
            <p:cNvPr id="29" name="object 29"/>
            <p:cNvSpPr/>
            <p:nvPr/>
          </p:nvSpPr>
          <p:spPr>
            <a:xfrm>
              <a:off x="2483995" y="1745989"/>
              <a:ext cx="426084" cy="108585"/>
            </a:xfrm>
            <a:custGeom>
              <a:avLst/>
              <a:gdLst/>
              <a:ahLst/>
              <a:cxnLst/>
              <a:rect l="l" t="t" r="r" b="b"/>
              <a:pathLst>
                <a:path w="426085" h="108585">
                  <a:moveTo>
                    <a:pt x="318012" y="0"/>
                  </a:moveTo>
                  <a:lnTo>
                    <a:pt x="318012" y="108004"/>
                  </a:lnTo>
                  <a:lnTo>
                    <a:pt x="390015" y="72002"/>
                  </a:lnTo>
                  <a:lnTo>
                    <a:pt x="336013" y="72002"/>
                  </a:lnTo>
                  <a:lnTo>
                    <a:pt x="336013" y="36001"/>
                  </a:lnTo>
                  <a:lnTo>
                    <a:pt x="390015" y="36001"/>
                  </a:lnTo>
                  <a:lnTo>
                    <a:pt x="318012" y="0"/>
                  </a:lnTo>
                  <a:close/>
                </a:path>
                <a:path w="426085" h="108585">
                  <a:moveTo>
                    <a:pt x="318012" y="36001"/>
                  </a:moveTo>
                  <a:lnTo>
                    <a:pt x="0" y="36001"/>
                  </a:lnTo>
                  <a:lnTo>
                    <a:pt x="0" y="72002"/>
                  </a:lnTo>
                  <a:lnTo>
                    <a:pt x="318012" y="72002"/>
                  </a:lnTo>
                  <a:lnTo>
                    <a:pt x="318012" y="36001"/>
                  </a:lnTo>
                  <a:close/>
                </a:path>
                <a:path w="426085" h="108585">
                  <a:moveTo>
                    <a:pt x="390015" y="36001"/>
                  </a:moveTo>
                  <a:lnTo>
                    <a:pt x="336013" y="36001"/>
                  </a:lnTo>
                  <a:lnTo>
                    <a:pt x="336013" y="72002"/>
                  </a:lnTo>
                  <a:lnTo>
                    <a:pt x="390015" y="72002"/>
                  </a:lnTo>
                  <a:lnTo>
                    <a:pt x="426017" y="54002"/>
                  </a:lnTo>
                  <a:lnTo>
                    <a:pt x="390015" y="36001"/>
                  </a:lnTo>
                  <a:close/>
                </a:path>
              </a:pathLst>
            </a:custGeom>
            <a:solidFill>
              <a:srgbClr val="000000"/>
            </a:solidFill>
          </p:spPr>
          <p:txBody>
            <a:bodyPr wrap="square" lIns="0" tIns="0" rIns="0" bIns="0" rtlCol="0"/>
            <a:lstStyle/>
            <a:p>
              <a:pPr algn="just"/>
              <a:endParaRPr/>
            </a:p>
          </p:txBody>
        </p:sp>
        <p:sp>
          <p:nvSpPr>
            <p:cNvPr id="30" name="object 30"/>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pPr algn="just"/>
              <a:endParaRPr/>
            </a:p>
          </p:txBody>
        </p:sp>
        <p:sp>
          <p:nvSpPr>
            <p:cNvPr id="31" name="object 31"/>
            <p:cNvSpPr/>
            <p:nvPr/>
          </p:nvSpPr>
          <p:spPr>
            <a:xfrm>
              <a:off x="4012361"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pPr algn="just"/>
              <a:endParaRPr/>
            </a:p>
          </p:txBody>
        </p:sp>
        <p:sp>
          <p:nvSpPr>
            <p:cNvPr id="32" name="object 32"/>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pPr algn="just"/>
              <a:endParaRPr/>
            </a:p>
          </p:txBody>
        </p:sp>
        <p:sp>
          <p:nvSpPr>
            <p:cNvPr id="33" name="object 33"/>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pPr algn="just"/>
              <a:endParaRPr/>
            </a:p>
          </p:txBody>
        </p:sp>
        <p:sp>
          <p:nvSpPr>
            <p:cNvPr id="34" name="object 34"/>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pPr algn="just"/>
              <a:endParaRPr/>
            </a:p>
          </p:txBody>
        </p:sp>
        <p:sp>
          <p:nvSpPr>
            <p:cNvPr id="35" name="object 35"/>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pPr algn="just"/>
              <a:endParaRPr/>
            </a:p>
          </p:txBody>
        </p:sp>
        <p:sp>
          <p:nvSpPr>
            <p:cNvPr id="36" name="object 36"/>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pPr algn="just"/>
              <a:endParaRPr/>
            </a:p>
          </p:txBody>
        </p:sp>
        <p:sp>
          <p:nvSpPr>
            <p:cNvPr id="37" name="object 37"/>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pPr algn="just"/>
              <a:endParaRPr/>
            </a:p>
          </p:txBody>
        </p:sp>
        <p:sp>
          <p:nvSpPr>
            <p:cNvPr id="38" name="object 38"/>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pPr algn="just"/>
              <a:endParaRPr/>
            </a:p>
          </p:txBody>
        </p:sp>
        <p:sp>
          <p:nvSpPr>
            <p:cNvPr id="39" name="object 39"/>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pPr algn="just"/>
              <a:endParaRPr/>
            </a:p>
          </p:txBody>
        </p:sp>
      </p:grpSp>
      <p:sp>
        <p:nvSpPr>
          <p:cNvPr id="40" name="object 40"/>
          <p:cNvSpPr/>
          <p:nvPr/>
        </p:nvSpPr>
        <p:spPr>
          <a:xfrm>
            <a:off x="8268723" y="6271650"/>
            <a:ext cx="117070"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pPr algn="just"/>
            <a:endParaRPr/>
          </a:p>
        </p:txBody>
      </p:sp>
      <p:grpSp>
        <p:nvGrpSpPr>
          <p:cNvPr id="20" name="object 41"/>
          <p:cNvGrpSpPr/>
          <p:nvPr/>
        </p:nvGrpSpPr>
        <p:grpSpPr>
          <a:xfrm>
            <a:off x="8593770" y="6266300"/>
            <a:ext cx="550230" cy="120787"/>
            <a:chOff x="5489266" y="3167693"/>
            <a:chExt cx="238760" cy="57150"/>
          </a:xfrm>
        </p:grpSpPr>
        <p:sp>
          <p:nvSpPr>
            <p:cNvPr id="42" name="object 42"/>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pPr algn="just"/>
              <a:endParaRPr/>
            </a:p>
          </p:txBody>
        </p:sp>
        <p:sp>
          <p:nvSpPr>
            <p:cNvPr id="43" name="object 43"/>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pPr algn="just"/>
              <a:endParaRPr/>
            </a:p>
          </p:txBody>
        </p:sp>
        <p:sp>
          <p:nvSpPr>
            <p:cNvPr id="44" name="object 44"/>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pPr algn="just"/>
              <a:endParaRPr/>
            </a:p>
          </p:txBody>
        </p:sp>
      </p:grpSp>
      <p:sp>
        <p:nvSpPr>
          <p:cNvPr id="46" name="object 46"/>
          <p:cNvSpPr txBox="1">
            <a:spLocks noGrp="1"/>
          </p:cNvSpPr>
          <p:nvPr>
            <p:ph type="sldNum" sz="quarter" idx="4294967295"/>
          </p:nvPr>
        </p:nvSpPr>
        <p:spPr>
          <a:xfrm>
            <a:off x="7418873" y="6052815"/>
            <a:ext cx="329260" cy="201745"/>
          </a:xfrm>
          <a:prstGeom prst="rect">
            <a:avLst/>
          </a:prstGeom>
        </p:spPr>
        <p:txBody>
          <a:bodyPr vert="horz" wrap="square" lIns="0" tIns="16914" rIns="0" bIns="0" rtlCol="0">
            <a:spAutoFit/>
          </a:bodyPr>
          <a:lstStyle/>
          <a:p>
            <a:pPr marL="58637" algn="just">
              <a:spcBef>
                <a:spcPts val="133"/>
              </a:spcBef>
            </a:pPr>
            <a:r>
              <a:rPr spc="18" dirty="0"/>
              <a:t>8</a:t>
            </a:r>
          </a:p>
        </p:txBody>
      </p:sp>
      <p:sp>
        <p:nvSpPr>
          <p:cNvPr id="45" name="Rectangle 44"/>
          <p:cNvSpPr/>
          <p:nvPr/>
        </p:nvSpPr>
        <p:spPr>
          <a:xfrm>
            <a:off x="1000100" y="1214422"/>
            <a:ext cx="7112598" cy="677108"/>
          </a:xfrm>
          <a:prstGeom prst="rect">
            <a:avLst/>
          </a:prstGeom>
        </p:spPr>
        <p:txBody>
          <a:bodyPr wrap="square">
            <a:spAutoFit/>
          </a:bodyPr>
          <a:lstStyle/>
          <a:p>
            <a:pPr algn="just"/>
            <a:r>
              <a:rPr lang="en-IN" b="1" dirty="0"/>
              <a:t>1.A</a:t>
            </a:r>
            <a:r>
              <a:rPr lang="en-IN" dirty="0"/>
              <a:t> </a:t>
            </a:r>
            <a:r>
              <a:rPr lang="en-IN" sz="2000" dirty="0">
                <a:solidFill>
                  <a:srgbClr val="FF0000"/>
                </a:solidFill>
              </a:rPr>
              <a:t>data abstraction </a:t>
            </a:r>
            <a:r>
              <a:rPr lang="en-IN" dirty="0"/>
              <a:t>is a named collection of data that describes a data object.</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61035" marR="816610" algn="just">
              <a:lnSpc>
                <a:spcPct val="100000"/>
              </a:lnSpc>
              <a:spcBef>
                <a:spcPts val="100"/>
              </a:spcBef>
            </a:pPr>
            <a:r>
              <a:rPr lang="en-IN" sz="2000" dirty="0"/>
              <a:t> How do we create a process that can manage </a:t>
            </a:r>
            <a:r>
              <a:rPr lang="en-IN" sz="2000" b="1" dirty="0"/>
              <a:t>unpredictability?</a:t>
            </a:r>
          </a:p>
          <a:p>
            <a:pPr marL="661035" marR="816610" algn="just">
              <a:lnSpc>
                <a:spcPct val="100000"/>
              </a:lnSpc>
              <a:spcBef>
                <a:spcPts val="100"/>
              </a:spcBef>
            </a:pPr>
            <a:endParaRPr lang="en-IN" sz="2000" dirty="0">
              <a:latin typeface="Cambria" pitchFamily="18" charset="0"/>
              <a:ea typeface="Cambria" pitchFamily="18" charset="0"/>
            </a:endParaRPr>
          </a:p>
          <a:p>
            <a:pPr marL="661035" marR="816610" algn="just">
              <a:lnSpc>
                <a:spcPct val="100000"/>
              </a:lnSpc>
              <a:spcBef>
                <a:spcPts val="100"/>
              </a:spcBef>
              <a:buNone/>
            </a:pPr>
            <a:r>
              <a:rPr lang="en-IN" sz="2000" dirty="0"/>
              <a:t>	An agile process, therefore, must be </a:t>
            </a:r>
            <a:r>
              <a:rPr lang="en-IN" sz="2000" dirty="0">
                <a:solidFill>
                  <a:srgbClr val="FF0000"/>
                </a:solidFill>
              </a:rPr>
              <a:t>adaptable.</a:t>
            </a:r>
          </a:p>
          <a:p>
            <a:pPr marL="661035" marR="816610" algn="just">
              <a:lnSpc>
                <a:spcPct val="100000"/>
              </a:lnSpc>
              <a:spcBef>
                <a:spcPts val="100"/>
              </a:spcBef>
              <a:buNone/>
            </a:pPr>
            <a:r>
              <a:rPr lang="en-IN" sz="2000" dirty="0">
                <a:solidFill>
                  <a:srgbClr val="FF0000"/>
                </a:solidFill>
              </a:rPr>
              <a:t>	A</a:t>
            </a:r>
            <a:r>
              <a:rPr lang="en-IN" sz="2000" dirty="0"/>
              <a:t>n agile software process must adapt </a:t>
            </a:r>
            <a:r>
              <a:rPr lang="en-IN" sz="2000" dirty="0">
                <a:solidFill>
                  <a:srgbClr val="FF0000"/>
                </a:solidFill>
              </a:rPr>
              <a:t>incrementally</a:t>
            </a:r>
          </a:p>
          <a:p>
            <a:pPr marL="661035" marR="816610" algn="just">
              <a:lnSpc>
                <a:spcPct val="100000"/>
              </a:lnSpc>
              <a:spcBef>
                <a:spcPts val="100"/>
              </a:spcBef>
              <a:buNone/>
            </a:pPr>
            <a:endParaRPr lang="en-IN" sz="2000" dirty="0">
              <a:solidFill>
                <a:srgbClr val="FF0000"/>
              </a:solidFill>
            </a:endParaRPr>
          </a:p>
          <a:p>
            <a:pPr marL="661035" marR="816610" algn="just">
              <a:spcBef>
                <a:spcPts val="100"/>
              </a:spcBef>
            </a:pPr>
            <a:r>
              <a:rPr lang="en-IN" sz="2000" dirty="0">
                <a:solidFill>
                  <a:srgbClr val="FF0000"/>
                </a:solidFill>
              </a:rPr>
              <a:t>Software increments </a:t>
            </a:r>
            <a:r>
              <a:rPr lang="en-IN" sz="2000" dirty="0"/>
              <a:t>(executable prototypes or portions of an operational system) must be delivered in short time periods so that adaptation keeps pace with change (unpredictability). </a:t>
            </a:r>
          </a:p>
          <a:p>
            <a:pPr marL="661035" marR="816610" algn="just">
              <a:spcBef>
                <a:spcPts val="100"/>
              </a:spcBef>
            </a:pPr>
            <a:endParaRPr lang="en-IN" sz="2000" dirty="0"/>
          </a:p>
          <a:p>
            <a:pPr marL="661035" marR="816610" algn="just">
              <a:spcBef>
                <a:spcPts val="100"/>
              </a:spcBef>
            </a:pPr>
            <a:r>
              <a:rPr lang="en-IN" sz="2000" dirty="0"/>
              <a:t>This </a:t>
            </a:r>
            <a:r>
              <a:rPr lang="en-IN" sz="2000" dirty="0">
                <a:solidFill>
                  <a:srgbClr val="FF0000"/>
                </a:solidFill>
              </a:rPr>
              <a:t>iterative approach </a:t>
            </a:r>
            <a:r>
              <a:rPr lang="en-IN" sz="2000" dirty="0"/>
              <a:t>enables the customer to evaluate the software increment regularly, provide necessary feedback to the software team, and influence the process adaptations that are made to accommodate the feedback</a:t>
            </a:r>
            <a:endParaRPr lang="en-IN" sz="2000" dirty="0">
              <a:solidFill>
                <a:srgbClr val="FF0000"/>
              </a:solidFill>
            </a:endParaRPr>
          </a:p>
          <a:p>
            <a:pPr marL="661035" marR="816610" algn="just">
              <a:lnSpc>
                <a:spcPct val="100000"/>
              </a:lnSpc>
              <a:spcBef>
                <a:spcPts val="100"/>
              </a:spcBef>
              <a:buNone/>
            </a:pPr>
            <a:endParaRPr lang="en-IN" sz="2000" dirty="0">
              <a:solidFill>
                <a:srgbClr val="FF0000"/>
              </a:solidFill>
              <a:latin typeface="Cambria" pitchFamily="18" charset="0"/>
              <a:ea typeface="Cambria" pitchFamily="18" charset="0"/>
            </a:endParaRPr>
          </a:p>
          <a:p>
            <a:pPr marL="661035" marR="816610" algn="just">
              <a:lnSpc>
                <a:spcPct val="100000"/>
              </a:lnSpc>
              <a:spcBef>
                <a:spcPts val="100"/>
              </a:spcBef>
              <a:buNone/>
            </a:pPr>
            <a:endParaRPr lang="en-IN" sz="2000" dirty="0">
              <a:solidFill>
                <a:srgbClr val="FF0000"/>
              </a:solidFill>
              <a:latin typeface="Cambria" pitchFamily="18" charset="0"/>
              <a:ea typeface="Cambria"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500430" y="2000240"/>
            <a:ext cx="3286148" cy="4118824"/>
            <a:chOff x="1649930" y="925876"/>
            <a:chExt cx="2766695" cy="1948814"/>
          </a:xfrm>
        </p:grpSpPr>
        <p:sp>
          <p:nvSpPr>
            <p:cNvPr id="4" name="object 4"/>
            <p:cNvSpPr/>
            <p:nvPr/>
          </p:nvSpPr>
          <p:spPr>
            <a:xfrm>
              <a:off x="2530317" y="1888254"/>
              <a:ext cx="452120" cy="107950"/>
            </a:xfrm>
            <a:custGeom>
              <a:avLst/>
              <a:gdLst/>
              <a:ahLst/>
              <a:cxnLst/>
              <a:rect l="l" t="t" r="r" b="b"/>
              <a:pathLst>
                <a:path w="452119" h="107950">
                  <a:moveTo>
                    <a:pt x="427147" y="34201"/>
                  </a:moveTo>
                  <a:lnTo>
                    <a:pt x="360434" y="34201"/>
                  </a:lnTo>
                  <a:lnTo>
                    <a:pt x="363734" y="70022"/>
                  </a:lnTo>
                  <a:lnTo>
                    <a:pt x="345815" y="71696"/>
                  </a:lnTo>
                  <a:lnTo>
                    <a:pt x="349154" y="107524"/>
                  </a:lnTo>
                  <a:lnTo>
                    <a:pt x="451698" y="43741"/>
                  </a:lnTo>
                  <a:lnTo>
                    <a:pt x="427147" y="34201"/>
                  </a:lnTo>
                  <a:close/>
                </a:path>
                <a:path w="452119" h="107950">
                  <a:moveTo>
                    <a:pt x="342476" y="35875"/>
                  </a:moveTo>
                  <a:lnTo>
                    <a:pt x="0" y="67802"/>
                  </a:lnTo>
                  <a:lnTo>
                    <a:pt x="3360" y="103684"/>
                  </a:lnTo>
                  <a:lnTo>
                    <a:pt x="345815" y="71696"/>
                  </a:lnTo>
                  <a:lnTo>
                    <a:pt x="342476" y="35875"/>
                  </a:lnTo>
                  <a:close/>
                </a:path>
                <a:path w="452119" h="107950">
                  <a:moveTo>
                    <a:pt x="360434" y="34201"/>
                  </a:moveTo>
                  <a:lnTo>
                    <a:pt x="342476" y="35875"/>
                  </a:lnTo>
                  <a:lnTo>
                    <a:pt x="345815" y="71696"/>
                  </a:lnTo>
                  <a:lnTo>
                    <a:pt x="363734" y="70022"/>
                  </a:lnTo>
                  <a:lnTo>
                    <a:pt x="360434" y="34201"/>
                  </a:lnTo>
                  <a:close/>
                </a:path>
                <a:path w="452119" h="107950">
                  <a:moveTo>
                    <a:pt x="339133" y="0"/>
                  </a:moveTo>
                  <a:lnTo>
                    <a:pt x="342476" y="35875"/>
                  </a:lnTo>
                  <a:lnTo>
                    <a:pt x="360434" y="34201"/>
                  </a:lnTo>
                  <a:lnTo>
                    <a:pt x="427147" y="34201"/>
                  </a:lnTo>
                  <a:lnTo>
                    <a:pt x="339133" y="0"/>
                  </a:lnTo>
                  <a:close/>
                </a:path>
              </a:pathLst>
            </a:custGeom>
            <a:solidFill>
              <a:srgbClr val="000000"/>
            </a:solidFill>
          </p:spPr>
          <p:txBody>
            <a:bodyPr wrap="square" lIns="0" tIns="0" rIns="0" bIns="0" rtlCol="0"/>
            <a:lstStyle/>
            <a:p>
              <a:endParaRPr/>
            </a:p>
          </p:txBody>
        </p:sp>
        <p:sp>
          <p:nvSpPr>
            <p:cNvPr id="5" name="object 5"/>
            <p:cNvSpPr/>
            <p:nvPr/>
          </p:nvSpPr>
          <p:spPr>
            <a:xfrm>
              <a:off x="1655962" y="1007959"/>
              <a:ext cx="816610" cy="1656080"/>
            </a:xfrm>
            <a:custGeom>
              <a:avLst/>
              <a:gdLst/>
              <a:ahLst/>
              <a:cxnLst/>
              <a:rect l="l" t="t" r="r" b="b"/>
              <a:pathLst>
                <a:path w="816610" h="1656080">
                  <a:moveTo>
                    <a:pt x="816032" y="0"/>
                  </a:moveTo>
                  <a:lnTo>
                    <a:pt x="0" y="0"/>
                  </a:lnTo>
                  <a:lnTo>
                    <a:pt x="0" y="1656066"/>
                  </a:lnTo>
                  <a:lnTo>
                    <a:pt x="816032" y="1656066"/>
                  </a:lnTo>
                  <a:lnTo>
                    <a:pt x="816032" y="0"/>
                  </a:lnTo>
                  <a:close/>
                </a:path>
              </a:pathLst>
            </a:custGeom>
            <a:solidFill>
              <a:srgbClr val="3D1303"/>
            </a:solidFill>
          </p:spPr>
          <p:txBody>
            <a:bodyPr wrap="square" lIns="0" tIns="0" rIns="0" bIns="0" rtlCol="0"/>
            <a:lstStyle/>
            <a:p>
              <a:endParaRPr/>
            </a:p>
          </p:txBody>
        </p:sp>
        <p:sp>
          <p:nvSpPr>
            <p:cNvPr id="6" name="object 6"/>
            <p:cNvSpPr/>
            <p:nvPr/>
          </p:nvSpPr>
          <p:spPr>
            <a:xfrm>
              <a:off x="1655962" y="1008739"/>
              <a:ext cx="816610" cy="1655445"/>
            </a:xfrm>
            <a:custGeom>
              <a:avLst/>
              <a:gdLst/>
              <a:ahLst/>
              <a:cxnLst/>
              <a:rect l="l" t="t" r="r" b="b"/>
              <a:pathLst>
                <a:path w="816610" h="1655445">
                  <a:moveTo>
                    <a:pt x="0" y="1655286"/>
                  </a:moveTo>
                  <a:lnTo>
                    <a:pt x="816032" y="1655286"/>
                  </a:lnTo>
                  <a:lnTo>
                    <a:pt x="816032" y="0"/>
                  </a:lnTo>
                  <a:lnTo>
                    <a:pt x="0" y="0"/>
                  </a:lnTo>
                  <a:lnTo>
                    <a:pt x="0" y="1655286"/>
                  </a:lnTo>
                  <a:close/>
                </a:path>
              </a:pathLst>
            </a:custGeom>
            <a:ln w="12000">
              <a:solidFill>
                <a:srgbClr val="000000"/>
              </a:solidFill>
            </a:ln>
          </p:spPr>
          <p:txBody>
            <a:bodyPr wrap="square" lIns="0" tIns="0" rIns="0" bIns="0" rtlCol="0"/>
            <a:lstStyle/>
            <a:p>
              <a:endParaRPr/>
            </a:p>
          </p:txBody>
        </p:sp>
        <p:sp>
          <p:nvSpPr>
            <p:cNvPr id="7" name="object 7"/>
            <p:cNvSpPr/>
            <p:nvPr/>
          </p:nvSpPr>
          <p:spPr>
            <a:xfrm>
              <a:off x="1709964" y="1062741"/>
              <a:ext cx="708025" cy="1601470"/>
            </a:xfrm>
            <a:custGeom>
              <a:avLst/>
              <a:gdLst/>
              <a:ahLst/>
              <a:cxnLst/>
              <a:rect l="l" t="t" r="r" b="b"/>
              <a:pathLst>
                <a:path w="708025" h="1601470">
                  <a:moveTo>
                    <a:pt x="708028" y="0"/>
                  </a:moveTo>
                  <a:lnTo>
                    <a:pt x="0" y="0"/>
                  </a:lnTo>
                  <a:lnTo>
                    <a:pt x="0" y="1601284"/>
                  </a:lnTo>
                  <a:lnTo>
                    <a:pt x="708028" y="1601284"/>
                  </a:lnTo>
                  <a:lnTo>
                    <a:pt x="708028" y="0"/>
                  </a:lnTo>
                  <a:close/>
                </a:path>
              </a:pathLst>
            </a:custGeom>
            <a:solidFill>
              <a:srgbClr val="EAEAEA"/>
            </a:solidFill>
          </p:spPr>
          <p:txBody>
            <a:bodyPr wrap="square" lIns="0" tIns="0" rIns="0" bIns="0" rtlCol="0"/>
            <a:lstStyle/>
            <a:p>
              <a:endParaRPr/>
            </a:p>
          </p:txBody>
        </p:sp>
        <p:sp>
          <p:nvSpPr>
            <p:cNvPr id="8" name="object 8"/>
            <p:cNvSpPr/>
            <p:nvPr/>
          </p:nvSpPr>
          <p:spPr>
            <a:xfrm>
              <a:off x="1709964" y="1062741"/>
              <a:ext cx="708025" cy="1601470"/>
            </a:xfrm>
            <a:custGeom>
              <a:avLst/>
              <a:gdLst/>
              <a:ahLst/>
              <a:cxnLst/>
              <a:rect l="l" t="t" r="r" b="b"/>
              <a:pathLst>
                <a:path w="708025" h="1601470">
                  <a:moveTo>
                    <a:pt x="0" y="1601284"/>
                  </a:moveTo>
                  <a:lnTo>
                    <a:pt x="708028" y="1601284"/>
                  </a:lnTo>
                  <a:lnTo>
                    <a:pt x="708028" y="0"/>
                  </a:lnTo>
                  <a:lnTo>
                    <a:pt x="0" y="0"/>
                  </a:lnTo>
                  <a:lnTo>
                    <a:pt x="0" y="1601284"/>
                  </a:lnTo>
                  <a:close/>
                </a:path>
              </a:pathLst>
            </a:custGeom>
            <a:ln w="12000">
              <a:solidFill>
                <a:srgbClr val="000000"/>
              </a:solidFill>
            </a:ln>
          </p:spPr>
          <p:txBody>
            <a:bodyPr wrap="square" lIns="0" tIns="0" rIns="0" bIns="0" rtlCol="0"/>
            <a:lstStyle/>
            <a:p>
              <a:endParaRPr/>
            </a:p>
          </p:txBody>
        </p:sp>
        <p:sp>
          <p:nvSpPr>
            <p:cNvPr id="9" name="object 9"/>
            <p:cNvSpPr/>
            <p:nvPr/>
          </p:nvSpPr>
          <p:spPr>
            <a:xfrm>
              <a:off x="1715965" y="1067961"/>
              <a:ext cx="660400" cy="1686560"/>
            </a:xfrm>
            <a:custGeom>
              <a:avLst/>
              <a:gdLst/>
              <a:ahLst/>
              <a:cxnLst/>
              <a:rect l="l" t="t" r="r" b="b"/>
              <a:pathLst>
                <a:path w="660400" h="1686560">
                  <a:moveTo>
                    <a:pt x="0" y="0"/>
                  </a:moveTo>
                  <a:lnTo>
                    <a:pt x="660026" y="77643"/>
                  </a:lnTo>
                  <a:lnTo>
                    <a:pt x="660026" y="1685972"/>
                  </a:lnTo>
                  <a:lnTo>
                    <a:pt x="0" y="1608340"/>
                  </a:lnTo>
                  <a:lnTo>
                    <a:pt x="0" y="0"/>
                  </a:lnTo>
                </a:path>
              </a:pathLst>
            </a:custGeom>
            <a:ln w="12000">
              <a:solidFill>
                <a:srgbClr val="000000"/>
              </a:solidFill>
            </a:ln>
          </p:spPr>
          <p:txBody>
            <a:bodyPr wrap="square" lIns="0" tIns="0" rIns="0" bIns="0" rtlCol="0"/>
            <a:lstStyle/>
            <a:p>
              <a:endParaRPr/>
            </a:p>
          </p:txBody>
        </p:sp>
        <p:sp>
          <p:nvSpPr>
            <p:cNvPr id="10" name="object 10"/>
            <p:cNvSpPr/>
            <p:nvPr/>
          </p:nvSpPr>
          <p:spPr>
            <a:xfrm>
              <a:off x="1709964" y="1061961"/>
              <a:ext cx="660400" cy="1686560"/>
            </a:xfrm>
            <a:custGeom>
              <a:avLst/>
              <a:gdLst/>
              <a:ahLst/>
              <a:cxnLst/>
              <a:rect l="l" t="t" r="r" b="b"/>
              <a:pathLst>
                <a:path w="660400" h="1686560">
                  <a:moveTo>
                    <a:pt x="0" y="0"/>
                  </a:moveTo>
                  <a:lnTo>
                    <a:pt x="0" y="1608340"/>
                  </a:lnTo>
                  <a:lnTo>
                    <a:pt x="660026" y="1685972"/>
                  </a:lnTo>
                  <a:lnTo>
                    <a:pt x="660026" y="77643"/>
                  </a:lnTo>
                  <a:lnTo>
                    <a:pt x="0" y="0"/>
                  </a:lnTo>
                  <a:close/>
                </a:path>
              </a:pathLst>
            </a:custGeom>
            <a:solidFill>
              <a:srgbClr val="701F00"/>
            </a:solidFill>
          </p:spPr>
          <p:txBody>
            <a:bodyPr wrap="square" lIns="0" tIns="0" rIns="0" bIns="0" rtlCol="0"/>
            <a:lstStyle/>
            <a:p>
              <a:endParaRPr/>
            </a:p>
          </p:txBody>
        </p:sp>
        <p:sp>
          <p:nvSpPr>
            <p:cNvPr id="11" name="object 11"/>
            <p:cNvSpPr/>
            <p:nvPr/>
          </p:nvSpPr>
          <p:spPr>
            <a:xfrm>
              <a:off x="1709964" y="1061961"/>
              <a:ext cx="660400" cy="1686560"/>
            </a:xfrm>
            <a:custGeom>
              <a:avLst/>
              <a:gdLst/>
              <a:ahLst/>
              <a:cxnLst/>
              <a:rect l="l" t="t" r="r" b="b"/>
              <a:pathLst>
                <a:path w="660400" h="1686560">
                  <a:moveTo>
                    <a:pt x="0" y="0"/>
                  </a:moveTo>
                  <a:lnTo>
                    <a:pt x="660026" y="77643"/>
                  </a:lnTo>
                  <a:lnTo>
                    <a:pt x="660026" y="1685972"/>
                  </a:lnTo>
                  <a:lnTo>
                    <a:pt x="0" y="1608340"/>
                  </a:lnTo>
                  <a:lnTo>
                    <a:pt x="0" y="0"/>
                  </a:lnTo>
                </a:path>
              </a:pathLst>
            </a:custGeom>
            <a:ln w="12000">
              <a:solidFill>
                <a:srgbClr val="701F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2231985" y="1866713"/>
              <a:ext cx="72002" cy="209288"/>
            </a:xfrm>
            <a:prstGeom prst="rect">
              <a:avLst/>
            </a:prstGeom>
          </p:spPr>
        </p:pic>
        <p:sp>
          <p:nvSpPr>
            <p:cNvPr id="13" name="object 13"/>
            <p:cNvSpPr/>
            <p:nvPr/>
          </p:nvSpPr>
          <p:spPr>
            <a:xfrm>
              <a:off x="1913972" y="1344752"/>
              <a:ext cx="120014" cy="293370"/>
            </a:xfrm>
            <a:custGeom>
              <a:avLst/>
              <a:gdLst/>
              <a:ahLst/>
              <a:cxnLst/>
              <a:rect l="l" t="t" r="r" b="b"/>
              <a:pathLst>
                <a:path w="120014" h="293369">
                  <a:moveTo>
                    <a:pt x="60002" y="0"/>
                  </a:moveTo>
                  <a:lnTo>
                    <a:pt x="36653" y="11496"/>
                  </a:lnTo>
                  <a:lnTo>
                    <a:pt x="17574" y="42939"/>
                  </a:lnTo>
                  <a:lnTo>
                    <a:pt x="4716" y="89533"/>
                  </a:lnTo>
                  <a:lnTo>
                    <a:pt x="0" y="146585"/>
                  </a:lnTo>
                  <a:lnTo>
                    <a:pt x="4717" y="203672"/>
                  </a:lnTo>
                  <a:lnTo>
                    <a:pt x="17580" y="250285"/>
                  </a:lnTo>
                  <a:lnTo>
                    <a:pt x="36653" y="281709"/>
                  </a:lnTo>
                  <a:lnTo>
                    <a:pt x="60002" y="293231"/>
                  </a:lnTo>
                  <a:lnTo>
                    <a:pt x="83350" y="281709"/>
                  </a:lnTo>
                  <a:lnTo>
                    <a:pt x="102424" y="250285"/>
                  </a:lnTo>
                  <a:lnTo>
                    <a:pt x="115287" y="203672"/>
                  </a:lnTo>
                  <a:lnTo>
                    <a:pt x="120004" y="146585"/>
                  </a:lnTo>
                  <a:lnTo>
                    <a:pt x="115284" y="89525"/>
                  </a:lnTo>
                  <a:lnTo>
                    <a:pt x="102410" y="42916"/>
                  </a:lnTo>
                  <a:lnTo>
                    <a:pt x="83350" y="11521"/>
                  </a:lnTo>
                  <a:lnTo>
                    <a:pt x="60002" y="0"/>
                  </a:lnTo>
                  <a:close/>
                </a:path>
              </a:pathLst>
            </a:custGeom>
            <a:solidFill>
              <a:srgbClr val="790015"/>
            </a:solidFill>
          </p:spPr>
          <p:txBody>
            <a:bodyPr wrap="square" lIns="0" tIns="0" rIns="0" bIns="0" rtlCol="0"/>
            <a:lstStyle/>
            <a:p>
              <a:endParaRPr/>
            </a:p>
          </p:txBody>
        </p:sp>
        <p:sp>
          <p:nvSpPr>
            <p:cNvPr id="14" name="object 14"/>
            <p:cNvSpPr/>
            <p:nvPr/>
          </p:nvSpPr>
          <p:spPr>
            <a:xfrm>
              <a:off x="1913973" y="1344692"/>
              <a:ext cx="120014" cy="293370"/>
            </a:xfrm>
            <a:custGeom>
              <a:avLst/>
              <a:gdLst/>
              <a:ahLst/>
              <a:cxnLst/>
              <a:rect l="l" t="t" r="r" b="b"/>
              <a:pathLst>
                <a:path w="120014" h="293369">
                  <a:moveTo>
                    <a:pt x="0" y="146645"/>
                  </a:moveTo>
                  <a:lnTo>
                    <a:pt x="4717" y="89585"/>
                  </a:lnTo>
                  <a:lnTo>
                    <a:pt x="17580" y="42976"/>
                  </a:lnTo>
                  <a:lnTo>
                    <a:pt x="36653" y="11556"/>
                  </a:lnTo>
                  <a:lnTo>
                    <a:pt x="60002" y="60"/>
                  </a:lnTo>
                  <a:lnTo>
                    <a:pt x="83350" y="11581"/>
                  </a:lnTo>
                  <a:lnTo>
                    <a:pt x="102424" y="42999"/>
                  </a:lnTo>
                  <a:lnTo>
                    <a:pt x="115287" y="89593"/>
                  </a:lnTo>
                  <a:lnTo>
                    <a:pt x="120004" y="146645"/>
                  </a:lnTo>
                  <a:lnTo>
                    <a:pt x="115287" y="203732"/>
                  </a:lnTo>
                  <a:lnTo>
                    <a:pt x="102424" y="250345"/>
                  </a:lnTo>
                  <a:lnTo>
                    <a:pt x="83350" y="281769"/>
                  </a:lnTo>
                  <a:lnTo>
                    <a:pt x="60002" y="293291"/>
                  </a:lnTo>
                  <a:lnTo>
                    <a:pt x="36653" y="281769"/>
                  </a:lnTo>
                  <a:lnTo>
                    <a:pt x="17580" y="250345"/>
                  </a:lnTo>
                  <a:lnTo>
                    <a:pt x="4717" y="203732"/>
                  </a:lnTo>
                  <a:lnTo>
                    <a:pt x="0" y="146645"/>
                  </a:lnTo>
                  <a:close/>
                </a:path>
              </a:pathLst>
            </a:custGeom>
            <a:ln w="12000">
              <a:solidFill>
                <a:srgbClr val="000000"/>
              </a:solidFill>
            </a:ln>
          </p:spPr>
          <p:txBody>
            <a:bodyPr wrap="square" lIns="0" tIns="0" rIns="0" bIns="0" rtlCol="0"/>
            <a:lstStyle/>
            <a:p>
              <a:endParaRPr/>
            </a:p>
          </p:txBody>
        </p:sp>
        <p:sp>
          <p:nvSpPr>
            <p:cNvPr id="15" name="object 15"/>
            <p:cNvSpPr/>
            <p:nvPr/>
          </p:nvSpPr>
          <p:spPr>
            <a:xfrm>
              <a:off x="1853970" y="1601983"/>
              <a:ext cx="216535" cy="600075"/>
            </a:xfrm>
            <a:custGeom>
              <a:avLst/>
              <a:gdLst/>
              <a:ahLst/>
              <a:cxnLst/>
              <a:rect l="l" t="t" r="r" b="b"/>
              <a:pathLst>
                <a:path w="216535" h="600075">
                  <a:moveTo>
                    <a:pt x="0" y="0"/>
                  </a:moveTo>
                  <a:lnTo>
                    <a:pt x="36001" y="515540"/>
                  </a:lnTo>
                  <a:lnTo>
                    <a:pt x="168006" y="599904"/>
                  </a:lnTo>
                  <a:lnTo>
                    <a:pt x="216008" y="96183"/>
                  </a:lnTo>
                  <a:lnTo>
                    <a:pt x="0" y="0"/>
                  </a:lnTo>
                  <a:close/>
                </a:path>
              </a:pathLst>
            </a:custGeom>
            <a:solidFill>
              <a:srgbClr val="790015"/>
            </a:solidFill>
          </p:spPr>
          <p:txBody>
            <a:bodyPr wrap="square" lIns="0" tIns="0" rIns="0" bIns="0" rtlCol="0"/>
            <a:lstStyle/>
            <a:p>
              <a:endParaRPr/>
            </a:p>
          </p:txBody>
        </p:sp>
        <p:sp>
          <p:nvSpPr>
            <p:cNvPr id="16" name="object 16"/>
            <p:cNvSpPr/>
            <p:nvPr/>
          </p:nvSpPr>
          <p:spPr>
            <a:xfrm>
              <a:off x="1853970" y="1601983"/>
              <a:ext cx="216535" cy="600075"/>
            </a:xfrm>
            <a:custGeom>
              <a:avLst/>
              <a:gdLst/>
              <a:ahLst/>
              <a:cxnLst/>
              <a:rect l="l" t="t" r="r" b="b"/>
              <a:pathLst>
                <a:path w="216535" h="600075">
                  <a:moveTo>
                    <a:pt x="0" y="0"/>
                  </a:moveTo>
                  <a:lnTo>
                    <a:pt x="216008" y="96183"/>
                  </a:lnTo>
                  <a:lnTo>
                    <a:pt x="168006" y="599904"/>
                  </a:lnTo>
                  <a:lnTo>
                    <a:pt x="36001" y="515540"/>
                  </a:lnTo>
                  <a:lnTo>
                    <a:pt x="0" y="0"/>
                  </a:lnTo>
                </a:path>
              </a:pathLst>
            </a:custGeom>
            <a:ln w="12000">
              <a:solidFill>
                <a:srgbClr val="000000"/>
              </a:solidFill>
            </a:ln>
          </p:spPr>
          <p:txBody>
            <a:bodyPr wrap="square" lIns="0" tIns="0" rIns="0" bIns="0" rtlCol="0"/>
            <a:lstStyle/>
            <a:p>
              <a:endParaRPr/>
            </a:p>
          </p:txBody>
        </p:sp>
        <p:sp>
          <p:nvSpPr>
            <p:cNvPr id="17" name="object 17"/>
            <p:cNvSpPr/>
            <p:nvPr/>
          </p:nvSpPr>
          <p:spPr>
            <a:xfrm>
              <a:off x="1739965" y="1614763"/>
              <a:ext cx="516255" cy="1253490"/>
            </a:xfrm>
            <a:custGeom>
              <a:avLst/>
              <a:gdLst/>
              <a:ahLst/>
              <a:cxnLst/>
              <a:rect l="l" t="t" r="r" b="b"/>
              <a:pathLst>
                <a:path w="516255" h="1253489">
                  <a:moveTo>
                    <a:pt x="330013" y="96003"/>
                  </a:moveTo>
                  <a:lnTo>
                    <a:pt x="384015" y="484459"/>
                  </a:lnTo>
                </a:path>
                <a:path w="516255" h="1253489">
                  <a:moveTo>
                    <a:pt x="396015" y="491239"/>
                  </a:moveTo>
                  <a:lnTo>
                    <a:pt x="516020" y="413236"/>
                  </a:lnTo>
                </a:path>
                <a:path w="516255" h="1253489">
                  <a:moveTo>
                    <a:pt x="108004" y="0"/>
                  </a:moveTo>
                  <a:lnTo>
                    <a:pt x="24000" y="256450"/>
                  </a:lnTo>
                </a:path>
                <a:path w="516255" h="1253489">
                  <a:moveTo>
                    <a:pt x="30001" y="269950"/>
                  </a:moveTo>
                  <a:lnTo>
                    <a:pt x="138005" y="412456"/>
                  </a:lnTo>
                </a:path>
                <a:path w="516255" h="1253489">
                  <a:moveTo>
                    <a:pt x="282011" y="593963"/>
                  </a:moveTo>
                  <a:lnTo>
                    <a:pt x="366014" y="892536"/>
                  </a:lnTo>
                </a:path>
                <a:path w="516255" h="1253489">
                  <a:moveTo>
                    <a:pt x="372015" y="906036"/>
                  </a:moveTo>
                  <a:lnTo>
                    <a:pt x="264010" y="1246520"/>
                  </a:lnTo>
                </a:path>
                <a:path w="516255" h="1253489">
                  <a:moveTo>
                    <a:pt x="264010" y="1253270"/>
                  </a:moveTo>
                  <a:lnTo>
                    <a:pt x="294011" y="1229269"/>
                  </a:lnTo>
                </a:path>
                <a:path w="516255" h="1253489">
                  <a:moveTo>
                    <a:pt x="150006" y="509960"/>
                  </a:moveTo>
                  <a:lnTo>
                    <a:pt x="192007" y="833253"/>
                  </a:lnTo>
                </a:path>
                <a:path w="516255" h="1253489">
                  <a:moveTo>
                    <a:pt x="198007" y="846754"/>
                  </a:moveTo>
                  <a:lnTo>
                    <a:pt x="0" y="1144516"/>
                  </a:lnTo>
                </a:path>
                <a:path w="516255" h="1253489">
                  <a:moveTo>
                    <a:pt x="6000" y="1151266"/>
                  </a:moveTo>
                  <a:lnTo>
                    <a:pt x="42001" y="1139265"/>
                  </a:lnTo>
                </a:path>
              </a:pathLst>
            </a:custGeom>
            <a:ln w="12000">
              <a:solidFill>
                <a:srgbClr val="0000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3066019" y="965957"/>
              <a:ext cx="1350534" cy="1351014"/>
            </a:xfrm>
            <a:prstGeom prst="rect">
              <a:avLst/>
            </a:prstGeom>
          </p:spPr>
        </p:pic>
        <p:sp>
          <p:nvSpPr>
            <p:cNvPr id="19" name="object 19"/>
            <p:cNvSpPr/>
            <p:nvPr/>
          </p:nvSpPr>
          <p:spPr>
            <a:xfrm>
              <a:off x="3060019" y="959957"/>
              <a:ext cx="1320165" cy="1320165"/>
            </a:xfrm>
            <a:custGeom>
              <a:avLst/>
              <a:gdLst/>
              <a:ahLst/>
              <a:cxnLst/>
              <a:rect l="l" t="t" r="r" b="b"/>
              <a:pathLst>
                <a:path w="1320164" h="1320164">
                  <a:moveTo>
                    <a:pt x="1227589" y="0"/>
                  </a:moveTo>
                  <a:lnTo>
                    <a:pt x="92463" y="0"/>
                  </a:lnTo>
                  <a:lnTo>
                    <a:pt x="56474" y="7266"/>
                  </a:lnTo>
                  <a:lnTo>
                    <a:pt x="27083" y="27083"/>
                  </a:lnTo>
                  <a:lnTo>
                    <a:pt x="7266" y="56474"/>
                  </a:lnTo>
                  <a:lnTo>
                    <a:pt x="0" y="92463"/>
                  </a:lnTo>
                  <a:lnTo>
                    <a:pt x="0" y="1227589"/>
                  </a:lnTo>
                  <a:lnTo>
                    <a:pt x="7266" y="1263578"/>
                  </a:lnTo>
                  <a:lnTo>
                    <a:pt x="27083" y="1292969"/>
                  </a:lnTo>
                  <a:lnTo>
                    <a:pt x="56474" y="1312786"/>
                  </a:lnTo>
                  <a:lnTo>
                    <a:pt x="92463" y="1320053"/>
                  </a:lnTo>
                  <a:lnTo>
                    <a:pt x="1227589" y="1320053"/>
                  </a:lnTo>
                  <a:lnTo>
                    <a:pt x="1263578" y="1312786"/>
                  </a:lnTo>
                  <a:lnTo>
                    <a:pt x="1292969" y="1292969"/>
                  </a:lnTo>
                  <a:lnTo>
                    <a:pt x="1312786" y="1263578"/>
                  </a:lnTo>
                  <a:lnTo>
                    <a:pt x="1320053" y="1227589"/>
                  </a:lnTo>
                  <a:lnTo>
                    <a:pt x="1320053" y="92463"/>
                  </a:lnTo>
                  <a:lnTo>
                    <a:pt x="1312786" y="56474"/>
                  </a:lnTo>
                  <a:lnTo>
                    <a:pt x="1292969" y="27083"/>
                  </a:lnTo>
                  <a:lnTo>
                    <a:pt x="1263578" y="7266"/>
                  </a:lnTo>
                  <a:lnTo>
                    <a:pt x="1227589" y="0"/>
                  </a:lnTo>
                  <a:close/>
                </a:path>
              </a:pathLst>
            </a:custGeom>
            <a:solidFill>
              <a:srgbClr val="9A0000"/>
            </a:solidFill>
          </p:spPr>
          <p:txBody>
            <a:bodyPr wrap="square" lIns="0" tIns="0" rIns="0" bIns="0" rtlCol="0"/>
            <a:lstStyle/>
            <a:p>
              <a:endParaRPr/>
            </a:p>
          </p:txBody>
        </p:sp>
        <p:sp>
          <p:nvSpPr>
            <p:cNvPr id="20" name="object 20"/>
            <p:cNvSpPr/>
            <p:nvPr/>
          </p:nvSpPr>
          <p:spPr>
            <a:xfrm>
              <a:off x="3066019" y="1181966"/>
              <a:ext cx="1290320" cy="0"/>
            </a:xfrm>
            <a:custGeom>
              <a:avLst/>
              <a:gdLst/>
              <a:ahLst/>
              <a:cxnLst/>
              <a:rect l="l" t="t" r="r" b="b"/>
              <a:pathLst>
                <a:path w="1290320">
                  <a:moveTo>
                    <a:pt x="0" y="0"/>
                  </a:moveTo>
                  <a:lnTo>
                    <a:pt x="1290052" y="0"/>
                  </a:lnTo>
                </a:path>
              </a:pathLst>
            </a:custGeom>
            <a:ln w="12000">
              <a:solidFill>
                <a:srgbClr val="000000"/>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3108261" y="925876"/>
              <a:ext cx="512660" cy="236169"/>
            </a:xfrm>
            <a:prstGeom prst="rect">
              <a:avLst/>
            </a:prstGeom>
          </p:spPr>
        </p:pic>
        <p:sp>
          <p:nvSpPr>
            <p:cNvPr id="22" name="object 22"/>
            <p:cNvSpPr/>
            <p:nvPr/>
          </p:nvSpPr>
          <p:spPr>
            <a:xfrm>
              <a:off x="3030018" y="2088722"/>
              <a:ext cx="444500" cy="454659"/>
            </a:xfrm>
            <a:custGeom>
              <a:avLst/>
              <a:gdLst/>
              <a:ahLst/>
              <a:cxnLst/>
              <a:rect l="l" t="t" r="r" b="b"/>
              <a:pathLst>
                <a:path w="444500" h="454660">
                  <a:moveTo>
                    <a:pt x="444017" y="0"/>
                  </a:moveTo>
                  <a:lnTo>
                    <a:pt x="0" y="454578"/>
                  </a:lnTo>
                </a:path>
              </a:pathLst>
            </a:custGeom>
            <a:ln w="12000">
              <a:solidFill>
                <a:srgbClr val="000000"/>
              </a:solidFill>
            </a:ln>
          </p:spPr>
          <p:txBody>
            <a:bodyPr wrap="square" lIns="0" tIns="0" rIns="0" bIns="0" rtlCol="0"/>
            <a:lstStyle/>
            <a:p>
              <a:endParaRPr/>
            </a:p>
          </p:txBody>
        </p:sp>
      </p:grpSp>
      <p:sp>
        <p:nvSpPr>
          <p:cNvPr id="23" name="object 23"/>
          <p:cNvSpPr txBox="1"/>
          <p:nvPr/>
        </p:nvSpPr>
        <p:spPr>
          <a:xfrm>
            <a:off x="5143504" y="5286388"/>
            <a:ext cx="2977842" cy="763745"/>
          </a:xfrm>
          <a:prstGeom prst="rect">
            <a:avLst/>
          </a:prstGeom>
        </p:spPr>
        <p:txBody>
          <a:bodyPr vert="horz" wrap="square" lIns="0" tIns="22553" rIns="0" bIns="0" rtlCol="0">
            <a:spAutoFit/>
          </a:bodyPr>
          <a:lstStyle/>
          <a:p>
            <a:pPr marL="32701" marR="9021" indent="-11276">
              <a:lnSpc>
                <a:spcPct val="106500"/>
              </a:lnSpc>
              <a:spcBef>
                <a:spcPts val="178"/>
              </a:spcBef>
            </a:pPr>
            <a:r>
              <a:rPr sz="1500" spc="-9" dirty="0">
                <a:latin typeface="Arial MT"/>
                <a:cs typeface="Arial MT"/>
              </a:rPr>
              <a:t>implemented </a:t>
            </a:r>
            <a:r>
              <a:rPr sz="1500" spc="-18" dirty="0">
                <a:latin typeface="Arial MT"/>
                <a:cs typeface="Arial MT"/>
              </a:rPr>
              <a:t>with</a:t>
            </a:r>
            <a:r>
              <a:rPr sz="1500" spc="18" dirty="0">
                <a:latin typeface="Arial MT"/>
                <a:cs typeface="Arial MT"/>
              </a:rPr>
              <a:t> </a:t>
            </a:r>
            <a:r>
              <a:rPr sz="1500" spc="-9" dirty="0">
                <a:latin typeface="Arial MT"/>
                <a:cs typeface="Arial MT"/>
              </a:rPr>
              <a:t>a</a:t>
            </a:r>
            <a:r>
              <a:rPr sz="1500" dirty="0">
                <a:latin typeface="Arial MT"/>
                <a:cs typeface="Arial MT"/>
              </a:rPr>
              <a:t> </a:t>
            </a:r>
            <a:r>
              <a:rPr sz="1500" spc="-9" dirty="0">
                <a:latin typeface="Arial MT"/>
                <a:cs typeface="Arial MT"/>
              </a:rPr>
              <a:t>"knowledge"</a:t>
            </a:r>
            <a:r>
              <a:rPr sz="1500" spc="27" dirty="0">
                <a:latin typeface="Arial MT"/>
                <a:cs typeface="Arial MT"/>
              </a:rPr>
              <a:t> </a:t>
            </a:r>
            <a:r>
              <a:rPr sz="1500" dirty="0">
                <a:latin typeface="Arial MT"/>
                <a:cs typeface="Arial MT"/>
              </a:rPr>
              <a:t>of</a:t>
            </a:r>
            <a:r>
              <a:rPr sz="1500" spc="-9" dirty="0">
                <a:latin typeface="Arial MT"/>
                <a:cs typeface="Arial MT"/>
              </a:rPr>
              <a:t> </a:t>
            </a:r>
            <a:r>
              <a:rPr sz="1500" dirty="0">
                <a:latin typeface="Arial MT"/>
                <a:cs typeface="Arial MT"/>
              </a:rPr>
              <a:t>the </a:t>
            </a:r>
            <a:r>
              <a:rPr sz="1500" spc="-391" dirty="0">
                <a:latin typeface="Arial MT"/>
                <a:cs typeface="Arial MT"/>
              </a:rPr>
              <a:t> </a:t>
            </a:r>
            <a:r>
              <a:rPr sz="1500" spc="-9" dirty="0">
                <a:latin typeface="Arial MT"/>
                <a:cs typeface="Arial MT"/>
              </a:rPr>
              <a:t>object</a:t>
            </a:r>
            <a:r>
              <a:rPr sz="1500" dirty="0">
                <a:latin typeface="Arial MT"/>
                <a:cs typeface="Arial MT"/>
              </a:rPr>
              <a:t> </a:t>
            </a:r>
            <a:r>
              <a:rPr sz="1500" spc="-9" dirty="0">
                <a:latin typeface="Arial MT"/>
                <a:cs typeface="Arial MT"/>
              </a:rPr>
              <a:t>that</a:t>
            </a:r>
            <a:r>
              <a:rPr sz="1500" dirty="0">
                <a:latin typeface="Arial MT"/>
                <a:cs typeface="Arial MT"/>
              </a:rPr>
              <a:t> </a:t>
            </a:r>
            <a:r>
              <a:rPr sz="1500" spc="-9" dirty="0">
                <a:latin typeface="Arial MT"/>
                <a:cs typeface="Arial MT"/>
              </a:rPr>
              <a:t>is</a:t>
            </a:r>
            <a:r>
              <a:rPr sz="1500" dirty="0">
                <a:latin typeface="Arial MT"/>
                <a:cs typeface="Arial MT"/>
              </a:rPr>
              <a:t> </a:t>
            </a:r>
            <a:r>
              <a:rPr sz="1500" spc="-9" dirty="0">
                <a:latin typeface="Arial MT"/>
                <a:cs typeface="Arial MT"/>
              </a:rPr>
              <a:t>associated</a:t>
            </a:r>
            <a:r>
              <a:rPr sz="1500" spc="18" dirty="0">
                <a:latin typeface="Arial MT"/>
                <a:cs typeface="Arial MT"/>
              </a:rPr>
              <a:t> </a:t>
            </a:r>
            <a:r>
              <a:rPr sz="1500" spc="-18" dirty="0">
                <a:latin typeface="Arial MT"/>
                <a:cs typeface="Arial MT"/>
              </a:rPr>
              <a:t>with</a:t>
            </a:r>
            <a:r>
              <a:rPr sz="1500" spc="27" dirty="0">
                <a:latin typeface="Arial MT"/>
                <a:cs typeface="Arial MT"/>
              </a:rPr>
              <a:t> </a:t>
            </a:r>
            <a:r>
              <a:rPr sz="1500" spc="-9" dirty="0">
                <a:latin typeface="Arial MT"/>
                <a:cs typeface="Arial MT"/>
              </a:rPr>
              <a:t>enter</a:t>
            </a:r>
            <a:endParaRPr sz="1500">
              <a:latin typeface="Arial MT"/>
              <a:cs typeface="Arial MT"/>
            </a:endParaRPr>
          </a:p>
        </p:txBody>
      </p:sp>
      <p:sp>
        <p:nvSpPr>
          <p:cNvPr id="27" name="object 27"/>
          <p:cNvSpPr txBox="1"/>
          <p:nvPr/>
        </p:nvSpPr>
        <p:spPr>
          <a:xfrm>
            <a:off x="5052187" y="2021939"/>
            <a:ext cx="1390734" cy="1122211"/>
          </a:xfrm>
          <a:prstGeom prst="rect">
            <a:avLst/>
          </a:prstGeom>
        </p:spPr>
        <p:txBody>
          <a:bodyPr vert="horz" wrap="square" lIns="0" tIns="29318" rIns="0" bIns="0" rtlCol="0">
            <a:spAutoFit/>
          </a:bodyPr>
          <a:lstStyle/>
          <a:p>
            <a:pPr marL="22553">
              <a:spcBef>
                <a:spcPts val="231"/>
              </a:spcBef>
            </a:pPr>
            <a:endParaRPr sz="2100">
              <a:latin typeface="Arial MT"/>
              <a:cs typeface="Arial MT"/>
            </a:endParaRPr>
          </a:p>
          <a:p>
            <a:pPr marL="277398" marR="9021">
              <a:lnSpc>
                <a:spcPts val="1509"/>
              </a:lnSpc>
              <a:spcBef>
                <a:spcPts val="1499"/>
              </a:spcBef>
            </a:pPr>
            <a:r>
              <a:rPr sz="1500" spc="-9" dirty="0">
                <a:solidFill>
                  <a:srgbClr val="EAEAEA"/>
                </a:solidFill>
                <a:latin typeface="Arial MT"/>
                <a:cs typeface="Arial MT"/>
              </a:rPr>
              <a:t>details</a:t>
            </a:r>
            <a:r>
              <a:rPr sz="1500" spc="-53" dirty="0">
                <a:solidFill>
                  <a:srgbClr val="EAEAEA"/>
                </a:solidFill>
                <a:latin typeface="Arial MT"/>
                <a:cs typeface="Arial MT"/>
              </a:rPr>
              <a:t> </a:t>
            </a:r>
            <a:r>
              <a:rPr sz="1500" dirty="0">
                <a:solidFill>
                  <a:srgbClr val="EAEAEA"/>
                </a:solidFill>
                <a:latin typeface="Arial MT"/>
                <a:cs typeface="Arial MT"/>
              </a:rPr>
              <a:t>of</a:t>
            </a:r>
            <a:r>
              <a:rPr sz="1500" spc="-44" dirty="0">
                <a:solidFill>
                  <a:srgbClr val="EAEAEA"/>
                </a:solidFill>
                <a:latin typeface="Arial MT"/>
                <a:cs typeface="Arial MT"/>
              </a:rPr>
              <a:t> </a:t>
            </a:r>
            <a:r>
              <a:rPr sz="1500" spc="-9" dirty="0">
                <a:solidFill>
                  <a:srgbClr val="EAEAEA"/>
                </a:solidFill>
                <a:latin typeface="Arial MT"/>
                <a:cs typeface="Arial MT"/>
              </a:rPr>
              <a:t>enter </a:t>
            </a:r>
            <a:r>
              <a:rPr sz="1500" spc="-391" dirty="0">
                <a:solidFill>
                  <a:srgbClr val="EAEAEA"/>
                </a:solidFill>
                <a:latin typeface="Arial MT"/>
                <a:cs typeface="Arial MT"/>
              </a:rPr>
              <a:t> </a:t>
            </a:r>
            <a:r>
              <a:rPr sz="1500" spc="-9" dirty="0">
                <a:solidFill>
                  <a:srgbClr val="EAEAEA"/>
                </a:solidFill>
                <a:latin typeface="Arial MT"/>
                <a:cs typeface="Arial MT"/>
              </a:rPr>
              <a:t>algorithm</a:t>
            </a:r>
            <a:endParaRPr sz="1500">
              <a:latin typeface="Arial MT"/>
              <a:cs typeface="Arial MT"/>
            </a:endParaRPr>
          </a:p>
        </p:txBody>
      </p:sp>
      <p:grpSp>
        <p:nvGrpSpPr>
          <p:cNvPr id="24" name="object 28"/>
          <p:cNvGrpSpPr/>
          <p:nvPr/>
        </p:nvGrpSpPr>
        <p:grpSpPr>
          <a:xfrm>
            <a:off x="6363218" y="6692256"/>
            <a:ext cx="1745215" cy="123469"/>
            <a:chOff x="4012362" y="3166428"/>
            <a:chExt cx="1100455" cy="58419"/>
          </a:xfrm>
        </p:grpSpPr>
        <p:sp>
          <p:nvSpPr>
            <p:cNvPr id="29" name="object 29"/>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30" name="object 30"/>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31" name="object 31"/>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32" name="object 32"/>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object 33"/>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4" name="object 34"/>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5" name="object 35"/>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36" name="object 36"/>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37" name="object 37"/>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8" name="object 38"/>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39" name="object 39"/>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25" name="object 40"/>
          <p:cNvGrpSpPr/>
          <p:nvPr/>
        </p:nvGrpSpPr>
        <p:grpSpPr>
          <a:xfrm>
            <a:off x="8705444" y="6694928"/>
            <a:ext cx="378650" cy="120787"/>
            <a:chOff x="5489266" y="3167693"/>
            <a:chExt cx="238760" cy="57150"/>
          </a:xfrm>
        </p:grpSpPr>
        <p:sp>
          <p:nvSpPr>
            <p:cNvPr id="41" name="object 41"/>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42" name="object 42"/>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3" name="object 43"/>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44" name="object 44"/>
          <p:cNvSpPr txBox="1"/>
          <p:nvPr/>
        </p:nvSpPr>
        <p:spPr>
          <a:xfrm>
            <a:off x="2103810" y="6329266"/>
            <a:ext cx="3991940" cy="140190"/>
          </a:xfrm>
          <a:prstGeom prst="rect">
            <a:avLst/>
          </a:prstGeom>
        </p:spPr>
        <p:txBody>
          <a:bodyPr vert="horz" wrap="square" lIns="0" tIns="16914" rIns="0" bIns="0" rtlCol="0">
            <a:spAutoFit/>
          </a:bodyPr>
          <a:lstStyle/>
          <a:p>
            <a:pPr marL="22553">
              <a:spcBef>
                <a:spcPts val="133"/>
              </a:spcBef>
            </a:pPr>
            <a:r>
              <a:rPr sz="800" spc="18">
                <a:latin typeface="Arial MT"/>
                <a:cs typeface="Arial MT"/>
              </a:rPr>
              <a:t>.</a:t>
            </a:r>
            <a:endParaRPr sz="800">
              <a:latin typeface="Arial MT"/>
              <a:cs typeface="Arial MT"/>
            </a:endParaRPr>
          </a:p>
        </p:txBody>
      </p:sp>
      <p:sp>
        <p:nvSpPr>
          <p:cNvPr id="45" name="object 45"/>
          <p:cNvSpPr txBox="1">
            <a:spLocks noGrp="1"/>
          </p:cNvSpPr>
          <p:nvPr>
            <p:ph type="sldNum" sz="quarter" idx="4294967295"/>
          </p:nvPr>
        </p:nvSpPr>
        <p:spPr>
          <a:xfrm>
            <a:off x="7530547" y="6481443"/>
            <a:ext cx="226586" cy="294078"/>
          </a:xfrm>
          <a:prstGeom prst="rect">
            <a:avLst/>
          </a:prstGeom>
        </p:spPr>
        <p:txBody>
          <a:bodyPr vert="horz" wrap="square" lIns="0" tIns="16914" rIns="0" bIns="0" rtlCol="0">
            <a:spAutoFit/>
          </a:bodyPr>
          <a:lstStyle/>
          <a:p>
            <a:pPr marL="58637" algn="ctr">
              <a:spcBef>
                <a:spcPts val="133"/>
              </a:spcBef>
            </a:pPr>
            <a:r>
              <a:rPr spc="18" dirty="0"/>
              <a:t>9</a:t>
            </a:r>
          </a:p>
        </p:txBody>
      </p:sp>
      <p:sp>
        <p:nvSpPr>
          <p:cNvPr id="46" name="Rectangle 45"/>
          <p:cNvSpPr/>
          <p:nvPr/>
        </p:nvSpPr>
        <p:spPr>
          <a:xfrm>
            <a:off x="928662" y="1285860"/>
            <a:ext cx="7215238" cy="707886"/>
          </a:xfrm>
          <a:prstGeom prst="rect">
            <a:avLst/>
          </a:prstGeom>
        </p:spPr>
        <p:txBody>
          <a:bodyPr wrap="square">
            <a:spAutoFit/>
          </a:bodyPr>
          <a:lstStyle/>
          <a:p>
            <a:pPr algn="just"/>
            <a:r>
              <a:rPr lang="en-IN" sz="2000" dirty="0"/>
              <a:t>A </a:t>
            </a:r>
            <a:r>
              <a:rPr lang="en-IN" sz="2000" dirty="0">
                <a:solidFill>
                  <a:srgbClr val="FF0000"/>
                </a:solidFill>
              </a:rPr>
              <a:t>procedural abstraction </a:t>
            </a:r>
            <a:r>
              <a:rPr lang="en-IN" sz="2000" dirty="0"/>
              <a:t>refers to a sequence of instructions that have a specific and limited function.</a:t>
            </a:r>
          </a:p>
        </p:txBody>
      </p:sp>
    </p:spTree>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570829" y="6469480"/>
            <a:ext cx="146022" cy="150438"/>
          </a:xfrm>
          <a:prstGeom prst="rect">
            <a:avLst/>
          </a:prstGeom>
        </p:spPr>
        <p:txBody>
          <a:bodyPr vert="horz" wrap="square" lIns="0" tIns="27063" rIns="0" bIns="0" rtlCol="0">
            <a:spAutoFit/>
          </a:bodyPr>
          <a:lstStyle/>
          <a:p>
            <a:pPr marL="22553">
              <a:spcBef>
                <a:spcPts val="213"/>
              </a:spcBef>
            </a:pPr>
            <a:r>
              <a:rPr sz="800" spc="9" dirty="0">
                <a:latin typeface="Arial MT"/>
                <a:cs typeface="Arial MT"/>
              </a:rPr>
              <a:t>10</a:t>
            </a:r>
            <a:endParaRPr sz="800">
              <a:latin typeface="Arial MT"/>
              <a:cs typeface="Arial MT"/>
            </a:endParaRPr>
          </a:p>
        </p:txBody>
      </p:sp>
      <p:sp>
        <p:nvSpPr>
          <p:cNvPr id="5" name="object 5"/>
          <p:cNvSpPr txBox="1">
            <a:spLocks noGrp="1"/>
          </p:cNvSpPr>
          <p:nvPr>
            <p:ph type="title"/>
          </p:nvPr>
        </p:nvSpPr>
        <p:spPr>
          <a:xfrm>
            <a:off x="1066800" y="304800"/>
            <a:ext cx="6248400" cy="538575"/>
          </a:xfrm>
          <a:prstGeom prst="rect">
            <a:avLst/>
          </a:prstGeom>
        </p:spPr>
        <p:txBody>
          <a:bodyPr vert="horz" wrap="square" lIns="0" tIns="30446" rIns="0" bIns="0" rtlCol="0">
            <a:spAutoFit/>
          </a:bodyPr>
          <a:lstStyle/>
          <a:p>
            <a:pPr marL="22553">
              <a:spcBef>
                <a:spcPts val="240"/>
              </a:spcBef>
            </a:pPr>
            <a:r>
              <a:rPr lang="en-IN" sz="3300" spc="27" dirty="0"/>
              <a:t>2.</a:t>
            </a:r>
            <a:r>
              <a:rPr sz="3300" spc="27"/>
              <a:t>Archite</a:t>
            </a:r>
            <a:r>
              <a:rPr sz="3300" spc="36"/>
              <a:t>c</a:t>
            </a:r>
            <a:r>
              <a:rPr sz="3300" spc="27"/>
              <a:t>ture</a:t>
            </a:r>
            <a:endParaRPr sz="3300"/>
          </a:p>
        </p:txBody>
      </p:sp>
      <p:grpSp>
        <p:nvGrpSpPr>
          <p:cNvPr id="2" name="object 6"/>
          <p:cNvGrpSpPr/>
          <p:nvPr/>
        </p:nvGrpSpPr>
        <p:grpSpPr>
          <a:xfrm>
            <a:off x="2517715" y="1757489"/>
            <a:ext cx="5294054" cy="4588552"/>
            <a:chOff x="1587559" y="831552"/>
            <a:chExt cx="3338195" cy="2171065"/>
          </a:xfrm>
        </p:grpSpPr>
        <p:pic>
          <p:nvPicPr>
            <p:cNvPr id="7" name="object 7"/>
            <p:cNvPicPr/>
            <p:nvPr/>
          </p:nvPicPr>
          <p:blipFill>
            <a:blip r:embed="rId2" cstate="print"/>
            <a:stretch>
              <a:fillRect/>
            </a:stretch>
          </p:blipFill>
          <p:spPr>
            <a:xfrm>
              <a:off x="1587559" y="831552"/>
              <a:ext cx="3251651" cy="198728"/>
            </a:xfrm>
            <a:prstGeom prst="rect">
              <a:avLst/>
            </a:prstGeom>
          </p:spPr>
        </p:pic>
        <p:pic>
          <p:nvPicPr>
            <p:cNvPr id="8" name="object 8"/>
            <p:cNvPicPr/>
            <p:nvPr/>
          </p:nvPicPr>
          <p:blipFill>
            <a:blip r:embed="rId3" cstate="print"/>
            <a:stretch>
              <a:fillRect/>
            </a:stretch>
          </p:blipFill>
          <p:spPr>
            <a:xfrm>
              <a:off x="1587559" y="961157"/>
              <a:ext cx="3338054" cy="198728"/>
            </a:xfrm>
            <a:prstGeom prst="rect">
              <a:avLst/>
            </a:prstGeom>
          </p:spPr>
        </p:pic>
        <p:pic>
          <p:nvPicPr>
            <p:cNvPr id="9" name="object 9"/>
            <p:cNvPicPr/>
            <p:nvPr/>
          </p:nvPicPr>
          <p:blipFill>
            <a:blip r:embed="rId4" cstate="print"/>
            <a:stretch>
              <a:fillRect/>
            </a:stretch>
          </p:blipFill>
          <p:spPr>
            <a:xfrm>
              <a:off x="1587559" y="1090762"/>
              <a:ext cx="1237009" cy="198728"/>
            </a:xfrm>
            <a:prstGeom prst="rect">
              <a:avLst/>
            </a:prstGeom>
          </p:spPr>
        </p:pic>
        <p:pic>
          <p:nvPicPr>
            <p:cNvPr id="10" name="object 10"/>
            <p:cNvPicPr/>
            <p:nvPr/>
          </p:nvPicPr>
          <p:blipFill>
            <a:blip r:embed="rId5" cstate="print"/>
            <a:stretch>
              <a:fillRect/>
            </a:stretch>
          </p:blipFill>
          <p:spPr>
            <a:xfrm>
              <a:off x="2631601" y="1287330"/>
              <a:ext cx="1776311" cy="159846"/>
            </a:xfrm>
            <a:prstGeom prst="rect">
              <a:avLst/>
            </a:prstGeom>
          </p:spPr>
        </p:pic>
        <p:pic>
          <p:nvPicPr>
            <p:cNvPr id="11" name="object 11"/>
            <p:cNvPicPr/>
            <p:nvPr/>
          </p:nvPicPr>
          <p:blipFill>
            <a:blip r:embed="rId6" cstate="print"/>
            <a:stretch>
              <a:fillRect/>
            </a:stretch>
          </p:blipFill>
          <p:spPr>
            <a:xfrm>
              <a:off x="1602680" y="1402535"/>
              <a:ext cx="3000361" cy="159846"/>
            </a:xfrm>
            <a:prstGeom prst="rect">
              <a:avLst/>
            </a:prstGeom>
          </p:spPr>
        </p:pic>
        <p:pic>
          <p:nvPicPr>
            <p:cNvPr id="12" name="object 12"/>
            <p:cNvPicPr/>
            <p:nvPr/>
          </p:nvPicPr>
          <p:blipFill>
            <a:blip r:embed="rId7" cstate="print"/>
            <a:stretch>
              <a:fillRect/>
            </a:stretch>
          </p:blipFill>
          <p:spPr>
            <a:xfrm>
              <a:off x="1602680" y="1517739"/>
              <a:ext cx="2828274" cy="159846"/>
            </a:xfrm>
            <a:prstGeom prst="rect">
              <a:avLst/>
            </a:prstGeom>
          </p:spPr>
        </p:pic>
        <p:pic>
          <p:nvPicPr>
            <p:cNvPr id="13" name="object 13"/>
            <p:cNvPicPr/>
            <p:nvPr/>
          </p:nvPicPr>
          <p:blipFill>
            <a:blip r:embed="rId8" cstate="print"/>
            <a:stretch>
              <a:fillRect/>
            </a:stretch>
          </p:blipFill>
          <p:spPr>
            <a:xfrm>
              <a:off x="1602680" y="1632944"/>
              <a:ext cx="2944918" cy="159846"/>
            </a:xfrm>
            <a:prstGeom prst="rect">
              <a:avLst/>
            </a:prstGeom>
          </p:spPr>
        </p:pic>
        <p:pic>
          <p:nvPicPr>
            <p:cNvPr id="14" name="object 14"/>
            <p:cNvPicPr/>
            <p:nvPr/>
          </p:nvPicPr>
          <p:blipFill>
            <a:blip r:embed="rId9" cstate="print"/>
            <a:stretch>
              <a:fillRect/>
            </a:stretch>
          </p:blipFill>
          <p:spPr>
            <a:xfrm>
              <a:off x="1602680" y="1748149"/>
              <a:ext cx="3222129" cy="159846"/>
            </a:xfrm>
            <a:prstGeom prst="rect">
              <a:avLst/>
            </a:prstGeom>
          </p:spPr>
        </p:pic>
        <p:pic>
          <p:nvPicPr>
            <p:cNvPr id="15" name="object 15"/>
            <p:cNvPicPr/>
            <p:nvPr/>
          </p:nvPicPr>
          <p:blipFill>
            <a:blip r:embed="rId10" cstate="print"/>
            <a:stretch>
              <a:fillRect/>
            </a:stretch>
          </p:blipFill>
          <p:spPr>
            <a:xfrm>
              <a:off x="1602680" y="1863353"/>
              <a:ext cx="2305532" cy="159846"/>
            </a:xfrm>
            <a:prstGeom prst="rect">
              <a:avLst/>
            </a:prstGeom>
          </p:spPr>
        </p:pic>
        <p:pic>
          <p:nvPicPr>
            <p:cNvPr id="16" name="object 16"/>
            <p:cNvPicPr/>
            <p:nvPr/>
          </p:nvPicPr>
          <p:blipFill>
            <a:blip r:embed="rId11" cstate="print"/>
            <a:stretch>
              <a:fillRect/>
            </a:stretch>
          </p:blipFill>
          <p:spPr>
            <a:xfrm>
              <a:off x="2908813" y="1978558"/>
              <a:ext cx="1674067" cy="159846"/>
            </a:xfrm>
            <a:prstGeom prst="rect">
              <a:avLst/>
            </a:prstGeom>
          </p:spPr>
        </p:pic>
        <p:pic>
          <p:nvPicPr>
            <p:cNvPr id="17" name="object 17"/>
            <p:cNvPicPr/>
            <p:nvPr/>
          </p:nvPicPr>
          <p:blipFill>
            <a:blip r:embed="rId12" cstate="print"/>
            <a:stretch>
              <a:fillRect/>
            </a:stretch>
          </p:blipFill>
          <p:spPr>
            <a:xfrm>
              <a:off x="1602680" y="2093763"/>
              <a:ext cx="3141486" cy="159846"/>
            </a:xfrm>
            <a:prstGeom prst="rect">
              <a:avLst/>
            </a:prstGeom>
          </p:spPr>
        </p:pic>
        <p:pic>
          <p:nvPicPr>
            <p:cNvPr id="18" name="object 18"/>
            <p:cNvPicPr/>
            <p:nvPr/>
          </p:nvPicPr>
          <p:blipFill>
            <a:blip r:embed="rId13" cstate="print"/>
            <a:stretch>
              <a:fillRect/>
            </a:stretch>
          </p:blipFill>
          <p:spPr>
            <a:xfrm>
              <a:off x="1602680" y="2208967"/>
              <a:ext cx="3215649" cy="159846"/>
            </a:xfrm>
            <a:prstGeom prst="rect">
              <a:avLst/>
            </a:prstGeom>
          </p:spPr>
        </p:pic>
        <p:pic>
          <p:nvPicPr>
            <p:cNvPr id="19" name="object 19"/>
            <p:cNvPicPr/>
            <p:nvPr/>
          </p:nvPicPr>
          <p:blipFill>
            <a:blip r:embed="rId14" cstate="print"/>
            <a:stretch>
              <a:fillRect/>
            </a:stretch>
          </p:blipFill>
          <p:spPr>
            <a:xfrm>
              <a:off x="1602680" y="2324172"/>
              <a:ext cx="773311" cy="159846"/>
            </a:xfrm>
            <a:prstGeom prst="rect">
              <a:avLst/>
            </a:prstGeom>
          </p:spPr>
        </p:pic>
        <p:pic>
          <p:nvPicPr>
            <p:cNvPr id="20" name="object 20"/>
            <p:cNvPicPr/>
            <p:nvPr/>
          </p:nvPicPr>
          <p:blipFill>
            <a:blip r:embed="rId15" cstate="print"/>
            <a:stretch>
              <a:fillRect/>
            </a:stretch>
          </p:blipFill>
          <p:spPr>
            <a:xfrm>
              <a:off x="2936894" y="2439377"/>
              <a:ext cx="1726629" cy="159846"/>
            </a:xfrm>
            <a:prstGeom prst="rect">
              <a:avLst/>
            </a:prstGeom>
          </p:spPr>
        </p:pic>
        <p:pic>
          <p:nvPicPr>
            <p:cNvPr id="21" name="object 21"/>
            <p:cNvPicPr/>
            <p:nvPr/>
          </p:nvPicPr>
          <p:blipFill>
            <a:blip r:embed="rId16" cstate="print"/>
            <a:stretch>
              <a:fillRect/>
            </a:stretch>
          </p:blipFill>
          <p:spPr>
            <a:xfrm>
              <a:off x="1602680" y="2554581"/>
              <a:ext cx="3174608" cy="159846"/>
            </a:xfrm>
            <a:prstGeom prst="rect">
              <a:avLst/>
            </a:prstGeom>
          </p:spPr>
        </p:pic>
        <p:pic>
          <p:nvPicPr>
            <p:cNvPr id="22" name="object 22"/>
            <p:cNvPicPr/>
            <p:nvPr/>
          </p:nvPicPr>
          <p:blipFill>
            <a:blip r:embed="rId17" cstate="print"/>
            <a:stretch>
              <a:fillRect/>
            </a:stretch>
          </p:blipFill>
          <p:spPr>
            <a:xfrm>
              <a:off x="1602680" y="2669786"/>
              <a:ext cx="3100445" cy="159846"/>
            </a:xfrm>
            <a:prstGeom prst="rect">
              <a:avLst/>
            </a:prstGeom>
          </p:spPr>
        </p:pic>
        <p:pic>
          <p:nvPicPr>
            <p:cNvPr id="23" name="object 23"/>
            <p:cNvPicPr/>
            <p:nvPr/>
          </p:nvPicPr>
          <p:blipFill>
            <a:blip r:embed="rId18" cstate="print"/>
            <a:stretch>
              <a:fillRect/>
            </a:stretch>
          </p:blipFill>
          <p:spPr>
            <a:xfrm>
              <a:off x="1602680" y="2831792"/>
              <a:ext cx="1982959" cy="170646"/>
            </a:xfrm>
            <a:prstGeom prst="rect">
              <a:avLst/>
            </a:prstGeom>
          </p:spPr>
        </p:pic>
      </p:grpSp>
      <p:sp>
        <p:nvSpPr>
          <p:cNvPr id="24" name="object 24"/>
          <p:cNvSpPr txBox="1"/>
          <p:nvPr/>
        </p:nvSpPr>
        <p:spPr>
          <a:xfrm>
            <a:off x="642910" y="1142984"/>
            <a:ext cx="8001000" cy="5387169"/>
          </a:xfrm>
          <a:prstGeom prst="rect">
            <a:avLst/>
          </a:prstGeom>
        </p:spPr>
        <p:txBody>
          <a:bodyPr vert="horz" wrap="square" lIns="0" tIns="51869" rIns="0" bIns="0" rtlCol="0">
            <a:spAutoFit/>
          </a:bodyPr>
          <a:lstStyle/>
          <a:p>
            <a:pPr marL="22553" marR="9021" algn="just">
              <a:lnSpc>
                <a:spcPts val="1810"/>
              </a:lnSpc>
              <a:spcBef>
                <a:spcPts val="407"/>
              </a:spcBef>
            </a:pPr>
            <a:r>
              <a:rPr sz="2000" b="1" spc="-9" dirty="0">
                <a:latin typeface="Cambria" pitchFamily="18" charset="0"/>
                <a:ea typeface="Cambria" pitchFamily="18" charset="0"/>
                <a:cs typeface="Times New Roman" pitchFamily="18" charset="0"/>
              </a:rPr>
              <a:t>“The </a:t>
            </a:r>
            <a:r>
              <a:rPr sz="2000" b="1" spc="-18" dirty="0">
                <a:latin typeface="Cambria" pitchFamily="18" charset="0"/>
                <a:ea typeface="Cambria" pitchFamily="18" charset="0"/>
                <a:cs typeface="Times New Roman" pitchFamily="18" charset="0"/>
              </a:rPr>
              <a:t>overall </a:t>
            </a:r>
            <a:r>
              <a:rPr sz="2000" b="1" spc="-9" dirty="0">
                <a:latin typeface="Cambria" pitchFamily="18" charset="0"/>
                <a:ea typeface="Cambria" pitchFamily="18" charset="0"/>
                <a:cs typeface="Times New Roman" pitchFamily="18" charset="0"/>
              </a:rPr>
              <a:t>structure of the software </a:t>
            </a:r>
            <a:r>
              <a:rPr sz="2000" b="1" spc="-18" dirty="0">
                <a:latin typeface="Cambria" pitchFamily="18" charset="0"/>
                <a:ea typeface="Cambria" pitchFamily="18" charset="0"/>
                <a:cs typeface="Times New Roman" pitchFamily="18" charset="0"/>
              </a:rPr>
              <a:t>and </a:t>
            </a:r>
            <a:r>
              <a:rPr sz="2000" b="1" spc="-9" dirty="0">
                <a:latin typeface="Cambria" pitchFamily="18" charset="0"/>
                <a:ea typeface="Cambria" pitchFamily="18" charset="0"/>
                <a:cs typeface="Times New Roman" pitchFamily="18" charset="0"/>
              </a:rPr>
              <a:t>the </a:t>
            </a:r>
            <a:r>
              <a:rPr sz="2000" b="1" spc="-9">
                <a:latin typeface="Cambria" pitchFamily="18" charset="0"/>
                <a:ea typeface="Cambria" pitchFamily="18" charset="0"/>
                <a:cs typeface="Times New Roman" pitchFamily="18" charset="0"/>
              </a:rPr>
              <a:t>ways in</a:t>
            </a:r>
            <a:r>
              <a:rPr sz="2000" b="1">
                <a:latin typeface="Cambria" pitchFamily="18" charset="0"/>
                <a:ea typeface="Cambria" pitchFamily="18" charset="0"/>
                <a:cs typeface="Times New Roman" pitchFamily="18" charset="0"/>
              </a:rPr>
              <a:t> </a:t>
            </a:r>
            <a:r>
              <a:rPr sz="2000" b="1" dirty="0">
                <a:latin typeface="Cambria" pitchFamily="18" charset="0"/>
                <a:ea typeface="Cambria" pitchFamily="18" charset="0"/>
                <a:cs typeface="Times New Roman" pitchFamily="18" charset="0"/>
              </a:rPr>
              <a:t>which</a:t>
            </a:r>
            <a:r>
              <a:rPr sz="2000" b="1" spc="-53" dirty="0">
                <a:latin typeface="Cambria" pitchFamily="18" charset="0"/>
                <a:ea typeface="Cambria" pitchFamily="18" charset="0"/>
                <a:cs typeface="Times New Roman" pitchFamily="18" charset="0"/>
              </a:rPr>
              <a:t> </a:t>
            </a:r>
            <a:r>
              <a:rPr sz="2000" b="1" spc="-9" dirty="0">
                <a:latin typeface="Cambria" pitchFamily="18" charset="0"/>
                <a:ea typeface="Cambria" pitchFamily="18" charset="0"/>
                <a:cs typeface="Times New Roman" pitchFamily="18" charset="0"/>
              </a:rPr>
              <a:t>that</a:t>
            </a:r>
            <a:r>
              <a:rPr sz="2000" b="1" spc="-18" dirty="0">
                <a:latin typeface="Cambria" pitchFamily="18" charset="0"/>
                <a:ea typeface="Cambria" pitchFamily="18" charset="0"/>
                <a:cs typeface="Times New Roman" pitchFamily="18" charset="0"/>
              </a:rPr>
              <a:t> </a:t>
            </a:r>
            <a:r>
              <a:rPr sz="2000" b="1" spc="-9" dirty="0">
                <a:latin typeface="Cambria" pitchFamily="18" charset="0"/>
                <a:ea typeface="Cambria" pitchFamily="18" charset="0"/>
                <a:cs typeface="Times New Roman" pitchFamily="18" charset="0"/>
              </a:rPr>
              <a:t>structure</a:t>
            </a:r>
            <a:r>
              <a:rPr sz="2000" b="1" spc="-44" dirty="0">
                <a:latin typeface="Cambria" pitchFamily="18" charset="0"/>
                <a:ea typeface="Cambria" pitchFamily="18" charset="0"/>
                <a:cs typeface="Times New Roman" pitchFamily="18" charset="0"/>
              </a:rPr>
              <a:t> </a:t>
            </a:r>
            <a:r>
              <a:rPr sz="2000" b="1" spc="-9" dirty="0">
                <a:latin typeface="Cambria" pitchFamily="18" charset="0"/>
                <a:ea typeface="Cambria" pitchFamily="18" charset="0"/>
                <a:cs typeface="Times New Roman" pitchFamily="18" charset="0"/>
              </a:rPr>
              <a:t>provides</a:t>
            </a:r>
            <a:r>
              <a:rPr sz="2000" b="1" dirty="0">
                <a:latin typeface="Cambria" pitchFamily="18" charset="0"/>
                <a:ea typeface="Cambria" pitchFamily="18" charset="0"/>
                <a:cs typeface="Times New Roman" pitchFamily="18" charset="0"/>
              </a:rPr>
              <a:t> </a:t>
            </a:r>
            <a:r>
              <a:rPr sz="2000" b="1" spc="-9" dirty="0">
                <a:latin typeface="Cambria" pitchFamily="18" charset="0"/>
                <a:ea typeface="Cambria" pitchFamily="18" charset="0"/>
                <a:cs typeface="Times New Roman" pitchFamily="18" charset="0"/>
              </a:rPr>
              <a:t>conceptual</a:t>
            </a:r>
            <a:r>
              <a:rPr sz="2000" b="1" spc="-27" dirty="0">
                <a:latin typeface="Cambria" pitchFamily="18" charset="0"/>
                <a:ea typeface="Cambria" pitchFamily="18" charset="0"/>
                <a:cs typeface="Times New Roman" pitchFamily="18" charset="0"/>
              </a:rPr>
              <a:t> </a:t>
            </a:r>
            <a:r>
              <a:rPr sz="2000" b="1" spc="-9" dirty="0">
                <a:latin typeface="Cambria" pitchFamily="18" charset="0"/>
                <a:ea typeface="Cambria" pitchFamily="18" charset="0"/>
                <a:cs typeface="Times New Roman" pitchFamily="18" charset="0"/>
              </a:rPr>
              <a:t>integrity</a:t>
            </a:r>
            <a:r>
              <a:rPr sz="2000" b="1" spc="-27" dirty="0">
                <a:latin typeface="Cambria" pitchFamily="18" charset="0"/>
                <a:ea typeface="Cambria" pitchFamily="18" charset="0"/>
                <a:cs typeface="Times New Roman" pitchFamily="18" charset="0"/>
              </a:rPr>
              <a:t> </a:t>
            </a:r>
            <a:r>
              <a:rPr sz="2000" b="1" spc="-9" dirty="0">
                <a:latin typeface="Cambria" pitchFamily="18" charset="0"/>
                <a:ea typeface="Cambria" pitchFamily="18" charset="0"/>
                <a:cs typeface="Times New Roman" pitchFamily="18" charset="0"/>
              </a:rPr>
              <a:t>for a </a:t>
            </a:r>
            <a:r>
              <a:rPr sz="2000" b="1" spc="-444" dirty="0">
                <a:latin typeface="Cambria" pitchFamily="18" charset="0"/>
                <a:ea typeface="Cambria" pitchFamily="18" charset="0"/>
                <a:cs typeface="Times New Roman" pitchFamily="18" charset="0"/>
              </a:rPr>
              <a:t> </a:t>
            </a:r>
            <a:r>
              <a:rPr sz="2000" b="1" spc="-18">
                <a:latin typeface="Cambria" pitchFamily="18" charset="0"/>
                <a:ea typeface="Cambria" pitchFamily="18" charset="0"/>
                <a:cs typeface="Times New Roman" pitchFamily="18" charset="0"/>
              </a:rPr>
              <a:t>system.”</a:t>
            </a:r>
            <a:endParaRPr lang="en-IN" sz="2000" b="1" spc="-18" dirty="0">
              <a:latin typeface="Cambria" pitchFamily="18" charset="0"/>
              <a:ea typeface="Cambria" pitchFamily="18" charset="0"/>
              <a:cs typeface="Times New Roman" pitchFamily="18" charset="0"/>
            </a:endParaRPr>
          </a:p>
          <a:p>
            <a:pPr marL="22553" marR="9021" algn="just">
              <a:lnSpc>
                <a:spcPts val="1810"/>
              </a:lnSpc>
              <a:spcBef>
                <a:spcPts val="407"/>
              </a:spcBef>
            </a:pPr>
            <a:endParaRPr sz="2000">
              <a:latin typeface="Cambria" pitchFamily="18" charset="0"/>
              <a:ea typeface="Cambria" pitchFamily="18" charset="0"/>
              <a:cs typeface="Times New Roman" pitchFamily="18" charset="0"/>
            </a:endParaRPr>
          </a:p>
          <a:p>
            <a:pPr marL="22553" marR="151103" algn="just">
              <a:spcBef>
                <a:spcPts val="604"/>
              </a:spcBef>
            </a:pPr>
            <a:r>
              <a:rPr sz="2000" b="1" dirty="0">
                <a:solidFill>
                  <a:srgbClr val="9A0000"/>
                </a:solidFill>
                <a:latin typeface="Cambria" pitchFamily="18" charset="0"/>
                <a:ea typeface="Cambria" pitchFamily="18" charset="0"/>
                <a:cs typeface="Times New Roman" pitchFamily="18" charset="0"/>
              </a:rPr>
              <a:t>Structural</a:t>
            </a:r>
            <a:r>
              <a:rPr sz="2000" b="1" spc="9" dirty="0">
                <a:solidFill>
                  <a:srgbClr val="9A0000"/>
                </a:solidFill>
                <a:latin typeface="Cambria" pitchFamily="18" charset="0"/>
                <a:ea typeface="Cambria" pitchFamily="18" charset="0"/>
                <a:cs typeface="Times New Roman" pitchFamily="18" charset="0"/>
              </a:rPr>
              <a:t> </a:t>
            </a:r>
            <a:r>
              <a:rPr sz="2000" b="1" dirty="0">
                <a:solidFill>
                  <a:srgbClr val="9A0000"/>
                </a:solidFill>
                <a:latin typeface="Cambria" pitchFamily="18" charset="0"/>
                <a:ea typeface="Cambria" pitchFamily="18" charset="0"/>
                <a:cs typeface="Times New Roman" pitchFamily="18" charset="0"/>
              </a:rPr>
              <a:t>properties.</a:t>
            </a:r>
            <a:r>
              <a:rPr sz="2000" b="1" spc="27" dirty="0">
                <a:solidFill>
                  <a:srgbClr val="9A0000"/>
                </a:solidFill>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This</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aspect</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of</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architectural design </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representation</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defines</a:t>
            </a:r>
            <a:r>
              <a:rPr sz="2000" spc="-9" dirty="0">
                <a:latin typeface="Cambria" pitchFamily="18" charset="0"/>
                <a:ea typeface="Cambria" pitchFamily="18" charset="0"/>
                <a:cs typeface="Times New Roman" pitchFamily="18" charset="0"/>
              </a:rPr>
              <a:t> </a:t>
            </a:r>
            <a:r>
              <a:rPr sz="2000" dirty="0">
                <a:solidFill>
                  <a:srgbClr val="0070C0"/>
                </a:solidFill>
                <a:latin typeface="Cambria" pitchFamily="18" charset="0"/>
                <a:ea typeface="Cambria" pitchFamily="18" charset="0"/>
                <a:cs typeface="Times New Roman" pitchFamily="18" charset="0"/>
              </a:rPr>
              <a:t>the</a:t>
            </a:r>
            <a:r>
              <a:rPr sz="2000" spc="9" dirty="0">
                <a:solidFill>
                  <a:srgbClr val="0070C0"/>
                </a:solidFill>
                <a:latin typeface="Cambria" pitchFamily="18" charset="0"/>
                <a:ea typeface="Cambria" pitchFamily="18" charset="0"/>
                <a:cs typeface="Times New Roman" pitchFamily="18" charset="0"/>
              </a:rPr>
              <a:t> </a:t>
            </a:r>
            <a:r>
              <a:rPr sz="2000" dirty="0">
                <a:solidFill>
                  <a:srgbClr val="0070C0"/>
                </a:solidFill>
                <a:latin typeface="Cambria" pitchFamily="18" charset="0"/>
                <a:ea typeface="Cambria" pitchFamily="18" charset="0"/>
                <a:cs typeface="Times New Roman" pitchFamily="18" charset="0"/>
              </a:rPr>
              <a:t>components</a:t>
            </a:r>
            <a:r>
              <a:rPr sz="2000" spc="9" dirty="0">
                <a:solidFill>
                  <a:srgbClr val="0070C0"/>
                </a:solidFill>
                <a:latin typeface="Cambria" pitchFamily="18" charset="0"/>
                <a:ea typeface="Cambria" pitchFamily="18" charset="0"/>
                <a:cs typeface="Times New Roman" pitchFamily="18" charset="0"/>
              </a:rPr>
              <a:t> </a:t>
            </a:r>
            <a:r>
              <a:rPr sz="2000" dirty="0">
                <a:solidFill>
                  <a:srgbClr val="0070C0"/>
                </a:solidFill>
                <a:latin typeface="Cambria" pitchFamily="18" charset="0"/>
                <a:ea typeface="Cambria" pitchFamily="18" charset="0"/>
                <a:cs typeface="Times New Roman" pitchFamily="18" charset="0"/>
              </a:rPr>
              <a:t>of</a:t>
            </a:r>
            <a:r>
              <a:rPr sz="2000" spc="9" dirty="0">
                <a:solidFill>
                  <a:srgbClr val="0070C0"/>
                </a:solidFill>
                <a:latin typeface="Cambria" pitchFamily="18" charset="0"/>
                <a:ea typeface="Cambria" pitchFamily="18" charset="0"/>
                <a:cs typeface="Times New Roman" pitchFamily="18" charset="0"/>
              </a:rPr>
              <a:t> </a:t>
            </a:r>
            <a:r>
              <a:rPr sz="2000" dirty="0">
                <a:solidFill>
                  <a:srgbClr val="0070C0"/>
                </a:solidFill>
                <a:latin typeface="Cambria" pitchFamily="18" charset="0"/>
                <a:ea typeface="Cambria" pitchFamily="18" charset="0"/>
                <a:cs typeface="Times New Roman" pitchFamily="18" charset="0"/>
              </a:rPr>
              <a:t>a</a:t>
            </a:r>
            <a:r>
              <a:rPr sz="2000" spc="9" dirty="0">
                <a:solidFill>
                  <a:srgbClr val="0070C0"/>
                </a:solidFill>
                <a:latin typeface="Cambria" pitchFamily="18" charset="0"/>
                <a:ea typeface="Cambria" pitchFamily="18" charset="0"/>
                <a:cs typeface="Times New Roman" pitchFamily="18" charset="0"/>
              </a:rPr>
              <a:t> </a:t>
            </a:r>
            <a:r>
              <a:rPr sz="2000" dirty="0">
                <a:solidFill>
                  <a:srgbClr val="0070C0"/>
                </a:solidFill>
                <a:latin typeface="Cambria" pitchFamily="18" charset="0"/>
                <a:ea typeface="Cambria" pitchFamily="18" charset="0"/>
                <a:cs typeface="Times New Roman" pitchFamily="18" charset="0"/>
              </a:rPr>
              <a:t>system</a:t>
            </a:r>
            <a:r>
              <a:rPr sz="2000" spc="27" dirty="0">
                <a:solidFill>
                  <a:srgbClr val="0070C0"/>
                </a:solidFill>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(e.g.,</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modules, </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objects,</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filters)</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and the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manner</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in</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which</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those components</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are </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packaged</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and interact</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with</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one </a:t>
            </a:r>
            <a:r>
              <a:rPr sz="2000" spc="-9" dirty="0">
                <a:latin typeface="Cambria" pitchFamily="18" charset="0"/>
                <a:ea typeface="Cambria" pitchFamily="18" charset="0"/>
                <a:cs typeface="Times New Roman" pitchFamily="18" charset="0"/>
              </a:rPr>
              <a:t>another</a:t>
            </a:r>
            <a:r>
              <a:rPr sz="2000" spc="-9">
                <a:latin typeface="Cambria" pitchFamily="18" charset="0"/>
                <a:ea typeface="Cambria" pitchFamily="18" charset="0"/>
                <a:cs typeface="Times New Roman" pitchFamily="18" charset="0"/>
              </a:rPr>
              <a:t>.</a:t>
            </a:r>
            <a:r>
              <a:rPr sz="2000" spc="18">
                <a:latin typeface="Cambria" pitchFamily="18" charset="0"/>
                <a:ea typeface="Cambria" pitchFamily="18" charset="0"/>
                <a:cs typeface="Times New Roman" pitchFamily="18" charset="0"/>
              </a:rPr>
              <a:t> </a:t>
            </a:r>
            <a:endParaRPr lang="en-IN" sz="2000" dirty="0">
              <a:latin typeface="Cambria" pitchFamily="18" charset="0"/>
              <a:ea typeface="Cambria" pitchFamily="18" charset="0"/>
              <a:cs typeface="Times New Roman" pitchFamily="18" charset="0"/>
            </a:endParaRPr>
          </a:p>
          <a:p>
            <a:pPr marL="22553" marR="151103" algn="just">
              <a:spcBef>
                <a:spcPts val="604"/>
              </a:spcBef>
            </a:pPr>
            <a:endParaRPr sz="2000">
              <a:latin typeface="Cambria" pitchFamily="18" charset="0"/>
              <a:ea typeface="Cambria" pitchFamily="18" charset="0"/>
              <a:cs typeface="Times New Roman" pitchFamily="18" charset="0"/>
            </a:endParaRPr>
          </a:p>
          <a:p>
            <a:pPr marL="22553" marR="165762" algn="just">
              <a:spcBef>
                <a:spcPts val="80"/>
              </a:spcBef>
            </a:pPr>
            <a:r>
              <a:rPr sz="2000" b="1" dirty="0">
                <a:solidFill>
                  <a:srgbClr val="9A0000"/>
                </a:solidFill>
                <a:latin typeface="Cambria" pitchFamily="18" charset="0"/>
                <a:ea typeface="Cambria" pitchFamily="18" charset="0"/>
                <a:cs typeface="Times New Roman" pitchFamily="18" charset="0"/>
              </a:rPr>
              <a:t>Extra-functional</a:t>
            </a:r>
            <a:r>
              <a:rPr sz="2000" b="1" spc="27" dirty="0">
                <a:solidFill>
                  <a:srgbClr val="9A0000"/>
                </a:solidFill>
                <a:latin typeface="Cambria" pitchFamily="18" charset="0"/>
                <a:ea typeface="Cambria" pitchFamily="18" charset="0"/>
                <a:cs typeface="Times New Roman" pitchFamily="18" charset="0"/>
              </a:rPr>
              <a:t> </a:t>
            </a:r>
            <a:r>
              <a:rPr sz="2000" b="1" dirty="0">
                <a:solidFill>
                  <a:srgbClr val="9A0000"/>
                </a:solidFill>
                <a:latin typeface="Cambria" pitchFamily="18" charset="0"/>
                <a:ea typeface="Cambria" pitchFamily="18" charset="0"/>
                <a:cs typeface="Times New Roman" pitchFamily="18" charset="0"/>
              </a:rPr>
              <a:t>properties.</a:t>
            </a:r>
            <a:r>
              <a:rPr sz="2000" b="1" spc="9" dirty="0">
                <a:solidFill>
                  <a:srgbClr val="9A0000"/>
                </a:solidFill>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architectural</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design</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description </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should</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address</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how the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design architecture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achieves</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requirements</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for </a:t>
            </a:r>
            <a:r>
              <a:rPr sz="2000" spc="9" dirty="0">
                <a:latin typeface="Cambria" pitchFamily="18" charset="0"/>
                <a:ea typeface="Cambria" pitchFamily="18" charset="0"/>
                <a:cs typeface="Times New Roman" pitchFamily="18" charset="0"/>
              </a:rPr>
              <a:t> </a:t>
            </a:r>
            <a:r>
              <a:rPr sz="2000" dirty="0">
                <a:solidFill>
                  <a:srgbClr val="0070C0"/>
                </a:solidFill>
                <a:latin typeface="Cambria" pitchFamily="18" charset="0"/>
                <a:ea typeface="Cambria" pitchFamily="18" charset="0"/>
                <a:cs typeface="Times New Roman" pitchFamily="18" charset="0"/>
              </a:rPr>
              <a:t>performance,</a:t>
            </a:r>
            <a:r>
              <a:rPr sz="2000" spc="27" dirty="0">
                <a:solidFill>
                  <a:srgbClr val="0070C0"/>
                </a:solidFill>
                <a:latin typeface="Cambria" pitchFamily="18" charset="0"/>
                <a:ea typeface="Cambria" pitchFamily="18" charset="0"/>
                <a:cs typeface="Times New Roman" pitchFamily="18" charset="0"/>
              </a:rPr>
              <a:t> </a:t>
            </a:r>
            <a:r>
              <a:rPr sz="2000" spc="-18" dirty="0">
                <a:solidFill>
                  <a:srgbClr val="0070C0"/>
                </a:solidFill>
                <a:latin typeface="Cambria" pitchFamily="18" charset="0"/>
                <a:ea typeface="Cambria" pitchFamily="18" charset="0"/>
                <a:cs typeface="Times New Roman" pitchFamily="18" charset="0"/>
              </a:rPr>
              <a:t>capacity,</a:t>
            </a:r>
            <a:r>
              <a:rPr sz="2000" spc="36" dirty="0">
                <a:solidFill>
                  <a:srgbClr val="0070C0"/>
                </a:solidFill>
                <a:latin typeface="Cambria" pitchFamily="18" charset="0"/>
                <a:ea typeface="Cambria" pitchFamily="18" charset="0"/>
                <a:cs typeface="Times New Roman" pitchFamily="18" charset="0"/>
              </a:rPr>
              <a:t> </a:t>
            </a:r>
            <a:r>
              <a:rPr sz="2000" spc="-9" dirty="0">
                <a:solidFill>
                  <a:srgbClr val="0070C0"/>
                </a:solidFill>
                <a:latin typeface="Cambria" pitchFamily="18" charset="0"/>
                <a:ea typeface="Cambria" pitchFamily="18" charset="0"/>
                <a:cs typeface="Times New Roman" pitchFamily="18" charset="0"/>
              </a:rPr>
              <a:t>reliability,</a:t>
            </a:r>
            <a:r>
              <a:rPr sz="2000" dirty="0">
                <a:solidFill>
                  <a:srgbClr val="0070C0"/>
                </a:solidFill>
                <a:latin typeface="Cambria" pitchFamily="18" charset="0"/>
                <a:ea typeface="Cambria" pitchFamily="18" charset="0"/>
                <a:cs typeface="Times New Roman" pitchFamily="18" charset="0"/>
              </a:rPr>
              <a:t> </a:t>
            </a:r>
            <a:r>
              <a:rPr sz="2000" spc="-18" dirty="0">
                <a:solidFill>
                  <a:srgbClr val="0070C0"/>
                </a:solidFill>
                <a:latin typeface="Cambria" pitchFamily="18" charset="0"/>
                <a:ea typeface="Cambria" pitchFamily="18" charset="0"/>
                <a:cs typeface="Times New Roman" pitchFamily="18" charset="0"/>
              </a:rPr>
              <a:t>security,</a:t>
            </a:r>
            <a:r>
              <a:rPr sz="2000" spc="36" dirty="0">
                <a:solidFill>
                  <a:srgbClr val="0070C0"/>
                </a:solidFill>
                <a:latin typeface="Cambria" pitchFamily="18" charset="0"/>
                <a:ea typeface="Cambria" pitchFamily="18" charset="0"/>
                <a:cs typeface="Times New Roman" pitchFamily="18" charset="0"/>
              </a:rPr>
              <a:t> </a:t>
            </a:r>
            <a:r>
              <a:rPr sz="2000" spc="-9" dirty="0">
                <a:solidFill>
                  <a:srgbClr val="0070C0"/>
                </a:solidFill>
                <a:latin typeface="Cambria" pitchFamily="18" charset="0"/>
                <a:ea typeface="Cambria" pitchFamily="18" charset="0"/>
                <a:cs typeface="Times New Roman" pitchFamily="18" charset="0"/>
              </a:rPr>
              <a:t>adaptability</a:t>
            </a:r>
            <a:r>
              <a:rPr sz="2000" spc="-9" dirty="0">
                <a:latin typeface="Cambria" pitchFamily="18" charset="0"/>
                <a:ea typeface="Cambria" pitchFamily="18" charset="0"/>
                <a:cs typeface="Times New Roman" pitchFamily="18" charset="0"/>
              </a:rPr>
              <a:t>,</a:t>
            </a:r>
            <a:r>
              <a:rPr sz="2000" spc="27"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and</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other</a:t>
            </a:r>
            <a:r>
              <a:rPr sz="2000" spc="36"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system </a:t>
            </a:r>
            <a:r>
              <a:rPr sz="2000" spc="-346" dirty="0">
                <a:latin typeface="Cambria" pitchFamily="18" charset="0"/>
                <a:ea typeface="Cambria" pitchFamily="18" charset="0"/>
                <a:cs typeface="Times New Roman" pitchFamily="18" charset="0"/>
              </a:rPr>
              <a:t> </a:t>
            </a:r>
            <a:r>
              <a:rPr sz="2000">
                <a:latin typeface="Cambria" pitchFamily="18" charset="0"/>
                <a:ea typeface="Cambria" pitchFamily="18" charset="0"/>
                <a:cs typeface="Times New Roman" pitchFamily="18" charset="0"/>
              </a:rPr>
              <a:t>characteristics.</a:t>
            </a:r>
            <a:endParaRPr lang="en-IN" sz="2000" dirty="0">
              <a:latin typeface="Cambria" pitchFamily="18" charset="0"/>
              <a:ea typeface="Cambria" pitchFamily="18" charset="0"/>
              <a:cs typeface="Times New Roman" pitchFamily="18" charset="0"/>
            </a:endParaRPr>
          </a:p>
          <a:p>
            <a:pPr marL="22553" marR="165762" algn="just">
              <a:spcBef>
                <a:spcPts val="80"/>
              </a:spcBef>
            </a:pPr>
            <a:endParaRPr sz="2000">
              <a:latin typeface="Cambria" pitchFamily="18" charset="0"/>
              <a:ea typeface="Cambria" pitchFamily="18" charset="0"/>
              <a:cs typeface="Times New Roman" pitchFamily="18" charset="0"/>
            </a:endParaRPr>
          </a:p>
          <a:p>
            <a:pPr marL="22553" marR="233420" algn="just">
              <a:spcBef>
                <a:spcPts val="53"/>
              </a:spcBef>
            </a:pPr>
            <a:r>
              <a:rPr sz="2000" b="1" dirty="0">
                <a:solidFill>
                  <a:srgbClr val="9A0000"/>
                </a:solidFill>
                <a:latin typeface="Cambria" pitchFamily="18" charset="0"/>
                <a:ea typeface="Cambria" pitchFamily="18" charset="0"/>
                <a:cs typeface="Times New Roman" pitchFamily="18" charset="0"/>
              </a:rPr>
              <a:t>Families</a:t>
            </a:r>
            <a:r>
              <a:rPr sz="2000" b="1" spc="18" dirty="0">
                <a:solidFill>
                  <a:srgbClr val="9A0000"/>
                </a:solidFill>
                <a:latin typeface="Cambria" pitchFamily="18" charset="0"/>
                <a:ea typeface="Cambria" pitchFamily="18" charset="0"/>
                <a:cs typeface="Times New Roman" pitchFamily="18" charset="0"/>
              </a:rPr>
              <a:t> </a:t>
            </a:r>
            <a:r>
              <a:rPr sz="2000" b="1" dirty="0">
                <a:solidFill>
                  <a:srgbClr val="9A0000"/>
                </a:solidFill>
                <a:latin typeface="Cambria" pitchFamily="18" charset="0"/>
                <a:ea typeface="Cambria" pitchFamily="18" charset="0"/>
                <a:cs typeface="Times New Roman" pitchFamily="18" charset="0"/>
              </a:rPr>
              <a:t>of related</a:t>
            </a:r>
            <a:r>
              <a:rPr sz="2000" b="1" spc="27" dirty="0">
                <a:solidFill>
                  <a:srgbClr val="9A0000"/>
                </a:solidFill>
                <a:latin typeface="Cambria" pitchFamily="18" charset="0"/>
                <a:ea typeface="Cambria" pitchFamily="18" charset="0"/>
                <a:cs typeface="Times New Roman" pitchFamily="18" charset="0"/>
              </a:rPr>
              <a:t> </a:t>
            </a:r>
            <a:r>
              <a:rPr sz="2000" b="1" spc="-9" dirty="0">
                <a:solidFill>
                  <a:srgbClr val="9A0000"/>
                </a:solidFill>
                <a:latin typeface="Cambria" pitchFamily="18" charset="0"/>
                <a:ea typeface="Cambria" pitchFamily="18" charset="0"/>
                <a:cs typeface="Times New Roman" pitchFamily="18" charset="0"/>
              </a:rPr>
              <a:t>systems.</a:t>
            </a:r>
            <a:r>
              <a:rPr sz="2000" b="1" spc="62" dirty="0">
                <a:solidFill>
                  <a:srgbClr val="9A0000"/>
                </a:solidFill>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architectural design should</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draw </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upon</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repeatable</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patterns</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that</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are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commonly</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encountered</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in the</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design </a:t>
            </a:r>
            <a:r>
              <a:rPr sz="2000" spc="-346"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of</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families</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of</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similar</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systems.</a:t>
            </a:r>
            <a:r>
              <a:rPr sz="2000" spc="27"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In</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essence, the</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design</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should</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have the</a:t>
            </a:r>
            <a:endParaRPr sz="2000">
              <a:latin typeface="Cambria" pitchFamily="18" charset="0"/>
              <a:ea typeface="Cambria" pitchFamily="18" charset="0"/>
              <a:cs typeface="Times New Roman" pitchFamily="18" charset="0"/>
            </a:endParaRPr>
          </a:p>
          <a:p>
            <a:pPr marL="22553" algn="just">
              <a:spcBef>
                <a:spcPts val="693"/>
              </a:spcBef>
            </a:pPr>
            <a:r>
              <a:rPr sz="2000" dirty="0">
                <a:latin typeface="Cambria" pitchFamily="18" charset="0"/>
                <a:ea typeface="Cambria" pitchFamily="18" charset="0"/>
                <a:cs typeface="Times New Roman" pitchFamily="18" charset="0"/>
              </a:rPr>
              <a:t>ability</a:t>
            </a:r>
            <a:r>
              <a:rPr sz="2000" spc="-36"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to reuse architectural</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building</a:t>
            </a:r>
            <a:r>
              <a:rPr sz="2000" spc="-27"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blocks.</a:t>
            </a:r>
            <a:endParaRPr sz="2000">
              <a:latin typeface="Cambria" pitchFamily="18" charset="0"/>
              <a:ea typeface="Cambria" pitchFamily="18" charset="0"/>
              <a:cs typeface="Times New Roman" pitchFamily="18" charset="0"/>
            </a:endParaRPr>
          </a:p>
        </p:txBody>
      </p:sp>
      <p:grpSp>
        <p:nvGrpSpPr>
          <p:cNvPr id="3" name="object 25"/>
          <p:cNvGrpSpPr/>
          <p:nvPr/>
        </p:nvGrpSpPr>
        <p:grpSpPr>
          <a:xfrm>
            <a:off x="6363218" y="6692256"/>
            <a:ext cx="1745215" cy="123469"/>
            <a:chOff x="4012362" y="3166428"/>
            <a:chExt cx="1100455" cy="58419"/>
          </a:xfrm>
        </p:grpSpPr>
        <p:sp>
          <p:nvSpPr>
            <p:cNvPr id="26" name="object 26"/>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7" name="object 27"/>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28" name="object 28"/>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9" name="object 29"/>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0" name="object 30"/>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object 31"/>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2" name="object 32"/>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33" name="object 33"/>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34" name="object 34"/>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5" name="object 35"/>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36" name="object 36"/>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6" name="object 37"/>
          <p:cNvGrpSpPr/>
          <p:nvPr/>
        </p:nvGrpSpPr>
        <p:grpSpPr>
          <a:xfrm>
            <a:off x="8705444" y="6694928"/>
            <a:ext cx="378650" cy="120787"/>
            <a:chOff x="5489266" y="3167693"/>
            <a:chExt cx="238760" cy="57150"/>
          </a:xfrm>
        </p:grpSpPr>
        <p:sp>
          <p:nvSpPr>
            <p:cNvPr id="38" name="object 38"/>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39" name="object 39"/>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0" name="object 40"/>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Tree>
  </p:cSld>
  <p:clrMapOvr>
    <a:masterClrMapping/>
  </p:clrMapOvr>
  <p:transition>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70829" y="6469480"/>
            <a:ext cx="146022" cy="150438"/>
          </a:xfrm>
          <a:prstGeom prst="rect">
            <a:avLst/>
          </a:prstGeom>
        </p:spPr>
        <p:txBody>
          <a:bodyPr vert="horz" wrap="square" lIns="0" tIns="27063" rIns="0" bIns="0" rtlCol="0">
            <a:spAutoFit/>
          </a:bodyPr>
          <a:lstStyle/>
          <a:p>
            <a:pPr marL="22553">
              <a:spcBef>
                <a:spcPts val="213"/>
              </a:spcBef>
            </a:pPr>
            <a:r>
              <a:rPr sz="800" spc="9" dirty="0">
                <a:latin typeface="Arial MT"/>
                <a:cs typeface="Arial MT"/>
              </a:rPr>
              <a:t>11</a:t>
            </a:r>
            <a:endParaRPr sz="800">
              <a:latin typeface="Arial MT"/>
              <a:cs typeface="Arial MT"/>
            </a:endParaRPr>
          </a:p>
        </p:txBody>
      </p:sp>
      <p:sp>
        <p:nvSpPr>
          <p:cNvPr id="4" name="object 4"/>
          <p:cNvSpPr txBox="1">
            <a:spLocks noGrp="1"/>
          </p:cNvSpPr>
          <p:nvPr>
            <p:ph type="title"/>
          </p:nvPr>
        </p:nvSpPr>
        <p:spPr>
          <a:xfrm>
            <a:off x="2103810" y="533400"/>
            <a:ext cx="4601790" cy="538575"/>
          </a:xfrm>
          <a:prstGeom prst="rect">
            <a:avLst/>
          </a:prstGeom>
        </p:spPr>
        <p:txBody>
          <a:bodyPr vert="horz" wrap="square" lIns="0" tIns="30446" rIns="0" bIns="0" rtlCol="0">
            <a:spAutoFit/>
          </a:bodyPr>
          <a:lstStyle/>
          <a:p>
            <a:pPr marL="22553">
              <a:spcBef>
                <a:spcPts val="240"/>
              </a:spcBef>
            </a:pPr>
            <a:r>
              <a:rPr lang="en-IN" sz="3300" spc="27" dirty="0"/>
              <a:t>3.</a:t>
            </a:r>
            <a:r>
              <a:rPr sz="3300" spc="27"/>
              <a:t>Patterns</a:t>
            </a:r>
            <a:endParaRPr sz="3300"/>
          </a:p>
        </p:txBody>
      </p:sp>
      <p:sp>
        <p:nvSpPr>
          <p:cNvPr id="52" name="object 52"/>
          <p:cNvSpPr txBox="1">
            <a:spLocks noGrp="1"/>
          </p:cNvSpPr>
          <p:nvPr>
            <p:ph type="body" idx="1"/>
          </p:nvPr>
        </p:nvSpPr>
        <p:spPr>
          <a:xfrm>
            <a:off x="990600" y="1219200"/>
            <a:ext cx="7943088" cy="5749678"/>
          </a:xfrm>
          <a:prstGeom prst="rect">
            <a:avLst/>
          </a:prstGeom>
        </p:spPr>
        <p:txBody>
          <a:bodyPr vert="horz" wrap="square" lIns="0" tIns="58637" rIns="0" bIns="0" rtlCol="0">
            <a:spAutoFit/>
          </a:bodyPr>
          <a:lstStyle/>
          <a:p>
            <a:pPr marL="533370" algn="just">
              <a:spcBef>
                <a:spcPts val="462"/>
              </a:spcBef>
              <a:buNone/>
            </a:pPr>
            <a:r>
              <a:rPr sz="1800" dirty="0">
                <a:latin typeface="Times New Roman" pitchFamily="18" charset="0"/>
                <a:cs typeface="Times New Roman" pitchFamily="18" charset="0"/>
              </a:rPr>
              <a:t>Design</a:t>
            </a:r>
            <a:r>
              <a:rPr sz="1800" spc="-44" dirty="0">
                <a:latin typeface="Times New Roman" pitchFamily="18" charset="0"/>
                <a:cs typeface="Times New Roman" pitchFamily="18" charset="0"/>
              </a:rPr>
              <a:t> </a:t>
            </a:r>
            <a:r>
              <a:rPr sz="1800">
                <a:latin typeface="Times New Roman" pitchFamily="18" charset="0"/>
                <a:cs typeface="Times New Roman" pitchFamily="18" charset="0"/>
              </a:rPr>
              <a:t>Pattern</a:t>
            </a:r>
            <a:r>
              <a:rPr sz="1800" spc="-18">
                <a:latin typeface="Times New Roman" pitchFamily="18" charset="0"/>
                <a:cs typeface="Times New Roman" pitchFamily="18" charset="0"/>
              </a:rPr>
              <a:t> </a:t>
            </a:r>
            <a:r>
              <a:rPr sz="1800" spc="-9">
                <a:solidFill>
                  <a:srgbClr val="0070C0"/>
                </a:solidFill>
                <a:latin typeface="Times New Roman" pitchFamily="18" charset="0"/>
                <a:cs typeface="Times New Roman" pitchFamily="18" charset="0"/>
              </a:rPr>
              <a:t>Template</a:t>
            </a:r>
            <a:endParaRPr lang="en-IN" sz="1800" spc="-9" dirty="0">
              <a:solidFill>
                <a:srgbClr val="0070C0"/>
              </a:solidFill>
              <a:latin typeface="Times New Roman" pitchFamily="18" charset="0"/>
              <a:cs typeface="Times New Roman" pitchFamily="18" charset="0"/>
            </a:endParaRPr>
          </a:p>
          <a:p>
            <a:pPr marL="533370" algn="just">
              <a:spcBef>
                <a:spcPts val="462"/>
              </a:spcBef>
              <a:buNone/>
            </a:pPr>
            <a:endParaRPr sz="1800" spc="-9" dirty="0">
              <a:solidFill>
                <a:srgbClr val="0070C0"/>
              </a:solidFill>
              <a:latin typeface="Times New Roman" pitchFamily="18" charset="0"/>
              <a:cs typeface="Times New Roman" pitchFamily="18" charset="0"/>
            </a:endParaRPr>
          </a:p>
          <a:p>
            <a:pPr marL="533370" marR="543519" algn="just">
              <a:lnSpc>
                <a:spcPct val="101800"/>
              </a:lnSpc>
              <a:spcBef>
                <a:spcPts val="249"/>
              </a:spcBef>
            </a:pPr>
            <a:r>
              <a:rPr sz="1800" spc="9" dirty="0">
                <a:solidFill>
                  <a:srgbClr val="9A0000"/>
                </a:solidFill>
                <a:latin typeface="Times New Roman" pitchFamily="18" charset="0"/>
                <a:cs typeface="Times New Roman" pitchFamily="18" charset="0"/>
              </a:rPr>
              <a:t>Pattern</a:t>
            </a:r>
            <a:r>
              <a:rPr sz="1800" spc="-44" dirty="0">
                <a:solidFill>
                  <a:srgbClr val="9A0000"/>
                </a:solidFill>
                <a:latin typeface="Times New Roman" pitchFamily="18" charset="0"/>
                <a:cs typeface="Times New Roman" pitchFamily="18" charset="0"/>
              </a:rPr>
              <a:t> </a:t>
            </a:r>
            <a:r>
              <a:rPr sz="1800" spc="9" dirty="0">
                <a:solidFill>
                  <a:srgbClr val="9A0000"/>
                </a:solidFill>
                <a:latin typeface="Times New Roman" pitchFamily="18" charset="0"/>
                <a:cs typeface="Times New Roman" pitchFamily="18" charset="0"/>
              </a:rPr>
              <a:t>name</a:t>
            </a:r>
            <a:r>
              <a:rPr sz="1800" spc="9" dirty="0">
                <a:latin typeface="Times New Roman" pitchFamily="18" charset="0"/>
                <a:cs typeface="Times New Roman" pitchFamily="18" charset="0"/>
              </a:rPr>
              <a:t>—describes</a:t>
            </a:r>
            <a:r>
              <a:rPr sz="1800" spc="-44"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essence</a:t>
            </a:r>
            <a:r>
              <a:rPr sz="1800" spc="-27" dirty="0">
                <a:latin typeface="Times New Roman" pitchFamily="18" charset="0"/>
                <a:cs typeface="Times New Roman" pitchFamily="18" charset="0"/>
              </a:rPr>
              <a:t> </a:t>
            </a:r>
            <a:r>
              <a:rPr sz="1800" dirty="0">
                <a:latin typeface="Times New Roman" pitchFamily="18" charset="0"/>
                <a:cs typeface="Times New Roman" pitchFamily="18" charset="0"/>
              </a:rPr>
              <a:t>of </a:t>
            </a:r>
            <a:r>
              <a:rPr sz="1800" spc="9" dirty="0">
                <a:latin typeface="Times New Roman" pitchFamily="18" charset="0"/>
                <a:cs typeface="Times New Roman" pitchFamily="18" charset="0"/>
              </a:rPr>
              <a:t>the</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pattern</a:t>
            </a:r>
            <a:r>
              <a:rPr sz="1800" spc="-27" dirty="0">
                <a:latin typeface="Times New Roman" pitchFamily="18" charset="0"/>
                <a:cs typeface="Times New Roman" pitchFamily="18" charset="0"/>
              </a:rPr>
              <a:t> </a:t>
            </a:r>
            <a:r>
              <a:rPr sz="1800" spc="9" dirty="0">
                <a:latin typeface="Times New Roman" pitchFamily="18" charset="0"/>
                <a:cs typeface="Times New Roman" pitchFamily="18" charset="0"/>
              </a:rPr>
              <a:t>in</a:t>
            </a:r>
            <a:r>
              <a:rPr sz="1800" spc="-18" dirty="0">
                <a:latin typeface="Times New Roman" pitchFamily="18" charset="0"/>
                <a:cs typeface="Times New Roman" pitchFamily="18" charset="0"/>
              </a:rPr>
              <a:t> </a:t>
            </a:r>
            <a:r>
              <a:rPr sz="1800" spc="9" dirty="0">
                <a:latin typeface="Times New Roman" pitchFamily="18" charset="0"/>
                <a:cs typeface="Times New Roman" pitchFamily="18" charset="0"/>
              </a:rPr>
              <a:t>a</a:t>
            </a:r>
            <a:r>
              <a:rPr sz="1800" dirty="0">
                <a:latin typeface="Times New Roman" pitchFamily="18" charset="0"/>
                <a:cs typeface="Times New Roman" pitchFamily="18" charset="0"/>
              </a:rPr>
              <a:t> short</a:t>
            </a:r>
            <a:r>
              <a:rPr sz="1800" spc="-9" dirty="0">
                <a:latin typeface="Times New Roman" pitchFamily="18" charset="0"/>
                <a:cs typeface="Times New Roman" pitchFamily="18" charset="0"/>
              </a:rPr>
              <a:t> </a:t>
            </a:r>
            <a:r>
              <a:rPr sz="1800" dirty="0">
                <a:latin typeface="Times New Roman" pitchFamily="18" charset="0"/>
                <a:cs typeface="Times New Roman" pitchFamily="18" charset="0"/>
              </a:rPr>
              <a:t>but </a:t>
            </a:r>
            <a:r>
              <a:rPr sz="1800" spc="-293" dirty="0">
                <a:latin typeface="Times New Roman" pitchFamily="18" charset="0"/>
                <a:cs typeface="Times New Roman" pitchFamily="18" charset="0"/>
              </a:rPr>
              <a:t> </a:t>
            </a:r>
            <a:r>
              <a:rPr sz="1800" spc="9" dirty="0">
                <a:latin typeface="Times New Roman" pitchFamily="18" charset="0"/>
                <a:cs typeface="Times New Roman" pitchFamily="18" charset="0"/>
              </a:rPr>
              <a:t>expressive</a:t>
            </a:r>
            <a:r>
              <a:rPr sz="1800" spc="-53" dirty="0">
                <a:latin typeface="Times New Roman" pitchFamily="18" charset="0"/>
                <a:cs typeface="Times New Roman" pitchFamily="18" charset="0"/>
              </a:rPr>
              <a:t> </a:t>
            </a:r>
            <a:r>
              <a:rPr sz="1800" spc="9" dirty="0">
                <a:latin typeface="Times New Roman" pitchFamily="18" charset="0"/>
                <a:cs typeface="Times New Roman" pitchFamily="18" charset="0"/>
              </a:rPr>
              <a:t>name</a:t>
            </a:r>
            <a:endParaRPr sz="1800">
              <a:latin typeface="Times New Roman" pitchFamily="18" charset="0"/>
              <a:cs typeface="Times New Roman" pitchFamily="18" charset="0"/>
            </a:endParaRPr>
          </a:p>
          <a:p>
            <a:pPr marL="533370" algn="just">
              <a:spcBef>
                <a:spcPts val="275"/>
              </a:spcBef>
            </a:pPr>
            <a:r>
              <a:rPr sz="1800" dirty="0">
                <a:solidFill>
                  <a:srgbClr val="9A0000"/>
                </a:solidFill>
                <a:latin typeface="Times New Roman" pitchFamily="18" charset="0"/>
                <a:cs typeface="Times New Roman" pitchFamily="18" charset="0"/>
              </a:rPr>
              <a:t>Intent</a:t>
            </a:r>
            <a:r>
              <a:rPr sz="1800" dirty="0">
                <a:latin typeface="Times New Roman" pitchFamily="18" charset="0"/>
                <a:cs typeface="Times New Roman" pitchFamily="18" charset="0"/>
              </a:rPr>
              <a:t>—describes</a:t>
            </a:r>
            <a:r>
              <a:rPr sz="1800" spc="-53"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dirty="0">
                <a:latin typeface="Times New Roman" pitchFamily="18" charset="0"/>
                <a:cs typeface="Times New Roman" pitchFamily="18" charset="0"/>
              </a:rPr>
              <a:t> </a:t>
            </a:r>
            <a:r>
              <a:rPr sz="1800" spc="9" dirty="0">
                <a:latin typeface="Times New Roman" pitchFamily="18" charset="0"/>
                <a:cs typeface="Times New Roman" pitchFamily="18" charset="0"/>
              </a:rPr>
              <a:t>pattern</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and</a:t>
            </a:r>
            <a:r>
              <a:rPr sz="1800" spc="-18" dirty="0">
                <a:latin typeface="Times New Roman" pitchFamily="18" charset="0"/>
                <a:cs typeface="Times New Roman" pitchFamily="18" charset="0"/>
              </a:rPr>
              <a:t> </a:t>
            </a:r>
            <a:r>
              <a:rPr sz="1800" spc="18" dirty="0">
                <a:latin typeface="Times New Roman" pitchFamily="18" charset="0"/>
                <a:cs typeface="Times New Roman" pitchFamily="18" charset="0"/>
              </a:rPr>
              <a:t>what</a:t>
            </a:r>
            <a:r>
              <a:rPr sz="1800" spc="-53" dirty="0">
                <a:latin typeface="Times New Roman" pitchFamily="18" charset="0"/>
                <a:cs typeface="Times New Roman" pitchFamily="18" charset="0"/>
              </a:rPr>
              <a:t> </a:t>
            </a:r>
            <a:r>
              <a:rPr sz="1800" dirty="0">
                <a:latin typeface="Times New Roman" pitchFamily="18" charset="0"/>
                <a:cs typeface="Times New Roman" pitchFamily="18" charset="0"/>
              </a:rPr>
              <a:t>it</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does</a:t>
            </a:r>
            <a:endParaRPr sz="1800">
              <a:latin typeface="Times New Roman" pitchFamily="18" charset="0"/>
              <a:cs typeface="Times New Roman" pitchFamily="18" charset="0"/>
            </a:endParaRPr>
          </a:p>
          <a:p>
            <a:pPr marL="533370" algn="just">
              <a:spcBef>
                <a:spcPts val="275"/>
              </a:spcBef>
            </a:pPr>
            <a:r>
              <a:rPr sz="1800" dirty="0">
                <a:solidFill>
                  <a:srgbClr val="9A0000"/>
                </a:solidFill>
                <a:latin typeface="Times New Roman" pitchFamily="18" charset="0"/>
                <a:cs typeface="Times New Roman" pitchFamily="18" charset="0"/>
              </a:rPr>
              <a:t>Also-known-as</a:t>
            </a:r>
            <a:r>
              <a:rPr sz="1800" dirty="0">
                <a:latin typeface="Times New Roman" pitchFamily="18" charset="0"/>
                <a:cs typeface="Times New Roman" pitchFamily="18" charset="0"/>
              </a:rPr>
              <a:t>—lists</a:t>
            </a:r>
            <a:r>
              <a:rPr sz="1800" spc="-44" dirty="0">
                <a:latin typeface="Times New Roman" pitchFamily="18" charset="0"/>
                <a:cs typeface="Times New Roman" pitchFamily="18" charset="0"/>
              </a:rPr>
              <a:t> </a:t>
            </a:r>
            <a:r>
              <a:rPr sz="1800" spc="9" dirty="0">
                <a:latin typeface="Times New Roman" pitchFamily="18" charset="0"/>
                <a:cs typeface="Times New Roman" pitchFamily="18" charset="0"/>
              </a:rPr>
              <a:t>any</a:t>
            </a:r>
            <a:r>
              <a:rPr sz="1800" spc="-9" dirty="0">
                <a:latin typeface="Times New Roman" pitchFamily="18" charset="0"/>
                <a:cs typeface="Times New Roman" pitchFamily="18" charset="0"/>
              </a:rPr>
              <a:t> </a:t>
            </a:r>
            <a:r>
              <a:rPr sz="1800" dirty="0">
                <a:latin typeface="Times New Roman" pitchFamily="18" charset="0"/>
                <a:cs typeface="Times New Roman" pitchFamily="18" charset="0"/>
              </a:rPr>
              <a:t>synonyms</a:t>
            </a:r>
            <a:r>
              <a:rPr sz="1800" spc="36" dirty="0">
                <a:latin typeface="Times New Roman" pitchFamily="18" charset="0"/>
                <a:cs typeface="Times New Roman" pitchFamily="18" charset="0"/>
              </a:rPr>
              <a:t> </a:t>
            </a:r>
            <a:r>
              <a:rPr sz="1800" dirty="0">
                <a:latin typeface="Times New Roman" pitchFamily="18" charset="0"/>
                <a:cs typeface="Times New Roman" pitchFamily="18" charset="0"/>
              </a:rPr>
              <a:t>for</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dirty="0">
                <a:latin typeface="Times New Roman" pitchFamily="18" charset="0"/>
                <a:cs typeface="Times New Roman" pitchFamily="18" charset="0"/>
              </a:rPr>
              <a:t> </a:t>
            </a:r>
            <a:r>
              <a:rPr sz="1800" spc="9" dirty="0">
                <a:latin typeface="Times New Roman" pitchFamily="18" charset="0"/>
                <a:cs typeface="Times New Roman" pitchFamily="18" charset="0"/>
              </a:rPr>
              <a:t>pattern</a:t>
            </a:r>
            <a:endParaRPr sz="1800">
              <a:latin typeface="Times New Roman" pitchFamily="18" charset="0"/>
              <a:cs typeface="Times New Roman" pitchFamily="18" charset="0"/>
            </a:endParaRPr>
          </a:p>
          <a:p>
            <a:pPr marL="533370" marR="299950" algn="just">
              <a:lnSpc>
                <a:spcPct val="110800"/>
              </a:lnSpc>
              <a:spcBef>
                <a:spcPts val="124"/>
              </a:spcBef>
            </a:pPr>
            <a:r>
              <a:rPr sz="1800" dirty="0">
                <a:solidFill>
                  <a:srgbClr val="9A0000"/>
                </a:solidFill>
                <a:latin typeface="Times New Roman" pitchFamily="18" charset="0"/>
                <a:cs typeface="Times New Roman" pitchFamily="18" charset="0"/>
              </a:rPr>
              <a:t>Motivation</a:t>
            </a:r>
            <a:r>
              <a:rPr sz="1800" dirty="0">
                <a:latin typeface="Times New Roman" pitchFamily="18" charset="0"/>
                <a:cs typeface="Times New Roman" pitchFamily="18" charset="0"/>
              </a:rPr>
              <a:t>—provides </a:t>
            </a:r>
            <a:r>
              <a:rPr sz="1800" spc="9" dirty="0">
                <a:latin typeface="Times New Roman" pitchFamily="18" charset="0"/>
                <a:cs typeface="Times New Roman" pitchFamily="18" charset="0"/>
              </a:rPr>
              <a:t>an</a:t>
            </a:r>
            <a:r>
              <a:rPr sz="1800" spc="18" dirty="0">
                <a:latin typeface="Times New Roman" pitchFamily="18" charset="0"/>
                <a:cs typeface="Times New Roman" pitchFamily="18" charset="0"/>
              </a:rPr>
              <a:t> </a:t>
            </a:r>
            <a:r>
              <a:rPr sz="1800" spc="9" dirty="0">
                <a:latin typeface="Times New Roman" pitchFamily="18" charset="0"/>
                <a:cs typeface="Times New Roman" pitchFamily="18" charset="0"/>
              </a:rPr>
              <a:t>example </a:t>
            </a:r>
            <a:r>
              <a:rPr sz="1800" dirty="0">
                <a:latin typeface="Times New Roman" pitchFamily="18" charset="0"/>
                <a:cs typeface="Times New Roman" pitchFamily="18" charset="0"/>
              </a:rPr>
              <a:t>of</a:t>
            </a:r>
            <a:r>
              <a:rPr sz="1800" spc="320" dirty="0">
                <a:latin typeface="Times New Roman" pitchFamily="18" charset="0"/>
                <a:cs typeface="Times New Roman" pitchFamily="18" charset="0"/>
              </a:rPr>
              <a:t> </a:t>
            </a:r>
            <a:r>
              <a:rPr sz="1800" spc="9" dirty="0">
                <a:latin typeface="Times New Roman" pitchFamily="18" charset="0"/>
                <a:cs typeface="Times New Roman" pitchFamily="18" charset="0"/>
              </a:rPr>
              <a:t>the  </a:t>
            </a:r>
            <a:r>
              <a:rPr sz="1800" spc="9">
                <a:latin typeface="Times New Roman" pitchFamily="18" charset="0"/>
                <a:cs typeface="Times New Roman" pitchFamily="18" charset="0"/>
              </a:rPr>
              <a:t>problem </a:t>
            </a:r>
            <a:endParaRPr lang="en-US" sz="1800" spc="9" dirty="0">
              <a:latin typeface="Times New Roman" pitchFamily="18" charset="0"/>
              <a:cs typeface="Times New Roman" pitchFamily="18" charset="0"/>
            </a:endParaRPr>
          </a:p>
          <a:p>
            <a:pPr marL="533370" marR="299950" algn="just">
              <a:lnSpc>
                <a:spcPct val="110800"/>
              </a:lnSpc>
              <a:spcBef>
                <a:spcPts val="124"/>
              </a:spcBef>
            </a:pPr>
            <a:r>
              <a:rPr sz="1800">
                <a:solidFill>
                  <a:srgbClr val="9A0000"/>
                </a:solidFill>
                <a:latin typeface="Times New Roman" pitchFamily="18" charset="0"/>
                <a:cs typeface="Times New Roman" pitchFamily="18" charset="0"/>
              </a:rPr>
              <a:t>Applicability</a:t>
            </a:r>
            <a:r>
              <a:rPr sz="1800">
                <a:latin typeface="Times New Roman" pitchFamily="18" charset="0"/>
                <a:cs typeface="Times New Roman" pitchFamily="18" charset="0"/>
              </a:rPr>
              <a:t>—notes</a:t>
            </a:r>
            <a:r>
              <a:rPr sz="1800" spc="-36">
                <a:latin typeface="Times New Roman" pitchFamily="18" charset="0"/>
                <a:cs typeface="Times New Roman" pitchFamily="18" charset="0"/>
              </a:rPr>
              <a:t> </a:t>
            </a:r>
            <a:r>
              <a:rPr sz="1800" spc="9" dirty="0">
                <a:latin typeface="Times New Roman" pitchFamily="18" charset="0"/>
                <a:cs typeface="Times New Roman" pitchFamily="18" charset="0"/>
              </a:rPr>
              <a:t>specific</a:t>
            </a:r>
            <a:r>
              <a:rPr sz="1800" spc="-27" dirty="0">
                <a:latin typeface="Times New Roman" pitchFamily="18" charset="0"/>
                <a:cs typeface="Times New Roman" pitchFamily="18" charset="0"/>
              </a:rPr>
              <a:t> </a:t>
            </a:r>
            <a:r>
              <a:rPr sz="1800" spc="9" dirty="0">
                <a:latin typeface="Times New Roman" pitchFamily="18" charset="0"/>
                <a:cs typeface="Times New Roman" pitchFamily="18" charset="0"/>
              </a:rPr>
              <a:t>design</a:t>
            </a:r>
            <a:r>
              <a:rPr sz="1800" spc="-18" dirty="0">
                <a:latin typeface="Times New Roman" pitchFamily="18" charset="0"/>
                <a:cs typeface="Times New Roman" pitchFamily="18" charset="0"/>
              </a:rPr>
              <a:t> </a:t>
            </a:r>
            <a:r>
              <a:rPr sz="1800" dirty="0">
                <a:latin typeface="Times New Roman" pitchFamily="18" charset="0"/>
                <a:cs typeface="Times New Roman" pitchFamily="18" charset="0"/>
              </a:rPr>
              <a:t>situations</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in</a:t>
            </a:r>
            <a:r>
              <a:rPr sz="1800" dirty="0">
                <a:latin typeface="Times New Roman" pitchFamily="18" charset="0"/>
                <a:cs typeface="Times New Roman" pitchFamily="18" charset="0"/>
              </a:rPr>
              <a:t> </a:t>
            </a:r>
            <a:r>
              <a:rPr sz="1800" spc="9" dirty="0">
                <a:latin typeface="Times New Roman" pitchFamily="18" charset="0"/>
                <a:cs typeface="Times New Roman" pitchFamily="18" charset="0"/>
              </a:rPr>
              <a:t>which</a:t>
            </a:r>
            <a:r>
              <a:rPr sz="1800" spc="-44"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dirty="0">
                <a:latin typeface="Times New Roman" pitchFamily="18" charset="0"/>
                <a:cs typeface="Times New Roman" pitchFamily="18" charset="0"/>
              </a:rPr>
              <a:t> </a:t>
            </a:r>
            <a:r>
              <a:rPr sz="1800" spc="9" dirty="0">
                <a:latin typeface="Times New Roman" pitchFamily="18" charset="0"/>
                <a:cs typeface="Times New Roman" pitchFamily="18" charset="0"/>
              </a:rPr>
              <a:t>pattern</a:t>
            </a:r>
            <a:r>
              <a:rPr sz="1800" spc="-18" dirty="0">
                <a:latin typeface="Times New Roman" pitchFamily="18" charset="0"/>
                <a:cs typeface="Times New Roman" pitchFamily="18" charset="0"/>
              </a:rPr>
              <a:t> </a:t>
            </a:r>
            <a:r>
              <a:rPr sz="1800" spc="9" dirty="0">
                <a:latin typeface="Times New Roman" pitchFamily="18" charset="0"/>
                <a:cs typeface="Times New Roman" pitchFamily="18" charset="0"/>
              </a:rPr>
              <a:t>is </a:t>
            </a:r>
            <a:r>
              <a:rPr sz="1800" spc="-293" dirty="0">
                <a:latin typeface="Times New Roman" pitchFamily="18" charset="0"/>
                <a:cs typeface="Times New Roman" pitchFamily="18" charset="0"/>
              </a:rPr>
              <a:t> </a:t>
            </a:r>
            <a:r>
              <a:rPr sz="1800" dirty="0">
                <a:latin typeface="Times New Roman" pitchFamily="18" charset="0"/>
                <a:cs typeface="Times New Roman" pitchFamily="18" charset="0"/>
              </a:rPr>
              <a:t>applicable</a:t>
            </a:r>
            <a:endParaRPr sz="1800">
              <a:latin typeface="Times New Roman" pitchFamily="18" charset="0"/>
              <a:cs typeface="Times New Roman" pitchFamily="18" charset="0"/>
            </a:endParaRPr>
          </a:p>
          <a:p>
            <a:pPr marL="533370" marR="399182" algn="just">
              <a:lnSpc>
                <a:spcPct val="101800"/>
              </a:lnSpc>
              <a:spcBef>
                <a:spcPts val="257"/>
              </a:spcBef>
            </a:pPr>
            <a:r>
              <a:rPr sz="1800" spc="9" dirty="0">
                <a:solidFill>
                  <a:srgbClr val="9A0000"/>
                </a:solidFill>
                <a:latin typeface="Times New Roman" pitchFamily="18" charset="0"/>
                <a:cs typeface="Times New Roman" pitchFamily="18" charset="0"/>
              </a:rPr>
              <a:t>Structure</a:t>
            </a:r>
            <a:r>
              <a:rPr sz="1800" spc="9" dirty="0">
                <a:latin typeface="Times New Roman" pitchFamily="18" charset="0"/>
                <a:cs typeface="Times New Roman" pitchFamily="18" charset="0"/>
              </a:rPr>
              <a:t>—describes</a:t>
            </a:r>
            <a:r>
              <a:rPr sz="1800" spc="-62"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classes</a:t>
            </a:r>
            <a:r>
              <a:rPr sz="1800" spc="-44" dirty="0">
                <a:latin typeface="Times New Roman" pitchFamily="18" charset="0"/>
                <a:cs typeface="Times New Roman" pitchFamily="18" charset="0"/>
              </a:rPr>
              <a:t> </a:t>
            </a:r>
            <a:r>
              <a:rPr sz="1800" dirty="0">
                <a:latin typeface="Times New Roman" pitchFamily="18" charset="0"/>
                <a:cs typeface="Times New Roman" pitchFamily="18" charset="0"/>
              </a:rPr>
              <a:t>that</a:t>
            </a:r>
            <a:r>
              <a:rPr sz="1800" spc="-18" dirty="0">
                <a:latin typeface="Times New Roman" pitchFamily="18" charset="0"/>
                <a:cs typeface="Times New Roman" pitchFamily="18" charset="0"/>
              </a:rPr>
              <a:t> </a:t>
            </a:r>
            <a:r>
              <a:rPr sz="1800" spc="9" dirty="0">
                <a:latin typeface="Times New Roman" pitchFamily="18" charset="0"/>
                <a:cs typeface="Times New Roman" pitchFamily="18" charset="0"/>
              </a:rPr>
              <a:t>are</a:t>
            </a:r>
            <a:r>
              <a:rPr sz="1800" spc="-27" dirty="0">
                <a:latin typeface="Times New Roman" pitchFamily="18" charset="0"/>
                <a:cs typeface="Times New Roman" pitchFamily="18" charset="0"/>
              </a:rPr>
              <a:t> </a:t>
            </a:r>
            <a:r>
              <a:rPr sz="1800" spc="9" dirty="0">
                <a:latin typeface="Times New Roman" pitchFamily="18" charset="0"/>
                <a:cs typeface="Times New Roman" pitchFamily="18" charset="0"/>
              </a:rPr>
              <a:t>required</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to</a:t>
            </a:r>
            <a:r>
              <a:rPr sz="1800" spc="-27" dirty="0">
                <a:latin typeface="Times New Roman" pitchFamily="18" charset="0"/>
                <a:cs typeface="Times New Roman" pitchFamily="18" charset="0"/>
              </a:rPr>
              <a:t> </a:t>
            </a:r>
            <a:r>
              <a:rPr sz="1800" spc="9" dirty="0">
                <a:latin typeface="Times New Roman" pitchFamily="18" charset="0"/>
                <a:cs typeface="Times New Roman" pitchFamily="18" charset="0"/>
              </a:rPr>
              <a:t>implement</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the </a:t>
            </a:r>
            <a:r>
              <a:rPr sz="1800" spc="-293" dirty="0">
                <a:latin typeface="Times New Roman" pitchFamily="18" charset="0"/>
                <a:cs typeface="Times New Roman" pitchFamily="18" charset="0"/>
              </a:rPr>
              <a:t> </a:t>
            </a:r>
            <a:r>
              <a:rPr sz="1800" spc="9" dirty="0">
                <a:latin typeface="Times New Roman" pitchFamily="18" charset="0"/>
                <a:cs typeface="Times New Roman" pitchFamily="18" charset="0"/>
              </a:rPr>
              <a:t>pattern</a:t>
            </a:r>
            <a:endParaRPr sz="1800">
              <a:latin typeface="Times New Roman" pitchFamily="18" charset="0"/>
              <a:cs typeface="Times New Roman" pitchFamily="18" charset="0"/>
            </a:endParaRPr>
          </a:p>
          <a:p>
            <a:pPr marL="533370" algn="just">
              <a:spcBef>
                <a:spcPts val="275"/>
              </a:spcBef>
            </a:pPr>
            <a:r>
              <a:rPr sz="1800" dirty="0">
                <a:solidFill>
                  <a:srgbClr val="9A0000"/>
                </a:solidFill>
                <a:latin typeface="Times New Roman" pitchFamily="18" charset="0"/>
                <a:cs typeface="Times New Roman" pitchFamily="18" charset="0"/>
              </a:rPr>
              <a:t>Participants</a:t>
            </a:r>
            <a:r>
              <a:rPr sz="1800" dirty="0">
                <a:latin typeface="Times New Roman" pitchFamily="18" charset="0"/>
                <a:cs typeface="Times New Roman" pitchFamily="18" charset="0"/>
              </a:rPr>
              <a:t>—describes</a:t>
            </a:r>
            <a:r>
              <a:rPr sz="1800" spc="-27"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spc="18" dirty="0">
                <a:latin typeface="Times New Roman" pitchFamily="18" charset="0"/>
                <a:cs typeface="Times New Roman" pitchFamily="18" charset="0"/>
              </a:rPr>
              <a:t> </a:t>
            </a:r>
            <a:r>
              <a:rPr sz="1800" dirty="0">
                <a:latin typeface="Times New Roman" pitchFamily="18" charset="0"/>
                <a:cs typeface="Times New Roman" pitchFamily="18" charset="0"/>
              </a:rPr>
              <a:t>responsibilities</a:t>
            </a:r>
            <a:r>
              <a:rPr sz="1800" spc="-27" dirty="0">
                <a:latin typeface="Times New Roman" pitchFamily="18" charset="0"/>
                <a:cs typeface="Times New Roman" pitchFamily="18" charset="0"/>
              </a:rPr>
              <a:t> </a:t>
            </a:r>
            <a:r>
              <a:rPr sz="1800" dirty="0">
                <a:latin typeface="Times New Roman" pitchFamily="18" charset="0"/>
                <a:cs typeface="Times New Roman" pitchFamily="18" charset="0"/>
              </a:rPr>
              <a:t>of</a:t>
            </a:r>
            <a:r>
              <a:rPr sz="1800" spc="27"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dirty="0">
                <a:latin typeface="Times New Roman" pitchFamily="18" charset="0"/>
                <a:cs typeface="Times New Roman" pitchFamily="18" charset="0"/>
              </a:rPr>
              <a:t> </a:t>
            </a:r>
            <a:r>
              <a:rPr sz="1800" spc="9" dirty="0">
                <a:latin typeface="Times New Roman" pitchFamily="18" charset="0"/>
                <a:cs typeface="Times New Roman" pitchFamily="18" charset="0"/>
              </a:rPr>
              <a:t>classes</a:t>
            </a:r>
            <a:r>
              <a:rPr sz="1800" spc="-18" dirty="0">
                <a:latin typeface="Times New Roman" pitchFamily="18" charset="0"/>
                <a:cs typeface="Times New Roman" pitchFamily="18" charset="0"/>
              </a:rPr>
              <a:t> </a:t>
            </a:r>
            <a:r>
              <a:rPr sz="1800" spc="9" dirty="0">
                <a:latin typeface="Times New Roman" pitchFamily="18" charset="0"/>
                <a:cs typeface="Times New Roman" pitchFamily="18" charset="0"/>
              </a:rPr>
              <a:t>that are</a:t>
            </a:r>
            <a:endParaRPr sz="1800">
              <a:latin typeface="Times New Roman" pitchFamily="18" charset="0"/>
              <a:cs typeface="Times New Roman" pitchFamily="18" charset="0"/>
            </a:endParaRPr>
          </a:p>
          <a:p>
            <a:pPr marL="533370" algn="just">
              <a:spcBef>
                <a:spcPts val="27"/>
              </a:spcBef>
            </a:pPr>
            <a:r>
              <a:rPr sz="1800" spc="9" dirty="0">
                <a:latin typeface="Times New Roman" pitchFamily="18" charset="0"/>
                <a:cs typeface="Times New Roman" pitchFamily="18" charset="0"/>
              </a:rPr>
              <a:t>required</a:t>
            </a:r>
            <a:r>
              <a:rPr sz="1800" spc="-62" dirty="0">
                <a:latin typeface="Times New Roman" pitchFamily="18" charset="0"/>
                <a:cs typeface="Times New Roman" pitchFamily="18" charset="0"/>
              </a:rPr>
              <a:t> </a:t>
            </a:r>
            <a:r>
              <a:rPr sz="1800" spc="9" dirty="0">
                <a:latin typeface="Times New Roman" pitchFamily="18" charset="0"/>
                <a:cs typeface="Times New Roman" pitchFamily="18" charset="0"/>
              </a:rPr>
              <a:t>to</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implement</a:t>
            </a:r>
            <a:r>
              <a:rPr sz="1800" spc="-62"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pattern</a:t>
            </a:r>
            <a:endParaRPr sz="1800">
              <a:latin typeface="Times New Roman" pitchFamily="18" charset="0"/>
              <a:cs typeface="Times New Roman" pitchFamily="18" charset="0"/>
            </a:endParaRPr>
          </a:p>
          <a:p>
            <a:pPr marL="533370" marR="130805" algn="just">
              <a:lnSpc>
                <a:spcPct val="101800"/>
              </a:lnSpc>
              <a:spcBef>
                <a:spcPts val="249"/>
              </a:spcBef>
            </a:pPr>
            <a:r>
              <a:rPr sz="1800" dirty="0">
                <a:solidFill>
                  <a:srgbClr val="9A0000"/>
                </a:solidFill>
                <a:latin typeface="Times New Roman" pitchFamily="18" charset="0"/>
                <a:cs typeface="Times New Roman" pitchFamily="18" charset="0"/>
              </a:rPr>
              <a:t>Collaborations</a:t>
            </a:r>
            <a:r>
              <a:rPr sz="1800" dirty="0">
                <a:latin typeface="Times New Roman" pitchFamily="18" charset="0"/>
                <a:cs typeface="Times New Roman" pitchFamily="18" charset="0"/>
              </a:rPr>
              <a:t>—describes</a:t>
            </a:r>
            <a:r>
              <a:rPr sz="1800" spc="-44" dirty="0">
                <a:latin typeface="Times New Roman" pitchFamily="18" charset="0"/>
                <a:cs typeface="Times New Roman" pitchFamily="18" charset="0"/>
              </a:rPr>
              <a:t> </a:t>
            </a:r>
            <a:r>
              <a:rPr sz="1800" spc="9" dirty="0">
                <a:latin typeface="Times New Roman" pitchFamily="18" charset="0"/>
                <a:cs typeface="Times New Roman" pitchFamily="18" charset="0"/>
              </a:rPr>
              <a:t>how</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the</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participants</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collaborate</a:t>
            </a:r>
            <a:r>
              <a:rPr sz="1800" spc="-44" dirty="0">
                <a:latin typeface="Times New Roman" pitchFamily="18" charset="0"/>
                <a:cs typeface="Times New Roman" pitchFamily="18" charset="0"/>
              </a:rPr>
              <a:t> </a:t>
            </a:r>
            <a:r>
              <a:rPr sz="1800" spc="9" dirty="0">
                <a:latin typeface="Times New Roman" pitchFamily="18" charset="0"/>
                <a:cs typeface="Times New Roman" pitchFamily="18" charset="0"/>
              </a:rPr>
              <a:t>to</a:t>
            </a:r>
            <a:r>
              <a:rPr sz="1800" spc="-18" dirty="0">
                <a:latin typeface="Times New Roman" pitchFamily="18" charset="0"/>
                <a:cs typeface="Times New Roman" pitchFamily="18" charset="0"/>
              </a:rPr>
              <a:t> </a:t>
            </a:r>
            <a:r>
              <a:rPr sz="1800" spc="9" dirty="0">
                <a:latin typeface="Times New Roman" pitchFamily="18" charset="0"/>
                <a:cs typeface="Times New Roman" pitchFamily="18" charset="0"/>
              </a:rPr>
              <a:t>carry</a:t>
            </a:r>
            <a:r>
              <a:rPr sz="1800" spc="-18" dirty="0">
                <a:latin typeface="Times New Roman" pitchFamily="18" charset="0"/>
                <a:cs typeface="Times New Roman" pitchFamily="18" charset="0"/>
              </a:rPr>
              <a:t> </a:t>
            </a:r>
            <a:r>
              <a:rPr sz="1800" dirty="0">
                <a:latin typeface="Times New Roman" pitchFamily="18" charset="0"/>
                <a:cs typeface="Times New Roman" pitchFamily="18" charset="0"/>
              </a:rPr>
              <a:t>out </a:t>
            </a:r>
            <a:r>
              <a:rPr sz="1800" spc="-293" dirty="0">
                <a:latin typeface="Times New Roman" pitchFamily="18" charset="0"/>
                <a:cs typeface="Times New Roman" pitchFamily="18" charset="0"/>
              </a:rPr>
              <a:t> </a:t>
            </a:r>
            <a:r>
              <a:rPr sz="1800" dirty="0">
                <a:latin typeface="Times New Roman" pitchFamily="18" charset="0"/>
                <a:cs typeface="Times New Roman" pitchFamily="18" charset="0"/>
              </a:rPr>
              <a:t>their</a:t>
            </a:r>
            <a:r>
              <a:rPr sz="1800" spc="-36" dirty="0">
                <a:latin typeface="Times New Roman" pitchFamily="18" charset="0"/>
                <a:cs typeface="Times New Roman" pitchFamily="18" charset="0"/>
              </a:rPr>
              <a:t> </a:t>
            </a:r>
            <a:r>
              <a:rPr sz="1800" dirty="0">
                <a:latin typeface="Times New Roman" pitchFamily="18" charset="0"/>
                <a:cs typeface="Times New Roman" pitchFamily="18" charset="0"/>
              </a:rPr>
              <a:t>responsibilities</a:t>
            </a:r>
            <a:endParaRPr sz="1800">
              <a:latin typeface="Times New Roman" pitchFamily="18" charset="0"/>
              <a:cs typeface="Times New Roman" pitchFamily="18" charset="0"/>
            </a:endParaRPr>
          </a:p>
          <a:p>
            <a:pPr marL="533370" marR="9021" algn="just">
              <a:lnSpc>
                <a:spcPct val="101800"/>
              </a:lnSpc>
              <a:spcBef>
                <a:spcPts val="249"/>
              </a:spcBef>
            </a:pPr>
            <a:r>
              <a:rPr sz="1800" dirty="0">
                <a:solidFill>
                  <a:srgbClr val="9A0000"/>
                </a:solidFill>
                <a:latin typeface="Times New Roman" pitchFamily="18" charset="0"/>
                <a:cs typeface="Times New Roman" pitchFamily="18" charset="0"/>
              </a:rPr>
              <a:t>Consequences</a:t>
            </a:r>
            <a:r>
              <a:rPr sz="1800" dirty="0">
                <a:latin typeface="Times New Roman" pitchFamily="18" charset="0"/>
                <a:cs typeface="Times New Roman" pitchFamily="18" charset="0"/>
              </a:rPr>
              <a:t>—describes </a:t>
            </a:r>
            <a:r>
              <a:rPr sz="1800" spc="9" dirty="0">
                <a:latin typeface="Times New Roman" pitchFamily="18" charset="0"/>
                <a:cs typeface="Times New Roman" pitchFamily="18" charset="0"/>
              </a:rPr>
              <a:t>the </a:t>
            </a:r>
            <a:r>
              <a:rPr sz="1800" dirty="0">
                <a:latin typeface="Times New Roman" pitchFamily="18" charset="0"/>
                <a:cs typeface="Times New Roman" pitchFamily="18" charset="0"/>
              </a:rPr>
              <a:t>“design forces” that affect </a:t>
            </a:r>
            <a:r>
              <a:rPr sz="1800" spc="9" dirty="0">
                <a:latin typeface="Times New Roman" pitchFamily="18" charset="0"/>
                <a:cs typeface="Times New Roman" pitchFamily="18" charset="0"/>
              </a:rPr>
              <a:t>the </a:t>
            </a:r>
            <a:r>
              <a:rPr sz="1800" dirty="0">
                <a:latin typeface="Times New Roman" pitchFamily="18" charset="0"/>
                <a:cs typeface="Times New Roman" pitchFamily="18" charset="0"/>
              </a:rPr>
              <a:t>pattern and </a:t>
            </a:r>
            <a:r>
              <a:rPr sz="1800" spc="-302" dirty="0">
                <a:latin typeface="Times New Roman" pitchFamily="18" charset="0"/>
                <a:cs typeface="Times New Roman" pitchFamily="18" charset="0"/>
              </a:rPr>
              <a:t> </a:t>
            </a:r>
            <a:r>
              <a:rPr sz="1800" spc="9" dirty="0">
                <a:latin typeface="Times New Roman" pitchFamily="18" charset="0"/>
                <a:cs typeface="Times New Roman" pitchFamily="18" charset="0"/>
              </a:rPr>
              <a:t>the potential trade-offs that must be considered </a:t>
            </a:r>
            <a:r>
              <a:rPr sz="1800" spc="18" dirty="0">
                <a:latin typeface="Times New Roman" pitchFamily="18" charset="0"/>
                <a:cs typeface="Times New Roman" pitchFamily="18" charset="0"/>
              </a:rPr>
              <a:t>when </a:t>
            </a:r>
            <a:r>
              <a:rPr sz="1800" spc="9" dirty="0">
                <a:latin typeface="Times New Roman" pitchFamily="18" charset="0"/>
                <a:cs typeface="Times New Roman" pitchFamily="18" charset="0"/>
              </a:rPr>
              <a:t>the pattern is </a:t>
            </a:r>
            <a:r>
              <a:rPr sz="1800" spc="18" dirty="0">
                <a:latin typeface="Times New Roman" pitchFamily="18" charset="0"/>
                <a:cs typeface="Times New Roman" pitchFamily="18" charset="0"/>
              </a:rPr>
              <a:t> </a:t>
            </a:r>
            <a:r>
              <a:rPr sz="1800" spc="9" dirty="0">
                <a:latin typeface="Times New Roman" pitchFamily="18" charset="0"/>
                <a:cs typeface="Times New Roman" pitchFamily="18" charset="0"/>
              </a:rPr>
              <a:t>implemented</a:t>
            </a:r>
            <a:endParaRPr sz="1800">
              <a:latin typeface="Times New Roman" pitchFamily="18" charset="0"/>
              <a:cs typeface="Times New Roman" pitchFamily="18" charset="0"/>
            </a:endParaRPr>
          </a:p>
          <a:p>
            <a:pPr marL="533370" algn="just">
              <a:spcBef>
                <a:spcPts val="275"/>
              </a:spcBef>
            </a:pPr>
            <a:r>
              <a:rPr sz="1800" spc="9" dirty="0">
                <a:solidFill>
                  <a:srgbClr val="9A0000"/>
                </a:solidFill>
                <a:latin typeface="Times New Roman" pitchFamily="18" charset="0"/>
                <a:cs typeface="Times New Roman" pitchFamily="18" charset="0"/>
              </a:rPr>
              <a:t>Related</a:t>
            </a:r>
            <a:r>
              <a:rPr sz="1800" spc="-27" dirty="0">
                <a:solidFill>
                  <a:srgbClr val="9A0000"/>
                </a:solidFill>
                <a:latin typeface="Times New Roman" pitchFamily="18" charset="0"/>
                <a:cs typeface="Times New Roman" pitchFamily="18" charset="0"/>
              </a:rPr>
              <a:t> </a:t>
            </a:r>
            <a:r>
              <a:rPr sz="1800" dirty="0">
                <a:solidFill>
                  <a:srgbClr val="9A0000"/>
                </a:solidFill>
                <a:latin typeface="Times New Roman" pitchFamily="18" charset="0"/>
                <a:cs typeface="Times New Roman" pitchFamily="18" charset="0"/>
              </a:rPr>
              <a:t>patterns</a:t>
            </a:r>
            <a:r>
              <a:rPr sz="1800" dirty="0">
                <a:latin typeface="Times New Roman" pitchFamily="18" charset="0"/>
                <a:cs typeface="Times New Roman" pitchFamily="18" charset="0"/>
              </a:rPr>
              <a:t>—cross-references</a:t>
            </a:r>
            <a:r>
              <a:rPr sz="1800" spc="-36" dirty="0">
                <a:latin typeface="Times New Roman" pitchFamily="18" charset="0"/>
                <a:cs typeface="Times New Roman" pitchFamily="18" charset="0"/>
              </a:rPr>
              <a:t> </a:t>
            </a:r>
            <a:r>
              <a:rPr sz="1800" spc="9" dirty="0">
                <a:latin typeface="Times New Roman" pitchFamily="18" charset="0"/>
                <a:cs typeface="Times New Roman" pitchFamily="18" charset="0"/>
              </a:rPr>
              <a:t>related</a:t>
            </a:r>
            <a:r>
              <a:rPr sz="1800" spc="-27" dirty="0">
                <a:latin typeface="Times New Roman" pitchFamily="18" charset="0"/>
                <a:cs typeface="Times New Roman" pitchFamily="18" charset="0"/>
              </a:rPr>
              <a:t> </a:t>
            </a:r>
            <a:r>
              <a:rPr sz="1800" spc="9" dirty="0">
                <a:latin typeface="Times New Roman" pitchFamily="18" charset="0"/>
                <a:cs typeface="Times New Roman" pitchFamily="18" charset="0"/>
              </a:rPr>
              <a:t>design</a:t>
            </a:r>
            <a:r>
              <a:rPr sz="1800" spc="-9" dirty="0">
                <a:latin typeface="Times New Roman" pitchFamily="18" charset="0"/>
                <a:cs typeface="Times New Roman" pitchFamily="18" charset="0"/>
              </a:rPr>
              <a:t> </a:t>
            </a:r>
            <a:r>
              <a:rPr sz="1800" spc="9" dirty="0">
                <a:latin typeface="Times New Roman" pitchFamily="18" charset="0"/>
                <a:cs typeface="Times New Roman" pitchFamily="18" charset="0"/>
              </a:rPr>
              <a:t>patterns</a:t>
            </a:r>
            <a:endParaRPr sz="1800">
              <a:latin typeface="Times New Roman" pitchFamily="18" charset="0"/>
              <a:cs typeface="Times New Roman" pitchFamily="18" charset="0"/>
            </a:endParaRPr>
          </a:p>
          <a:p>
            <a:pPr algn="just">
              <a:spcBef>
                <a:spcPts val="36"/>
              </a:spcBef>
            </a:pPr>
            <a:endParaRPr/>
          </a:p>
        </p:txBody>
      </p:sp>
      <p:grpSp>
        <p:nvGrpSpPr>
          <p:cNvPr id="2" name="object 53"/>
          <p:cNvGrpSpPr/>
          <p:nvPr/>
        </p:nvGrpSpPr>
        <p:grpSpPr>
          <a:xfrm>
            <a:off x="6363218" y="6692256"/>
            <a:ext cx="1745215" cy="123469"/>
            <a:chOff x="4012362" y="3166428"/>
            <a:chExt cx="1100455" cy="58419"/>
          </a:xfrm>
        </p:grpSpPr>
        <p:sp>
          <p:nvSpPr>
            <p:cNvPr id="54" name="object 54"/>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5" name="object 55"/>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56" name="object 56"/>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57" name="object 57"/>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58" name="object 58"/>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59" name="object 59"/>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60" name="object 60"/>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61" name="object 61"/>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62" name="object 62"/>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63" name="object 63"/>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64" name="object 64"/>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5" name="object 65"/>
          <p:cNvGrpSpPr/>
          <p:nvPr/>
        </p:nvGrpSpPr>
        <p:grpSpPr>
          <a:xfrm>
            <a:off x="8705444" y="6694928"/>
            <a:ext cx="378650" cy="120787"/>
            <a:chOff x="5489266" y="3167693"/>
            <a:chExt cx="238760" cy="57150"/>
          </a:xfrm>
        </p:grpSpPr>
        <p:sp>
          <p:nvSpPr>
            <p:cNvPr id="66" name="object 66"/>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67" name="object 67"/>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68" name="object 68"/>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Tree>
  </p:cSld>
  <p:clrMapOvr>
    <a:masterClrMapping/>
  </p:clrMapOvr>
  <p:transition>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214422"/>
            <a:ext cx="8229600" cy="5000660"/>
          </a:xfrm>
        </p:spPr>
        <p:txBody>
          <a:bodyPr>
            <a:normAutofit/>
          </a:bodyPr>
          <a:lstStyle/>
          <a:p>
            <a:pPr algn="just">
              <a:lnSpc>
                <a:spcPct val="150000"/>
              </a:lnSpc>
            </a:pPr>
            <a:r>
              <a:rPr lang="en-IN" sz="2000" dirty="0">
                <a:latin typeface="Cambria" pitchFamily="18" charset="0"/>
                <a:ea typeface="Cambria" pitchFamily="18" charset="0"/>
              </a:rPr>
              <a:t>Design pattern describes a design structure that </a:t>
            </a:r>
            <a:r>
              <a:rPr lang="en-IN" sz="2000" dirty="0">
                <a:solidFill>
                  <a:srgbClr val="0070C0"/>
                </a:solidFill>
                <a:latin typeface="Cambria" pitchFamily="18" charset="0"/>
                <a:ea typeface="Cambria" pitchFamily="18" charset="0"/>
              </a:rPr>
              <a:t>solves a particular design problem</a:t>
            </a:r>
            <a:r>
              <a:rPr lang="en-IN" sz="2000" dirty="0">
                <a:latin typeface="Cambria" pitchFamily="18" charset="0"/>
                <a:ea typeface="Cambria" pitchFamily="18" charset="0"/>
              </a:rPr>
              <a:t> within a specific context and amid “forces” that may have an impact on the manner in which the pattern is applied and used.</a:t>
            </a:r>
          </a:p>
          <a:p>
            <a:pPr algn="just">
              <a:lnSpc>
                <a:spcPct val="150000"/>
              </a:lnSpc>
            </a:pPr>
            <a:endParaRPr lang="en-IN" sz="2000" dirty="0">
              <a:latin typeface="Cambria" pitchFamily="18" charset="0"/>
              <a:ea typeface="Cambria" pitchFamily="18" charset="0"/>
            </a:endParaRPr>
          </a:p>
          <a:p>
            <a:pPr algn="just">
              <a:lnSpc>
                <a:spcPct val="150000"/>
              </a:lnSpc>
            </a:pPr>
            <a:r>
              <a:rPr lang="en-IN" sz="2000" dirty="0">
                <a:latin typeface="Cambria" pitchFamily="18" charset="0"/>
                <a:ea typeface="Cambria" pitchFamily="18" charset="0"/>
              </a:rPr>
              <a:t> The intent of each design pattern is to provide a description that enables a designer to determine</a:t>
            </a:r>
          </a:p>
          <a:p>
            <a:pPr algn="just">
              <a:lnSpc>
                <a:spcPct val="150000"/>
              </a:lnSpc>
              <a:buNone/>
            </a:pPr>
            <a:r>
              <a:rPr lang="en-IN" sz="2000" dirty="0">
                <a:latin typeface="Cambria" pitchFamily="18" charset="0"/>
                <a:ea typeface="Cambria" pitchFamily="18" charset="0"/>
              </a:rPr>
              <a:t> (1) whether the pattern is applicable to the current work,</a:t>
            </a:r>
          </a:p>
          <a:p>
            <a:pPr algn="just">
              <a:lnSpc>
                <a:spcPct val="150000"/>
              </a:lnSpc>
              <a:buNone/>
            </a:pPr>
            <a:r>
              <a:rPr lang="en-IN" sz="2000" dirty="0">
                <a:latin typeface="Cambria" pitchFamily="18" charset="0"/>
                <a:ea typeface="Cambria" pitchFamily="18" charset="0"/>
              </a:rPr>
              <a:t> (2) whether the pattern can </a:t>
            </a:r>
            <a:r>
              <a:rPr lang="en-IN" sz="2000" dirty="0">
                <a:solidFill>
                  <a:srgbClr val="0070C0"/>
                </a:solidFill>
                <a:latin typeface="Cambria" pitchFamily="18" charset="0"/>
                <a:ea typeface="Cambria" pitchFamily="18" charset="0"/>
              </a:rPr>
              <a:t>be reused </a:t>
            </a:r>
            <a:r>
              <a:rPr lang="en-IN" sz="2000" dirty="0">
                <a:latin typeface="Cambria" pitchFamily="18" charset="0"/>
                <a:ea typeface="Cambria" pitchFamily="18" charset="0"/>
              </a:rPr>
              <a:t>(hence, saving design time), and</a:t>
            </a:r>
          </a:p>
          <a:p>
            <a:pPr algn="just">
              <a:lnSpc>
                <a:spcPct val="150000"/>
              </a:lnSpc>
              <a:buNone/>
            </a:pPr>
            <a:r>
              <a:rPr lang="en-IN" sz="2000" dirty="0">
                <a:latin typeface="Cambria" pitchFamily="18" charset="0"/>
                <a:ea typeface="Cambria" pitchFamily="18" charset="0"/>
              </a:rPr>
              <a:t> (3) whether the pattern can serve as a guide for developing a similar, but functionally or structurally different pattern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810" y="685800"/>
            <a:ext cx="5744790" cy="538575"/>
          </a:xfrm>
          <a:prstGeom prst="rect">
            <a:avLst/>
          </a:prstGeom>
        </p:spPr>
        <p:txBody>
          <a:bodyPr vert="horz" wrap="square" lIns="0" tIns="30446" rIns="0" bIns="0" rtlCol="0">
            <a:spAutoFit/>
          </a:bodyPr>
          <a:lstStyle/>
          <a:p>
            <a:pPr marL="22553">
              <a:spcBef>
                <a:spcPts val="240"/>
              </a:spcBef>
            </a:pPr>
            <a:r>
              <a:rPr lang="en-IN" sz="3300" spc="27" dirty="0"/>
              <a:t>4.</a:t>
            </a:r>
            <a:r>
              <a:rPr sz="3300" spc="27"/>
              <a:t>Separation</a:t>
            </a:r>
            <a:r>
              <a:rPr sz="3300" spc="-36"/>
              <a:t> </a:t>
            </a:r>
            <a:r>
              <a:rPr sz="3300" spc="27" dirty="0"/>
              <a:t>of</a:t>
            </a:r>
            <a:r>
              <a:rPr sz="3300" spc="-36" dirty="0"/>
              <a:t> </a:t>
            </a:r>
            <a:r>
              <a:rPr sz="3300" spc="36" dirty="0"/>
              <a:t>Concerns</a:t>
            </a:r>
            <a:endParaRPr sz="3300"/>
          </a:p>
        </p:txBody>
      </p:sp>
      <p:sp>
        <p:nvSpPr>
          <p:cNvPr id="3" name="object 3"/>
          <p:cNvSpPr txBox="1"/>
          <p:nvPr/>
        </p:nvSpPr>
        <p:spPr>
          <a:xfrm>
            <a:off x="857224" y="1928802"/>
            <a:ext cx="7358114" cy="3283953"/>
          </a:xfrm>
          <a:prstGeom prst="rect">
            <a:avLst/>
          </a:prstGeom>
        </p:spPr>
        <p:txBody>
          <a:bodyPr vert="horz" wrap="square" lIns="0" tIns="20297" rIns="0" bIns="0" rtlCol="0">
            <a:spAutoFit/>
          </a:bodyPr>
          <a:lstStyle/>
          <a:p>
            <a:pPr marL="310099" marR="9021" indent="-288674" algn="just">
              <a:lnSpc>
                <a:spcPct val="103099"/>
              </a:lnSpc>
              <a:spcBef>
                <a:spcPts val="160"/>
              </a:spcBef>
              <a:buClr>
                <a:srgbClr val="9A0000"/>
              </a:buClr>
              <a:buSzPct val="77272"/>
              <a:buFont typeface="Wingdings"/>
              <a:buChar char=""/>
              <a:tabLst>
                <a:tab pos="311227" algn="l"/>
              </a:tabLst>
            </a:pPr>
            <a:r>
              <a:rPr sz="2000" spc="27" dirty="0">
                <a:latin typeface="Times New Roman" pitchFamily="18" charset="0"/>
                <a:cs typeface="Times New Roman" pitchFamily="18" charset="0"/>
              </a:rPr>
              <a:t>Any complex problem can be more </a:t>
            </a:r>
            <a:r>
              <a:rPr sz="2000" spc="18" dirty="0">
                <a:latin typeface="Times New Roman" pitchFamily="18" charset="0"/>
                <a:cs typeface="Times New Roman" pitchFamily="18" charset="0"/>
              </a:rPr>
              <a:t>easily </a:t>
            </a:r>
            <a:r>
              <a:rPr sz="2000" spc="27" dirty="0">
                <a:latin typeface="Times New Roman" pitchFamily="18" charset="0"/>
                <a:cs typeface="Times New Roman" pitchFamily="18" charset="0"/>
              </a:rPr>
              <a:t> handled</a:t>
            </a:r>
            <a:r>
              <a:rPr sz="2000" spc="36" dirty="0">
                <a:latin typeface="Times New Roman" pitchFamily="18" charset="0"/>
                <a:cs typeface="Times New Roman" pitchFamily="18" charset="0"/>
              </a:rPr>
              <a:t> </a:t>
            </a:r>
            <a:r>
              <a:rPr sz="2000" spc="9" dirty="0">
                <a:latin typeface="Times New Roman" pitchFamily="18" charset="0"/>
                <a:cs typeface="Times New Roman" pitchFamily="18" charset="0"/>
              </a:rPr>
              <a:t>if it </a:t>
            </a:r>
            <a:r>
              <a:rPr sz="2000" spc="18" dirty="0">
                <a:latin typeface="Times New Roman" pitchFamily="18" charset="0"/>
                <a:cs typeface="Times New Roman" pitchFamily="18" charset="0"/>
              </a:rPr>
              <a:t>is</a:t>
            </a:r>
            <a:r>
              <a:rPr sz="2000" spc="9" dirty="0">
                <a:latin typeface="Times New Roman" pitchFamily="18" charset="0"/>
                <a:cs typeface="Times New Roman" pitchFamily="18" charset="0"/>
              </a:rPr>
              <a:t> </a:t>
            </a:r>
            <a:r>
              <a:rPr sz="2000" spc="18" dirty="0">
                <a:latin typeface="Times New Roman" pitchFamily="18" charset="0"/>
                <a:cs typeface="Times New Roman" pitchFamily="18" charset="0"/>
              </a:rPr>
              <a:t>subdivided</a:t>
            </a:r>
            <a:r>
              <a:rPr sz="2000" spc="44" dirty="0">
                <a:latin typeface="Times New Roman" pitchFamily="18" charset="0"/>
                <a:cs typeface="Times New Roman" pitchFamily="18" charset="0"/>
              </a:rPr>
              <a:t> </a:t>
            </a:r>
            <a:r>
              <a:rPr sz="2000" spc="18" dirty="0">
                <a:latin typeface="Times New Roman" pitchFamily="18" charset="0"/>
                <a:cs typeface="Times New Roman" pitchFamily="18" charset="0"/>
              </a:rPr>
              <a:t>into </a:t>
            </a:r>
            <a:r>
              <a:rPr sz="2000" spc="27" dirty="0">
                <a:latin typeface="Times New Roman" pitchFamily="18" charset="0"/>
                <a:cs typeface="Times New Roman" pitchFamily="18" charset="0"/>
              </a:rPr>
              <a:t>pieces </a:t>
            </a:r>
            <a:r>
              <a:rPr sz="2000" spc="18" dirty="0">
                <a:latin typeface="Times New Roman" pitchFamily="18" charset="0"/>
                <a:cs typeface="Times New Roman" pitchFamily="18" charset="0"/>
              </a:rPr>
              <a:t>that</a:t>
            </a:r>
            <a:r>
              <a:rPr sz="2000" spc="9" dirty="0">
                <a:latin typeface="Times New Roman" pitchFamily="18" charset="0"/>
                <a:cs typeface="Times New Roman" pitchFamily="18" charset="0"/>
              </a:rPr>
              <a:t> </a:t>
            </a:r>
            <a:r>
              <a:rPr sz="2000" spc="27" dirty="0">
                <a:latin typeface="Times New Roman" pitchFamily="18" charset="0"/>
                <a:cs typeface="Times New Roman" pitchFamily="18" charset="0"/>
              </a:rPr>
              <a:t>can </a:t>
            </a:r>
            <a:r>
              <a:rPr sz="2000" spc="36" dirty="0">
                <a:latin typeface="Times New Roman" pitchFamily="18" charset="0"/>
                <a:cs typeface="Times New Roman" pitchFamily="18" charset="0"/>
              </a:rPr>
              <a:t> </a:t>
            </a:r>
            <a:r>
              <a:rPr sz="2000" spc="27" dirty="0">
                <a:latin typeface="Times New Roman" pitchFamily="18" charset="0"/>
                <a:cs typeface="Times New Roman" pitchFamily="18" charset="0"/>
              </a:rPr>
              <a:t>each</a:t>
            </a:r>
            <a:r>
              <a:rPr sz="2000" spc="-18" dirty="0">
                <a:latin typeface="Times New Roman" pitchFamily="18" charset="0"/>
                <a:cs typeface="Times New Roman" pitchFamily="18" charset="0"/>
              </a:rPr>
              <a:t> </a:t>
            </a:r>
            <a:r>
              <a:rPr sz="2000" spc="27" dirty="0">
                <a:latin typeface="Times New Roman" pitchFamily="18" charset="0"/>
                <a:cs typeface="Times New Roman" pitchFamily="18" charset="0"/>
              </a:rPr>
              <a:t>be</a:t>
            </a:r>
            <a:r>
              <a:rPr sz="2000" spc="-9" dirty="0">
                <a:latin typeface="Times New Roman" pitchFamily="18" charset="0"/>
                <a:cs typeface="Times New Roman" pitchFamily="18" charset="0"/>
              </a:rPr>
              <a:t> </a:t>
            </a:r>
            <a:r>
              <a:rPr sz="2000" spc="27" dirty="0">
                <a:latin typeface="Times New Roman" pitchFamily="18" charset="0"/>
                <a:cs typeface="Times New Roman" pitchFamily="18" charset="0"/>
              </a:rPr>
              <a:t>solved</a:t>
            </a:r>
            <a:r>
              <a:rPr sz="2000" spc="-9" dirty="0">
                <a:latin typeface="Times New Roman" pitchFamily="18" charset="0"/>
                <a:cs typeface="Times New Roman" pitchFamily="18" charset="0"/>
              </a:rPr>
              <a:t> </a:t>
            </a:r>
            <a:r>
              <a:rPr sz="2000" spc="27" dirty="0">
                <a:latin typeface="Times New Roman" pitchFamily="18" charset="0"/>
                <a:cs typeface="Times New Roman" pitchFamily="18" charset="0"/>
              </a:rPr>
              <a:t>and/or</a:t>
            </a:r>
            <a:r>
              <a:rPr sz="2000" dirty="0">
                <a:latin typeface="Times New Roman" pitchFamily="18" charset="0"/>
                <a:cs typeface="Times New Roman" pitchFamily="18" charset="0"/>
              </a:rPr>
              <a:t> </a:t>
            </a:r>
            <a:r>
              <a:rPr sz="2000" spc="27">
                <a:latin typeface="Times New Roman" pitchFamily="18" charset="0"/>
                <a:cs typeface="Times New Roman" pitchFamily="18" charset="0"/>
              </a:rPr>
              <a:t>optimized</a:t>
            </a:r>
            <a:r>
              <a:rPr sz="2000">
                <a:latin typeface="Times New Roman" pitchFamily="18" charset="0"/>
                <a:cs typeface="Times New Roman" pitchFamily="18" charset="0"/>
              </a:rPr>
              <a:t> </a:t>
            </a:r>
            <a:r>
              <a:rPr sz="2000" spc="27">
                <a:latin typeface="Times New Roman" pitchFamily="18" charset="0"/>
                <a:cs typeface="Times New Roman" pitchFamily="18" charset="0"/>
              </a:rPr>
              <a:t>independently</a:t>
            </a:r>
            <a:endParaRPr lang="en-IN" sz="2000" spc="27" dirty="0">
              <a:latin typeface="Times New Roman" pitchFamily="18" charset="0"/>
              <a:cs typeface="Times New Roman" pitchFamily="18" charset="0"/>
            </a:endParaRPr>
          </a:p>
          <a:p>
            <a:pPr marL="310099" marR="9021" indent="-288674" algn="just">
              <a:lnSpc>
                <a:spcPct val="103099"/>
              </a:lnSpc>
              <a:spcBef>
                <a:spcPts val="160"/>
              </a:spcBef>
              <a:buClr>
                <a:srgbClr val="9A0000"/>
              </a:buClr>
              <a:buSzPct val="77272"/>
              <a:buFont typeface="Wingdings"/>
              <a:buChar char=""/>
              <a:tabLst>
                <a:tab pos="311227" algn="l"/>
              </a:tabLst>
            </a:pPr>
            <a:endParaRPr sz="2000">
              <a:latin typeface="Times New Roman" pitchFamily="18" charset="0"/>
              <a:cs typeface="Times New Roman" pitchFamily="18" charset="0"/>
            </a:endParaRPr>
          </a:p>
          <a:p>
            <a:pPr marL="310099" marR="78934" indent="-288674" algn="just">
              <a:lnSpc>
                <a:spcPct val="103099"/>
              </a:lnSpc>
              <a:spcBef>
                <a:spcPts val="1012"/>
              </a:spcBef>
              <a:buClr>
                <a:srgbClr val="9A0000"/>
              </a:buClr>
              <a:buSzPct val="77272"/>
              <a:buFont typeface="Wingdings"/>
              <a:buChar char=""/>
              <a:tabLst>
                <a:tab pos="311227" algn="l"/>
              </a:tabLst>
            </a:pPr>
            <a:r>
              <a:rPr sz="2000" spc="36" dirty="0">
                <a:latin typeface="Times New Roman" pitchFamily="18" charset="0"/>
                <a:cs typeface="Times New Roman" pitchFamily="18" charset="0"/>
              </a:rPr>
              <a:t>A </a:t>
            </a:r>
            <a:r>
              <a:rPr sz="2000" spc="27" dirty="0">
                <a:solidFill>
                  <a:srgbClr val="9A0000"/>
                </a:solidFill>
                <a:latin typeface="Times New Roman" pitchFamily="18" charset="0"/>
                <a:cs typeface="Times New Roman" pitchFamily="18" charset="0"/>
              </a:rPr>
              <a:t>concern </a:t>
            </a:r>
            <a:r>
              <a:rPr sz="2000" spc="18" dirty="0">
                <a:latin typeface="Times New Roman" pitchFamily="18" charset="0"/>
                <a:cs typeface="Times New Roman" pitchFamily="18" charset="0"/>
              </a:rPr>
              <a:t>is </a:t>
            </a:r>
            <a:r>
              <a:rPr sz="2000" spc="27" dirty="0">
                <a:latin typeface="Times New Roman" pitchFamily="18" charset="0"/>
                <a:cs typeface="Times New Roman" pitchFamily="18" charset="0"/>
              </a:rPr>
              <a:t>a feature or </a:t>
            </a:r>
            <a:r>
              <a:rPr sz="2000" spc="18" dirty="0">
                <a:solidFill>
                  <a:srgbClr val="0070C0"/>
                </a:solidFill>
                <a:latin typeface="Times New Roman" pitchFamily="18" charset="0"/>
                <a:cs typeface="Times New Roman" pitchFamily="18" charset="0"/>
              </a:rPr>
              <a:t>behavior that </a:t>
            </a:r>
            <a:r>
              <a:rPr sz="2000" spc="9" dirty="0">
                <a:solidFill>
                  <a:srgbClr val="0070C0"/>
                </a:solidFill>
                <a:latin typeface="Times New Roman" pitchFamily="18" charset="0"/>
                <a:cs typeface="Times New Roman" pitchFamily="18" charset="0"/>
              </a:rPr>
              <a:t>is </a:t>
            </a:r>
            <a:r>
              <a:rPr sz="2000" spc="18" dirty="0">
                <a:solidFill>
                  <a:srgbClr val="0070C0"/>
                </a:solidFill>
                <a:latin typeface="Times New Roman" pitchFamily="18" charset="0"/>
                <a:cs typeface="Times New Roman" pitchFamily="18" charset="0"/>
              </a:rPr>
              <a:t> specified </a:t>
            </a:r>
            <a:r>
              <a:rPr sz="2000" spc="27" dirty="0">
                <a:solidFill>
                  <a:srgbClr val="0070C0"/>
                </a:solidFill>
                <a:latin typeface="Times New Roman" pitchFamily="18" charset="0"/>
                <a:cs typeface="Times New Roman" pitchFamily="18" charset="0"/>
              </a:rPr>
              <a:t>as </a:t>
            </a:r>
            <a:r>
              <a:rPr sz="2000" spc="18" dirty="0">
                <a:solidFill>
                  <a:srgbClr val="0070C0"/>
                </a:solidFill>
                <a:latin typeface="Times New Roman" pitchFamily="18" charset="0"/>
                <a:cs typeface="Times New Roman" pitchFamily="18" charset="0"/>
              </a:rPr>
              <a:t>part of </a:t>
            </a:r>
            <a:r>
              <a:rPr sz="2000" spc="27" dirty="0">
                <a:solidFill>
                  <a:srgbClr val="0070C0"/>
                </a:solidFill>
                <a:latin typeface="Times New Roman" pitchFamily="18" charset="0"/>
                <a:cs typeface="Times New Roman" pitchFamily="18" charset="0"/>
              </a:rPr>
              <a:t>the requirements model </a:t>
            </a:r>
            <a:r>
              <a:rPr sz="2000" spc="18" dirty="0">
                <a:solidFill>
                  <a:srgbClr val="0070C0"/>
                </a:solidFill>
                <a:latin typeface="Times New Roman" pitchFamily="18" charset="0"/>
                <a:cs typeface="Times New Roman" pitchFamily="18" charset="0"/>
              </a:rPr>
              <a:t>for </a:t>
            </a:r>
            <a:r>
              <a:rPr sz="2000" spc="-524" dirty="0">
                <a:solidFill>
                  <a:srgbClr val="0070C0"/>
                </a:solidFill>
                <a:latin typeface="Times New Roman" pitchFamily="18" charset="0"/>
                <a:cs typeface="Times New Roman" pitchFamily="18" charset="0"/>
              </a:rPr>
              <a:t> </a:t>
            </a:r>
            <a:r>
              <a:rPr sz="2000" spc="27">
                <a:solidFill>
                  <a:srgbClr val="0070C0"/>
                </a:solidFill>
                <a:latin typeface="Times New Roman" pitchFamily="18" charset="0"/>
                <a:cs typeface="Times New Roman" pitchFamily="18" charset="0"/>
              </a:rPr>
              <a:t>the</a:t>
            </a:r>
            <a:r>
              <a:rPr sz="2000" spc="-9">
                <a:solidFill>
                  <a:srgbClr val="0070C0"/>
                </a:solidFill>
                <a:latin typeface="Times New Roman" pitchFamily="18" charset="0"/>
                <a:cs typeface="Times New Roman" pitchFamily="18" charset="0"/>
              </a:rPr>
              <a:t> </a:t>
            </a:r>
            <a:r>
              <a:rPr sz="2000" spc="27">
                <a:solidFill>
                  <a:srgbClr val="0070C0"/>
                </a:solidFill>
                <a:latin typeface="Times New Roman" pitchFamily="18" charset="0"/>
                <a:cs typeface="Times New Roman" pitchFamily="18" charset="0"/>
              </a:rPr>
              <a:t>software</a:t>
            </a:r>
            <a:endParaRPr lang="en-IN" sz="2000" spc="27" dirty="0">
              <a:solidFill>
                <a:srgbClr val="0070C0"/>
              </a:solidFill>
              <a:latin typeface="Times New Roman" pitchFamily="18" charset="0"/>
              <a:cs typeface="Times New Roman" pitchFamily="18" charset="0"/>
            </a:endParaRPr>
          </a:p>
          <a:p>
            <a:pPr marL="310099" marR="78934" indent="-288674" algn="just">
              <a:lnSpc>
                <a:spcPct val="103099"/>
              </a:lnSpc>
              <a:spcBef>
                <a:spcPts val="1012"/>
              </a:spcBef>
              <a:buClr>
                <a:srgbClr val="9A0000"/>
              </a:buClr>
              <a:buSzPct val="77272"/>
              <a:buFont typeface="Wingdings"/>
              <a:buChar char=""/>
              <a:tabLst>
                <a:tab pos="311227" algn="l"/>
              </a:tabLst>
            </a:pPr>
            <a:endParaRPr sz="2000">
              <a:latin typeface="Times New Roman" pitchFamily="18" charset="0"/>
              <a:cs typeface="Times New Roman" pitchFamily="18" charset="0"/>
            </a:endParaRPr>
          </a:p>
          <a:p>
            <a:pPr marL="310099" marR="108253" indent="-288674" algn="just">
              <a:lnSpc>
                <a:spcPct val="103099"/>
              </a:lnSpc>
              <a:spcBef>
                <a:spcPts val="1003"/>
              </a:spcBef>
              <a:buClr>
                <a:srgbClr val="9A0000"/>
              </a:buClr>
              <a:buSzPct val="77272"/>
              <a:buFont typeface="Wingdings"/>
              <a:buChar char=""/>
              <a:tabLst>
                <a:tab pos="311227" algn="l"/>
              </a:tabLst>
            </a:pPr>
            <a:r>
              <a:rPr sz="2000" spc="27" dirty="0">
                <a:latin typeface="Times New Roman" pitchFamily="18" charset="0"/>
                <a:cs typeface="Times New Roman" pitchFamily="18" charset="0"/>
              </a:rPr>
              <a:t>By separating concerns </a:t>
            </a:r>
            <a:r>
              <a:rPr sz="2000" spc="18" dirty="0">
                <a:latin typeface="Times New Roman" pitchFamily="18" charset="0"/>
                <a:cs typeface="Times New Roman" pitchFamily="18" charset="0"/>
              </a:rPr>
              <a:t>into smaller, </a:t>
            </a:r>
            <a:r>
              <a:rPr sz="2000" spc="27" dirty="0">
                <a:latin typeface="Times New Roman" pitchFamily="18" charset="0"/>
                <a:cs typeface="Times New Roman" pitchFamily="18" charset="0"/>
              </a:rPr>
              <a:t>and </a:t>
            </a:r>
            <a:r>
              <a:rPr sz="2000" spc="36" dirty="0">
                <a:latin typeface="Times New Roman" pitchFamily="18" charset="0"/>
                <a:cs typeface="Times New Roman" pitchFamily="18" charset="0"/>
              </a:rPr>
              <a:t> </a:t>
            </a:r>
            <a:r>
              <a:rPr sz="2000" spc="27" dirty="0">
                <a:latin typeface="Times New Roman" pitchFamily="18" charset="0"/>
                <a:cs typeface="Times New Roman" pitchFamily="18" charset="0"/>
              </a:rPr>
              <a:t>therefore</a:t>
            </a:r>
            <a:r>
              <a:rPr sz="2000" spc="-18" dirty="0">
                <a:latin typeface="Times New Roman" pitchFamily="18" charset="0"/>
                <a:cs typeface="Times New Roman" pitchFamily="18" charset="0"/>
              </a:rPr>
              <a:t> </a:t>
            </a:r>
            <a:r>
              <a:rPr sz="2000" spc="27" dirty="0">
                <a:latin typeface="Times New Roman" pitchFamily="18" charset="0"/>
                <a:cs typeface="Times New Roman" pitchFamily="18" charset="0"/>
              </a:rPr>
              <a:t>more</a:t>
            </a:r>
            <a:r>
              <a:rPr sz="2000" spc="9" dirty="0">
                <a:latin typeface="Times New Roman" pitchFamily="18" charset="0"/>
                <a:cs typeface="Times New Roman" pitchFamily="18" charset="0"/>
              </a:rPr>
              <a:t> </a:t>
            </a:r>
            <a:r>
              <a:rPr sz="2000" spc="27" dirty="0">
                <a:latin typeface="Times New Roman" pitchFamily="18" charset="0"/>
                <a:cs typeface="Times New Roman" pitchFamily="18" charset="0"/>
              </a:rPr>
              <a:t>manageable </a:t>
            </a:r>
            <a:r>
              <a:rPr sz="2000" spc="18" dirty="0">
                <a:latin typeface="Times New Roman" pitchFamily="18" charset="0"/>
                <a:cs typeface="Times New Roman" pitchFamily="18" charset="0"/>
              </a:rPr>
              <a:t>pieces,</a:t>
            </a:r>
            <a:r>
              <a:rPr sz="2000" spc="27" dirty="0">
                <a:latin typeface="Times New Roman" pitchFamily="18" charset="0"/>
                <a:cs typeface="Times New Roman" pitchFamily="18" charset="0"/>
              </a:rPr>
              <a:t> a</a:t>
            </a:r>
            <a:r>
              <a:rPr sz="2000" dirty="0">
                <a:latin typeface="Times New Roman" pitchFamily="18" charset="0"/>
                <a:cs typeface="Times New Roman" pitchFamily="18" charset="0"/>
              </a:rPr>
              <a:t> </a:t>
            </a:r>
            <a:r>
              <a:rPr sz="2000" spc="27" dirty="0">
                <a:latin typeface="Times New Roman" pitchFamily="18" charset="0"/>
                <a:cs typeface="Times New Roman" pitchFamily="18" charset="0"/>
              </a:rPr>
              <a:t>problem </a:t>
            </a:r>
            <a:r>
              <a:rPr sz="2000" spc="-515" dirty="0">
                <a:latin typeface="Times New Roman" pitchFamily="18" charset="0"/>
                <a:cs typeface="Times New Roman" pitchFamily="18" charset="0"/>
              </a:rPr>
              <a:t> </a:t>
            </a:r>
            <a:r>
              <a:rPr sz="2000" spc="27" dirty="0">
                <a:latin typeface="Times New Roman" pitchFamily="18" charset="0"/>
                <a:cs typeface="Times New Roman" pitchFamily="18" charset="0"/>
              </a:rPr>
              <a:t>takes</a:t>
            </a:r>
            <a:r>
              <a:rPr sz="2000" spc="-9" dirty="0">
                <a:latin typeface="Times New Roman" pitchFamily="18" charset="0"/>
                <a:cs typeface="Times New Roman" pitchFamily="18" charset="0"/>
              </a:rPr>
              <a:t> </a:t>
            </a:r>
            <a:r>
              <a:rPr sz="2000" spc="18" dirty="0">
                <a:latin typeface="Times New Roman" pitchFamily="18" charset="0"/>
                <a:cs typeface="Times New Roman" pitchFamily="18" charset="0"/>
              </a:rPr>
              <a:t>less</a:t>
            </a:r>
            <a:r>
              <a:rPr sz="2000" spc="27" dirty="0">
                <a:latin typeface="Times New Roman" pitchFamily="18" charset="0"/>
                <a:cs typeface="Times New Roman" pitchFamily="18" charset="0"/>
              </a:rPr>
              <a:t> </a:t>
            </a:r>
            <a:r>
              <a:rPr sz="2000" spc="18" dirty="0">
                <a:latin typeface="Times New Roman" pitchFamily="18" charset="0"/>
                <a:cs typeface="Times New Roman" pitchFamily="18" charset="0"/>
              </a:rPr>
              <a:t>effort</a:t>
            </a:r>
            <a:r>
              <a:rPr sz="2000" spc="-9" dirty="0">
                <a:latin typeface="Times New Roman" pitchFamily="18" charset="0"/>
                <a:cs typeface="Times New Roman" pitchFamily="18" charset="0"/>
              </a:rPr>
              <a:t> </a:t>
            </a:r>
            <a:r>
              <a:rPr sz="2000" spc="27" dirty="0">
                <a:latin typeface="Times New Roman" pitchFamily="18" charset="0"/>
                <a:cs typeface="Times New Roman" pitchFamily="18" charset="0"/>
              </a:rPr>
              <a:t>and</a:t>
            </a:r>
            <a:r>
              <a:rPr sz="2000" spc="18" dirty="0">
                <a:latin typeface="Times New Roman" pitchFamily="18" charset="0"/>
                <a:cs typeface="Times New Roman" pitchFamily="18" charset="0"/>
              </a:rPr>
              <a:t> </a:t>
            </a:r>
            <a:r>
              <a:rPr sz="2000" spc="27" dirty="0">
                <a:latin typeface="Times New Roman" pitchFamily="18" charset="0"/>
                <a:cs typeface="Times New Roman" pitchFamily="18" charset="0"/>
              </a:rPr>
              <a:t>time</a:t>
            </a:r>
            <a:r>
              <a:rPr sz="2000" spc="9" dirty="0">
                <a:latin typeface="Times New Roman" pitchFamily="18" charset="0"/>
                <a:cs typeface="Times New Roman" pitchFamily="18" charset="0"/>
              </a:rPr>
              <a:t> </a:t>
            </a:r>
            <a:r>
              <a:rPr sz="2000" spc="18" dirty="0">
                <a:latin typeface="Times New Roman" pitchFamily="18" charset="0"/>
                <a:cs typeface="Times New Roman" pitchFamily="18" charset="0"/>
              </a:rPr>
              <a:t>to</a:t>
            </a:r>
            <a:r>
              <a:rPr sz="2000" spc="9" dirty="0">
                <a:latin typeface="Times New Roman" pitchFamily="18" charset="0"/>
                <a:cs typeface="Times New Roman" pitchFamily="18" charset="0"/>
              </a:rPr>
              <a:t> </a:t>
            </a:r>
            <a:r>
              <a:rPr sz="2000" spc="18" dirty="0">
                <a:latin typeface="Times New Roman" pitchFamily="18" charset="0"/>
                <a:cs typeface="Times New Roman" pitchFamily="18" charset="0"/>
              </a:rPr>
              <a:t>solve.</a:t>
            </a:r>
            <a:endParaRPr sz="2000">
              <a:latin typeface="Times New Roman" pitchFamily="18" charset="0"/>
              <a:cs typeface="Times New Roman" pitchFamily="18" charset="0"/>
            </a:endParaRPr>
          </a:p>
        </p:txBody>
      </p:sp>
      <p:sp>
        <p:nvSpPr>
          <p:cNvPr id="21" name="object 21"/>
          <p:cNvSpPr txBox="1">
            <a:spLocks noGrp="1"/>
          </p:cNvSpPr>
          <p:nvPr>
            <p:ph type="sldNum" sz="quarter" idx="4294967295"/>
          </p:nvPr>
        </p:nvSpPr>
        <p:spPr>
          <a:xfrm>
            <a:off x="7530547" y="6481443"/>
            <a:ext cx="226586" cy="201745"/>
          </a:xfrm>
          <a:prstGeom prst="rect">
            <a:avLst/>
          </a:prstGeom>
        </p:spPr>
        <p:txBody>
          <a:bodyPr vert="horz" wrap="square" lIns="0" tIns="16914" rIns="0" bIns="0" rtlCol="0">
            <a:spAutoFit/>
          </a:bodyPr>
          <a:lstStyle/>
          <a:p>
            <a:pPr marL="67658">
              <a:spcBef>
                <a:spcPts val="133"/>
              </a:spcBef>
            </a:pPr>
            <a:r>
              <a:rPr spc="18"/>
              <a:t>1</a:t>
            </a:r>
            <a:endParaRPr spc="18" dirty="0"/>
          </a:p>
        </p:txBody>
      </p:sp>
    </p:spTree>
  </p:cSld>
  <p:clrMapOvr>
    <a:masterClrMapping/>
  </p:clrMapOvr>
  <p:transition>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84" y="500042"/>
            <a:ext cx="4449390" cy="538575"/>
          </a:xfrm>
          <a:prstGeom prst="rect">
            <a:avLst/>
          </a:prstGeom>
        </p:spPr>
        <p:txBody>
          <a:bodyPr vert="horz" wrap="square" lIns="0" tIns="30446" rIns="0" bIns="0" rtlCol="0">
            <a:spAutoFit/>
          </a:bodyPr>
          <a:lstStyle/>
          <a:p>
            <a:pPr marL="22553">
              <a:spcBef>
                <a:spcPts val="240"/>
              </a:spcBef>
            </a:pPr>
            <a:r>
              <a:rPr lang="en-IN" sz="3300" spc="27" dirty="0"/>
              <a:t>5.</a:t>
            </a:r>
            <a:r>
              <a:rPr sz="3300" spc="27"/>
              <a:t>Modularity</a:t>
            </a:r>
            <a:endParaRPr sz="3300"/>
          </a:p>
        </p:txBody>
      </p:sp>
      <p:sp>
        <p:nvSpPr>
          <p:cNvPr id="3" name="object 3"/>
          <p:cNvSpPr txBox="1"/>
          <p:nvPr/>
        </p:nvSpPr>
        <p:spPr>
          <a:xfrm>
            <a:off x="785786" y="1428736"/>
            <a:ext cx="7962928" cy="4715227"/>
          </a:xfrm>
          <a:prstGeom prst="rect">
            <a:avLst/>
          </a:prstGeom>
        </p:spPr>
        <p:txBody>
          <a:bodyPr vert="horz" wrap="square" lIns="0" tIns="21425" rIns="0" bIns="0" rtlCol="0">
            <a:spAutoFit/>
          </a:bodyPr>
          <a:lstStyle/>
          <a:p>
            <a:pPr marL="310099" marR="83445" indent="-288674" algn="just">
              <a:lnSpc>
                <a:spcPct val="150000"/>
              </a:lnSpc>
              <a:spcBef>
                <a:spcPts val="169"/>
              </a:spcBef>
              <a:buClr>
                <a:srgbClr val="9A0000"/>
              </a:buClr>
              <a:buSzPct val="73684"/>
              <a:buFont typeface="Wingdings"/>
              <a:buChar char=""/>
              <a:tabLst>
                <a:tab pos="311227" algn="l"/>
              </a:tabLst>
            </a:pPr>
            <a:r>
              <a:rPr sz="2000" spc="-9" dirty="0">
                <a:latin typeface="Cambria" pitchFamily="18" charset="0"/>
                <a:ea typeface="Cambria" pitchFamily="18" charset="0"/>
                <a:cs typeface="Times New Roman" pitchFamily="18" charset="0"/>
              </a:rPr>
              <a:t>"modularity is the </a:t>
            </a:r>
            <a:r>
              <a:rPr sz="2000" spc="-9" dirty="0">
                <a:solidFill>
                  <a:srgbClr val="FF0000"/>
                </a:solidFill>
                <a:latin typeface="Cambria" pitchFamily="18" charset="0"/>
                <a:ea typeface="Cambria" pitchFamily="18" charset="0"/>
                <a:cs typeface="Times New Roman" pitchFamily="18" charset="0"/>
              </a:rPr>
              <a:t>single attribute </a:t>
            </a:r>
            <a:r>
              <a:rPr sz="2000" spc="-9" dirty="0">
                <a:latin typeface="Cambria" pitchFamily="18" charset="0"/>
                <a:ea typeface="Cambria" pitchFamily="18" charset="0"/>
                <a:cs typeface="Times New Roman" pitchFamily="18" charset="0"/>
              </a:rPr>
              <a:t>of software that allows </a:t>
            </a:r>
            <a:r>
              <a:rPr sz="2000" spc="-4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a</a:t>
            </a:r>
            <a:r>
              <a:rPr sz="2000" spc="-18"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program</a:t>
            </a:r>
            <a:r>
              <a:rPr sz="2000" spc="-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to</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be intellectually manageable</a:t>
            </a:r>
            <a:r>
              <a:rPr sz="2000" spc="-9">
                <a:latin typeface="Cambria" pitchFamily="18" charset="0"/>
                <a:ea typeface="Cambria" pitchFamily="18" charset="0"/>
                <a:cs typeface="Times New Roman" pitchFamily="18" charset="0"/>
              </a:rPr>
              <a:t>"</a:t>
            </a:r>
            <a:r>
              <a:rPr sz="2000" spc="-27">
                <a:latin typeface="Cambria" pitchFamily="18" charset="0"/>
                <a:ea typeface="Cambria" pitchFamily="18" charset="0"/>
                <a:cs typeface="Times New Roman" pitchFamily="18" charset="0"/>
              </a:rPr>
              <a:t> </a:t>
            </a:r>
            <a:r>
              <a:rPr sz="2000" spc="-9">
                <a:latin typeface="Cambria" pitchFamily="18" charset="0"/>
                <a:ea typeface="Cambria" pitchFamily="18" charset="0"/>
                <a:cs typeface="Times New Roman" pitchFamily="18" charset="0"/>
              </a:rPr>
              <a:t>.</a:t>
            </a:r>
            <a:endParaRPr sz="2000">
              <a:latin typeface="Cambria" pitchFamily="18" charset="0"/>
              <a:ea typeface="Cambria" pitchFamily="18" charset="0"/>
              <a:cs typeface="Times New Roman" pitchFamily="18" charset="0"/>
            </a:endParaRPr>
          </a:p>
          <a:p>
            <a:pPr marL="310099" marR="9021" indent="-288674" algn="just">
              <a:lnSpc>
                <a:spcPct val="150000"/>
              </a:lnSpc>
              <a:spcBef>
                <a:spcPts val="231"/>
              </a:spcBef>
              <a:buClr>
                <a:srgbClr val="9A0000"/>
              </a:buClr>
              <a:buSzPct val="73684"/>
              <a:buFont typeface="Wingdings"/>
              <a:buChar char=""/>
              <a:tabLst>
                <a:tab pos="311227" algn="l"/>
              </a:tabLst>
            </a:pPr>
            <a:r>
              <a:rPr sz="2000" spc="-9" dirty="0">
                <a:latin typeface="Cambria" pitchFamily="18" charset="0"/>
                <a:ea typeface="Cambria" pitchFamily="18" charset="0"/>
                <a:cs typeface="Times New Roman" pitchFamily="18" charset="0"/>
              </a:rPr>
              <a:t>Monolithic software (i.e., a large program composed of a </a:t>
            </a:r>
            <a:r>
              <a:rPr sz="2000" spc="-451"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single module) cannot be easily grasped by a software </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engineer.</a:t>
            </a:r>
            <a:endParaRPr sz="2000">
              <a:latin typeface="Cambria" pitchFamily="18" charset="0"/>
              <a:ea typeface="Cambria" pitchFamily="18" charset="0"/>
              <a:cs typeface="Times New Roman" pitchFamily="18" charset="0"/>
            </a:endParaRPr>
          </a:p>
          <a:p>
            <a:pPr marL="646134" marR="15787" lvl="1" indent="-241313" algn="just">
              <a:lnSpc>
                <a:spcPct val="150000"/>
              </a:lnSpc>
              <a:spcBef>
                <a:spcPts val="240"/>
              </a:spcBef>
              <a:buClr>
                <a:srgbClr val="9A0000"/>
              </a:buClr>
              <a:buSzPct val="70588"/>
              <a:buFont typeface="Wingdings"/>
              <a:buChar char=""/>
              <a:tabLst>
                <a:tab pos="647261" algn="l"/>
              </a:tabLst>
            </a:pPr>
            <a:r>
              <a:rPr sz="2000" dirty="0">
                <a:latin typeface="Cambria" pitchFamily="18" charset="0"/>
                <a:ea typeface="Cambria" pitchFamily="18" charset="0"/>
                <a:cs typeface="Times New Roman" pitchFamily="18" charset="0"/>
              </a:rPr>
              <a:t>The</a:t>
            </a:r>
            <a:r>
              <a:rPr sz="2000" spc="-27"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number</a:t>
            </a:r>
            <a:r>
              <a:rPr sz="2000" spc="27"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of</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control</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paths,</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span</a:t>
            </a:r>
            <a:r>
              <a:rPr sz="2000" spc="9"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of</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reference,</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number</a:t>
            </a:r>
            <a:r>
              <a:rPr sz="2000" spc="18" dirty="0">
                <a:latin typeface="Cambria" pitchFamily="18" charset="0"/>
                <a:ea typeface="Cambria" pitchFamily="18" charset="0"/>
                <a:cs typeface="Times New Roman" pitchFamily="18" charset="0"/>
              </a:rPr>
              <a:t> </a:t>
            </a:r>
            <a:r>
              <a:rPr sz="2000" dirty="0">
                <a:latin typeface="Cambria" pitchFamily="18" charset="0"/>
                <a:ea typeface="Cambria" pitchFamily="18" charset="0"/>
                <a:cs typeface="Times New Roman" pitchFamily="18" charset="0"/>
              </a:rPr>
              <a:t>of </a:t>
            </a:r>
            <a:r>
              <a:rPr sz="2000" spc="-391"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variables,</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and</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overall</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complexity</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would</a:t>
            </a:r>
            <a:r>
              <a:rPr sz="2000" spc="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make </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understanding</a:t>
            </a:r>
            <a:r>
              <a:rPr sz="2000" spc="9"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close</a:t>
            </a:r>
            <a:r>
              <a:rPr sz="2000" dirty="0">
                <a:latin typeface="Cambria" pitchFamily="18" charset="0"/>
                <a:ea typeface="Cambria" pitchFamily="18" charset="0"/>
                <a:cs typeface="Times New Roman" pitchFamily="18" charset="0"/>
              </a:rPr>
              <a:t> to </a:t>
            </a:r>
            <a:r>
              <a:rPr sz="2000" spc="-9" dirty="0">
                <a:latin typeface="Cambria" pitchFamily="18" charset="0"/>
                <a:ea typeface="Cambria" pitchFamily="18" charset="0"/>
                <a:cs typeface="Times New Roman" pitchFamily="18" charset="0"/>
              </a:rPr>
              <a:t>impossible.</a:t>
            </a:r>
            <a:endParaRPr sz="2000">
              <a:latin typeface="Cambria" pitchFamily="18" charset="0"/>
              <a:ea typeface="Cambria" pitchFamily="18" charset="0"/>
              <a:cs typeface="Times New Roman" pitchFamily="18" charset="0"/>
            </a:endParaRPr>
          </a:p>
          <a:p>
            <a:pPr marL="310099" marR="16914" indent="-288674" algn="just">
              <a:lnSpc>
                <a:spcPct val="150000"/>
              </a:lnSpc>
              <a:spcBef>
                <a:spcPts val="240"/>
              </a:spcBef>
              <a:buClr>
                <a:srgbClr val="9A0000"/>
              </a:buClr>
              <a:buSzPct val="73684"/>
              <a:buFont typeface="Wingdings"/>
              <a:buChar char=""/>
              <a:tabLst>
                <a:tab pos="311227" algn="l"/>
              </a:tabLst>
            </a:pPr>
            <a:r>
              <a:rPr sz="2000" spc="-9" dirty="0">
                <a:latin typeface="Cambria" pitchFamily="18" charset="0"/>
                <a:ea typeface="Cambria" pitchFamily="18" charset="0"/>
                <a:cs typeface="Times New Roman" pitchFamily="18" charset="0"/>
              </a:rPr>
              <a:t>In almost all instances, you should break the design into </a:t>
            </a:r>
            <a:r>
              <a:rPr sz="2000" spc="-4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many modules, hoping to make understanding easier </a:t>
            </a:r>
            <a:r>
              <a:rPr sz="2000"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and as a consequence, reduce the cost required to build </a:t>
            </a:r>
            <a:r>
              <a:rPr sz="2000" spc="-4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the</a:t>
            </a:r>
            <a:r>
              <a:rPr sz="2000" spc="-44" dirty="0">
                <a:latin typeface="Cambria" pitchFamily="18" charset="0"/>
                <a:ea typeface="Cambria" pitchFamily="18" charset="0"/>
                <a:cs typeface="Times New Roman" pitchFamily="18" charset="0"/>
              </a:rPr>
              <a:t> </a:t>
            </a:r>
            <a:r>
              <a:rPr sz="2000" spc="-9" dirty="0">
                <a:latin typeface="Cambria" pitchFamily="18" charset="0"/>
                <a:ea typeface="Cambria" pitchFamily="18" charset="0"/>
                <a:cs typeface="Times New Roman" pitchFamily="18" charset="0"/>
              </a:rPr>
              <a:t>software.</a:t>
            </a:r>
            <a:endParaRPr sz="2000">
              <a:latin typeface="Cambria" pitchFamily="18" charset="0"/>
              <a:ea typeface="Cambria" pitchFamily="18" charset="0"/>
              <a:cs typeface="Times New Roman" pitchFamily="18" charset="0"/>
            </a:endParaRPr>
          </a:p>
        </p:txBody>
      </p:sp>
      <p:grpSp>
        <p:nvGrpSpPr>
          <p:cNvPr id="4" name="object 4"/>
          <p:cNvGrpSpPr/>
          <p:nvPr/>
        </p:nvGrpSpPr>
        <p:grpSpPr>
          <a:xfrm>
            <a:off x="6363218" y="6692256"/>
            <a:ext cx="1745215" cy="123469"/>
            <a:chOff x="4012362" y="3166428"/>
            <a:chExt cx="1100455" cy="58419"/>
          </a:xfrm>
        </p:grpSpPr>
        <p:sp>
          <p:nvSpPr>
            <p:cNvPr id="5" name="object 5"/>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7" name="object 7"/>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2" name="object 12"/>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3" name="object 13"/>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5" name="object 15"/>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6" name="object 16"/>
          <p:cNvGrpSpPr/>
          <p:nvPr/>
        </p:nvGrpSpPr>
        <p:grpSpPr>
          <a:xfrm>
            <a:off x="8705444" y="6694928"/>
            <a:ext cx="378650" cy="120787"/>
            <a:chOff x="5489266" y="3167693"/>
            <a:chExt cx="238760" cy="57150"/>
          </a:xfrm>
        </p:grpSpPr>
        <p:sp>
          <p:nvSpPr>
            <p:cNvPr id="17" name="object 17"/>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18" name="object 18"/>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9" name="object 19"/>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13</a:t>
            </a:r>
          </a:p>
        </p:txBody>
      </p:sp>
    </p:spTree>
  </p:cSld>
  <p:clrMapOvr>
    <a:masterClrMapping/>
  </p:clrMapOvr>
  <p:transition>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ChangeArrowheads="1"/>
          </p:cNvSpPr>
          <p:nvPr/>
        </p:nvSpPr>
        <p:spPr bwMode="auto">
          <a:xfrm>
            <a:off x="6096000" y="2667000"/>
            <a:ext cx="19050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231F20"/>
                </a:solidFill>
                <a:effectLst/>
                <a:latin typeface="Verdana" pitchFamily="34" charset="0"/>
                <a:ea typeface="Cambria" pitchFamily="18" charset="0"/>
                <a:cs typeface="Cambria" pitchFamily="18" charset="0"/>
              </a:rPr>
              <a:t>Total software cost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4" name="Group 9"/>
          <p:cNvGrpSpPr>
            <a:grpSpLocks/>
          </p:cNvGrpSpPr>
          <p:nvPr/>
        </p:nvGrpSpPr>
        <p:grpSpPr bwMode="auto">
          <a:xfrm>
            <a:off x="2571736" y="1928802"/>
            <a:ext cx="3962400" cy="2971800"/>
            <a:chOff x="3412" y="-272"/>
            <a:chExt cx="3779" cy="2495"/>
          </a:xfrm>
        </p:grpSpPr>
        <p:sp>
          <p:nvSpPr>
            <p:cNvPr id="2063" name="AutoShape 15"/>
            <p:cNvSpPr>
              <a:spLocks/>
            </p:cNvSpPr>
            <p:nvPr/>
          </p:nvSpPr>
          <p:spPr bwMode="auto">
            <a:xfrm>
              <a:off x="3412" y="-273"/>
              <a:ext cx="3779" cy="2495"/>
            </a:xfrm>
            <a:custGeom>
              <a:avLst/>
              <a:gdLst/>
              <a:ahLst/>
              <a:cxnLst>
                <a:cxn ang="0">
                  <a:pos x="78" y="132"/>
                </a:cxn>
                <a:cxn ang="0">
                  <a:pos x="60" y="75"/>
                </a:cxn>
                <a:cxn ang="0">
                  <a:pos x="47" y="31"/>
                </a:cxn>
                <a:cxn ang="0">
                  <a:pos x="39" y="0"/>
                </a:cxn>
                <a:cxn ang="0">
                  <a:pos x="36" y="16"/>
                </a:cxn>
                <a:cxn ang="0">
                  <a:pos x="31" y="35"/>
                </a:cxn>
                <a:cxn ang="0">
                  <a:pos x="21" y="70"/>
                </a:cxn>
                <a:cxn ang="0">
                  <a:pos x="0" y="132"/>
                </a:cxn>
                <a:cxn ang="0">
                  <a:pos x="39" y="120"/>
                </a:cxn>
                <a:cxn ang="0">
                  <a:pos x="78" y="132"/>
                </a:cxn>
                <a:cxn ang="0">
                  <a:pos x="3779" y="2457"/>
                </a:cxn>
                <a:cxn ang="0">
                  <a:pos x="3763" y="2454"/>
                </a:cxn>
                <a:cxn ang="0">
                  <a:pos x="3743" y="2450"/>
                </a:cxn>
                <a:cxn ang="0">
                  <a:pos x="3707" y="2439"/>
                </a:cxn>
                <a:cxn ang="0">
                  <a:pos x="3643" y="2420"/>
                </a:cxn>
                <a:cxn ang="0">
                  <a:pos x="3655" y="2457"/>
                </a:cxn>
                <a:cxn ang="0">
                  <a:pos x="3643" y="2494"/>
                </a:cxn>
                <a:cxn ang="0">
                  <a:pos x="3702" y="2477"/>
                </a:cxn>
                <a:cxn ang="0">
                  <a:pos x="3747" y="2465"/>
                </a:cxn>
                <a:cxn ang="0">
                  <a:pos x="3779" y="2457"/>
                </a:cxn>
              </a:cxnLst>
              <a:rect l="0" t="0" r="r" b="b"/>
              <a:pathLst>
                <a:path w="3779" h="2495">
                  <a:moveTo>
                    <a:pt x="78" y="132"/>
                  </a:moveTo>
                  <a:lnTo>
                    <a:pt x="60" y="75"/>
                  </a:lnTo>
                  <a:lnTo>
                    <a:pt x="47" y="31"/>
                  </a:lnTo>
                  <a:lnTo>
                    <a:pt x="39" y="0"/>
                  </a:lnTo>
                  <a:lnTo>
                    <a:pt x="36" y="16"/>
                  </a:lnTo>
                  <a:lnTo>
                    <a:pt x="31" y="35"/>
                  </a:lnTo>
                  <a:lnTo>
                    <a:pt x="21" y="70"/>
                  </a:lnTo>
                  <a:lnTo>
                    <a:pt x="0" y="132"/>
                  </a:lnTo>
                  <a:lnTo>
                    <a:pt x="39" y="120"/>
                  </a:lnTo>
                  <a:lnTo>
                    <a:pt x="78" y="132"/>
                  </a:lnTo>
                  <a:close/>
                  <a:moveTo>
                    <a:pt x="3779" y="2457"/>
                  </a:moveTo>
                  <a:lnTo>
                    <a:pt x="3763" y="2454"/>
                  </a:lnTo>
                  <a:lnTo>
                    <a:pt x="3743" y="2450"/>
                  </a:lnTo>
                  <a:lnTo>
                    <a:pt x="3707" y="2439"/>
                  </a:lnTo>
                  <a:lnTo>
                    <a:pt x="3643" y="2420"/>
                  </a:lnTo>
                  <a:lnTo>
                    <a:pt x="3655" y="2457"/>
                  </a:lnTo>
                  <a:lnTo>
                    <a:pt x="3643" y="2494"/>
                  </a:lnTo>
                  <a:lnTo>
                    <a:pt x="3702" y="2477"/>
                  </a:lnTo>
                  <a:lnTo>
                    <a:pt x="3747" y="2465"/>
                  </a:lnTo>
                  <a:lnTo>
                    <a:pt x="3779" y="2457"/>
                  </a:lnTo>
                  <a:close/>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2" name="Freeform 14"/>
            <p:cNvSpPr>
              <a:spLocks/>
            </p:cNvSpPr>
            <p:nvPr/>
          </p:nvSpPr>
          <p:spPr bwMode="auto">
            <a:xfrm>
              <a:off x="3450" y="-165"/>
              <a:ext cx="3633" cy="2350"/>
            </a:xfrm>
            <a:custGeom>
              <a:avLst/>
              <a:gdLst/>
              <a:ahLst/>
              <a:cxnLst>
                <a:cxn ang="0">
                  <a:pos x="3632" y="2349"/>
                </a:cxn>
                <a:cxn ang="0">
                  <a:pos x="0" y="2349"/>
                </a:cxn>
                <a:cxn ang="0">
                  <a:pos x="0" y="0"/>
                </a:cxn>
              </a:cxnLst>
              <a:rect l="0" t="0" r="r" b="b"/>
              <a:pathLst>
                <a:path w="3633" h="2350">
                  <a:moveTo>
                    <a:pt x="3632" y="2349"/>
                  </a:moveTo>
                  <a:lnTo>
                    <a:pt x="0" y="2349"/>
                  </a:lnTo>
                  <a:lnTo>
                    <a:pt x="0" y="0"/>
                  </a:lnTo>
                </a:path>
              </a:pathLst>
            </a:custGeom>
            <a:noFill/>
            <a:ln w="6350">
              <a:solidFill>
                <a:srgbClr val="23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1" name="AutoShape 13"/>
            <p:cNvSpPr>
              <a:spLocks/>
            </p:cNvSpPr>
            <p:nvPr/>
          </p:nvSpPr>
          <p:spPr bwMode="auto">
            <a:xfrm>
              <a:off x="3977" y="228"/>
              <a:ext cx="2885" cy="1708"/>
            </a:xfrm>
            <a:custGeom>
              <a:avLst/>
              <a:gdLst/>
              <a:ahLst/>
              <a:cxnLst>
                <a:cxn ang="0">
                  <a:pos x="21" y="78"/>
                </a:cxn>
                <a:cxn ang="0">
                  <a:pos x="71" y="226"/>
                </a:cxn>
                <a:cxn ang="0">
                  <a:pos x="132" y="367"/>
                </a:cxn>
                <a:cxn ang="0">
                  <a:pos x="203" y="499"/>
                </a:cxn>
                <a:cxn ang="0">
                  <a:pos x="284" y="624"/>
                </a:cxn>
                <a:cxn ang="0">
                  <a:pos x="374" y="741"/>
                </a:cxn>
                <a:cxn ang="0">
                  <a:pos x="471" y="850"/>
                </a:cxn>
                <a:cxn ang="0">
                  <a:pos x="576" y="952"/>
                </a:cxn>
                <a:cxn ang="0">
                  <a:pos x="688" y="1047"/>
                </a:cxn>
                <a:cxn ang="0">
                  <a:pos x="806" y="1135"/>
                </a:cxn>
                <a:cxn ang="0">
                  <a:pos x="929" y="1216"/>
                </a:cxn>
                <a:cxn ang="0">
                  <a:pos x="1057" y="1290"/>
                </a:cxn>
                <a:cxn ang="0">
                  <a:pos x="1189" y="1358"/>
                </a:cxn>
                <a:cxn ang="0">
                  <a:pos x="1324" y="1419"/>
                </a:cxn>
                <a:cxn ang="0">
                  <a:pos x="1462" y="1473"/>
                </a:cxn>
                <a:cxn ang="0">
                  <a:pos x="1602" y="1522"/>
                </a:cxn>
                <a:cxn ang="0">
                  <a:pos x="1743" y="1564"/>
                </a:cxn>
                <a:cxn ang="0">
                  <a:pos x="1884" y="1601"/>
                </a:cxn>
                <a:cxn ang="0">
                  <a:pos x="2026" y="1632"/>
                </a:cxn>
                <a:cxn ang="0">
                  <a:pos x="2166" y="1658"/>
                </a:cxn>
                <a:cxn ang="0">
                  <a:pos x="2305" y="1678"/>
                </a:cxn>
                <a:cxn ang="0">
                  <a:pos x="2442" y="1693"/>
                </a:cxn>
                <a:cxn ang="0">
                  <a:pos x="2576" y="1702"/>
                </a:cxn>
                <a:cxn ang="0">
                  <a:pos x="2707" y="1707"/>
                </a:cxn>
                <a:cxn ang="0">
                  <a:pos x="2885" y="0"/>
                </a:cxn>
                <a:cxn ang="0">
                  <a:pos x="2840" y="153"/>
                </a:cxn>
                <a:cxn ang="0">
                  <a:pos x="2784" y="298"/>
                </a:cxn>
                <a:cxn ang="0">
                  <a:pos x="2718" y="434"/>
                </a:cxn>
                <a:cxn ang="0">
                  <a:pos x="2641" y="563"/>
                </a:cxn>
                <a:cxn ang="0">
                  <a:pos x="2555" y="683"/>
                </a:cxn>
                <a:cxn ang="0">
                  <a:pos x="2461" y="797"/>
                </a:cxn>
                <a:cxn ang="0">
                  <a:pos x="2359" y="902"/>
                </a:cxn>
                <a:cxn ang="0">
                  <a:pos x="2249" y="1001"/>
                </a:cxn>
                <a:cxn ang="0">
                  <a:pos x="2133" y="1092"/>
                </a:cxn>
                <a:cxn ang="0">
                  <a:pos x="2012" y="1176"/>
                </a:cxn>
                <a:cxn ang="0">
                  <a:pos x="1885" y="1254"/>
                </a:cxn>
                <a:cxn ang="0">
                  <a:pos x="1754" y="1325"/>
                </a:cxn>
                <a:cxn ang="0">
                  <a:pos x="1619" y="1389"/>
                </a:cxn>
                <a:cxn ang="0">
                  <a:pos x="1482" y="1447"/>
                </a:cxn>
                <a:cxn ang="0">
                  <a:pos x="1342" y="1498"/>
                </a:cxn>
                <a:cxn ang="0">
                  <a:pos x="1201" y="1544"/>
                </a:cxn>
                <a:cxn ang="0">
                  <a:pos x="1058" y="1584"/>
                </a:cxn>
                <a:cxn ang="0">
                  <a:pos x="916" y="1617"/>
                </a:cxn>
                <a:cxn ang="0">
                  <a:pos x="774" y="1646"/>
                </a:cxn>
                <a:cxn ang="0">
                  <a:pos x="634" y="1668"/>
                </a:cxn>
                <a:cxn ang="0">
                  <a:pos x="495" y="1686"/>
                </a:cxn>
                <a:cxn ang="0">
                  <a:pos x="359" y="1698"/>
                </a:cxn>
                <a:cxn ang="0">
                  <a:pos x="226" y="1705"/>
                </a:cxn>
                <a:cxn ang="0">
                  <a:pos x="98" y="1708"/>
                </a:cxn>
              </a:cxnLst>
              <a:rect l="0" t="0" r="r" b="b"/>
              <a:pathLst>
                <a:path w="2885" h="1708">
                  <a:moveTo>
                    <a:pt x="0" y="0"/>
                  </a:moveTo>
                  <a:lnTo>
                    <a:pt x="21" y="78"/>
                  </a:lnTo>
                  <a:lnTo>
                    <a:pt x="45" y="153"/>
                  </a:lnTo>
                  <a:lnTo>
                    <a:pt x="71" y="226"/>
                  </a:lnTo>
                  <a:lnTo>
                    <a:pt x="100" y="298"/>
                  </a:lnTo>
                  <a:lnTo>
                    <a:pt x="132" y="367"/>
                  </a:lnTo>
                  <a:lnTo>
                    <a:pt x="167" y="434"/>
                  </a:lnTo>
                  <a:lnTo>
                    <a:pt x="203" y="499"/>
                  </a:lnTo>
                  <a:lnTo>
                    <a:pt x="243" y="563"/>
                  </a:lnTo>
                  <a:lnTo>
                    <a:pt x="284" y="624"/>
                  </a:lnTo>
                  <a:lnTo>
                    <a:pt x="328" y="683"/>
                  </a:lnTo>
                  <a:lnTo>
                    <a:pt x="374" y="741"/>
                  </a:lnTo>
                  <a:lnTo>
                    <a:pt x="421" y="797"/>
                  </a:lnTo>
                  <a:lnTo>
                    <a:pt x="471" y="850"/>
                  </a:lnTo>
                  <a:lnTo>
                    <a:pt x="523" y="902"/>
                  </a:lnTo>
                  <a:lnTo>
                    <a:pt x="576" y="952"/>
                  </a:lnTo>
                  <a:lnTo>
                    <a:pt x="631" y="1001"/>
                  </a:lnTo>
                  <a:lnTo>
                    <a:pt x="688" y="1047"/>
                  </a:lnTo>
                  <a:lnTo>
                    <a:pt x="746" y="1092"/>
                  </a:lnTo>
                  <a:lnTo>
                    <a:pt x="806" y="1135"/>
                  </a:lnTo>
                  <a:lnTo>
                    <a:pt x="867" y="1176"/>
                  </a:lnTo>
                  <a:lnTo>
                    <a:pt x="929" y="1216"/>
                  </a:lnTo>
                  <a:lnTo>
                    <a:pt x="993" y="1254"/>
                  </a:lnTo>
                  <a:lnTo>
                    <a:pt x="1057" y="1290"/>
                  </a:lnTo>
                  <a:lnTo>
                    <a:pt x="1123" y="1325"/>
                  </a:lnTo>
                  <a:lnTo>
                    <a:pt x="1189" y="1358"/>
                  </a:lnTo>
                  <a:lnTo>
                    <a:pt x="1256" y="1389"/>
                  </a:lnTo>
                  <a:lnTo>
                    <a:pt x="1324" y="1419"/>
                  </a:lnTo>
                  <a:lnTo>
                    <a:pt x="1393" y="1447"/>
                  </a:lnTo>
                  <a:lnTo>
                    <a:pt x="1462" y="1473"/>
                  </a:lnTo>
                  <a:lnTo>
                    <a:pt x="1532" y="1498"/>
                  </a:lnTo>
                  <a:lnTo>
                    <a:pt x="1602" y="1522"/>
                  </a:lnTo>
                  <a:lnTo>
                    <a:pt x="1672" y="1544"/>
                  </a:lnTo>
                  <a:lnTo>
                    <a:pt x="1743" y="1564"/>
                  </a:lnTo>
                  <a:lnTo>
                    <a:pt x="1813" y="1584"/>
                  </a:lnTo>
                  <a:lnTo>
                    <a:pt x="1884" y="1601"/>
                  </a:lnTo>
                  <a:lnTo>
                    <a:pt x="1955" y="1617"/>
                  </a:lnTo>
                  <a:lnTo>
                    <a:pt x="2026" y="1632"/>
                  </a:lnTo>
                  <a:lnTo>
                    <a:pt x="2096" y="1646"/>
                  </a:lnTo>
                  <a:lnTo>
                    <a:pt x="2166" y="1658"/>
                  </a:lnTo>
                  <a:lnTo>
                    <a:pt x="2236" y="1668"/>
                  </a:lnTo>
                  <a:lnTo>
                    <a:pt x="2305" y="1678"/>
                  </a:lnTo>
                  <a:lnTo>
                    <a:pt x="2374" y="1686"/>
                  </a:lnTo>
                  <a:lnTo>
                    <a:pt x="2442" y="1693"/>
                  </a:lnTo>
                  <a:lnTo>
                    <a:pt x="2510" y="1698"/>
                  </a:lnTo>
                  <a:lnTo>
                    <a:pt x="2576" y="1702"/>
                  </a:lnTo>
                  <a:lnTo>
                    <a:pt x="2642" y="1705"/>
                  </a:lnTo>
                  <a:lnTo>
                    <a:pt x="2707" y="1707"/>
                  </a:lnTo>
                  <a:lnTo>
                    <a:pt x="2771" y="1708"/>
                  </a:lnTo>
                  <a:moveTo>
                    <a:pt x="2885" y="0"/>
                  </a:moveTo>
                  <a:lnTo>
                    <a:pt x="2864" y="78"/>
                  </a:lnTo>
                  <a:lnTo>
                    <a:pt x="2840" y="153"/>
                  </a:lnTo>
                  <a:lnTo>
                    <a:pt x="2814" y="226"/>
                  </a:lnTo>
                  <a:lnTo>
                    <a:pt x="2784" y="298"/>
                  </a:lnTo>
                  <a:lnTo>
                    <a:pt x="2752" y="367"/>
                  </a:lnTo>
                  <a:lnTo>
                    <a:pt x="2718" y="434"/>
                  </a:lnTo>
                  <a:lnTo>
                    <a:pt x="2681" y="499"/>
                  </a:lnTo>
                  <a:lnTo>
                    <a:pt x="2641" y="563"/>
                  </a:lnTo>
                  <a:lnTo>
                    <a:pt x="2599" y="624"/>
                  </a:lnTo>
                  <a:lnTo>
                    <a:pt x="2555" y="683"/>
                  </a:lnTo>
                  <a:lnTo>
                    <a:pt x="2509" y="741"/>
                  </a:lnTo>
                  <a:lnTo>
                    <a:pt x="2461" y="797"/>
                  </a:lnTo>
                  <a:lnTo>
                    <a:pt x="2411" y="850"/>
                  </a:lnTo>
                  <a:lnTo>
                    <a:pt x="2359" y="902"/>
                  </a:lnTo>
                  <a:lnTo>
                    <a:pt x="2305" y="952"/>
                  </a:lnTo>
                  <a:lnTo>
                    <a:pt x="2249" y="1001"/>
                  </a:lnTo>
                  <a:lnTo>
                    <a:pt x="2192" y="1047"/>
                  </a:lnTo>
                  <a:lnTo>
                    <a:pt x="2133" y="1092"/>
                  </a:lnTo>
                  <a:lnTo>
                    <a:pt x="2073" y="1135"/>
                  </a:lnTo>
                  <a:lnTo>
                    <a:pt x="2012" y="1176"/>
                  </a:lnTo>
                  <a:lnTo>
                    <a:pt x="1949" y="1216"/>
                  </a:lnTo>
                  <a:lnTo>
                    <a:pt x="1885" y="1254"/>
                  </a:lnTo>
                  <a:lnTo>
                    <a:pt x="1820" y="1290"/>
                  </a:lnTo>
                  <a:lnTo>
                    <a:pt x="1754" y="1325"/>
                  </a:lnTo>
                  <a:lnTo>
                    <a:pt x="1687" y="1358"/>
                  </a:lnTo>
                  <a:lnTo>
                    <a:pt x="1619" y="1389"/>
                  </a:lnTo>
                  <a:lnTo>
                    <a:pt x="1551" y="1419"/>
                  </a:lnTo>
                  <a:lnTo>
                    <a:pt x="1482" y="1447"/>
                  </a:lnTo>
                  <a:lnTo>
                    <a:pt x="1412" y="1473"/>
                  </a:lnTo>
                  <a:lnTo>
                    <a:pt x="1342" y="1498"/>
                  </a:lnTo>
                  <a:lnTo>
                    <a:pt x="1272" y="1522"/>
                  </a:lnTo>
                  <a:lnTo>
                    <a:pt x="1201" y="1544"/>
                  </a:lnTo>
                  <a:lnTo>
                    <a:pt x="1130" y="1564"/>
                  </a:lnTo>
                  <a:lnTo>
                    <a:pt x="1058" y="1584"/>
                  </a:lnTo>
                  <a:lnTo>
                    <a:pt x="987" y="1601"/>
                  </a:lnTo>
                  <a:lnTo>
                    <a:pt x="916" y="1617"/>
                  </a:lnTo>
                  <a:lnTo>
                    <a:pt x="845" y="1632"/>
                  </a:lnTo>
                  <a:lnTo>
                    <a:pt x="774" y="1646"/>
                  </a:lnTo>
                  <a:lnTo>
                    <a:pt x="704" y="1658"/>
                  </a:lnTo>
                  <a:lnTo>
                    <a:pt x="634" y="1668"/>
                  </a:lnTo>
                  <a:lnTo>
                    <a:pt x="564" y="1678"/>
                  </a:lnTo>
                  <a:lnTo>
                    <a:pt x="495" y="1686"/>
                  </a:lnTo>
                  <a:lnTo>
                    <a:pt x="427" y="1693"/>
                  </a:lnTo>
                  <a:lnTo>
                    <a:pt x="359" y="1698"/>
                  </a:lnTo>
                  <a:lnTo>
                    <a:pt x="292" y="1702"/>
                  </a:lnTo>
                  <a:lnTo>
                    <a:pt x="226" y="1705"/>
                  </a:lnTo>
                  <a:lnTo>
                    <a:pt x="162" y="1707"/>
                  </a:lnTo>
                  <a:lnTo>
                    <a:pt x="98" y="1708"/>
                  </a:lnTo>
                </a:path>
              </a:pathLst>
            </a:custGeom>
            <a:noFill/>
            <a:ln w="25400">
              <a:solidFill>
                <a:srgbClr val="EC008C"/>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0" name="Freeform 12"/>
            <p:cNvSpPr>
              <a:spLocks/>
            </p:cNvSpPr>
            <p:nvPr/>
          </p:nvSpPr>
          <p:spPr bwMode="auto">
            <a:xfrm>
              <a:off x="3977" y="-88"/>
              <a:ext cx="2869" cy="1232"/>
            </a:xfrm>
            <a:custGeom>
              <a:avLst/>
              <a:gdLst/>
              <a:ahLst/>
              <a:cxnLst>
                <a:cxn ang="0">
                  <a:pos x="2869" y="0"/>
                </a:cxn>
                <a:cxn ang="0">
                  <a:pos x="2861" y="67"/>
                </a:cxn>
                <a:cxn ang="0">
                  <a:pos x="2848" y="133"/>
                </a:cxn>
                <a:cxn ang="0">
                  <a:pos x="2832" y="199"/>
                </a:cxn>
                <a:cxn ang="0">
                  <a:pos x="2813" y="265"/>
                </a:cxn>
                <a:cxn ang="0">
                  <a:pos x="2789" y="330"/>
                </a:cxn>
                <a:cxn ang="0">
                  <a:pos x="2762" y="393"/>
                </a:cxn>
                <a:cxn ang="0">
                  <a:pos x="2731" y="456"/>
                </a:cxn>
                <a:cxn ang="0">
                  <a:pos x="2697" y="517"/>
                </a:cxn>
                <a:cxn ang="0">
                  <a:pos x="2660" y="577"/>
                </a:cxn>
                <a:cxn ang="0">
                  <a:pos x="2619" y="636"/>
                </a:cxn>
                <a:cxn ang="0">
                  <a:pos x="2575" y="693"/>
                </a:cxn>
                <a:cxn ang="0">
                  <a:pos x="2528" y="747"/>
                </a:cxn>
                <a:cxn ang="0">
                  <a:pos x="2478" y="800"/>
                </a:cxn>
                <a:cxn ang="0">
                  <a:pos x="2425" y="850"/>
                </a:cxn>
                <a:cxn ang="0">
                  <a:pos x="2369" y="898"/>
                </a:cxn>
                <a:cxn ang="0">
                  <a:pos x="2311" y="944"/>
                </a:cxn>
                <a:cxn ang="0">
                  <a:pos x="2250" y="987"/>
                </a:cxn>
                <a:cxn ang="0">
                  <a:pos x="2187" y="1027"/>
                </a:cxn>
                <a:cxn ang="0">
                  <a:pos x="2121" y="1063"/>
                </a:cxn>
                <a:cxn ang="0">
                  <a:pos x="2053" y="1097"/>
                </a:cxn>
                <a:cxn ang="0">
                  <a:pos x="1982" y="1127"/>
                </a:cxn>
                <a:cxn ang="0">
                  <a:pos x="1910" y="1154"/>
                </a:cxn>
                <a:cxn ang="0">
                  <a:pos x="1835" y="1177"/>
                </a:cxn>
                <a:cxn ang="0">
                  <a:pos x="1758" y="1196"/>
                </a:cxn>
                <a:cxn ang="0">
                  <a:pos x="1680" y="1211"/>
                </a:cxn>
                <a:cxn ang="0">
                  <a:pos x="1600" y="1222"/>
                </a:cxn>
                <a:cxn ang="0">
                  <a:pos x="1518" y="1229"/>
                </a:cxn>
                <a:cxn ang="0">
                  <a:pos x="1434" y="1231"/>
                </a:cxn>
                <a:cxn ang="0">
                  <a:pos x="1351" y="1228"/>
                </a:cxn>
                <a:cxn ang="0">
                  <a:pos x="1269" y="1221"/>
                </a:cxn>
                <a:cxn ang="0">
                  <a:pos x="1189" y="1210"/>
                </a:cxn>
                <a:cxn ang="0">
                  <a:pos x="1110" y="1195"/>
                </a:cxn>
                <a:cxn ang="0">
                  <a:pos x="1034" y="1176"/>
                </a:cxn>
                <a:cxn ang="0">
                  <a:pos x="959" y="1152"/>
                </a:cxn>
                <a:cxn ang="0">
                  <a:pos x="887" y="1126"/>
                </a:cxn>
                <a:cxn ang="0">
                  <a:pos x="816" y="1095"/>
                </a:cxn>
                <a:cxn ang="0">
                  <a:pos x="748" y="1062"/>
                </a:cxn>
                <a:cxn ang="0">
                  <a:pos x="682" y="1025"/>
                </a:cxn>
                <a:cxn ang="0">
                  <a:pos x="619" y="985"/>
                </a:cxn>
                <a:cxn ang="0">
                  <a:pos x="558" y="942"/>
                </a:cxn>
                <a:cxn ang="0">
                  <a:pos x="499" y="897"/>
                </a:cxn>
                <a:cxn ang="0">
                  <a:pos x="444" y="849"/>
                </a:cxn>
                <a:cxn ang="0">
                  <a:pos x="391" y="799"/>
                </a:cxn>
                <a:cxn ang="0">
                  <a:pos x="341" y="746"/>
                </a:cxn>
                <a:cxn ang="0">
                  <a:pos x="294" y="691"/>
                </a:cxn>
                <a:cxn ang="0">
                  <a:pos x="250" y="635"/>
                </a:cxn>
                <a:cxn ang="0">
                  <a:pos x="209" y="577"/>
                </a:cxn>
                <a:cxn ang="0">
                  <a:pos x="172" y="517"/>
                </a:cxn>
                <a:cxn ang="0">
                  <a:pos x="138" y="455"/>
                </a:cxn>
                <a:cxn ang="0">
                  <a:pos x="107" y="393"/>
                </a:cxn>
                <a:cxn ang="0">
                  <a:pos x="80" y="329"/>
                </a:cxn>
                <a:cxn ang="0">
                  <a:pos x="56" y="265"/>
                </a:cxn>
                <a:cxn ang="0">
                  <a:pos x="36" y="199"/>
                </a:cxn>
                <a:cxn ang="0">
                  <a:pos x="20" y="133"/>
                </a:cxn>
                <a:cxn ang="0">
                  <a:pos x="8" y="67"/>
                </a:cxn>
                <a:cxn ang="0">
                  <a:pos x="0" y="0"/>
                </a:cxn>
              </a:cxnLst>
              <a:rect l="0" t="0" r="r" b="b"/>
              <a:pathLst>
                <a:path w="2869" h="1232">
                  <a:moveTo>
                    <a:pt x="2869" y="0"/>
                  </a:moveTo>
                  <a:lnTo>
                    <a:pt x="2861" y="67"/>
                  </a:lnTo>
                  <a:lnTo>
                    <a:pt x="2848" y="133"/>
                  </a:lnTo>
                  <a:lnTo>
                    <a:pt x="2832" y="199"/>
                  </a:lnTo>
                  <a:lnTo>
                    <a:pt x="2813" y="265"/>
                  </a:lnTo>
                  <a:lnTo>
                    <a:pt x="2789" y="330"/>
                  </a:lnTo>
                  <a:lnTo>
                    <a:pt x="2762" y="393"/>
                  </a:lnTo>
                  <a:lnTo>
                    <a:pt x="2731" y="456"/>
                  </a:lnTo>
                  <a:lnTo>
                    <a:pt x="2697" y="517"/>
                  </a:lnTo>
                  <a:lnTo>
                    <a:pt x="2660" y="577"/>
                  </a:lnTo>
                  <a:lnTo>
                    <a:pt x="2619" y="636"/>
                  </a:lnTo>
                  <a:lnTo>
                    <a:pt x="2575" y="693"/>
                  </a:lnTo>
                  <a:lnTo>
                    <a:pt x="2528" y="747"/>
                  </a:lnTo>
                  <a:lnTo>
                    <a:pt x="2478" y="800"/>
                  </a:lnTo>
                  <a:lnTo>
                    <a:pt x="2425" y="850"/>
                  </a:lnTo>
                  <a:lnTo>
                    <a:pt x="2369" y="898"/>
                  </a:lnTo>
                  <a:lnTo>
                    <a:pt x="2311" y="944"/>
                  </a:lnTo>
                  <a:lnTo>
                    <a:pt x="2250" y="987"/>
                  </a:lnTo>
                  <a:lnTo>
                    <a:pt x="2187" y="1027"/>
                  </a:lnTo>
                  <a:lnTo>
                    <a:pt x="2121" y="1063"/>
                  </a:lnTo>
                  <a:lnTo>
                    <a:pt x="2053" y="1097"/>
                  </a:lnTo>
                  <a:lnTo>
                    <a:pt x="1982" y="1127"/>
                  </a:lnTo>
                  <a:lnTo>
                    <a:pt x="1910" y="1154"/>
                  </a:lnTo>
                  <a:lnTo>
                    <a:pt x="1835" y="1177"/>
                  </a:lnTo>
                  <a:lnTo>
                    <a:pt x="1758" y="1196"/>
                  </a:lnTo>
                  <a:lnTo>
                    <a:pt x="1680" y="1211"/>
                  </a:lnTo>
                  <a:lnTo>
                    <a:pt x="1600" y="1222"/>
                  </a:lnTo>
                  <a:lnTo>
                    <a:pt x="1518" y="1229"/>
                  </a:lnTo>
                  <a:lnTo>
                    <a:pt x="1434" y="1231"/>
                  </a:lnTo>
                  <a:lnTo>
                    <a:pt x="1351" y="1228"/>
                  </a:lnTo>
                  <a:lnTo>
                    <a:pt x="1269" y="1221"/>
                  </a:lnTo>
                  <a:lnTo>
                    <a:pt x="1189" y="1210"/>
                  </a:lnTo>
                  <a:lnTo>
                    <a:pt x="1110" y="1195"/>
                  </a:lnTo>
                  <a:lnTo>
                    <a:pt x="1034" y="1176"/>
                  </a:lnTo>
                  <a:lnTo>
                    <a:pt x="959" y="1152"/>
                  </a:lnTo>
                  <a:lnTo>
                    <a:pt x="887" y="1126"/>
                  </a:lnTo>
                  <a:lnTo>
                    <a:pt x="816" y="1095"/>
                  </a:lnTo>
                  <a:lnTo>
                    <a:pt x="748" y="1062"/>
                  </a:lnTo>
                  <a:lnTo>
                    <a:pt x="682" y="1025"/>
                  </a:lnTo>
                  <a:lnTo>
                    <a:pt x="619" y="985"/>
                  </a:lnTo>
                  <a:lnTo>
                    <a:pt x="558" y="942"/>
                  </a:lnTo>
                  <a:lnTo>
                    <a:pt x="499" y="897"/>
                  </a:lnTo>
                  <a:lnTo>
                    <a:pt x="444" y="849"/>
                  </a:lnTo>
                  <a:lnTo>
                    <a:pt x="391" y="799"/>
                  </a:lnTo>
                  <a:lnTo>
                    <a:pt x="341" y="746"/>
                  </a:lnTo>
                  <a:lnTo>
                    <a:pt x="294" y="691"/>
                  </a:lnTo>
                  <a:lnTo>
                    <a:pt x="250" y="635"/>
                  </a:lnTo>
                  <a:lnTo>
                    <a:pt x="209" y="577"/>
                  </a:lnTo>
                  <a:lnTo>
                    <a:pt x="172" y="517"/>
                  </a:lnTo>
                  <a:lnTo>
                    <a:pt x="138" y="455"/>
                  </a:lnTo>
                  <a:lnTo>
                    <a:pt x="107" y="393"/>
                  </a:lnTo>
                  <a:lnTo>
                    <a:pt x="80" y="329"/>
                  </a:lnTo>
                  <a:lnTo>
                    <a:pt x="56" y="265"/>
                  </a:lnTo>
                  <a:lnTo>
                    <a:pt x="36" y="199"/>
                  </a:lnTo>
                  <a:lnTo>
                    <a:pt x="20" y="133"/>
                  </a:lnTo>
                  <a:lnTo>
                    <a:pt x="8" y="67"/>
                  </a:lnTo>
                  <a:lnTo>
                    <a:pt x="0" y="0"/>
                  </a:lnTo>
                </a:path>
              </a:pathLst>
            </a:custGeom>
            <a:noFill/>
            <a:ln w="25400">
              <a:solidFill>
                <a:srgbClr val="EC008C"/>
              </a:solidFill>
              <a:prstDash val="sys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9" name="Freeform 11"/>
            <p:cNvSpPr>
              <a:spLocks/>
            </p:cNvSpPr>
            <p:nvPr/>
          </p:nvSpPr>
          <p:spPr bwMode="auto">
            <a:xfrm>
              <a:off x="5137" y="856"/>
              <a:ext cx="558" cy="60"/>
            </a:xfrm>
            <a:custGeom>
              <a:avLst/>
              <a:gdLst/>
              <a:ahLst/>
              <a:cxnLst>
                <a:cxn ang="0">
                  <a:pos x="282" y="0"/>
                </a:cxn>
                <a:cxn ang="0">
                  <a:pos x="277" y="0"/>
                </a:cxn>
                <a:cxn ang="0">
                  <a:pos x="275" y="10"/>
                </a:cxn>
                <a:cxn ang="0">
                  <a:pos x="275" y="22"/>
                </a:cxn>
                <a:cxn ang="0">
                  <a:pos x="0" y="22"/>
                </a:cxn>
                <a:cxn ang="0">
                  <a:pos x="0" y="59"/>
                </a:cxn>
                <a:cxn ang="0">
                  <a:pos x="5" y="59"/>
                </a:cxn>
                <a:cxn ang="0">
                  <a:pos x="5" y="42"/>
                </a:cxn>
                <a:cxn ang="0">
                  <a:pos x="7" y="35"/>
                </a:cxn>
                <a:cxn ang="0">
                  <a:pos x="275" y="35"/>
                </a:cxn>
                <a:cxn ang="0">
                  <a:pos x="277" y="15"/>
                </a:cxn>
                <a:cxn ang="0">
                  <a:pos x="280" y="9"/>
                </a:cxn>
                <a:cxn ang="0">
                  <a:pos x="281" y="15"/>
                </a:cxn>
                <a:cxn ang="0">
                  <a:pos x="284" y="35"/>
                </a:cxn>
                <a:cxn ang="0">
                  <a:pos x="551" y="35"/>
                </a:cxn>
                <a:cxn ang="0">
                  <a:pos x="553" y="42"/>
                </a:cxn>
                <a:cxn ang="0">
                  <a:pos x="553" y="59"/>
                </a:cxn>
                <a:cxn ang="0">
                  <a:pos x="558" y="59"/>
                </a:cxn>
                <a:cxn ang="0">
                  <a:pos x="558" y="22"/>
                </a:cxn>
                <a:cxn ang="0">
                  <a:pos x="284" y="22"/>
                </a:cxn>
                <a:cxn ang="0">
                  <a:pos x="284" y="10"/>
                </a:cxn>
                <a:cxn ang="0">
                  <a:pos x="282" y="0"/>
                </a:cxn>
              </a:cxnLst>
              <a:rect l="0" t="0" r="r" b="b"/>
              <a:pathLst>
                <a:path w="558" h="60">
                  <a:moveTo>
                    <a:pt x="282" y="0"/>
                  </a:moveTo>
                  <a:lnTo>
                    <a:pt x="277" y="0"/>
                  </a:lnTo>
                  <a:lnTo>
                    <a:pt x="275" y="10"/>
                  </a:lnTo>
                  <a:lnTo>
                    <a:pt x="275" y="22"/>
                  </a:lnTo>
                  <a:lnTo>
                    <a:pt x="0" y="22"/>
                  </a:lnTo>
                  <a:lnTo>
                    <a:pt x="0" y="59"/>
                  </a:lnTo>
                  <a:lnTo>
                    <a:pt x="5" y="59"/>
                  </a:lnTo>
                  <a:lnTo>
                    <a:pt x="5" y="42"/>
                  </a:lnTo>
                  <a:lnTo>
                    <a:pt x="7" y="35"/>
                  </a:lnTo>
                  <a:lnTo>
                    <a:pt x="275" y="35"/>
                  </a:lnTo>
                  <a:lnTo>
                    <a:pt x="277" y="15"/>
                  </a:lnTo>
                  <a:lnTo>
                    <a:pt x="280" y="9"/>
                  </a:lnTo>
                  <a:lnTo>
                    <a:pt x="281" y="15"/>
                  </a:lnTo>
                  <a:lnTo>
                    <a:pt x="284" y="35"/>
                  </a:lnTo>
                  <a:lnTo>
                    <a:pt x="551" y="35"/>
                  </a:lnTo>
                  <a:lnTo>
                    <a:pt x="553" y="42"/>
                  </a:lnTo>
                  <a:lnTo>
                    <a:pt x="553" y="59"/>
                  </a:lnTo>
                  <a:lnTo>
                    <a:pt x="558" y="59"/>
                  </a:lnTo>
                  <a:lnTo>
                    <a:pt x="558" y="22"/>
                  </a:lnTo>
                  <a:lnTo>
                    <a:pt x="284" y="22"/>
                  </a:lnTo>
                  <a:lnTo>
                    <a:pt x="284" y="10"/>
                  </a:lnTo>
                  <a:lnTo>
                    <a:pt x="282" y="0"/>
                  </a:lnTo>
                  <a:close/>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8" name="AutoShape 10"/>
            <p:cNvSpPr>
              <a:spLocks/>
            </p:cNvSpPr>
            <p:nvPr/>
          </p:nvSpPr>
          <p:spPr bwMode="auto">
            <a:xfrm>
              <a:off x="5140" y="1141"/>
              <a:ext cx="547" cy="1045"/>
            </a:xfrm>
            <a:custGeom>
              <a:avLst/>
              <a:gdLst/>
              <a:ahLst/>
              <a:cxnLst>
                <a:cxn ang="0">
                  <a:pos x="0" y="0"/>
                </a:cxn>
                <a:cxn ang="0">
                  <a:pos x="0" y="1044"/>
                </a:cxn>
                <a:cxn ang="0">
                  <a:pos x="546" y="0"/>
                </a:cxn>
                <a:cxn ang="0">
                  <a:pos x="546" y="1044"/>
                </a:cxn>
              </a:cxnLst>
              <a:rect l="0" t="0" r="r" b="b"/>
              <a:pathLst>
                <a:path w="547" h="1045">
                  <a:moveTo>
                    <a:pt x="0" y="0"/>
                  </a:moveTo>
                  <a:lnTo>
                    <a:pt x="0" y="1044"/>
                  </a:lnTo>
                  <a:moveTo>
                    <a:pt x="546" y="0"/>
                  </a:moveTo>
                  <a:lnTo>
                    <a:pt x="546" y="1044"/>
                  </a:lnTo>
                </a:path>
              </a:pathLst>
            </a:custGeom>
            <a:noFill/>
            <a:ln w="6350">
              <a:solidFill>
                <a:srgbClr val="231F20"/>
              </a:solidFill>
              <a:prstDash val="sysDash"/>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65" name="Rectangle 17"/>
          <p:cNvSpPr>
            <a:spLocks noChangeArrowheads="1"/>
          </p:cNvSpPr>
          <p:nvPr/>
        </p:nvSpPr>
        <p:spPr bwMode="auto">
          <a:xfrm>
            <a:off x="6019800" y="2971800"/>
            <a:ext cx="1524000" cy="3847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800" dirty="0">
                <a:solidFill>
                  <a:srgbClr val="231F20"/>
                </a:solidFill>
                <a:latin typeface="Verdana" pitchFamily="34" charset="0"/>
                <a:ea typeface="Cambria" pitchFamily="18" charset="0"/>
                <a:cs typeface="Cambria" pitchFamily="18" charset="0"/>
              </a:rPr>
              <a:t>Cost to integrate</a:t>
            </a:r>
            <a:r>
              <a:rPr lang="en-US" sz="1100" dirty="0">
                <a:latin typeface="Arial" pitchFamily="34" charset="0"/>
                <a:cs typeface="Arial" pitchFamily="34" charset="0"/>
              </a:rPr>
              <a:t> </a:t>
            </a: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231F20"/>
              </a:solidFill>
              <a:effectLst/>
              <a:latin typeface="Verdana" pitchFamily="34" charset="0"/>
              <a:ea typeface="Cambria" pitchFamily="18" charset="0"/>
              <a:cs typeface="Cambria" pitchFamily="18" charset="0"/>
            </a:endParaRPr>
          </a:p>
        </p:txBody>
      </p:sp>
      <p:sp>
        <p:nvSpPr>
          <p:cNvPr id="2067" name="Rectangle 19"/>
          <p:cNvSpPr>
            <a:spLocks noChangeArrowheads="1"/>
          </p:cNvSpPr>
          <p:nvPr/>
        </p:nvSpPr>
        <p:spPr bwMode="auto">
          <a:xfrm>
            <a:off x="3428992" y="3214686"/>
            <a:ext cx="2590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231F20"/>
                </a:solidFill>
                <a:effectLst/>
                <a:latin typeface="Verdana" pitchFamily="34" charset="0"/>
                <a:ea typeface="Cambria" pitchFamily="18" charset="0"/>
                <a:cs typeface="Cambria" pitchFamily="18" charset="0"/>
              </a:rPr>
              <a:t>Region of minimum cost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1" u="none" strike="noStrike" cap="none" normalizeH="0" baseline="0" dirty="0">
                <a:ln>
                  <a:noFill/>
                </a:ln>
                <a:solidFill>
                  <a:srgbClr val="231F20"/>
                </a:solidFill>
                <a:effectLst/>
                <a:latin typeface="Trebuchet MS" pitchFamily="34" charset="0"/>
                <a:ea typeface="Cambria" pitchFamily="18" charset="0"/>
                <a:cs typeface="Cambria" pitchFamily="18" charset="0"/>
              </a:rPr>
              <a:t>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1371600" y="2438400"/>
            <a:ext cx="1143000" cy="2286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1" fontAlgn="base">
              <a:spcBef>
                <a:spcPts val="100"/>
              </a:spcBef>
              <a:spcAft>
                <a:spcPts val="1000"/>
              </a:spcAft>
            </a:pPr>
            <a:r>
              <a:rPr lang="en-US" dirty="0">
                <a:solidFill>
                  <a:srgbClr val="231F20"/>
                </a:solidFill>
                <a:latin typeface="Verdana" pitchFamily="34" charset="0"/>
                <a:cs typeface="Arial" pitchFamily="34" charset="0"/>
              </a:rPr>
              <a:t>Cost of effort</a:t>
            </a:r>
            <a:endParaRPr lang="en-US" sz="4800" dirty="0">
              <a:latin typeface="Arial" pitchFamily="34" charset="0"/>
              <a:cs typeface="Arial" pitchFamily="34" charset="0"/>
            </a:endParaRPr>
          </a:p>
        </p:txBody>
      </p:sp>
      <p:sp>
        <p:nvSpPr>
          <p:cNvPr id="2069" name="Rectangle 21"/>
          <p:cNvSpPr>
            <a:spLocks noChangeArrowheads="1"/>
          </p:cNvSpPr>
          <p:nvPr/>
        </p:nvSpPr>
        <p:spPr bwMode="auto">
          <a:xfrm>
            <a:off x="2895600" y="5410200"/>
            <a:ext cx="3352800" cy="2539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231F20"/>
                </a:solidFill>
                <a:effectLst/>
                <a:latin typeface="Verdana" pitchFamily="34" charset="0"/>
                <a:ea typeface="Cambria" pitchFamily="18" charset="0"/>
                <a:cs typeface="Cambria" pitchFamily="18" charset="0"/>
              </a:rPr>
              <a:t>Number of modules</a:t>
            </a:r>
            <a:endParaRPr kumimoji="0" lang="en-US" sz="105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144" y="381000"/>
            <a:ext cx="4907256" cy="539714"/>
          </a:xfrm>
          <a:prstGeom prst="rect">
            <a:avLst/>
          </a:prstGeom>
        </p:spPr>
        <p:txBody>
          <a:bodyPr vert="horz" wrap="square" lIns="0" tIns="31574" rIns="0" bIns="0" rtlCol="0">
            <a:spAutoFit/>
          </a:bodyPr>
          <a:lstStyle/>
          <a:p>
            <a:pPr marL="22553">
              <a:spcBef>
                <a:spcPts val="249"/>
              </a:spcBef>
            </a:pPr>
            <a:r>
              <a:rPr lang="en-IN" sz="3300" spc="27" dirty="0"/>
              <a:t>6.</a:t>
            </a:r>
            <a:r>
              <a:rPr sz="3300" spc="27"/>
              <a:t>Information</a:t>
            </a:r>
            <a:r>
              <a:rPr sz="3300" spc="-62"/>
              <a:t> </a:t>
            </a:r>
            <a:r>
              <a:rPr sz="3300" spc="27" dirty="0"/>
              <a:t>Hiding</a:t>
            </a:r>
            <a:endParaRPr sz="3300"/>
          </a:p>
        </p:txBody>
      </p:sp>
      <p:pic>
        <p:nvPicPr>
          <p:cNvPr id="16" name="object 16"/>
          <p:cNvPicPr/>
          <p:nvPr/>
        </p:nvPicPr>
        <p:blipFill>
          <a:blip r:embed="rId2" cstate="print"/>
          <a:stretch>
            <a:fillRect/>
          </a:stretch>
        </p:blipFill>
        <p:spPr>
          <a:xfrm>
            <a:off x="4071934" y="3429000"/>
            <a:ext cx="947774" cy="381967"/>
          </a:xfrm>
          <a:prstGeom prst="rect">
            <a:avLst/>
          </a:prstGeom>
        </p:spPr>
      </p:pic>
      <p:pic>
        <p:nvPicPr>
          <p:cNvPr id="18" name="object 18"/>
          <p:cNvPicPr/>
          <p:nvPr/>
        </p:nvPicPr>
        <p:blipFill>
          <a:blip r:embed="rId3" cstate="print"/>
          <a:stretch>
            <a:fillRect/>
          </a:stretch>
        </p:blipFill>
        <p:spPr>
          <a:xfrm>
            <a:off x="4365303" y="4154298"/>
            <a:ext cx="899813" cy="381967"/>
          </a:xfrm>
          <a:prstGeom prst="rect">
            <a:avLst/>
          </a:prstGeom>
        </p:spPr>
      </p:pic>
      <p:pic>
        <p:nvPicPr>
          <p:cNvPr id="43" name="object 43"/>
          <p:cNvPicPr/>
          <p:nvPr/>
        </p:nvPicPr>
        <p:blipFill>
          <a:blip r:embed="rId4" cstate="print"/>
          <a:stretch>
            <a:fillRect/>
          </a:stretch>
        </p:blipFill>
        <p:spPr>
          <a:xfrm>
            <a:off x="2786062" y="5689777"/>
            <a:ext cx="2356872" cy="381967"/>
          </a:xfrm>
          <a:prstGeom prst="rect">
            <a:avLst/>
          </a:prstGeom>
        </p:spPr>
      </p:pic>
      <p:sp>
        <p:nvSpPr>
          <p:cNvPr id="58" name="object 58"/>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31" name="object 59"/>
          <p:cNvGrpSpPr/>
          <p:nvPr/>
        </p:nvGrpSpPr>
        <p:grpSpPr>
          <a:xfrm>
            <a:off x="8705444" y="6694928"/>
            <a:ext cx="378650" cy="120787"/>
            <a:chOff x="5489266" y="3167693"/>
            <a:chExt cx="238760" cy="57150"/>
          </a:xfrm>
        </p:grpSpPr>
        <p:sp>
          <p:nvSpPr>
            <p:cNvPr id="60" name="object 60"/>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61" name="object 61"/>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62" name="object 62"/>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69" name="Rectangle 68"/>
          <p:cNvSpPr/>
          <p:nvPr/>
        </p:nvSpPr>
        <p:spPr>
          <a:xfrm>
            <a:off x="857224" y="1428736"/>
            <a:ext cx="7572428" cy="2554545"/>
          </a:xfrm>
          <a:prstGeom prst="rect">
            <a:avLst/>
          </a:prstGeom>
        </p:spPr>
        <p:txBody>
          <a:bodyPr wrap="square">
            <a:spAutoFit/>
          </a:bodyPr>
          <a:lstStyle/>
          <a:p>
            <a:pPr algn="just">
              <a:buFont typeface="Arial" pitchFamily="34" charset="0"/>
              <a:buChar char="•"/>
            </a:pPr>
            <a:r>
              <a:rPr lang="en-IN" sz="2000" dirty="0">
                <a:latin typeface="Cambria" pitchFamily="18" charset="0"/>
                <a:ea typeface="Cambria" pitchFamily="18" charset="0"/>
              </a:rPr>
              <a:t>Hiding implies that </a:t>
            </a:r>
            <a:r>
              <a:rPr lang="en-IN" sz="2000" dirty="0">
                <a:solidFill>
                  <a:srgbClr val="FF0000"/>
                </a:solidFill>
                <a:latin typeface="Cambria" pitchFamily="18" charset="0"/>
                <a:ea typeface="Cambria" pitchFamily="18" charset="0"/>
              </a:rPr>
              <a:t>effective modularity </a:t>
            </a:r>
            <a:r>
              <a:rPr lang="en-IN" sz="2000" dirty="0">
                <a:latin typeface="Cambria" pitchFamily="18" charset="0"/>
                <a:ea typeface="Cambria" pitchFamily="18" charset="0"/>
              </a:rPr>
              <a:t>can be achieved by defining a set of independent modules that communicate with one another only that information necessary to achieve software function.</a:t>
            </a:r>
          </a:p>
          <a:p>
            <a:pPr algn="just">
              <a:buFont typeface="Arial" pitchFamily="34" charset="0"/>
              <a:buChar char="•"/>
            </a:pPr>
            <a:endParaRPr lang="en-IN" sz="2000" dirty="0">
              <a:latin typeface="Cambria" pitchFamily="18" charset="0"/>
              <a:ea typeface="Cambria" pitchFamily="18" charset="0"/>
            </a:endParaRPr>
          </a:p>
          <a:p>
            <a:pPr algn="just">
              <a:buFont typeface="Arial" pitchFamily="34" charset="0"/>
              <a:buChar char="•"/>
            </a:pPr>
            <a:r>
              <a:rPr lang="en-IN" sz="2000" dirty="0">
                <a:latin typeface="Cambria" pitchFamily="18" charset="0"/>
                <a:ea typeface="Cambria" pitchFamily="18" charset="0"/>
              </a:rPr>
              <a:t>The use of </a:t>
            </a:r>
            <a:r>
              <a:rPr lang="en-IN" sz="2000" dirty="0">
                <a:solidFill>
                  <a:srgbClr val="FF0000"/>
                </a:solidFill>
                <a:latin typeface="Cambria" pitchFamily="18" charset="0"/>
                <a:ea typeface="Cambria" pitchFamily="18" charset="0"/>
              </a:rPr>
              <a:t>information hiding </a:t>
            </a:r>
            <a:r>
              <a:rPr lang="en-IN" sz="2000" dirty="0">
                <a:latin typeface="Cambria" pitchFamily="18" charset="0"/>
                <a:ea typeface="Cambria" pitchFamily="18" charset="0"/>
              </a:rPr>
              <a:t>as a design criterion for modular systems provides the greatest benefits when modifications are </a:t>
            </a:r>
            <a:r>
              <a:rPr lang="en-IN" sz="2000" dirty="0">
                <a:solidFill>
                  <a:srgbClr val="FF0000"/>
                </a:solidFill>
                <a:latin typeface="Cambria" pitchFamily="18" charset="0"/>
                <a:ea typeface="Cambria" pitchFamily="18" charset="0"/>
              </a:rPr>
              <a:t>required during testing and later during software maintenance</a:t>
            </a:r>
          </a:p>
        </p:txBody>
      </p:sp>
    </p:spTree>
  </p:cSld>
  <p:clrMapOvr>
    <a:masterClrMapping/>
  </p:clrMapOvr>
  <p:transition>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810" y="428604"/>
            <a:ext cx="5211390" cy="538575"/>
          </a:xfrm>
          <a:prstGeom prst="rect">
            <a:avLst/>
          </a:prstGeom>
        </p:spPr>
        <p:txBody>
          <a:bodyPr vert="horz" wrap="square" lIns="0" tIns="30446" rIns="0" bIns="0" rtlCol="0">
            <a:spAutoFit/>
          </a:bodyPr>
          <a:lstStyle/>
          <a:p>
            <a:pPr marL="22553">
              <a:spcBef>
                <a:spcPts val="240"/>
              </a:spcBef>
            </a:pPr>
            <a:r>
              <a:rPr lang="en-IN" sz="3300" spc="27" dirty="0"/>
              <a:t>7.</a:t>
            </a:r>
            <a:r>
              <a:rPr sz="3300" spc="27"/>
              <a:t>Functional</a:t>
            </a:r>
            <a:r>
              <a:rPr sz="3300" spc="-18"/>
              <a:t> </a:t>
            </a:r>
            <a:r>
              <a:rPr sz="3300" spc="27" dirty="0"/>
              <a:t>Independence</a:t>
            </a:r>
            <a:endParaRPr sz="3300"/>
          </a:p>
        </p:txBody>
      </p:sp>
      <p:sp>
        <p:nvSpPr>
          <p:cNvPr id="3" name="object 3"/>
          <p:cNvSpPr txBox="1"/>
          <p:nvPr/>
        </p:nvSpPr>
        <p:spPr>
          <a:xfrm>
            <a:off x="714348" y="1355415"/>
            <a:ext cx="7572428" cy="4835736"/>
          </a:xfrm>
          <a:prstGeom prst="rect">
            <a:avLst/>
          </a:prstGeom>
        </p:spPr>
        <p:txBody>
          <a:bodyPr vert="horz" wrap="square" lIns="0" tIns="51869" rIns="0" bIns="0" rtlCol="0">
            <a:spAutoFit/>
          </a:bodyPr>
          <a:lstStyle/>
          <a:p>
            <a:pPr marL="310099" marR="43978" indent="-288674" algn="just">
              <a:spcBef>
                <a:spcPts val="407"/>
              </a:spcBef>
              <a:buClr>
                <a:srgbClr val="9A0000"/>
              </a:buClr>
              <a:buSzPct val="73684"/>
              <a:buFont typeface="Wingdings"/>
              <a:buChar char=""/>
              <a:tabLst>
                <a:tab pos="311227" algn="l"/>
              </a:tabLst>
            </a:pPr>
            <a:r>
              <a:rPr sz="2000" spc="-9" dirty="0">
                <a:latin typeface="Cambria" pitchFamily="18" charset="0"/>
                <a:ea typeface="Cambria" pitchFamily="18" charset="0"/>
                <a:cs typeface="Arial MT"/>
              </a:rPr>
              <a:t>Functional independence is achieved by developing </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modules</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with</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"single-minded" function and</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an</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"aversion" </a:t>
            </a:r>
            <a:r>
              <a:rPr sz="2000" spc="-435" dirty="0">
                <a:latin typeface="Cambria" pitchFamily="18" charset="0"/>
                <a:ea typeface="Cambria" pitchFamily="18" charset="0"/>
                <a:cs typeface="Arial MT"/>
              </a:rPr>
              <a:t> </a:t>
            </a:r>
            <a:r>
              <a:rPr sz="2000" spc="-9" dirty="0">
                <a:latin typeface="Cambria" pitchFamily="18" charset="0"/>
                <a:ea typeface="Cambria" pitchFamily="18" charset="0"/>
                <a:cs typeface="Arial MT"/>
              </a:rPr>
              <a:t>to</a:t>
            </a:r>
            <a:r>
              <a:rPr sz="2000" spc="-36" dirty="0">
                <a:latin typeface="Cambria" pitchFamily="18" charset="0"/>
                <a:ea typeface="Cambria" pitchFamily="18" charset="0"/>
                <a:cs typeface="Arial MT"/>
              </a:rPr>
              <a:t> </a:t>
            </a:r>
            <a:r>
              <a:rPr sz="2000" spc="-9" dirty="0">
                <a:latin typeface="Cambria" pitchFamily="18" charset="0"/>
                <a:ea typeface="Cambria" pitchFamily="18" charset="0"/>
                <a:cs typeface="Arial MT"/>
              </a:rPr>
              <a:t>excessive</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interaction</a:t>
            </a:r>
            <a:r>
              <a:rPr sz="2000" spc="-36" dirty="0">
                <a:latin typeface="Cambria" pitchFamily="18" charset="0"/>
                <a:ea typeface="Cambria" pitchFamily="18" charset="0"/>
                <a:cs typeface="Arial MT"/>
              </a:rPr>
              <a:t> </a:t>
            </a:r>
            <a:r>
              <a:rPr sz="2000" spc="-9" dirty="0">
                <a:latin typeface="Cambria" pitchFamily="18" charset="0"/>
                <a:ea typeface="Cambria" pitchFamily="18" charset="0"/>
                <a:cs typeface="Arial MT"/>
              </a:rPr>
              <a:t>with other</a:t>
            </a:r>
            <a:r>
              <a:rPr sz="2000" spc="-18" dirty="0">
                <a:latin typeface="Cambria" pitchFamily="18" charset="0"/>
                <a:ea typeface="Cambria" pitchFamily="18" charset="0"/>
                <a:cs typeface="Arial MT"/>
              </a:rPr>
              <a:t> </a:t>
            </a:r>
            <a:r>
              <a:rPr sz="2000" spc="-9">
                <a:latin typeface="Cambria" pitchFamily="18" charset="0"/>
                <a:ea typeface="Cambria" pitchFamily="18" charset="0"/>
                <a:cs typeface="Arial MT"/>
              </a:rPr>
              <a:t>modules.</a:t>
            </a:r>
            <a:endParaRPr lang="en-IN" sz="2000" spc="-9" dirty="0">
              <a:latin typeface="Cambria" pitchFamily="18" charset="0"/>
              <a:ea typeface="Cambria" pitchFamily="18" charset="0"/>
              <a:cs typeface="Arial MT"/>
            </a:endParaRPr>
          </a:p>
          <a:p>
            <a:pPr marL="310099" marR="43978" indent="-288674" algn="just">
              <a:spcBef>
                <a:spcPts val="407"/>
              </a:spcBef>
              <a:buClr>
                <a:srgbClr val="9A0000"/>
              </a:buClr>
              <a:buSzPct val="73684"/>
              <a:buFont typeface="Wingdings"/>
              <a:buChar char=""/>
              <a:tabLst>
                <a:tab pos="311227" algn="l"/>
              </a:tabLst>
            </a:pPr>
            <a:endParaRPr sz="2000">
              <a:latin typeface="Cambria" pitchFamily="18" charset="0"/>
              <a:ea typeface="Cambria" pitchFamily="18" charset="0"/>
              <a:cs typeface="Arial MT"/>
            </a:endParaRPr>
          </a:p>
          <a:p>
            <a:pPr marL="310099" marR="677707" indent="-288674" algn="just">
              <a:spcBef>
                <a:spcPts val="257"/>
              </a:spcBef>
              <a:buSzPct val="73684"/>
              <a:buFont typeface="Wingdings"/>
              <a:buChar char=""/>
              <a:tabLst>
                <a:tab pos="311227" algn="l"/>
              </a:tabLst>
            </a:pPr>
            <a:r>
              <a:rPr sz="2000" i="1" spc="-9" dirty="0">
                <a:solidFill>
                  <a:srgbClr val="9A0000"/>
                </a:solidFill>
                <a:latin typeface="Cambria" pitchFamily="18" charset="0"/>
                <a:ea typeface="Cambria" pitchFamily="18" charset="0"/>
                <a:cs typeface="Arial"/>
              </a:rPr>
              <a:t>Cohesion</a:t>
            </a:r>
            <a:r>
              <a:rPr sz="2000" i="1" spc="-27" dirty="0">
                <a:solidFill>
                  <a:srgbClr val="9A0000"/>
                </a:solidFill>
                <a:latin typeface="Cambria" pitchFamily="18" charset="0"/>
                <a:ea typeface="Cambria" pitchFamily="18" charset="0"/>
                <a:cs typeface="Arial"/>
              </a:rPr>
              <a:t> </a:t>
            </a:r>
            <a:r>
              <a:rPr sz="2000" spc="-9" dirty="0">
                <a:latin typeface="Cambria" pitchFamily="18" charset="0"/>
                <a:ea typeface="Cambria" pitchFamily="18" charset="0"/>
                <a:cs typeface="Arial MT"/>
              </a:rPr>
              <a:t>is</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an indication of</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the</a:t>
            </a:r>
            <a:r>
              <a:rPr sz="2000" dirty="0">
                <a:latin typeface="Cambria" pitchFamily="18" charset="0"/>
                <a:ea typeface="Cambria" pitchFamily="18" charset="0"/>
                <a:cs typeface="Arial MT"/>
              </a:rPr>
              <a:t> </a:t>
            </a:r>
            <a:r>
              <a:rPr sz="2000" spc="-9" dirty="0">
                <a:solidFill>
                  <a:srgbClr val="FF0000"/>
                </a:solidFill>
                <a:latin typeface="Cambria" pitchFamily="18" charset="0"/>
                <a:ea typeface="Cambria" pitchFamily="18" charset="0"/>
                <a:cs typeface="Arial MT"/>
              </a:rPr>
              <a:t>relative</a:t>
            </a:r>
            <a:r>
              <a:rPr sz="2000" dirty="0">
                <a:solidFill>
                  <a:srgbClr val="FF0000"/>
                </a:solidFill>
                <a:latin typeface="Cambria" pitchFamily="18" charset="0"/>
                <a:ea typeface="Cambria" pitchFamily="18" charset="0"/>
                <a:cs typeface="Arial MT"/>
              </a:rPr>
              <a:t> </a:t>
            </a:r>
            <a:r>
              <a:rPr sz="2000" spc="-9" dirty="0">
                <a:solidFill>
                  <a:srgbClr val="FF0000"/>
                </a:solidFill>
                <a:latin typeface="Cambria" pitchFamily="18" charset="0"/>
                <a:ea typeface="Cambria" pitchFamily="18" charset="0"/>
                <a:cs typeface="Arial MT"/>
              </a:rPr>
              <a:t>functional </a:t>
            </a:r>
            <a:r>
              <a:rPr sz="2000" spc="-444" dirty="0">
                <a:solidFill>
                  <a:srgbClr val="FF0000"/>
                </a:solidFill>
                <a:latin typeface="Cambria" pitchFamily="18" charset="0"/>
                <a:ea typeface="Cambria" pitchFamily="18" charset="0"/>
                <a:cs typeface="Arial MT"/>
              </a:rPr>
              <a:t> </a:t>
            </a:r>
            <a:r>
              <a:rPr sz="2000" spc="-9" dirty="0">
                <a:solidFill>
                  <a:srgbClr val="FF0000"/>
                </a:solidFill>
                <a:latin typeface="Cambria" pitchFamily="18" charset="0"/>
                <a:ea typeface="Cambria" pitchFamily="18" charset="0"/>
                <a:cs typeface="Arial MT"/>
              </a:rPr>
              <a:t>strength</a:t>
            </a:r>
            <a:r>
              <a:rPr sz="2000" spc="-62" dirty="0">
                <a:solidFill>
                  <a:srgbClr val="FF0000"/>
                </a:solidFill>
                <a:latin typeface="Cambria" pitchFamily="18" charset="0"/>
                <a:ea typeface="Cambria" pitchFamily="18" charset="0"/>
                <a:cs typeface="Arial MT"/>
              </a:rPr>
              <a:t> </a:t>
            </a:r>
            <a:r>
              <a:rPr sz="2000" spc="-9" dirty="0">
                <a:solidFill>
                  <a:srgbClr val="FF0000"/>
                </a:solidFill>
                <a:latin typeface="Cambria" pitchFamily="18" charset="0"/>
                <a:ea typeface="Cambria" pitchFamily="18" charset="0"/>
                <a:cs typeface="Arial MT"/>
              </a:rPr>
              <a:t>of</a:t>
            </a:r>
            <a:r>
              <a:rPr sz="2000" spc="-27" dirty="0">
                <a:solidFill>
                  <a:srgbClr val="FF0000"/>
                </a:solidFill>
                <a:latin typeface="Cambria" pitchFamily="18" charset="0"/>
                <a:ea typeface="Cambria" pitchFamily="18" charset="0"/>
                <a:cs typeface="Arial MT"/>
              </a:rPr>
              <a:t> </a:t>
            </a:r>
            <a:r>
              <a:rPr sz="2000" spc="-9">
                <a:solidFill>
                  <a:srgbClr val="FF0000"/>
                </a:solidFill>
                <a:latin typeface="Cambria" pitchFamily="18" charset="0"/>
                <a:ea typeface="Cambria" pitchFamily="18" charset="0"/>
                <a:cs typeface="Arial MT"/>
              </a:rPr>
              <a:t>a module</a:t>
            </a:r>
            <a:r>
              <a:rPr sz="2000" spc="-9">
                <a:latin typeface="Cambria" pitchFamily="18" charset="0"/>
                <a:ea typeface="Cambria" pitchFamily="18" charset="0"/>
                <a:cs typeface="Arial MT"/>
              </a:rPr>
              <a:t>.</a:t>
            </a:r>
            <a:r>
              <a:rPr sz="2000">
                <a:latin typeface="Cambria" pitchFamily="18" charset="0"/>
                <a:ea typeface="Cambria" pitchFamily="18" charset="0"/>
                <a:cs typeface="Arial MT"/>
              </a:rPr>
              <a:t>A</a:t>
            </a:r>
            <a:r>
              <a:rPr sz="2000" spc="-9">
                <a:latin typeface="Cambria" pitchFamily="18" charset="0"/>
                <a:ea typeface="Cambria" pitchFamily="18" charset="0"/>
                <a:cs typeface="Arial MT"/>
              </a:rPr>
              <a:t> </a:t>
            </a:r>
            <a:r>
              <a:rPr sz="2000" spc="-9" dirty="0">
                <a:latin typeface="Cambria" pitchFamily="18" charset="0"/>
                <a:ea typeface="Cambria" pitchFamily="18" charset="0"/>
                <a:cs typeface="Arial MT"/>
              </a:rPr>
              <a:t>cohesive</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module</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performs</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a</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single</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task, </a:t>
            </a:r>
            <a:r>
              <a:rPr sz="2000" spc="-9" dirty="0">
                <a:latin typeface="Cambria" pitchFamily="18" charset="0"/>
                <a:ea typeface="Cambria" pitchFamily="18" charset="0"/>
                <a:cs typeface="Arial MT"/>
              </a:rPr>
              <a:t>requiring</a:t>
            </a:r>
            <a:r>
              <a:rPr sz="2000" spc="27" dirty="0">
                <a:latin typeface="Cambria" pitchFamily="18" charset="0"/>
                <a:ea typeface="Cambria" pitchFamily="18" charset="0"/>
                <a:cs typeface="Arial MT"/>
              </a:rPr>
              <a:t> </a:t>
            </a:r>
            <a:r>
              <a:rPr sz="2000" spc="-9" dirty="0">
                <a:solidFill>
                  <a:srgbClr val="FF0000"/>
                </a:solidFill>
                <a:latin typeface="Cambria" pitchFamily="18" charset="0"/>
                <a:ea typeface="Cambria" pitchFamily="18" charset="0"/>
                <a:cs typeface="Arial MT"/>
              </a:rPr>
              <a:t>little </a:t>
            </a:r>
            <a:r>
              <a:rPr sz="2000" dirty="0">
                <a:solidFill>
                  <a:srgbClr val="FF0000"/>
                </a:solidFill>
                <a:latin typeface="Cambria" pitchFamily="18" charset="0"/>
                <a:ea typeface="Cambria" pitchFamily="18" charset="0"/>
                <a:cs typeface="Arial MT"/>
              </a:rPr>
              <a:t> </a:t>
            </a:r>
            <a:r>
              <a:rPr sz="2000" spc="-9" dirty="0">
                <a:solidFill>
                  <a:srgbClr val="FF0000"/>
                </a:solidFill>
                <a:latin typeface="Cambria" pitchFamily="18" charset="0"/>
                <a:ea typeface="Cambria" pitchFamily="18" charset="0"/>
                <a:cs typeface="Arial MT"/>
              </a:rPr>
              <a:t>interaction </a:t>
            </a:r>
            <a:r>
              <a:rPr sz="2000" spc="-18" dirty="0">
                <a:latin typeface="Cambria" pitchFamily="18" charset="0"/>
                <a:ea typeface="Cambria" pitchFamily="18" charset="0"/>
                <a:cs typeface="Arial MT"/>
              </a:rPr>
              <a:t>with</a:t>
            </a:r>
            <a:r>
              <a:rPr sz="2000" spc="44" dirty="0">
                <a:latin typeface="Cambria" pitchFamily="18" charset="0"/>
                <a:ea typeface="Cambria" pitchFamily="18" charset="0"/>
                <a:cs typeface="Arial MT"/>
              </a:rPr>
              <a:t> </a:t>
            </a:r>
            <a:r>
              <a:rPr sz="2000" spc="-9" dirty="0">
                <a:latin typeface="Cambria" pitchFamily="18" charset="0"/>
                <a:ea typeface="Cambria" pitchFamily="18" charset="0"/>
                <a:cs typeface="Arial MT"/>
              </a:rPr>
              <a:t>other</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components</a:t>
            </a:r>
            <a:r>
              <a:rPr sz="2000" spc="18" dirty="0">
                <a:latin typeface="Cambria" pitchFamily="18" charset="0"/>
                <a:ea typeface="Cambria" pitchFamily="18" charset="0"/>
                <a:cs typeface="Arial MT"/>
              </a:rPr>
              <a:t> </a:t>
            </a:r>
            <a:r>
              <a:rPr sz="2000" spc="-9" dirty="0">
                <a:latin typeface="Cambria" pitchFamily="18" charset="0"/>
                <a:ea typeface="Cambria" pitchFamily="18" charset="0"/>
                <a:cs typeface="Arial MT"/>
              </a:rPr>
              <a:t>in</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other</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parts</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of</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a </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program.</a:t>
            </a:r>
            <a:r>
              <a:rPr sz="2000" dirty="0">
                <a:latin typeface="Cambria" pitchFamily="18" charset="0"/>
                <a:ea typeface="Cambria" pitchFamily="18" charset="0"/>
                <a:cs typeface="Arial MT"/>
              </a:rPr>
              <a:t> Stated </a:t>
            </a:r>
            <a:r>
              <a:rPr sz="2000" spc="-9" dirty="0">
                <a:latin typeface="Cambria" pitchFamily="18" charset="0"/>
                <a:ea typeface="Cambria" pitchFamily="18" charset="0"/>
                <a:cs typeface="Arial MT"/>
              </a:rPr>
              <a:t>simply,</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a</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cohesive</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module</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should</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(ideally) </a:t>
            </a:r>
            <a:r>
              <a:rPr sz="2000" spc="-400" dirty="0">
                <a:latin typeface="Cambria" pitchFamily="18" charset="0"/>
                <a:ea typeface="Cambria" pitchFamily="18" charset="0"/>
                <a:cs typeface="Arial MT"/>
              </a:rPr>
              <a:t> </a:t>
            </a:r>
            <a:r>
              <a:rPr sz="2000" spc="-9" dirty="0">
                <a:latin typeface="Cambria" pitchFamily="18" charset="0"/>
                <a:ea typeface="Cambria" pitchFamily="18" charset="0"/>
                <a:cs typeface="Arial MT"/>
              </a:rPr>
              <a:t>do</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just</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one</a:t>
            </a:r>
            <a:r>
              <a:rPr sz="2000" dirty="0">
                <a:latin typeface="Cambria" pitchFamily="18" charset="0"/>
                <a:ea typeface="Cambria" pitchFamily="18" charset="0"/>
                <a:cs typeface="Arial MT"/>
              </a:rPr>
              <a:t> </a:t>
            </a:r>
            <a:r>
              <a:rPr sz="2000" spc="-9">
                <a:latin typeface="Cambria" pitchFamily="18" charset="0"/>
                <a:ea typeface="Cambria" pitchFamily="18" charset="0"/>
                <a:cs typeface="Arial MT"/>
              </a:rPr>
              <a:t>thing.</a:t>
            </a:r>
            <a:endParaRPr lang="en-IN" sz="2000" spc="-9" dirty="0">
              <a:latin typeface="Cambria" pitchFamily="18" charset="0"/>
              <a:ea typeface="Cambria" pitchFamily="18" charset="0"/>
              <a:cs typeface="Arial MT"/>
            </a:endParaRPr>
          </a:p>
          <a:p>
            <a:pPr marL="646134" marR="9021" lvl="1" indent="-241313" algn="just">
              <a:spcBef>
                <a:spcPts val="249"/>
              </a:spcBef>
              <a:buClr>
                <a:srgbClr val="9A0000"/>
              </a:buClr>
              <a:buSzPct val="70588"/>
              <a:buFont typeface="Wingdings"/>
              <a:buChar char=""/>
              <a:tabLst>
                <a:tab pos="647261" algn="l"/>
              </a:tabLst>
            </a:pPr>
            <a:endParaRPr lang="en-IN" sz="2000" spc="-9" dirty="0">
              <a:latin typeface="Cambria" pitchFamily="18" charset="0"/>
              <a:ea typeface="Cambria" pitchFamily="18" charset="0"/>
              <a:cs typeface="Arial MT"/>
            </a:endParaRPr>
          </a:p>
          <a:p>
            <a:pPr marL="646134" marR="9021" lvl="1" indent="-241313" algn="just">
              <a:spcBef>
                <a:spcPts val="249"/>
              </a:spcBef>
              <a:buClr>
                <a:srgbClr val="9A0000"/>
              </a:buClr>
              <a:buSzPct val="70588"/>
              <a:buFont typeface="Wingdings"/>
              <a:buChar char=""/>
              <a:tabLst>
                <a:tab pos="647261" algn="l"/>
              </a:tabLst>
            </a:pPr>
            <a:endParaRPr sz="2000">
              <a:latin typeface="Cambria" pitchFamily="18" charset="0"/>
              <a:ea typeface="Cambria" pitchFamily="18" charset="0"/>
              <a:cs typeface="Arial MT"/>
            </a:endParaRPr>
          </a:p>
          <a:p>
            <a:pPr marL="310099" marR="58637" indent="-288674" algn="just">
              <a:spcBef>
                <a:spcPts val="249"/>
              </a:spcBef>
              <a:buSzPct val="73684"/>
              <a:buFont typeface="Wingdings"/>
              <a:buChar char=""/>
              <a:tabLst>
                <a:tab pos="311227" algn="l"/>
              </a:tabLst>
            </a:pPr>
            <a:r>
              <a:rPr sz="2000" i="1" spc="-9" dirty="0">
                <a:solidFill>
                  <a:srgbClr val="9A0000"/>
                </a:solidFill>
                <a:latin typeface="Cambria" pitchFamily="18" charset="0"/>
                <a:ea typeface="Cambria" pitchFamily="18" charset="0"/>
                <a:cs typeface="Arial"/>
              </a:rPr>
              <a:t>Coupling </a:t>
            </a:r>
            <a:r>
              <a:rPr sz="2000" spc="-9" dirty="0">
                <a:latin typeface="Cambria" pitchFamily="18" charset="0"/>
                <a:ea typeface="Cambria" pitchFamily="18" charset="0"/>
                <a:cs typeface="Arial MT"/>
              </a:rPr>
              <a:t>is</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an</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indication of</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the</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relative</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interdependence </a:t>
            </a:r>
            <a:r>
              <a:rPr sz="2000" spc="-444" dirty="0">
                <a:latin typeface="Cambria" pitchFamily="18" charset="0"/>
                <a:ea typeface="Cambria" pitchFamily="18" charset="0"/>
                <a:cs typeface="Arial MT"/>
              </a:rPr>
              <a:t> </a:t>
            </a:r>
            <a:r>
              <a:rPr sz="2000" spc="-9">
                <a:solidFill>
                  <a:srgbClr val="FF0000"/>
                </a:solidFill>
                <a:latin typeface="Cambria" pitchFamily="18" charset="0"/>
                <a:ea typeface="Cambria" pitchFamily="18" charset="0"/>
                <a:cs typeface="Arial MT"/>
              </a:rPr>
              <a:t>among</a:t>
            </a:r>
            <a:r>
              <a:rPr sz="2000" spc="-44">
                <a:solidFill>
                  <a:srgbClr val="FF0000"/>
                </a:solidFill>
                <a:latin typeface="Cambria" pitchFamily="18" charset="0"/>
                <a:ea typeface="Cambria" pitchFamily="18" charset="0"/>
                <a:cs typeface="Arial MT"/>
              </a:rPr>
              <a:t> </a:t>
            </a:r>
            <a:r>
              <a:rPr sz="2000" spc="-9">
                <a:solidFill>
                  <a:srgbClr val="FF0000"/>
                </a:solidFill>
                <a:latin typeface="Cambria" pitchFamily="18" charset="0"/>
                <a:ea typeface="Cambria" pitchFamily="18" charset="0"/>
                <a:cs typeface="Arial MT"/>
              </a:rPr>
              <a:t>modules</a:t>
            </a:r>
            <a:r>
              <a:rPr sz="2000" spc="-9">
                <a:latin typeface="Cambria" pitchFamily="18" charset="0"/>
                <a:ea typeface="Cambria" pitchFamily="18" charset="0"/>
                <a:cs typeface="Arial MT"/>
              </a:rPr>
              <a:t>.Coupling</a:t>
            </a:r>
            <a:r>
              <a:rPr sz="2000">
                <a:latin typeface="Cambria" pitchFamily="18" charset="0"/>
                <a:ea typeface="Cambria" pitchFamily="18" charset="0"/>
                <a:cs typeface="Arial MT"/>
              </a:rPr>
              <a:t> </a:t>
            </a:r>
            <a:r>
              <a:rPr sz="2000" spc="-9" dirty="0">
                <a:latin typeface="Cambria" pitchFamily="18" charset="0"/>
                <a:ea typeface="Cambria" pitchFamily="18" charset="0"/>
                <a:cs typeface="Arial MT"/>
              </a:rPr>
              <a:t>depends</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on </a:t>
            </a:r>
            <a:r>
              <a:rPr sz="2000" dirty="0">
                <a:latin typeface="Cambria" pitchFamily="18" charset="0"/>
                <a:ea typeface="Cambria" pitchFamily="18" charset="0"/>
                <a:cs typeface="Arial MT"/>
              </a:rPr>
              <a:t>the </a:t>
            </a:r>
            <a:r>
              <a:rPr sz="2000" spc="-9" dirty="0">
                <a:latin typeface="Cambria" pitchFamily="18" charset="0"/>
                <a:ea typeface="Cambria" pitchFamily="18" charset="0"/>
                <a:cs typeface="Arial MT"/>
              </a:rPr>
              <a:t>interface</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complexity</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between </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modules,</a:t>
            </a:r>
            <a:r>
              <a:rPr sz="2000" dirty="0">
                <a:latin typeface="Cambria" pitchFamily="18" charset="0"/>
                <a:ea typeface="Cambria" pitchFamily="18" charset="0"/>
                <a:cs typeface="Arial MT"/>
              </a:rPr>
              <a:t> the </a:t>
            </a:r>
            <a:r>
              <a:rPr sz="2000" spc="-9" dirty="0">
                <a:latin typeface="Cambria" pitchFamily="18" charset="0"/>
                <a:ea typeface="Cambria" pitchFamily="18" charset="0"/>
                <a:cs typeface="Arial MT"/>
              </a:rPr>
              <a:t>point</a:t>
            </a:r>
            <a:r>
              <a:rPr sz="2000" spc="18" dirty="0">
                <a:latin typeface="Cambria" pitchFamily="18" charset="0"/>
                <a:ea typeface="Cambria" pitchFamily="18" charset="0"/>
                <a:cs typeface="Arial MT"/>
              </a:rPr>
              <a:t> </a:t>
            </a:r>
            <a:r>
              <a:rPr sz="2000" dirty="0">
                <a:latin typeface="Cambria" pitchFamily="18" charset="0"/>
                <a:ea typeface="Cambria" pitchFamily="18" charset="0"/>
                <a:cs typeface="Arial MT"/>
              </a:rPr>
              <a:t>at</a:t>
            </a:r>
            <a:r>
              <a:rPr sz="2000" spc="-9" dirty="0">
                <a:latin typeface="Cambria" pitchFamily="18" charset="0"/>
                <a:ea typeface="Cambria" pitchFamily="18" charset="0"/>
                <a:cs typeface="Arial MT"/>
              </a:rPr>
              <a:t> which</a:t>
            </a:r>
            <a:r>
              <a:rPr sz="2000" spc="36" dirty="0">
                <a:latin typeface="Cambria" pitchFamily="18" charset="0"/>
                <a:ea typeface="Cambria" pitchFamily="18" charset="0"/>
                <a:cs typeface="Arial MT"/>
              </a:rPr>
              <a:t> </a:t>
            </a:r>
            <a:r>
              <a:rPr sz="2000" spc="-9" dirty="0">
                <a:latin typeface="Cambria" pitchFamily="18" charset="0"/>
                <a:ea typeface="Cambria" pitchFamily="18" charset="0"/>
                <a:cs typeface="Arial MT"/>
              </a:rPr>
              <a:t>entry</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or</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reference</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is</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made</a:t>
            </a:r>
            <a:r>
              <a:rPr sz="2000" spc="9" dirty="0">
                <a:latin typeface="Cambria" pitchFamily="18" charset="0"/>
                <a:ea typeface="Cambria" pitchFamily="18" charset="0"/>
                <a:cs typeface="Arial MT"/>
              </a:rPr>
              <a:t> </a:t>
            </a:r>
            <a:r>
              <a:rPr sz="2000" dirty="0">
                <a:latin typeface="Cambria" pitchFamily="18" charset="0"/>
                <a:ea typeface="Cambria" pitchFamily="18" charset="0"/>
                <a:cs typeface="Arial MT"/>
              </a:rPr>
              <a:t>to</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a </a:t>
            </a:r>
            <a:r>
              <a:rPr sz="2000" spc="-391" dirty="0">
                <a:latin typeface="Cambria" pitchFamily="18" charset="0"/>
                <a:ea typeface="Cambria" pitchFamily="18" charset="0"/>
                <a:cs typeface="Arial MT"/>
              </a:rPr>
              <a:t> </a:t>
            </a:r>
            <a:r>
              <a:rPr sz="2000" spc="-9" dirty="0">
                <a:latin typeface="Cambria" pitchFamily="18" charset="0"/>
                <a:ea typeface="Cambria" pitchFamily="18" charset="0"/>
                <a:cs typeface="Arial MT"/>
              </a:rPr>
              <a:t>module,</a:t>
            </a:r>
            <a:r>
              <a:rPr sz="2000" dirty="0">
                <a:latin typeface="Cambria" pitchFamily="18" charset="0"/>
                <a:ea typeface="Cambria" pitchFamily="18" charset="0"/>
                <a:cs typeface="Arial MT"/>
              </a:rPr>
              <a:t> </a:t>
            </a:r>
            <a:r>
              <a:rPr sz="2000" spc="-9" dirty="0">
                <a:latin typeface="Cambria" pitchFamily="18" charset="0"/>
                <a:ea typeface="Cambria" pitchFamily="18" charset="0"/>
                <a:cs typeface="Arial MT"/>
              </a:rPr>
              <a:t>and</a:t>
            </a:r>
            <a:r>
              <a:rPr sz="2000" dirty="0">
                <a:latin typeface="Cambria" pitchFamily="18" charset="0"/>
                <a:ea typeface="Cambria" pitchFamily="18" charset="0"/>
                <a:cs typeface="Arial MT"/>
              </a:rPr>
              <a:t> </a:t>
            </a:r>
            <a:r>
              <a:rPr sz="2000" spc="-18" dirty="0">
                <a:latin typeface="Cambria" pitchFamily="18" charset="0"/>
                <a:ea typeface="Cambria" pitchFamily="18" charset="0"/>
                <a:cs typeface="Arial MT"/>
              </a:rPr>
              <a:t>what</a:t>
            </a:r>
            <a:r>
              <a:rPr sz="2000" spc="27" dirty="0">
                <a:latin typeface="Cambria" pitchFamily="18" charset="0"/>
                <a:ea typeface="Cambria" pitchFamily="18" charset="0"/>
                <a:cs typeface="Arial MT"/>
              </a:rPr>
              <a:t> </a:t>
            </a:r>
            <a:r>
              <a:rPr sz="2000" spc="-9" dirty="0">
                <a:latin typeface="Cambria" pitchFamily="18" charset="0"/>
                <a:ea typeface="Cambria" pitchFamily="18" charset="0"/>
                <a:cs typeface="Arial MT"/>
              </a:rPr>
              <a:t>data</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pass</a:t>
            </a:r>
            <a:r>
              <a:rPr sz="2000" spc="9" dirty="0">
                <a:latin typeface="Cambria" pitchFamily="18" charset="0"/>
                <a:ea typeface="Cambria" pitchFamily="18" charset="0"/>
                <a:cs typeface="Arial MT"/>
              </a:rPr>
              <a:t> </a:t>
            </a:r>
            <a:r>
              <a:rPr sz="2000" spc="-9" dirty="0">
                <a:latin typeface="Cambria" pitchFamily="18" charset="0"/>
                <a:ea typeface="Cambria" pitchFamily="18" charset="0"/>
                <a:cs typeface="Arial MT"/>
              </a:rPr>
              <a:t>across</a:t>
            </a:r>
            <a:r>
              <a:rPr sz="2000" dirty="0">
                <a:latin typeface="Cambria" pitchFamily="18" charset="0"/>
                <a:ea typeface="Cambria" pitchFamily="18" charset="0"/>
                <a:cs typeface="Arial MT"/>
              </a:rPr>
              <a:t> the</a:t>
            </a:r>
            <a:r>
              <a:rPr sz="2000" spc="-9" dirty="0">
                <a:latin typeface="Cambria" pitchFamily="18" charset="0"/>
                <a:ea typeface="Cambria" pitchFamily="18" charset="0"/>
                <a:cs typeface="Arial MT"/>
              </a:rPr>
              <a:t> interface.</a:t>
            </a:r>
            <a:endParaRPr sz="2000">
              <a:latin typeface="Cambria" pitchFamily="18" charset="0"/>
              <a:ea typeface="Cambria" pitchFamily="18" charset="0"/>
              <a:cs typeface="Arial MT"/>
            </a:endParaRPr>
          </a:p>
        </p:txBody>
      </p:sp>
      <p:grpSp>
        <p:nvGrpSpPr>
          <p:cNvPr id="4" name="object 4"/>
          <p:cNvGrpSpPr/>
          <p:nvPr/>
        </p:nvGrpSpPr>
        <p:grpSpPr>
          <a:xfrm>
            <a:off x="6363218" y="6692256"/>
            <a:ext cx="1745215" cy="123469"/>
            <a:chOff x="4012362" y="3166428"/>
            <a:chExt cx="1100455" cy="58419"/>
          </a:xfrm>
        </p:grpSpPr>
        <p:sp>
          <p:nvSpPr>
            <p:cNvPr id="5" name="object 5"/>
            <p:cNvSpPr/>
            <p:nvPr/>
          </p:nvSpPr>
          <p:spPr>
            <a:xfrm>
              <a:off x="4091979" y="3180536"/>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4012362" y="3176574"/>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7" name="object 7"/>
            <p:cNvSpPr/>
            <p:nvPr/>
          </p:nvSpPr>
          <p:spPr>
            <a:xfrm>
              <a:off x="4374463" y="317022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4311294"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699128" y="318292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4610227"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4686428" y="317022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2" name="object 12"/>
            <p:cNvSpPr/>
            <p:nvPr/>
          </p:nvSpPr>
          <p:spPr>
            <a:xfrm>
              <a:off x="4985373" y="317022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3" name="object 13"/>
            <p:cNvSpPr/>
            <p:nvPr/>
          </p:nvSpPr>
          <p:spPr>
            <a:xfrm>
              <a:off x="4909172" y="317657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4985373" y="3208324"/>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5" name="object 15"/>
          <p:cNvSpPr/>
          <p:nvPr/>
        </p:nvSpPr>
        <p:spPr>
          <a:xfrm>
            <a:off x="8380397" y="6700278"/>
            <a:ext cx="80564" cy="107366"/>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6" name="object 16"/>
          <p:cNvGrpSpPr/>
          <p:nvPr/>
        </p:nvGrpSpPr>
        <p:grpSpPr>
          <a:xfrm>
            <a:off x="8705444" y="6694928"/>
            <a:ext cx="378650" cy="120787"/>
            <a:chOff x="5489266" y="3167693"/>
            <a:chExt cx="238760" cy="57150"/>
          </a:xfrm>
        </p:grpSpPr>
        <p:sp>
          <p:nvSpPr>
            <p:cNvPr id="17" name="object 17"/>
            <p:cNvSpPr/>
            <p:nvPr/>
          </p:nvSpPr>
          <p:spPr>
            <a:xfrm>
              <a:off x="5613718" y="3200704"/>
              <a:ext cx="20320" cy="20320"/>
            </a:xfrm>
            <a:custGeom>
              <a:avLst/>
              <a:gdLst/>
              <a:ahLst/>
              <a:cxnLst/>
              <a:rect l="l" t="t" r="r" b="b"/>
              <a:pathLst>
                <a:path w="20320" h="20319">
                  <a:moveTo>
                    <a:pt x="0" y="0"/>
                  </a:moveTo>
                  <a:lnTo>
                    <a:pt x="20320" y="20320"/>
                  </a:lnTo>
                </a:path>
              </a:pathLst>
            </a:custGeom>
            <a:ln w="7591">
              <a:solidFill>
                <a:srgbClr val="ADADE0"/>
              </a:solidFill>
            </a:ln>
          </p:spPr>
          <p:txBody>
            <a:bodyPr wrap="square" lIns="0" tIns="0" rIns="0" bIns="0" rtlCol="0"/>
            <a:lstStyle/>
            <a:p>
              <a:endParaRPr/>
            </a:p>
          </p:txBody>
        </p:sp>
        <p:sp>
          <p:nvSpPr>
            <p:cNvPr id="18" name="object 18"/>
            <p:cNvSpPr/>
            <p:nvPr/>
          </p:nvSpPr>
          <p:spPr>
            <a:xfrm>
              <a:off x="5586654" y="3174209"/>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9" name="object 19"/>
            <p:cNvSpPr/>
            <p:nvPr/>
          </p:nvSpPr>
          <p:spPr>
            <a:xfrm>
              <a:off x="5491797" y="317022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1" name="object 21"/>
          <p:cNvSpPr txBox="1">
            <a:spLocks noGrp="1"/>
          </p:cNvSpPr>
          <p:nvPr>
            <p:ph type="sldNum" sz="quarter" idx="4294967295"/>
          </p:nvPr>
        </p:nvSpPr>
        <p:spPr>
          <a:xfrm>
            <a:off x="7530547" y="6481443"/>
            <a:ext cx="226586" cy="571077"/>
          </a:xfrm>
          <a:prstGeom prst="rect">
            <a:avLst/>
          </a:prstGeom>
        </p:spPr>
        <p:txBody>
          <a:bodyPr vert="horz" wrap="square" lIns="0" tIns="16914" rIns="0" bIns="0" rtlCol="0">
            <a:spAutoFit/>
          </a:bodyPr>
          <a:lstStyle/>
          <a:p>
            <a:pPr marL="67658">
              <a:spcBef>
                <a:spcPts val="133"/>
              </a:spcBef>
            </a:pPr>
            <a:r>
              <a:rPr spc="18" dirty="0"/>
              <a:t>19</a:t>
            </a:r>
          </a:p>
        </p:txBody>
      </p:sp>
    </p:spTree>
  </p:cSld>
  <p:clrMapOvr>
    <a:masterClrMapping/>
  </p:clrMapOvr>
  <p:transition>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8.Refinement</a:t>
            </a:r>
          </a:p>
        </p:txBody>
      </p:sp>
      <p:sp>
        <p:nvSpPr>
          <p:cNvPr id="3" name="Content Placeholder 2"/>
          <p:cNvSpPr>
            <a:spLocks noGrp="1"/>
          </p:cNvSpPr>
          <p:nvPr>
            <p:ph idx="1"/>
          </p:nvPr>
        </p:nvSpPr>
        <p:spPr/>
        <p:txBody>
          <a:bodyPr>
            <a:normAutofit/>
          </a:bodyPr>
          <a:lstStyle/>
          <a:p>
            <a:pPr algn="just"/>
            <a:r>
              <a:rPr lang="en-IN" sz="2000" dirty="0">
                <a:latin typeface="Cambria" pitchFamily="18" charset="0"/>
                <a:ea typeface="Cambria" pitchFamily="18" charset="0"/>
              </a:rPr>
              <a:t>Refinement is actually a process of elaboration.</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Abstraction and refinement are complementary concepts. Abstraction enables you to specify procedure and data internally but suppress the need for “outsiders” to have knowledge of low-level details.</a:t>
            </a:r>
          </a:p>
          <a:p>
            <a:pPr algn="just"/>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 Refinement helps you to reveal low-level details as design progresses.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6521</Words>
  <Application>Microsoft Office PowerPoint</Application>
  <PresentationFormat>On-screen Show (4:3)</PresentationFormat>
  <Paragraphs>810</Paragraphs>
  <Slides>115</Slides>
  <Notes>0</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Office Theme</vt:lpstr>
      <vt:lpstr>UNIT-II</vt:lpstr>
      <vt:lpstr>Agile  Software Development</vt:lpstr>
      <vt:lpstr>PowerPoint Presentation</vt:lpstr>
      <vt:lpstr>What is Agility?</vt:lpstr>
      <vt:lpstr>What is “Agility”?</vt:lpstr>
      <vt:lpstr>Agility and the Cost of Change</vt:lpstr>
      <vt:lpstr>Agility and the Cost of Change</vt:lpstr>
      <vt:lpstr>An Agile Process</vt:lpstr>
      <vt:lpstr>PowerPoint Presentation</vt:lpstr>
      <vt:lpstr>1.Agility Principles </vt:lpstr>
      <vt:lpstr>PowerPoint Presentation</vt:lpstr>
      <vt:lpstr>PowerPoint Presentation</vt:lpstr>
      <vt:lpstr>2.The Politics of Agile Development</vt:lpstr>
      <vt:lpstr>PowerPoint Presentation</vt:lpstr>
      <vt:lpstr>3.Human Factors</vt:lpstr>
      <vt:lpstr>PowerPoint Presentation</vt:lpstr>
      <vt:lpstr>PowerPoint Presentation</vt:lpstr>
      <vt:lpstr>Extreme Programming (XP)</vt:lpstr>
      <vt:lpstr>XP values </vt:lpstr>
      <vt:lpstr>The XP Process </vt:lpstr>
      <vt:lpstr>PowerPoint Presentation</vt:lpstr>
      <vt:lpstr>Industrial XP </vt:lpstr>
      <vt:lpstr>PowerPoint Presentation</vt:lpstr>
      <vt:lpstr>The XP Debate </vt:lpstr>
      <vt:lpstr>Scrum</vt:lpstr>
      <vt:lpstr>PowerPoint Presentation</vt:lpstr>
      <vt:lpstr>PowerPoint Presentation</vt:lpstr>
      <vt:lpstr>Scrum meetings</vt:lpstr>
      <vt:lpstr>The Dynamic Systems Development Method</vt:lpstr>
      <vt:lpstr>PowerPoint Presentation</vt:lpstr>
      <vt:lpstr>PowerPoint Presentation</vt:lpstr>
      <vt:lpstr>Agile Unified Process (AUP)</vt:lpstr>
      <vt:lpstr>PowerPoint Presentation</vt:lpstr>
      <vt:lpstr>PowerPoint Presentation</vt:lpstr>
      <vt:lpstr>PowerPoint Presentation</vt:lpstr>
      <vt:lpstr>PowerPoint Presentation</vt:lpstr>
      <vt:lpstr>PowerPoint Presentation</vt:lpstr>
      <vt:lpstr>Inception (Beginning)</vt:lpstr>
      <vt:lpstr>Elicitation: (Extraction)</vt:lpstr>
      <vt:lpstr>Elaboration (explanation)</vt:lpstr>
      <vt:lpstr>Negotiation (Cooperation)</vt:lpstr>
      <vt:lpstr>Specifications</vt:lpstr>
      <vt:lpstr>Validation</vt:lpstr>
      <vt:lpstr>Requirements management</vt:lpstr>
      <vt:lpstr>2.Ground Work  Establishment</vt:lpstr>
      <vt:lpstr>PowerPoint Presentation</vt:lpstr>
      <vt:lpstr>PowerPoint Presentation</vt:lpstr>
      <vt:lpstr>PowerPoint Presentation</vt:lpstr>
      <vt:lpstr>3. Eliciting requirements</vt:lpstr>
      <vt:lpstr>PowerPoint Presentation</vt:lpstr>
      <vt:lpstr>PowerPoint Presentation</vt:lpstr>
      <vt:lpstr>PowerPoint Presentation</vt:lpstr>
      <vt:lpstr>PowerPoint Presentation</vt:lpstr>
      <vt:lpstr>3. Building   Use  Cases</vt:lpstr>
      <vt:lpstr>PowerPoint Presentation</vt:lpstr>
      <vt:lpstr>PowerPoint Presentation</vt:lpstr>
      <vt:lpstr>PowerPoint Presentation</vt:lpstr>
      <vt:lpstr>Sample Use case Diagram</vt:lpstr>
      <vt:lpstr>4.Building the Analysis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5.Negotiating Requirements </vt:lpstr>
      <vt:lpstr>The Art of Negotiation</vt:lpstr>
      <vt:lpstr>PowerPoint Presentation</vt:lpstr>
      <vt:lpstr>6.Validating Requirements</vt:lpstr>
      <vt:lpstr>PowerPoint Presentation</vt:lpstr>
      <vt:lpstr>PowerPoint Presentation</vt:lpstr>
      <vt:lpstr>Introduction</vt:lpstr>
      <vt:lpstr>DESIGN WITH THE CONTEXT OF SE</vt:lpstr>
      <vt:lpstr>Translating the requirements model into the design model</vt:lpstr>
      <vt:lpstr>PowerPoint Presentation</vt:lpstr>
      <vt:lpstr>PowerPoint Presentation</vt:lpstr>
      <vt:lpstr>DESIGN PROCESS</vt:lpstr>
      <vt:lpstr>1.Software Quality Guidelines and Attributes</vt:lpstr>
      <vt:lpstr>Software Quality Guidelines</vt:lpstr>
      <vt:lpstr>PowerPoint Presentation</vt:lpstr>
      <vt:lpstr>Software Quality Attributes</vt:lpstr>
      <vt:lpstr>2.The Evolution of Software Design</vt:lpstr>
      <vt:lpstr>PowerPoint Presentation</vt:lpstr>
      <vt:lpstr>2.Design Concepts</vt:lpstr>
      <vt:lpstr> </vt:lpstr>
      <vt:lpstr>PowerPoint Presentation</vt:lpstr>
      <vt:lpstr>PowerPoint Presentation</vt:lpstr>
      <vt:lpstr>PowerPoint Presentation</vt:lpstr>
      <vt:lpstr>PowerPoint Presentation</vt:lpstr>
      <vt:lpstr>2.Architecture</vt:lpstr>
      <vt:lpstr>3.Patterns</vt:lpstr>
      <vt:lpstr>PowerPoint Presentation</vt:lpstr>
      <vt:lpstr>4.Separation of Concerns</vt:lpstr>
      <vt:lpstr>5.Modularity</vt:lpstr>
      <vt:lpstr>PowerPoint Presentation</vt:lpstr>
      <vt:lpstr>6.Information Hiding</vt:lpstr>
      <vt:lpstr>7.Functional Independence</vt:lpstr>
      <vt:lpstr>8.Refinement</vt:lpstr>
      <vt:lpstr>PowerPoint Presentation</vt:lpstr>
      <vt:lpstr>9.Aspects</vt:lpstr>
      <vt:lpstr>10.Refactoring</vt:lpstr>
      <vt:lpstr>11.OO Design Concepts</vt:lpstr>
      <vt:lpstr>12.Design Classes</vt:lpstr>
      <vt:lpstr>3.Design Model</vt:lpstr>
      <vt:lpstr>PowerPoint Presentation</vt:lpstr>
      <vt:lpstr>PowerPoint Presentation</vt:lpstr>
      <vt:lpstr>2.Architectural Elements</vt:lpstr>
      <vt:lpstr>3.Interface Design Elements </vt:lpstr>
      <vt:lpstr>PowerPoint Presentation</vt:lpstr>
      <vt:lpstr>4.Component-Level Design Elements</vt:lpstr>
      <vt:lpstr>PowerPoint Presentation</vt:lpstr>
      <vt:lpstr>5.Deployment-Level Design Element</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449</cp:revision>
  <dcterms:created xsi:type="dcterms:W3CDTF">2023-02-25T04:11:32Z</dcterms:created>
  <dcterms:modified xsi:type="dcterms:W3CDTF">2024-02-21T09:57:45Z</dcterms:modified>
</cp:coreProperties>
</file>