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370" r:id="rId2"/>
    <p:sldId id="371" r:id="rId3"/>
    <p:sldId id="372" r:id="rId4"/>
    <p:sldId id="373" r:id="rId5"/>
    <p:sldId id="374" r:id="rId6"/>
    <p:sldId id="375" r:id="rId7"/>
    <p:sldId id="377" r:id="rId8"/>
    <p:sldId id="378" r:id="rId9"/>
    <p:sldId id="379" r:id="rId10"/>
    <p:sldId id="380" r:id="rId11"/>
    <p:sldId id="381" r:id="rId12"/>
    <p:sldId id="386" r:id="rId13"/>
    <p:sldId id="383" r:id="rId14"/>
    <p:sldId id="385" r:id="rId15"/>
    <p:sldId id="389" r:id="rId16"/>
    <p:sldId id="384" r:id="rId17"/>
    <p:sldId id="387" r:id="rId18"/>
    <p:sldId id="382" r:id="rId19"/>
    <p:sldId id="388" r:id="rId20"/>
    <p:sldId id="390" r:id="rId21"/>
    <p:sldId id="391" r:id="rId22"/>
    <p:sldId id="392" r:id="rId23"/>
    <p:sldId id="394" r:id="rId24"/>
    <p:sldId id="395" r:id="rId25"/>
    <p:sldId id="396" r:id="rId26"/>
    <p:sldId id="397" r:id="rId27"/>
    <p:sldId id="398" r:id="rId28"/>
    <p:sldId id="399" r:id="rId29"/>
    <p:sldId id="400" r:id="rId30"/>
    <p:sldId id="401" r:id="rId31"/>
    <p:sldId id="402" r:id="rId32"/>
    <p:sldId id="403" r:id="rId33"/>
    <p:sldId id="404" r:id="rId34"/>
    <p:sldId id="406" r:id="rId35"/>
    <p:sldId id="405" r:id="rId36"/>
    <p:sldId id="407" r:id="rId3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1" roundtripDataSignature="AMtx7mhYOJceUuca/J0wCR3EYQmpnRYou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F2DB389-A4FB-493F-9282-6633AC5B7DFB}">
  <a:tblStyle styleId="{1F2DB389-A4FB-493F-9282-6633AC5B7DFB}"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5" d="100"/>
          <a:sy n="85" d="100"/>
        </p:scale>
        <p:origin x="-1524"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14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14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14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6"/>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6"/>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116"/>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6"/>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6"/>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38100" lvl="0" indent="0" algn="r">
              <a:lnSpc>
                <a:spcPct val="128181"/>
              </a:lnSpc>
              <a:spcBef>
                <a:spcPts val="0"/>
              </a:spcBef>
              <a:buNone/>
              <a:defRPr/>
            </a:lvl1pPr>
            <a:lvl2pPr marL="38100" lvl="1" indent="0" algn="r">
              <a:lnSpc>
                <a:spcPct val="128181"/>
              </a:lnSpc>
              <a:spcBef>
                <a:spcPts val="0"/>
              </a:spcBef>
              <a:buNone/>
              <a:defRPr/>
            </a:lvl2pPr>
            <a:lvl3pPr marL="38100" lvl="2" indent="0" algn="r">
              <a:lnSpc>
                <a:spcPct val="128181"/>
              </a:lnSpc>
              <a:spcBef>
                <a:spcPts val="0"/>
              </a:spcBef>
              <a:buNone/>
              <a:defRPr/>
            </a:lvl3pPr>
            <a:lvl4pPr marL="38100" lvl="3" indent="0" algn="r">
              <a:lnSpc>
                <a:spcPct val="128181"/>
              </a:lnSpc>
              <a:spcBef>
                <a:spcPts val="0"/>
              </a:spcBef>
              <a:buNone/>
              <a:defRPr/>
            </a:lvl4pPr>
            <a:lvl5pPr marL="38100" lvl="4" indent="0" algn="r">
              <a:lnSpc>
                <a:spcPct val="128181"/>
              </a:lnSpc>
              <a:spcBef>
                <a:spcPts val="0"/>
              </a:spcBef>
              <a:buNone/>
              <a:defRPr/>
            </a:lvl5pPr>
            <a:lvl6pPr marL="38100" lvl="5" indent="0" algn="r">
              <a:lnSpc>
                <a:spcPct val="128181"/>
              </a:lnSpc>
              <a:spcBef>
                <a:spcPts val="0"/>
              </a:spcBef>
              <a:buNone/>
              <a:defRPr/>
            </a:lvl6pPr>
            <a:lvl7pPr marL="38100" lvl="6" indent="0" algn="r">
              <a:lnSpc>
                <a:spcPct val="128181"/>
              </a:lnSpc>
              <a:spcBef>
                <a:spcPts val="0"/>
              </a:spcBef>
              <a:buNone/>
              <a:defRPr/>
            </a:lvl7pPr>
            <a:lvl8pPr marL="38100" lvl="7" indent="0" algn="r">
              <a:lnSpc>
                <a:spcPct val="128181"/>
              </a:lnSpc>
              <a:spcBef>
                <a:spcPts val="0"/>
              </a:spcBef>
              <a:buNone/>
              <a:defRPr/>
            </a:lvl8pPr>
            <a:lvl9pPr marL="38100" lvl="8" indent="0" algn="r">
              <a:lnSpc>
                <a:spcPct val="128181"/>
              </a:lnSpc>
              <a:spcBef>
                <a:spcPts val="0"/>
              </a:spcBef>
              <a:buNone/>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22"/>
          <p:cNvSpPr txBox="1">
            <a:spLocks noGrp="1"/>
          </p:cNvSpPr>
          <p:nvPr>
            <p:ph type="title"/>
          </p:nvPr>
        </p:nvSpPr>
        <p:spPr>
          <a:xfrm>
            <a:off x="457200" y="228600"/>
            <a:ext cx="5897880" cy="117348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22"/>
          <p:cNvSpPr txBox="1">
            <a:spLocks noGrp="1"/>
          </p:cNvSpPr>
          <p:nvPr>
            <p:ph type="body" idx="1"/>
          </p:nvPr>
        </p:nvSpPr>
        <p:spPr>
          <a:xfrm>
            <a:off x="457200" y="1497416"/>
            <a:ext cx="5897880" cy="602512"/>
          </a:xfrm>
          <a:prstGeom prst="rect">
            <a:avLst/>
          </a:prstGeom>
          <a:noFill/>
          <a:ln>
            <a:noFill/>
          </a:ln>
        </p:spPr>
        <p:txBody>
          <a:bodyPr spcFirstLastPara="1" wrap="square" lIns="45700" tIns="0" rIns="0" bIns="0" anchor="t" anchorCtr="0">
            <a:normAutofit/>
          </a:bodyPr>
          <a:lstStyle>
            <a:lvl1pPr marL="457200" lvl="0" indent="-228600" algn="l">
              <a:spcBef>
                <a:spcPts val="0"/>
              </a:spcBef>
              <a:spcAft>
                <a:spcPts val="0"/>
              </a:spcAft>
              <a:buSzPts val="1022"/>
              <a:buNone/>
              <a:defRPr sz="1400"/>
            </a:lvl1pPr>
            <a:lvl2pPr marL="914400" lvl="1" indent="-228600" algn="l">
              <a:spcBef>
                <a:spcPts val="500"/>
              </a:spcBef>
              <a:spcAft>
                <a:spcPts val="0"/>
              </a:spcAft>
              <a:buSzPts val="960"/>
              <a:buNone/>
              <a:defRPr sz="1200"/>
            </a:lvl2pPr>
            <a:lvl3pPr marL="1371600" lvl="2" indent="-228600" algn="l">
              <a:spcBef>
                <a:spcPts val="400"/>
              </a:spcBef>
              <a:spcAft>
                <a:spcPts val="0"/>
              </a:spcAft>
              <a:buSzPts val="600"/>
              <a:buNone/>
              <a:defRPr sz="1000"/>
            </a:lvl3pPr>
            <a:lvl4pPr marL="1828800" lvl="3" indent="-228600" algn="l">
              <a:spcBef>
                <a:spcPts val="180"/>
              </a:spcBef>
              <a:spcAft>
                <a:spcPts val="0"/>
              </a:spcAft>
              <a:buSzPts val="720"/>
              <a:buNone/>
              <a:defRPr sz="900"/>
            </a:lvl4pPr>
            <a:lvl5pPr marL="2286000" lvl="4" indent="-228600" algn="l">
              <a:spcBef>
                <a:spcPts val="400"/>
              </a:spcBef>
              <a:spcAft>
                <a:spcPts val="0"/>
              </a:spcAft>
              <a:buSzPts val="630"/>
              <a:buNone/>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122"/>
          <p:cNvSpPr txBox="1">
            <a:spLocks noGrp="1"/>
          </p:cNvSpPr>
          <p:nvPr>
            <p:ph type="body" idx="2"/>
          </p:nvPr>
        </p:nvSpPr>
        <p:spPr>
          <a:xfrm>
            <a:off x="457200" y="2133600"/>
            <a:ext cx="7239000" cy="4371752"/>
          </a:xfrm>
          <a:prstGeom prst="rect">
            <a:avLst/>
          </a:prstGeom>
          <a:noFill/>
          <a:ln>
            <a:noFill/>
          </a:ln>
        </p:spPr>
        <p:txBody>
          <a:bodyPr spcFirstLastPara="1" wrap="square" lIns="91425" tIns="45700" rIns="91425" bIns="45700" anchor="t" anchorCtr="0">
            <a:normAutofit/>
          </a:bodyPr>
          <a:lstStyle>
            <a:lvl1pPr marL="457200" lvl="0" indent="-376936" algn="l">
              <a:spcBef>
                <a:spcPts val="600"/>
              </a:spcBef>
              <a:spcAft>
                <a:spcPts val="0"/>
              </a:spcAft>
              <a:buSzPts val="2336"/>
              <a:buChar char="⦿"/>
              <a:defRPr sz="3200"/>
            </a:lvl1pPr>
            <a:lvl2pPr marL="914400" lvl="1" indent="-370840" algn="l">
              <a:spcBef>
                <a:spcPts val="500"/>
              </a:spcBef>
              <a:spcAft>
                <a:spcPts val="0"/>
              </a:spcAft>
              <a:buSzPts val="2240"/>
              <a:buChar char="◼"/>
              <a:defRPr sz="2800"/>
            </a:lvl2pPr>
            <a:lvl3pPr marL="1371600" lvl="2" indent="-320039" algn="l">
              <a:spcBef>
                <a:spcPts val="400"/>
              </a:spcBef>
              <a:spcAft>
                <a:spcPts val="0"/>
              </a:spcAft>
              <a:buSzPts val="1440"/>
              <a:buChar char="🞆"/>
              <a:defRPr sz="2400"/>
            </a:lvl3pPr>
            <a:lvl4pPr marL="1828800" lvl="3" indent="-330200" algn="l">
              <a:spcBef>
                <a:spcPts val="400"/>
              </a:spcBef>
              <a:spcAft>
                <a:spcPts val="0"/>
              </a:spcAft>
              <a:buSzPts val="1600"/>
              <a:buChar char="⚫"/>
              <a:defRPr sz="2000"/>
            </a:lvl4pPr>
            <a:lvl5pPr marL="2286000" lvl="4" indent="-317500" algn="l">
              <a:spcBef>
                <a:spcPts val="400"/>
              </a:spcBef>
              <a:spcAft>
                <a:spcPts val="0"/>
              </a:spcAft>
              <a:buSzPts val="1400"/>
              <a:buChar char="◉"/>
              <a:defRPr sz="20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122"/>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2"/>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2"/>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38100" lvl="0" indent="0" algn="r">
              <a:lnSpc>
                <a:spcPct val="128181"/>
              </a:lnSpc>
              <a:spcBef>
                <a:spcPts val="0"/>
              </a:spcBef>
              <a:buNone/>
              <a:defRPr/>
            </a:lvl1pPr>
            <a:lvl2pPr marL="38100" lvl="1" indent="0" algn="r">
              <a:lnSpc>
                <a:spcPct val="128181"/>
              </a:lnSpc>
              <a:spcBef>
                <a:spcPts val="0"/>
              </a:spcBef>
              <a:buNone/>
              <a:defRPr/>
            </a:lvl2pPr>
            <a:lvl3pPr marL="38100" lvl="2" indent="0" algn="r">
              <a:lnSpc>
                <a:spcPct val="128181"/>
              </a:lnSpc>
              <a:spcBef>
                <a:spcPts val="0"/>
              </a:spcBef>
              <a:buNone/>
              <a:defRPr/>
            </a:lvl3pPr>
            <a:lvl4pPr marL="38100" lvl="3" indent="0" algn="r">
              <a:lnSpc>
                <a:spcPct val="128181"/>
              </a:lnSpc>
              <a:spcBef>
                <a:spcPts val="0"/>
              </a:spcBef>
              <a:buNone/>
              <a:defRPr/>
            </a:lvl4pPr>
            <a:lvl5pPr marL="38100" lvl="4" indent="0" algn="r">
              <a:lnSpc>
                <a:spcPct val="128181"/>
              </a:lnSpc>
              <a:spcBef>
                <a:spcPts val="0"/>
              </a:spcBef>
              <a:buNone/>
              <a:defRPr/>
            </a:lvl5pPr>
            <a:lvl6pPr marL="38100" lvl="5" indent="0" algn="r">
              <a:lnSpc>
                <a:spcPct val="128181"/>
              </a:lnSpc>
              <a:spcBef>
                <a:spcPts val="0"/>
              </a:spcBef>
              <a:buNone/>
              <a:defRPr/>
            </a:lvl6pPr>
            <a:lvl7pPr marL="38100" lvl="6" indent="0" algn="r">
              <a:lnSpc>
                <a:spcPct val="128181"/>
              </a:lnSpc>
              <a:spcBef>
                <a:spcPts val="0"/>
              </a:spcBef>
              <a:buNone/>
              <a:defRPr/>
            </a:lvl7pPr>
            <a:lvl8pPr marL="38100" lvl="7" indent="0" algn="r">
              <a:lnSpc>
                <a:spcPct val="128181"/>
              </a:lnSpc>
              <a:spcBef>
                <a:spcPts val="0"/>
              </a:spcBef>
              <a:buNone/>
              <a:defRPr/>
            </a:lvl8pPr>
            <a:lvl9pPr marL="38100" lvl="8" indent="0" algn="r">
              <a:lnSpc>
                <a:spcPct val="128181"/>
              </a:lnSpc>
              <a:spcBef>
                <a:spcPts val="0"/>
              </a:spcBef>
              <a:buNone/>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E965C8"/>
            </a:gs>
            <a:gs pos="100000">
              <a:srgbClr val="80136A"/>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23"/>
          <p:cNvSpPr/>
          <p:nvPr/>
        </p:nvSpPr>
        <p:spPr>
          <a:xfrm rot="-360000">
            <a:off x="597968" y="1004668"/>
            <a:ext cx="4319527" cy="4312573"/>
          </a:xfrm>
          <a:prstGeom prst="rect">
            <a:avLst/>
          </a:prstGeom>
          <a:solidFill>
            <a:srgbClr val="FAFAFA"/>
          </a:solidFill>
          <a:ln w="9525" cap="rnd" cmpd="sng">
            <a:solidFill>
              <a:srgbClr val="EAEAEA"/>
            </a:solidFill>
            <a:prstDash val="solid"/>
            <a:round/>
            <a:headEnd type="none" w="sm" len="sm"/>
            <a:tailEnd type="none" w="sm" len="sm"/>
          </a:ln>
          <a:effectLst>
            <a:outerShdw blurRad="25000" dist="127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6" name="Google Shape;66;p123"/>
          <p:cNvSpPr/>
          <p:nvPr/>
        </p:nvSpPr>
        <p:spPr>
          <a:xfrm rot="-180000">
            <a:off x="596706" y="998816"/>
            <a:ext cx="4319527" cy="4312573"/>
          </a:xfrm>
          <a:prstGeom prst="rect">
            <a:avLst/>
          </a:prstGeom>
          <a:solidFill>
            <a:srgbClr val="FAFAFA"/>
          </a:solidFill>
          <a:ln w="9525" cap="rnd" cmpd="sng">
            <a:solidFill>
              <a:srgbClr val="EAEAEA"/>
            </a:solidFill>
            <a:prstDash val="solid"/>
            <a:round/>
            <a:headEnd type="none" w="sm" len="sm"/>
            <a:tailEnd type="none" w="sm" len="sm"/>
          </a:ln>
          <a:effectLst>
            <a:outerShdw blurRad="28000" dist="127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7" name="Google Shape;67;p123"/>
          <p:cNvSpPr txBox="1">
            <a:spLocks noGrp="1"/>
          </p:cNvSpPr>
          <p:nvPr>
            <p:ph type="title"/>
          </p:nvPr>
        </p:nvSpPr>
        <p:spPr>
          <a:xfrm>
            <a:off x="5389098" y="1143000"/>
            <a:ext cx="3429000" cy="20574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3000"/>
              <a:buFont typeface="Trebuchet MS"/>
              <a:buNone/>
              <a:defRPr sz="3000" b="1">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23"/>
          <p:cNvSpPr txBox="1">
            <a:spLocks noGrp="1"/>
          </p:cNvSpPr>
          <p:nvPr>
            <p:ph type="body" idx="1"/>
          </p:nvPr>
        </p:nvSpPr>
        <p:spPr>
          <a:xfrm>
            <a:off x="5389098" y="3283634"/>
            <a:ext cx="3429000" cy="1920240"/>
          </a:xfrm>
          <a:prstGeom prst="rect">
            <a:avLst/>
          </a:prstGeom>
          <a:noFill/>
          <a:ln>
            <a:noFill/>
          </a:ln>
        </p:spPr>
        <p:txBody>
          <a:bodyPr spcFirstLastPara="1" wrap="square" lIns="82275" tIns="0" rIns="0" bIns="0" anchor="t" anchorCtr="0">
            <a:normAutofit/>
          </a:bodyPr>
          <a:lstStyle>
            <a:lvl1pPr marL="457200" lvl="0" indent="-228600" algn="l">
              <a:lnSpc>
                <a:spcPct val="100000"/>
              </a:lnSpc>
              <a:spcBef>
                <a:spcPts val="0"/>
              </a:spcBef>
              <a:spcAft>
                <a:spcPts val="0"/>
              </a:spcAft>
              <a:buSzPts val="1022"/>
              <a:buFont typeface="Trebuchet MS"/>
              <a:buNone/>
              <a:defRPr sz="1400">
                <a:solidFill>
                  <a:schemeClr val="lt1"/>
                </a:solidFill>
              </a:defRPr>
            </a:lvl1pPr>
            <a:lvl2pPr marL="914400" lvl="1" indent="-289560" algn="l">
              <a:spcBef>
                <a:spcPts val="500"/>
              </a:spcBef>
              <a:spcAft>
                <a:spcPts val="0"/>
              </a:spcAft>
              <a:buSzPts val="960"/>
              <a:buChar char="◼"/>
              <a:defRPr sz="1200"/>
            </a:lvl2pPr>
            <a:lvl3pPr marL="1371600" lvl="2" indent="-266700" algn="l">
              <a:spcBef>
                <a:spcPts val="400"/>
              </a:spcBef>
              <a:spcAft>
                <a:spcPts val="0"/>
              </a:spcAft>
              <a:buSzPts val="600"/>
              <a:buChar char="🞆"/>
              <a:defRPr sz="1000"/>
            </a:lvl3pPr>
            <a:lvl4pPr marL="1828800" lvl="3" indent="-274319" algn="l">
              <a:spcBef>
                <a:spcPts val="180"/>
              </a:spcBef>
              <a:spcAft>
                <a:spcPts val="0"/>
              </a:spcAft>
              <a:buSzPts val="720"/>
              <a:buChar char="⚫"/>
              <a:defRPr sz="900"/>
            </a:lvl4pPr>
            <a:lvl5pPr marL="2286000" lvl="4" indent="-268604" algn="l">
              <a:spcBef>
                <a:spcPts val="400"/>
              </a:spcBef>
              <a:spcAft>
                <a:spcPts val="0"/>
              </a:spcAft>
              <a:buSzPts val="630"/>
              <a:buChar char="◉"/>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123"/>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3"/>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3"/>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38100" lvl="0" indent="0" algn="r">
              <a:lnSpc>
                <a:spcPct val="128181"/>
              </a:lnSpc>
              <a:spcBef>
                <a:spcPts val="0"/>
              </a:spcBef>
              <a:buNone/>
              <a:defRPr/>
            </a:lvl1pPr>
            <a:lvl2pPr marL="38100" lvl="1" indent="0" algn="r">
              <a:lnSpc>
                <a:spcPct val="128181"/>
              </a:lnSpc>
              <a:spcBef>
                <a:spcPts val="0"/>
              </a:spcBef>
              <a:buNone/>
              <a:defRPr/>
            </a:lvl2pPr>
            <a:lvl3pPr marL="38100" lvl="2" indent="0" algn="r">
              <a:lnSpc>
                <a:spcPct val="128181"/>
              </a:lnSpc>
              <a:spcBef>
                <a:spcPts val="0"/>
              </a:spcBef>
              <a:buNone/>
              <a:defRPr/>
            </a:lvl3pPr>
            <a:lvl4pPr marL="38100" lvl="3" indent="0" algn="r">
              <a:lnSpc>
                <a:spcPct val="128181"/>
              </a:lnSpc>
              <a:spcBef>
                <a:spcPts val="0"/>
              </a:spcBef>
              <a:buNone/>
              <a:defRPr/>
            </a:lvl4pPr>
            <a:lvl5pPr marL="38100" lvl="4" indent="0" algn="r">
              <a:lnSpc>
                <a:spcPct val="128181"/>
              </a:lnSpc>
              <a:spcBef>
                <a:spcPts val="0"/>
              </a:spcBef>
              <a:buNone/>
              <a:defRPr/>
            </a:lvl5pPr>
            <a:lvl6pPr marL="38100" lvl="5" indent="0" algn="r">
              <a:lnSpc>
                <a:spcPct val="128181"/>
              </a:lnSpc>
              <a:spcBef>
                <a:spcPts val="0"/>
              </a:spcBef>
              <a:buNone/>
              <a:defRPr/>
            </a:lvl6pPr>
            <a:lvl7pPr marL="38100" lvl="6" indent="0" algn="r">
              <a:lnSpc>
                <a:spcPct val="128181"/>
              </a:lnSpc>
              <a:spcBef>
                <a:spcPts val="0"/>
              </a:spcBef>
              <a:buNone/>
              <a:defRPr/>
            </a:lvl7pPr>
            <a:lvl8pPr marL="38100" lvl="7" indent="0" algn="r">
              <a:lnSpc>
                <a:spcPct val="128181"/>
              </a:lnSpc>
              <a:spcBef>
                <a:spcPts val="0"/>
              </a:spcBef>
              <a:buNone/>
              <a:defRPr/>
            </a:lvl8pPr>
            <a:lvl9pPr marL="38100" lvl="8" indent="0" algn="r">
              <a:lnSpc>
                <a:spcPct val="128181"/>
              </a:lnSpc>
              <a:spcBef>
                <a:spcPts val="0"/>
              </a:spcBef>
              <a:buNone/>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
        <p:nvSpPr>
          <p:cNvPr id="72" name="Google Shape;72;p123"/>
          <p:cNvSpPr>
            <a:spLocks noGrp="1"/>
          </p:cNvSpPr>
          <p:nvPr>
            <p:ph type="pic" idx="2"/>
          </p:nvPr>
        </p:nvSpPr>
        <p:spPr>
          <a:xfrm>
            <a:off x="663682" y="1041002"/>
            <a:ext cx="4206240" cy="4206240"/>
          </a:xfrm>
          <a:prstGeom prst="rect">
            <a:avLst/>
          </a:prstGeom>
          <a:solidFill>
            <a:srgbClr val="812D70"/>
          </a:solidFill>
          <a:ln w="107950" cap="flat" cmpd="sng">
            <a:solidFill>
              <a:srgbClr val="FFFFFF"/>
            </a:solidFill>
            <a:prstDash val="solid"/>
            <a:miter lim="800000"/>
            <a:headEnd type="none" w="sm" len="sm"/>
            <a:tailEnd type="none" w="sm" len="sm"/>
          </a:ln>
          <a:effectLst>
            <a:outerShdw blurRad="44450" dist="3810" dir="5400000" algn="tl" rotWithShape="0">
              <a:srgbClr val="000000">
                <a:alpha val="6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4"/>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4"/>
          <p:cNvSpPr txBox="1">
            <a:spLocks noGrp="1"/>
          </p:cNvSpPr>
          <p:nvPr>
            <p:ph type="body" idx="1"/>
          </p:nvPr>
        </p:nvSpPr>
        <p:spPr>
          <a:xfrm rot="5400000">
            <a:off x="1653540" y="413076"/>
            <a:ext cx="4846320" cy="72390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24"/>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4"/>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4"/>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38100" lvl="0" indent="0" algn="r">
              <a:lnSpc>
                <a:spcPct val="128181"/>
              </a:lnSpc>
              <a:spcBef>
                <a:spcPts val="0"/>
              </a:spcBef>
              <a:buNone/>
              <a:defRPr/>
            </a:lvl1pPr>
            <a:lvl2pPr marL="38100" lvl="1" indent="0" algn="r">
              <a:lnSpc>
                <a:spcPct val="128181"/>
              </a:lnSpc>
              <a:spcBef>
                <a:spcPts val="0"/>
              </a:spcBef>
              <a:buNone/>
              <a:defRPr/>
            </a:lvl2pPr>
            <a:lvl3pPr marL="38100" lvl="2" indent="0" algn="r">
              <a:lnSpc>
                <a:spcPct val="128181"/>
              </a:lnSpc>
              <a:spcBef>
                <a:spcPts val="0"/>
              </a:spcBef>
              <a:buNone/>
              <a:defRPr/>
            </a:lvl3pPr>
            <a:lvl4pPr marL="38100" lvl="3" indent="0" algn="r">
              <a:lnSpc>
                <a:spcPct val="128181"/>
              </a:lnSpc>
              <a:spcBef>
                <a:spcPts val="0"/>
              </a:spcBef>
              <a:buNone/>
              <a:defRPr/>
            </a:lvl4pPr>
            <a:lvl5pPr marL="38100" lvl="4" indent="0" algn="r">
              <a:lnSpc>
                <a:spcPct val="128181"/>
              </a:lnSpc>
              <a:spcBef>
                <a:spcPts val="0"/>
              </a:spcBef>
              <a:buNone/>
              <a:defRPr/>
            </a:lvl5pPr>
            <a:lvl6pPr marL="38100" lvl="5" indent="0" algn="r">
              <a:lnSpc>
                <a:spcPct val="128181"/>
              </a:lnSpc>
              <a:spcBef>
                <a:spcPts val="0"/>
              </a:spcBef>
              <a:buNone/>
              <a:defRPr/>
            </a:lvl6pPr>
            <a:lvl7pPr marL="38100" lvl="6" indent="0" algn="r">
              <a:lnSpc>
                <a:spcPct val="128181"/>
              </a:lnSpc>
              <a:spcBef>
                <a:spcPts val="0"/>
              </a:spcBef>
              <a:buNone/>
              <a:defRPr/>
            </a:lvl7pPr>
            <a:lvl8pPr marL="38100" lvl="7" indent="0" algn="r">
              <a:lnSpc>
                <a:spcPct val="128181"/>
              </a:lnSpc>
              <a:spcBef>
                <a:spcPts val="0"/>
              </a:spcBef>
              <a:buNone/>
              <a:defRPr/>
            </a:lvl8pPr>
            <a:lvl9pPr marL="38100" lvl="8" indent="0" algn="r">
              <a:lnSpc>
                <a:spcPct val="128181"/>
              </a:lnSpc>
              <a:spcBef>
                <a:spcPts val="0"/>
              </a:spcBef>
              <a:buNone/>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5"/>
          <p:cNvSpPr txBox="1">
            <a:spLocks noGrp="1"/>
          </p:cNvSpPr>
          <p:nvPr>
            <p:ph type="title"/>
          </p:nvPr>
        </p:nvSpPr>
        <p:spPr>
          <a:xfrm rot="5400000">
            <a:off x="4389438" y="2438718"/>
            <a:ext cx="5851525" cy="1524000"/>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5"/>
          <p:cNvSpPr txBox="1">
            <a:spLocks noGrp="1"/>
          </p:cNvSpPr>
          <p:nvPr>
            <p:ph type="body" idx="1"/>
          </p:nvPr>
        </p:nvSpPr>
        <p:spPr>
          <a:xfrm rot="5400000">
            <a:off x="541338" y="190504"/>
            <a:ext cx="5851525" cy="60198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125"/>
          <p:cNvSpPr txBox="1">
            <a:spLocks noGrp="1"/>
          </p:cNvSpPr>
          <p:nvPr>
            <p:ph type="dt" idx="10"/>
          </p:nvPr>
        </p:nvSpPr>
        <p:spPr>
          <a:xfrm>
            <a:off x="424281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5"/>
          <p:cNvSpPr txBox="1">
            <a:spLocks noGrp="1"/>
          </p:cNvSpPr>
          <p:nvPr>
            <p:ph type="ftr" idx="11"/>
          </p:nvPr>
        </p:nvSpPr>
        <p:spPr>
          <a:xfrm>
            <a:off x="457200" y="6556248"/>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5"/>
          <p:cNvSpPr txBox="1">
            <a:spLocks noGrp="1"/>
          </p:cNvSpPr>
          <p:nvPr>
            <p:ph type="sldNum" idx="12"/>
          </p:nvPr>
        </p:nvSpPr>
        <p:spPr>
          <a:xfrm>
            <a:off x="6254496" y="6553200"/>
            <a:ext cx="588336" cy="228600"/>
          </a:xfrm>
          <a:prstGeom prst="rect">
            <a:avLst/>
          </a:prstGeom>
          <a:noFill/>
          <a:ln>
            <a:noFill/>
          </a:ln>
        </p:spPr>
        <p:txBody>
          <a:bodyPr spcFirstLastPara="1" wrap="square" lIns="0" tIns="0" rIns="0" bIns="0" anchor="b" anchorCtr="0">
            <a:noAutofit/>
          </a:bodyPr>
          <a:lstStyle>
            <a:lvl1pPr marL="38100" marR="0" lvl="0" indent="0" algn="r">
              <a:lnSpc>
                <a:spcPct val="128181"/>
              </a:lnSpc>
              <a:spcBef>
                <a:spcPts val="0"/>
              </a:spcBef>
              <a:buNone/>
              <a:defRPr sz="1100">
                <a:solidFill>
                  <a:schemeClr val="dk2"/>
                </a:solidFill>
                <a:latin typeface="Trebuchet MS"/>
                <a:ea typeface="Trebuchet MS"/>
                <a:cs typeface="Trebuchet MS"/>
                <a:sym typeface="Trebuchet MS"/>
              </a:defRPr>
            </a:lvl1pPr>
            <a:lvl2pPr marL="38100" marR="0" lvl="1" indent="0" algn="r">
              <a:lnSpc>
                <a:spcPct val="128181"/>
              </a:lnSpc>
              <a:spcBef>
                <a:spcPts val="0"/>
              </a:spcBef>
              <a:buNone/>
              <a:defRPr sz="1100">
                <a:solidFill>
                  <a:schemeClr val="dk2"/>
                </a:solidFill>
                <a:latin typeface="Trebuchet MS"/>
                <a:ea typeface="Trebuchet MS"/>
                <a:cs typeface="Trebuchet MS"/>
                <a:sym typeface="Trebuchet MS"/>
              </a:defRPr>
            </a:lvl2pPr>
            <a:lvl3pPr marL="38100" marR="0" lvl="2" indent="0" algn="r">
              <a:lnSpc>
                <a:spcPct val="128181"/>
              </a:lnSpc>
              <a:spcBef>
                <a:spcPts val="0"/>
              </a:spcBef>
              <a:buNone/>
              <a:defRPr sz="1100">
                <a:solidFill>
                  <a:schemeClr val="dk2"/>
                </a:solidFill>
                <a:latin typeface="Trebuchet MS"/>
                <a:ea typeface="Trebuchet MS"/>
                <a:cs typeface="Trebuchet MS"/>
                <a:sym typeface="Trebuchet MS"/>
              </a:defRPr>
            </a:lvl3pPr>
            <a:lvl4pPr marL="38100" marR="0" lvl="3" indent="0" algn="r">
              <a:lnSpc>
                <a:spcPct val="128181"/>
              </a:lnSpc>
              <a:spcBef>
                <a:spcPts val="0"/>
              </a:spcBef>
              <a:buNone/>
              <a:defRPr sz="1100">
                <a:solidFill>
                  <a:schemeClr val="dk2"/>
                </a:solidFill>
                <a:latin typeface="Trebuchet MS"/>
                <a:ea typeface="Trebuchet MS"/>
                <a:cs typeface="Trebuchet MS"/>
                <a:sym typeface="Trebuchet MS"/>
              </a:defRPr>
            </a:lvl4pPr>
            <a:lvl5pPr marL="38100" marR="0" lvl="4" indent="0" algn="r">
              <a:lnSpc>
                <a:spcPct val="128181"/>
              </a:lnSpc>
              <a:spcBef>
                <a:spcPts val="0"/>
              </a:spcBef>
              <a:buNone/>
              <a:defRPr sz="1100">
                <a:solidFill>
                  <a:schemeClr val="dk2"/>
                </a:solidFill>
                <a:latin typeface="Trebuchet MS"/>
                <a:ea typeface="Trebuchet MS"/>
                <a:cs typeface="Trebuchet MS"/>
                <a:sym typeface="Trebuchet MS"/>
              </a:defRPr>
            </a:lvl5pPr>
            <a:lvl6pPr marL="38100" marR="0" lvl="5" indent="0" algn="r">
              <a:lnSpc>
                <a:spcPct val="128181"/>
              </a:lnSpc>
              <a:spcBef>
                <a:spcPts val="0"/>
              </a:spcBef>
              <a:buNone/>
              <a:defRPr sz="1100">
                <a:solidFill>
                  <a:schemeClr val="dk2"/>
                </a:solidFill>
                <a:latin typeface="Trebuchet MS"/>
                <a:ea typeface="Trebuchet MS"/>
                <a:cs typeface="Trebuchet MS"/>
                <a:sym typeface="Trebuchet MS"/>
              </a:defRPr>
            </a:lvl6pPr>
            <a:lvl7pPr marL="38100" marR="0" lvl="6" indent="0" algn="r">
              <a:lnSpc>
                <a:spcPct val="128181"/>
              </a:lnSpc>
              <a:spcBef>
                <a:spcPts val="0"/>
              </a:spcBef>
              <a:buNone/>
              <a:defRPr sz="1100">
                <a:solidFill>
                  <a:schemeClr val="dk2"/>
                </a:solidFill>
                <a:latin typeface="Trebuchet MS"/>
                <a:ea typeface="Trebuchet MS"/>
                <a:cs typeface="Trebuchet MS"/>
                <a:sym typeface="Trebuchet MS"/>
              </a:defRPr>
            </a:lvl7pPr>
            <a:lvl8pPr marL="38100" marR="0" lvl="7" indent="0" algn="r">
              <a:lnSpc>
                <a:spcPct val="128181"/>
              </a:lnSpc>
              <a:spcBef>
                <a:spcPts val="0"/>
              </a:spcBef>
              <a:buNone/>
              <a:defRPr sz="1100">
                <a:solidFill>
                  <a:schemeClr val="dk2"/>
                </a:solidFill>
                <a:latin typeface="Trebuchet MS"/>
                <a:ea typeface="Trebuchet MS"/>
                <a:cs typeface="Trebuchet MS"/>
                <a:sym typeface="Trebuchet MS"/>
              </a:defRPr>
            </a:lvl8pPr>
            <a:lvl9pPr marL="38100" marR="0" lvl="8" indent="0" algn="r">
              <a:lnSpc>
                <a:spcPct val="128181"/>
              </a:lnSpc>
              <a:spcBef>
                <a:spcPts val="0"/>
              </a:spcBef>
              <a:buNone/>
              <a:defRPr sz="1100">
                <a:solidFill>
                  <a:schemeClr val="dk2"/>
                </a:solidFill>
                <a:latin typeface="Trebuchet MS"/>
                <a:ea typeface="Trebuchet MS"/>
                <a:cs typeface="Trebuchet MS"/>
                <a:sym typeface="Trebuchet MS"/>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4"/>
          <p:cNvSpPr/>
          <p:nvPr/>
        </p:nvSpPr>
        <p:spPr>
          <a:xfrm flipH="1">
            <a:off x="8153400" y="0"/>
            <a:ext cx="990600" cy="6858000"/>
          </a:xfrm>
          <a:prstGeom prst="rect">
            <a:avLst/>
          </a:prstGeom>
          <a:blipFill rotWithShape="1">
            <a:blip r:embed="rId7">
              <a:alphaModFix amt="43000"/>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 name="Google Shape;7;p114"/>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marR="0" lvl="0" algn="l" rtl="0">
              <a:spcBef>
                <a:spcPts val="0"/>
              </a:spcBef>
              <a:spcAft>
                <a:spcPts val="0"/>
              </a:spcAft>
              <a:buClr>
                <a:srgbClr val="FEF7F0"/>
              </a:buClr>
              <a:buSzPts val="3800"/>
              <a:buFont typeface="Trebuchet MS"/>
              <a:buNone/>
              <a:defRPr sz="3800" b="1" i="0" u="none" strike="noStrike" cap="non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4"/>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lvl1pPr marL="457200" marR="0" lvl="0" indent="-349123" algn="l" rtl="0">
              <a:spcBef>
                <a:spcPts val="600"/>
              </a:spcBef>
              <a:spcAft>
                <a:spcPts val="0"/>
              </a:spcAft>
              <a:buClr>
                <a:schemeClr val="dk2"/>
              </a:buClr>
              <a:buSzPts val="1898"/>
              <a:buFont typeface="Noto Sans Symbols"/>
              <a:buChar char="⦿"/>
              <a:defRPr sz="2600" b="0" i="0" u="none" strike="noStrike" cap="none">
                <a:solidFill>
                  <a:schemeClr val="dk1"/>
                </a:solidFill>
                <a:latin typeface="Trebuchet MS"/>
                <a:ea typeface="Trebuchet MS"/>
                <a:cs typeface="Trebuchet MS"/>
                <a:sym typeface="Trebuchet MS"/>
              </a:defRPr>
            </a:lvl1pPr>
            <a:lvl2pPr marL="914400" marR="0" lvl="1" indent="-345440" algn="l" rtl="0">
              <a:spcBef>
                <a:spcPts val="500"/>
              </a:spcBef>
              <a:spcAft>
                <a:spcPts val="0"/>
              </a:spcAft>
              <a:buClr>
                <a:schemeClr val="accent4"/>
              </a:buClr>
              <a:buSzPts val="1840"/>
              <a:buFont typeface="Noto Sans Symbols"/>
              <a:buChar char="◼"/>
              <a:defRPr sz="2300" b="0" i="0" u="none" strike="noStrike" cap="none">
                <a:solidFill>
                  <a:srgbClr val="6C6C6C"/>
                </a:solidFill>
                <a:latin typeface="Trebuchet MS"/>
                <a:ea typeface="Trebuchet MS"/>
                <a:cs typeface="Trebuchet MS"/>
                <a:sym typeface="Trebuchet MS"/>
              </a:defRPr>
            </a:lvl2pPr>
            <a:lvl3pPr marL="1371600" marR="0" lvl="2" indent="-304800" algn="l" rtl="0">
              <a:spcBef>
                <a:spcPts val="400"/>
              </a:spcBef>
              <a:spcAft>
                <a:spcPts val="0"/>
              </a:spcAft>
              <a:buClr>
                <a:schemeClr val="accent4"/>
              </a:buClr>
              <a:buSzPts val="12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30200" algn="l" rtl="0">
              <a:spcBef>
                <a:spcPts val="400"/>
              </a:spcBef>
              <a:spcAft>
                <a:spcPts val="0"/>
              </a:spcAft>
              <a:buClr>
                <a:schemeClr val="accent4"/>
              </a:buClr>
              <a:buSzPts val="1600"/>
              <a:buFont typeface="Noto Sans Symbols"/>
              <a:buChar char="⚫"/>
              <a:defRPr sz="2000" b="0" i="0" u="none" strike="noStrike" cap="none">
                <a:solidFill>
                  <a:srgbClr val="6C6C6C"/>
                </a:solidFill>
                <a:latin typeface="Trebuchet MS"/>
                <a:ea typeface="Trebuchet MS"/>
                <a:cs typeface="Trebuchet MS"/>
                <a:sym typeface="Trebuchet MS"/>
              </a:defRPr>
            </a:lvl4pPr>
            <a:lvl5pPr marL="2286000" marR="0" lvl="4" indent="-308610" algn="l" rtl="0">
              <a:spcBef>
                <a:spcPts val="400"/>
              </a:spcBef>
              <a:spcAft>
                <a:spcPts val="0"/>
              </a:spcAft>
              <a:buClr>
                <a:schemeClr val="accent4"/>
              </a:buClr>
              <a:buSzPts val="1260"/>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20039" algn="l" rtl="0">
              <a:spcBef>
                <a:spcPts val="400"/>
              </a:spcBef>
              <a:spcAft>
                <a:spcPts val="0"/>
              </a:spcAft>
              <a:buClr>
                <a:schemeClr val="accent4"/>
              </a:buClr>
              <a:buSzPts val="1440"/>
              <a:buFont typeface="Noto Sans Symbols"/>
              <a:buChar char="⚫"/>
              <a:defRPr sz="1800" b="0" i="0" u="none" strike="noStrike" cap="none">
                <a:solidFill>
                  <a:srgbClr val="6C6C6C"/>
                </a:solidFill>
                <a:latin typeface="Trebuchet MS"/>
                <a:ea typeface="Trebuchet MS"/>
                <a:cs typeface="Trebuchet MS"/>
                <a:sym typeface="Trebuchet MS"/>
              </a:defRPr>
            </a:lvl6pPr>
            <a:lvl7pPr marL="3200400" marR="0" lvl="6" indent="-309879" algn="l" rtl="0">
              <a:spcBef>
                <a:spcPts val="320"/>
              </a:spcBef>
              <a:spcAft>
                <a:spcPts val="0"/>
              </a:spcAft>
              <a:buClr>
                <a:schemeClr val="accent4"/>
              </a:buClr>
              <a:buSzPts val="128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30200" algn="l" rtl="0">
              <a:spcBef>
                <a:spcPts val="300"/>
              </a:spcBef>
              <a:spcAft>
                <a:spcPts val="0"/>
              </a:spcAft>
              <a:buClr>
                <a:schemeClr val="accent4"/>
              </a:buClr>
              <a:buSzPts val="1600"/>
              <a:buFont typeface="Trebuchet MS"/>
              <a:buChar char="•"/>
              <a:defRPr sz="1600" b="0" i="0" u="none" strike="noStrike" cap="none">
                <a:solidFill>
                  <a:srgbClr val="6C6C6C"/>
                </a:solidFill>
                <a:latin typeface="Trebuchet MS"/>
                <a:ea typeface="Trebuchet MS"/>
                <a:cs typeface="Trebuchet MS"/>
                <a:sym typeface="Trebuchet MS"/>
              </a:defRPr>
            </a:lvl8pPr>
            <a:lvl9pPr marL="4114800" marR="0" lvl="8" indent="-317500" algn="l" rtl="0">
              <a:spcBef>
                <a:spcPts val="280"/>
              </a:spcBef>
              <a:spcAft>
                <a:spcPts val="0"/>
              </a:spcAft>
              <a:buClr>
                <a:schemeClr val="accent4"/>
              </a:buClr>
              <a:buSzPts val="1400"/>
              <a:buFont typeface="Noto Sans Symbols"/>
              <a:buChar char="▪"/>
              <a:defRPr sz="1400" b="0" i="0" u="none" strike="noStrike" cap="none">
                <a:solidFill>
                  <a:schemeClr val="dk1"/>
                </a:solidFill>
                <a:latin typeface="Trebuchet MS"/>
                <a:ea typeface="Trebuchet MS"/>
                <a:cs typeface="Trebuchet MS"/>
                <a:sym typeface="Trebuchet MS"/>
              </a:defRPr>
            </a:lvl9pPr>
          </a:lstStyle>
          <a:p>
            <a:endParaRPr/>
          </a:p>
        </p:txBody>
      </p:sp>
      <p:sp>
        <p:nvSpPr>
          <p:cNvPr id="9" name="Google Shape;9;p114"/>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marR="0" lvl="0" algn="l"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 name="Google Shape;10;p114"/>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marR="0" lvl="0" algn="r"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Google Shape;11;p114"/>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38100" marR="0" lvl="0"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1pPr>
            <a:lvl2pPr marL="38100" marR="0" lvl="1"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2pPr>
            <a:lvl3pPr marL="38100" marR="0" lvl="2"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3pPr>
            <a:lvl4pPr marL="38100" marR="0" lvl="3"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4pPr>
            <a:lvl5pPr marL="38100" marR="0" lvl="4"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5pPr>
            <a:lvl6pPr marL="38100" marR="0" lvl="5"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6pPr>
            <a:lvl7pPr marL="38100" marR="0" lvl="6"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7pPr>
            <a:lvl8pPr marL="38100" marR="0" lvl="7"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8pPr>
            <a:lvl9pPr marL="38100" marR="0" lvl="8" indent="0" algn="r" rtl="0">
              <a:lnSpc>
                <a:spcPct val="128181"/>
              </a:lnSpc>
              <a:spcBef>
                <a:spcPts val="0"/>
              </a:spcBef>
              <a:buNone/>
              <a:defRPr sz="1100" b="0" i="0" u="none" strike="noStrike" cap="none">
                <a:solidFill>
                  <a:schemeClr val="dk2"/>
                </a:solidFill>
                <a:latin typeface="Trebuchet MS"/>
                <a:ea typeface="Trebuchet MS"/>
                <a:cs typeface="Trebuchet MS"/>
                <a:sym typeface="Trebuchet MS"/>
              </a:defRPr>
            </a:lvl9pPr>
          </a:lstStyle>
          <a:p>
            <a:pPr marL="38100" lvl="0" indent="0" algn="r" rtl="0">
              <a:spcBef>
                <a:spcPts val="0"/>
              </a:spcBef>
              <a:spcAft>
                <a:spcPts val="0"/>
              </a:spcAft>
              <a:buNone/>
            </a:pPr>
            <a:fld id="{00000000-1234-1234-1234-123412341234}" type="slidenum">
              <a:rPr lang="en-US"/>
              <a:pPr marL="3810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3471" y="934167"/>
            <a:ext cx="7239000" cy="4846320"/>
          </a:xfrm>
        </p:spPr>
        <p:txBody>
          <a:bodyPr>
            <a:normAutofit/>
          </a:bodyPr>
          <a:lstStyle/>
          <a:p>
            <a:pPr algn="ctr">
              <a:buNone/>
            </a:pPr>
            <a:r>
              <a:rPr lang="en-IN" sz="2000" b="1" dirty="0" smtClean="0">
                <a:latin typeface="Cambria" pitchFamily="18" charset="0"/>
                <a:ea typeface="Cambria" pitchFamily="18" charset="0"/>
              </a:rPr>
              <a:t>UNIT-III</a:t>
            </a:r>
          </a:p>
          <a:p>
            <a:pPr algn="ctr">
              <a:buNone/>
            </a:pPr>
            <a:endParaRPr lang="en-IN" sz="2000" b="1" dirty="0" smtClean="0">
              <a:latin typeface="Cambria" pitchFamily="18" charset="0"/>
              <a:ea typeface="Cambria" pitchFamily="18" charset="0"/>
            </a:endParaRPr>
          </a:p>
          <a:p>
            <a:pPr algn="just">
              <a:buNone/>
            </a:pPr>
            <a:r>
              <a:rPr lang="en-IN" sz="2000" dirty="0" smtClean="0">
                <a:latin typeface="Cambria" pitchFamily="18" charset="0"/>
                <a:ea typeface="Cambria" pitchFamily="18" charset="0"/>
              </a:rPr>
              <a:t>	</a:t>
            </a:r>
            <a:r>
              <a:rPr lang="en-US" sz="2000" b="1" dirty="0" err="1" smtClean="0">
                <a:latin typeface="Cambria" pitchFamily="18" charset="0"/>
                <a:ea typeface="Cambria" pitchFamily="18" charset="0"/>
              </a:rPr>
              <a:t>DevOps</a:t>
            </a:r>
            <a:r>
              <a:rPr lang="en-US" sz="2000" b="1" dirty="0" smtClean="0">
                <a:latin typeface="Cambria" pitchFamily="18" charset="0"/>
                <a:ea typeface="Cambria" pitchFamily="18" charset="0"/>
              </a:rPr>
              <a:t>: </a:t>
            </a:r>
          </a:p>
          <a:p>
            <a:pPr algn="just">
              <a:buFont typeface="Arial" pitchFamily="34" charset="0"/>
              <a:buChar char="•"/>
            </a:pPr>
            <a:r>
              <a:rPr lang="en-US" sz="1800" dirty="0" smtClean="0">
                <a:latin typeface="Cambria" pitchFamily="18" charset="0"/>
                <a:ea typeface="Cambria" pitchFamily="18" charset="0"/>
              </a:rPr>
              <a:t>Introduction to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a:t>
            </a:r>
          </a:p>
          <a:p>
            <a:pPr algn="just">
              <a:buFont typeface="Arial" pitchFamily="34" charset="0"/>
              <a:buChar char="•"/>
            </a:pPr>
            <a:r>
              <a:rPr lang="en-US" sz="1800" dirty="0" smtClean="0">
                <a:latin typeface="Cambria" pitchFamily="18" charset="0"/>
                <a:ea typeface="Cambria" pitchFamily="18" charset="0"/>
              </a:rPr>
              <a:t>why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a:t>
            </a:r>
          </a:p>
          <a:p>
            <a:pPr algn="just">
              <a:buFont typeface="Arial" pitchFamily="34" charset="0"/>
              <a:buChar char="•"/>
            </a:pP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process and continues delivery,</a:t>
            </a:r>
          </a:p>
          <a:p>
            <a:pPr algn="just">
              <a:buFont typeface="Arial" pitchFamily="34" charset="0"/>
              <a:buChar char="•"/>
            </a:pPr>
            <a:r>
              <a:rPr lang="en-US" sz="1800" dirty="0" smtClean="0">
                <a:latin typeface="Cambria" pitchFamily="18" charset="0"/>
                <a:ea typeface="Cambria" pitchFamily="18" charset="0"/>
              </a:rPr>
              <a:t> Pipeline, </a:t>
            </a:r>
          </a:p>
          <a:p>
            <a:pPr algn="just">
              <a:buFont typeface="Arial" pitchFamily="34" charset="0"/>
              <a:buChar char="•"/>
            </a:pPr>
            <a:r>
              <a:rPr lang="en-US" sz="1800" dirty="0" smtClean="0">
                <a:latin typeface="Cambria" pitchFamily="18" charset="0"/>
                <a:ea typeface="Cambria" pitchFamily="18" charset="0"/>
              </a:rPr>
              <a:t>Release management,</a:t>
            </a:r>
          </a:p>
          <a:p>
            <a:pPr algn="just">
              <a:buFont typeface="Arial" pitchFamily="34" charset="0"/>
              <a:buChar char="•"/>
            </a:pPr>
            <a:r>
              <a:rPr lang="en-US" sz="1800" dirty="0" smtClean="0">
                <a:latin typeface="Cambria" pitchFamily="18" charset="0"/>
                <a:ea typeface="Cambria" pitchFamily="18" charset="0"/>
              </a:rPr>
              <a:t> Kanban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Architecture, </a:t>
            </a:r>
          </a:p>
          <a:p>
            <a:pPr algn="just">
              <a:buFont typeface="Arial" pitchFamily="34" charset="0"/>
              <a:buChar char="•"/>
            </a:pPr>
            <a:r>
              <a:rPr lang="en-US" sz="1800" dirty="0" smtClean="0">
                <a:latin typeface="Cambria" pitchFamily="18" charset="0"/>
                <a:ea typeface="Cambria" pitchFamily="18" charset="0"/>
              </a:rPr>
              <a:t>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life cycle for business Agility and Continuous testing. </a:t>
            </a:r>
            <a:endParaRPr lang="en-IN" sz="1800" dirty="0">
              <a:latin typeface="Cambria" pitchFamily="18" charset="0"/>
              <a:ea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79863" y="1118839"/>
            <a:ext cx="7239000" cy="4371752"/>
          </a:xfrm>
        </p:spPr>
        <p:txBody>
          <a:bodyPr>
            <a:noAutofit/>
          </a:bodyPr>
          <a:lstStyle/>
          <a:p>
            <a:pPr algn="just" fontAlgn="base">
              <a:buFont typeface="Arial" pitchFamily="34" charset="0"/>
              <a:buChar char="•"/>
            </a:pPr>
            <a:r>
              <a:rPr lang="en-US" sz="1800" dirty="0" smtClean="0">
                <a:latin typeface="Cambria" pitchFamily="18" charset="0"/>
                <a:ea typeface="Cambria" pitchFamily="18" charset="0"/>
              </a:rPr>
              <a:t>Lack of Standardization: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still a relatively new field, and there is a lack of standardization in terms of methodologies, tools, and processes. This can make it difficult for organizations to determine the best approach for their specific needs.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Increased Complexity: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can increase the complexity of software delivery, requiring organizations to manage a larger number of moving parts and integrate multiple systems and tools.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Dependency on Technology: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relies heavily on technology, and organizations may need to invest in a variety of tools and platforms to support the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process.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Need for Continuous Improvement: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requires ongoing improvement and adaptation, as new technologies and best practices emerge. Organizations must be prepared to continuously adapt and evolve their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practices to remain competitive.</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7356" y="727982"/>
            <a:ext cx="5897880" cy="602512"/>
          </a:xfrm>
        </p:spPr>
        <p:txBody>
          <a:bodyPr>
            <a:normAutofit/>
          </a:bodyPr>
          <a:lstStyle/>
          <a:p>
            <a:pPr algn="ctr"/>
            <a:r>
              <a:rPr lang="en-US" sz="2800" b="1" dirty="0" smtClean="0"/>
              <a:t>Version control systems</a:t>
            </a:r>
            <a:endParaRPr lang="en-US" sz="2800" b="1" dirty="0"/>
          </a:p>
        </p:txBody>
      </p:sp>
      <p:sp>
        <p:nvSpPr>
          <p:cNvPr id="4" name="Text Placeholder 3"/>
          <p:cNvSpPr>
            <a:spLocks noGrp="1"/>
          </p:cNvSpPr>
          <p:nvPr>
            <p:ph type="body" idx="2"/>
          </p:nvPr>
        </p:nvSpPr>
        <p:spPr>
          <a:xfrm>
            <a:off x="680224" y="1665249"/>
            <a:ext cx="7239000" cy="4371752"/>
          </a:xfrm>
        </p:spPr>
        <p:txBody>
          <a:bodyPr>
            <a:normAutofit fontScale="92500"/>
          </a:bodyPr>
          <a:lstStyle/>
          <a:p>
            <a:pPr algn="just">
              <a:buFont typeface="Arial" pitchFamily="34" charset="0"/>
              <a:buChar char="•"/>
            </a:pPr>
            <a:r>
              <a:rPr lang="en-US" sz="1800" dirty="0" smtClean="0">
                <a:latin typeface="Cambria" pitchFamily="18" charset="0"/>
                <a:ea typeface="Cambria" pitchFamily="18" charset="0"/>
              </a:rPr>
              <a:t>Version control systems are a </a:t>
            </a:r>
            <a:r>
              <a:rPr lang="en-US" sz="1800" dirty="0" smtClean="0">
                <a:solidFill>
                  <a:srgbClr val="FF0000"/>
                </a:solidFill>
                <a:latin typeface="Cambria" pitchFamily="18" charset="0"/>
                <a:ea typeface="Cambria" pitchFamily="18" charset="0"/>
              </a:rPr>
              <a:t>category of software tools that helps in recording changes made to files </a:t>
            </a:r>
            <a:r>
              <a:rPr lang="en-US" sz="1800" dirty="0" smtClean="0">
                <a:latin typeface="Cambria" pitchFamily="18" charset="0"/>
                <a:ea typeface="Cambria" pitchFamily="18" charset="0"/>
              </a:rPr>
              <a:t>by keeping a track of modifications done in the code.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For each different contributor to the project, a different working copy is maintained and not merged to the main file unless the working copy is validated. The most popular example is </a:t>
            </a:r>
            <a:r>
              <a:rPr lang="en-US" sz="1800" b="1" dirty="0" smtClean="0">
                <a:latin typeface="Cambria" pitchFamily="18" charset="0"/>
                <a:ea typeface="Cambria" pitchFamily="18" charset="0"/>
              </a:rPr>
              <a:t>Git, Helix core, Microsoft TFS.</a:t>
            </a:r>
          </a:p>
          <a:p>
            <a:pPr algn="just">
              <a:buFont typeface="Arial" pitchFamily="34" charset="0"/>
              <a:buChar char="•"/>
            </a:pPr>
            <a:endParaRPr lang="en-US" sz="1800" b="1"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Merge in Git allows you to join two or more development work created using </a:t>
            </a:r>
            <a:r>
              <a:rPr lang="en-US" sz="1800" u="sng" dirty="0" err="1" smtClean="0">
                <a:latin typeface="Cambria" pitchFamily="18" charset="0"/>
                <a:ea typeface="Cambria" pitchFamily="18" charset="0"/>
              </a:rPr>
              <a:t>git</a:t>
            </a:r>
            <a:r>
              <a:rPr lang="en-US" sz="1800" u="sng" dirty="0" smtClean="0">
                <a:latin typeface="Cambria" pitchFamily="18" charset="0"/>
                <a:ea typeface="Cambria" pitchFamily="18" charset="0"/>
              </a:rPr>
              <a:t> branch</a:t>
            </a:r>
            <a:r>
              <a:rPr lang="en-US" sz="1800" dirty="0" smtClean="0">
                <a:latin typeface="Cambria" pitchFamily="18" charset="0"/>
                <a:ea typeface="Cambria" pitchFamily="18" charset="0"/>
              </a:rPr>
              <a:t> into a single branch. It incorporates the changes from named commits and diverges them into the current branch.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Before making a merge option make sure the receiving branch and the merging branch are up-to-date with the latest remote changes.</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71239" y="694529"/>
            <a:ext cx="5897880" cy="602512"/>
          </a:xfrm>
        </p:spPr>
        <p:txBody>
          <a:bodyPr>
            <a:normAutofit/>
          </a:bodyPr>
          <a:lstStyle/>
          <a:p>
            <a:pPr algn="ctr"/>
            <a:r>
              <a:rPr lang="en-US" sz="3600" b="1" dirty="0" smtClean="0">
                <a:latin typeface="Cambria" pitchFamily="18" charset="0"/>
                <a:ea typeface="Cambria" pitchFamily="18" charset="0"/>
              </a:rPr>
              <a:t>Git</a:t>
            </a:r>
            <a:endParaRPr lang="en-US" sz="3600" b="1" dirty="0"/>
          </a:p>
        </p:txBody>
      </p:sp>
      <p:sp>
        <p:nvSpPr>
          <p:cNvPr id="4" name="Text Placeholder 3"/>
          <p:cNvSpPr>
            <a:spLocks noGrp="1"/>
          </p:cNvSpPr>
          <p:nvPr>
            <p:ph type="body" idx="2"/>
          </p:nvPr>
        </p:nvSpPr>
        <p:spPr>
          <a:xfrm>
            <a:off x="758283" y="1475678"/>
            <a:ext cx="7239000" cy="4371752"/>
          </a:xfrm>
        </p:spPr>
        <p:txBody>
          <a:bodyPr>
            <a:normAutofit fontScale="85000" lnSpcReduction="20000"/>
          </a:bodyPr>
          <a:lstStyle/>
          <a:p>
            <a:pPr algn="just" fontAlgn="base">
              <a:buFont typeface="Arial" pitchFamily="34" charset="0"/>
              <a:buChar char="•"/>
            </a:pPr>
            <a:r>
              <a:rPr lang="en-US" sz="1800" dirty="0" smtClean="0">
                <a:latin typeface="Cambria" pitchFamily="18" charset="0"/>
                <a:ea typeface="Cambria" pitchFamily="18" charset="0"/>
              </a:rPr>
              <a:t>Git has always been the first preference and is the most popular version control system among developers for years. That’s the reason developers choose this blindfolded.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u="sng" dirty="0" smtClean="0">
                <a:latin typeface="Cambria" pitchFamily="18" charset="0"/>
                <a:ea typeface="Cambria" pitchFamily="18" charset="0"/>
              </a:rPr>
              <a:t>Git</a:t>
            </a:r>
            <a:r>
              <a:rPr lang="en-US" sz="1800" dirty="0" smtClean="0">
                <a:latin typeface="Cambria" pitchFamily="18" charset="0"/>
                <a:ea typeface="Cambria" pitchFamily="18" charset="0"/>
              </a:rPr>
              <a:t> is the open-source version control system that has the most reliable workflow and helps the software team to collaborate and manage the changes made in the code.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If an error is made, you can also undo errors and go back to the previous versions. Since Git is free, many developers and engineers use the tool, and is a great fit for organizations.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None/>
            </a:pPr>
            <a:r>
              <a:rPr lang="en-US" sz="1800" b="1" dirty="0" smtClean="0">
                <a:latin typeface="Cambria" pitchFamily="18" charset="0"/>
                <a:ea typeface="Cambria" pitchFamily="18" charset="0"/>
              </a:rPr>
              <a:t>Features:</a:t>
            </a:r>
          </a:p>
          <a:p>
            <a:pPr algn="just" fontAlgn="base">
              <a:buNone/>
            </a:pPr>
            <a:endParaRPr lang="en-US" sz="1800" dirty="0" smtClean="0">
              <a:latin typeface="Cambria" pitchFamily="18" charset="0"/>
              <a:ea typeface="Cambria" pitchFamily="18" charset="0"/>
            </a:endParaRPr>
          </a:p>
          <a:p>
            <a:pPr lvl="1" algn="just" fontAlgn="base">
              <a:buFont typeface="Arial" pitchFamily="34" charset="0"/>
              <a:buChar char="•"/>
            </a:pPr>
            <a:r>
              <a:rPr lang="en-US" sz="1900" b="1" dirty="0" smtClean="0">
                <a:latin typeface="Cambria" pitchFamily="18" charset="0"/>
                <a:ea typeface="Cambria" pitchFamily="18" charset="0"/>
              </a:rPr>
              <a:t>Cross-platform</a:t>
            </a:r>
          </a:p>
          <a:p>
            <a:pPr lvl="1" algn="just" fontAlgn="base">
              <a:buFont typeface="Arial" pitchFamily="34" charset="0"/>
              <a:buChar char="•"/>
            </a:pPr>
            <a:r>
              <a:rPr lang="en-US" sz="1900" b="1" dirty="0" smtClean="0">
                <a:latin typeface="Cambria" pitchFamily="18" charset="0"/>
                <a:ea typeface="Cambria" pitchFamily="18" charset="0"/>
              </a:rPr>
              <a:t>Amazing command line utility, known as </a:t>
            </a:r>
            <a:r>
              <a:rPr lang="en-US" sz="1900" b="1" dirty="0" err="1" smtClean="0">
                <a:latin typeface="Cambria" pitchFamily="18" charset="0"/>
                <a:ea typeface="Cambria" pitchFamily="18" charset="0"/>
              </a:rPr>
              <a:t>git</a:t>
            </a:r>
            <a:r>
              <a:rPr lang="en-US" sz="1900" b="1" dirty="0" smtClean="0">
                <a:latin typeface="Cambria" pitchFamily="18" charset="0"/>
                <a:ea typeface="Cambria" pitchFamily="18" charset="0"/>
              </a:rPr>
              <a:t> bash</a:t>
            </a:r>
          </a:p>
          <a:p>
            <a:pPr lvl="1" algn="just" fontAlgn="base">
              <a:buFont typeface="Arial" pitchFamily="34" charset="0"/>
              <a:buChar char="•"/>
            </a:pPr>
            <a:r>
              <a:rPr lang="en-US" sz="1900" b="1" dirty="0" smtClean="0">
                <a:latin typeface="Cambria" pitchFamily="18" charset="0"/>
                <a:ea typeface="Cambria" pitchFamily="18" charset="0"/>
              </a:rPr>
              <a:t>Compatible with HTTP, FTP, and SSH</a:t>
            </a:r>
          </a:p>
          <a:p>
            <a:pPr lvl="1" algn="just" fontAlgn="base">
              <a:buFont typeface="Arial" pitchFamily="34" charset="0"/>
              <a:buChar char="•"/>
            </a:pPr>
            <a:r>
              <a:rPr lang="en-US" sz="1900" b="1" dirty="0" smtClean="0">
                <a:latin typeface="Cambria" pitchFamily="18" charset="0"/>
                <a:ea typeface="Cambria" pitchFamily="18" charset="0"/>
              </a:rPr>
              <a:t>Free and has distributed repository model</a:t>
            </a:r>
            <a:endParaRPr lang="en-US" sz="1400" b="1" dirty="0" smtClean="0">
              <a:latin typeface="Cambria" pitchFamily="18" charset="0"/>
              <a:ea typeface="Cambria" pitchFamily="18" charset="0"/>
            </a:endParaRP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7356" y="727982"/>
            <a:ext cx="5897880" cy="602512"/>
          </a:xfrm>
        </p:spPr>
        <p:txBody>
          <a:bodyPr>
            <a:normAutofit/>
          </a:bodyPr>
          <a:lstStyle/>
          <a:p>
            <a:pPr algn="ctr" fontAlgn="base"/>
            <a:r>
              <a:rPr lang="en-US" sz="2800" b="1" dirty="0" smtClean="0"/>
              <a:t>Merge Strategies in Git</a:t>
            </a:r>
            <a:endParaRPr lang="en-US" sz="2800" b="1" dirty="0"/>
          </a:p>
        </p:txBody>
      </p:sp>
      <p:sp>
        <p:nvSpPr>
          <p:cNvPr id="4" name="Text Placeholder 3"/>
          <p:cNvSpPr>
            <a:spLocks noGrp="1"/>
          </p:cNvSpPr>
          <p:nvPr>
            <p:ph type="body" idx="2"/>
          </p:nvPr>
        </p:nvSpPr>
        <p:spPr>
          <a:xfrm>
            <a:off x="680224" y="1665249"/>
            <a:ext cx="7239000" cy="4371752"/>
          </a:xfrm>
        </p:spPr>
        <p:txBody>
          <a:bodyPr>
            <a:normAutofit fontScale="92500" lnSpcReduction="10000"/>
          </a:bodyPr>
          <a:lstStyle/>
          <a:p>
            <a:pPr algn="just" fontAlgn="base">
              <a:buFont typeface="Arial" pitchFamily="34" charset="0"/>
              <a:buChar char="•"/>
            </a:pPr>
            <a:r>
              <a:rPr lang="en-US" sz="1800" dirty="0" smtClean="0">
                <a:latin typeface="Cambria" pitchFamily="18" charset="0"/>
                <a:ea typeface="Cambria" pitchFamily="18" charset="0"/>
              </a:rPr>
              <a:t>Git provides various methods to merge different commits into a base commit. These methods are called </a:t>
            </a:r>
            <a:r>
              <a:rPr lang="en-US" sz="1800" b="1" dirty="0" smtClean="0">
                <a:latin typeface="Cambria" pitchFamily="18" charset="0"/>
                <a:ea typeface="Cambria" pitchFamily="18" charset="0"/>
              </a:rPr>
              <a:t>Merge Strategies</a:t>
            </a:r>
            <a:r>
              <a:rPr lang="en-US" sz="1800" dirty="0" smtClean="0">
                <a:latin typeface="Cambria" pitchFamily="18" charset="0"/>
                <a:ea typeface="Cambria" pitchFamily="18" charset="0"/>
              </a:rPr>
              <a:t>. These base commits are combined to form merge commits.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A merge commit is just like the regular commit except that it has two parent commits. Out of multiple strategies for the merging process, the </a:t>
            </a:r>
            <a:r>
              <a:rPr lang="en-US" sz="1800" dirty="0" err="1" smtClean="0">
                <a:latin typeface="Cambria" pitchFamily="18" charset="0"/>
                <a:ea typeface="Cambria" pitchFamily="18" charset="0"/>
              </a:rPr>
              <a:t>git</a:t>
            </a:r>
            <a:r>
              <a:rPr lang="en-US" sz="1800" dirty="0" smtClean="0">
                <a:latin typeface="Cambria" pitchFamily="18" charset="0"/>
                <a:ea typeface="Cambria" pitchFamily="18" charset="0"/>
              </a:rPr>
              <a:t> will automatically choose one if not specified explicitly.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This automatic selection of the merge strategy is based on the branches provided for merging. There are various types of merge strategies</a:t>
            </a:r>
          </a:p>
          <a:p>
            <a:pPr lvl="1" algn="just" fontAlgn="base">
              <a:buFont typeface="Arial" pitchFamily="34" charset="0"/>
              <a:buChar char="•"/>
            </a:pPr>
            <a:r>
              <a:rPr lang="en-US" sz="1400" dirty="0" smtClean="0">
                <a:latin typeface="Cambria" pitchFamily="18" charset="0"/>
                <a:ea typeface="Cambria" pitchFamily="18" charset="0"/>
              </a:rPr>
              <a:t> Fast Forward</a:t>
            </a:r>
          </a:p>
          <a:p>
            <a:pPr lvl="1" algn="just" fontAlgn="base">
              <a:buFont typeface="Arial" pitchFamily="34" charset="0"/>
              <a:buChar char="•"/>
            </a:pPr>
            <a:r>
              <a:rPr lang="en-US" sz="1400" dirty="0" smtClean="0">
                <a:latin typeface="Cambria" pitchFamily="18" charset="0"/>
                <a:ea typeface="Cambria" pitchFamily="18" charset="0"/>
              </a:rPr>
              <a:t>Recursive</a:t>
            </a:r>
          </a:p>
          <a:p>
            <a:pPr lvl="1" algn="just" fontAlgn="base">
              <a:buFont typeface="Arial" pitchFamily="34" charset="0"/>
              <a:buChar char="•"/>
            </a:pPr>
            <a:r>
              <a:rPr lang="en-US" sz="1400" dirty="0" smtClean="0">
                <a:latin typeface="Cambria" pitchFamily="18" charset="0"/>
                <a:ea typeface="Cambria" pitchFamily="18" charset="0"/>
              </a:rPr>
              <a:t>Ours</a:t>
            </a:r>
          </a:p>
          <a:p>
            <a:pPr lvl="1" algn="just" fontAlgn="base">
              <a:buFont typeface="Arial" pitchFamily="34" charset="0"/>
              <a:buChar char="•"/>
            </a:pPr>
            <a:r>
              <a:rPr lang="en-US" sz="1400" dirty="0" smtClean="0">
                <a:latin typeface="Cambria" pitchFamily="18" charset="0"/>
                <a:ea typeface="Cambria" pitchFamily="18" charset="0"/>
              </a:rPr>
              <a:t>Octopus</a:t>
            </a:r>
          </a:p>
          <a:p>
            <a:pPr lvl="1" algn="just" fontAlgn="base">
              <a:buFont typeface="Arial" pitchFamily="34" charset="0"/>
              <a:buChar char="•"/>
            </a:pPr>
            <a:r>
              <a:rPr lang="en-US" sz="1400" dirty="0" smtClean="0">
                <a:latin typeface="Cambria" pitchFamily="18" charset="0"/>
                <a:ea typeface="Cambria" pitchFamily="18" charset="0"/>
              </a:rPr>
              <a:t>Resolve</a:t>
            </a:r>
          </a:p>
          <a:p>
            <a:pPr lvl="1" algn="just" fontAlgn="base">
              <a:buFont typeface="Arial" pitchFamily="34" charset="0"/>
              <a:buChar char="•"/>
            </a:pPr>
            <a:r>
              <a:rPr lang="en-US" sz="1400" dirty="0" err="1" smtClean="0">
                <a:latin typeface="Cambria" pitchFamily="18" charset="0"/>
                <a:ea typeface="Cambria" pitchFamily="18" charset="0"/>
              </a:rPr>
              <a:t>Subtree</a:t>
            </a:r>
            <a:endParaRPr lang="en-US" sz="1400" dirty="0" smtClean="0">
              <a:latin typeface="Cambria" pitchFamily="18" charset="0"/>
              <a:ea typeface="Cambria" pitchFamily="18" charset="0"/>
            </a:endParaRP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82752" y="995611"/>
            <a:ext cx="5897880" cy="602512"/>
          </a:xfrm>
        </p:spPr>
        <p:txBody>
          <a:bodyPr>
            <a:normAutofit/>
          </a:bodyPr>
          <a:lstStyle/>
          <a:p>
            <a:pPr algn="ctr"/>
            <a:r>
              <a:rPr lang="en-US" sz="1800" b="1" dirty="0" err="1" smtClean="0">
                <a:latin typeface="Cambria" pitchFamily="18" charset="0"/>
                <a:ea typeface="Cambria" pitchFamily="18" charset="0"/>
              </a:rPr>
              <a:t>DevOps</a:t>
            </a:r>
            <a:r>
              <a:rPr lang="en-US" sz="1800" b="1" dirty="0" smtClean="0">
                <a:latin typeface="Cambria" pitchFamily="18" charset="0"/>
                <a:ea typeface="Cambria" pitchFamily="18" charset="0"/>
              </a:rPr>
              <a:t> process and continues delivery</a:t>
            </a:r>
            <a:endParaRPr lang="en-US" sz="1800" b="1" dirty="0"/>
          </a:p>
        </p:txBody>
      </p:sp>
      <p:sp>
        <p:nvSpPr>
          <p:cNvPr id="4" name="Text Placeholder 3"/>
          <p:cNvSpPr>
            <a:spLocks noGrp="1"/>
          </p:cNvSpPr>
          <p:nvPr>
            <p:ph type="body" idx="2"/>
          </p:nvPr>
        </p:nvSpPr>
        <p:spPr>
          <a:xfrm>
            <a:off x="602166" y="1899424"/>
            <a:ext cx="7239000" cy="4371752"/>
          </a:xfrm>
        </p:spPr>
        <p:txBody>
          <a:bodyPr>
            <a:normAutofit/>
          </a:bodyPr>
          <a:lstStyle/>
          <a:p>
            <a:pPr algn="just">
              <a:buFont typeface="Arial" pitchFamily="34" charset="0"/>
              <a:buChar char="•"/>
            </a:pPr>
            <a:r>
              <a:rPr lang="en-US" sz="1800" dirty="0" smtClean="0">
                <a:latin typeface="Cambria" pitchFamily="18" charset="0"/>
                <a:ea typeface="Cambria" pitchFamily="18" charset="0"/>
              </a:rPr>
              <a:t>CI And CD is the practice of automating the </a:t>
            </a:r>
            <a:r>
              <a:rPr lang="en-US" sz="1800" dirty="0" smtClean="0">
                <a:solidFill>
                  <a:srgbClr val="FF0000"/>
                </a:solidFill>
                <a:latin typeface="Cambria" pitchFamily="18" charset="0"/>
                <a:ea typeface="Cambria" pitchFamily="18" charset="0"/>
              </a:rPr>
              <a:t>integration of code changes from multiple developers into a single codebase.</a:t>
            </a:r>
            <a:r>
              <a:rPr lang="en-US" sz="1800" dirty="0" smtClean="0">
                <a:latin typeface="Cambria" pitchFamily="18" charset="0"/>
                <a:ea typeface="Cambria" pitchFamily="18" charset="0"/>
              </a:rPr>
              <a:t> It is a software development practice where the developers commit their work frequently to the central code repository (</a:t>
            </a:r>
            <a:r>
              <a:rPr lang="en-US" sz="1800" dirty="0" err="1" smtClean="0">
                <a:latin typeface="Cambria" pitchFamily="18" charset="0"/>
                <a:ea typeface="Cambria" pitchFamily="18" charset="0"/>
              </a:rPr>
              <a:t>Github</a:t>
            </a:r>
            <a:r>
              <a:rPr lang="en-US" sz="1800" dirty="0" smtClean="0">
                <a:latin typeface="Cambria" pitchFamily="18" charset="0"/>
                <a:ea typeface="Cambria" pitchFamily="18" charset="0"/>
              </a:rPr>
              <a:t> or Stash).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The key goals of Continuous Integration are to find and address bugs quicker, make the process of integrating code across a team of developers easier, improve software quality, and reduce the time it takes to release new feature updates. Some popular CI tools are Jenkins, </a:t>
            </a:r>
            <a:r>
              <a:rPr lang="en-US" sz="1800" dirty="0" err="1" smtClean="0">
                <a:latin typeface="Cambria" pitchFamily="18" charset="0"/>
                <a:ea typeface="Cambria" pitchFamily="18" charset="0"/>
              </a:rPr>
              <a:t>TeamCity</a:t>
            </a:r>
            <a:r>
              <a:rPr lang="en-US" sz="1800" dirty="0" smtClean="0">
                <a:latin typeface="Cambria" pitchFamily="18" charset="0"/>
                <a:ea typeface="Cambria" pitchFamily="18" charset="0"/>
              </a:rPr>
              <a:t>, and Bamboo.</a:t>
            </a:r>
            <a:endParaRPr lang="en-US" sz="1800" dirty="0">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46410" y="1074235"/>
            <a:ext cx="7239000" cy="4371752"/>
          </a:xfrm>
        </p:spPr>
        <p:txBody>
          <a:bodyPr>
            <a:noAutofit/>
          </a:bodyPr>
          <a:lstStyle/>
          <a:p>
            <a:pPr algn="just">
              <a:buNone/>
            </a:pPr>
            <a:r>
              <a:rPr lang="en-US" sz="1600" b="1" dirty="0" smtClean="0">
                <a:latin typeface="Cambria" pitchFamily="18" charset="0"/>
                <a:ea typeface="Cambria" pitchFamily="18" charset="0"/>
              </a:rPr>
              <a:t>Continuous Integration</a:t>
            </a:r>
          </a:p>
          <a:p>
            <a:pPr algn="just">
              <a:buFont typeface="Arial" pitchFamily="34" charset="0"/>
              <a:buChar char="•"/>
            </a:pPr>
            <a:r>
              <a:rPr lang="en-US" sz="1600" dirty="0" smtClean="0">
                <a:latin typeface="Cambria" pitchFamily="18" charset="0"/>
                <a:ea typeface="Cambria" pitchFamily="18" charset="0"/>
              </a:rPr>
              <a:t>With Continuous Integration, developers frequently commit to a shared common repository using a version control system such as Git.</a:t>
            </a: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r>
              <a:rPr lang="en-US" sz="1600" dirty="0" smtClean="0">
                <a:latin typeface="Cambria" pitchFamily="18" charset="0"/>
                <a:ea typeface="Cambria" pitchFamily="18" charset="0"/>
              </a:rPr>
              <a:t>A continuous integration pipeline can automatically run builds, store the artifacts, run unit tests, and even conduct code reviews using tools like Sonar. We can configure the CI pipeline to be triggered every time there is a commit/merge in the codebase.</a:t>
            </a:r>
          </a:p>
          <a:p>
            <a:pPr algn="just">
              <a:buFont typeface="Arial" pitchFamily="34" charset="0"/>
              <a:buChar char="•"/>
            </a:pPr>
            <a:endParaRPr lang="en-US" sz="1600" dirty="0" smtClean="0">
              <a:latin typeface="Cambria" pitchFamily="18" charset="0"/>
              <a:ea typeface="Cambria" pitchFamily="18" charset="0"/>
            </a:endParaRPr>
          </a:p>
          <a:p>
            <a:pPr algn="just">
              <a:buNone/>
            </a:pPr>
            <a:r>
              <a:rPr lang="en-US" sz="1600" b="1" dirty="0" smtClean="0">
                <a:latin typeface="Cambria" pitchFamily="18" charset="0"/>
                <a:ea typeface="Cambria" pitchFamily="18" charset="0"/>
              </a:rPr>
              <a:t>Continuous Delivery</a:t>
            </a:r>
          </a:p>
          <a:p>
            <a:pPr algn="just">
              <a:buFont typeface="Arial" pitchFamily="34" charset="0"/>
              <a:buChar char="•"/>
            </a:pPr>
            <a:r>
              <a:rPr lang="en-US" sz="1600" dirty="0" smtClean="0">
                <a:latin typeface="Cambria" pitchFamily="18" charset="0"/>
                <a:ea typeface="Cambria" pitchFamily="18" charset="0"/>
              </a:rPr>
              <a:t>Continuous Delivery automates the entire software release process. The final decision to deploy to a live production environment can be triggered by the developer/project lead as required. Some popular CD tools are AWS </a:t>
            </a:r>
            <a:r>
              <a:rPr lang="en-US" sz="1600" dirty="0" err="1" smtClean="0">
                <a:latin typeface="Cambria" pitchFamily="18" charset="0"/>
                <a:ea typeface="Cambria" pitchFamily="18" charset="0"/>
              </a:rPr>
              <a:t>CodeDeploy</a:t>
            </a:r>
            <a:r>
              <a:rPr lang="en-US" sz="1600" dirty="0" smtClean="0">
                <a:latin typeface="Cambria" pitchFamily="18" charset="0"/>
                <a:ea typeface="Cambria" pitchFamily="18" charset="0"/>
              </a:rPr>
              <a:t>, Jenkins, and </a:t>
            </a:r>
            <a:r>
              <a:rPr lang="en-US" sz="1600" dirty="0" err="1" smtClean="0">
                <a:latin typeface="Cambria" pitchFamily="18" charset="0"/>
                <a:ea typeface="Cambria" pitchFamily="18" charset="0"/>
              </a:rPr>
              <a:t>GitLab</a:t>
            </a:r>
            <a:r>
              <a:rPr lang="en-US" sz="1600" dirty="0" smtClean="0">
                <a:latin typeface="Cambria" pitchFamily="18" charset="0"/>
                <a:ea typeface="Cambria" pitchFamily="18" charset="0"/>
              </a:rPr>
              <a:t>.</a:t>
            </a: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r>
              <a:rPr lang="en-US" sz="1600" dirty="0" smtClean="0">
                <a:latin typeface="Cambria" pitchFamily="18" charset="0"/>
                <a:ea typeface="Cambria" pitchFamily="18" charset="0"/>
              </a:rPr>
              <a:t>If Continuous Delivery is implemented properly, we will always have a deployment-ready code that has passed through a standardized test process.</a:t>
            </a: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endParaRPr lang="en-US" sz="1600" dirty="0" smtClean="0">
              <a:latin typeface="Cambria" pitchFamily="18" charset="0"/>
              <a:ea typeface="Cambria" pitchFamily="18" charset="0"/>
            </a:endParaRPr>
          </a:p>
          <a:p>
            <a:pPr algn="just">
              <a:buFont typeface="Arial" pitchFamily="34" charset="0"/>
              <a:buChar char="•"/>
            </a:pPr>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014" y="850645"/>
            <a:ext cx="7404410" cy="602512"/>
          </a:xfrm>
        </p:spPr>
        <p:txBody>
          <a:bodyPr>
            <a:normAutofit/>
          </a:bodyPr>
          <a:lstStyle/>
          <a:p>
            <a:r>
              <a:rPr lang="en-US" sz="1600" b="1" dirty="0" smtClean="0">
                <a:latin typeface="Cambria" pitchFamily="18" charset="0"/>
                <a:ea typeface="Cambria" pitchFamily="18" charset="0"/>
              </a:rPr>
              <a:t>Continuous integration vs. continuous delivery vs. continuous deployment</a:t>
            </a:r>
          </a:p>
          <a:p>
            <a:endParaRPr lang="en-US" sz="1600" dirty="0"/>
          </a:p>
        </p:txBody>
      </p:sp>
      <p:sp>
        <p:nvSpPr>
          <p:cNvPr id="4" name="Text Placeholder 3"/>
          <p:cNvSpPr>
            <a:spLocks noGrp="1"/>
          </p:cNvSpPr>
          <p:nvPr>
            <p:ph type="body" idx="2"/>
          </p:nvPr>
        </p:nvSpPr>
        <p:spPr>
          <a:xfrm>
            <a:off x="591014" y="1620644"/>
            <a:ext cx="7239000" cy="4371752"/>
          </a:xfrm>
        </p:spPr>
        <p:txBody>
          <a:bodyPr>
            <a:noAutofit/>
          </a:bodyPr>
          <a:lstStyle/>
          <a:p>
            <a:pPr algn="just">
              <a:buFont typeface="Arial" pitchFamily="34" charset="0"/>
              <a:buChar char="•"/>
            </a:pPr>
            <a:r>
              <a:rPr lang="en-US" sz="1800" dirty="0" smtClean="0">
                <a:latin typeface="Cambria" pitchFamily="18" charset="0"/>
                <a:ea typeface="Cambria" pitchFamily="18" charset="0"/>
              </a:rPr>
              <a:t>These three terminologies—continuous integration, delivery, and deployment —indicate evolving maturity in software development practices in that order.</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Continuous integration, the first step needed for this practice to work, refers to </a:t>
            </a:r>
            <a:r>
              <a:rPr lang="en-US" sz="1800" dirty="0" smtClean="0">
                <a:solidFill>
                  <a:srgbClr val="FF0000"/>
                </a:solidFill>
                <a:latin typeface="Cambria" pitchFamily="18" charset="0"/>
                <a:ea typeface="Cambria" pitchFamily="18" charset="0"/>
              </a:rPr>
              <a:t>integrating individual code with the overall development environment after building and testing it</a:t>
            </a:r>
            <a:r>
              <a:rPr lang="en-US" sz="1800" dirty="0" smtClean="0">
                <a:latin typeface="Cambria" pitchFamily="18" charset="0"/>
                <a:ea typeface="Cambria" pitchFamily="18" charset="0"/>
              </a:rPr>
              <a:t>. Tools like Jenkins ensure that the code is compiled, run, and tested before it's integrated with the rest.</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Continuous delivery is the layer that sits on top of continuous integration. Continuous delivery, which only works if continuous integration is in place, involves running extensive regression, UI, and performance tests to ensure that the code is production-ready.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79502" y="1386468"/>
            <a:ext cx="7404410" cy="4371752"/>
          </a:xfrm>
        </p:spPr>
        <p:txBody>
          <a:bodyPr>
            <a:noAutofit/>
          </a:bodyPr>
          <a:lstStyle/>
          <a:p>
            <a:pPr algn="just">
              <a:buFont typeface="Arial" pitchFamily="34" charset="0"/>
              <a:buChar char="•"/>
            </a:pPr>
            <a:r>
              <a:rPr lang="en-US" sz="1800" dirty="0" smtClean="0">
                <a:latin typeface="Cambria" pitchFamily="18" charset="0"/>
                <a:ea typeface="Cambria" pitchFamily="18" charset="0"/>
              </a:rPr>
              <a:t>Continuous deployment takes the model a step further by automatically deploying code to production after each code commits and builds.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While in continuous delivery, </a:t>
            </a:r>
            <a:r>
              <a:rPr lang="en-US" sz="1800" dirty="0" smtClean="0">
                <a:solidFill>
                  <a:srgbClr val="FF0000"/>
                </a:solidFill>
                <a:latin typeface="Cambria" pitchFamily="18" charset="0"/>
                <a:ea typeface="Cambria" pitchFamily="18" charset="0"/>
              </a:rPr>
              <a:t>the deployment pipeline follows an on-demand model; it is pushed automatically every time</a:t>
            </a:r>
            <a:r>
              <a:rPr lang="en-US" sz="1800" dirty="0" smtClean="0">
                <a:latin typeface="Cambria" pitchFamily="18" charset="0"/>
                <a:ea typeface="Cambria" pitchFamily="18" charset="0"/>
              </a:rPr>
              <a:t>. This can only work in highly mature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teams.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The so-called CICD pipeline (continuous integration/continuous deployment) is a practice focused on improving software delivery throughout the software development life cycle via deployment automation.</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71552" y="1179473"/>
            <a:ext cx="7223512" cy="3927786"/>
          </a:xfrm>
          <a:prstGeom prst="rect">
            <a:avLst/>
          </a:prstGeom>
          <a:noFill/>
          <a:ln w="9525">
            <a:noFill/>
            <a:miter lim="800000"/>
            <a:headEnd/>
            <a:tailEnd/>
          </a:ln>
          <a:effectLst/>
        </p:spPr>
      </p:pic>
      <p:sp>
        <p:nvSpPr>
          <p:cNvPr id="6" name="Rectangle 5"/>
          <p:cNvSpPr/>
          <p:nvPr/>
        </p:nvSpPr>
        <p:spPr>
          <a:xfrm>
            <a:off x="880946" y="5334516"/>
            <a:ext cx="6545765" cy="584775"/>
          </a:xfrm>
          <a:prstGeom prst="rect">
            <a:avLst/>
          </a:prstGeom>
        </p:spPr>
        <p:txBody>
          <a:bodyPr wrap="square">
            <a:spAutoFit/>
          </a:bodyPr>
          <a:lstStyle/>
          <a:p>
            <a:pPr algn="just"/>
            <a:r>
              <a:rPr lang="en-US" sz="1600" b="1" dirty="0" smtClean="0">
                <a:latin typeface="Cambria" pitchFamily="18" charset="0"/>
                <a:ea typeface="Cambria" pitchFamily="18" charset="0"/>
              </a:rPr>
              <a:t>CI pipeline</a:t>
            </a:r>
            <a:r>
              <a:rPr lang="en-US" sz="1600" dirty="0" smtClean="0">
                <a:latin typeface="Cambria" pitchFamily="18" charset="0"/>
                <a:ea typeface="Cambria" pitchFamily="18" charset="0"/>
              </a:rPr>
              <a:t>– the workflow from developers checking in their code to its automated build, test, and final notification of the build status.</a:t>
            </a:r>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1163" y="1037063"/>
            <a:ext cx="6782458" cy="3833464"/>
          </a:xfrm>
          <a:prstGeom prst="rect">
            <a:avLst/>
          </a:prstGeom>
          <a:noFill/>
          <a:ln w="9525">
            <a:noFill/>
            <a:miter lim="800000"/>
            <a:headEnd/>
            <a:tailEnd/>
          </a:ln>
          <a:effectLst/>
        </p:spPr>
      </p:pic>
      <p:sp>
        <p:nvSpPr>
          <p:cNvPr id="6" name="Rectangle 5"/>
          <p:cNvSpPr/>
          <p:nvPr/>
        </p:nvSpPr>
        <p:spPr>
          <a:xfrm>
            <a:off x="735980" y="5100342"/>
            <a:ext cx="6724185" cy="830997"/>
          </a:xfrm>
          <a:prstGeom prst="rect">
            <a:avLst/>
          </a:prstGeom>
        </p:spPr>
        <p:txBody>
          <a:bodyPr wrap="square">
            <a:spAutoFit/>
          </a:bodyPr>
          <a:lstStyle/>
          <a:p>
            <a:pPr algn="just"/>
            <a:r>
              <a:rPr lang="en-US" sz="1600" b="1" dirty="0" smtClean="0">
                <a:latin typeface="Cambria" pitchFamily="18" charset="0"/>
                <a:ea typeface="Cambria" pitchFamily="18" charset="0"/>
              </a:rPr>
              <a:t>Continuous Integration combined with Continuous Delivery </a:t>
            </a:r>
            <a:r>
              <a:rPr lang="en-US" sz="1600" dirty="0" smtClean="0">
                <a:latin typeface="Cambria" pitchFamily="18" charset="0"/>
                <a:ea typeface="Cambria" pitchFamily="18" charset="0"/>
              </a:rPr>
              <a:t>helps quicken the software delivery process with lower risks and improved quality.</a:t>
            </a:r>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19153" y="910738"/>
            <a:ext cx="5181600" cy="627721"/>
          </a:xfrm>
          <a:prstGeom prst="rect">
            <a:avLst/>
          </a:prstGeom>
          <a:noFill/>
          <a:ln>
            <a:noFill/>
          </a:ln>
        </p:spPr>
        <p:txBody>
          <a:bodyPr spcFirstLastPara="1" wrap="square" lIns="0" tIns="12050" rIns="0" bIns="0" anchor="b" anchorCtr="0">
            <a:spAutoFit/>
          </a:bodyPr>
          <a:lstStyle/>
          <a:p>
            <a:pPr marL="12700" lvl="0" algn="ctr">
              <a:buSzPts val="4400"/>
            </a:pPr>
            <a:r>
              <a:rPr lang="en-US" sz="4000" b="0" dirty="0" err="1" smtClean="0">
                <a:solidFill>
                  <a:srgbClr val="00B0F0"/>
                </a:solidFill>
              </a:rPr>
              <a:t>DevOps</a:t>
            </a:r>
            <a:endParaRPr sz="4000" dirty="0">
              <a:solidFill>
                <a:srgbClr val="00B0F0"/>
              </a:solidFill>
              <a:latin typeface="Arial"/>
              <a:ea typeface="Arial"/>
              <a:cs typeface="Arial"/>
              <a:sym typeface="Arial"/>
            </a:endParaRPr>
          </a:p>
        </p:txBody>
      </p:sp>
      <p:sp>
        <p:nvSpPr>
          <p:cNvPr id="97" name="Google Shape;97;p2"/>
          <p:cNvSpPr txBox="1"/>
          <p:nvPr/>
        </p:nvSpPr>
        <p:spPr>
          <a:xfrm>
            <a:off x="8234426" y="6450565"/>
            <a:ext cx="174625" cy="223520"/>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pPr marL="38100" marR="0" lvl="0" indent="0" algn="l" rtl="0">
                <a:lnSpc>
                  <a:spcPct val="117071"/>
                </a:lnSpc>
                <a:spcBef>
                  <a:spcPts val="0"/>
                </a:spcBef>
                <a:spcAft>
                  <a:spcPts val="0"/>
                </a:spcAft>
                <a:buNone/>
              </a:pPr>
              <a:t>2</a:t>
            </a:fld>
            <a:endParaRPr sz="1400" b="0" i="0" u="none" strike="noStrike" cap="none">
              <a:solidFill>
                <a:schemeClr val="dk1"/>
              </a:solidFill>
              <a:latin typeface="Arial"/>
              <a:ea typeface="Arial"/>
              <a:cs typeface="Arial"/>
              <a:sym typeface="Arial"/>
            </a:endParaRPr>
          </a:p>
        </p:txBody>
      </p:sp>
      <p:sp>
        <p:nvSpPr>
          <p:cNvPr id="98" name="Google Shape;98;p2"/>
          <p:cNvSpPr txBox="1"/>
          <p:nvPr/>
        </p:nvSpPr>
        <p:spPr>
          <a:xfrm>
            <a:off x="8509507" y="6448280"/>
            <a:ext cx="101600" cy="194310"/>
          </a:xfrm>
          <a:prstGeom prst="rect">
            <a:avLst/>
          </a:prstGeom>
          <a:noFill/>
          <a:ln>
            <a:noFill/>
          </a:ln>
        </p:spPr>
        <p:txBody>
          <a:bodyPr spcFirstLastPara="1" wrap="square" lIns="0" tIns="0" rIns="0" bIns="0" anchor="t" anchorCtr="0">
            <a:spAutoFit/>
          </a:bodyPr>
          <a:lstStyle/>
          <a:p>
            <a:pPr marL="12700" marR="0" lvl="0" indent="0" algn="l" rtl="0">
              <a:lnSpc>
                <a:spcPct val="117499"/>
              </a:lnSpc>
              <a:spcBef>
                <a:spcPts val="0"/>
              </a:spcBef>
              <a:spcAft>
                <a:spcPts val="0"/>
              </a:spcAft>
              <a:buNone/>
            </a:pPr>
            <a:r>
              <a:rPr lang="en-US" sz="1200" b="0" i="0" u="none" strike="noStrike" cap="none">
                <a:solidFill>
                  <a:srgbClr val="888888"/>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99" name="Google Shape;99;p2"/>
          <p:cNvSpPr txBox="1"/>
          <p:nvPr/>
        </p:nvSpPr>
        <p:spPr>
          <a:xfrm>
            <a:off x="670914" y="2185450"/>
            <a:ext cx="7452749" cy="1951160"/>
          </a:xfrm>
          <a:prstGeom prst="rect">
            <a:avLst/>
          </a:prstGeom>
          <a:noFill/>
          <a:ln>
            <a:noFill/>
          </a:ln>
        </p:spPr>
        <p:txBody>
          <a:bodyPr spcFirstLastPara="1" wrap="square" lIns="0" tIns="12050" rIns="0" bIns="0" anchor="t" anchorCtr="0">
            <a:spAutoFit/>
          </a:bodyPr>
          <a:lstStyle/>
          <a:p>
            <a:pPr marL="356870" marR="45720" lvl="0" indent="-344805" algn="just">
              <a:buClr>
                <a:schemeClr val="dk1"/>
              </a:buClr>
              <a:buSzPts val="3200"/>
              <a:buFont typeface="Arial"/>
              <a:buChar char="•"/>
            </a:pP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basically a combination of two words- </a:t>
            </a:r>
            <a:r>
              <a:rPr lang="en-US" sz="1800" b="1" dirty="0" smtClean="0">
                <a:latin typeface="Cambria" pitchFamily="18" charset="0"/>
                <a:ea typeface="Cambria" pitchFamily="18" charset="0"/>
              </a:rPr>
              <a:t>Dev</a:t>
            </a:r>
            <a:r>
              <a:rPr lang="en-US" sz="1800" dirty="0" smtClean="0">
                <a:latin typeface="Cambria" pitchFamily="18" charset="0"/>
                <a:ea typeface="Cambria" pitchFamily="18" charset="0"/>
              </a:rPr>
              <a:t>elopment and </a:t>
            </a:r>
            <a:r>
              <a:rPr lang="en-US" sz="1800" b="1" dirty="0" smtClean="0">
                <a:latin typeface="Cambria" pitchFamily="18" charset="0"/>
                <a:ea typeface="Cambria" pitchFamily="18" charset="0"/>
              </a:rPr>
              <a:t>Op</a:t>
            </a:r>
            <a:r>
              <a:rPr lang="en-US" sz="1800" dirty="0" smtClean="0">
                <a:latin typeface="Cambria" pitchFamily="18" charset="0"/>
                <a:ea typeface="Cambria" pitchFamily="18" charset="0"/>
              </a:rPr>
              <a:t>eration</a:t>
            </a:r>
            <a:r>
              <a:rPr lang="en-US" sz="1800" b="1" dirty="0" smtClean="0">
                <a:latin typeface="Cambria" pitchFamily="18" charset="0"/>
                <a:ea typeface="Cambria" pitchFamily="18" charset="0"/>
              </a:rPr>
              <a:t>s</a:t>
            </a:r>
            <a:r>
              <a:rPr lang="en-US" sz="1800" dirty="0" smtClean="0">
                <a:latin typeface="Cambria" pitchFamily="18" charset="0"/>
                <a:ea typeface="Cambria" pitchFamily="18" charset="0"/>
              </a:rPr>
              <a:t>. </a:t>
            </a:r>
          </a:p>
          <a:p>
            <a:pPr marL="356870" marR="45720" lvl="0" indent="-344805" algn="just">
              <a:buClr>
                <a:schemeClr val="dk1"/>
              </a:buClr>
              <a:buSzPts val="3200"/>
              <a:buFont typeface="Arial"/>
              <a:buChar char="•"/>
            </a:pPr>
            <a:endParaRPr lang="en-US" sz="1800" dirty="0" smtClean="0">
              <a:latin typeface="Cambria" pitchFamily="18" charset="0"/>
              <a:ea typeface="Cambria" pitchFamily="18" charset="0"/>
            </a:endParaRPr>
          </a:p>
          <a:p>
            <a:pPr marL="356870" marR="45720" lvl="0" indent="-344805" algn="just">
              <a:buClr>
                <a:schemeClr val="dk1"/>
              </a:buClr>
              <a:buSzPts val="3200"/>
              <a:buFont typeface="Arial"/>
              <a:buChar char="•"/>
            </a:pP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a culture that implements the technology in order to promote </a:t>
            </a:r>
            <a:r>
              <a:rPr lang="en-US" sz="1800" b="1" dirty="0" smtClean="0">
                <a:solidFill>
                  <a:srgbClr val="FF0000"/>
                </a:solidFill>
                <a:latin typeface="Cambria" pitchFamily="18" charset="0"/>
                <a:ea typeface="Cambria" pitchFamily="18" charset="0"/>
              </a:rPr>
              <a:t>collaboration between the developer team and the operations team </a:t>
            </a:r>
            <a:r>
              <a:rPr lang="en-US" sz="1800" dirty="0" smtClean="0">
                <a:latin typeface="Cambria" pitchFamily="18" charset="0"/>
                <a:ea typeface="Cambria" pitchFamily="18" charset="0"/>
              </a:rPr>
              <a:t>to deploy code to production faster in an automated and repeatable way.</a:t>
            </a:r>
            <a:endParaRPr sz="1800" b="0" i="0" u="none" strike="noStrike" cap="none" dirty="0">
              <a:solidFill>
                <a:schemeClr val="dk1"/>
              </a:solidFill>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5484" y="727982"/>
            <a:ext cx="5897880" cy="602512"/>
          </a:xfrm>
        </p:spPr>
        <p:txBody>
          <a:bodyPr>
            <a:normAutofit/>
          </a:bodyPr>
          <a:lstStyle/>
          <a:p>
            <a:pPr algn="ctr"/>
            <a:r>
              <a:rPr lang="en-US" sz="2800" b="1" dirty="0" err="1" smtClean="0"/>
              <a:t>DevOps</a:t>
            </a:r>
            <a:r>
              <a:rPr lang="en-US" sz="2800" b="1" dirty="0" smtClean="0"/>
              <a:t> pipeline</a:t>
            </a:r>
          </a:p>
          <a:p>
            <a:pPr algn="ctr"/>
            <a:endParaRPr lang="en-US" sz="2800" dirty="0"/>
          </a:p>
        </p:txBody>
      </p:sp>
      <p:sp>
        <p:nvSpPr>
          <p:cNvPr id="4" name="Text Placeholder 3"/>
          <p:cNvSpPr>
            <a:spLocks noGrp="1"/>
          </p:cNvSpPr>
          <p:nvPr>
            <p:ph type="body" idx="2"/>
          </p:nvPr>
        </p:nvSpPr>
        <p:spPr>
          <a:xfrm>
            <a:off x="546410" y="1698702"/>
            <a:ext cx="7239000" cy="4371752"/>
          </a:xfrm>
        </p:spPr>
        <p:txBody>
          <a:bodyPr>
            <a:normAutofit lnSpcReduction="10000"/>
          </a:bodyPr>
          <a:lstStyle/>
          <a:p>
            <a:pPr algn="just">
              <a:buFont typeface="Arial" pitchFamily="34" charset="0"/>
              <a:buChar char="•"/>
            </a:pPr>
            <a:r>
              <a:rPr lang="en-US" sz="1800" dirty="0" smtClean="0">
                <a:latin typeface="Cambria" pitchFamily="18" charset="0"/>
                <a:ea typeface="Cambria" pitchFamily="18" charset="0"/>
              </a:rPr>
              <a:t>A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pipeline combines processes, tooling, and automation to enable organizations and software teams to build, test, and deliver high-quality software quickly to end users.</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A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pipeline is a combination of automation, tools, and practices across the SDLC to facilitate the development and deployment of software into the hands of end users.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Critically, there is no one-size-fits-all approach to building a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pipeline and they often vary in design and implementation from one organization to another.</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 Most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pipelines, however, </a:t>
            </a:r>
            <a:r>
              <a:rPr lang="en-US" sz="1800" b="1" dirty="0" smtClean="0">
                <a:solidFill>
                  <a:srgbClr val="FF0000"/>
                </a:solidFill>
                <a:latin typeface="Cambria" pitchFamily="18" charset="0"/>
                <a:ea typeface="Cambria" pitchFamily="18" charset="0"/>
              </a:rPr>
              <a:t>involve automation, continuous integration and continuous deployment (CI/CD), automated testing, reporting, and monitoring.</a:t>
            </a:r>
            <a:endParaRPr lang="en-US" sz="1800" b="1" dirty="0">
              <a:solidFill>
                <a:srgbClr val="FF0000"/>
              </a:solidFill>
              <a:latin typeface="Cambria" pitchFamily="18" charset="0"/>
              <a:ea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07" y="560714"/>
            <a:ext cx="5897880" cy="602512"/>
          </a:xfrm>
        </p:spPr>
        <p:txBody>
          <a:bodyPr>
            <a:normAutofit/>
          </a:bodyPr>
          <a:lstStyle/>
          <a:p>
            <a:r>
              <a:rPr lang="en-US" sz="2400" b="1" dirty="0" smtClean="0"/>
              <a:t>Benefits of a </a:t>
            </a:r>
            <a:r>
              <a:rPr lang="en-US" sz="2400" b="1" dirty="0" err="1" smtClean="0"/>
              <a:t>DevOps</a:t>
            </a:r>
            <a:r>
              <a:rPr lang="en-US" sz="2400" b="1" dirty="0" smtClean="0"/>
              <a:t> pipeline</a:t>
            </a:r>
          </a:p>
          <a:p>
            <a:endParaRPr lang="en-US" sz="2400" b="1" dirty="0"/>
          </a:p>
        </p:txBody>
      </p:sp>
      <p:sp>
        <p:nvSpPr>
          <p:cNvPr id="4" name="Text Placeholder 3"/>
          <p:cNvSpPr>
            <a:spLocks noGrp="1"/>
          </p:cNvSpPr>
          <p:nvPr>
            <p:ph type="body" idx="2"/>
          </p:nvPr>
        </p:nvSpPr>
        <p:spPr>
          <a:xfrm>
            <a:off x="657921" y="1375317"/>
            <a:ext cx="7239000" cy="2806390"/>
          </a:xfrm>
        </p:spPr>
        <p:txBody>
          <a:bodyPr>
            <a:normAutofit/>
          </a:bodyPr>
          <a:lstStyle/>
          <a:p>
            <a:pPr algn="just">
              <a:buFont typeface="Arial" pitchFamily="34" charset="0"/>
              <a:buChar char="•"/>
            </a:pPr>
            <a:r>
              <a:rPr lang="en-US" sz="1800" dirty="0" smtClean="0">
                <a:latin typeface="Cambria" pitchFamily="18" charset="0"/>
                <a:ea typeface="Cambria" pitchFamily="18" charset="0"/>
              </a:rPr>
              <a:t>Faster software delivery</a:t>
            </a:r>
          </a:p>
          <a:p>
            <a:pPr algn="just">
              <a:buFont typeface="Arial" pitchFamily="34" charset="0"/>
              <a:buChar char="•"/>
            </a:pPr>
            <a:r>
              <a:rPr lang="en-US" sz="1800" dirty="0" smtClean="0">
                <a:latin typeface="Cambria" pitchFamily="18" charset="0"/>
                <a:ea typeface="Cambria" pitchFamily="18" charset="0"/>
              </a:rPr>
              <a:t>More reliable and higher-quality software</a:t>
            </a:r>
          </a:p>
          <a:p>
            <a:pPr algn="just">
              <a:buFont typeface="Arial" pitchFamily="34" charset="0"/>
              <a:buChar char="•"/>
            </a:pPr>
            <a:r>
              <a:rPr lang="en-US" sz="1800" dirty="0" smtClean="0">
                <a:latin typeface="Cambria" pitchFamily="18" charset="0"/>
                <a:ea typeface="Cambria" pitchFamily="18" charset="0"/>
              </a:rPr>
              <a:t>Reduced risk</a:t>
            </a:r>
          </a:p>
          <a:p>
            <a:pPr algn="just">
              <a:buFont typeface="Arial" pitchFamily="34" charset="0"/>
              <a:buChar char="•"/>
            </a:pPr>
            <a:r>
              <a:rPr lang="en-US" sz="1800" dirty="0" smtClean="0">
                <a:latin typeface="Cambria" pitchFamily="18" charset="0"/>
                <a:ea typeface="Cambria" pitchFamily="18" charset="0"/>
              </a:rPr>
              <a:t>Automation reduces the need for manual efforts</a:t>
            </a:r>
          </a:p>
          <a:p>
            <a:pPr algn="just">
              <a:buFont typeface="Arial" pitchFamily="34" charset="0"/>
              <a:buChar char="•"/>
            </a:pPr>
            <a:r>
              <a:rPr lang="en-US" sz="1800" dirty="0" smtClean="0">
                <a:latin typeface="Cambria" pitchFamily="18" charset="0"/>
                <a:ea typeface="Cambria" pitchFamily="18" charset="0"/>
              </a:rPr>
              <a:t>Shorter review times (and faster resolution times)</a:t>
            </a:r>
          </a:p>
          <a:p>
            <a:pPr algn="just">
              <a:buFont typeface="Arial" pitchFamily="34" charset="0"/>
              <a:buChar char="•"/>
            </a:pPr>
            <a:endParaRPr lang="en-US" sz="1800" dirty="0">
              <a:latin typeface="Cambria" pitchFamily="18" charset="0"/>
              <a:ea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1226208" y="3618338"/>
            <a:ext cx="6154737" cy="260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0947" y="962158"/>
            <a:ext cx="5897880" cy="602512"/>
          </a:xfrm>
        </p:spPr>
        <p:txBody>
          <a:bodyPr>
            <a:normAutofit/>
          </a:bodyPr>
          <a:lstStyle/>
          <a:p>
            <a:pPr algn="ctr"/>
            <a:r>
              <a:rPr lang="en-US" sz="1800" b="1" dirty="0" smtClean="0">
                <a:latin typeface="Cambria" pitchFamily="18" charset="0"/>
                <a:ea typeface="Cambria" pitchFamily="18" charset="0"/>
              </a:rPr>
              <a:t>Release management</a:t>
            </a:r>
            <a:endParaRPr lang="en-US" sz="1800" b="1" dirty="0">
              <a:latin typeface="Cambria" pitchFamily="18" charset="0"/>
              <a:ea typeface="Cambria" pitchFamily="18" charset="0"/>
            </a:endParaRPr>
          </a:p>
        </p:txBody>
      </p:sp>
      <p:sp>
        <p:nvSpPr>
          <p:cNvPr id="4" name="Text Placeholder 3"/>
          <p:cNvSpPr>
            <a:spLocks noGrp="1"/>
          </p:cNvSpPr>
          <p:nvPr>
            <p:ph type="body" idx="2"/>
          </p:nvPr>
        </p:nvSpPr>
        <p:spPr>
          <a:xfrm>
            <a:off x="557561" y="1609492"/>
            <a:ext cx="7239000" cy="4371752"/>
          </a:xfrm>
        </p:spPr>
        <p:txBody>
          <a:bodyPr>
            <a:normAutofit lnSpcReduction="10000"/>
          </a:bodyPr>
          <a:lstStyle/>
          <a:p>
            <a:pPr algn="just">
              <a:buFont typeface="Arial" pitchFamily="34" charset="0"/>
              <a:buChar char="•"/>
            </a:pPr>
            <a:r>
              <a:rPr lang="en-US" sz="1800" dirty="0" smtClean="0">
                <a:latin typeface="Cambria" pitchFamily="18" charset="0"/>
                <a:ea typeface="Cambria" pitchFamily="18" charset="0"/>
              </a:rPr>
              <a:t>Release management in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refers to the comprehensive set of practices and processes involved in </a:t>
            </a:r>
            <a:r>
              <a:rPr lang="en-US" sz="1800" dirty="0" smtClean="0">
                <a:solidFill>
                  <a:srgbClr val="FF0000"/>
                </a:solidFill>
                <a:latin typeface="Cambria" pitchFamily="18" charset="0"/>
                <a:ea typeface="Cambria" pitchFamily="18" charset="0"/>
              </a:rPr>
              <a:t>planning, scheduling, coordinating, and controlling the release of software applications </a:t>
            </a:r>
            <a:r>
              <a:rPr lang="en-US" sz="1800" dirty="0" smtClean="0">
                <a:latin typeface="Cambria" pitchFamily="18" charset="0"/>
                <a:ea typeface="Cambria" pitchFamily="18" charset="0"/>
              </a:rPr>
              <a:t>or updates.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It aims to minimize risk, ensure quality, and maximize the value of software releases to end-users or customers.</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In the world of software development, release management plays a pivotal role in ensuring the smooth and efficient delivery of software products.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It serves as a bridge between the development and operations teams, allowing for effective collaboration and coordination throughout the software development lifecycle.</a:t>
            </a:r>
            <a:r>
              <a:rPr lang="en-US" sz="1800" dirty="0" smtClean="0"/>
              <a:t> </a:t>
            </a:r>
            <a:endParaRPr lang="en-US" sz="1800" dirty="0">
              <a:latin typeface="Cambria" pitchFamily="18" charset="0"/>
              <a:ea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57561" y="1966331"/>
            <a:ext cx="7239000" cy="4371752"/>
          </a:xfrm>
        </p:spPr>
        <p:txBody>
          <a:bodyPr>
            <a:noAutofit/>
          </a:bodyPr>
          <a:lstStyle/>
          <a:p>
            <a:pPr algn="just">
              <a:buNone/>
            </a:pPr>
            <a:r>
              <a:rPr lang="en-US" sz="1800" b="1" dirty="0" smtClean="0">
                <a:latin typeface="Cambria" pitchFamily="18" charset="0"/>
                <a:ea typeface="Cambria" pitchFamily="18" charset="0"/>
              </a:rPr>
              <a:t>1. Planning and Coordination- </a:t>
            </a:r>
            <a:r>
              <a:rPr lang="en-US" sz="1800" dirty="0" smtClean="0">
                <a:latin typeface="Cambria" pitchFamily="18" charset="0"/>
                <a:ea typeface="Cambria" pitchFamily="18" charset="0"/>
              </a:rPr>
              <a:t>identifying the scope of a release, defining its objectives, and establishing a timeline for its delivery.</a:t>
            </a:r>
          </a:p>
          <a:p>
            <a:pPr algn="just">
              <a:buAutoNum type="arabicPeriod"/>
            </a:pPr>
            <a:endParaRPr lang="en-US" sz="1800" dirty="0" smtClean="0">
              <a:latin typeface="Cambria" pitchFamily="18" charset="0"/>
              <a:ea typeface="Cambria" pitchFamily="18" charset="0"/>
            </a:endParaRPr>
          </a:p>
          <a:p>
            <a:pPr algn="just">
              <a:buNone/>
            </a:pPr>
            <a:r>
              <a:rPr lang="en-US" sz="1800" dirty="0" smtClean="0">
                <a:latin typeface="Cambria" pitchFamily="18" charset="0"/>
                <a:ea typeface="Cambria" pitchFamily="18" charset="0"/>
              </a:rPr>
              <a:t>2. </a:t>
            </a:r>
            <a:r>
              <a:rPr lang="en-US" sz="1800" b="1" dirty="0" smtClean="0">
                <a:latin typeface="Cambria" pitchFamily="18" charset="0"/>
                <a:ea typeface="Cambria" pitchFamily="18" charset="0"/>
              </a:rPr>
              <a:t>Environment Management- </a:t>
            </a:r>
            <a:r>
              <a:rPr lang="en-US" sz="1800" dirty="0" smtClean="0">
                <a:latin typeface="Cambria" pitchFamily="18" charset="0"/>
                <a:ea typeface="Cambria" pitchFamily="18" charset="0"/>
              </a:rPr>
              <a:t>requires the establishment and maintenance of consistent and reliable environments for development, testing, and production.</a:t>
            </a:r>
          </a:p>
          <a:p>
            <a:pPr algn="just">
              <a:buNone/>
            </a:pPr>
            <a:endParaRPr lang="en-US" sz="1800" dirty="0" smtClean="0">
              <a:latin typeface="Cambria" pitchFamily="18" charset="0"/>
              <a:ea typeface="Cambria" pitchFamily="18" charset="0"/>
            </a:endParaRPr>
          </a:p>
          <a:p>
            <a:pPr algn="just">
              <a:buNone/>
            </a:pPr>
            <a:r>
              <a:rPr lang="en-US" sz="1800" dirty="0" smtClean="0">
                <a:latin typeface="Cambria" pitchFamily="18" charset="0"/>
                <a:ea typeface="Cambria" pitchFamily="18" charset="0"/>
              </a:rPr>
              <a:t>3</a:t>
            </a:r>
            <a:r>
              <a:rPr lang="en-US" sz="1800" b="1" dirty="0" smtClean="0">
                <a:latin typeface="Cambria" pitchFamily="18" charset="0"/>
                <a:ea typeface="Cambria" pitchFamily="18" charset="0"/>
              </a:rPr>
              <a:t>. Release Deployment- </a:t>
            </a:r>
            <a:r>
              <a:rPr lang="en-US" sz="1800" dirty="0" smtClean="0">
                <a:latin typeface="Cambria" pitchFamily="18" charset="0"/>
                <a:ea typeface="Cambria" pitchFamily="18" charset="0"/>
              </a:rPr>
              <a:t>The deployment phase of release management involves the </a:t>
            </a:r>
            <a:r>
              <a:rPr lang="en-US" sz="1800" dirty="0" smtClean="0">
                <a:solidFill>
                  <a:srgbClr val="FF0000"/>
                </a:solidFill>
                <a:latin typeface="Cambria" pitchFamily="18" charset="0"/>
                <a:ea typeface="Cambria" pitchFamily="18" charset="0"/>
              </a:rPr>
              <a:t>actual installation, configuration, and activation of the software release on target environments</a:t>
            </a:r>
            <a:r>
              <a:rPr lang="en-US" sz="1800" dirty="0" smtClean="0">
                <a:latin typeface="Cambria" pitchFamily="18" charset="0"/>
                <a:ea typeface="Cambria" pitchFamily="18" charset="0"/>
              </a:rPr>
              <a:t>.</a:t>
            </a:r>
          </a:p>
          <a:p>
            <a:pPr algn="just">
              <a:buNone/>
            </a:pPr>
            <a:endParaRPr lang="en-US" sz="1800" dirty="0" smtClean="0">
              <a:latin typeface="Cambria" pitchFamily="18" charset="0"/>
              <a:ea typeface="Cambria" pitchFamily="18" charset="0"/>
            </a:endParaRPr>
          </a:p>
          <a:p>
            <a:pPr algn="just">
              <a:buNone/>
            </a:pPr>
            <a:endParaRPr lang="en-US" sz="1800" dirty="0">
              <a:latin typeface="Cambria" pitchFamily="18" charset="0"/>
              <a:ea typeface="Cambria" pitchFamily="18" charset="0"/>
            </a:endParaRPr>
          </a:p>
        </p:txBody>
      </p:sp>
      <p:sp>
        <p:nvSpPr>
          <p:cNvPr id="5" name="Text Placeholder 4"/>
          <p:cNvSpPr>
            <a:spLocks noGrp="1"/>
          </p:cNvSpPr>
          <p:nvPr>
            <p:ph type="body" idx="1"/>
          </p:nvPr>
        </p:nvSpPr>
        <p:spPr>
          <a:xfrm>
            <a:off x="1326994" y="1062518"/>
            <a:ext cx="5897880" cy="602512"/>
          </a:xfrm>
        </p:spPr>
        <p:txBody>
          <a:bodyPr>
            <a:normAutofit/>
          </a:bodyPr>
          <a:lstStyle/>
          <a:p>
            <a:pPr algn="ctr"/>
            <a:r>
              <a:rPr lang="en-US" sz="1800" b="1" dirty="0" smtClean="0">
                <a:latin typeface="Cambria" pitchFamily="18" charset="0"/>
                <a:ea typeface="Cambria" pitchFamily="18" charset="0"/>
              </a:rPr>
              <a:t>Key Components of Release Management</a:t>
            </a:r>
          </a:p>
          <a:p>
            <a:pPr algn="ctr"/>
            <a:endParaRPr lang="en-US" sz="1800" dirty="0">
              <a:latin typeface="Cambria" pitchFamily="18" charset="0"/>
              <a:ea typeface="Cambr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79502" y="996175"/>
            <a:ext cx="7239000" cy="4371752"/>
          </a:xfrm>
        </p:spPr>
        <p:txBody>
          <a:bodyPr>
            <a:noAutofit/>
          </a:bodyPr>
          <a:lstStyle/>
          <a:p>
            <a:pPr algn="just">
              <a:buNone/>
            </a:pPr>
            <a:endParaRPr lang="en-US" sz="1800" dirty="0" smtClean="0">
              <a:latin typeface="Cambria" pitchFamily="18" charset="0"/>
              <a:ea typeface="Cambria" pitchFamily="18" charset="0"/>
            </a:endParaRPr>
          </a:p>
          <a:p>
            <a:pPr algn="just">
              <a:buNone/>
            </a:pPr>
            <a:r>
              <a:rPr lang="en-US" sz="1800" dirty="0" smtClean="0">
                <a:latin typeface="Cambria" pitchFamily="18" charset="0"/>
                <a:ea typeface="Cambria" pitchFamily="18" charset="0"/>
              </a:rPr>
              <a:t>4. </a:t>
            </a:r>
            <a:r>
              <a:rPr lang="en-US" sz="1800" b="1" dirty="0" smtClean="0">
                <a:latin typeface="Cambria" pitchFamily="18" charset="0"/>
                <a:ea typeface="Cambria" pitchFamily="18" charset="0"/>
              </a:rPr>
              <a:t>Testing and Quality Assurance- </a:t>
            </a:r>
            <a:r>
              <a:rPr lang="en-US" sz="1800" dirty="0" smtClean="0">
                <a:latin typeface="Cambria" pitchFamily="18" charset="0"/>
                <a:ea typeface="Cambria" pitchFamily="18" charset="0"/>
              </a:rPr>
              <a:t>conducting various types of testing, including unit testing, integration testing, regression testing, and user acceptance testing, to validate the functionality, performance, and security of the software release.</a:t>
            </a:r>
          </a:p>
          <a:p>
            <a:pPr algn="just">
              <a:buNone/>
            </a:pPr>
            <a:endParaRPr lang="en-US" sz="1800" dirty="0" smtClean="0">
              <a:latin typeface="Cambria" pitchFamily="18" charset="0"/>
              <a:ea typeface="Cambria" pitchFamily="18" charset="0"/>
            </a:endParaRPr>
          </a:p>
          <a:p>
            <a:pPr algn="just">
              <a:buNone/>
            </a:pPr>
            <a:r>
              <a:rPr lang="en-US" sz="1800" dirty="0" smtClean="0">
                <a:latin typeface="Cambria" pitchFamily="18" charset="0"/>
                <a:ea typeface="Cambria" pitchFamily="18" charset="0"/>
              </a:rPr>
              <a:t>5. </a:t>
            </a:r>
            <a:r>
              <a:rPr lang="en-US" sz="1800" b="1" dirty="0" smtClean="0">
                <a:latin typeface="Cambria" pitchFamily="18" charset="0"/>
                <a:ea typeface="Cambria" pitchFamily="18" charset="0"/>
              </a:rPr>
              <a:t>Change Management- </a:t>
            </a:r>
            <a:r>
              <a:rPr lang="en-US" sz="1800" dirty="0" smtClean="0">
                <a:latin typeface="Cambria" pitchFamily="18" charset="0"/>
                <a:ea typeface="Cambria" pitchFamily="18" charset="0"/>
              </a:rPr>
              <a:t>it involves assessing and managing the impact of changes introduced in a release. This includes </a:t>
            </a:r>
            <a:r>
              <a:rPr lang="en-US" sz="1800" dirty="0" smtClean="0">
                <a:solidFill>
                  <a:srgbClr val="FF0000"/>
                </a:solidFill>
                <a:latin typeface="Cambria" pitchFamily="18" charset="0"/>
                <a:ea typeface="Cambria" pitchFamily="18" charset="0"/>
              </a:rPr>
              <a:t>evaluating potential risks, communicating with stakeholders, and implementing strategies to minimize disruption </a:t>
            </a:r>
            <a:r>
              <a:rPr lang="en-US" sz="1800" dirty="0" smtClean="0">
                <a:latin typeface="Cambria" pitchFamily="18" charset="0"/>
                <a:ea typeface="Cambria" pitchFamily="18" charset="0"/>
              </a:rPr>
              <a:t>and ensure a smooth transition.</a:t>
            </a:r>
          </a:p>
          <a:p>
            <a:pPr algn="just">
              <a:buNone/>
            </a:pPr>
            <a:endParaRPr lang="en-US" sz="1800" dirty="0" smtClean="0">
              <a:latin typeface="Cambria" pitchFamily="18" charset="0"/>
              <a:ea typeface="Cambria" pitchFamily="18" charset="0"/>
            </a:endParaRPr>
          </a:p>
          <a:p>
            <a:pPr algn="just">
              <a:buNone/>
            </a:pPr>
            <a:r>
              <a:rPr lang="en-US" sz="1800" dirty="0" smtClean="0">
                <a:latin typeface="Cambria" pitchFamily="18" charset="0"/>
                <a:ea typeface="Cambria" pitchFamily="18" charset="0"/>
              </a:rPr>
              <a:t>6</a:t>
            </a:r>
            <a:r>
              <a:rPr lang="en-US" sz="1800" b="1" dirty="0" smtClean="0">
                <a:latin typeface="Cambria" pitchFamily="18" charset="0"/>
                <a:ea typeface="Cambria" pitchFamily="18" charset="0"/>
              </a:rPr>
              <a:t>. Release Monitoring and Feedback- </a:t>
            </a:r>
            <a:r>
              <a:rPr lang="en-US" sz="1800" dirty="0" smtClean="0">
                <a:latin typeface="Cambria" pitchFamily="18" charset="0"/>
                <a:ea typeface="Cambria" pitchFamily="18" charset="0"/>
              </a:rPr>
              <a:t>Monitoring the </a:t>
            </a:r>
            <a:r>
              <a:rPr lang="en-US" sz="1800" dirty="0" smtClean="0">
                <a:solidFill>
                  <a:srgbClr val="FF0000"/>
                </a:solidFill>
                <a:latin typeface="Cambria" pitchFamily="18" charset="0"/>
                <a:ea typeface="Cambria" pitchFamily="18" charset="0"/>
              </a:rPr>
              <a:t>performance and stability of a released software application is crucial </a:t>
            </a:r>
            <a:r>
              <a:rPr lang="en-US" sz="1800" dirty="0" smtClean="0">
                <a:latin typeface="Cambria" pitchFamily="18" charset="0"/>
                <a:ea typeface="Cambria" pitchFamily="18" charset="0"/>
              </a:rPr>
              <a:t>for identifying and addressing any issues or bugs. Gathering feedback from end-users and stakeholders helps to continuously improve the software and enhance future releases.</a:t>
            </a:r>
          </a:p>
          <a:p>
            <a:pPr algn="just">
              <a:buNone/>
            </a:pPr>
            <a:endParaRPr lang="en-US" sz="1800" dirty="0">
              <a:latin typeface="Cambria" pitchFamily="18" charset="0"/>
              <a:ea typeface="Cambr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9659" y="872947"/>
            <a:ext cx="5897880" cy="602512"/>
          </a:xfrm>
        </p:spPr>
        <p:txBody>
          <a:bodyPr>
            <a:normAutofit/>
          </a:bodyPr>
          <a:lstStyle/>
          <a:p>
            <a:pPr algn="ctr"/>
            <a:r>
              <a:rPr lang="en-US" sz="1800" b="1" dirty="0" smtClean="0"/>
              <a:t>Benefits of Effective Release Management</a:t>
            </a:r>
          </a:p>
          <a:p>
            <a:pPr algn="ctr"/>
            <a:endParaRPr lang="en-US" sz="1800" dirty="0"/>
          </a:p>
        </p:txBody>
      </p:sp>
      <p:sp>
        <p:nvSpPr>
          <p:cNvPr id="4" name="Text Placeholder 3"/>
          <p:cNvSpPr>
            <a:spLocks noGrp="1"/>
          </p:cNvSpPr>
          <p:nvPr>
            <p:ph type="body" idx="2"/>
          </p:nvPr>
        </p:nvSpPr>
        <p:spPr>
          <a:xfrm>
            <a:off x="602166" y="1776761"/>
            <a:ext cx="7239000" cy="4371752"/>
          </a:xfrm>
        </p:spPr>
        <p:txBody>
          <a:bodyPr/>
          <a:lstStyle/>
          <a:p>
            <a:pPr algn="just">
              <a:buFont typeface="Arial" pitchFamily="34" charset="0"/>
              <a:buChar char="•"/>
            </a:pPr>
            <a:r>
              <a:rPr lang="en-US" sz="1800" dirty="0" smtClean="0">
                <a:latin typeface="Cambria" pitchFamily="18" charset="0"/>
                <a:ea typeface="Cambria" pitchFamily="18" charset="0"/>
              </a:rPr>
              <a:t>Efficient Deployment and Rollback</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 Improved Quality Assurance</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 Enhanced Collaboration and Communication</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Increased Stability and Reliability</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Risk Mitigation and Compliance</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Continuous Improvement and Feedback Loop</a:t>
            </a:r>
          </a:p>
          <a:p>
            <a:pPr algn="just">
              <a:buNone/>
            </a:pPr>
            <a:endParaRPr lang="en-US" sz="1800" dirty="0" smtClean="0">
              <a:latin typeface="Cambria" pitchFamily="18" charset="0"/>
              <a:ea typeface="Cambria" pitchFamily="18" charset="0"/>
            </a:endParaRPr>
          </a:p>
          <a:p>
            <a:pPr algn="just"/>
            <a:endParaRPr lang="en-US" dirty="0">
              <a:latin typeface="Cambria" pitchFamily="18" charset="0"/>
              <a:ea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6204" y="1006762"/>
            <a:ext cx="5897880" cy="602512"/>
          </a:xfrm>
        </p:spPr>
        <p:txBody>
          <a:bodyPr>
            <a:normAutofit/>
          </a:bodyPr>
          <a:lstStyle/>
          <a:p>
            <a:pPr algn="ctr"/>
            <a:r>
              <a:rPr lang="en-US" sz="2000" b="1" dirty="0" smtClean="0"/>
              <a:t>Stages In </a:t>
            </a:r>
            <a:r>
              <a:rPr lang="en-US" sz="2000" b="1" dirty="0" err="1" smtClean="0"/>
              <a:t>DevOps</a:t>
            </a:r>
            <a:r>
              <a:rPr lang="en-US" sz="2000" b="1" dirty="0" smtClean="0"/>
              <a:t> Release Management</a:t>
            </a:r>
          </a:p>
          <a:p>
            <a:pPr algn="ctr"/>
            <a:endParaRPr lang="en-US" sz="2000" dirty="0"/>
          </a:p>
        </p:txBody>
      </p:sp>
      <p:sp>
        <p:nvSpPr>
          <p:cNvPr id="4" name="Text Placeholder 3"/>
          <p:cNvSpPr>
            <a:spLocks noGrp="1"/>
          </p:cNvSpPr>
          <p:nvPr>
            <p:ph type="body" idx="2"/>
          </p:nvPr>
        </p:nvSpPr>
        <p:spPr>
          <a:xfrm>
            <a:off x="591015" y="1743307"/>
            <a:ext cx="7239000" cy="4371752"/>
          </a:xfrm>
        </p:spPr>
        <p:txBody>
          <a:bodyPr>
            <a:normAutofit/>
          </a:bodyPr>
          <a:lstStyle/>
          <a:p>
            <a:pPr algn="just">
              <a:buFont typeface="Arial" pitchFamily="34" charset="0"/>
              <a:buChar char="•"/>
            </a:pPr>
            <a:r>
              <a:rPr lang="en-US" sz="1800" dirty="0" smtClean="0">
                <a:latin typeface="Cambria" pitchFamily="18" charset="0"/>
                <a:ea typeface="Cambria" pitchFamily="18" charset="0"/>
              </a:rPr>
              <a:t> Planning and Requirements Gathering</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Development and Testing</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Continuous Integration and Deployment</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Release Planning and Coordination</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Release Deployment</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Monitoring and Feedback</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4331" y="1062519"/>
            <a:ext cx="5897880" cy="602512"/>
          </a:xfrm>
        </p:spPr>
        <p:txBody>
          <a:bodyPr>
            <a:noAutofit/>
          </a:bodyPr>
          <a:lstStyle/>
          <a:p>
            <a:pPr algn="ctr"/>
            <a:r>
              <a:rPr lang="en-US" sz="1800" b="1" dirty="0" smtClean="0"/>
              <a:t> Best Practices for </a:t>
            </a:r>
            <a:r>
              <a:rPr lang="en-US" sz="1800" b="1" dirty="0" err="1" smtClean="0"/>
              <a:t>DevOps</a:t>
            </a:r>
            <a:r>
              <a:rPr lang="en-US" sz="1800" b="1" dirty="0" smtClean="0"/>
              <a:t> Release Management</a:t>
            </a:r>
          </a:p>
          <a:p>
            <a:pPr algn="ctr"/>
            <a:endParaRPr lang="en-US" sz="1800" b="1" dirty="0"/>
          </a:p>
        </p:txBody>
      </p:sp>
      <p:sp>
        <p:nvSpPr>
          <p:cNvPr id="4" name="Text Placeholder 3"/>
          <p:cNvSpPr>
            <a:spLocks noGrp="1"/>
          </p:cNvSpPr>
          <p:nvPr>
            <p:ph type="body" idx="2"/>
          </p:nvPr>
        </p:nvSpPr>
        <p:spPr/>
        <p:txBody>
          <a:bodyPr>
            <a:normAutofit/>
          </a:bodyPr>
          <a:lstStyle/>
          <a:p>
            <a:pPr algn="just">
              <a:buFont typeface="Arial" pitchFamily="34" charset="0"/>
              <a:buChar char="•"/>
            </a:pPr>
            <a:r>
              <a:rPr lang="en-US" sz="1800" dirty="0" smtClean="0">
                <a:latin typeface="Cambria" pitchFamily="18" charset="0"/>
                <a:ea typeface="Cambria" pitchFamily="18" charset="0"/>
              </a:rPr>
              <a:t>Establish Continuous Integration and Deployment</a:t>
            </a:r>
          </a:p>
          <a:p>
            <a:pPr algn="just">
              <a:buFont typeface="Arial" pitchFamily="34" charset="0"/>
              <a:buChar char="•"/>
            </a:pPr>
            <a:r>
              <a:rPr lang="en-US" sz="1800" dirty="0" smtClean="0">
                <a:latin typeface="Cambria" pitchFamily="18" charset="0"/>
                <a:ea typeface="Cambria" pitchFamily="18" charset="0"/>
              </a:rPr>
              <a:t>Implement Version Control</a:t>
            </a:r>
          </a:p>
          <a:p>
            <a:pPr algn="just">
              <a:buFont typeface="Arial" pitchFamily="34" charset="0"/>
              <a:buChar char="•"/>
            </a:pPr>
            <a:r>
              <a:rPr lang="en-US" sz="1800" dirty="0" smtClean="0">
                <a:latin typeface="Cambria" pitchFamily="18" charset="0"/>
                <a:ea typeface="Cambria" pitchFamily="18" charset="0"/>
              </a:rPr>
              <a:t> Define and Automate Release Pipelines</a:t>
            </a:r>
          </a:p>
          <a:p>
            <a:pPr algn="just">
              <a:buFont typeface="Arial" pitchFamily="34" charset="0"/>
              <a:buChar char="•"/>
            </a:pPr>
            <a:r>
              <a:rPr lang="en-US" sz="1800" dirty="0" smtClean="0">
                <a:latin typeface="Cambria" pitchFamily="18" charset="0"/>
                <a:ea typeface="Cambria" pitchFamily="18" charset="0"/>
              </a:rPr>
              <a:t>Use Infrastructure as Code (</a:t>
            </a:r>
            <a:r>
              <a:rPr lang="en-US" sz="1800" dirty="0" err="1" smtClean="0">
                <a:latin typeface="Cambria" pitchFamily="18" charset="0"/>
                <a:ea typeface="Cambria" pitchFamily="18" charset="0"/>
              </a:rPr>
              <a:t>IaC</a:t>
            </a:r>
            <a:r>
              <a:rPr lang="en-US" sz="1800" dirty="0" smtClean="0">
                <a:latin typeface="Cambria" pitchFamily="18" charset="0"/>
                <a:ea typeface="Cambria" pitchFamily="18" charset="0"/>
              </a:rPr>
              <a:t>)</a:t>
            </a:r>
          </a:p>
          <a:p>
            <a:pPr algn="just">
              <a:buFont typeface="Arial" pitchFamily="34" charset="0"/>
              <a:buChar char="•"/>
            </a:pPr>
            <a:r>
              <a:rPr lang="en-US" sz="1800" dirty="0" smtClean="0">
                <a:latin typeface="Cambria" pitchFamily="18" charset="0"/>
                <a:ea typeface="Cambria" pitchFamily="18" charset="0"/>
              </a:rPr>
              <a:t>Employ Continuous Monitoring and Feedback Loops</a:t>
            </a:r>
          </a:p>
          <a:p>
            <a:pPr algn="just">
              <a:buFont typeface="Arial" pitchFamily="34" charset="0"/>
              <a:buChar char="•"/>
            </a:pPr>
            <a:r>
              <a:rPr lang="en-US" sz="1800" dirty="0" smtClean="0">
                <a:latin typeface="Cambria" pitchFamily="18" charset="0"/>
                <a:ea typeface="Cambria" pitchFamily="18" charset="0"/>
              </a:rPr>
              <a:t>Conduct Testing at Every Stage</a:t>
            </a:r>
          </a:p>
          <a:p>
            <a:pPr algn="just">
              <a:buFont typeface="Arial" pitchFamily="34" charset="0"/>
              <a:buChar char="•"/>
            </a:pPr>
            <a:r>
              <a:rPr lang="en-US" sz="1800" dirty="0" smtClean="0">
                <a:latin typeface="Cambria" pitchFamily="18" charset="0"/>
                <a:ea typeface="Cambria" pitchFamily="18" charset="0"/>
              </a:rPr>
              <a:t>Facilitate Collaboration and Communication</a:t>
            </a:r>
          </a:p>
          <a:p>
            <a:pPr algn="just">
              <a:buFont typeface="Arial" pitchFamily="34" charset="0"/>
              <a:buChar char="•"/>
            </a:pPr>
            <a:r>
              <a:rPr lang="en-US" sz="1800" dirty="0" smtClean="0">
                <a:latin typeface="Cambria" pitchFamily="18" charset="0"/>
                <a:ea typeface="Cambria" pitchFamily="18" charset="0"/>
              </a:rPr>
              <a:t>Implement Change Management Processes</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541" y="683377"/>
            <a:ext cx="5897880" cy="602512"/>
          </a:xfrm>
        </p:spPr>
        <p:txBody>
          <a:bodyPr>
            <a:normAutofit/>
          </a:bodyPr>
          <a:lstStyle/>
          <a:p>
            <a:pPr algn="ctr"/>
            <a:r>
              <a:rPr lang="en-US" sz="2000" b="1" dirty="0" smtClean="0">
                <a:latin typeface="Cambria" pitchFamily="18" charset="0"/>
                <a:ea typeface="Cambria" pitchFamily="18" charset="0"/>
              </a:rPr>
              <a:t>Kanban </a:t>
            </a:r>
            <a:r>
              <a:rPr lang="en-US" sz="2000" b="1" dirty="0" err="1" smtClean="0">
                <a:latin typeface="Cambria" pitchFamily="18" charset="0"/>
                <a:ea typeface="Cambria" pitchFamily="18" charset="0"/>
              </a:rPr>
              <a:t>DevOps</a:t>
            </a:r>
            <a:r>
              <a:rPr lang="en-US" sz="2000" b="1" dirty="0" smtClean="0">
                <a:latin typeface="Cambria" pitchFamily="18" charset="0"/>
                <a:ea typeface="Cambria" pitchFamily="18" charset="0"/>
              </a:rPr>
              <a:t> Architecture</a:t>
            </a:r>
            <a:endParaRPr lang="en-US" sz="2000" b="1" dirty="0"/>
          </a:p>
        </p:txBody>
      </p:sp>
      <p:sp>
        <p:nvSpPr>
          <p:cNvPr id="4" name="Text Placeholder 3"/>
          <p:cNvSpPr>
            <a:spLocks noGrp="1"/>
          </p:cNvSpPr>
          <p:nvPr>
            <p:ph type="body" idx="2"/>
          </p:nvPr>
        </p:nvSpPr>
        <p:spPr>
          <a:xfrm>
            <a:off x="646771" y="1408771"/>
            <a:ext cx="7239000" cy="4371752"/>
          </a:xfrm>
        </p:spPr>
        <p:txBody>
          <a:bodyPr>
            <a:normAutofit fontScale="85000" lnSpcReduction="10000"/>
          </a:bodyPr>
          <a:lstStyle/>
          <a:p>
            <a:pPr algn="just" fontAlgn="base">
              <a:buFont typeface="Arial" pitchFamily="34" charset="0"/>
              <a:buChar char="•"/>
            </a:pPr>
            <a:r>
              <a:rPr lang="en-US" sz="1800" dirty="0" smtClean="0">
                <a:latin typeface="Cambria" pitchFamily="18" charset="0"/>
                <a:ea typeface="Cambria" pitchFamily="18" charset="0"/>
              </a:rPr>
              <a:t>A major subtype of Agile Development is the Kanban methodology which emphasizes </a:t>
            </a:r>
            <a:r>
              <a:rPr lang="en-US" sz="1800" dirty="0" smtClean="0">
                <a:solidFill>
                  <a:srgbClr val="FF0000"/>
                </a:solidFill>
                <a:latin typeface="Cambria" pitchFamily="18" charset="0"/>
                <a:ea typeface="Cambria" pitchFamily="18" charset="0"/>
              </a:rPr>
              <a:t>visualizing the entire product development </a:t>
            </a:r>
            <a:r>
              <a:rPr lang="en-US" sz="1800" dirty="0" smtClean="0">
                <a:latin typeface="Cambria" pitchFamily="18" charset="0"/>
                <a:ea typeface="Cambria" pitchFamily="18" charset="0"/>
              </a:rPr>
              <a:t>on boards.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None/>
            </a:pPr>
            <a:r>
              <a:rPr lang="en-US" sz="1800" b="1" dirty="0" smtClean="0">
                <a:latin typeface="Cambria" pitchFamily="18" charset="0"/>
                <a:ea typeface="Cambria" pitchFamily="18" charset="0"/>
              </a:rPr>
              <a:t> Kanban Methodology</a:t>
            </a:r>
          </a:p>
          <a:p>
            <a:pPr algn="just" fontAlgn="base">
              <a:buNone/>
            </a:pPr>
            <a:endParaRPr lang="en-US" sz="1800" b="1" dirty="0" smtClean="0">
              <a:latin typeface="Cambria" pitchFamily="18" charset="0"/>
              <a:ea typeface="Cambria" pitchFamily="18" charset="0"/>
            </a:endParaRPr>
          </a:p>
          <a:p>
            <a:pPr algn="just" fontAlgn="base">
              <a:buFont typeface="Arial" pitchFamily="34" charset="0"/>
              <a:buChar char="•"/>
            </a:pPr>
            <a:r>
              <a:rPr lang="en-US" sz="1800" dirty="0" err="1" smtClean="0">
                <a:latin typeface="Cambria" pitchFamily="18" charset="0"/>
                <a:ea typeface="Cambria" pitchFamily="18" charset="0"/>
              </a:rPr>
              <a:t>Kanban</a:t>
            </a:r>
            <a:r>
              <a:rPr lang="en-US" sz="1800" dirty="0" smtClean="0">
                <a:latin typeface="Cambria" pitchFamily="18" charset="0"/>
                <a:ea typeface="Cambria" pitchFamily="18" charset="0"/>
              </a:rPr>
              <a:t>(Kan-</a:t>
            </a:r>
            <a:r>
              <a:rPr lang="en-US" sz="1800" dirty="0" err="1" smtClean="0">
                <a:latin typeface="Cambria" pitchFamily="18" charset="0"/>
                <a:ea typeface="Cambria" pitchFamily="18" charset="0"/>
              </a:rPr>
              <a:t>sign,ban</a:t>
            </a:r>
            <a:r>
              <a:rPr lang="en-US" sz="1800" dirty="0" smtClean="0">
                <a:latin typeface="Cambria" pitchFamily="18" charset="0"/>
                <a:ea typeface="Cambria" pitchFamily="18" charset="0"/>
              </a:rPr>
              <a:t>-board) is one of the widely used software development methodologies along with Scrum. The Kanban Methodology was developed in the 1940s by Toyota for manufacturing purposes.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Kanban is a development framework that involves the use of a Kanban Board to visualize the workflow of the entire project.</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A Kanban board is nothing but a </a:t>
            </a:r>
            <a:r>
              <a:rPr lang="en-US" sz="1800" dirty="0" smtClean="0">
                <a:solidFill>
                  <a:srgbClr val="FF0000"/>
                </a:solidFill>
                <a:latin typeface="Cambria" pitchFamily="18" charset="0"/>
                <a:ea typeface="Cambria" pitchFamily="18" charset="0"/>
              </a:rPr>
              <a:t>work board that is divided into several columns. The individual columns represent the workflow phases of the project.</a:t>
            </a:r>
            <a:r>
              <a:rPr lang="en-US" sz="1800" dirty="0" smtClean="0">
                <a:latin typeface="Cambria" pitchFamily="18" charset="0"/>
                <a:ea typeface="Cambria" pitchFamily="18" charset="0"/>
              </a:rPr>
              <a:t> The set of these phases are – To-Do, In-Progress, Validation, and completed. </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93902" y="616469"/>
            <a:ext cx="5897880" cy="602512"/>
          </a:xfrm>
        </p:spPr>
        <p:txBody>
          <a:bodyPr>
            <a:normAutofit/>
          </a:bodyPr>
          <a:lstStyle/>
          <a:p>
            <a:pPr algn="ctr"/>
            <a:r>
              <a:rPr lang="en-US" sz="2800" b="1" dirty="0" smtClean="0"/>
              <a:t>Kanban Workflow</a:t>
            </a:r>
          </a:p>
          <a:p>
            <a:pPr algn="ctr"/>
            <a:endParaRPr lang="en-US" sz="2800" dirty="0"/>
          </a:p>
        </p:txBody>
      </p:sp>
      <p:sp>
        <p:nvSpPr>
          <p:cNvPr id="4" name="Text Placeholder 3"/>
          <p:cNvSpPr>
            <a:spLocks noGrp="1"/>
          </p:cNvSpPr>
          <p:nvPr>
            <p:ph type="body" idx="2"/>
          </p:nvPr>
        </p:nvSpPr>
        <p:spPr>
          <a:xfrm>
            <a:off x="624469" y="1509131"/>
            <a:ext cx="7239000" cy="4371752"/>
          </a:xfrm>
        </p:spPr>
        <p:txBody>
          <a:bodyPr>
            <a:noAutofit/>
          </a:bodyPr>
          <a:lstStyle/>
          <a:p>
            <a:pPr algn="just" fontAlgn="base">
              <a:buFont typeface="Arial" pitchFamily="34" charset="0"/>
              <a:buChar char="•"/>
            </a:pPr>
            <a:r>
              <a:rPr lang="en-US" sz="1800" b="1" dirty="0" smtClean="0">
                <a:latin typeface="Cambria" pitchFamily="18" charset="0"/>
                <a:ea typeface="Cambria" pitchFamily="18" charset="0"/>
              </a:rPr>
              <a:t>To-Do:</a:t>
            </a:r>
            <a:r>
              <a:rPr lang="en-US" sz="1800" dirty="0" smtClean="0">
                <a:latin typeface="Cambria" pitchFamily="18" charset="0"/>
                <a:ea typeface="Cambria" pitchFamily="18" charset="0"/>
              </a:rPr>
              <a:t> The workflow is started with an empty clear board where all the tasks are meant to be listed. The individual cards must provide a brief description and necessary details of tasks like due date, functionalities, nature of task, etc.</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In-Progress:</a:t>
            </a:r>
            <a:r>
              <a:rPr lang="en-US" sz="1800" dirty="0" smtClean="0">
                <a:latin typeface="Cambria" pitchFamily="18" charset="0"/>
                <a:ea typeface="Cambria" pitchFamily="18" charset="0"/>
              </a:rPr>
              <a:t> It acts as an indication that a team is currently operating working on it.</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Validation:</a:t>
            </a:r>
            <a:r>
              <a:rPr lang="en-US" sz="1800" dirty="0" smtClean="0">
                <a:latin typeface="Cambria" pitchFamily="18" charset="0"/>
                <a:ea typeface="Cambria" pitchFamily="18" charset="0"/>
              </a:rPr>
              <a:t> the code is reviewed, and the model is tested against several sets of tests like unit testing, acceptance testing, system testing, etc.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Done:</a:t>
            </a:r>
            <a:r>
              <a:rPr lang="en-US" sz="1800" dirty="0" smtClean="0">
                <a:latin typeface="Cambria" pitchFamily="18" charset="0"/>
                <a:ea typeface="Cambria" pitchFamily="18" charset="0"/>
              </a:rPr>
              <a:t> The done column reflects all the tasks that are finished and deployed without any errors.</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919153" y="910738"/>
            <a:ext cx="5181600" cy="443055"/>
          </a:xfrm>
          <a:prstGeom prst="rect">
            <a:avLst/>
          </a:prstGeom>
          <a:noFill/>
          <a:ln>
            <a:noFill/>
          </a:ln>
        </p:spPr>
        <p:txBody>
          <a:bodyPr spcFirstLastPara="1" wrap="square" lIns="0" tIns="12050" rIns="0" bIns="0" anchor="b" anchorCtr="0">
            <a:spAutoFit/>
          </a:bodyPr>
          <a:lstStyle/>
          <a:p>
            <a:pPr algn="ctr" fontAlgn="base"/>
            <a:r>
              <a:rPr lang="en-US" sz="2800" dirty="0" smtClean="0">
                <a:solidFill>
                  <a:srgbClr val="273239"/>
                </a:solidFill>
                <a:latin typeface="Nunito"/>
              </a:rPr>
              <a:t>Why </a:t>
            </a:r>
            <a:r>
              <a:rPr lang="en-US" sz="2800" dirty="0" err="1" smtClean="0">
                <a:solidFill>
                  <a:srgbClr val="273239"/>
                </a:solidFill>
                <a:latin typeface="Nunito"/>
              </a:rPr>
              <a:t>DevOps</a:t>
            </a:r>
            <a:r>
              <a:rPr lang="en-US" sz="2800" dirty="0" smtClean="0">
                <a:solidFill>
                  <a:srgbClr val="273239"/>
                </a:solidFill>
                <a:latin typeface="Nunito"/>
              </a:rPr>
              <a:t>?</a:t>
            </a:r>
            <a:endParaRPr lang="en-US" sz="2800" dirty="0">
              <a:solidFill>
                <a:srgbClr val="273239"/>
              </a:solidFill>
              <a:latin typeface="Nunito"/>
            </a:endParaRPr>
          </a:p>
        </p:txBody>
      </p:sp>
      <p:sp>
        <p:nvSpPr>
          <p:cNvPr id="97" name="Google Shape;97;p2"/>
          <p:cNvSpPr txBox="1"/>
          <p:nvPr/>
        </p:nvSpPr>
        <p:spPr>
          <a:xfrm>
            <a:off x="8234426" y="6450565"/>
            <a:ext cx="174625" cy="223520"/>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pPr marL="38100" marR="0" lvl="0" indent="0" algn="l" rtl="0">
                <a:lnSpc>
                  <a:spcPct val="117071"/>
                </a:lnSpc>
                <a:spcBef>
                  <a:spcPts val="0"/>
                </a:spcBef>
                <a:spcAft>
                  <a:spcPts val="0"/>
                </a:spcAft>
                <a:buNone/>
              </a:pPr>
              <a:t>3</a:t>
            </a:fld>
            <a:endParaRPr sz="1400" b="0" i="0" u="none" strike="noStrike" cap="none">
              <a:solidFill>
                <a:schemeClr val="dk1"/>
              </a:solidFill>
              <a:latin typeface="Arial"/>
              <a:ea typeface="Arial"/>
              <a:cs typeface="Arial"/>
              <a:sym typeface="Arial"/>
            </a:endParaRPr>
          </a:p>
        </p:txBody>
      </p:sp>
      <p:sp>
        <p:nvSpPr>
          <p:cNvPr id="98" name="Google Shape;98;p2"/>
          <p:cNvSpPr txBox="1"/>
          <p:nvPr/>
        </p:nvSpPr>
        <p:spPr>
          <a:xfrm>
            <a:off x="8509507" y="6448280"/>
            <a:ext cx="101600" cy="194310"/>
          </a:xfrm>
          <a:prstGeom prst="rect">
            <a:avLst/>
          </a:prstGeom>
          <a:noFill/>
          <a:ln>
            <a:noFill/>
          </a:ln>
        </p:spPr>
        <p:txBody>
          <a:bodyPr spcFirstLastPara="1" wrap="square" lIns="0" tIns="0" rIns="0" bIns="0" anchor="t" anchorCtr="0">
            <a:spAutoFit/>
          </a:bodyPr>
          <a:lstStyle/>
          <a:p>
            <a:pPr marL="12700" marR="0" lvl="0" indent="0" algn="l" rtl="0">
              <a:lnSpc>
                <a:spcPct val="117499"/>
              </a:lnSpc>
              <a:spcBef>
                <a:spcPts val="0"/>
              </a:spcBef>
              <a:spcAft>
                <a:spcPts val="0"/>
              </a:spcAft>
              <a:buNone/>
            </a:pPr>
            <a:r>
              <a:rPr lang="en-US" sz="1200" b="0" i="0" u="none" strike="noStrike" cap="none">
                <a:solidFill>
                  <a:srgbClr val="888888"/>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99" name="Google Shape;99;p2"/>
          <p:cNvSpPr txBox="1"/>
          <p:nvPr/>
        </p:nvSpPr>
        <p:spPr>
          <a:xfrm>
            <a:off x="670914" y="2185450"/>
            <a:ext cx="7452749" cy="3336155"/>
          </a:xfrm>
          <a:prstGeom prst="rect">
            <a:avLst/>
          </a:prstGeom>
          <a:noFill/>
          <a:ln>
            <a:noFill/>
          </a:ln>
        </p:spPr>
        <p:txBody>
          <a:bodyPr spcFirstLastPara="1" wrap="square" lIns="0" tIns="12050" rIns="0" bIns="0" anchor="t" anchorCtr="0">
            <a:spAutoFit/>
          </a:bodyPr>
          <a:lstStyle/>
          <a:p>
            <a:pPr marL="356870" marR="45720" lvl="0" indent="-344805" algn="just">
              <a:buClr>
                <a:schemeClr val="dk1"/>
              </a:buClr>
              <a:buSzPts val="3200"/>
              <a:buFont typeface="Arial"/>
              <a:buChar char="•"/>
            </a:pPr>
            <a:r>
              <a:rPr lang="en-US" sz="1800" dirty="0" smtClean="0">
                <a:latin typeface="Cambria" pitchFamily="18" charset="0"/>
                <a:ea typeface="Cambria" pitchFamily="18" charset="0"/>
              </a:rPr>
              <a:t>The goal of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to increase an organization’s speed when it comes to delivering applications and services. </a:t>
            </a:r>
          </a:p>
          <a:p>
            <a:pPr marL="356870" marR="45720" lvl="0" indent="-344805" algn="just">
              <a:buClr>
                <a:schemeClr val="dk1"/>
              </a:buClr>
              <a:buSzPts val="3200"/>
              <a:buFont typeface="Arial"/>
              <a:buChar char="•"/>
            </a:pPr>
            <a:endParaRPr lang="en-US" sz="1800" dirty="0" smtClean="0">
              <a:latin typeface="Cambria" pitchFamily="18" charset="0"/>
              <a:ea typeface="Cambria" pitchFamily="18" charset="0"/>
            </a:endParaRPr>
          </a:p>
          <a:p>
            <a:pPr marL="356870" marR="45720" lvl="0" indent="-344805" algn="just">
              <a:buClr>
                <a:schemeClr val="dk1"/>
              </a:buClr>
              <a:buSzPts val="3200"/>
              <a:buFont typeface="Arial"/>
              <a:buChar char="•"/>
            </a:pPr>
            <a:r>
              <a:rPr lang="en-US" sz="1800" dirty="0" smtClean="0">
                <a:latin typeface="Cambria" pitchFamily="18" charset="0"/>
                <a:ea typeface="Cambria" pitchFamily="18" charset="0"/>
              </a:rPr>
              <a:t>Many companies have successfully implemented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to enhance their user experience including Amazon, Netflix, etc.</a:t>
            </a:r>
          </a:p>
          <a:p>
            <a:pPr marL="356870" marR="45720" lvl="0" indent="-344805" algn="just">
              <a:buClr>
                <a:schemeClr val="dk1"/>
              </a:buClr>
              <a:buSzPts val="3200"/>
              <a:buFont typeface="Arial"/>
              <a:buChar char="•"/>
            </a:pPr>
            <a:endParaRPr lang="en-US" sz="1800" b="0" i="0" u="none" strike="noStrike" cap="none" dirty="0" smtClean="0">
              <a:solidFill>
                <a:schemeClr val="dk1"/>
              </a:solidFill>
              <a:latin typeface="Cambria" pitchFamily="18" charset="0"/>
              <a:ea typeface="Cambria" pitchFamily="18" charset="0"/>
              <a:cs typeface="Times New Roman"/>
              <a:sym typeface="Times New Roman"/>
            </a:endParaRPr>
          </a:p>
          <a:p>
            <a:pPr marL="356870" marR="45720" lvl="0" indent="-344805" algn="just">
              <a:buClr>
                <a:schemeClr val="dk1"/>
              </a:buClr>
              <a:buSzPts val="3200"/>
              <a:buFont typeface="Arial"/>
              <a:buChar char="•"/>
            </a:pPr>
            <a:r>
              <a:rPr lang="en-US" sz="1800" dirty="0" smtClean="0">
                <a:latin typeface="Cambria" pitchFamily="18" charset="0"/>
                <a:ea typeface="Cambria" pitchFamily="18" charset="0"/>
              </a:rPr>
              <a:t>Traditional IT has 1000s lines of code and is created by different teams with different standards whereas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created by one team with intimate knowledge of the product.</a:t>
            </a:r>
          </a:p>
          <a:p>
            <a:pPr marL="356870" marR="45720" lvl="0" indent="-344805" algn="just">
              <a:buClr>
                <a:schemeClr val="dk1"/>
              </a:buClr>
              <a:buSzPts val="3200"/>
              <a:buFont typeface="Arial"/>
              <a:buChar char="•"/>
            </a:pPr>
            <a:endParaRPr lang="en-US" sz="1800" dirty="0" smtClean="0">
              <a:latin typeface="Cambria" pitchFamily="18" charset="0"/>
              <a:ea typeface="Cambria" pitchFamily="18" charset="0"/>
            </a:endParaRPr>
          </a:p>
          <a:p>
            <a:pPr marL="356870" marR="45720" lvl="0" indent="-344805" algn="just">
              <a:buClr>
                <a:schemeClr val="dk1"/>
              </a:buClr>
              <a:buSzPts val="3200"/>
              <a:buFont typeface="Arial"/>
              <a:buChar char="•"/>
            </a:pPr>
            <a:r>
              <a:rPr lang="en-US" sz="1800" dirty="0" smtClean="0">
                <a:latin typeface="Cambria" pitchFamily="18" charset="0"/>
                <a:ea typeface="Cambria" pitchFamily="18" charset="0"/>
              </a:rPr>
              <a:t> Traditional IT is complex to understand and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is easily understandable.</a:t>
            </a:r>
            <a:endParaRPr lang="en-US" sz="1800" dirty="0">
              <a:latin typeface="Cambria" pitchFamily="18" charset="0"/>
              <a:ea typeface="Cambria" pitchFamily="18" charset="0"/>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76393" y="1148576"/>
            <a:ext cx="7564437" cy="498459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8507" y="872949"/>
            <a:ext cx="5897880" cy="602512"/>
          </a:xfrm>
        </p:spPr>
        <p:txBody>
          <a:bodyPr>
            <a:normAutofit/>
          </a:bodyPr>
          <a:lstStyle/>
          <a:p>
            <a:pPr algn="ctr" fontAlgn="base"/>
            <a:r>
              <a:rPr lang="en-US" sz="2800" b="1" dirty="0" smtClean="0"/>
              <a:t>Kanban Principles</a:t>
            </a:r>
          </a:p>
          <a:p>
            <a:pPr algn="ctr"/>
            <a:endParaRPr lang="en-US" sz="2800" b="1" dirty="0"/>
          </a:p>
        </p:txBody>
      </p:sp>
      <p:sp>
        <p:nvSpPr>
          <p:cNvPr id="4" name="Text Placeholder 3"/>
          <p:cNvSpPr>
            <a:spLocks noGrp="1"/>
          </p:cNvSpPr>
          <p:nvPr>
            <p:ph type="body" idx="2"/>
          </p:nvPr>
        </p:nvSpPr>
        <p:spPr>
          <a:xfrm>
            <a:off x="557561" y="1787912"/>
            <a:ext cx="7239000" cy="4371752"/>
          </a:xfrm>
        </p:spPr>
        <p:txBody>
          <a:bodyPr>
            <a:normAutofit/>
          </a:bodyPr>
          <a:lstStyle/>
          <a:p>
            <a:pPr algn="just">
              <a:buNone/>
            </a:pPr>
            <a:r>
              <a:rPr lang="en-US" sz="1800" dirty="0" smtClean="0">
                <a:latin typeface="Cambria" pitchFamily="18" charset="0"/>
                <a:ea typeface="Cambria" pitchFamily="18" charset="0"/>
              </a:rPr>
              <a:t>       Kanban methodology is based on Lean Development approach. Every single product being developed using the Kanban methodology must adhere to some set of key principles and guidelines.</a:t>
            </a:r>
          </a:p>
          <a:p>
            <a:pPr algn="just">
              <a:buNone/>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Start with the existing process</a:t>
            </a:r>
          </a:p>
          <a:p>
            <a:pPr algn="just">
              <a:buFont typeface="Arial" pitchFamily="34" charset="0"/>
              <a:buChar char="•"/>
            </a:pPr>
            <a:r>
              <a:rPr lang="en-US" sz="1800" dirty="0" smtClean="0">
                <a:latin typeface="Cambria" pitchFamily="18" charset="0"/>
                <a:ea typeface="Cambria" pitchFamily="18" charset="0"/>
              </a:rPr>
              <a:t>Agree to continue evolutionary and incremental changes</a:t>
            </a:r>
          </a:p>
          <a:p>
            <a:pPr algn="just">
              <a:buFont typeface="Arial" pitchFamily="34" charset="0"/>
              <a:buChar char="•"/>
            </a:pPr>
            <a:r>
              <a:rPr lang="en-US" sz="1800" dirty="0" smtClean="0">
                <a:latin typeface="Cambria" pitchFamily="18" charset="0"/>
                <a:ea typeface="Cambria" pitchFamily="18" charset="0"/>
              </a:rPr>
              <a:t>Admire current roles, processes, responsibilities &amp; titles</a:t>
            </a:r>
          </a:p>
          <a:p>
            <a:pPr algn="just">
              <a:buFont typeface="Arial" pitchFamily="34" charset="0"/>
              <a:buChar char="•"/>
            </a:pPr>
            <a:r>
              <a:rPr lang="en-US" sz="1800" dirty="0" smtClean="0">
                <a:latin typeface="Cambria" pitchFamily="18" charset="0"/>
                <a:ea typeface="Cambria" pitchFamily="18" charset="0"/>
              </a:rPr>
              <a:t>Leadership at all levels</a:t>
            </a:r>
            <a:endParaRPr lang="en-US" sz="1800" dirty="0">
              <a:latin typeface="Cambria" pitchFamily="18" charset="0"/>
              <a:ea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8711" y="962157"/>
            <a:ext cx="6311591" cy="602512"/>
          </a:xfrm>
        </p:spPr>
        <p:txBody>
          <a:bodyPr>
            <a:normAutofit/>
          </a:bodyPr>
          <a:lstStyle/>
          <a:p>
            <a:pPr algn="ctr"/>
            <a:r>
              <a:rPr lang="en-US" sz="2400" b="1" dirty="0" err="1" smtClean="0">
                <a:latin typeface="Cambria" pitchFamily="18" charset="0"/>
                <a:ea typeface="Cambria" pitchFamily="18" charset="0"/>
              </a:rPr>
              <a:t>DevOps</a:t>
            </a:r>
            <a:r>
              <a:rPr lang="en-US" sz="2400" b="1" dirty="0" smtClean="0">
                <a:latin typeface="Cambria" pitchFamily="18" charset="0"/>
                <a:ea typeface="Cambria" pitchFamily="18" charset="0"/>
              </a:rPr>
              <a:t> life cycle</a:t>
            </a:r>
            <a:endParaRPr lang="en-US" sz="2400" b="1" dirty="0" smtClean="0"/>
          </a:p>
        </p:txBody>
      </p:sp>
      <p:sp>
        <p:nvSpPr>
          <p:cNvPr id="4" name="Text Placeholder 3"/>
          <p:cNvSpPr>
            <a:spLocks noGrp="1"/>
          </p:cNvSpPr>
          <p:nvPr>
            <p:ph type="body" idx="2"/>
          </p:nvPr>
        </p:nvSpPr>
        <p:spPr>
          <a:xfrm>
            <a:off x="591014" y="1642947"/>
            <a:ext cx="7239000" cy="4371752"/>
          </a:xfrm>
        </p:spPr>
        <p:txBody>
          <a:bodyPr>
            <a:normAutofit/>
          </a:bodyPr>
          <a:lstStyle/>
          <a:p>
            <a:pPr fontAlgn="base">
              <a:buNone/>
            </a:pPr>
            <a:r>
              <a:rPr lang="en-US" sz="1800" b="1" dirty="0" smtClean="0"/>
              <a:t>7 Cs of </a:t>
            </a:r>
            <a:r>
              <a:rPr lang="en-US" sz="1800" b="1" dirty="0" err="1" smtClean="0"/>
              <a:t>DevOps</a:t>
            </a:r>
            <a:r>
              <a:rPr lang="en-US" sz="1800" b="1" dirty="0" smtClean="0"/>
              <a:t> </a:t>
            </a:r>
          </a:p>
          <a:p>
            <a:pPr fontAlgn="base">
              <a:buNone/>
            </a:pPr>
            <a:endParaRPr lang="en-US" sz="1800" b="1" dirty="0" smtClean="0"/>
          </a:p>
          <a:p>
            <a:pPr fontAlgn="base">
              <a:buFont typeface="Arial" pitchFamily="34" charset="0"/>
              <a:buChar char="•"/>
            </a:pPr>
            <a:r>
              <a:rPr lang="en-US" sz="1800" dirty="0" smtClean="0">
                <a:latin typeface="Cambria" pitchFamily="18" charset="0"/>
                <a:ea typeface="Cambria" pitchFamily="18" charset="0"/>
              </a:rPr>
              <a:t>Continuous Development</a:t>
            </a:r>
          </a:p>
          <a:p>
            <a:pPr fontAlgn="base">
              <a:buFont typeface="Arial" pitchFamily="34" charset="0"/>
              <a:buChar char="•"/>
            </a:pPr>
            <a:r>
              <a:rPr lang="en-US" sz="1800" dirty="0" smtClean="0">
                <a:latin typeface="Cambria" pitchFamily="18" charset="0"/>
                <a:ea typeface="Cambria" pitchFamily="18" charset="0"/>
              </a:rPr>
              <a:t>Continuous Integration</a:t>
            </a:r>
          </a:p>
          <a:p>
            <a:pPr fontAlgn="base">
              <a:buFont typeface="Arial" pitchFamily="34" charset="0"/>
              <a:buChar char="•"/>
            </a:pPr>
            <a:r>
              <a:rPr lang="en-US" sz="1800" dirty="0" smtClean="0">
                <a:latin typeface="Cambria" pitchFamily="18" charset="0"/>
                <a:ea typeface="Cambria" pitchFamily="18" charset="0"/>
              </a:rPr>
              <a:t>Continuous Testing</a:t>
            </a:r>
          </a:p>
          <a:p>
            <a:pPr fontAlgn="base">
              <a:buFont typeface="Arial" pitchFamily="34" charset="0"/>
              <a:buChar char="•"/>
            </a:pPr>
            <a:r>
              <a:rPr lang="en-US" sz="1800" dirty="0" smtClean="0">
                <a:latin typeface="Cambria" pitchFamily="18" charset="0"/>
                <a:ea typeface="Cambria" pitchFamily="18" charset="0"/>
              </a:rPr>
              <a:t>Continuous Deployment/Continuous Delivery</a:t>
            </a:r>
          </a:p>
          <a:p>
            <a:pPr fontAlgn="base">
              <a:buFont typeface="Arial" pitchFamily="34" charset="0"/>
              <a:buChar char="•"/>
            </a:pPr>
            <a:r>
              <a:rPr lang="en-US" sz="1800" dirty="0" smtClean="0">
                <a:latin typeface="Cambria" pitchFamily="18" charset="0"/>
                <a:ea typeface="Cambria" pitchFamily="18" charset="0"/>
              </a:rPr>
              <a:t>Continuous Monitoring</a:t>
            </a:r>
          </a:p>
          <a:p>
            <a:pPr fontAlgn="base">
              <a:buFont typeface="Arial" pitchFamily="34" charset="0"/>
              <a:buChar char="•"/>
            </a:pPr>
            <a:r>
              <a:rPr lang="en-US" sz="1800" dirty="0" smtClean="0">
                <a:latin typeface="Cambria" pitchFamily="18" charset="0"/>
                <a:ea typeface="Cambria" pitchFamily="18" charset="0"/>
              </a:rPr>
              <a:t>Continuous Feedback</a:t>
            </a:r>
          </a:p>
          <a:p>
            <a:pPr fontAlgn="base">
              <a:buFont typeface="Arial" pitchFamily="34" charset="0"/>
              <a:buChar char="•"/>
            </a:pPr>
            <a:r>
              <a:rPr lang="en-US" sz="1800" dirty="0" smtClean="0">
                <a:latin typeface="Cambria" pitchFamily="18" charset="0"/>
                <a:ea typeface="Cambria" pitchFamily="18" charset="0"/>
              </a:rPr>
              <a:t>Continuous Operations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0583" y="638772"/>
            <a:ext cx="6311591" cy="602512"/>
          </a:xfrm>
        </p:spPr>
        <p:txBody>
          <a:bodyPr>
            <a:normAutofit/>
          </a:bodyPr>
          <a:lstStyle/>
          <a:p>
            <a:pPr algn="ctr"/>
            <a:r>
              <a:rPr lang="en-US" sz="2000" b="1" dirty="0" smtClean="0">
                <a:latin typeface="Cambria" pitchFamily="18" charset="0"/>
                <a:ea typeface="Cambria" pitchFamily="18" charset="0"/>
              </a:rPr>
              <a:t>Business Agility</a:t>
            </a:r>
            <a:endParaRPr lang="en-US" sz="2000" b="1" dirty="0"/>
          </a:p>
        </p:txBody>
      </p:sp>
      <p:sp>
        <p:nvSpPr>
          <p:cNvPr id="4" name="Text Placeholder 3"/>
          <p:cNvSpPr>
            <a:spLocks noGrp="1"/>
          </p:cNvSpPr>
          <p:nvPr>
            <p:ph type="body" idx="2"/>
          </p:nvPr>
        </p:nvSpPr>
        <p:spPr>
          <a:xfrm>
            <a:off x="156116" y="1241502"/>
            <a:ext cx="7783551" cy="4371752"/>
          </a:xfrm>
        </p:spPr>
        <p:txBody>
          <a:bodyPr>
            <a:noAutofit/>
          </a:bodyPr>
          <a:lstStyle/>
          <a:p>
            <a:pPr lvl="1" algn="just">
              <a:buFont typeface="Arial" pitchFamily="34" charset="0"/>
              <a:buChar char="•"/>
            </a:pPr>
            <a:r>
              <a:rPr lang="en-US" sz="1600" dirty="0" smtClean="0">
                <a:latin typeface="Cambria" pitchFamily="18" charset="0"/>
                <a:ea typeface="Cambria" pitchFamily="18" charset="0"/>
              </a:rPr>
              <a:t>Business agility refers to an organization’s ability to adapt, respond, and thrive in a rapidly changing business environment. It involves being flexible, innovative, and capable of making quick decisions to seize opportunities or mitigate risks</a:t>
            </a:r>
            <a:r>
              <a:rPr lang="en-US" sz="1600" dirty="0" smtClean="0">
                <a:latin typeface="Cambria" pitchFamily="18" charset="0"/>
                <a:ea typeface="Cambria" pitchFamily="18" charset="0"/>
              </a:rPr>
              <a:t>.</a:t>
            </a:r>
          </a:p>
          <a:p>
            <a:pPr lvl="1" algn="just">
              <a:buFont typeface="Arial" pitchFamily="34" charset="0"/>
              <a:buChar char="•"/>
            </a:pPr>
            <a:endParaRPr lang="en-US" sz="1600" dirty="0" smtClean="0">
              <a:latin typeface="Cambria" pitchFamily="18" charset="0"/>
              <a:ea typeface="Cambria" pitchFamily="18" charset="0"/>
            </a:endParaRPr>
          </a:p>
          <a:p>
            <a:pPr lvl="1" algn="just">
              <a:buNone/>
            </a:pPr>
            <a:r>
              <a:rPr lang="en-US" sz="1600" b="1" dirty="0" smtClean="0">
                <a:latin typeface="Cambria" pitchFamily="18" charset="0"/>
                <a:ea typeface="Cambria" pitchFamily="18" charset="0"/>
              </a:rPr>
              <a:t>Key Aspects</a:t>
            </a:r>
            <a:endParaRPr lang="en-US" sz="1600" dirty="0" smtClean="0">
              <a:latin typeface="Cambria" pitchFamily="18" charset="0"/>
              <a:ea typeface="Cambria" pitchFamily="18" charset="0"/>
            </a:endParaRPr>
          </a:p>
          <a:p>
            <a:pPr lvl="2" algn="just">
              <a:buFont typeface="Arial" pitchFamily="34" charset="0"/>
              <a:buChar char="•"/>
            </a:pPr>
            <a:r>
              <a:rPr lang="en-US" sz="1600" b="1" dirty="0" smtClean="0">
                <a:latin typeface="Cambria" pitchFamily="18" charset="0"/>
                <a:ea typeface="Cambria" pitchFamily="18" charset="0"/>
              </a:rPr>
              <a:t>Adaptive Strategy</a:t>
            </a:r>
            <a:r>
              <a:rPr lang="en-US" sz="1600" dirty="0" smtClean="0">
                <a:latin typeface="Cambria" pitchFamily="18" charset="0"/>
                <a:ea typeface="Cambria" pitchFamily="18" charset="0"/>
              </a:rPr>
              <a:t>: Organizations need to develop strategies that can evolve based on market dynamics, customer needs, and technological advancements.</a:t>
            </a:r>
          </a:p>
          <a:p>
            <a:pPr lvl="2" algn="just">
              <a:buFont typeface="Arial" pitchFamily="34" charset="0"/>
              <a:buChar char="•"/>
            </a:pPr>
            <a:r>
              <a:rPr lang="en-US" sz="1600" b="1" dirty="0" smtClean="0">
                <a:latin typeface="Cambria" pitchFamily="18" charset="0"/>
                <a:ea typeface="Cambria" pitchFamily="18" charset="0"/>
              </a:rPr>
              <a:t>Agile Practices</a:t>
            </a:r>
            <a:r>
              <a:rPr lang="en-US" sz="1600" dirty="0" smtClean="0">
                <a:latin typeface="Cambria" pitchFamily="18" charset="0"/>
                <a:ea typeface="Cambria" pitchFamily="18" charset="0"/>
              </a:rPr>
              <a:t>: Implementing agile methodologies (such as Scrum, </a:t>
            </a:r>
            <a:r>
              <a:rPr lang="en-US" sz="1600" dirty="0" err="1" smtClean="0">
                <a:latin typeface="Cambria" pitchFamily="18" charset="0"/>
                <a:ea typeface="Cambria" pitchFamily="18" charset="0"/>
              </a:rPr>
              <a:t>Kanban</a:t>
            </a:r>
            <a:r>
              <a:rPr lang="en-US" sz="1600" dirty="0" smtClean="0">
                <a:latin typeface="Cambria" pitchFamily="18" charset="0"/>
                <a:ea typeface="Cambria" pitchFamily="18" charset="0"/>
              </a:rPr>
              <a:t>, or </a:t>
            </a:r>
            <a:r>
              <a:rPr lang="en-US" sz="1600" dirty="0" err="1" smtClean="0">
                <a:latin typeface="Cambria" pitchFamily="18" charset="0"/>
                <a:ea typeface="Cambria" pitchFamily="18" charset="0"/>
              </a:rPr>
              <a:t>SAFe</a:t>
            </a:r>
            <a:r>
              <a:rPr lang="en-US" sz="1600" dirty="0" smtClean="0">
                <a:latin typeface="Cambria" pitchFamily="18" charset="0"/>
                <a:ea typeface="Cambria" pitchFamily="18" charset="0"/>
              </a:rPr>
              <a:t>) allows teams to collaborate, iterate, and deliver value incrementally.</a:t>
            </a:r>
          </a:p>
          <a:p>
            <a:pPr lvl="2" algn="just">
              <a:buFont typeface="Arial" pitchFamily="34" charset="0"/>
              <a:buChar char="•"/>
            </a:pPr>
            <a:r>
              <a:rPr lang="en-US" sz="1600" b="1" dirty="0" smtClean="0">
                <a:latin typeface="Cambria" pitchFamily="18" charset="0"/>
                <a:ea typeface="Cambria" pitchFamily="18" charset="0"/>
              </a:rPr>
              <a:t>Cross-Functional Teams</a:t>
            </a:r>
            <a:r>
              <a:rPr lang="en-US" sz="1600" dirty="0" smtClean="0">
                <a:latin typeface="Cambria" pitchFamily="18" charset="0"/>
                <a:ea typeface="Cambria" pitchFamily="18" charset="0"/>
              </a:rPr>
              <a:t>: Encouraging collaboration across different functions (development, marketing, operations) fosters agility.</a:t>
            </a:r>
          </a:p>
          <a:p>
            <a:pPr lvl="2" algn="just">
              <a:buFont typeface="Arial" pitchFamily="34" charset="0"/>
              <a:buChar char="•"/>
            </a:pPr>
            <a:r>
              <a:rPr lang="en-US" sz="1600" b="1" dirty="0" smtClean="0">
                <a:latin typeface="Cambria" pitchFamily="18" charset="0"/>
                <a:ea typeface="Cambria" pitchFamily="18" charset="0"/>
              </a:rPr>
              <a:t>Customer-Centric Approach</a:t>
            </a:r>
            <a:r>
              <a:rPr lang="en-US" sz="1600" dirty="0" smtClean="0">
                <a:latin typeface="Cambria" pitchFamily="18" charset="0"/>
                <a:ea typeface="Cambria" pitchFamily="18" charset="0"/>
              </a:rPr>
              <a:t>: Prioritizing customer feedback and adjusting products/services accordingly.</a:t>
            </a:r>
          </a:p>
          <a:p>
            <a:pPr lvl="2" algn="just">
              <a:buFont typeface="Arial" pitchFamily="34" charset="0"/>
              <a:buChar char="•"/>
            </a:pPr>
            <a:r>
              <a:rPr lang="en-US" sz="1600" b="1" dirty="0" smtClean="0">
                <a:latin typeface="Cambria" pitchFamily="18" charset="0"/>
                <a:ea typeface="Cambria" pitchFamily="18" charset="0"/>
              </a:rPr>
              <a:t>Lean Thinking</a:t>
            </a:r>
            <a:r>
              <a:rPr lang="en-US" sz="1600" dirty="0" smtClean="0">
                <a:latin typeface="Cambria" pitchFamily="18" charset="0"/>
                <a:ea typeface="Cambria" pitchFamily="18" charset="0"/>
              </a:rPr>
              <a:t>: Eliminating waste, optimizing processes, and focusing on value delivery.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01804" y="1676400"/>
            <a:ext cx="7560528" cy="4371752"/>
          </a:xfrm>
        </p:spPr>
        <p:txBody>
          <a:bodyPr>
            <a:noAutofit/>
          </a:bodyPr>
          <a:lstStyle/>
          <a:p>
            <a:pPr lvl="1" algn="just">
              <a:buNone/>
            </a:pPr>
            <a:r>
              <a:rPr lang="en-US" sz="1800" b="1" dirty="0" smtClean="0">
                <a:latin typeface="Cambria" pitchFamily="18" charset="0"/>
                <a:ea typeface="Cambria" pitchFamily="18" charset="0"/>
              </a:rPr>
              <a:t>Benefits</a:t>
            </a:r>
            <a:r>
              <a:rPr lang="en-US" sz="1800" dirty="0" smtClean="0">
                <a:latin typeface="Cambria" pitchFamily="18" charset="0"/>
                <a:ea typeface="Cambria" pitchFamily="18" charset="0"/>
              </a:rPr>
              <a:t>:</a:t>
            </a:r>
          </a:p>
          <a:p>
            <a:pPr lvl="2" algn="just">
              <a:buFont typeface="Arial" pitchFamily="34" charset="0"/>
              <a:buChar char="•"/>
            </a:pPr>
            <a:r>
              <a:rPr lang="en-US" sz="1800" dirty="0" smtClean="0">
                <a:latin typeface="Cambria" pitchFamily="18" charset="0"/>
                <a:ea typeface="Cambria" pitchFamily="18" charset="0"/>
              </a:rPr>
              <a:t>Faster time-to-market</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Improved customer satisfaction</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Better risk management</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Enhanced innovation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79862" y="884664"/>
            <a:ext cx="7239000" cy="4371752"/>
          </a:xfrm>
        </p:spPr>
        <p:txBody>
          <a:bodyPr>
            <a:noAutofit/>
          </a:bodyPr>
          <a:lstStyle/>
          <a:p>
            <a:pPr algn="just">
              <a:buNone/>
            </a:pPr>
            <a:endParaRPr lang="en-US" sz="1600" b="1" dirty="0" smtClean="0">
              <a:latin typeface="Cambria" pitchFamily="18" charset="0"/>
              <a:ea typeface="Cambria" pitchFamily="18" charset="0"/>
            </a:endParaRPr>
          </a:p>
          <a:p>
            <a:pPr algn="just">
              <a:buNone/>
            </a:pPr>
            <a:r>
              <a:rPr lang="en-US" sz="1600" b="1" dirty="0" smtClean="0">
                <a:latin typeface="Cambria" pitchFamily="18" charset="0"/>
                <a:ea typeface="Cambria" pitchFamily="18" charset="0"/>
              </a:rPr>
              <a:t> Continuous Testing</a:t>
            </a:r>
            <a:endParaRPr lang="en-US" sz="1600" dirty="0" smtClean="0">
              <a:latin typeface="Cambria" pitchFamily="18" charset="0"/>
              <a:ea typeface="Cambria" pitchFamily="18" charset="0"/>
            </a:endParaRPr>
          </a:p>
          <a:p>
            <a:pPr algn="just">
              <a:buNone/>
            </a:pPr>
            <a:r>
              <a:rPr lang="en-US" sz="1600" dirty="0" smtClean="0">
                <a:latin typeface="Cambria" pitchFamily="18" charset="0"/>
                <a:ea typeface="Cambria" pitchFamily="18" charset="0"/>
              </a:rPr>
              <a:t> Continuous testing is an integral part of the software development</a:t>
            </a:r>
          </a:p>
          <a:p>
            <a:pPr algn="just">
              <a:buNone/>
            </a:pPr>
            <a:r>
              <a:rPr lang="en-US" sz="1600" dirty="0" smtClean="0">
                <a:latin typeface="Cambria" pitchFamily="18" charset="0"/>
                <a:ea typeface="Cambria" pitchFamily="18" charset="0"/>
              </a:rPr>
              <a:t> lifecycle (SDLC) where testing activities occur continuously</a:t>
            </a:r>
          </a:p>
          <a:p>
            <a:pPr algn="just">
              <a:buNone/>
            </a:pPr>
            <a:r>
              <a:rPr lang="en-US" sz="1600" dirty="0" smtClean="0">
                <a:latin typeface="Cambria" pitchFamily="18" charset="0"/>
                <a:ea typeface="Cambria" pitchFamily="18" charset="0"/>
              </a:rPr>
              <a:t> throughout the development process.</a:t>
            </a:r>
          </a:p>
          <a:p>
            <a:pPr algn="just">
              <a:buNone/>
            </a:pPr>
            <a:endParaRPr lang="en-US" sz="1600" b="1" dirty="0" smtClean="0">
              <a:latin typeface="Cambria" pitchFamily="18" charset="0"/>
              <a:ea typeface="Cambria" pitchFamily="18" charset="0"/>
            </a:endParaRPr>
          </a:p>
          <a:p>
            <a:pPr algn="just">
              <a:buNone/>
            </a:pPr>
            <a:r>
              <a:rPr lang="en-US" sz="1600" b="1" dirty="0" smtClean="0">
                <a:latin typeface="Cambria" pitchFamily="18" charset="0"/>
                <a:ea typeface="Cambria" pitchFamily="18" charset="0"/>
              </a:rPr>
              <a:t>Key Aspects</a:t>
            </a:r>
            <a:r>
              <a:rPr lang="en-US" sz="1600" dirty="0" smtClean="0">
                <a:latin typeface="Cambria" pitchFamily="18" charset="0"/>
                <a:ea typeface="Cambria" pitchFamily="18" charset="0"/>
              </a:rPr>
              <a:t>:</a:t>
            </a:r>
          </a:p>
          <a:p>
            <a:pPr lvl="2" algn="just">
              <a:buFont typeface="Arial" pitchFamily="34" charset="0"/>
              <a:buChar char="•"/>
            </a:pPr>
            <a:r>
              <a:rPr lang="en-US" sz="1600" b="1" dirty="0" smtClean="0">
                <a:latin typeface="Cambria" pitchFamily="18" charset="0"/>
                <a:ea typeface="Cambria" pitchFamily="18" charset="0"/>
              </a:rPr>
              <a:t>Automation</a:t>
            </a:r>
            <a:r>
              <a:rPr lang="en-US" sz="1600" dirty="0" smtClean="0">
                <a:latin typeface="Cambria" pitchFamily="18" charset="0"/>
                <a:ea typeface="Cambria" pitchFamily="18" charset="0"/>
              </a:rPr>
              <a:t>: Leveraging test automation tools to execute tests frequently and consistently.</a:t>
            </a:r>
          </a:p>
          <a:p>
            <a:pPr lvl="2" algn="just">
              <a:buFont typeface="Arial" pitchFamily="34" charset="0"/>
              <a:buChar char="•"/>
            </a:pPr>
            <a:r>
              <a:rPr lang="en-US" sz="1600" b="1" dirty="0" smtClean="0">
                <a:latin typeface="Cambria" pitchFamily="18" charset="0"/>
                <a:ea typeface="Cambria" pitchFamily="18" charset="0"/>
              </a:rPr>
              <a:t>Shift-Left Testing</a:t>
            </a:r>
            <a:r>
              <a:rPr lang="en-US" sz="1600" dirty="0" smtClean="0">
                <a:latin typeface="Cambria" pitchFamily="18" charset="0"/>
                <a:ea typeface="Cambria" pitchFamily="18" charset="0"/>
              </a:rPr>
              <a:t>: Moving testing activities earlier in the SDLC to catch defects sooner.</a:t>
            </a:r>
          </a:p>
          <a:p>
            <a:pPr lvl="2" algn="just">
              <a:buFont typeface="Arial" pitchFamily="34" charset="0"/>
              <a:buChar char="•"/>
            </a:pPr>
            <a:r>
              <a:rPr lang="en-US" sz="1600" b="1" dirty="0" smtClean="0">
                <a:latin typeface="Cambria" pitchFamily="18" charset="0"/>
                <a:ea typeface="Cambria" pitchFamily="18" charset="0"/>
              </a:rPr>
              <a:t>Integration with CI/CD</a:t>
            </a:r>
            <a:r>
              <a:rPr lang="en-US" sz="1600" dirty="0" smtClean="0">
                <a:latin typeface="Cambria" pitchFamily="18" charset="0"/>
                <a:ea typeface="Cambria" pitchFamily="18" charset="0"/>
              </a:rPr>
              <a:t>: Integrating testing into the continuous integration and continuous deployment pipelines.</a:t>
            </a:r>
          </a:p>
          <a:p>
            <a:pPr lvl="2" algn="just">
              <a:buFont typeface="Arial" pitchFamily="34" charset="0"/>
              <a:buChar char="•"/>
            </a:pPr>
            <a:r>
              <a:rPr lang="en-US" sz="1600" b="1" dirty="0" smtClean="0">
                <a:latin typeface="Cambria" pitchFamily="18" charset="0"/>
                <a:ea typeface="Cambria" pitchFamily="18" charset="0"/>
              </a:rPr>
              <a:t>Test Data Management</a:t>
            </a:r>
            <a:r>
              <a:rPr lang="en-US" sz="1600" dirty="0" smtClean="0">
                <a:latin typeface="Cambria" pitchFamily="18" charset="0"/>
                <a:ea typeface="Cambria" pitchFamily="18" charset="0"/>
              </a:rPr>
              <a:t>: Ensuring availability of relevant test data for various scenarios.</a:t>
            </a:r>
          </a:p>
          <a:p>
            <a:pPr lvl="2" algn="just">
              <a:buFont typeface="Arial" pitchFamily="34" charset="0"/>
              <a:buChar char="•"/>
            </a:pPr>
            <a:r>
              <a:rPr lang="en-US" sz="1600" b="1" dirty="0" smtClean="0">
                <a:latin typeface="Cambria" pitchFamily="18" charset="0"/>
                <a:ea typeface="Cambria" pitchFamily="18" charset="0"/>
              </a:rPr>
              <a:t>Performance Testing</a:t>
            </a:r>
            <a:r>
              <a:rPr lang="en-US" sz="1600" dirty="0" smtClean="0">
                <a:latin typeface="Cambria" pitchFamily="18" charset="0"/>
                <a:ea typeface="Cambria" pitchFamily="18" charset="0"/>
              </a:rPr>
              <a:t>: Continuously assessing system performance under different loads.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91015" y="1308410"/>
            <a:ext cx="7239000" cy="4371752"/>
          </a:xfrm>
        </p:spPr>
        <p:txBody>
          <a:bodyPr>
            <a:noAutofit/>
          </a:bodyPr>
          <a:lstStyle/>
          <a:p>
            <a:pPr lvl="1" algn="just">
              <a:buNone/>
            </a:pPr>
            <a:r>
              <a:rPr lang="en-US" sz="1800" b="1" dirty="0" smtClean="0">
                <a:latin typeface="Cambria" pitchFamily="18" charset="0"/>
                <a:ea typeface="Cambria" pitchFamily="18" charset="0"/>
              </a:rPr>
              <a:t>Benefits</a:t>
            </a:r>
            <a:endParaRPr lang="en-US" sz="1800" dirty="0" smtClean="0">
              <a:latin typeface="Cambria" pitchFamily="18" charset="0"/>
              <a:ea typeface="Cambria" pitchFamily="18" charset="0"/>
            </a:endParaRPr>
          </a:p>
          <a:p>
            <a:pPr lvl="1" algn="just">
              <a:buNone/>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Early defect detection</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Faster feedback loops</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Reduced regression issues</a:t>
            </a:r>
          </a:p>
          <a:p>
            <a:pPr lvl="2" algn="just">
              <a:buFont typeface="Arial" pitchFamily="34" charset="0"/>
              <a:buChar char="•"/>
            </a:pPr>
            <a:endParaRPr lang="en-US" sz="1800" dirty="0" smtClean="0">
              <a:latin typeface="Cambria" pitchFamily="18" charset="0"/>
              <a:ea typeface="Cambria" pitchFamily="18" charset="0"/>
            </a:endParaRPr>
          </a:p>
          <a:p>
            <a:pPr lvl="2" algn="just">
              <a:buFont typeface="Arial" pitchFamily="34" charset="0"/>
              <a:buChar char="•"/>
            </a:pPr>
            <a:r>
              <a:rPr lang="en-US" sz="1800" dirty="0" smtClean="0">
                <a:latin typeface="Cambria" pitchFamily="18" charset="0"/>
                <a:ea typeface="Cambria" pitchFamily="18" charset="0"/>
              </a:rPr>
              <a:t>Increased confidence in software quality</a:t>
            </a:r>
          </a:p>
          <a:p>
            <a:pPr lvl="8" algn="just">
              <a:buFont typeface="Arial" pitchFamily="34" charset="0"/>
              <a:buChar char="•"/>
            </a:pPr>
            <a:endParaRPr lang="en-US" sz="1800" b="1" dirty="0" smtClean="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p:nvPr/>
        </p:nvSpPr>
        <p:spPr>
          <a:xfrm>
            <a:off x="8234426" y="6450565"/>
            <a:ext cx="174625" cy="223520"/>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pPr marL="38100" marR="0" lvl="0" indent="0" algn="l" rtl="0">
                <a:lnSpc>
                  <a:spcPct val="117071"/>
                </a:lnSpc>
                <a:spcBef>
                  <a:spcPts val="0"/>
                </a:spcBef>
                <a:spcAft>
                  <a:spcPts val="0"/>
                </a:spcAft>
                <a:buNone/>
              </a:pPr>
              <a:t>4</a:t>
            </a:fld>
            <a:endParaRPr sz="1400" b="0" i="0" u="none" strike="noStrike" cap="none">
              <a:solidFill>
                <a:schemeClr val="dk1"/>
              </a:solidFill>
              <a:latin typeface="Arial"/>
              <a:ea typeface="Arial"/>
              <a:cs typeface="Arial"/>
              <a:sym typeface="Arial"/>
            </a:endParaRPr>
          </a:p>
        </p:txBody>
      </p:sp>
      <p:sp>
        <p:nvSpPr>
          <p:cNvPr id="98" name="Google Shape;98;p2"/>
          <p:cNvSpPr txBox="1"/>
          <p:nvPr/>
        </p:nvSpPr>
        <p:spPr>
          <a:xfrm>
            <a:off x="8509507" y="6448280"/>
            <a:ext cx="101600" cy="194310"/>
          </a:xfrm>
          <a:prstGeom prst="rect">
            <a:avLst/>
          </a:prstGeom>
          <a:noFill/>
          <a:ln>
            <a:noFill/>
          </a:ln>
        </p:spPr>
        <p:txBody>
          <a:bodyPr spcFirstLastPara="1" wrap="square" lIns="0" tIns="0" rIns="0" bIns="0" anchor="t" anchorCtr="0">
            <a:spAutoFit/>
          </a:bodyPr>
          <a:lstStyle/>
          <a:p>
            <a:pPr marL="12700" marR="0" lvl="0" indent="0" algn="l" rtl="0">
              <a:lnSpc>
                <a:spcPct val="117499"/>
              </a:lnSpc>
              <a:spcBef>
                <a:spcPts val="0"/>
              </a:spcBef>
              <a:spcAft>
                <a:spcPts val="0"/>
              </a:spcAft>
              <a:buNone/>
            </a:pPr>
            <a:r>
              <a:rPr lang="en-US" sz="1200" b="0" i="0" u="none" strike="noStrike" cap="none">
                <a:solidFill>
                  <a:srgbClr val="888888"/>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99" name="Google Shape;99;p2"/>
          <p:cNvSpPr txBox="1"/>
          <p:nvPr/>
        </p:nvSpPr>
        <p:spPr>
          <a:xfrm>
            <a:off x="581704" y="1036875"/>
            <a:ext cx="7452749" cy="843164"/>
          </a:xfrm>
          <a:prstGeom prst="rect">
            <a:avLst/>
          </a:prstGeom>
          <a:noFill/>
          <a:ln>
            <a:noFill/>
          </a:ln>
        </p:spPr>
        <p:txBody>
          <a:bodyPr spcFirstLastPara="1" wrap="square" lIns="0" tIns="12050" rIns="0" bIns="0" anchor="t" anchorCtr="0">
            <a:spAutoFit/>
          </a:bodyPr>
          <a:lstStyle/>
          <a:p>
            <a:pPr marL="356870" marR="45720" lvl="0" indent="-344805" algn="just">
              <a:buClr>
                <a:schemeClr val="dk1"/>
              </a:buClr>
              <a:buSzPts val="3200"/>
              <a:buFont typeface="Arial"/>
              <a:buChar char="•"/>
            </a:pP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lifecycle is the methodology where professional development teams come together to bring products to market more efficiently and quickly.</a:t>
            </a:r>
            <a:endParaRPr lang="en-US" sz="1800" dirty="0">
              <a:latin typeface="Cambria" pitchFamily="18" charset="0"/>
              <a:ea typeface="Cambria" pitchFamily="18" charset="0"/>
              <a:sym typeface="Times New Roman"/>
            </a:endParaRPr>
          </a:p>
        </p:txBody>
      </p:sp>
      <p:pic>
        <p:nvPicPr>
          <p:cNvPr id="9" name="Picture 2"/>
          <p:cNvPicPr>
            <a:picLocks noChangeAspect="1" noChangeArrowheads="1"/>
          </p:cNvPicPr>
          <p:nvPr/>
        </p:nvPicPr>
        <p:blipFill>
          <a:blip r:embed="rId3"/>
          <a:srcRect/>
          <a:stretch>
            <a:fillRect/>
          </a:stretch>
        </p:blipFill>
        <p:spPr bwMode="auto">
          <a:xfrm>
            <a:off x="2119235" y="2129882"/>
            <a:ext cx="4348472" cy="3925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01805" y="1319561"/>
            <a:ext cx="7239000" cy="4371752"/>
          </a:xfrm>
        </p:spPr>
        <p:txBody>
          <a:bodyPr>
            <a:noAutofit/>
          </a:bodyPr>
          <a:lstStyle/>
          <a:p>
            <a:pPr algn="just" fontAlgn="base">
              <a:buFont typeface="Arial" pitchFamily="34" charset="0"/>
              <a:buChar char="•"/>
            </a:pPr>
            <a:r>
              <a:rPr lang="en-US" sz="1800" b="1" dirty="0" smtClean="0">
                <a:latin typeface="Cambria" pitchFamily="18" charset="0"/>
                <a:ea typeface="Cambria" pitchFamily="18" charset="0"/>
              </a:rPr>
              <a:t>Plan: </a:t>
            </a:r>
            <a:r>
              <a:rPr lang="en-US" sz="1800" dirty="0" smtClean="0">
                <a:latin typeface="Cambria" pitchFamily="18" charset="0"/>
                <a:ea typeface="Cambria" pitchFamily="18" charset="0"/>
              </a:rPr>
              <a:t>Determining the commercial needs and gathering the opinions of end-user by professionals in this level of the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lifecycle.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Code: </a:t>
            </a:r>
            <a:r>
              <a:rPr lang="en-US" sz="1800" dirty="0" smtClean="0">
                <a:latin typeface="Cambria" pitchFamily="18" charset="0"/>
                <a:ea typeface="Cambria" pitchFamily="18" charset="0"/>
              </a:rPr>
              <a:t>At this level, the code for the same is developed and in order to simplify the design, the team of developers uses tools and extensions that take care of security problems.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Build: </a:t>
            </a:r>
            <a:r>
              <a:rPr lang="en-US" sz="1800" dirty="0" smtClean="0">
                <a:latin typeface="Cambria" pitchFamily="18" charset="0"/>
                <a:ea typeface="Cambria" pitchFamily="18" charset="0"/>
              </a:rPr>
              <a:t>After the coding part, programmers use various tools for the submission of the code to the common code source.</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Test: </a:t>
            </a:r>
            <a:r>
              <a:rPr lang="en-US" sz="1800" dirty="0" smtClean="0">
                <a:latin typeface="Cambria" pitchFamily="18" charset="0"/>
                <a:ea typeface="Cambria" pitchFamily="18" charset="0"/>
              </a:rPr>
              <a:t>This level is very important to assure software integrity. Various sorts of tests are done such as user acceptability testing, safety testing, speed testing, and many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501805" y="1319561"/>
            <a:ext cx="7239000" cy="4371752"/>
          </a:xfrm>
        </p:spPr>
        <p:txBody>
          <a:bodyPr>
            <a:noAutofit/>
          </a:bodyPr>
          <a:lstStyle/>
          <a:p>
            <a:pPr algn="just" fontAlgn="base">
              <a:buFont typeface="Arial" pitchFamily="34" charset="0"/>
              <a:buChar char="•"/>
            </a:pPr>
            <a:r>
              <a:rPr lang="en-US" sz="1800" b="1" dirty="0" smtClean="0">
                <a:latin typeface="Cambria" pitchFamily="18" charset="0"/>
                <a:ea typeface="Cambria" pitchFamily="18" charset="0"/>
              </a:rPr>
              <a:t>Release: </a:t>
            </a:r>
            <a:r>
              <a:rPr lang="en-US" sz="1800" dirty="0" smtClean="0">
                <a:latin typeface="Cambria" pitchFamily="18" charset="0"/>
                <a:ea typeface="Cambria" pitchFamily="18" charset="0"/>
              </a:rPr>
              <a:t>At this level, everything is ready to be deployed in the operational environment.</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Deploy: </a:t>
            </a:r>
            <a:r>
              <a:rPr lang="en-US" sz="1800" dirty="0" smtClean="0">
                <a:latin typeface="Cambria" pitchFamily="18" charset="0"/>
                <a:ea typeface="Cambria" pitchFamily="18" charset="0"/>
              </a:rPr>
              <a:t>In this level, Infrastructure-as-Code assists in creating the operational infrastructure and subsequently publishes the build using various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lifecycle tools.  </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Operate: </a:t>
            </a:r>
            <a:r>
              <a:rPr lang="en-US" sz="1800" dirty="0" smtClean="0">
                <a:latin typeface="Cambria" pitchFamily="18" charset="0"/>
                <a:ea typeface="Cambria" pitchFamily="18" charset="0"/>
              </a:rPr>
              <a:t>At this level, the available version is ready for users to use. Here, the department looks after the server configuration and deployment.</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b="1" dirty="0" smtClean="0">
                <a:latin typeface="Cambria" pitchFamily="18" charset="0"/>
                <a:ea typeface="Cambria" pitchFamily="18" charset="0"/>
              </a:rPr>
              <a:t>Monitor: </a:t>
            </a:r>
            <a:r>
              <a:rPr lang="en-US" sz="1800" dirty="0" smtClean="0">
                <a:latin typeface="Cambria" pitchFamily="18" charset="0"/>
                <a:ea typeface="Cambria" pitchFamily="18" charset="0"/>
              </a:rPr>
              <a:t>The observation is done at this level that depends on the data which is gathered from consumer behavior, the efficiency of applications, and from various other sources.</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5912" y="727982"/>
            <a:ext cx="5897880" cy="602512"/>
          </a:xfrm>
        </p:spPr>
        <p:txBody>
          <a:bodyPr/>
          <a:lstStyle/>
          <a:p>
            <a:pPr algn="ctr"/>
            <a:r>
              <a:rPr lang="en-US" sz="3200" b="1" dirty="0" smtClean="0"/>
              <a:t>Advantages</a:t>
            </a:r>
            <a:endParaRPr lang="en-US" b="1" dirty="0" smtClean="0"/>
          </a:p>
          <a:p>
            <a:endParaRPr lang="en-US" dirty="0"/>
          </a:p>
        </p:txBody>
      </p:sp>
      <p:sp>
        <p:nvSpPr>
          <p:cNvPr id="4" name="Text Placeholder 3"/>
          <p:cNvSpPr>
            <a:spLocks noGrp="1"/>
          </p:cNvSpPr>
          <p:nvPr>
            <p:ph type="body" idx="2"/>
          </p:nvPr>
        </p:nvSpPr>
        <p:spPr>
          <a:xfrm>
            <a:off x="646771" y="1598341"/>
            <a:ext cx="7239000" cy="4371752"/>
          </a:xfrm>
        </p:spPr>
        <p:txBody>
          <a:bodyPr>
            <a:noAutofit/>
          </a:bodyPr>
          <a:lstStyle/>
          <a:p>
            <a:pPr algn="just" fontAlgn="base">
              <a:buFont typeface="Arial" pitchFamily="34" charset="0"/>
              <a:buChar char="•"/>
            </a:pPr>
            <a:r>
              <a:rPr lang="en-US" sz="1800" dirty="0" smtClean="0">
                <a:latin typeface="Cambria" pitchFamily="18" charset="0"/>
                <a:ea typeface="Cambria" pitchFamily="18" charset="0"/>
              </a:rPr>
              <a:t>Faster Delivery: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enables organizations to release new products and updates faster and more frequently, which can lead to a competitive advantage.</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Improved Collaboration: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promotes collaboration between development and operations teams, resulting in better communication, increased efficiency, and reduced friction.</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Improved Quality: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emphasizes automated testing and continuous integration, which helps to catch bugs early in the development process and improve the overall quality of software.</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Increased Automation: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enables organizations to automate many manual processes, freeing up time for more strategic work and reducing the risk of human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613318" y="1129990"/>
            <a:ext cx="7239000" cy="4371752"/>
          </a:xfrm>
        </p:spPr>
        <p:txBody>
          <a:bodyPr>
            <a:noAutofit/>
          </a:bodyPr>
          <a:lstStyle/>
          <a:p>
            <a:pPr algn="just" fontAlgn="base">
              <a:buFont typeface="Arial" pitchFamily="34" charset="0"/>
              <a:buChar char="•"/>
            </a:pPr>
            <a:r>
              <a:rPr lang="en-US" sz="1800" dirty="0" smtClean="0">
                <a:latin typeface="Cambria" pitchFamily="18" charset="0"/>
                <a:ea typeface="Cambria" pitchFamily="18" charset="0"/>
              </a:rPr>
              <a:t>Better Scalability: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enables organizations to quickly and efficiently scale their infrastructure to meet changing demands, improving the ability to respond to business needs.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Increased Customer Satisfaction: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helps organizations to deliver new features and updates more quickly, which can result in increased customer satisfaction and loyalty.</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Improved Security: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promotes security best practices, such as continuous testing and monitoring, which can help to reduce the risk of security breaches and improve the overall security of an organization’s systems.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Better Resource Utilization: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enables organizations to optimize their use of resources, including hardware, software, and personnel, which can result in cost savings and improved efficiency.</a:t>
            </a:r>
          </a:p>
          <a:p>
            <a:pPr algn="just">
              <a:buFont typeface="Arial" pitchFamily="34" charset="0"/>
              <a:buChar char="•"/>
            </a:pPr>
            <a:endParaRPr lang="en-US" sz="1800" dirty="0">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7854" y="806040"/>
            <a:ext cx="5897880" cy="602512"/>
          </a:xfrm>
        </p:spPr>
        <p:txBody>
          <a:bodyPr>
            <a:normAutofit/>
          </a:bodyPr>
          <a:lstStyle/>
          <a:p>
            <a:pPr algn="ctr"/>
            <a:r>
              <a:rPr lang="en-US" sz="2800" b="1" dirty="0" smtClean="0"/>
              <a:t>Disadvantages</a:t>
            </a:r>
          </a:p>
          <a:p>
            <a:pPr algn="ctr"/>
            <a:endParaRPr lang="en-US" sz="2800" dirty="0"/>
          </a:p>
        </p:txBody>
      </p:sp>
      <p:sp>
        <p:nvSpPr>
          <p:cNvPr id="4" name="Text Placeholder 3"/>
          <p:cNvSpPr>
            <a:spLocks noGrp="1"/>
          </p:cNvSpPr>
          <p:nvPr>
            <p:ph type="body" idx="2"/>
          </p:nvPr>
        </p:nvSpPr>
        <p:spPr>
          <a:xfrm>
            <a:off x="557561" y="1899425"/>
            <a:ext cx="7239000" cy="4371752"/>
          </a:xfrm>
        </p:spPr>
        <p:txBody>
          <a:bodyPr>
            <a:noAutofit/>
          </a:bodyPr>
          <a:lstStyle/>
          <a:p>
            <a:pPr algn="just" fontAlgn="base">
              <a:buFont typeface="Arial" pitchFamily="34" charset="0"/>
              <a:buChar char="•"/>
            </a:pPr>
            <a:r>
              <a:rPr lang="en-US" sz="1800" dirty="0" smtClean="0">
                <a:latin typeface="Cambria" pitchFamily="18" charset="0"/>
                <a:ea typeface="Cambria" pitchFamily="18" charset="0"/>
              </a:rPr>
              <a:t>High Initial Investment: Implementing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can be a complex and costly process, requiring significant investment in technology, infrastructure, and personnel.</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Skills Shortage: Finding qualified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professionals can be a challenge, and organizations may need to invest in training and development programs to build the necessary skills within their teams.</a:t>
            </a:r>
          </a:p>
          <a:p>
            <a:pPr algn="just" fontAlgn="base">
              <a:buFont typeface="Arial" pitchFamily="34" charset="0"/>
              <a:buChar char="•"/>
            </a:pPr>
            <a:endParaRPr lang="en-US" sz="1800" dirty="0" smtClean="0">
              <a:latin typeface="Cambria" pitchFamily="18" charset="0"/>
              <a:ea typeface="Cambria" pitchFamily="18" charset="0"/>
            </a:endParaRPr>
          </a:p>
          <a:p>
            <a:pPr algn="just" fontAlgn="base">
              <a:buFont typeface="Arial" pitchFamily="34" charset="0"/>
              <a:buChar char="•"/>
            </a:pPr>
            <a:r>
              <a:rPr lang="en-US" sz="1800" dirty="0" smtClean="0">
                <a:latin typeface="Cambria" pitchFamily="18" charset="0"/>
                <a:ea typeface="Cambria" pitchFamily="18" charset="0"/>
              </a:rPr>
              <a:t>Resistance to Change: Some employees may resist the cultural and organizational changes required for successful </a:t>
            </a:r>
            <a:r>
              <a:rPr lang="en-US" sz="1800" dirty="0" err="1" smtClean="0">
                <a:latin typeface="Cambria" pitchFamily="18" charset="0"/>
                <a:ea typeface="Cambria" pitchFamily="18" charset="0"/>
              </a:rPr>
              <a:t>DevOps</a:t>
            </a:r>
            <a:r>
              <a:rPr lang="en-US" sz="1800" dirty="0" smtClean="0">
                <a:latin typeface="Cambria" pitchFamily="18" charset="0"/>
                <a:ea typeface="Cambria" pitchFamily="18" charset="0"/>
              </a:rPr>
              <a:t> adoption, which can result in resistance, resistance to collaboration, and reduced efficiency.</a:t>
            </a:r>
          </a:p>
        </p:txBody>
      </p:sp>
    </p:spTree>
  </p:cSld>
  <p:clrMapOvr>
    <a:masterClrMapping/>
  </p:clrMapOvr>
</p:sld>
</file>

<file path=ppt/theme/theme1.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1896</TotalTime>
  <Words>1859</Words>
  <Application>Microsoft Office PowerPoint</Application>
  <PresentationFormat>On-screen Show (4:3)</PresentationFormat>
  <Paragraphs>274</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Opulent</vt:lpstr>
      <vt:lpstr>Slide 1</vt:lpstr>
      <vt:lpstr>DevOps</vt:lpstr>
      <vt:lpstr>Why DevOps?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INTRODUCTION TO UML</dc:title>
  <dc:creator>Don &amp; Holley Evans</dc:creator>
  <cp:lastModifiedBy>Bhargavi</cp:lastModifiedBy>
  <cp:revision>386</cp:revision>
  <dcterms:created xsi:type="dcterms:W3CDTF">2022-03-21T05:48:41Z</dcterms:created>
  <dcterms:modified xsi:type="dcterms:W3CDTF">2024-03-06T05:21:43Z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2015-08-13T00:00:00Z</vt:filetime>
  </property>
  <property fmtid="{D5CDD505-2E9C-101B-9397-08002B2CF9AE}" pid="3" name="Creator">
    <vt:lpwstr>Microsoft® Office PowerPoint® 2007</vt:lpwstr>
  </property>
  <property fmtid="{D5CDD505-2E9C-101B-9397-08002B2CF9AE}" pid="4" name="LastSaved">
    <vt:filetime>2022-03-21T00:00:00Z</vt:filetime>
  </property>
  <property fmtid="{D5CDD505-2E9C-101B-9397-08002B2CF9AE}" pid="5" name="ContentTypeId">
    <vt:lpwstr>0x0101004FEA5D057D0B114EAECEBD86A4922318</vt:lpwstr>
  </property>
</Properties>
</file>