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6"/>
  </p:notesMasterIdLst>
  <p:sldIdLst>
    <p:sldId id="370" r:id="rId2"/>
    <p:sldId id="371" r:id="rId3"/>
    <p:sldId id="376" r:id="rId4"/>
    <p:sldId id="374" r:id="rId5"/>
    <p:sldId id="377" r:id="rId6"/>
    <p:sldId id="378" r:id="rId7"/>
    <p:sldId id="379" r:id="rId8"/>
    <p:sldId id="380" r:id="rId9"/>
    <p:sldId id="381" r:id="rId10"/>
    <p:sldId id="384" r:id="rId11"/>
    <p:sldId id="385" r:id="rId12"/>
    <p:sldId id="382" r:id="rId13"/>
    <p:sldId id="383"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3" r:id="rId31"/>
    <p:sldId id="404" r:id="rId32"/>
    <p:sldId id="405" r:id="rId33"/>
    <p:sldId id="402"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3" r:id="rId59"/>
    <p:sldId id="432" r:id="rId60"/>
    <p:sldId id="434" r:id="rId61"/>
    <p:sldId id="435" r:id="rId62"/>
    <p:sldId id="436" r:id="rId63"/>
    <p:sldId id="437" r:id="rId64"/>
    <p:sldId id="438" r:id="rId65"/>
    <p:sldId id="439" r:id="rId66"/>
    <p:sldId id="440" r:id="rId67"/>
    <p:sldId id="441" r:id="rId68"/>
    <p:sldId id="442" r:id="rId69"/>
    <p:sldId id="444" r:id="rId70"/>
    <p:sldId id="445" r:id="rId71"/>
    <p:sldId id="443"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1" roundtripDataSignature="AMtx7mhYOJceUuca/J0wCR3EYQmpnRYo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2DB389-A4FB-493F-9282-6633AC5B7DFB}">
  <a:tblStyle styleId="{1F2DB389-A4FB-493F-9282-6633AC5B7DFB}"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141"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42"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93190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marL="38100" lvl="0" indent="0" algn="r" rtl="0">
              <a:spcBef>
                <a:spcPts val="0"/>
              </a:spcBef>
              <a:spcAft>
                <a:spcPts val="0"/>
              </a:spcAft>
              <a:buNone/>
            </a:pPr>
            <a:fld id="{00000000-1234-1234-1234-123412341234}" type="slidenum">
              <a:rPr lang="en-US" smtClean="0"/>
              <a:pPr marL="3810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headspin.io/solutions/mobile-app-te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55674" y="582475"/>
            <a:ext cx="7239000" cy="4846320"/>
          </a:xfrm>
        </p:spPr>
        <p:txBody>
          <a:bodyPr>
            <a:noAutofit/>
          </a:bodyPr>
          <a:lstStyle/>
          <a:p>
            <a:pPr algn="ctr">
              <a:buNone/>
            </a:pPr>
            <a:r>
              <a:rPr lang="en-IN" sz="1400" dirty="0" smtClean="0">
                <a:latin typeface="Cambria" pitchFamily="18" charset="0"/>
                <a:ea typeface="Cambria" pitchFamily="18" charset="0"/>
              </a:rPr>
              <a:t>	</a:t>
            </a:r>
            <a:r>
              <a:rPr lang="en-IN" sz="1800" b="1" dirty="0" smtClean="0">
                <a:latin typeface="Cambria" pitchFamily="18" charset="0"/>
                <a:ea typeface="Cambria" pitchFamily="18" charset="0"/>
              </a:rPr>
              <a:t>UNIT-IV</a:t>
            </a:r>
          </a:p>
          <a:p>
            <a:pPr algn="just">
              <a:buNone/>
            </a:pPr>
            <a:r>
              <a:rPr lang="en-IN" sz="1400" b="1" dirty="0" smtClean="0">
                <a:latin typeface="Cambria" pitchFamily="18" charset="0"/>
                <a:ea typeface="Cambria" pitchFamily="18" charset="0"/>
              </a:rPr>
              <a:t>Testing Strategies</a:t>
            </a:r>
            <a:r>
              <a:rPr lang="en-IN" sz="1400" dirty="0" smtClean="0">
                <a:latin typeface="Cambria" pitchFamily="18" charset="0"/>
                <a:ea typeface="Cambria" pitchFamily="18" charset="0"/>
              </a:rPr>
              <a:t>: </a:t>
            </a:r>
          </a:p>
          <a:p>
            <a:pPr>
              <a:buFont typeface="Arial" pitchFamily="34" charset="0"/>
              <a:buChar char="•"/>
            </a:pPr>
            <a:r>
              <a:rPr lang="en-IN" sz="1400" dirty="0" smtClean="0">
                <a:latin typeface="Cambria" pitchFamily="18" charset="0"/>
                <a:ea typeface="Cambria" pitchFamily="18" charset="0"/>
              </a:rPr>
              <a:t>A Strategic approach to software testing ,</a:t>
            </a:r>
          </a:p>
          <a:p>
            <a:pPr>
              <a:buFont typeface="Arial" pitchFamily="34" charset="0"/>
              <a:buChar char="•"/>
            </a:pPr>
            <a:r>
              <a:rPr lang="en-IN" sz="1400" dirty="0" smtClean="0">
                <a:latin typeface="Cambria" pitchFamily="18" charset="0"/>
                <a:ea typeface="Cambria" pitchFamily="18" charset="0"/>
              </a:rPr>
              <a:t>Strategic issues, </a:t>
            </a:r>
          </a:p>
          <a:p>
            <a:pPr>
              <a:buFont typeface="Arial" pitchFamily="34" charset="0"/>
              <a:buChar char="•"/>
            </a:pPr>
            <a:r>
              <a:rPr lang="en-IN" sz="1400" dirty="0" smtClean="0">
                <a:latin typeface="Cambria" pitchFamily="18" charset="0"/>
                <a:ea typeface="Cambria" pitchFamily="18" charset="0"/>
              </a:rPr>
              <a:t>Test strategies for Object Oriented Software, </a:t>
            </a:r>
          </a:p>
          <a:p>
            <a:pPr>
              <a:buFont typeface="Arial" pitchFamily="34" charset="0"/>
              <a:buChar char="•"/>
            </a:pPr>
            <a:r>
              <a:rPr lang="en-IN" sz="1400" dirty="0" smtClean="0">
                <a:latin typeface="Cambria" pitchFamily="18" charset="0"/>
                <a:ea typeface="Cambria" pitchFamily="18" charset="0"/>
              </a:rPr>
              <a:t>Test strategies for Web Apps, </a:t>
            </a:r>
          </a:p>
          <a:p>
            <a:pPr>
              <a:buFont typeface="Arial" pitchFamily="34" charset="0"/>
              <a:buChar char="•"/>
            </a:pPr>
            <a:r>
              <a:rPr lang="en-IN" sz="1400" dirty="0" smtClean="0">
                <a:latin typeface="Cambria" pitchFamily="18" charset="0"/>
                <a:ea typeface="Cambria" pitchFamily="18" charset="0"/>
              </a:rPr>
              <a:t>Test strategies for Mobile Apps,</a:t>
            </a:r>
          </a:p>
          <a:p>
            <a:pPr>
              <a:buFont typeface="Arial" pitchFamily="34" charset="0"/>
              <a:buChar char="•"/>
            </a:pPr>
            <a:r>
              <a:rPr lang="en-IN" sz="1400" dirty="0" smtClean="0">
                <a:latin typeface="Cambria" pitchFamily="18" charset="0"/>
                <a:ea typeface="Cambria" pitchFamily="18" charset="0"/>
              </a:rPr>
              <a:t> Validation testing, </a:t>
            </a:r>
          </a:p>
          <a:p>
            <a:pPr>
              <a:buFont typeface="Arial" pitchFamily="34" charset="0"/>
              <a:buChar char="•"/>
            </a:pPr>
            <a:r>
              <a:rPr lang="en-IN" sz="1400" dirty="0" smtClean="0">
                <a:latin typeface="Cambria" pitchFamily="18" charset="0"/>
                <a:ea typeface="Cambria" pitchFamily="18" charset="0"/>
              </a:rPr>
              <a:t>System testing, </a:t>
            </a:r>
          </a:p>
          <a:p>
            <a:pPr>
              <a:buFont typeface="Arial" pitchFamily="34" charset="0"/>
              <a:buChar char="•"/>
            </a:pPr>
            <a:r>
              <a:rPr lang="en-IN" sz="1400" dirty="0" smtClean="0">
                <a:latin typeface="Cambria" pitchFamily="18" charset="0"/>
                <a:ea typeface="Cambria" pitchFamily="18" charset="0"/>
              </a:rPr>
              <a:t>the art of debugging.</a:t>
            </a:r>
          </a:p>
          <a:p>
            <a:pPr>
              <a:buNone/>
            </a:pPr>
            <a:r>
              <a:rPr lang="en-IN" sz="1400" b="1" dirty="0" smtClean="0">
                <a:latin typeface="Cambria" pitchFamily="18" charset="0"/>
                <a:ea typeface="Cambria" pitchFamily="18" charset="0"/>
              </a:rPr>
              <a:t>Testing Conventional Applications</a:t>
            </a:r>
            <a:r>
              <a:rPr lang="en-IN" sz="1400" dirty="0" smtClean="0">
                <a:latin typeface="Cambria" pitchFamily="18" charset="0"/>
                <a:ea typeface="Cambria" pitchFamily="18" charset="0"/>
              </a:rPr>
              <a:t>:</a:t>
            </a:r>
          </a:p>
          <a:p>
            <a:pPr>
              <a:buFont typeface="Arial" pitchFamily="34" charset="0"/>
              <a:buChar char="•"/>
            </a:pPr>
            <a:r>
              <a:rPr lang="en-IN" sz="1400" dirty="0" smtClean="0">
                <a:latin typeface="Cambria" pitchFamily="18" charset="0"/>
                <a:ea typeface="Cambria" pitchFamily="18" charset="0"/>
              </a:rPr>
              <a:t> Software testing fundamentals,</a:t>
            </a:r>
          </a:p>
          <a:p>
            <a:pPr>
              <a:buFont typeface="Arial" pitchFamily="34" charset="0"/>
              <a:buChar char="•"/>
            </a:pPr>
            <a:r>
              <a:rPr lang="en-IN" sz="1400" dirty="0" smtClean="0">
                <a:latin typeface="Cambria" pitchFamily="18" charset="0"/>
                <a:ea typeface="Cambria" pitchFamily="18" charset="0"/>
              </a:rPr>
              <a:t>Black box and White box testing, </a:t>
            </a:r>
          </a:p>
          <a:p>
            <a:pPr>
              <a:buFont typeface="Arial" pitchFamily="34" charset="0"/>
              <a:buChar char="•"/>
            </a:pPr>
            <a:r>
              <a:rPr lang="en-IN" sz="1400" dirty="0" smtClean="0">
                <a:latin typeface="Cambria" pitchFamily="18" charset="0"/>
                <a:ea typeface="Cambria" pitchFamily="18" charset="0"/>
              </a:rPr>
              <a:t>Basis path testing, Control Structure, </a:t>
            </a:r>
          </a:p>
          <a:p>
            <a:pPr>
              <a:buFont typeface="Arial" pitchFamily="34" charset="0"/>
              <a:buChar char="•"/>
            </a:pPr>
            <a:r>
              <a:rPr lang="en-IN" sz="1400" dirty="0" smtClean="0">
                <a:latin typeface="Cambria" pitchFamily="18" charset="0"/>
                <a:ea typeface="Cambria" pitchFamily="18" charset="0"/>
              </a:rPr>
              <a:t>O-O testing methods,</a:t>
            </a:r>
          </a:p>
          <a:p>
            <a:pPr>
              <a:buFont typeface="Arial" pitchFamily="34" charset="0"/>
              <a:buChar char="•"/>
            </a:pPr>
            <a:r>
              <a:rPr lang="en-IN" sz="1400" dirty="0" smtClean="0">
                <a:latin typeface="Cambria" pitchFamily="18" charset="0"/>
                <a:ea typeface="Cambria" pitchFamily="18" charset="0"/>
              </a:rPr>
              <a:t> Class level testing methods, </a:t>
            </a:r>
          </a:p>
          <a:p>
            <a:pPr>
              <a:buFont typeface="Arial" pitchFamily="34" charset="0"/>
              <a:buChar char="•"/>
            </a:pPr>
            <a:r>
              <a:rPr lang="en-IN" sz="1400" dirty="0" smtClean="0">
                <a:latin typeface="Cambria" pitchFamily="18" charset="0"/>
                <a:ea typeface="Cambria" pitchFamily="18" charset="0"/>
              </a:rPr>
              <a:t>Inter class test case design,</a:t>
            </a:r>
          </a:p>
          <a:p>
            <a:pPr>
              <a:buFont typeface="Arial" pitchFamily="34" charset="0"/>
              <a:buChar char="•"/>
            </a:pPr>
            <a:r>
              <a:rPr lang="en-IN" sz="1400" dirty="0" smtClean="0">
                <a:latin typeface="Cambria" pitchFamily="18" charset="0"/>
                <a:ea typeface="Cambria" pitchFamily="18" charset="0"/>
              </a:rPr>
              <a:t>Testing for specialized environments, </a:t>
            </a:r>
          </a:p>
          <a:p>
            <a:pPr>
              <a:buFont typeface="Arial" pitchFamily="34" charset="0"/>
              <a:buChar char="•"/>
            </a:pPr>
            <a:r>
              <a:rPr lang="en-IN" sz="1400" dirty="0" smtClean="0">
                <a:latin typeface="Cambria" pitchFamily="18" charset="0"/>
                <a:ea typeface="Cambria" pitchFamily="18" charset="0"/>
              </a:rPr>
              <a:t>architectures and Applications testing patterns.</a:t>
            </a:r>
            <a:endParaRPr lang="en-IN" sz="1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cap="none" dirty="0" smtClean="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rPr>
              <a:t>1.4Criteria for Completion of Testing</a:t>
            </a:r>
            <a:endParaRPr lang="en-IN" sz="2400" cap="none" dirty="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p:txBody>
          <a:bodyPr>
            <a:normAutofit/>
          </a:bodyPr>
          <a:lstStyle/>
          <a:p>
            <a:pPr algn="just">
              <a:buFont typeface="Arial" pitchFamily="34" charset="0"/>
              <a:buChar char="•"/>
            </a:pPr>
            <a:r>
              <a:rPr lang="en-IN" sz="1800" dirty="0" smtClean="0"/>
              <a:t>A classic question arises every time software testing is discussed: “When are we done testing—how do we know that we’ve tested enough?” </a:t>
            </a:r>
          </a:p>
          <a:p>
            <a:pPr algn="just">
              <a:buFont typeface="Arial" pitchFamily="34" charset="0"/>
              <a:buChar char="•"/>
            </a:pPr>
            <a:endParaRPr lang="en-IN" sz="1800" dirty="0" smtClean="0"/>
          </a:p>
          <a:p>
            <a:pPr algn="just">
              <a:buFont typeface="Arial" pitchFamily="34" charset="0"/>
              <a:buChar char="•"/>
            </a:pPr>
            <a:r>
              <a:rPr lang="en-IN" sz="1800" dirty="0" smtClean="0"/>
              <a:t>One response to the question is: “You’re never done testing; the burden simply shifts from you (the software engineer) to the end user.” Every time the user executes a computer program, the program is being tested. </a:t>
            </a:r>
          </a:p>
          <a:p>
            <a:pPr algn="just">
              <a:buFont typeface="Arial" pitchFamily="34" charset="0"/>
              <a:buChar char="•"/>
            </a:pPr>
            <a:endParaRPr lang="en-IN" sz="1800" dirty="0" smtClean="0"/>
          </a:p>
          <a:p>
            <a:pPr algn="just">
              <a:buFont typeface="Arial" pitchFamily="34" charset="0"/>
              <a:buChar char="•"/>
            </a:pPr>
            <a:r>
              <a:rPr lang="en-IN" sz="1800" dirty="0" smtClean="0"/>
              <a:t>Another response is: “You’re done testing when you run out of time or you run out of money.” Although few practitioners would argue with these responses, you need more rigorous criteria for determining when sufficient testing has been conducted. </a:t>
            </a:r>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1680"/>
            <a:ext cx="7239000" cy="4846320"/>
          </a:xfrm>
        </p:spPr>
        <p:txBody>
          <a:bodyPr>
            <a:normAutofit/>
          </a:bodyPr>
          <a:lstStyle/>
          <a:p>
            <a:pPr algn="just">
              <a:buFont typeface="Arial" pitchFamily="34" charset="0"/>
              <a:buChar char="•"/>
            </a:pPr>
            <a:r>
              <a:rPr lang="en-IN" sz="1800" dirty="0" smtClean="0"/>
              <a:t> The clean room software engineering approach suggests </a:t>
            </a:r>
            <a:r>
              <a:rPr lang="en-IN" sz="1800" dirty="0" smtClean="0">
                <a:solidFill>
                  <a:schemeClr val="accent3"/>
                </a:solidFill>
              </a:rPr>
              <a:t>statistical use techniques that execute a series of tests derived from a statistical </a:t>
            </a:r>
            <a:r>
              <a:rPr lang="en-IN" sz="1800" dirty="0" smtClean="0"/>
              <a:t>sample of all possible program executions by all users from a targeted population. </a:t>
            </a:r>
          </a:p>
          <a:p>
            <a:pPr algn="just">
              <a:buFont typeface="Arial" pitchFamily="34" charset="0"/>
              <a:buChar char="•"/>
            </a:pPr>
            <a:endParaRPr lang="en-IN" sz="1800" dirty="0" smtClean="0"/>
          </a:p>
          <a:p>
            <a:pPr algn="just">
              <a:buFont typeface="Arial" pitchFamily="34" charset="0"/>
              <a:buChar char="•"/>
            </a:pPr>
            <a:r>
              <a:rPr lang="en-IN" sz="1800" dirty="0" smtClean="0"/>
              <a:t>statistical </a:t>
            </a:r>
            <a:r>
              <a:rPr lang="en-IN" sz="1800" dirty="0" err="1" smtClean="0"/>
              <a:t>modeling</a:t>
            </a:r>
            <a:r>
              <a:rPr lang="en-IN" sz="1800" dirty="0" smtClean="0"/>
              <a:t> and software reliability theory to predict the completeness of testing. By collecting metrics during software testing and making use of existing software reliability models, it is possible to develop meaningful guidelines for answering the question: “When are we done testing?”</a:t>
            </a:r>
            <a:endParaRPr lang="en-I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tx1"/>
                </a:solidFill>
                <a:latin typeface="Cambria" pitchFamily="18" charset="0"/>
                <a:ea typeface="Cambria" pitchFamily="18" charset="0"/>
                <a:cs typeface="Arial" charset="0"/>
              </a:rPr>
              <a:t>2.Strategic Issues</a:t>
            </a:r>
            <a:endParaRPr lang="en-IN" sz="1800" dirty="0">
              <a:latin typeface="Cambria" pitchFamily="18" charset="0"/>
              <a:ea typeface="Cambria" pitchFamily="18" charset="0"/>
            </a:endParaRPr>
          </a:p>
        </p:txBody>
      </p:sp>
      <p:sp>
        <p:nvSpPr>
          <p:cNvPr id="3" name="Content Placeholder 2"/>
          <p:cNvSpPr>
            <a:spLocks noGrp="1"/>
          </p:cNvSpPr>
          <p:nvPr>
            <p:ph idx="1"/>
          </p:nvPr>
        </p:nvSpPr>
        <p:spPr>
          <a:xfrm>
            <a:off x="471268" y="2011680"/>
            <a:ext cx="7239000" cy="4846320"/>
          </a:xfrm>
        </p:spPr>
        <p:txBody>
          <a:bodyPr>
            <a:normAutofit/>
          </a:bodyPr>
          <a:lstStyle/>
          <a:p>
            <a:pPr marL="609600" indent="-609600" algn="just">
              <a:lnSpc>
                <a:spcPct val="90000"/>
              </a:lnSpc>
              <a:buFont typeface="Wingdings" pitchFamily="2" charset="2"/>
              <a:buAutoNum type="arabicPeriod"/>
            </a:pPr>
            <a:r>
              <a:rPr lang="en-US" sz="1800" b="1" dirty="0" smtClean="0">
                <a:solidFill>
                  <a:srgbClr val="000000"/>
                </a:solidFill>
              </a:rPr>
              <a:t>Specify product requirements in a quantifiable manner long before testing commences.</a:t>
            </a:r>
            <a:r>
              <a:rPr lang="en-US" sz="1800" dirty="0" smtClean="0">
                <a:solidFill>
                  <a:srgbClr val="000000"/>
                </a:solidFill>
              </a:rPr>
              <a:t>  </a:t>
            </a:r>
          </a:p>
          <a:p>
            <a:pPr marL="609600" indent="-609600" algn="just">
              <a:lnSpc>
                <a:spcPct val="90000"/>
              </a:lnSpc>
              <a:buFont typeface="Wingdings" pitchFamily="2" charset="2"/>
              <a:buAutoNum type="arabicPeriod"/>
            </a:pPr>
            <a:endParaRPr lang="en-US" sz="1800" dirty="0" smtClean="0">
              <a:solidFill>
                <a:srgbClr val="000000"/>
              </a:solidFill>
            </a:endParaRPr>
          </a:p>
          <a:p>
            <a:pPr marL="609600" indent="-609600" algn="just">
              <a:lnSpc>
                <a:spcPct val="90000"/>
              </a:lnSpc>
              <a:buFont typeface="Wingdings" pitchFamily="2" charset="2"/>
              <a:buAutoNum type="arabicPeriod"/>
            </a:pPr>
            <a:r>
              <a:rPr lang="en-US" sz="1800" b="1" dirty="0" smtClean="0">
                <a:solidFill>
                  <a:srgbClr val="000000"/>
                </a:solidFill>
              </a:rPr>
              <a:t>State testing objectives explicitly.</a:t>
            </a:r>
            <a:r>
              <a:rPr lang="en-US" sz="1800" dirty="0" smtClean="0">
                <a:solidFill>
                  <a:srgbClr val="000000"/>
                </a:solidFill>
              </a:rPr>
              <a:t>  The specific objectives of testing should be stated in measurable terms.</a:t>
            </a:r>
          </a:p>
          <a:p>
            <a:pPr marL="609600" indent="-609600" algn="just">
              <a:lnSpc>
                <a:spcPct val="90000"/>
              </a:lnSpc>
              <a:buFont typeface="Wingdings" pitchFamily="2" charset="2"/>
              <a:buAutoNum type="arabicPeriod"/>
            </a:pPr>
            <a:endParaRPr lang="en-US" sz="1800" dirty="0" smtClean="0">
              <a:solidFill>
                <a:srgbClr val="000000"/>
              </a:solidFill>
            </a:endParaRPr>
          </a:p>
          <a:p>
            <a:pPr marL="609600" indent="-609600" algn="just">
              <a:lnSpc>
                <a:spcPct val="90000"/>
              </a:lnSpc>
              <a:buFont typeface="Wingdings" pitchFamily="2" charset="2"/>
              <a:buAutoNum type="arabicPeriod"/>
            </a:pPr>
            <a:r>
              <a:rPr lang="en-US" sz="1800" b="1" dirty="0" smtClean="0">
                <a:solidFill>
                  <a:srgbClr val="000000"/>
                </a:solidFill>
              </a:rPr>
              <a:t>Understand the users of the software and develop a profile for each user category.</a:t>
            </a:r>
            <a:r>
              <a:rPr lang="en-US" sz="1800" dirty="0" smtClean="0">
                <a:solidFill>
                  <a:srgbClr val="000000"/>
                </a:solidFill>
              </a:rPr>
              <a:t>  Use-cases that describe the interaction scenario for each class of user can reduce overall testing effort by focusing testing on actual use of the product.</a:t>
            </a:r>
          </a:p>
          <a:p>
            <a:pPr marL="609600" indent="-609600" algn="just">
              <a:lnSpc>
                <a:spcPct val="90000"/>
              </a:lnSpc>
              <a:buFont typeface="Wingdings" pitchFamily="2" charset="2"/>
              <a:buAutoNum type="arabicPeriod"/>
            </a:pPr>
            <a:endParaRPr lang="en-US" sz="1800" dirty="0" smtClean="0">
              <a:solidFill>
                <a:srgbClr val="000000"/>
              </a:solidFill>
            </a:endParaRPr>
          </a:p>
          <a:p>
            <a:pPr marL="609600" indent="-609600" algn="just">
              <a:lnSpc>
                <a:spcPct val="90000"/>
              </a:lnSpc>
              <a:buFont typeface="Wingdings" pitchFamily="2" charset="2"/>
              <a:buAutoNum type="arabicPeriod"/>
            </a:pPr>
            <a:r>
              <a:rPr lang="en-US" sz="1800" b="1" dirty="0" smtClean="0">
                <a:solidFill>
                  <a:srgbClr val="000000"/>
                </a:solidFill>
              </a:rPr>
              <a:t>Develop a testing plan that emphasizes "rapid cycle testing."</a:t>
            </a:r>
            <a:r>
              <a:rPr lang="en-US" sz="1800" dirty="0" smtClean="0">
                <a:solidFill>
                  <a:srgbClr val="000000"/>
                </a:solidFill>
              </a:rPr>
              <a:t> </a:t>
            </a:r>
          </a:p>
          <a:p>
            <a:pPr algn="just"/>
            <a:endParaRPr lang="en-IN"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09600" indent="-609600" algn="just">
              <a:lnSpc>
                <a:spcPct val="90000"/>
              </a:lnSpc>
              <a:buClr>
                <a:schemeClr val="accent3"/>
              </a:buClr>
              <a:buFont typeface="Wingdings" pitchFamily="2" charset="2"/>
              <a:buAutoNum type="arabicPeriod" startAt="5"/>
              <a:defRPr/>
            </a:pPr>
            <a:r>
              <a:rPr lang="en-US" sz="1800" b="1" dirty="0" smtClean="0">
                <a:solidFill>
                  <a:srgbClr val="000000"/>
                </a:solidFill>
              </a:rPr>
              <a:t>Build "robust" software that is designed to test itself.</a:t>
            </a:r>
            <a:r>
              <a:rPr lang="en-US" sz="1800" dirty="0" smtClean="0">
                <a:solidFill>
                  <a:srgbClr val="000000"/>
                </a:solidFill>
              </a:rPr>
              <a:t>  Software should be designed in a manner that uses anti-bugging techniques. That is, software should be capable of diagnosing certain classes of errors. In addition, the design should accommodate automated testing and regression testing.</a:t>
            </a:r>
          </a:p>
          <a:p>
            <a:pPr marL="609600" indent="-609600" algn="just">
              <a:lnSpc>
                <a:spcPct val="90000"/>
              </a:lnSpc>
              <a:buClr>
                <a:schemeClr val="accent3"/>
              </a:buClr>
              <a:buFont typeface="Wingdings" pitchFamily="2" charset="2"/>
              <a:buAutoNum type="arabicPeriod" startAt="5"/>
              <a:defRPr/>
            </a:pPr>
            <a:endParaRPr lang="en-US" sz="1800" dirty="0" smtClean="0">
              <a:solidFill>
                <a:srgbClr val="000000"/>
              </a:solidFill>
            </a:endParaRPr>
          </a:p>
          <a:p>
            <a:pPr marL="609600" indent="-609600" algn="just">
              <a:lnSpc>
                <a:spcPct val="90000"/>
              </a:lnSpc>
              <a:buClr>
                <a:schemeClr val="accent3"/>
              </a:buClr>
              <a:buFont typeface="Wingdings" pitchFamily="2" charset="2"/>
              <a:buAutoNum type="arabicPeriod" startAt="5"/>
              <a:defRPr/>
            </a:pPr>
            <a:r>
              <a:rPr lang="en-US" sz="1800" b="1" dirty="0" smtClean="0">
                <a:solidFill>
                  <a:srgbClr val="000000"/>
                </a:solidFill>
              </a:rPr>
              <a:t>Use effective formal technical reviews as a filter prior to testing.</a:t>
            </a:r>
          </a:p>
          <a:p>
            <a:pPr marL="609600" indent="-609600" algn="just">
              <a:lnSpc>
                <a:spcPct val="90000"/>
              </a:lnSpc>
              <a:buClr>
                <a:schemeClr val="accent3"/>
              </a:buClr>
              <a:buFont typeface="Wingdings" pitchFamily="2" charset="2"/>
              <a:buAutoNum type="arabicPeriod" startAt="5"/>
              <a:defRPr/>
            </a:pPr>
            <a:endParaRPr lang="en-US" sz="1800" b="1" dirty="0" smtClean="0">
              <a:solidFill>
                <a:srgbClr val="000000"/>
              </a:solidFill>
            </a:endParaRPr>
          </a:p>
          <a:p>
            <a:pPr marL="609600" indent="-609600" algn="just">
              <a:lnSpc>
                <a:spcPct val="90000"/>
              </a:lnSpc>
              <a:buClr>
                <a:schemeClr val="accent3"/>
              </a:buClr>
              <a:buFont typeface="Wingdings" pitchFamily="2" charset="2"/>
              <a:buAutoNum type="arabicPeriod" startAt="5"/>
              <a:defRPr/>
            </a:pPr>
            <a:r>
              <a:rPr lang="en-US" sz="1800" b="1" dirty="0" smtClean="0">
                <a:solidFill>
                  <a:srgbClr val="000000"/>
                </a:solidFill>
              </a:rPr>
              <a:t>Conduct formal technical reviews to assess the test strategy and test cases themselves.</a:t>
            </a:r>
          </a:p>
          <a:p>
            <a:pPr marL="609600" indent="-609600" algn="just">
              <a:lnSpc>
                <a:spcPct val="90000"/>
              </a:lnSpc>
              <a:buClr>
                <a:schemeClr val="accent3"/>
              </a:buClr>
              <a:buFont typeface="Wingdings" pitchFamily="2" charset="2"/>
              <a:buAutoNum type="arabicPeriod" startAt="5"/>
              <a:defRPr/>
            </a:pPr>
            <a:endParaRPr lang="en-US" sz="1800" b="1" dirty="0" smtClean="0">
              <a:solidFill>
                <a:srgbClr val="000000"/>
              </a:solidFill>
            </a:endParaRPr>
          </a:p>
          <a:p>
            <a:pPr marL="609600" indent="-609600" algn="just">
              <a:lnSpc>
                <a:spcPct val="90000"/>
              </a:lnSpc>
              <a:buClr>
                <a:schemeClr val="accent3"/>
              </a:buClr>
              <a:buFont typeface="Wingdings" pitchFamily="2" charset="2"/>
              <a:buAutoNum type="arabicPeriod" startAt="5"/>
              <a:defRPr/>
            </a:pPr>
            <a:r>
              <a:rPr lang="en-US" sz="1800" b="1" dirty="0" smtClean="0">
                <a:solidFill>
                  <a:srgbClr val="000000"/>
                </a:solidFill>
              </a:rPr>
              <a:t>Develop a continuous improvement approach for the testing process. </a:t>
            </a:r>
            <a:endParaRPr lang="en-US" sz="1800" dirty="0" smtClean="0">
              <a:solidFill>
                <a:srgbClr val="000000"/>
              </a:solidFill>
            </a:endParaRPr>
          </a:p>
          <a:p>
            <a:pPr algn="just"/>
            <a:endParaRPr lang="en-IN"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36" y="854612"/>
            <a:ext cx="7239000" cy="615553"/>
          </a:xfrm>
        </p:spPr>
        <p:style>
          <a:lnRef idx="2">
            <a:schemeClr val="accent2"/>
          </a:lnRef>
          <a:fillRef idx="1">
            <a:schemeClr val="lt1"/>
          </a:fillRef>
          <a:effectRef idx="0">
            <a:schemeClr val="accent2"/>
          </a:effectRef>
          <a:fontRef idx="minor">
            <a:schemeClr val="dk1"/>
          </a:fontRef>
        </p:style>
        <p:txBody>
          <a:bodyPr>
            <a:spAutoFit/>
          </a:bodyPr>
          <a:lstStyle/>
          <a:p>
            <a:r>
              <a:rPr lang="en-IN" sz="2000" dirty="0" smtClean="0">
                <a:latin typeface="Cambria" pitchFamily="18" charset="0"/>
                <a:ea typeface="Cambria" pitchFamily="18" charset="0"/>
              </a:rPr>
              <a:t>3.Test strategies for Object Oriented Software</a:t>
            </a:r>
            <a:br>
              <a:rPr lang="en-IN" sz="2000" dirty="0" smtClean="0">
                <a:latin typeface="Cambria" pitchFamily="18" charset="0"/>
                <a:ea typeface="Cambria" pitchFamily="18" charset="0"/>
              </a:rPr>
            </a:br>
            <a:endParaRPr lang="en-IN" sz="2000" dirty="0"/>
          </a:p>
        </p:txBody>
      </p:sp>
      <p:sp>
        <p:nvSpPr>
          <p:cNvPr id="3" name="Content Placeholder 2"/>
          <p:cNvSpPr>
            <a:spLocks noGrp="1"/>
          </p:cNvSpPr>
          <p:nvPr>
            <p:ph idx="1"/>
          </p:nvPr>
        </p:nvSpPr>
        <p:spPr>
          <a:xfrm>
            <a:off x="457200" y="2011680"/>
            <a:ext cx="7239000" cy="4846320"/>
          </a:xfrm>
        </p:spPr>
        <p:txBody>
          <a:bodyPr>
            <a:normAutofit/>
          </a:bodyPr>
          <a:lstStyle/>
          <a:p>
            <a:pPr marL="342900" indent="-342900" algn="just">
              <a:buFont typeface="+mj-lt"/>
              <a:buAutoNum type="arabicPeriod"/>
            </a:pPr>
            <a:r>
              <a:rPr lang="en-IN" sz="2000" dirty="0" smtClean="0"/>
              <a:t>The objective of testing, stated simply, is to </a:t>
            </a:r>
            <a:r>
              <a:rPr lang="en-IN" sz="2000" dirty="0" smtClean="0">
                <a:solidFill>
                  <a:srgbClr val="FF0000"/>
                </a:solidFill>
              </a:rPr>
              <a:t>find the greatest possible number of errors with a manageable amount of effort </a:t>
            </a:r>
            <a:r>
              <a:rPr lang="en-IN" sz="2000" dirty="0" smtClean="0"/>
              <a:t>applied over a realistic time span. </a:t>
            </a:r>
          </a:p>
          <a:p>
            <a:pPr marL="342900" indent="-342900" algn="just">
              <a:buFont typeface="+mj-lt"/>
              <a:buAutoNum type="arabicPeriod"/>
            </a:pPr>
            <a:endParaRPr lang="en-IN" sz="2000" dirty="0" smtClean="0"/>
          </a:p>
          <a:p>
            <a:pPr marL="342900" indent="-342900" algn="just">
              <a:buFont typeface="+mj-lt"/>
              <a:buAutoNum type="arabicPeriod"/>
            </a:pPr>
            <a:r>
              <a:rPr lang="en-IN" sz="2000" dirty="0" smtClean="0"/>
              <a:t>Although this fundamental objective remains unchanged for object-oriented software, the nature of object-oriented software changes both testing strategy and testing tactics</a:t>
            </a:r>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IN" sz="2000" dirty="0" smtClean="0"/>
              <a:t>3.1Unit Testing in the OO Context</a:t>
            </a:r>
            <a:endParaRPr lang="en-IN" sz="2000" dirty="0"/>
          </a:p>
        </p:txBody>
      </p:sp>
      <p:sp>
        <p:nvSpPr>
          <p:cNvPr id="3" name="Content Placeholder 2"/>
          <p:cNvSpPr>
            <a:spLocks noGrp="1"/>
          </p:cNvSpPr>
          <p:nvPr>
            <p:ph idx="1"/>
          </p:nvPr>
        </p:nvSpPr>
        <p:spPr>
          <a:xfrm>
            <a:off x="640080" y="2011680"/>
            <a:ext cx="7239000" cy="4846320"/>
          </a:xfrm>
        </p:spPr>
        <p:txBody>
          <a:bodyPr>
            <a:normAutofit/>
          </a:bodyPr>
          <a:lstStyle/>
          <a:p>
            <a:pPr marL="342900" indent="-342900" algn="just">
              <a:buFont typeface="+mj-lt"/>
              <a:buAutoNum type="arabicPeriod"/>
            </a:pPr>
            <a:r>
              <a:rPr lang="en-IN" sz="1800" dirty="0" smtClean="0"/>
              <a:t>When object-oriented software is considered, the concept of the unit changes. Encapsulation drives the definition of classes and objects.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 An encapsulated class is usually the focus of unit </a:t>
            </a:r>
            <a:r>
              <a:rPr lang="en-IN" sz="1800" dirty="0" err="1" smtClean="0"/>
              <a:t>testing.Class</a:t>
            </a:r>
            <a:r>
              <a:rPr lang="en-IN" sz="1800" dirty="0" smtClean="0"/>
              <a:t> testing for OO software is the equivalent of unit testing for conventional software.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Unlike unit testing of conventional software, which tends to focus on the algorithmic detail of a module and the data that flow across the module interface, class testing for OO software is driven by the operations encapsulated by the class and the state </a:t>
            </a:r>
            <a:r>
              <a:rPr lang="en-IN" sz="1800" dirty="0" err="1" smtClean="0"/>
              <a:t>behavior</a:t>
            </a:r>
            <a:r>
              <a:rPr lang="en-IN" sz="1800" dirty="0" smtClean="0"/>
              <a:t> of the class.</a:t>
            </a:r>
            <a:endParaRPr lang="en-IN"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1">
            <a:schemeClr val="lt1"/>
          </a:fillRef>
          <a:effectRef idx="0">
            <a:scrgbClr r="0" g="0" b="0"/>
          </a:effectRef>
          <a:fontRef idx="major"/>
        </p:style>
        <p:txBody>
          <a:bodyPr>
            <a:normAutofit/>
          </a:bodyPr>
          <a:lstStyle/>
          <a:p>
            <a:r>
              <a:rPr lang="en-IN" sz="2800" dirty="0" smtClean="0"/>
              <a:t>3.2Integration Testing in the OO Context</a:t>
            </a:r>
            <a:endParaRPr lang="en-IN" sz="2800" dirty="0"/>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IN" sz="1800" dirty="0" smtClean="0"/>
              <a:t>There are two different strategies for integration testing of OO systems.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The first, </a:t>
            </a:r>
            <a:r>
              <a:rPr lang="en-IN" sz="1800" dirty="0" smtClean="0">
                <a:solidFill>
                  <a:srgbClr val="FF0000"/>
                </a:solidFill>
              </a:rPr>
              <a:t>thread-based testing</a:t>
            </a:r>
            <a:r>
              <a:rPr lang="en-IN" sz="1800" dirty="0" smtClean="0"/>
              <a:t>, integrates the set of classes required to respond to one input or event for the system. Each thread is integrated and tested individually.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The second integration approach, </a:t>
            </a:r>
            <a:r>
              <a:rPr lang="en-IN" sz="1800" dirty="0" smtClean="0">
                <a:solidFill>
                  <a:srgbClr val="FF0000"/>
                </a:solidFill>
              </a:rPr>
              <a:t>use-based testing</a:t>
            </a:r>
            <a:r>
              <a:rPr lang="en-IN" sz="1800" dirty="0" smtClean="0"/>
              <a:t>, begins the construction of the system by testing those classes (called independent classes) that use very few server classes. After the independent classes are tested, the next layer of classes, called dependent classes, that use the independent classes are tested.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Cluster testing is one step in the integration testing of OO software</a:t>
            </a:r>
            <a:endParaRPr lang="en-IN"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Cambria" pitchFamily="18" charset="0"/>
                <a:ea typeface="Cambria" pitchFamily="18" charset="0"/>
              </a:rPr>
              <a:t>4.Test strategies for  </a:t>
            </a:r>
            <a:r>
              <a:rPr lang="en-IN" sz="2800" dirty="0" err="1" smtClean="0">
                <a:latin typeface="Cambria" pitchFamily="18" charset="0"/>
                <a:ea typeface="Cambria" pitchFamily="18" charset="0"/>
              </a:rPr>
              <a:t>WebApps</a:t>
            </a:r>
            <a:r>
              <a:rPr lang="en-IN" sz="2800" dirty="0" smtClean="0">
                <a:latin typeface="Cambria" pitchFamily="18" charset="0"/>
                <a:ea typeface="Cambria" pitchFamily="18" charset="0"/>
              </a:rPr>
              <a:t> </a:t>
            </a:r>
            <a:br>
              <a:rPr lang="en-IN" sz="2800" dirty="0" smtClean="0">
                <a:latin typeface="Cambria" pitchFamily="18" charset="0"/>
                <a:ea typeface="Cambria" pitchFamily="18" charset="0"/>
              </a:rPr>
            </a:br>
            <a:endParaRPr lang="en-IN" sz="2800" dirty="0"/>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IN" sz="1800" dirty="0" smtClean="0"/>
              <a:t>The content model for the </a:t>
            </a:r>
            <a:r>
              <a:rPr lang="en-IN" sz="1800" dirty="0" err="1" smtClean="0">
                <a:solidFill>
                  <a:srgbClr val="FF0000"/>
                </a:solidFill>
              </a:rPr>
              <a:t>WebApp</a:t>
            </a:r>
            <a:r>
              <a:rPr lang="en-IN" sz="1800" dirty="0" smtClean="0">
                <a:solidFill>
                  <a:srgbClr val="FF0000"/>
                </a:solidFill>
              </a:rPr>
              <a:t> is reviewed to uncover errors.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The interface model is reviewed to ensure that all use cases can be accommodated.</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The design model for the </a:t>
            </a:r>
            <a:r>
              <a:rPr lang="en-IN" sz="1800" dirty="0" err="1" smtClean="0"/>
              <a:t>WebApp</a:t>
            </a:r>
            <a:r>
              <a:rPr lang="en-IN" sz="1800" dirty="0" smtClean="0"/>
              <a:t> is reviewed to uncover navigation errors.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The user interface is tested to uncover errors in presentation and/or navigation mechanics.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Each functional component is unit tested. </a:t>
            </a:r>
          </a:p>
          <a:p>
            <a:pPr marL="342900" indent="-342900" algn="just">
              <a:buFont typeface="+mj-lt"/>
              <a:buAutoNum type="arabicPeriod"/>
            </a:pPr>
            <a:endParaRPr lang="en-IN" sz="1800" dirty="0" smtClean="0"/>
          </a:p>
          <a:p>
            <a:pPr marL="342900" indent="-342900" algn="just">
              <a:buFont typeface="+mj-lt"/>
              <a:buAutoNum type="arabicPeriod"/>
            </a:pPr>
            <a:r>
              <a:rPr lang="en-IN" sz="1800" dirty="0" smtClean="0"/>
              <a:t>Navigation throughout the architecture is tested. </a:t>
            </a:r>
            <a:endParaRPr lang="en-IN"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554" y="1215521"/>
            <a:ext cx="7239000" cy="4846320"/>
          </a:xfrm>
        </p:spPr>
        <p:txBody>
          <a:bodyPr>
            <a:normAutofit/>
          </a:bodyPr>
          <a:lstStyle/>
          <a:p>
            <a:pPr algn="just">
              <a:buNone/>
            </a:pPr>
            <a:r>
              <a:rPr lang="en-IN" sz="1800" dirty="0" smtClean="0"/>
              <a:t>7. The </a:t>
            </a:r>
            <a:r>
              <a:rPr lang="en-IN" sz="1800" dirty="0" err="1" smtClean="0"/>
              <a:t>WebApp</a:t>
            </a:r>
            <a:r>
              <a:rPr lang="en-IN" sz="1800" dirty="0" smtClean="0"/>
              <a:t> is implemented in a variety of different environmental </a:t>
            </a:r>
            <a:r>
              <a:rPr lang="en-IN" sz="1800" dirty="0" err="1" smtClean="0"/>
              <a:t>configurations</a:t>
            </a:r>
            <a:r>
              <a:rPr lang="en-IN" sz="1800" dirty="0" smtClean="0"/>
              <a:t> and is tested for compatibility with each configuration. </a:t>
            </a:r>
          </a:p>
          <a:p>
            <a:pPr algn="just">
              <a:buNone/>
            </a:pPr>
            <a:endParaRPr lang="en-IN" sz="1800" dirty="0" smtClean="0"/>
          </a:p>
          <a:p>
            <a:pPr algn="just">
              <a:buNone/>
            </a:pPr>
            <a:r>
              <a:rPr lang="en-IN" sz="1800" dirty="0" smtClean="0"/>
              <a:t>8. Security tests are conducted in an attempt to exploit vulnerabilities in the </a:t>
            </a:r>
            <a:r>
              <a:rPr lang="en-IN" sz="1800" dirty="0" err="1" smtClean="0"/>
              <a:t>WebApp</a:t>
            </a:r>
            <a:r>
              <a:rPr lang="en-IN" sz="1800" dirty="0" smtClean="0"/>
              <a:t> or within its environment. </a:t>
            </a:r>
          </a:p>
          <a:p>
            <a:pPr algn="just">
              <a:buNone/>
            </a:pPr>
            <a:endParaRPr lang="en-IN" sz="1800" dirty="0" smtClean="0"/>
          </a:p>
          <a:p>
            <a:pPr algn="just">
              <a:buNone/>
            </a:pPr>
            <a:r>
              <a:rPr lang="en-IN" sz="1800" dirty="0" smtClean="0"/>
              <a:t>9. Performance tests are conducted.</a:t>
            </a:r>
          </a:p>
          <a:p>
            <a:pPr algn="just">
              <a:buNone/>
            </a:pPr>
            <a:endParaRPr lang="en-IN" sz="1800" dirty="0" smtClean="0"/>
          </a:p>
          <a:p>
            <a:pPr algn="just">
              <a:buNone/>
            </a:pPr>
            <a:r>
              <a:rPr lang="en-IN" sz="1800" dirty="0" smtClean="0"/>
              <a:t> 10. The </a:t>
            </a:r>
            <a:r>
              <a:rPr lang="en-IN" sz="1800" dirty="0" err="1" smtClean="0"/>
              <a:t>WebApp</a:t>
            </a:r>
            <a:r>
              <a:rPr lang="en-IN" sz="1800" dirty="0" smtClean="0"/>
              <a:t> is tested by a controlled and monitored population of end users.</a:t>
            </a:r>
            <a:endParaRPr lang="en-IN"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Cambria" pitchFamily="18" charset="0"/>
                <a:ea typeface="Cambria" pitchFamily="18" charset="0"/>
              </a:rPr>
              <a:t>5.Test strategies for </a:t>
            </a:r>
            <a:r>
              <a:rPr lang="en-IN" sz="2400" dirty="0" err="1" smtClean="0">
                <a:latin typeface="Cambria" pitchFamily="18" charset="0"/>
                <a:ea typeface="Cambria" pitchFamily="18" charset="0"/>
              </a:rPr>
              <a:t>MobileApps</a:t>
            </a:r>
            <a:endParaRPr lang="en-IN" sz="2400"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sz="2000" dirty="0" smtClean="0"/>
              <a:t>Mobile application testing is the process of </a:t>
            </a:r>
            <a:r>
              <a:rPr lang="en-IN" sz="2000" dirty="0" smtClean="0">
                <a:hlinkClick r:id="rId2"/>
              </a:rPr>
              <a:t>validating a mobile app</a:t>
            </a:r>
            <a:r>
              <a:rPr lang="en-IN" sz="2000" dirty="0" smtClean="0"/>
              <a:t> for its functionality, usability, and consistency before its release.</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t>Efficient mobile app testing ensures and verifies the app's potential to meet the expected technical and business requirements and deliver the desired consumer experience.</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solidFill>
                  <a:srgbClr val="FF0000"/>
                </a:solidFill>
              </a:rPr>
              <a:t>Test plan </a:t>
            </a:r>
            <a:r>
              <a:rPr lang="en-IN" sz="2000" dirty="0" smtClean="0"/>
              <a:t>assists in determining possible issues and dependencies in order to identify risks, while </a:t>
            </a:r>
            <a:r>
              <a:rPr lang="en-IN" sz="2000" dirty="0" smtClean="0">
                <a:solidFill>
                  <a:srgbClr val="FF0000"/>
                </a:solidFill>
              </a:rPr>
              <a:t>test strategies are long-term plans of action that can help retrieve information that is not project specific and put into a test </a:t>
            </a:r>
            <a:r>
              <a:rPr lang="en-IN" sz="2000" dirty="0" smtClean="0"/>
              <a:t>approach.</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55674" y="582475"/>
            <a:ext cx="7239000" cy="4846320"/>
          </a:xfrm>
        </p:spPr>
        <p:txBody>
          <a:bodyPr>
            <a:noAutofit/>
          </a:bodyPr>
          <a:lstStyle/>
          <a:p>
            <a:pPr algn="ctr">
              <a:buNone/>
            </a:pPr>
            <a:r>
              <a:rPr lang="en-IN" sz="1400" dirty="0" smtClean="0">
                <a:latin typeface="Cambria" pitchFamily="18" charset="0"/>
                <a:ea typeface="Cambria" pitchFamily="18" charset="0"/>
              </a:rPr>
              <a:t>	</a:t>
            </a:r>
            <a:endParaRPr lang="en-IN" sz="1800" b="1" dirty="0" smtClean="0">
              <a:latin typeface="Cambria" pitchFamily="18" charset="0"/>
              <a:ea typeface="Cambria" pitchFamily="18" charset="0"/>
            </a:endParaRPr>
          </a:p>
        </p:txBody>
      </p:sp>
      <p:sp>
        <p:nvSpPr>
          <p:cNvPr id="4" name="Rectangle 3"/>
          <p:cNvSpPr/>
          <p:nvPr/>
        </p:nvSpPr>
        <p:spPr>
          <a:xfrm>
            <a:off x="597877" y="1452307"/>
            <a:ext cx="7069016" cy="4247317"/>
          </a:xfrm>
          <a:prstGeom prst="rect">
            <a:avLst/>
          </a:prstGeom>
        </p:spPr>
        <p:txBody>
          <a:bodyPr wrap="square">
            <a:spAutoFit/>
          </a:bodyPr>
          <a:lstStyle/>
          <a:p>
            <a:pPr marL="609600" indent="-609600" algn="just" eaLnBrk="1" hangingPunct="1">
              <a:buFont typeface="Wingdings" pitchFamily="2" charset="2"/>
              <a:buChar char="§"/>
            </a:pPr>
            <a:r>
              <a:rPr lang="en-US" sz="1800" dirty="0" smtClean="0">
                <a:latin typeface="Cambria" pitchFamily="18" charset="0"/>
                <a:ea typeface="Cambria" pitchFamily="18" charset="0"/>
              </a:rPr>
              <a:t>Designing effective test cases is important, but so is the strategy you use to execute them. </a:t>
            </a:r>
          </a:p>
          <a:p>
            <a:pPr marL="609600" indent="-609600" algn="just" eaLnBrk="1" hangingPunct="1">
              <a:buFont typeface="Wingdings" pitchFamily="2" charset="2"/>
              <a:buChar char="§"/>
            </a:pPr>
            <a:endParaRPr lang="en-US" sz="1800" dirty="0" smtClean="0">
              <a:latin typeface="Cambria" pitchFamily="18" charset="0"/>
              <a:ea typeface="Cambria" pitchFamily="18" charset="0"/>
            </a:endParaRPr>
          </a:p>
          <a:p>
            <a:pPr marL="609600" indent="-609600" algn="just" eaLnBrk="1" hangingPunct="1">
              <a:buFont typeface="Wingdings" pitchFamily="2" charset="2"/>
              <a:buChar char="§"/>
            </a:pPr>
            <a:r>
              <a:rPr lang="en-US" sz="1800" dirty="0" smtClean="0">
                <a:latin typeface="Cambria" pitchFamily="18" charset="0"/>
                <a:ea typeface="Cambria" pitchFamily="18" charset="0"/>
              </a:rPr>
              <a:t>Should you develop a </a:t>
            </a:r>
            <a:r>
              <a:rPr lang="en-US" sz="1800" dirty="0" smtClean="0">
                <a:solidFill>
                  <a:srgbClr val="FF0000"/>
                </a:solidFill>
                <a:latin typeface="Cambria" pitchFamily="18" charset="0"/>
                <a:ea typeface="Cambria" pitchFamily="18" charset="0"/>
              </a:rPr>
              <a:t>formal plan for your </a:t>
            </a:r>
            <a:r>
              <a:rPr lang="en-US" sz="1800" dirty="0" smtClean="0">
                <a:latin typeface="Cambria" pitchFamily="18" charset="0"/>
                <a:ea typeface="Cambria" pitchFamily="18" charset="0"/>
              </a:rPr>
              <a:t>tests? </a:t>
            </a:r>
          </a:p>
          <a:p>
            <a:pPr marL="609600" indent="-609600" algn="just" eaLnBrk="1" hangingPunct="1">
              <a:buFont typeface="Wingdings" pitchFamily="2" charset="2"/>
              <a:buChar char="§"/>
            </a:pPr>
            <a:endParaRPr lang="en-US" sz="1800" dirty="0" smtClean="0">
              <a:latin typeface="Cambria" pitchFamily="18" charset="0"/>
              <a:ea typeface="Cambria" pitchFamily="18" charset="0"/>
            </a:endParaRPr>
          </a:p>
          <a:p>
            <a:pPr marL="609600" indent="-609600" algn="just" eaLnBrk="1" hangingPunct="1">
              <a:buFont typeface="Wingdings" pitchFamily="2" charset="2"/>
              <a:buChar char="§"/>
            </a:pPr>
            <a:r>
              <a:rPr lang="en-US" sz="1800" dirty="0" smtClean="0">
                <a:latin typeface="Cambria" pitchFamily="18" charset="0"/>
                <a:ea typeface="Cambria" pitchFamily="18" charset="0"/>
              </a:rPr>
              <a:t>Should you test the entire program as a whole or run tests only on a small part of it?</a:t>
            </a:r>
          </a:p>
          <a:p>
            <a:pPr marL="609600" indent="-609600" algn="just" eaLnBrk="1" hangingPunct="1">
              <a:buFont typeface="Wingdings" pitchFamily="2" charset="2"/>
              <a:buChar char="§"/>
            </a:pPr>
            <a:endParaRPr lang="en-US" sz="1800" dirty="0" smtClean="0">
              <a:latin typeface="Cambria" pitchFamily="18" charset="0"/>
              <a:ea typeface="Cambria" pitchFamily="18" charset="0"/>
            </a:endParaRPr>
          </a:p>
          <a:p>
            <a:pPr marL="609600" indent="-609600" algn="just" eaLnBrk="1" hangingPunct="1">
              <a:buFont typeface="Wingdings" pitchFamily="2" charset="2"/>
              <a:buChar char="§"/>
            </a:pPr>
            <a:r>
              <a:rPr lang="en-US" sz="1800" dirty="0" smtClean="0">
                <a:latin typeface="Cambria" pitchFamily="18" charset="0"/>
                <a:ea typeface="Cambria" pitchFamily="18" charset="0"/>
              </a:rPr>
              <a:t> Should you rerun tests you've already conducted as you add new components to a large system?</a:t>
            </a:r>
          </a:p>
          <a:p>
            <a:pPr marL="609600" indent="-609600" algn="just" eaLnBrk="1" hangingPunct="1">
              <a:buFont typeface="Wingdings" pitchFamily="2" charset="2"/>
              <a:buChar char="§"/>
            </a:pPr>
            <a:endParaRPr lang="en-US" sz="1800" dirty="0" smtClean="0">
              <a:latin typeface="Cambria" pitchFamily="18" charset="0"/>
              <a:ea typeface="Cambria" pitchFamily="18" charset="0"/>
            </a:endParaRPr>
          </a:p>
          <a:p>
            <a:pPr marL="609600" indent="-609600" algn="just" eaLnBrk="1" hangingPunct="1">
              <a:buFont typeface="Wingdings" pitchFamily="2" charset="2"/>
              <a:buChar char="§"/>
            </a:pPr>
            <a:r>
              <a:rPr lang="en-US" sz="1800" dirty="0" smtClean="0">
                <a:latin typeface="Cambria" pitchFamily="18" charset="0"/>
                <a:ea typeface="Cambria" pitchFamily="18" charset="0"/>
              </a:rPr>
              <a:t> When should </a:t>
            </a:r>
            <a:r>
              <a:rPr lang="en-US" sz="1800" dirty="0" smtClean="0">
                <a:solidFill>
                  <a:srgbClr val="FF0000"/>
                </a:solidFill>
                <a:latin typeface="Cambria" pitchFamily="18" charset="0"/>
                <a:ea typeface="Cambria" pitchFamily="18" charset="0"/>
              </a:rPr>
              <a:t>you involve the customer</a:t>
            </a:r>
            <a:r>
              <a:rPr lang="en-US" sz="1800" dirty="0" smtClean="0">
                <a:latin typeface="Cambria" pitchFamily="18" charset="0"/>
                <a:ea typeface="Cambria" pitchFamily="18" charset="0"/>
              </a:rPr>
              <a:t>? </a:t>
            </a:r>
          </a:p>
          <a:p>
            <a:pPr marL="609600" indent="-609600" algn="just" eaLnBrk="1" hangingPunct="1">
              <a:buFont typeface="Wingdings" pitchFamily="2" charset="2"/>
              <a:buChar char="§"/>
            </a:pPr>
            <a:endParaRPr lang="en-US" sz="1800" dirty="0" smtClean="0">
              <a:latin typeface="Cambria" pitchFamily="18" charset="0"/>
              <a:ea typeface="Cambria" pitchFamily="18" charset="0"/>
            </a:endParaRPr>
          </a:p>
          <a:p>
            <a:pPr marL="609600" indent="-609600" algn="just" eaLnBrk="1" hangingPunct="1">
              <a:buFont typeface="Wingdings" pitchFamily="2" charset="2"/>
              <a:buChar char="§"/>
            </a:pPr>
            <a:r>
              <a:rPr lang="en-US" sz="1800" dirty="0" smtClean="0">
                <a:latin typeface="Cambria" pitchFamily="18" charset="0"/>
                <a:ea typeface="Cambria" pitchFamily="18" charset="0"/>
              </a:rPr>
              <a:t>These and many other questions are answered when you develop a software testing strategy. </a:t>
            </a:r>
          </a:p>
        </p:txBody>
      </p:sp>
      <p:sp>
        <p:nvSpPr>
          <p:cNvPr id="5" name="Rectangle 4"/>
          <p:cNvSpPr/>
          <p:nvPr/>
        </p:nvSpPr>
        <p:spPr>
          <a:xfrm>
            <a:off x="1018237" y="827333"/>
            <a:ext cx="2861681" cy="369332"/>
          </a:xfrm>
          <a:prstGeom prst="rect">
            <a:avLst/>
          </a:prstGeom>
        </p:spPr>
        <p:txBody>
          <a:bodyPr wrap="none">
            <a:spAutoFit/>
          </a:bodyPr>
          <a:lstStyle/>
          <a:p>
            <a:r>
              <a:rPr lang="en-US" sz="1800" b="1" dirty="0" smtClean="0">
                <a:solidFill>
                  <a:schemeClr val="tx1"/>
                </a:solidFill>
                <a:latin typeface="Cambria" pitchFamily="18" charset="0"/>
                <a:ea typeface="Cambria" pitchFamily="18" charset="0"/>
                <a:cs typeface="Arial" charset="0"/>
              </a:rPr>
              <a:t>What is Testing Strategy?</a:t>
            </a:r>
            <a:endParaRPr lang="en-IN" sz="1800" b="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606" y="976370"/>
            <a:ext cx="7239000" cy="4846320"/>
          </a:xfrm>
        </p:spPr>
        <p:txBody>
          <a:bodyPr>
            <a:normAutofit/>
          </a:bodyPr>
          <a:lstStyle/>
          <a:p>
            <a:pPr algn="just">
              <a:buNone/>
            </a:pPr>
            <a:r>
              <a:rPr lang="en-IN" sz="2000" dirty="0" smtClean="0"/>
              <a:t>1. Understand Mobile Testing Challenges</a:t>
            </a:r>
          </a:p>
          <a:p>
            <a:pPr algn="just">
              <a:buNone/>
            </a:pPr>
            <a:endParaRPr lang="en-IN" sz="2000" dirty="0" smtClean="0"/>
          </a:p>
          <a:p>
            <a:pPr algn="just">
              <a:buNone/>
            </a:pPr>
            <a:r>
              <a:rPr lang="en-IN" sz="2000" dirty="0" smtClean="0"/>
              <a:t>2. Select Your Mobile Device Mix for Testing</a:t>
            </a:r>
          </a:p>
          <a:p>
            <a:pPr algn="just">
              <a:buNone/>
            </a:pPr>
            <a:endParaRPr lang="en-IN" sz="2000" dirty="0" smtClean="0"/>
          </a:p>
          <a:p>
            <a:pPr algn="just">
              <a:buNone/>
            </a:pPr>
            <a:r>
              <a:rPr lang="en-IN" sz="2000" dirty="0" smtClean="0"/>
              <a:t>3. Incorporate a Mix of Real Devices and Emulators and Simulators</a:t>
            </a:r>
          </a:p>
          <a:p>
            <a:pPr algn="just">
              <a:buNone/>
            </a:pPr>
            <a:endParaRPr lang="en-IN" sz="2000" dirty="0" smtClean="0"/>
          </a:p>
          <a:p>
            <a:pPr algn="just">
              <a:buNone/>
            </a:pPr>
            <a:r>
              <a:rPr lang="en-IN" sz="2000" dirty="0" smtClean="0"/>
              <a:t>4. Know the Types of Mobile Application Testing</a:t>
            </a:r>
          </a:p>
          <a:p>
            <a:pPr algn="just">
              <a:buNone/>
            </a:pPr>
            <a:endParaRPr lang="en-IN" sz="2000" dirty="0" smtClean="0"/>
          </a:p>
          <a:p>
            <a:pPr algn="just">
              <a:buNone/>
            </a:pPr>
            <a:r>
              <a:rPr lang="en-IN" sz="2000" dirty="0" smtClean="0"/>
              <a:t>5. Determine Your Manual Testing vs. Automated Testing Use Cases</a:t>
            </a:r>
          </a:p>
          <a:p>
            <a:pPr algn="just">
              <a:buNone/>
            </a:pP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000" dirty="0" smtClean="0"/>
              <a:t>6. Don’t Forget Mobile Beta Testing</a:t>
            </a:r>
          </a:p>
          <a:p>
            <a:pPr algn="just">
              <a:buNone/>
            </a:pPr>
            <a:endParaRPr lang="en-IN" sz="2000" dirty="0" smtClean="0"/>
          </a:p>
          <a:p>
            <a:pPr algn="just">
              <a:buNone/>
            </a:pPr>
            <a:r>
              <a:rPr lang="en-IN" sz="2000" dirty="0" smtClean="0"/>
              <a:t>7. Choose Your Test Automation Tool</a:t>
            </a:r>
          </a:p>
          <a:p>
            <a:pPr algn="just">
              <a:buNone/>
            </a:pPr>
            <a:endParaRPr lang="en-IN" sz="2000" dirty="0" smtClean="0"/>
          </a:p>
          <a:p>
            <a:pPr algn="just">
              <a:buNone/>
            </a:pPr>
            <a:r>
              <a:rPr lang="en-IN" sz="2000" dirty="0" smtClean="0"/>
              <a:t>8. Choose Where to Run Your Mobile Tests: In the Cloud or In-House.</a:t>
            </a:r>
          </a:p>
          <a:p>
            <a:pPr algn="just">
              <a:buNone/>
            </a:pPr>
            <a:endParaRPr lang="en-I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Cambria" pitchFamily="18" charset="0"/>
                <a:ea typeface="Cambria" pitchFamily="18" charset="0"/>
              </a:rPr>
              <a:t> 6.Validation testing</a:t>
            </a:r>
            <a:br>
              <a:rPr lang="en-IN" sz="2800" dirty="0" smtClean="0">
                <a:latin typeface="Cambria" pitchFamily="18" charset="0"/>
                <a:ea typeface="Cambria" pitchFamily="18" charset="0"/>
              </a:rPr>
            </a:br>
            <a:endParaRPr lang="en-IN" sz="2800"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IN" sz="2000" dirty="0" smtClean="0"/>
              <a:t>Validation testing begins at the culmination of integration testing, when individual components have been exercised, the </a:t>
            </a:r>
            <a:r>
              <a:rPr lang="en-IN" sz="2000" dirty="0" smtClean="0">
                <a:solidFill>
                  <a:srgbClr val="FF0000"/>
                </a:solidFill>
              </a:rPr>
              <a:t>software is completely assembled as a package, and interfacing errors have been uncovered and corrected.</a:t>
            </a:r>
          </a:p>
          <a:p>
            <a:pPr algn="just">
              <a:buFont typeface="Arial" pitchFamily="34" charset="0"/>
              <a:buChar char="•"/>
            </a:pPr>
            <a:endParaRPr lang="en-IN" sz="2000" dirty="0" smtClean="0"/>
          </a:p>
          <a:p>
            <a:pPr algn="just">
              <a:buFont typeface="Arial" pitchFamily="34" charset="0"/>
              <a:buChar char="•"/>
            </a:pPr>
            <a:r>
              <a:rPr lang="en-IN" sz="2000" dirty="0" smtClean="0"/>
              <a:t> At the validation or system level, the distinction between conventional software, object-oriented software, and </a:t>
            </a:r>
            <a:r>
              <a:rPr lang="en-IN" sz="2000" dirty="0" err="1" smtClean="0"/>
              <a:t>WebApps</a:t>
            </a:r>
            <a:r>
              <a:rPr lang="en-IN" sz="2000" dirty="0" smtClean="0"/>
              <a:t> disappears. </a:t>
            </a:r>
          </a:p>
          <a:p>
            <a:pPr algn="just">
              <a:buFont typeface="Arial" pitchFamily="34" charset="0"/>
              <a:buChar char="•"/>
            </a:pPr>
            <a:endParaRPr lang="en-IN" sz="2000" dirty="0" smtClean="0"/>
          </a:p>
          <a:p>
            <a:pPr algn="just">
              <a:buFont typeface="Arial" pitchFamily="34" charset="0"/>
              <a:buChar char="•"/>
            </a:pPr>
            <a:r>
              <a:rPr lang="en-IN" sz="2000" dirty="0" smtClean="0"/>
              <a:t>Testing focuses on </a:t>
            </a:r>
            <a:r>
              <a:rPr lang="en-IN" sz="2000" dirty="0" smtClean="0">
                <a:solidFill>
                  <a:srgbClr val="FF0000"/>
                </a:solidFill>
              </a:rPr>
              <a:t>user-visible actions and user-recognizable output from the system</a:t>
            </a:r>
            <a:endParaRPr lang="en-IN" sz="20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6.1Validation-Test Criteria</a:t>
            </a:r>
            <a:endParaRPr lang="en-IN" sz="2400"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IN" sz="2000" dirty="0" smtClean="0"/>
              <a:t>Software validation is achieved through a series of tests that demonstrate conformity with requirements. </a:t>
            </a:r>
          </a:p>
          <a:p>
            <a:pPr marL="514350" indent="-514350" algn="just">
              <a:buFont typeface="+mj-lt"/>
              <a:buAutoNum type="arabicPeriod"/>
            </a:pPr>
            <a:endParaRPr lang="en-IN" sz="2000" dirty="0" smtClean="0"/>
          </a:p>
          <a:p>
            <a:pPr marL="514350" indent="-514350" algn="just">
              <a:buFont typeface="+mj-lt"/>
              <a:buAutoNum type="arabicPeriod"/>
            </a:pPr>
            <a:r>
              <a:rPr lang="en-IN" sz="2000" dirty="0" smtClean="0">
                <a:solidFill>
                  <a:srgbClr val="FF0000"/>
                </a:solidFill>
              </a:rPr>
              <a:t>A test plan outlines the classes of tests </a:t>
            </a:r>
            <a:r>
              <a:rPr lang="en-IN" sz="2000" dirty="0" smtClean="0"/>
              <a:t>to be conducted, and a test procedure defines specific test cases that are designed to ensure that all functional requirements are satisfied, all </a:t>
            </a:r>
            <a:r>
              <a:rPr lang="en-IN" sz="2000" dirty="0" err="1" smtClean="0"/>
              <a:t>behavioral</a:t>
            </a:r>
            <a:r>
              <a:rPr lang="en-IN" sz="2000" dirty="0" smtClean="0"/>
              <a:t> characteristics are achieved, all content is accurate and properly presented, </a:t>
            </a:r>
            <a:r>
              <a:rPr lang="en-IN" sz="2000" dirty="0" smtClean="0">
                <a:solidFill>
                  <a:srgbClr val="FF0000"/>
                </a:solidFill>
              </a:rPr>
              <a:t>all performance requirements are attained, documentation is correct</a:t>
            </a:r>
            <a:r>
              <a:rPr lang="en-IN" sz="2000" dirty="0" smtClean="0"/>
              <a:t>, and usability and other requirements are met</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6.2Configuration Review</a:t>
            </a:r>
            <a:endParaRPr lang="en-IN" sz="2800"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sz="2000" dirty="0" smtClean="0"/>
              <a:t>An important element of the validation process is a configuration review. </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t>The intent of the review is to ensure that all elements of the software configuration have been properly developed, are </a:t>
            </a:r>
            <a:r>
              <a:rPr lang="en-IN" sz="2000" dirty="0" err="1" smtClean="0"/>
              <a:t>cataloged</a:t>
            </a:r>
            <a:r>
              <a:rPr lang="en-IN" sz="2000" dirty="0" smtClean="0"/>
              <a:t>, and have the necessary detail to bolster the support activities. </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t>The configuration review, sometimes called an audit.</a:t>
            </a:r>
            <a:endParaRPr lang="en-I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6.3Alpha and Beta Testing</a:t>
            </a:r>
            <a:endParaRPr lang="en-IN" sz="2400"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sz="2000" dirty="0" smtClean="0"/>
              <a:t>The alpha test is conducted at </a:t>
            </a:r>
            <a:r>
              <a:rPr lang="en-IN" sz="2000" dirty="0" smtClean="0">
                <a:solidFill>
                  <a:srgbClr val="FF0000"/>
                </a:solidFill>
              </a:rPr>
              <a:t>the developer’s site </a:t>
            </a:r>
            <a:r>
              <a:rPr lang="en-IN" sz="2000" dirty="0" smtClean="0"/>
              <a:t>by a representative group of end users. The software is used in a natural setting with the developer “looking over the shoulder” of the users and recording errors and usage problems. </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t>Alpha tests are conducted in a controlled environment.</a:t>
            </a: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lgn="just">
              <a:buFont typeface="Arial" pitchFamily="34" charset="0"/>
              <a:buChar char="•"/>
            </a:pPr>
            <a:r>
              <a:rPr lang="en-IN" sz="2000" dirty="0" smtClean="0"/>
              <a:t>The beta test is conducted at </a:t>
            </a:r>
            <a:r>
              <a:rPr lang="en-IN" sz="2000" dirty="0" smtClean="0">
                <a:solidFill>
                  <a:srgbClr val="FF0000"/>
                </a:solidFill>
              </a:rPr>
              <a:t>one or more end-user sites</a:t>
            </a:r>
            <a:r>
              <a:rPr lang="en-IN" sz="2000" dirty="0" smtClean="0"/>
              <a:t>. Unlike alpha testing, the developer generally is not present. Therefore, the beta test is a “live” application of the software in an environment that cannot be controlled by the developer.</a:t>
            </a:r>
          </a:p>
          <a:p>
            <a:pPr marL="457200" indent="-457200" algn="just">
              <a:buFont typeface="Arial" pitchFamily="34" charset="0"/>
              <a:buChar char="•"/>
            </a:pPr>
            <a:endParaRPr lang="en-IN" sz="2000" dirty="0" smtClean="0"/>
          </a:p>
          <a:p>
            <a:pPr marL="457200" indent="-457200" algn="just">
              <a:buFont typeface="Arial" pitchFamily="34" charset="0"/>
              <a:buChar char="•"/>
            </a:pPr>
            <a:r>
              <a:rPr lang="en-IN" sz="2000" dirty="0" smtClean="0"/>
              <a:t> The customer records all problems (real or imagined) that are encountered during beta testing and reports these to the developer at regular intervals. As a result of problems reported during beta tests, you make modifications and then prepare for release of the software product to the entire customer base</a:t>
            </a: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7. System testing</a:t>
            </a:r>
            <a:endParaRPr lang="en-IN" sz="3200"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sz="2000" dirty="0" smtClean="0"/>
              <a:t>System testing is actually a </a:t>
            </a:r>
            <a:r>
              <a:rPr lang="en-IN" sz="2000" dirty="0" smtClean="0">
                <a:solidFill>
                  <a:srgbClr val="FF0000"/>
                </a:solidFill>
              </a:rPr>
              <a:t>series of different tests </a:t>
            </a:r>
            <a:r>
              <a:rPr lang="en-IN" sz="2000" dirty="0" smtClean="0"/>
              <a:t>whose primary purpose is to fully exercise the computer-based system. </a:t>
            </a:r>
          </a:p>
          <a:p>
            <a:pPr marL="457200" indent="-457200" algn="just">
              <a:buFont typeface="+mj-lt"/>
              <a:buAutoNum type="arabicPeriod"/>
            </a:pPr>
            <a:endParaRPr lang="en-IN" sz="2000" dirty="0" smtClean="0"/>
          </a:p>
          <a:p>
            <a:pPr marL="457200" indent="-457200" algn="just">
              <a:buFont typeface="+mj-lt"/>
              <a:buAutoNum type="arabicPeriod"/>
            </a:pPr>
            <a:r>
              <a:rPr lang="en-IN" sz="2000" dirty="0" smtClean="0"/>
              <a:t>Although each test has a different purpose, all work to verify that system elements have been properly integrated and perform allocated functions</a:t>
            </a: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5" y="1187385"/>
            <a:ext cx="7239000" cy="4846320"/>
          </a:xfrm>
        </p:spPr>
        <p:txBody>
          <a:bodyPr>
            <a:normAutofit/>
          </a:bodyPr>
          <a:lstStyle/>
          <a:p>
            <a:pPr algn="just">
              <a:buNone/>
            </a:pPr>
            <a:r>
              <a:rPr lang="en-IN" sz="2000" b="1" dirty="0" smtClean="0"/>
              <a:t>1. Recovery Testing </a:t>
            </a:r>
            <a:r>
              <a:rPr lang="en-IN" sz="2000" dirty="0" smtClean="0"/>
              <a:t>is a system test that forces the software to fail in a variety of ways and verifies that recovery is properly performed.</a:t>
            </a:r>
          </a:p>
          <a:p>
            <a:pPr algn="just"/>
            <a:endParaRPr lang="en-IN" sz="2000" dirty="0" smtClean="0"/>
          </a:p>
          <a:p>
            <a:pPr algn="just">
              <a:buFont typeface="Arial" pitchFamily="34" charset="0"/>
              <a:buChar char="•"/>
            </a:pPr>
            <a:r>
              <a:rPr lang="en-IN" sz="2000" dirty="0" smtClean="0"/>
              <a:t> If recovery is </a:t>
            </a:r>
            <a:r>
              <a:rPr lang="en-IN" sz="2000" dirty="0" smtClean="0">
                <a:solidFill>
                  <a:srgbClr val="FF0000"/>
                </a:solidFill>
              </a:rPr>
              <a:t>automatic</a:t>
            </a:r>
            <a:r>
              <a:rPr lang="en-IN" sz="2000" dirty="0" smtClean="0"/>
              <a:t> (performed by the system itself), </a:t>
            </a:r>
            <a:r>
              <a:rPr lang="en-IN" sz="2000" dirty="0" err="1" smtClean="0"/>
              <a:t>reinitialization</a:t>
            </a:r>
            <a:r>
              <a:rPr lang="en-IN" sz="2000" dirty="0" smtClean="0"/>
              <a:t>, </a:t>
            </a:r>
            <a:r>
              <a:rPr lang="en-IN" sz="2000" dirty="0" err="1" smtClean="0"/>
              <a:t>checkpointing</a:t>
            </a:r>
            <a:r>
              <a:rPr lang="en-IN" sz="2000" dirty="0" smtClean="0"/>
              <a:t> mechanisms, data recovery, and restart are evaluated for correctness. </a:t>
            </a:r>
          </a:p>
          <a:p>
            <a:pPr algn="just">
              <a:buFont typeface="Arial" pitchFamily="34" charset="0"/>
              <a:buChar char="•"/>
            </a:pPr>
            <a:endParaRPr lang="en-IN" sz="2000" dirty="0" smtClean="0"/>
          </a:p>
          <a:p>
            <a:pPr algn="just">
              <a:buFont typeface="Arial" pitchFamily="34" charset="0"/>
              <a:buChar char="•"/>
            </a:pPr>
            <a:r>
              <a:rPr lang="en-IN" sz="2000" dirty="0" smtClean="0"/>
              <a:t>If recovery requires </a:t>
            </a:r>
            <a:r>
              <a:rPr lang="en-IN" sz="2000" dirty="0" smtClean="0">
                <a:solidFill>
                  <a:srgbClr val="FF0000"/>
                </a:solidFill>
              </a:rPr>
              <a:t>human intervention</a:t>
            </a:r>
            <a:r>
              <a:rPr lang="en-IN" sz="2000" dirty="0" smtClean="0"/>
              <a:t>, the mean-time-to-repair (MTTR) is evaluated to determine whether it is within acceptable limits.</a:t>
            </a: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268" y="1271791"/>
            <a:ext cx="7239000" cy="4846320"/>
          </a:xfrm>
        </p:spPr>
        <p:txBody>
          <a:bodyPr>
            <a:normAutofit/>
          </a:bodyPr>
          <a:lstStyle/>
          <a:p>
            <a:pPr algn="just">
              <a:buNone/>
            </a:pPr>
            <a:r>
              <a:rPr lang="en-IN" sz="2000" dirty="0" smtClean="0"/>
              <a:t>2. </a:t>
            </a:r>
            <a:r>
              <a:rPr lang="en-IN" sz="2000" b="1" dirty="0" smtClean="0"/>
              <a:t>Security testing </a:t>
            </a:r>
            <a:r>
              <a:rPr lang="en-IN" sz="2000" dirty="0" smtClean="0"/>
              <a:t>attempts to verify that protection mechanisms built into a system will, in fact, protect it from </a:t>
            </a:r>
            <a:r>
              <a:rPr lang="en-IN" sz="2000" dirty="0" smtClean="0">
                <a:solidFill>
                  <a:srgbClr val="FF0000"/>
                </a:solidFill>
              </a:rPr>
              <a:t>improper penetration. </a:t>
            </a:r>
          </a:p>
          <a:p>
            <a:pPr algn="just">
              <a:buNone/>
            </a:pPr>
            <a:endParaRPr lang="en-IN" sz="2000" dirty="0" smtClean="0"/>
          </a:p>
          <a:p>
            <a:pPr algn="just">
              <a:buFont typeface="Arial" pitchFamily="34" charset="0"/>
              <a:buChar char="•"/>
            </a:pPr>
            <a:r>
              <a:rPr lang="en-IN" sz="2000" dirty="0" smtClean="0"/>
              <a:t>The system’s security must, of course, be tested for invulnerability from frontal attack—but must also be tested for invulnerability from flank or rear attacking.</a:t>
            </a:r>
          </a:p>
          <a:p>
            <a:pPr algn="just">
              <a:buFont typeface="Arial" pitchFamily="34" charset="0"/>
              <a:buChar char="•"/>
            </a:pPr>
            <a:endParaRPr lang="en-IN" sz="2000" dirty="0" smtClean="0"/>
          </a:p>
          <a:p>
            <a:pPr algn="just">
              <a:buFont typeface="Arial" pitchFamily="34" charset="0"/>
              <a:buChar char="•"/>
            </a:pPr>
            <a:r>
              <a:rPr lang="en-IN" sz="2000" dirty="0" smtClean="0"/>
              <a:t>The role of the system designer is to make penetration cost more than the value of the information that will be obtained.</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55674" y="582475"/>
            <a:ext cx="7239000" cy="4846320"/>
          </a:xfrm>
        </p:spPr>
        <p:txBody>
          <a:bodyPr>
            <a:noAutofit/>
          </a:bodyPr>
          <a:lstStyle/>
          <a:p>
            <a:pPr algn="ctr">
              <a:buNone/>
            </a:pPr>
            <a:r>
              <a:rPr lang="en-IN" sz="1400" dirty="0" smtClean="0">
                <a:latin typeface="Cambria" pitchFamily="18" charset="0"/>
                <a:ea typeface="Cambria" pitchFamily="18" charset="0"/>
              </a:rPr>
              <a:t>	</a:t>
            </a:r>
            <a:endParaRPr lang="en-IN" sz="1800" b="1" dirty="0" smtClean="0">
              <a:latin typeface="Cambria" pitchFamily="18" charset="0"/>
              <a:ea typeface="Cambria" pitchFamily="18" charset="0"/>
            </a:endParaRPr>
          </a:p>
        </p:txBody>
      </p:sp>
      <p:sp>
        <p:nvSpPr>
          <p:cNvPr id="4" name="Rectangle 3"/>
          <p:cNvSpPr/>
          <p:nvPr/>
        </p:nvSpPr>
        <p:spPr>
          <a:xfrm>
            <a:off x="541606" y="1874338"/>
            <a:ext cx="7069016" cy="3416320"/>
          </a:xfrm>
          <a:prstGeom prst="rect">
            <a:avLst/>
          </a:prstGeom>
        </p:spPr>
        <p:txBody>
          <a:bodyPr wrap="square">
            <a:spAutoFit/>
          </a:bodyPr>
          <a:lstStyle/>
          <a:p>
            <a:pPr marL="609600" indent="-609600" algn="just" eaLnBrk="1" hangingPunct="1">
              <a:buFont typeface="+mj-lt"/>
              <a:buAutoNum type="arabicPeriod"/>
            </a:pPr>
            <a:r>
              <a:rPr lang="en-US" sz="1800" dirty="0" smtClean="0">
                <a:latin typeface="Cambria" pitchFamily="18" charset="0"/>
                <a:ea typeface="Cambria" pitchFamily="18" charset="0"/>
              </a:rPr>
              <a:t>Testing begins at the </a:t>
            </a:r>
            <a:r>
              <a:rPr lang="en-US" sz="1800" dirty="0" smtClean="0">
                <a:solidFill>
                  <a:srgbClr val="FF0000"/>
                </a:solidFill>
                <a:latin typeface="Cambria" pitchFamily="18" charset="0"/>
                <a:ea typeface="Cambria" pitchFamily="18" charset="0"/>
              </a:rPr>
              <a:t>component level </a:t>
            </a:r>
            <a:r>
              <a:rPr lang="en-US" sz="1800" dirty="0" smtClean="0">
                <a:latin typeface="Cambria" pitchFamily="18" charset="0"/>
                <a:ea typeface="Cambria" pitchFamily="18" charset="0"/>
              </a:rPr>
              <a:t>and works "outward" toward the integration of the entire computer-based system.</a:t>
            </a:r>
          </a:p>
          <a:p>
            <a:pPr marL="609600" indent="-609600" algn="just" eaLnBrk="1" hangingPunct="1">
              <a:buFont typeface="+mj-lt"/>
              <a:buAutoNum type="arabicPeriod"/>
            </a:pPr>
            <a:endParaRPr lang="en-US" sz="1800" dirty="0" smtClean="0">
              <a:latin typeface="Cambria" pitchFamily="18" charset="0"/>
              <a:ea typeface="Cambria" pitchFamily="18" charset="0"/>
            </a:endParaRPr>
          </a:p>
          <a:p>
            <a:pPr marL="609600" indent="-609600" algn="just" eaLnBrk="1" hangingPunct="1">
              <a:buFont typeface="+mj-lt"/>
              <a:buAutoNum type="arabicPeriod"/>
            </a:pPr>
            <a:r>
              <a:rPr lang="en-US" sz="1800" dirty="0" smtClean="0">
                <a:latin typeface="Cambria" pitchFamily="18" charset="0"/>
                <a:ea typeface="Cambria" pitchFamily="18" charset="0"/>
              </a:rPr>
              <a:t>Different testing techniques are appropriate at different points in time. </a:t>
            </a:r>
          </a:p>
          <a:p>
            <a:pPr marL="609600" indent="-609600" algn="just" eaLnBrk="1" hangingPunct="1">
              <a:buFont typeface="+mj-lt"/>
              <a:buAutoNum type="arabicPeriod"/>
            </a:pPr>
            <a:endParaRPr lang="en-US" sz="1800" dirty="0" smtClean="0">
              <a:latin typeface="Cambria" pitchFamily="18" charset="0"/>
              <a:ea typeface="Cambria" pitchFamily="18" charset="0"/>
            </a:endParaRPr>
          </a:p>
          <a:p>
            <a:pPr marL="609600" indent="-609600" algn="just" eaLnBrk="1" hangingPunct="1">
              <a:buFont typeface="+mj-lt"/>
              <a:buAutoNum type="arabicPeriod"/>
            </a:pPr>
            <a:r>
              <a:rPr lang="en-US" sz="1800" dirty="0" smtClean="0">
                <a:latin typeface="Cambria" pitchFamily="18" charset="0"/>
                <a:ea typeface="Cambria" pitchFamily="18" charset="0"/>
              </a:rPr>
              <a:t>Testing is conducted by the developer of the software and (for large projects) an independent test group.</a:t>
            </a:r>
          </a:p>
          <a:p>
            <a:pPr marL="609600" indent="-609600" algn="just" eaLnBrk="1" hangingPunct="1">
              <a:buFont typeface="+mj-lt"/>
              <a:buAutoNum type="arabicPeriod"/>
            </a:pPr>
            <a:endParaRPr lang="en-US" sz="1800" dirty="0" smtClean="0">
              <a:latin typeface="Cambria" pitchFamily="18" charset="0"/>
              <a:ea typeface="Cambria" pitchFamily="18" charset="0"/>
            </a:endParaRPr>
          </a:p>
          <a:p>
            <a:pPr marL="609600" indent="-609600" algn="just" eaLnBrk="1" hangingPunct="1">
              <a:buFont typeface="+mj-lt"/>
              <a:buAutoNum type="arabicPeriod"/>
            </a:pPr>
            <a:r>
              <a:rPr lang="en-US" sz="1800" dirty="0" smtClean="0">
                <a:latin typeface="Cambria" pitchFamily="18" charset="0"/>
                <a:ea typeface="Cambria" pitchFamily="18" charset="0"/>
              </a:rPr>
              <a:t>Testing and debugging are different activities, but debugging must be accommodated in any testing strategy.</a:t>
            </a:r>
            <a:br>
              <a:rPr lang="en-US" sz="1800" dirty="0" smtClean="0">
                <a:latin typeface="Cambria" pitchFamily="18" charset="0"/>
                <a:ea typeface="Cambria" pitchFamily="18" charset="0"/>
              </a:rPr>
            </a:br>
            <a:endParaRPr lang="en-US" sz="1800" dirty="0" smtClean="0">
              <a:latin typeface="Cambria" pitchFamily="18" charset="0"/>
              <a:ea typeface="Cambria" pitchFamily="18" charset="0"/>
            </a:endParaRPr>
          </a:p>
        </p:txBody>
      </p:sp>
      <p:sp>
        <p:nvSpPr>
          <p:cNvPr id="5" name="Rectangle 4"/>
          <p:cNvSpPr/>
          <p:nvPr/>
        </p:nvSpPr>
        <p:spPr>
          <a:xfrm>
            <a:off x="807222" y="1193093"/>
            <a:ext cx="4709944" cy="369332"/>
          </a:xfrm>
          <a:prstGeom prst="rect">
            <a:avLst/>
          </a:prstGeom>
        </p:spPr>
        <p:txBody>
          <a:bodyPr wrap="none">
            <a:spAutoFit/>
          </a:bodyPr>
          <a:lstStyle/>
          <a:p>
            <a:r>
              <a:rPr lang="en-US" sz="1800" b="1" dirty="0" smtClean="0">
                <a:latin typeface="Cambria" pitchFamily="18" charset="0"/>
                <a:ea typeface="Cambria" pitchFamily="18" charset="0"/>
              </a:rPr>
              <a:t>1.A Strategic Approach to Software Testing</a:t>
            </a:r>
            <a:endParaRPr lang="en-IN" sz="1800" b="1"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159249"/>
            <a:ext cx="7239000" cy="4846320"/>
          </a:xfrm>
        </p:spPr>
        <p:txBody>
          <a:bodyPr>
            <a:normAutofit/>
          </a:bodyPr>
          <a:lstStyle/>
          <a:p>
            <a:pPr algn="just">
              <a:buNone/>
            </a:pPr>
            <a:r>
              <a:rPr lang="en-IN" sz="2000" b="1" dirty="0" smtClean="0"/>
              <a:t>3. Stress Testing</a:t>
            </a:r>
            <a:r>
              <a:rPr lang="en-IN" sz="2000" dirty="0" smtClean="0"/>
              <a:t> executes a system in a manner that demands resources in </a:t>
            </a:r>
            <a:r>
              <a:rPr lang="en-IN" sz="2000" dirty="0" smtClean="0">
                <a:solidFill>
                  <a:srgbClr val="FF0000"/>
                </a:solidFill>
              </a:rPr>
              <a:t>abnormal quantity</a:t>
            </a:r>
            <a:r>
              <a:rPr lang="en-IN" sz="2000" dirty="0" smtClean="0"/>
              <a:t>, frequency, or volume. For example, </a:t>
            </a:r>
          </a:p>
          <a:p>
            <a:pPr algn="just">
              <a:buNone/>
            </a:pPr>
            <a:endParaRPr lang="en-IN" sz="2000" dirty="0" smtClean="0"/>
          </a:p>
          <a:p>
            <a:pPr algn="just">
              <a:buNone/>
            </a:pPr>
            <a:r>
              <a:rPr lang="en-IN" sz="2000" dirty="0" smtClean="0"/>
              <a:t>(1) special tests may be designed that generate ten interrupts per second, when one or two is the average rate, </a:t>
            </a:r>
          </a:p>
          <a:p>
            <a:pPr algn="just">
              <a:buNone/>
            </a:pPr>
            <a:r>
              <a:rPr lang="en-IN" sz="2000" dirty="0" smtClean="0"/>
              <a:t>(2) input data rates may be increased by an order of magnitude to determine how input functions will respond, </a:t>
            </a:r>
          </a:p>
          <a:p>
            <a:pPr algn="just">
              <a:buNone/>
            </a:pPr>
            <a:r>
              <a:rPr lang="en-IN" sz="2000" dirty="0" smtClean="0"/>
              <a:t>(3) test cases that require maximum memory or other resources are executed, </a:t>
            </a:r>
          </a:p>
          <a:p>
            <a:pPr algn="just">
              <a:buNone/>
            </a:pPr>
            <a:r>
              <a:rPr lang="en-IN" sz="2000" dirty="0" smtClean="0"/>
              <a:t>(4) test cases that may cause thrashing in a virtual operating system are designed, </a:t>
            </a:r>
          </a:p>
          <a:p>
            <a:pPr algn="just">
              <a:buNone/>
            </a:pPr>
            <a:r>
              <a:rPr lang="en-IN" sz="2000" dirty="0" smtClean="0"/>
              <a:t>(5) test cases that may cause excessive hunting for disk-resident data are created.</a:t>
            </a:r>
            <a:endParaRPr lang="en-I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741" y="1342129"/>
            <a:ext cx="7239000" cy="4846320"/>
          </a:xfrm>
        </p:spPr>
        <p:txBody>
          <a:bodyPr>
            <a:normAutofit/>
          </a:bodyPr>
          <a:lstStyle/>
          <a:p>
            <a:pPr algn="just">
              <a:buNone/>
            </a:pPr>
            <a:r>
              <a:rPr lang="en-IN" sz="2000" b="1" dirty="0" smtClean="0"/>
              <a:t>4.Performance Testing </a:t>
            </a:r>
            <a:r>
              <a:rPr lang="en-IN" sz="2000" dirty="0" smtClean="0"/>
              <a:t>is designed to test the </a:t>
            </a:r>
            <a:r>
              <a:rPr lang="en-IN" sz="2000" dirty="0" smtClean="0">
                <a:solidFill>
                  <a:srgbClr val="FF0000"/>
                </a:solidFill>
              </a:rPr>
              <a:t>run-time performance of software </a:t>
            </a:r>
            <a:r>
              <a:rPr lang="en-IN" sz="2000" dirty="0" smtClean="0"/>
              <a:t>within the context of an integrated system. Performance testing occurs throughout all steps in the testing process. </a:t>
            </a:r>
          </a:p>
          <a:p>
            <a:pPr algn="just">
              <a:buNone/>
            </a:pPr>
            <a:endParaRPr lang="en-IN" sz="2000" dirty="0" smtClean="0"/>
          </a:p>
          <a:p>
            <a:pPr algn="just">
              <a:buFont typeface="Arial" pitchFamily="34" charset="0"/>
              <a:buChar char="•"/>
            </a:pPr>
            <a:r>
              <a:rPr lang="en-IN" sz="2000" dirty="0" smtClean="0"/>
              <a:t>Performance tests are often coupled with stress testing and usually require both </a:t>
            </a:r>
            <a:r>
              <a:rPr lang="en-IN" sz="2000" dirty="0" smtClean="0">
                <a:solidFill>
                  <a:srgbClr val="FF0000"/>
                </a:solidFill>
              </a:rPr>
              <a:t>hardware and software </a:t>
            </a:r>
            <a:r>
              <a:rPr lang="en-IN" sz="2000" dirty="0" smtClean="0"/>
              <a:t>instrumentation.</a:t>
            </a:r>
          </a:p>
          <a:p>
            <a:pPr algn="just">
              <a:buFont typeface="Arial" pitchFamily="34" charset="0"/>
              <a:buChar char="•"/>
            </a:pPr>
            <a:endParaRPr lang="en-IN" sz="2000" dirty="0" smtClean="0"/>
          </a:p>
          <a:p>
            <a:pPr algn="just">
              <a:buFont typeface="Arial" pitchFamily="34" charset="0"/>
              <a:buChar char="•"/>
            </a:pPr>
            <a:r>
              <a:rPr lang="en-IN" sz="2000" dirty="0" smtClean="0"/>
              <a:t>External instrumentation can monitor execution intervals, log events (e.g., interrupts) as they occur, and sample machine states on a regular basis.</a:t>
            </a:r>
            <a:endParaRPr lang="en-IN"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741" y="1342129"/>
            <a:ext cx="7239000" cy="4846320"/>
          </a:xfrm>
        </p:spPr>
        <p:txBody>
          <a:bodyPr>
            <a:normAutofit/>
          </a:bodyPr>
          <a:lstStyle/>
          <a:p>
            <a:pPr algn="just">
              <a:buNone/>
            </a:pPr>
            <a:r>
              <a:rPr lang="en-IN" sz="2000" b="1" dirty="0" smtClean="0"/>
              <a:t>5.Deployment Testing </a:t>
            </a:r>
          </a:p>
          <a:p>
            <a:pPr algn="just">
              <a:buNone/>
            </a:pPr>
            <a:endParaRPr lang="en-IN" sz="2000" b="1" dirty="0" smtClean="0"/>
          </a:p>
          <a:p>
            <a:pPr algn="just">
              <a:buFont typeface="Arial" pitchFamily="34" charset="0"/>
              <a:buChar char="•"/>
            </a:pPr>
            <a:r>
              <a:rPr lang="en-IN" sz="2000" dirty="0" smtClean="0"/>
              <a:t>In many cases, software must execute on a variety of platforms and under more than one operating system environment.</a:t>
            </a:r>
          </a:p>
          <a:p>
            <a:pPr algn="just">
              <a:buFont typeface="Arial" pitchFamily="34" charset="0"/>
              <a:buChar char="•"/>
            </a:pPr>
            <a:endParaRPr lang="en-IN" sz="2000" dirty="0" smtClean="0"/>
          </a:p>
          <a:p>
            <a:pPr algn="just">
              <a:buFont typeface="Arial" pitchFamily="34" charset="0"/>
              <a:buChar char="•"/>
            </a:pPr>
            <a:r>
              <a:rPr lang="en-IN" sz="2000" dirty="0" smtClean="0"/>
              <a:t> Deployment testing, sometimes called </a:t>
            </a:r>
            <a:r>
              <a:rPr lang="en-IN" sz="2000" dirty="0" smtClean="0">
                <a:solidFill>
                  <a:srgbClr val="FF0000"/>
                </a:solidFill>
              </a:rPr>
              <a:t>configuration testing,</a:t>
            </a:r>
            <a:r>
              <a:rPr lang="en-IN" sz="2000" dirty="0" smtClean="0"/>
              <a:t> exercises the software in each environment in which it is to operate. </a:t>
            </a:r>
          </a:p>
          <a:p>
            <a:pPr algn="just">
              <a:buFont typeface="Arial" pitchFamily="34" charset="0"/>
              <a:buChar char="•"/>
            </a:pPr>
            <a:endParaRPr lang="en-IN" sz="2000" dirty="0" smtClean="0"/>
          </a:p>
          <a:p>
            <a:pPr algn="just">
              <a:buFont typeface="Arial" pitchFamily="34" charset="0"/>
              <a:buChar char="•"/>
            </a:pPr>
            <a:r>
              <a:rPr lang="en-IN" sz="2000" dirty="0" smtClean="0"/>
              <a:t>In addition, deployment testing examines all installation procedures and specialized installation software (e.g., “installers”) that will be used by customers, and all documentation that will be used to introduce the software to end users</a:t>
            </a:r>
            <a:endParaRPr lang="en-IN"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654" y="1252577"/>
            <a:ext cx="7239000" cy="4846320"/>
          </a:xfrm>
        </p:spPr>
        <p:txBody>
          <a:bodyPr>
            <a:normAutofit/>
          </a:bodyPr>
          <a:lstStyle/>
          <a:p>
            <a:pPr algn="just">
              <a:buNone/>
            </a:pPr>
            <a:r>
              <a:rPr lang="en-IN" sz="1800" b="1" dirty="0" smtClean="0">
                <a:ea typeface="Cambria" pitchFamily="18" charset="0"/>
              </a:rPr>
              <a:t>8.The </a:t>
            </a:r>
            <a:r>
              <a:rPr lang="en-IN" sz="1800" b="1" dirty="0">
                <a:ea typeface="Cambria" pitchFamily="18" charset="0"/>
              </a:rPr>
              <a:t>art of </a:t>
            </a:r>
            <a:r>
              <a:rPr lang="en-IN" sz="1800" b="1" dirty="0" smtClean="0">
                <a:ea typeface="Cambria" pitchFamily="18" charset="0"/>
              </a:rPr>
              <a:t>debugging</a:t>
            </a:r>
          </a:p>
          <a:p>
            <a:pPr algn="just">
              <a:buNone/>
            </a:pPr>
            <a:endParaRPr lang="en-US" sz="1600" dirty="0">
              <a:ea typeface="Cambria" pitchFamily="18" charset="0"/>
            </a:endParaRPr>
          </a:p>
          <a:p>
            <a:pPr algn="just">
              <a:buFont typeface="Arial" panose="020B0604020202020204" pitchFamily="34" charset="0"/>
              <a:buChar char="•"/>
            </a:pPr>
            <a:r>
              <a:rPr lang="en-US" sz="1600" dirty="0"/>
              <a:t>Debugging occurs as a consequence of successful testing. </a:t>
            </a:r>
            <a:endParaRPr lang="en-US" sz="1600" dirty="0" smtClean="0"/>
          </a:p>
          <a:p>
            <a:pPr algn="just">
              <a:buFont typeface="Arial" panose="020B0604020202020204" pitchFamily="34" charset="0"/>
              <a:buChar char="•"/>
            </a:pPr>
            <a:endParaRPr lang="en-US" sz="1600" dirty="0" smtClean="0"/>
          </a:p>
          <a:p>
            <a:pPr algn="just">
              <a:buFont typeface="Arial" panose="020B0604020202020204" pitchFamily="34" charset="0"/>
              <a:buChar char="•"/>
            </a:pPr>
            <a:r>
              <a:rPr lang="en-US" sz="1600" dirty="0" smtClean="0"/>
              <a:t>That </a:t>
            </a:r>
            <a:r>
              <a:rPr lang="en-US" sz="1600" dirty="0"/>
              <a:t>is, when a </a:t>
            </a:r>
            <a:r>
              <a:rPr lang="en-US" sz="1600" dirty="0" smtClean="0"/>
              <a:t>test case </a:t>
            </a:r>
            <a:r>
              <a:rPr lang="en-US" sz="1600" dirty="0"/>
              <a:t>uncovers an error, debugging is the process that results in the removal of </a:t>
            </a:r>
            <a:r>
              <a:rPr lang="en-US" sz="1600" dirty="0" smtClean="0"/>
              <a:t>the error</a:t>
            </a:r>
            <a:r>
              <a:rPr lang="en-US" sz="1600" dirty="0"/>
              <a:t>. </a:t>
            </a:r>
            <a:endParaRPr lang="en-US" sz="1600" dirty="0" smtClean="0"/>
          </a:p>
          <a:p>
            <a:pPr algn="just">
              <a:buFont typeface="Arial" panose="020B0604020202020204" pitchFamily="34" charset="0"/>
              <a:buChar char="•"/>
            </a:pPr>
            <a:endParaRPr lang="en-US" sz="1600" dirty="0" smtClean="0"/>
          </a:p>
          <a:p>
            <a:pPr algn="just">
              <a:buFont typeface="Arial" panose="020B0604020202020204" pitchFamily="34" charset="0"/>
              <a:buChar char="•"/>
            </a:pPr>
            <a:r>
              <a:rPr lang="en-US" sz="1600" dirty="0" smtClean="0"/>
              <a:t>Although </a:t>
            </a:r>
            <a:r>
              <a:rPr lang="en-US" sz="1600" dirty="0"/>
              <a:t>debugging can and should be an orderly process, it is still very much</a:t>
            </a:r>
            <a:br>
              <a:rPr lang="en-US" sz="1600" dirty="0"/>
            </a:br>
            <a:r>
              <a:rPr lang="en-US" sz="1600" dirty="0"/>
              <a:t>an art</a:t>
            </a:r>
            <a:r>
              <a:rPr lang="en-US" sz="1600" dirty="0" smtClean="0"/>
              <a:t>.</a:t>
            </a:r>
            <a:r>
              <a:rPr lang="en-US" sz="1600" dirty="0"/>
              <a:t> </a:t>
            </a:r>
            <a:endParaRPr lang="en-US" sz="1600" dirty="0" smtClean="0"/>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dirty="0" smtClean="0"/>
              <a:t>the external </a:t>
            </a:r>
            <a:r>
              <a:rPr lang="en-US" sz="1600" dirty="0"/>
              <a:t>manifestation of the error and its internal cause may have no </a:t>
            </a:r>
            <a:r>
              <a:rPr lang="en-US" sz="1600" dirty="0" smtClean="0"/>
              <a:t>obvious relationship </a:t>
            </a:r>
            <a:r>
              <a:rPr lang="en-US" sz="1600" dirty="0"/>
              <a:t>to one another.</a:t>
            </a:r>
            <a:endParaRPr lang="en-IN"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654" y="1252577"/>
            <a:ext cx="7239000" cy="4846320"/>
          </a:xfrm>
        </p:spPr>
        <p:txBody>
          <a:bodyPr>
            <a:normAutofit/>
          </a:bodyPr>
          <a:lstStyle/>
          <a:p>
            <a:pPr algn="just">
              <a:buNone/>
            </a:pPr>
            <a:r>
              <a:rPr lang="en-IN" sz="1800" b="1" dirty="0" smtClean="0">
                <a:ea typeface="Cambria" pitchFamily="18" charset="0"/>
              </a:rPr>
              <a:t>8.1 </a:t>
            </a:r>
            <a:r>
              <a:rPr lang="en-IN" sz="1800" b="1" dirty="0"/>
              <a:t>The Debugging </a:t>
            </a:r>
            <a:r>
              <a:rPr lang="en-IN" sz="1800" b="1" dirty="0" smtClean="0"/>
              <a:t>Process</a:t>
            </a:r>
          </a:p>
          <a:p>
            <a:pPr algn="just">
              <a:buNone/>
            </a:pPr>
            <a:endParaRPr lang="en-US" sz="1600" b="1" dirty="0">
              <a:ea typeface="Cambria" pitchFamily="18" charset="0"/>
            </a:endParaRPr>
          </a:p>
          <a:p>
            <a:pPr marL="0" indent="0" algn="just">
              <a:buNone/>
            </a:pPr>
            <a:r>
              <a:rPr lang="en-US" sz="1600" dirty="0"/>
              <a:t>The debugging process will usually have one of two outcomes</a:t>
            </a:r>
            <a:r>
              <a:rPr lang="en-US" sz="1600" dirty="0" smtClean="0"/>
              <a:t>:</a:t>
            </a:r>
          </a:p>
          <a:p>
            <a:pPr marL="0" indent="0">
              <a:buNone/>
            </a:pPr>
            <a:r>
              <a:rPr lang="en-US" sz="1600" dirty="0" smtClean="0"/>
              <a:t> </a:t>
            </a:r>
            <a:r>
              <a:rPr lang="en-US" sz="1600" dirty="0"/>
              <a:t>(</a:t>
            </a:r>
            <a:r>
              <a:rPr lang="en-US" sz="1600" dirty="0" smtClean="0"/>
              <a:t>1)the cause </a:t>
            </a:r>
            <a:r>
              <a:rPr lang="en-US" sz="1600" dirty="0" err="1" smtClean="0"/>
              <a:t>willbe</a:t>
            </a:r>
            <a:r>
              <a:rPr lang="en-US" sz="1600" dirty="0" smtClean="0"/>
              <a:t> </a:t>
            </a:r>
            <a:r>
              <a:rPr lang="en-US" sz="1600" dirty="0"/>
              <a:t>found and corrected </a:t>
            </a:r>
            <a:r>
              <a:rPr lang="en-US" sz="1600" dirty="0" smtClean="0"/>
              <a:t>or</a:t>
            </a:r>
          </a:p>
          <a:p>
            <a:pPr marL="0" indent="0" algn="just">
              <a:buNone/>
            </a:pPr>
            <a:r>
              <a:rPr lang="en-US" sz="1600" dirty="0" smtClean="0"/>
              <a:t> </a:t>
            </a:r>
            <a:r>
              <a:rPr lang="en-US" sz="1600" dirty="0"/>
              <a:t>(2) the cause will not be found.</a:t>
            </a:r>
            <a:endParaRPr lang="en-IN" sz="1600" dirty="0"/>
          </a:p>
        </p:txBody>
      </p:sp>
      <p:pic>
        <p:nvPicPr>
          <p:cNvPr id="2" name="Picture 1"/>
          <p:cNvPicPr>
            <a:picLocks noChangeAspect="1"/>
          </p:cNvPicPr>
          <p:nvPr/>
        </p:nvPicPr>
        <p:blipFill>
          <a:blip r:embed="rId2"/>
          <a:stretch>
            <a:fillRect/>
          </a:stretch>
        </p:blipFill>
        <p:spPr>
          <a:xfrm>
            <a:off x="3614272" y="2747963"/>
            <a:ext cx="3689777" cy="3173336"/>
          </a:xfrm>
          <a:prstGeom prst="rect">
            <a:avLst/>
          </a:prstGeom>
        </p:spPr>
      </p:pic>
    </p:spTree>
    <p:extLst>
      <p:ext uri="{BB962C8B-B14F-4D97-AF65-F5344CB8AC3E}">
        <p14:creationId xmlns:p14="http://schemas.microsoft.com/office/powerpoint/2010/main" val="1142709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4"/>
            <a:ext cx="7239000" cy="1143000"/>
          </a:xfrm>
        </p:spPr>
        <p:txBody>
          <a:bodyPr>
            <a:normAutofit/>
          </a:bodyPr>
          <a:lstStyle/>
          <a:p>
            <a:r>
              <a:rPr lang="en-IN" sz="1800" dirty="0"/>
              <a:t>few characteristics of bugs</a:t>
            </a:r>
          </a:p>
        </p:txBody>
      </p:sp>
      <p:sp>
        <p:nvSpPr>
          <p:cNvPr id="3" name="Content Placeholder 2"/>
          <p:cNvSpPr>
            <a:spLocks noGrp="1"/>
          </p:cNvSpPr>
          <p:nvPr>
            <p:ph idx="1"/>
          </p:nvPr>
        </p:nvSpPr>
        <p:spPr>
          <a:xfrm>
            <a:off x="557561" y="1542509"/>
            <a:ext cx="7239000" cy="4846320"/>
          </a:xfrm>
        </p:spPr>
        <p:txBody>
          <a:bodyPr>
            <a:normAutofit/>
          </a:bodyPr>
          <a:lstStyle/>
          <a:p>
            <a:pPr marL="0" indent="0" algn="just">
              <a:buNone/>
            </a:pPr>
            <a:r>
              <a:rPr lang="en-US" sz="1800" dirty="0" smtClean="0"/>
              <a:t>1.The </a:t>
            </a:r>
            <a:r>
              <a:rPr lang="en-US" sz="1800" dirty="0"/>
              <a:t>symptom and the cause may be geographically </a:t>
            </a:r>
            <a:r>
              <a:rPr lang="en-US" sz="1800" dirty="0" smtClean="0"/>
              <a:t>remote. That </a:t>
            </a:r>
            <a:r>
              <a:rPr lang="en-US" sz="1800" dirty="0"/>
              <a:t>is, the</a:t>
            </a:r>
            <a:br>
              <a:rPr lang="en-US" sz="1800" dirty="0"/>
            </a:br>
            <a:r>
              <a:rPr lang="en-US" sz="1800" dirty="0"/>
              <a:t>symptom may appear in one part of a program, while the cause may </a:t>
            </a:r>
            <a:r>
              <a:rPr lang="en-US" sz="1800" dirty="0" smtClean="0"/>
              <a:t>actually be </a:t>
            </a:r>
            <a:r>
              <a:rPr lang="en-US" sz="1800" dirty="0"/>
              <a:t>located at a site that is far removed. </a:t>
            </a:r>
            <a:endParaRPr lang="en-US" sz="1800" dirty="0" smtClean="0"/>
          </a:p>
          <a:p>
            <a:pPr marL="0" indent="0" algn="just">
              <a:buNone/>
            </a:pPr>
            <a:r>
              <a:rPr lang="en-US" sz="1800" dirty="0"/>
              <a:t/>
            </a:r>
            <a:br>
              <a:rPr lang="en-US" sz="1800" dirty="0"/>
            </a:br>
            <a:r>
              <a:rPr lang="en-US" sz="1800" dirty="0"/>
              <a:t>2. The symptom may disappear (temporarily) when another error is corrected</a:t>
            </a:r>
            <a:r>
              <a:rPr lang="en-US" sz="1800" dirty="0" smtClean="0"/>
              <a:t>.</a:t>
            </a:r>
          </a:p>
          <a:p>
            <a:pPr marL="0" indent="0" algn="just">
              <a:buNone/>
            </a:pPr>
            <a:r>
              <a:rPr lang="en-US" sz="1800" dirty="0"/>
              <a:t/>
            </a:r>
            <a:br>
              <a:rPr lang="en-US" sz="1800" dirty="0"/>
            </a:br>
            <a:r>
              <a:rPr lang="en-US" sz="1800" dirty="0" smtClean="0"/>
              <a:t>3.The symptom </a:t>
            </a:r>
            <a:r>
              <a:rPr lang="en-US" sz="1800" dirty="0"/>
              <a:t>may actually be caused by </a:t>
            </a:r>
            <a:r>
              <a:rPr lang="en-US" sz="1800" dirty="0" smtClean="0"/>
              <a:t>non errors(</a:t>
            </a:r>
            <a:r>
              <a:rPr lang="en-US" sz="1800" dirty="0"/>
              <a:t/>
            </a:r>
            <a:br>
              <a:rPr lang="en-US" sz="1800" dirty="0"/>
            </a:br>
            <a:r>
              <a:rPr lang="en-US" sz="1800" dirty="0"/>
              <a:t>inaccuracies</a:t>
            </a:r>
            <a:r>
              <a:rPr lang="en-US" sz="1800" dirty="0" smtClean="0"/>
              <a:t>).</a:t>
            </a:r>
          </a:p>
          <a:p>
            <a:pPr marL="0" indent="0" algn="just">
              <a:buNone/>
            </a:pPr>
            <a:r>
              <a:rPr lang="en-US" sz="1800" dirty="0"/>
              <a:t/>
            </a:r>
            <a:br>
              <a:rPr lang="en-US" sz="1800" dirty="0"/>
            </a:br>
            <a:r>
              <a:rPr lang="en-US" sz="1800" dirty="0"/>
              <a:t>4. The symptom may be caused by human error that is not easily traced</a:t>
            </a:r>
            <a:r>
              <a:rPr lang="en-US" sz="1800" dirty="0" smtClean="0"/>
              <a:t>.</a:t>
            </a:r>
          </a:p>
          <a:p>
            <a:pPr marL="0" indent="0" algn="just">
              <a:buNone/>
            </a:pPr>
            <a:endParaRPr lang="en-US" sz="1800" dirty="0" smtClean="0"/>
          </a:p>
          <a:p>
            <a:pPr marL="0" indent="0" algn="just">
              <a:buNone/>
            </a:pPr>
            <a:endParaRPr lang="en-IN" sz="1800" dirty="0"/>
          </a:p>
        </p:txBody>
      </p:sp>
    </p:spTree>
    <p:extLst>
      <p:ext uri="{BB962C8B-B14F-4D97-AF65-F5344CB8AC3E}">
        <p14:creationId xmlns:p14="http://schemas.microsoft.com/office/powerpoint/2010/main" val="3452822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561" y="1542509"/>
            <a:ext cx="7239000" cy="4846320"/>
          </a:xfrm>
        </p:spPr>
        <p:txBody>
          <a:bodyPr>
            <a:normAutofit/>
          </a:bodyPr>
          <a:lstStyle/>
          <a:p>
            <a:pPr marL="0" indent="0" algn="just">
              <a:buNone/>
            </a:pPr>
            <a:endParaRPr lang="en-US" sz="1800" dirty="0" smtClean="0"/>
          </a:p>
          <a:p>
            <a:pPr marL="0" indent="0" algn="just">
              <a:buNone/>
            </a:pPr>
            <a:r>
              <a:rPr lang="en-US" sz="1800" dirty="0"/>
              <a:t>5. The symptom may be a result of timing problems, rather </a:t>
            </a:r>
            <a:r>
              <a:rPr lang="en-US" sz="1800" dirty="0" smtClean="0"/>
              <a:t>than processing problems.</a:t>
            </a:r>
          </a:p>
          <a:p>
            <a:pPr marL="0" indent="0" algn="just">
              <a:buNone/>
            </a:pPr>
            <a:r>
              <a:rPr lang="en-US" sz="1800" dirty="0"/>
              <a:t/>
            </a:r>
            <a:br>
              <a:rPr lang="en-US" sz="1800" dirty="0"/>
            </a:br>
            <a:r>
              <a:rPr lang="en-US" sz="1800" dirty="0"/>
              <a:t>6. It may be difficult to accurately reproduce input </a:t>
            </a:r>
            <a:r>
              <a:rPr lang="en-US" sz="1800" dirty="0" smtClean="0"/>
              <a:t>conditions(e.g., areal-time application </a:t>
            </a:r>
            <a:r>
              <a:rPr lang="en-US" sz="1800" dirty="0"/>
              <a:t>in which input ordering is indeterminate</a:t>
            </a:r>
            <a:r>
              <a:rPr lang="en-US" sz="1800" dirty="0" smtClean="0"/>
              <a:t>).</a:t>
            </a:r>
          </a:p>
          <a:p>
            <a:pPr marL="0" indent="0" algn="just">
              <a:buNone/>
            </a:pPr>
            <a:r>
              <a:rPr lang="en-US" sz="1800" dirty="0"/>
              <a:t/>
            </a:r>
            <a:br>
              <a:rPr lang="en-US" sz="1800" dirty="0"/>
            </a:br>
            <a:r>
              <a:rPr lang="en-US" sz="1800" dirty="0"/>
              <a:t>7. The symptom may be intermittent. This is particularly </a:t>
            </a:r>
            <a:r>
              <a:rPr lang="en-US" sz="1800" dirty="0" smtClean="0"/>
              <a:t>common in embedded systems </a:t>
            </a:r>
            <a:r>
              <a:rPr lang="en-US" sz="1800" dirty="0"/>
              <a:t>that couple hardware and software inextricably</a:t>
            </a:r>
            <a:r>
              <a:rPr lang="en-US" sz="1800" dirty="0" smtClean="0"/>
              <a:t>.</a:t>
            </a:r>
          </a:p>
          <a:p>
            <a:pPr marL="0" indent="0" algn="just">
              <a:buNone/>
            </a:pPr>
            <a:r>
              <a:rPr lang="en-US" sz="1800" dirty="0"/>
              <a:t/>
            </a:r>
            <a:br>
              <a:rPr lang="en-US" sz="1800" dirty="0"/>
            </a:br>
            <a:r>
              <a:rPr lang="en-US" sz="1800" dirty="0"/>
              <a:t>8. The symptom may be due to causes that are distributed </a:t>
            </a:r>
            <a:r>
              <a:rPr lang="en-US" sz="1800" dirty="0" smtClean="0"/>
              <a:t>across a number of tasks </a:t>
            </a:r>
            <a:r>
              <a:rPr lang="en-US" sz="1800" dirty="0"/>
              <a:t>running on different processors.</a:t>
            </a:r>
            <a:endParaRPr lang="en-IN" sz="1800" dirty="0"/>
          </a:p>
        </p:txBody>
      </p:sp>
    </p:spTree>
    <p:extLst>
      <p:ext uri="{BB962C8B-B14F-4D97-AF65-F5344CB8AC3E}">
        <p14:creationId xmlns:p14="http://schemas.microsoft.com/office/powerpoint/2010/main" val="555223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8.2</a:t>
            </a:r>
            <a:r>
              <a:rPr lang="en-IN" sz="2000" dirty="0"/>
              <a:t> Psychological Considerations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dirty="0"/>
              <a:t>Debugging is one of the more frustrating parts of programming.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It </a:t>
            </a:r>
            <a:r>
              <a:rPr lang="en-US" sz="1800" dirty="0"/>
              <a:t>has </a:t>
            </a:r>
            <a:r>
              <a:rPr lang="en-US" sz="1800" dirty="0" smtClean="0"/>
              <a:t>elements of problem </a:t>
            </a:r>
            <a:r>
              <a:rPr lang="en-US" sz="1800" dirty="0"/>
              <a:t>solving or brain teasers, coupled with the </a:t>
            </a:r>
            <a:r>
              <a:rPr lang="en-US" sz="1800" dirty="0" smtClean="0"/>
              <a:t>annoying recognition that you have made</a:t>
            </a:r>
            <a:r>
              <a:rPr lang="en-US" sz="1800" dirty="0"/>
              <a:t/>
            </a:r>
            <a:br>
              <a:rPr lang="en-US" sz="1800" dirty="0"/>
            </a:br>
            <a:r>
              <a:rPr lang="en-US" sz="1800" dirty="0"/>
              <a:t>a mistake.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Heightened </a:t>
            </a:r>
            <a:r>
              <a:rPr lang="en-US" sz="1800" dirty="0"/>
              <a:t>anxiety and the unwillingness to accept the </a:t>
            </a:r>
            <a:r>
              <a:rPr lang="en-US" sz="1800" dirty="0" smtClean="0"/>
              <a:t>possibility of errors increases </a:t>
            </a:r>
            <a:r>
              <a:rPr lang="en-US" sz="1800" dirty="0"/>
              <a:t>the task difficulty.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Fortunately</a:t>
            </a:r>
            <a:r>
              <a:rPr lang="en-US" sz="1800" dirty="0"/>
              <a:t>, there is a great sigh of relief </a:t>
            </a:r>
            <a:r>
              <a:rPr lang="en-US" sz="1800" dirty="0" smtClean="0"/>
              <a:t>and a lessening of</a:t>
            </a:r>
            <a:r>
              <a:rPr lang="en-US" sz="1800" dirty="0"/>
              <a:t/>
            </a:r>
            <a:br>
              <a:rPr lang="en-US" sz="1800" dirty="0"/>
            </a:br>
            <a:r>
              <a:rPr lang="en-US" sz="1800" dirty="0"/>
              <a:t>tension when the bug is ultimately . . . corrected.</a:t>
            </a:r>
            <a:endParaRPr lang="en-IN" sz="1800" dirty="0"/>
          </a:p>
        </p:txBody>
      </p:sp>
    </p:spTree>
    <p:extLst>
      <p:ext uri="{BB962C8B-B14F-4D97-AF65-F5344CB8AC3E}">
        <p14:creationId xmlns:p14="http://schemas.microsoft.com/office/powerpoint/2010/main" val="3419732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8.3</a:t>
            </a:r>
            <a:r>
              <a:rPr lang="en-IN" sz="2000" dirty="0"/>
              <a:t> Debugging Strategies</a:t>
            </a:r>
          </a:p>
        </p:txBody>
      </p:sp>
      <p:sp>
        <p:nvSpPr>
          <p:cNvPr id="3" name="Content Placeholder 2"/>
          <p:cNvSpPr>
            <a:spLocks noGrp="1"/>
          </p:cNvSpPr>
          <p:nvPr>
            <p:ph idx="1"/>
          </p:nvPr>
        </p:nvSpPr>
        <p:spPr/>
        <p:txBody>
          <a:bodyPr>
            <a:normAutofit/>
          </a:bodyPr>
          <a:lstStyle/>
          <a:p>
            <a:pPr marL="0" indent="0" algn="just">
              <a:buNone/>
            </a:pPr>
            <a:r>
              <a:rPr lang="en-US" sz="1800" dirty="0"/>
              <a:t>In general, three debugging strategies have been proposed </a:t>
            </a:r>
          </a:p>
          <a:p>
            <a:pPr marL="0" indent="0" algn="just">
              <a:buNone/>
            </a:pPr>
            <a:endParaRPr lang="en-US" sz="1800" dirty="0" smtClean="0"/>
          </a:p>
          <a:p>
            <a:pPr marL="0" indent="0">
              <a:buNone/>
            </a:pPr>
            <a:r>
              <a:rPr lang="en-US" sz="1800" dirty="0" smtClean="0"/>
              <a:t>(1)Brute force</a:t>
            </a:r>
            <a:r>
              <a:rPr lang="en-US" sz="1800" dirty="0"/>
              <a:t>, </a:t>
            </a:r>
            <a:endParaRPr lang="en-US" sz="1800" dirty="0" smtClean="0"/>
          </a:p>
          <a:p>
            <a:pPr marL="0" indent="0" algn="just">
              <a:buNone/>
            </a:pPr>
            <a:r>
              <a:rPr lang="en-US" sz="1800" dirty="0" smtClean="0"/>
              <a:t>(</a:t>
            </a:r>
            <a:r>
              <a:rPr lang="en-US" sz="1800" dirty="0"/>
              <a:t>2) backtracking, </a:t>
            </a:r>
            <a:r>
              <a:rPr lang="en-US" sz="1800" dirty="0" smtClean="0"/>
              <a:t>and</a:t>
            </a:r>
          </a:p>
          <a:p>
            <a:pPr marL="0" indent="0" algn="just">
              <a:buNone/>
            </a:pPr>
            <a:r>
              <a:rPr lang="en-US" sz="1800" dirty="0" smtClean="0"/>
              <a:t> </a:t>
            </a:r>
            <a:r>
              <a:rPr lang="en-US" sz="1800" dirty="0"/>
              <a:t>(3) cause elimination. </a:t>
            </a:r>
            <a:endParaRPr lang="en-US" sz="1800" dirty="0" smtClean="0"/>
          </a:p>
          <a:p>
            <a:pPr marL="0" indent="0" algn="just">
              <a:buNone/>
            </a:pPr>
            <a:endParaRPr lang="en-US" sz="1800" dirty="0" smtClean="0"/>
          </a:p>
          <a:p>
            <a:pPr marL="0" indent="0">
              <a:buNone/>
            </a:pPr>
            <a:r>
              <a:rPr lang="en-US" sz="1800" dirty="0" smtClean="0"/>
              <a:t>Each of </a:t>
            </a:r>
            <a:r>
              <a:rPr lang="en-US" sz="1800" dirty="0"/>
              <a:t>these strategies </a:t>
            </a:r>
            <a:r>
              <a:rPr lang="en-US" sz="1800" dirty="0" smtClean="0"/>
              <a:t>can be </a:t>
            </a:r>
            <a:r>
              <a:rPr lang="en-US" sz="1800" dirty="0"/>
              <a:t>conducted manually, but modern </a:t>
            </a:r>
            <a:r>
              <a:rPr lang="en-US" sz="1800" dirty="0" smtClean="0"/>
              <a:t>debugging </a:t>
            </a:r>
            <a:r>
              <a:rPr lang="en-US" sz="1800" dirty="0"/>
              <a:t>tools can make the </a:t>
            </a:r>
            <a:r>
              <a:rPr lang="en-US" sz="1800" dirty="0" smtClean="0"/>
              <a:t>process much more effective.</a:t>
            </a:r>
            <a:endParaRPr lang="en-IN" sz="1800" dirty="0"/>
          </a:p>
        </p:txBody>
      </p:sp>
    </p:spTree>
    <p:extLst>
      <p:ext uri="{BB962C8B-B14F-4D97-AF65-F5344CB8AC3E}">
        <p14:creationId xmlns:p14="http://schemas.microsoft.com/office/powerpoint/2010/main" val="1710428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b="1" dirty="0"/>
              <a:t>Debugging tactics</a:t>
            </a:r>
            <a:r>
              <a:rPr lang="en-US" sz="1800" dirty="0"/>
              <a:t>. The brute force category of debugging is probably the </a:t>
            </a:r>
            <a:r>
              <a:rPr lang="en-US" sz="1800" dirty="0" smtClean="0"/>
              <a:t>most common </a:t>
            </a:r>
            <a:r>
              <a:rPr lang="en-US" sz="1800" dirty="0"/>
              <a:t>and least efficient method for isolating the cause of a software error. </a:t>
            </a:r>
            <a:r>
              <a:rPr lang="en-US" sz="1800" dirty="0" smtClean="0"/>
              <a:t>You apply </a:t>
            </a:r>
            <a:r>
              <a:rPr lang="en-US" sz="1800" dirty="0"/>
              <a:t>brute force debugging methods when all else fails</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b="1" dirty="0">
                <a:solidFill>
                  <a:srgbClr val="FF0000"/>
                </a:solidFill>
              </a:rPr>
              <a:t>Backtracking</a:t>
            </a:r>
            <a:r>
              <a:rPr lang="en-US" sz="1800" dirty="0"/>
              <a:t> is a fairly common debugging approach that can be used </a:t>
            </a:r>
            <a:r>
              <a:rPr lang="en-US" sz="1800" dirty="0" smtClean="0"/>
              <a:t>successfully </a:t>
            </a:r>
            <a:r>
              <a:rPr lang="en-US" sz="1800" dirty="0"/>
              <a:t>in small </a:t>
            </a:r>
            <a:r>
              <a:rPr lang="en-US" sz="1800" dirty="0" smtClean="0"/>
              <a:t>programs.</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The third approach to </a:t>
            </a:r>
            <a:r>
              <a:rPr lang="en-US" sz="1800" b="1" dirty="0">
                <a:solidFill>
                  <a:srgbClr val="FF0000"/>
                </a:solidFill>
              </a:rPr>
              <a:t>debugging—cause elimination</a:t>
            </a:r>
            <a:r>
              <a:rPr lang="en-US" sz="1800" b="1" dirty="0"/>
              <a:t>—is </a:t>
            </a:r>
            <a:r>
              <a:rPr lang="en-US" sz="1800" dirty="0"/>
              <a:t>manifested by </a:t>
            </a:r>
            <a:r>
              <a:rPr lang="en-US" sz="1800" dirty="0" smtClean="0"/>
              <a:t>induction or </a:t>
            </a:r>
            <a:r>
              <a:rPr lang="en-US" sz="1800" dirty="0"/>
              <a:t>deduction and introduces the concept of binary partitioning. Data related to </a:t>
            </a:r>
            <a:r>
              <a:rPr lang="en-US" sz="1800" dirty="0" smtClean="0"/>
              <a:t>the error </a:t>
            </a:r>
            <a:r>
              <a:rPr lang="en-US" sz="1800" dirty="0"/>
              <a:t>occurrence are organized to isolate potential causes.</a:t>
            </a:r>
            <a:endParaRPr lang="en-IN" sz="1800" dirty="0"/>
          </a:p>
        </p:txBody>
      </p:sp>
    </p:spTree>
    <p:extLst>
      <p:ext uri="{BB962C8B-B14F-4D97-AF65-F5344CB8AC3E}">
        <p14:creationId xmlns:p14="http://schemas.microsoft.com/office/powerpoint/2010/main" val="388770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55674" y="582475"/>
            <a:ext cx="7239000" cy="4846320"/>
          </a:xfrm>
        </p:spPr>
        <p:txBody>
          <a:bodyPr>
            <a:noAutofit/>
          </a:bodyPr>
          <a:lstStyle/>
          <a:p>
            <a:pPr algn="ctr">
              <a:buNone/>
            </a:pPr>
            <a:r>
              <a:rPr lang="en-IN" sz="1400" dirty="0" smtClean="0">
                <a:latin typeface="Cambria" pitchFamily="18" charset="0"/>
                <a:ea typeface="Cambria" pitchFamily="18" charset="0"/>
              </a:rPr>
              <a:t>	</a:t>
            </a:r>
            <a:endParaRPr lang="en-IN" sz="1800" b="1" dirty="0" smtClean="0">
              <a:latin typeface="Cambria" pitchFamily="18" charset="0"/>
              <a:ea typeface="Cambria" pitchFamily="18" charset="0"/>
            </a:endParaRPr>
          </a:p>
        </p:txBody>
      </p:sp>
      <p:sp>
        <p:nvSpPr>
          <p:cNvPr id="4" name="Rectangle 3"/>
          <p:cNvSpPr/>
          <p:nvPr/>
        </p:nvSpPr>
        <p:spPr>
          <a:xfrm>
            <a:off x="837028" y="1649255"/>
            <a:ext cx="7069016" cy="3416320"/>
          </a:xfrm>
          <a:prstGeom prst="rect">
            <a:avLst/>
          </a:prstGeom>
        </p:spPr>
        <p:txBody>
          <a:bodyPr wrap="square">
            <a:spAutoFit/>
          </a:bodyPr>
          <a:lstStyle/>
          <a:p>
            <a:pPr marL="609600" indent="-609600" algn="just">
              <a:buClr>
                <a:schemeClr val="accent3"/>
              </a:buClr>
              <a:buFont typeface="Wingdings" pitchFamily="2" charset="2"/>
              <a:buChar char="§"/>
              <a:defRPr/>
            </a:pPr>
            <a:r>
              <a:rPr lang="en-US" sz="1800" b="1" dirty="0" smtClean="0">
                <a:latin typeface="Cambria" pitchFamily="18" charset="0"/>
                <a:ea typeface="Cambria" pitchFamily="18" charset="0"/>
              </a:rPr>
              <a:t>Verification</a:t>
            </a:r>
            <a:r>
              <a:rPr lang="en-US" sz="1800" i="1" dirty="0" smtClean="0">
                <a:latin typeface="Cambria" pitchFamily="18" charset="0"/>
                <a:ea typeface="Cambria" pitchFamily="18" charset="0"/>
              </a:rPr>
              <a:t> </a:t>
            </a:r>
            <a:r>
              <a:rPr lang="en-US" sz="1800" dirty="0" smtClean="0">
                <a:latin typeface="Cambria" pitchFamily="18" charset="0"/>
                <a:ea typeface="Cambria" pitchFamily="18" charset="0"/>
              </a:rPr>
              <a:t>refers to the set of activities that ensure that software correctly implements a specific function.</a:t>
            </a:r>
          </a:p>
          <a:p>
            <a:pPr marL="609600" indent="-609600" algn="just">
              <a:buClr>
                <a:schemeClr val="accent3"/>
              </a:buClr>
              <a:buFont typeface="Wingdings" pitchFamily="2" charset="2"/>
              <a:buChar char="§"/>
              <a:defRPr/>
            </a:pPr>
            <a:endParaRPr lang="en-US" sz="1800" dirty="0" smtClean="0">
              <a:latin typeface="Cambria" pitchFamily="18" charset="0"/>
              <a:ea typeface="Cambria" pitchFamily="18" charset="0"/>
            </a:endParaRPr>
          </a:p>
          <a:p>
            <a:pPr marL="609600" indent="-609600" algn="just">
              <a:buClr>
                <a:schemeClr val="accent3"/>
              </a:buClr>
              <a:buFont typeface="Wingdings" pitchFamily="2" charset="2"/>
              <a:buChar char="§"/>
              <a:defRPr/>
            </a:pPr>
            <a:r>
              <a:rPr lang="en-US" sz="1800" b="1" dirty="0" smtClean="0">
                <a:latin typeface="Cambria" pitchFamily="18" charset="0"/>
                <a:ea typeface="Cambria" pitchFamily="18" charset="0"/>
              </a:rPr>
              <a:t>Validation</a:t>
            </a:r>
            <a:r>
              <a:rPr lang="en-US" sz="1800" i="1" dirty="0" smtClean="0">
                <a:latin typeface="Cambria" pitchFamily="18" charset="0"/>
                <a:ea typeface="Cambria" pitchFamily="18" charset="0"/>
              </a:rPr>
              <a:t> </a:t>
            </a:r>
            <a:r>
              <a:rPr lang="en-US" sz="1800" dirty="0" smtClean="0">
                <a:latin typeface="Cambria" pitchFamily="18" charset="0"/>
                <a:ea typeface="Cambria" pitchFamily="18" charset="0"/>
              </a:rPr>
              <a:t>refers to a different set of activities that ensure that the software that has been built is traceable to customer requirements.</a:t>
            </a:r>
          </a:p>
          <a:p>
            <a:pPr marL="609600" indent="-609600" algn="just">
              <a:buClr>
                <a:schemeClr val="accent3"/>
              </a:buClr>
              <a:buFont typeface="Wingdings" pitchFamily="2" charset="2"/>
              <a:buChar char="§"/>
              <a:defRPr/>
            </a:pPr>
            <a:endParaRPr lang="en-US" sz="1800" dirty="0" smtClean="0">
              <a:latin typeface="Cambria" pitchFamily="18" charset="0"/>
              <a:ea typeface="Cambria" pitchFamily="18" charset="0"/>
            </a:endParaRPr>
          </a:p>
          <a:p>
            <a:pPr marL="609600" indent="-609600" algn="just">
              <a:buClr>
                <a:schemeClr val="accent3"/>
              </a:buClr>
              <a:buFont typeface="Wingdings" pitchFamily="2" charset="2"/>
              <a:buChar char="§"/>
              <a:defRPr/>
            </a:pPr>
            <a:endParaRPr lang="en-US" sz="1800" dirty="0" smtClean="0">
              <a:latin typeface="Cambria" pitchFamily="18" charset="0"/>
              <a:ea typeface="Cambria" pitchFamily="18" charset="0"/>
            </a:endParaRPr>
          </a:p>
          <a:p>
            <a:pPr marL="609600" indent="-609600" algn="just">
              <a:buClr>
                <a:schemeClr val="accent3"/>
              </a:buClr>
              <a:buFont typeface="Wingdings" pitchFamily="2" charset="2"/>
              <a:buChar char="§"/>
              <a:defRPr/>
            </a:pPr>
            <a:r>
              <a:rPr lang="en-US" sz="1800" b="1" dirty="0" smtClean="0">
                <a:latin typeface="Cambria" pitchFamily="18" charset="0"/>
                <a:ea typeface="Cambria" pitchFamily="18" charset="0"/>
              </a:rPr>
              <a:t>Verification: "Are we building the product right?“</a:t>
            </a:r>
          </a:p>
          <a:p>
            <a:pPr marL="609600" indent="-609600" algn="just">
              <a:buClr>
                <a:schemeClr val="accent3"/>
              </a:buClr>
              <a:buFont typeface="Wingdings" pitchFamily="2" charset="2"/>
              <a:buChar char="§"/>
              <a:defRPr/>
            </a:pPr>
            <a:endParaRPr lang="en-US" sz="1800" b="1" dirty="0" smtClean="0">
              <a:latin typeface="Cambria" pitchFamily="18" charset="0"/>
              <a:ea typeface="Cambria" pitchFamily="18" charset="0"/>
            </a:endParaRPr>
          </a:p>
          <a:p>
            <a:pPr marL="609600" indent="-609600" algn="just">
              <a:buClr>
                <a:schemeClr val="accent3"/>
              </a:buClr>
              <a:buFont typeface="Wingdings" pitchFamily="2" charset="2"/>
              <a:buChar char="§"/>
              <a:defRPr/>
            </a:pPr>
            <a:r>
              <a:rPr lang="en-US" sz="1800" b="1" dirty="0" smtClean="0">
                <a:latin typeface="Cambria" pitchFamily="18" charset="0"/>
                <a:ea typeface="Cambria" pitchFamily="18" charset="0"/>
              </a:rPr>
              <a:t>Validation: "Are we building the right product?"</a:t>
            </a:r>
            <a:r>
              <a:rPr lang="en-US" sz="1800" dirty="0" smtClean="0">
                <a:latin typeface="Cambria" pitchFamily="18" charset="0"/>
                <a:ea typeface="Cambria" pitchFamily="18" charset="0"/>
              </a:rPr>
              <a:t> </a:t>
            </a:r>
          </a:p>
          <a:p>
            <a:pPr marL="1371600" lvl="2" indent="-457200" algn="just">
              <a:defRPr/>
            </a:pPr>
            <a:r>
              <a:rPr lang="en-US" sz="1800" dirty="0" smtClean="0">
                <a:latin typeface="Cambria" pitchFamily="18" charset="0"/>
                <a:ea typeface="Cambria" pitchFamily="18" charset="0"/>
              </a:rPr>
              <a:t> </a:t>
            </a:r>
            <a:endParaRPr lang="en-US" sz="1800" dirty="0">
              <a:latin typeface="Cambria" pitchFamily="18" charset="0"/>
              <a:ea typeface="Cambria" pitchFamily="18" charset="0"/>
            </a:endParaRPr>
          </a:p>
        </p:txBody>
      </p:sp>
      <p:sp>
        <p:nvSpPr>
          <p:cNvPr id="5" name="Rectangle 4"/>
          <p:cNvSpPr/>
          <p:nvPr/>
        </p:nvSpPr>
        <p:spPr>
          <a:xfrm>
            <a:off x="1018237" y="827333"/>
            <a:ext cx="3403496" cy="369332"/>
          </a:xfrm>
          <a:prstGeom prst="rect">
            <a:avLst/>
          </a:prstGeom>
        </p:spPr>
        <p:txBody>
          <a:bodyPr wrap="none">
            <a:spAutoFit/>
          </a:bodyPr>
          <a:lstStyle/>
          <a:p>
            <a:r>
              <a:rPr lang="en-US" sz="1800" b="1" dirty="0" smtClean="0">
                <a:solidFill>
                  <a:schemeClr val="tx1"/>
                </a:solidFill>
                <a:latin typeface="Arial" charset="0"/>
                <a:cs typeface="Arial" charset="0"/>
              </a:rPr>
              <a:t>1.1Verification and Validation</a:t>
            </a:r>
            <a:endParaRPr lang="en-IN" sz="1800" b="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b="1" dirty="0"/>
              <a:t>Automated debugging</a:t>
            </a:r>
            <a:r>
              <a:rPr lang="en-IN" dirty="0" smtClean="0"/>
              <a:t>.</a:t>
            </a:r>
          </a:p>
          <a:p>
            <a:pPr>
              <a:buFont typeface="Arial" panose="020B0604020202020204" pitchFamily="34" charset="0"/>
              <a:buChar char="•"/>
            </a:pPr>
            <a:endParaRPr lang="en-US" dirty="0"/>
          </a:p>
          <a:p>
            <a:pPr algn="just">
              <a:buFont typeface="Arial" panose="020B0604020202020204" pitchFamily="34" charset="0"/>
              <a:buChar char="•"/>
            </a:pPr>
            <a:r>
              <a:rPr lang="en-US" sz="1800" dirty="0" smtClean="0"/>
              <a:t>Integrated development </a:t>
            </a:r>
            <a:r>
              <a:rPr lang="en-US" sz="1800" dirty="0"/>
              <a:t>environments (IDEs) provide a way to capture some of the </a:t>
            </a:r>
            <a:r>
              <a:rPr lang="en-US" sz="1800" dirty="0" smtClean="0"/>
              <a:t>language-specific re determined </a:t>
            </a:r>
            <a:r>
              <a:rPr lang="en-US" sz="1800" dirty="0"/>
              <a:t>errors (e.g., missing end-of-statement characters, </a:t>
            </a:r>
            <a:r>
              <a:rPr lang="en-US" sz="1800" dirty="0" smtClean="0"/>
              <a:t>undefined </a:t>
            </a:r>
            <a:r>
              <a:rPr lang="en-US" sz="1800" dirty="0"/>
              <a:t>variables, and so on) without requiring compilation</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 </a:t>
            </a:r>
            <a:r>
              <a:rPr lang="en-US" sz="1800" dirty="0"/>
              <a:t>A wide variety </a:t>
            </a:r>
            <a:r>
              <a:rPr lang="en-US" sz="1800" dirty="0" smtClean="0"/>
              <a:t>of debugging </a:t>
            </a:r>
            <a:r>
              <a:rPr lang="en-US" sz="1800" dirty="0"/>
              <a:t>compilers, dynamic debugging aids (“tracers</a:t>
            </a:r>
            <a:r>
              <a:rPr lang="en-US" sz="1800" dirty="0" smtClean="0"/>
              <a:t>”),automatic test-case generators</a:t>
            </a:r>
            <a:r>
              <a:rPr lang="en-US" sz="1800" dirty="0"/>
              <a:t>, and cross-reference mapping tools are </a:t>
            </a:r>
            <a:r>
              <a:rPr lang="en-US" sz="1800" dirty="0" smtClean="0"/>
              <a:t>available</a:t>
            </a:r>
            <a:r>
              <a:rPr lang="en-US" sz="1800" dirty="0"/>
              <a:t>. However, tools </a:t>
            </a:r>
            <a:r>
              <a:rPr lang="en-US" sz="1800" dirty="0" smtClean="0"/>
              <a:t>are not </a:t>
            </a:r>
            <a:r>
              <a:rPr lang="en-US" sz="1800" dirty="0"/>
              <a:t>a substitute for careful evaluation based on a complete design model and clear</a:t>
            </a:r>
            <a:br>
              <a:rPr lang="en-US" sz="1800" dirty="0"/>
            </a:br>
            <a:r>
              <a:rPr lang="en-US" sz="1800" dirty="0"/>
              <a:t>source </a:t>
            </a:r>
            <a:r>
              <a:rPr lang="en-US" sz="1800" dirty="0" smtClean="0"/>
              <a:t>code.</a:t>
            </a:r>
            <a:endParaRPr lang="en-IN" sz="1800" dirty="0"/>
          </a:p>
        </p:txBody>
      </p:sp>
    </p:spTree>
    <p:extLst>
      <p:ext uri="{BB962C8B-B14F-4D97-AF65-F5344CB8AC3E}">
        <p14:creationId xmlns:p14="http://schemas.microsoft.com/office/powerpoint/2010/main" val="3716588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07" y="1129913"/>
            <a:ext cx="7239000" cy="4846320"/>
          </a:xfrm>
        </p:spPr>
        <p:txBody>
          <a:bodyPr/>
          <a:lstStyle/>
          <a:p>
            <a:pPr>
              <a:buFont typeface="Arial" panose="020B0604020202020204" pitchFamily="34" charset="0"/>
              <a:buChar char="•"/>
            </a:pPr>
            <a:r>
              <a:rPr lang="en-IN" b="1" dirty="0" smtClean="0"/>
              <a:t>The </a:t>
            </a:r>
            <a:r>
              <a:rPr lang="en-IN" b="1" dirty="0"/>
              <a:t>people </a:t>
            </a:r>
            <a:r>
              <a:rPr lang="en-IN" b="1" dirty="0" smtClean="0"/>
              <a:t>factor</a:t>
            </a:r>
          </a:p>
          <a:p>
            <a:pPr>
              <a:buFont typeface="Arial" panose="020B0604020202020204" pitchFamily="34" charset="0"/>
              <a:buChar char="•"/>
            </a:pPr>
            <a:endParaRPr lang="en-US" b="1" dirty="0"/>
          </a:p>
          <a:p>
            <a:pPr algn="just">
              <a:buFont typeface="Arial" panose="020B0604020202020204" pitchFamily="34" charset="0"/>
              <a:buChar char="•"/>
            </a:pPr>
            <a:r>
              <a:rPr lang="en-US" sz="1800" dirty="0" smtClean="0"/>
              <a:t>Any </a:t>
            </a:r>
            <a:r>
              <a:rPr lang="en-US" sz="1800" dirty="0"/>
              <a:t>discussion of debugging approaches and tools is </a:t>
            </a:r>
            <a:r>
              <a:rPr lang="en-US" sz="1800" dirty="0" err="1" smtClean="0"/>
              <a:t>incom-plete</a:t>
            </a:r>
            <a:r>
              <a:rPr lang="en-US" sz="1800" dirty="0" smtClean="0"/>
              <a:t> </a:t>
            </a:r>
            <a:r>
              <a:rPr lang="en-US" sz="1800" dirty="0"/>
              <a:t>without mention of a powerful ally—other people! A fresh viewpoint, </a:t>
            </a:r>
            <a:r>
              <a:rPr lang="en-US" sz="1800" dirty="0" smtClean="0"/>
              <a:t>un-clouded </a:t>
            </a:r>
            <a:r>
              <a:rPr lang="en-US" sz="1800" dirty="0"/>
              <a:t>by hours of frustration, can do wonders</a:t>
            </a:r>
            <a:r>
              <a:rPr lang="en-US" sz="1800" dirty="0" smtClean="0"/>
              <a:t>. </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A </a:t>
            </a:r>
            <a:r>
              <a:rPr lang="en-US" sz="1800" dirty="0"/>
              <a:t>final maxim for debugging </a:t>
            </a:r>
            <a:r>
              <a:rPr lang="en-US" sz="1800" dirty="0" smtClean="0"/>
              <a:t>might be</a:t>
            </a:r>
            <a:r>
              <a:rPr lang="en-US" sz="1800" dirty="0"/>
              <a:t>: “</a:t>
            </a:r>
            <a:r>
              <a:rPr lang="en-US" sz="1800" dirty="0">
                <a:solidFill>
                  <a:srgbClr val="FF0000"/>
                </a:solidFill>
              </a:rPr>
              <a:t>When all else fails, get help</a:t>
            </a:r>
            <a:r>
              <a:rPr lang="en-US" sz="1800" dirty="0"/>
              <a:t>!”</a:t>
            </a:r>
            <a:endParaRPr lang="en-IN" sz="1800" b="1" dirty="0"/>
          </a:p>
        </p:txBody>
      </p:sp>
    </p:spTree>
    <p:extLst>
      <p:ext uri="{BB962C8B-B14F-4D97-AF65-F5344CB8AC3E}">
        <p14:creationId xmlns:p14="http://schemas.microsoft.com/office/powerpoint/2010/main" val="3721831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8.4</a:t>
            </a:r>
            <a:r>
              <a:rPr lang="en-IN" sz="1800" dirty="0"/>
              <a:t> Correcting the Error</a:t>
            </a:r>
          </a:p>
        </p:txBody>
      </p:sp>
      <p:sp>
        <p:nvSpPr>
          <p:cNvPr id="3" name="Content Placeholder 2"/>
          <p:cNvSpPr>
            <a:spLocks noGrp="1"/>
          </p:cNvSpPr>
          <p:nvPr>
            <p:ph idx="1"/>
          </p:nvPr>
        </p:nvSpPr>
        <p:spPr/>
        <p:txBody>
          <a:bodyPr>
            <a:normAutofit fontScale="77500" lnSpcReduction="20000"/>
          </a:bodyPr>
          <a:lstStyle/>
          <a:p>
            <a:pPr algn="just">
              <a:buFont typeface="Arial" panose="020B0604020202020204" pitchFamily="34" charset="0"/>
              <a:buChar char="•"/>
            </a:pPr>
            <a:r>
              <a:rPr lang="en-US" dirty="0">
                <a:solidFill>
                  <a:srgbClr val="FF0000"/>
                </a:solidFill>
              </a:rPr>
              <a:t>Is the cause of the bug reproduced in another part of the program? </a:t>
            </a:r>
            <a:r>
              <a:rPr lang="en-US" dirty="0"/>
              <a:t>In many </a:t>
            </a:r>
            <a:r>
              <a:rPr lang="en-US" dirty="0" smtClean="0"/>
              <a:t>situations</a:t>
            </a:r>
            <a:r>
              <a:rPr lang="en-US" dirty="0"/>
              <a:t>, a program defect is caused by an erroneous pattern of logic that </a:t>
            </a:r>
            <a:r>
              <a:rPr lang="en-US" dirty="0" smtClean="0"/>
              <a:t>maybe </a:t>
            </a:r>
            <a:r>
              <a:rPr lang="en-US" dirty="0"/>
              <a:t>reproduced </a:t>
            </a:r>
            <a:r>
              <a:rPr lang="en-US" dirty="0" smtClean="0"/>
              <a:t>elsewhere.</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 </a:t>
            </a:r>
            <a:r>
              <a:rPr lang="en-US" dirty="0">
                <a:solidFill>
                  <a:srgbClr val="FF0000"/>
                </a:solidFill>
              </a:rPr>
              <a:t>What “next bug” might be introduced by the fix I’m about to make?</a:t>
            </a:r>
            <a:r>
              <a:rPr lang="en-US" dirty="0"/>
              <a:t> Before </a:t>
            </a:r>
            <a:r>
              <a:rPr lang="en-US" dirty="0" smtClean="0"/>
              <a:t>the correction </a:t>
            </a:r>
            <a:r>
              <a:rPr lang="en-US" dirty="0"/>
              <a:t>is made, the source code </a:t>
            </a:r>
            <a:r>
              <a:rPr lang="en-US" dirty="0" smtClean="0"/>
              <a:t>should </a:t>
            </a:r>
            <a:r>
              <a:rPr lang="en-US" dirty="0"/>
              <a:t>be </a:t>
            </a:r>
            <a:r>
              <a:rPr lang="en-US" dirty="0" smtClean="0"/>
              <a:t>evaluated </a:t>
            </a:r>
            <a:r>
              <a:rPr lang="en-US" dirty="0"/>
              <a:t>to assess coupling of logic and data structures. If the correction is to </a:t>
            </a:r>
            <a:r>
              <a:rPr lang="en-US" dirty="0" smtClean="0"/>
              <a:t>be made </a:t>
            </a:r>
            <a:r>
              <a:rPr lang="en-US" dirty="0"/>
              <a:t>in a highly coupled section of the program, special care must be </a:t>
            </a:r>
            <a:r>
              <a:rPr lang="en-US" dirty="0" smtClean="0"/>
              <a:t>taken when </a:t>
            </a:r>
            <a:r>
              <a:rPr lang="en-US" dirty="0"/>
              <a:t>any change is made</a:t>
            </a:r>
            <a:r>
              <a:rPr lang="en-US" dirty="0" smtClean="0"/>
              <a:t>.</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solidFill>
                  <a:srgbClr val="FF0000"/>
                </a:solidFill>
              </a:rPr>
              <a:t>What </a:t>
            </a:r>
            <a:r>
              <a:rPr lang="en-US" dirty="0">
                <a:solidFill>
                  <a:srgbClr val="FF0000"/>
                </a:solidFill>
              </a:rPr>
              <a:t>could we have done to prevent this bug in the first place</a:t>
            </a:r>
            <a:r>
              <a:rPr lang="en-US" dirty="0"/>
              <a:t>? This question </a:t>
            </a:r>
            <a:r>
              <a:rPr lang="en-US" dirty="0" smtClean="0"/>
              <a:t>is the </a:t>
            </a:r>
            <a:r>
              <a:rPr lang="en-US" dirty="0"/>
              <a:t>first step toward establishing a statistical software quality assurance </a:t>
            </a:r>
            <a:r>
              <a:rPr lang="en-US" dirty="0" smtClean="0"/>
              <a:t>approach .If </a:t>
            </a:r>
            <a:r>
              <a:rPr lang="en-US" dirty="0"/>
              <a:t>you correct the process as well as the product, the </a:t>
            </a:r>
            <a:r>
              <a:rPr lang="en-US" dirty="0" smtClean="0"/>
              <a:t>bug will </a:t>
            </a:r>
            <a:r>
              <a:rPr lang="en-US" dirty="0"/>
              <a:t>be removed from the current program and may </a:t>
            </a:r>
            <a:r>
              <a:rPr lang="en-US" dirty="0" smtClean="0"/>
              <a:t>be eliminated from all</a:t>
            </a:r>
            <a:r>
              <a:rPr lang="en-US" dirty="0"/>
              <a:t/>
            </a:r>
            <a:br>
              <a:rPr lang="en-US" dirty="0"/>
            </a:br>
            <a:r>
              <a:rPr lang="en-US" dirty="0"/>
              <a:t>future programs.</a:t>
            </a:r>
            <a:endParaRPr lang="en-IN" dirty="0"/>
          </a:p>
        </p:txBody>
      </p:sp>
    </p:spTree>
    <p:extLst>
      <p:ext uri="{BB962C8B-B14F-4D97-AF65-F5344CB8AC3E}">
        <p14:creationId xmlns:p14="http://schemas.microsoft.com/office/powerpoint/2010/main" val="329586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416"/>
            <a:ext cx="7239000" cy="1143000"/>
          </a:xfrm>
        </p:spPr>
        <p:txBody>
          <a:bodyPr>
            <a:normAutofit/>
          </a:bodyPr>
          <a:lstStyle/>
          <a:p>
            <a:r>
              <a:rPr lang="en-IN" sz="2000" dirty="0">
                <a:latin typeface="Cambria" pitchFamily="18" charset="0"/>
                <a:ea typeface="Cambria" pitchFamily="18" charset="0"/>
              </a:rPr>
              <a:t>Testing Conventional Applications:</a:t>
            </a:r>
            <a:br>
              <a:rPr lang="en-IN" sz="2000" dirty="0">
                <a:latin typeface="Cambria" pitchFamily="18" charset="0"/>
                <a:ea typeface="Cambria" pitchFamily="18" charset="0"/>
              </a:rPr>
            </a:br>
            <a:endParaRPr lang="en-IN" sz="2000" dirty="0"/>
          </a:p>
        </p:txBody>
      </p:sp>
      <p:sp>
        <p:nvSpPr>
          <p:cNvPr id="3" name="Content Placeholder 2"/>
          <p:cNvSpPr>
            <a:spLocks noGrp="1"/>
          </p:cNvSpPr>
          <p:nvPr>
            <p:ph idx="1"/>
          </p:nvPr>
        </p:nvSpPr>
        <p:spPr/>
        <p:txBody>
          <a:bodyPr>
            <a:normAutofit/>
          </a:bodyPr>
          <a:lstStyle/>
          <a:p>
            <a:pPr marL="0" indent="0">
              <a:buNone/>
            </a:pPr>
            <a:r>
              <a:rPr lang="en-IN" sz="1800" b="1" dirty="0" smtClean="0">
                <a:latin typeface="Cambria" pitchFamily="18" charset="0"/>
                <a:ea typeface="Cambria" pitchFamily="18" charset="0"/>
              </a:rPr>
              <a:t>1.Software </a:t>
            </a:r>
            <a:r>
              <a:rPr lang="en-IN" sz="1800" b="1" dirty="0">
                <a:latin typeface="Cambria" pitchFamily="18" charset="0"/>
                <a:ea typeface="Cambria" pitchFamily="18" charset="0"/>
              </a:rPr>
              <a:t>testing </a:t>
            </a:r>
            <a:r>
              <a:rPr lang="en-IN" sz="1800" b="1" dirty="0" smtClean="0">
                <a:latin typeface="Cambria" pitchFamily="18" charset="0"/>
                <a:ea typeface="Cambria" pitchFamily="18" charset="0"/>
              </a:rPr>
              <a:t>fundamentals</a:t>
            </a:r>
          </a:p>
          <a:p>
            <a:pPr marL="0" indent="0">
              <a:buNone/>
            </a:pPr>
            <a:endParaRPr lang="en-IN" sz="1800" b="1" dirty="0" smtClean="0">
              <a:latin typeface="Cambria" pitchFamily="18" charset="0"/>
              <a:ea typeface="Cambria" pitchFamily="18" charset="0"/>
            </a:endParaRPr>
          </a:p>
          <a:p>
            <a:pPr marL="0" indent="0">
              <a:buNone/>
            </a:pPr>
            <a:r>
              <a:rPr lang="en-IN" sz="1800" b="1" dirty="0" smtClean="0"/>
              <a:t>Testability</a:t>
            </a:r>
            <a:r>
              <a:rPr lang="en-IN" sz="1800" dirty="0" smtClean="0"/>
              <a:t>:</a:t>
            </a:r>
            <a:r>
              <a:rPr lang="en-US" sz="1800" dirty="0"/>
              <a:t>characteristics lead to testable </a:t>
            </a:r>
            <a:r>
              <a:rPr lang="en-US" sz="1800" dirty="0" smtClean="0"/>
              <a:t>software are</a:t>
            </a:r>
          </a:p>
          <a:p>
            <a:pPr marL="0" indent="0">
              <a:buNone/>
            </a:pPr>
            <a:endParaRPr lang="en-US" sz="1800" dirty="0" smtClean="0"/>
          </a:p>
          <a:p>
            <a:pPr>
              <a:buFont typeface="Arial" panose="020B0604020202020204" pitchFamily="34" charset="0"/>
              <a:buChar char="•"/>
            </a:pPr>
            <a:r>
              <a:rPr lang="en-IN" sz="1800" dirty="0"/>
              <a:t>Operability</a:t>
            </a:r>
            <a:r>
              <a:rPr lang="en-IN" sz="1800" dirty="0" smtClean="0"/>
              <a:t>.</a:t>
            </a:r>
          </a:p>
          <a:p>
            <a:pPr>
              <a:buFont typeface="Arial" panose="020B0604020202020204" pitchFamily="34" charset="0"/>
              <a:buChar char="•"/>
            </a:pPr>
            <a:r>
              <a:rPr lang="en-IN" sz="1800" dirty="0"/>
              <a:t>Observability</a:t>
            </a:r>
            <a:r>
              <a:rPr lang="en-IN" sz="1800" dirty="0" smtClean="0"/>
              <a:t>.</a:t>
            </a:r>
          </a:p>
          <a:p>
            <a:pPr>
              <a:buFont typeface="Arial" panose="020B0604020202020204" pitchFamily="34" charset="0"/>
              <a:buChar char="•"/>
            </a:pPr>
            <a:r>
              <a:rPr lang="en-IN" sz="1800" dirty="0" smtClean="0"/>
              <a:t>Controllability</a:t>
            </a:r>
            <a:r>
              <a:rPr lang="en-IN" sz="1800" dirty="0"/>
              <a:t>. </a:t>
            </a:r>
            <a:endParaRPr lang="en-IN" sz="1800" dirty="0" smtClean="0"/>
          </a:p>
          <a:p>
            <a:pPr>
              <a:buFont typeface="Arial" panose="020B0604020202020204" pitchFamily="34" charset="0"/>
              <a:buChar char="•"/>
            </a:pPr>
            <a:r>
              <a:rPr lang="en-IN" sz="1800" dirty="0" smtClean="0"/>
              <a:t>Decomposability</a:t>
            </a:r>
            <a:r>
              <a:rPr lang="en-IN" sz="1800" dirty="0"/>
              <a:t>. </a:t>
            </a:r>
            <a:endParaRPr lang="en-IN" sz="1800" dirty="0" smtClean="0"/>
          </a:p>
          <a:p>
            <a:pPr>
              <a:buFont typeface="Arial" panose="020B0604020202020204" pitchFamily="34" charset="0"/>
              <a:buChar char="•"/>
            </a:pPr>
            <a:r>
              <a:rPr lang="en-IN" sz="1800" dirty="0" smtClean="0"/>
              <a:t>Simplicity.</a:t>
            </a:r>
            <a:r>
              <a:rPr lang="en-IN" sz="1800" dirty="0"/>
              <a:t> </a:t>
            </a:r>
            <a:endParaRPr lang="en-IN" sz="1800" dirty="0" smtClean="0"/>
          </a:p>
          <a:p>
            <a:pPr>
              <a:buFont typeface="Arial" panose="020B0604020202020204" pitchFamily="34" charset="0"/>
              <a:buChar char="•"/>
            </a:pPr>
            <a:r>
              <a:rPr lang="en-IN" sz="1800" dirty="0" smtClean="0"/>
              <a:t>Stability.</a:t>
            </a:r>
          </a:p>
          <a:p>
            <a:pPr>
              <a:buFont typeface="Arial" panose="020B0604020202020204" pitchFamily="34" charset="0"/>
              <a:buChar char="•"/>
            </a:pPr>
            <a:r>
              <a:rPr lang="en-IN" sz="1800" dirty="0" err="1" smtClean="0"/>
              <a:t>Understandability</a:t>
            </a:r>
            <a:endParaRPr lang="en-IN" sz="1800" b="1" dirty="0">
              <a:latin typeface="Cambria" pitchFamily="18" charset="0"/>
              <a:ea typeface="Cambria" pitchFamily="18" charset="0"/>
            </a:endParaRPr>
          </a:p>
          <a:p>
            <a:endParaRPr lang="en-IN" sz="1800" b="1" dirty="0"/>
          </a:p>
        </p:txBody>
      </p:sp>
    </p:spTree>
    <p:extLst>
      <p:ext uri="{BB962C8B-B14F-4D97-AF65-F5344CB8AC3E}">
        <p14:creationId xmlns:p14="http://schemas.microsoft.com/office/powerpoint/2010/main" val="227010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a:t>Test </a:t>
            </a:r>
            <a:r>
              <a:rPr lang="en-IN" sz="1800" b="1" dirty="0" smtClean="0"/>
              <a:t>Characteristics</a:t>
            </a:r>
          </a:p>
          <a:p>
            <a:pPr marL="0" indent="0">
              <a:buNone/>
            </a:pPr>
            <a:endParaRPr lang="en-US" sz="1800" b="1" dirty="0" smtClean="0"/>
          </a:p>
          <a:p>
            <a:pPr>
              <a:buFont typeface="Arial" panose="020B0604020202020204" pitchFamily="34" charset="0"/>
              <a:buChar char="•"/>
            </a:pPr>
            <a:r>
              <a:rPr lang="en-US" sz="1800" dirty="0"/>
              <a:t>A good test has a high probability of finding an error</a:t>
            </a:r>
            <a:r>
              <a:rPr lang="en-US" sz="1800" dirty="0" smtClean="0"/>
              <a:t>.</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 </a:t>
            </a:r>
            <a:r>
              <a:rPr lang="en-US" sz="1800" dirty="0"/>
              <a:t>A good test is not redundant</a:t>
            </a:r>
            <a:r>
              <a:rPr lang="en-US" sz="1800" dirty="0" smtClean="0"/>
              <a:t>.</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 </a:t>
            </a:r>
            <a:r>
              <a:rPr lang="en-US" sz="1800" dirty="0"/>
              <a:t>A good test should be “best of breed</a:t>
            </a:r>
            <a:r>
              <a:rPr lang="en-US" sz="1800" dirty="0" smtClean="0"/>
              <a:t>”.</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A </a:t>
            </a:r>
            <a:r>
              <a:rPr lang="en-US" sz="1800" dirty="0"/>
              <a:t>good test should be neither too simple nor too complex.</a:t>
            </a:r>
            <a:endParaRPr lang="en-IN" sz="1800" b="1" dirty="0"/>
          </a:p>
        </p:txBody>
      </p:sp>
    </p:spTree>
    <p:extLst>
      <p:ext uri="{BB962C8B-B14F-4D97-AF65-F5344CB8AC3E}">
        <p14:creationId xmlns:p14="http://schemas.microsoft.com/office/powerpoint/2010/main" val="10902846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258" y="1430997"/>
            <a:ext cx="7239000" cy="4846320"/>
          </a:xfrm>
        </p:spPr>
        <p:txBody>
          <a:bodyPr>
            <a:normAutofit/>
          </a:bodyPr>
          <a:lstStyle/>
          <a:p>
            <a:pPr marL="0" indent="0" algn="just">
              <a:buNone/>
            </a:pPr>
            <a:r>
              <a:rPr lang="en-US" sz="2000" b="1" dirty="0" smtClean="0"/>
              <a:t>2.White-box </a:t>
            </a:r>
            <a:r>
              <a:rPr lang="en-US" sz="2000" b="1" dirty="0"/>
              <a:t>testing</a:t>
            </a:r>
            <a:r>
              <a:rPr lang="en-US" sz="1800" dirty="0"/>
              <a:t>, sometimes called glass-box testing, is a test-case design </a:t>
            </a:r>
            <a:r>
              <a:rPr lang="en-US" sz="1800" dirty="0" smtClean="0"/>
              <a:t>philosophy </a:t>
            </a:r>
            <a:r>
              <a:rPr lang="en-US" sz="1800" dirty="0"/>
              <a:t>that </a:t>
            </a:r>
            <a:r>
              <a:rPr lang="en-US" sz="1800" b="1" dirty="0">
                <a:solidFill>
                  <a:srgbClr val="FF0000"/>
                </a:solidFill>
              </a:rPr>
              <a:t>uses the control structure </a:t>
            </a:r>
            <a:r>
              <a:rPr lang="en-US" sz="1800" dirty="0"/>
              <a:t>described as part of component-level design </a:t>
            </a:r>
            <a:r>
              <a:rPr lang="en-US" sz="1800" dirty="0" smtClean="0"/>
              <a:t>to derive </a:t>
            </a:r>
            <a:r>
              <a:rPr lang="en-US" sz="1800" dirty="0"/>
              <a:t>test cases. Using white-box testing methods, you can derive test cases </a:t>
            </a:r>
            <a:r>
              <a:rPr lang="en-US" sz="1800" dirty="0" smtClean="0"/>
              <a:t>that</a:t>
            </a:r>
          </a:p>
          <a:p>
            <a:pPr marL="0" indent="0" algn="just">
              <a:buNone/>
            </a:pPr>
            <a:r>
              <a:rPr lang="en-US" sz="1800" dirty="0"/>
              <a:t/>
            </a:r>
            <a:br>
              <a:rPr lang="en-US" sz="1800" dirty="0"/>
            </a:br>
            <a:r>
              <a:rPr lang="en-US" sz="1800" dirty="0"/>
              <a:t>(1) guarantee that all independent paths within a module have been exercised </a:t>
            </a:r>
            <a:r>
              <a:rPr lang="en-US" sz="1800" dirty="0" smtClean="0"/>
              <a:t>at least </a:t>
            </a:r>
            <a:r>
              <a:rPr lang="en-US" sz="1800" dirty="0"/>
              <a:t>once, </a:t>
            </a:r>
            <a:endParaRPr lang="en-US" sz="1800" dirty="0" smtClean="0"/>
          </a:p>
          <a:p>
            <a:pPr marL="0" indent="0" algn="just">
              <a:buNone/>
            </a:pPr>
            <a:endParaRPr lang="en-US" sz="1800" dirty="0" smtClean="0"/>
          </a:p>
          <a:p>
            <a:pPr marL="0" indent="0" algn="just">
              <a:buNone/>
            </a:pPr>
            <a:r>
              <a:rPr lang="en-US" sz="1800" dirty="0" smtClean="0"/>
              <a:t>(</a:t>
            </a:r>
            <a:r>
              <a:rPr lang="en-US" sz="1800" dirty="0"/>
              <a:t>2) exercise all logical decisions on their true and false sides, </a:t>
            </a:r>
            <a:endParaRPr lang="en-US" sz="1800" dirty="0" smtClean="0"/>
          </a:p>
          <a:p>
            <a:pPr marL="0" indent="0" algn="just">
              <a:buNone/>
            </a:pPr>
            <a:endParaRPr lang="en-US" sz="1800" dirty="0" smtClean="0"/>
          </a:p>
          <a:p>
            <a:pPr marL="0" indent="0" algn="just">
              <a:buNone/>
            </a:pPr>
            <a:r>
              <a:rPr lang="en-US" sz="1800" dirty="0" smtClean="0"/>
              <a:t>(</a:t>
            </a:r>
            <a:r>
              <a:rPr lang="en-US" sz="1800" dirty="0"/>
              <a:t>3) </a:t>
            </a:r>
            <a:r>
              <a:rPr lang="en-US" sz="1800" dirty="0" smtClean="0"/>
              <a:t>Execute all </a:t>
            </a:r>
            <a:r>
              <a:rPr lang="en-US" sz="1800" dirty="0"/>
              <a:t>loops at their boundaries and within their operational bounds, </a:t>
            </a:r>
            <a:r>
              <a:rPr lang="en-US" sz="1800" dirty="0" smtClean="0"/>
              <a:t>and</a:t>
            </a:r>
          </a:p>
          <a:p>
            <a:pPr marL="0" indent="0" algn="just">
              <a:buNone/>
            </a:pPr>
            <a:endParaRPr lang="en-US" sz="1800" dirty="0" smtClean="0"/>
          </a:p>
          <a:p>
            <a:pPr marL="0" indent="0" algn="just">
              <a:buNone/>
            </a:pPr>
            <a:r>
              <a:rPr lang="en-US" sz="1800" dirty="0" smtClean="0"/>
              <a:t> </a:t>
            </a:r>
            <a:r>
              <a:rPr lang="en-US" sz="1800" dirty="0"/>
              <a:t>(4) </a:t>
            </a:r>
            <a:r>
              <a:rPr lang="en-US" sz="1800" dirty="0" smtClean="0"/>
              <a:t>exercise internal </a:t>
            </a:r>
            <a:r>
              <a:rPr lang="en-US" sz="1800" dirty="0"/>
              <a:t>data structures to ensure their validity.</a:t>
            </a:r>
            <a:endParaRPr lang="en-IN" sz="1800" b="1" dirty="0"/>
          </a:p>
        </p:txBody>
      </p:sp>
    </p:spTree>
    <p:extLst>
      <p:ext uri="{BB962C8B-B14F-4D97-AF65-F5344CB8AC3E}">
        <p14:creationId xmlns:p14="http://schemas.microsoft.com/office/powerpoint/2010/main" val="1374949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258" y="1430997"/>
            <a:ext cx="7239000" cy="4846320"/>
          </a:xfrm>
        </p:spPr>
        <p:txBody>
          <a:bodyPr>
            <a:normAutofit/>
          </a:bodyPr>
          <a:lstStyle/>
          <a:p>
            <a:pPr marL="0" indent="0" algn="just">
              <a:buNone/>
            </a:pPr>
            <a:r>
              <a:rPr lang="en-IN" sz="2000" b="1" dirty="0" smtClean="0"/>
              <a:t>3.Basis </a:t>
            </a:r>
            <a:r>
              <a:rPr lang="en-IN" sz="2000" b="1" dirty="0"/>
              <a:t>path </a:t>
            </a:r>
            <a:r>
              <a:rPr lang="en-IN" sz="2000" b="1" dirty="0" smtClean="0"/>
              <a:t>testing</a:t>
            </a:r>
            <a:endParaRPr lang="en-US" sz="1800" dirty="0"/>
          </a:p>
          <a:p>
            <a:pPr marL="0" indent="0" algn="just">
              <a:buNone/>
            </a:pPr>
            <a:endParaRPr lang="en-US" sz="1800" dirty="0" smtClean="0"/>
          </a:p>
          <a:p>
            <a:pPr algn="just">
              <a:buFont typeface="Arial" panose="020B0604020202020204" pitchFamily="34" charset="0"/>
              <a:buChar char="•"/>
            </a:pPr>
            <a:r>
              <a:rPr lang="en-US" sz="1800" dirty="0" smtClean="0"/>
              <a:t>The </a:t>
            </a:r>
            <a:r>
              <a:rPr lang="en-US" sz="1800" dirty="0"/>
              <a:t>basis path method enables the test-case designer to derive a </a:t>
            </a:r>
            <a:r>
              <a:rPr lang="en-US" sz="1800" dirty="0" smtClean="0"/>
              <a:t>logical complexity </a:t>
            </a:r>
            <a:r>
              <a:rPr lang="en-US" sz="1800" dirty="0"/>
              <a:t>measure of a procedural design and use this measure as a guide for </a:t>
            </a:r>
            <a:r>
              <a:rPr lang="en-US" sz="1800" dirty="0" smtClean="0"/>
              <a:t>defining </a:t>
            </a:r>
            <a:r>
              <a:rPr lang="en-US" sz="1800" dirty="0"/>
              <a:t>a basis set of execution paths.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Test </a:t>
            </a:r>
            <a:r>
              <a:rPr lang="en-US" sz="1800" dirty="0"/>
              <a:t>cases derived to exercise the basis set are </a:t>
            </a:r>
            <a:r>
              <a:rPr lang="en-US" sz="1800" dirty="0" smtClean="0"/>
              <a:t>guaranteed </a:t>
            </a:r>
            <a:r>
              <a:rPr lang="en-US" sz="1800" dirty="0"/>
              <a:t>to execute </a:t>
            </a:r>
            <a:r>
              <a:rPr lang="en-US" sz="1800" dirty="0">
                <a:solidFill>
                  <a:srgbClr val="FF0000"/>
                </a:solidFill>
              </a:rPr>
              <a:t>every statement in the program at least one time during </a:t>
            </a:r>
            <a:r>
              <a:rPr lang="en-US" sz="1800" dirty="0"/>
              <a:t>testing</a:t>
            </a:r>
            <a:endParaRPr lang="en-IN" sz="1800" b="1" dirty="0"/>
          </a:p>
        </p:txBody>
      </p:sp>
    </p:spTree>
    <p:extLst>
      <p:ext uri="{BB962C8B-B14F-4D97-AF65-F5344CB8AC3E}">
        <p14:creationId xmlns:p14="http://schemas.microsoft.com/office/powerpoint/2010/main" val="7790652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410" y="1040703"/>
            <a:ext cx="7239000" cy="4846320"/>
          </a:xfrm>
        </p:spPr>
        <p:txBody>
          <a:bodyPr>
            <a:normAutofit/>
          </a:bodyPr>
          <a:lstStyle/>
          <a:p>
            <a:pPr algn="just">
              <a:buFont typeface="Arial" panose="020B0604020202020204" pitchFamily="34" charset="0"/>
              <a:buChar char="•"/>
            </a:pPr>
            <a:r>
              <a:rPr lang="en-IN" sz="1800" b="1" dirty="0" smtClean="0"/>
              <a:t>3.1Flow </a:t>
            </a:r>
            <a:r>
              <a:rPr lang="en-IN" sz="1800" b="1" dirty="0"/>
              <a:t>Graph </a:t>
            </a:r>
            <a:r>
              <a:rPr lang="en-IN" sz="1800" b="1" dirty="0" smtClean="0"/>
              <a:t>Notation</a:t>
            </a:r>
          </a:p>
          <a:p>
            <a:pPr algn="just">
              <a:buFont typeface="Arial" panose="020B0604020202020204" pitchFamily="34" charset="0"/>
              <a:buChar char="•"/>
            </a:pPr>
            <a:endParaRPr lang="en-IN" sz="1800" b="1" dirty="0" smtClean="0"/>
          </a:p>
          <a:p>
            <a:pPr marL="0" indent="0" algn="just">
              <a:buNone/>
            </a:pPr>
            <a:r>
              <a:rPr lang="en-US" sz="1800" dirty="0" smtClean="0"/>
              <a:t>A </a:t>
            </a:r>
            <a:r>
              <a:rPr lang="en-US" sz="1800" dirty="0"/>
              <a:t>simple notation for the </a:t>
            </a:r>
            <a:r>
              <a:rPr lang="en-US" sz="1800" dirty="0" smtClean="0"/>
              <a:t>representation of </a:t>
            </a:r>
            <a:r>
              <a:rPr lang="en-US" sz="1800" dirty="0"/>
              <a:t>control flow, called a flow graph</a:t>
            </a:r>
            <a:endParaRPr lang="en-IN" sz="1800" dirty="0"/>
          </a:p>
        </p:txBody>
      </p:sp>
      <p:pic>
        <p:nvPicPr>
          <p:cNvPr id="4" name="Picture 3"/>
          <p:cNvPicPr>
            <a:picLocks noChangeAspect="1"/>
          </p:cNvPicPr>
          <p:nvPr/>
        </p:nvPicPr>
        <p:blipFill>
          <a:blip r:embed="rId2"/>
          <a:stretch>
            <a:fillRect/>
          </a:stretch>
        </p:blipFill>
        <p:spPr>
          <a:xfrm>
            <a:off x="1646547" y="2865863"/>
            <a:ext cx="5038725" cy="2542478"/>
          </a:xfrm>
          <a:prstGeom prst="rect">
            <a:avLst/>
          </a:prstGeom>
        </p:spPr>
      </p:pic>
    </p:spTree>
    <p:extLst>
      <p:ext uri="{BB962C8B-B14F-4D97-AF65-F5344CB8AC3E}">
        <p14:creationId xmlns:p14="http://schemas.microsoft.com/office/powerpoint/2010/main" val="2958114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746" y="1241426"/>
            <a:ext cx="7239000" cy="4846320"/>
          </a:xfrm>
        </p:spPr>
        <p:txBody>
          <a:bodyPr>
            <a:normAutofit/>
          </a:bodyPr>
          <a:lstStyle/>
          <a:p>
            <a:pPr algn="just">
              <a:buFont typeface="Arial" panose="020B0604020202020204" pitchFamily="34" charset="0"/>
              <a:buChar char="•"/>
            </a:pPr>
            <a:r>
              <a:rPr lang="en-US" sz="1800" dirty="0"/>
              <a:t>E</a:t>
            </a:r>
            <a:r>
              <a:rPr lang="en-US" sz="1800" dirty="0" smtClean="0"/>
              <a:t>ach </a:t>
            </a:r>
            <a:r>
              <a:rPr lang="en-US" sz="1800" dirty="0"/>
              <a:t>circle, called a flow </a:t>
            </a:r>
            <a:r>
              <a:rPr lang="en-US" sz="1800" dirty="0">
                <a:solidFill>
                  <a:srgbClr val="FF0000"/>
                </a:solidFill>
              </a:rPr>
              <a:t>graph node</a:t>
            </a:r>
            <a:r>
              <a:rPr lang="en-US" sz="1800" dirty="0"/>
              <a:t>, represents one or more </a:t>
            </a:r>
            <a:r>
              <a:rPr lang="en-US" sz="1800" dirty="0" smtClean="0"/>
              <a:t>procedural statements</a:t>
            </a:r>
            <a:r>
              <a:rPr lang="en-US" sz="1800" dirty="0"/>
              <a:t>. A sequence of process boxes and a decision diamond can map into a </a:t>
            </a:r>
            <a:r>
              <a:rPr lang="en-US" sz="1800" dirty="0" smtClean="0"/>
              <a:t>single </a:t>
            </a:r>
            <a:r>
              <a:rPr lang="en-US" sz="1800" dirty="0"/>
              <a:t>node.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The </a:t>
            </a:r>
            <a:r>
              <a:rPr lang="en-US" sz="1800" dirty="0"/>
              <a:t>arrows on the flow graph, </a:t>
            </a:r>
            <a:r>
              <a:rPr lang="en-US" sz="1800" dirty="0">
                <a:solidFill>
                  <a:srgbClr val="FF0000"/>
                </a:solidFill>
              </a:rPr>
              <a:t>called edges or links</a:t>
            </a:r>
            <a:r>
              <a:rPr lang="en-US" sz="1800" dirty="0"/>
              <a:t>, represent flow of </a:t>
            </a:r>
            <a:r>
              <a:rPr lang="en-US" sz="1800" dirty="0" smtClean="0"/>
              <a:t>control </a:t>
            </a:r>
            <a:r>
              <a:rPr lang="en-US" sz="1800" dirty="0"/>
              <a:t>and are analogous to flowchart arrows.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An </a:t>
            </a:r>
            <a:r>
              <a:rPr lang="en-US" sz="1800" dirty="0"/>
              <a:t>edge must terminate at a node, </a:t>
            </a:r>
            <a:r>
              <a:rPr lang="en-US" sz="1800" dirty="0" smtClean="0"/>
              <a:t>even if </a:t>
            </a:r>
            <a:r>
              <a:rPr lang="en-US" sz="1800" dirty="0"/>
              <a:t>the node does not represent any procedural statements (e.g., see the flow </a:t>
            </a:r>
            <a:r>
              <a:rPr lang="en-US" sz="1800" dirty="0" smtClean="0"/>
              <a:t>graph symbol </a:t>
            </a:r>
            <a:r>
              <a:rPr lang="en-US" sz="1800" dirty="0"/>
              <a:t>for the if-then-else construct).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Areas </a:t>
            </a:r>
            <a:r>
              <a:rPr lang="en-US" sz="1800" dirty="0"/>
              <a:t>bounded by edges and nodes are </a:t>
            </a:r>
            <a:r>
              <a:rPr lang="en-US" sz="1800" dirty="0" smtClean="0">
                <a:solidFill>
                  <a:srgbClr val="FF0000"/>
                </a:solidFill>
              </a:rPr>
              <a:t>called regions</a:t>
            </a:r>
            <a:r>
              <a:rPr lang="en-US" sz="1800" dirty="0"/>
              <a:t>. When counting regions, we include the area outside the graph as a region</a:t>
            </a:r>
            <a:r>
              <a:rPr lang="en-US" sz="1800" dirty="0" smtClean="0"/>
              <a:t>.</a:t>
            </a:r>
            <a:endParaRPr lang="en-IN" sz="1800" dirty="0"/>
          </a:p>
        </p:txBody>
      </p:sp>
    </p:spTree>
    <p:extLst>
      <p:ext uri="{BB962C8B-B14F-4D97-AF65-F5344CB8AC3E}">
        <p14:creationId xmlns:p14="http://schemas.microsoft.com/office/powerpoint/2010/main" val="3506418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4499" y="1450955"/>
            <a:ext cx="6067425" cy="3187952"/>
          </a:xfrm>
          <a:prstGeom prst="rect">
            <a:avLst/>
          </a:prstGeom>
        </p:spPr>
      </p:pic>
      <p:pic>
        <p:nvPicPr>
          <p:cNvPr id="5" name="Picture 4"/>
          <p:cNvPicPr>
            <a:picLocks noChangeAspect="1"/>
          </p:cNvPicPr>
          <p:nvPr/>
        </p:nvPicPr>
        <p:blipFill>
          <a:blip r:embed="rId3"/>
          <a:stretch>
            <a:fillRect/>
          </a:stretch>
        </p:blipFill>
        <p:spPr>
          <a:xfrm>
            <a:off x="3315513" y="4873083"/>
            <a:ext cx="2505424" cy="509607"/>
          </a:xfrm>
          <a:prstGeom prst="rect">
            <a:avLst/>
          </a:prstGeom>
        </p:spPr>
      </p:pic>
    </p:spTree>
    <p:extLst>
      <p:ext uri="{BB962C8B-B14F-4D97-AF65-F5344CB8AC3E}">
        <p14:creationId xmlns:p14="http://schemas.microsoft.com/office/powerpoint/2010/main" val="2446880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tx1"/>
                </a:solidFill>
                <a:latin typeface="Cambria" pitchFamily="18" charset="0"/>
                <a:ea typeface="Cambria" pitchFamily="18" charset="0"/>
                <a:cs typeface="Arial" charset="0"/>
              </a:rPr>
              <a:t>1.2Organizing for Software Testing</a:t>
            </a:r>
            <a:endParaRPr lang="en-IN" sz="1800" dirty="0">
              <a:latin typeface="Cambria" pitchFamily="18" charset="0"/>
              <a:ea typeface="Cambria" pitchFamily="18" charset="0"/>
            </a:endParaRPr>
          </a:p>
        </p:txBody>
      </p:sp>
      <p:sp>
        <p:nvSpPr>
          <p:cNvPr id="3" name="Content Placeholder 2"/>
          <p:cNvSpPr>
            <a:spLocks noGrp="1"/>
          </p:cNvSpPr>
          <p:nvPr>
            <p:ph idx="1"/>
          </p:nvPr>
        </p:nvSpPr>
        <p:spPr>
          <a:xfrm>
            <a:off x="443132" y="1820431"/>
            <a:ext cx="7239000" cy="4846320"/>
          </a:xfrm>
        </p:spPr>
        <p:txBody>
          <a:bodyPr>
            <a:normAutofit/>
          </a:bodyPr>
          <a:lstStyle/>
          <a:p>
            <a:pPr marL="609600" indent="-609600" algn="just">
              <a:lnSpc>
                <a:spcPct val="90000"/>
              </a:lnSpc>
              <a:buClr>
                <a:schemeClr val="accent3"/>
              </a:buClr>
              <a:buFont typeface="Wingdings" pitchFamily="2" charset="2"/>
              <a:buChar char="§"/>
              <a:defRPr/>
            </a:pPr>
            <a:r>
              <a:rPr lang="en-US" sz="1800" dirty="0" smtClean="0"/>
              <a:t>The software developer is always responsible for testing the individual units (components) of the program, ensuring that each performs the function for which it was designed.</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In many cases, the developer also </a:t>
            </a:r>
            <a:r>
              <a:rPr lang="en-US" sz="1800" dirty="0" smtClean="0">
                <a:solidFill>
                  <a:srgbClr val="FF0000"/>
                </a:solidFill>
              </a:rPr>
              <a:t>conducts integration testing.</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Only after the software architecture is complete does an independent test group become involved.</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The role of an independent test group (ITG) is to remove the inherent problems associated with letting the builder test the thing that has been built. Independent testing removes the conflict of interest that may otherwise be present.</a:t>
            </a:r>
          </a:p>
          <a:p>
            <a:pPr algn="just"/>
            <a:endParaRPr lang="en-IN"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45056" y="4399988"/>
            <a:ext cx="1473354" cy="606910"/>
          </a:xfrm>
          <a:prstGeom prst="rect">
            <a:avLst/>
          </a:prstGeom>
        </p:spPr>
      </p:pic>
      <p:pic>
        <p:nvPicPr>
          <p:cNvPr id="4" name="Picture 3"/>
          <p:cNvPicPr>
            <a:picLocks noChangeAspect="1"/>
          </p:cNvPicPr>
          <p:nvPr/>
        </p:nvPicPr>
        <p:blipFill>
          <a:blip r:embed="rId3"/>
          <a:stretch>
            <a:fillRect/>
          </a:stretch>
        </p:blipFill>
        <p:spPr>
          <a:xfrm>
            <a:off x="1616695" y="1600433"/>
            <a:ext cx="4717198" cy="2447460"/>
          </a:xfrm>
          <a:prstGeom prst="rect">
            <a:avLst/>
          </a:prstGeom>
        </p:spPr>
      </p:pic>
    </p:spTree>
    <p:extLst>
      <p:ext uri="{BB962C8B-B14F-4D97-AF65-F5344CB8AC3E}">
        <p14:creationId xmlns:p14="http://schemas.microsoft.com/office/powerpoint/2010/main" val="4284228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51" y="1163367"/>
            <a:ext cx="7239000" cy="4846320"/>
          </a:xfrm>
        </p:spPr>
        <p:txBody>
          <a:bodyPr>
            <a:normAutofit fontScale="85000" lnSpcReduction="10000"/>
          </a:bodyPr>
          <a:lstStyle/>
          <a:p>
            <a:pPr>
              <a:buFont typeface="Arial" panose="020B0604020202020204" pitchFamily="34" charset="0"/>
              <a:buChar char="•"/>
            </a:pPr>
            <a:r>
              <a:rPr lang="en-IN" dirty="0" smtClean="0"/>
              <a:t>3.2 </a:t>
            </a:r>
            <a:r>
              <a:rPr lang="en-IN" dirty="0"/>
              <a:t>Independent Program </a:t>
            </a:r>
            <a:r>
              <a:rPr lang="en-IN" dirty="0" smtClean="0"/>
              <a:t>Paths</a:t>
            </a:r>
          </a:p>
          <a:p>
            <a:pPr>
              <a:buFont typeface="Arial" panose="020B0604020202020204" pitchFamily="34" charset="0"/>
              <a:buChar char="•"/>
            </a:pPr>
            <a:endParaRPr lang="en-IN" dirty="0" smtClean="0"/>
          </a:p>
          <a:p>
            <a:pPr algn="just">
              <a:buFont typeface="Arial" panose="020B0604020202020204" pitchFamily="34" charset="0"/>
              <a:buChar char="•"/>
            </a:pPr>
            <a:r>
              <a:rPr lang="en-US" sz="1800" dirty="0"/>
              <a:t>An independent path is any path through the program that introduces </a:t>
            </a:r>
            <a:r>
              <a:rPr lang="en-US" sz="1800" dirty="0">
                <a:solidFill>
                  <a:srgbClr val="FF0000"/>
                </a:solidFill>
              </a:rPr>
              <a:t>at least </a:t>
            </a:r>
            <a:r>
              <a:rPr lang="en-US" sz="1800" dirty="0" smtClean="0">
                <a:solidFill>
                  <a:srgbClr val="FF0000"/>
                </a:solidFill>
              </a:rPr>
              <a:t>one new </a:t>
            </a:r>
            <a:r>
              <a:rPr lang="en-US" sz="1800" dirty="0">
                <a:solidFill>
                  <a:srgbClr val="FF0000"/>
                </a:solidFill>
              </a:rPr>
              <a:t>set of processing statements or a new condition. </a:t>
            </a:r>
            <a:endParaRPr lang="en-US" sz="1800" dirty="0" smtClean="0">
              <a:solidFill>
                <a:srgbClr val="FF0000"/>
              </a:solidFill>
            </a:endParaRP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When </a:t>
            </a:r>
            <a:r>
              <a:rPr lang="en-US" sz="1800" dirty="0"/>
              <a:t>stated in terms of a </a:t>
            </a:r>
            <a:r>
              <a:rPr lang="en-US" sz="1800" dirty="0" smtClean="0"/>
              <a:t>flow graph</a:t>
            </a:r>
            <a:r>
              <a:rPr lang="en-US" sz="1800" dirty="0"/>
              <a:t>, an independent path must move along at least one edge that has not </a:t>
            </a:r>
            <a:r>
              <a:rPr lang="en-US" sz="1800" dirty="0" smtClean="0"/>
              <a:t>been traversed </a:t>
            </a:r>
            <a:r>
              <a:rPr lang="en-US" sz="1800" dirty="0"/>
              <a:t>before the path is defined</a:t>
            </a:r>
            <a:r>
              <a:rPr lang="en-US" sz="1800" dirty="0" smtClean="0"/>
              <a:t>.</a:t>
            </a:r>
          </a:p>
          <a:p>
            <a:pPr algn="just">
              <a:buFont typeface="Arial" panose="020B0604020202020204" pitchFamily="34" charset="0"/>
              <a:buChar char="•"/>
            </a:pPr>
            <a:endParaRPr lang="en-US" sz="1800" dirty="0"/>
          </a:p>
          <a:p>
            <a:pPr lvl="1" algn="just">
              <a:buFont typeface="Arial" panose="020B0604020202020204" pitchFamily="34" charset="0"/>
              <a:buChar char="•"/>
            </a:pPr>
            <a:r>
              <a:rPr lang="en-US" sz="1500" dirty="0"/>
              <a:t>Path 1: 1-11</a:t>
            </a:r>
          </a:p>
          <a:p>
            <a:pPr lvl="1" algn="just">
              <a:buFont typeface="Arial" panose="020B0604020202020204" pitchFamily="34" charset="0"/>
              <a:buChar char="•"/>
            </a:pPr>
            <a:r>
              <a:rPr lang="en-US" sz="1500" dirty="0"/>
              <a:t>Path 2: 1-2-3-4-5-10-1-11</a:t>
            </a:r>
          </a:p>
          <a:p>
            <a:pPr lvl="1" algn="just">
              <a:buFont typeface="Arial" panose="020B0604020202020204" pitchFamily="34" charset="0"/>
              <a:buChar char="•"/>
            </a:pPr>
            <a:r>
              <a:rPr lang="en-US" sz="1500" dirty="0"/>
              <a:t>Path 3: 1-2-3-6-8-9-10-1-11</a:t>
            </a:r>
          </a:p>
          <a:p>
            <a:pPr lvl="1" algn="just">
              <a:buFont typeface="Arial" panose="020B0604020202020204" pitchFamily="34" charset="0"/>
              <a:buChar char="•"/>
            </a:pPr>
            <a:r>
              <a:rPr lang="en-US" sz="1500" dirty="0"/>
              <a:t>Path 4: </a:t>
            </a:r>
            <a:r>
              <a:rPr lang="en-US" sz="1500" dirty="0" smtClean="0"/>
              <a:t>1-2-3-6-7-9-10-1-11</a:t>
            </a:r>
          </a:p>
          <a:p>
            <a:pPr lvl="1" algn="just">
              <a:buFont typeface="Arial" panose="020B0604020202020204" pitchFamily="34" charset="0"/>
              <a:buChar char="•"/>
            </a:pPr>
            <a:endParaRPr lang="en-US" sz="1500" dirty="0"/>
          </a:p>
          <a:p>
            <a:pPr algn="just">
              <a:buFont typeface="Arial" panose="020B0604020202020204" pitchFamily="34" charset="0"/>
              <a:buChar char="•"/>
            </a:pPr>
            <a:r>
              <a:rPr lang="en-US" sz="1800" dirty="0"/>
              <a:t>Note that each new path introduces a new edge. </a:t>
            </a:r>
            <a:endParaRPr lang="en-US" sz="1800" dirty="0" smtClean="0"/>
          </a:p>
          <a:p>
            <a:pPr algn="just">
              <a:buFont typeface="Arial" panose="020B0604020202020204" pitchFamily="34" charset="0"/>
              <a:buChar char="•"/>
            </a:pPr>
            <a:r>
              <a:rPr lang="en-US" sz="1800" dirty="0" smtClean="0"/>
              <a:t>The path 1-2-3-4-5-10-1-2-3-6-8-9-10-1-11</a:t>
            </a:r>
          </a:p>
          <a:p>
            <a:pPr algn="just">
              <a:buFont typeface="Arial" panose="020B0604020202020204" pitchFamily="34" charset="0"/>
              <a:buChar char="•"/>
            </a:pPr>
            <a:r>
              <a:rPr lang="en-US" sz="1800" dirty="0" smtClean="0"/>
              <a:t> is </a:t>
            </a:r>
            <a:r>
              <a:rPr lang="en-US" sz="1800" dirty="0"/>
              <a:t>not considered to be an independent path because it is simply a combination </a:t>
            </a:r>
            <a:r>
              <a:rPr lang="en-US" sz="1800" dirty="0" smtClean="0"/>
              <a:t>of already </a:t>
            </a:r>
            <a:r>
              <a:rPr lang="en-US" sz="1800" dirty="0"/>
              <a:t>specified paths and does not traverse any new edges.</a:t>
            </a:r>
            <a:endParaRPr lang="en-IN" sz="1800" dirty="0"/>
          </a:p>
        </p:txBody>
      </p:sp>
    </p:spTree>
    <p:extLst>
      <p:ext uri="{BB962C8B-B14F-4D97-AF65-F5344CB8AC3E}">
        <p14:creationId xmlns:p14="http://schemas.microsoft.com/office/powerpoint/2010/main" val="19024184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51" y="1297182"/>
            <a:ext cx="7239000" cy="4846320"/>
          </a:xfrm>
        </p:spPr>
        <p:txBody>
          <a:bodyPr>
            <a:normAutofit lnSpcReduction="10000"/>
          </a:bodyPr>
          <a:lstStyle/>
          <a:p>
            <a:pPr algn="just">
              <a:buFont typeface="Arial" panose="020B0604020202020204" pitchFamily="34" charset="0"/>
              <a:buChar char="•"/>
            </a:pPr>
            <a:r>
              <a:rPr lang="en-US" sz="1800" dirty="0" err="1"/>
              <a:t>Cyclomatic</a:t>
            </a:r>
            <a:r>
              <a:rPr lang="en-US" sz="1800" dirty="0"/>
              <a:t> complexity is a software metric that </a:t>
            </a:r>
            <a:r>
              <a:rPr lang="en-US" sz="1800" dirty="0" smtClean="0"/>
              <a:t>provides </a:t>
            </a:r>
            <a:r>
              <a:rPr lang="en-US" sz="1800" dirty="0"/>
              <a:t>a </a:t>
            </a:r>
            <a:r>
              <a:rPr lang="en-US" sz="1800" dirty="0">
                <a:solidFill>
                  <a:srgbClr val="FF0000"/>
                </a:solidFill>
              </a:rPr>
              <a:t>quantitative measure of the logical complexity of a program</a:t>
            </a:r>
            <a:r>
              <a:rPr lang="en-US" sz="1800" dirty="0"/>
              <a:t>.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err="1" smtClean="0"/>
              <a:t>cyclomatic</a:t>
            </a:r>
            <a:r>
              <a:rPr lang="en-US" sz="1800" dirty="0" smtClean="0"/>
              <a:t> complexity </a:t>
            </a:r>
            <a:r>
              <a:rPr lang="en-US" sz="1800" dirty="0"/>
              <a:t>defines the </a:t>
            </a:r>
            <a:r>
              <a:rPr lang="en-US" sz="1800" dirty="0">
                <a:solidFill>
                  <a:srgbClr val="FF0000"/>
                </a:solidFill>
              </a:rPr>
              <a:t>number of independent paths </a:t>
            </a:r>
            <a:r>
              <a:rPr lang="en-US" sz="1800" dirty="0"/>
              <a:t>in the basis set of a program </a:t>
            </a:r>
            <a:r>
              <a:rPr lang="en-US" sz="1800" dirty="0" smtClean="0"/>
              <a:t>and provides </a:t>
            </a:r>
            <a:r>
              <a:rPr lang="en-US" sz="1800" dirty="0"/>
              <a:t>you with an upper bound for the number of tests that must be conducted </a:t>
            </a:r>
            <a:r>
              <a:rPr lang="en-US" sz="1800" dirty="0" smtClean="0"/>
              <a:t>to ensure </a:t>
            </a:r>
            <a:r>
              <a:rPr lang="en-US" sz="1800" dirty="0"/>
              <a:t>that all statements have been executed at least once</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Complexity is computed in one of three ways:</a:t>
            </a:r>
          </a:p>
          <a:p>
            <a:pPr algn="just">
              <a:buFont typeface="Arial" panose="020B0604020202020204" pitchFamily="34" charset="0"/>
              <a:buChar char="•"/>
            </a:pPr>
            <a:endParaRPr lang="en-US" sz="1800" dirty="0" smtClean="0"/>
          </a:p>
          <a:p>
            <a:pPr marL="0" indent="0" algn="just">
              <a:buNone/>
            </a:pPr>
            <a:r>
              <a:rPr lang="en-US" sz="1800" dirty="0"/>
              <a:t>the </a:t>
            </a:r>
            <a:r>
              <a:rPr lang="en-US" sz="1800" dirty="0" err="1"/>
              <a:t>cyclomatic</a:t>
            </a:r>
            <a:r>
              <a:rPr lang="en-US" sz="1800" dirty="0"/>
              <a:t> complexity </a:t>
            </a:r>
            <a:r>
              <a:rPr lang="en-US" sz="1800" dirty="0" smtClean="0"/>
              <a:t>can be </a:t>
            </a:r>
            <a:r>
              <a:rPr lang="en-US" sz="1800" dirty="0"/>
              <a:t>computed using each of the algorithms just noted:</a:t>
            </a:r>
          </a:p>
          <a:p>
            <a:pPr marL="0" indent="0" algn="just">
              <a:buNone/>
            </a:pPr>
            <a:r>
              <a:rPr lang="en-US" sz="1800" dirty="0"/>
              <a:t>1. The flow graph has four regions.</a:t>
            </a:r>
          </a:p>
          <a:p>
            <a:pPr marL="0" indent="0" algn="just">
              <a:buNone/>
            </a:pPr>
            <a:r>
              <a:rPr lang="en-US" sz="1800" dirty="0"/>
              <a:t>2. V(G)  11 </a:t>
            </a:r>
            <a:r>
              <a:rPr lang="en-US" sz="1800" dirty="0" smtClean="0"/>
              <a:t>edges - </a:t>
            </a:r>
            <a:r>
              <a:rPr lang="en-US" sz="1800" dirty="0"/>
              <a:t>9 nodes </a:t>
            </a:r>
            <a:r>
              <a:rPr lang="en-US" sz="1800" dirty="0" smtClean="0"/>
              <a:t>+ </a:t>
            </a:r>
            <a:r>
              <a:rPr lang="en-US" sz="1800" dirty="0"/>
              <a:t>2  </a:t>
            </a:r>
            <a:r>
              <a:rPr lang="en-US" sz="1800" dirty="0" smtClean="0"/>
              <a:t>=4</a:t>
            </a:r>
            <a:r>
              <a:rPr lang="en-US" sz="1800" dirty="0"/>
              <a:t>.</a:t>
            </a:r>
          </a:p>
          <a:p>
            <a:pPr marL="0" indent="0" algn="just">
              <a:buNone/>
            </a:pPr>
            <a:r>
              <a:rPr lang="en-US" sz="1800" dirty="0"/>
              <a:t>3. V(G)  3 predicate nodes  </a:t>
            </a:r>
            <a:r>
              <a:rPr lang="en-US" sz="1800" dirty="0" smtClean="0"/>
              <a:t>+1 = </a:t>
            </a:r>
            <a:r>
              <a:rPr lang="en-US" sz="1800" dirty="0"/>
              <a:t>4.</a:t>
            </a:r>
            <a:endParaRPr lang="en-IN" sz="1800" dirty="0"/>
          </a:p>
        </p:txBody>
      </p:sp>
    </p:spTree>
    <p:extLst>
      <p:ext uri="{BB962C8B-B14F-4D97-AF65-F5344CB8AC3E}">
        <p14:creationId xmlns:p14="http://schemas.microsoft.com/office/powerpoint/2010/main" val="1776186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0156" y="1661532"/>
            <a:ext cx="6378497" cy="3936380"/>
          </a:xfrm>
          <a:prstGeom prst="rect">
            <a:avLst/>
          </a:prstGeom>
        </p:spPr>
      </p:pic>
    </p:spTree>
    <p:extLst>
      <p:ext uri="{BB962C8B-B14F-4D97-AF65-F5344CB8AC3E}">
        <p14:creationId xmlns:p14="http://schemas.microsoft.com/office/powerpoint/2010/main" val="987506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51" y="817680"/>
            <a:ext cx="7239000" cy="4846320"/>
          </a:xfrm>
        </p:spPr>
        <p:txBody>
          <a:bodyPr>
            <a:normAutofit/>
          </a:bodyPr>
          <a:lstStyle/>
          <a:p>
            <a:pPr algn="just">
              <a:buFont typeface="Arial" panose="020B0604020202020204" pitchFamily="34" charset="0"/>
              <a:buChar char="•"/>
            </a:pPr>
            <a:r>
              <a:rPr lang="en-IN" sz="1800" b="1" dirty="0"/>
              <a:t>3</a:t>
            </a:r>
            <a:r>
              <a:rPr lang="en-IN" sz="1800" b="1" dirty="0" smtClean="0"/>
              <a:t>.3 </a:t>
            </a:r>
            <a:r>
              <a:rPr lang="en-IN" sz="1800" b="1" dirty="0"/>
              <a:t>Deriving Test </a:t>
            </a:r>
            <a:r>
              <a:rPr lang="en-IN" sz="1800" b="1" dirty="0" smtClean="0"/>
              <a:t>Cases</a:t>
            </a:r>
          </a:p>
          <a:p>
            <a:pPr algn="just">
              <a:buFont typeface="Arial" panose="020B0604020202020204" pitchFamily="34" charset="0"/>
              <a:buChar char="•"/>
            </a:pPr>
            <a:endParaRPr lang="en-IN" sz="1800" dirty="0"/>
          </a:p>
          <a:p>
            <a:pPr algn="just">
              <a:buFont typeface="Arial" panose="020B0604020202020204" pitchFamily="34" charset="0"/>
              <a:buChar char="•"/>
            </a:pPr>
            <a:r>
              <a:rPr lang="en-US" sz="1800" dirty="0"/>
              <a:t>Using the design or code as a foundation, draw a </a:t>
            </a:r>
            <a:r>
              <a:rPr lang="en-US" sz="1800" dirty="0" smtClean="0"/>
              <a:t>corresponding flow </a:t>
            </a:r>
            <a:r>
              <a:rPr lang="en-US" sz="1800" dirty="0"/>
              <a:t>graph</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a:t>Determine the </a:t>
            </a:r>
            <a:r>
              <a:rPr lang="en-US" sz="1800" dirty="0" err="1"/>
              <a:t>cyclomatic</a:t>
            </a:r>
            <a:r>
              <a:rPr lang="en-US" sz="1800" dirty="0"/>
              <a:t> complexity of the resultant flow graph</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a:t>Determine a basis set of linearly independent paths</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a:t>Prepare test cases that will force execution of each path in the </a:t>
            </a:r>
            <a:r>
              <a:rPr lang="en-US" sz="1800" dirty="0" smtClean="0"/>
              <a:t>basis set</a:t>
            </a:r>
            <a:r>
              <a:rPr lang="en-US" sz="1800" dirty="0"/>
              <a:t>.</a:t>
            </a:r>
            <a:endParaRPr lang="en-US" sz="1800" dirty="0" smtClean="0"/>
          </a:p>
          <a:p>
            <a:pPr algn="just">
              <a:buFont typeface="Arial" panose="020B0604020202020204" pitchFamily="34" charset="0"/>
              <a:buChar char="•"/>
            </a:pPr>
            <a:endParaRPr lang="en-IN" sz="1800" dirty="0"/>
          </a:p>
        </p:txBody>
      </p:sp>
    </p:spTree>
    <p:extLst>
      <p:ext uri="{BB962C8B-B14F-4D97-AF65-F5344CB8AC3E}">
        <p14:creationId xmlns:p14="http://schemas.microsoft.com/office/powerpoint/2010/main" val="20875213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05" y="996099"/>
            <a:ext cx="7239000" cy="4846320"/>
          </a:xfrm>
        </p:spPr>
        <p:txBody>
          <a:bodyPr/>
          <a:lstStyle/>
          <a:p>
            <a:r>
              <a:rPr lang="en-IN" b="1" dirty="0"/>
              <a:t>3.4Graph Matrices</a:t>
            </a:r>
          </a:p>
        </p:txBody>
      </p:sp>
      <p:pic>
        <p:nvPicPr>
          <p:cNvPr id="4" name="Picture 3"/>
          <p:cNvPicPr>
            <a:picLocks noChangeAspect="1"/>
          </p:cNvPicPr>
          <p:nvPr/>
        </p:nvPicPr>
        <p:blipFill>
          <a:blip r:embed="rId2"/>
          <a:stretch>
            <a:fillRect/>
          </a:stretch>
        </p:blipFill>
        <p:spPr>
          <a:xfrm>
            <a:off x="1724025" y="2341756"/>
            <a:ext cx="5212034" cy="3300761"/>
          </a:xfrm>
          <a:prstGeom prst="rect">
            <a:avLst/>
          </a:prstGeom>
        </p:spPr>
      </p:pic>
    </p:spTree>
    <p:extLst>
      <p:ext uri="{BB962C8B-B14F-4D97-AF65-F5344CB8AC3E}">
        <p14:creationId xmlns:p14="http://schemas.microsoft.com/office/powerpoint/2010/main" val="29395520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0" dirty="0" smtClean="0"/>
              <a:t>4.control </a:t>
            </a:r>
            <a:r>
              <a:rPr lang="en-IN" sz="2400" b="0" dirty="0"/>
              <a:t>structure testing.</a:t>
            </a:r>
          </a:p>
        </p:txBody>
      </p:sp>
      <p:sp>
        <p:nvSpPr>
          <p:cNvPr id="3" name="Content Placeholder 2"/>
          <p:cNvSpPr>
            <a:spLocks noGrp="1"/>
          </p:cNvSpPr>
          <p:nvPr>
            <p:ph idx="1"/>
          </p:nvPr>
        </p:nvSpPr>
        <p:spPr/>
        <p:txBody>
          <a:bodyPr>
            <a:normAutofit/>
          </a:bodyPr>
          <a:lstStyle/>
          <a:p>
            <a:pPr marL="0" indent="0" algn="just">
              <a:buNone/>
            </a:pPr>
            <a:r>
              <a:rPr lang="en-IN" sz="1800" b="1" dirty="0" smtClean="0"/>
              <a:t>4.1Condition Testing</a:t>
            </a:r>
          </a:p>
          <a:p>
            <a:pPr marL="0" indent="0" algn="just">
              <a:buNone/>
            </a:pPr>
            <a:endParaRPr lang="en-IN" sz="1800" b="1" dirty="0" smtClean="0"/>
          </a:p>
          <a:p>
            <a:pPr algn="just">
              <a:buFont typeface="Arial" panose="020B0604020202020204" pitchFamily="34" charset="0"/>
              <a:buChar char="•"/>
            </a:pPr>
            <a:r>
              <a:rPr lang="en-US" sz="1800" dirty="0"/>
              <a:t>Condition testing </a:t>
            </a:r>
            <a:r>
              <a:rPr lang="en-US" sz="1800" dirty="0" smtClean="0"/>
              <a:t> </a:t>
            </a:r>
            <a:r>
              <a:rPr lang="en-US" sz="1800" dirty="0"/>
              <a:t>is a test-case design method that exercises the logical </a:t>
            </a:r>
            <a:r>
              <a:rPr lang="en-US" sz="1800" dirty="0" smtClean="0"/>
              <a:t>conditions </a:t>
            </a:r>
            <a:r>
              <a:rPr lang="en-US" sz="1800" dirty="0"/>
              <a:t>contained in a program module</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The condition </a:t>
            </a:r>
            <a:r>
              <a:rPr lang="en-US" sz="1800" dirty="0"/>
              <a:t>testing method focuses on testing each condition in the </a:t>
            </a:r>
            <a:r>
              <a:rPr lang="en-US" sz="1800" dirty="0" smtClean="0"/>
              <a:t>program </a:t>
            </a:r>
            <a:r>
              <a:rPr lang="en-US" sz="1800" dirty="0"/>
              <a:t>to </a:t>
            </a:r>
            <a:r>
              <a:rPr lang="en-US" sz="1800" dirty="0" smtClean="0"/>
              <a:t>ensure that </a:t>
            </a:r>
            <a:r>
              <a:rPr lang="en-US" sz="1800" dirty="0"/>
              <a:t>it does not contain errors</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A compound condition is composed </a:t>
            </a:r>
            <a:r>
              <a:rPr lang="en-US" sz="1800" dirty="0" smtClean="0"/>
              <a:t>of two </a:t>
            </a:r>
            <a:r>
              <a:rPr lang="en-US" sz="1800" dirty="0"/>
              <a:t>or more simple conditions, Boolean operators, and parentheses</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A simple condition is a Boolean variable </a:t>
            </a:r>
            <a:r>
              <a:rPr lang="en-US" sz="1800" dirty="0" smtClean="0"/>
              <a:t>or a </a:t>
            </a:r>
            <a:r>
              <a:rPr lang="en-US" sz="1800" dirty="0"/>
              <a:t>relational expression, possibly preceded with one NOT (¬) operator.</a:t>
            </a:r>
            <a:endParaRPr lang="en-IN" sz="1800" dirty="0"/>
          </a:p>
        </p:txBody>
      </p:sp>
    </p:spTree>
    <p:extLst>
      <p:ext uri="{BB962C8B-B14F-4D97-AF65-F5344CB8AC3E}">
        <p14:creationId xmlns:p14="http://schemas.microsoft.com/office/powerpoint/2010/main" val="4959782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4</a:t>
            </a:r>
            <a:r>
              <a:rPr lang="en-IN" sz="2000" dirty="0" smtClean="0"/>
              <a:t>.2 </a:t>
            </a:r>
            <a:r>
              <a:rPr lang="en-IN" sz="2000" dirty="0"/>
              <a:t>Data Flow Testing</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dirty="0"/>
              <a:t>The data flow testing method </a:t>
            </a:r>
            <a:r>
              <a:rPr lang="en-US" sz="1800" dirty="0" smtClean="0"/>
              <a:t>selects </a:t>
            </a:r>
            <a:r>
              <a:rPr lang="en-US" sz="1800" dirty="0"/>
              <a:t>test paths of a program according to </a:t>
            </a:r>
            <a:r>
              <a:rPr lang="en-US" sz="1800" dirty="0" smtClean="0"/>
              <a:t>the locations </a:t>
            </a:r>
            <a:r>
              <a:rPr lang="en-US" sz="1800" dirty="0"/>
              <a:t>of definitions and uses of variables in the program</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For a statement with S as its statement number,</a:t>
            </a:r>
          </a:p>
          <a:p>
            <a:pPr lvl="1" algn="just">
              <a:buFont typeface="Arial" panose="020B0604020202020204" pitchFamily="34" charset="0"/>
              <a:buChar char="•"/>
            </a:pPr>
            <a:r>
              <a:rPr lang="en-US" sz="1500" dirty="0"/>
              <a:t>DEF(S)  {X | statement S contains a definition of X}</a:t>
            </a:r>
          </a:p>
          <a:p>
            <a:pPr lvl="1" algn="just">
              <a:buFont typeface="Arial" panose="020B0604020202020204" pitchFamily="34" charset="0"/>
              <a:buChar char="•"/>
            </a:pPr>
            <a:r>
              <a:rPr lang="en-US" sz="1500" dirty="0"/>
              <a:t>USE(S)  {X | statement S contains a use of X</a:t>
            </a:r>
            <a:r>
              <a:rPr lang="en-US" sz="1500" dirty="0" smtClean="0"/>
              <a:t>}</a:t>
            </a:r>
          </a:p>
          <a:p>
            <a:pPr lvl="1" algn="just">
              <a:buFont typeface="Arial" panose="020B0604020202020204" pitchFamily="34" charset="0"/>
              <a:buChar char="•"/>
            </a:pPr>
            <a:endParaRPr lang="en-US" sz="1500" dirty="0"/>
          </a:p>
          <a:p>
            <a:pPr algn="just">
              <a:buFont typeface="Arial" panose="020B0604020202020204" pitchFamily="34" charset="0"/>
              <a:buChar char="•"/>
            </a:pPr>
            <a:r>
              <a:rPr lang="en-US" sz="1800" dirty="0"/>
              <a:t>If statement S is an if or loop statement, its DEF set is empty and its USE set is </a:t>
            </a:r>
            <a:r>
              <a:rPr lang="en-US" sz="1800" dirty="0" smtClean="0"/>
              <a:t>based on </a:t>
            </a:r>
            <a:r>
              <a:rPr lang="en-US" sz="1800" dirty="0"/>
              <a:t>the condition of statement S.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The </a:t>
            </a:r>
            <a:r>
              <a:rPr lang="en-US" sz="1800" dirty="0"/>
              <a:t>definition of variable X at statement S is said </a:t>
            </a:r>
            <a:r>
              <a:rPr lang="en-US" sz="1800" dirty="0" smtClean="0"/>
              <a:t>to </a:t>
            </a:r>
            <a:r>
              <a:rPr lang="en-US" sz="1800" dirty="0" smtClean="0">
                <a:solidFill>
                  <a:srgbClr val="FF0000"/>
                </a:solidFill>
              </a:rPr>
              <a:t>be </a:t>
            </a:r>
            <a:r>
              <a:rPr lang="en-US" sz="1800" dirty="0">
                <a:solidFill>
                  <a:srgbClr val="FF0000"/>
                </a:solidFill>
              </a:rPr>
              <a:t>live at statement S’ if there exists a path from statement S to statement S</a:t>
            </a:r>
            <a:r>
              <a:rPr lang="en-US" sz="1800" dirty="0"/>
              <a:t>’ that </a:t>
            </a:r>
            <a:r>
              <a:rPr lang="en-US" sz="1800" dirty="0" smtClean="0"/>
              <a:t>contains </a:t>
            </a:r>
            <a:r>
              <a:rPr lang="en-US" sz="1800" dirty="0"/>
              <a:t>no other definition of X.</a:t>
            </a:r>
            <a:endParaRPr lang="en-IN" sz="1800" dirty="0"/>
          </a:p>
        </p:txBody>
      </p:sp>
    </p:spTree>
    <p:extLst>
      <p:ext uri="{BB962C8B-B14F-4D97-AF65-F5344CB8AC3E}">
        <p14:creationId xmlns:p14="http://schemas.microsoft.com/office/powerpoint/2010/main" val="2246948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dirty="0"/>
              <a:t>A </a:t>
            </a:r>
            <a:r>
              <a:rPr lang="en-US" sz="1800" dirty="0">
                <a:solidFill>
                  <a:srgbClr val="FF0000"/>
                </a:solidFill>
              </a:rPr>
              <a:t>definition-use (DU) chain </a:t>
            </a:r>
            <a:r>
              <a:rPr lang="en-US" sz="1800" dirty="0"/>
              <a:t>of variable X is of the form [X, S, S’], where S and S’ </a:t>
            </a:r>
            <a:r>
              <a:rPr lang="en-US" sz="1800" dirty="0" smtClean="0"/>
              <a:t>are statement </a:t>
            </a:r>
            <a:r>
              <a:rPr lang="en-US" sz="1800" dirty="0"/>
              <a:t>numbers, X is in DEF(S) and USE(S’), and the definition of X in </a:t>
            </a:r>
            <a:r>
              <a:rPr lang="en-US" sz="1800" dirty="0" smtClean="0"/>
              <a:t>statement S </a:t>
            </a:r>
            <a:r>
              <a:rPr lang="en-US" sz="1800" dirty="0"/>
              <a:t>is live at statement S</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One simple data flow testing strategy is to </a:t>
            </a:r>
            <a:r>
              <a:rPr lang="en-US" sz="1800" dirty="0">
                <a:solidFill>
                  <a:srgbClr val="FF0000"/>
                </a:solidFill>
              </a:rPr>
              <a:t>require that every DU chain be </a:t>
            </a:r>
            <a:r>
              <a:rPr lang="en-US" sz="1800" dirty="0" smtClean="0">
                <a:solidFill>
                  <a:srgbClr val="FF0000"/>
                </a:solidFill>
              </a:rPr>
              <a:t>covered at </a:t>
            </a:r>
            <a:r>
              <a:rPr lang="en-US" sz="1800" dirty="0">
                <a:solidFill>
                  <a:srgbClr val="FF0000"/>
                </a:solidFill>
              </a:rPr>
              <a:t>least once</a:t>
            </a:r>
            <a:r>
              <a:rPr lang="en-US" sz="1800" dirty="0"/>
              <a:t>. We refer to this strategy as the DU testing strategy.</a:t>
            </a:r>
            <a:endParaRPr lang="en-IN" sz="1800" dirty="0"/>
          </a:p>
        </p:txBody>
      </p:sp>
    </p:spTree>
    <p:extLst>
      <p:ext uri="{BB962C8B-B14F-4D97-AF65-F5344CB8AC3E}">
        <p14:creationId xmlns:p14="http://schemas.microsoft.com/office/powerpoint/2010/main" val="2992425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4.3 </a:t>
            </a:r>
            <a:r>
              <a:rPr lang="en-IN" sz="2000" dirty="0"/>
              <a:t>Loop Testing</a:t>
            </a:r>
          </a:p>
        </p:txBody>
      </p:sp>
      <p:sp>
        <p:nvSpPr>
          <p:cNvPr id="3" name="Content Placeholder 2"/>
          <p:cNvSpPr>
            <a:spLocks noGrp="1"/>
          </p:cNvSpPr>
          <p:nvPr>
            <p:ph idx="1"/>
          </p:nvPr>
        </p:nvSpPr>
        <p:spPr>
          <a:xfrm>
            <a:off x="457200" y="1676323"/>
            <a:ext cx="7239000" cy="4846320"/>
          </a:xfrm>
        </p:spPr>
        <p:txBody>
          <a:bodyPr>
            <a:normAutofit/>
          </a:bodyPr>
          <a:lstStyle/>
          <a:p>
            <a:pPr algn="just">
              <a:buFont typeface="Arial" panose="020B0604020202020204" pitchFamily="34" charset="0"/>
              <a:buChar char="•"/>
            </a:pPr>
            <a:r>
              <a:rPr lang="en-US" sz="1800" dirty="0"/>
              <a:t>Loop testing is a white-box testing technique that focuses exclusively on </a:t>
            </a:r>
            <a:r>
              <a:rPr lang="en-US" sz="1800" dirty="0" smtClean="0"/>
              <a:t>the validity </a:t>
            </a:r>
            <a:r>
              <a:rPr lang="en-US" sz="1800" dirty="0"/>
              <a:t>of loop constructs. Four different classes of loops </a:t>
            </a:r>
            <a:r>
              <a:rPr lang="en-US" sz="1800" dirty="0" smtClean="0"/>
              <a:t>can </a:t>
            </a:r>
            <a:r>
              <a:rPr lang="en-US" sz="1800" dirty="0"/>
              <a:t>be defined: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simple </a:t>
            </a:r>
            <a:r>
              <a:rPr lang="en-US" sz="1800" dirty="0"/>
              <a:t>loops</a:t>
            </a:r>
            <a:r>
              <a:rPr lang="en-US" sz="1800" dirty="0" smtClean="0"/>
              <a:t>,</a:t>
            </a:r>
          </a:p>
          <a:p>
            <a:pPr algn="just">
              <a:buFont typeface="Arial" panose="020B0604020202020204" pitchFamily="34" charset="0"/>
              <a:buChar char="•"/>
            </a:pPr>
            <a:r>
              <a:rPr lang="en-US" sz="1800" dirty="0" smtClean="0"/>
              <a:t> </a:t>
            </a:r>
            <a:r>
              <a:rPr lang="en-US" sz="1800" dirty="0"/>
              <a:t>concatenated loops</a:t>
            </a:r>
            <a:r>
              <a:rPr lang="en-US" sz="1800" dirty="0" smtClean="0"/>
              <a:t>,</a:t>
            </a:r>
          </a:p>
          <a:p>
            <a:pPr algn="just">
              <a:buFont typeface="Arial" panose="020B0604020202020204" pitchFamily="34" charset="0"/>
              <a:buChar char="•"/>
            </a:pPr>
            <a:r>
              <a:rPr lang="en-US" sz="1800" dirty="0" smtClean="0"/>
              <a:t> </a:t>
            </a:r>
            <a:r>
              <a:rPr lang="en-US" sz="1800" dirty="0"/>
              <a:t>nested loops, </a:t>
            </a:r>
            <a:r>
              <a:rPr lang="en-US" sz="1800" dirty="0" smtClean="0"/>
              <a:t>and</a:t>
            </a:r>
          </a:p>
          <a:p>
            <a:pPr algn="just">
              <a:buFont typeface="Arial" panose="020B0604020202020204" pitchFamily="34" charset="0"/>
              <a:buChar char="•"/>
            </a:pPr>
            <a:r>
              <a:rPr lang="en-US" sz="1800" dirty="0" smtClean="0"/>
              <a:t> </a:t>
            </a:r>
            <a:r>
              <a:rPr lang="en-US" sz="1800" dirty="0"/>
              <a:t>unstructured </a:t>
            </a:r>
            <a:r>
              <a:rPr lang="en-US" sz="1800" dirty="0" smtClean="0"/>
              <a:t>loops.</a:t>
            </a:r>
            <a:endParaRPr lang="en-IN" sz="1800" dirty="0"/>
          </a:p>
        </p:txBody>
      </p:sp>
    </p:spTree>
    <p:extLst>
      <p:ext uri="{BB962C8B-B14F-4D97-AF65-F5344CB8AC3E}">
        <p14:creationId xmlns:p14="http://schemas.microsoft.com/office/powerpoint/2010/main" val="417546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tx1"/>
                </a:solidFill>
                <a:latin typeface="Cambria" pitchFamily="18" charset="0"/>
                <a:ea typeface="Cambria" pitchFamily="18" charset="0"/>
                <a:cs typeface="Arial" charset="0"/>
              </a:rPr>
              <a:t>1.3A Software Testing Strategy</a:t>
            </a:r>
            <a:endParaRPr lang="en-IN" sz="1800" dirty="0">
              <a:latin typeface="Cambria" pitchFamily="18" charset="0"/>
              <a:ea typeface="Cambria" pitchFamily="18" charset="0"/>
            </a:endParaRPr>
          </a:p>
        </p:txBody>
      </p:sp>
      <p:graphicFrame>
        <p:nvGraphicFramePr>
          <p:cNvPr id="1026" name="Object 6"/>
          <p:cNvGraphicFramePr>
            <a:graphicFrameLocks noChangeAspect="1"/>
          </p:cNvGraphicFramePr>
          <p:nvPr/>
        </p:nvGraphicFramePr>
        <p:xfrm>
          <a:off x="1264920" y="2312963"/>
          <a:ext cx="6315075" cy="3429000"/>
        </p:xfrm>
        <a:graphic>
          <a:graphicData uri="http://schemas.openxmlformats.org/presentationml/2006/ole">
            <mc:AlternateContent xmlns:mc="http://schemas.openxmlformats.org/markup-compatibility/2006">
              <mc:Choice xmlns:v="urn:schemas-microsoft-com:vml" Requires="v">
                <p:oleObj spid="_x0000_s1208" name="Bitmap Image" r:id="rId3" imgW="6314286" imgH="3428571" progId="PBrush">
                  <p:embed/>
                </p:oleObj>
              </mc:Choice>
              <mc:Fallback>
                <p:oleObj name="Bitmap Image" r:id="rId3" imgW="6314286" imgH="3428571" progId="PBrush">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920" y="2312963"/>
                        <a:ext cx="63150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317" y="1185670"/>
            <a:ext cx="7239000" cy="4846320"/>
          </a:xfrm>
        </p:spPr>
        <p:txBody>
          <a:bodyPr>
            <a:normAutofit/>
          </a:bodyPr>
          <a:lstStyle/>
          <a:p>
            <a:pPr marL="0" indent="0" algn="just">
              <a:buNone/>
            </a:pPr>
            <a:r>
              <a:rPr lang="en-US" sz="1800" b="1" dirty="0"/>
              <a:t>Simple </a:t>
            </a:r>
            <a:r>
              <a:rPr lang="en-US" sz="1800" b="1" dirty="0" smtClean="0"/>
              <a:t>loops</a:t>
            </a:r>
          </a:p>
          <a:p>
            <a:pPr marL="0" indent="0" algn="just">
              <a:buNone/>
            </a:pPr>
            <a:r>
              <a:rPr lang="en-US" sz="1800" dirty="0" smtClean="0"/>
              <a:t>The </a:t>
            </a:r>
            <a:r>
              <a:rPr lang="en-US" sz="1800" dirty="0"/>
              <a:t>following set of tests can be applied to simple loops, where </a:t>
            </a:r>
            <a:r>
              <a:rPr lang="en-US" sz="1800" dirty="0" smtClean="0"/>
              <a:t>n is </a:t>
            </a:r>
            <a:r>
              <a:rPr lang="en-US" sz="1800" dirty="0"/>
              <a:t>the maximum number of allowable passes through the loop</a:t>
            </a:r>
            <a:r>
              <a:rPr lang="en-US" sz="1800" dirty="0" smtClean="0"/>
              <a:t>.</a:t>
            </a:r>
          </a:p>
          <a:p>
            <a:pPr marL="0" indent="0" algn="just">
              <a:buNone/>
            </a:pPr>
            <a:endParaRPr lang="en-US" sz="1800" dirty="0"/>
          </a:p>
          <a:p>
            <a:pPr marL="342900" indent="-342900" algn="just">
              <a:buAutoNum type="arabicPeriod"/>
            </a:pPr>
            <a:r>
              <a:rPr lang="en-US" sz="1800" dirty="0" smtClean="0"/>
              <a:t>Skip </a:t>
            </a:r>
            <a:r>
              <a:rPr lang="en-US" sz="1800" dirty="0"/>
              <a:t>the loop entirely</a:t>
            </a:r>
            <a:r>
              <a:rPr lang="en-US" sz="1800" dirty="0" smtClean="0"/>
              <a:t>.</a:t>
            </a:r>
          </a:p>
          <a:p>
            <a:pPr marL="342900" indent="-342900" algn="just">
              <a:buAutoNum type="arabicPeriod"/>
            </a:pPr>
            <a:endParaRPr lang="en-US" sz="1800" dirty="0"/>
          </a:p>
          <a:p>
            <a:pPr marL="0" indent="0" algn="just">
              <a:buNone/>
            </a:pPr>
            <a:r>
              <a:rPr lang="en-US" sz="1800" dirty="0"/>
              <a:t>2. Only one pass through the loop</a:t>
            </a:r>
            <a:r>
              <a:rPr lang="en-US" sz="1800" dirty="0" smtClean="0"/>
              <a:t>.</a:t>
            </a:r>
          </a:p>
          <a:p>
            <a:pPr marL="0" indent="0" algn="just">
              <a:buNone/>
            </a:pPr>
            <a:endParaRPr lang="en-US" sz="1800" dirty="0"/>
          </a:p>
          <a:p>
            <a:pPr marL="0" indent="0" algn="just">
              <a:buNone/>
            </a:pPr>
            <a:r>
              <a:rPr lang="en-US" sz="1800" dirty="0"/>
              <a:t>3. Two passes through the loop</a:t>
            </a:r>
            <a:r>
              <a:rPr lang="en-US" sz="1800" dirty="0" smtClean="0"/>
              <a:t>.</a:t>
            </a:r>
          </a:p>
          <a:p>
            <a:pPr marL="0" indent="0" algn="just">
              <a:buNone/>
            </a:pPr>
            <a:endParaRPr lang="en-US" sz="1800" dirty="0" smtClean="0"/>
          </a:p>
          <a:p>
            <a:pPr marL="0" indent="0" algn="just">
              <a:buNone/>
            </a:pPr>
            <a:r>
              <a:rPr lang="en-US" sz="1800" dirty="0"/>
              <a:t>4. m passes through the loop where m </a:t>
            </a:r>
            <a:r>
              <a:rPr lang="en-US" sz="1800" dirty="0" smtClean="0"/>
              <a:t>&lt; </a:t>
            </a:r>
            <a:r>
              <a:rPr lang="en-US" sz="1800" dirty="0"/>
              <a:t>n</a:t>
            </a:r>
            <a:r>
              <a:rPr lang="en-US" sz="1800" dirty="0" smtClean="0"/>
              <a:t>.</a:t>
            </a:r>
          </a:p>
          <a:p>
            <a:pPr marL="0" indent="0" algn="just">
              <a:buNone/>
            </a:pPr>
            <a:endParaRPr lang="en-US" sz="1800" dirty="0"/>
          </a:p>
          <a:p>
            <a:pPr marL="0" indent="0" algn="just">
              <a:buNone/>
            </a:pPr>
            <a:r>
              <a:rPr lang="en-US" sz="1800" dirty="0"/>
              <a:t>5. n </a:t>
            </a:r>
            <a:r>
              <a:rPr lang="en-US" sz="1800" dirty="0" smtClean="0"/>
              <a:t>-1</a:t>
            </a:r>
            <a:r>
              <a:rPr lang="en-US" sz="1800" dirty="0"/>
              <a:t>, n, n </a:t>
            </a:r>
            <a:r>
              <a:rPr lang="en-US" sz="1800" dirty="0" smtClean="0"/>
              <a:t>+ </a:t>
            </a:r>
            <a:r>
              <a:rPr lang="en-US" sz="1800" dirty="0"/>
              <a:t>1 passes through the loop.</a:t>
            </a:r>
            <a:endParaRPr lang="en-IN" sz="1800" dirty="0"/>
          </a:p>
        </p:txBody>
      </p:sp>
    </p:spTree>
    <p:extLst>
      <p:ext uri="{BB962C8B-B14F-4D97-AF65-F5344CB8AC3E}">
        <p14:creationId xmlns:p14="http://schemas.microsoft.com/office/powerpoint/2010/main" val="157744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2451" y="1672684"/>
            <a:ext cx="4828710" cy="3724506"/>
          </a:xfrm>
          <a:prstGeom prst="rect">
            <a:avLst/>
          </a:prstGeom>
        </p:spPr>
      </p:pic>
    </p:spTree>
    <p:extLst>
      <p:ext uri="{BB962C8B-B14F-4D97-AF65-F5344CB8AC3E}">
        <p14:creationId xmlns:p14="http://schemas.microsoft.com/office/powerpoint/2010/main" val="26257649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317" y="1185670"/>
            <a:ext cx="7239000" cy="4846320"/>
          </a:xfrm>
        </p:spPr>
        <p:txBody>
          <a:bodyPr>
            <a:normAutofit/>
          </a:bodyPr>
          <a:lstStyle/>
          <a:p>
            <a:pPr marL="0" indent="0" algn="just">
              <a:buNone/>
            </a:pPr>
            <a:r>
              <a:rPr lang="en-US" sz="1800" b="1" dirty="0"/>
              <a:t>Nested </a:t>
            </a:r>
            <a:r>
              <a:rPr lang="en-US" sz="1800" b="1" dirty="0" smtClean="0"/>
              <a:t>loops</a:t>
            </a:r>
          </a:p>
          <a:p>
            <a:pPr marL="0" indent="0" algn="just">
              <a:buNone/>
            </a:pPr>
            <a:endParaRPr lang="en-US" sz="1800" dirty="0"/>
          </a:p>
          <a:p>
            <a:pPr marL="342900" indent="-342900" algn="just">
              <a:buAutoNum type="arabicPeriod"/>
            </a:pPr>
            <a:r>
              <a:rPr lang="en-US" sz="1800" dirty="0" smtClean="0"/>
              <a:t>Start </a:t>
            </a:r>
            <a:r>
              <a:rPr lang="en-US" sz="1800" dirty="0"/>
              <a:t>at the innermost loop. Set </a:t>
            </a:r>
            <a:r>
              <a:rPr lang="en-US" sz="1800" dirty="0">
                <a:solidFill>
                  <a:srgbClr val="FF0000"/>
                </a:solidFill>
              </a:rPr>
              <a:t>all other loops to minimum values</a:t>
            </a:r>
            <a:r>
              <a:rPr lang="en-US" sz="1800" dirty="0" smtClean="0"/>
              <a:t>.</a:t>
            </a:r>
          </a:p>
          <a:p>
            <a:pPr marL="342900" indent="-342900" algn="just">
              <a:buAutoNum type="arabicPeriod"/>
            </a:pPr>
            <a:endParaRPr lang="en-US" sz="1800" dirty="0"/>
          </a:p>
          <a:p>
            <a:pPr marL="0" indent="0" algn="just">
              <a:buNone/>
            </a:pPr>
            <a:r>
              <a:rPr lang="en-US" sz="1800" dirty="0"/>
              <a:t>2. Conduct simple loop tests for the innermost loop while holding the </a:t>
            </a:r>
            <a:r>
              <a:rPr lang="en-US" sz="1800" dirty="0" smtClean="0"/>
              <a:t>outer loops </a:t>
            </a:r>
            <a:r>
              <a:rPr lang="en-US" sz="1800" dirty="0"/>
              <a:t>at their minimum iteration parameter (e.g., loop counter) values. </a:t>
            </a:r>
            <a:r>
              <a:rPr lang="en-US" sz="1800" dirty="0" smtClean="0"/>
              <a:t>Add other </a:t>
            </a:r>
            <a:r>
              <a:rPr lang="en-US" sz="1800" dirty="0"/>
              <a:t>tests for out-of-range or excluded values</a:t>
            </a:r>
            <a:r>
              <a:rPr lang="en-US" sz="1800" dirty="0" smtClean="0"/>
              <a:t>.</a:t>
            </a:r>
          </a:p>
          <a:p>
            <a:pPr marL="0" indent="0" algn="just">
              <a:buNone/>
            </a:pPr>
            <a:endParaRPr lang="en-US" sz="1800" dirty="0"/>
          </a:p>
          <a:p>
            <a:pPr marL="0" indent="0" algn="just">
              <a:buNone/>
            </a:pPr>
            <a:r>
              <a:rPr lang="en-US" sz="1800" dirty="0"/>
              <a:t>3. Work outward, conducting tests for the next loop, but keeping all other </a:t>
            </a:r>
            <a:r>
              <a:rPr lang="en-US" sz="1800" dirty="0" smtClean="0"/>
              <a:t>outer loops </a:t>
            </a:r>
            <a:r>
              <a:rPr lang="en-US" sz="1800" dirty="0"/>
              <a:t>at minimum values and other nested loops to “typical” values</a:t>
            </a:r>
            <a:r>
              <a:rPr lang="en-US" sz="1800" dirty="0" smtClean="0"/>
              <a:t>.</a:t>
            </a:r>
          </a:p>
          <a:p>
            <a:pPr marL="0" indent="0" algn="just">
              <a:buNone/>
            </a:pPr>
            <a:endParaRPr lang="en-US" sz="1800" dirty="0"/>
          </a:p>
          <a:p>
            <a:pPr marL="0" indent="0" algn="just">
              <a:buNone/>
            </a:pPr>
            <a:r>
              <a:rPr lang="en-US" sz="1800" dirty="0"/>
              <a:t>4. Continue until all loops have been tested.</a:t>
            </a:r>
            <a:endParaRPr lang="en-IN" sz="1800" dirty="0"/>
          </a:p>
        </p:txBody>
      </p:sp>
    </p:spTree>
    <p:extLst>
      <p:ext uri="{BB962C8B-B14F-4D97-AF65-F5344CB8AC3E}">
        <p14:creationId xmlns:p14="http://schemas.microsoft.com/office/powerpoint/2010/main" val="23845980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259" y="1118763"/>
            <a:ext cx="7239000" cy="4846320"/>
          </a:xfrm>
        </p:spPr>
        <p:txBody>
          <a:bodyPr>
            <a:normAutofit/>
          </a:bodyPr>
          <a:lstStyle/>
          <a:p>
            <a:pPr marL="0" indent="0" algn="just">
              <a:buNone/>
            </a:pPr>
            <a:r>
              <a:rPr lang="en-US" sz="1800" b="1" dirty="0"/>
              <a:t>Concatenated </a:t>
            </a:r>
            <a:r>
              <a:rPr lang="en-US" sz="1800" b="1" dirty="0" smtClean="0"/>
              <a:t>loops</a:t>
            </a:r>
          </a:p>
          <a:p>
            <a:pPr marL="0" indent="0" algn="just">
              <a:buNone/>
            </a:pPr>
            <a:endParaRPr lang="en-US" sz="1800" dirty="0" smtClean="0"/>
          </a:p>
          <a:p>
            <a:pPr marL="0" indent="0" algn="just">
              <a:buNone/>
            </a:pPr>
            <a:r>
              <a:rPr lang="en-US" sz="1800" dirty="0" smtClean="0"/>
              <a:t>Concatenated </a:t>
            </a:r>
            <a:r>
              <a:rPr lang="en-US" sz="1800" dirty="0"/>
              <a:t>loops can be tested using the </a:t>
            </a:r>
            <a:r>
              <a:rPr lang="en-US" sz="1800" dirty="0" smtClean="0"/>
              <a:t>approach defined </a:t>
            </a:r>
            <a:r>
              <a:rPr lang="en-US" sz="1800" dirty="0"/>
              <a:t>for simple loops, if each of the loops is independent of the other. </a:t>
            </a:r>
            <a:r>
              <a:rPr lang="en-US" sz="1800" dirty="0" smtClean="0"/>
              <a:t>However, if </a:t>
            </a:r>
            <a:r>
              <a:rPr lang="en-US" sz="1800" dirty="0"/>
              <a:t>two loops are concatenated and the loop counter for loop 1 is used as the </a:t>
            </a:r>
            <a:r>
              <a:rPr lang="en-US" sz="1800" dirty="0" smtClean="0"/>
              <a:t>initial value </a:t>
            </a:r>
            <a:r>
              <a:rPr lang="en-US" sz="1800" dirty="0"/>
              <a:t>for loop 2, then the loops are not independent. When the </a:t>
            </a:r>
            <a:r>
              <a:rPr lang="en-US" sz="1800" dirty="0">
                <a:solidFill>
                  <a:srgbClr val="FF0000"/>
                </a:solidFill>
              </a:rPr>
              <a:t>loops are not </a:t>
            </a:r>
            <a:r>
              <a:rPr lang="en-US" sz="1800" dirty="0" smtClean="0">
                <a:solidFill>
                  <a:srgbClr val="FF0000"/>
                </a:solidFill>
              </a:rPr>
              <a:t>independent</a:t>
            </a:r>
            <a:r>
              <a:rPr lang="en-US" sz="1800" dirty="0">
                <a:solidFill>
                  <a:srgbClr val="FF0000"/>
                </a:solidFill>
              </a:rPr>
              <a:t>, the approach applied to nested loops is recommended.</a:t>
            </a:r>
          </a:p>
          <a:p>
            <a:pPr marL="0" indent="0" algn="just">
              <a:buNone/>
            </a:pPr>
            <a:endParaRPr lang="en-US" sz="1800" dirty="0"/>
          </a:p>
          <a:p>
            <a:pPr marL="0" indent="0" algn="just">
              <a:buNone/>
            </a:pPr>
            <a:r>
              <a:rPr lang="en-US" sz="1800" b="1" dirty="0"/>
              <a:t>Unstructured </a:t>
            </a:r>
            <a:r>
              <a:rPr lang="en-US" sz="1800" b="1" dirty="0" smtClean="0"/>
              <a:t>loops</a:t>
            </a:r>
          </a:p>
          <a:p>
            <a:pPr marL="0" indent="0" algn="just">
              <a:buNone/>
            </a:pPr>
            <a:endParaRPr lang="en-US" sz="1800" b="1" dirty="0" smtClean="0"/>
          </a:p>
          <a:p>
            <a:pPr marL="0" indent="0" algn="just">
              <a:buNone/>
            </a:pPr>
            <a:r>
              <a:rPr lang="en-US" sz="1800" dirty="0" smtClean="0"/>
              <a:t>Whenever </a:t>
            </a:r>
            <a:r>
              <a:rPr lang="en-US" sz="1800" dirty="0"/>
              <a:t>possible, this class of loops should be </a:t>
            </a:r>
            <a:r>
              <a:rPr lang="en-US" sz="1800" dirty="0" smtClean="0">
                <a:solidFill>
                  <a:srgbClr val="FF0000"/>
                </a:solidFill>
              </a:rPr>
              <a:t>redesigned to </a:t>
            </a:r>
            <a:r>
              <a:rPr lang="en-US" sz="1800" dirty="0">
                <a:solidFill>
                  <a:srgbClr val="FF0000"/>
                </a:solidFill>
              </a:rPr>
              <a:t>reflect </a:t>
            </a:r>
            <a:r>
              <a:rPr lang="en-US" sz="1800" dirty="0"/>
              <a:t>the use of the structured programming constructs</a:t>
            </a:r>
            <a:endParaRPr lang="en-IN" sz="1800" dirty="0"/>
          </a:p>
        </p:txBody>
      </p:sp>
    </p:spTree>
    <p:extLst>
      <p:ext uri="{BB962C8B-B14F-4D97-AF65-F5344CB8AC3E}">
        <p14:creationId xmlns:p14="http://schemas.microsoft.com/office/powerpoint/2010/main" val="37092521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0" dirty="0" smtClean="0"/>
              <a:t>5.Black-box testing</a:t>
            </a:r>
            <a:endParaRPr lang="en-IN" sz="2800" b="0"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dirty="0"/>
              <a:t>Black-box testing, also called behavioral testing, focuses on the functional </a:t>
            </a:r>
            <a:r>
              <a:rPr lang="en-US" sz="2000" dirty="0" smtClean="0"/>
              <a:t>requirements </a:t>
            </a:r>
            <a:r>
              <a:rPr lang="en-US" sz="2000" dirty="0"/>
              <a:t>of the software</a:t>
            </a:r>
            <a:r>
              <a:rPr lang="en-US" sz="2000" dirty="0" smtClean="0"/>
              <a:t>.</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a:t>Black-box testing attempts to find errors in the following categories</a:t>
            </a:r>
            <a:r>
              <a:rPr lang="en-US" sz="2000" dirty="0" smtClean="0"/>
              <a:t>:</a:t>
            </a:r>
          </a:p>
          <a:p>
            <a:pPr>
              <a:buFont typeface="Arial" panose="020B0604020202020204" pitchFamily="34" charset="0"/>
              <a:buChar char="•"/>
            </a:pPr>
            <a:endParaRPr lang="en-US" sz="2000" dirty="0" smtClean="0"/>
          </a:p>
          <a:p>
            <a:pPr marL="484632" lvl="2" indent="0">
              <a:buNone/>
            </a:pPr>
            <a:r>
              <a:rPr lang="en-US" sz="1700" dirty="0" smtClean="0"/>
              <a:t> </a:t>
            </a:r>
            <a:r>
              <a:rPr lang="en-US" sz="1700" dirty="0"/>
              <a:t>(1) </a:t>
            </a:r>
            <a:r>
              <a:rPr lang="en-US" sz="1700" dirty="0" smtClean="0"/>
              <a:t>incorrect or </a:t>
            </a:r>
            <a:r>
              <a:rPr lang="en-US" sz="1700" dirty="0"/>
              <a:t>missing functions, </a:t>
            </a:r>
            <a:endParaRPr lang="en-US" sz="1700" dirty="0" smtClean="0"/>
          </a:p>
          <a:p>
            <a:pPr marL="484632" lvl="2" indent="0">
              <a:buNone/>
            </a:pPr>
            <a:r>
              <a:rPr lang="en-US" sz="1700" dirty="0" smtClean="0"/>
              <a:t> (</a:t>
            </a:r>
            <a:r>
              <a:rPr lang="en-US" sz="1700" dirty="0"/>
              <a:t>2) interface errors</a:t>
            </a:r>
            <a:r>
              <a:rPr lang="en-US" sz="1700" dirty="0" smtClean="0"/>
              <a:t>,</a:t>
            </a:r>
          </a:p>
          <a:p>
            <a:pPr marL="484632" lvl="2" indent="0">
              <a:buNone/>
            </a:pPr>
            <a:r>
              <a:rPr lang="en-US" sz="1700" dirty="0" smtClean="0"/>
              <a:t> </a:t>
            </a:r>
            <a:r>
              <a:rPr lang="en-US" sz="1700" dirty="0"/>
              <a:t>(3) errors in data structures or </a:t>
            </a:r>
            <a:r>
              <a:rPr lang="en-US" sz="1700" dirty="0" smtClean="0"/>
              <a:t>external database </a:t>
            </a:r>
            <a:r>
              <a:rPr lang="en-US" sz="1700" dirty="0"/>
              <a:t>access</a:t>
            </a:r>
            <a:r>
              <a:rPr lang="en-US" sz="1700" dirty="0" smtClean="0"/>
              <a:t>,</a:t>
            </a:r>
          </a:p>
          <a:p>
            <a:pPr marL="484632" lvl="2" indent="0">
              <a:buNone/>
            </a:pPr>
            <a:r>
              <a:rPr lang="en-US" sz="1700" dirty="0" smtClean="0"/>
              <a:t> </a:t>
            </a:r>
            <a:r>
              <a:rPr lang="en-US" sz="1700" dirty="0"/>
              <a:t>(4) behavior or performance errors, and </a:t>
            </a:r>
            <a:endParaRPr lang="en-US" sz="1700" dirty="0" smtClean="0"/>
          </a:p>
          <a:p>
            <a:pPr marL="484632" lvl="2" indent="0">
              <a:buNone/>
            </a:pPr>
            <a:r>
              <a:rPr lang="en-US" sz="1700" dirty="0" smtClean="0"/>
              <a:t> (</a:t>
            </a:r>
            <a:r>
              <a:rPr lang="en-US" sz="1700" dirty="0"/>
              <a:t>5) initialization </a:t>
            </a:r>
            <a:r>
              <a:rPr lang="en-US" sz="1700" dirty="0" smtClean="0"/>
              <a:t>and termination </a:t>
            </a:r>
            <a:r>
              <a:rPr lang="en-US" sz="1700" dirty="0"/>
              <a:t>errors.</a:t>
            </a:r>
            <a:endParaRPr lang="en-IN" sz="1700" dirty="0"/>
          </a:p>
        </p:txBody>
      </p:sp>
    </p:spTree>
    <p:extLst>
      <p:ext uri="{BB962C8B-B14F-4D97-AF65-F5344CB8AC3E}">
        <p14:creationId xmlns:p14="http://schemas.microsoft.com/office/powerpoint/2010/main" val="981779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sz="1800" b="1" dirty="0"/>
              <a:t>5</a:t>
            </a:r>
            <a:r>
              <a:rPr lang="en-IN" sz="1800" b="1" dirty="0" smtClean="0"/>
              <a:t>.1 </a:t>
            </a:r>
            <a:r>
              <a:rPr lang="en-IN" sz="1800" b="1" dirty="0"/>
              <a:t>Graph-Based Testing </a:t>
            </a:r>
            <a:r>
              <a:rPr lang="en-IN" sz="1800" b="1" dirty="0" smtClean="0"/>
              <a:t>Methods</a:t>
            </a:r>
          </a:p>
          <a:p>
            <a:pPr marL="0" indent="0" algn="just">
              <a:buNone/>
            </a:pPr>
            <a:endParaRPr lang="en-IN" sz="1800" b="1" dirty="0" smtClean="0"/>
          </a:p>
          <a:p>
            <a:pPr algn="just">
              <a:buFont typeface="Arial" panose="020B0604020202020204" pitchFamily="34" charset="0"/>
              <a:buChar char="•"/>
            </a:pPr>
            <a:r>
              <a:rPr lang="en-US" sz="1800" dirty="0"/>
              <a:t>The first step in black-box testing is to understand the </a:t>
            </a:r>
            <a:r>
              <a:rPr lang="en-US" sz="1800" dirty="0" smtClean="0"/>
              <a:t>objects </a:t>
            </a:r>
            <a:r>
              <a:rPr lang="en-US" sz="1800" dirty="0"/>
              <a:t>that are modeled </a:t>
            </a:r>
            <a:r>
              <a:rPr lang="en-US" sz="1800" dirty="0" smtClean="0"/>
              <a:t>in software </a:t>
            </a:r>
            <a:r>
              <a:rPr lang="en-US" sz="1800" dirty="0"/>
              <a:t>and the relationships that connect these objects</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 </a:t>
            </a:r>
            <a:r>
              <a:rPr lang="en-US" sz="1800" dirty="0"/>
              <a:t>Once this has </a:t>
            </a:r>
            <a:r>
              <a:rPr lang="en-US" sz="1800" dirty="0" smtClean="0"/>
              <a:t>been accomplished</a:t>
            </a:r>
            <a:r>
              <a:rPr lang="en-US" sz="1800" dirty="0"/>
              <a:t>, the next step is to define a series of tests that verify “</a:t>
            </a:r>
            <a:r>
              <a:rPr lang="en-US" sz="1800" dirty="0">
                <a:solidFill>
                  <a:srgbClr val="FF0000"/>
                </a:solidFill>
              </a:rPr>
              <a:t>all objects </a:t>
            </a:r>
            <a:r>
              <a:rPr lang="en-US" sz="1800" dirty="0" smtClean="0">
                <a:solidFill>
                  <a:srgbClr val="FF0000"/>
                </a:solidFill>
              </a:rPr>
              <a:t>have the </a:t>
            </a:r>
            <a:r>
              <a:rPr lang="en-US" sz="1800" dirty="0">
                <a:solidFill>
                  <a:srgbClr val="FF0000"/>
                </a:solidFill>
              </a:rPr>
              <a:t>expected relationship to one another</a:t>
            </a:r>
            <a:r>
              <a:rPr lang="en-US" sz="1800" dirty="0" smtClean="0">
                <a:solidFill>
                  <a:srgbClr val="FF0000"/>
                </a:solidFill>
              </a:rPr>
              <a:t>”.</a:t>
            </a:r>
            <a:endParaRPr lang="en-IN" sz="1800" dirty="0">
              <a:solidFill>
                <a:srgbClr val="FF0000"/>
              </a:solidFill>
            </a:endParaRPr>
          </a:p>
        </p:txBody>
      </p:sp>
    </p:spTree>
    <p:extLst>
      <p:ext uri="{BB962C8B-B14F-4D97-AF65-F5344CB8AC3E}">
        <p14:creationId xmlns:p14="http://schemas.microsoft.com/office/powerpoint/2010/main" val="135912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6301" y="1538190"/>
            <a:ext cx="3705225" cy="1733550"/>
          </a:xfrm>
          <a:prstGeom prst="rect">
            <a:avLst/>
          </a:prstGeom>
        </p:spPr>
      </p:pic>
      <p:pic>
        <p:nvPicPr>
          <p:cNvPr id="5" name="Picture 4"/>
          <p:cNvPicPr>
            <a:picLocks noChangeAspect="1"/>
          </p:cNvPicPr>
          <p:nvPr/>
        </p:nvPicPr>
        <p:blipFill>
          <a:blip r:embed="rId3"/>
          <a:stretch>
            <a:fillRect/>
          </a:stretch>
        </p:blipFill>
        <p:spPr>
          <a:xfrm>
            <a:off x="3157304" y="4007721"/>
            <a:ext cx="4524375" cy="1933575"/>
          </a:xfrm>
          <a:prstGeom prst="rect">
            <a:avLst/>
          </a:prstGeom>
        </p:spPr>
      </p:pic>
      <p:pic>
        <p:nvPicPr>
          <p:cNvPr id="6" name="Picture 5"/>
          <p:cNvPicPr>
            <a:picLocks noChangeAspect="1"/>
          </p:cNvPicPr>
          <p:nvPr/>
        </p:nvPicPr>
        <p:blipFill>
          <a:blip r:embed="rId4"/>
          <a:stretch>
            <a:fillRect/>
          </a:stretch>
        </p:blipFill>
        <p:spPr>
          <a:xfrm>
            <a:off x="3574138" y="2841837"/>
            <a:ext cx="1117388" cy="859805"/>
          </a:xfrm>
          <a:prstGeom prst="rect">
            <a:avLst/>
          </a:prstGeom>
        </p:spPr>
      </p:pic>
    </p:spTree>
    <p:extLst>
      <p:ext uri="{BB962C8B-B14F-4D97-AF65-F5344CB8AC3E}">
        <p14:creationId xmlns:p14="http://schemas.microsoft.com/office/powerpoint/2010/main" val="1059647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1800" b="1" dirty="0" smtClean="0"/>
              <a:t>Graph</a:t>
            </a:r>
            <a:r>
              <a:rPr lang="en-US" sz="1800" dirty="0" smtClean="0"/>
              <a:t>—a </a:t>
            </a:r>
            <a:r>
              <a:rPr lang="en-US" sz="1800" dirty="0"/>
              <a:t>collection of </a:t>
            </a:r>
            <a:r>
              <a:rPr lang="en-US" sz="1800" dirty="0" smtClean="0"/>
              <a:t>nodes that </a:t>
            </a:r>
            <a:r>
              <a:rPr lang="en-US" sz="1800" dirty="0"/>
              <a:t>represent </a:t>
            </a:r>
            <a:r>
              <a:rPr lang="en-US" sz="1800" dirty="0" smtClean="0"/>
              <a:t>objects</a:t>
            </a:r>
            <a:endParaRPr lang="en-US" sz="1800" dirty="0"/>
          </a:p>
          <a:p>
            <a:pPr marL="0" indent="0" algn="just">
              <a:buNone/>
            </a:pPr>
            <a:endParaRPr lang="en-US" sz="1800" dirty="0" smtClean="0"/>
          </a:p>
          <a:p>
            <a:pPr algn="just">
              <a:buFont typeface="Arial" panose="020B0604020202020204" pitchFamily="34" charset="0"/>
              <a:buChar char="•"/>
            </a:pPr>
            <a:r>
              <a:rPr lang="en-US" sz="1800" dirty="0" smtClean="0"/>
              <a:t>links </a:t>
            </a:r>
            <a:r>
              <a:rPr lang="en-US" sz="1800" dirty="0"/>
              <a:t>that represent the relationships between objects</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node weights </a:t>
            </a:r>
            <a:r>
              <a:rPr lang="en-US" sz="1800" dirty="0"/>
              <a:t>that describe the properties of a node (e.g., a specific data value or </a:t>
            </a:r>
            <a:r>
              <a:rPr lang="en-US" sz="1800" dirty="0" smtClean="0"/>
              <a:t>state behavior</a:t>
            </a:r>
            <a:r>
              <a:rPr lang="en-US" sz="1800" dirty="0"/>
              <a:t>), and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link </a:t>
            </a:r>
            <a:r>
              <a:rPr lang="en-US" sz="1800" dirty="0"/>
              <a:t>weights that describe some characteristic of a link.</a:t>
            </a:r>
            <a:endParaRPr lang="en-IN" sz="1800" dirty="0"/>
          </a:p>
        </p:txBody>
      </p:sp>
    </p:spTree>
    <p:extLst>
      <p:ext uri="{BB962C8B-B14F-4D97-AF65-F5344CB8AC3E}">
        <p14:creationId xmlns:p14="http://schemas.microsoft.com/office/powerpoint/2010/main" val="2892894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behavioral testing methods that can make use of </a:t>
            </a:r>
            <a:r>
              <a:rPr lang="en-US" sz="2000" dirty="0" smtClean="0"/>
              <a:t>graphs</a:t>
            </a:r>
            <a:r>
              <a:rPr lang="en-US" sz="2000" dirty="0"/>
              <a:t/>
            </a:r>
            <a:br>
              <a:rPr lang="en-US" sz="2000" dirty="0"/>
            </a:br>
            <a:endParaRPr lang="en-IN" sz="2000" dirty="0"/>
          </a:p>
        </p:txBody>
      </p:sp>
      <p:sp>
        <p:nvSpPr>
          <p:cNvPr id="3" name="Content Placeholder 2"/>
          <p:cNvSpPr>
            <a:spLocks noGrp="1"/>
          </p:cNvSpPr>
          <p:nvPr>
            <p:ph idx="1"/>
          </p:nvPr>
        </p:nvSpPr>
        <p:spPr>
          <a:xfrm>
            <a:off x="457200" y="1463040"/>
            <a:ext cx="7239000" cy="4846320"/>
          </a:xfrm>
        </p:spPr>
        <p:txBody>
          <a:bodyPr>
            <a:noAutofit/>
          </a:bodyPr>
          <a:lstStyle/>
          <a:p>
            <a:pPr algn="just">
              <a:buFont typeface="Arial" panose="020B0604020202020204" pitchFamily="34" charset="0"/>
              <a:buChar char="•"/>
            </a:pPr>
            <a:r>
              <a:rPr lang="en-US" sz="1600" b="1" dirty="0" smtClean="0"/>
              <a:t>Transaction </a:t>
            </a:r>
            <a:r>
              <a:rPr lang="en-US" sz="1600" b="1" dirty="0"/>
              <a:t>flow modeling</a:t>
            </a:r>
            <a:r>
              <a:rPr lang="en-US" sz="1600" dirty="0"/>
              <a:t>. The nodes represent steps in some </a:t>
            </a:r>
            <a:r>
              <a:rPr lang="en-US" sz="1600" dirty="0" smtClean="0"/>
              <a:t>transaction e.g</a:t>
            </a:r>
            <a:r>
              <a:rPr lang="en-US" sz="1600" dirty="0"/>
              <a:t>., the steps required to make an airline reservation using an </a:t>
            </a:r>
            <a:r>
              <a:rPr lang="en-US" sz="1600" dirty="0" smtClean="0"/>
              <a:t>online service.</a:t>
            </a:r>
          </a:p>
          <a:p>
            <a:pPr algn="just">
              <a:buFont typeface="Arial" panose="020B0604020202020204" pitchFamily="34" charset="0"/>
              <a:buChar char="•"/>
            </a:pPr>
            <a:endParaRPr lang="en-US" sz="1600" dirty="0" smtClean="0"/>
          </a:p>
          <a:p>
            <a:pPr algn="just">
              <a:buFont typeface="Arial" panose="020B0604020202020204" pitchFamily="34" charset="0"/>
              <a:buChar char="•"/>
            </a:pPr>
            <a:r>
              <a:rPr lang="en-US" sz="1600" b="1" dirty="0" smtClean="0"/>
              <a:t>Finite </a:t>
            </a:r>
            <a:r>
              <a:rPr lang="en-US" sz="1600" b="1" dirty="0"/>
              <a:t>state modeling</a:t>
            </a:r>
            <a:r>
              <a:rPr lang="en-US" sz="1600" dirty="0"/>
              <a:t>. The nodes represent different user-observable </a:t>
            </a:r>
            <a:r>
              <a:rPr lang="en-US" sz="1600" dirty="0" smtClean="0"/>
              <a:t>states of </a:t>
            </a:r>
            <a:r>
              <a:rPr lang="en-US" sz="1600" dirty="0"/>
              <a:t>the software </a:t>
            </a:r>
            <a:r>
              <a:rPr lang="en-US" sz="1600" dirty="0" smtClean="0"/>
              <a:t>and </a:t>
            </a:r>
            <a:r>
              <a:rPr lang="en-US" sz="1600" dirty="0"/>
              <a:t>the links represent the transitions that occur to </a:t>
            </a:r>
            <a:r>
              <a:rPr lang="en-US" sz="1600" dirty="0" smtClean="0"/>
              <a:t>move from </a:t>
            </a:r>
            <a:r>
              <a:rPr lang="en-US" sz="1600" dirty="0"/>
              <a:t>state to state </a:t>
            </a:r>
            <a:r>
              <a:rPr lang="en-US" sz="1600" dirty="0" smtClean="0"/>
              <a:t>.</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smtClean="0"/>
              <a:t>The state </a:t>
            </a:r>
            <a:r>
              <a:rPr lang="en-US" sz="1600" b="1" dirty="0"/>
              <a:t>diagram </a:t>
            </a:r>
            <a:r>
              <a:rPr lang="en-US" sz="1600" dirty="0" smtClean="0"/>
              <a:t>can </a:t>
            </a:r>
            <a:r>
              <a:rPr lang="en-US" sz="1600" dirty="0"/>
              <a:t>be used to assist in creating graphs of this type</a:t>
            </a:r>
            <a:r>
              <a:rPr lang="en-US" sz="1600" dirty="0" smtClean="0"/>
              <a:t>.</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Data flow modeling</a:t>
            </a:r>
            <a:r>
              <a:rPr lang="en-US" sz="1600" dirty="0"/>
              <a:t>. The nodes are data objects, and the links are </a:t>
            </a:r>
            <a:r>
              <a:rPr lang="en-US" sz="1600" dirty="0" smtClean="0"/>
              <a:t>the transformations </a:t>
            </a:r>
            <a:r>
              <a:rPr lang="en-US" sz="1600" dirty="0"/>
              <a:t>that occur to translate one data object into another. </a:t>
            </a:r>
            <a:endParaRPr lang="en-US" sz="1600" dirty="0" smtClean="0"/>
          </a:p>
          <a:p>
            <a:pPr algn="just">
              <a:buFont typeface="Arial" panose="020B0604020202020204" pitchFamily="34" charset="0"/>
              <a:buChar char="•"/>
            </a:pPr>
            <a:endParaRPr lang="en-US" sz="1600" dirty="0" smtClean="0"/>
          </a:p>
          <a:p>
            <a:pPr algn="just">
              <a:buFont typeface="Arial" panose="020B0604020202020204" pitchFamily="34" charset="0"/>
              <a:buChar char="•"/>
            </a:pPr>
            <a:r>
              <a:rPr lang="en-US" sz="1600" b="1" dirty="0" smtClean="0"/>
              <a:t>Timing </a:t>
            </a:r>
            <a:r>
              <a:rPr lang="en-US" sz="1600" b="1" dirty="0"/>
              <a:t>modeling</a:t>
            </a:r>
            <a:r>
              <a:rPr lang="en-US" sz="1600" dirty="0"/>
              <a:t>. The nodes are program objects, and the links are </a:t>
            </a:r>
            <a:r>
              <a:rPr lang="en-US" sz="1600" dirty="0" smtClean="0"/>
              <a:t>the sequential </a:t>
            </a:r>
            <a:r>
              <a:rPr lang="en-US" sz="1600" dirty="0"/>
              <a:t>connections between those objects. Link weights are used </a:t>
            </a:r>
            <a:r>
              <a:rPr lang="en-US" sz="1600" dirty="0" smtClean="0"/>
              <a:t>to specify </a:t>
            </a:r>
            <a:r>
              <a:rPr lang="en-US" sz="1600" dirty="0"/>
              <a:t>the required execution times as the program executes.</a:t>
            </a:r>
            <a:endParaRPr lang="en-IN" sz="1600" dirty="0"/>
          </a:p>
        </p:txBody>
      </p:sp>
    </p:spTree>
    <p:extLst>
      <p:ext uri="{BB962C8B-B14F-4D97-AF65-F5344CB8AC3E}">
        <p14:creationId xmlns:p14="http://schemas.microsoft.com/office/powerpoint/2010/main" val="472308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263728"/>
            <a:ext cx="7239000" cy="4846320"/>
          </a:xfrm>
        </p:spPr>
        <p:txBody>
          <a:bodyPr>
            <a:normAutofit fontScale="92500" lnSpcReduction="10000"/>
          </a:bodyPr>
          <a:lstStyle/>
          <a:p>
            <a:pPr marL="0" indent="0" algn="just">
              <a:buNone/>
            </a:pPr>
            <a:r>
              <a:rPr lang="en-IN" sz="1800" b="1" dirty="0" smtClean="0"/>
              <a:t>5.2 </a:t>
            </a:r>
            <a:r>
              <a:rPr lang="en-IN" sz="1800" b="1" dirty="0"/>
              <a:t>Equivalence </a:t>
            </a:r>
            <a:r>
              <a:rPr lang="en-IN" sz="1800" b="1" dirty="0" smtClean="0"/>
              <a:t>Partitioning</a:t>
            </a:r>
          </a:p>
          <a:p>
            <a:pPr marL="0" indent="0" algn="just">
              <a:buNone/>
            </a:pPr>
            <a:endParaRPr lang="en-IN" sz="1800" b="1" dirty="0" smtClean="0"/>
          </a:p>
          <a:p>
            <a:pPr algn="just">
              <a:buFont typeface="Arial" panose="020B0604020202020204" pitchFamily="34" charset="0"/>
              <a:buChar char="•"/>
            </a:pPr>
            <a:r>
              <a:rPr lang="en-US" sz="1800" dirty="0"/>
              <a:t>Equivalence partitioning is a black-box testing method that divides the input </a:t>
            </a:r>
            <a:r>
              <a:rPr lang="en-US" sz="1800" dirty="0" smtClean="0"/>
              <a:t>domain of </a:t>
            </a:r>
            <a:r>
              <a:rPr lang="en-US" sz="1800" dirty="0"/>
              <a:t>a program into classes of data from which test cases can be derived</a:t>
            </a:r>
            <a:r>
              <a:rPr lang="en-US" sz="1800" dirty="0" smtClean="0"/>
              <a:t>.</a:t>
            </a:r>
          </a:p>
          <a:p>
            <a:pPr algn="just">
              <a:buFont typeface="Arial" panose="020B0604020202020204" pitchFamily="34" charset="0"/>
              <a:buChar char="•"/>
            </a:pPr>
            <a:endParaRPr lang="en-US" sz="1800" dirty="0">
              <a:solidFill>
                <a:srgbClr val="FF0000"/>
              </a:solidFill>
            </a:endParaRPr>
          </a:p>
          <a:p>
            <a:pPr algn="just">
              <a:buFont typeface="Arial" panose="020B0604020202020204" pitchFamily="34" charset="0"/>
              <a:buChar char="•"/>
            </a:pPr>
            <a:r>
              <a:rPr lang="en-US" sz="1800" dirty="0" smtClean="0"/>
              <a:t>Typically</a:t>
            </a:r>
            <a:r>
              <a:rPr lang="en-US" sz="1800" dirty="0"/>
              <a:t>, an </a:t>
            </a:r>
            <a:r>
              <a:rPr lang="en-US" sz="1800" dirty="0" smtClean="0"/>
              <a:t>input condition </a:t>
            </a:r>
            <a:r>
              <a:rPr lang="en-US" sz="1800" dirty="0"/>
              <a:t>is either a </a:t>
            </a:r>
            <a:r>
              <a:rPr lang="en-US" sz="1800" dirty="0">
                <a:solidFill>
                  <a:srgbClr val="FF0000"/>
                </a:solidFill>
              </a:rPr>
              <a:t>specific numeric value, a range of values, a set of related </a:t>
            </a:r>
            <a:r>
              <a:rPr lang="en-US" sz="1800" dirty="0" smtClean="0">
                <a:solidFill>
                  <a:srgbClr val="FF0000"/>
                </a:solidFill>
              </a:rPr>
              <a:t>values, or </a:t>
            </a:r>
            <a:r>
              <a:rPr lang="en-US" sz="1800" dirty="0">
                <a:solidFill>
                  <a:srgbClr val="FF0000"/>
                </a:solidFill>
              </a:rPr>
              <a:t>a Boolean condition</a:t>
            </a:r>
            <a:r>
              <a:rPr lang="en-US" sz="1800" dirty="0"/>
              <a:t>. Equivalence classes may be defined according to </a:t>
            </a:r>
            <a:r>
              <a:rPr lang="en-US" sz="1800" dirty="0" smtClean="0"/>
              <a:t>the following </a:t>
            </a:r>
            <a:r>
              <a:rPr lang="en-US" sz="1800" dirty="0"/>
              <a:t>guidelines</a:t>
            </a:r>
            <a:r>
              <a:rPr lang="en-US" sz="1800" dirty="0" smtClean="0"/>
              <a:t>:</a:t>
            </a:r>
          </a:p>
          <a:p>
            <a:pPr algn="just">
              <a:buFont typeface="Arial" panose="020B0604020202020204" pitchFamily="34" charset="0"/>
              <a:buChar char="•"/>
            </a:pPr>
            <a:endParaRPr lang="en-US" sz="1800" dirty="0"/>
          </a:p>
          <a:p>
            <a:pPr marL="246888" lvl="1" indent="0" algn="just">
              <a:buNone/>
            </a:pPr>
            <a:r>
              <a:rPr lang="en-US" sz="1500" dirty="0"/>
              <a:t>1. If an input condition specifies a range, one valid and two invalid equivalence</a:t>
            </a:r>
          </a:p>
          <a:p>
            <a:pPr marL="246888" lvl="1" indent="0" algn="just">
              <a:buNone/>
            </a:pPr>
            <a:r>
              <a:rPr lang="en-US" sz="1500" dirty="0"/>
              <a:t>classes are defined.</a:t>
            </a:r>
          </a:p>
          <a:p>
            <a:pPr marL="246888" lvl="1" indent="0" algn="just">
              <a:buNone/>
            </a:pPr>
            <a:r>
              <a:rPr lang="en-US" sz="1500" dirty="0"/>
              <a:t>2. If an input condition requires a specific value, one valid and two invalid</a:t>
            </a:r>
          </a:p>
          <a:p>
            <a:pPr marL="246888" lvl="1" indent="0" algn="just">
              <a:buNone/>
            </a:pPr>
            <a:r>
              <a:rPr lang="en-US" sz="1500" dirty="0"/>
              <a:t>equivalence classes are defined.</a:t>
            </a:r>
          </a:p>
          <a:p>
            <a:pPr marL="246888" lvl="1" indent="0" algn="just">
              <a:buNone/>
            </a:pPr>
            <a:r>
              <a:rPr lang="en-US" sz="1500" dirty="0"/>
              <a:t>3. If an input condition specifies a member of a set, one valid and one invalid</a:t>
            </a:r>
          </a:p>
          <a:p>
            <a:pPr marL="246888" lvl="1" indent="0" algn="just">
              <a:buNone/>
            </a:pPr>
            <a:r>
              <a:rPr lang="en-US" sz="1500" dirty="0"/>
              <a:t>equivalence class are defined.</a:t>
            </a:r>
          </a:p>
          <a:p>
            <a:pPr marL="246888" lvl="1" indent="0" algn="just">
              <a:buNone/>
            </a:pPr>
            <a:r>
              <a:rPr lang="en-US" sz="1500" dirty="0"/>
              <a:t>4. If an input condition is Boolean, one valid and one invalid class are defined</a:t>
            </a:r>
            <a:r>
              <a:rPr lang="en-US" sz="1500" dirty="0">
                <a:solidFill>
                  <a:srgbClr val="FF0000"/>
                </a:solidFill>
              </a:rPr>
              <a:t>.</a:t>
            </a:r>
            <a:endParaRPr lang="en-IN" sz="1500" dirty="0">
              <a:solidFill>
                <a:srgbClr val="FF0000"/>
              </a:solidFill>
            </a:endParaRPr>
          </a:p>
        </p:txBody>
      </p:sp>
    </p:spTree>
    <p:extLst>
      <p:ext uri="{BB962C8B-B14F-4D97-AF65-F5344CB8AC3E}">
        <p14:creationId xmlns:p14="http://schemas.microsoft.com/office/powerpoint/2010/main" val="34199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6"/>
          <p:cNvGraphicFramePr>
            <a:graphicFrameLocks noGrp="1" noChangeAspect="1"/>
          </p:cNvGraphicFramePr>
          <p:nvPr>
            <p:ph idx="1"/>
          </p:nvPr>
        </p:nvGraphicFramePr>
        <p:xfrm>
          <a:off x="775493" y="2089944"/>
          <a:ext cx="6602413" cy="3886200"/>
        </p:xfrm>
        <a:graphic>
          <a:graphicData uri="http://schemas.openxmlformats.org/presentationml/2006/ole">
            <mc:AlternateContent xmlns:mc="http://schemas.openxmlformats.org/markup-compatibility/2006">
              <mc:Choice xmlns:v="urn:schemas-microsoft-com:vml" Requires="v">
                <p:oleObj spid="_x0000_s2232" name="Bitmap Image" r:id="rId3" imgW="6601746" imgH="3885714" progId="PBrush">
                  <p:embed/>
                </p:oleObj>
              </mc:Choice>
              <mc:Fallback>
                <p:oleObj name="Bitmap Image" r:id="rId3" imgW="6601746" imgH="3885714" progId="PBrush">
                  <p:embed/>
                  <p:pic>
                    <p:nvPicPr>
                      <p:cNvPr id="0" name="Picture 10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 y="2089944"/>
                        <a:ext cx="6602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5.3 </a:t>
            </a:r>
            <a:r>
              <a:rPr lang="en-IN" sz="2800" dirty="0"/>
              <a:t>Boundary Value Analysis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dirty="0"/>
              <a:t>Boundary value analysis leads to a selection of </a:t>
            </a:r>
            <a:r>
              <a:rPr lang="en-US" sz="1800" dirty="0" smtClean="0"/>
              <a:t>test cases </a:t>
            </a:r>
            <a:r>
              <a:rPr lang="en-US" sz="1800" dirty="0"/>
              <a:t>that exercise bounding values.</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Boundary value analysis is a test-case design technique that complements </a:t>
            </a:r>
            <a:r>
              <a:rPr lang="en-US" sz="1800" dirty="0" smtClean="0"/>
              <a:t>equivalence </a:t>
            </a:r>
            <a:r>
              <a:rPr lang="en-US" sz="1800" dirty="0"/>
              <a:t>partitioning</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 </a:t>
            </a:r>
            <a:r>
              <a:rPr lang="en-US" sz="1800" dirty="0"/>
              <a:t>Rather than selecting any element of an equivalence class, </a:t>
            </a:r>
            <a:r>
              <a:rPr lang="en-US" sz="1800" dirty="0" smtClean="0"/>
              <a:t>BVA leads </a:t>
            </a:r>
            <a:r>
              <a:rPr lang="en-US" sz="1800" dirty="0"/>
              <a:t>to the selection of test cases at the “</a:t>
            </a:r>
            <a:r>
              <a:rPr lang="en-US" sz="1800" dirty="0">
                <a:solidFill>
                  <a:srgbClr val="FF0000"/>
                </a:solidFill>
              </a:rPr>
              <a:t>edges” of </a:t>
            </a:r>
            <a:r>
              <a:rPr lang="en-US" sz="1800" dirty="0"/>
              <a:t>the class</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 </a:t>
            </a:r>
            <a:r>
              <a:rPr lang="en-US" sz="1800" dirty="0"/>
              <a:t>Rather than </a:t>
            </a:r>
            <a:r>
              <a:rPr lang="en-US" sz="1800" dirty="0" smtClean="0"/>
              <a:t>focusing solely </a:t>
            </a:r>
            <a:r>
              <a:rPr lang="en-US" sz="1800" dirty="0"/>
              <a:t>on input conditions, BVA derives test cases from the output domain as </a:t>
            </a:r>
            <a:r>
              <a:rPr lang="en-US" sz="1800" dirty="0" smtClean="0"/>
              <a:t>well.</a:t>
            </a:r>
            <a:endParaRPr lang="en-IN" sz="1800" dirty="0"/>
          </a:p>
        </p:txBody>
      </p:sp>
    </p:spTree>
    <p:extLst>
      <p:ext uri="{BB962C8B-B14F-4D97-AF65-F5344CB8AC3E}">
        <p14:creationId xmlns:p14="http://schemas.microsoft.com/office/powerpoint/2010/main" val="4231920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293" y="1096460"/>
            <a:ext cx="7239000" cy="4846320"/>
          </a:xfrm>
        </p:spPr>
        <p:txBody>
          <a:bodyPr>
            <a:noAutofit/>
          </a:bodyPr>
          <a:lstStyle/>
          <a:p>
            <a:pPr marL="0" indent="0" algn="just">
              <a:buNone/>
            </a:pPr>
            <a:r>
              <a:rPr lang="en-US" sz="1800" b="1" dirty="0"/>
              <a:t>Guidelines for BVA are similar in many respects to those provided for </a:t>
            </a:r>
            <a:r>
              <a:rPr lang="en-US" sz="1800" b="1" dirty="0" smtClean="0"/>
              <a:t>equivalence partitioning</a:t>
            </a:r>
            <a:r>
              <a:rPr lang="en-US" sz="1800" dirty="0" smtClean="0"/>
              <a:t>:</a:t>
            </a:r>
          </a:p>
          <a:p>
            <a:pPr marL="0" indent="0" algn="just">
              <a:buNone/>
            </a:pPr>
            <a:endParaRPr lang="en-US" sz="1800" dirty="0"/>
          </a:p>
          <a:p>
            <a:pPr marL="0" indent="0" algn="just">
              <a:buNone/>
            </a:pPr>
            <a:r>
              <a:rPr lang="en-US" sz="1800" dirty="0"/>
              <a:t>1. If an input condition specifies a range bounded by values a and b, test </a:t>
            </a:r>
            <a:r>
              <a:rPr lang="en-US" sz="1800" dirty="0" smtClean="0"/>
              <a:t>cases should </a:t>
            </a:r>
            <a:r>
              <a:rPr lang="en-US" sz="1800" dirty="0"/>
              <a:t>be designed with values a and b and </a:t>
            </a:r>
            <a:r>
              <a:rPr lang="en-US" sz="1800" dirty="0">
                <a:solidFill>
                  <a:srgbClr val="FF0000"/>
                </a:solidFill>
              </a:rPr>
              <a:t>just above and just below a and b.</a:t>
            </a:r>
          </a:p>
          <a:p>
            <a:pPr marL="0" indent="0" algn="just">
              <a:buNone/>
            </a:pPr>
            <a:endParaRPr lang="en-US" sz="1800" dirty="0"/>
          </a:p>
          <a:p>
            <a:pPr marL="0" indent="0" algn="just">
              <a:buNone/>
            </a:pPr>
            <a:r>
              <a:rPr lang="en-US" sz="1800" dirty="0"/>
              <a:t>2. If an input condition specifies a number of values, test cases should be </a:t>
            </a:r>
            <a:r>
              <a:rPr lang="en-US" sz="1800" dirty="0" smtClean="0"/>
              <a:t>developed </a:t>
            </a:r>
            <a:r>
              <a:rPr lang="en-US" sz="1800" dirty="0"/>
              <a:t>that exercise the minimum and maximum numbers. Values just </a:t>
            </a:r>
            <a:r>
              <a:rPr lang="en-US" sz="1800" dirty="0" smtClean="0">
                <a:solidFill>
                  <a:srgbClr val="FF0000"/>
                </a:solidFill>
              </a:rPr>
              <a:t>above and </a:t>
            </a:r>
            <a:r>
              <a:rPr lang="en-US" sz="1800" dirty="0">
                <a:solidFill>
                  <a:srgbClr val="FF0000"/>
                </a:solidFill>
              </a:rPr>
              <a:t>below minimum and maximum </a:t>
            </a:r>
            <a:r>
              <a:rPr lang="en-US" sz="1800" dirty="0"/>
              <a:t>are also tested.</a:t>
            </a:r>
          </a:p>
          <a:p>
            <a:pPr marL="0" indent="0" algn="just">
              <a:buNone/>
            </a:pPr>
            <a:endParaRPr lang="en-US" sz="1800" dirty="0"/>
          </a:p>
          <a:p>
            <a:pPr marL="0" indent="0" algn="just">
              <a:buNone/>
            </a:pPr>
            <a:r>
              <a:rPr lang="en-US" sz="1800" dirty="0"/>
              <a:t>3. Apply guidelines 1 and 2 to output conditions. For example, assume that a </a:t>
            </a:r>
            <a:r>
              <a:rPr lang="en-US" sz="1800" dirty="0" smtClean="0"/>
              <a:t>temperature </a:t>
            </a:r>
            <a:r>
              <a:rPr lang="en-US" sz="1800" dirty="0"/>
              <a:t>versus pressure table is required as output from an engineering </a:t>
            </a:r>
            <a:r>
              <a:rPr lang="en-US" sz="1800" dirty="0" smtClean="0"/>
              <a:t>analysis </a:t>
            </a:r>
            <a:r>
              <a:rPr lang="en-US" sz="1800" dirty="0"/>
              <a:t>program. Test cases should be designed to create an output report </a:t>
            </a:r>
            <a:r>
              <a:rPr lang="en-US" sz="1800" dirty="0" smtClean="0"/>
              <a:t>that produces </a:t>
            </a:r>
            <a:r>
              <a:rPr lang="en-US" sz="1800" dirty="0"/>
              <a:t>the maximum (and minimum) allowable number of table entries</a:t>
            </a:r>
            <a:r>
              <a:rPr lang="en-US" sz="1800" dirty="0" smtClean="0"/>
              <a:t>.</a:t>
            </a:r>
          </a:p>
          <a:p>
            <a:pPr marL="0" indent="0" algn="just">
              <a:buNone/>
            </a:pPr>
            <a:endParaRPr lang="en-US" sz="1800" dirty="0"/>
          </a:p>
        </p:txBody>
      </p:sp>
    </p:spTree>
    <p:extLst>
      <p:ext uri="{BB962C8B-B14F-4D97-AF65-F5344CB8AC3E}">
        <p14:creationId xmlns:p14="http://schemas.microsoft.com/office/powerpoint/2010/main" val="24401152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5.4Orthogonal Array Testing</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dirty="0"/>
              <a:t>Orthogonal array testing can be applied to problems in which the input domain </a:t>
            </a:r>
            <a:r>
              <a:rPr lang="en-US" sz="1800" dirty="0" smtClean="0"/>
              <a:t>is relatively </a:t>
            </a:r>
            <a:r>
              <a:rPr lang="en-US" sz="1800" dirty="0"/>
              <a:t>small but too large to accommodate exhaustive testing.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The orthogonal array </a:t>
            </a:r>
            <a:r>
              <a:rPr lang="en-US" sz="1800" dirty="0"/>
              <a:t>testing method is particularly useful in finding region faults—an error </a:t>
            </a:r>
            <a:r>
              <a:rPr lang="en-US" sz="1800" dirty="0" smtClean="0"/>
              <a:t>category associated </a:t>
            </a:r>
            <a:r>
              <a:rPr lang="en-US" sz="1800" dirty="0"/>
              <a:t>with faulty logic within a software component.</a:t>
            </a:r>
            <a:endParaRPr lang="en-IN" sz="1800" dirty="0"/>
          </a:p>
        </p:txBody>
      </p:sp>
      <p:pic>
        <p:nvPicPr>
          <p:cNvPr id="4" name="Picture 3"/>
          <p:cNvPicPr>
            <a:picLocks noChangeAspect="1"/>
          </p:cNvPicPr>
          <p:nvPr/>
        </p:nvPicPr>
        <p:blipFill>
          <a:blip r:embed="rId2"/>
          <a:stretch>
            <a:fillRect/>
          </a:stretch>
        </p:blipFill>
        <p:spPr>
          <a:xfrm>
            <a:off x="2704984" y="4032576"/>
            <a:ext cx="4581525" cy="2033687"/>
          </a:xfrm>
          <a:prstGeom prst="rect">
            <a:avLst/>
          </a:prstGeom>
        </p:spPr>
      </p:pic>
    </p:spTree>
    <p:extLst>
      <p:ext uri="{BB962C8B-B14F-4D97-AF65-F5344CB8AC3E}">
        <p14:creationId xmlns:p14="http://schemas.microsoft.com/office/powerpoint/2010/main" val="2312598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sz="1800" dirty="0" err="1"/>
              <a:t>Phadke</a:t>
            </a:r>
            <a:r>
              <a:rPr lang="en-US" sz="1800" dirty="0"/>
              <a:t> </a:t>
            </a:r>
            <a:r>
              <a:rPr lang="en-US" sz="1800" dirty="0" smtClean="0"/>
              <a:t> </a:t>
            </a:r>
            <a:r>
              <a:rPr lang="en-US" sz="1800" dirty="0"/>
              <a:t>assesses the result of tests using the L9 orthogonal array in </a:t>
            </a:r>
            <a:r>
              <a:rPr lang="en-US" sz="1800" dirty="0" smtClean="0"/>
              <a:t>the following </a:t>
            </a:r>
            <a:r>
              <a:rPr lang="en-US" sz="1800" dirty="0"/>
              <a:t>manner:</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solidFill>
                  <a:srgbClr val="FF0000"/>
                </a:solidFill>
              </a:rPr>
              <a:t>Detect and isolate all single mode faults</a:t>
            </a:r>
            <a:r>
              <a:rPr lang="en-US" sz="1800" dirty="0"/>
              <a:t>. A single mode fault is a consistent </a:t>
            </a:r>
            <a:r>
              <a:rPr lang="en-US" sz="1800" dirty="0" smtClean="0"/>
              <a:t>problem </a:t>
            </a:r>
            <a:r>
              <a:rPr lang="en-US" sz="1800" dirty="0"/>
              <a:t>with any level of any single parameter.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Detect </a:t>
            </a:r>
            <a:r>
              <a:rPr lang="en-US" sz="1800" dirty="0"/>
              <a:t>all double mode faults. If there exists a consistent problem when </a:t>
            </a:r>
            <a:r>
              <a:rPr lang="en-US" sz="1800" dirty="0" smtClean="0"/>
              <a:t>specific levels </a:t>
            </a:r>
            <a:r>
              <a:rPr lang="en-US" sz="1800" dirty="0"/>
              <a:t>of two parameters occur together, it is called a double mode fault.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Multimode </a:t>
            </a:r>
            <a:r>
              <a:rPr lang="en-US" sz="1800" dirty="0"/>
              <a:t>faults. Orthogonal arrays </a:t>
            </a:r>
            <a:r>
              <a:rPr lang="en-US" sz="1800" dirty="0" smtClean="0"/>
              <a:t>can </a:t>
            </a:r>
            <a:r>
              <a:rPr lang="en-US" sz="1800" dirty="0"/>
              <a:t>assure the detection </a:t>
            </a:r>
            <a:r>
              <a:rPr lang="en-US" sz="1800" dirty="0" smtClean="0"/>
              <a:t>of only </a:t>
            </a:r>
            <a:r>
              <a:rPr lang="en-US" sz="1800" dirty="0"/>
              <a:t>single and double mode faults. However, many multimode faults are also </a:t>
            </a:r>
            <a:r>
              <a:rPr lang="en-US" sz="1800" dirty="0" smtClean="0"/>
              <a:t>detected by </a:t>
            </a:r>
            <a:r>
              <a:rPr lang="en-US" sz="1800" dirty="0"/>
              <a:t>these tests.</a:t>
            </a:r>
            <a:endParaRPr lang="en-IN" sz="1800" dirty="0"/>
          </a:p>
        </p:txBody>
      </p:sp>
    </p:spTree>
    <p:extLst>
      <p:ext uri="{BB962C8B-B14F-4D97-AF65-F5344CB8AC3E}">
        <p14:creationId xmlns:p14="http://schemas.microsoft.com/office/powerpoint/2010/main" val="2145982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Cambria" pitchFamily="18" charset="0"/>
                <a:ea typeface="Cambria" pitchFamily="18" charset="0"/>
              </a:rPr>
              <a:t>6.Testing for specialized environments,  architectures and Applications testing patterns.</a:t>
            </a:r>
            <a:endParaRPr lang="en-US" sz="1800" dirty="0"/>
          </a:p>
        </p:txBody>
      </p:sp>
      <p:sp>
        <p:nvSpPr>
          <p:cNvPr id="3" name="Content Placeholder 2"/>
          <p:cNvSpPr>
            <a:spLocks noGrp="1"/>
          </p:cNvSpPr>
          <p:nvPr>
            <p:ph idx="1"/>
          </p:nvPr>
        </p:nvSpPr>
        <p:spPr/>
        <p:txBody>
          <a:bodyPr>
            <a:normAutofit/>
          </a:bodyPr>
          <a:lstStyle/>
          <a:p>
            <a:pPr>
              <a:buNone/>
            </a:pPr>
            <a:r>
              <a:rPr lang="en-US" sz="1800" b="1" dirty="0" smtClean="0"/>
              <a:t>6.1 Testing GUIs</a:t>
            </a:r>
          </a:p>
          <a:p>
            <a:pPr>
              <a:buNone/>
            </a:pPr>
            <a:endParaRPr lang="en-US" sz="1800" b="1" dirty="0" smtClean="0"/>
          </a:p>
          <a:p>
            <a:pPr algn="just">
              <a:buFont typeface="Arial" pitchFamily="34" charset="0"/>
              <a:buChar char="•"/>
            </a:pPr>
            <a:r>
              <a:rPr lang="en-US" sz="1800" dirty="0" smtClean="0"/>
              <a:t>Graphical user interfaces (GUIs) will present you with interesting testing challenges. </a:t>
            </a:r>
            <a:r>
              <a:rPr lang="en-US" sz="1800" dirty="0" smtClean="0">
                <a:solidFill>
                  <a:srgbClr val="FF0000"/>
                </a:solidFill>
              </a:rPr>
              <a:t>Because reusable components are now a common part of GUI development environments</a:t>
            </a:r>
            <a:r>
              <a:rPr lang="en-US" sz="1800" dirty="0" smtClean="0"/>
              <a:t>, the creation of the user interface has become less time consuming and more precise . </a:t>
            </a:r>
          </a:p>
          <a:p>
            <a:pPr algn="just">
              <a:buFont typeface="Arial" pitchFamily="34" charset="0"/>
              <a:buChar char="•"/>
            </a:pPr>
            <a:endParaRPr lang="en-US" sz="1800" dirty="0" smtClean="0"/>
          </a:p>
          <a:p>
            <a:pPr algn="just">
              <a:buFont typeface="Arial" pitchFamily="34" charset="0"/>
              <a:buChar char="•"/>
            </a:pPr>
            <a:r>
              <a:rPr lang="en-US" sz="1800" dirty="0" smtClean="0"/>
              <a:t>But, at the same time, the complexity of GUIs has grown, leading to more difficulty in the design and execution of test cases.</a:t>
            </a:r>
          </a:p>
          <a:p>
            <a:pPr algn="just">
              <a:buFont typeface="Arial" pitchFamily="34" charset="0"/>
              <a:buChar char="•"/>
            </a:pPr>
            <a:endParaRPr lang="en-US" sz="1800" dirty="0" smtClean="0"/>
          </a:p>
          <a:p>
            <a:pPr algn="just">
              <a:buFont typeface="Arial" pitchFamily="34" charset="0"/>
              <a:buChar char="•"/>
            </a:pPr>
            <a:r>
              <a:rPr lang="en-US" sz="1800" dirty="0" smtClean="0"/>
              <a:t>Because of the large number of permutations associated with GUI operations, GUI testing should be approached using automated tools. A wide array of GUI testing tools has appeared on the market over the past few years.</a:t>
            </a:r>
            <a:endParaRPr lang="en-US" sz="1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955" y="1129914"/>
            <a:ext cx="7239000" cy="4846320"/>
          </a:xfrm>
        </p:spPr>
        <p:txBody>
          <a:bodyPr>
            <a:normAutofit/>
          </a:bodyPr>
          <a:lstStyle/>
          <a:p>
            <a:pPr>
              <a:buNone/>
            </a:pPr>
            <a:r>
              <a:rPr lang="en-US" sz="1800" b="1" dirty="0" smtClean="0"/>
              <a:t>6.2 Testing of Client-Server Architectures</a:t>
            </a:r>
          </a:p>
          <a:p>
            <a:pPr>
              <a:buNone/>
            </a:pPr>
            <a:endParaRPr lang="en-US" sz="1800" b="1" dirty="0" smtClean="0"/>
          </a:p>
          <a:p>
            <a:pPr marL="0" indent="0" algn="just">
              <a:buNone/>
            </a:pPr>
            <a:r>
              <a:rPr lang="en-US" sz="1800" dirty="0"/>
              <a:t>In general, the testing of client-server software occurs at three different levels</a:t>
            </a:r>
            <a:r>
              <a:rPr lang="en-US" sz="1800" dirty="0" smtClean="0"/>
              <a:t>:</a:t>
            </a:r>
          </a:p>
          <a:p>
            <a:pPr marL="0" indent="0" algn="just">
              <a:buNone/>
            </a:pPr>
            <a:endParaRPr lang="en-US" sz="1800" dirty="0"/>
          </a:p>
          <a:p>
            <a:pPr marL="342900" indent="-342900" algn="just">
              <a:buAutoNum type="arabicParenBoth"/>
            </a:pPr>
            <a:r>
              <a:rPr lang="en-US" sz="1800" dirty="0" smtClean="0"/>
              <a:t>Individual </a:t>
            </a:r>
            <a:r>
              <a:rPr lang="en-US" sz="1800" dirty="0"/>
              <a:t>client applications are tested in a “disconnected” mode; the </a:t>
            </a:r>
            <a:r>
              <a:rPr lang="en-US" sz="1800" dirty="0" smtClean="0"/>
              <a:t>operation of </a:t>
            </a:r>
            <a:r>
              <a:rPr lang="en-US" sz="1800" dirty="0"/>
              <a:t>the server and the underlying network are not considered. </a:t>
            </a:r>
            <a:endParaRPr lang="en-US" sz="1800" dirty="0" smtClean="0"/>
          </a:p>
          <a:p>
            <a:pPr marL="342900" indent="-342900" algn="just">
              <a:buAutoNum type="arabicParenBoth"/>
            </a:pPr>
            <a:endParaRPr lang="en-US" sz="1800" dirty="0" smtClean="0"/>
          </a:p>
          <a:p>
            <a:pPr marL="0" indent="0" algn="just">
              <a:buNone/>
            </a:pPr>
            <a:r>
              <a:rPr lang="en-US" sz="1800" dirty="0" smtClean="0"/>
              <a:t>(</a:t>
            </a:r>
            <a:r>
              <a:rPr lang="en-US" sz="1800" dirty="0"/>
              <a:t>2) The client </a:t>
            </a:r>
            <a:r>
              <a:rPr lang="en-US" sz="1800" dirty="0" smtClean="0"/>
              <a:t>software and </a:t>
            </a:r>
            <a:r>
              <a:rPr lang="en-US" sz="1800" dirty="0"/>
              <a:t>associated server applications are tested in concert, but network operations </a:t>
            </a:r>
            <a:r>
              <a:rPr lang="en-US" sz="1800" dirty="0" smtClean="0"/>
              <a:t>are not </a:t>
            </a:r>
            <a:r>
              <a:rPr lang="en-US" sz="1800" dirty="0"/>
              <a:t>explicitly exercised</a:t>
            </a:r>
            <a:r>
              <a:rPr lang="en-US" sz="1800" dirty="0" smtClean="0"/>
              <a:t>.</a:t>
            </a:r>
          </a:p>
          <a:p>
            <a:pPr marL="0" indent="0" algn="just">
              <a:buNone/>
            </a:pPr>
            <a:endParaRPr lang="en-US" sz="1800" dirty="0"/>
          </a:p>
          <a:p>
            <a:pPr marL="0" indent="0" algn="just">
              <a:buNone/>
            </a:pPr>
            <a:r>
              <a:rPr lang="en-US" sz="1800" dirty="0" smtClean="0"/>
              <a:t> </a:t>
            </a:r>
            <a:r>
              <a:rPr lang="en-US" sz="1800" dirty="0"/>
              <a:t>(3) The complete client-server architecture, including </a:t>
            </a:r>
            <a:r>
              <a:rPr lang="en-US" sz="1800" dirty="0" smtClean="0"/>
              <a:t>network </a:t>
            </a:r>
            <a:r>
              <a:rPr lang="en-US" sz="1800" dirty="0"/>
              <a:t>operation and performance, is tested.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444" y="282420"/>
            <a:ext cx="7239000" cy="4846320"/>
          </a:xfrm>
        </p:spPr>
        <p:txBody>
          <a:bodyPr>
            <a:noAutofit/>
          </a:bodyPr>
          <a:lstStyle/>
          <a:p>
            <a:pPr marL="0" indent="0" algn="just">
              <a:buNone/>
            </a:pPr>
            <a:r>
              <a:rPr lang="en-US" sz="1600" dirty="0" smtClean="0"/>
              <a:t>Testing </a:t>
            </a:r>
            <a:r>
              <a:rPr lang="en-US" sz="1600" dirty="0"/>
              <a:t>approaches are commonly encountered for </a:t>
            </a:r>
            <a:r>
              <a:rPr lang="en-US" sz="1600" dirty="0" smtClean="0"/>
              <a:t>client-server applications:</a:t>
            </a:r>
          </a:p>
          <a:p>
            <a:pPr marL="0" indent="0" algn="just">
              <a:buNone/>
            </a:pPr>
            <a:endParaRPr lang="en-US" sz="1600" dirty="0"/>
          </a:p>
          <a:p>
            <a:pPr marL="0" indent="0" algn="just">
              <a:buNone/>
            </a:pPr>
            <a:r>
              <a:rPr lang="en-US" sz="1600" dirty="0"/>
              <a:t>• </a:t>
            </a:r>
            <a:r>
              <a:rPr lang="en-US" sz="1600" b="1" dirty="0"/>
              <a:t>Application function </a:t>
            </a:r>
            <a:r>
              <a:rPr lang="en-US" sz="1600" b="1" dirty="0" smtClean="0"/>
              <a:t>tests</a:t>
            </a:r>
            <a:r>
              <a:rPr lang="en-US" sz="1600" dirty="0" smtClean="0"/>
              <a:t>-The </a:t>
            </a:r>
            <a:r>
              <a:rPr lang="en-US" sz="1600" dirty="0"/>
              <a:t>application is tested in stand-alone fashion in an </a:t>
            </a:r>
            <a:r>
              <a:rPr lang="en-US" sz="1600" dirty="0" smtClean="0"/>
              <a:t>attempt to </a:t>
            </a:r>
            <a:r>
              <a:rPr lang="en-US" sz="1600" dirty="0">
                <a:solidFill>
                  <a:srgbClr val="FF0000"/>
                </a:solidFill>
              </a:rPr>
              <a:t>uncover errors in its operation</a:t>
            </a:r>
            <a:r>
              <a:rPr lang="en-US" sz="1600" dirty="0" smtClean="0">
                <a:solidFill>
                  <a:srgbClr val="FF0000"/>
                </a:solidFill>
              </a:rPr>
              <a:t>.</a:t>
            </a:r>
          </a:p>
          <a:p>
            <a:pPr marL="0" indent="0" algn="just">
              <a:buNone/>
            </a:pPr>
            <a:endParaRPr lang="en-US" sz="1600" dirty="0">
              <a:solidFill>
                <a:srgbClr val="FF0000"/>
              </a:solidFill>
            </a:endParaRPr>
          </a:p>
          <a:p>
            <a:pPr marL="0" indent="0" algn="just">
              <a:buNone/>
            </a:pPr>
            <a:r>
              <a:rPr lang="en-US" sz="1600" dirty="0"/>
              <a:t>• </a:t>
            </a:r>
            <a:r>
              <a:rPr lang="en-US" sz="1600" b="1" dirty="0"/>
              <a:t>Server </a:t>
            </a:r>
            <a:r>
              <a:rPr lang="en-US" sz="1600" b="1" dirty="0" smtClean="0"/>
              <a:t>tests</a:t>
            </a:r>
            <a:r>
              <a:rPr lang="en-US" sz="1600" dirty="0" smtClean="0"/>
              <a:t>-The </a:t>
            </a:r>
            <a:r>
              <a:rPr lang="en-US" sz="1600" dirty="0"/>
              <a:t>coordination and data management functions of the </a:t>
            </a:r>
            <a:r>
              <a:rPr lang="en-US" sz="1600" dirty="0" smtClean="0"/>
              <a:t>server are </a:t>
            </a:r>
            <a:r>
              <a:rPr lang="en-US" sz="1600" dirty="0"/>
              <a:t>tested. </a:t>
            </a:r>
            <a:r>
              <a:rPr lang="en-US" sz="1600" dirty="0">
                <a:solidFill>
                  <a:srgbClr val="FF0000"/>
                </a:solidFill>
              </a:rPr>
              <a:t>Server performance </a:t>
            </a:r>
            <a:r>
              <a:rPr lang="en-US" sz="1600" dirty="0"/>
              <a:t>(overall response time and data </a:t>
            </a:r>
            <a:r>
              <a:rPr lang="en-US" sz="1600" dirty="0" smtClean="0"/>
              <a:t>throughput) is </a:t>
            </a:r>
            <a:r>
              <a:rPr lang="en-US" sz="1600" dirty="0"/>
              <a:t>also considered</a:t>
            </a:r>
            <a:r>
              <a:rPr lang="en-US" sz="1600" dirty="0" smtClean="0"/>
              <a:t>.</a:t>
            </a:r>
          </a:p>
          <a:p>
            <a:pPr marL="0" indent="0" algn="just">
              <a:buNone/>
            </a:pPr>
            <a:endParaRPr lang="en-US" sz="1600" dirty="0"/>
          </a:p>
          <a:p>
            <a:pPr marL="0" indent="0" algn="just">
              <a:buNone/>
            </a:pPr>
            <a:r>
              <a:rPr lang="en-US" sz="1600" dirty="0"/>
              <a:t>• </a:t>
            </a:r>
            <a:r>
              <a:rPr lang="en-US" sz="1600" b="1" dirty="0"/>
              <a:t>Database </a:t>
            </a:r>
            <a:r>
              <a:rPr lang="en-US" sz="1600" b="1" dirty="0" smtClean="0"/>
              <a:t>tests</a:t>
            </a:r>
            <a:r>
              <a:rPr lang="en-US" sz="1600" dirty="0" smtClean="0"/>
              <a:t>-The </a:t>
            </a:r>
            <a:r>
              <a:rPr lang="en-US" sz="1600" dirty="0"/>
              <a:t>accuracy and integrity of data stored by the server </a:t>
            </a:r>
            <a:r>
              <a:rPr lang="en-US" sz="1600" dirty="0" smtClean="0"/>
              <a:t>is tested</a:t>
            </a:r>
            <a:r>
              <a:rPr lang="en-US" sz="1600" dirty="0"/>
              <a:t>. Transactions posted by client applications are examined to </a:t>
            </a:r>
            <a:r>
              <a:rPr lang="en-US" sz="1600" dirty="0" smtClean="0"/>
              <a:t>ensure that </a:t>
            </a:r>
            <a:r>
              <a:rPr lang="en-US" sz="1600" dirty="0"/>
              <a:t>data are </a:t>
            </a:r>
            <a:r>
              <a:rPr lang="en-US" sz="1600" dirty="0">
                <a:solidFill>
                  <a:srgbClr val="FF0000"/>
                </a:solidFill>
              </a:rPr>
              <a:t>properly stored, updated, and retrieved</a:t>
            </a:r>
            <a:r>
              <a:rPr lang="en-US" sz="1600" dirty="0"/>
              <a:t>. Archiving is also tested</a:t>
            </a:r>
            <a:r>
              <a:rPr lang="en-US" sz="1600" dirty="0" smtClean="0"/>
              <a:t>.</a:t>
            </a:r>
          </a:p>
          <a:p>
            <a:pPr marL="0" indent="0" algn="just">
              <a:buNone/>
            </a:pPr>
            <a:endParaRPr lang="en-US" sz="1600" dirty="0"/>
          </a:p>
          <a:p>
            <a:pPr marL="0" indent="0" algn="just">
              <a:buNone/>
            </a:pPr>
            <a:r>
              <a:rPr lang="en-US" sz="1600" dirty="0"/>
              <a:t>• </a:t>
            </a:r>
            <a:r>
              <a:rPr lang="en-US" sz="1600" b="1" dirty="0"/>
              <a:t>Transaction </a:t>
            </a:r>
            <a:r>
              <a:rPr lang="en-US" sz="1600" b="1" dirty="0" smtClean="0"/>
              <a:t>tests</a:t>
            </a:r>
            <a:r>
              <a:rPr lang="en-US" sz="1600" dirty="0" smtClean="0"/>
              <a:t>-A </a:t>
            </a:r>
            <a:r>
              <a:rPr lang="en-US" sz="1600" dirty="0"/>
              <a:t>series of tests are created to ensure that each </a:t>
            </a:r>
            <a:r>
              <a:rPr lang="en-US" sz="1600" dirty="0" smtClean="0"/>
              <a:t>class of </a:t>
            </a:r>
            <a:r>
              <a:rPr lang="en-US" sz="1600" dirty="0"/>
              <a:t>transactions is processed according to requirements. Tests focus on </a:t>
            </a:r>
            <a:r>
              <a:rPr lang="en-US" sz="1600" dirty="0" smtClean="0"/>
              <a:t>the correctness </a:t>
            </a:r>
            <a:r>
              <a:rPr lang="en-US" sz="1600" dirty="0"/>
              <a:t>of processing and also on performance issues (e.g., </a:t>
            </a:r>
            <a:r>
              <a:rPr lang="en-US" sz="1600" dirty="0" smtClean="0"/>
              <a:t>transaction processing </a:t>
            </a:r>
            <a:r>
              <a:rPr lang="en-US" sz="1600" dirty="0"/>
              <a:t>times and transaction volume</a:t>
            </a:r>
            <a:r>
              <a:rPr lang="en-US" sz="1600" dirty="0" smtClean="0"/>
              <a:t>).</a:t>
            </a:r>
          </a:p>
          <a:p>
            <a:pPr marL="0" indent="0" algn="just">
              <a:buNone/>
            </a:pPr>
            <a:endParaRPr lang="en-US" sz="1600" dirty="0"/>
          </a:p>
          <a:p>
            <a:pPr marL="0" indent="0" algn="just">
              <a:buNone/>
            </a:pPr>
            <a:r>
              <a:rPr lang="en-US" sz="1600" dirty="0"/>
              <a:t>• </a:t>
            </a:r>
            <a:r>
              <a:rPr lang="en-US" sz="1600" b="1" dirty="0"/>
              <a:t>Network communication tests</a:t>
            </a:r>
            <a:r>
              <a:rPr lang="en-US" sz="1600" dirty="0"/>
              <a:t>. These tests verify that </a:t>
            </a:r>
            <a:r>
              <a:rPr lang="en-US" sz="1600" dirty="0" smtClean="0"/>
              <a:t>communication among </a:t>
            </a:r>
            <a:r>
              <a:rPr lang="en-US" sz="1600" dirty="0"/>
              <a:t>the nodes of the network occurs correctly and that message </a:t>
            </a:r>
            <a:r>
              <a:rPr lang="en-US" sz="1600" dirty="0" smtClean="0"/>
              <a:t>passing, transactions</a:t>
            </a:r>
            <a:r>
              <a:rPr lang="en-US" sz="1600" dirty="0"/>
              <a:t>, and related network traffic occur without error. </a:t>
            </a:r>
            <a:r>
              <a:rPr lang="en-US" sz="1600" dirty="0" smtClean="0">
                <a:solidFill>
                  <a:srgbClr val="FF0000"/>
                </a:solidFill>
              </a:rPr>
              <a:t>Network security </a:t>
            </a:r>
            <a:r>
              <a:rPr lang="en-US" sz="1600" dirty="0">
                <a:solidFill>
                  <a:srgbClr val="FF0000"/>
                </a:solidFill>
              </a:rPr>
              <a:t>tests may also be conducted as part of these tests.</a:t>
            </a:r>
            <a:endParaRPr lang="en-IN" sz="1600" dirty="0">
              <a:solidFill>
                <a:srgbClr val="FF0000"/>
              </a:solidFill>
            </a:endParaRPr>
          </a:p>
        </p:txBody>
      </p:sp>
    </p:spTree>
    <p:extLst>
      <p:ext uri="{BB962C8B-B14F-4D97-AF65-F5344CB8AC3E}">
        <p14:creationId xmlns:p14="http://schemas.microsoft.com/office/powerpoint/2010/main" val="932398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712" y="1063007"/>
            <a:ext cx="7239000" cy="4846320"/>
          </a:xfrm>
        </p:spPr>
        <p:txBody>
          <a:bodyPr>
            <a:normAutofit/>
          </a:bodyPr>
          <a:lstStyle/>
          <a:p>
            <a:pPr marL="0" indent="0">
              <a:buNone/>
            </a:pPr>
            <a:r>
              <a:rPr lang="en-US" sz="2000" b="1" dirty="0" smtClean="0"/>
              <a:t>6.3 Testing </a:t>
            </a:r>
            <a:r>
              <a:rPr lang="en-US" sz="2000" b="1" dirty="0"/>
              <a:t>Documentation and Help </a:t>
            </a:r>
            <a:r>
              <a:rPr lang="en-US" sz="2000" b="1" dirty="0" smtClean="0"/>
              <a:t>Facilities</a:t>
            </a:r>
          </a:p>
          <a:p>
            <a:pPr marL="0" indent="0">
              <a:buNone/>
            </a:pPr>
            <a:endParaRPr lang="en-US" sz="2000" b="1" dirty="0" smtClean="0"/>
          </a:p>
          <a:p>
            <a:pPr marL="0" indent="0" algn="just">
              <a:buNone/>
            </a:pPr>
            <a:r>
              <a:rPr lang="en-US" sz="1800" dirty="0"/>
              <a:t>Errors in documentation can be as devastating to the acceptance of the </a:t>
            </a:r>
            <a:r>
              <a:rPr lang="en-US" sz="1800" dirty="0" smtClean="0"/>
              <a:t>program as </a:t>
            </a:r>
            <a:r>
              <a:rPr lang="en-US" sz="1800" dirty="0"/>
              <a:t>errors in data or source code. Documentation testing can be approached in two phases. </a:t>
            </a:r>
            <a:endParaRPr lang="en-US" sz="1800" dirty="0" smtClean="0"/>
          </a:p>
          <a:p>
            <a:pPr marL="0" indent="0" algn="just">
              <a:buNone/>
            </a:pPr>
            <a:endParaRPr lang="en-US" sz="1800" dirty="0"/>
          </a:p>
          <a:p>
            <a:pPr algn="just">
              <a:buFont typeface="Arial" panose="020B0604020202020204" pitchFamily="34" charset="0"/>
              <a:buChar char="•"/>
            </a:pPr>
            <a:r>
              <a:rPr lang="en-US" sz="1800" dirty="0" smtClean="0"/>
              <a:t>The </a:t>
            </a:r>
            <a:r>
              <a:rPr lang="en-US" sz="1800" dirty="0"/>
              <a:t>first phase, </a:t>
            </a:r>
            <a:r>
              <a:rPr lang="en-US" sz="1800" dirty="0" smtClean="0"/>
              <a:t>technical review, </a:t>
            </a:r>
            <a:r>
              <a:rPr lang="en-US" sz="1800" dirty="0"/>
              <a:t>examines the document for editorial clarity.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The second phase</a:t>
            </a:r>
            <a:r>
              <a:rPr lang="en-US" sz="1800" dirty="0"/>
              <a:t>, live test, uses the documentation in conjunction with the actual program.</a:t>
            </a:r>
            <a:endParaRPr lang="en-IN" sz="1800" dirty="0"/>
          </a:p>
        </p:txBody>
      </p:sp>
    </p:spTree>
    <p:extLst>
      <p:ext uri="{BB962C8B-B14F-4D97-AF65-F5344CB8AC3E}">
        <p14:creationId xmlns:p14="http://schemas.microsoft.com/office/powerpoint/2010/main" val="756425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60480"/>
            <a:ext cx="7239000" cy="4846320"/>
          </a:xfrm>
        </p:spPr>
        <p:txBody>
          <a:bodyPr>
            <a:noAutofit/>
          </a:bodyPr>
          <a:lstStyle/>
          <a:p>
            <a:pPr marL="0" indent="0" algn="just">
              <a:buNone/>
            </a:pPr>
            <a:r>
              <a:rPr lang="en-IN" sz="1800" b="1" dirty="0" smtClean="0"/>
              <a:t>6.4 Testing </a:t>
            </a:r>
            <a:r>
              <a:rPr lang="en-IN" sz="1800" b="1" dirty="0"/>
              <a:t>for Real-Time </a:t>
            </a:r>
            <a:r>
              <a:rPr lang="en-IN" sz="1800" b="1" dirty="0" smtClean="0"/>
              <a:t>Systems</a:t>
            </a:r>
          </a:p>
          <a:p>
            <a:pPr marL="0" indent="0" algn="just">
              <a:buNone/>
            </a:pPr>
            <a:r>
              <a:rPr lang="en-US" sz="1800" dirty="0"/>
              <a:t>T</a:t>
            </a:r>
            <a:r>
              <a:rPr lang="en-US" sz="1800" dirty="0" smtClean="0"/>
              <a:t>est-case </a:t>
            </a:r>
            <a:r>
              <a:rPr lang="en-US" sz="1800" dirty="0"/>
              <a:t>design methods for real-time systems continue </a:t>
            </a:r>
            <a:r>
              <a:rPr lang="en-US" sz="1800" dirty="0" smtClean="0"/>
              <a:t>to evolve</a:t>
            </a:r>
            <a:r>
              <a:rPr lang="en-US" sz="1800" dirty="0"/>
              <a:t>. However, an overall four-step strategy can be proposed</a:t>
            </a:r>
            <a:r>
              <a:rPr lang="en-US" sz="1800" dirty="0" smtClean="0"/>
              <a:t>:</a:t>
            </a:r>
          </a:p>
          <a:p>
            <a:pPr marL="0" indent="0" algn="just">
              <a:buNone/>
            </a:pPr>
            <a:endParaRPr lang="en-US" sz="1800" dirty="0"/>
          </a:p>
          <a:p>
            <a:pPr marL="0" indent="0" algn="just">
              <a:buNone/>
            </a:pPr>
            <a:r>
              <a:rPr lang="en-US" sz="1800" dirty="0"/>
              <a:t>• Task testing. The first step in the testing of real-time software is to test</a:t>
            </a:r>
          </a:p>
          <a:p>
            <a:pPr marL="0" indent="0" algn="just">
              <a:buNone/>
            </a:pPr>
            <a:r>
              <a:rPr lang="en-US" sz="1800" dirty="0"/>
              <a:t>each </a:t>
            </a:r>
            <a:r>
              <a:rPr lang="en-US" sz="1800" dirty="0">
                <a:solidFill>
                  <a:srgbClr val="FF0000"/>
                </a:solidFill>
              </a:rPr>
              <a:t>task independently</a:t>
            </a:r>
            <a:r>
              <a:rPr lang="en-US" sz="1800" dirty="0"/>
              <a:t>. That is, conventional tests are designed for </a:t>
            </a:r>
            <a:r>
              <a:rPr lang="en-US" sz="1800" dirty="0" smtClean="0"/>
              <a:t>each task </a:t>
            </a:r>
            <a:r>
              <a:rPr lang="en-US" sz="1800" dirty="0"/>
              <a:t>and executed independently during these tests. </a:t>
            </a:r>
            <a:endParaRPr lang="en-US" sz="1800" dirty="0" smtClean="0"/>
          </a:p>
          <a:p>
            <a:pPr marL="0" indent="0" algn="just">
              <a:buNone/>
            </a:pPr>
            <a:endParaRPr lang="en-US" sz="1800" dirty="0"/>
          </a:p>
          <a:p>
            <a:pPr marL="0" indent="0" algn="just">
              <a:buNone/>
            </a:pPr>
            <a:r>
              <a:rPr lang="en-US" sz="1800" dirty="0"/>
              <a:t>• Behavioral </a:t>
            </a:r>
            <a:r>
              <a:rPr lang="en-US" sz="1800" dirty="0" smtClean="0"/>
              <a:t>testing-Using </a:t>
            </a:r>
            <a:r>
              <a:rPr lang="en-US" sz="1800" dirty="0"/>
              <a:t>system models created with automated tools, </a:t>
            </a:r>
            <a:r>
              <a:rPr lang="en-US" sz="1800" dirty="0" smtClean="0"/>
              <a:t>it is </a:t>
            </a:r>
            <a:r>
              <a:rPr lang="en-US" sz="1800" dirty="0"/>
              <a:t>possible to simulate the behavior of a real-time system and examine </a:t>
            </a:r>
            <a:r>
              <a:rPr lang="en-US" sz="1800" dirty="0" smtClean="0"/>
              <a:t>its behavior </a:t>
            </a:r>
            <a:r>
              <a:rPr lang="en-US" sz="1800" dirty="0"/>
              <a:t>as a consequence of external events.</a:t>
            </a:r>
            <a:endParaRPr lang="en-US" sz="1800" dirty="0" smtClean="0"/>
          </a:p>
          <a:p>
            <a:pPr marL="0" indent="0" algn="just">
              <a:buNone/>
            </a:pPr>
            <a:endParaRPr lang="en-US" sz="1800" dirty="0" smtClean="0"/>
          </a:p>
          <a:p>
            <a:pPr algn="just">
              <a:buFont typeface="Arial" panose="020B0604020202020204" pitchFamily="34" charset="0"/>
              <a:buChar char="•"/>
            </a:pPr>
            <a:r>
              <a:rPr lang="en-US" sz="1800" dirty="0" err="1"/>
              <a:t>Intertask</a:t>
            </a:r>
            <a:r>
              <a:rPr lang="en-US" sz="1800" dirty="0"/>
              <a:t> </a:t>
            </a:r>
            <a:r>
              <a:rPr lang="en-US" sz="1800" dirty="0" smtClean="0"/>
              <a:t>testing- </a:t>
            </a:r>
            <a:r>
              <a:rPr lang="en-US" sz="1800" dirty="0"/>
              <a:t>Once errors in individual tasks and in system </a:t>
            </a:r>
            <a:r>
              <a:rPr lang="en-US" sz="1800" dirty="0" smtClean="0"/>
              <a:t>behavior have </a:t>
            </a:r>
            <a:r>
              <a:rPr lang="en-US" sz="1800" dirty="0"/>
              <a:t>been isolated, testing shifts to </a:t>
            </a:r>
            <a:r>
              <a:rPr lang="en-US" sz="1800" dirty="0">
                <a:solidFill>
                  <a:srgbClr val="FF0000"/>
                </a:solidFill>
              </a:rPr>
              <a:t>time-related errors</a:t>
            </a:r>
            <a:r>
              <a:rPr lang="en-US" sz="1800" dirty="0"/>
              <a:t>. </a:t>
            </a:r>
            <a:endParaRPr lang="en-US" sz="1800" dirty="0" smtClean="0"/>
          </a:p>
          <a:p>
            <a:pPr algn="just">
              <a:buFont typeface="Arial" panose="020B0604020202020204" pitchFamily="34" charset="0"/>
              <a:buChar char="•"/>
            </a:pPr>
            <a:endParaRPr lang="en-US" sz="1800" dirty="0" smtClean="0"/>
          </a:p>
          <a:p>
            <a:pPr marL="0" indent="0" algn="just">
              <a:buNone/>
            </a:pPr>
            <a:r>
              <a:rPr lang="en-US" sz="1800" dirty="0" smtClean="0"/>
              <a:t>• </a:t>
            </a:r>
            <a:r>
              <a:rPr lang="en-US" sz="1800" dirty="0"/>
              <a:t>System testing-testing. Software and hardware are integrated, and a full range </a:t>
            </a:r>
            <a:r>
              <a:rPr lang="en-US" sz="1800" dirty="0" smtClean="0"/>
              <a:t>of system </a:t>
            </a:r>
            <a:r>
              <a:rPr lang="en-US" sz="1800" dirty="0"/>
              <a:t>tests are conducted in an attempt to uncover errors at the </a:t>
            </a:r>
            <a:r>
              <a:rPr lang="en-US" sz="1800" dirty="0" smtClean="0"/>
              <a:t>software-hardware </a:t>
            </a:r>
            <a:r>
              <a:rPr lang="en-US" sz="1800" dirty="0"/>
              <a:t>interface. </a:t>
            </a:r>
            <a:r>
              <a:rPr lang="en-US" sz="1800" dirty="0">
                <a:solidFill>
                  <a:srgbClr val="FF0000"/>
                </a:solidFill>
              </a:rPr>
              <a:t>Most real-time systems process interrupts.</a:t>
            </a:r>
            <a:endParaRPr lang="en-IN" sz="1800" dirty="0">
              <a:solidFill>
                <a:srgbClr val="FF0000"/>
              </a:solidFill>
            </a:endParaRPr>
          </a:p>
          <a:p>
            <a:pPr marL="0" indent="0" algn="just">
              <a:buNone/>
            </a:pPr>
            <a:endParaRPr lang="en-IN" sz="1800" dirty="0"/>
          </a:p>
        </p:txBody>
      </p:sp>
    </p:spTree>
    <p:extLst>
      <p:ext uri="{BB962C8B-B14F-4D97-AF65-F5344CB8AC3E}">
        <p14:creationId xmlns:p14="http://schemas.microsoft.com/office/powerpoint/2010/main" val="32805634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1" y="0"/>
            <a:ext cx="7239000" cy="1143000"/>
          </a:xfrm>
        </p:spPr>
        <p:txBody>
          <a:bodyPr>
            <a:normAutofit/>
          </a:bodyPr>
          <a:lstStyle/>
          <a:p>
            <a:r>
              <a:rPr lang="en-IN" sz="2400" dirty="0" smtClean="0"/>
              <a:t>7.object-oriented Testing methods</a:t>
            </a:r>
            <a:endParaRPr lang="en-IN" sz="2400" dirty="0"/>
          </a:p>
        </p:txBody>
      </p:sp>
      <p:sp>
        <p:nvSpPr>
          <p:cNvPr id="3" name="Content Placeholder 2"/>
          <p:cNvSpPr>
            <a:spLocks noGrp="1"/>
          </p:cNvSpPr>
          <p:nvPr>
            <p:ph idx="1"/>
          </p:nvPr>
        </p:nvSpPr>
        <p:spPr>
          <a:xfrm>
            <a:off x="501804" y="1419845"/>
            <a:ext cx="7239000" cy="4846320"/>
          </a:xfrm>
        </p:spPr>
        <p:txBody>
          <a:bodyPr>
            <a:noAutofit/>
          </a:bodyPr>
          <a:lstStyle/>
          <a:p>
            <a:pPr marL="0" indent="0" algn="just">
              <a:buNone/>
            </a:pPr>
            <a:r>
              <a:rPr lang="en-US" sz="1600" dirty="0"/>
              <a:t>Test-case design methods for object-oriented software continue to evolve. </a:t>
            </a:r>
            <a:endParaRPr lang="en-US" sz="1600" dirty="0" smtClean="0"/>
          </a:p>
          <a:p>
            <a:pPr marL="0" indent="0" algn="just">
              <a:buNone/>
            </a:pPr>
            <a:endParaRPr lang="en-US" sz="1600" dirty="0" smtClean="0"/>
          </a:p>
          <a:p>
            <a:pPr marL="342900" indent="-342900" algn="just">
              <a:buAutoNum type="arabicPeriod"/>
            </a:pPr>
            <a:r>
              <a:rPr lang="en-US" sz="1600" dirty="0" smtClean="0"/>
              <a:t>Each </a:t>
            </a:r>
            <a:r>
              <a:rPr lang="en-US" sz="1600" dirty="0"/>
              <a:t>test case should be uniquely identified and explicitly associated with </a:t>
            </a:r>
            <a:r>
              <a:rPr lang="en-US" sz="1600" dirty="0" smtClean="0"/>
              <a:t>the class </a:t>
            </a:r>
            <a:r>
              <a:rPr lang="en-US" sz="1600" dirty="0"/>
              <a:t>to be tested</a:t>
            </a:r>
            <a:r>
              <a:rPr lang="en-US" sz="1600" dirty="0" smtClean="0"/>
              <a:t>.</a:t>
            </a:r>
          </a:p>
          <a:p>
            <a:pPr marL="342900" indent="-342900" algn="just">
              <a:buAutoNum type="arabicPeriod"/>
            </a:pPr>
            <a:endParaRPr lang="en-US" sz="1600" dirty="0"/>
          </a:p>
          <a:p>
            <a:pPr marL="0" indent="0" algn="just">
              <a:buNone/>
            </a:pPr>
            <a:r>
              <a:rPr lang="en-US" sz="1600" dirty="0"/>
              <a:t>2. The purpose of the test should be stated</a:t>
            </a:r>
            <a:r>
              <a:rPr lang="en-US" sz="1600" dirty="0" smtClean="0"/>
              <a:t>.</a:t>
            </a:r>
          </a:p>
          <a:p>
            <a:pPr marL="0" indent="0" algn="just">
              <a:buNone/>
            </a:pPr>
            <a:endParaRPr lang="en-US" sz="1600" dirty="0"/>
          </a:p>
          <a:p>
            <a:pPr marL="0" indent="0" algn="just">
              <a:buNone/>
            </a:pPr>
            <a:r>
              <a:rPr lang="en-US" sz="1600" dirty="0"/>
              <a:t>3. A list of testing steps should be developed for each test and should contain:</a:t>
            </a:r>
          </a:p>
          <a:p>
            <a:pPr marL="246888" lvl="1" indent="0" algn="just">
              <a:buNone/>
            </a:pPr>
            <a:r>
              <a:rPr lang="en-US" sz="1600" dirty="0"/>
              <a:t>a. A list of specified states for the class that is to be tested</a:t>
            </a:r>
          </a:p>
          <a:p>
            <a:pPr marL="246888" lvl="1" indent="0" algn="just">
              <a:buNone/>
            </a:pPr>
            <a:r>
              <a:rPr lang="en-US" sz="1600" dirty="0"/>
              <a:t>b. A list of messages and operations that will be exercised as a </a:t>
            </a:r>
            <a:r>
              <a:rPr lang="en-US" sz="1600" dirty="0" smtClean="0"/>
              <a:t>consequence of </a:t>
            </a:r>
            <a:r>
              <a:rPr lang="en-US" sz="1600" dirty="0"/>
              <a:t>the test</a:t>
            </a:r>
          </a:p>
          <a:p>
            <a:pPr marL="246888" lvl="1" indent="0" algn="just">
              <a:buNone/>
            </a:pPr>
            <a:r>
              <a:rPr lang="en-US" sz="1600" dirty="0"/>
              <a:t>c. A list of exceptions that may occur as the class is tested</a:t>
            </a:r>
          </a:p>
          <a:p>
            <a:pPr marL="246888" lvl="1" indent="0" algn="just">
              <a:buNone/>
            </a:pPr>
            <a:r>
              <a:rPr lang="en-US" sz="1600" dirty="0"/>
              <a:t>d. A list of external conditions </a:t>
            </a:r>
            <a:endParaRPr lang="en-US" sz="1600" dirty="0" smtClean="0"/>
          </a:p>
          <a:p>
            <a:pPr marL="246888" lvl="1" indent="0" algn="just">
              <a:buNone/>
            </a:pPr>
            <a:r>
              <a:rPr lang="en-US" sz="1600" dirty="0" smtClean="0"/>
              <a:t>e</a:t>
            </a:r>
            <a:r>
              <a:rPr lang="en-US" sz="1600" dirty="0"/>
              <a:t>. Supplementary information that will aid in understanding or </a:t>
            </a:r>
            <a:r>
              <a:rPr lang="en-US" sz="1600" dirty="0" smtClean="0"/>
              <a:t>implementing the </a:t>
            </a:r>
            <a:r>
              <a:rPr lang="en-US" sz="1600" dirty="0"/>
              <a:t>test</a:t>
            </a:r>
            <a:endParaRPr lang="en-IN" sz="1600" dirty="0"/>
          </a:p>
        </p:txBody>
      </p:sp>
    </p:spTree>
    <p:extLst>
      <p:ext uri="{BB962C8B-B14F-4D97-AF65-F5344CB8AC3E}">
        <p14:creationId xmlns:p14="http://schemas.microsoft.com/office/powerpoint/2010/main" val="395561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09600" indent="-609600" algn="just">
              <a:lnSpc>
                <a:spcPct val="90000"/>
              </a:lnSpc>
              <a:buFont typeface="Wingdings" pitchFamily="2" charset="2"/>
              <a:buChar char="§"/>
            </a:pPr>
            <a:r>
              <a:rPr lang="en-US" sz="1800" dirty="0" smtClean="0">
                <a:solidFill>
                  <a:srgbClr val="000000"/>
                </a:solidFill>
              </a:rPr>
              <a:t>Unit test -white-box techniques</a:t>
            </a:r>
          </a:p>
          <a:p>
            <a:pPr marL="609600" indent="-609600" algn="just">
              <a:lnSpc>
                <a:spcPct val="90000"/>
              </a:lnSpc>
              <a:buFont typeface="Wingdings" pitchFamily="2" charset="2"/>
              <a:buChar char="§"/>
            </a:pPr>
            <a:endParaRPr lang="en-US" sz="1800" dirty="0" smtClean="0">
              <a:solidFill>
                <a:srgbClr val="000000"/>
              </a:solidFill>
            </a:endParaRPr>
          </a:p>
          <a:p>
            <a:pPr marL="609600" indent="-609600" algn="just">
              <a:lnSpc>
                <a:spcPct val="90000"/>
              </a:lnSpc>
              <a:buFont typeface="Wingdings" pitchFamily="2" charset="2"/>
              <a:buChar char="§"/>
            </a:pPr>
            <a:r>
              <a:rPr lang="en-US" sz="1800" dirty="0" smtClean="0">
                <a:solidFill>
                  <a:srgbClr val="000000"/>
                </a:solidFill>
              </a:rPr>
              <a:t>Integration test - black-box + limited white-box</a:t>
            </a:r>
          </a:p>
          <a:p>
            <a:pPr marL="609600" indent="-609600" algn="just">
              <a:lnSpc>
                <a:spcPct val="90000"/>
              </a:lnSpc>
              <a:buFont typeface="Wingdings" pitchFamily="2" charset="2"/>
              <a:buChar char="§"/>
            </a:pPr>
            <a:endParaRPr lang="en-US" sz="1800" dirty="0" smtClean="0">
              <a:solidFill>
                <a:srgbClr val="000000"/>
              </a:solidFill>
            </a:endParaRPr>
          </a:p>
          <a:p>
            <a:pPr marL="609600" indent="-609600" algn="just">
              <a:lnSpc>
                <a:spcPct val="90000"/>
              </a:lnSpc>
              <a:buFont typeface="Wingdings" pitchFamily="2" charset="2"/>
              <a:buChar char="§"/>
            </a:pPr>
            <a:r>
              <a:rPr lang="en-US" sz="1800" dirty="0" smtClean="0">
                <a:solidFill>
                  <a:srgbClr val="000000"/>
                </a:solidFill>
              </a:rPr>
              <a:t>Validation test-black-box techniques </a:t>
            </a:r>
          </a:p>
          <a:p>
            <a:pPr marL="609600" indent="-609600" algn="just">
              <a:lnSpc>
                <a:spcPct val="90000"/>
              </a:lnSpc>
              <a:buFont typeface="Wingdings" pitchFamily="2" charset="2"/>
              <a:buChar char="§"/>
            </a:pPr>
            <a:endParaRPr lang="en-US" sz="1800" dirty="0" smtClean="0">
              <a:solidFill>
                <a:srgbClr val="000000"/>
              </a:solidFill>
            </a:endParaRPr>
          </a:p>
          <a:p>
            <a:pPr marL="609600" indent="-609600" algn="just">
              <a:lnSpc>
                <a:spcPct val="90000"/>
              </a:lnSpc>
              <a:buFont typeface="Wingdings" pitchFamily="2" charset="2"/>
              <a:buChar char="§"/>
            </a:pPr>
            <a:r>
              <a:rPr lang="en-US" sz="1800" dirty="0" smtClean="0">
                <a:solidFill>
                  <a:srgbClr val="000000"/>
                </a:solidFill>
              </a:rPr>
              <a:t>A strategy for software testing may be viewed as  spiral.</a:t>
            </a:r>
          </a:p>
          <a:p>
            <a:pPr marL="609600" indent="-609600" algn="just">
              <a:lnSpc>
                <a:spcPct val="90000"/>
              </a:lnSpc>
              <a:buFont typeface="Wingdings" pitchFamily="2" charset="2"/>
              <a:buChar char="§"/>
            </a:pPr>
            <a:endParaRPr lang="en-US" sz="1800" dirty="0" smtClean="0">
              <a:solidFill>
                <a:srgbClr val="000000"/>
              </a:solidFill>
            </a:endParaRPr>
          </a:p>
          <a:p>
            <a:pPr algn="just"/>
            <a:endParaRPr lang="en-IN" sz="1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712" y="1185669"/>
            <a:ext cx="7239000" cy="4846320"/>
          </a:xfrm>
        </p:spPr>
        <p:txBody>
          <a:bodyPr>
            <a:normAutofit/>
          </a:bodyPr>
          <a:lstStyle/>
          <a:p>
            <a:pPr marL="0" indent="0" algn="just">
              <a:buNone/>
            </a:pPr>
            <a:r>
              <a:rPr lang="en-US" sz="2000" b="1" dirty="0" smtClean="0"/>
              <a:t>7.1 </a:t>
            </a:r>
            <a:r>
              <a:rPr lang="en-US" sz="2000" b="1" dirty="0"/>
              <a:t>The Test-Case Design Implications of OO </a:t>
            </a:r>
            <a:r>
              <a:rPr lang="en-US" sz="2000" b="1" dirty="0" smtClean="0"/>
              <a:t>Concepts</a:t>
            </a:r>
          </a:p>
          <a:p>
            <a:pPr marL="0" indent="0" algn="just">
              <a:buNone/>
            </a:pPr>
            <a:r>
              <a:rPr lang="en-US" sz="2000" b="1" dirty="0" smtClean="0"/>
              <a:t>7.2Applicability </a:t>
            </a:r>
            <a:r>
              <a:rPr lang="en-US" sz="2000" b="1" dirty="0"/>
              <a:t>of Conventional Test-Case Design </a:t>
            </a:r>
            <a:r>
              <a:rPr lang="en-US" sz="2000" b="1" dirty="0" smtClean="0"/>
              <a:t>Methods</a:t>
            </a:r>
          </a:p>
          <a:p>
            <a:pPr marL="0" indent="0" algn="just">
              <a:buNone/>
            </a:pPr>
            <a:r>
              <a:rPr lang="en-IN" sz="2000" b="1" dirty="0" smtClean="0"/>
              <a:t>7.3 </a:t>
            </a:r>
            <a:r>
              <a:rPr lang="en-IN" sz="2000" b="1" dirty="0"/>
              <a:t>Fault-Based </a:t>
            </a:r>
            <a:r>
              <a:rPr lang="en-IN" sz="2000" b="1" dirty="0" smtClean="0"/>
              <a:t>Testing</a:t>
            </a:r>
          </a:p>
          <a:p>
            <a:pPr marL="0" indent="0" algn="just">
              <a:buNone/>
            </a:pPr>
            <a:r>
              <a:rPr lang="en-US" sz="2000" b="1" dirty="0" smtClean="0"/>
              <a:t>7.4 </a:t>
            </a:r>
            <a:r>
              <a:rPr lang="en-US" sz="2000" b="1" dirty="0"/>
              <a:t>Test Cases and the Class </a:t>
            </a:r>
            <a:r>
              <a:rPr lang="en-US" sz="2000" b="1" dirty="0" smtClean="0"/>
              <a:t>Hierarchy</a:t>
            </a:r>
          </a:p>
          <a:p>
            <a:pPr marL="0" indent="0" algn="just">
              <a:buNone/>
            </a:pPr>
            <a:r>
              <a:rPr lang="en-IN" sz="2000" b="1" dirty="0" smtClean="0"/>
              <a:t>7.5 </a:t>
            </a:r>
            <a:r>
              <a:rPr lang="en-IN" sz="2000" b="1" dirty="0"/>
              <a:t>Scenario-Based Test Design</a:t>
            </a:r>
          </a:p>
        </p:txBody>
      </p:sp>
    </p:spTree>
    <p:extLst>
      <p:ext uri="{BB962C8B-B14F-4D97-AF65-F5344CB8AC3E}">
        <p14:creationId xmlns:p14="http://schemas.microsoft.com/office/powerpoint/2010/main" val="37168675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561" y="1085309"/>
            <a:ext cx="7239000" cy="4846320"/>
          </a:xfrm>
        </p:spPr>
        <p:txBody>
          <a:bodyPr>
            <a:normAutofit fontScale="92500" lnSpcReduction="10000"/>
          </a:bodyPr>
          <a:lstStyle/>
          <a:p>
            <a:pPr marL="0" indent="0" algn="just">
              <a:buNone/>
            </a:pPr>
            <a:r>
              <a:rPr lang="en-US" sz="2000" b="1" dirty="0" smtClean="0"/>
              <a:t>7.1 </a:t>
            </a:r>
            <a:r>
              <a:rPr lang="en-US" sz="2000" b="1" dirty="0"/>
              <a:t>The Test-Case Design Implications of OO </a:t>
            </a:r>
            <a:r>
              <a:rPr lang="en-US" sz="2000" b="1" dirty="0" smtClean="0"/>
              <a:t>Concepts</a:t>
            </a:r>
          </a:p>
          <a:p>
            <a:pPr marL="0" indent="0" algn="just">
              <a:buNone/>
            </a:pPr>
            <a:endParaRPr lang="en-US" sz="2000" b="1" dirty="0" smtClean="0"/>
          </a:p>
          <a:p>
            <a:pPr algn="just">
              <a:buFont typeface="Arial" panose="020B0604020202020204" pitchFamily="34" charset="0"/>
              <a:buChar char="•"/>
            </a:pPr>
            <a:r>
              <a:rPr lang="en-US" sz="1800" dirty="0" smtClean="0"/>
              <a:t>As </a:t>
            </a:r>
            <a:r>
              <a:rPr lang="en-US" sz="1800" dirty="0"/>
              <a:t>a class evolves through the requirements and design models, it </a:t>
            </a:r>
            <a:r>
              <a:rPr lang="en-US" sz="1800" dirty="0" smtClean="0"/>
              <a:t>becomes a target for </a:t>
            </a:r>
            <a:r>
              <a:rPr lang="en-US" sz="1800" dirty="0"/>
              <a:t>test-case design.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Because </a:t>
            </a:r>
            <a:r>
              <a:rPr lang="en-US" sz="1800" dirty="0"/>
              <a:t>attributes and operations are </a:t>
            </a:r>
            <a:r>
              <a:rPr lang="en-US" sz="1800" dirty="0" smtClean="0"/>
              <a:t>encapsulated, testing operations </a:t>
            </a:r>
            <a:r>
              <a:rPr lang="en-US" sz="1800" dirty="0"/>
              <a:t>outside of the class is generally unproductive.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Although </a:t>
            </a:r>
            <a:r>
              <a:rPr lang="en-US" sz="1800" dirty="0">
                <a:solidFill>
                  <a:srgbClr val="FF0000"/>
                </a:solidFill>
              </a:rPr>
              <a:t>encapsulation </a:t>
            </a:r>
            <a:r>
              <a:rPr lang="en-US" sz="1800" dirty="0" smtClean="0">
                <a:solidFill>
                  <a:srgbClr val="FF0000"/>
                </a:solidFill>
              </a:rPr>
              <a:t>is an </a:t>
            </a:r>
            <a:r>
              <a:rPr lang="en-US" sz="1800" dirty="0">
                <a:solidFill>
                  <a:srgbClr val="FF0000"/>
                </a:solidFill>
              </a:rPr>
              <a:t>essential design concept for OO, it can create a minor obstacle when testing</a:t>
            </a:r>
            <a:r>
              <a:rPr lang="en-US" sz="1800" dirty="0" smtClean="0"/>
              <a:t>.</a:t>
            </a:r>
            <a:r>
              <a:rPr lang="en-US" sz="1800" dirty="0"/>
              <a:t>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Inheritance </a:t>
            </a:r>
            <a:r>
              <a:rPr lang="en-US" sz="1800" dirty="0"/>
              <a:t>may also present you with additional challenges </a:t>
            </a:r>
            <a:r>
              <a:rPr lang="en-US" sz="1800" dirty="0" smtClean="0"/>
              <a:t>during test-case design.</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t>In addition, multiple inheritance </a:t>
            </a:r>
            <a:r>
              <a:rPr lang="en-US" sz="1800" dirty="0" smtClean="0"/>
              <a:t>complicates testing </a:t>
            </a:r>
            <a:r>
              <a:rPr lang="en-US" sz="1800" dirty="0"/>
              <a:t>further by increasing the number of contexts for which testing is required</a:t>
            </a:r>
            <a:endParaRPr lang="en-US" sz="1800" b="1" dirty="0" smtClean="0"/>
          </a:p>
        </p:txBody>
      </p:sp>
    </p:spTree>
    <p:extLst>
      <p:ext uri="{BB962C8B-B14F-4D97-AF65-F5344CB8AC3E}">
        <p14:creationId xmlns:p14="http://schemas.microsoft.com/office/powerpoint/2010/main" val="10556255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561" y="1085309"/>
            <a:ext cx="7239000" cy="4846320"/>
          </a:xfrm>
        </p:spPr>
        <p:txBody>
          <a:bodyPr>
            <a:normAutofit/>
          </a:bodyPr>
          <a:lstStyle/>
          <a:p>
            <a:pPr marL="0" indent="0">
              <a:buNone/>
            </a:pPr>
            <a:r>
              <a:rPr lang="en-US" sz="1800" b="1" dirty="0" smtClean="0"/>
              <a:t>7.2 </a:t>
            </a:r>
            <a:r>
              <a:rPr lang="en-US" sz="1800" b="1" dirty="0"/>
              <a:t>Applicability of Conventional Test-Case Design Methods</a:t>
            </a:r>
            <a:endParaRPr lang="en-US" sz="1800" b="1" dirty="0" smtClean="0"/>
          </a:p>
          <a:p>
            <a:pPr marL="0" indent="0">
              <a:buNone/>
            </a:pPr>
            <a:endParaRPr lang="en-US" sz="1800" b="1" dirty="0" smtClean="0"/>
          </a:p>
          <a:p>
            <a:pPr algn="just">
              <a:buFont typeface="Arial" panose="020B0604020202020204" pitchFamily="34" charset="0"/>
              <a:buChar char="•"/>
            </a:pPr>
            <a:r>
              <a:rPr lang="en-US" sz="1800" dirty="0">
                <a:solidFill>
                  <a:srgbClr val="FF0000"/>
                </a:solidFill>
              </a:rPr>
              <a:t>Black-box testing </a:t>
            </a:r>
            <a:r>
              <a:rPr lang="en-US" sz="1800" dirty="0"/>
              <a:t>methods are as appropriate for OO systems as they are for </a:t>
            </a:r>
            <a:r>
              <a:rPr lang="en-US" sz="1800" dirty="0" smtClean="0"/>
              <a:t>systems </a:t>
            </a:r>
            <a:r>
              <a:rPr lang="en-US" sz="1800" dirty="0"/>
              <a:t>developed using conventional software engineering methods</a:t>
            </a:r>
            <a:r>
              <a:rPr lang="en-US" sz="1800" dirty="0" smtClean="0"/>
              <a:t>.</a:t>
            </a:r>
            <a:r>
              <a:rPr lang="en-US" sz="1800" dirty="0"/>
              <a:t>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The </a:t>
            </a:r>
            <a:r>
              <a:rPr lang="en-US" sz="1800" dirty="0"/>
              <a:t>white-box testing methods </a:t>
            </a:r>
            <a:r>
              <a:rPr lang="en-US" sz="1800" dirty="0" smtClean="0"/>
              <a:t>can </a:t>
            </a:r>
            <a:r>
              <a:rPr lang="en-US" sz="1800" dirty="0"/>
              <a:t>be applied to the </a:t>
            </a:r>
            <a:r>
              <a:rPr lang="en-US" sz="1800" dirty="0" smtClean="0"/>
              <a:t>operations </a:t>
            </a:r>
            <a:r>
              <a:rPr lang="en-US" sz="1800" dirty="0"/>
              <a:t>defined for a class. </a:t>
            </a:r>
            <a:r>
              <a:rPr lang="en-US" sz="1800" dirty="0">
                <a:solidFill>
                  <a:srgbClr val="FF0000"/>
                </a:solidFill>
              </a:rPr>
              <a:t>Basis path, loop testing, or data flow techniques can help </a:t>
            </a:r>
            <a:r>
              <a:rPr lang="en-US" sz="1800" dirty="0" smtClean="0">
                <a:solidFill>
                  <a:srgbClr val="FF0000"/>
                </a:solidFill>
              </a:rPr>
              <a:t>to ensure </a:t>
            </a:r>
            <a:r>
              <a:rPr lang="en-US" sz="1800" dirty="0">
                <a:solidFill>
                  <a:srgbClr val="FF0000"/>
                </a:solidFill>
              </a:rPr>
              <a:t>that </a:t>
            </a:r>
            <a:r>
              <a:rPr lang="en-US" sz="1800" dirty="0"/>
              <a:t>every </a:t>
            </a:r>
            <a:r>
              <a:rPr lang="en-US" sz="1800" dirty="0" smtClean="0"/>
              <a:t>statement </a:t>
            </a:r>
            <a:r>
              <a:rPr lang="en-US" sz="1800" dirty="0"/>
              <a:t>in an operation has been tested.</a:t>
            </a:r>
            <a:endParaRPr lang="en-US" sz="1800" b="1" dirty="0" smtClean="0"/>
          </a:p>
        </p:txBody>
      </p:sp>
    </p:spTree>
    <p:extLst>
      <p:ext uri="{BB962C8B-B14F-4D97-AF65-F5344CB8AC3E}">
        <p14:creationId xmlns:p14="http://schemas.microsoft.com/office/powerpoint/2010/main" val="27624094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962646"/>
            <a:ext cx="7239000" cy="4846320"/>
          </a:xfrm>
        </p:spPr>
        <p:txBody>
          <a:bodyPr>
            <a:normAutofit lnSpcReduction="10000"/>
          </a:bodyPr>
          <a:lstStyle/>
          <a:p>
            <a:pPr marL="0" indent="0">
              <a:buNone/>
            </a:pPr>
            <a:r>
              <a:rPr lang="en-US" sz="1800" b="1" dirty="0" smtClean="0"/>
              <a:t>7.3 </a:t>
            </a:r>
            <a:r>
              <a:rPr lang="en-IN" sz="1800" b="1" dirty="0"/>
              <a:t>Fault-Based </a:t>
            </a:r>
            <a:r>
              <a:rPr lang="en-IN" sz="1800" b="1" dirty="0" smtClean="0"/>
              <a:t>Testing</a:t>
            </a:r>
          </a:p>
          <a:p>
            <a:pPr marL="0" indent="0">
              <a:buNone/>
            </a:pPr>
            <a:endParaRPr lang="en-US" sz="1800" b="1" dirty="0" smtClean="0"/>
          </a:p>
          <a:p>
            <a:pPr algn="just">
              <a:buFont typeface="Arial" panose="020B0604020202020204" pitchFamily="34" charset="0"/>
              <a:buChar char="•"/>
            </a:pPr>
            <a:r>
              <a:rPr lang="en-US" sz="1800" dirty="0"/>
              <a:t>The object of fault-based testing within an OO system is to design tests that have </a:t>
            </a:r>
            <a:r>
              <a:rPr lang="en-US" sz="1800" dirty="0" smtClean="0"/>
              <a:t>a high </a:t>
            </a:r>
            <a:r>
              <a:rPr lang="en-US" sz="1800" dirty="0"/>
              <a:t>likelihood of uncovering </a:t>
            </a:r>
            <a:r>
              <a:rPr lang="en-US" sz="1800" dirty="0">
                <a:solidFill>
                  <a:srgbClr val="FF0000"/>
                </a:solidFill>
              </a:rPr>
              <a:t>plausible faults</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t>Because the product or system </a:t>
            </a:r>
            <a:r>
              <a:rPr lang="en-US" sz="1800" dirty="0" smtClean="0"/>
              <a:t>must conform </a:t>
            </a:r>
            <a:r>
              <a:rPr lang="en-US" sz="1800" dirty="0"/>
              <a:t>to customer </a:t>
            </a:r>
            <a:r>
              <a:rPr lang="en-US" sz="1800" dirty="0" smtClean="0"/>
              <a:t>requirements</a:t>
            </a:r>
            <a:r>
              <a:rPr lang="en-US" sz="1800" dirty="0"/>
              <a:t>, preliminary planning required to perform fault-</a:t>
            </a:r>
            <a:br>
              <a:rPr lang="en-US" sz="1800" dirty="0"/>
            </a:br>
            <a:r>
              <a:rPr lang="en-US" sz="1800" dirty="0"/>
              <a:t>based testing begins with the analysis model.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Integration </a:t>
            </a:r>
            <a:r>
              <a:rPr lang="en-US" sz="1800" dirty="0"/>
              <a:t>testing looks for plausible faults in operation calls or </a:t>
            </a:r>
            <a:r>
              <a:rPr lang="en-US" sz="1800" dirty="0" smtClean="0"/>
              <a:t>message connections</a:t>
            </a:r>
            <a:r>
              <a:rPr lang="en-US" sz="1800" dirty="0"/>
              <a:t>. Three types of faults are encountered in this context: unexpected result, </a:t>
            </a:r>
            <a:r>
              <a:rPr lang="en-US" sz="1800" dirty="0" smtClean="0"/>
              <a:t>wrong operation/message </a:t>
            </a:r>
            <a:r>
              <a:rPr lang="en-US" sz="1800" dirty="0"/>
              <a:t>used, and incorrect invocation</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a:t>T</a:t>
            </a:r>
            <a:r>
              <a:rPr lang="en-US" sz="1800" dirty="0" smtClean="0"/>
              <a:t>he </a:t>
            </a:r>
            <a:r>
              <a:rPr lang="en-US" sz="1800" dirty="0"/>
              <a:t>focus of </a:t>
            </a:r>
            <a:r>
              <a:rPr lang="en-US" sz="1800" dirty="0">
                <a:solidFill>
                  <a:srgbClr val="FF0000"/>
                </a:solidFill>
              </a:rPr>
              <a:t>integration testing </a:t>
            </a:r>
            <a:r>
              <a:rPr lang="en-US" sz="1800" dirty="0" smtClean="0">
                <a:solidFill>
                  <a:srgbClr val="FF0000"/>
                </a:solidFill>
              </a:rPr>
              <a:t>is to </a:t>
            </a:r>
            <a:r>
              <a:rPr lang="en-US" sz="1800" dirty="0">
                <a:solidFill>
                  <a:srgbClr val="FF0000"/>
                </a:solidFill>
              </a:rPr>
              <a:t>determine whether errors exist in the calling code</a:t>
            </a:r>
            <a:r>
              <a:rPr lang="en-US" sz="1800" dirty="0"/>
              <a:t>, not the called code. </a:t>
            </a:r>
            <a:endParaRPr lang="en-US" sz="1800" b="1" dirty="0" smtClean="0"/>
          </a:p>
        </p:txBody>
      </p:sp>
    </p:spTree>
    <p:extLst>
      <p:ext uri="{BB962C8B-B14F-4D97-AF65-F5344CB8AC3E}">
        <p14:creationId xmlns:p14="http://schemas.microsoft.com/office/powerpoint/2010/main" val="17374504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962646"/>
            <a:ext cx="7239000" cy="4846320"/>
          </a:xfrm>
        </p:spPr>
        <p:txBody>
          <a:bodyPr>
            <a:normAutofit/>
          </a:bodyPr>
          <a:lstStyle/>
          <a:p>
            <a:pPr marL="0" indent="0" algn="just">
              <a:buNone/>
            </a:pPr>
            <a:r>
              <a:rPr lang="en-US" sz="1800" b="1" dirty="0" smtClean="0"/>
              <a:t>7.4 </a:t>
            </a:r>
            <a:r>
              <a:rPr lang="en-US" sz="1800" b="1" dirty="0"/>
              <a:t>Test Cases and the Class </a:t>
            </a:r>
            <a:r>
              <a:rPr lang="en-US" sz="1800" b="1" dirty="0" smtClean="0"/>
              <a:t>Hierarchy</a:t>
            </a:r>
          </a:p>
          <a:p>
            <a:pPr marL="0" indent="0" algn="just">
              <a:buNone/>
            </a:pPr>
            <a:endParaRPr lang="en-US" sz="1800" b="1" dirty="0" smtClean="0"/>
          </a:p>
          <a:p>
            <a:pPr algn="just">
              <a:buFont typeface="Arial" panose="020B0604020202020204" pitchFamily="34" charset="0"/>
              <a:buChar char="•"/>
            </a:pPr>
            <a:r>
              <a:rPr lang="en-US" sz="1800" dirty="0"/>
              <a:t>Inheritance does not obviate the need for thorough testing of all derived classes. </a:t>
            </a:r>
            <a:r>
              <a:rPr lang="en-US" sz="1800" dirty="0" smtClean="0"/>
              <a:t>In fact</a:t>
            </a:r>
            <a:r>
              <a:rPr lang="en-US" sz="1800" dirty="0"/>
              <a:t>, it can actually </a:t>
            </a:r>
            <a:r>
              <a:rPr lang="en-US" sz="1800" dirty="0">
                <a:solidFill>
                  <a:srgbClr val="FF0000"/>
                </a:solidFill>
              </a:rPr>
              <a:t>complicate the testing process</a:t>
            </a:r>
            <a:r>
              <a:rPr lang="en-US" sz="1800" dirty="0"/>
              <a:t>.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Consider </a:t>
            </a:r>
            <a:r>
              <a:rPr lang="en-US" sz="1800" dirty="0"/>
              <a:t>the </a:t>
            </a:r>
            <a:r>
              <a:rPr lang="en-US" sz="1800" dirty="0" smtClean="0"/>
              <a:t>situation. A </a:t>
            </a:r>
            <a:r>
              <a:rPr lang="en-US" sz="1800" dirty="0"/>
              <a:t>class Base contains operations inherited() and redefined(). A class Derived </a:t>
            </a:r>
            <a:r>
              <a:rPr lang="en-US" sz="1800" dirty="0" smtClean="0"/>
              <a:t>redefines </a:t>
            </a:r>
            <a:r>
              <a:rPr lang="en-US" sz="1800" dirty="0"/>
              <a:t>redefined() to serve in a local context. There is little doubt that Derived::redefined</a:t>
            </a:r>
            <a:r>
              <a:rPr lang="en-US" sz="1800" dirty="0" smtClean="0"/>
              <a:t>()</a:t>
            </a:r>
            <a:r>
              <a:rPr lang="en-US" sz="1800" dirty="0"/>
              <a:t> has to be tested because it represents a new design and new code. </a:t>
            </a:r>
            <a:r>
              <a:rPr lang="en-US" sz="1800" dirty="0">
                <a:solidFill>
                  <a:srgbClr val="FF0000"/>
                </a:solidFill>
              </a:rPr>
              <a:t>But </a:t>
            </a:r>
            <a:r>
              <a:rPr lang="en-US" sz="1800" dirty="0" smtClean="0">
                <a:solidFill>
                  <a:srgbClr val="FF0000"/>
                </a:solidFill>
              </a:rPr>
              <a:t>does Derived</a:t>
            </a:r>
            <a:r>
              <a:rPr lang="en-US" sz="1800" dirty="0">
                <a:solidFill>
                  <a:srgbClr val="FF0000"/>
                </a:solidFill>
              </a:rPr>
              <a:t>::inherited() have to be retested</a:t>
            </a:r>
            <a:r>
              <a:rPr lang="en-US" sz="1800" dirty="0" smtClean="0">
                <a:solidFill>
                  <a:srgbClr val="FF0000"/>
                </a:solidFill>
              </a:rPr>
              <a:t>?</a:t>
            </a:r>
            <a:r>
              <a:rPr lang="en-US" sz="1800" dirty="0">
                <a:solidFill>
                  <a:srgbClr val="FF0000"/>
                </a:solidFill>
              </a:rPr>
              <a:t> </a:t>
            </a:r>
            <a:endParaRPr lang="en-US" sz="1800" dirty="0" smtClean="0">
              <a:solidFill>
                <a:srgbClr val="FF0000"/>
              </a:solidFill>
            </a:endParaRP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Test </a:t>
            </a:r>
            <a:r>
              <a:rPr lang="en-US" sz="1800" dirty="0"/>
              <a:t>inputs may be appropriate for both base and derived classes, but the </a:t>
            </a:r>
            <a:r>
              <a:rPr lang="en-US" sz="1800" dirty="0" smtClean="0"/>
              <a:t>expected results </a:t>
            </a:r>
            <a:r>
              <a:rPr lang="en-US" sz="1800" dirty="0"/>
              <a:t>may </a:t>
            </a:r>
            <a:r>
              <a:rPr lang="en-US" sz="1800" dirty="0" smtClean="0"/>
              <a:t>.differ </a:t>
            </a:r>
            <a:r>
              <a:rPr lang="en-US" sz="1800" dirty="0"/>
              <a:t>in the derived class</a:t>
            </a:r>
            <a:endParaRPr lang="en-US" sz="1800" b="1" dirty="0" smtClean="0"/>
          </a:p>
        </p:txBody>
      </p:sp>
    </p:spTree>
    <p:extLst>
      <p:ext uri="{BB962C8B-B14F-4D97-AF65-F5344CB8AC3E}">
        <p14:creationId xmlns:p14="http://schemas.microsoft.com/office/powerpoint/2010/main" val="1167150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962646"/>
            <a:ext cx="7239000" cy="4846320"/>
          </a:xfrm>
        </p:spPr>
        <p:txBody>
          <a:bodyPr>
            <a:normAutofit lnSpcReduction="10000"/>
          </a:bodyPr>
          <a:lstStyle/>
          <a:p>
            <a:pPr marL="0" indent="0" algn="just">
              <a:buNone/>
            </a:pPr>
            <a:r>
              <a:rPr lang="en-US" sz="1800" b="1" dirty="0" smtClean="0"/>
              <a:t>7.5 </a:t>
            </a:r>
            <a:r>
              <a:rPr lang="en-IN" sz="1800" b="1" dirty="0" smtClean="0"/>
              <a:t>Scenario-Based </a:t>
            </a:r>
            <a:r>
              <a:rPr lang="en-IN" sz="1800" b="1" dirty="0"/>
              <a:t>Test </a:t>
            </a:r>
            <a:r>
              <a:rPr lang="en-IN" sz="1800" b="1" dirty="0" smtClean="0"/>
              <a:t>Design</a:t>
            </a:r>
          </a:p>
          <a:p>
            <a:pPr marL="0" indent="0" algn="just">
              <a:buNone/>
            </a:pPr>
            <a:endParaRPr lang="en-US" sz="1800" b="1" dirty="0" smtClean="0"/>
          </a:p>
          <a:p>
            <a:pPr algn="just">
              <a:buFont typeface="Arial" panose="020B0604020202020204" pitchFamily="34" charset="0"/>
              <a:buChar char="•"/>
            </a:pPr>
            <a:r>
              <a:rPr lang="en-US" sz="1800" dirty="0"/>
              <a:t>Fault-based testing misses two main types of errors</a:t>
            </a:r>
            <a:r>
              <a:rPr lang="en-US" sz="1800" dirty="0" smtClean="0"/>
              <a:t>:</a:t>
            </a:r>
          </a:p>
          <a:p>
            <a:pPr marL="0" indent="0">
              <a:buNone/>
            </a:pPr>
            <a:r>
              <a:rPr lang="en-US" sz="1800" dirty="0" smtClean="0"/>
              <a:t>             (1)incorrect specifications and</a:t>
            </a:r>
            <a:br>
              <a:rPr lang="en-US" sz="1800" dirty="0" smtClean="0"/>
            </a:br>
            <a:r>
              <a:rPr lang="en-US" sz="1800" dirty="0" smtClean="0"/>
              <a:t>             (2) interactions among subsystems.</a:t>
            </a:r>
          </a:p>
          <a:p>
            <a:pPr marL="0" indent="0">
              <a:buNone/>
            </a:pPr>
            <a:endParaRPr lang="en-US" sz="1800" dirty="0" smtClean="0"/>
          </a:p>
          <a:p>
            <a:pPr algn="just">
              <a:buFont typeface="Arial" panose="020B0604020202020204" pitchFamily="34" charset="0"/>
              <a:buChar char="•"/>
            </a:pPr>
            <a:r>
              <a:rPr lang="en-US" sz="1800" dirty="0" smtClean="0"/>
              <a:t> </a:t>
            </a:r>
            <a:r>
              <a:rPr lang="en-US" sz="1800" dirty="0"/>
              <a:t>Scenario-based testing concentrates on </a:t>
            </a:r>
            <a:r>
              <a:rPr lang="en-US" sz="1800" dirty="0">
                <a:solidFill>
                  <a:srgbClr val="FF0000"/>
                </a:solidFill>
              </a:rPr>
              <a:t>what the user does, not what </a:t>
            </a:r>
            <a:r>
              <a:rPr lang="en-US" sz="1800" dirty="0" smtClean="0">
                <a:solidFill>
                  <a:srgbClr val="FF0000"/>
                </a:solidFill>
              </a:rPr>
              <a:t>the product does.</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t>Scenarios uncover interaction errors. But to accomplish this, test cases must </a:t>
            </a:r>
            <a:r>
              <a:rPr lang="en-US" sz="1800" dirty="0" smtClean="0"/>
              <a:t>be more </a:t>
            </a:r>
            <a:r>
              <a:rPr lang="en-US" sz="1800" dirty="0"/>
              <a:t>complex and more realistic than fault-based tests.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Scenario-based testing tends </a:t>
            </a:r>
            <a:r>
              <a:rPr lang="en-US" sz="1800" dirty="0"/>
              <a:t>to </a:t>
            </a:r>
            <a:r>
              <a:rPr lang="en-US" sz="1800" dirty="0">
                <a:solidFill>
                  <a:srgbClr val="FF0000"/>
                </a:solidFill>
              </a:rPr>
              <a:t>exercise multiple subsystems in a single </a:t>
            </a:r>
            <a:r>
              <a:rPr lang="en-US" sz="1800" dirty="0" smtClean="0">
                <a:solidFill>
                  <a:srgbClr val="FF0000"/>
                </a:solidFill>
              </a:rPr>
              <a:t>test.</a:t>
            </a:r>
            <a:endParaRPr lang="en-US" sz="1800" b="1" dirty="0" smtClean="0">
              <a:solidFill>
                <a:srgbClr val="FF0000"/>
              </a:solidFill>
            </a:endParaRPr>
          </a:p>
        </p:txBody>
      </p:sp>
    </p:spTree>
    <p:extLst>
      <p:ext uri="{BB962C8B-B14F-4D97-AF65-F5344CB8AC3E}">
        <p14:creationId xmlns:p14="http://schemas.microsoft.com/office/powerpoint/2010/main" val="1156080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962646"/>
            <a:ext cx="7239000" cy="4846320"/>
          </a:xfrm>
        </p:spPr>
        <p:txBody>
          <a:bodyPr>
            <a:normAutofit/>
          </a:bodyPr>
          <a:lstStyle/>
          <a:p>
            <a:pPr marL="0" indent="0" algn="just">
              <a:buNone/>
            </a:pPr>
            <a:r>
              <a:rPr lang="en-US" sz="1800" b="1" dirty="0" smtClean="0"/>
              <a:t>7.6 </a:t>
            </a:r>
            <a:r>
              <a:rPr lang="en-US" sz="1800" b="1" dirty="0"/>
              <a:t>Testing Surface Structure and Deep </a:t>
            </a:r>
            <a:r>
              <a:rPr lang="en-US" sz="1800" b="1" dirty="0" smtClean="0"/>
              <a:t>Structure</a:t>
            </a:r>
          </a:p>
          <a:p>
            <a:pPr marL="0" indent="0" algn="just">
              <a:buNone/>
            </a:pPr>
            <a:endParaRPr lang="en-US" sz="1800" b="1" dirty="0" smtClean="0"/>
          </a:p>
          <a:p>
            <a:pPr algn="just">
              <a:buFont typeface="Arial" panose="020B0604020202020204" pitchFamily="34" charset="0"/>
              <a:buChar char="•"/>
            </a:pPr>
            <a:r>
              <a:rPr lang="en-US" sz="1800" dirty="0">
                <a:solidFill>
                  <a:srgbClr val="FF0000"/>
                </a:solidFill>
              </a:rPr>
              <a:t>Surface structure refers to the externally observable </a:t>
            </a:r>
            <a:r>
              <a:rPr lang="en-US" sz="1800" dirty="0"/>
              <a:t>structure of an OO program. </a:t>
            </a:r>
            <a:r>
              <a:rPr lang="en-US" sz="1800" dirty="0" smtClean="0"/>
              <a:t>That is</a:t>
            </a:r>
            <a:r>
              <a:rPr lang="en-US" sz="1800" dirty="0"/>
              <a:t>, the structure that is immediately obvious to an end user</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a:solidFill>
                  <a:srgbClr val="FF0000"/>
                </a:solidFill>
              </a:rPr>
              <a:t>Deep structure refers to the internal technical </a:t>
            </a:r>
            <a:r>
              <a:rPr lang="en-US" sz="1800" dirty="0"/>
              <a:t>details of an OO program, that is, </a:t>
            </a:r>
            <a:r>
              <a:rPr lang="en-US" sz="1800" dirty="0" smtClean="0"/>
              <a:t>the structure </a:t>
            </a:r>
            <a:r>
              <a:rPr lang="en-US" sz="1800" dirty="0"/>
              <a:t>that is understood by examining the design and/or code</a:t>
            </a:r>
            <a:r>
              <a:rPr lang="en-US" sz="1800" dirty="0" smtClean="0"/>
              <a:t>.</a:t>
            </a:r>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 </a:t>
            </a:r>
            <a:r>
              <a:rPr lang="en-US" sz="1800" dirty="0"/>
              <a:t>Deep </a:t>
            </a:r>
            <a:r>
              <a:rPr lang="en-US" sz="1800" dirty="0" smtClean="0"/>
              <a:t>structure testing </a:t>
            </a:r>
            <a:r>
              <a:rPr lang="en-US" sz="1800" dirty="0"/>
              <a:t>is designed to exercise dependencies, behaviors, and communication </a:t>
            </a:r>
            <a:r>
              <a:rPr lang="en-US" sz="1800" dirty="0" smtClean="0"/>
              <a:t>mechanisms </a:t>
            </a:r>
            <a:r>
              <a:rPr lang="en-US" sz="1800" dirty="0"/>
              <a:t>that have been established as part of the design model for OO software.</a:t>
            </a:r>
            <a:endParaRPr lang="en-US" sz="1800" b="1" dirty="0" smtClean="0">
              <a:solidFill>
                <a:srgbClr val="FF0000"/>
              </a:solidFill>
            </a:endParaRPr>
          </a:p>
        </p:txBody>
      </p:sp>
    </p:spTree>
    <p:extLst>
      <p:ext uri="{BB962C8B-B14F-4D97-AF65-F5344CB8AC3E}">
        <p14:creationId xmlns:p14="http://schemas.microsoft.com/office/powerpoint/2010/main" val="40992553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1" y="0"/>
            <a:ext cx="7239000" cy="1143000"/>
          </a:xfrm>
        </p:spPr>
        <p:txBody>
          <a:bodyPr>
            <a:normAutofit/>
          </a:bodyPr>
          <a:lstStyle/>
          <a:p>
            <a:r>
              <a:rPr lang="en-IN" sz="2400" dirty="0">
                <a:latin typeface="Cambria" pitchFamily="18" charset="0"/>
                <a:ea typeface="Cambria" pitchFamily="18" charset="0"/>
              </a:rPr>
              <a:t> </a:t>
            </a:r>
            <a:r>
              <a:rPr lang="en-IN" sz="2400" dirty="0" smtClean="0">
                <a:latin typeface="Cambria" pitchFamily="18" charset="0"/>
                <a:ea typeface="Cambria" pitchFamily="18" charset="0"/>
              </a:rPr>
              <a:t>8.Class </a:t>
            </a:r>
            <a:r>
              <a:rPr lang="en-IN" sz="2400" dirty="0">
                <a:latin typeface="Cambria" pitchFamily="18" charset="0"/>
                <a:ea typeface="Cambria" pitchFamily="18" charset="0"/>
              </a:rPr>
              <a:t>level testing methods</a:t>
            </a:r>
            <a:endParaRPr lang="en-IN" sz="2400" dirty="0"/>
          </a:p>
        </p:txBody>
      </p:sp>
      <p:sp>
        <p:nvSpPr>
          <p:cNvPr id="3" name="Content Placeholder 2"/>
          <p:cNvSpPr>
            <a:spLocks noGrp="1"/>
          </p:cNvSpPr>
          <p:nvPr>
            <p:ph idx="1"/>
          </p:nvPr>
        </p:nvSpPr>
        <p:spPr>
          <a:xfrm>
            <a:off x="501804" y="1419845"/>
            <a:ext cx="7239000" cy="4846320"/>
          </a:xfrm>
        </p:spPr>
        <p:txBody>
          <a:bodyPr>
            <a:noAutofit/>
          </a:bodyPr>
          <a:lstStyle/>
          <a:p>
            <a:pPr marL="0" indent="0" algn="just">
              <a:buNone/>
            </a:pPr>
            <a:r>
              <a:rPr lang="en-US" sz="1800" dirty="0"/>
              <a:t>Testing “in the small” focuses on a single class and the methods that are </a:t>
            </a:r>
            <a:r>
              <a:rPr lang="en-US" sz="1800" dirty="0" smtClean="0"/>
              <a:t>encapsulated </a:t>
            </a:r>
            <a:r>
              <a:rPr lang="en-US" sz="1800" dirty="0"/>
              <a:t>by the class. Random testing and partitioning are methods that can be used </a:t>
            </a:r>
            <a:r>
              <a:rPr lang="en-US" sz="1800" dirty="0" smtClean="0"/>
              <a:t>to exercise </a:t>
            </a:r>
            <a:r>
              <a:rPr lang="en-US" sz="1800" dirty="0"/>
              <a:t>a class during OO </a:t>
            </a:r>
            <a:r>
              <a:rPr lang="en-US" sz="1800" dirty="0" smtClean="0"/>
              <a:t>testing.</a:t>
            </a:r>
          </a:p>
          <a:p>
            <a:pPr marL="0" indent="0" algn="just">
              <a:buNone/>
            </a:pPr>
            <a:endParaRPr lang="en-US" sz="1800" dirty="0"/>
          </a:p>
          <a:p>
            <a:pPr marL="0" indent="0" algn="just">
              <a:buNone/>
            </a:pPr>
            <a:r>
              <a:rPr lang="en-IN" sz="1800" b="1" dirty="0" smtClean="0">
                <a:latin typeface="Cambria" pitchFamily="18" charset="0"/>
                <a:ea typeface="Cambria" pitchFamily="18" charset="0"/>
              </a:rPr>
              <a:t>8.1</a:t>
            </a:r>
            <a:r>
              <a:rPr lang="en-IN" sz="1800" b="1" dirty="0"/>
              <a:t> Random Testing for OO </a:t>
            </a:r>
            <a:r>
              <a:rPr lang="en-IN" sz="1800" b="1" dirty="0" smtClean="0"/>
              <a:t>Classes </a:t>
            </a:r>
          </a:p>
          <a:p>
            <a:pPr marL="0" indent="0" algn="just">
              <a:buNone/>
            </a:pPr>
            <a:endParaRPr lang="en-IN" sz="1800" b="1" dirty="0" smtClean="0"/>
          </a:p>
          <a:p>
            <a:pPr marL="0" indent="0" algn="just">
              <a:buNone/>
            </a:pPr>
            <a:r>
              <a:rPr lang="en-US" sz="1800" dirty="0" smtClean="0"/>
              <a:t>consider </a:t>
            </a:r>
            <a:r>
              <a:rPr lang="en-US" sz="1800" dirty="0"/>
              <a:t>a banking application </a:t>
            </a:r>
            <a:r>
              <a:rPr lang="en-US" sz="1800" dirty="0" smtClean="0"/>
              <a:t>in which </a:t>
            </a:r>
            <a:r>
              <a:rPr lang="en-US" sz="1800" dirty="0"/>
              <a:t>an Account class has the following operations</a:t>
            </a:r>
            <a:r>
              <a:rPr lang="en-US" sz="1800" dirty="0" smtClean="0"/>
              <a:t>:</a:t>
            </a:r>
          </a:p>
          <a:p>
            <a:pPr marL="532638" lvl="1" indent="-285750" algn="just"/>
            <a:r>
              <a:rPr lang="en-US" sz="1500" dirty="0" smtClean="0"/>
              <a:t>open</a:t>
            </a:r>
            <a:r>
              <a:rPr lang="en-US" sz="1500" dirty="0"/>
              <a:t>(), </a:t>
            </a:r>
            <a:endParaRPr lang="en-US" sz="1500" dirty="0" smtClean="0"/>
          </a:p>
          <a:p>
            <a:pPr marL="532638" lvl="1" indent="-285750" algn="just"/>
            <a:r>
              <a:rPr lang="en-US" sz="1500" dirty="0" smtClean="0"/>
              <a:t>setup(),</a:t>
            </a:r>
          </a:p>
          <a:p>
            <a:pPr marL="532638" lvl="1" indent="-285750" algn="just"/>
            <a:r>
              <a:rPr lang="en-US" sz="1500" dirty="0" smtClean="0"/>
              <a:t>deposit(),</a:t>
            </a:r>
          </a:p>
          <a:p>
            <a:pPr marL="532638" lvl="1" indent="-285750" algn="just"/>
            <a:r>
              <a:rPr lang="en-US" sz="1500" dirty="0" smtClean="0"/>
              <a:t>with-draw</a:t>
            </a:r>
            <a:r>
              <a:rPr lang="en-US" sz="1500" dirty="0"/>
              <a:t>(), </a:t>
            </a:r>
            <a:endParaRPr lang="en-US" sz="1500" dirty="0" smtClean="0"/>
          </a:p>
          <a:p>
            <a:pPr marL="532638" lvl="1" indent="-285750" algn="just"/>
            <a:r>
              <a:rPr lang="en-US" sz="1500" dirty="0" smtClean="0"/>
              <a:t>balance</a:t>
            </a:r>
            <a:r>
              <a:rPr lang="en-US" sz="1500" dirty="0"/>
              <a:t>(), </a:t>
            </a:r>
            <a:endParaRPr lang="en-US" sz="1500" dirty="0" smtClean="0"/>
          </a:p>
          <a:p>
            <a:pPr marL="532638" lvl="1" indent="-285750" algn="just"/>
            <a:r>
              <a:rPr lang="en-US" sz="1500" dirty="0" smtClean="0"/>
              <a:t>summarize(),</a:t>
            </a:r>
          </a:p>
          <a:p>
            <a:pPr marL="532638" lvl="1" indent="-285750" algn="just"/>
            <a:r>
              <a:rPr lang="en-US" sz="1500" dirty="0" err="1" smtClean="0"/>
              <a:t>creditLimit</a:t>
            </a:r>
            <a:r>
              <a:rPr lang="en-US" sz="1500" dirty="0"/>
              <a:t>(), and </a:t>
            </a:r>
            <a:endParaRPr lang="en-US" sz="1500" dirty="0" smtClean="0"/>
          </a:p>
          <a:p>
            <a:pPr marL="532638" lvl="1" indent="-285750" algn="just"/>
            <a:r>
              <a:rPr lang="en-US" sz="1500" dirty="0" smtClean="0"/>
              <a:t>close()</a:t>
            </a:r>
            <a:endParaRPr lang="en-IN" sz="1500" b="1" dirty="0"/>
          </a:p>
        </p:txBody>
      </p:sp>
    </p:spTree>
    <p:extLst>
      <p:ext uri="{BB962C8B-B14F-4D97-AF65-F5344CB8AC3E}">
        <p14:creationId xmlns:p14="http://schemas.microsoft.com/office/powerpoint/2010/main" val="39235641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51" y="1241426"/>
            <a:ext cx="7239000" cy="4846320"/>
          </a:xfrm>
        </p:spPr>
        <p:txBody>
          <a:bodyPr>
            <a:normAutofit/>
          </a:bodyPr>
          <a:lstStyle/>
          <a:p>
            <a:pPr algn="just">
              <a:buFont typeface="Arial" panose="020B0604020202020204" pitchFamily="34" charset="0"/>
              <a:buChar char="•"/>
            </a:pPr>
            <a:r>
              <a:rPr lang="en-US" sz="1800" dirty="0"/>
              <a:t>Each of these operations may be applied for Account, but certain </a:t>
            </a:r>
            <a:r>
              <a:rPr lang="en-US" sz="1800" dirty="0">
                <a:solidFill>
                  <a:srgbClr val="FF0000"/>
                </a:solidFill>
              </a:rPr>
              <a:t>constraints </a:t>
            </a:r>
            <a:r>
              <a:rPr lang="en-US" sz="1800" dirty="0" smtClean="0">
                <a:solidFill>
                  <a:srgbClr val="FF0000"/>
                </a:solidFill>
              </a:rPr>
              <a:t>are </a:t>
            </a:r>
            <a:r>
              <a:rPr lang="en-US" sz="1800" dirty="0">
                <a:solidFill>
                  <a:srgbClr val="FF0000"/>
                </a:solidFill>
              </a:rPr>
              <a:t>implied by the nature of the problem</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t>Even with these constraints, there are many permutations of the operations. </a:t>
            </a:r>
            <a:endParaRPr lang="en-US" sz="1800" dirty="0" smtClean="0"/>
          </a:p>
          <a:p>
            <a:pPr algn="just">
              <a:buFont typeface="Arial" panose="020B0604020202020204" pitchFamily="34" charset="0"/>
              <a:buChar char="•"/>
            </a:pPr>
            <a:endParaRPr lang="en-US" sz="1800" dirty="0"/>
          </a:p>
          <a:p>
            <a:pPr algn="just">
              <a:buFont typeface="Arial" panose="020B0604020202020204" pitchFamily="34" charset="0"/>
              <a:buChar char="•"/>
            </a:pPr>
            <a:r>
              <a:rPr lang="en-US" sz="1800" dirty="0" smtClean="0"/>
              <a:t>The </a:t>
            </a:r>
            <a:r>
              <a:rPr lang="en-US" sz="1800" dirty="0"/>
              <a:t>minimum behavioral life history of an instance of Account includes the following operations:</a:t>
            </a:r>
            <a:endParaRPr lang="en-IN" sz="1800" b="1" dirty="0"/>
          </a:p>
          <a:p>
            <a:pPr algn="just">
              <a:buFont typeface="Arial" panose="020B0604020202020204" pitchFamily="34" charset="0"/>
              <a:buChar char="•"/>
            </a:pPr>
            <a:endParaRPr lang="en-IN" sz="1800" dirty="0"/>
          </a:p>
        </p:txBody>
      </p:sp>
      <p:sp>
        <p:nvSpPr>
          <p:cNvPr id="4" name="Rectangle 3"/>
          <p:cNvSpPr/>
          <p:nvPr/>
        </p:nvSpPr>
        <p:spPr>
          <a:xfrm>
            <a:off x="2313984" y="4189512"/>
            <a:ext cx="2731838" cy="307777"/>
          </a:xfrm>
          <a:prstGeom prst="rect">
            <a:avLst/>
          </a:prstGeom>
        </p:spPr>
        <p:txBody>
          <a:bodyPr wrap="none">
            <a:spAutoFit/>
          </a:bodyPr>
          <a:lstStyle/>
          <a:p>
            <a:r>
              <a:rPr lang="en-IN" smtClean="0">
                <a:latin typeface="Times New Roman" panose="02020603050405020304" pitchFamily="18" charset="0"/>
              </a:rPr>
              <a:t>open•setup•deposit•withdraw•close</a:t>
            </a:r>
            <a:endParaRPr lang="en-IN" dirty="0"/>
          </a:p>
        </p:txBody>
      </p:sp>
      <p:sp>
        <p:nvSpPr>
          <p:cNvPr id="5" name="Rectangle 4"/>
          <p:cNvSpPr/>
          <p:nvPr/>
        </p:nvSpPr>
        <p:spPr>
          <a:xfrm>
            <a:off x="825190" y="4676595"/>
            <a:ext cx="6701883" cy="307777"/>
          </a:xfrm>
          <a:prstGeom prst="rect">
            <a:avLst/>
          </a:prstGeom>
        </p:spPr>
        <p:txBody>
          <a:bodyPr wrap="square">
            <a:spAutoFit/>
          </a:bodyPr>
          <a:lstStyle/>
          <a:p>
            <a:r>
              <a:rPr lang="en-IN" dirty="0" err="1">
                <a:latin typeface="Times New Roman" panose="02020603050405020304" pitchFamily="18" charset="0"/>
              </a:rPr>
              <a:t>open•setup•deposit</a:t>
            </a:r>
            <a:r>
              <a:rPr lang="en-IN" dirty="0">
                <a:latin typeface="Times New Roman" panose="02020603050405020304" pitchFamily="18" charset="0"/>
              </a:rPr>
              <a:t>•[</a:t>
            </a:r>
            <a:r>
              <a:rPr lang="en-IN" dirty="0" err="1">
                <a:latin typeface="Times New Roman" panose="02020603050405020304" pitchFamily="18" charset="0"/>
              </a:rPr>
              <a:t>deposit|withdraw|balance|summarize|creditLimit</a:t>
            </a:r>
            <a:r>
              <a:rPr lang="en-IN" dirty="0">
                <a:latin typeface="Times New Roman" panose="02020603050405020304" pitchFamily="18" charset="0"/>
              </a:rPr>
              <a:t>] </a:t>
            </a:r>
            <a:r>
              <a:rPr lang="en-IN" dirty="0" err="1" smtClean="0">
                <a:latin typeface="Times New Roman" panose="02020603050405020304" pitchFamily="18" charset="0"/>
              </a:rPr>
              <a:t>n•withdraw•close</a:t>
            </a:r>
            <a:endParaRPr lang="en-IN" dirty="0"/>
          </a:p>
        </p:txBody>
      </p:sp>
      <p:sp>
        <p:nvSpPr>
          <p:cNvPr id="6" name="Rectangle 5"/>
          <p:cNvSpPr/>
          <p:nvPr/>
        </p:nvSpPr>
        <p:spPr>
          <a:xfrm>
            <a:off x="825190" y="5163678"/>
            <a:ext cx="6882161" cy="738664"/>
          </a:xfrm>
          <a:prstGeom prst="rect">
            <a:avLst/>
          </a:prstGeom>
        </p:spPr>
        <p:txBody>
          <a:bodyPr wrap="square">
            <a:spAutoFit/>
          </a:bodyPr>
          <a:lstStyle/>
          <a:p>
            <a:r>
              <a:rPr lang="en-US" b="1" dirty="0">
                <a:latin typeface="Times New Roman" panose="02020603050405020304" pitchFamily="18" charset="0"/>
              </a:rPr>
              <a:t>Test case r1: </a:t>
            </a:r>
            <a:r>
              <a:rPr lang="en-US" b="1" dirty="0" err="1" smtClean="0">
                <a:latin typeface="Times New Roman" panose="02020603050405020304" pitchFamily="18" charset="0"/>
              </a:rPr>
              <a:t>open•setup•deposit•deposit•balance•summarize•withdraw•close</a:t>
            </a:r>
            <a:endParaRPr lang="en-US" b="1" dirty="0" smtClean="0">
              <a:latin typeface="Times New Roman" panose="02020603050405020304" pitchFamily="18" charset="0"/>
            </a:endParaRPr>
          </a:p>
          <a:p>
            <a:r>
              <a:rPr lang="en-US" b="1" dirty="0"/>
              <a:t/>
            </a:r>
            <a:br>
              <a:rPr lang="en-US" b="1" dirty="0"/>
            </a:br>
            <a:r>
              <a:rPr lang="en-US" b="1" dirty="0">
                <a:latin typeface="Times New Roman" panose="02020603050405020304" pitchFamily="18" charset="0"/>
              </a:rPr>
              <a:t>Test case r2: open•setup•deposit•withdraw•deposit•balance•creditLimit•withdraw•close</a:t>
            </a:r>
            <a:endParaRPr lang="en-IN" b="1" dirty="0"/>
          </a:p>
        </p:txBody>
      </p:sp>
    </p:spTree>
    <p:extLst>
      <p:ext uri="{BB962C8B-B14F-4D97-AF65-F5344CB8AC3E}">
        <p14:creationId xmlns:p14="http://schemas.microsoft.com/office/powerpoint/2010/main" val="1947923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962646"/>
            <a:ext cx="7239000" cy="4846320"/>
          </a:xfrm>
        </p:spPr>
        <p:txBody>
          <a:bodyPr>
            <a:normAutofit fontScale="92500" lnSpcReduction="10000"/>
          </a:bodyPr>
          <a:lstStyle/>
          <a:p>
            <a:pPr marL="0" indent="0" algn="just">
              <a:buNone/>
            </a:pPr>
            <a:r>
              <a:rPr lang="en-US" sz="1800" b="1" dirty="0" smtClean="0"/>
              <a:t>8.2 </a:t>
            </a:r>
            <a:r>
              <a:rPr lang="en-US" sz="1800" b="1" dirty="0"/>
              <a:t>Partition Testing at the Class </a:t>
            </a:r>
            <a:r>
              <a:rPr lang="en-US" sz="1800" b="1" dirty="0" smtClean="0"/>
              <a:t>Level</a:t>
            </a:r>
          </a:p>
          <a:p>
            <a:pPr marL="0" indent="0" algn="just">
              <a:buNone/>
            </a:pPr>
            <a:endParaRPr lang="en-US" sz="1800" b="1" dirty="0" smtClean="0"/>
          </a:p>
          <a:p>
            <a:pPr algn="just">
              <a:buFont typeface="Arial" panose="020B0604020202020204" pitchFamily="34" charset="0"/>
              <a:buChar char="•"/>
            </a:pPr>
            <a:r>
              <a:rPr lang="en-US" sz="1800" dirty="0"/>
              <a:t>Partition testing reduces the number of test cases required to exercise the class </a:t>
            </a:r>
            <a:r>
              <a:rPr lang="en-US" sz="1800" dirty="0" smtClean="0"/>
              <a:t>in much </a:t>
            </a:r>
            <a:r>
              <a:rPr lang="en-US" sz="1800" dirty="0"/>
              <a:t>the same manner as equivalence partitioning </a:t>
            </a:r>
            <a:r>
              <a:rPr lang="en-US" sz="1800" dirty="0" smtClean="0"/>
              <a:t>for </a:t>
            </a:r>
            <a:r>
              <a:rPr lang="en-US" sz="1800" dirty="0"/>
              <a:t>traditional </a:t>
            </a:r>
            <a:r>
              <a:rPr lang="en-US" sz="1800" dirty="0" smtClean="0"/>
              <a:t>software.</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t>Input and output are categorized and test cases are designed to exercise </a:t>
            </a:r>
            <a:r>
              <a:rPr lang="en-US" sz="1800" dirty="0" smtClean="0"/>
              <a:t>each category</a:t>
            </a:r>
            <a:r>
              <a:rPr lang="en-US" sz="1800" dirty="0"/>
              <a:t>. But how are the partitioning categories derived</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dirty="0">
                <a:solidFill>
                  <a:srgbClr val="FF0000"/>
                </a:solidFill>
              </a:rPr>
              <a:t>State-based partitioning </a:t>
            </a:r>
            <a:r>
              <a:rPr lang="en-US" sz="1800" dirty="0"/>
              <a:t>categorizes class operations based on their ability </a:t>
            </a:r>
            <a:r>
              <a:rPr lang="en-US" sz="1800" dirty="0" smtClean="0"/>
              <a:t>to change </a:t>
            </a:r>
            <a:r>
              <a:rPr lang="en-US" sz="1800" dirty="0"/>
              <a:t>the state of the </a:t>
            </a:r>
            <a:r>
              <a:rPr lang="en-US" sz="1800" dirty="0" smtClean="0"/>
              <a:t>class.</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 </a:t>
            </a:r>
            <a:r>
              <a:rPr lang="en-US" sz="1800" b="1" dirty="0" smtClean="0"/>
              <a:t>Attribute-based </a:t>
            </a:r>
            <a:r>
              <a:rPr lang="en-US" sz="1800" b="1" dirty="0"/>
              <a:t>partitioning </a:t>
            </a:r>
            <a:r>
              <a:rPr lang="en-US" sz="1800" dirty="0"/>
              <a:t>categorizes class operations based on the </a:t>
            </a:r>
            <a:r>
              <a:rPr lang="en-US" sz="1800" dirty="0" smtClean="0"/>
              <a:t>attributes that </a:t>
            </a:r>
            <a:r>
              <a:rPr lang="en-US" sz="1800" dirty="0"/>
              <a:t>they use</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solidFill>
                  <a:srgbClr val="FF0000"/>
                </a:solidFill>
              </a:rPr>
              <a:t> </a:t>
            </a:r>
            <a:r>
              <a:rPr lang="en-US" sz="1800" dirty="0">
                <a:solidFill>
                  <a:srgbClr val="FF0000"/>
                </a:solidFill>
              </a:rPr>
              <a:t>Category-based partitioning </a:t>
            </a:r>
            <a:r>
              <a:rPr lang="en-US" sz="1800" dirty="0"/>
              <a:t>categorizes class operations based on the generic </a:t>
            </a:r>
            <a:r>
              <a:rPr lang="en-US" sz="1800" dirty="0" smtClean="0"/>
              <a:t>function </a:t>
            </a:r>
            <a:r>
              <a:rPr lang="en-US" sz="1800" dirty="0"/>
              <a:t>that each performs.</a:t>
            </a:r>
            <a:endParaRPr lang="en-US" sz="1800" b="1" dirty="0" smtClean="0">
              <a:solidFill>
                <a:srgbClr val="FF0000"/>
              </a:solidFill>
            </a:endParaRPr>
          </a:p>
        </p:txBody>
      </p:sp>
    </p:spTree>
    <p:extLst>
      <p:ext uri="{BB962C8B-B14F-4D97-AF65-F5344CB8AC3E}">
        <p14:creationId xmlns:p14="http://schemas.microsoft.com/office/powerpoint/2010/main" val="482527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09600" indent="-609600" algn="just">
              <a:lnSpc>
                <a:spcPct val="90000"/>
              </a:lnSpc>
              <a:buClr>
                <a:schemeClr val="accent3"/>
              </a:buClr>
              <a:buFont typeface="Wingdings" pitchFamily="2" charset="2"/>
              <a:buChar char="§"/>
              <a:defRPr/>
            </a:pPr>
            <a:r>
              <a:rPr lang="en-US" sz="1800" dirty="0" smtClean="0">
                <a:solidFill>
                  <a:srgbClr val="FF0000"/>
                </a:solidFill>
              </a:rPr>
              <a:t>Unit testing</a:t>
            </a:r>
            <a:r>
              <a:rPr lang="en-US" sz="1800" i="1" dirty="0" smtClean="0">
                <a:solidFill>
                  <a:srgbClr val="FF0000"/>
                </a:solidFill>
              </a:rPr>
              <a:t> </a:t>
            </a:r>
            <a:r>
              <a:rPr lang="en-US" sz="1800" dirty="0" smtClean="0"/>
              <a:t>begins at the vortex of the spiral and concentrates on each unit (i.e., component) of the software as implemented in </a:t>
            </a:r>
            <a:r>
              <a:rPr lang="en-US" sz="1800" dirty="0" smtClean="0">
                <a:solidFill>
                  <a:srgbClr val="FF0000"/>
                </a:solidFill>
              </a:rPr>
              <a:t>source code.</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Testing progresses by moving outward along the spiral to </a:t>
            </a:r>
            <a:r>
              <a:rPr lang="en-US" sz="1800" dirty="0" smtClean="0">
                <a:solidFill>
                  <a:srgbClr val="FF0000"/>
                </a:solidFill>
              </a:rPr>
              <a:t>integration testing</a:t>
            </a:r>
            <a:r>
              <a:rPr lang="en-US" sz="1800" i="1" dirty="0" smtClean="0">
                <a:solidFill>
                  <a:srgbClr val="FF0000"/>
                </a:solidFill>
              </a:rPr>
              <a:t>, </a:t>
            </a:r>
            <a:r>
              <a:rPr lang="en-US" sz="1800" dirty="0" smtClean="0">
                <a:solidFill>
                  <a:srgbClr val="FF0000"/>
                </a:solidFill>
              </a:rPr>
              <a:t>where the focus is on design and </a:t>
            </a:r>
            <a:r>
              <a:rPr lang="en-US" sz="1800" dirty="0" smtClean="0"/>
              <a:t>the construction of the software architecture.</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Taking another turn outward on the spiral, we encounter </a:t>
            </a:r>
            <a:r>
              <a:rPr lang="en-US" sz="1800" dirty="0" smtClean="0">
                <a:solidFill>
                  <a:srgbClr val="0070C0"/>
                </a:solidFill>
              </a:rPr>
              <a:t>validation testing</a:t>
            </a:r>
            <a:r>
              <a:rPr lang="en-US" sz="1800" i="1" dirty="0" smtClean="0"/>
              <a:t>, </a:t>
            </a:r>
            <a:r>
              <a:rPr lang="en-US" sz="1800" dirty="0" smtClean="0"/>
              <a:t>where requirements established as part of software requirements analysis are validated against the software that has been constructed.</a:t>
            </a:r>
          </a:p>
          <a:p>
            <a:pPr marL="609600" indent="-609600" algn="just">
              <a:lnSpc>
                <a:spcPct val="90000"/>
              </a:lnSpc>
              <a:buClr>
                <a:schemeClr val="accent3"/>
              </a:buClr>
              <a:buFont typeface="Wingdings" pitchFamily="2" charset="2"/>
              <a:buChar char="§"/>
              <a:defRPr/>
            </a:pPr>
            <a:endParaRPr lang="en-US" sz="1800" dirty="0" smtClean="0"/>
          </a:p>
          <a:p>
            <a:pPr marL="609600" indent="-609600" algn="just">
              <a:lnSpc>
                <a:spcPct val="90000"/>
              </a:lnSpc>
              <a:buClr>
                <a:schemeClr val="accent3"/>
              </a:buClr>
              <a:buFont typeface="Wingdings" pitchFamily="2" charset="2"/>
              <a:buChar char="§"/>
              <a:defRPr/>
            </a:pPr>
            <a:r>
              <a:rPr lang="en-US" sz="1800" dirty="0" smtClean="0"/>
              <a:t>Finally, system testing</a:t>
            </a:r>
            <a:r>
              <a:rPr lang="en-US" sz="1800" i="1" dirty="0" smtClean="0"/>
              <a:t>, </a:t>
            </a:r>
            <a:r>
              <a:rPr lang="en-US" sz="1800" dirty="0" smtClean="0"/>
              <a:t>where the software and other system elements are tested </a:t>
            </a:r>
            <a:r>
              <a:rPr lang="en-US" sz="1800" dirty="0" smtClean="0">
                <a:solidFill>
                  <a:srgbClr val="0070C0"/>
                </a:solidFill>
              </a:rPr>
              <a:t>as a whole.</a:t>
            </a:r>
          </a:p>
          <a:p>
            <a:pPr algn="just"/>
            <a:endParaRPr lang="en-IN" sz="18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1" y="234175"/>
            <a:ext cx="7239000" cy="1143000"/>
          </a:xfrm>
        </p:spPr>
        <p:txBody>
          <a:bodyPr>
            <a:normAutofit/>
          </a:bodyPr>
          <a:lstStyle/>
          <a:p>
            <a:r>
              <a:rPr lang="en-IN" sz="2400" dirty="0">
                <a:latin typeface="Cambria" pitchFamily="18" charset="0"/>
                <a:ea typeface="Cambria" pitchFamily="18" charset="0"/>
              </a:rPr>
              <a:t> </a:t>
            </a:r>
            <a:r>
              <a:rPr lang="en-IN" sz="2400" dirty="0" smtClean="0">
                <a:latin typeface="Cambria" pitchFamily="18" charset="0"/>
                <a:ea typeface="Cambria" pitchFamily="18" charset="0"/>
              </a:rPr>
              <a:t>9.INTER CLASS </a:t>
            </a:r>
            <a:r>
              <a:rPr lang="en-IN" sz="2400" dirty="0" smtClean="0"/>
              <a:t>Test-case </a:t>
            </a:r>
            <a:r>
              <a:rPr lang="en-IN" sz="2400" dirty="0"/>
              <a:t>design</a:t>
            </a:r>
          </a:p>
        </p:txBody>
      </p:sp>
      <p:sp>
        <p:nvSpPr>
          <p:cNvPr id="3" name="Content Placeholder 2"/>
          <p:cNvSpPr>
            <a:spLocks noGrp="1"/>
          </p:cNvSpPr>
          <p:nvPr>
            <p:ph idx="1"/>
          </p:nvPr>
        </p:nvSpPr>
        <p:spPr>
          <a:xfrm>
            <a:off x="501804" y="1709777"/>
            <a:ext cx="7239000" cy="4846320"/>
          </a:xfrm>
        </p:spPr>
        <p:txBody>
          <a:bodyPr>
            <a:noAutofit/>
          </a:bodyPr>
          <a:lstStyle/>
          <a:p>
            <a:pPr algn="just">
              <a:buFont typeface="Arial" panose="020B0604020202020204" pitchFamily="34" charset="0"/>
              <a:buChar char="•"/>
            </a:pPr>
            <a:r>
              <a:rPr lang="en-US" sz="1800" dirty="0" smtClean="0"/>
              <a:t>Test-case </a:t>
            </a:r>
            <a:r>
              <a:rPr lang="en-US" sz="1800" dirty="0"/>
              <a:t>design becomes more complicated as integration of the </a:t>
            </a:r>
            <a:r>
              <a:rPr lang="en-US" sz="1800" dirty="0" smtClean="0"/>
              <a:t>object-oriented system </a:t>
            </a:r>
            <a:r>
              <a:rPr lang="en-US" sz="1800" dirty="0"/>
              <a:t>begins.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It </a:t>
            </a:r>
            <a:r>
              <a:rPr lang="en-US" sz="1800" dirty="0"/>
              <a:t>is at this stage that testing of collaborations between classes </a:t>
            </a:r>
            <a:r>
              <a:rPr lang="en-US" sz="1800" dirty="0" smtClean="0"/>
              <a:t>must begin.</a:t>
            </a:r>
            <a:r>
              <a:rPr lang="en-US" sz="1800" dirty="0"/>
              <a:t>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Like </a:t>
            </a:r>
            <a:r>
              <a:rPr lang="en-US" sz="1800" dirty="0"/>
              <a:t>the testing of individual classes, </a:t>
            </a:r>
            <a:r>
              <a:rPr lang="en-US" sz="1800" dirty="0">
                <a:solidFill>
                  <a:srgbClr val="FF0000"/>
                </a:solidFill>
              </a:rPr>
              <a:t>class collaboration testing can be </a:t>
            </a:r>
            <a:r>
              <a:rPr lang="en-US" sz="1800" dirty="0" smtClean="0">
                <a:solidFill>
                  <a:srgbClr val="FF0000"/>
                </a:solidFill>
              </a:rPr>
              <a:t>accomplished </a:t>
            </a:r>
            <a:r>
              <a:rPr lang="en-US" sz="1800" dirty="0">
                <a:solidFill>
                  <a:srgbClr val="FF0000"/>
                </a:solidFill>
              </a:rPr>
              <a:t>by applying random and partitioning methods, as well as </a:t>
            </a:r>
            <a:r>
              <a:rPr lang="en-US" sz="1800" dirty="0" smtClean="0">
                <a:solidFill>
                  <a:srgbClr val="FF0000"/>
                </a:solidFill>
              </a:rPr>
              <a:t>scenario-based testing </a:t>
            </a:r>
            <a:r>
              <a:rPr lang="en-US" sz="1800" dirty="0">
                <a:solidFill>
                  <a:srgbClr val="FF0000"/>
                </a:solidFill>
              </a:rPr>
              <a:t>and behavioral testing</a:t>
            </a:r>
            <a:r>
              <a:rPr lang="en-US" sz="1800" dirty="0"/>
              <a:t>.</a:t>
            </a:r>
            <a:endParaRPr lang="en-IN" sz="1800" b="1" dirty="0"/>
          </a:p>
        </p:txBody>
      </p:sp>
    </p:spTree>
    <p:extLst>
      <p:ext uri="{BB962C8B-B14F-4D97-AF65-F5344CB8AC3E}">
        <p14:creationId xmlns:p14="http://schemas.microsoft.com/office/powerpoint/2010/main" val="8031802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129914"/>
            <a:ext cx="7239000" cy="4846320"/>
          </a:xfrm>
        </p:spPr>
        <p:txBody>
          <a:bodyPr>
            <a:normAutofit/>
          </a:bodyPr>
          <a:lstStyle/>
          <a:p>
            <a:pPr marL="0" indent="0">
              <a:buNone/>
            </a:pPr>
            <a:r>
              <a:rPr lang="en-IN" sz="2000" b="1" dirty="0" smtClean="0"/>
              <a:t>9.1 </a:t>
            </a:r>
            <a:r>
              <a:rPr lang="en-IN" sz="2000" b="1" dirty="0"/>
              <a:t>Multiple Class </a:t>
            </a:r>
            <a:r>
              <a:rPr lang="en-IN" sz="2000" b="1" dirty="0" smtClean="0"/>
              <a:t>Testing</a:t>
            </a:r>
          </a:p>
          <a:p>
            <a:pPr marL="0" indent="0">
              <a:buNone/>
            </a:pPr>
            <a:endParaRPr lang="en-US" sz="2000" b="1" dirty="0"/>
          </a:p>
          <a:p>
            <a:pPr marL="0" indent="0" algn="just">
              <a:buNone/>
            </a:pPr>
            <a:r>
              <a:rPr lang="en-US" sz="1800" dirty="0" smtClean="0"/>
              <a:t>1.For </a:t>
            </a:r>
            <a:r>
              <a:rPr lang="en-US" sz="1800" dirty="0"/>
              <a:t>each client class, use the list of class operations to generate a series of </a:t>
            </a:r>
            <a:r>
              <a:rPr lang="en-US" sz="1800" dirty="0" smtClean="0"/>
              <a:t>random </a:t>
            </a:r>
            <a:r>
              <a:rPr lang="en-US" sz="1800" dirty="0"/>
              <a:t>test sequences. The operations will send messages to other server classes</a:t>
            </a:r>
            <a:r>
              <a:rPr lang="en-US" sz="1800" dirty="0" smtClean="0"/>
              <a:t>.</a:t>
            </a:r>
          </a:p>
          <a:p>
            <a:pPr marL="0" indent="0" algn="just">
              <a:buNone/>
            </a:pPr>
            <a:endParaRPr lang="en-US" sz="1800" dirty="0" smtClean="0"/>
          </a:p>
          <a:p>
            <a:pPr marL="0" indent="0" algn="just">
              <a:buNone/>
            </a:pPr>
            <a:r>
              <a:rPr lang="en-US" sz="1800" dirty="0"/>
              <a:t>2. For each </a:t>
            </a:r>
            <a:r>
              <a:rPr lang="en-US" sz="1800" dirty="0">
                <a:solidFill>
                  <a:srgbClr val="FF0000"/>
                </a:solidFill>
              </a:rPr>
              <a:t>message</a:t>
            </a:r>
            <a:r>
              <a:rPr lang="en-US" sz="1800" dirty="0"/>
              <a:t> that is generated, determine the collaborator class and </a:t>
            </a:r>
            <a:r>
              <a:rPr lang="en-US" sz="1800" dirty="0" smtClean="0"/>
              <a:t>the corresponding </a:t>
            </a:r>
            <a:r>
              <a:rPr lang="en-US" sz="1800" dirty="0"/>
              <a:t>operation in the server object</a:t>
            </a:r>
            <a:r>
              <a:rPr lang="en-US" sz="1800" dirty="0" smtClean="0"/>
              <a:t>.</a:t>
            </a:r>
          </a:p>
          <a:p>
            <a:pPr marL="0" indent="0" algn="just">
              <a:buNone/>
            </a:pPr>
            <a:r>
              <a:rPr lang="en-US" sz="1800" dirty="0"/>
              <a:t/>
            </a:r>
            <a:br>
              <a:rPr lang="en-US" sz="1800" dirty="0"/>
            </a:br>
            <a:r>
              <a:rPr lang="en-US" sz="1800" dirty="0"/>
              <a:t>3. For each </a:t>
            </a:r>
            <a:r>
              <a:rPr lang="en-US" sz="1800" dirty="0">
                <a:solidFill>
                  <a:srgbClr val="FF0000"/>
                </a:solidFill>
              </a:rPr>
              <a:t>operation</a:t>
            </a:r>
            <a:r>
              <a:rPr lang="en-US" sz="1800" dirty="0"/>
              <a:t> in the server object (that has been invoked by </a:t>
            </a:r>
            <a:r>
              <a:rPr lang="en-US" sz="1800" dirty="0" smtClean="0"/>
              <a:t>messages sent </a:t>
            </a:r>
            <a:r>
              <a:rPr lang="en-US" sz="1800" dirty="0"/>
              <a:t>from the client object), determine the messages that it transmits</a:t>
            </a:r>
            <a:r>
              <a:rPr lang="en-US" sz="1800" dirty="0" smtClean="0"/>
              <a:t>.</a:t>
            </a:r>
          </a:p>
          <a:p>
            <a:pPr marL="0" indent="0" algn="just">
              <a:buNone/>
            </a:pPr>
            <a:r>
              <a:rPr lang="en-US" sz="1800" dirty="0"/>
              <a:t/>
            </a:r>
            <a:br>
              <a:rPr lang="en-US" sz="1800" dirty="0"/>
            </a:br>
            <a:r>
              <a:rPr lang="en-US" sz="1800" dirty="0"/>
              <a:t>4. For each of the messages, determine the next level of operations that </a:t>
            </a:r>
            <a:r>
              <a:rPr lang="en-US" sz="1800" dirty="0" smtClean="0"/>
              <a:t>are invoked </a:t>
            </a:r>
            <a:r>
              <a:rPr lang="en-US" sz="1800" dirty="0"/>
              <a:t>and incorporate these into the test sequence.</a:t>
            </a:r>
            <a:endParaRPr lang="en-IN" sz="1800" b="1" dirty="0"/>
          </a:p>
        </p:txBody>
      </p:sp>
    </p:spTree>
    <p:extLst>
      <p:ext uri="{BB962C8B-B14F-4D97-AF65-F5344CB8AC3E}">
        <p14:creationId xmlns:p14="http://schemas.microsoft.com/office/powerpoint/2010/main" val="1577145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40312" y="1331293"/>
            <a:ext cx="5461659" cy="3095741"/>
          </a:xfrm>
          <a:prstGeom prst="rect">
            <a:avLst/>
          </a:prstGeom>
        </p:spPr>
      </p:pic>
      <p:pic>
        <p:nvPicPr>
          <p:cNvPr id="5" name="Picture 4"/>
          <p:cNvPicPr>
            <a:picLocks noChangeAspect="1"/>
          </p:cNvPicPr>
          <p:nvPr/>
        </p:nvPicPr>
        <p:blipFill>
          <a:blip r:embed="rId3"/>
          <a:stretch>
            <a:fillRect/>
          </a:stretch>
        </p:blipFill>
        <p:spPr>
          <a:xfrm>
            <a:off x="1754458" y="4978555"/>
            <a:ext cx="1613210" cy="753172"/>
          </a:xfrm>
          <a:prstGeom prst="rect">
            <a:avLst/>
          </a:prstGeom>
        </p:spPr>
      </p:pic>
    </p:spTree>
    <p:extLst>
      <p:ext uri="{BB962C8B-B14F-4D97-AF65-F5344CB8AC3E}">
        <p14:creationId xmlns:p14="http://schemas.microsoft.com/office/powerpoint/2010/main" val="21417806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991" y="962646"/>
            <a:ext cx="7239000" cy="4846320"/>
          </a:xfrm>
        </p:spPr>
        <p:txBody>
          <a:bodyPr>
            <a:normAutofit/>
          </a:bodyPr>
          <a:lstStyle/>
          <a:p>
            <a:pPr marL="0" indent="0">
              <a:buNone/>
            </a:pPr>
            <a:r>
              <a:rPr lang="en-US" sz="2000" b="1" dirty="0"/>
              <a:t>9.2 Tests Derived from Behavior </a:t>
            </a:r>
            <a:r>
              <a:rPr lang="en-US" sz="2000" b="1" dirty="0" smtClean="0"/>
              <a:t>Models</a:t>
            </a:r>
          </a:p>
          <a:p>
            <a:pPr marL="0" indent="0">
              <a:buNone/>
            </a:pPr>
            <a:endParaRPr lang="en-US" sz="2000" b="1" dirty="0"/>
          </a:p>
          <a:p>
            <a:pPr marL="0" indent="0" algn="just">
              <a:buNone/>
            </a:pPr>
            <a:r>
              <a:rPr lang="en-US" sz="1800" dirty="0"/>
              <a:t>The state diagram for a class can be used to </a:t>
            </a:r>
            <a:r>
              <a:rPr lang="en-US" sz="1800" dirty="0" smtClean="0"/>
              <a:t>help derive </a:t>
            </a:r>
            <a:r>
              <a:rPr lang="en-US" sz="1800" dirty="0"/>
              <a:t>a sequence of tests that will exercise the </a:t>
            </a:r>
            <a:r>
              <a:rPr lang="en-US" sz="1800" dirty="0">
                <a:solidFill>
                  <a:srgbClr val="FF0000"/>
                </a:solidFill>
              </a:rPr>
              <a:t>dynamic behavior of the </a:t>
            </a:r>
            <a:r>
              <a:rPr lang="en-US" sz="1800" dirty="0" smtClean="0">
                <a:solidFill>
                  <a:srgbClr val="FF0000"/>
                </a:solidFill>
              </a:rPr>
              <a:t>class</a:t>
            </a:r>
            <a:r>
              <a:rPr lang="en-US" sz="1800" dirty="0" smtClean="0"/>
              <a:t>.</a:t>
            </a:r>
            <a:r>
              <a:rPr lang="en-US" sz="1800" dirty="0"/>
              <a:t> The tests to be designed should achieve coverage of every state.</a:t>
            </a:r>
            <a:endParaRPr lang="en-IN" sz="1800" b="1" dirty="0"/>
          </a:p>
        </p:txBody>
      </p:sp>
      <p:pic>
        <p:nvPicPr>
          <p:cNvPr id="4" name="Picture 3"/>
          <p:cNvPicPr>
            <a:picLocks noChangeAspect="1"/>
          </p:cNvPicPr>
          <p:nvPr/>
        </p:nvPicPr>
        <p:blipFill>
          <a:blip r:embed="rId2"/>
          <a:stretch>
            <a:fillRect/>
          </a:stretch>
        </p:blipFill>
        <p:spPr>
          <a:xfrm>
            <a:off x="3097601" y="3017816"/>
            <a:ext cx="4638675" cy="2886075"/>
          </a:xfrm>
          <a:prstGeom prst="rect">
            <a:avLst/>
          </a:prstGeom>
        </p:spPr>
      </p:pic>
      <p:pic>
        <p:nvPicPr>
          <p:cNvPr id="5" name="Picture 4"/>
          <p:cNvPicPr>
            <a:picLocks noChangeAspect="1"/>
          </p:cNvPicPr>
          <p:nvPr/>
        </p:nvPicPr>
        <p:blipFill>
          <a:blip r:embed="rId3"/>
          <a:stretch>
            <a:fillRect/>
          </a:stretch>
        </p:blipFill>
        <p:spPr>
          <a:xfrm>
            <a:off x="1594741" y="4382429"/>
            <a:ext cx="1115005" cy="802888"/>
          </a:xfrm>
          <a:prstGeom prst="rect">
            <a:avLst/>
          </a:prstGeom>
        </p:spPr>
      </p:pic>
    </p:spTree>
    <p:extLst>
      <p:ext uri="{BB962C8B-B14F-4D97-AF65-F5344CB8AC3E}">
        <p14:creationId xmlns:p14="http://schemas.microsoft.com/office/powerpoint/2010/main" val="1578608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956" y="1397542"/>
            <a:ext cx="7239000" cy="4846320"/>
          </a:xfrm>
        </p:spPr>
        <p:txBody>
          <a:bodyPr>
            <a:normAutofit/>
          </a:bodyPr>
          <a:lstStyle/>
          <a:p>
            <a:pPr algn="just">
              <a:buFont typeface="Arial" panose="020B0604020202020204" pitchFamily="34" charset="0"/>
              <a:buChar char="•"/>
            </a:pPr>
            <a:r>
              <a:rPr lang="en-US" sz="1800" dirty="0" smtClean="0"/>
              <a:t>More </a:t>
            </a:r>
            <a:r>
              <a:rPr lang="en-US" sz="1800" dirty="0"/>
              <a:t>test cases could be derived to ensure that all behaviors for the </a:t>
            </a:r>
            <a:r>
              <a:rPr lang="en-US" sz="1800" dirty="0" smtClean="0"/>
              <a:t>class have </a:t>
            </a:r>
            <a:r>
              <a:rPr lang="en-US" sz="1800" dirty="0"/>
              <a:t>been adequately exercised. In situations in which the class behavior results </a:t>
            </a:r>
            <a:r>
              <a:rPr lang="en-US" sz="1800" dirty="0" smtClean="0"/>
              <a:t>in a </a:t>
            </a:r>
            <a:r>
              <a:rPr lang="en-US" sz="1800" dirty="0"/>
              <a:t>collaboration with one or more classes, </a:t>
            </a:r>
            <a:r>
              <a:rPr lang="en-US" sz="1800" dirty="0">
                <a:solidFill>
                  <a:srgbClr val="FF0000"/>
                </a:solidFill>
              </a:rPr>
              <a:t>multiple state diagrams are used to </a:t>
            </a:r>
            <a:r>
              <a:rPr lang="en-US" sz="1800" dirty="0" smtClean="0">
                <a:solidFill>
                  <a:srgbClr val="FF0000"/>
                </a:solidFill>
              </a:rPr>
              <a:t>track the </a:t>
            </a:r>
            <a:r>
              <a:rPr lang="en-US" sz="1800" dirty="0">
                <a:solidFill>
                  <a:srgbClr val="FF0000"/>
                </a:solidFill>
              </a:rPr>
              <a:t>behavioral flow of the system</a:t>
            </a:r>
            <a:r>
              <a:rPr lang="en-US" sz="1800" dirty="0" smtClean="0"/>
              <a:t>.</a:t>
            </a:r>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The </a:t>
            </a:r>
            <a:r>
              <a:rPr lang="en-US" sz="1800" dirty="0"/>
              <a:t>state model can be traversed in a “breadth-first” </a:t>
            </a:r>
            <a:r>
              <a:rPr lang="en-US" sz="1800" dirty="0" smtClean="0"/>
              <a:t>manner</a:t>
            </a:r>
            <a:r>
              <a:rPr lang="en-US" sz="1800" dirty="0"/>
              <a:t>. </a:t>
            </a:r>
            <a:endParaRPr lang="en-US" sz="1800" dirty="0" smtClean="0"/>
          </a:p>
          <a:p>
            <a:pPr algn="just">
              <a:buFont typeface="Arial" panose="020B0604020202020204" pitchFamily="34" charset="0"/>
              <a:buChar char="•"/>
            </a:pPr>
            <a:endParaRPr lang="en-US" sz="1800" dirty="0" smtClean="0"/>
          </a:p>
          <a:p>
            <a:pPr algn="just">
              <a:buFont typeface="Arial" panose="020B0604020202020204" pitchFamily="34" charset="0"/>
              <a:buChar char="•"/>
            </a:pPr>
            <a:r>
              <a:rPr lang="en-US" sz="1800" dirty="0" smtClean="0"/>
              <a:t>In </a:t>
            </a:r>
            <a:r>
              <a:rPr lang="en-US" sz="1800" dirty="0"/>
              <a:t>this </a:t>
            </a:r>
            <a:r>
              <a:rPr lang="en-US" sz="1800" dirty="0" smtClean="0"/>
              <a:t>context</a:t>
            </a:r>
            <a:r>
              <a:rPr lang="en-US" sz="1800" dirty="0"/>
              <a:t>, </a:t>
            </a:r>
            <a:r>
              <a:rPr lang="en-US" sz="1800" dirty="0">
                <a:solidFill>
                  <a:srgbClr val="FF0000"/>
                </a:solidFill>
              </a:rPr>
              <a:t>breadth-first implies </a:t>
            </a:r>
            <a:r>
              <a:rPr lang="en-US" sz="1800" dirty="0"/>
              <a:t>that a test case exercises a single transition and that </a:t>
            </a:r>
            <a:r>
              <a:rPr lang="en-US" sz="1800" dirty="0" smtClean="0"/>
              <a:t>when a </a:t>
            </a:r>
            <a:r>
              <a:rPr lang="en-US" sz="1800" dirty="0"/>
              <a:t>new transition is to be tested only previously tested transitions are used.</a:t>
            </a:r>
            <a:endParaRPr lang="en-IN" sz="1800" dirty="0"/>
          </a:p>
        </p:txBody>
      </p:sp>
    </p:spTree>
    <p:extLst>
      <p:ext uri="{BB962C8B-B14F-4D97-AF65-F5344CB8AC3E}">
        <p14:creationId xmlns:p14="http://schemas.microsoft.com/office/powerpoint/2010/main" val="1374465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2209</TotalTime>
  <Words>6435</Words>
  <Application>Microsoft Office PowerPoint</Application>
  <PresentationFormat>On-screen Show (4:3)</PresentationFormat>
  <Paragraphs>649</Paragraphs>
  <Slides>94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2" baseType="lpstr">
      <vt:lpstr>Arial</vt:lpstr>
      <vt:lpstr>Calibri</vt:lpstr>
      <vt:lpstr>Cambria</vt:lpstr>
      <vt:lpstr>Times New Roman</vt:lpstr>
      <vt:lpstr>Wingdings</vt:lpstr>
      <vt:lpstr>Wingdings 2</vt:lpstr>
      <vt:lpstr>Opulent</vt:lpstr>
      <vt:lpstr>Bitmap Image</vt:lpstr>
      <vt:lpstr>PowerPoint Presentation</vt:lpstr>
      <vt:lpstr>PowerPoint Presentation</vt:lpstr>
      <vt:lpstr>PowerPoint Presentation</vt:lpstr>
      <vt:lpstr>PowerPoint Presentation</vt:lpstr>
      <vt:lpstr>1.2Organizing for Software Testing</vt:lpstr>
      <vt:lpstr>1.3A Software Testing Strategy</vt:lpstr>
      <vt:lpstr>PowerPoint Presentation</vt:lpstr>
      <vt:lpstr>PowerPoint Presentation</vt:lpstr>
      <vt:lpstr>PowerPoint Presentation</vt:lpstr>
      <vt:lpstr>1.4Criteria for Completion of Testing</vt:lpstr>
      <vt:lpstr>PowerPoint Presentation</vt:lpstr>
      <vt:lpstr>2.Strategic Issues</vt:lpstr>
      <vt:lpstr>PowerPoint Presentation</vt:lpstr>
      <vt:lpstr>3.Test strategies for Object Oriented Software </vt:lpstr>
      <vt:lpstr>3.1Unit Testing in the OO Context</vt:lpstr>
      <vt:lpstr>3.2Integration Testing in the OO Context</vt:lpstr>
      <vt:lpstr>4.Test strategies for  WebApps  </vt:lpstr>
      <vt:lpstr>PowerPoint Presentation</vt:lpstr>
      <vt:lpstr>5.Test strategies for MobileApps</vt:lpstr>
      <vt:lpstr>PowerPoint Presentation</vt:lpstr>
      <vt:lpstr>PowerPoint Presentation</vt:lpstr>
      <vt:lpstr> 6.Validation testing </vt:lpstr>
      <vt:lpstr>6.1Validation-Test Criteria</vt:lpstr>
      <vt:lpstr>6.2Configuration Review</vt:lpstr>
      <vt:lpstr>6.3Alpha and Beta Testing</vt:lpstr>
      <vt:lpstr>PowerPoint Presentation</vt:lpstr>
      <vt:lpstr>7. System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few characteristics of bugs</vt:lpstr>
      <vt:lpstr>PowerPoint Presentation</vt:lpstr>
      <vt:lpstr>8.2 Psychological Considerations</vt:lpstr>
      <vt:lpstr>8.3 Debugging Strategies</vt:lpstr>
      <vt:lpstr>PowerPoint Presentation</vt:lpstr>
      <vt:lpstr>PowerPoint Presentation</vt:lpstr>
      <vt:lpstr>PowerPoint Presentation</vt:lpstr>
      <vt:lpstr>8.4 Correcting the Error</vt:lpstr>
      <vt:lpstr>Testing Conventional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4.control structure testing.</vt:lpstr>
      <vt:lpstr>4.2 Data Flow Testing</vt:lpstr>
      <vt:lpstr>PowerPoint Presentation</vt:lpstr>
      <vt:lpstr>4.3 Loop Testing</vt:lpstr>
      <vt:lpstr>PowerPoint Presentation</vt:lpstr>
      <vt:lpstr>PowerPoint Presentation</vt:lpstr>
      <vt:lpstr>PowerPoint Presentation</vt:lpstr>
      <vt:lpstr>PowerPoint Presentation</vt:lpstr>
      <vt:lpstr>5.Black-box testing</vt:lpstr>
      <vt:lpstr>PowerPoint Presentation</vt:lpstr>
      <vt:lpstr>PowerPoint Presentation</vt:lpstr>
      <vt:lpstr>PowerPoint Presentation</vt:lpstr>
      <vt:lpstr>behavioral testing methods that can make use of graphs </vt:lpstr>
      <vt:lpstr>PowerPoint Presentation</vt:lpstr>
      <vt:lpstr>5.3 Boundary Value Analysis</vt:lpstr>
      <vt:lpstr>PowerPoint Presentation</vt:lpstr>
      <vt:lpstr>5.4Orthogonal Array Testing</vt:lpstr>
      <vt:lpstr>PowerPoint Presentation</vt:lpstr>
      <vt:lpstr>6.Testing for specialized environments,  architectures and Applications testing patterns.</vt:lpstr>
      <vt:lpstr>PowerPoint Presentation</vt:lpstr>
      <vt:lpstr>PowerPoint Presentation</vt:lpstr>
      <vt:lpstr>PowerPoint Presentation</vt:lpstr>
      <vt:lpstr>PowerPoint Presentation</vt:lpstr>
      <vt:lpstr>7.object-oriented Testing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8.Class level testing methods</vt:lpstr>
      <vt:lpstr>PowerPoint Presentation</vt:lpstr>
      <vt:lpstr>PowerPoint Presentation</vt:lpstr>
      <vt:lpstr> 9.INTER CLASS Test-case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INTRODUCTION TO UML</dc:title>
  <dc:creator>Don &amp; Holley Evans</dc:creator>
  <cp:lastModifiedBy>ADMIN</cp:lastModifiedBy>
  <cp:revision>577</cp:revision>
  <dcterms:created xsi:type="dcterms:W3CDTF">2022-03-21T05:48:41Z</dcterms:created>
  <dcterms:modified xsi:type="dcterms:W3CDTF">2023-05-04T06:05:24Z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2015-08-13T00:00:00Z</vt:filetime>
  </property>
  <property fmtid="{D5CDD505-2E9C-101B-9397-08002B2CF9AE}" pid="3" name="Creator">
    <vt:lpwstr>Microsoft® Office PowerPoint® 2007</vt:lpwstr>
  </property>
  <property fmtid="{D5CDD505-2E9C-101B-9397-08002B2CF9AE}" pid="4" name="LastSaved">
    <vt:filetime>2022-03-21T00:00:00Z</vt:filetime>
  </property>
  <property fmtid="{D5CDD505-2E9C-101B-9397-08002B2CF9AE}" pid="5" name="ContentTypeId">
    <vt:lpwstr>0x0101004FEA5D057D0B114EAECEBD86A4922318</vt:lpwstr>
  </property>
</Properties>
</file>