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8"/>
  </p:notesMasterIdLst>
  <p:sldIdLst>
    <p:sldId id="256" r:id="rId2"/>
    <p:sldId id="299" r:id="rId3"/>
    <p:sldId id="257" r:id="rId4"/>
    <p:sldId id="258" r:id="rId5"/>
    <p:sldId id="259" r:id="rId6"/>
    <p:sldId id="260" r:id="rId7"/>
    <p:sldId id="300" r:id="rId8"/>
    <p:sldId id="262" r:id="rId9"/>
    <p:sldId id="301" r:id="rId10"/>
    <p:sldId id="302" r:id="rId11"/>
    <p:sldId id="303" r:id="rId12"/>
    <p:sldId id="264" r:id="rId13"/>
    <p:sldId id="265" r:id="rId14"/>
    <p:sldId id="266" r:id="rId15"/>
    <p:sldId id="296" r:id="rId16"/>
    <p:sldId id="297" r:id="rId17"/>
    <p:sldId id="304" r:id="rId18"/>
    <p:sldId id="307" r:id="rId19"/>
    <p:sldId id="306" r:id="rId20"/>
    <p:sldId id="305" r:id="rId21"/>
    <p:sldId id="310" r:id="rId22"/>
    <p:sldId id="311" r:id="rId23"/>
    <p:sldId id="312" r:id="rId24"/>
    <p:sldId id="313" r:id="rId25"/>
    <p:sldId id="314" r:id="rId26"/>
    <p:sldId id="298" r:id="rId27"/>
  </p:sldIdLst>
  <p:sldSz cx="9144000" cy="5143500" type="screen16x9"/>
  <p:notesSz cx="6858000" cy="9144000"/>
  <p:embeddedFontLst>
    <p:embeddedFont>
      <p:font typeface="Open Sans" panose="020B0606030504020204" pitchFamily="34" charset="0"/>
      <p:regular r:id="rId29"/>
      <p:bold r:id="rId30"/>
      <p:italic r:id="rId31"/>
      <p:boldItalic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0B9146-95FF-410C-B106-887869E4D7F8}">
  <a:tblStyle styleId="{9F0B9146-95FF-410C-B106-887869E4D7F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206a8138799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206a8138799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164025caca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164025caca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06a81387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06a81387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1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06a81387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06a81387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6289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06a81387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06a81387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0621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06a81387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06a81387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174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164025caca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164025caca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64025caca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64025cac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64025cacad_1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64025cacad_1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64025cacad_12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64025cacad_12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64025cacad_12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64025cacad_12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06a81387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06a81387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64025caca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64025caca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64025caca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64025caca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6c53898465_2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6c53898465_2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64300" y="1709375"/>
            <a:ext cx="8946000" cy="1221025"/>
          </a:xfrm>
          <a:prstGeom prst="rect">
            <a:avLst/>
          </a:prstGeom>
        </p:spPr>
        <p:txBody>
          <a:bodyPr spcFirstLastPara="1" wrap="square" lIns="91425" tIns="91425" rIns="91425" bIns="91425" anchor="b" anchorCtr="0">
            <a:noAutofit/>
          </a:bodyPr>
          <a:lstStyle/>
          <a:p>
            <a:pPr marL="2743200" lvl="0" indent="457200" algn="just" rtl="0">
              <a:spcBef>
                <a:spcPts val="0"/>
              </a:spcBef>
              <a:spcAft>
                <a:spcPts val="0"/>
              </a:spcAft>
              <a:buNone/>
            </a:pPr>
            <a:endParaRPr sz="1600" dirty="0">
              <a:latin typeface="Times New Roman"/>
              <a:ea typeface="Times New Roman"/>
              <a:cs typeface="Times New Roman"/>
              <a:sym typeface="Times New Roman"/>
            </a:endParaRPr>
          </a:p>
          <a:p>
            <a:pPr marL="2743200" lvl="0" indent="457200" algn="just" rtl="0">
              <a:spcBef>
                <a:spcPts val="0"/>
              </a:spcBef>
              <a:spcAft>
                <a:spcPts val="0"/>
              </a:spcAft>
              <a:buNone/>
            </a:pPr>
            <a:endParaRPr sz="1600" dirty="0">
              <a:latin typeface="Times New Roman"/>
              <a:ea typeface="Times New Roman"/>
              <a:cs typeface="Times New Roman"/>
              <a:sym typeface="Times New Roman"/>
            </a:endParaRPr>
          </a:p>
          <a:p>
            <a:pPr marL="2743200" lvl="0" indent="457200" algn="just" rtl="0">
              <a:spcBef>
                <a:spcPts val="0"/>
              </a:spcBef>
              <a:spcAft>
                <a:spcPts val="0"/>
              </a:spcAft>
              <a:buNone/>
            </a:pPr>
            <a:endParaRPr sz="1600" dirty="0">
              <a:latin typeface="Times New Roman"/>
              <a:ea typeface="Times New Roman"/>
              <a:cs typeface="Times New Roman"/>
              <a:sym typeface="Times New Roman"/>
            </a:endParaRPr>
          </a:p>
          <a:p>
            <a:pPr marL="2743200" lvl="0" indent="457200" algn="just" rtl="0">
              <a:spcBef>
                <a:spcPts val="0"/>
              </a:spcBef>
              <a:spcAft>
                <a:spcPts val="0"/>
              </a:spcAft>
              <a:buNone/>
            </a:pPr>
            <a:endParaRPr sz="1600" dirty="0">
              <a:latin typeface="Times New Roman"/>
              <a:ea typeface="Times New Roman"/>
              <a:cs typeface="Times New Roman"/>
              <a:sym typeface="Times New Roman"/>
            </a:endParaRPr>
          </a:p>
          <a:p>
            <a:pPr marL="2743200" lvl="0" indent="457200" algn="just" rtl="0">
              <a:spcBef>
                <a:spcPts val="0"/>
              </a:spcBef>
              <a:spcAft>
                <a:spcPts val="0"/>
              </a:spcAft>
              <a:buNone/>
            </a:pPr>
            <a:endParaRPr sz="1600" dirty="0">
              <a:latin typeface="Times New Roman"/>
              <a:ea typeface="Times New Roman"/>
              <a:cs typeface="Times New Roman"/>
              <a:sym typeface="Times New Roman"/>
            </a:endParaRPr>
          </a:p>
          <a:p>
            <a:pPr marL="0" lvl="0" indent="0" algn="ctr" rtl="0">
              <a:spcBef>
                <a:spcPts val="0"/>
              </a:spcBef>
              <a:spcAft>
                <a:spcPts val="0"/>
              </a:spcAft>
              <a:buNone/>
            </a:pPr>
            <a:r>
              <a:rPr lang="en" sz="2500" dirty="0">
                <a:latin typeface="Times New Roman"/>
                <a:ea typeface="Times New Roman"/>
                <a:cs typeface="Times New Roman"/>
                <a:sym typeface="Times New Roman"/>
              </a:rPr>
              <a:t>Mini Project</a:t>
            </a:r>
            <a:endParaRPr sz="2500" dirty="0">
              <a:latin typeface="Times New Roman"/>
              <a:ea typeface="Times New Roman"/>
              <a:cs typeface="Times New Roman"/>
              <a:sym typeface="Times New Roman"/>
            </a:endParaRPr>
          </a:p>
          <a:p>
            <a:pPr marL="2743200" lvl="0" indent="457200" algn="ctr" rtl="0">
              <a:spcBef>
                <a:spcPts val="0"/>
              </a:spcBef>
              <a:spcAft>
                <a:spcPts val="0"/>
              </a:spcAft>
              <a:buNone/>
            </a:pPr>
            <a:endParaRPr sz="1750" dirty="0">
              <a:latin typeface="Times New Roman"/>
              <a:ea typeface="Times New Roman"/>
              <a:cs typeface="Times New Roman"/>
              <a:sym typeface="Times New Roman"/>
            </a:endParaRPr>
          </a:p>
          <a:p>
            <a:pPr marL="0" lvl="0" indent="0" algn="ctr" rtl="0">
              <a:spcBef>
                <a:spcPts val="0"/>
              </a:spcBef>
              <a:spcAft>
                <a:spcPts val="0"/>
              </a:spcAft>
              <a:buNone/>
            </a:pPr>
            <a:r>
              <a:rPr lang="en-US" sz="1800" dirty="0"/>
              <a:t>HYPERGRAPH-BASED SPECTRUM SENSING AND ANALYSING THE DATA USING MACHINE LEARNING AND MATLAB</a:t>
            </a:r>
            <a:endParaRPr sz="1800" dirty="0">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311700" y="2757600"/>
            <a:ext cx="8520600" cy="8882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1400" dirty="0">
              <a:latin typeface="Times New Roman"/>
              <a:ea typeface="Times New Roman"/>
              <a:cs typeface="Times New Roman"/>
              <a:sym typeface="Times New Roman"/>
            </a:endParaRPr>
          </a:p>
          <a:p>
            <a:pPr marL="0" lvl="0" indent="0" algn="l" rtl="0">
              <a:spcBef>
                <a:spcPts val="0"/>
              </a:spcBef>
              <a:spcAft>
                <a:spcPts val="0"/>
              </a:spcAft>
              <a:buNone/>
            </a:pPr>
            <a:endParaRPr sz="1400" dirty="0">
              <a:latin typeface="Times New Roman"/>
              <a:ea typeface="Times New Roman"/>
              <a:cs typeface="Times New Roman"/>
              <a:sym typeface="Times New Roman"/>
            </a:endParaRPr>
          </a:p>
          <a:p>
            <a:pPr marL="0" lvl="0" indent="0" algn="l" rtl="0">
              <a:spcBef>
                <a:spcPts val="0"/>
              </a:spcBef>
              <a:spcAft>
                <a:spcPts val="0"/>
              </a:spcAft>
              <a:buNone/>
            </a:pPr>
            <a:r>
              <a:rPr lang="en" sz="1400" dirty="0">
                <a:solidFill>
                  <a:schemeClr val="dk1"/>
                </a:solidFill>
                <a:latin typeface="Times New Roman"/>
                <a:ea typeface="Times New Roman"/>
                <a:cs typeface="Times New Roman"/>
                <a:sym typeface="Times New Roman"/>
              </a:rPr>
              <a:t>  Team members  :                                                                                       Project Guide:</a:t>
            </a:r>
            <a:endParaRPr sz="14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400" u="sng" dirty="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AutoNum type="arabicPeriod"/>
            </a:pPr>
            <a:r>
              <a:rPr lang="en" sz="1400" dirty="0">
                <a:solidFill>
                  <a:schemeClr val="dk1"/>
                </a:solidFill>
                <a:latin typeface="Times New Roman"/>
                <a:ea typeface="Times New Roman"/>
                <a:cs typeface="Times New Roman"/>
                <a:sym typeface="Times New Roman"/>
              </a:rPr>
              <a:t>Karanam Sathya Naga Pavan (124156018)                                        Dr. </a:t>
            </a:r>
            <a:r>
              <a:rPr lang="en-IN" sz="1400" dirty="0">
                <a:solidFill>
                  <a:schemeClr val="dk1"/>
                </a:solidFill>
                <a:latin typeface="Times New Roman"/>
                <a:ea typeface="Times New Roman"/>
                <a:cs typeface="Times New Roman"/>
                <a:sym typeface="Times New Roman"/>
              </a:rPr>
              <a:t>Saravanan R</a:t>
            </a:r>
            <a:endParaRPr sz="1400" dirty="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AutoNum type="arabicPeriod"/>
            </a:pPr>
            <a:r>
              <a:rPr lang="en" sz="1400" dirty="0">
                <a:solidFill>
                  <a:schemeClr val="dk1"/>
                </a:solidFill>
                <a:latin typeface="Times New Roman"/>
                <a:ea typeface="Times New Roman"/>
                <a:cs typeface="Times New Roman"/>
                <a:sym typeface="Times New Roman"/>
              </a:rPr>
              <a:t>R. Lakshmi Narayanan (124156034)	                                    Assistant Professor I,</a:t>
            </a:r>
          </a:p>
          <a:p>
            <a:pPr marL="139700" lvl="0" indent="0" algn="l" rtl="0">
              <a:spcBef>
                <a:spcPts val="0"/>
              </a:spcBef>
              <a:spcAft>
                <a:spcPts val="0"/>
              </a:spcAft>
              <a:buClr>
                <a:schemeClr val="dk1"/>
              </a:buClr>
              <a:buSzPts val="1400"/>
            </a:pPr>
            <a:r>
              <a:rPr lang="en" sz="1400" dirty="0">
                <a:solidFill>
                  <a:schemeClr val="dk1"/>
                </a:solidFill>
                <a:latin typeface="Times New Roman"/>
                <a:ea typeface="Times New Roman"/>
                <a:cs typeface="Times New Roman"/>
                <a:sym typeface="Times New Roman"/>
              </a:rPr>
              <a:t>                                                                                                                   School of Computing ,</a:t>
            </a:r>
            <a:endParaRPr sz="1400" dirty="0">
              <a:solidFill>
                <a:schemeClr val="dk1"/>
              </a:solidFill>
              <a:latin typeface="Times New Roman"/>
              <a:ea typeface="Times New Roman"/>
              <a:cs typeface="Times New Roman"/>
              <a:sym typeface="Times New Roman"/>
            </a:endParaRPr>
          </a:p>
          <a:p>
            <a:pPr marL="914400" lvl="0" indent="0" algn="l" rtl="0">
              <a:spcBef>
                <a:spcPts val="0"/>
              </a:spcBef>
              <a:spcAft>
                <a:spcPts val="0"/>
              </a:spcAft>
              <a:buNone/>
            </a:pPr>
            <a:r>
              <a:rPr lang="en" sz="1400" dirty="0">
                <a:solidFill>
                  <a:schemeClr val="dk1"/>
                </a:solidFill>
                <a:latin typeface="Times New Roman"/>
                <a:ea typeface="Times New Roman"/>
                <a:cs typeface="Times New Roman"/>
                <a:sym typeface="Times New Roman"/>
              </a:rPr>
              <a:t>                                                                                                 </a:t>
            </a:r>
            <a:r>
              <a:rPr lang="en" sz="1400" dirty="0">
                <a:solidFill>
                  <a:srgbClr val="FF0000"/>
                </a:solidFill>
                <a:latin typeface="Times New Roman"/>
                <a:ea typeface="Times New Roman"/>
                <a:cs typeface="Times New Roman"/>
                <a:sym typeface="Times New Roman"/>
              </a:rPr>
              <a:t>SASTRA Deemed University.</a:t>
            </a:r>
            <a:endParaRPr sz="1400" dirty="0">
              <a:solidFill>
                <a:srgbClr val="FF0000"/>
              </a:solidFill>
              <a:latin typeface="Times New Roman"/>
              <a:ea typeface="Times New Roman"/>
              <a:cs typeface="Times New Roman"/>
              <a:sym typeface="Times New Roman"/>
            </a:endParaRPr>
          </a:p>
          <a:p>
            <a:pPr marL="914400" lvl="0" indent="0" algn="l" rtl="0">
              <a:spcBef>
                <a:spcPts val="0"/>
              </a:spcBef>
              <a:spcAft>
                <a:spcPts val="0"/>
              </a:spcAft>
              <a:buNone/>
            </a:pPr>
            <a:endParaRPr sz="14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dirty="0"/>
          </a:p>
        </p:txBody>
      </p:sp>
      <p:pic>
        <p:nvPicPr>
          <p:cNvPr id="56" name="Google Shape;56;p13"/>
          <p:cNvPicPr preferRelativeResize="0"/>
          <p:nvPr/>
        </p:nvPicPr>
        <p:blipFill>
          <a:blip r:embed="rId3">
            <a:alphaModFix/>
          </a:blip>
          <a:stretch>
            <a:fillRect/>
          </a:stretch>
        </p:blipFill>
        <p:spPr>
          <a:xfrm>
            <a:off x="1595375" y="208100"/>
            <a:ext cx="5617125" cy="1321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D50EB1-6575-F92E-738C-FE06D81F47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3" name="TextBox 2">
            <a:extLst>
              <a:ext uri="{FF2B5EF4-FFF2-40B4-BE49-F238E27FC236}">
                <a16:creationId xmlns:a16="http://schemas.microsoft.com/office/drawing/2014/main" id="{9BCC2A03-C1F3-22E9-3863-555D99710C49}"/>
              </a:ext>
            </a:extLst>
          </p:cNvPr>
          <p:cNvSpPr txBox="1"/>
          <p:nvPr/>
        </p:nvSpPr>
        <p:spPr>
          <a:xfrm>
            <a:off x="847493" y="0"/>
            <a:ext cx="7805853" cy="461665"/>
          </a:xfrm>
          <a:prstGeom prst="rect">
            <a:avLst/>
          </a:prstGeom>
          <a:noFill/>
        </p:spPr>
        <p:txBody>
          <a:bodyPr wrap="square" rtlCol="0">
            <a:spAutoFit/>
          </a:bodyPr>
          <a:lstStyle/>
          <a:p>
            <a:pPr algn="ctr"/>
            <a:r>
              <a:rPr lang="en-US" sz="2400" dirty="0"/>
              <a:t>ALGORITHM</a:t>
            </a:r>
            <a:endParaRPr lang="en-IN" sz="2400" dirty="0"/>
          </a:p>
        </p:txBody>
      </p:sp>
      <p:pic>
        <p:nvPicPr>
          <p:cNvPr id="5" name="Picture 4">
            <a:extLst>
              <a:ext uri="{FF2B5EF4-FFF2-40B4-BE49-F238E27FC236}">
                <a16:creationId xmlns:a16="http://schemas.microsoft.com/office/drawing/2014/main" id="{3B504EB5-0ACE-8F9A-2A66-5557BE7F85F6}"/>
              </a:ext>
            </a:extLst>
          </p:cNvPr>
          <p:cNvPicPr>
            <a:picLocks noChangeAspect="1"/>
          </p:cNvPicPr>
          <p:nvPr/>
        </p:nvPicPr>
        <p:blipFill>
          <a:blip r:embed="rId2"/>
          <a:stretch>
            <a:fillRect/>
          </a:stretch>
        </p:blipFill>
        <p:spPr>
          <a:xfrm>
            <a:off x="1643346" y="461665"/>
            <a:ext cx="5857307" cy="4398352"/>
          </a:xfrm>
          <a:prstGeom prst="rect">
            <a:avLst/>
          </a:prstGeom>
        </p:spPr>
      </p:pic>
    </p:spTree>
    <p:extLst>
      <p:ext uri="{BB962C8B-B14F-4D97-AF65-F5344CB8AC3E}">
        <p14:creationId xmlns:p14="http://schemas.microsoft.com/office/powerpoint/2010/main" val="1316438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894E1-D75E-1E17-EB0B-8214F74C805D}"/>
              </a:ext>
            </a:extLst>
          </p:cNvPr>
          <p:cNvSpPr>
            <a:spLocks noGrp="1"/>
          </p:cNvSpPr>
          <p:nvPr>
            <p:ph type="title"/>
          </p:nvPr>
        </p:nvSpPr>
        <p:spPr>
          <a:xfrm>
            <a:off x="311700" y="162528"/>
            <a:ext cx="8520600" cy="572700"/>
          </a:xfrm>
        </p:spPr>
        <p:txBody>
          <a:bodyPr>
            <a:normAutofit fontScale="90000"/>
          </a:bodyPr>
          <a:lstStyle/>
          <a:p>
            <a:pPr algn="ctr"/>
            <a:r>
              <a:rPr lang="en-US" dirty="0"/>
              <a:t>ALGORITHM</a:t>
            </a:r>
            <a:endParaRPr lang="en-IN" dirty="0"/>
          </a:p>
        </p:txBody>
      </p:sp>
      <p:sp>
        <p:nvSpPr>
          <p:cNvPr id="3" name="Slide Number Placeholder 2">
            <a:extLst>
              <a:ext uri="{FF2B5EF4-FFF2-40B4-BE49-F238E27FC236}">
                <a16:creationId xmlns:a16="http://schemas.microsoft.com/office/drawing/2014/main" id="{2FCA9403-71B6-FCCF-F595-76A06CFA971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5" name="Picture 4">
            <a:extLst>
              <a:ext uri="{FF2B5EF4-FFF2-40B4-BE49-F238E27FC236}">
                <a16:creationId xmlns:a16="http://schemas.microsoft.com/office/drawing/2014/main" id="{5C86A086-E2ED-3B9A-6DA8-2EF76B449570}"/>
              </a:ext>
            </a:extLst>
          </p:cNvPr>
          <p:cNvPicPr>
            <a:picLocks noChangeAspect="1"/>
          </p:cNvPicPr>
          <p:nvPr/>
        </p:nvPicPr>
        <p:blipFill>
          <a:blip r:embed="rId2"/>
          <a:stretch>
            <a:fillRect/>
          </a:stretch>
        </p:blipFill>
        <p:spPr>
          <a:xfrm>
            <a:off x="761719" y="1099629"/>
            <a:ext cx="7202834" cy="1844293"/>
          </a:xfrm>
          <a:prstGeom prst="rect">
            <a:avLst/>
          </a:prstGeom>
        </p:spPr>
      </p:pic>
    </p:spTree>
    <p:extLst>
      <p:ext uri="{BB962C8B-B14F-4D97-AF65-F5344CB8AC3E}">
        <p14:creationId xmlns:p14="http://schemas.microsoft.com/office/powerpoint/2010/main" val="4215918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1"/>
          <p:cNvSpPr txBox="1">
            <a:spLocks noGrp="1"/>
          </p:cNvSpPr>
          <p:nvPr>
            <p:ph type="title"/>
          </p:nvPr>
        </p:nvSpPr>
        <p:spPr>
          <a:xfrm>
            <a:off x="311700" y="445025"/>
            <a:ext cx="8520600" cy="5727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latin typeface="Times New Roman"/>
                <a:ea typeface="Times New Roman"/>
                <a:cs typeface="Times New Roman"/>
                <a:sym typeface="Times New Roman"/>
              </a:rPr>
              <a:t>WORKFLOW</a:t>
            </a:r>
            <a:endParaRPr>
              <a:latin typeface="Times New Roman"/>
              <a:ea typeface="Times New Roman"/>
              <a:cs typeface="Times New Roman"/>
              <a:sym typeface="Times New Roman"/>
            </a:endParaRPr>
          </a:p>
        </p:txBody>
      </p:sp>
      <p:sp>
        <p:nvSpPr>
          <p:cNvPr id="209" name="Google Shape;209;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600">
                <a:latin typeface="Times New Roman"/>
                <a:ea typeface="Times New Roman"/>
                <a:cs typeface="Times New Roman"/>
                <a:sym typeface="Times New Roman"/>
              </a:rPr>
              <a:t>12</a:t>
            </a:fld>
            <a:endParaRPr sz="1600">
              <a:latin typeface="Times New Roman"/>
              <a:ea typeface="Times New Roman"/>
              <a:cs typeface="Times New Roman"/>
              <a:sym typeface="Times New Roman"/>
            </a:endParaRPr>
          </a:p>
        </p:txBody>
      </p:sp>
      <p:sp>
        <p:nvSpPr>
          <p:cNvPr id="210" name="Google Shape;210;p21"/>
          <p:cNvSpPr/>
          <p:nvPr/>
        </p:nvSpPr>
        <p:spPr>
          <a:xfrm>
            <a:off x="448450" y="2248496"/>
            <a:ext cx="2911200" cy="1183949"/>
          </a:xfrm>
          <a:prstGeom prst="chevron">
            <a:avLst>
              <a:gd name="adj" fmla="val 50000"/>
            </a:avLst>
          </a:prstGeom>
          <a:solidFill>
            <a:srgbClr val="B6D7A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1600" dirty="0">
                <a:latin typeface="Times New Roman"/>
                <a:ea typeface="Times New Roman"/>
                <a:cs typeface="Times New Roman"/>
                <a:sym typeface="Times New Roman"/>
              </a:rPr>
              <a:t>Learning about Spectrum Sensing, Hypergraphs and how to use it in  Spectrum Sensing</a:t>
            </a:r>
            <a:endParaRPr sz="1600" dirty="0">
              <a:latin typeface="Times New Roman"/>
              <a:ea typeface="Times New Roman"/>
              <a:cs typeface="Times New Roman"/>
              <a:sym typeface="Times New Roman"/>
            </a:endParaRPr>
          </a:p>
        </p:txBody>
      </p:sp>
      <p:sp>
        <p:nvSpPr>
          <p:cNvPr id="211" name="Google Shape;211;p21"/>
          <p:cNvSpPr/>
          <p:nvPr/>
        </p:nvSpPr>
        <p:spPr>
          <a:xfrm>
            <a:off x="2710878" y="2082550"/>
            <a:ext cx="3275700" cy="1513948"/>
          </a:xfrm>
          <a:prstGeom prst="chevron">
            <a:avLst>
              <a:gd name="adj" fmla="val 50000"/>
            </a:avLst>
          </a:prstGeom>
          <a:solidFill>
            <a:srgbClr val="B6D7A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6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6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6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 sz="1600" dirty="0">
                <a:solidFill>
                  <a:schemeClr val="dk1"/>
                </a:solidFill>
                <a:latin typeface="Times New Roman"/>
                <a:ea typeface="Times New Roman"/>
                <a:cs typeface="Times New Roman"/>
                <a:sym typeface="Times New Roman"/>
              </a:rPr>
              <a:t>Searching or Generating A Proper Dataset and Model(Algorithm)For The Problem</a:t>
            </a:r>
            <a:endParaRPr sz="16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1600" dirty="0">
              <a:solidFill>
                <a:schemeClr val="dk1"/>
              </a:solidFill>
            </a:endParaRPr>
          </a:p>
          <a:p>
            <a:pPr marL="0" lvl="0" indent="0" algn="ctr" rtl="0">
              <a:spcBef>
                <a:spcPts val="0"/>
              </a:spcBef>
              <a:spcAft>
                <a:spcPts val="0"/>
              </a:spcAft>
              <a:buNone/>
            </a:pPr>
            <a:r>
              <a:rPr lang="en" sz="1600" dirty="0">
                <a:solidFill>
                  <a:schemeClr val="dk1"/>
                </a:solidFill>
                <a:latin typeface="Times New Roman"/>
                <a:ea typeface="Times New Roman"/>
                <a:cs typeface="Times New Roman"/>
                <a:sym typeface="Times New Roman"/>
              </a:rPr>
              <a:t>  </a:t>
            </a:r>
            <a:endParaRPr sz="16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6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600" dirty="0">
              <a:solidFill>
                <a:schemeClr val="dk1"/>
              </a:solidFill>
              <a:latin typeface="Times New Roman"/>
              <a:ea typeface="Times New Roman"/>
              <a:cs typeface="Times New Roman"/>
              <a:sym typeface="Times New Roman"/>
            </a:endParaRPr>
          </a:p>
        </p:txBody>
      </p:sp>
      <p:sp>
        <p:nvSpPr>
          <p:cNvPr id="212" name="Google Shape;212;p21"/>
          <p:cNvSpPr/>
          <p:nvPr/>
        </p:nvSpPr>
        <p:spPr>
          <a:xfrm>
            <a:off x="5186750" y="1950296"/>
            <a:ext cx="3703200" cy="1780350"/>
          </a:xfrm>
          <a:prstGeom prst="chevron">
            <a:avLst>
              <a:gd name="adj" fmla="val 50000"/>
            </a:avLst>
          </a:prstGeom>
          <a:solidFill>
            <a:srgbClr val="B6D7A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sz="16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600" dirty="0">
                <a:solidFill>
                  <a:schemeClr val="dk1"/>
                </a:solidFill>
                <a:latin typeface="Times New Roman"/>
                <a:ea typeface="Times New Roman"/>
                <a:cs typeface="Times New Roman"/>
                <a:sym typeface="Times New Roman"/>
              </a:rPr>
              <a:t>Bulding The Model,Testing It and Validating the Performance Of The Model And Creating A Matlab Model Too</a:t>
            </a:r>
            <a:endParaRPr sz="16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16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dirty="0"/>
          </a:p>
        </p:txBody>
      </p:sp>
      <p:cxnSp>
        <p:nvCxnSpPr>
          <p:cNvPr id="213" name="Google Shape;213;p21"/>
          <p:cNvCxnSpPr/>
          <p:nvPr/>
        </p:nvCxnSpPr>
        <p:spPr>
          <a:xfrm rot="10800000" flipH="1">
            <a:off x="549250" y="3828200"/>
            <a:ext cx="2018100" cy="14100"/>
          </a:xfrm>
          <a:prstGeom prst="straightConnector1">
            <a:avLst/>
          </a:prstGeom>
          <a:noFill/>
          <a:ln w="9525" cap="flat" cmpd="sng">
            <a:solidFill>
              <a:schemeClr val="dk2"/>
            </a:solidFill>
            <a:prstDash val="solid"/>
            <a:round/>
            <a:headEnd type="none" w="med" len="med"/>
            <a:tailEnd type="triangle" w="med" len="med"/>
          </a:ln>
        </p:spPr>
      </p:cxnSp>
      <p:cxnSp>
        <p:nvCxnSpPr>
          <p:cNvPr id="214" name="Google Shape;214;p21"/>
          <p:cNvCxnSpPr/>
          <p:nvPr/>
        </p:nvCxnSpPr>
        <p:spPr>
          <a:xfrm>
            <a:off x="3114176" y="3842301"/>
            <a:ext cx="2032200" cy="0"/>
          </a:xfrm>
          <a:prstGeom prst="straightConnector1">
            <a:avLst/>
          </a:prstGeom>
          <a:noFill/>
          <a:ln w="9525" cap="flat" cmpd="sng">
            <a:solidFill>
              <a:schemeClr val="dk2"/>
            </a:solidFill>
            <a:prstDash val="solid"/>
            <a:round/>
            <a:headEnd type="none" w="med" len="med"/>
            <a:tailEnd type="triangle" w="med" len="med"/>
          </a:ln>
        </p:spPr>
      </p:cxnSp>
      <p:cxnSp>
        <p:nvCxnSpPr>
          <p:cNvPr id="215" name="Google Shape;215;p21"/>
          <p:cNvCxnSpPr/>
          <p:nvPr/>
        </p:nvCxnSpPr>
        <p:spPr>
          <a:xfrm rot="10800000" flipH="1">
            <a:off x="5826425" y="3821150"/>
            <a:ext cx="2102400" cy="7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2"/>
          <p:cNvSpPr txBox="1">
            <a:spLocks noGrp="1"/>
          </p:cNvSpPr>
          <p:nvPr>
            <p:ph type="title"/>
          </p:nvPr>
        </p:nvSpPr>
        <p:spPr>
          <a:xfrm>
            <a:off x="210525" y="234800"/>
            <a:ext cx="8751000" cy="5727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latin typeface="Times New Roman"/>
                <a:ea typeface="Times New Roman"/>
                <a:cs typeface="Times New Roman"/>
                <a:sym typeface="Times New Roman"/>
              </a:rPr>
              <a:t>LITERATURE REVIEW</a:t>
            </a:r>
            <a:endParaRPr>
              <a:latin typeface="Times New Roman"/>
              <a:ea typeface="Times New Roman"/>
              <a:cs typeface="Times New Roman"/>
              <a:sym typeface="Times New Roman"/>
            </a:endParaRPr>
          </a:p>
        </p:txBody>
      </p:sp>
      <p:sp>
        <p:nvSpPr>
          <p:cNvPr id="224" name="Google Shape;224;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sz="1700" b="1">
              <a:solidFill>
                <a:srgbClr val="000000"/>
              </a:solidFill>
            </a:endParaRPr>
          </a:p>
          <a:p>
            <a:pPr marL="0" lvl="0" indent="0" algn="l" rtl="0">
              <a:lnSpc>
                <a:spcPct val="125000"/>
              </a:lnSpc>
              <a:spcBef>
                <a:spcPts val="2000"/>
              </a:spcBef>
              <a:spcAft>
                <a:spcPts val="0"/>
              </a:spcAft>
              <a:buClr>
                <a:schemeClr val="dk1"/>
              </a:buClr>
              <a:buSzPts val="1100"/>
              <a:buFont typeface="Arial"/>
              <a:buNone/>
            </a:pPr>
            <a:endParaRPr>
              <a:solidFill>
                <a:schemeClr val="dk1"/>
              </a:solidFill>
              <a:highlight>
                <a:srgbClr val="FFFFFF"/>
              </a:highlight>
              <a:latin typeface="Times New Roman"/>
              <a:ea typeface="Times New Roman"/>
              <a:cs typeface="Times New Roman"/>
              <a:sym typeface="Times New Roman"/>
            </a:endParaRPr>
          </a:p>
          <a:p>
            <a:pPr marL="0" lvl="0" indent="0" algn="l" rtl="0">
              <a:spcBef>
                <a:spcPts val="1000"/>
              </a:spcBef>
              <a:spcAft>
                <a:spcPts val="1200"/>
              </a:spcAft>
              <a:buNone/>
            </a:pPr>
            <a:endParaRPr/>
          </a:p>
        </p:txBody>
      </p:sp>
      <p:sp>
        <p:nvSpPr>
          <p:cNvPr id="225" name="Google Shape;225;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600">
                <a:latin typeface="Times New Roman"/>
                <a:ea typeface="Times New Roman"/>
                <a:cs typeface="Times New Roman"/>
                <a:sym typeface="Times New Roman"/>
              </a:rPr>
              <a:t>13</a:t>
            </a:fld>
            <a:endParaRPr sz="1600">
              <a:latin typeface="Times New Roman"/>
              <a:ea typeface="Times New Roman"/>
              <a:cs typeface="Times New Roman"/>
              <a:sym typeface="Times New Roman"/>
            </a:endParaRPr>
          </a:p>
        </p:txBody>
      </p:sp>
      <p:sp>
        <p:nvSpPr>
          <p:cNvPr id="226" name="Google Shape;226;p22"/>
          <p:cNvSpPr txBox="1"/>
          <p:nvPr/>
        </p:nvSpPr>
        <p:spPr>
          <a:xfrm>
            <a:off x="518550" y="1135225"/>
            <a:ext cx="147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27" name="Google Shape;227;p22"/>
          <p:cNvSpPr txBox="1"/>
          <p:nvPr/>
        </p:nvSpPr>
        <p:spPr>
          <a:xfrm>
            <a:off x="1892025" y="2312475"/>
            <a:ext cx="727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8" name="Google Shape;228;p22"/>
          <p:cNvGraphicFramePr/>
          <p:nvPr>
            <p:extLst>
              <p:ext uri="{D42A27DB-BD31-4B8C-83A1-F6EECF244321}">
                <p14:modId xmlns:p14="http://schemas.microsoft.com/office/powerpoint/2010/main" val="740450550"/>
              </p:ext>
            </p:extLst>
          </p:nvPr>
        </p:nvGraphicFramePr>
        <p:xfrm>
          <a:off x="98200" y="901842"/>
          <a:ext cx="8947600" cy="3740825"/>
        </p:xfrm>
        <a:graphic>
          <a:graphicData uri="http://schemas.openxmlformats.org/drawingml/2006/table">
            <a:tbl>
              <a:tblPr>
                <a:noFill/>
                <a:tableStyleId>{9F0B9146-95FF-410C-B106-887869E4D7F8}</a:tableStyleId>
              </a:tblPr>
              <a:tblGrid>
                <a:gridCol w="631900">
                  <a:extLst>
                    <a:ext uri="{9D8B030D-6E8A-4147-A177-3AD203B41FA5}">
                      <a16:colId xmlns:a16="http://schemas.microsoft.com/office/drawing/2014/main" val="20000"/>
                    </a:ext>
                  </a:extLst>
                </a:gridCol>
                <a:gridCol w="2826775">
                  <a:extLst>
                    <a:ext uri="{9D8B030D-6E8A-4147-A177-3AD203B41FA5}">
                      <a16:colId xmlns:a16="http://schemas.microsoft.com/office/drawing/2014/main" val="20001"/>
                    </a:ext>
                  </a:extLst>
                </a:gridCol>
                <a:gridCol w="1810250">
                  <a:extLst>
                    <a:ext uri="{9D8B030D-6E8A-4147-A177-3AD203B41FA5}">
                      <a16:colId xmlns:a16="http://schemas.microsoft.com/office/drawing/2014/main" val="20002"/>
                    </a:ext>
                  </a:extLst>
                </a:gridCol>
                <a:gridCol w="1241700">
                  <a:extLst>
                    <a:ext uri="{9D8B030D-6E8A-4147-A177-3AD203B41FA5}">
                      <a16:colId xmlns:a16="http://schemas.microsoft.com/office/drawing/2014/main" val="20003"/>
                    </a:ext>
                  </a:extLst>
                </a:gridCol>
                <a:gridCol w="2436975">
                  <a:extLst>
                    <a:ext uri="{9D8B030D-6E8A-4147-A177-3AD203B41FA5}">
                      <a16:colId xmlns:a16="http://schemas.microsoft.com/office/drawing/2014/main" val="20004"/>
                    </a:ext>
                  </a:extLst>
                </a:gridCol>
              </a:tblGrid>
              <a:tr h="428375">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S.No.</a:t>
                      </a:r>
                      <a:endParaRPr sz="12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dirty="0">
                          <a:latin typeface="Times New Roman"/>
                          <a:ea typeface="Times New Roman"/>
                          <a:cs typeface="Times New Roman"/>
                          <a:sym typeface="Times New Roman"/>
                        </a:rPr>
                        <a:t>Title of the Paper</a:t>
                      </a:r>
                      <a:endParaRPr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Authors </a:t>
                      </a:r>
                      <a:endParaRPr>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Published In</a:t>
                      </a:r>
                      <a:endParaRPr>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Comments</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312450">
                <a:tc>
                  <a:txBody>
                    <a:bodyPr/>
                    <a:lstStyle/>
                    <a:p>
                      <a:pPr marL="457200" lvl="0" indent="-317500" algn="l" rtl="0">
                        <a:spcBef>
                          <a:spcPts val="0"/>
                        </a:spcBef>
                        <a:spcAft>
                          <a:spcPts val="0"/>
                        </a:spcAft>
                        <a:buSzPts val="1400"/>
                        <a:buFont typeface="Times New Roman"/>
                        <a:buAutoNum type="arabicPeriod"/>
                      </a:pPr>
                      <a:r>
                        <a:rPr lang="en-IN" dirty="0">
                          <a:latin typeface="Times New Roman"/>
                          <a:ea typeface="Times New Roman"/>
                          <a:cs typeface="Times New Roman"/>
                          <a:sym typeface="Times New Roman"/>
                        </a:rPr>
                        <a:t>1</a:t>
                      </a:r>
                    </a:p>
                  </a:txBody>
                  <a:tcPr marL="91425" marR="91425" marT="91425" marB="91425"/>
                </a:tc>
                <a:tc>
                  <a:txBody>
                    <a:bodyPr/>
                    <a:lstStyle/>
                    <a:p>
                      <a:pPr marL="0" lvl="0" indent="0" algn="l" rtl="0">
                        <a:lnSpc>
                          <a:spcPct val="115000"/>
                        </a:lnSpc>
                        <a:spcBef>
                          <a:spcPts val="2000"/>
                        </a:spcBef>
                        <a:spcAft>
                          <a:spcPts val="0"/>
                        </a:spcAft>
                        <a:buClr>
                          <a:schemeClr val="dk1"/>
                        </a:buClr>
                        <a:buSzPts val="1100"/>
                        <a:buFont typeface="Arial"/>
                        <a:buNone/>
                      </a:pPr>
                      <a:r>
                        <a:rPr lang="en-US" sz="1200" dirty="0">
                          <a:solidFill>
                            <a:schemeClr val="dk1"/>
                          </a:solidFill>
                          <a:latin typeface="Times New Roman"/>
                          <a:ea typeface="Times New Roman"/>
                          <a:cs typeface="Times New Roman"/>
                          <a:sym typeface="Times New Roman"/>
                        </a:rPr>
                        <a:t>Graph-Based Resource Allocation for Integrated Space and Terrestrial Communications</a:t>
                      </a:r>
                    </a:p>
                    <a:p>
                      <a:pPr marL="0" lvl="0" indent="0" algn="l" rtl="0">
                        <a:lnSpc>
                          <a:spcPct val="115000"/>
                        </a:lnSpc>
                        <a:spcBef>
                          <a:spcPts val="2000"/>
                        </a:spcBef>
                        <a:spcAft>
                          <a:spcPts val="0"/>
                        </a:spcAft>
                        <a:buClr>
                          <a:schemeClr val="dk1"/>
                        </a:buClr>
                        <a:buSzPts val="1100"/>
                        <a:buFont typeface="Arial"/>
                        <a:buNone/>
                      </a:pPr>
                      <a:endParaRPr sz="1200" dirty="0">
                        <a:solidFill>
                          <a:schemeClr val="dk1"/>
                        </a:solidFill>
                        <a:highlight>
                          <a:srgbClr val="FFFFFF"/>
                        </a:highlight>
                        <a:latin typeface="Times New Roman"/>
                        <a:ea typeface="Times New Roman"/>
                        <a:cs typeface="Times New Roman"/>
                        <a:sym typeface="Times New Roman"/>
                      </a:endParaRPr>
                    </a:p>
                    <a:p>
                      <a:pPr marL="0" lvl="0" indent="0" algn="l" rtl="0">
                        <a:lnSpc>
                          <a:spcPct val="115000"/>
                        </a:lnSpc>
                        <a:spcBef>
                          <a:spcPts val="1000"/>
                        </a:spcBef>
                        <a:spcAft>
                          <a:spcPts val="0"/>
                        </a:spcAft>
                        <a:buNone/>
                      </a:pPr>
                      <a:endParaRPr dirty="0">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15000"/>
                        </a:lnSpc>
                        <a:spcBef>
                          <a:spcPts val="0"/>
                        </a:spcBef>
                        <a:spcAft>
                          <a:spcPts val="0"/>
                        </a:spcAft>
                        <a:buClr>
                          <a:schemeClr val="dk1"/>
                        </a:buClr>
                        <a:buSzPts val="1100"/>
                        <a:buFont typeface="Arial"/>
                        <a:buNone/>
                      </a:pPr>
                      <a:r>
                        <a:rPr lang="en-IN" sz="1200" dirty="0">
                          <a:solidFill>
                            <a:srgbClr val="2E2E2E"/>
                          </a:solidFill>
                          <a:latin typeface="Times New Roman"/>
                          <a:ea typeface="Times New Roman"/>
                          <a:cs typeface="Times New Roman"/>
                          <a:sym typeface="Times New Roman"/>
                        </a:rPr>
                        <a:t>Antoni Ivanov , </a:t>
                      </a:r>
                    </a:p>
                    <a:p>
                      <a:pPr marL="0" marR="0" lvl="0" indent="0" algn="l" rtl="0">
                        <a:lnSpc>
                          <a:spcPct val="115000"/>
                        </a:lnSpc>
                        <a:spcBef>
                          <a:spcPts val="0"/>
                        </a:spcBef>
                        <a:spcAft>
                          <a:spcPts val="0"/>
                        </a:spcAft>
                        <a:buClr>
                          <a:schemeClr val="dk1"/>
                        </a:buClr>
                        <a:buSzPts val="1100"/>
                        <a:buFont typeface="Arial"/>
                        <a:buNone/>
                      </a:pPr>
                      <a:r>
                        <a:rPr lang="en-IN" sz="1200" dirty="0" err="1">
                          <a:solidFill>
                            <a:srgbClr val="2E2E2E"/>
                          </a:solidFill>
                          <a:latin typeface="Times New Roman"/>
                          <a:ea typeface="Times New Roman"/>
                          <a:cs typeface="Times New Roman"/>
                          <a:sym typeface="Times New Roman"/>
                        </a:rPr>
                        <a:t>Krasimir</a:t>
                      </a:r>
                      <a:r>
                        <a:rPr lang="en-IN" sz="1200" dirty="0">
                          <a:solidFill>
                            <a:srgbClr val="2E2E2E"/>
                          </a:solidFill>
                          <a:latin typeface="Times New Roman"/>
                          <a:ea typeface="Times New Roman"/>
                          <a:cs typeface="Times New Roman"/>
                          <a:sym typeface="Times New Roman"/>
                        </a:rPr>
                        <a:t> </a:t>
                      </a:r>
                      <a:r>
                        <a:rPr lang="en-IN" sz="1200" dirty="0" err="1">
                          <a:solidFill>
                            <a:srgbClr val="2E2E2E"/>
                          </a:solidFill>
                          <a:latin typeface="Times New Roman"/>
                          <a:ea typeface="Times New Roman"/>
                          <a:cs typeface="Times New Roman"/>
                          <a:sym typeface="Times New Roman"/>
                        </a:rPr>
                        <a:t>Tonchev</a:t>
                      </a:r>
                      <a:r>
                        <a:rPr lang="en-IN" sz="1200" dirty="0">
                          <a:solidFill>
                            <a:srgbClr val="2E2E2E"/>
                          </a:solidFill>
                          <a:latin typeface="Times New Roman"/>
                          <a:ea typeface="Times New Roman"/>
                          <a:cs typeface="Times New Roman"/>
                          <a:sym typeface="Times New Roman"/>
                        </a:rPr>
                        <a:t> , Vladimir </a:t>
                      </a:r>
                      <a:r>
                        <a:rPr lang="en-IN" sz="1200" dirty="0" err="1">
                          <a:solidFill>
                            <a:srgbClr val="2E2E2E"/>
                          </a:solidFill>
                          <a:latin typeface="Times New Roman"/>
                          <a:ea typeface="Times New Roman"/>
                          <a:cs typeface="Times New Roman"/>
                          <a:sym typeface="Times New Roman"/>
                        </a:rPr>
                        <a:t>Poulkov</a:t>
                      </a:r>
                      <a:r>
                        <a:rPr lang="en-IN" sz="1200" dirty="0">
                          <a:solidFill>
                            <a:srgbClr val="2E2E2E"/>
                          </a:solidFill>
                          <a:latin typeface="Times New Roman"/>
                          <a:ea typeface="Times New Roman"/>
                          <a:cs typeface="Times New Roman"/>
                          <a:sym typeface="Times New Roman"/>
                        </a:rPr>
                        <a:t> , </a:t>
                      </a:r>
                    </a:p>
                    <a:p>
                      <a:pPr marL="0" marR="0" lvl="0" indent="0" algn="l" rtl="0">
                        <a:lnSpc>
                          <a:spcPct val="115000"/>
                        </a:lnSpc>
                        <a:spcBef>
                          <a:spcPts val="0"/>
                        </a:spcBef>
                        <a:spcAft>
                          <a:spcPts val="0"/>
                        </a:spcAft>
                        <a:buClr>
                          <a:schemeClr val="dk1"/>
                        </a:buClr>
                        <a:buSzPts val="1100"/>
                        <a:buFont typeface="Arial"/>
                        <a:buNone/>
                      </a:pPr>
                      <a:r>
                        <a:rPr lang="en-IN" sz="1200" dirty="0">
                          <a:solidFill>
                            <a:srgbClr val="2E2E2E"/>
                          </a:solidFill>
                          <a:latin typeface="Times New Roman"/>
                          <a:ea typeface="Times New Roman"/>
                          <a:cs typeface="Times New Roman"/>
                          <a:sym typeface="Times New Roman"/>
                        </a:rPr>
                        <a:t>Agata </a:t>
                      </a:r>
                      <a:r>
                        <a:rPr lang="en-IN" sz="1200" dirty="0" err="1">
                          <a:solidFill>
                            <a:srgbClr val="2E2E2E"/>
                          </a:solidFill>
                          <a:latin typeface="Times New Roman"/>
                          <a:ea typeface="Times New Roman"/>
                          <a:cs typeface="Times New Roman"/>
                          <a:sym typeface="Times New Roman"/>
                        </a:rPr>
                        <a:t>Manolova</a:t>
                      </a:r>
                      <a:r>
                        <a:rPr lang="en-IN" sz="1200" dirty="0">
                          <a:solidFill>
                            <a:srgbClr val="2E2E2E"/>
                          </a:solidFill>
                          <a:latin typeface="Times New Roman"/>
                          <a:ea typeface="Times New Roman"/>
                          <a:cs typeface="Times New Roman"/>
                          <a:sym typeface="Times New Roman"/>
                        </a:rPr>
                        <a:t> and Nikolay N. </a:t>
                      </a:r>
                      <a:r>
                        <a:rPr lang="en-IN" sz="1200" dirty="0" err="1">
                          <a:solidFill>
                            <a:srgbClr val="2E2E2E"/>
                          </a:solidFill>
                          <a:latin typeface="Times New Roman"/>
                          <a:ea typeface="Times New Roman"/>
                          <a:cs typeface="Times New Roman"/>
                          <a:sym typeface="Times New Roman"/>
                        </a:rPr>
                        <a:t>Neshov</a:t>
                      </a:r>
                      <a:endParaRPr sz="900" dirty="0">
                        <a:solidFill>
                          <a:srgbClr val="2E2E2E"/>
                        </a:solidFill>
                        <a:latin typeface="Times New Roman"/>
                        <a:ea typeface="Times New Roman"/>
                        <a:cs typeface="Times New Roman"/>
                        <a:sym typeface="Times New Roman"/>
                      </a:endParaRPr>
                    </a:p>
                    <a:p>
                      <a:pPr marL="0" lvl="0" indent="0" algn="l" rtl="0">
                        <a:lnSpc>
                          <a:spcPct val="115000"/>
                        </a:lnSpc>
                        <a:spcBef>
                          <a:spcPts val="600"/>
                        </a:spcBef>
                        <a:spcAft>
                          <a:spcPts val="0"/>
                        </a:spcAft>
                        <a:buNone/>
                      </a:pPr>
                      <a:endParaRPr sz="1200" dirty="0">
                        <a:solidFill>
                          <a:schemeClr val="dk1"/>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IN" sz="1200" dirty="0">
                          <a:latin typeface="Times New Roman"/>
                          <a:ea typeface="Times New Roman"/>
                          <a:cs typeface="Times New Roman"/>
                          <a:sym typeface="Times New Roman"/>
                        </a:rPr>
                        <a:t>Sensors</a:t>
                      </a:r>
                    </a:p>
                    <a:p>
                      <a:pPr marL="0" lvl="0" indent="0" algn="ctr" rtl="0">
                        <a:lnSpc>
                          <a:spcPct val="115000"/>
                        </a:lnSpc>
                        <a:spcBef>
                          <a:spcPts val="0"/>
                        </a:spcBef>
                        <a:spcAft>
                          <a:spcPts val="0"/>
                        </a:spcAft>
                        <a:buNone/>
                      </a:pPr>
                      <a:endParaRPr sz="1200" dirty="0">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dirty="0">
                          <a:latin typeface="Times New Roman"/>
                          <a:ea typeface="Times New Roman"/>
                          <a:cs typeface="Times New Roman"/>
                          <a:sym typeface="Times New Roman"/>
                        </a:rPr>
                        <a:t>2 Aug 2022</a:t>
                      </a:r>
                      <a:endParaRPr sz="1200" dirty="0">
                        <a:latin typeface="Times New Roman"/>
                        <a:ea typeface="Times New Roman"/>
                        <a:cs typeface="Times New Roman"/>
                        <a:sym typeface="Times New Roman"/>
                      </a:endParaRPr>
                    </a:p>
                    <a:p>
                      <a:pPr marL="0" lvl="0" indent="0" algn="ctr" rtl="0">
                        <a:lnSpc>
                          <a:spcPct val="115000"/>
                        </a:lnSpc>
                        <a:spcBef>
                          <a:spcPts val="0"/>
                        </a:spcBef>
                        <a:spcAft>
                          <a:spcPts val="0"/>
                        </a:spcAft>
                        <a:buNone/>
                      </a:pPr>
                      <a:endParaRPr sz="1200" dirty="0">
                        <a:latin typeface="Times New Roman"/>
                        <a:ea typeface="Times New Roman"/>
                        <a:cs typeface="Times New Roman"/>
                        <a:sym typeface="Times New Roman"/>
                      </a:endParaRPr>
                    </a:p>
                    <a:p>
                      <a:pPr marL="0" lvl="0" indent="0" algn="ctr" rtl="0">
                        <a:lnSpc>
                          <a:spcPct val="115000"/>
                        </a:lnSpc>
                        <a:spcBef>
                          <a:spcPts val="0"/>
                        </a:spcBef>
                        <a:spcAft>
                          <a:spcPts val="0"/>
                        </a:spcAft>
                        <a:buNone/>
                      </a:pPr>
                      <a:endParaRPr sz="1200" dirty="0">
                        <a:latin typeface="Times New Roman"/>
                        <a:ea typeface="Times New Roman"/>
                        <a:cs typeface="Times New Roman"/>
                        <a:sym typeface="Times New Roman"/>
                      </a:endParaRPr>
                    </a:p>
                  </a:txBody>
                  <a:tcPr marL="91425" marR="91425" marT="91425" marB="91425"/>
                </a:tc>
                <a:tc>
                  <a:txBody>
                    <a:bodyPr/>
                    <a:lstStyle/>
                    <a:p>
                      <a:pPr marL="155575" lvl="0" indent="0" algn="just" rtl="0">
                        <a:lnSpc>
                          <a:spcPct val="115000"/>
                        </a:lnSpc>
                        <a:spcBef>
                          <a:spcPts val="0"/>
                        </a:spcBef>
                        <a:spcAft>
                          <a:spcPts val="0"/>
                        </a:spcAft>
                        <a:buClr>
                          <a:srgbClr val="030303"/>
                        </a:buClr>
                        <a:buSzPts val="1150"/>
                        <a:buFont typeface="Times New Roman"/>
                        <a:buNone/>
                      </a:pPr>
                      <a:r>
                        <a:rPr lang="en-US" sz="1200" dirty="0">
                          <a:solidFill>
                            <a:srgbClr val="030303"/>
                          </a:solidFill>
                          <a:latin typeface="Times New Roman"/>
                          <a:ea typeface="Times New Roman"/>
                          <a:cs typeface="Times New Roman"/>
                          <a:sym typeface="Times New Roman"/>
                        </a:rPr>
                        <a:t>The concept of Graph-based Resource allocation for Integrated Space and Terrestrial communications (GRIST), which uses a hypergraph to describe the inter-connectivity of various networks. The article also discusses implementation challenges and introduces a scheme for determining the appropriate balance between different design considerations.</a:t>
                      </a:r>
                      <a:endParaRPr sz="12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3"/>
          <p:cNvSpPr txBox="1">
            <a:spLocks noGrp="1"/>
          </p:cNvSpPr>
          <p:nvPr>
            <p:ph type="title"/>
          </p:nvPr>
        </p:nvSpPr>
        <p:spPr>
          <a:xfrm>
            <a:off x="210525" y="234800"/>
            <a:ext cx="8751000" cy="5727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latin typeface="Times New Roman"/>
                <a:ea typeface="Times New Roman"/>
                <a:cs typeface="Times New Roman"/>
                <a:sym typeface="Times New Roman"/>
              </a:rPr>
              <a:t>LITERATURE REVIEW</a:t>
            </a:r>
            <a:endParaRPr>
              <a:latin typeface="Times New Roman"/>
              <a:ea typeface="Times New Roman"/>
              <a:cs typeface="Times New Roman"/>
              <a:sym typeface="Times New Roman"/>
            </a:endParaRPr>
          </a:p>
        </p:txBody>
      </p:sp>
      <p:sp>
        <p:nvSpPr>
          <p:cNvPr id="234" name="Google Shape;23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sz="1700" b="1">
              <a:solidFill>
                <a:srgbClr val="000000"/>
              </a:solidFill>
            </a:endParaRPr>
          </a:p>
          <a:p>
            <a:pPr marL="0" lvl="0" indent="0" algn="l" rtl="0">
              <a:lnSpc>
                <a:spcPct val="125000"/>
              </a:lnSpc>
              <a:spcBef>
                <a:spcPts val="2000"/>
              </a:spcBef>
              <a:spcAft>
                <a:spcPts val="0"/>
              </a:spcAft>
              <a:buNone/>
            </a:pPr>
            <a:endParaRPr>
              <a:solidFill>
                <a:schemeClr val="dk1"/>
              </a:solidFill>
              <a:highlight>
                <a:srgbClr val="FFFFFF"/>
              </a:highlight>
              <a:latin typeface="Times New Roman"/>
              <a:ea typeface="Times New Roman"/>
              <a:cs typeface="Times New Roman"/>
              <a:sym typeface="Times New Roman"/>
            </a:endParaRPr>
          </a:p>
          <a:p>
            <a:pPr marL="0" lvl="0" indent="0" algn="l" rtl="0">
              <a:spcBef>
                <a:spcPts val="1000"/>
              </a:spcBef>
              <a:spcAft>
                <a:spcPts val="1200"/>
              </a:spcAft>
              <a:buNone/>
            </a:pPr>
            <a:endParaRPr/>
          </a:p>
        </p:txBody>
      </p:sp>
      <p:sp>
        <p:nvSpPr>
          <p:cNvPr id="235" name="Google Shape;235;p23"/>
          <p:cNvSpPr txBox="1">
            <a:spLocks noGrp="1"/>
          </p:cNvSpPr>
          <p:nvPr>
            <p:ph type="sldNum" idx="12"/>
          </p:nvPr>
        </p:nvSpPr>
        <p:spPr>
          <a:xfrm>
            <a:off x="8481633" y="4749892"/>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600">
                <a:latin typeface="Times New Roman"/>
                <a:ea typeface="Times New Roman"/>
                <a:cs typeface="Times New Roman"/>
                <a:sym typeface="Times New Roman"/>
              </a:rPr>
              <a:t>14</a:t>
            </a:fld>
            <a:endParaRPr sz="1600">
              <a:latin typeface="Times New Roman"/>
              <a:ea typeface="Times New Roman"/>
              <a:cs typeface="Times New Roman"/>
              <a:sym typeface="Times New Roman"/>
            </a:endParaRPr>
          </a:p>
        </p:txBody>
      </p:sp>
      <p:sp>
        <p:nvSpPr>
          <p:cNvPr id="236" name="Google Shape;236;p23"/>
          <p:cNvSpPr txBox="1"/>
          <p:nvPr/>
        </p:nvSpPr>
        <p:spPr>
          <a:xfrm>
            <a:off x="518550" y="1135225"/>
            <a:ext cx="147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37" name="Google Shape;237;p23"/>
          <p:cNvSpPr txBox="1"/>
          <p:nvPr/>
        </p:nvSpPr>
        <p:spPr>
          <a:xfrm>
            <a:off x="1892025" y="2312475"/>
            <a:ext cx="727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8" name="Google Shape;238;p23"/>
          <p:cNvGraphicFramePr/>
          <p:nvPr>
            <p:extLst>
              <p:ext uri="{D42A27DB-BD31-4B8C-83A1-F6EECF244321}">
                <p14:modId xmlns:p14="http://schemas.microsoft.com/office/powerpoint/2010/main" val="2828238814"/>
              </p:ext>
            </p:extLst>
          </p:nvPr>
        </p:nvGraphicFramePr>
        <p:xfrm>
          <a:off x="113667" y="860747"/>
          <a:ext cx="8751125" cy="3740825"/>
        </p:xfrm>
        <a:graphic>
          <a:graphicData uri="http://schemas.openxmlformats.org/drawingml/2006/table">
            <a:tbl>
              <a:tblPr>
                <a:noFill/>
                <a:tableStyleId>{9F0B9146-95FF-410C-B106-887869E4D7F8}</a:tableStyleId>
              </a:tblPr>
              <a:tblGrid>
                <a:gridCol w="600975">
                  <a:extLst>
                    <a:ext uri="{9D8B030D-6E8A-4147-A177-3AD203B41FA5}">
                      <a16:colId xmlns:a16="http://schemas.microsoft.com/office/drawing/2014/main" val="20000"/>
                    </a:ext>
                  </a:extLst>
                </a:gridCol>
                <a:gridCol w="2661225">
                  <a:extLst>
                    <a:ext uri="{9D8B030D-6E8A-4147-A177-3AD203B41FA5}">
                      <a16:colId xmlns:a16="http://schemas.microsoft.com/office/drawing/2014/main" val="20001"/>
                    </a:ext>
                  </a:extLst>
                </a:gridCol>
                <a:gridCol w="1708175">
                  <a:extLst>
                    <a:ext uri="{9D8B030D-6E8A-4147-A177-3AD203B41FA5}">
                      <a16:colId xmlns:a16="http://schemas.microsoft.com/office/drawing/2014/main" val="20002"/>
                    </a:ext>
                  </a:extLst>
                </a:gridCol>
                <a:gridCol w="1343775">
                  <a:extLst>
                    <a:ext uri="{9D8B030D-6E8A-4147-A177-3AD203B41FA5}">
                      <a16:colId xmlns:a16="http://schemas.microsoft.com/office/drawing/2014/main" val="20003"/>
                    </a:ext>
                  </a:extLst>
                </a:gridCol>
                <a:gridCol w="2436975">
                  <a:extLst>
                    <a:ext uri="{9D8B030D-6E8A-4147-A177-3AD203B41FA5}">
                      <a16:colId xmlns:a16="http://schemas.microsoft.com/office/drawing/2014/main" val="20004"/>
                    </a:ext>
                  </a:extLst>
                </a:gridCol>
              </a:tblGrid>
              <a:tr h="428375">
                <a:tc>
                  <a:txBody>
                    <a:bodyPr/>
                    <a:lstStyle/>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S.No.</a:t>
                      </a:r>
                      <a:endParaRPr sz="12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200">
                          <a:solidFill>
                            <a:schemeClr val="dk1"/>
                          </a:solidFill>
                          <a:latin typeface="Times New Roman"/>
                          <a:ea typeface="Times New Roman"/>
                          <a:cs typeface="Times New Roman"/>
                          <a:sym typeface="Times New Roman"/>
                        </a:rPr>
                        <a:t>Title of the Paper</a:t>
                      </a:r>
                      <a:endParaRPr sz="12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200">
                          <a:solidFill>
                            <a:schemeClr val="dk1"/>
                          </a:solidFill>
                          <a:latin typeface="Times New Roman"/>
                          <a:ea typeface="Times New Roman"/>
                          <a:cs typeface="Times New Roman"/>
                          <a:sym typeface="Times New Roman"/>
                        </a:rPr>
                        <a:t>Authors </a:t>
                      </a:r>
                      <a:endParaRPr sz="12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200">
                          <a:solidFill>
                            <a:schemeClr val="dk1"/>
                          </a:solidFill>
                          <a:latin typeface="Times New Roman"/>
                          <a:ea typeface="Times New Roman"/>
                          <a:cs typeface="Times New Roman"/>
                          <a:sym typeface="Times New Roman"/>
                        </a:rPr>
                        <a:t>Published In</a:t>
                      </a:r>
                      <a:endParaRPr sz="12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200">
                          <a:solidFill>
                            <a:schemeClr val="dk1"/>
                          </a:solidFill>
                          <a:latin typeface="Times New Roman"/>
                          <a:ea typeface="Times New Roman"/>
                          <a:cs typeface="Times New Roman"/>
                          <a:sym typeface="Times New Roman"/>
                        </a:rPr>
                        <a:t>Comments</a:t>
                      </a:r>
                      <a:endParaRPr sz="1200">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312450">
                <a:tc>
                  <a:txBody>
                    <a:bodyPr/>
                    <a:lstStyle/>
                    <a:p>
                      <a:pPr marL="0" lvl="0" indent="0" algn="ctr" rtl="0">
                        <a:spcBef>
                          <a:spcPts val="0"/>
                        </a:spcBef>
                        <a:spcAft>
                          <a:spcPts val="0"/>
                        </a:spcAft>
                        <a:buNone/>
                      </a:pPr>
                      <a:r>
                        <a:rPr lang="en" sz="1200">
                          <a:solidFill>
                            <a:schemeClr val="dk1"/>
                          </a:solidFill>
                          <a:latin typeface="Times New Roman"/>
                          <a:ea typeface="Times New Roman"/>
                          <a:cs typeface="Times New Roman"/>
                          <a:sym typeface="Times New Roman"/>
                        </a:rPr>
                        <a:t>2.</a:t>
                      </a:r>
                      <a:endParaRPr sz="12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2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2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2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2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2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2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2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2400"/>
                        </a:spcBef>
                        <a:spcAft>
                          <a:spcPts val="0"/>
                        </a:spcAft>
                        <a:buClr>
                          <a:schemeClr val="dk1"/>
                        </a:buClr>
                        <a:buSzPts val="1100"/>
                        <a:buFont typeface="Arial"/>
                        <a:buNone/>
                      </a:pPr>
                      <a:r>
                        <a:rPr lang="en-US" sz="1200" dirty="0">
                          <a:solidFill>
                            <a:srgbClr val="2E2E2E"/>
                          </a:solidFill>
                          <a:latin typeface="Times New Roman"/>
                          <a:ea typeface="Times New Roman"/>
                          <a:cs typeface="Times New Roman"/>
                          <a:sym typeface="Times New Roman"/>
                        </a:rPr>
                        <a:t>HYPERGRAPH COLORING-BASED ALGORITHM FOR CHANNEL ALLOCATION</a:t>
                      </a:r>
                      <a:r>
                        <a:rPr lang="en" sz="1200" dirty="0">
                          <a:solidFill>
                            <a:schemeClr val="lt1"/>
                          </a:solidFill>
                          <a:highlight>
                            <a:srgbClr val="FFFFFF"/>
                          </a:highlight>
                          <a:latin typeface="Times New Roman"/>
                          <a:ea typeface="Times New Roman"/>
                          <a:cs typeface="Times New Roman"/>
                          <a:sym typeface="Times New Roman"/>
                        </a:rPr>
                        <a:t>…………………………………………..     </a:t>
                      </a:r>
                      <a:r>
                        <a:rPr lang="en" sz="1200" dirty="0">
                          <a:highlight>
                            <a:srgbClr val="FFFFFF"/>
                          </a:highlight>
                          <a:latin typeface="Times New Roman"/>
                          <a:ea typeface="Times New Roman"/>
                          <a:cs typeface="Times New Roman"/>
                          <a:sym typeface="Times New Roman"/>
                        </a:rPr>
                        <a:t>                                                                                                                                                                                                                                              </a:t>
                      </a:r>
                      <a:endParaRPr sz="1200" dirty="0">
                        <a:highlight>
                          <a:srgbClr val="FFFFFF"/>
                        </a:highlight>
                        <a:latin typeface="Times New Roman"/>
                        <a:ea typeface="Times New Roman"/>
                        <a:cs typeface="Times New Roman"/>
                        <a:sym typeface="Times New Roman"/>
                      </a:endParaRPr>
                    </a:p>
                    <a:p>
                      <a:pPr marL="0" lvl="0" indent="0" algn="l" rtl="0">
                        <a:lnSpc>
                          <a:spcPct val="115000"/>
                        </a:lnSpc>
                        <a:spcBef>
                          <a:spcPts val="2400"/>
                        </a:spcBef>
                        <a:spcAft>
                          <a:spcPts val="0"/>
                        </a:spcAft>
                        <a:buNone/>
                      </a:pPr>
                      <a:endParaRPr sz="1200" dirty="0">
                        <a:highlight>
                          <a:schemeClr val="lt1"/>
                        </a:highlight>
                        <a:latin typeface="Times New Roman"/>
                        <a:ea typeface="Times New Roman"/>
                        <a:cs typeface="Times New Roman"/>
                        <a:sym typeface="Times New Roman"/>
                      </a:endParaRPr>
                    </a:p>
                    <a:p>
                      <a:pPr marL="0" lvl="0" indent="0" algn="l" rtl="0">
                        <a:spcBef>
                          <a:spcPts val="600"/>
                        </a:spcBef>
                        <a:spcAft>
                          <a:spcPts val="0"/>
                        </a:spcAft>
                        <a:buNone/>
                      </a:pPr>
                      <a:endParaRPr sz="1200" dirty="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1200" dirty="0">
                          <a:solidFill>
                            <a:schemeClr val="dk1"/>
                          </a:solidFill>
                          <a:highlight>
                            <a:schemeClr val="lt1"/>
                          </a:highlight>
                          <a:latin typeface="Times New Roman"/>
                          <a:ea typeface="Times New Roman"/>
                          <a:cs typeface="Times New Roman"/>
                          <a:sym typeface="Times New Roman"/>
                        </a:rPr>
                        <a:t>Arun Kumar Sharma,</a:t>
                      </a:r>
                    </a:p>
                    <a:p>
                      <a:pPr marL="0" lvl="0" indent="0" algn="l" rtl="0">
                        <a:spcBef>
                          <a:spcPts val="0"/>
                        </a:spcBef>
                        <a:spcAft>
                          <a:spcPts val="0"/>
                        </a:spcAft>
                        <a:buNone/>
                      </a:pPr>
                      <a:r>
                        <a:rPr lang="en-IN" sz="1200" dirty="0">
                          <a:solidFill>
                            <a:schemeClr val="dk1"/>
                          </a:solidFill>
                          <a:highlight>
                            <a:schemeClr val="lt1"/>
                          </a:highlight>
                          <a:latin typeface="Times New Roman"/>
                          <a:ea typeface="Times New Roman"/>
                          <a:cs typeface="Times New Roman"/>
                          <a:sym typeface="Times New Roman"/>
                        </a:rPr>
                        <a:t>Nikhlesh Kumar Badoga and </a:t>
                      </a:r>
                    </a:p>
                    <a:p>
                      <a:pPr marL="0" lvl="0" indent="0" algn="l" rtl="0">
                        <a:spcBef>
                          <a:spcPts val="0"/>
                        </a:spcBef>
                        <a:spcAft>
                          <a:spcPts val="0"/>
                        </a:spcAft>
                        <a:buNone/>
                      </a:pPr>
                      <a:r>
                        <a:rPr lang="en-IN" sz="1200" dirty="0">
                          <a:solidFill>
                            <a:schemeClr val="dk1"/>
                          </a:solidFill>
                          <a:highlight>
                            <a:schemeClr val="lt1"/>
                          </a:highlight>
                          <a:latin typeface="Times New Roman"/>
                          <a:ea typeface="Times New Roman"/>
                          <a:cs typeface="Times New Roman"/>
                          <a:sym typeface="Times New Roman"/>
                        </a:rPr>
                        <a:t>Himanshu Monga</a:t>
                      </a:r>
                      <a:endParaRPr sz="1200" dirty="0">
                        <a:solidFill>
                          <a:schemeClr val="dk1"/>
                        </a:solidFill>
                        <a:highlight>
                          <a:schemeClr val="lt1"/>
                        </a:highlight>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200" dirty="0">
                          <a:solidFill>
                            <a:schemeClr val="dk1"/>
                          </a:solidFill>
                          <a:highlight>
                            <a:schemeClr val="lt1"/>
                          </a:highlight>
                          <a:latin typeface="Times New Roman"/>
                          <a:ea typeface="Times New Roman"/>
                          <a:cs typeface="Times New Roman"/>
                          <a:sym typeface="Times New Roman"/>
                        </a:rPr>
                        <a:t>Asian Journal Of Advances In Research</a:t>
                      </a:r>
                    </a:p>
                    <a:p>
                      <a:pPr marL="0" lvl="0" indent="0" algn="ctr" rtl="0">
                        <a:spcBef>
                          <a:spcPts val="0"/>
                        </a:spcBef>
                        <a:spcAft>
                          <a:spcPts val="0"/>
                        </a:spcAft>
                        <a:buNone/>
                      </a:pPr>
                      <a:endParaRPr sz="1200" dirty="0">
                        <a:solidFill>
                          <a:schemeClr val="dk1"/>
                        </a:solidFill>
                        <a:highlight>
                          <a:schemeClr val="lt1"/>
                        </a:highlight>
                        <a:latin typeface="Times New Roman"/>
                        <a:ea typeface="Times New Roman"/>
                        <a:cs typeface="Times New Roman"/>
                        <a:sym typeface="Times New Roman"/>
                      </a:endParaRPr>
                    </a:p>
                    <a:p>
                      <a:pPr marL="0" lvl="0" indent="0" algn="ctr" rtl="0">
                        <a:spcBef>
                          <a:spcPts val="0"/>
                        </a:spcBef>
                        <a:spcAft>
                          <a:spcPts val="0"/>
                        </a:spcAft>
                        <a:buNone/>
                      </a:pPr>
                      <a:endParaRPr sz="1200" dirty="0">
                        <a:solidFill>
                          <a:schemeClr val="dk1"/>
                        </a:solidFill>
                        <a:highlight>
                          <a:srgbClr val="FFFFFF"/>
                        </a:highlight>
                        <a:latin typeface="Times New Roman"/>
                        <a:ea typeface="Times New Roman"/>
                        <a:cs typeface="Times New Roman"/>
                        <a:sym typeface="Times New Roman"/>
                      </a:endParaRPr>
                    </a:p>
                    <a:p>
                      <a:pPr marL="0" lvl="0" indent="0" algn="ctr" rtl="0">
                        <a:spcBef>
                          <a:spcPts val="0"/>
                        </a:spcBef>
                        <a:spcAft>
                          <a:spcPts val="0"/>
                        </a:spcAft>
                        <a:buNone/>
                      </a:pPr>
                      <a:r>
                        <a:rPr lang="en" sz="1200" dirty="0">
                          <a:solidFill>
                            <a:schemeClr val="dk1"/>
                          </a:solidFill>
                          <a:highlight>
                            <a:srgbClr val="FFFFFF"/>
                          </a:highlight>
                          <a:latin typeface="Times New Roman"/>
                          <a:ea typeface="Times New Roman"/>
                          <a:cs typeface="Times New Roman"/>
                          <a:sym typeface="Times New Roman"/>
                        </a:rPr>
                        <a:t>03 Dec, 2021</a:t>
                      </a:r>
                      <a:endParaRPr sz="1200" dirty="0">
                        <a:solidFill>
                          <a:schemeClr val="dk1"/>
                        </a:solidFill>
                        <a:highlight>
                          <a:srgbClr val="FFFFFF"/>
                        </a:highlight>
                        <a:latin typeface="Times New Roman"/>
                        <a:ea typeface="Times New Roman"/>
                        <a:cs typeface="Times New Roman"/>
                        <a:sym typeface="Times New Roman"/>
                      </a:endParaRPr>
                    </a:p>
                    <a:p>
                      <a:pPr marL="0" lvl="0" indent="0" algn="ctr" rtl="0">
                        <a:spcBef>
                          <a:spcPts val="0"/>
                        </a:spcBef>
                        <a:spcAft>
                          <a:spcPts val="0"/>
                        </a:spcAft>
                        <a:buNone/>
                      </a:pPr>
                      <a:endParaRPr sz="1200" dirty="0">
                        <a:solidFill>
                          <a:schemeClr val="dk1"/>
                        </a:solidFill>
                        <a:highlight>
                          <a:srgbClr val="FFFFFF"/>
                        </a:highlight>
                        <a:latin typeface="Times New Roman"/>
                        <a:ea typeface="Times New Roman"/>
                        <a:cs typeface="Times New Roman"/>
                        <a:sym typeface="Times New Roman"/>
                      </a:endParaRPr>
                    </a:p>
                    <a:p>
                      <a:pPr marL="0" lvl="0" indent="0" algn="ctr" rtl="0">
                        <a:spcBef>
                          <a:spcPts val="0"/>
                        </a:spcBef>
                        <a:spcAft>
                          <a:spcPts val="0"/>
                        </a:spcAft>
                        <a:buNone/>
                      </a:pPr>
                      <a:endParaRPr sz="1200" dirty="0">
                        <a:solidFill>
                          <a:schemeClr val="dk1"/>
                        </a:solidFill>
                        <a:highlight>
                          <a:srgbClr val="FFFFFF"/>
                        </a:highlight>
                        <a:latin typeface="Times New Roman"/>
                        <a:ea typeface="Times New Roman"/>
                        <a:cs typeface="Times New Roman"/>
                        <a:sym typeface="Times New Roman"/>
                      </a:endParaRPr>
                    </a:p>
                    <a:p>
                      <a:pPr marL="0" lvl="0" indent="0" algn="ctr" rtl="0">
                        <a:spcBef>
                          <a:spcPts val="0"/>
                        </a:spcBef>
                        <a:spcAft>
                          <a:spcPts val="0"/>
                        </a:spcAft>
                        <a:buNone/>
                      </a:pPr>
                      <a:endParaRPr sz="1200" dirty="0">
                        <a:solidFill>
                          <a:schemeClr val="dk1"/>
                        </a:solidFill>
                        <a:highlight>
                          <a:srgbClr val="FFFFFF"/>
                        </a:highlight>
                        <a:latin typeface="Times New Roman"/>
                        <a:ea typeface="Times New Roman"/>
                        <a:cs typeface="Times New Roman"/>
                        <a:sym typeface="Times New Roman"/>
                      </a:endParaRPr>
                    </a:p>
                    <a:p>
                      <a:pPr marL="0" lvl="0" indent="0" algn="ctr" rtl="0">
                        <a:spcBef>
                          <a:spcPts val="0"/>
                        </a:spcBef>
                        <a:spcAft>
                          <a:spcPts val="0"/>
                        </a:spcAft>
                        <a:buNone/>
                      </a:pPr>
                      <a:endParaRPr sz="1200" dirty="0">
                        <a:solidFill>
                          <a:schemeClr val="dk1"/>
                        </a:solidFill>
                        <a:highlight>
                          <a:srgbClr val="FFFFFF"/>
                        </a:highlight>
                        <a:latin typeface="Times New Roman"/>
                        <a:ea typeface="Times New Roman"/>
                        <a:cs typeface="Times New Roman"/>
                        <a:sym typeface="Times New Roman"/>
                      </a:endParaRPr>
                    </a:p>
                    <a:p>
                      <a:pPr marL="0" lvl="0" indent="0" algn="ctr" rtl="0">
                        <a:spcBef>
                          <a:spcPts val="0"/>
                        </a:spcBef>
                        <a:spcAft>
                          <a:spcPts val="0"/>
                        </a:spcAft>
                        <a:buNone/>
                      </a:pPr>
                      <a:endParaRPr sz="1200" dirty="0">
                        <a:solidFill>
                          <a:schemeClr val="dk1"/>
                        </a:solidFill>
                        <a:highlight>
                          <a:srgbClr val="FFFFFF"/>
                        </a:highlight>
                        <a:latin typeface="Times New Roman"/>
                        <a:ea typeface="Times New Roman"/>
                        <a:cs typeface="Times New Roman"/>
                        <a:sym typeface="Times New Roman"/>
                      </a:endParaRPr>
                    </a:p>
                    <a:p>
                      <a:pPr marL="0" lvl="0" indent="0" algn="ctr" rtl="0">
                        <a:spcBef>
                          <a:spcPts val="0"/>
                        </a:spcBef>
                        <a:spcAft>
                          <a:spcPts val="0"/>
                        </a:spcAft>
                        <a:buNone/>
                      </a:pPr>
                      <a:endParaRPr sz="1200" dirty="0">
                        <a:solidFill>
                          <a:schemeClr val="dk1"/>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152400" lvl="0" indent="0" algn="just" rtl="0">
                        <a:spcBef>
                          <a:spcPts val="0"/>
                        </a:spcBef>
                        <a:spcAft>
                          <a:spcPts val="0"/>
                        </a:spcAft>
                        <a:buClr>
                          <a:schemeClr val="dk1"/>
                        </a:buClr>
                        <a:buSzPts val="1200"/>
                        <a:buFont typeface="Times New Roman"/>
                        <a:buNone/>
                      </a:pPr>
                      <a:r>
                        <a:rPr lang="en-US" sz="1100" dirty="0">
                          <a:solidFill>
                            <a:srgbClr val="030303"/>
                          </a:solidFill>
                          <a:latin typeface="Times New Roman"/>
                          <a:ea typeface="Times New Roman"/>
                          <a:cs typeface="Times New Roman"/>
                          <a:sym typeface="Times New Roman"/>
                        </a:rPr>
                        <a:t>The proposed algorithm uses a hypergraph representation to model the communication channels and devices in the network, allowing for efficient allocation of channels based on the requirements of each device. The paper presents simulation results demonstrating that the proposed algorithm outperforms existing algorithms in terms of channel utilization and interference reduction. The research suggests that hypergraph coloring can be a useful technique for channel allocation in wireless networks and has the potential to improve network performance and efficiency.</a:t>
                      </a:r>
                      <a:endParaRPr sz="1100" dirty="0">
                        <a:solidFill>
                          <a:srgbClr val="030303"/>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53"/>
          <p:cNvSpPr txBox="1">
            <a:spLocks noGrp="1"/>
          </p:cNvSpPr>
          <p:nvPr>
            <p:ph type="title"/>
          </p:nvPr>
        </p:nvSpPr>
        <p:spPr>
          <a:xfrm>
            <a:off x="311700" y="445025"/>
            <a:ext cx="8520600" cy="5727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latin typeface="Times New Roman"/>
                <a:ea typeface="Times New Roman"/>
                <a:cs typeface="Times New Roman"/>
                <a:sym typeface="Times New Roman"/>
              </a:rPr>
              <a:t>INDIVIDUAL CONTRIBUTION </a:t>
            </a:r>
            <a:endParaRPr>
              <a:latin typeface="Times New Roman"/>
              <a:ea typeface="Times New Roman"/>
              <a:cs typeface="Times New Roman"/>
              <a:sym typeface="Times New Roman"/>
            </a:endParaRPr>
          </a:p>
        </p:txBody>
      </p:sp>
      <p:sp>
        <p:nvSpPr>
          <p:cNvPr id="683" name="Google Shape;683;p53"/>
          <p:cNvSpPr txBox="1">
            <a:spLocks noGrp="1"/>
          </p:cNvSpPr>
          <p:nvPr>
            <p:ph type="sldNum" idx="12"/>
          </p:nvPr>
        </p:nvSpPr>
        <p:spPr>
          <a:xfrm>
            <a:off x="8297025" y="4539143"/>
            <a:ext cx="535200" cy="380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600">
                <a:latin typeface="Times New Roman"/>
                <a:ea typeface="Times New Roman"/>
                <a:cs typeface="Times New Roman"/>
                <a:sym typeface="Times New Roman"/>
              </a:rPr>
              <a:t>15</a:t>
            </a:fld>
            <a:endParaRPr sz="1600">
              <a:latin typeface="Times New Roman"/>
              <a:ea typeface="Times New Roman"/>
              <a:cs typeface="Times New Roman"/>
              <a:sym typeface="Times New Roman"/>
            </a:endParaRPr>
          </a:p>
        </p:txBody>
      </p:sp>
      <p:sp>
        <p:nvSpPr>
          <p:cNvPr id="684" name="Google Shape;684;p53"/>
          <p:cNvSpPr txBox="1"/>
          <p:nvPr/>
        </p:nvSpPr>
        <p:spPr>
          <a:xfrm>
            <a:off x="311700" y="1608588"/>
            <a:ext cx="8520600" cy="1754296"/>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Font typeface="Times New Roman"/>
              <a:buChar char="●"/>
            </a:pPr>
            <a:r>
              <a:rPr lang="en" sz="1600" dirty="0">
                <a:latin typeface="Times New Roman"/>
                <a:ea typeface="Times New Roman"/>
                <a:cs typeface="Times New Roman"/>
                <a:sym typeface="Times New Roman"/>
              </a:rPr>
              <a:t>Karanam Sathya Naga Pavan - Literature study, Searching Datasets And Prefered Algorithm</a:t>
            </a:r>
          </a:p>
          <a:p>
            <a:pPr marL="457200" lvl="0" indent="-330200" algn="l" rtl="0">
              <a:spcBef>
                <a:spcPts val="0"/>
              </a:spcBef>
              <a:spcAft>
                <a:spcPts val="0"/>
              </a:spcAft>
              <a:buSzPts val="1600"/>
              <a:buFont typeface="Times New Roman"/>
              <a:buChar char="●"/>
            </a:pPr>
            <a:r>
              <a:rPr lang="en" sz="1600" dirty="0">
                <a:latin typeface="Times New Roman"/>
                <a:ea typeface="Times New Roman"/>
                <a:cs typeface="Times New Roman"/>
                <a:sym typeface="Times New Roman"/>
              </a:rPr>
              <a:t>R L</a:t>
            </a:r>
            <a:r>
              <a:rPr lang="en-IN" sz="1600" dirty="0">
                <a:latin typeface="Times New Roman"/>
                <a:ea typeface="Times New Roman"/>
                <a:cs typeface="Times New Roman"/>
                <a:sym typeface="Times New Roman"/>
              </a:rPr>
              <a:t>a</a:t>
            </a:r>
            <a:r>
              <a:rPr lang="en" sz="1600" dirty="0">
                <a:latin typeface="Times New Roman"/>
                <a:ea typeface="Times New Roman"/>
                <a:cs typeface="Times New Roman"/>
                <a:sym typeface="Times New Roman"/>
              </a:rPr>
              <a:t>kshmi Narayanan – Developing, building prediction Model and Matlab Model</a:t>
            </a:r>
            <a:endParaRPr sz="1600" dirty="0">
              <a:latin typeface="Times New Roman"/>
              <a:ea typeface="Times New Roman"/>
              <a:cs typeface="Times New Roman"/>
              <a:sym typeface="Times New Roman"/>
            </a:endParaRPr>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54"/>
          <p:cNvSpPr txBox="1">
            <a:spLocks noGrp="1"/>
          </p:cNvSpPr>
          <p:nvPr>
            <p:ph type="title"/>
          </p:nvPr>
        </p:nvSpPr>
        <p:spPr>
          <a:xfrm>
            <a:off x="311700" y="445025"/>
            <a:ext cx="8520600" cy="5727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690" name="Google Shape;690;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600">
                <a:latin typeface="Times New Roman"/>
                <a:ea typeface="Times New Roman"/>
                <a:cs typeface="Times New Roman"/>
                <a:sym typeface="Times New Roman"/>
              </a:rPr>
              <a:t>16</a:t>
            </a:fld>
            <a:endParaRPr sz="1600">
              <a:latin typeface="Times New Roman"/>
              <a:ea typeface="Times New Roman"/>
              <a:cs typeface="Times New Roman"/>
              <a:sym typeface="Times New Roman"/>
            </a:endParaRPr>
          </a:p>
        </p:txBody>
      </p:sp>
      <p:sp>
        <p:nvSpPr>
          <p:cNvPr id="691" name="Google Shape;691;p54"/>
          <p:cNvSpPr txBox="1"/>
          <p:nvPr/>
        </p:nvSpPr>
        <p:spPr>
          <a:xfrm>
            <a:off x="434475" y="1218457"/>
            <a:ext cx="8037900" cy="3569075"/>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endParaRPr sz="1200" dirty="0">
              <a:solidFill>
                <a:srgbClr val="222222"/>
              </a:solidFill>
              <a:highlight>
                <a:srgbClr val="FFFFFF"/>
              </a:highlight>
              <a:latin typeface="Times New Roman"/>
              <a:ea typeface="Times New Roman"/>
              <a:cs typeface="Times New Roman"/>
              <a:sym typeface="Times New Roman"/>
            </a:endParaRPr>
          </a:p>
          <a:p>
            <a:pPr marL="457200" lvl="0" indent="-304800" algn="just" rtl="0">
              <a:lnSpc>
                <a:spcPct val="115000"/>
              </a:lnSpc>
              <a:spcBef>
                <a:spcPts val="0"/>
              </a:spcBef>
              <a:spcAft>
                <a:spcPts val="0"/>
              </a:spcAft>
              <a:buClr>
                <a:srgbClr val="222222"/>
              </a:buClr>
              <a:buSzPts val="1200"/>
              <a:buFont typeface="Times New Roman"/>
              <a:buChar char="●"/>
            </a:pPr>
            <a:r>
              <a:rPr lang="en-US" dirty="0">
                <a:solidFill>
                  <a:srgbClr val="222222"/>
                </a:solidFill>
                <a:highlight>
                  <a:srgbClr val="FFFFFF"/>
                </a:highlight>
                <a:latin typeface="Times New Roman"/>
                <a:ea typeface="Times New Roman"/>
                <a:cs typeface="Times New Roman"/>
                <a:sym typeface="Times New Roman"/>
              </a:rPr>
              <a:t>HYPERGRAPH COLORING BASED ALGORITHM FOR CHANNEL ALLOCATION</a:t>
            </a:r>
          </a:p>
          <a:p>
            <a:pPr marL="457200" lvl="0" indent="-304800" algn="just" rtl="0">
              <a:lnSpc>
                <a:spcPct val="115000"/>
              </a:lnSpc>
              <a:spcBef>
                <a:spcPts val="0"/>
              </a:spcBef>
              <a:spcAft>
                <a:spcPts val="0"/>
              </a:spcAft>
              <a:buClr>
                <a:srgbClr val="222222"/>
              </a:buClr>
              <a:buSzPts val="1200"/>
              <a:buFont typeface="Times New Roman"/>
              <a:buChar char="●"/>
            </a:pPr>
            <a:r>
              <a:rPr lang="en-US" dirty="0">
                <a:solidFill>
                  <a:srgbClr val="222222"/>
                </a:solidFill>
                <a:highlight>
                  <a:srgbClr val="FFFFFF"/>
                </a:highlight>
                <a:latin typeface="Times New Roman"/>
                <a:ea typeface="Times New Roman"/>
                <a:cs typeface="Times New Roman"/>
                <a:sym typeface="Times New Roman"/>
              </a:rPr>
              <a:t>Graph-Based Resource Allocation for Integrated Space and Terrestrial Communications</a:t>
            </a:r>
          </a:p>
          <a:p>
            <a:pPr marL="457200" lvl="0" indent="-304800" algn="just" rtl="0">
              <a:lnSpc>
                <a:spcPct val="115000"/>
              </a:lnSpc>
              <a:spcBef>
                <a:spcPts val="0"/>
              </a:spcBef>
              <a:spcAft>
                <a:spcPts val="0"/>
              </a:spcAft>
              <a:buClr>
                <a:srgbClr val="222222"/>
              </a:buClr>
              <a:buSzPts val="1200"/>
              <a:buFont typeface="Times New Roman"/>
              <a:buChar char="●"/>
            </a:pPr>
            <a:endParaRPr lang="en-US" sz="1200" dirty="0">
              <a:solidFill>
                <a:srgbClr val="222222"/>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200" dirty="0">
              <a:solidFill>
                <a:srgbClr val="222222"/>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200" dirty="0">
              <a:solidFill>
                <a:srgbClr val="222222"/>
              </a:solidFill>
              <a:highlight>
                <a:srgbClr val="FFFFFF"/>
              </a:highlight>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15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174608" y="208976"/>
            <a:ext cx="8572200" cy="705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a:latin typeface="Times New Roman"/>
                <a:ea typeface="Times New Roman"/>
                <a:cs typeface="Times New Roman"/>
                <a:sym typeface="Times New Roman"/>
              </a:rPr>
              <a:t>Progress Done Till Now !! (1</a:t>
            </a:r>
            <a:r>
              <a:rPr lang="en-US" sz="3200" b="1" baseline="30000" dirty="0">
                <a:latin typeface="Times New Roman"/>
                <a:ea typeface="Times New Roman"/>
                <a:cs typeface="Times New Roman"/>
                <a:sym typeface="Times New Roman"/>
              </a:rPr>
              <a:t>st</a:t>
            </a:r>
            <a:r>
              <a:rPr lang="en-US" sz="3200" b="1" dirty="0">
                <a:latin typeface="Times New Roman"/>
                <a:ea typeface="Times New Roman"/>
                <a:cs typeface="Times New Roman"/>
                <a:sym typeface="Times New Roman"/>
              </a:rPr>
              <a:t> review)</a:t>
            </a:r>
            <a:endParaRPr sz="3200" b="1" dirty="0">
              <a:latin typeface="Times New Roman"/>
              <a:ea typeface="Times New Roman"/>
              <a:cs typeface="Times New Roman"/>
              <a:sym typeface="Times New Roman"/>
            </a:endParaRPr>
          </a:p>
        </p:txBody>
      </p:sp>
      <p:sp>
        <p:nvSpPr>
          <p:cNvPr id="165" name="Google Shape;165;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600">
                <a:latin typeface="Times New Roman"/>
                <a:ea typeface="Times New Roman"/>
                <a:cs typeface="Times New Roman"/>
                <a:sym typeface="Times New Roman"/>
              </a:rPr>
              <a:t>17</a:t>
            </a:fld>
            <a:endParaRPr sz="1600" dirty="0">
              <a:latin typeface="Times New Roman"/>
              <a:ea typeface="Times New Roman"/>
              <a:cs typeface="Times New Roman"/>
              <a:sym typeface="Times New Roman"/>
            </a:endParaRPr>
          </a:p>
        </p:txBody>
      </p:sp>
      <p:sp>
        <p:nvSpPr>
          <p:cNvPr id="167" name="Google Shape;167;p19"/>
          <p:cNvSpPr txBox="1"/>
          <p:nvPr/>
        </p:nvSpPr>
        <p:spPr>
          <a:xfrm>
            <a:off x="471875" y="1756325"/>
            <a:ext cx="58473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500">
              <a:solidFill>
                <a:srgbClr val="2E2E2E"/>
              </a:solidFill>
              <a:latin typeface="Times New Roman"/>
              <a:ea typeface="Times New Roman"/>
              <a:cs typeface="Times New Roman"/>
              <a:sym typeface="Times New Roman"/>
            </a:endParaRPr>
          </a:p>
          <a:p>
            <a:pPr marL="457200" lvl="0" indent="0" algn="l" rtl="0">
              <a:spcBef>
                <a:spcPts val="0"/>
              </a:spcBef>
              <a:spcAft>
                <a:spcPts val="0"/>
              </a:spcAft>
              <a:buNone/>
            </a:pPr>
            <a:endParaRPr sz="1500">
              <a:solidFill>
                <a:srgbClr val="2E2E2E"/>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rgbClr val="2E2E2E"/>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rgbClr val="2E2E2E"/>
              </a:solidFill>
              <a:latin typeface="Times New Roman"/>
              <a:ea typeface="Times New Roman"/>
              <a:cs typeface="Times New Roman"/>
              <a:sym typeface="Times New Roman"/>
            </a:endParaRPr>
          </a:p>
        </p:txBody>
      </p:sp>
      <p:sp>
        <p:nvSpPr>
          <p:cNvPr id="3" name="Text Placeholder 2">
            <a:extLst>
              <a:ext uri="{FF2B5EF4-FFF2-40B4-BE49-F238E27FC236}">
                <a16:creationId xmlns:a16="http://schemas.microsoft.com/office/drawing/2014/main" id="{28A80ABC-E139-BFE5-9C84-7B7033D3CEC8}"/>
              </a:ext>
            </a:extLst>
          </p:cNvPr>
          <p:cNvSpPr>
            <a:spLocks noGrp="1"/>
          </p:cNvSpPr>
          <p:nvPr>
            <p:ph type="body" idx="1"/>
          </p:nvPr>
        </p:nvSpPr>
        <p:spPr>
          <a:xfrm>
            <a:off x="115200" y="986058"/>
            <a:ext cx="8768700" cy="3941442"/>
          </a:xfrm>
        </p:spPr>
        <p:txBody>
          <a:bodyPr>
            <a:noAutofit/>
          </a:bodyPr>
          <a:lstStyle/>
          <a:p>
            <a:pPr marL="114300" indent="0">
              <a:lnSpc>
                <a:spcPct val="100000"/>
              </a:lnSpc>
              <a:buNone/>
            </a:pPr>
            <a:r>
              <a:rPr lang="en-US" sz="1400" b="1" dirty="0"/>
              <a:t>After carefully going through the research paper, we have two works to be done</a:t>
            </a:r>
          </a:p>
          <a:p>
            <a:pPr algn="just">
              <a:lnSpc>
                <a:spcPct val="100000"/>
              </a:lnSpc>
            </a:pPr>
            <a:r>
              <a:rPr lang="en-US" sz="1400" b="1" dirty="0"/>
              <a:t>MATLAB Work</a:t>
            </a:r>
          </a:p>
          <a:p>
            <a:pPr algn="just">
              <a:lnSpc>
                <a:spcPct val="100000"/>
              </a:lnSpc>
            </a:pPr>
            <a:r>
              <a:rPr lang="en-US" sz="1400" b="1" dirty="0"/>
              <a:t>Machine Learning Work</a:t>
            </a:r>
          </a:p>
          <a:p>
            <a:pPr marL="114300" indent="0" algn="just">
              <a:lnSpc>
                <a:spcPct val="100000"/>
              </a:lnSpc>
              <a:buNone/>
            </a:pPr>
            <a:endParaRPr lang="en-US" sz="1400" dirty="0"/>
          </a:p>
          <a:p>
            <a:pPr marL="114300" indent="0" algn="just">
              <a:lnSpc>
                <a:spcPct val="100000"/>
              </a:lnSpc>
              <a:buNone/>
            </a:pPr>
            <a:r>
              <a:rPr lang="en-US" sz="1400" b="1" dirty="0"/>
              <a:t>MATLAB </a:t>
            </a:r>
          </a:p>
          <a:p>
            <a:pPr marL="114300" indent="0" algn="just">
              <a:lnSpc>
                <a:spcPct val="100000"/>
              </a:lnSpc>
              <a:buNone/>
            </a:pPr>
            <a:r>
              <a:rPr lang="en-US" sz="1400" dirty="0"/>
              <a:t>After carefully going through the paper, we have found out that the algorithm just gave a outline of the algorithm and not the algorithm so after a quite a research we found a algorithm called                          ‘</a:t>
            </a:r>
            <a:r>
              <a:rPr lang="en-US" sz="1400" b="1" dirty="0" err="1"/>
              <a:t>Bron-Kerbosch</a:t>
            </a:r>
            <a:r>
              <a:rPr lang="en-US" sz="1400" b="1" dirty="0"/>
              <a:t> Algorithm</a:t>
            </a:r>
            <a:r>
              <a:rPr lang="en-US" sz="1400" dirty="0"/>
              <a:t>’ (in-built function in MATLAB)  which , majorly provides the Maximum                   </a:t>
            </a:r>
            <a:r>
              <a:rPr lang="en-US" sz="1400" b="1" dirty="0"/>
              <a:t>‘</a:t>
            </a:r>
            <a:r>
              <a:rPr lang="en-US" sz="1400" b="1"/>
              <a:t>cliques’.</a:t>
            </a:r>
          </a:p>
          <a:p>
            <a:pPr marL="114300" indent="0" algn="just">
              <a:lnSpc>
                <a:spcPct val="100000"/>
              </a:lnSpc>
              <a:buNone/>
            </a:pPr>
            <a:endParaRPr lang="en-US" sz="1400" b="1" dirty="0"/>
          </a:p>
          <a:p>
            <a:pPr algn="just">
              <a:lnSpc>
                <a:spcPct val="100000"/>
              </a:lnSpc>
            </a:pPr>
            <a:r>
              <a:rPr lang="en-US" sz="1400" b="1" dirty="0"/>
              <a:t>What are Cliques !?</a:t>
            </a:r>
          </a:p>
          <a:p>
            <a:pPr algn="just">
              <a:lnSpc>
                <a:spcPct val="100000"/>
              </a:lnSpc>
            </a:pPr>
            <a:endParaRPr lang="en-US" sz="1400" b="1" dirty="0"/>
          </a:p>
          <a:p>
            <a:pPr algn="just">
              <a:lnSpc>
                <a:spcPct val="100000"/>
              </a:lnSpc>
            </a:pPr>
            <a:r>
              <a:rPr lang="en-US" sz="1400" dirty="0"/>
              <a:t>A clique is a collection of vertices in an undirected graph G such that every two different vertices in the clique are nearby, implying that the induced subgraph is complete. Cliques are a fundamental topic in graph theory and are employed in many other mathematical problems and graph creations.</a:t>
            </a:r>
          </a:p>
          <a:p>
            <a:pPr algn="just">
              <a:lnSpc>
                <a:spcPct val="100000"/>
              </a:lnSpc>
            </a:pPr>
            <a:r>
              <a:rPr lang="en-US" sz="1400" dirty="0"/>
              <a:t>So basically from cliques we find the required vertices or nodes which are engaged in a single channel thereby we can isolate the nodes and give colors to each nodes.(that is the main moto of our mini-project)</a:t>
            </a:r>
          </a:p>
          <a:p>
            <a:pPr marL="114300" indent="0" algn="ctr">
              <a:lnSpc>
                <a:spcPct val="100000"/>
              </a:lnSpc>
              <a:buNone/>
            </a:pPr>
            <a:r>
              <a:rPr lang="en-US" sz="1400" dirty="0"/>
              <a:t>		</a:t>
            </a:r>
            <a:endParaRPr lang="en-IN" sz="1400" dirty="0"/>
          </a:p>
        </p:txBody>
      </p:sp>
    </p:spTree>
    <p:extLst>
      <p:ext uri="{BB962C8B-B14F-4D97-AF65-F5344CB8AC3E}">
        <p14:creationId xmlns:p14="http://schemas.microsoft.com/office/powerpoint/2010/main" val="4082523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174608" y="330223"/>
            <a:ext cx="8572200" cy="705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a:t>Bron-Kerbosch</a:t>
            </a:r>
            <a:endParaRPr sz="3200" b="1" dirty="0">
              <a:latin typeface="Times New Roman"/>
              <a:ea typeface="Times New Roman"/>
              <a:cs typeface="Times New Roman"/>
              <a:sym typeface="Times New Roman"/>
            </a:endParaRPr>
          </a:p>
        </p:txBody>
      </p:sp>
      <p:sp>
        <p:nvSpPr>
          <p:cNvPr id="165" name="Google Shape;165;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600">
                <a:latin typeface="Times New Roman"/>
                <a:ea typeface="Times New Roman"/>
                <a:cs typeface="Times New Roman"/>
                <a:sym typeface="Times New Roman"/>
              </a:rPr>
              <a:t>18</a:t>
            </a:fld>
            <a:endParaRPr sz="1600" dirty="0">
              <a:latin typeface="Times New Roman"/>
              <a:ea typeface="Times New Roman"/>
              <a:cs typeface="Times New Roman"/>
              <a:sym typeface="Times New Roman"/>
            </a:endParaRPr>
          </a:p>
        </p:txBody>
      </p:sp>
      <p:sp>
        <p:nvSpPr>
          <p:cNvPr id="167" name="Google Shape;167;p19"/>
          <p:cNvSpPr txBox="1"/>
          <p:nvPr/>
        </p:nvSpPr>
        <p:spPr>
          <a:xfrm>
            <a:off x="471875" y="1756325"/>
            <a:ext cx="58473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500">
              <a:solidFill>
                <a:srgbClr val="2E2E2E"/>
              </a:solidFill>
              <a:latin typeface="Times New Roman"/>
              <a:ea typeface="Times New Roman"/>
              <a:cs typeface="Times New Roman"/>
              <a:sym typeface="Times New Roman"/>
            </a:endParaRPr>
          </a:p>
          <a:p>
            <a:pPr marL="457200" lvl="0" indent="0" algn="l" rtl="0">
              <a:spcBef>
                <a:spcPts val="0"/>
              </a:spcBef>
              <a:spcAft>
                <a:spcPts val="0"/>
              </a:spcAft>
              <a:buNone/>
            </a:pPr>
            <a:endParaRPr sz="1500">
              <a:solidFill>
                <a:srgbClr val="2E2E2E"/>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rgbClr val="2E2E2E"/>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rgbClr val="2E2E2E"/>
              </a:solidFill>
              <a:latin typeface="Times New Roman"/>
              <a:ea typeface="Times New Roman"/>
              <a:cs typeface="Times New Roman"/>
              <a:sym typeface="Times New Roman"/>
            </a:endParaRPr>
          </a:p>
        </p:txBody>
      </p:sp>
      <p:sp>
        <p:nvSpPr>
          <p:cNvPr id="3" name="Text Placeholder 2">
            <a:extLst>
              <a:ext uri="{FF2B5EF4-FFF2-40B4-BE49-F238E27FC236}">
                <a16:creationId xmlns:a16="http://schemas.microsoft.com/office/drawing/2014/main" id="{28A80ABC-E139-BFE5-9C84-7B7033D3CEC8}"/>
              </a:ext>
            </a:extLst>
          </p:cNvPr>
          <p:cNvSpPr>
            <a:spLocks noGrp="1"/>
          </p:cNvSpPr>
          <p:nvPr>
            <p:ph type="body" idx="1"/>
          </p:nvPr>
        </p:nvSpPr>
        <p:spPr>
          <a:xfrm>
            <a:off x="76358" y="1275990"/>
            <a:ext cx="8768700" cy="3310879"/>
          </a:xfrm>
        </p:spPr>
        <p:txBody>
          <a:bodyPr>
            <a:noAutofit/>
          </a:bodyPr>
          <a:lstStyle/>
          <a:p>
            <a:pPr algn="just">
              <a:lnSpc>
                <a:spcPct val="100000"/>
              </a:lnSpc>
            </a:pPr>
            <a:r>
              <a:rPr lang="en-US" sz="1400" b="0" i="0" dirty="0">
                <a:solidFill>
                  <a:srgbClr val="252525"/>
                </a:solidFill>
                <a:effectLst/>
                <a:latin typeface="Open Sans" panose="020B0604020202020204" pitchFamily="34" charset="0"/>
              </a:rPr>
              <a:t>The Bron-Kerbosch algorithm is an efficient algorithm for finding all maximal cliques in an undirected graph, where each vertex is connected to every other vertex in the subset.</a:t>
            </a:r>
          </a:p>
          <a:p>
            <a:pPr algn="just">
              <a:lnSpc>
                <a:spcPct val="100000"/>
              </a:lnSpc>
            </a:pPr>
            <a:endParaRPr lang="en-US" sz="1400" b="0" i="0" dirty="0">
              <a:solidFill>
                <a:srgbClr val="252525"/>
              </a:solidFill>
              <a:effectLst/>
              <a:latin typeface="Open Sans" panose="020B0604020202020204" pitchFamily="34" charset="0"/>
            </a:endParaRPr>
          </a:p>
          <a:p>
            <a:pPr algn="just">
              <a:lnSpc>
                <a:spcPct val="100000"/>
              </a:lnSpc>
            </a:pPr>
            <a:r>
              <a:rPr lang="en-US" sz="1400" b="0" i="0" dirty="0">
                <a:solidFill>
                  <a:srgbClr val="252525"/>
                </a:solidFill>
                <a:effectLst/>
                <a:latin typeface="Open Sans" panose="020B0604020202020204" pitchFamily="34" charset="0"/>
              </a:rPr>
              <a:t> It works by maintaining three sets of vertices: a set of vertices that have already been included in the current candidate clique, a set of potential candidates to be added to the current clique, and a set of excluded from consideration. </a:t>
            </a:r>
          </a:p>
          <a:p>
            <a:pPr algn="just">
              <a:lnSpc>
                <a:spcPct val="100000"/>
              </a:lnSpc>
            </a:pPr>
            <a:endParaRPr lang="en-US" sz="1400" b="0" i="0" dirty="0">
              <a:solidFill>
                <a:srgbClr val="252525"/>
              </a:solidFill>
              <a:effectLst/>
              <a:latin typeface="Open Sans" panose="020B0604020202020204" pitchFamily="34" charset="0"/>
            </a:endParaRPr>
          </a:p>
          <a:p>
            <a:pPr algn="just">
              <a:lnSpc>
                <a:spcPct val="100000"/>
              </a:lnSpc>
            </a:pPr>
            <a:r>
              <a:rPr lang="en-US" sz="1400" b="0" i="0" dirty="0">
                <a:solidFill>
                  <a:srgbClr val="252525"/>
                </a:solidFill>
                <a:effectLst/>
                <a:latin typeface="Open Sans" panose="020B0604020202020204" pitchFamily="34" charset="0"/>
              </a:rPr>
              <a:t>After each recursive call returns, the vertex v is removed from the candidate clique and added to the excluded set, and the algorithm moves on to the next vertex in the potential candidate set. The algorithm terminates when the possible candidate set is empty. </a:t>
            </a:r>
          </a:p>
          <a:p>
            <a:pPr algn="just">
              <a:lnSpc>
                <a:spcPct val="100000"/>
              </a:lnSpc>
            </a:pPr>
            <a:endParaRPr lang="en-US" sz="1400" b="0" i="0" dirty="0">
              <a:solidFill>
                <a:srgbClr val="252525"/>
              </a:solidFill>
              <a:effectLst/>
              <a:latin typeface="Open Sans" panose="020B0604020202020204" pitchFamily="34" charset="0"/>
            </a:endParaRPr>
          </a:p>
          <a:p>
            <a:pPr algn="just">
              <a:lnSpc>
                <a:spcPct val="100000"/>
              </a:lnSpc>
            </a:pPr>
            <a:r>
              <a:rPr lang="en-US" sz="1400" b="0" i="0" dirty="0">
                <a:solidFill>
                  <a:srgbClr val="252525"/>
                </a:solidFill>
                <a:effectLst/>
                <a:latin typeface="Open Sans" panose="020B0604020202020204" pitchFamily="34" charset="0"/>
              </a:rPr>
              <a:t>It is efficient for small to moderate-sized graphs, but computationally expensive for large graphs. Variants of the algorithm have been developed to improve its efficiency and scalability. </a:t>
            </a:r>
            <a:r>
              <a:rPr lang="en-US" sz="1400" dirty="0"/>
              <a:t>	</a:t>
            </a:r>
            <a:endParaRPr lang="en-IN" sz="1400" dirty="0"/>
          </a:p>
        </p:txBody>
      </p:sp>
    </p:spTree>
    <p:extLst>
      <p:ext uri="{BB962C8B-B14F-4D97-AF65-F5344CB8AC3E}">
        <p14:creationId xmlns:p14="http://schemas.microsoft.com/office/powerpoint/2010/main" val="95292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90E5A-8F52-69C2-A829-B4CF7EB53A84}"/>
              </a:ext>
            </a:extLst>
          </p:cNvPr>
          <p:cNvSpPr>
            <a:spLocks noGrp="1"/>
          </p:cNvSpPr>
          <p:nvPr>
            <p:ph type="title"/>
          </p:nvPr>
        </p:nvSpPr>
        <p:spPr>
          <a:xfrm>
            <a:off x="311700" y="288275"/>
            <a:ext cx="8520600" cy="572700"/>
          </a:xfrm>
        </p:spPr>
        <p:txBody>
          <a:bodyPr>
            <a:noAutofit/>
          </a:bodyPr>
          <a:lstStyle/>
          <a:p>
            <a:pPr algn="ctr"/>
            <a:r>
              <a:rPr lang="en-US" sz="3200" b="1" dirty="0"/>
              <a:t>Bron-Kerbosch Pseudo-Code</a:t>
            </a:r>
            <a:endParaRPr lang="en-IN" sz="3200" dirty="0"/>
          </a:p>
        </p:txBody>
      </p:sp>
      <p:sp>
        <p:nvSpPr>
          <p:cNvPr id="3" name="Text Placeholder 2">
            <a:extLst>
              <a:ext uri="{FF2B5EF4-FFF2-40B4-BE49-F238E27FC236}">
                <a16:creationId xmlns:a16="http://schemas.microsoft.com/office/drawing/2014/main" id="{61CEB577-7C28-7686-C5D6-B93D938B953F}"/>
              </a:ext>
            </a:extLst>
          </p:cNvPr>
          <p:cNvSpPr>
            <a:spLocks noGrp="1"/>
          </p:cNvSpPr>
          <p:nvPr>
            <p:ph type="body" idx="1"/>
          </p:nvPr>
        </p:nvSpPr>
        <p:spPr>
          <a:xfrm>
            <a:off x="311701" y="1152475"/>
            <a:ext cx="3999900" cy="3416400"/>
          </a:xfrm>
        </p:spPr>
        <p:txBody>
          <a:bodyPr>
            <a:normAutofit fontScale="77500" lnSpcReduction="20000"/>
          </a:bodyPr>
          <a:lstStyle/>
          <a:p>
            <a:r>
              <a:rPr lang="en-IN" dirty="0"/>
              <a:t>INPUTS: V = {1,...,n} (after renaming the vertices of G as in the preceding discussion)</a:t>
            </a:r>
          </a:p>
          <a:p>
            <a:r>
              <a:rPr lang="en-IN" dirty="0"/>
              <a:t>and the closed </a:t>
            </a:r>
            <a:r>
              <a:rPr lang="en-IN" dirty="0" err="1"/>
              <a:t>neighborhoodsC</a:t>
            </a:r>
            <a:r>
              <a:rPr lang="en-IN" dirty="0"/>
              <a:t>(1) </a:t>
            </a:r>
            <a:r>
              <a:rPr lang="en-IN" dirty="0" err="1"/>
              <a:t>throughC</a:t>
            </a:r>
            <a:r>
              <a:rPr lang="en-IN" dirty="0"/>
              <a:t>(n). Also: MC =</a:t>
            </a:r>
            <a:r>
              <a:rPr lang="el-GR" dirty="0"/>
              <a:t>φ (</a:t>
            </a:r>
            <a:r>
              <a:rPr lang="en-IN" dirty="0"/>
              <a:t>the empty set), EXT =</a:t>
            </a:r>
            <a:r>
              <a:rPr lang="el-GR" dirty="0"/>
              <a:t>φ</a:t>
            </a:r>
          </a:p>
          <a:p>
            <a:r>
              <a:rPr lang="en-IN" dirty="0"/>
              <a:t>and EXCAN = </a:t>
            </a:r>
            <a:r>
              <a:rPr lang="el-GR" dirty="0"/>
              <a:t>φ.</a:t>
            </a:r>
          </a:p>
          <a:p>
            <a:r>
              <a:rPr lang="en-IN" dirty="0"/>
              <a:t>Phase 1 (Identifying the subordinate vertices not to be input in phase 2)</a:t>
            </a:r>
          </a:p>
          <a:p>
            <a:r>
              <a:rPr lang="en-IN" dirty="0"/>
              <a:t>(1.1) S = </a:t>
            </a:r>
            <a:r>
              <a:rPr lang="el-GR" dirty="0"/>
              <a:t>φ </a:t>
            </a:r>
            <a:r>
              <a:rPr lang="en-IN" dirty="0"/>
              <a:t>and k = n</a:t>
            </a:r>
          </a:p>
          <a:p>
            <a:r>
              <a:rPr lang="en-IN" dirty="0"/>
              <a:t>(1.2) if C(k) ⊂C(k− j) for some j ∈ {1,...,k−1}</a:t>
            </a:r>
          </a:p>
          <a:p>
            <a:r>
              <a:rPr lang="en-IN" dirty="0"/>
              <a:t>then S ← S∪{k} and k ← k−1</a:t>
            </a:r>
          </a:p>
          <a:p>
            <a:r>
              <a:rPr lang="en-IN" dirty="0"/>
              <a:t>else k ← k−1</a:t>
            </a:r>
          </a:p>
          <a:p>
            <a:r>
              <a:rPr lang="en-IN" dirty="0"/>
              <a:t>(1.3) if k = 1 then V ←V −S</a:t>
            </a:r>
          </a:p>
          <a:p>
            <a:r>
              <a:rPr lang="en-IN" dirty="0"/>
              <a:t>else return to (1.2)</a:t>
            </a:r>
          </a:p>
          <a:p>
            <a:r>
              <a:rPr lang="en-IN" dirty="0"/>
              <a:t>Phase 2 (Maximal cliques)</a:t>
            </a:r>
          </a:p>
          <a:p>
            <a:r>
              <a:rPr lang="en-IN" dirty="0"/>
              <a:t>Input m = 1</a:t>
            </a:r>
          </a:p>
          <a:p>
            <a:r>
              <a:rPr lang="en-IN" dirty="0"/>
              <a:t>(2.1) r = 2</a:t>
            </a:r>
          </a:p>
          <a:p>
            <a:r>
              <a:rPr lang="en-IN" dirty="0"/>
              <a:t>(2.2) EXCAN ← EXCAN ∪{m}</a:t>
            </a:r>
          </a:p>
          <a:p>
            <a:r>
              <a:rPr lang="en-IN" dirty="0"/>
              <a:t>(2.3) Compute e(m) and the extensions {</a:t>
            </a:r>
            <a:r>
              <a:rPr lang="en-IN" dirty="0" err="1"/>
              <a:t>m,p</a:t>
            </a:r>
            <a:r>
              <a:rPr lang="en-IN" dirty="0"/>
              <a:t>} where p ∈ e(m) and m &lt; p</a:t>
            </a:r>
          </a:p>
          <a:p>
            <a:r>
              <a:rPr lang="en-IN" dirty="0"/>
              <a:t>(2.4) for each extension A = {</a:t>
            </a:r>
            <a:r>
              <a:rPr lang="en-IN" dirty="0" err="1"/>
              <a:t>m,p</a:t>
            </a:r>
            <a:r>
              <a:rPr lang="en-IN" dirty="0"/>
              <a:t>}, EXT ← EXT ∪{A}</a:t>
            </a:r>
          </a:p>
          <a:p>
            <a:endParaRPr lang="en-IN" dirty="0"/>
          </a:p>
        </p:txBody>
      </p:sp>
      <p:sp>
        <p:nvSpPr>
          <p:cNvPr id="4" name="Text Placeholder 3">
            <a:extLst>
              <a:ext uri="{FF2B5EF4-FFF2-40B4-BE49-F238E27FC236}">
                <a16:creationId xmlns:a16="http://schemas.microsoft.com/office/drawing/2014/main" id="{6DAEDAF1-C91D-74F0-D77E-8551703A767F}"/>
              </a:ext>
            </a:extLst>
          </p:cNvPr>
          <p:cNvSpPr>
            <a:spLocks noGrp="1"/>
          </p:cNvSpPr>
          <p:nvPr>
            <p:ph type="body" idx="2"/>
          </p:nvPr>
        </p:nvSpPr>
        <p:spPr/>
        <p:txBody>
          <a:bodyPr>
            <a:normAutofit fontScale="25000" lnSpcReduction="20000"/>
          </a:bodyPr>
          <a:lstStyle/>
          <a:p>
            <a:r>
              <a:rPr lang="en-IN" sz="4400" dirty="0"/>
              <a:t>(2.5) EXCAN ← EXCAN −{m}</a:t>
            </a:r>
          </a:p>
          <a:p>
            <a:r>
              <a:rPr lang="en-IN" sz="4400" dirty="0"/>
              <a:t>(2.6) for each A ∈ EXT with |A| = r, say A = {m,p1,...,pr−1},</a:t>
            </a:r>
          </a:p>
          <a:p>
            <a:r>
              <a:rPr lang="en-IN" sz="4400" dirty="0"/>
              <a:t>compute T =C(m)∩C(p1)∩...∩C(pr−1)</a:t>
            </a:r>
          </a:p>
          <a:p>
            <a:r>
              <a:rPr lang="en-IN" sz="4400" dirty="0"/>
              <a:t>(2.7) if T = A then MC ← MC∪{A} and EXT ← EXT −{A}</a:t>
            </a:r>
          </a:p>
          <a:p>
            <a:r>
              <a:rPr lang="en-IN" sz="4400" dirty="0"/>
              <a:t>else if T −B = </a:t>
            </a:r>
            <a:r>
              <a:rPr lang="el-GR" sz="4400" dirty="0"/>
              <a:t>φ </a:t>
            </a:r>
            <a:r>
              <a:rPr lang="en-IN" sz="4400" dirty="0"/>
              <a:t>for some B ∈ MC then EXT ← EXT −{A}</a:t>
            </a:r>
          </a:p>
          <a:p>
            <a:r>
              <a:rPr lang="en-IN" sz="4400" dirty="0"/>
              <a:t>else EXCAN ← EXCAN ∪{A}</a:t>
            </a:r>
          </a:p>
          <a:p>
            <a:r>
              <a:rPr lang="en-IN" sz="4400" dirty="0"/>
              <a:t>(2.8) if EXT = </a:t>
            </a:r>
            <a:r>
              <a:rPr lang="el-GR" sz="4400" dirty="0"/>
              <a:t>φ </a:t>
            </a:r>
            <a:r>
              <a:rPr lang="en-IN" sz="4400" dirty="0"/>
              <a:t>and EXCAN = </a:t>
            </a:r>
            <a:r>
              <a:rPr lang="el-GR" sz="4400" dirty="0"/>
              <a:t>φ </a:t>
            </a:r>
            <a:r>
              <a:rPr lang="en-IN" sz="4400" dirty="0"/>
              <a:t>then m ← m+1</a:t>
            </a:r>
          </a:p>
          <a:p>
            <a:r>
              <a:rPr lang="en-IN" sz="4400" dirty="0"/>
              <a:t>(2.9) if m &gt; n−1 then return MC</a:t>
            </a:r>
          </a:p>
          <a:p>
            <a:r>
              <a:rPr lang="en-IN" sz="4400" dirty="0"/>
              <a:t>else if m / ∈V then m ← m+1 and return to (2.9)</a:t>
            </a:r>
          </a:p>
          <a:p>
            <a:r>
              <a:rPr lang="en-IN" sz="4400" dirty="0"/>
              <a:t>else return to (2.2)</a:t>
            </a:r>
          </a:p>
          <a:p>
            <a:r>
              <a:rPr lang="en-IN" sz="4400" dirty="0"/>
              <a:t>else if EXT = </a:t>
            </a:r>
            <a:r>
              <a:rPr lang="el-GR" sz="4400" dirty="0"/>
              <a:t>φ </a:t>
            </a:r>
            <a:r>
              <a:rPr lang="en-IN" sz="4400" dirty="0"/>
              <a:t>but EXCAN 6= </a:t>
            </a:r>
            <a:r>
              <a:rPr lang="el-GR" sz="4400" dirty="0"/>
              <a:t>φ </a:t>
            </a:r>
            <a:r>
              <a:rPr lang="en-IN" sz="4400" dirty="0"/>
              <a:t>then r ← r+1,</a:t>
            </a:r>
          </a:p>
          <a:p>
            <a:r>
              <a:rPr lang="en-IN" sz="4400" dirty="0"/>
              <a:t>extend each member of EXCAN by one succeeding vertex</a:t>
            </a:r>
          </a:p>
          <a:p>
            <a:r>
              <a:rPr lang="en-IN" sz="4400" dirty="0"/>
              <a:t>and return to (2.6)</a:t>
            </a:r>
          </a:p>
          <a:p>
            <a:r>
              <a:rPr lang="en-IN" sz="4400" dirty="0"/>
              <a:t>else return to (2.6)</a:t>
            </a:r>
          </a:p>
          <a:p>
            <a:r>
              <a:rPr lang="en-IN" sz="4400" dirty="0"/>
              <a:t>end for</a:t>
            </a:r>
          </a:p>
          <a:p>
            <a:r>
              <a:rPr lang="en-IN" sz="4400" dirty="0"/>
              <a:t>OUTPUT: MC is the set of all the maximal cliques of G.</a:t>
            </a:r>
          </a:p>
          <a:p>
            <a:endParaRPr lang="en-IN" dirty="0"/>
          </a:p>
        </p:txBody>
      </p:sp>
      <p:sp>
        <p:nvSpPr>
          <p:cNvPr id="5" name="Slide Number Placeholder 4">
            <a:extLst>
              <a:ext uri="{FF2B5EF4-FFF2-40B4-BE49-F238E27FC236}">
                <a16:creationId xmlns:a16="http://schemas.microsoft.com/office/drawing/2014/main" id="{ABE7784E-C238-C561-9240-E9B9C154C1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159350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97FA6D-3B2F-045E-6A2A-5E37601E212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3" name="TextBox 2">
            <a:extLst>
              <a:ext uri="{FF2B5EF4-FFF2-40B4-BE49-F238E27FC236}">
                <a16:creationId xmlns:a16="http://schemas.microsoft.com/office/drawing/2014/main" id="{6145C666-C9A7-8397-F4C7-6E45345E599F}"/>
              </a:ext>
            </a:extLst>
          </p:cNvPr>
          <p:cNvSpPr txBox="1"/>
          <p:nvPr/>
        </p:nvSpPr>
        <p:spPr>
          <a:xfrm>
            <a:off x="630000" y="337103"/>
            <a:ext cx="7884000" cy="369332"/>
          </a:xfrm>
          <a:prstGeom prst="rect">
            <a:avLst/>
          </a:prstGeom>
          <a:noFill/>
        </p:spPr>
        <p:txBody>
          <a:bodyPr wrap="square" rtlCol="0">
            <a:spAutoFit/>
          </a:bodyPr>
          <a:lstStyle/>
          <a:p>
            <a:pPr algn="ctr"/>
            <a:r>
              <a:rPr lang="en-IN" sz="1800" b="1" dirty="0"/>
              <a:t>ABSTRACT</a:t>
            </a:r>
          </a:p>
        </p:txBody>
      </p:sp>
      <p:sp>
        <p:nvSpPr>
          <p:cNvPr id="5" name="TextBox 4">
            <a:extLst>
              <a:ext uri="{FF2B5EF4-FFF2-40B4-BE49-F238E27FC236}">
                <a16:creationId xmlns:a16="http://schemas.microsoft.com/office/drawing/2014/main" id="{EFC302AF-D2C5-1111-4033-526C9D662EB6}"/>
              </a:ext>
            </a:extLst>
          </p:cNvPr>
          <p:cNvSpPr txBox="1"/>
          <p:nvPr/>
        </p:nvSpPr>
        <p:spPr>
          <a:xfrm>
            <a:off x="277200" y="792000"/>
            <a:ext cx="8589600" cy="3416320"/>
          </a:xfrm>
          <a:prstGeom prst="rect">
            <a:avLst/>
          </a:prstGeom>
          <a:noFill/>
        </p:spPr>
        <p:txBody>
          <a:bodyPr wrap="square" rtlCol="0">
            <a:spAutoFit/>
          </a:bodyPr>
          <a:lstStyle/>
          <a:p>
            <a:pPr algn="just"/>
            <a:r>
              <a:rPr lang="en-US" sz="1200" dirty="0"/>
              <a:t>The integration of space and terrestrial communications is becoming increasingly important as the demand for reliable and high-speed communication continues to grow. However, managing the allocation of resources for such communication networks can be challenging, particularly when multiple conflicting requirements and constraints exist. This paper proposes a graph based resource allocation approach to address this challenge. The approach considers both space and terrestrial communications and allocates resources such as bandwidth and power in a coordinated manner. </a:t>
            </a:r>
            <a:r>
              <a:rPr lang="en-US" sz="1200" b="1" dirty="0"/>
              <a:t>The proposed method models the communication network as a graph, with nodes representing communication devices and links representing communication channels</a:t>
            </a:r>
            <a:r>
              <a:rPr lang="en-US" sz="1200" dirty="0"/>
              <a:t>. The resource allocation problem is formulated as an optimization problem, with the objective of maximizing the overall network performance while satisfying the various constraints, such as capacity limitations, power consumption limits, and quality-of-service requirements. The optimization problem is then solved using a graph-based algorithm that leverages the inherent structure of the communication network. The proposed approach has been evaluated using simulation experiments, which show that it can effectively allocate resources for integrated space and terrestrial communications. The results demonstrate that the proposed method outperforms existing resource allocation approaches in terms of network performance, such as throughput and network efficiency. In conclusion, this paper presents a novel graph-based resource allocation approach for integrated space and terrestrial communications. The approach takes into account the interdependence between space and terrestrial communications and allocates resources in a coordinated manner, leading to improved network performance. The proposed method provides a promising solution to the resource allocation problem in integrated communication networks and has the potential to be applied in practical communication systems.</a:t>
            </a:r>
            <a:endParaRPr lang="en-IN" sz="1200" dirty="0"/>
          </a:p>
        </p:txBody>
      </p:sp>
    </p:spTree>
    <p:extLst>
      <p:ext uri="{BB962C8B-B14F-4D97-AF65-F5344CB8AC3E}">
        <p14:creationId xmlns:p14="http://schemas.microsoft.com/office/powerpoint/2010/main" val="999153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174608" y="208976"/>
            <a:ext cx="8572200" cy="705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a:t>Bron-Kerbosch Algorithm</a:t>
            </a:r>
            <a:endParaRPr sz="3200" b="1" dirty="0">
              <a:latin typeface="Times New Roman"/>
              <a:ea typeface="Times New Roman"/>
              <a:cs typeface="Times New Roman"/>
              <a:sym typeface="Times New Roman"/>
            </a:endParaRPr>
          </a:p>
        </p:txBody>
      </p:sp>
      <p:sp>
        <p:nvSpPr>
          <p:cNvPr id="165" name="Google Shape;165;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600">
                <a:latin typeface="Times New Roman"/>
                <a:ea typeface="Times New Roman"/>
                <a:cs typeface="Times New Roman"/>
                <a:sym typeface="Times New Roman"/>
              </a:rPr>
              <a:t>20</a:t>
            </a:fld>
            <a:endParaRPr sz="1600" dirty="0">
              <a:latin typeface="Times New Roman"/>
              <a:ea typeface="Times New Roman"/>
              <a:cs typeface="Times New Roman"/>
              <a:sym typeface="Times New Roman"/>
            </a:endParaRPr>
          </a:p>
        </p:txBody>
      </p:sp>
      <p:sp>
        <p:nvSpPr>
          <p:cNvPr id="167" name="Google Shape;167;p19"/>
          <p:cNvSpPr txBox="1"/>
          <p:nvPr/>
        </p:nvSpPr>
        <p:spPr>
          <a:xfrm>
            <a:off x="471875" y="1756325"/>
            <a:ext cx="58473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500">
              <a:solidFill>
                <a:srgbClr val="2E2E2E"/>
              </a:solidFill>
              <a:latin typeface="Times New Roman"/>
              <a:ea typeface="Times New Roman"/>
              <a:cs typeface="Times New Roman"/>
              <a:sym typeface="Times New Roman"/>
            </a:endParaRPr>
          </a:p>
          <a:p>
            <a:pPr marL="457200" lvl="0" indent="0" algn="l" rtl="0">
              <a:spcBef>
                <a:spcPts val="0"/>
              </a:spcBef>
              <a:spcAft>
                <a:spcPts val="0"/>
              </a:spcAft>
              <a:buNone/>
            </a:pPr>
            <a:endParaRPr sz="1500">
              <a:solidFill>
                <a:srgbClr val="2E2E2E"/>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rgbClr val="2E2E2E"/>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rgbClr val="2E2E2E"/>
              </a:solidFill>
              <a:latin typeface="Times New Roman"/>
              <a:ea typeface="Times New Roman"/>
              <a:cs typeface="Times New Roman"/>
              <a:sym typeface="Times New Roman"/>
            </a:endParaRPr>
          </a:p>
        </p:txBody>
      </p:sp>
      <p:sp>
        <p:nvSpPr>
          <p:cNvPr id="3" name="Text Placeholder 2">
            <a:extLst>
              <a:ext uri="{FF2B5EF4-FFF2-40B4-BE49-F238E27FC236}">
                <a16:creationId xmlns:a16="http://schemas.microsoft.com/office/drawing/2014/main" id="{28A80ABC-E139-BFE5-9C84-7B7033D3CEC8}"/>
              </a:ext>
            </a:extLst>
          </p:cNvPr>
          <p:cNvSpPr>
            <a:spLocks noGrp="1"/>
          </p:cNvSpPr>
          <p:nvPr>
            <p:ph type="body" idx="1"/>
          </p:nvPr>
        </p:nvSpPr>
        <p:spPr>
          <a:xfrm>
            <a:off x="174608" y="1379658"/>
            <a:ext cx="8768700" cy="3102722"/>
          </a:xfrm>
        </p:spPr>
        <p:txBody>
          <a:bodyPr>
            <a:noAutofit/>
          </a:bodyPr>
          <a:lstStyle/>
          <a:p>
            <a:pPr marL="114300" indent="0" algn="just">
              <a:lnSpc>
                <a:spcPct val="100000"/>
              </a:lnSpc>
              <a:buNone/>
            </a:pPr>
            <a:r>
              <a:rPr lang="en-US" sz="1400" dirty="0"/>
              <a:t>1)	Representation of secondary user data for spectrum allocation as vertices</a:t>
            </a:r>
          </a:p>
          <a:p>
            <a:pPr marL="114300" indent="0" algn="just">
              <a:lnSpc>
                <a:spcPct val="100000"/>
              </a:lnSpc>
              <a:buNone/>
            </a:pPr>
            <a:r>
              <a:rPr lang="en-US" sz="1400" dirty="0"/>
              <a:t>2)	Building up hyper edges to construct a hyper graph by inducing hyper relation between secondary users versus channel data</a:t>
            </a:r>
          </a:p>
          <a:p>
            <a:pPr marL="114300" indent="0" algn="just">
              <a:lnSpc>
                <a:spcPct val="100000"/>
              </a:lnSpc>
              <a:buNone/>
            </a:pPr>
            <a:r>
              <a:rPr lang="en-US" sz="1400" dirty="0"/>
              <a:t>3)	Invoke maximal hyper cliques relations among the data for minimizing hyper relations.</a:t>
            </a:r>
          </a:p>
          <a:p>
            <a:pPr marL="114300" indent="0" algn="just">
              <a:lnSpc>
                <a:spcPct val="100000"/>
              </a:lnSpc>
              <a:buNone/>
            </a:pPr>
            <a:r>
              <a:rPr lang="en-US" sz="1400" dirty="0"/>
              <a:t>4)	Clustering the vertices into intersecting and non-intersecting hyper cliques</a:t>
            </a:r>
          </a:p>
          <a:p>
            <a:pPr marL="114300" indent="0" algn="just">
              <a:lnSpc>
                <a:spcPct val="100000"/>
              </a:lnSpc>
              <a:buNone/>
            </a:pPr>
            <a:r>
              <a:rPr lang="en-US" sz="1400" dirty="0"/>
              <a:t>5)	Separating isolated hyper cliques</a:t>
            </a:r>
          </a:p>
          <a:p>
            <a:pPr marL="114300" indent="0" algn="just">
              <a:lnSpc>
                <a:spcPct val="100000"/>
              </a:lnSpc>
              <a:buNone/>
            </a:pPr>
            <a:r>
              <a:rPr lang="en-US" sz="1400" dirty="0"/>
              <a:t>6)	Constructing a hyper graph partition by removing the redundancies</a:t>
            </a:r>
          </a:p>
          <a:p>
            <a:pPr marL="114300" indent="0" algn="just">
              <a:lnSpc>
                <a:spcPct val="100000"/>
              </a:lnSpc>
              <a:buNone/>
            </a:pPr>
            <a:r>
              <a:rPr lang="en-US" sz="1400" dirty="0"/>
              <a:t>7)	Applying the Roulette wheel selection operator for selecting pair of elements of population</a:t>
            </a:r>
          </a:p>
          <a:p>
            <a:pPr marL="114300" indent="0" algn="just">
              <a:lnSpc>
                <a:spcPct val="100000"/>
              </a:lnSpc>
              <a:buNone/>
            </a:pPr>
            <a:r>
              <a:rPr lang="en-US" sz="1400" dirty="0"/>
              <a:t>8)	Applying crossover operation to the selected pairs and realizing the conflict</a:t>
            </a:r>
          </a:p>
          <a:p>
            <a:pPr marL="114300" indent="0" algn="just">
              <a:lnSpc>
                <a:spcPct val="100000"/>
              </a:lnSpc>
              <a:buNone/>
            </a:pPr>
            <a:r>
              <a:rPr lang="en-US" sz="1400" dirty="0"/>
              <a:t>9)	If no conflict go to next step or go to step 6.</a:t>
            </a:r>
          </a:p>
          <a:p>
            <a:pPr marL="114300" indent="0" algn="just">
              <a:lnSpc>
                <a:spcPct val="100000"/>
              </a:lnSpc>
              <a:buNone/>
            </a:pPr>
            <a:r>
              <a:rPr lang="en-US" sz="1400" dirty="0"/>
              <a:t>10)	Applying conventional mutation operator to accelerate the optimal route</a:t>
            </a:r>
          </a:p>
          <a:p>
            <a:pPr marL="114300" indent="0" algn="just">
              <a:lnSpc>
                <a:spcPct val="100000"/>
              </a:lnSpc>
              <a:buNone/>
            </a:pPr>
            <a:r>
              <a:rPr lang="en-US" sz="1400" dirty="0"/>
              <a:t>11)	Check for fitness percentage</a:t>
            </a:r>
          </a:p>
          <a:p>
            <a:pPr marL="114300" indent="0" algn="just">
              <a:lnSpc>
                <a:spcPct val="100000"/>
              </a:lnSpc>
              <a:buNone/>
            </a:pPr>
            <a:r>
              <a:rPr lang="en-US" sz="1400" dirty="0"/>
              <a:t>12)	Repeat steps 6 to 11 till the specified number of generations to obtain optimal fitting individuals.</a:t>
            </a:r>
          </a:p>
          <a:p>
            <a:pPr marL="114300" indent="0" algn="ctr">
              <a:lnSpc>
                <a:spcPct val="100000"/>
              </a:lnSpc>
              <a:buNone/>
            </a:pPr>
            <a:r>
              <a:rPr lang="en-US" sz="1400" dirty="0"/>
              <a:t>	</a:t>
            </a:r>
            <a:endParaRPr lang="en-IN" sz="1400" dirty="0"/>
          </a:p>
        </p:txBody>
      </p:sp>
    </p:spTree>
    <p:extLst>
      <p:ext uri="{BB962C8B-B14F-4D97-AF65-F5344CB8AC3E}">
        <p14:creationId xmlns:p14="http://schemas.microsoft.com/office/powerpoint/2010/main" val="3276921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90E5A-8F52-69C2-A829-B4CF7EB53A84}"/>
              </a:ext>
            </a:extLst>
          </p:cNvPr>
          <p:cNvSpPr>
            <a:spLocks noGrp="1"/>
          </p:cNvSpPr>
          <p:nvPr>
            <p:ph type="title"/>
          </p:nvPr>
        </p:nvSpPr>
        <p:spPr>
          <a:xfrm>
            <a:off x="259661" y="3106"/>
            <a:ext cx="8520600" cy="572700"/>
          </a:xfrm>
        </p:spPr>
        <p:txBody>
          <a:bodyPr>
            <a:noAutofit/>
          </a:bodyPr>
          <a:lstStyle/>
          <a:p>
            <a:pPr algn="ctr"/>
            <a:r>
              <a:rPr lang="en-US" sz="3200" b="1" dirty="0" err="1"/>
              <a:t>Bron-Kerbosch</a:t>
            </a:r>
            <a:r>
              <a:rPr lang="en-US" sz="3200" b="1" dirty="0"/>
              <a:t> Code (MATLAB):</a:t>
            </a:r>
            <a:endParaRPr lang="en-IN" sz="3200" dirty="0"/>
          </a:p>
        </p:txBody>
      </p:sp>
      <p:sp>
        <p:nvSpPr>
          <p:cNvPr id="3" name="Text Placeholder 2">
            <a:extLst>
              <a:ext uri="{FF2B5EF4-FFF2-40B4-BE49-F238E27FC236}">
                <a16:creationId xmlns:a16="http://schemas.microsoft.com/office/drawing/2014/main" id="{61CEB577-7C28-7686-C5D6-B93D938B953F}"/>
              </a:ext>
            </a:extLst>
          </p:cNvPr>
          <p:cNvSpPr>
            <a:spLocks noGrp="1"/>
          </p:cNvSpPr>
          <p:nvPr>
            <p:ph type="body" idx="1"/>
          </p:nvPr>
        </p:nvSpPr>
        <p:spPr>
          <a:xfrm>
            <a:off x="311700" y="511239"/>
            <a:ext cx="4208261" cy="4629155"/>
          </a:xfrm>
        </p:spPr>
        <p:txBody>
          <a:bodyPr>
            <a:normAutofit fontScale="25000" lnSpcReduction="20000"/>
          </a:bodyPr>
          <a:lstStyle/>
          <a:p>
            <a:r>
              <a:rPr lang="en-IN" sz="4000" dirty="0"/>
              <a:t>INPUTS: V = {1,...,n} (after renaming the vertices of G as in the preceding discussion)</a:t>
            </a:r>
          </a:p>
          <a:p>
            <a:r>
              <a:rPr lang="en-IN" sz="4000" dirty="0"/>
              <a:t>and the closed </a:t>
            </a:r>
            <a:r>
              <a:rPr lang="en-IN" sz="4000" dirty="0" err="1"/>
              <a:t>neighborhoodsC</a:t>
            </a:r>
            <a:r>
              <a:rPr lang="en-IN" sz="4000" dirty="0"/>
              <a:t>(1) </a:t>
            </a:r>
            <a:r>
              <a:rPr lang="en-IN" sz="4000" dirty="0" err="1"/>
              <a:t>throughC</a:t>
            </a:r>
            <a:r>
              <a:rPr lang="en-IN" sz="4000" dirty="0"/>
              <a:t>(n). Also: MC =</a:t>
            </a:r>
            <a:r>
              <a:rPr lang="el-GR" sz="4000" dirty="0"/>
              <a:t>φ (</a:t>
            </a:r>
            <a:r>
              <a:rPr lang="en-IN" sz="4000" dirty="0"/>
              <a:t>the empty set), EXT =</a:t>
            </a:r>
            <a:r>
              <a:rPr lang="el-GR" sz="4000" dirty="0"/>
              <a:t>φ</a:t>
            </a:r>
          </a:p>
          <a:p>
            <a:r>
              <a:rPr lang="en-IN" sz="4000" dirty="0"/>
              <a:t>and EXCAN = </a:t>
            </a:r>
            <a:r>
              <a:rPr lang="el-GR" sz="4000" dirty="0"/>
              <a:t>φ.</a:t>
            </a:r>
          </a:p>
          <a:p>
            <a:r>
              <a:rPr lang="en-IN" sz="4000" dirty="0"/>
              <a:t>Phase 1 (Identifying the subordinate vertices not to be input in phase 2)</a:t>
            </a:r>
          </a:p>
          <a:p>
            <a:r>
              <a:rPr lang="en-IN" sz="4000" dirty="0"/>
              <a:t>(1.1) S = </a:t>
            </a:r>
            <a:r>
              <a:rPr lang="el-GR" sz="4000" dirty="0"/>
              <a:t>φ </a:t>
            </a:r>
            <a:r>
              <a:rPr lang="en-IN" sz="4000" dirty="0"/>
              <a:t>and k = n</a:t>
            </a:r>
          </a:p>
          <a:p>
            <a:r>
              <a:rPr lang="en-IN" sz="4000" dirty="0"/>
              <a:t>(1.2) if C(k) ⊂C(k− j) for some j ∈ {1,...,k−1}</a:t>
            </a:r>
          </a:p>
          <a:p>
            <a:r>
              <a:rPr lang="en-IN" sz="4000" dirty="0"/>
              <a:t>then S ← S∪{k} and k ← k−1</a:t>
            </a:r>
          </a:p>
          <a:p>
            <a:r>
              <a:rPr lang="en-IN" sz="4000" dirty="0"/>
              <a:t>else k ← k−1</a:t>
            </a:r>
          </a:p>
          <a:p>
            <a:r>
              <a:rPr lang="en-IN" sz="4000" dirty="0"/>
              <a:t>(1.3) if k = 1 then V ←V −S</a:t>
            </a:r>
          </a:p>
          <a:p>
            <a:r>
              <a:rPr lang="en-IN" sz="4000" dirty="0"/>
              <a:t>else return to (1.2)</a:t>
            </a:r>
          </a:p>
          <a:p>
            <a:r>
              <a:rPr lang="en-IN" sz="4000" dirty="0"/>
              <a:t>Phase 2 (Maximal cliques)</a:t>
            </a:r>
          </a:p>
          <a:p>
            <a:r>
              <a:rPr lang="en-IN" sz="4000" dirty="0"/>
              <a:t>Input m = 1</a:t>
            </a:r>
            <a:r>
              <a:rPr lang="en-IN" sz="4000" b="0" i="0" dirty="0">
                <a:solidFill>
                  <a:srgbClr val="008013"/>
                </a:solidFill>
                <a:effectLst/>
                <a:latin typeface="Menlo"/>
              </a:rPr>
              <a:t>% Load input data from file (replace '</a:t>
            </a:r>
            <a:r>
              <a:rPr lang="en-IN" sz="4000" b="0" i="0" dirty="0" err="1">
                <a:solidFill>
                  <a:srgbClr val="008013"/>
                </a:solidFill>
                <a:effectLst/>
                <a:latin typeface="Menlo"/>
              </a:rPr>
              <a:t>your_data.mat</a:t>
            </a:r>
            <a:r>
              <a:rPr lang="en-IN" sz="4000" b="0" i="0" dirty="0">
                <a:solidFill>
                  <a:srgbClr val="008013"/>
                </a:solidFill>
                <a:effectLst/>
                <a:latin typeface="Menlo"/>
              </a:rPr>
              <a:t>' with actual file name)</a:t>
            </a:r>
            <a:endParaRPr lang="en-IN" sz="4000" b="0" i="0" dirty="0">
              <a:effectLst/>
              <a:latin typeface="Menlo"/>
            </a:endParaRPr>
          </a:p>
          <a:p>
            <a:r>
              <a:rPr lang="en-IN" sz="4000" b="0" i="0" dirty="0">
                <a:effectLst/>
                <a:latin typeface="Menlo"/>
              </a:rPr>
              <a:t>load(</a:t>
            </a:r>
            <a:r>
              <a:rPr lang="en-IN" sz="4000" b="0" i="0" dirty="0">
                <a:solidFill>
                  <a:srgbClr val="A709F5"/>
                </a:solidFill>
                <a:effectLst/>
                <a:latin typeface="Menlo"/>
              </a:rPr>
              <a:t>'</a:t>
            </a:r>
            <a:r>
              <a:rPr lang="en-IN" sz="4000" b="0" i="0" dirty="0" err="1">
                <a:solidFill>
                  <a:srgbClr val="A709F5"/>
                </a:solidFill>
                <a:effectLst/>
                <a:latin typeface="Menlo"/>
              </a:rPr>
              <a:t>your_data.mat</a:t>
            </a:r>
            <a:r>
              <a:rPr lang="en-IN" sz="4000" b="0" i="0" dirty="0">
                <a:solidFill>
                  <a:srgbClr val="A709F5"/>
                </a:solidFill>
                <a:effectLst/>
                <a:latin typeface="Menlo"/>
              </a:rPr>
              <a:t>'</a:t>
            </a:r>
            <a:r>
              <a:rPr lang="en-IN" sz="4000" b="0" i="0" dirty="0">
                <a:effectLst/>
                <a:latin typeface="Menlo"/>
              </a:rPr>
              <a:t>);</a:t>
            </a:r>
          </a:p>
          <a:p>
            <a:r>
              <a:rPr lang="en-IN" sz="4000" b="0" i="0" dirty="0">
                <a:solidFill>
                  <a:srgbClr val="008013"/>
                </a:solidFill>
                <a:effectLst/>
                <a:latin typeface="Menlo"/>
              </a:rPr>
              <a:t>% Initialize empty hypergraph</a:t>
            </a:r>
            <a:endParaRPr lang="en-IN" sz="4000" b="0" i="0" dirty="0">
              <a:effectLst/>
              <a:latin typeface="Menlo"/>
            </a:endParaRPr>
          </a:p>
          <a:p>
            <a:r>
              <a:rPr lang="en-IN" sz="4000" b="0" i="0" dirty="0">
                <a:effectLst/>
                <a:latin typeface="Menlo"/>
              </a:rPr>
              <a:t>H = {};</a:t>
            </a:r>
          </a:p>
          <a:p>
            <a:r>
              <a:rPr lang="en-IN" sz="4000" b="0" i="0" dirty="0">
                <a:solidFill>
                  <a:srgbClr val="008013"/>
                </a:solidFill>
                <a:effectLst/>
                <a:latin typeface="Menlo"/>
              </a:rPr>
              <a:t>% Define </a:t>
            </a:r>
            <a:r>
              <a:rPr lang="en-IN" sz="4000" b="0" i="0" dirty="0" err="1">
                <a:solidFill>
                  <a:srgbClr val="008013"/>
                </a:solidFill>
                <a:effectLst/>
                <a:latin typeface="Menlo"/>
              </a:rPr>
              <a:t>Bron-Kerbosch</a:t>
            </a:r>
            <a:r>
              <a:rPr lang="en-IN" sz="4000" b="0" i="0" dirty="0">
                <a:solidFill>
                  <a:srgbClr val="008013"/>
                </a:solidFill>
                <a:effectLst/>
                <a:latin typeface="Menlo"/>
              </a:rPr>
              <a:t> algorithm</a:t>
            </a:r>
            <a:endParaRPr lang="en-IN" sz="4000" b="0" i="0" dirty="0">
              <a:effectLst/>
              <a:latin typeface="Menlo"/>
            </a:endParaRPr>
          </a:p>
          <a:p>
            <a:r>
              <a:rPr lang="en-IN" sz="4000" b="0" i="0" dirty="0">
                <a:solidFill>
                  <a:srgbClr val="0E00FF"/>
                </a:solidFill>
                <a:effectLst/>
                <a:latin typeface="Menlo"/>
              </a:rPr>
              <a:t>function </a:t>
            </a:r>
            <a:r>
              <a:rPr lang="en-IN" sz="4000" b="0" i="0" dirty="0" err="1">
                <a:effectLst/>
                <a:latin typeface="Menlo"/>
              </a:rPr>
              <a:t>BronKerbosch</a:t>
            </a:r>
            <a:r>
              <a:rPr lang="en-IN" sz="4000" b="0" i="0" dirty="0">
                <a:effectLst/>
                <a:latin typeface="Menlo"/>
              </a:rPr>
              <a:t>(R, P, X)</a:t>
            </a:r>
          </a:p>
          <a:p>
            <a:r>
              <a:rPr lang="en-IN" sz="4000" b="0" i="0" dirty="0">
                <a:solidFill>
                  <a:srgbClr val="0E00FF"/>
                </a:solidFill>
                <a:effectLst/>
                <a:latin typeface="Menlo"/>
              </a:rPr>
              <a:t>if </a:t>
            </a:r>
            <a:r>
              <a:rPr lang="en-IN" sz="4000" b="0" i="0" dirty="0" err="1">
                <a:effectLst/>
                <a:latin typeface="Menlo"/>
              </a:rPr>
              <a:t>isempty</a:t>
            </a:r>
            <a:r>
              <a:rPr lang="en-IN" sz="4000" b="0" i="0" dirty="0">
                <a:effectLst/>
                <a:latin typeface="Menlo"/>
              </a:rPr>
              <a:t>(P) &amp;&amp; </a:t>
            </a:r>
            <a:r>
              <a:rPr lang="en-IN" sz="4000" b="0" i="0" dirty="0" err="1">
                <a:effectLst/>
                <a:latin typeface="Menlo"/>
              </a:rPr>
              <a:t>isempty</a:t>
            </a:r>
            <a:r>
              <a:rPr lang="en-IN" sz="4000" b="0" i="0" dirty="0">
                <a:effectLst/>
                <a:latin typeface="Menlo"/>
              </a:rPr>
              <a:t>(X)</a:t>
            </a:r>
          </a:p>
          <a:p>
            <a:r>
              <a:rPr lang="en-IN" sz="4000" b="0" i="0" dirty="0">
                <a:solidFill>
                  <a:srgbClr val="008013"/>
                </a:solidFill>
                <a:effectLst/>
                <a:latin typeface="Menlo"/>
              </a:rPr>
              <a:t>% Add maximal clique R to hypergraph</a:t>
            </a:r>
            <a:endParaRPr lang="en-IN" sz="4000" b="0" i="0" dirty="0">
              <a:effectLst/>
              <a:latin typeface="Menlo"/>
            </a:endParaRPr>
          </a:p>
          <a:p>
            <a:r>
              <a:rPr lang="en-IN" sz="4000" b="0" i="0" dirty="0">
                <a:effectLst/>
                <a:latin typeface="Menlo"/>
              </a:rPr>
              <a:t>H{end+1} = R;</a:t>
            </a:r>
          </a:p>
          <a:p>
            <a:r>
              <a:rPr lang="en-IN" sz="4000" b="0" i="0" dirty="0">
                <a:solidFill>
                  <a:srgbClr val="0E00FF"/>
                </a:solidFill>
                <a:effectLst/>
                <a:latin typeface="Menlo"/>
              </a:rPr>
              <a:t>else</a:t>
            </a:r>
            <a:endParaRPr lang="en-IN" sz="4000" b="0" i="0" dirty="0">
              <a:effectLst/>
              <a:latin typeface="Menlo"/>
            </a:endParaRPr>
          </a:p>
          <a:p>
            <a:r>
              <a:rPr lang="en-IN" sz="4000" b="0" i="0" dirty="0">
                <a:solidFill>
                  <a:srgbClr val="008013"/>
                </a:solidFill>
                <a:effectLst/>
                <a:latin typeface="Menlo"/>
              </a:rPr>
              <a:t>% Choose pivot vertex u</a:t>
            </a:r>
            <a:endParaRPr lang="en-IN" sz="4000" b="0" i="0" dirty="0">
              <a:effectLst/>
              <a:latin typeface="Menlo"/>
            </a:endParaRPr>
          </a:p>
          <a:p>
            <a:r>
              <a:rPr lang="en-IN" sz="4000" b="0" i="0" dirty="0">
                <a:effectLst/>
                <a:latin typeface="Menlo"/>
              </a:rPr>
              <a:t>pivot = P(1);</a:t>
            </a:r>
          </a:p>
          <a:p>
            <a:r>
              <a:rPr lang="en-IN" sz="4000" b="0" i="0" dirty="0">
                <a:solidFill>
                  <a:srgbClr val="0E00FF"/>
                </a:solidFill>
                <a:effectLst/>
                <a:latin typeface="Menlo"/>
              </a:rPr>
              <a:t>for </a:t>
            </a:r>
            <a:r>
              <a:rPr lang="en-IN" sz="4000" b="0" i="0" dirty="0" err="1">
                <a:effectLst/>
                <a:latin typeface="Menlo"/>
              </a:rPr>
              <a:t>i</a:t>
            </a:r>
            <a:r>
              <a:rPr lang="en-IN" sz="4000" b="0" i="0" dirty="0">
                <a:effectLst/>
                <a:latin typeface="Menlo"/>
              </a:rPr>
              <a:t> = 1:length(P)</a:t>
            </a:r>
          </a:p>
          <a:p>
            <a:r>
              <a:rPr lang="en-IN" sz="4000" b="0" i="0" dirty="0">
                <a:solidFill>
                  <a:srgbClr val="0E00FF"/>
                </a:solidFill>
                <a:effectLst/>
                <a:latin typeface="Menlo"/>
              </a:rPr>
              <a:t>if </a:t>
            </a:r>
            <a:r>
              <a:rPr lang="en-IN" sz="4000" b="0" i="0" dirty="0">
                <a:effectLst/>
                <a:latin typeface="Menlo"/>
              </a:rPr>
              <a:t>length(intersect(A(pivot,:),P(</a:t>
            </a:r>
            <a:r>
              <a:rPr lang="en-IN" sz="4000" b="0" i="0" dirty="0" err="1">
                <a:effectLst/>
                <a:latin typeface="Menlo"/>
              </a:rPr>
              <a:t>i:end</a:t>
            </a:r>
            <a:r>
              <a:rPr lang="en-IN" sz="4000" b="0" i="0" dirty="0">
                <a:effectLst/>
                <a:latin typeface="Menlo"/>
              </a:rPr>
              <a:t>))) &gt; length(intersect(A(pivot,:),pivot))</a:t>
            </a:r>
          </a:p>
          <a:p>
            <a:r>
              <a:rPr lang="en-IN" sz="4000" b="0" i="0" dirty="0">
                <a:effectLst/>
                <a:latin typeface="Menlo"/>
              </a:rPr>
              <a:t>pivot = P(</a:t>
            </a:r>
            <a:r>
              <a:rPr lang="en-IN" sz="4000" b="0" i="0" dirty="0" err="1">
                <a:effectLst/>
                <a:latin typeface="Menlo"/>
              </a:rPr>
              <a:t>i</a:t>
            </a:r>
            <a:r>
              <a:rPr lang="en-IN" sz="4000" b="0" i="0" dirty="0">
                <a:effectLst/>
                <a:latin typeface="Menlo"/>
              </a:rPr>
              <a:t>);</a:t>
            </a:r>
          </a:p>
          <a:p>
            <a:endParaRPr lang="en-IN" dirty="0"/>
          </a:p>
        </p:txBody>
      </p:sp>
      <p:sp>
        <p:nvSpPr>
          <p:cNvPr id="4" name="Text Placeholder 3">
            <a:extLst>
              <a:ext uri="{FF2B5EF4-FFF2-40B4-BE49-F238E27FC236}">
                <a16:creationId xmlns:a16="http://schemas.microsoft.com/office/drawing/2014/main" id="{6DAEDAF1-C91D-74F0-D77E-8551703A767F}"/>
              </a:ext>
            </a:extLst>
          </p:cNvPr>
          <p:cNvSpPr>
            <a:spLocks noGrp="1"/>
          </p:cNvSpPr>
          <p:nvPr>
            <p:ph type="body" idx="2"/>
          </p:nvPr>
        </p:nvSpPr>
        <p:spPr>
          <a:xfrm>
            <a:off x="4676180" y="458842"/>
            <a:ext cx="3999900" cy="4767361"/>
          </a:xfrm>
        </p:spPr>
        <p:txBody>
          <a:bodyPr>
            <a:normAutofit fontScale="25000" lnSpcReduction="20000"/>
          </a:bodyPr>
          <a:lstStyle/>
          <a:p>
            <a:r>
              <a:rPr lang="en-IN" sz="4400" dirty="0">
                <a:solidFill>
                  <a:srgbClr val="008013"/>
                </a:solidFill>
                <a:latin typeface="Menlo"/>
              </a:rPr>
              <a:t>end</a:t>
            </a:r>
          </a:p>
          <a:p>
            <a:r>
              <a:rPr lang="en-IN" sz="4400" b="0" i="0" dirty="0">
                <a:solidFill>
                  <a:srgbClr val="008013"/>
                </a:solidFill>
                <a:effectLst/>
                <a:latin typeface="Menlo"/>
              </a:rPr>
              <a:t>end</a:t>
            </a:r>
          </a:p>
          <a:p>
            <a:r>
              <a:rPr lang="en-IN" sz="4400" b="0" i="0" dirty="0">
                <a:solidFill>
                  <a:srgbClr val="008013"/>
                </a:solidFill>
                <a:effectLst/>
                <a:latin typeface="Menlo"/>
              </a:rPr>
              <a:t>% Iterate over vertices in P</a:t>
            </a:r>
            <a:endParaRPr lang="en-IN" sz="4400" b="0" i="0" dirty="0">
              <a:effectLst/>
              <a:latin typeface="Menlo"/>
            </a:endParaRPr>
          </a:p>
          <a:p>
            <a:r>
              <a:rPr lang="en-IN" sz="4400" b="0" i="0" dirty="0">
                <a:solidFill>
                  <a:srgbClr val="0E00FF"/>
                </a:solidFill>
                <a:effectLst/>
                <a:latin typeface="Menlo"/>
              </a:rPr>
              <a:t>for </a:t>
            </a:r>
            <a:r>
              <a:rPr lang="en-IN" sz="4400" b="0" i="0" dirty="0">
                <a:effectLst/>
                <a:latin typeface="Menlo"/>
              </a:rPr>
              <a:t>v = </a:t>
            </a:r>
            <a:r>
              <a:rPr lang="en-IN" sz="4400" b="0" i="0" dirty="0" err="1">
                <a:effectLst/>
                <a:latin typeface="Menlo"/>
              </a:rPr>
              <a:t>setdiff</a:t>
            </a:r>
            <a:r>
              <a:rPr lang="en-IN" sz="4400" b="0" i="0" dirty="0">
                <a:effectLst/>
                <a:latin typeface="Menlo"/>
              </a:rPr>
              <a:t>(P, A(pivot,:))</a:t>
            </a:r>
          </a:p>
          <a:p>
            <a:r>
              <a:rPr lang="en-IN" sz="4400" b="0" i="0" dirty="0" err="1">
                <a:effectLst/>
                <a:latin typeface="Menlo"/>
              </a:rPr>
              <a:t>BronKerbosch</a:t>
            </a:r>
            <a:r>
              <a:rPr lang="en-IN" sz="4400" b="0" i="0" dirty="0">
                <a:effectLst/>
                <a:latin typeface="Menlo"/>
              </a:rPr>
              <a:t>([R v], intersect(P, A(v,:)), intersect(X, A(v,:)));</a:t>
            </a:r>
          </a:p>
          <a:p>
            <a:r>
              <a:rPr lang="en-IN" sz="4400" b="0" i="0" dirty="0">
                <a:effectLst/>
                <a:latin typeface="Menlo"/>
              </a:rPr>
              <a:t>P = </a:t>
            </a:r>
            <a:r>
              <a:rPr lang="en-IN" sz="4400" b="0" i="0" dirty="0" err="1">
                <a:effectLst/>
                <a:latin typeface="Menlo"/>
              </a:rPr>
              <a:t>setdiff</a:t>
            </a:r>
            <a:r>
              <a:rPr lang="en-IN" sz="4400" b="0" i="0" dirty="0">
                <a:effectLst/>
                <a:latin typeface="Menlo"/>
              </a:rPr>
              <a:t>(P, v);</a:t>
            </a:r>
          </a:p>
          <a:p>
            <a:r>
              <a:rPr lang="en-IN" sz="4400" b="0" i="0" dirty="0">
                <a:effectLst/>
                <a:latin typeface="Menlo"/>
              </a:rPr>
              <a:t>X = union(X, v);</a:t>
            </a:r>
          </a:p>
          <a:p>
            <a:r>
              <a:rPr lang="en-IN" sz="4400" b="0" i="0" dirty="0">
                <a:solidFill>
                  <a:srgbClr val="0E00FF"/>
                </a:solidFill>
                <a:effectLst/>
                <a:latin typeface="Menlo"/>
              </a:rPr>
              <a:t>end</a:t>
            </a:r>
            <a:endParaRPr lang="en-IN" sz="4400" b="0" i="0" dirty="0">
              <a:effectLst/>
              <a:latin typeface="Menlo"/>
            </a:endParaRPr>
          </a:p>
          <a:p>
            <a:r>
              <a:rPr lang="en-IN" sz="4400" b="0" i="0" dirty="0">
                <a:solidFill>
                  <a:srgbClr val="0E00FF"/>
                </a:solidFill>
                <a:effectLst/>
                <a:latin typeface="Menlo"/>
              </a:rPr>
              <a:t>end</a:t>
            </a:r>
            <a:endParaRPr lang="en-IN" sz="4400" b="0" i="0" dirty="0">
              <a:effectLst/>
              <a:latin typeface="Menlo"/>
            </a:endParaRPr>
          </a:p>
          <a:p>
            <a:r>
              <a:rPr lang="en-IN" sz="4400" b="0" i="0" dirty="0">
                <a:solidFill>
                  <a:srgbClr val="0E00FF"/>
                </a:solidFill>
                <a:effectLst/>
                <a:latin typeface="Menlo"/>
              </a:rPr>
              <a:t>end</a:t>
            </a:r>
            <a:endParaRPr lang="en-IN" sz="4400" b="0" i="0" dirty="0">
              <a:effectLst/>
              <a:latin typeface="Menlo"/>
            </a:endParaRPr>
          </a:p>
          <a:p>
            <a:r>
              <a:rPr lang="en-IN" sz="4400" b="0" i="0" dirty="0">
                <a:solidFill>
                  <a:srgbClr val="008013"/>
                </a:solidFill>
                <a:effectLst/>
                <a:latin typeface="Menlo"/>
              </a:rPr>
              <a:t>% Run </a:t>
            </a:r>
            <a:r>
              <a:rPr lang="en-IN" sz="4400" b="0" i="0" dirty="0" err="1">
                <a:solidFill>
                  <a:srgbClr val="008013"/>
                </a:solidFill>
                <a:effectLst/>
                <a:latin typeface="Menlo"/>
              </a:rPr>
              <a:t>Bron-Kerbosch</a:t>
            </a:r>
            <a:r>
              <a:rPr lang="en-IN" sz="4400" b="0" i="0" dirty="0">
                <a:solidFill>
                  <a:srgbClr val="008013"/>
                </a:solidFill>
                <a:effectLst/>
                <a:latin typeface="Menlo"/>
              </a:rPr>
              <a:t> algorithm on input data</a:t>
            </a:r>
            <a:endParaRPr lang="en-IN" sz="4400" b="0" i="0" dirty="0">
              <a:effectLst/>
              <a:latin typeface="Menlo"/>
            </a:endParaRPr>
          </a:p>
          <a:p>
            <a:r>
              <a:rPr lang="en-IN" sz="4400" b="0" i="0" dirty="0">
                <a:effectLst/>
                <a:latin typeface="Menlo"/>
              </a:rPr>
              <a:t>n = size(A,1);</a:t>
            </a:r>
          </a:p>
          <a:p>
            <a:r>
              <a:rPr lang="en-IN" sz="4400" b="0" i="0" dirty="0">
                <a:effectLst/>
                <a:latin typeface="Menlo"/>
              </a:rPr>
              <a:t>vertices = 1:n;</a:t>
            </a:r>
          </a:p>
          <a:p>
            <a:r>
              <a:rPr lang="en-IN" sz="4400" b="0" i="0" dirty="0" err="1">
                <a:effectLst/>
                <a:latin typeface="Menlo"/>
              </a:rPr>
              <a:t>BronKerbosch</a:t>
            </a:r>
            <a:r>
              <a:rPr lang="en-IN" sz="4400" b="0" i="0" dirty="0">
                <a:effectLst/>
                <a:latin typeface="Menlo"/>
              </a:rPr>
              <a:t>([],vertices,[]);</a:t>
            </a:r>
          </a:p>
          <a:p>
            <a:r>
              <a:rPr lang="en-IN" sz="4400" b="0" i="0" dirty="0">
                <a:solidFill>
                  <a:srgbClr val="008013"/>
                </a:solidFill>
                <a:effectLst/>
                <a:latin typeface="Menlo"/>
              </a:rPr>
              <a:t>% Convert hypergraph to adjacency matrix</a:t>
            </a:r>
            <a:endParaRPr lang="en-IN" sz="4400" b="0" i="0" dirty="0">
              <a:effectLst/>
              <a:latin typeface="Menlo"/>
            </a:endParaRPr>
          </a:p>
          <a:p>
            <a:r>
              <a:rPr lang="en-IN" sz="4400" b="0" i="0" dirty="0">
                <a:effectLst/>
                <a:latin typeface="Menlo"/>
              </a:rPr>
              <a:t>m = length(H);</a:t>
            </a:r>
          </a:p>
          <a:p>
            <a:r>
              <a:rPr lang="en-IN" sz="4400" b="0" i="0" dirty="0" err="1">
                <a:effectLst/>
                <a:latin typeface="Menlo"/>
              </a:rPr>
              <a:t>Adj</a:t>
            </a:r>
            <a:r>
              <a:rPr lang="en-IN" sz="4400" b="0" i="0" dirty="0">
                <a:effectLst/>
                <a:latin typeface="Menlo"/>
              </a:rPr>
              <a:t> = zeros(</a:t>
            </a:r>
            <a:r>
              <a:rPr lang="en-IN" sz="4400" b="0" i="0" dirty="0" err="1">
                <a:effectLst/>
                <a:latin typeface="Menlo"/>
              </a:rPr>
              <a:t>m,m</a:t>
            </a:r>
            <a:r>
              <a:rPr lang="en-IN" sz="4400" b="0" i="0" dirty="0">
                <a:effectLst/>
                <a:latin typeface="Menlo"/>
              </a:rPr>
              <a:t>);</a:t>
            </a:r>
          </a:p>
          <a:p>
            <a:r>
              <a:rPr lang="en-IN" sz="4400" b="0" i="0" dirty="0">
                <a:solidFill>
                  <a:srgbClr val="0E00FF"/>
                </a:solidFill>
                <a:effectLst/>
                <a:latin typeface="Menlo"/>
              </a:rPr>
              <a:t>for </a:t>
            </a:r>
            <a:r>
              <a:rPr lang="en-IN" sz="4400" b="0" i="0" dirty="0" err="1">
                <a:effectLst/>
                <a:latin typeface="Menlo"/>
              </a:rPr>
              <a:t>i</a:t>
            </a:r>
            <a:r>
              <a:rPr lang="en-IN" sz="4400" b="0" i="0" dirty="0">
                <a:effectLst/>
                <a:latin typeface="Menlo"/>
              </a:rPr>
              <a:t> = 1:m</a:t>
            </a:r>
          </a:p>
          <a:p>
            <a:r>
              <a:rPr lang="en-IN" sz="4400" b="0" i="0" dirty="0">
                <a:solidFill>
                  <a:srgbClr val="0E00FF"/>
                </a:solidFill>
                <a:effectLst/>
                <a:latin typeface="Menlo"/>
              </a:rPr>
              <a:t>for </a:t>
            </a:r>
            <a:r>
              <a:rPr lang="en-IN" sz="4400" b="0" i="0" dirty="0">
                <a:effectLst/>
                <a:latin typeface="Menlo"/>
              </a:rPr>
              <a:t>j = i+1:m</a:t>
            </a:r>
          </a:p>
          <a:p>
            <a:r>
              <a:rPr lang="en-IN" sz="4400" b="0" i="0" dirty="0">
                <a:solidFill>
                  <a:srgbClr val="0E00FF"/>
                </a:solidFill>
                <a:effectLst/>
                <a:latin typeface="Menlo"/>
              </a:rPr>
              <a:t>if </a:t>
            </a:r>
            <a:r>
              <a:rPr lang="en-IN" sz="4400" b="0" i="0" dirty="0">
                <a:effectLst/>
                <a:latin typeface="Menlo"/>
              </a:rPr>
              <a:t>~</a:t>
            </a:r>
            <a:r>
              <a:rPr lang="en-IN" sz="4400" b="0" i="0" dirty="0" err="1">
                <a:effectLst/>
                <a:latin typeface="Menlo"/>
              </a:rPr>
              <a:t>isempty</a:t>
            </a:r>
            <a:r>
              <a:rPr lang="en-IN" sz="4400" b="0" i="0" dirty="0">
                <a:effectLst/>
                <a:latin typeface="Menlo"/>
              </a:rPr>
              <a:t>(intersect(H{</a:t>
            </a:r>
            <a:r>
              <a:rPr lang="en-IN" sz="4400" b="0" i="0" dirty="0" err="1">
                <a:effectLst/>
                <a:latin typeface="Menlo"/>
              </a:rPr>
              <a:t>i</a:t>
            </a:r>
            <a:r>
              <a:rPr lang="en-IN" sz="4400" b="0" i="0" dirty="0">
                <a:effectLst/>
                <a:latin typeface="Menlo"/>
              </a:rPr>
              <a:t>},H{j}))</a:t>
            </a:r>
          </a:p>
          <a:p>
            <a:r>
              <a:rPr lang="en-IN" sz="4400" b="0" i="0" dirty="0" err="1">
                <a:effectLst/>
                <a:latin typeface="Menlo"/>
              </a:rPr>
              <a:t>Adj</a:t>
            </a:r>
            <a:r>
              <a:rPr lang="en-IN" sz="4400" b="0" i="0" dirty="0">
                <a:effectLst/>
                <a:latin typeface="Menlo"/>
              </a:rPr>
              <a:t>(</a:t>
            </a:r>
            <a:r>
              <a:rPr lang="en-IN" sz="4400" b="0" i="0" dirty="0" err="1">
                <a:effectLst/>
                <a:latin typeface="Menlo"/>
              </a:rPr>
              <a:t>i,j</a:t>
            </a:r>
            <a:r>
              <a:rPr lang="en-IN" sz="4400" b="0" i="0" dirty="0">
                <a:effectLst/>
                <a:latin typeface="Menlo"/>
              </a:rPr>
              <a:t>) = 1;</a:t>
            </a:r>
          </a:p>
          <a:p>
            <a:r>
              <a:rPr lang="en-IN" sz="4400" b="0" i="0" dirty="0" err="1">
                <a:effectLst/>
                <a:latin typeface="Menlo"/>
              </a:rPr>
              <a:t>Adj</a:t>
            </a:r>
            <a:r>
              <a:rPr lang="en-IN" sz="4400" b="0" i="0" dirty="0">
                <a:effectLst/>
                <a:latin typeface="Menlo"/>
              </a:rPr>
              <a:t>(</a:t>
            </a:r>
            <a:r>
              <a:rPr lang="en-IN" sz="4400" b="0" i="0" dirty="0" err="1">
                <a:effectLst/>
                <a:latin typeface="Menlo"/>
              </a:rPr>
              <a:t>j,i</a:t>
            </a:r>
            <a:r>
              <a:rPr lang="en-IN" sz="4400" b="0" i="0" dirty="0">
                <a:effectLst/>
                <a:latin typeface="Menlo"/>
              </a:rPr>
              <a:t>) = 1;</a:t>
            </a:r>
          </a:p>
          <a:p>
            <a:r>
              <a:rPr lang="en-IN" sz="4400" b="0" i="0" dirty="0">
                <a:solidFill>
                  <a:srgbClr val="0E00FF"/>
                </a:solidFill>
                <a:effectLst/>
                <a:latin typeface="Menlo"/>
              </a:rPr>
              <a:t>end</a:t>
            </a:r>
            <a:endParaRPr lang="en-IN" sz="4400" b="0" i="0" dirty="0">
              <a:effectLst/>
              <a:latin typeface="Menlo"/>
            </a:endParaRPr>
          </a:p>
          <a:p>
            <a:r>
              <a:rPr lang="en-IN" sz="4400" b="0" i="0" dirty="0">
                <a:solidFill>
                  <a:srgbClr val="0E00FF"/>
                </a:solidFill>
                <a:effectLst/>
                <a:latin typeface="Menlo"/>
              </a:rPr>
              <a:t>end</a:t>
            </a:r>
            <a:endParaRPr lang="en-IN" sz="4400" b="0" i="0" dirty="0">
              <a:effectLst/>
              <a:latin typeface="Menlo"/>
            </a:endParaRPr>
          </a:p>
          <a:p>
            <a:r>
              <a:rPr lang="en-IN" sz="4400" b="0" i="0" dirty="0">
                <a:solidFill>
                  <a:srgbClr val="0E00FF"/>
                </a:solidFill>
                <a:effectLst/>
                <a:latin typeface="Menlo"/>
              </a:rPr>
              <a:t>end</a:t>
            </a:r>
            <a:endParaRPr lang="en-IN" sz="4400" b="0" i="0" dirty="0">
              <a:effectLst/>
              <a:latin typeface="Menlo"/>
            </a:endParaRPr>
          </a:p>
          <a:p>
            <a:r>
              <a:rPr lang="en-IN" sz="4400" b="0" i="0" dirty="0">
                <a:solidFill>
                  <a:srgbClr val="008013"/>
                </a:solidFill>
                <a:effectLst/>
                <a:latin typeface="Menlo"/>
              </a:rPr>
              <a:t>% Plot hypergraph</a:t>
            </a:r>
            <a:endParaRPr lang="en-IN" sz="4400" b="0" i="0" dirty="0">
              <a:effectLst/>
              <a:latin typeface="Menlo"/>
            </a:endParaRPr>
          </a:p>
          <a:p>
            <a:r>
              <a:rPr lang="en-IN" sz="4400" dirty="0">
                <a:latin typeface="Menlo"/>
              </a:rPr>
              <a:t>plot(</a:t>
            </a:r>
            <a:r>
              <a:rPr lang="en-IN" sz="4400" dirty="0" err="1">
                <a:latin typeface="Menlo"/>
              </a:rPr>
              <a:t>Adj</a:t>
            </a:r>
            <a:r>
              <a:rPr lang="en-IN" sz="4400" dirty="0">
                <a:latin typeface="Menlo"/>
              </a:rPr>
              <a:t>)</a:t>
            </a:r>
            <a:endParaRPr lang="en-IN" sz="4400" dirty="0"/>
          </a:p>
          <a:p>
            <a:endParaRPr lang="en-IN" dirty="0"/>
          </a:p>
        </p:txBody>
      </p:sp>
      <p:sp>
        <p:nvSpPr>
          <p:cNvPr id="5" name="Slide Number Placeholder 4">
            <a:extLst>
              <a:ext uri="{FF2B5EF4-FFF2-40B4-BE49-F238E27FC236}">
                <a16:creationId xmlns:a16="http://schemas.microsoft.com/office/drawing/2014/main" id="{ABE7784E-C238-C561-9240-E9B9C154C1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4080681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115200" y="151141"/>
            <a:ext cx="8572200" cy="705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a:t>Output</a:t>
            </a:r>
            <a:endParaRPr sz="3200" b="1" dirty="0">
              <a:latin typeface="Times New Roman"/>
              <a:ea typeface="Times New Roman"/>
              <a:cs typeface="Times New Roman"/>
              <a:sym typeface="Times New Roman"/>
            </a:endParaRPr>
          </a:p>
        </p:txBody>
      </p:sp>
      <p:sp>
        <p:nvSpPr>
          <p:cNvPr id="165" name="Google Shape;165;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600">
                <a:latin typeface="Times New Roman"/>
                <a:ea typeface="Times New Roman"/>
                <a:cs typeface="Times New Roman"/>
                <a:sym typeface="Times New Roman"/>
              </a:rPr>
              <a:t>22</a:t>
            </a:fld>
            <a:endParaRPr sz="1600" dirty="0">
              <a:latin typeface="Times New Roman"/>
              <a:ea typeface="Times New Roman"/>
              <a:cs typeface="Times New Roman"/>
              <a:sym typeface="Times New Roman"/>
            </a:endParaRPr>
          </a:p>
        </p:txBody>
      </p:sp>
      <p:sp>
        <p:nvSpPr>
          <p:cNvPr id="167" name="Google Shape;167;p19"/>
          <p:cNvSpPr txBox="1"/>
          <p:nvPr/>
        </p:nvSpPr>
        <p:spPr>
          <a:xfrm>
            <a:off x="471875" y="1756325"/>
            <a:ext cx="58473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500">
              <a:solidFill>
                <a:srgbClr val="2E2E2E"/>
              </a:solidFill>
              <a:latin typeface="Times New Roman"/>
              <a:ea typeface="Times New Roman"/>
              <a:cs typeface="Times New Roman"/>
              <a:sym typeface="Times New Roman"/>
            </a:endParaRPr>
          </a:p>
          <a:p>
            <a:pPr marL="457200" lvl="0" indent="0" algn="l" rtl="0">
              <a:spcBef>
                <a:spcPts val="0"/>
              </a:spcBef>
              <a:spcAft>
                <a:spcPts val="0"/>
              </a:spcAft>
              <a:buNone/>
            </a:pPr>
            <a:endParaRPr sz="1500">
              <a:solidFill>
                <a:srgbClr val="2E2E2E"/>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rgbClr val="2E2E2E"/>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rgbClr val="2E2E2E"/>
              </a:solidFill>
              <a:latin typeface="Times New Roman"/>
              <a:ea typeface="Times New Roman"/>
              <a:cs typeface="Times New Roman"/>
              <a:sym typeface="Times New Roman"/>
            </a:endParaRPr>
          </a:p>
        </p:txBody>
      </p:sp>
      <p:sp>
        <p:nvSpPr>
          <p:cNvPr id="3" name="Text Placeholder 2">
            <a:extLst>
              <a:ext uri="{FF2B5EF4-FFF2-40B4-BE49-F238E27FC236}">
                <a16:creationId xmlns:a16="http://schemas.microsoft.com/office/drawing/2014/main" id="{28A80ABC-E139-BFE5-9C84-7B7033D3CEC8}"/>
              </a:ext>
            </a:extLst>
          </p:cNvPr>
          <p:cNvSpPr>
            <a:spLocks noGrp="1"/>
          </p:cNvSpPr>
          <p:nvPr>
            <p:ph type="body" idx="1"/>
          </p:nvPr>
        </p:nvSpPr>
        <p:spPr>
          <a:xfrm>
            <a:off x="115200" y="986058"/>
            <a:ext cx="8768700" cy="3941442"/>
          </a:xfrm>
        </p:spPr>
        <p:txBody>
          <a:bodyPr>
            <a:noAutofit/>
          </a:bodyPr>
          <a:lstStyle/>
          <a:p>
            <a:pPr marL="114300" indent="0" algn="ctr">
              <a:lnSpc>
                <a:spcPct val="100000"/>
              </a:lnSpc>
              <a:buNone/>
            </a:pPr>
            <a:r>
              <a:rPr lang="en-US" sz="1400" dirty="0"/>
              <a:t>	</a:t>
            </a:r>
            <a:endParaRPr lang="en-IN" sz="1400" dirty="0"/>
          </a:p>
        </p:txBody>
      </p:sp>
      <p:pic>
        <p:nvPicPr>
          <p:cNvPr id="4" name="Picture 3">
            <a:extLst>
              <a:ext uri="{FF2B5EF4-FFF2-40B4-BE49-F238E27FC236}">
                <a16:creationId xmlns:a16="http://schemas.microsoft.com/office/drawing/2014/main" id="{5526B307-A36B-6598-84D9-CEF4CFC52D17}"/>
              </a:ext>
            </a:extLst>
          </p:cNvPr>
          <p:cNvPicPr>
            <a:picLocks noChangeAspect="1"/>
          </p:cNvPicPr>
          <p:nvPr/>
        </p:nvPicPr>
        <p:blipFill>
          <a:blip r:embed="rId3"/>
          <a:stretch>
            <a:fillRect/>
          </a:stretch>
        </p:blipFill>
        <p:spPr>
          <a:xfrm>
            <a:off x="1749310" y="926653"/>
            <a:ext cx="5303980" cy="4000847"/>
          </a:xfrm>
          <a:prstGeom prst="rect">
            <a:avLst/>
          </a:prstGeom>
        </p:spPr>
      </p:pic>
    </p:spTree>
    <p:extLst>
      <p:ext uri="{BB962C8B-B14F-4D97-AF65-F5344CB8AC3E}">
        <p14:creationId xmlns:p14="http://schemas.microsoft.com/office/powerpoint/2010/main" val="3350945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CEAB3-6F3A-DF18-0368-80A542F62D73}"/>
              </a:ext>
            </a:extLst>
          </p:cNvPr>
          <p:cNvSpPr>
            <a:spLocks noGrp="1"/>
          </p:cNvSpPr>
          <p:nvPr>
            <p:ph type="title"/>
          </p:nvPr>
        </p:nvSpPr>
        <p:spPr>
          <a:xfrm>
            <a:off x="311700" y="218539"/>
            <a:ext cx="8520600" cy="564242"/>
          </a:xfrm>
        </p:spPr>
        <p:txBody>
          <a:bodyPr>
            <a:normAutofit fontScale="90000"/>
          </a:bodyPr>
          <a:lstStyle/>
          <a:p>
            <a:pPr algn="ctr"/>
            <a:r>
              <a:rPr lang="en-US" dirty="0"/>
              <a:t>Machine Learning Code: (Multi-Linear Regression)</a:t>
            </a:r>
            <a:endParaRPr lang="en-IN" dirty="0"/>
          </a:p>
        </p:txBody>
      </p:sp>
      <p:sp>
        <p:nvSpPr>
          <p:cNvPr id="3" name="Text Placeholder 2">
            <a:extLst>
              <a:ext uri="{FF2B5EF4-FFF2-40B4-BE49-F238E27FC236}">
                <a16:creationId xmlns:a16="http://schemas.microsoft.com/office/drawing/2014/main" id="{93B8C43F-BB19-E120-D7FC-592E60569B7B}"/>
              </a:ext>
            </a:extLst>
          </p:cNvPr>
          <p:cNvSpPr>
            <a:spLocks noGrp="1"/>
          </p:cNvSpPr>
          <p:nvPr>
            <p:ph type="body" idx="1"/>
          </p:nvPr>
        </p:nvSpPr>
        <p:spPr>
          <a:xfrm>
            <a:off x="226208" y="782781"/>
            <a:ext cx="8520600" cy="4142180"/>
          </a:xfrm>
        </p:spPr>
        <p:txBody>
          <a:bodyPr>
            <a:normAutofit/>
          </a:bodyPr>
          <a:lstStyle/>
          <a:p>
            <a:pPr marL="114300" indent="0" algn="just">
              <a:buNone/>
            </a:pPr>
            <a:r>
              <a:rPr lang="en-IN" sz="1000" dirty="0"/>
              <a:t>import pandas as pd</a:t>
            </a:r>
          </a:p>
          <a:p>
            <a:pPr marL="114300" indent="0" algn="just">
              <a:buNone/>
            </a:pPr>
            <a:r>
              <a:rPr lang="en-IN" sz="1000" dirty="0"/>
              <a:t>import </a:t>
            </a:r>
            <a:r>
              <a:rPr lang="en-IN" sz="1000" dirty="0" err="1"/>
              <a:t>matplotlib.pyplot</a:t>
            </a:r>
            <a:r>
              <a:rPr lang="en-IN" sz="1000" dirty="0"/>
              <a:t> as </a:t>
            </a:r>
            <a:r>
              <a:rPr lang="en-IN" sz="1000" dirty="0" err="1"/>
              <a:t>plt</a:t>
            </a:r>
            <a:endParaRPr lang="en-IN" sz="1000" dirty="0"/>
          </a:p>
          <a:p>
            <a:pPr marL="114300" indent="0" algn="just">
              <a:buNone/>
            </a:pPr>
            <a:r>
              <a:rPr lang="en-IN" sz="1000" dirty="0"/>
              <a:t>import </a:t>
            </a:r>
            <a:r>
              <a:rPr lang="en-IN" sz="1000" dirty="0" err="1"/>
              <a:t>numpy</a:t>
            </a:r>
            <a:r>
              <a:rPr lang="en-IN" sz="1000" dirty="0"/>
              <a:t> as np</a:t>
            </a:r>
          </a:p>
          <a:p>
            <a:pPr marL="114300" indent="0" algn="just">
              <a:buNone/>
            </a:pPr>
            <a:r>
              <a:rPr lang="en-IN" sz="1000" dirty="0"/>
              <a:t>dataset = </a:t>
            </a:r>
            <a:r>
              <a:rPr lang="en-IN" sz="1000" dirty="0" err="1"/>
              <a:t>pd.read_csv</a:t>
            </a:r>
            <a:r>
              <a:rPr lang="en-IN" sz="1000" dirty="0"/>
              <a:t>('data1.csv’)</a:t>
            </a:r>
          </a:p>
          <a:p>
            <a:pPr marL="114300" indent="0" algn="just">
              <a:buNone/>
            </a:pPr>
            <a:r>
              <a:rPr lang="en-IN" sz="1000" dirty="0"/>
              <a:t>X=</a:t>
            </a:r>
            <a:r>
              <a:rPr lang="en-IN" sz="1000" dirty="0" err="1"/>
              <a:t>dataset.iloc</a:t>
            </a:r>
            <a:r>
              <a:rPr lang="en-IN" sz="1000" dirty="0"/>
              <a:t>[:,:-1].values</a:t>
            </a:r>
          </a:p>
          <a:p>
            <a:pPr marL="114300" indent="0" algn="just">
              <a:buNone/>
            </a:pPr>
            <a:r>
              <a:rPr lang="en-IN" sz="1000" dirty="0"/>
              <a:t>y=</a:t>
            </a:r>
            <a:r>
              <a:rPr lang="en-IN" sz="1000" dirty="0" err="1"/>
              <a:t>dataset.iloc</a:t>
            </a:r>
            <a:r>
              <a:rPr lang="en-IN" sz="1000" dirty="0"/>
              <a:t>[:,-1].values</a:t>
            </a:r>
          </a:p>
          <a:p>
            <a:pPr marL="114300" indent="0" algn="just">
              <a:buNone/>
            </a:pPr>
            <a:r>
              <a:rPr lang="en-IN" sz="1000" dirty="0" err="1"/>
              <a:t>dataset.head</a:t>
            </a:r>
            <a:r>
              <a:rPr lang="en-IN" sz="1000" dirty="0"/>
              <a:t>()</a:t>
            </a:r>
          </a:p>
          <a:p>
            <a:pPr marL="114300" indent="0" algn="just">
              <a:buNone/>
            </a:pPr>
            <a:r>
              <a:rPr lang="en-IN" sz="1000" dirty="0"/>
              <a:t>print(X)</a:t>
            </a:r>
          </a:p>
          <a:p>
            <a:pPr marL="114300" indent="0" algn="just">
              <a:buNone/>
            </a:pPr>
            <a:r>
              <a:rPr lang="en-IN" sz="1000" dirty="0"/>
              <a:t>print(y)</a:t>
            </a:r>
          </a:p>
          <a:p>
            <a:pPr marL="114300" indent="0" algn="just">
              <a:buNone/>
            </a:pPr>
            <a:r>
              <a:rPr lang="en-IN" sz="1000" dirty="0"/>
              <a:t>from </a:t>
            </a:r>
            <a:r>
              <a:rPr lang="en-IN" sz="1000" dirty="0" err="1"/>
              <a:t>sklearn.model_selection</a:t>
            </a:r>
            <a:r>
              <a:rPr lang="en-IN" sz="1000" dirty="0"/>
              <a:t> import </a:t>
            </a:r>
            <a:r>
              <a:rPr lang="en-IN" sz="1000" dirty="0" err="1"/>
              <a:t>train_test_split</a:t>
            </a:r>
            <a:endParaRPr lang="en-IN" sz="1000" dirty="0"/>
          </a:p>
          <a:p>
            <a:pPr marL="114300" indent="0" algn="just">
              <a:buNone/>
            </a:pPr>
            <a:r>
              <a:rPr lang="en-IN" sz="1000" dirty="0" err="1"/>
              <a:t>X_train,X_test,y_train,y_test</a:t>
            </a:r>
            <a:r>
              <a:rPr lang="en-IN" sz="1000" dirty="0"/>
              <a:t> = </a:t>
            </a:r>
            <a:r>
              <a:rPr lang="en-IN" sz="1000" dirty="0" err="1"/>
              <a:t>train_test_split</a:t>
            </a:r>
            <a:r>
              <a:rPr lang="en-IN" sz="1000" dirty="0"/>
              <a:t>(</a:t>
            </a:r>
            <a:r>
              <a:rPr lang="en-IN" sz="1000" dirty="0" err="1"/>
              <a:t>X,y,test_size</a:t>
            </a:r>
            <a:r>
              <a:rPr lang="en-IN" sz="1000" dirty="0"/>
              <a:t>=0.25,random_state=0)</a:t>
            </a:r>
          </a:p>
          <a:p>
            <a:pPr marL="114300" indent="0" algn="just">
              <a:buNone/>
            </a:pPr>
            <a:r>
              <a:rPr lang="en-IN" sz="1000" dirty="0"/>
              <a:t>print(</a:t>
            </a:r>
            <a:r>
              <a:rPr lang="en-IN" sz="1000" dirty="0" err="1"/>
              <a:t>X_train</a:t>
            </a:r>
            <a:r>
              <a:rPr lang="en-IN" sz="1000" dirty="0"/>
              <a:t>)</a:t>
            </a:r>
          </a:p>
          <a:p>
            <a:pPr marL="114300" indent="0" algn="just">
              <a:buNone/>
            </a:pPr>
            <a:r>
              <a:rPr lang="en-IN" sz="1000" dirty="0"/>
              <a:t>print(</a:t>
            </a:r>
            <a:r>
              <a:rPr lang="en-IN" sz="1000" dirty="0" err="1"/>
              <a:t>X_test</a:t>
            </a:r>
            <a:r>
              <a:rPr lang="en-IN" sz="1000" dirty="0"/>
              <a:t>)</a:t>
            </a:r>
          </a:p>
          <a:p>
            <a:pPr marL="114300" indent="0" algn="just">
              <a:buNone/>
            </a:pPr>
            <a:r>
              <a:rPr lang="en-IN" sz="1000" dirty="0"/>
              <a:t>print(</a:t>
            </a:r>
            <a:r>
              <a:rPr lang="en-IN" sz="1000" dirty="0" err="1"/>
              <a:t>y_train</a:t>
            </a:r>
            <a:r>
              <a:rPr lang="en-IN" sz="1000" dirty="0"/>
              <a:t>)</a:t>
            </a:r>
          </a:p>
          <a:p>
            <a:pPr marL="114300" indent="0" algn="just">
              <a:buNone/>
            </a:pPr>
            <a:r>
              <a:rPr lang="en-IN" sz="1000" dirty="0"/>
              <a:t>print(</a:t>
            </a:r>
            <a:r>
              <a:rPr lang="en-IN" sz="1000" dirty="0" err="1"/>
              <a:t>y_test</a:t>
            </a:r>
            <a:r>
              <a:rPr lang="en-IN" sz="1000" dirty="0"/>
              <a:t>)</a:t>
            </a:r>
          </a:p>
          <a:p>
            <a:pPr marL="114300" indent="0" algn="just">
              <a:buNone/>
            </a:pPr>
            <a:r>
              <a:rPr lang="en-IN" sz="1000" dirty="0"/>
              <a:t>from </a:t>
            </a:r>
            <a:r>
              <a:rPr lang="en-IN" sz="1000" dirty="0" err="1"/>
              <a:t>sklearn.preprocessing</a:t>
            </a:r>
            <a:r>
              <a:rPr lang="en-IN" sz="1000" dirty="0"/>
              <a:t> import </a:t>
            </a:r>
            <a:r>
              <a:rPr lang="en-IN" sz="1000" dirty="0" err="1"/>
              <a:t>StandardScaler</a:t>
            </a:r>
            <a:endParaRPr lang="en-IN" sz="1000" dirty="0"/>
          </a:p>
          <a:p>
            <a:pPr marL="114300" indent="0" algn="just">
              <a:buNone/>
            </a:pPr>
            <a:r>
              <a:rPr lang="en-IN" sz="1000" dirty="0" err="1"/>
              <a:t>sc_X</a:t>
            </a:r>
            <a:r>
              <a:rPr lang="en-IN" sz="1000" dirty="0"/>
              <a:t>=</a:t>
            </a:r>
            <a:r>
              <a:rPr lang="en-IN" sz="1000" dirty="0" err="1"/>
              <a:t>StandardScaler</a:t>
            </a:r>
            <a:r>
              <a:rPr lang="en-IN" sz="1000" dirty="0"/>
              <a:t>()</a:t>
            </a:r>
          </a:p>
          <a:p>
            <a:pPr marL="114300" indent="0" algn="just">
              <a:buNone/>
            </a:pPr>
            <a:r>
              <a:rPr lang="en-IN" sz="1000" dirty="0" err="1"/>
              <a:t>sc_y</a:t>
            </a:r>
            <a:r>
              <a:rPr lang="en-IN" sz="1000" dirty="0"/>
              <a:t>=</a:t>
            </a:r>
            <a:r>
              <a:rPr lang="en-IN" sz="1000" dirty="0" err="1"/>
              <a:t>StandardScaler</a:t>
            </a:r>
            <a:r>
              <a:rPr lang="en-IN" sz="1000" dirty="0"/>
              <a:t>()</a:t>
            </a:r>
          </a:p>
          <a:p>
            <a:pPr marL="114300" indent="0" algn="just">
              <a:buNone/>
            </a:pPr>
            <a:r>
              <a:rPr lang="en-IN" sz="1000" dirty="0" err="1"/>
              <a:t>X_train</a:t>
            </a:r>
            <a:r>
              <a:rPr lang="en-IN" sz="1000" dirty="0"/>
              <a:t>=</a:t>
            </a:r>
            <a:r>
              <a:rPr lang="en-IN" sz="1000" dirty="0" err="1"/>
              <a:t>sc_X.fit_transform</a:t>
            </a:r>
            <a:r>
              <a:rPr lang="en-IN" sz="1000" dirty="0"/>
              <a:t>(</a:t>
            </a:r>
            <a:r>
              <a:rPr lang="en-IN" sz="1000" dirty="0" err="1"/>
              <a:t>X_train</a:t>
            </a:r>
            <a:r>
              <a:rPr lang="en-IN" sz="1000" dirty="0"/>
              <a:t>)</a:t>
            </a:r>
          </a:p>
          <a:p>
            <a:pPr marL="114300" indent="0" algn="just">
              <a:buNone/>
            </a:pPr>
            <a:r>
              <a:rPr lang="en-IN" sz="1000" dirty="0" err="1"/>
              <a:t>X_test</a:t>
            </a:r>
            <a:r>
              <a:rPr lang="en-IN" sz="1000" dirty="0"/>
              <a:t>=</a:t>
            </a:r>
            <a:r>
              <a:rPr lang="en-IN" sz="1000" dirty="0" err="1"/>
              <a:t>sc_X.transform</a:t>
            </a:r>
            <a:r>
              <a:rPr lang="en-IN" sz="1000" dirty="0"/>
              <a:t>(</a:t>
            </a:r>
            <a:r>
              <a:rPr lang="en-IN" sz="1000" dirty="0" err="1"/>
              <a:t>X_test</a:t>
            </a:r>
            <a:r>
              <a:rPr lang="en-IN" sz="1000" dirty="0"/>
              <a:t>)</a:t>
            </a:r>
          </a:p>
          <a:p>
            <a:pPr marL="114300" indent="0" algn="just">
              <a:buNone/>
            </a:pPr>
            <a:r>
              <a:rPr lang="en-IN" sz="1000" dirty="0" err="1"/>
              <a:t>y_train</a:t>
            </a:r>
            <a:r>
              <a:rPr lang="en-IN" sz="1000" dirty="0"/>
              <a:t>=</a:t>
            </a:r>
            <a:r>
              <a:rPr lang="en-IN" sz="1000" dirty="0" err="1"/>
              <a:t>sc_y.fit_transform</a:t>
            </a:r>
            <a:r>
              <a:rPr lang="en-IN" sz="1000" dirty="0"/>
              <a:t>(</a:t>
            </a:r>
            <a:r>
              <a:rPr lang="en-IN" sz="1000" dirty="0" err="1"/>
              <a:t>y_train.reshape</a:t>
            </a:r>
            <a:r>
              <a:rPr lang="en-IN" sz="1000" dirty="0"/>
              <a:t>(</a:t>
            </a:r>
            <a:r>
              <a:rPr lang="en-IN" sz="1000" dirty="0" err="1"/>
              <a:t>len</a:t>
            </a:r>
            <a:r>
              <a:rPr lang="en-IN" sz="1000" dirty="0"/>
              <a:t>(</a:t>
            </a:r>
            <a:r>
              <a:rPr lang="en-IN" sz="1000" dirty="0" err="1"/>
              <a:t>y_train</a:t>
            </a:r>
            <a:r>
              <a:rPr lang="en-IN" sz="1000" dirty="0"/>
              <a:t>),1))</a:t>
            </a:r>
          </a:p>
          <a:p>
            <a:pPr marL="114300" indent="0" algn="just">
              <a:buNone/>
            </a:pPr>
            <a:r>
              <a:rPr lang="en-IN" sz="1000" dirty="0" err="1"/>
              <a:t>y_test</a:t>
            </a:r>
            <a:r>
              <a:rPr lang="en-IN" sz="1000" dirty="0"/>
              <a:t>=</a:t>
            </a:r>
            <a:r>
              <a:rPr lang="en-IN" sz="1000" dirty="0" err="1"/>
              <a:t>sc_y.transform</a:t>
            </a:r>
            <a:r>
              <a:rPr lang="en-IN" sz="1000" dirty="0"/>
              <a:t>(</a:t>
            </a:r>
            <a:r>
              <a:rPr lang="en-IN" sz="1000" dirty="0" err="1"/>
              <a:t>y_test.reshape</a:t>
            </a:r>
            <a:r>
              <a:rPr lang="en-IN" sz="1000" dirty="0"/>
              <a:t>(</a:t>
            </a:r>
            <a:r>
              <a:rPr lang="en-IN" sz="1000" dirty="0" err="1"/>
              <a:t>len</a:t>
            </a:r>
            <a:r>
              <a:rPr lang="en-IN" sz="1000" dirty="0"/>
              <a:t>(</a:t>
            </a:r>
            <a:r>
              <a:rPr lang="en-IN" sz="1000" dirty="0" err="1"/>
              <a:t>y_test</a:t>
            </a:r>
            <a:r>
              <a:rPr lang="en-IN" sz="1000" dirty="0"/>
              <a:t>),1))</a:t>
            </a:r>
          </a:p>
          <a:p>
            <a:pPr marL="114300" indent="0" algn="just">
              <a:buNone/>
            </a:pPr>
            <a:endParaRPr lang="en-IN" sz="1000" dirty="0"/>
          </a:p>
        </p:txBody>
      </p:sp>
      <p:sp>
        <p:nvSpPr>
          <p:cNvPr id="4" name="Slide Number Placeholder 3">
            <a:extLst>
              <a:ext uri="{FF2B5EF4-FFF2-40B4-BE49-F238E27FC236}">
                <a16:creationId xmlns:a16="http://schemas.microsoft.com/office/drawing/2014/main" id="{F391CC81-9228-0335-00B5-DCF891AE43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3974618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02874E4-169B-8E4B-AC68-6D873D608B3D}"/>
              </a:ext>
            </a:extLst>
          </p:cNvPr>
          <p:cNvSpPr>
            <a:spLocks noGrp="1"/>
          </p:cNvSpPr>
          <p:nvPr>
            <p:ph type="body" idx="1"/>
          </p:nvPr>
        </p:nvSpPr>
        <p:spPr>
          <a:xfrm>
            <a:off x="311700" y="170984"/>
            <a:ext cx="8520600" cy="4802459"/>
          </a:xfrm>
        </p:spPr>
        <p:txBody>
          <a:bodyPr>
            <a:normAutofit/>
          </a:bodyPr>
          <a:lstStyle/>
          <a:p>
            <a:pPr marL="114300" indent="0">
              <a:buNone/>
            </a:pPr>
            <a:r>
              <a:rPr lang="en-IN" sz="1000" dirty="0"/>
              <a:t>print(</a:t>
            </a:r>
            <a:r>
              <a:rPr lang="en-IN" sz="1000" dirty="0" err="1"/>
              <a:t>y_train</a:t>
            </a:r>
            <a:r>
              <a:rPr lang="en-IN" sz="1000" dirty="0"/>
              <a:t>)</a:t>
            </a:r>
          </a:p>
          <a:p>
            <a:pPr marL="114300" indent="0">
              <a:buNone/>
            </a:pPr>
            <a:r>
              <a:rPr lang="en-IN" sz="1000" dirty="0"/>
              <a:t>print(</a:t>
            </a:r>
            <a:r>
              <a:rPr lang="en-IN" sz="1000" dirty="0" err="1"/>
              <a:t>X_train</a:t>
            </a:r>
            <a:r>
              <a:rPr lang="en-IN" sz="1000" dirty="0"/>
              <a:t>)</a:t>
            </a:r>
          </a:p>
          <a:p>
            <a:pPr marL="114300" indent="0">
              <a:buNone/>
            </a:pPr>
            <a:r>
              <a:rPr lang="en-IN" sz="1000" dirty="0"/>
              <a:t>print(</a:t>
            </a:r>
            <a:r>
              <a:rPr lang="en-IN" sz="1000" dirty="0" err="1"/>
              <a:t>y_test</a:t>
            </a:r>
            <a:r>
              <a:rPr lang="en-IN" sz="1000" dirty="0"/>
              <a:t>)</a:t>
            </a:r>
          </a:p>
          <a:p>
            <a:pPr marL="114300" indent="0">
              <a:buNone/>
            </a:pPr>
            <a:r>
              <a:rPr lang="en-IN" sz="1000" dirty="0"/>
              <a:t>print(</a:t>
            </a:r>
            <a:r>
              <a:rPr lang="en-IN" sz="1000" dirty="0" err="1"/>
              <a:t>X_test</a:t>
            </a:r>
            <a:r>
              <a:rPr lang="en-IN" sz="1000" dirty="0"/>
              <a:t>)</a:t>
            </a:r>
          </a:p>
          <a:p>
            <a:pPr marL="114300" indent="0">
              <a:buNone/>
            </a:pPr>
            <a:r>
              <a:rPr lang="en-IN" sz="1000" dirty="0"/>
              <a:t>#multi_linear regression</a:t>
            </a:r>
          </a:p>
          <a:p>
            <a:pPr marL="114300" indent="0">
              <a:buNone/>
            </a:pPr>
            <a:r>
              <a:rPr lang="en-IN" sz="1000" dirty="0"/>
              <a:t>from </a:t>
            </a:r>
            <a:r>
              <a:rPr lang="en-IN" sz="1000" dirty="0" err="1"/>
              <a:t>sklearn.linear_model</a:t>
            </a:r>
            <a:r>
              <a:rPr lang="en-IN" sz="1000" dirty="0"/>
              <a:t> import </a:t>
            </a:r>
            <a:r>
              <a:rPr lang="en-IN" sz="1000" dirty="0" err="1"/>
              <a:t>LinearRegression</a:t>
            </a:r>
            <a:endParaRPr lang="en-IN" sz="1000" dirty="0"/>
          </a:p>
          <a:p>
            <a:pPr marL="114300" indent="0">
              <a:buNone/>
            </a:pPr>
            <a:r>
              <a:rPr lang="en-IN" sz="1000" dirty="0"/>
              <a:t>regressor = </a:t>
            </a:r>
            <a:r>
              <a:rPr lang="en-IN" sz="1000" dirty="0" err="1"/>
              <a:t>LinearRegression</a:t>
            </a:r>
            <a:r>
              <a:rPr lang="en-IN" sz="1000" dirty="0"/>
              <a:t>()</a:t>
            </a:r>
          </a:p>
          <a:p>
            <a:pPr marL="114300" indent="0">
              <a:buNone/>
            </a:pPr>
            <a:r>
              <a:rPr lang="en-IN" sz="1000" dirty="0" err="1"/>
              <a:t>regressor.fit</a:t>
            </a:r>
            <a:r>
              <a:rPr lang="en-IN" sz="1000" dirty="0"/>
              <a:t>(</a:t>
            </a:r>
            <a:r>
              <a:rPr lang="en-IN" sz="1000" dirty="0" err="1"/>
              <a:t>X_train</a:t>
            </a:r>
            <a:r>
              <a:rPr lang="en-IN" sz="1000" dirty="0"/>
              <a:t>, </a:t>
            </a:r>
            <a:r>
              <a:rPr lang="en-IN" sz="1000" dirty="0" err="1"/>
              <a:t>y_train</a:t>
            </a:r>
            <a:r>
              <a:rPr lang="en-IN" sz="1000" dirty="0"/>
              <a:t>)</a:t>
            </a:r>
          </a:p>
          <a:p>
            <a:pPr marL="114300" indent="0">
              <a:buNone/>
            </a:pPr>
            <a:r>
              <a:rPr lang="en-IN" sz="1000" dirty="0" err="1"/>
              <a:t>y_pred</a:t>
            </a:r>
            <a:r>
              <a:rPr lang="en-IN" sz="1000" dirty="0"/>
              <a:t> =</a:t>
            </a:r>
            <a:r>
              <a:rPr lang="en-IN" sz="1000" dirty="0" err="1"/>
              <a:t>regressor.predict</a:t>
            </a:r>
            <a:r>
              <a:rPr lang="en-IN" sz="1000" dirty="0"/>
              <a:t>(</a:t>
            </a:r>
            <a:r>
              <a:rPr lang="en-IN" sz="1000" dirty="0" err="1"/>
              <a:t>X_test</a:t>
            </a:r>
            <a:r>
              <a:rPr lang="en-IN" sz="1000" dirty="0"/>
              <a:t>)</a:t>
            </a:r>
          </a:p>
          <a:p>
            <a:pPr marL="114300" indent="0">
              <a:buNone/>
            </a:pPr>
            <a:r>
              <a:rPr lang="en-IN" sz="1000" dirty="0" err="1"/>
              <a:t>np.set_printoptions</a:t>
            </a:r>
            <a:r>
              <a:rPr lang="en-IN" sz="1000" dirty="0"/>
              <a:t>(precision=2)</a:t>
            </a:r>
          </a:p>
          <a:p>
            <a:pPr marL="114300" indent="0">
              <a:buNone/>
            </a:pPr>
            <a:r>
              <a:rPr lang="en-IN" sz="1000" dirty="0"/>
              <a:t>print(</a:t>
            </a:r>
            <a:r>
              <a:rPr lang="en-IN" sz="1000" dirty="0" err="1"/>
              <a:t>np.concatenate</a:t>
            </a:r>
            <a:r>
              <a:rPr lang="en-IN" sz="1000" dirty="0"/>
              <a:t>((</a:t>
            </a:r>
            <a:r>
              <a:rPr lang="en-IN" sz="1000" dirty="0" err="1"/>
              <a:t>y_pred.reshape</a:t>
            </a:r>
            <a:r>
              <a:rPr lang="en-IN" sz="1000" dirty="0"/>
              <a:t>(</a:t>
            </a:r>
            <a:r>
              <a:rPr lang="en-IN" sz="1000" dirty="0" err="1"/>
              <a:t>len</a:t>
            </a:r>
            <a:r>
              <a:rPr lang="en-IN" sz="1000" dirty="0"/>
              <a:t>(</a:t>
            </a:r>
            <a:r>
              <a:rPr lang="en-IN" sz="1000" dirty="0" err="1"/>
              <a:t>y_pred</a:t>
            </a:r>
            <a:r>
              <a:rPr lang="en-IN" sz="1000" dirty="0"/>
              <a:t>),1), </a:t>
            </a:r>
            <a:r>
              <a:rPr lang="en-IN" sz="1000" dirty="0" err="1"/>
              <a:t>y_test.reshape</a:t>
            </a:r>
            <a:r>
              <a:rPr lang="en-IN" sz="1000" dirty="0"/>
              <a:t>(</a:t>
            </a:r>
            <a:r>
              <a:rPr lang="en-IN" sz="1000" dirty="0" err="1"/>
              <a:t>len</a:t>
            </a:r>
            <a:r>
              <a:rPr lang="en-IN" sz="1000" dirty="0"/>
              <a:t>(</a:t>
            </a:r>
            <a:r>
              <a:rPr lang="en-IN" sz="1000" dirty="0" err="1"/>
              <a:t>y_test</a:t>
            </a:r>
            <a:r>
              <a:rPr lang="en-IN" sz="1000" dirty="0"/>
              <a:t>),1)),1))</a:t>
            </a:r>
          </a:p>
          <a:p>
            <a:pPr marL="114300" indent="0">
              <a:buNone/>
            </a:pPr>
            <a:r>
              <a:rPr lang="en-IN" sz="1000" dirty="0" err="1"/>
              <a:t>plt.scatter</a:t>
            </a:r>
            <a:r>
              <a:rPr lang="en-IN" sz="1000" dirty="0"/>
              <a:t>(</a:t>
            </a:r>
            <a:r>
              <a:rPr lang="en-IN" sz="1000" dirty="0" err="1"/>
              <a:t>y_test,y_pred,color</a:t>
            </a:r>
            <a:r>
              <a:rPr lang="en-IN" sz="1000" dirty="0"/>
              <a:t>='red')</a:t>
            </a:r>
          </a:p>
          <a:p>
            <a:pPr marL="114300" indent="0">
              <a:buNone/>
            </a:pPr>
            <a:r>
              <a:rPr lang="en-IN" sz="1000" dirty="0" err="1"/>
              <a:t>plt.xlabel</a:t>
            </a:r>
            <a:r>
              <a:rPr lang="en-IN" sz="1000" dirty="0"/>
              <a:t>(' y test')</a:t>
            </a:r>
          </a:p>
          <a:p>
            <a:pPr marL="114300" indent="0">
              <a:buNone/>
            </a:pPr>
            <a:r>
              <a:rPr lang="en-IN" sz="1000" dirty="0" err="1"/>
              <a:t>plt.ylabel</a:t>
            </a:r>
            <a:r>
              <a:rPr lang="en-IN" sz="1000" dirty="0"/>
              <a:t>(' y pred')</a:t>
            </a:r>
          </a:p>
          <a:p>
            <a:pPr marL="114300" indent="0">
              <a:buNone/>
            </a:pPr>
            <a:r>
              <a:rPr lang="en-IN" sz="1000" dirty="0" err="1"/>
              <a:t>plt.title</a:t>
            </a:r>
            <a:r>
              <a:rPr lang="en-IN" sz="1000" dirty="0"/>
              <a:t>('Finding New </a:t>
            </a:r>
            <a:r>
              <a:rPr lang="en-IN" sz="1000" dirty="0" err="1"/>
              <a:t>Frequeies</a:t>
            </a:r>
            <a:r>
              <a:rPr lang="en-IN" sz="1000" dirty="0"/>
              <a:t> For Channel Allocation')</a:t>
            </a:r>
          </a:p>
          <a:p>
            <a:pPr marL="114300" indent="0">
              <a:buNone/>
            </a:pPr>
            <a:r>
              <a:rPr lang="en-IN" sz="1000" dirty="0" err="1"/>
              <a:t>plt.show</a:t>
            </a:r>
            <a:r>
              <a:rPr lang="en-IN" sz="1000" dirty="0"/>
              <a:t>()</a:t>
            </a:r>
          </a:p>
          <a:p>
            <a:pPr marL="114300" indent="0">
              <a:buNone/>
            </a:pPr>
            <a:r>
              <a:rPr lang="en-US" sz="1000" dirty="0" err="1"/>
              <a:t>regressor.score</a:t>
            </a:r>
            <a:r>
              <a:rPr lang="en-US" sz="1000" dirty="0"/>
              <a:t>(</a:t>
            </a:r>
            <a:r>
              <a:rPr lang="en-US" sz="1000" dirty="0" err="1"/>
              <a:t>X_test,y_test</a:t>
            </a:r>
            <a:r>
              <a:rPr lang="en-US" sz="1000" dirty="0"/>
              <a:t>)</a:t>
            </a:r>
          </a:p>
          <a:p>
            <a:pPr marL="114300" indent="0">
              <a:buNone/>
            </a:pPr>
            <a:r>
              <a:rPr lang="en-US" sz="1000" dirty="0" err="1"/>
              <a:t>regressor.score</a:t>
            </a:r>
            <a:r>
              <a:rPr lang="en-US" sz="1000" dirty="0"/>
              <a:t>(</a:t>
            </a:r>
            <a:r>
              <a:rPr lang="en-US" sz="1000" dirty="0" err="1"/>
              <a:t>X_test,y_pred</a:t>
            </a:r>
            <a:r>
              <a:rPr lang="en-US" sz="1000" dirty="0"/>
              <a:t>)</a:t>
            </a:r>
            <a:endParaRPr lang="en-IN" sz="1000" dirty="0"/>
          </a:p>
          <a:p>
            <a:pPr marL="114300" indent="0">
              <a:buNone/>
            </a:pPr>
            <a:endParaRPr lang="en-IN" sz="1000" dirty="0"/>
          </a:p>
          <a:p>
            <a:pPr marL="114300" indent="0">
              <a:buNone/>
            </a:pPr>
            <a:endParaRPr lang="en-IN" sz="1000" dirty="0"/>
          </a:p>
          <a:p>
            <a:pPr marL="114300" indent="0">
              <a:buNone/>
            </a:pPr>
            <a:endParaRPr lang="en-IN" sz="1000" dirty="0"/>
          </a:p>
          <a:p>
            <a:pPr marL="114300" indent="0">
              <a:buNone/>
            </a:pPr>
            <a:endParaRPr lang="en-IN" sz="1000" dirty="0"/>
          </a:p>
          <a:p>
            <a:pPr marL="114300" indent="0">
              <a:buNone/>
            </a:pPr>
            <a:endParaRPr lang="en-IN" sz="1000" dirty="0"/>
          </a:p>
        </p:txBody>
      </p:sp>
      <p:sp>
        <p:nvSpPr>
          <p:cNvPr id="4" name="Slide Number Placeholder 3">
            <a:extLst>
              <a:ext uri="{FF2B5EF4-FFF2-40B4-BE49-F238E27FC236}">
                <a16:creationId xmlns:a16="http://schemas.microsoft.com/office/drawing/2014/main" id="{7DDA7C7B-7CF6-EE6D-39E4-1510AF0E4B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1168087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02874E4-169B-8E4B-AC68-6D873D608B3D}"/>
              </a:ext>
            </a:extLst>
          </p:cNvPr>
          <p:cNvSpPr>
            <a:spLocks noGrp="1"/>
          </p:cNvSpPr>
          <p:nvPr>
            <p:ph type="body" idx="1"/>
          </p:nvPr>
        </p:nvSpPr>
        <p:spPr>
          <a:xfrm>
            <a:off x="311700" y="170984"/>
            <a:ext cx="8520600" cy="4802459"/>
          </a:xfrm>
        </p:spPr>
        <p:txBody>
          <a:bodyPr>
            <a:normAutofit/>
          </a:bodyPr>
          <a:lstStyle/>
          <a:p>
            <a:pPr marL="114300" indent="0">
              <a:buNone/>
            </a:pPr>
            <a:r>
              <a:rPr lang="en-IN" sz="2400" dirty="0"/>
              <a:t>OUTPUT:</a:t>
            </a:r>
          </a:p>
          <a:p>
            <a:pPr marL="114300" indent="0">
              <a:buNone/>
            </a:pPr>
            <a:endParaRPr lang="en-IN" sz="2400" dirty="0"/>
          </a:p>
          <a:p>
            <a:pPr marL="114300" indent="0">
              <a:buNone/>
            </a:pPr>
            <a:endParaRPr lang="en-IN" sz="1000" dirty="0"/>
          </a:p>
          <a:p>
            <a:pPr marL="114300" indent="0">
              <a:buNone/>
            </a:pPr>
            <a:endParaRPr lang="en-IN" sz="1000" dirty="0"/>
          </a:p>
          <a:p>
            <a:pPr marL="114300" indent="0">
              <a:buNone/>
            </a:pPr>
            <a:endParaRPr lang="en-IN" sz="1000" dirty="0"/>
          </a:p>
          <a:p>
            <a:pPr marL="114300" indent="0">
              <a:buNone/>
            </a:pPr>
            <a:endParaRPr lang="en-IN" sz="1000" dirty="0"/>
          </a:p>
          <a:p>
            <a:pPr marL="114300" indent="0">
              <a:buNone/>
            </a:pPr>
            <a:endParaRPr lang="en-IN" sz="1000" dirty="0"/>
          </a:p>
          <a:p>
            <a:pPr marL="114300" indent="0">
              <a:buNone/>
            </a:pPr>
            <a:endParaRPr lang="en-IN" sz="1000" dirty="0"/>
          </a:p>
          <a:p>
            <a:pPr marL="114300" indent="0">
              <a:buNone/>
            </a:pPr>
            <a:endParaRPr lang="en-IN" sz="1000" dirty="0"/>
          </a:p>
          <a:p>
            <a:pPr marL="114300" indent="0">
              <a:buNone/>
            </a:pPr>
            <a:endParaRPr lang="en-IN" sz="1000" dirty="0"/>
          </a:p>
          <a:p>
            <a:pPr marL="114300" indent="0">
              <a:buNone/>
            </a:pPr>
            <a:endParaRPr lang="en-IN" sz="1000" dirty="0"/>
          </a:p>
          <a:p>
            <a:pPr marL="114300" indent="0">
              <a:buNone/>
            </a:pPr>
            <a:endParaRPr lang="en-IN" sz="1000" dirty="0"/>
          </a:p>
          <a:p>
            <a:pPr marL="114300" indent="0">
              <a:buNone/>
            </a:pPr>
            <a:endParaRPr lang="en-IN" sz="1000" dirty="0"/>
          </a:p>
          <a:p>
            <a:pPr marL="114300" indent="0">
              <a:buNone/>
            </a:pPr>
            <a:endParaRPr lang="en-IN" sz="1000" dirty="0"/>
          </a:p>
          <a:p>
            <a:pPr marL="114300" indent="0">
              <a:buNone/>
            </a:pPr>
            <a:r>
              <a:rPr lang="en-IN" sz="1000" b="1" dirty="0"/>
              <a:t>Accuracy Score:</a:t>
            </a:r>
          </a:p>
          <a:p>
            <a:pPr marL="114300" indent="0">
              <a:buNone/>
            </a:pPr>
            <a:endParaRPr lang="en-IN" sz="1000" dirty="0"/>
          </a:p>
          <a:p>
            <a:pPr marL="114300" indent="0">
              <a:buNone/>
            </a:pPr>
            <a:r>
              <a:rPr lang="en-IN" sz="1000" b="1" dirty="0"/>
              <a:t>0.37177816632298444(</a:t>
            </a:r>
            <a:r>
              <a:rPr lang="en-IN" sz="1000" b="1" dirty="0" err="1"/>
              <a:t>X_test,y_test</a:t>
            </a:r>
            <a:r>
              <a:rPr lang="en-IN" sz="1000" b="1" dirty="0"/>
              <a:t>)</a:t>
            </a:r>
          </a:p>
          <a:p>
            <a:pPr marL="114300" indent="0">
              <a:buNone/>
            </a:pPr>
            <a:r>
              <a:rPr lang="en-IN" sz="1000" b="1" dirty="0"/>
              <a:t>1.0(</a:t>
            </a:r>
            <a:r>
              <a:rPr lang="en-IN" sz="1000" b="1" dirty="0" err="1"/>
              <a:t>X_test,y_pred</a:t>
            </a:r>
            <a:r>
              <a:rPr lang="en-IN" sz="1000" b="1" dirty="0"/>
              <a:t>)</a:t>
            </a:r>
          </a:p>
          <a:p>
            <a:pPr marL="114300" indent="0">
              <a:buNone/>
            </a:pPr>
            <a:endParaRPr lang="en-IN" sz="1000" dirty="0"/>
          </a:p>
          <a:p>
            <a:pPr marL="114300" indent="0">
              <a:buNone/>
            </a:pPr>
            <a:endParaRPr lang="en-IN" sz="1000" dirty="0"/>
          </a:p>
          <a:p>
            <a:pPr marL="114300" indent="0">
              <a:buNone/>
            </a:pPr>
            <a:endParaRPr lang="en-IN" sz="1000" dirty="0"/>
          </a:p>
        </p:txBody>
      </p:sp>
      <p:sp>
        <p:nvSpPr>
          <p:cNvPr id="4" name="Slide Number Placeholder 3">
            <a:extLst>
              <a:ext uri="{FF2B5EF4-FFF2-40B4-BE49-F238E27FC236}">
                <a16:creationId xmlns:a16="http://schemas.microsoft.com/office/drawing/2014/main" id="{7DDA7C7B-7CF6-EE6D-39E4-1510AF0E4B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pic>
        <p:nvPicPr>
          <p:cNvPr id="5" name="Picture 4">
            <a:extLst>
              <a:ext uri="{FF2B5EF4-FFF2-40B4-BE49-F238E27FC236}">
                <a16:creationId xmlns:a16="http://schemas.microsoft.com/office/drawing/2014/main" id="{B31F7929-62A9-61E2-7D16-E9BA80BAF51F}"/>
              </a:ext>
            </a:extLst>
          </p:cNvPr>
          <p:cNvPicPr>
            <a:picLocks noChangeAspect="1"/>
          </p:cNvPicPr>
          <p:nvPr/>
        </p:nvPicPr>
        <p:blipFill>
          <a:blip r:embed="rId2"/>
          <a:stretch>
            <a:fillRect/>
          </a:stretch>
        </p:blipFill>
        <p:spPr>
          <a:xfrm>
            <a:off x="475785" y="647401"/>
            <a:ext cx="3494050" cy="2434368"/>
          </a:xfrm>
          <a:prstGeom prst="rect">
            <a:avLst/>
          </a:prstGeom>
        </p:spPr>
      </p:pic>
    </p:spTree>
    <p:extLst>
      <p:ext uri="{BB962C8B-B14F-4D97-AF65-F5344CB8AC3E}">
        <p14:creationId xmlns:p14="http://schemas.microsoft.com/office/powerpoint/2010/main" val="3185740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55"/>
          <p:cNvSpPr txBox="1">
            <a:spLocks noGrp="1"/>
          </p:cNvSpPr>
          <p:nvPr>
            <p:ph type="title"/>
          </p:nvPr>
        </p:nvSpPr>
        <p:spPr>
          <a:xfrm>
            <a:off x="311700" y="2209800"/>
            <a:ext cx="8520600" cy="5727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920">
                <a:latin typeface="Times New Roman"/>
                <a:ea typeface="Times New Roman"/>
                <a:cs typeface="Times New Roman"/>
                <a:sym typeface="Times New Roman"/>
              </a:rPr>
              <a:t>THANK YOU</a:t>
            </a:r>
            <a:endParaRPr sz="2920">
              <a:latin typeface="Times New Roman"/>
              <a:ea typeface="Times New Roman"/>
              <a:cs typeface="Times New Roman"/>
              <a:sym typeface="Times New Roman"/>
            </a:endParaRPr>
          </a:p>
        </p:txBody>
      </p:sp>
      <p:sp>
        <p:nvSpPr>
          <p:cNvPr id="697" name="Google Shape;697;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600">
                <a:latin typeface="Times New Roman"/>
                <a:ea typeface="Times New Roman"/>
                <a:cs typeface="Times New Roman"/>
                <a:sym typeface="Times New Roman"/>
              </a:rPr>
              <a:t>26</a:t>
            </a:fld>
            <a:endParaRPr sz="16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83400" y="397600"/>
            <a:ext cx="8073000" cy="4647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latin typeface="Times New Roman"/>
                <a:ea typeface="Times New Roman"/>
                <a:cs typeface="Times New Roman"/>
                <a:sym typeface="Times New Roman"/>
              </a:rPr>
              <a:t>Flow Plan</a:t>
            </a:r>
            <a:endParaRPr dirty="0">
              <a:latin typeface="Times New Roman"/>
              <a:ea typeface="Times New Roman"/>
              <a:cs typeface="Times New Roman"/>
              <a:sym typeface="Times New Roman"/>
            </a:endParaRPr>
          </a:p>
        </p:txBody>
      </p:sp>
      <p:sp>
        <p:nvSpPr>
          <p:cNvPr id="62" name="Google Shape;62;p14"/>
          <p:cNvSpPr/>
          <p:nvPr/>
        </p:nvSpPr>
        <p:spPr>
          <a:xfrm>
            <a:off x="2959050" y="1170450"/>
            <a:ext cx="3225900" cy="3206100"/>
          </a:xfrm>
          <a:prstGeom prst="donut">
            <a:avLst>
              <a:gd name="adj" fmla="val 16067"/>
            </a:avLst>
          </a:prstGeom>
          <a:solidFill>
            <a:srgbClr val="000000">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14"/>
          <p:cNvGrpSpPr/>
          <p:nvPr/>
        </p:nvGrpSpPr>
        <p:grpSpPr>
          <a:xfrm>
            <a:off x="410400" y="1166575"/>
            <a:ext cx="2995490" cy="669600"/>
            <a:chOff x="1563223" y="1315125"/>
            <a:chExt cx="2049246" cy="669600"/>
          </a:xfrm>
        </p:grpSpPr>
        <p:cxnSp>
          <p:nvCxnSpPr>
            <p:cNvPr id="64" name="Google Shape;64;p14"/>
            <p:cNvCxnSpPr/>
            <p:nvPr/>
          </p:nvCxnSpPr>
          <p:spPr>
            <a:xfrm>
              <a:off x="3178969" y="1638300"/>
              <a:ext cx="433500" cy="252300"/>
            </a:xfrm>
            <a:prstGeom prst="straightConnector1">
              <a:avLst/>
            </a:prstGeom>
            <a:noFill/>
            <a:ln w="19050" cap="flat" cmpd="sng">
              <a:solidFill>
                <a:srgbClr val="A1C3FA"/>
              </a:solidFill>
              <a:prstDash val="solid"/>
              <a:round/>
              <a:headEnd type="oval" w="med" len="med"/>
              <a:tailEnd type="none" w="sm" len="sm"/>
            </a:ln>
          </p:spPr>
        </p:cxnSp>
        <p:sp>
          <p:nvSpPr>
            <p:cNvPr id="65" name="Google Shape;65;p14"/>
            <p:cNvSpPr txBox="1"/>
            <p:nvPr/>
          </p:nvSpPr>
          <p:spPr>
            <a:xfrm>
              <a:off x="1563223" y="1315125"/>
              <a:ext cx="1823700" cy="669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IN" sz="1600" dirty="0">
                  <a:solidFill>
                    <a:schemeClr val="dk1"/>
                  </a:solidFill>
                  <a:latin typeface="Times New Roman"/>
                  <a:ea typeface="Times New Roman"/>
                  <a:cs typeface="Times New Roman"/>
                  <a:sym typeface="Times New Roman"/>
                </a:rPr>
                <a:t>Spectrum Sensing Of Primary User And Cognitive Radio</a:t>
              </a:r>
              <a:endParaRPr sz="1600" dirty="0">
                <a:solidFill>
                  <a:schemeClr val="dk1"/>
                </a:solidFill>
                <a:latin typeface="Times New Roman"/>
                <a:ea typeface="Times New Roman"/>
                <a:cs typeface="Times New Roman"/>
                <a:sym typeface="Times New Roman"/>
              </a:endParaRPr>
            </a:p>
            <a:p>
              <a:pPr marL="0" lvl="0" indent="0" algn="r" rtl="0">
                <a:lnSpc>
                  <a:spcPct val="115000"/>
                </a:lnSpc>
                <a:spcBef>
                  <a:spcPts val="0"/>
                </a:spcBef>
                <a:spcAft>
                  <a:spcPts val="0"/>
                </a:spcAft>
                <a:buNone/>
              </a:pPr>
              <a:endParaRPr sz="1600" dirty="0">
                <a:latin typeface="Roboto"/>
                <a:ea typeface="Roboto"/>
                <a:cs typeface="Roboto"/>
                <a:sym typeface="Roboto"/>
              </a:endParaRPr>
            </a:p>
          </p:txBody>
        </p:sp>
      </p:grpSp>
      <p:grpSp>
        <p:nvGrpSpPr>
          <p:cNvPr id="66" name="Google Shape;66;p14"/>
          <p:cNvGrpSpPr/>
          <p:nvPr/>
        </p:nvGrpSpPr>
        <p:grpSpPr>
          <a:xfrm>
            <a:off x="5930069" y="1386850"/>
            <a:ext cx="2512106" cy="669600"/>
            <a:chOff x="5517319" y="1315125"/>
            <a:chExt cx="2512106" cy="669600"/>
          </a:xfrm>
        </p:grpSpPr>
        <p:cxnSp>
          <p:nvCxnSpPr>
            <p:cNvPr id="67" name="Google Shape;67;p14"/>
            <p:cNvCxnSpPr/>
            <p:nvPr/>
          </p:nvCxnSpPr>
          <p:spPr>
            <a:xfrm flipH="1">
              <a:off x="5517319" y="1638300"/>
              <a:ext cx="433500" cy="252300"/>
            </a:xfrm>
            <a:prstGeom prst="straightConnector1">
              <a:avLst/>
            </a:prstGeom>
            <a:noFill/>
            <a:ln w="19050" cap="flat" cmpd="sng">
              <a:solidFill>
                <a:srgbClr val="0944A1"/>
              </a:solidFill>
              <a:prstDash val="solid"/>
              <a:round/>
              <a:headEnd type="oval" w="med" len="med"/>
              <a:tailEnd type="none" w="sm" len="sm"/>
            </a:ln>
          </p:spPr>
        </p:cxnSp>
        <p:sp>
          <p:nvSpPr>
            <p:cNvPr id="68" name="Google Shape;68;p14"/>
            <p:cNvSpPr txBox="1"/>
            <p:nvPr/>
          </p:nvSpPr>
          <p:spPr>
            <a:xfrm>
              <a:off x="5962125" y="1315125"/>
              <a:ext cx="2067300" cy="669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600" dirty="0">
                  <a:latin typeface="Times New Roman"/>
                  <a:ea typeface="Times New Roman"/>
                  <a:cs typeface="Times New Roman"/>
                  <a:sym typeface="Times New Roman"/>
                </a:rPr>
                <a:t>Machine learning techniques using</a:t>
              </a:r>
            </a:p>
            <a:p>
              <a:pPr marL="0" lvl="0" indent="0" algn="ctr" rtl="0">
                <a:lnSpc>
                  <a:spcPct val="115000"/>
                </a:lnSpc>
                <a:spcBef>
                  <a:spcPts val="0"/>
                </a:spcBef>
                <a:spcAft>
                  <a:spcPts val="0"/>
                </a:spcAft>
                <a:buNone/>
              </a:pPr>
              <a:r>
                <a:rPr lang="en-IN" sz="1600" dirty="0">
                  <a:latin typeface="Times New Roman"/>
                  <a:ea typeface="Times New Roman"/>
                  <a:cs typeface="Times New Roman"/>
                  <a:sym typeface="Times New Roman"/>
                </a:rPr>
                <a:t>Suitable Algorithm</a:t>
              </a:r>
              <a:endParaRPr sz="1600" dirty="0">
                <a:latin typeface="Times New Roman"/>
                <a:ea typeface="Times New Roman"/>
                <a:cs typeface="Times New Roman"/>
                <a:sym typeface="Times New Roman"/>
              </a:endParaRPr>
            </a:p>
          </p:txBody>
        </p:sp>
      </p:grpSp>
      <p:grpSp>
        <p:nvGrpSpPr>
          <p:cNvPr id="69" name="Google Shape;69;p14"/>
          <p:cNvGrpSpPr/>
          <p:nvPr/>
        </p:nvGrpSpPr>
        <p:grpSpPr>
          <a:xfrm>
            <a:off x="3208324" y="4125990"/>
            <a:ext cx="2878800" cy="1017510"/>
            <a:chOff x="3116424" y="3535140"/>
            <a:chExt cx="2878800" cy="1017510"/>
          </a:xfrm>
        </p:grpSpPr>
        <p:cxnSp>
          <p:nvCxnSpPr>
            <p:cNvPr id="70" name="Google Shape;70;p14"/>
            <p:cNvCxnSpPr/>
            <p:nvPr/>
          </p:nvCxnSpPr>
          <p:spPr>
            <a:xfrm rot="10800000">
              <a:off x="4556399" y="3535140"/>
              <a:ext cx="0" cy="460500"/>
            </a:xfrm>
            <a:prstGeom prst="straightConnector1">
              <a:avLst/>
            </a:prstGeom>
            <a:noFill/>
            <a:ln w="19050" cap="flat" cmpd="sng">
              <a:solidFill>
                <a:srgbClr val="307BF3"/>
              </a:solidFill>
              <a:prstDash val="solid"/>
              <a:round/>
              <a:headEnd type="oval" w="med" len="med"/>
              <a:tailEnd type="none" w="sm" len="sm"/>
            </a:ln>
          </p:spPr>
        </p:cxnSp>
        <p:sp>
          <p:nvSpPr>
            <p:cNvPr id="71" name="Google Shape;71;p14"/>
            <p:cNvSpPr txBox="1"/>
            <p:nvPr/>
          </p:nvSpPr>
          <p:spPr>
            <a:xfrm>
              <a:off x="3116424" y="3883050"/>
              <a:ext cx="2878800" cy="669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IN" sz="1600" dirty="0">
                  <a:solidFill>
                    <a:schemeClr val="dk1"/>
                  </a:solidFill>
                  <a:latin typeface="Times New Roman"/>
                  <a:ea typeface="Times New Roman"/>
                  <a:cs typeface="Times New Roman"/>
                  <a:sym typeface="Times New Roman"/>
                </a:rPr>
                <a:t>Hypergraph-Based Analysis</a:t>
              </a:r>
              <a:endParaRPr sz="1600" b="1" dirty="0">
                <a:solidFill>
                  <a:schemeClr val="dk1"/>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endParaRPr sz="1600" dirty="0">
                <a:latin typeface="Roboto"/>
                <a:ea typeface="Roboto"/>
                <a:cs typeface="Roboto"/>
                <a:sym typeface="Roboto"/>
              </a:endParaRPr>
            </a:p>
          </p:txBody>
        </p:sp>
      </p:grpSp>
      <p:sp>
        <p:nvSpPr>
          <p:cNvPr id="72" name="Google Shape;72;p14"/>
          <p:cNvSpPr txBox="1"/>
          <p:nvPr/>
        </p:nvSpPr>
        <p:spPr>
          <a:xfrm>
            <a:off x="3845784" y="2056460"/>
            <a:ext cx="1443600" cy="804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endParaRPr sz="1200"/>
          </a:p>
        </p:txBody>
      </p:sp>
      <p:sp>
        <p:nvSpPr>
          <p:cNvPr id="73" name="Google Shape;73;p14"/>
          <p:cNvSpPr/>
          <p:nvPr/>
        </p:nvSpPr>
        <p:spPr>
          <a:xfrm rot="1736577">
            <a:off x="2919631" y="1156369"/>
            <a:ext cx="3304758" cy="3234282"/>
          </a:xfrm>
          <a:prstGeom prst="blockArc">
            <a:avLst>
              <a:gd name="adj1" fmla="val 14414370"/>
              <a:gd name="adj2" fmla="val 694"/>
              <a:gd name="adj3" fmla="val 9562"/>
            </a:avLst>
          </a:prstGeom>
          <a:solidFill>
            <a:srgbClr val="0944A1"/>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p:nvPr/>
        </p:nvSpPr>
        <p:spPr>
          <a:xfrm rot="-1736577" flipH="1">
            <a:off x="2995338" y="1156369"/>
            <a:ext cx="3304758" cy="3234282"/>
          </a:xfrm>
          <a:prstGeom prst="blockArc">
            <a:avLst>
              <a:gd name="adj1" fmla="val 14348563"/>
              <a:gd name="adj2" fmla="val 21472873"/>
              <a:gd name="adj3" fmla="val 9381"/>
            </a:avLst>
          </a:prstGeom>
          <a:solidFill>
            <a:srgbClr val="A1C3FA"/>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p:nvPr/>
        </p:nvSpPr>
        <p:spPr>
          <a:xfrm rot="-8174398">
            <a:off x="4428585" y="1117398"/>
            <a:ext cx="441126" cy="441126"/>
          </a:xfrm>
          <a:prstGeom prst="rtTriangle">
            <a:avLst/>
          </a:prstGeom>
          <a:solidFill>
            <a:srgbClr val="A1C3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rot="-9064091" flipH="1">
            <a:off x="2915547" y="1156804"/>
            <a:ext cx="3304060" cy="3233405"/>
          </a:xfrm>
          <a:prstGeom prst="blockArc">
            <a:avLst>
              <a:gd name="adj1" fmla="val 14316164"/>
              <a:gd name="adj2" fmla="val 21502663"/>
              <a:gd name="adj3" fmla="val 9415"/>
            </a:avLst>
          </a:prstGeom>
          <a:solidFill>
            <a:srgbClr val="307BF3"/>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p:nvPr/>
        </p:nvSpPr>
        <p:spPr>
          <a:xfrm rot="-987136">
            <a:off x="5685703" y="3309889"/>
            <a:ext cx="386630" cy="373137"/>
          </a:xfrm>
          <a:prstGeom prst="rtTriangle">
            <a:avLst/>
          </a:prstGeom>
          <a:solidFill>
            <a:srgbClr val="094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4"/>
          <p:cNvSpPr/>
          <p:nvPr/>
        </p:nvSpPr>
        <p:spPr>
          <a:xfrm rot="6400816">
            <a:off x="3021312" y="3271533"/>
            <a:ext cx="433752" cy="449852"/>
          </a:xfrm>
          <a:prstGeom prst="rtTriangle">
            <a:avLst/>
          </a:prstGeom>
          <a:solidFill>
            <a:srgbClr val="307B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600">
                <a:latin typeface="Times New Roman"/>
                <a:ea typeface="Times New Roman"/>
                <a:cs typeface="Times New Roman"/>
                <a:sym typeface="Times New Roman"/>
              </a:rPr>
              <a:t>3</a:t>
            </a:fld>
            <a:endParaRPr sz="1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311700" y="445025"/>
            <a:ext cx="8520600" cy="5727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latin typeface="Times New Roman"/>
                <a:ea typeface="Times New Roman"/>
                <a:cs typeface="Times New Roman"/>
                <a:sym typeface="Times New Roman"/>
              </a:rPr>
              <a:t>Hypergraphs</a:t>
            </a:r>
            <a:endParaRPr dirty="0">
              <a:latin typeface="Times New Roman"/>
              <a:ea typeface="Times New Roman"/>
              <a:cs typeface="Times New Roman"/>
              <a:sym typeface="Times New Roman"/>
            </a:endParaRPr>
          </a:p>
        </p:txBody>
      </p:sp>
      <p:sp>
        <p:nvSpPr>
          <p:cNvPr id="86" name="Google Shape;86;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600">
                <a:latin typeface="Times New Roman"/>
                <a:ea typeface="Times New Roman"/>
                <a:cs typeface="Times New Roman"/>
                <a:sym typeface="Times New Roman"/>
              </a:rPr>
              <a:t>4</a:t>
            </a:fld>
            <a:endParaRPr sz="1600">
              <a:latin typeface="Times New Roman"/>
              <a:ea typeface="Times New Roman"/>
              <a:cs typeface="Times New Roman"/>
              <a:sym typeface="Times New Roman"/>
            </a:endParaRPr>
          </a:p>
        </p:txBody>
      </p:sp>
      <p:sp>
        <p:nvSpPr>
          <p:cNvPr id="4" name="TextBox 3">
            <a:extLst>
              <a:ext uri="{FF2B5EF4-FFF2-40B4-BE49-F238E27FC236}">
                <a16:creationId xmlns:a16="http://schemas.microsoft.com/office/drawing/2014/main" id="{7A6CDA6A-1A5F-7719-414A-F6F164BBA00F}"/>
              </a:ext>
            </a:extLst>
          </p:cNvPr>
          <p:cNvSpPr txBox="1"/>
          <p:nvPr/>
        </p:nvSpPr>
        <p:spPr>
          <a:xfrm>
            <a:off x="311700" y="1329511"/>
            <a:ext cx="5930700" cy="1384995"/>
          </a:xfrm>
          <a:prstGeom prst="rect">
            <a:avLst/>
          </a:prstGeom>
          <a:noFill/>
        </p:spPr>
        <p:txBody>
          <a:bodyPr wrap="square" rtlCol="0">
            <a:spAutoFit/>
          </a:bodyPr>
          <a:lstStyle/>
          <a:p>
            <a:r>
              <a:rPr lang="en-IN" dirty="0"/>
              <a:t>	A Hypergraph is a generalization of a graph where an edge can connect any number of vertices connected by edges that can connect any number of vertices rather than just two.</a:t>
            </a:r>
          </a:p>
          <a:p>
            <a:r>
              <a:rPr lang="en-IN" dirty="0"/>
              <a:t>	Hyperedges can be through of as subset of vertices and they can overlap with each other. This representation is used to model various relationship model and structures.</a:t>
            </a:r>
          </a:p>
        </p:txBody>
      </p:sp>
      <p:sp>
        <p:nvSpPr>
          <p:cNvPr id="10" name="TextBox 9">
            <a:extLst>
              <a:ext uri="{FF2B5EF4-FFF2-40B4-BE49-F238E27FC236}">
                <a16:creationId xmlns:a16="http://schemas.microsoft.com/office/drawing/2014/main" id="{E696BD6E-720D-2BE2-F96C-607E4ED835FA}"/>
              </a:ext>
            </a:extLst>
          </p:cNvPr>
          <p:cNvSpPr txBox="1"/>
          <p:nvPr/>
        </p:nvSpPr>
        <p:spPr>
          <a:xfrm>
            <a:off x="8532000" y="4188588"/>
            <a:ext cx="1989147" cy="676709"/>
          </a:xfrm>
          <a:prstGeom prst="rect">
            <a:avLst/>
          </a:prstGeom>
          <a:noFill/>
        </p:spPr>
        <p:txBody>
          <a:bodyPr wrap="square" rtlCol="0">
            <a:spAutoFit/>
          </a:bodyPr>
          <a:lstStyle/>
          <a:p>
            <a:endParaRPr lang="en-IN" dirty="0"/>
          </a:p>
        </p:txBody>
      </p:sp>
      <p:pic>
        <p:nvPicPr>
          <p:cNvPr id="1026" name="Picture 2" descr="Hypergraph - Wikipedia">
            <a:extLst>
              <a:ext uri="{FF2B5EF4-FFF2-40B4-BE49-F238E27FC236}">
                <a16:creationId xmlns:a16="http://schemas.microsoft.com/office/drawing/2014/main" id="{BC0F95DE-44DB-7E95-BA1B-32567EAC05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9200" y="2571750"/>
            <a:ext cx="3412800" cy="24054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311700" y="171425"/>
            <a:ext cx="8520600" cy="5727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IN" dirty="0">
                <a:latin typeface="Times New Roman"/>
                <a:ea typeface="Times New Roman"/>
                <a:cs typeface="Times New Roman"/>
                <a:sym typeface="Times New Roman"/>
              </a:rPr>
              <a:t>Spectrum Sensing</a:t>
            </a:r>
            <a:endParaRPr dirty="0">
              <a:latin typeface="Times New Roman"/>
              <a:ea typeface="Times New Roman"/>
              <a:cs typeface="Times New Roman"/>
              <a:sym typeface="Times New Roman"/>
            </a:endParaRPr>
          </a:p>
        </p:txBody>
      </p:sp>
      <p:sp>
        <p:nvSpPr>
          <p:cNvPr id="94" name="Google Shape;9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600">
                <a:latin typeface="Times New Roman"/>
                <a:ea typeface="Times New Roman"/>
                <a:cs typeface="Times New Roman"/>
                <a:sym typeface="Times New Roman"/>
              </a:rPr>
              <a:t>5</a:t>
            </a:fld>
            <a:endParaRPr sz="1600">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723AC510-2924-AD28-A9DF-0061F56C4BAB}"/>
              </a:ext>
            </a:extLst>
          </p:cNvPr>
          <p:cNvSpPr txBox="1"/>
          <p:nvPr/>
        </p:nvSpPr>
        <p:spPr>
          <a:xfrm>
            <a:off x="311700" y="828000"/>
            <a:ext cx="8520600" cy="2031325"/>
          </a:xfrm>
          <a:prstGeom prst="rect">
            <a:avLst/>
          </a:prstGeom>
          <a:noFill/>
        </p:spPr>
        <p:txBody>
          <a:bodyPr wrap="square" rtlCol="0">
            <a:spAutoFit/>
          </a:bodyPr>
          <a:lstStyle/>
          <a:p>
            <a:pPr algn="just"/>
            <a:r>
              <a:rPr lang="en-US" dirty="0"/>
              <a:t>Spectrum sensing is the process of detecting the presence or absence of a signal in a given frequency spectrum or channel. It is a crucial aspect of cognitive radio technology, which enables wireless devices to intelligently detect and utilize unused or underutilized radio frequency bands or channels in real-time.</a:t>
            </a:r>
          </a:p>
          <a:p>
            <a:pPr algn="just"/>
            <a:r>
              <a:rPr lang="en-US" dirty="0"/>
              <a:t>Spectrum sensing techniques can be classified into three main categories: energy detection, matched filtering, and cyclostationary feature detection. Energy detection is the simplest and most widely used technique, which involves measuring the power of the received signal in a given frequency band and comparing it to a predefined threshold. Spectrum sensing is essential for efficient spectrum utilization, as it enables cognitive radios to dynamically switch to a less congested frequency band, thereby reducing interference and improving the overall network performance.</a:t>
            </a:r>
            <a:endParaRPr lang="en-IN" dirty="0"/>
          </a:p>
        </p:txBody>
      </p:sp>
      <p:pic>
        <p:nvPicPr>
          <p:cNvPr id="9" name="Picture 8">
            <a:extLst>
              <a:ext uri="{FF2B5EF4-FFF2-40B4-BE49-F238E27FC236}">
                <a16:creationId xmlns:a16="http://schemas.microsoft.com/office/drawing/2014/main" id="{82C22CEA-EF20-4ADF-A9A4-5E5A0BD26D45}"/>
              </a:ext>
            </a:extLst>
          </p:cNvPr>
          <p:cNvPicPr>
            <a:picLocks noChangeAspect="1"/>
          </p:cNvPicPr>
          <p:nvPr/>
        </p:nvPicPr>
        <p:blipFill>
          <a:blip r:embed="rId3"/>
          <a:stretch>
            <a:fillRect/>
          </a:stretch>
        </p:blipFill>
        <p:spPr>
          <a:xfrm>
            <a:off x="2914729" y="2859325"/>
            <a:ext cx="3594071" cy="205285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a:spLocks noGrp="1"/>
          </p:cNvSpPr>
          <p:nvPr>
            <p:ph type="title"/>
          </p:nvPr>
        </p:nvSpPr>
        <p:spPr>
          <a:xfrm>
            <a:off x="311700" y="445025"/>
            <a:ext cx="8520600" cy="5727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US" dirty="0">
                <a:latin typeface="Times New Roman"/>
                <a:ea typeface="Times New Roman"/>
                <a:cs typeface="Times New Roman"/>
                <a:sym typeface="Times New Roman"/>
              </a:rPr>
              <a:t>How Hypergraphs Are Used In Spectrum Sensing !?</a:t>
            </a:r>
            <a:endParaRPr lang="en-IN" dirty="0">
              <a:latin typeface="Times New Roman"/>
              <a:ea typeface="Times New Roman"/>
              <a:cs typeface="Times New Roman"/>
              <a:sym typeface="Times New Roman"/>
            </a:endParaRPr>
          </a:p>
        </p:txBody>
      </p:sp>
      <p:sp>
        <p:nvSpPr>
          <p:cNvPr id="108" name="Google Shape;108;p17"/>
          <p:cNvSpPr txBox="1">
            <a:spLocks noGrp="1"/>
          </p:cNvSpPr>
          <p:nvPr>
            <p:ph type="body" idx="1"/>
          </p:nvPr>
        </p:nvSpPr>
        <p:spPr>
          <a:xfrm>
            <a:off x="311700" y="1069208"/>
            <a:ext cx="8520600" cy="3629267"/>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t> </a:t>
            </a:r>
            <a:endParaRPr dirty="0"/>
          </a:p>
        </p:txBody>
      </p:sp>
      <p:sp>
        <p:nvSpPr>
          <p:cNvPr id="109" name="Google Shape;10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600">
                <a:latin typeface="Times New Roman"/>
                <a:ea typeface="Times New Roman"/>
                <a:cs typeface="Times New Roman"/>
                <a:sym typeface="Times New Roman"/>
              </a:rPr>
              <a:t>6</a:t>
            </a:fld>
            <a:endParaRPr sz="1600">
              <a:latin typeface="Times New Roman"/>
              <a:ea typeface="Times New Roman"/>
              <a:cs typeface="Times New Roman"/>
              <a:sym typeface="Times New Roman"/>
            </a:endParaRPr>
          </a:p>
        </p:txBody>
      </p:sp>
      <p:sp>
        <p:nvSpPr>
          <p:cNvPr id="117" name="Google Shape;117;p17"/>
          <p:cNvSpPr txBox="1"/>
          <p:nvPr/>
        </p:nvSpPr>
        <p:spPr>
          <a:xfrm>
            <a:off x="872575" y="4548675"/>
            <a:ext cx="29712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900">
              <a:solidFill>
                <a:schemeClr val="dk2"/>
              </a:solidFill>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ACB44A5A-B924-8D58-4503-C3EE5B66821A}"/>
              </a:ext>
            </a:extLst>
          </p:cNvPr>
          <p:cNvSpPr txBox="1"/>
          <p:nvPr/>
        </p:nvSpPr>
        <p:spPr>
          <a:xfrm>
            <a:off x="311700" y="1069208"/>
            <a:ext cx="8520600" cy="2462213"/>
          </a:xfrm>
          <a:prstGeom prst="rect">
            <a:avLst/>
          </a:prstGeom>
          <a:noFill/>
        </p:spPr>
        <p:txBody>
          <a:bodyPr wrap="square" rtlCol="0">
            <a:spAutoFit/>
          </a:bodyPr>
          <a:lstStyle/>
          <a:p>
            <a:pPr algn="just"/>
            <a:r>
              <a:rPr lang="en-US" dirty="0"/>
              <a:t>Hypergraphs can be used in spectrum sensing to represent the relationships between different frequency channels or bands. In particular, hypergraphs can be used to model the overlap and dependencies between different frequency bands, which can help improve the accuracy and efficiency of spectrum sensing algorithms .For example, in a hypergraph-based spectrum sensing approach, the frequency channels can be represented as vertices, and the hyperedges can represent the overlap between different channels. By analyzing the hypergraph structure, it is possible to identify the correlations between different frequency bands, which can be used to optimize the sensing </a:t>
            </a:r>
            <a:r>
              <a:rPr lang="en-US" dirty="0" err="1"/>
              <a:t>process.Hypergraph</a:t>
            </a:r>
            <a:r>
              <a:rPr lang="en-US" dirty="0"/>
              <a:t>-based spectrum sensing techniques can also be used to reduce the computational complexity of the sensing process by selectively sensing only the relevant frequency bands or channels. This can help improve the overall efficiency and accuracy of the spectrum sensing process, particularly in scenarios where there are a large number of overlapping frequency bands or channels.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1393D4-E364-7123-9C8B-1DC1120C0E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3" name="Picture 2">
            <a:extLst>
              <a:ext uri="{FF2B5EF4-FFF2-40B4-BE49-F238E27FC236}">
                <a16:creationId xmlns:a16="http://schemas.microsoft.com/office/drawing/2014/main" id="{0E845A8A-CB84-029F-EC58-BC7CDD66FACF}"/>
              </a:ext>
            </a:extLst>
          </p:cNvPr>
          <p:cNvPicPr>
            <a:picLocks noChangeAspect="1"/>
          </p:cNvPicPr>
          <p:nvPr/>
        </p:nvPicPr>
        <p:blipFill>
          <a:blip r:embed="rId2"/>
          <a:stretch>
            <a:fillRect/>
          </a:stretch>
        </p:blipFill>
        <p:spPr>
          <a:xfrm>
            <a:off x="0" y="213178"/>
            <a:ext cx="9144000" cy="4717143"/>
          </a:xfrm>
          <a:prstGeom prst="rect">
            <a:avLst/>
          </a:prstGeom>
        </p:spPr>
      </p:pic>
    </p:spTree>
    <p:extLst>
      <p:ext uri="{BB962C8B-B14F-4D97-AF65-F5344CB8AC3E}">
        <p14:creationId xmlns:p14="http://schemas.microsoft.com/office/powerpoint/2010/main" val="4029991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311700" y="216000"/>
            <a:ext cx="8572200" cy="705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600" b="1" dirty="0">
                <a:latin typeface="Times New Roman"/>
                <a:ea typeface="Times New Roman"/>
                <a:cs typeface="Times New Roman"/>
                <a:sym typeface="Times New Roman"/>
              </a:rPr>
              <a:t>How “Graph-Based Resource Allocation for Integrated Space and</a:t>
            </a:r>
            <a:br>
              <a:rPr lang="en-US" sz="1600" b="1" dirty="0">
                <a:latin typeface="Times New Roman"/>
                <a:ea typeface="Times New Roman"/>
                <a:cs typeface="Times New Roman"/>
                <a:sym typeface="Times New Roman"/>
              </a:rPr>
            </a:br>
            <a:r>
              <a:rPr lang="en-US" sz="1600" b="1" dirty="0">
                <a:latin typeface="Times New Roman"/>
                <a:ea typeface="Times New Roman"/>
                <a:cs typeface="Times New Roman"/>
                <a:sym typeface="Times New Roman"/>
              </a:rPr>
              <a:t>Terrestrial Communications” With Spectrum Sensing</a:t>
            </a:r>
            <a:endParaRPr sz="1600" b="1" dirty="0">
              <a:latin typeface="Times New Roman"/>
              <a:ea typeface="Times New Roman"/>
              <a:cs typeface="Times New Roman"/>
              <a:sym typeface="Times New Roman"/>
            </a:endParaRPr>
          </a:p>
        </p:txBody>
      </p:sp>
      <p:sp>
        <p:nvSpPr>
          <p:cNvPr id="165" name="Google Shape;165;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600">
                <a:latin typeface="Times New Roman"/>
                <a:ea typeface="Times New Roman"/>
                <a:cs typeface="Times New Roman"/>
                <a:sym typeface="Times New Roman"/>
              </a:rPr>
              <a:t>8</a:t>
            </a:fld>
            <a:endParaRPr sz="1600" dirty="0">
              <a:latin typeface="Times New Roman"/>
              <a:ea typeface="Times New Roman"/>
              <a:cs typeface="Times New Roman"/>
              <a:sym typeface="Times New Roman"/>
            </a:endParaRPr>
          </a:p>
        </p:txBody>
      </p:sp>
      <p:sp>
        <p:nvSpPr>
          <p:cNvPr id="167" name="Google Shape;167;p19"/>
          <p:cNvSpPr txBox="1"/>
          <p:nvPr/>
        </p:nvSpPr>
        <p:spPr>
          <a:xfrm>
            <a:off x="471875" y="1756325"/>
            <a:ext cx="58473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500">
              <a:solidFill>
                <a:srgbClr val="2E2E2E"/>
              </a:solidFill>
              <a:latin typeface="Times New Roman"/>
              <a:ea typeface="Times New Roman"/>
              <a:cs typeface="Times New Roman"/>
              <a:sym typeface="Times New Roman"/>
            </a:endParaRPr>
          </a:p>
          <a:p>
            <a:pPr marL="457200" lvl="0" indent="0" algn="l" rtl="0">
              <a:spcBef>
                <a:spcPts val="0"/>
              </a:spcBef>
              <a:spcAft>
                <a:spcPts val="0"/>
              </a:spcAft>
              <a:buNone/>
            </a:pPr>
            <a:endParaRPr sz="1500">
              <a:solidFill>
                <a:srgbClr val="2E2E2E"/>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rgbClr val="2E2E2E"/>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rgbClr val="2E2E2E"/>
              </a:solidFill>
              <a:latin typeface="Times New Roman"/>
              <a:ea typeface="Times New Roman"/>
              <a:cs typeface="Times New Roman"/>
              <a:sym typeface="Times New Roman"/>
            </a:endParaRPr>
          </a:p>
        </p:txBody>
      </p:sp>
      <p:sp>
        <p:nvSpPr>
          <p:cNvPr id="3" name="Text Placeholder 2">
            <a:extLst>
              <a:ext uri="{FF2B5EF4-FFF2-40B4-BE49-F238E27FC236}">
                <a16:creationId xmlns:a16="http://schemas.microsoft.com/office/drawing/2014/main" id="{28A80ABC-E139-BFE5-9C84-7B7033D3CEC8}"/>
              </a:ext>
            </a:extLst>
          </p:cNvPr>
          <p:cNvSpPr>
            <a:spLocks noGrp="1"/>
          </p:cNvSpPr>
          <p:nvPr>
            <p:ph type="body" idx="1"/>
          </p:nvPr>
        </p:nvSpPr>
        <p:spPr>
          <a:xfrm>
            <a:off x="311700" y="986058"/>
            <a:ext cx="8768700" cy="3822084"/>
          </a:xfrm>
        </p:spPr>
        <p:txBody>
          <a:bodyPr>
            <a:noAutofit/>
          </a:bodyPr>
          <a:lstStyle/>
          <a:p>
            <a:pPr marL="114300" indent="0" algn="just">
              <a:lnSpc>
                <a:spcPct val="100000"/>
              </a:lnSpc>
              <a:buNone/>
            </a:pPr>
            <a:r>
              <a:rPr lang="en-US" sz="1400" dirty="0"/>
              <a:t>The research paper on "Graph-Based Resource Allocation for Integrated Space and Terrestrial Communications" is focused on developing a graph-based approach for optimizing the allocation of communication resources in a hybrid space-terrestrial communication network. While this paper does not explicitly discuss spectrum sensing, there is a relationship between the two concepts.</a:t>
            </a:r>
          </a:p>
          <a:p>
            <a:pPr marL="114300" indent="0" algn="just">
              <a:lnSpc>
                <a:spcPct val="100000"/>
              </a:lnSpc>
              <a:buNone/>
            </a:pPr>
            <a:endParaRPr lang="en-US" sz="1400" dirty="0"/>
          </a:p>
          <a:p>
            <a:pPr marL="114300" indent="0" algn="just">
              <a:lnSpc>
                <a:spcPct val="100000"/>
              </a:lnSpc>
              <a:buNone/>
            </a:pPr>
            <a:r>
              <a:rPr lang="en-US" sz="1400" dirty="0"/>
              <a:t>Spectrum sensing plays a crucial role in the optimization of communication resource allocation, particularly in cognitive radio networks, where the radio devices dynamically adjust their transmission parameters based on the available spectrum. In the context of the integrated space and terrestrial communication network considered in the research paper, the use of </a:t>
            </a:r>
            <a:r>
              <a:rPr lang="en-US" sz="1400" b="1" dirty="0"/>
              <a:t>spectrum sensing techniques can help identify available frequency bands or channels</a:t>
            </a:r>
            <a:r>
              <a:rPr lang="en-US" sz="1400" dirty="0"/>
              <a:t> for communication, which can then be allocated using the graph-based approach proposed in the paper.</a:t>
            </a:r>
          </a:p>
          <a:p>
            <a:pPr marL="114300" indent="0" algn="just">
              <a:lnSpc>
                <a:spcPct val="100000"/>
              </a:lnSpc>
              <a:buNone/>
            </a:pPr>
            <a:endParaRPr lang="en-US" sz="1400" dirty="0"/>
          </a:p>
          <a:p>
            <a:pPr marL="114300" indent="0" algn="just">
              <a:lnSpc>
                <a:spcPct val="100000"/>
              </a:lnSpc>
              <a:buNone/>
            </a:pPr>
            <a:r>
              <a:rPr lang="en-US" sz="1400" dirty="0"/>
              <a:t>Specifically, the graph-based resource allocation approach can be used to model the available communication resources, and the spectrum sensing techniques can be used to identify the available frequency bands or channels. By combining these two approaches, it is possible to optimize the allocation of communication resources in the hybrid space-terrestrial communication network, resulting in improved network performance and efficiency.</a:t>
            </a:r>
            <a:endParaRPr lang="en-IN"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61C62F-1AA6-D2DB-D4C3-B407311631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3" name="Picture 2">
            <a:extLst>
              <a:ext uri="{FF2B5EF4-FFF2-40B4-BE49-F238E27FC236}">
                <a16:creationId xmlns:a16="http://schemas.microsoft.com/office/drawing/2014/main" id="{6DB74898-25BE-C19E-FCB2-8A68D25AFD9F}"/>
              </a:ext>
            </a:extLst>
          </p:cNvPr>
          <p:cNvPicPr>
            <a:picLocks noChangeAspect="1"/>
          </p:cNvPicPr>
          <p:nvPr/>
        </p:nvPicPr>
        <p:blipFill>
          <a:blip r:embed="rId2"/>
          <a:stretch>
            <a:fillRect/>
          </a:stretch>
        </p:blipFill>
        <p:spPr>
          <a:xfrm>
            <a:off x="0" y="86683"/>
            <a:ext cx="9144000" cy="5077838"/>
          </a:xfrm>
          <a:prstGeom prst="rect">
            <a:avLst/>
          </a:prstGeom>
        </p:spPr>
      </p:pic>
    </p:spTree>
    <p:extLst>
      <p:ext uri="{BB962C8B-B14F-4D97-AF65-F5344CB8AC3E}">
        <p14:creationId xmlns:p14="http://schemas.microsoft.com/office/powerpoint/2010/main" val="404501130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TotalTime>
  <Words>3127</Words>
  <Application>Microsoft Office PowerPoint</Application>
  <PresentationFormat>On-screen Show (16:9)</PresentationFormat>
  <Paragraphs>330</Paragraphs>
  <Slides>26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Times New Roman</vt:lpstr>
      <vt:lpstr>Menlo</vt:lpstr>
      <vt:lpstr>Open Sans</vt:lpstr>
      <vt:lpstr>Arial</vt:lpstr>
      <vt:lpstr>Roboto</vt:lpstr>
      <vt:lpstr>Simple Light</vt:lpstr>
      <vt:lpstr>     Mini Project  HYPERGRAPH-BASED SPECTRUM SENSING AND ANALYSING THE DATA USING MACHINE LEARNING AND MATLAB</vt:lpstr>
      <vt:lpstr>PowerPoint Presentation</vt:lpstr>
      <vt:lpstr>Flow Plan</vt:lpstr>
      <vt:lpstr>Hypergraphs</vt:lpstr>
      <vt:lpstr>Spectrum Sensing</vt:lpstr>
      <vt:lpstr>How Hypergraphs Are Used In Spectrum Sensing !?</vt:lpstr>
      <vt:lpstr>PowerPoint Presentation</vt:lpstr>
      <vt:lpstr>How “Graph-Based Resource Allocation for Integrated Space and Terrestrial Communications” With Spectrum Sensing</vt:lpstr>
      <vt:lpstr>PowerPoint Presentation</vt:lpstr>
      <vt:lpstr>PowerPoint Presentation</vt:lpstr>
      <vt:lpstr>ALGORITHM</vt:lpstr>
      <vt:lpstr>WORKFLOW</vt:lpstr>
      <vt:lpstr>LITERATURE REVIEW</vt:lpstr>
      <vt:lpstr>LITERATURE REVIEW</vt:lpstr>
      <vt:lpstr>INDIVIDUAL CONTRIBUTION </vt:lpstr>
      <vt:lpstr>REFERENCES</vt:lpstr>
      <vt:lpstr>Progress Done Till Now !! (1st review)</vt:lpstr>
      <vt:lpstr>Bron-Kerbosch</vt:lpstr>
      <vt:lpstr>Bron-Kerbosch Pseudo-Code</vt:lpstr>
      <vt:lpstr>Bron-Kerbosch Algorithm</vt:lpstr>
      <vt:lpstr>Bron-Kerbosch Code (MATLAB):</vt:lpstr>
      <vt:lpstr>Output</vt:lpstr>
      <vt:lpstr>Machine Learning Code: (Multi-Linear Regression)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BIE 400: Main Project  Prediction and Treatment model for Epileptic Seizures</dc:title>
  <dc:creator>R Lakshmi Narayanan</dc:creator>
  <cp:lastModifiedBy>Lakshmi Narayanan Ranganatha</cp:lastModifiedBy>
  <cp:revision>9</cp:revision>
  <dcterms:modified xsi:type="dcterms:W3CDTF">2023-03-21T06:31:14Z</dcterms:modified>
</cp:coreProperties>
</file>