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Robo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Robo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b9f8b1b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b9f8b1b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b9f8b1b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b9f8b1b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b9f8b1b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b9f8b1b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b9f8b1b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b9f8b1b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b9f8b1b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b9f8b1b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b9f8b1b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b9f8b1b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b9f8b1b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b9f8b1b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b9f8b1b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b9f8b1b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Google </a:t>
            </a:r>
            <a:r>
              <a:rPr lang="ru"/>
              <a:t>BERT</a:t>
            </a:r>
            <a:endParaRPr/>
          </a:p>
        </p:txBody>
      </p:sp>
      <p:sp>
        <p:nvSpPr>
          <p:cNvPr id="63" name="Google Shape;63;p13"/>
          <p:cNvSpPr txBox="1"/>
          <p:nvPr>
            <p:ph idx="1" type="subTitle"/>
          </p:nvPr>
        </p:nvSpPr>
        <p:spPr>
          <a:xfrm>
            <a:off x="3044700" y="3605530"/>
            <a:ext cx="3054600" cy="70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By Kseniia Striukova</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What is the BERT Algorithm?</a:t>
            </a:r>
            <a:endParaRPr/>
          </a:p>
        </p:txBody>
      </p:sp>
      <p:sp>
        <p:nvSpPr>
          <p:cNvPr id="69" name="Google Shape;69;p14"/>
          <p:cNvSpPr txBox="1"/>
          <p:nvPr>
            <p:ph idx="1" type="body"/>
          </p:nvPr>
        </p:nvSpPr>
        <p:spPr>
          <a:xfrm>
            <a:off x="311700" y="1874700"/>
            <a:ext cx="4182900" cy="1394100"/>
          </a:xfrm>
          <a:prstGeom prst="rect">
            <a:avLst/>
          </a:prstGeom>
        </p:spPr>
        <p:txBody>
          <a:bodyPr anchorCtr="0" anchor="t" bIns="91425" lIns="91425" spcFirstLastPara="1" rIns="91425" wrap="square" tIns="91425">
            <a:normAutofit fontScale="70000" lnSpcReduction="10000"/>
          </a:bodyPr>
          <a:lstStyle/>
          <a:p>
            <a:pPr indent="0" lvl="0" marL="0" rtl="0" algn="l">
              <a:lnSpc>
                <a:spcPct val="150000"/>
              </a:lnSpc>
              <a:spcBef>
                <a:spcPts val="0"/>
              </a:spcBef>
              <a:spcAft>
                <a:spcPts val="1200"/>
              </a:spcAft>
              <a:buNone/>
            </a:pPr>
            <a:r>
              <a:rPr lang="ru" sz="1650">
                <a:solidFill>
                  <a:srgbClr val="454545"/>
                </a:solidFill>
                <a:latin typeface="Roboto"/>
                <a:ea typeface="Roboto"/>
                <a:cs typeface="Roboto"/>
                <a:sym typeface="Roboto"/>
              </a:rPr>
              <a:t>BERT — Bidirectional Encoder Representations from Transformers — is a neural network-based technique that facilitates a natural language processing (NLP) pre-training approach. In layman’s terms, BERT helps Google get a better understanding of the context of user search queries.</a:t>
            </a:r>
            <a:endParaRPr sz="2000"/>
          </a:p>
        </p:txBody>
      </p:sp>
      <p:pic>
        <p:nvPicPr>
          <p:cNvPr id="70" name="Google Shape;70;p14"/>
          <p:cNvPicPr preferRelativeResize="0"/>
          <p:nvPr/>
        </p:nvPicPr>
        <p:blipFill>
          <a:blip r:embed="rId3">
            <a:alphaModFix/>
          </a:blip>
          <a:stretch>
            <a:fillRect/>
          </a:stretch>
        </p:blipFill>
        <p:spPr>
          <a:xfrm>
            <a:off x="4741938" y="1453263"/>
            <a:ext cx="4090374" cy="2140624"/>
          </a:xfrm>
          <a:prstGeom prst="rect">
            <a:avLst/>
          </a:prstGeom>
          <a:noFill/>
          <a:ln>
            <a:noFill/>
          </a:ln>
        </p:spPr>
      </p:pic>
      <p:grpSp>
        <p:nvGrpSpPr>
          <p:cNvPr id="71" name="Google Shape;71;p14"/>
          <p:cNvGrpSpPr/>
          <p:nvPr/>
        </p:nvGrpSpPr>
        <p:grpSpPr>
          <a:xfrm>
            <a:off x="319700" y="1777250"/>
            <a:ext cx="1085100" cy="799200"/>
            <a:chOff x="319700" y="1777250"/>
            <a:chExt cx="1085100" cy="799200"/>
          </a:xfrm>
        </p:grpSpPr>
        <p:cxnSp>
          <p:nvCxnSpPr>
            <p:cNvPr id="72" name="Google Shape;72;p14"/>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14"/>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grpSp>
        <p:nvGrpSpPr>
          <p:cNvPr id="74" name="Google Shape;74;p14"/>
          <p:cNvGrpSpPr/>
          <p:nvPr/>
        </p:nvGrpSpPr>
        <p:grpSpPr>
          <a:xfrm rot="10800000">
            <a:off x="3296275" y="2469600"/>
            <a:ext cx="1085100" cy="799200"/>
            <a:chOff x="319700" y="1777250"/>
            <a:chExt cx="1085100" cy="799200"/>
          </a:xfrm>
        </p:grpSpPr>
        <p:cxnSp>
          <p:nvCxnSpPr>
            <p:cNvPr id="75" name="Google Shape;75;p14"/>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4"/>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What is the BERT Algorithm?</a:t>
            </a:r>
            <a:endParaRPr/>
          </a:p>
        </p:txBody>
      </p:sp>
      <p:pic>
        <p:nvPicPr>
          <p:cNvPr id="82" name="Google Shape;82;p15"/>
          <p:cNvPicPr preferRelativeResize="0"/>
          <p:nvPr/>
        </p:nvPicPr>
        <p:blipFill>
          <a:blip r:embed="rId3">
            <a:alphaModFix/>
          </a:blip>
          <a:stretch>
            <a:fillRect/>
          </a:stretch>
        </p:blipFill>
        <p:spPr>
          <a:xfrm>
            <a:off x="311700" y="1452025"/>
            <a:ext cx="4771550" cy="2796125"/>
          </a:xfrm>
          <a:prstGeom prst="rect">
            <a:avLst/>
          </a:prstGeom>
          <a:noFill/>
          <a:ln>
            <a:noFill/>
          </a:ln>
        </p:spPr>
      </p:pic>
      <p:pic>
        <p:nvPicPr>
          <p:cNvPr id="83" name="Google Shape;83;p15"/>
          <p:cNvPicPr preferRelativeResize="0"/>
          <p:nvPr/>
        </p:nvPicPr>
        <p:blipFill rotWithShape="1">
          <a:blip r:embed="rId4">
            <a:alphaModFix/>
          </a:blip>
          <a:srcRect b="8307" l="21195" r="21487" t="8532"/>
          <a:stretch/>
        </p:blipFill>
        <p:spPr>
          <a:xfrm>
            <a:off x="5083250" y="1921400"/>
            <a:ext cx="3713224"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32352"/>
              </a:lnSpc>
              <a:spcBef>
                <a:spcPts val="1800"/>
              </a:spcBef>
              <a:spcAft>
                <a:spcPts val="400"/>
              </a:spcAft>
              <a:buNone/>
            </a:pPr>
            <a:r>
              <a:rPr lang="ru"/>
              <a:t>BERT - architecture of model</a:t>
            </a:r>
            <a:endParaRPr/>
          </a:p>
        </p:txBody>
      </p:sp>
      <p:pic>
        <p:nvPicPr>
          <p:cNvPr id="89" name="Google Shape;89;p16"/>
          <p:cNvPicPr preferRelativeResize="0"/>
          <p:nvPr/>
        </p:nvPicPr>
        <p:blipFill>
          <a:blip r:embed="rId3">
            <a:alphaModFix/>
          </a:blip>
          <a:stretch>
            <a:fillRect/>
          </a:stretch>
        </p:blipFill>
        <p:spPr>
          <a:xfrm>
            <a:off x="5400675" y="908850"/>
            <a:ext cx="3190874" cy="3882226"/>
          </a:xfrm>
          <a:prstGeom prst="rect">
            <a:avLst/>
          </a:prstGeom>
          <a:noFill/>
          <a:ln>
            <a:noFill/>
          </a:ln>
        </p:spPr>
      </p:pic>
      <p:sp>
        <p:nvSpPr>
          <p:cNvPr id="90" name="Google Shape;90;p16"/>
          <p:cNvSpPr txBox="1"/>
          <p:nvPr>
            <p:ph idx="1" type="body"/>
          </p:nvPr>
        </p:nvSpPr>
        <p:spPr>
          <a:xfrm>
            <a:off x="797475" y="2357100"/>
            <a:ext cx="3517500" cy="429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ru" sz="1650">
                <a:solidFill>
                  <a:srgbClr val="454545"/>
                </a:solidFill>
                <a:latin typeface="Roboto"/>
                <a:ea typeface="Roboto"/>
                <a:cs typeface="Roboto"/>
                <a:sym typeface="Roboto"/>
              </a:rPr>
              <a:t>BERT is a transformer-based architecture.</a:t>
            </a:r>
            <a:endParaRPr sz="1650">
              <a:solidFill>
                <a:srgbClr val="454545"/>
              </a:solidFill>
              <a:latin typeface="Roboto"/>
              <a:ea typeface="Roboto"/>
              <a:cs typeface="Roboto"/>
              <a:sym typeface="Roboto"/>
            </a:endParaRPr>
          </a:p>
        </p:txBody>
      </p:sp>
      <p:grpSp>
        <p:nvGrpSpPr>
          <p:cNvPr id="91" name="Google Shape;91;p16"/>
          <p:cNvGrpSpPr/>
          <p:nvPr/>
        </p:nvGrpSpPr>
        <p:grpSpPr>
          <a:xfrm>
            <a:off x="797475" y="2172150"/>
            <a:ext cx="1085100" cy="799200"/>
            <a:chOff x="319700" y="1777250"/>
            <a:chExt cx="1085100" cy="799200"/>
          </a:xfrm>
        </p:grpSpPr>
        <p:cxnSp>
          <p:nvCxnSpPr>
            <p:cNvPr id="92" name="Google Shape;92;p16"/>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grpSp>
        <p:nvGrpSpPr>
          <p:cNvPr id="94" name="Google Shape;94;p16"/>
          <p:cNvGrpSpPr/>
          <p:nvPr/>
        </p:nvGrpSpPr>
        <p:grpSpPr>
          <a:xfrm rot="10800000">
            <a:off x="3191500" y="2357100"/>
            <a:ext cx="1085100" cy="799200"/>
            <a:chOff x="319700" y="1777250"/>
            <a:chExt cx="1085100" cy="799200"/>
          </a:xfrm>
        </p:grpSpPr>
        <p:cxnSp>
          <p:nvCxnSpPr>
            <p:cNvPr id="95" name="Google Shape;95;p16"/>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32352"/>
              </a:lnSpc>
              <a:spcBef>
                <a:spcPts val="1800"/>
              </a:spcBef>
              <a:spcAft>
                <a:spcPts val="400"/>
              </a:spcAft>
              <a:buNone/>
            </a:pPr>
            <a:r>
              <a:rPr lang="ru"/>
              <a:t>BERT - architecture of model</a:t>
            </a:r>
            <a:endParaRPr/>
          </a:p>
        </p:txBody>
      </p:sp>
      <p:pic>
        <p:nvPicPr>
          <p:cNvPr id="102" name="Google Shape;102;p17"/>
          <p:cNvPicPr preferRelativeResize="0"/>
          <p:nvPr/>
        </p:nvPicPr>
        <p:blipFill rotWithShape="1">
          <a:blip r:embed="rId3">
            <a:alphaModFix/>
          </a:blip>
          <a:srcRect b="0" l="50553" r="21469" t="0"/>
          <a:stretch/>
        </p:blipFill>
        <p:spPr>
          <a:xfrm>
            <a:off x="6848475" y="1209675"/>
            <a:ext cx="2103825" cy="3162299"/>
          </a:xfrm>
          <a:prstGeom prst="rect">
            <a:avLst/>
          </a:prstGeom>
          <a:noFill/>
          <a:ln>
            <a:noFill/>
          </a:ln>
        </p:spPr>
      </p:pic>
      <p:sp>
        <p:nvSpPr>
          <p:cNvPr id="103" name="Google Shape;103;p17"/>
          <p:cNvSpPr txBox="1"/>
          <p:nvPr>
            <p:ph idx="1" type="body"/>
          </p:nvPr>
        </p:nvSpPr>
        <p:spPr>
          <a:xfrm>
            <a:off x="503400" y="1923425"/>
            <a:ext cx="4261800" cy="15009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1200"/>
              </a:spcAft>
              <a:buNone/>
            </a:pPr>
            <a:r>
              <a:rPr lang="ru" sz="1650">
                <a:solidFill>
                  <a:srgbClr val="454545"/>
                </a:solidFill>
                <a:latin typeface="Roboto"/>
                <a:ea typeface="Roboto"/>
                <a:cs typeface="Roboto"/>
                <a:sym typeface="Roboto"/>
              </a:rPr>
              <a:t>BERT is a multi-layered encoder. In that paper, two models were introduced, BERT base and BERT large. The BERT large has double the layers compared to the base model. By layers, we indicate transformer blocks. BERT-base was trained on 4 cloud-based TPUs for 4 days and BERT-large was trained on 16 TPUs for 4 days</a:t>
            </a:r>
            <a:r>
              <a:rPr lang="ru" sz="1350">
                <a:solidFill>
                  <a:srgbClr val="222222"/>
                </a:solidFill>
                <a:highlight>
                  <a:srgbClr val="FFFFFF"/>
                </a:highlight>
                <a:latin typeface="Arial"/>
                <a:ea typeface="Arial"/>
                <a:cs typeface="Arial"/>
                <a:sym typeface="Arial"/>
              </a:rPr>
              <a:t>.</a:t>
            </a:r>
            <a:endParaRPr sz="2000"/>
          </a:p>
        </p:txBody>
      </p:sp>
      <p:grpSp>
        <p:nvGrpSpPr>
          <p:cNvPr id="104" name="Google Shape;104;p17"/>
          <p:cNvGrpSpPr/>
          <p:nvPr/>
        </p:nvGrpSpPr>
        <p:grpSpPr>
          <a:xfrm>
            <a:off x="511400" y="1825975"/>
            <a:ext cx="1085100" cy="799200"/>
            <a:chOff x="319700" y="1777250"/>
            <a:chExt cx="1085100" cy="799200"/>
          </a:xfrm>
        </p:grpSpPr>
        <p:cxnSp>
          <p:nvCxnSpPr>
            <p:cNvPr id="105" name="Google Shape;105;p17"/>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7"/>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grpSp>
        <p:nvGrpSpPr>
          <p:cNvPr id="107" name="Google Shape;107;p17"/>
          <p:cNvGrpSpPr/>
          <p:nvPr/>
        </p:nvGrpSpPr>
        <p:grpSpPr>
          <a:xfrm rot="10800000">
            <a:off x="3679938" y="2463250"/>
            <a:ext cx="1085100" cy="799200"/>
            <a:chOff x="319700" y="1777250"/>
            <a:chExt cx="1085100" cy="799200"/>
          </a:xfrm>
        </p:grpSpPr>
        <p:cxnSp>
          <p:nvCxnSpPr>
            <p:cNvPr id="108" name="Google Shape;108;p17"/>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7"/>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pic>
        <p:nvPicPr>
          <p:cNvPr id="110" name="Google Shape;110;p17"/>
          <p:cNvPicPr preferRelativeResize="0"/>
          <p:nvPr/>
        </p:nvPicPr>
        <p:blipFill rotWithShape="1">
          <a:blip r:embed="rId4">
            <a:alphaModFix/>
          </a:blip>
          <a:srcRect b="0" l="16667" r="64790" t="31422"/>
          <a:stretch/>
        </p:blipFill>
        <p:spPr>
          <a:xfrm>
            <a:off x="5057775" y="1735075"/>
            <a:ext cx="1695450" cy="2636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20000"/>
              </a:lnSpc>
              <a:spcBef>
                <a:spcPts val="0"/>
              </a:spcBef>
              <a:spcAft>
                <a:spcPts val="400"/>
              </a:spcAft>
              <a:buNone/>
            </a:pPr>
            <a:r>
              <a:rPr lang="ru"/>
              <a:t>How was BERT trained</a:t>
            </a:r>
            <a:r>
              <a:rPr lang="ru"/>
              <a:t>?</a:t>
            </a:r>
            <a:endParaRPr/>
          </a:p>
        </p:txBody>
      </p:sp>
      <p:sp>
        <p:nvSpPr>
          <p:cNvPr id="116" name="Google Shape;116;p18"/>
          <p:cNvSpPr txBox="1"/>
          <p:nvPr>
            <p:ph idx="1" type="body"/>
          </p:nvPr>
        </p:nvSpPr>
        <p:spPr>
          <a:xfrm>
            <a:off x="503400" y="1397350"/>
            <a:ext cx="7869000" cy="26823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222222"/>
              </a:buClr>
              <a:buSzPts val="1800"/>
              <a:buFont typeface="Arial"/>
              <a:buChar char="➢"/>
            </a:pPr>
            <a:r>
              <a:rPr lang="ru" sz="1650">
                <a:solidFill>
                  <a:srgbClr val="454545"/>
                </a:solidFill>
                <a:latin typeface="Roboto"/>
                <a:ea typeface="Roboto"/>
                <a:cs typeface="Roboto"/>
                <a:sym typeface="Roboto"/>
              </a:rPr>
              <a:t>MLM (Masked Language Modelling)</a:t>
            </a:r>
            <a:endParaRPr sz="1650">
              <a:solidFill>
                <a:srgbClr val="454545"/>
              </a:solidFill>
              <a:latin typeface="Roboto"/>
              <a:ea typeface="Roboto"/>
              <a:cs typeface="Roboto"/>
              <a:sym typeface="Roboto"/>
            </a:endParaRPr>
          </a:p>
          <a:p>
            <a:pPr indent="0" lvl="0" marL="457200" rtl="0" algn="l">
              <a:lnSpc>
                <a:spcPct val="150000"/>
              </a:lnSpc>
              <a:spcBef>
                <a:spcPts val="200"/>
              </a:spcBef>
              <a:spcAft>
                <a:spcPts val="0"/>
              </a:spcAft>
              <a:buNone/>
            </a:pPr>
            <a:r>
              <a:rPr lang="ru" sz="1650">
                <a:solidFill>
                  <a:srgbClr val="454545"/>
                </a:solidFill>
                <a:latin typeface="Roboto"/>
                <a:ea typeface="Roboto"/>
                <a:cs typeface="Roboto"/>
                <a:sym typeface="Roboto"/>
              </a:rPr>
              <a:t>In the sequence, we randomly mask some percentage of words, by replacing them with token [MASK]. In the paper, they had masked 15% of input words.</a:t>
            </a:r>
            <a:endParaRPr sz="1650">
              <a:solidFill>
                <a:srgbClr val="454545"/>
              </a:solidFill>
              <a:latin typeface="Roboto"/>
              <a:ea typeface="Roboto"/>
              <a:cs typeface="Roboto"/>
              <a:sym typeface="Roboto"/>
            </a:endParaRPr>
          </a:p>
          <a:p>
            <a:pPr indent="-342900" lvl="0" marL="457200" rtl="0" algn="l">
              <a:lnSpc>
                <a:spcPct val="150000"/>
              </a:lnSpc>
              <a:spcBef>
                <a:spcPts val="200"/>
              </a:spcBef>
              <a:spcAft>
                <a:spcPts val="0"/>
              </a:spcAft>
              <a:buClr>
                <a:srgbClr val="222222"/>
              </a:buClr>
              <a:buSzPts val="1800"/>
              <a:buFont typeface="Arial"/>
              <a:buChar char="➢"/>
            </a:pPr>
            <a:r>
              <a:rPr lang="ru" sz="1650">
                <a:solidFill>
                  <a:srgbClr val="454545"/>
                </a:solidFill>
                <a:latin typeface="Roboto"/>
                <a:ea typeface="Roboto"/>
                <a:cs typeface="Roboto"/>
                <a:sym typeface="Roboto"/>
              </a:rPr>
              <a:t>Next Sentence Prediction (NSP)</a:t>
            </a:r>
            <a:endParaRPr sz="1650">
              <a:solidFill>
                <a:srgbClr val="454545"/>
              </a:solidFill>
              <a:latin typeface="Roboto"/>
              <a:ea typeface="Roboto"/>
              <a:cs typeface="Roboto"/>
              <a:sym typeface="Roboto"/>
            </a:endParaRPr>
          </a:p>
          <a:p>
            <a:pPr indent="0" lvl="0" marL="457200" rtl="0" algn="l">
              <a:lnSpc>
                <a:spcPct val="150000"/>
              </a:lnSpc>
              <a:spcBef>
                <a:spcPts val="200"/>
              </a:spcBef>
              <a:spcAft>
                <a:spcPts val="200"/>
              </a:spcAft>
              <a:buNone/>
            </a:pPr>
            <a:r>
              <a:rPr lang="ru" sz="1650">
                <a:solidFill>
                  <a:srgbClr val="454545"/>
                </a:solidFill>
                <a:latin typeface="Roboto"/>
                <a:ea typeface="Roboto"/>
                <a:cs typeface="Roboto"/>
                <a:sym typeface="Roboto"/>
              </a:rPr>
              <a:t>To understand the relationship between two sentences, BERT uses NSP training. The model receives pairs of sentences as input, and it is trained to predict if the second sentence is the next sentence to the first or not.</a:t>
            </a:r>
            <a:endParaRPr sz="1650">
              <a:solidFill>
                <a:srgbClr val="454545"/>
              </a:solidFill>
              <a:latin typeface="Roboto"/>
              <a:ea typeface="Roboto"/>
              <a:cs typeface="Roboto"/>
              <a:sym typeface="Roboto"/>
            </a:endParaRPr>
          </a:p>
        </p:txBody>
      </p:sp>
      <p:grpSp>
        <p:nvGrpSpPr>
          <p:cNvPr id="117" name="Google Shape;117;p18"/>
          <p:cNvGrpSpPr/>
          <p:nvPr/>
        </p:nvGrpSpPr>
        <p:grpSpPr>
          <a:xfrm>
            <a:off x="503400" y="1397350"/>
            <a:ext cx="1085100" cy="799200"/>
            <a:chOff x="319700" y="1777250"/>
            <a:chExt cx="1085100" cy="799200"/>
          </a:xfrm>
        </p:grpSpPr>
        <p:cxnSp>
          <p:nvCxnSpPr>
            <p:cNvPr id="118" name="Google Shape;118;p18"/>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8"/>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grpSp>
        <p:nvGrpSpPr>
          <p:cNvPr id="120" name="Google Shape;120;p18"/>
          <p:cNvGrpSpPr/>
          <p:nvPr/>
        </p:nvGrpSpPr>
        <p:grpSpPr>
          <a:xfrm rot="10800000">
            <a:off x="7287300" y="3327950"/>
            <a:ext cx="1085100" cy="799200"/>
            <a:chOff x="319700" y="1777250"/>
            <a:chExt cx="1085100" cy="799200"/>
          </a:xfrm>
        </p:grpSpPr>
        <p:cxnSp>
          <p:nvCxnSpPr>
            <p:cNvPr id="121" name="Google Shape;121;p18"/>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8"/>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20000"/>
              </a:lnSpc>
              <a:spcBef>
                <a:spcPts val="0"/>
              </a:spcBef>
              <a:spcAft>
                <a:spcPts val="400"/>
              </a:spcAft>
              <a:buNone/>
            </a:pPr>
            <a:r>
              <a:rPr lang="ru"/>
              <a:t>Comparison with similar Transformers</a:t>
            </a:r>
            <a:endParaRPr/>
          </a:p>
        </p:txBody>
      </p:sp>
      <p:pic>
        <p:nvPicPr>
          <p:cNvPr id="128" name="Google Shape;128;p19"/>
          <p:cNvPicPr preferRelativeResize="0"/>
          <p:nvPr/>
        </p:nvPicPr>
        <p:blipFill>
          <a:blip r:embed="rId3">
            <a:alphaModFix/>
          </a:blip>
          <a:stretch>
            <a:fillRect/>
          </a:stretch>
        </p:blipFill>
        <p:spPr>
          <a:xfrm>
            <a:off x="1344725" y="1147225"/>
            <a:ext cx="6454552" cy="36914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32352"/>
              </a:lnSpc>
              <a:spcBef>
                <a:spcPts val="1800"/>
              </a:spcBef>
              <a:spcAft>
                <a:spcPts val="400"/>
              </a:spcAft>
              <a:buNone/>
            </a:pPr>
            <a:r>
              <a:rPr lang="ru"/>
              <a:t>How Does Google BERT Affect Content Marketing?</a:t>
            </a:r>
            <a:endParaRPr/>
          </a:p>
        </p:txBody>
      </p:sp>
      <p:sp>
        <p:nvSpPr>
          <p:cNvPr id="134" name="Google Shape;134;p20"/>
          <p:cNvSpPr txBox="1"/>
          <p:nvPr>
            <p:ph idx="1" type="body"/>
          </p:nvPr>
        </p:nvSpPr>
        <p:spPr>
          <a:xfrm>
            <a:off x="503400" y="1397350"/>
            <a:ext cx="4478100" cy="2682300"/>
          </a:xfrm>
          <a:prstGeom prst="rect">
            <a:avLst/>
          </a:prstGeom>
        </p:spPr>
        <p:txBody>
          <a:bodyPr anchorCtr="0" anchor="t" bIns="91425" lIns="91425" spcFirstLastPara="1" rIns="91425" wrap="square" tIns="91425">
            <a:noAutofit/>
          </a:bodyPr>
          <a:lstStyle/>
          <a:p>
            <a:pPr indent="0" lvl="0" marL="0" rtl="0" algn="just">
              <a:lnSpc>
                <a:spcPct val="165517"/>
              </a:lnSpc>
              <a:spcBef>
                <a:spcPts val="1400"/>
              </a:spcBef>
              <a:spcAft>
                <a:spcPts val="0"/>
              </a:spcAft>
              <a:buSzPts val="852"/>
              <a:buNone/>
            </a:pPr>
            <a:r>
              <a:rPr lang="ru" sz="1223">
                <a:solidFill>
                  <a:srgbClr val="454545"/>
                </a:solidFill>
                <a:latin typeface="Roboto"/>
                <a:ea typeface="Roboto"/>
                <a:cs typeface="Roboto"/>
                <a:sym typeface="Roboto"/>
              </a:rPr>
              <a:t>Now that Google is working harder to discern the context and intent of user search queries, content marketers must ensure they deliver higher quality content that is relevant for their target readers.</a:t>
            </a:r>
            <a:endParaRPr sz="1223">
              <a:solidFill>
                <a:srgbClr val="454545"/>
              </a:solidFill>
              <a:latin typeface="Roboto"/>
              <a:ea typeface="Roboto"/>
              <a:cs typeface="Roboto"/>
              <a:sym typeface="Roboto"/>
            </a:endParaRPr>
          </a:p>
          <a:p>
            <a:pPr indent="0" lvl="0" marL="0" rtl="0" algn="just">
              <a:lnSpc>
                <a:spcPct val="165517"/>
              </a:lnSpc>
              <a:spcBef>
                <a:spcPts val="1400"/>
              </a:spcBef>
              <a:spcAft>
                <a:spcPts val="0"/>
              </a:spcAft>
              <a:buClr>
                <a:schemeClr val="dk1"/>
              </a:buClr>
              <a:buSzPts val="852"/>
              <a:buFont typeface="Arial"/>
              <a:buNone/>
            </a:pPr>
            <a:r>
              <a:rPr lang="ru" sz="1223">
                <a:solidFill>
                  <a:srgbClr val="454545"/>
                </a:solidFill>
                <a:latin typeface="Roboto"/>
                <a:ea typeface="Roboto"/>
                <a:cs typeface="Roboto"/>
                <a:sym typeface="Roboto"/>
              </a:rPr>
              <a:t>BERT is a huge step forward in the development of search engines, and so companies need to get in line if they are to generate a positive return on investment (ROI) from their content marketing efforts.</a:t>
            </a:r>
            <a:endParaRPr sz="1223">
              <a:solidFill>
                <a:srgbClr val="454545"/>
              </a:solidFill>
              <a:latin typeface="Roboto"/>
              <a:ea typeface="Roboto"/>
              <a:cs typeface="Roboto"/>
              <a:sym typeface="Roboto"/>
            </a:endParaRPr>
          </a:p>
          <a:p>
            <a:pPr indent="0" lvl="0" marL="457200" rtl="0" algn="l">
              <a:lnSpc>
                <a:spcPct val="150000"/>
              </a:lnSpc>
              <a:spcBef>
                <a:spcPts val="1000"/>
              </a:spcBef>
              <a:spcAft>
                <a:spcPts val="200"/>
              </a:spcAft>
              <a:buSzPts val="852"/>
              <a:buNone/>
            </a:pPr>
            <a:r>
              <a:t/>
            </a:r>
            <a:endParaRPr sz="1278">
              <a:solidFill>
                <a:srgbClr val="454545"/>
              </a:solidFill>
              <a:latin typeface="Roboto"/>
              <a:ea typeface="Roboto"/>
              <a:cs typeface="Roboto"/>
              <a:sym typeface="Roboto"/>
            </a:endParaRPr>
          </a:p>
        </p:txBody>
      </p:sp>
      <p:grpSp>
        <p:nvGrpSpPr>
          <p:cNvPr id="135" name="Google Shape;135;p20"/>
          <p:cNvGrpSpPr/>
          <p:nvPr/>
        </p:nvGrpSpPr>
        <p:grpSpPr>
          <a:xfrm>
            <a:off x="503400" y="1397350"/>
            <a:ext cx="1085100" cy="799200"/>
            <a:chOff x="319700" y="1777250"/>
            <a:chExt cx="1085100" cy="799200"/>
          </a:xfrm>
        </p:grpSpPr>
        <p:cxnSp>
          <p:nvCxnSpPr>
            <p:cNvPr id="136" name="Google Shape;136;p20"/>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grpSp>
        <p:nvGrpSpPr>
          <p:cNvPr id="138" name="Google Shape;138;p20"/>
          <p:cNvGrpSpPr/>
          <p:nvPr/>
        </p:nvGrpSpPr>
        <p:grpSpPr>
          <a:xfrm rot="10800000">
            <a:off x="3896400" y="3280450"/>
            <a:ext cx="1085100" cy="799200"/>
            <a:chOff x="319700" y="1777250"/>
            <a:chExt cx="1085100" cy="799200"/>
          </a:xfrm>
        </p:grpSpPr>
        <p:cxnSp>
          <p:nvCxnSpPr>
            <p:cNvPr id="139" name="Google Shape;139;p20"/>
            <p:cNvCxnSpPr/>
            <p:nvPr/>
          </p:nvCxnSpPr>
          <p:spPr>
            <a:xfrm flipH="1" rot="10800000">
              <a:off x="319700" y="1777250"/>
              <a:ext cx="9300" cy="7992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0"/>
            <p:cNvCxnSpPr/>
            <p:nvPr/>
          </p:nvCxnSpPr>
          <p:spPr>
            <a:xfrm>
              <a:off x="329000" y="1777250"/>
              <a:ext cx="1075800" cy="0"/>
            </a:xfrm>
            <a:prstGeom prst="straightConnector1">
              <a:avLst/>
            </a:prstGeom>
            <a:noFill/>
            <a:ln cap="flat" cmpd="sng" w="9525">
              <a:solidFill>
                <a:schemeClr val="dk2"/>
              </a:solidFill>
              <a:prstDash val="solid"/>
              <a:round/>
              <a:headEnd len="med" w="med" type="none"/>
              <a:tailEnd len="med" w="med" type="none"/>
            </a:ln>
          </p:spPr>
        </p:cxnSp>
      </p:grpSp>
      <p:pic>
        <p:nvPicPr>
          <p:cNvPr id="141" name="Google Shape;141;p20"/>
          <p:cNvPicPr preferRelativeResize="0"/>
          <p:nvPr/>
        </p:nvPicPr>
        <p:blipFill>
          <a:blip r:embed="rId3">
            <a:alphaModFix/>
          </a:blip>
          <a:stretch>
            <a:fillRect/>
          </a:stretch>
        </p:blipFill>
        <p:spPr>
          <a:xfrm>
            <a:off x="5124375" y="1486775"/>
            <a:ext cx="3857698" cy="2169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