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2" r:id="rId3"/>
    <p:sldId id="263" r:id="rId4"/>
    <p:sldId id="272" r:id="rId5"/>
    <p:sldId id="264" r:id="rId6"/>
    <p:sldId id="265" r:id="rId7"/>
    <p:sldId id="267" r:id="rId8"/>
    <p:sldId id="270" r:id="rId9"/>
    <p:sldId id="271" r:id="rId10"/>
    <p:sldId id="268" r:id="rId11"/>
    <p:sldId id="273" r:id="rId12"/>
    <p:sldId id="269" r:id="rId13"/>
    <p:sldId id="266" r:id="rId14"/>
    <p:sldId id="274" r:id="rId15"/>
    <p:sldId id="275" r:id="rId16"/>
    <p:sldId id="276" r:id="rId17"/>
    <p:sldId id="260"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81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87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47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80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1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89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15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735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5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6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80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634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4800" dirty="0" smtClean="0">
                <a:latin typeface="Arial Black" panose="020B0A04020102020204" pitchFamily="34" charset="0"/>
              </a:rPr>
              <a:t> </a:t>
            </a:r>
            <a:r>
              <a:rPr lang="en-US" sz="4800" dirty="0" err="1" smtClean="0">
                <a:latin typeface="Arial Black" panose="020B0A04020102020204" pitchFamily="34" charset="0"/>
              </a:rPr>
              <a:t>RaNDOM</a:t>
            </a:r>
            <a:r>
              <a:rPr lang="en-US" sz="4800" dirty="0" smtClean="0">
                <a:latin typeface="Arial Black" panose="020B0A04020102020204" pitchFamily="34" charset="0"/>
              </a:rPr>
              <a:t> FOREST CLASSIFICATION</a:t>
            </a:r>
            <a:endParaRPr lang="en-IN" sz="4800" dirty="0">
              <a:latin typeface="Arial Black" panose="020B0A04020102020204" pitchFamily="34" charset="0"/>
            </a:endParaRPr>
          </a:p>
        </p:txBody>
      </p:sp>
      <p:sp>
        <p:nvSpPr>
          <p:cNvPr id="4" name="TextBox 3"/>
          <p:cNvSpPr txBox="1"/>
          <p:nvPr/>
        </p:nvSpPr>
        <p:spPr>
          <a:xfrm>
            <a:off x="7059168" y="3767328"/>
            <a:ext cx="4142232" cy="369332"/>
          </a:xfrm>
          <a:prstGeom prst="rect">
            <a:avLst/>
          </a:prstGeom>
          <a:noFill/>
        </p:spPr>
        <p:txBody>
          <a:bodyPr wrap="square" rtlCol="0">
            <a:spAutoFit/>
          </a:bodyPr>
          <a:lstStyle/>
          <a:p>
            <a:endParaRPr lang="en-IN" dirty="0">
              <a:latin typeface="Arial Black" panose="020B0A04020102020204" pitchFamily="34" charset="0"/>
            </a:endParaRPr>
          </a:p>
        </p:txBody>
      </p:sp>
      <p:sp>
        <p:nvSpPr>
          <p:cNvPr id="5" name="TextBox 4"/>
          <p:cNvSpPr txBox="1"/>
          <p:nvPr/>
        </p:nvSpPr>
        <p:spPr>
          <a:xfrm>
            <a:off x="9522915" y="3232069"/>
            <a:ext cx="2051825" cy="369332"/>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SONAALI KIRAN</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661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93288" y="267629"/>
            <a:ext cx="11998712" cy="747897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sz="2000" dirty="0">
                <a:cs typeface="Arial" panose="020B0604020202020204" pitchFamily="34" charset="0"/>
              </a:rPr>
              <a:t>Ensemble methods are used in Random Forest because they can improve the accuracy and robustness of the </a:t>
            </a:r>
            <a:r>
              <a:rPr lang="en-US" sz="2000" dirty="0" smtClean="0">
                <a:cs typeface="Arial" panose="020B0604020202020204" pitchFamily="34" charset="0"/>
              </a:rPr>
              <a:t>predictions. In </a:t>
            </a:r>
            <a:r>
              <a:rPr lang="en-US" sz="2000" dirty="0">
                <a:cs typeface="Arial" panose="020B0604020202020204" pitchFamily="34" charset="0"/>
              </a:rPr>
              <a:t>Random Forest, multiple decision trees are trained on different bootstrapped samples of the data, and the predictions of these trees are combined to produce a single prediction. </a:t>
            </a:r>
            <a:endParaRPr lang="en-US" sz="2000" dirty="0" smtClean="0">
              <a:cs typeface="Arial" panose="020B0604020202020204" pitchFamily="34" charset="0"/>
            </a:endParaRPr>
          </a:p>
          <a:p>
            <a:pPr>
              <a:lnSpc>
                <a:spcPct val="150000"/>
              </a:lnSpc>
            </a:pPr>
            <a:r>
              <a:rPr lang="en-US" sz="2000" dirty="0" smtClean="0">
                <a:cs typeface="Arial" panose="020B0604020202020204" pitchFamily="34" charset="0"/>
              </a:rPr>
              <a:t>This </a:t>
            </a:r>
            <a:r>
              <a:rPr lang="en-US" sz="2000" dirty="0">
                <a:cs typeface="Arial" panose="020B0604020202020204" pitchFamily="34" charset="0"/>
              </a:rPr>
              <a:t>approach has several advantages over relying on a single decision tree:</a:t>
            </a:r>
          </a:p>
          <a:p>
            <a:pPr marL="457200" indent="-457200">
              <a:lnSpc>
                <a:spcPct val="150000"/>
              </a:lnSpc>
              <a:buFont typeface="+mj-lt"/>
              <a:buAutoNum type="arabicPeriod"/>
            </a:pPr>
            <a:r>
              <a:rPr lang="en-US" sz="2000" b="1" dirty="0">
                <a:cs typeface="Arial" panose="020B0604020202020204" pitchFamily="34" charset="0"/>
              </a:rPr>
              <a:t>Reduced Overfitting: </a:t>
            </a:r>
            <a:r>
              <a:rPr lang="en-US" sz="2000" dirty="0">
                <a:cs typeface="Arial" panose="020B0604020202020204" pitchFamily="34" charset="0"/>
              </a:rPr>
              <a:t>By combining multiple decision trees, Random Forest reduces the risk of overfitting, as the errors made by individual trees are averaged out.</a:t>
            </a:r>
          </a:p>
          <a:p>
            <a:pPr marL="457200" indent="-457200">
              <a:lnSpc>
                <a:spcPct val="150000"/>
              </a:lnSpc>
              <a:buFont typeface="+mj-lt"/>
              <a:buAutoNum type="arabicPeriod"/>
            </a:pPr>
            <a:r>
              <a:rPr lang="en-US" sz="2000" b="1" dirty="0">
                <a:cs typeface="Arial" panose="020B0604020202020204" pitchFamily="34" charset="0"/>
              </a:rPr>
              <a:t>Improved Accuracy: </a:t>
            </a:r>
            <a:r>
              <a:rPr lang="en-US" sz="2000" dirty="0">
                <a:cs typeface="Arial" panose="020B0604020202020204" pitchFamily="34" charset="0"/>
              </a:rPr>
              <a:t>The combination of multiple decision trees can lead to improved accuracy, as each tree may capture a different aspect of the data.</a:t>
            </a:r>
          </a:p>
          <a:p>
            <a:pPr marL="457200" indent="-457200">
              <a:lnSpc>
                <a:spcPct val="150000"/>
              </a:lnSpc>
              <a:buFont typeface="+mj-lt"/>
              <a:buAutoNum type="arabicPeriod"/>
            </a:pPr>
            <a:r>
              <a:rPr lang="en-US" sz="2000" b="1" dirty="0">
                <a:cs typeface="Arial" panose="020B0604020202020204" pitchFamily="34" charset="0"/>
              </a:rPr>
              <a:t>Increased Robustness: </a:t>
            </a:r>
            <a:r>
              <a:rPr lang="en-US" sz="2000" dirty="0">
                <a:cs typeface="Arial" panose="020B0604020202020204" pitchFamily="34" charset="0"/>
              </a:rPr>
              <a:t>Random Forest is less sensitive to the choice of </a:t>
            </a:r>
            <a:r>
              <a:rPr lang="en-US" sz="2000" dirty="0" smtClean="0">
                <a:cs typeface="Arial" panose="020B0604020202020204" pitchFamily="34" charset="0"/>
              </a:rPr>
              <a:t>hyper parameters </a:t>
            </a:r>
            <a:r>
              <a:rPr lang="en-US" sz="2000" dirty="0">
                <a:cs typeface="Arial" panose="020B0604020202020204" pitchFamily="34" charset="0"/>
              </a:rPr>
              <a:t>and the presence of noisy or outlier data, as the predictions are based on the consensus of multiple trees.</a:t>
            </a:r>
          </a:p>
          <a:p>
            <a:pPr marL="457200" indent="-457200">
              <a:lnSpc>
                <a:spcPct val="150000"/>
              </a:lnSpc>
              <a:buFont typeface="+mj-lt"/>
              <a:buAutoNum type="arabicPeriod"/>
            </a:pPr>
            <a:r>
              <a:rPr lang="en-US" sz="2000" b="1" dirty="0">
                <a:cs typeface="Arial" panose="020B0604020202020204" pitchFamily="34" charset="0"/>
              </a:rPr>
              <a:t>Increased Diversity: </a:t>
            </a:r>
            <a:r>
              <a:rPr lang="en-US" sz="2000" dirty="0">
                <a:cs typeface="Arial" panose="020B0604020202020204" pitchFamily="34" charset="0"/>
              </a:rPr>
              <a:t>By training decision trees on different bootstrapped samples of the data, Random Forest encourages diversity among the trees, which can lead to improved accuracy and robustness.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effectLst/>
                <a:cs typeface="Arial" panose="020B0604020202020204" pitchFamily="34" charset="0"/>
              </a:rPr>
              <a:t/>
            </a:r>
            <a:br>
              <a:rPr kumimoji="0" lang="en-US" altLang="en-US" sz="2000" b="0" i="0" u="none" strike="noStrike" cap="none" normalizeH="0" baseline="0" dirty="0" smtClean="0">
                <a:ln>
                  <a:noFill/>
                </a:ln>
                <a:effectLst/>
                <a:cs typeface="Arial" panose="020B0604020202020204" pitchFamily="34" charset="0"/>
              </a:rPr>
            </a:br>
            <a:endParaRPr kumimoji="0" lang="en-US" altLang="en-US" sz="2000" b="0" i="0" u="none" strike="noStrike" cap="none" normalizeH="0" baseline="0" dirty="0" smtClean="0">
              <a:ln>
                <a:noFill/>
              </a:ln>
              <a:effectLst/>
              <a:cs typeface="Arial" panose="020B0604020202020204" pitchFamily="34" charset="0"/>
            </a:endParaRPr>
          </a:p>
        </p:txBody>
      </p:sp>
    </p:spTree>
    <p:extLst>
      <p:ext uri="{BB962C8B-B14F-4D97-AF65-F5344CB8AC3E}">
        <p14:creationId xmlns:p14="http://schemas.microsoft.com/office/powerpoint/2010/main" val="2124997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311" y="713008"/>
            <a:ext cx="3787255" cy="461665"/>
          </a:xfrm>
          <a:prstGeom prst="rect">
            <a:avLst/>
          </a:prstGeom>
        </p:spPr>
        <p:txBody>
          <a:bodyPr wrap="none">
            <a:spAutoFit/>
          </a:bodyPr>
          <a:lstStyle/>
          <a:p>
            <a:r>
              <a:rPr lang="en-IN" sz="2400" b="1" dirty="0">
                <a:latin typeface="Arial" panose="020B0604020202020204" pitchFamily="34" charset="0"/>
                <a:cs typeface="Arial" panose="020B0604020202020204" pitchFamily="34" charset="0"/>
              </a:rPr>
              <a:t>Training and </a:t>
            </a:r>
            <a:r>
              <a:rPr lang="en-IN" sz="2400" b="1" dirty="0" smtClean="0">
                <a:latin typeface="Arial" panose="020B0604020202020204" pitchFamily="34" charset="0"/>
                <a:cs typeface="Arial" panose="020B0604020202020204" pitchFamily="34" charset="0"/>
              </a:rPr>
              <a:t>Prediction :</a:t>
            </a:r>
            <a:endParaRPr lang="en-IN" sz="2400" b="1" dirty="0">
              <a:latin typeface="Arial" panose="020B0604020202020204" pitchFamily="34" charset="0"/>
              <a:cs typeface="Arial" panose="020B0604020202020204" pitchFamily="34" charset="0"/>
            </a:endParaRPr>
          </a:p>
        </p:txBody>
      </p:sp>
      <p:sp>
        <p:nvSpPr>
          <p:cNvPr id="3" name="Rectangle 2"/>
          <p:cNvSpPr/>
          <p:nvPr/>
        </p:nvSpPr>
        <p:spPr>
          <a:xfrm>
            <a:off x="439311" y="1174673"/>
            <a:ext cx="11570552" cy="5632311"/>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Random Forest trains multiple decision trees and aggregates their predictions to make a final prediction as follows:</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Sampling: </a:t>
            </a:r>
            <a:r>
              <a:rPr lang="en-US" sz="2000" dirty="0">
                <a:latin typeface="Arial" panose="020B0604020202020204" pitchFamily="34" charset="0"/>
                <a:cs typeface="Arial" panose="020B0604020202020204" pitchFamily="34" charset="0"/>
              </a:rPr>
              <a:t>The training dataset is sampled with replacement to create several smaller datasets, known as bootstrap samples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Tree training</a:t>
            </a:r>
            <a:r>
              <a:rPr lang="en-US" sz="2000" dirty="0">
                <a:latin typeface="Arial" panose="020B0604020202020204" pitchFamily="34" charset="0"/>
                <a:cs typeface="Arial" panose="020B0604020202020204" pitchFamily="34" charset="0"/>
              </a:rPr>
              <a:t>: A decision tree is then trained on each bootstrap sample. These decision trees are called base models or weak learners.</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Feature selection: </a:t>
            </a:r>
            <a:r>
              <a:rPr lang="en-US" sz="2000" dirty="0">
                <a:latin typeface="Arial" panose="020B0604020202020204" pitchFamily="34" charset="0"/>
                <a:cs typeface="Arial" panose="020B0604020202020204" pitchFamily="34" charset="0"/>
              </a:rPr>
              <a:t>At each split, only a random subset of the features is considered to determine the best split. This helps reduce the correlation between the base models and make the final prediction more robust.</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Prediction aggregation</a:t>
            </a:r>
            <a:r>
              <a:rPr lang="en-US" sz="2000" dirty="0">
                <a:latin typeface="Arial" panose="020B0604020202020204" pitchFamily="34" charset="0"/>
                <a:cs typeface="Arial" panose="020B0604020202020204" pitchFamily="34" charset="0"/>
              </a:rPr>
              <a:t>: The predictions of all the base models are combined to form the final prediction of the Random Forest. The final prediction is made by taking the </a:t>
            </a:r>
            <a:r>
              <a:rPr lang="en-US" sz="2000" dirty="0" smtClean="0">
                <a:latin typeface="Arial" panose="020B0604020202020204" pitchFamily="34" charset="0"/>
                <a:cs typeface="Arial" panose="020B0604020202020204" pitchFamily="34" charset="0"/>
              </a:rPr>
              <a:t>majority </a:t>
            </a:r>
            <a:r>
              <a:rPr lang="en-US" sz="2000" dirty="0">
                <a:latin typeface="Arial" panose="020B0604020202020204" pitchFamily="34" charset="0"/>
                <a:cs typeface="Arial" panose="020B0604020202020204" pitchFamily="34" charset="0"/>
              </a:rPr>
              <a:t>vote of all the base </a:t>
            </a:r>
            <a:r>
              <a:rPr lang="en-US" sz="2000" dirty="0" smtClean="0">
                <a:latin typeface="Arial" panose="020B0604020202020204" pitchFamily="34" charset="0"/>
                <a:cs typeface="Arial" panose="020B0604020202020204" pitchFamily="34" charset="0"/>
              </a:rPr>
              <a:t>models</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3697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199" y="802887"/>
            <a:ext cx="6746487"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HYPER PARAMETER</a:t>
            </a:r>
            <a:endParaRPr lang="en-IN" sz="2400" b="1" dirty="0">
              <a:latin typeface="Arial" panose="020B0604020202020204" pitchFamily="34" charset="0"/>
              <a:cs typeface="Arial" panose="020B0604020202020204" pitchFamily="34" charset="0"/>
            </a:endParaRPr>
          </a:p>
        </p:txBody>
      </p:sp>
      <p:sp>
        <p:nvSpPr>
          <p:cNvPr id="3" name="Rectangle 2"/>
          <p:cNvSpPr/>
          <p:nvPr/>
        </p:nvSpPr>
        <p:spPr>
          <a:xfrm>
            <a:off x="457199" y="1479077"/>
            <a:ext cx="11441152" cy="5170646"/>
          </a:xfrm>
          <a:prstGeom prst="rect">
            <a:avLst/>
          </a:prstGeom>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The following are the common </a:t>
            </a:r>
            <a:r>
              <a:rPr lang="en-US" sz="2000" b="1" dirty="0" smtClean="0">
                <a:latin typeface="Arial" panose="020B0604020202020204" pitchFamily="34" charset="0"/>
                <a:cs typeface="Arial" panose="020B0604020202020204" pitchFamily="34" charset="0"/>
              </a:rPr>
              <a:t>hyper parameters </a:t>
            </a:r>
            <a:r>
              <a:rPr lang="en-US" sz="2000" b="1" dirty="0">
                <a:latin typeface="Arial" panose="020B0604020202020204" pitchFamily="34" charset="0"/>
                <a:cs typeface="Arial" panose="020B0604020202020204" pitchFamily="34" charset="0"/>
              </a:rPr>
              <a:t>in Random Forest:</a:t>
            </a:r>
          </a:p>
          <a:p>
            <a:pPr>
              <a:lnSpc>
                <a:spcPct val="150000"/>
              </a:lnSpc>
              <a:buFont typeface="+mj-lt"/>
              <a:buAutoNum type="arabicPeriod"/>
            </a:pPr>
            <a:r>
              <a:rPr lang="en-US" sz="2000" b="1" dirty="0" err="1">
                <a:latin typeface="Arial" panose="020B0604020202020204" pitchFamily="34" charset="0"/>
                <a:cs typeface="Arial" panose="020B0604020202020204" pitchFamily="34" charset="0"/>
              </a:rPr>
              <a:t>n_estimators</a:t>
            </a:r>
            <a:r>
              <a:rPr lang="en-US" sz="2000" dirty="0">
                <a:latin typeface="Arial" panose="020B0604020202020204" pitchFamily="34" charset="0"/>
                <a:cs typeface="Arial" panose="020B0604020202020204" pitchFamily="34" charset="0"/>
              </a:rPr>
              <a:t>: Number of trees in the forest.</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criterion: </a:t>
            </a:r>
            <a:r>
              <a:rPr lang="en-US" sz="2000" dirty="0">
                <a:latin typeface="Arial" panose="020B0604020202020204" pitchFamily="34" charset="0"/>
                <a:cs typeface="Arial" panose="020B0604020202020204" pitchFamily="34" charset="0"/>
              </a:rPr>
              <a:t>The function to measure the quality of a split.</a:t>
            </a:r>
          </a:p>
          <a:p>
            <a:pPr>
              <a:lnSpc>
                <a:spcPct val="150000"/>
              </a:lnSpc>
              <a:buFont typeface="+mj-lt"/>
              <a:buAutoNum type="arabicPeriod"/>
            </a:pPr>
            <a:r>
              <a:rPr lang="en-US" sz="2000" b="1" dirty="0" err="1">
                <a:latin typeface="Arial" panose="020B0604020202020204" pitchFamily="34" charset="0"/>
                <a:cs typeface="Arial" panose="020B0604020202020204" pitchFamily="34" charset="0"/>
              </a:rPr>
              <a:t>max_depth</a:t>
            </a:r>
            <a:r>
              <a:rPr lang="en-US" sz="2000" dirty="0">
                <a:latin typeface="Arial" panose="020B0604020202020204" pitchFamily="34" charset="0"/>
                <a:cs typeface="Arial" panose="020B0604020202020204" pitchFamily="34" charset="0"/>
              </a:rPr>
              <a:t>: Maximum depth of the tree.</a:t>
            </a:r>
          </a:p>
          <a:p>
            <a:pPr>
              <a:lnSpc>
                <a:spcPct val="150000"/>
              </a:lnSpc>
              <a:buFont typeface="+mj-lt"/>
              <a:buAutoNum type="arabicPeriod"/>
            </a:pPr>
            <a:r>
              <a:rPr lang="en-US" sz="2000" b="1" dirty="0" err="1">
                <a:latin typeface="Arial" panose="020B0604020202020204" pitchFamily="34" charset="0"/>
                <a:cs typeface="Arial" panose="020B0604020202020204" pitchFamily="34" charset="0"/>
              </a:rPr>
              <a:t>min_samples_split</a:t>
            </a:r>
            <a:r>
              <a:rPr lang="en-US" sz="2000" dirty="0">
                <a:latin typeface="Arial" panose="020B0604020202020204" pitchFamily="34" charset="0"/>
                <a:cs typeface="Arial" panose="020B0604020202020204" pitchFamily="34" charset="0"/>
              </a:rPr>
              <a:t>: Minimum number of samples required to split an internal node.</a:t>
            </a:r>
          </a:p>
          <a:p>
            <a:pPr>
              <a:lnSpc>
                <a:spcPct val="150000"/>
              </a:lnSpc>
              <a:buFont typeface="+mj-lt"/>
              <a:buAutoNum type="arabicPeriod"/>
            </a:pPr>
            <a:r>
              <a:rPr lang="en-US" sz="2000" b="1" dirty="0" err="1">
                <a:latin typeface="Arial" panose="020B0604020202020204" pitchFamily="34" charset="0"/>
                <a:cs typeface="Arial" panose="020B0604020202020204" pitchFamily="34" charset="0"/>
              </a:rPr>
              <a:t>min_samples_leaf</a:t>
            </a:r>
            <a:r>
              <a:rPr lang="en-US" sz="2000" dirty="0">
                <a:latin typeface="Arial" panose="020B0604020202020204" pitchFamily="34" charset="0"/>
                <a:cs typeface="Arial" panose="020B0604020202020204" pitchFamily="34" charset="0"/>
              </a:rPr>
              <a:t>: Minimum number of samples required to be at a leaf node.</a:t>
            </a:r>
          </a:p>
          <a:p>
            <a:pPr>
              <a:lnSpc>
                <a:spcPct val="150000"/>
              </a:lnSpc>
              <a:buFont typeface="+mj-lt"/>
              <a:buAutoNum type="arabicPeriod"/>
            </a:pPr>
            <a:r>
              <a:rPr lang="en-US" sz="2000" b="1" dirty="0" err="1">
                <a:latin typeface="Arial" panose="020B0604020202020204" pitchFamily="34" charset="0"/>
                <a:cs typeface="Arial" panose="020B0604020202020204" pitchFamily="34" charset="0"/>
              </a:rPr>
              <a:t>max_features</a:t>
            </a:r>
            <a:r>
              <a:rPr lang="en-US" sz="2000" dirty="0">
                <a:latin typeface="Arial" panose="020B0604020202020204" pitchFamily="34" charset="0"/>
                <a:cs typeface="Arial" panose="020B0604020202020204" pitchFamily="34" charset="0"/>
              </a:rPr>
              <a:t>: Maximum number of features to consider when looking for the best split.</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bootstrap</a:t>
            </a:r>
            <a:r>
              <a:rPr lang="en-US" sz="2000" dirty="0">
                <a:latin typeface="Arial" panose="020B0604020202020204" pitchFamily="34" charset="0"/>
                <a:cs typeface="Arial" panose="020B0604020202020204" pitchFamily="34" charset="0"/>
              </a:rPr>
              <a:t>: Whether bootstrap samples are used when building trees</a:t>
            </a:r>
            <a:r>
              <a:rPr lang="en-US" sz="2000" dirty="0" smtClean="0">
                <a:latin typeface="Arial" panose="020B0604020202020204" pitchFamily="34" charset="0"/>
                <a:cs typeface="Arial" panose="020B0604020202020204" pitchFamily="34" charset="0"/>
              </a:rPr>
              <a:t>.</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These </a:t>
            </a:r>
            <a:r>
              <a:rPr lang="en-US" sz="2000" dirty="0" smtClean="0">
                <a:latin typeface="Arial" panose="020B0604020202020204" pitchFamily="34" charset="0"/>
                <a:cs typeface="Arial" panose="020B0604020202020204" pitchFamily="34" charset="0"/>
              </a:rPr>
              <a:t>hyper parameters </a:t>
            </a:r>
            <a:r>
              <a:rPr lang="en-US" sz="2000" dirty="0">
                <a:latin typeface="Arial" panose="020B0604020202020204" pitchFamily="34" charset="0"/>
                <a:cs typeface="Arial" panose="020B0604020202020204" pitchFamily="34" charset="0"/>
              </a:rPr>
              <a:t>can be tuned to optimize the performance of the Random Forest model for a specific problem.</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823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313" y="665038"/>
            <a:ext cx="11392828" cy="5667642"/>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Advantages of Random Forest</a:t>
            </a:r>
            <a:r>
              <a:rPr lang="en-US" sz="2400" b="1" dirty="0" smtClean="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Improved performance</a:t>
            </a:r>
            <a:r>
              <a:rPr lang="en-US" sz="2000" dirty="0">
                <a:latin typeface="Arial" panose="020B0604020202020204" pitchFamily="34" charset="0"/>
                <a:cs typeface="Arial" panose="020B0604020202020204" pitchFamily="34" charset="0"/>
              </a:rPr>
              <a:t>: Random Forest can provide improved performance compared to a single decision tree due to its use of multiple decision trees and its ability to reduce variance in the model.</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Easy to use</a:t>
            </a:r>
            <a:r>
              <a:rPr lang="en-US" sz="2000" dirty="0">
                <a:latin typeface="Arial" panose="020B0604020202020204" pitchFamily="34" charset="0"/>
                <a:cs typeface="Arial" panose="020B0604020202020204" pitchFamily="34" charset="0"/>
              </a:rPr>
              <a:t>: Random Forest is easy to use and does not require extensive data preparation or feature scaling.</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Handling missing values</a:t>
            </a:r>
            <a:r>
              <a:rPr lang="en-US" sz="2000" dirty="0">
                <a:latin typeface="Arial" panose="020B0604020202020204" pitchFamily="34" charset="0"/>
                <a:cs typeface="Arial" panose="020B0604020202020204" pitchFamily="34" charset="0"/>
              </a:rPr>
              <a:t>: Random Forest can handle missing values in the data, as it can build decision trees from partial datasets.</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Interpreting results</a:t>
            </a:r>
            <a:r>
              <a:rPr lang="en-US" sz="2000" dirty="0">
                <a:latin typeface="Arial" panose="020B0604020202020204" pitchFamily="34" charset="0"/>
                <a:cs typeface="Arial" panose="020B0604020202020204" pitchFamily="34" charset="0"/>
              </a:rPr>
              <a:t>: Random Forest provides feature importance scores, which can be used to understand the most important features in the data.</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Handle large datasets: </a:t>
            </a:r>
            <a:r>
              <a:rPr lang="en-US" sz="2000" dirty="0">
                <a:latin typeface="Arial" panose="020B0604020202020204" pitchFamily="34" charset="0"/>
                <a:cs typeface="Arial" panose="020B0604020202020204" pitchFamily="34" charset="0"/>
              </a:rPr>
              <a:t>Random Forest is capable of handling large datasets, making it a suitable algorithm for big data problems.</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2775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311" y="693146"/>
            <a:ext cx="11482039" cy="2492990"/>
          </a:xfrm>
          <a:prstGeom prst="rect">
            <a:avLst/>
          </a:prstGeom>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Disadvantages of Random Forest:</a:t>
            </a:r>
          </a:p>
          <a:p>
            <a:pPr algn="just">
              <a:lnSpc>
                <a:spcPct val="150000"/>
              </a:lnSpc>
              <a:buFont typeface="+mj-lt"/>
              <a:buAutoNum type="arabicPeriod"/>
            </a:pPr>
            <a:r>
              <a:rPr lang="en-US" sz="2000" b="1" dirty="0" smtClean="0">
                <a:latin typeface="Arial" panose="020B0604020202020204" pitchFamily="34" charset="0"/>
                <a:cs typeface="Arial" panose="020B0604020202020204" pitchFamily="34" charset="0"/>
              </a:rPr>
              <a:t>Computationally </a:t>
            </a:r>
            <a:r>
              <a:rPr lang="en-US" sz="2000" b="1" dirty="0">
                <a:latin typeface="Arial" panose="020B0604020202020204" pitchFamily="34" charset="0"/>
                <a:cs typeface="Arial" panose="020B0604020202020204" pitchFamily="34" charset="0"/>
              </a:rPr>
              <a:t>expensive: </a:t>
            </a:r>
            <a:r>
              <a:rPr lang="en-US" sz="2000" dirty="0">
                <a:latin typeface="Arial" panose="020B0604020202020204" pitchFamily="34" charset="0"/>
                <a:cs typeface="Arial" panose="020B0604020202020204" pitchFamily="34" charset="0"/>
              </a:rPr>
              <a:t>Random Forest is computationally expensive due to the need to train multiple decision trees.</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Slower prediction</a:t>
            </a:r>
            <a:r>
              <a:rPr lang="en-US" sz="2000" dirty="0">
                <a:latin typeface="Arial" panose="020B0604020202020204" pitchFamily="34" charset="0"/>
                <a:cs typeface="Arial" panose="020B0604020202020204" pitchFamily="34" charset="0"/>
              </a:rPr>
              <a:t>: The prediction time of Random Forest is slower compared to other algorithms such as linear regression, as it needs to make predictions from multiple decision trees.</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3114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292" y="1417513"/>
            <a:ext cx="11173523" cy="3785652"/>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Random Forest is a versatile and widely used machine learning algorithm with several real-world applications, including:</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Banking</a:t>
            </a:r>
            <a:r>
              <a:rPr lang="en-US" sz="2000" dirty="0">
                <a:latin typeface="Arial" panose="020B0604020202020204" pitchFamily="34" charset="0"/>
                <a:cs typeface="Arial" panose="020B0604020202020204" pitchFamily="34" charset="0"/>
              </a:rPr>
              <a:t>: Random Forest can be used to predict loan default, identify fraudulent transactions, and predict customer behavior.</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Healthcare: </a:t>
            </a:r>
            <a:r>
              <a:rPr lang="en-US" sz="2000" dirty="0">
                <a:latin typeface="Arial" panose="020B0604020202020204" pitchFamily="34" charset="0"/>
                <a:cs typeface="Arial" panose="020B0604020202020204" pitchFamily="34" charset="0"/>
              </a:rPr>
              <a:t>Random Forest can be used to diagnose diseases, predict patient outcomes, and analyze medical imaging data.</a:t>
            </a:r>
          </a:p>
          <a:p>
            <a:pPr algn="just">
              <a:lnSpc>
                <a:spcPct val="150000"/>
              </a:lnSpc>
              <a:buFont typeface="+mj-lt"/>
              <a:buAutoNum type="arabicPeriod"/>
            </a:pPr>
            <a:r>
              <a:rPr lang="en-US" sz="2000" b="1" dirty="0">
                <a:latin typeface="Arial" panose="020B0604020202020204" pitchFamily="34" charset="0"/>
                <a:cs typeface="Arial" panose="020B0604020202020204" pitchFamily="34" charset="0"/>
              </a:rPr>
              <a:t>E-commerce: </a:t>
            </a:r>
            <a:r>
              <a:rPr lang="en-US" sz="2000" dirty="0">
                <a:latin typeface="Arial" panose="020B0604020202020204" pitchFamily="34" charset="0"/>
                <a:cs typeface="Arial" panose="020B0604020202020204" pitchFamily="34" charset="0"/>
              </a:rPr>
              <a:t>Random Forest can be used to recommend products to customers, predict customer churn, and analyze customer behavior</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390292" y="824520"/>
            <a:ext cx="2640082"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APPLICATIONS :</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160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293" y="1305342"/>
            <a:ext cx="11474605" cy="3323987"/>
          </a:xfrm>
          <a:prstGeom prst="rect">
            <a:avLst/>
          </a:prstGeom>
        </p:spPr>
        <p:txBody>
          <a:bodyPr wrap="square">
            <a:spAutoFit/>
          </a:bodyPr>
          <a:lstStyle/>
          <a:p>
            <a:pPr marL="457200" indent="-457200" algn="just">
              <a:lnSpc>
                <a:spcPct val="150000"/>
              </a:lnSpc>
              <a:buFont typeface="+mj-lt"/>
              <a:buAutoNum type="arabicPeriod" startAt="4"/>
            </a:pPr>
            <a:r>
              <a:rPr lang="en-US" sz="2000" b="1" dirty="0" smtClean="0">
                <a:latin typeface="Arial" panose="020B0604020202020204" pitchFamily="34" charset="0"/>
                <a:cs typeface="Arial" panose="020B0604020202020204" pitchFamily="34" charset="0"/>
              </a:rPr>
              <a:t>Environmental Science: </a:t>
            </a:r>
            <a:r>
              <a:rPr lang="en-US" sz="2000" dirty="0" smtClean="0">
                <a:latin typeface="Arial" panose="020B0604020202020204" pitchFamily="34" charset="0"/>
                <a:cs typeface="Arial" panose="020B0604020202020204" pitchFamily="34" charset="0"/>
              </a:rPr>
              <a:t>Random Forest can be used to predict the impact of environmental factors on wildlife populations, predict the spread of invasive species, and analyze remote sensing data.</a:t>
            </a:r>
          </a:p>
          <a:p>
            <a:pPr marL="457200" indent="-457200" algn="just">
              <a:lnSpc>
                <a:spcPct val="150000"/>
              </a:lnSpc>
              <a:buFont typeface="+mj-lt"/>
              <a:buAutoNum type="arabicPeriod" startAt="4"/>
            </a:pPr>
            <a:r>
              <a:rPr lang="en-US" sz="2000" b="1" dirty="0" smtClean="0">
                <a:latin typeface="Arial" panose="020B0604020202020204" pitchFamily="34" charset="0"/>
                <a:cs typeface="Arial" panose="020B0604020202020204" pitchFamily="34" charset="0"/>
              </a:rPr>
              <a:t>Agriculture</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Random Forest can be used to predict crop yields, detect crop diseases, and analyze soil and weather </a:t>
            </a:r>
            <a:r>
              <a:rPr lang="en-US" sz="2000" dirty="0" smtClean="0">
                <a:latin typeface="Arial" panose="020B0604020202020204" pitchFamily="34" charset="0"/>
                <a:cs typeface="Arial" panose="020B0604020202020204" pitchFamily="34" charset="0"/>
              </a:rPr>
              <a:t>data.</a:t>
            </a:r>
            <a:endParaRPr lang="en-US" sz="2000" dirty="0">
              <a:latin typeface="Arial" panose="020B0604020202020204" pitchFamily="34" charset="0"/>
              <a:cs typeface="Arial" panose="020B0604020202020204" pitchFamily="34" charset="0"/>
            </a:endParaRPr>
          </a:p>
          <a:p>
            <a:pPr marL="457200" indent="-457200" algn="just">
              <a:lnSpc>
                <a:spcPct val="150000"/>
              </a:lnSpc>
              <a:buFont typeface="+mj-lt"/>
              <a:buAutoNum type="arabicPeriod" startAt="4"/>
            </a:pPr>
            <a:r>
              <a:rPr lang="en-US" sz="2000" b="1" dirty="0">
                <a:latin typeface="Arial" panose="020B0604020202020204" pitchFamily="34" charset="0"/>
                <a:cs typeface="Arial" panose="020B0604020202020204" pitchFamily="34" charset="0"/>
              </a:rPr>
              <a:t>Stock Market Analysis: </a:t>
            </a:r>
            <a:r>
              <a:rPr lang="en-US" sz="2000" dirty="0">
                <a:latin typeface="Arial" panose="020B0604020202020204" pitchFamily="34" charset="0"/>
                <a:cs typeface="Arial" panose="020B0604020202020204" pitchFamily="34" charset="0"/>
              </a:rPr>
              <a:t>Random Forest can be used to predict stock prices, analyze financial data, and detect insider trading.</a:t>
            </a:r>
          </a:p>
        </p:txBody>
      </p:sp>
    </p:spTree>
    <p:extLst>
      <p:ext uri="{BB962C8B-B14F-4D97-AF65-F5344CB8AC3E}">
        <p14:creationId xmlns:p14="http://schemas.microsoft.com/office/powerpoint/2010/main" val="87845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50" y="1160596"/>
            <a:ext cx="11671610" cy="5170646"/>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conclusion, Random Forest is a powerful and widely used machine learning algorithm that can be applied to a variety of problems. Some key points to summarize are:</a:t>
            </a:r>
          </a:p>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Random Forest is an ensemble learning method that trains multiple decision trees and aggregates their predictions to make a final prediction.</a:t>
            </a:r>
          </a:p>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The algorithm can handle large datasets, missing values, and provide feature importance scores, making it a valuable tool for data scientists.</a:t>
            </a:r>
          </a:p>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Random Forest can provide improved performance compared to a single decision tree and can be used in a variety of domains such as banking, healthcare, e-commerce, environmental science, agriculture, and stock market analysis.</a:t>
            </a:r>
          </a:p>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The algorithm has some limitations such as the potential for overfitting and computational expense, which should be considered when choosing the right algorithm for a problem.</a:t>
            </a:r>
            <a:endParaRPr lang="en-US" sz="2000" b="0" i="0" dirty="0">
              <a:effectLst/>
              <a:latin typeface="Arial" panose="020B0604020202020204" pitchFamily="34" charset="0"/>
              <a:cs typeface="Arial" panose="020B0604020202020204" pitchFamily="34" charset="0"/>
            </a:endParaRPr>
          </a:p>
        </p:txBody>
      </p:sp>
      <p:sp>
        <p:nvSpPr>
          <p:cNvPr id="3" name="Rectangle 2"/>
          <p:cNvSpPr/>
          <p:nvPr/>
        </p:nvSpPr>
        <p:spPr>
          <a:xfrm>
            <a:off x="320914" y="698931"/>
            <a:ext cx="2441694"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CONCLUSION :</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324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9856" y="2520175"/>
            <a:ext cx="5224504" cy="830997"/>
          </a:xfrm>
          <a:prstGeom prst="rect">
            <a:avLst/>
          </a:prstGeom>
        </p:spPr>
        <p:txBody>
          <a:bodyPr wrap="square">
            <a:spAutoFit/>
          </a:bodyPr>
          <a:lstStyle/>
          <a:p>
            <a:r>
              <a:rPr lang="en-US" sz="4800" b="1" dirty="0" smtClean="0">
                <a:latin typeface="Arial" panose="020B0604020202020204" pitchFamily="34" charset="0"/>
                <a:cs typeface="Arial" panose="020B0604020202020204" pitchFamily="34" charset="0"/>
              </a:rPr>
              <a:t>THANK YOU</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459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04" y="775228"/>
            <a:ext cx="6541150" cy="523220"/>
          </a:xfrm>
          <a:prstGeom prst="rect">
            <a:avLst/>
          </a:prstGeom>
        </p:spPr>
        <p:txBody>
          <a:bodyPr wrap="none">
            <a:spAutoFit/>
          </a:bodyPr>
          <a:lstStyle/>
          <a:p>
            <a:pPr algn="just"/>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RANDOM </a:t>
            </a:r>
            <a:r>
              <a:rPr lang="en-US" sz="2800" b="1" dirty="0">
                <a:latin typeface="Arial" panose="020B0604020202020204" pitchFamily="34" charset="0"/>
                <a:cs typeface="Arial" panose="020B0604020202020204" pitchFamily="34" charset="0"/>
              </a:rPr>
              <a:t>FOREST CLASSIFICATION</a:t>
            </a:r>
            <a:endParaRPr lang="en-IN" sz="2800" b="1" dirty="0">
              <a:latin typeface="Arial" panose="020B0604020202020204" pitchFamily="34" charset="0"/>
              <a:cs typeface="Arial" panose="020B0604020202020204" pitchFamily="34" charset="0"/>
            </a:endParaRPr>
          </a:p>
        </p:txBody>
      </p:sp>
      <p:sp>
        <p:nvSpPr>
          <p:cNvPr id="3" name="Rectangle 2"/>
          <p:cNvSpPr/>
          <p:nvPr/>
        </p:nvSpPr>
        <p:spPr>
          <a:xfrm>
            <a:off x="411480" y="1636776"/>
            <a:ext cx="11558016" cy="1287532"/>
          </a:xfrm>
          <a:prstGeom prst="rect">
            <a:avLst/>
          </a:prstGeom>
        </p:spPr>
        <p:txBody>
          <a:bodyPr wrap="square">
            <a:spAutoFit/>
          </a:bodyPr>
          <a:lstStyle/>
          <a:p>
            <a:pPr algn="just">
              <a:lnSpc>
                <a:spcPct val="150000"/>
              </a:lnSpc>
            </a:pPr>
            <a:r>
              <a:rPr lang="en-US" dirty="0">
                <a:solidFill>
                  <a:srgbClr val="222222"/>
                </a:solidFill>
                <a:latin typeface="Arial" panose="020B0604020202020204" pitchFamily="34" charset="0"/>
                <a:cs typeface="Arial" panose="020B0604020202020204" pitchFamily="34" charset="0"/>
              </a:rPr>
              <a:t>Random forest is a </a:t>
            </a:r>
            <a:r>
              <a:rPr lang="en-US" b="1" dirty="0">
                <a:solidFill>
                  <a:srgbClr val="222222"/>
                </a:solidFill>
                <a:latin typeface="Arial" panose="020B0604020202020204" pitchFamily="34" charset="0"/>
                <a:cs typeface="Arial" panose="020B0604020202020204" pitchFamily="34" charset="0"/>
              </a:rPr>
              <a:t>Supervised Machine Learning Algorithm</a:t>
            </a:r>
            <a:r>
              <a:rPr lang="en-US" dirty="0">
                <a:solidFill>
                  <a:srgbClr val="222222"/>
                </a:solidFill>
                <a:latin typeface="Arial" panose="020B0604020202020204" pitchFamily="34" charset="0"/>
                <a:cs typeface="Arial" panose="020B0604020202020204" pitchFamily="34" charset="0"/>
              </a:rPr>
              <a:t> that is </a:t>
            </a:r>
            <a:r>
              <a:rPr lang="en-US" b="1" dirty="0">
                <a:solidFill>
                  <a:srgbClr val="222222"/>
                </a:solidFill>
                <a:latin typeface="Arial" panose="020B0604020202020204" pitchFamily="34" charset="0"/>
                <a:cs typeface="Arial" panose="020B0604020202020204" pitchFamily="34" charset="0"/>
              </a:rPr>
              <a:t>used widely in Classification and Regression problems</a:t>
            </a:r>
            <a:r>
              <a:rPr lang="en-US" dirty="0">
                <a:solidFill>
                  <a:srgbClr val="222222"/>
                </a:solidFill>
                <a:latin typeface="Arial" panose="020B0604020202020204" pitchFamily="34" charset="0"/>
                <a:cs typeface="Arial" panose="020B0604020202020204" pitchFamily="34" charset="0"/>
              </a:rPr>
              <a:t>. It builds decision trees on different samples and takes their majority vote for classification and average in case of regression.</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45604" y="2924308"/>
            <a:ext cx="11558016" cy="1338828"/>
          </a:xfrm>
          <a:prstGeom prst="rect">
            <a:avLst/>
          </a:prstGeom>
        </p:spPr>
        <p:txBody>
          <a:bodyPr wrap="square">
            <a:spAutoFit/>
          </a:bodyPr>
          <a:lstStyle/>
          <a:p>
            <a:pPr algn="just">
              <a:lnSpc>
                <a:spcPct val="150000"/>
              </a:lnSpc>
            </a:pPr>
            <a:r>
              <a:rPr lang="en-US" dirty="0">
                <a:solidFill>
                  <a:srgbClr val="222222"/>
                </a:solidFill>
                <a:latin typeface="Arial" panose="020B0604020202020204" pitchFamily="34" charset="0"/>
                <a:cs typeface="Arial" panose="020B0604020202020204" pitchFamily="34" charset="0"/>
              </a:rPr>
              <a:t>One of the most important features of the Random Forest Algorithm is that it can handle the data set containing </a:t>
            </a:r>
            <a:r>
              <a:rPr lang="en-US" b="1" dirty="0">
                <a:solidFill>
                  <a:srgbClr val="222222"/>
                </a:solidFill>
                <a:latin typeface="Arial" panose="020B0604020202020204" pitchFamily="34" charset="0"/>
                <a:cs typeface="Arial" panose="020B0604020202020204" pitchFamily="34" charset="0"/>
              </a:rPr>
              <a:t>continuous variables</a:t>
            </a:r>
            <a:r>
              <a:rPr lang="en-US" dirty="0">
                <a:solidFill>
                  <a:srgbClr val="222222"/>
                </a:solidFill>
                <a:latin typeface="Arial" panose="020B0604020202020204" pitchFamily="34" charset="0"/>
                <a:cs typeface="Arial" panose="020B0604020202020204" pitchFamily="34" charset="0"/>
              </a:rPr>
              <a:t> as in the case of regression and </a:t>
            </a:r>
            <a:r>
              <a:rPr lang="en-US" b="1" dirty="0">
                <a:solidFill>
                  <a:srgbClr val="222222"/>
                </a:solidFill>
                <a:latin typeface="Arial" panose="020B0604020202020204" pitchFamily="34" charset="0"/>
                <a:cs typeface="Arial" panose="020B0604020202020204" pitchFamily="34" charset="0"/>
              </a:rPr>
              <a:t>categorical variables</a:t>
            </a:r>
            <a:r>
              <a:rPr lang="en-US" dirty="0">
                <a:solidFill>
                  <a:srgbClr val="222222"/>
                </a:solidFill>
                <a:latin typeface="Arial" panose="020B0604020202020204" pitchFamily="34" charset="0"/>
                <a:cs typeface="Arial" panose="020B0604020202020204" pitchFamily="34" charset="0"/>
              </a:rPr>
              <a:t> as in the case of classification. It performs better results for classification problems.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988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471" y="793742"/>
            <a:ext cx="5477782" cy="523220"/>
          </a:xfrm>
          <a:prstGeom prst="rect">
            <a:avLst/>
          </a:prstGeom>
        </p:spPr>
        <p:txBody>
          <a:bodyPr wrap="none">
            <a:spAutoFit/>
          </a:bodyPr>
          <a:lstStyle/>
          <a:p>
            <a:r>
              <a:rPr lang="en-US" sz="2800" b="1" dirty="0" smtClean="0">
                <a:latin typeface="Arial" panose="020B0604020202020204" pitchFamily="34" charset="0"/>
                <a:cs typeface="Arial" panose="020B0604020202020204" pitchFamily="34" charset="0"/>
              </a:rPr>
              <a:t>Brief Overview Of Presentation</a:t>
            </a:r>
            <a:endParaRPr lang="en-IN" sz="2800" b="1" dirty="0">
              <a:latin typeface="Arial" panose="020B0604020202020204" pitchFamily="34" charset="0"/>
              <a:cs typeface="Arial" panose="020B0604020202020204" pitchFamily="34" charset="0"/>
            </a:endParaRPr>
          </a:p>
        </p:txBody>
      </p:sp>
      <p:sp>
        <p:nvSpPr>
          <p:cNvPr id="3" name="TextBox 2"/>
          <p:cNvSpPr txBox="1"/>
          <p:nvPr/>
        </p:nvSpPr>
        <p:spPr>
          <a:xfrm>
            <a:off x="612648" y="1435608"/>
            <a:ext cx="11219688"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Decision Tree</a:t>
            </a:r>
          </a:p>
          <a:p>
            <a:pPr marL="285750" indent="-285750" algn="just">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Ensemble Method</a:t>
            </a:r>
          </a:p>
          <a:p>
            <a:pPr marL="285750" indent="-285750" algn="just">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Training and </a:t>
            </a:r>
            <a:r>
              <a:rPr lang="en-IN" sz="2400" dirty="0" smtClean="0">
                <a:latin typeface="Arial" panose="020B0604020202020204" pitchFamily="34" charset="0"/>
                <a:cs typeface="Arial" panose="020B0604020202020204" pitchFamily="34" charset="0"/>
              </a:rPr>
              <a:t>Prediction</a:t>
            </a:r>
            <a:endParaRPr lang="en-US" sz="2400" dirty="0" smtClean="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Hyper Parameters</a:t>
            </a:r>
          </a:p>
          <a:p>
            <a:pPr marL="285750" indent="-285750" algn="just">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Benefits </a:t>
            </a:r>
            <a:r>
              <a:rPr lang="en-IN" sz="2400" dirty="0" smtClean="0">
                <a:latin typeface="Arial" panose="020B0604020202020204" pitchFamily="34" charset="0"/>
                <a:cs typeface="Arial" panose="020B0604020202020204" pitchFamily="34" charset="0"/>
              </a:rPr>
              <a:t>And Challenges</a:t>
            </a:r>
          </a:p>
          <a:p>
            <a:pPr marL="285750" indent="-285750" algn="just">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Applications</a:t>
            </a:r>
          </a:p>
        </p:txBody>
      </p:sp>
    </p:spTree>
    <p:extLst>
      <p:ext uri="{BB962C8B-B14F-4D97-AF65-F5344CB8AC3E}">
        <p14:creationId xmlns:p14="http://schemas.microsoft.com/office/powerpoint/2010/main" val="3574787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cision Tree Algorithm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50" y="1650379"/>
            <a:ext cx="6406376" cy="427091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7442897" y="1459847"/>
            <a:ext cx="4031707" cy="4651979"/>
          </a:xfrm>
          <a:prstGeom prst="rect">
            <a:avLst/>
          </a:prstGeom>
        </p:spPr>
        <p:txBody>
          <a:bodyPr wrap="square">
            <a:spAutoFit/>
          </a:bodyPr>
          <a:lstStyle/>
          <a:p>
            <a:pPr algn="just">
              <a:lnSpc>
                <a:spcPct val="150000"/>
              </a:lnSpc>
            </a:pPr>
            <a:r>
              <a:rPr lang="en-US" sz="2000" dirty="0" smtClean="0">
                <a:latin typeface="Arial" panose="020B0604020202020204" pitchFamily="34" charset="0"/>
                <a:cs typeface="Arial" panose="020B0604020202020204" pitchFamily="34" charset="0"/>
              </a:rPr>
              <a:t>Decision </a:t>
            </a:r>
            <a:r>
              <a:rPr lang="en-US" sz="2000" dirty="0">
                <a:latin typeface="Arial" panose="020B0604020202020204" pitchFamily="34" charset="0"/>
                <a:cs typeface="Arial" panose="020B0604020202020204" pitchFamily="34" charset="0"/>
              </a:rPr>
              <a:t>trees are simple, interpretable algorithms that can handle both categorical and numerical features, and can be easily visualized. They provide a good starting point for more complex algorithms such as Random Forest, where multiple decision trees are combined to form a single ensemble model.</a:t>
            </a:r>
            <a:endParaRPr lang="en-IN" sz="2000" dirty="0">
              <a:latin typeface="Arial" panose="020B0604020202020204" pitchFamily="34" charset="0"/>
              <a:cs typeface="Arial" panose="020B0604020202020204" pitchFamily="34" charset="0"/>
            </a:endParaRPr>
          </a:p>
        </p:txBody>
      </p:sp>
      <p:sp>
        <p:nvSpPr>
          <p:cNvPr id="3" name="TextBox 2"/>
          <p:cNvSpPr txBox="1"/>
          <p:nvPr/>
        </p:nvSpPr>
        <p:spPr>
          <a:xfrm>
            <a:off x="389750" y="892098"/>
            <a:ext cx="814039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Concept of Decision Tree in Random Forest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55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064" y="987552"/>
            <a:ext cx="9034272"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Ensemble Method : </a:t>
            </a:r>
            <a:endParaRPr lang="en-IN" sz="2400" b="1" dirty="0">
              <a:latin typeface="Arial" panose="020B0604020202020204" pitchFamily="34" charset="0"/>
              <a:cs typeface="Arial" panose="020B0604020202020204" pitchFamily="34" charset="0"/>
            </a:endParaRPr>
          </a:p>
        </p:txBody>
      </p:sp>
      <p:sp>
        <p:nvSpPr>
          <p:cNvPr id="3" name="TextBox 2"/>
          <p:cNvSpPr txBox="1"/>
          <p:nvPr/>
        </p:nvSpPr>
        <p:spPr>
          <a:xfrm>
            <a:off x="512064" y="1618488"/>
            <a:ext cx="11036808" cy="175432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Based on ensemble technique, the random forest algorithm executes</a:t>
            </a:r>
            <a:r>
              <a:rPr lang="en-IN" dirty="0" smtClean="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 ensemble method is a machine learning technique where multiple models are combined to produce a single prediction. The idea behind ensemble methods is that combining multiple models can result in a more accurate prediction than relying on a single model.</a:t>
            </a:r>
            <a:endParaRPr lang="en-IN" dirty="0">
              <a:latin typeface="Arial" panose="020B0604020202020204" pitchFamily="34" charset="0"/>
              <a:cs typeface="Arial" panose="020B0604020202020204" pitchFamily="34" charset="0"/>
            </a:endParaRPr>
          </a:p>
        </p:txBody>
      </p:sp>
      <p:pic>
        <p:nvPicPr>
          <p:cNvPr id="1026" name="Picture 2" descr="Ensemble Methods - Overview, Categories, Main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551" y="3624749"/>
            <a:ext cx="6583553" cy="27083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676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08758" y="756140"/>
            <a:ext cx="11459689" cy="6157713"/>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100" b="1" i="0" u="none" strike="noStrike" cap="none" normalizeH="0" baseline="0" dirty="0" smtClean="0">
                <a:ln>
                  <a:noFill/>
                </a:ln>
                <a:effectLst/>
                <a:cs typeface="Arial" panose="020B0604020202020204" pitchFamily="34" charset="0"/>
              </a:rPr>
              <a:t>There are several types of ensemble methods, including:</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100" b="1" i="0" u="none" strike="noStrike" cap="none" normalizeH="0" baseline="0" dirty="0" smtClean="0">
                <a:ln>
                  <a:noFill/>
                </a:ln>
                <a:effectLst/>
                <a:cs typeface="Arial" panose="020B0604020202020204" pitchFamily="34" charset="0"/>
              </a:rPr>
              <a:t>Bagging</a:t>
            </a:r>
            <a:r>
              <a:rPr kumimoji="0" lang="en-US" altLang="en-US" sz="2100" b="0" i="0" u="none" strike="noStrike" cap="none" normalizeH="0" baseline="0" dirty="0" smtClean="0">
                <a:ln>
                  <a:noFill/>
                </a:ln>
                <a:effectLst/>
                <a:cs typeface="Arial" panose="020B0604020202020204" pitchFamily="34" charset="0"/>
              </a:rPr>
              <a:t>: Bagging (or Bootstrapped Aggregation) is a technique where multiple models are trained on different bootstrapped samples of the data, and the predictions of these models are combined.</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100" b="1" i="0" u="none" strike="noStrike" cap="none" normalizeH="0" baseline="0" dirty="0" smtClean="0">
                <a:ln>
                  <a:noFill/>
                </a:ln>
                <a:effectLst/>
                <a:cs typeface="Arial" panose="020B0604020202020204" pitchFamily="34" charset="0"/>
              </a:rPr>
              <a:t>Boosting</a:t>
            </a:r>
            <a:r>
              <a:rPr kumimoji="0" lang="en-US" altLang="en-US" sz="2100" b="0" i="0" u="none" strike="noStrike" cap="none" normalizeH="0" baseline="0" dirty="0" smtClean="0">
                <a:ln>
                  <a:noFill/>
                </a:ln>
                <a:effectLst/>
                <a:cs typeface="Arial" panose="020B0604020202020204" pitchFamily="34" charset="0"/>
              </a:rPr>
              <a:t>: Boosting is a technique where multiple models are trained sequentially, with each model attempting to correct the mistakes made by the previous model.</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100" b="1" i="0" u="none" strike="noStrike" cap="none" normalizeH="0" baseline="0" dirty="0" smtClean="0">
                <a:ln>
                  <a:noFill/>
                </a:ln>
                <a:effectLst/>
                <a:cs typeface="Arial" panose="020B0604020202020204" pitchFamily="34" charset="0"/>
              </a:rPr>
              <a:t>Stacking</a:t>
            </a:r>
            <a:r>
              <a:rPr kumimoji="0" lang="en-US" altLang="en-US" sz="2100" b="0" i="0" u="none" strike="noStrike" cap="none" normalizeH="0" baseline="0" dirty="0" smtClean="0">
                <a:ln>
                  <a:noFill/>
                </a:ln>
                <a:effectLst/>
                <a:cs typeface="Arial" panose="020B0604020202020204" pitchFamily="34" charset="0"/>
              </a:rPr>
              <a:t>: Stacking is a technique where multiple models are trained, and the predictions of these models are used as input to a final model, which makes the final prediction.</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endParaRPr lang="en-US" altLang="en-US" sz="2100" dirty="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2100" b="0" i="0" u="none" strike="noStrike" cap="none" normalizeH="0" baseline="0" dirty="0" smtClean="0">
              <a:ln>
                <a:noFill/>
              </a:ln>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100" b="0" i="0" u="none" strike="noStrike" cap="none" normalizeH="0" baseline="0" dirty="0" smtClean="0">
                <a:ln>
                  <a:noFill/>
                </a:ln>
                <a:effectLst/>
                <a:cs typeface="Arial" panose="020B0604020202020204" pitchFamily="34" charset="0"/>
              </a:rPr>
              <a:t/>
            </a:r>
            <a:br>
              <a:rPr kumimoji="0" lang="en-US" altLang="en-US" sz="2100" b="0" i="0" u="none" strike="noStrike" cap="none" normalizeH="0" baseline="0" dirty="0" smtClean="0">
                <a:ln>
                  <a:noFill/>
                </a:ln>
                <a:effectLst/>
                <a:cs typeface="Arial" panose="020B0604020202020204" pitchFamily="34" charset="0"/>
              </a:rPr>
            </a:br>
            <a:endParaRPr kumimoji="0" lang="en-US" altLang="en-US" sz="2100" b="0" i="0" u="none" strike="noStrike" cap="none" normalizeH="0" baseline="0" dirty="0" smtClean="0">
              <a:ln>
                <a:noFill/>
              </a:ln>
              <a:effectLst/>
              <a:cs typeface="Arial" panose="020B0604020202020204" pitchFamily="34" charset="0"/>
            </a:endParaRPr>
          </a:p>
        </p:txBody>
      </p:sp>
    </p:spTree>
    <p:extLst>
      <p:ext uri="{BB962C8B-B14F-4D97-AF65-F5344CB8AC3E}">
        <p14:creationId xmlns:p14="http://schemas.microsoft.com/office/powerpoint/2010/main" val="2129416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semble Learning: Bagging &amp; Boosting | by Fernando López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9" y="1135227"/>
            <a:ext cx="7181205" cy="46151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tacking -Ensemble meta Algorithms for improve predictions | by Ashish  Patel | ML Research Lab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14924" t="5522" r="2688" b="10257"/>
          <a:stretch/>
        </p:blipFill>
        <p:spPr bwMode="auto">
          <a:xfrm>
            <a:off x="7891871" y="1315844"/>
            <a:ext cx="4300129" cy="470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75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151" y="713007"/>
            <a:ext cx="6870792"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Here's how bagging works in Random Forest:</a:t>
            </a:r>
            <a:endParaRPr lang="en-IN" sz="2400" b="1" dirty="0">
              <a:latin typeface="Arial" panose="020B0604020202020204" pitchFamily="34" charset="0"/>
              <a:cs typeface="Arial" panose="020B0604020202020204" pitchFamily="34" charset="0"/>
            </a:endParaRPr>
          </a:p>
        </p:txBody>
      </p:sp>
      <p:sp>
        <p:nvSpPr>
          <p:cNvPr id="3" name="Rectangle 2"/>
          <p:cNvSpPr/>
          <p:nvPr/>
        </p:nvSpPr>
        <p:spPr>
          <a:xfrm>
            <a:off x="462151" y="1341940"/>
            <a:ext cx="11224327" cy="3323987"/>
          </a:xfrm>
          <a:prstGeom prst="rect">
            <a:avLst/>
          </a:prstGeom>
        </p:spPr>
        <p:txBody>
          <a:bodyPr wrap="square">
            <a:spAutoFit/>
          </a:bodyPr>
          <a:lstStyle/>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The training dataset is sampled with replacement to create several smaller datasets, known as bootstrap samples. Each bootstrap sample is of the same size as the original training dataset.</a:t>
            </a:r>
          </a:p>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A decision tree is then trained on each bootstrap sample. These decision trees are called base models or weak learners.</a:t>
            </a:r>
          </a:p>
          <a:p>
            <a:pPr algn="just">
              <a:lnSpc>
                <a:spcPct val="150000"/>
              </a:lnSpc>
              <a:buFont typeface="+mj-lt"/>
              <a:buAutoNum type="arabicPeriod"/>
            </a:pPr>
            <a:r>
              <a:rPr lang="en-US" sz="2000" dirty="0">
                <a:latin typeface="Arial" panose="020B0604020202020204" pitchFamily="34" charset="0"/>
                <a:cs typeface="Arial" panose="020B0604020202020204" pitchFamily="34" charset="0"/>
              </a:rPr>
              <a:t>The predictions of all the base models are combined to form the final prediction of the Random Forest. The final prediction is made by taking the average or majority vote of all the base models, depending on whether the problem is regression or classification.</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22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andom Forest Classifier Tutorial: How to Use Tree-Based Algorithms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371" y="926744"/>
            <a:ext cx="9735556" cy="52645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89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1082</TotalTime>
  <Words>1315</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Gill Sans MT</vt:lpstr>
      <vt:lpstr>Wingdings 2</vt:lpstr>
      <vt:lpstr>Dividend</vt:lpstr>
      <vt:lpstr> RaNDOM FOREST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CLASSIFICATION</dc:title>
  <dc:creator>lenovo</dc:creator>
  <cp:lastModifiedBy>lenovo</cp:lastModifiedBy>
  <cp:revision>15</cp:revision>
  <dcterms:created xsi:type="dcterms:W3CDTF">2023-02-02T05:20:20Z</dcterms:created>
  <dcterms:modified xsi:type="dcterms:W3CDTF">2023-02-03T05:15:34Z</dcterms:modified>
</cp:coreProperties>
</file>