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648"/>
    <a:srgbClr val="2C3849"/>
    <a:srgbClr val="FE5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1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AF70-57EA-4018-BB27-42F0C58D0415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1D65-6B51-465C-B825-FF3EF3A9D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3">
            <a:extLst>
              <a:ext uri="{FF2B5EF4-FFF2-40B4-BE49-F238E27FC236}">
                <a16:creationId xmlns:a16="http://schemas.microsoft.com/office/drawing/2014/main" id="{A1D0596B-2345-4362-9066-BCC0739F703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2B3648"/>
          </a:solidFill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B200352E-25A1-4F38-A81F-85ACDAE6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0" b="81579"/>
          <a:stretch/>
        </p:blipFill>
        <p:spPr>
          <a:xfrm>
            <a:off x="10792326" y="0"/>
            <a:ext cx="1399674" cy="12633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61A0-2414-4383-8FE0-5BFD8F6D515B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9E98-C29E-4D55-A2B8-829C5DB2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71931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Раздел 9</a:t>
            </a:r>
            <a:br>
              <a:rPr lang="ru-RU" sz="2800" dirty="0">
                <a:solidFill>
                  <a:schemeClr val="bg1"/>
                </a:solidFill>
                <a:latin typeface="PT Sans" panose="020B0503020203020204"/>
              </a:rPr>
            </a:br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Дифференциальные уравнения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20DA51-E13E-4EAF-93BC-85CCD4FDA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090" y="2430061"/>
            <a:ext cx="4572000" cy="115026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Дифференциальные уравнения высшего порядка. 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Основные понятия. </a:t>
            </a:r>
          </a:p>
        </p:txBody>
      </p:sp>
    </p:spTree>
    <p:extLst>
      <p:ext uri="{BB962C8B-B14F-4D97-AF65-F5344CB8AC3E}">
        <p14:creationId xmlns:p14="http://schemas.microsoft.com/office/powerpoint/2010/main" val="89776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56529F-D13F-41E5-9A9C-E21F60908FDB}"/>
                  </a:ext>
                </a:extLst>
              </p:cNvPr>
              <p:cNvSpPr txBox="1"/>
              <p:nvPr/>
            </p:nvSpPr>
            <p:spPr>
              <a:xfrm>
                <a:off x="665283" y="45731"/>
                <a:ext cx="543071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=0 −</m:t>
                    </m:r>
                    <m:r>
                      <a:rPr lang="ru-RU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уравнение 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по</m:t>
                    </m:r>
                    <m:r>
                      <a:rPr lang="ru-RU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рядка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56529F-D13F-41E5-9A9C-E21F60908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3" y="45731"/>
                <a:ext cx="5430717" cy="404983"/>
              </a:xfrm>
              <a:prstGeom prst="rect">
                <a:avLst/>
              </a:prstGeom>
              <a:blipFill>
                <a:blip r:embed="rId2"/>
                <a:stretch>
                  <a:fillRect l="-898" t="-6061"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6CE3A6-8838-4AC2-8903-C5B00F95823B}"/>
                  </a:ext>
                </a:extLst>
              </p:cNvPr>
              <p:cNvSpPr txBox="1"/>
              <p:nvPr/>
            </p:nvSpPr>
            <p:spPr>
              <a:xfrm>
                <a:off x="1113931" y="599729"/>
                <a:ext cx="4188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задана в области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6CE3A6-8838-4AC2-8903-C5B00F95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31" y="599729"/>
                <a:ext cx="4188775" cy="276999"/>
              </a:xfrm>
              <a:prstGeom prst="rect">
                <a:avLst/>
              </a:prstGeom>
              <a:blipFill>
                <a:blip r:embed="rId3"/>
                <a:stretch>
                  <a:fillRect l="-873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907389-3139-4A87-B96C-44FAA26343C9}"/>
              </a:ext>
            </a:extLst>
          </p:cNvPr>
          <p:cNvSpPr txBox="1"/>
          <p:nvPr/>
        </p:nvSpPr>
        <p:spPr>
          <a:xfrm>
            <a:off x="544056" y="1074770"/>
            <a:ext cx="153439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Определение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740B6-9FB2-4A35-B2BF-533B0B26A86C}"/>
                  </a:ext>
                </a:extLst>
              </p:cNvPr>
              <p:cNvSpPr txBox="1"/>
              <p:nvPr/>
            </p:nvSpPr>
            <p:spPr>
              <a:xfrm>
                <a:off x="393217" y="1470346"/>
                <a:ext cx="43855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Функция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называется решением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уравнения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если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740B6-9FB2-4A35-B2BF-533B0B26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7" y="1470346"/>
                <a:ext cx="4385560" cy="553998"/>
              </a:xfrm>
              <a:prstGeom prst="rect">
                <a:avLst/>
              </a:prstGeom>
              <a:blipFill>
                <a:blip r:embed="rId4"/>
                <a:stretch>
                  <a:fillRect l="-1391" b="-12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7DFDD-8153-42E0-9A7F-5B9E4FDFCB8F}"/>
                  </a:ext>
                </a:extLst>
              </p:cNvPr>
              <p:cNvSpPr txBox="1"/>
              <p:nvPr/>
            </p:nvSpPr>
            <p:spPr>
              <a:xfrm>
                <a:off x="790262" y="2265963"/>
                <a:ext cx="339342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7DFDD-8153-42E0-9A7F-5B9E4FDFC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62" y="2265963"/>
                <a:ext cx="3393429" cy="295594"/>
              </a:xfrm>
              <a:prstGeom prst="rect">
                <a:avLst/>
              </a:prstGeom>
              <a:blipFill>
                <a:blip r:embed="rId5"/>
                <a:stretch>
                  <a:fillRect t="-6250" r="-899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6CFEE-6DE1-44B7-AAA2-A105479D4FF0}"/>
                  </a:ext>
                </a:extLst>
              </p:cNvPr>
              <p:cNvSpPr txBox="1"/>
              <p:nvPr/>
            </p:nvSpPr>
            <p:spPr>
              <a:xfrm>
                <a:off x="790262" y="2769226"/>
                <a:ext cx="4610941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6CFEE-6DE1-44B7-AAA2-A105479D4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62" y="2769226"/>
                <a:ext cx="4610941" cy="317844"/>
              </a:xfrm>
              <a:prstGeom prst="rect">
                <a:avLst/>
              </a:prstGeom>
              <a:blipFill>
                <a:blip r:embed="rId6"/>
                <a:stretch>
                  <a:fillRect l="-794" r="-1455" b="-2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A643F-6737-4C14-8C08-4ACC88EC1531}"/>
                  </a:ext>
                </a:extLst>
              </p:cNvPr>
              <p:cNvSpPr txBox="1"/>
              <p:nvPr/>
            </p:nvSpPr>
            <p:spPr>
              <a:xfrm>
                <a:off x="790262" y="3299234"/>
                <a:ext cx="344536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на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A643F-6737-4C14-8C08-4ACC88EC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62" y="3299234"/>
                <a:ext cx="3445367" cy="312650"/>
              </a:xfrm>
              <a:prstGeom prst="rect">
                <a:avLst/>
              </a:prstGeom>
              <a:blipFill>
                <a:blip r:embed="rId7"/>
                <a:stretch>
                  <a:fillRect l="-1239" t="-3846" r="-1947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A862581-ABAE-46B5-90D2-A558E8EC59BD}"/>
              </a:ext>
            </a:extLst>
          </p:cNvPr>
          <p:cNvSpPr txBox="1"/>
          <p:nvPr/>
        </p:nvSpPr>
        <p:spPr>
          <a:xfrm>
            <a:off x="544056" y="3863118"/>
            <a:ext cx="14525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Задача Коши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8C9C25-01D5-4119-9B75-2833B857D3F7}"/>
                  </a:ext>
                </a:extLst>
              </p:cNvPr>
              <p:cNvSpPr txBox="1"/>
              <p:nvPr/>
            </p:nvSpPr>
            <p:spPr>
              <a:xfrm>
                <a:off x="117469" y="4345712"/>
                <a:ext cx="49370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Требуется найти решение уравнения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удовлетворяющее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начальным условиям: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8C9C25-01D5-4119-9B75-2833B857D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9" y="4345712"/>
                <a:ext cx="4937056" cy="553998"/>
              </a:xfrm>
              <a:prstGeom prst="rect">
                <a:avLst/>
              </a:prstGeom>
              <a:blipFill>
                <a:blip r:embed="rId8"/>
                <a:stretch>
                  <a:fillRect l="-1111" b="-12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3C49F33-C59B-4DF0-BA9F-414750DC5916}"/>
              </a:ext>
            </a:extLst>
          </p:cNvPr>
          <p:cNvGrpSpPr/>
          <p:nvPr/>
        </p:nvGrpSpPr>
        <p:grpSpPr>
          <a:xfrm>
            <a:off x="705298" y="5093775"/>
            <a:ext cx="6081926" cy="1547218"/>
            <a:chOff x="705298" y="5093775"/>
            <a:chExt cx="6081926" cy="154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0417948E-C6F9-4BFD-9D69-FEFD02A73245}"/>
                    </a:ext>
                  </a:extLst>
                </p:cNvPr>
                <p:cNvSpPr/>
                <p:nvPr/>
              </p:nvSpPr>
              <p:spPr>
                <a:xfrm>
                  <a:off x="3156294" y="5682718"/>
                  <a:ext cx="3630930" cy="5068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где 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bSup>
                          </m:e>
                        </m:d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0417948E-C6F9-4BFD-9D69-FEFD02A732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294" y="5682718"/>
                  <a:ext cx="3630930" cy="5068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30289C-68B5-4659-A139-7C168B9CFEB5}"/>
                    </a:ext>
                  </a:extLst>
                </p:cNvPr>
                <p:cNvSpPr txBox="1"/>
                <p:nvPr/>
              </p:nvSpPr>
              <p:spPr>
                <a:xfrm>
                  <a:off x="705298" y="5093775"/>
                  <a:ext cx="2178866" cy="1547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′′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ru-RU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−1)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−1)</m:t>
                                                  </m:r>
                                                </m:sup>
                                              </m:sSub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30289C-68B5-4659-A139-7C168B9CF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98" y="5093775"/>
                  <a:ext cx="2178866" cy="15472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96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6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E5A00-DB05-454F-B27A-44A4DC1638EE}"/>
              </a:ext>
            </a:extLst>
          </p:cNvPr>
          <p:cNvSpPr txBox="1"/>
          <p:nvPr/>
        </p:nvSpPr>
        <p:spPr>
          <a:xfrm>
            <a:off x="154547" y="283336"/>
            <a:ext cx="5252207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Дифференциальные уравнения второго порядка,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разрешенные относительно старшей производной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E83DCD-685C-4171-B74E-03C6B6D683CB}"/>
                  </a:ext>
                </a:extLst>
              </p:cNvPr>
              <p:cNvSpPr txBox="1"/>
              <p:nvPr/>
            </p:nvSpPr>
            <p:spPr>
              <a:xfrm>
                <a:off x="306650" y="1101328"/>
                <a:ext cx="1946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E83DCD-685C-4171-B74E-03C6B6D6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50" y="1101328"/>
                <a:ext cx="1946943" cy="276999"/>
              </a:xfrm>
              <a:prstGeom prst="rect">
                <a:avLst/>
              </a:prstGeom>
              <a:blipFill>
                <a:blip r:embed="rId2"/>
                <a:stretch>
                  <a:fillRect t="-8889" r="-3750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90E6679-BD37-4070-A09F-7355B08CEE6D}"/>
              </a:ext>
            </a:extLst>
          </p:cNvPr>
          <p:cNvGrpSpPr/>
          <p:nvPr/>
        </p:nvGrpSpPr>
        <p:grpSpPr>
          <a:xfrm>
            <a:off x="154547" y="3811393"/>
            <a:ext cx="5830614" cy="1876008"/>
            <a:chOff x="0" y="4900728"/>
            <a:chExt cx="5830614" cy="17511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AF4F0-BAC5-4735-AAEA-6C760D5C9436}"/>
                </a:ext>
              </a:extLst>
            </p:cNvPr>
            <p:cNvSpPr txBox="1"/>
            <p:nvPr/>
          </p:nvSpPr>
          <p:spPr>
            <a:xfrm>
              <a:off x="152103" y="4900728"/>
              <a:ext cx="4370042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Теорема существования и единственности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828FA8-ABF1-4A31-AA1A-5976A4D55C7D}"/>
                    </a:ext>
                  </a:extLst>
                </p:cNvPr>
                <p:cNvSpPr txBox="1"/>
                <p:nvPr/>
              </p:nvSpPr>
              <p:spPr>
                <a:xfrm>
                  <a:off x="142134" y="5476647"/>
                  <a:ext cx="5407699" cy="5358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Если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где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−область в </m:t>
                        </m:r>
                        <m:sSup>
                          <m:sSup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828FA8-ABF1-4A31-AA1A-5976A4D55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4" y="5476647"/>
                  <a:ext cx="5407699" cy="5358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5AED04-356E-4533-ACCD-59A804AB8555}"/>
                    </a:ext>
                  </a:extLst>
                </p:cNvPr>
                <p:cNvSpPr txBox="1"/>
                <p:nvPr/>
              </p:nvSpPr>
              <p:spPr>
                <a:xfrm>
                  <a:off x="2381093" y="5944078"/>
                  <a:ext cx="2500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ru-RU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5AED04-356E-4533-ACCD-59A804AB8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93" y="5944078"/>
                  <a:ext cx="25006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1707" r="-29268" b="-8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590A28-CFCA-4312-B54E-A4E0574FD883}"/>
                    </a:ext>
                  </a:extLst>
                </p:cNvPr>
                <p:cNvSpPr txBox="1"/>
                <p:nvPr/>
              </p:nvSpPr>
              <p:spPr>
                <a:xfrm>
                  <a:off x="1240965" y="6264637"/>
                  <a:ext cx="34111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∃!решение (3)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590A28-CFCA-4312-B54E-A4E0574FD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965" y="6264637"/>
                  <a:ext cx="3411127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8163" r="-1073" b="-265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196C716-9641-48F2-8824-25476F8DD2FA}"/>
                </a:ext>
              </a:extLst>
            </p:cNvPr>
            <p:cNvSpPr/>
            <p:nvPr/>
          </p:nvSpPr>
          <p:spPr>
            <a:xfrm>
              <a:off x="0" y="5320209"/>
              <a:ext cx="5830614" cy="133169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CB66379-8395-4E60-9EDD-4141CF6FBB39}"/>
              </a:ext>
            </a:extLst>
          </p:cNvPr>
          <p:cNvGrpSpPr/>
          <p:nvPr/>
        </p:nvGrpSpPr>
        <p:grpSpPr>
          <a:xfrm>
            <a:off x="275839" y="1699527"/>
            <a:ext cx="4400853" cy="1746465"/>
            <a:chOff x="275839" y="1699527"/>
            <a:chExt cx="4400853" cy="174646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656E12C3-33E1-4701-9B8F-A45DBB248292}"/>
                </a:ext>
              </a:extLst>
            </p:cNvPr>
            <p:cNvGrpSpPr/>
            <p:nvPr/>
          </p:nvGrpSpPr>
          <p:grpSpPr>
            <a:xfrm>
              <a:off x="275839" y="1699527"/>
              <a:ext cx="2051298" cy="1746465"/>
              <a:chOff x="312325" y="3429000"/>
              <a:chExt cx="2051298" cy="17464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958403-A977-467D-AD26-B69C45F6BC4F}"/>
                  </a:ext>
                </a:extLst>
              </p:cNvPr>
              <p:cNvSpPr txBox="1"/>
              <p:nvPr/>
            </p:nvSpPr>
            <p:spPr>
              <a:xfrm>
                <a:off x="437328" y="3429000"/>
                <a:ext cx="1452577" cy="36933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/>
                  <a:t>Задача Коши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C8F57EE-EA47-4AA7-A43C-D1601213440D}"/>
                      </a:ext>
                    </a:extLst>
                  </p:cNvPr>
                  <p:cNvSpPr txBox="1"/>
                  <p:nvPr/>
                </p:nvSpPr>
                <p:spPr>
                  <a:xfrm>
                    <a:off x="733370" y="3926918"/>
                    <a:ext cx="1630253" cy="12485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ru-RU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ru-RU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C8F57EE-EA47-4AA7-A43C-D160121344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370" y="3926918"/>
                    <a:ext cx="1630253" cy="12485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5ABE28A-E87A-4996-956D-0B034C1FD157}"/>
                      </a:ext>
                    </a:extLst>
                  </p:cNvPr>
                  <p:cNvSpPr txBox="1"/>
                  <p:nvPr/>
                </p:nvSpPr>
                <p:spPr>
                  <a:xfrm>
                    <a:off x="312325" y="4301250"/>
                    <a:ext cx="3735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5ABE28A-E87A-4996-956D-0B034C1FD1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25" y="4301250"/>
                    <a:ext cx="37350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968" t="-2174" r="-2258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48FBB6F9-6ACF-4EF4-A2AF-67E5DD2BC3C1}"/>
                    </a:ext>
                  </a:extLst>
                </p:cNvPr>
                <p:cNvSpPr/>
                <p:nvPr/>
              </p:nvSpPr>
              <p:spPr>
                <a:xfrm>
                  <a:off x="2238845" y="2718166"/>
                  <a:ext cx="24378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где 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48FBB6F9-6ACF-4EF4-A2AF-67E5DD2BC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845" y="2718166"/>
                  <a:ext cx="24378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46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E1581-F7E0-4C41-8A3D-00F32050F60D}"/>
              </a:ext>
            </a:extLst>
          </p:cNvPr>
          <p:cNvSpPr txBox="1"/>
          <p:nvPr/>
        </p:nvSpPr>
        <p:spPr>
          <a:xfrm>
            <a:off x="360608" y="386366"/>
            <a:ext cx="17999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Общее решение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0F97E99-BFDA-4AAF-8AF9-E12F89ADC056}"/>
              </a:ext>
            </a:extLst>
          </p:cNvPr>
          <p:cNvGrpSpPr/>
          <p:nvPr/>
        </p:nvGrpSpPr>
        <p:grpSpPr>
          <a:xfrm>
            <a:off x="312686" y="852239"/>
            <a:ext cx="6376169" cy="1580730"/>
            <a:chOff x="312686" y="953036"/>
            <a:chExt cx="6376169" cy="1580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61702C-1316-4B1E-9479-D43ED92ACFA7}"/>
                    </a:ext>
                  </a:extLst>
                </p:cNvPr>
                <p:cNvSpPr txBox="1"/>
                <p:nvPr/>
              </p:nvSpPr>
              <p:spPr>
                <a:xfrm>
                  <a:off x="312686" y="953036"/>
                  <a:ext cx="6376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Функция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общее решение уравнения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если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61702C-1316-4B1E-9479-D43ED92AC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86" y="953036"/>
                  <a:ext cx="6376169" cy="276999"/>
                </a:xfrm>
                <a:prstGeom prst="rect">
                  <a:avLst/>
                </a:prstGeom>
                <a:blipFill>
                  <a:blip r:embed="rId2"/>
                  <a:stretch>
                    <a:fillRect t="-2222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688E6DD-324F-40CA-B2D2-E15BA0D79FAB}"/>
                    </a:ext>
                  </a:extLst>
                </p:cNvPr>
                <p:cNvSpPr txBox="1"/>
                <p:nvPr/>
              </p:nvSpPr>
              <p:spPr>
                <a:xfrm>
                  <a:off x="360608" y="1427373"/>
                  <a:ext cx="4840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решение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при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688E6DD-324F-40CA-B2D2-E15BA0D79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08" y="1427373"/>
                  <a:ext cx="4840043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4444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35640B-FBEF-41A1-86AD-3FF6A5761978}"/>
                    </a:ext>
                  </a:extLst>
                </p:cNvPr>
                <p:cNvSpPr txBox="1"/>
                <p:nvPr/>
              </p:nvSpPr>
              <p:spPr>
                <a:xfrm>
                  <a:off x="403287" y="1887625"/>
                  <a:ext cx="5225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2)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−начальные данные К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оши,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35640B-FBEF-41A1-86AD-3FF6A5761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87" y="1887625"/>
                  <a:ext cx="5225726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8696" b="-3478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5B7FB5-2CF9-4AC0-9B8D-5099F93AF856}"/>
                    </a:ext>
                  </a:extLst>
                </p:cNvPr>
                <p:cNvSpPr txBox="1"/>
                <p:nvPr/>
              </p:nvSpPr>
              <p:spPr>
                <a:xfrm>
                  <a:off x="509053" y="2251316"/>
                  <a:ext cx="5699574" cy="2824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решение задачи Коши (3)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5B7FB5-2CF9-4AC0-9B8D-5099F93AF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53" y="2251316"/>
                  <a:ext cx="5699574" cy="282450"/>
                </a:xfrm>
                <a:prstGeom prst="rect">
                  <a:avLst/>
                </a:prstGeom>
                <a:blipFill>
                  <a:blip r:embed="rId5"/>
                  <a:stretch>
                    <a:fillRect l="-321" t="-2174" r="-1071" b="-3478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4D536F-1C86-4F54-89FB-B64DCE2D1867}"/>
              </a:ext>
            </a:extLst>
          </p:cNvPr>
          <p:cNvSpPr txBox="1"/>
          <p:nvPr/>
        </p:nvSpPr>
        <p:spPr>
          <a:xfrm>
            <a:off x="342737" y="2723831"/>
            <a:ext cx="190949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Частное решение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FA348B-B0CD-41C1-AA97-A10302F24A4A}"/>
              </a:ext>
            </a:extLst>
          </p:cNvPr>
          <p:cNvGrpSpPr/>
          <p:nvPr/>
        </p:nvGrpSpPr>
        <p:grpSpPr>
          <a:xfrm>
            <a:off x="312686" y="3165770"/>
            <a:ext cx="5653791" cy="945030"/>
            <a:chOff x="342737" y="3429000"/>
            <a:chExt cx="5653791" cy="945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C1A520-D4BF-4401-9AB6-D0067F27A57B}"/>
                    </a:ext>
                  </a:extLst>
                </p:cNvPr>
                <p:cNvSpPr txBox="1"/>
                <p:nvPr/>
              </p:nvSpPr>
              <p:spPr>
                <a:xfrm>
                  <a:off x="342737" y="3429000"/>
                  <a:ext cx="5653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Всякое решение, которое получается из общего, если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2C1A520-D4BF-4401-9AB6-D0067F27A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7" y="3429000"/>
                  <a:ext cx="56537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31" b="-260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4DC01C-302A-4665-B548-7CDCDA681BB6}"/>
                    </a:ext>
                  </a:extLst>
                </p:cNvPr>
                <p:cNvSpPr txBox="1"/>
                <p:nvPr/>
              </p:nvSpPr>
              <p:spPr>
                <a:xfrm>
                  <a:off x="342737" y="3763587"/>
                  <a:ext cx="54069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приписать определенное значение произвольным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4DC01C-302A-4665-B548-7CDCDA681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7" y="3763587"/>
                  <a:ext cx="54069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64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852033-00C5-4298-BCC5-CB1524693FD2}"/>
                    </a:ext>
                  </a:extLst>
                </p:cNvPr>
                <p:cNvSpPr txBox="1"/>
                <p:nvPr/>
              </p:nvSpPr>
              <p:spPr>
                <a:xfrm>
                  <a:off x="342737" y="4097031"/>
                  <a:ext cx="53615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постоянным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называется частным решением.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852033-00C5-4298-BCC5-CB1524693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7" y="4097031"/>
                  <a:ext cx="536159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82" r="-227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76C2FF-5266-4735-8EF0-A953D16D8E31}"/>
              </a:ext>
            </a:extLst>
          </p:cNvPr>
          <p:cNvSpPr txBox="1"/>
          <p:nvPr/>
        </p:nvSpPr>
        <p:spPr>
          <a:xfrm>
            <a:off x="342737" y="4219100"/>
            <a:ext cx="227773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Интегральная кривая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437A30-7114-4B78-9377-5BEAD96B0D23}"/>
                  </a:ext>
                </a:extLst>
              </p:cNvPr>
              <p:cNvSpPr txBox="1"/>
              <p:nvPr/>
            </p:nvSpPr>
            <p:spPr>
              <a:xfrm>
                <a:off x="309009" y="4696732"/>
                <a:ext cx="6431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График частного решения называется интегральной кривой.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437A30-7114-4B78-9377-5BEAD96B0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4696732"/>
                <a:ext cx="6431248" cy="276999"/>
              </a:xfrm>
              <a:prstGeom prst="rect">
                <a:avLst/>
              </a:prstGeom>
              <a:blipFill>
                <a:blip r:embed="rId9"/>
                <a:stretch>
                  <a:fillRect l="-1232" t="-2174" r="-379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A30DBE7-AC0A-44AF-A5AC-25F9578101B6}"/>
              </a:ext>
            </a:extLst>
          </p:cNvPr>
          <p:cNvSpPr txBox="1"/>
          <p:nvPr/>
        </p:nvSpPr>
        <p:spPr>
          <a:xfrm>
            <a:off x="360608" y="5154321"/>
            <a:ext cx="18176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Общий интеграл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7A56475-E527-43CB-95DA-24B6E7226B11}"/>
              </a:ext>
            </a:extLst>
          </p:cNvPr>
          <p:cNvGrpSpPr/>
          <p:nvPr/>
        </p:nvGrpSpPr>
        <p:grpSpPr>
          <a:xfrm>
            <a:off x="275282" y="5704244"/>
            <a:ext cx="7111114" cy="634344"/>
            <a:chOff x="275282" y="5704244"/>
            <a:chExt cx="7111114" cy="634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D4CC12-3EA1-4677-9D17-61FD28B6ECE9}"/>
                    </a:ext>
                  </a:extLst>
                </p:cNvPr>
                <p:cNvSpPr txBox="1"/>
                <p:nvPr/>
              </p:nvSpPr>
              <p:spPr>
                <a:xfrm>
                  <a:off x="275282" y="5704244"/>
                  <a:ext cx="6364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Если общее решение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задано в неявном виде уравнением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D4CC12-3EA1-4677-9D17-61FD28B6E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2" y="5704244"/>
                  <a:ext cx="636475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83" t="-2222" r="-575" b="-2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E8EC8F-5ACC-4AC6-B152-AFAA25AD80D9}"/>
                    </a:ext>
                  </a:extLst>
                </p:cNvPr>
                <p:cNvSpPr txBox="1"/>
                <p:nvPr/>
              </p:nvSpPr>
              <p:spPr>
                <a:xfrm>
                  <a:off x="309009" y="6061589"/>
                  <a:ext cx="7077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то это равенство называется общим интегралом.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E8EC8F-5ACC-4AC6-B152-AFAA25AD8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09" y="6061589"/>
                  <a:ext cx="707738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45" b="-260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16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D1BDC-1F31-4007-841F-2BB577B6A6A2}"/>
              </a:ext>
            </a:extLst>
          </p:cNvPr>
          <p:cNvSpPr txBox="1"/>
          <p:nvPr/>
        </p:nvSpPr>
        <p:spPr>
          <a:xfrm>
            <a:off x="425003" y="283335"/>
            <a:ext cx="5259197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Уравнения, допускающие понижение порядка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D1C43-3700-43E8-995A-7B08A0E27E64}"/>
              </a:ext>
            </a:extLst>
          </p:cNvPr>
          <p:cNvSpPr txBox="1"/>
          <p:nvPr/>
        </p:nvSpPr>
        <p:spPr>
          <a:xfrm>
            <a:off x="425003" y="991673"/>
            <a:ext cx="6253379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1. Простейшие уравнения, допускающие понижение порядка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CEA4DC-0580-4457-9982-9C3C6DAAA4ED}"/>
                  </a:ext>
                </a:extLst>
              </p:cNvPr>
              <p:cNvSpPr txBox="1"/>
              <p:nvPr/>
            </p:nvSpPr>
            <p:spPr>
              <a:xfrm>
                <a:off x="423440" y="1466639"/>
                <a:ext cx="121328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CEA4DC-0580-4457-9982-9C3C6DAA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" y="1466639"/>
                <a:ext cx="1213281" cy="288477"/>
              </a:xfrm>
              <a:prstGeom prst="rect">
                <a:avLst/>
              </a:prstGeom>
              <a:blipFill>
                <a:blip r:embed="rId2"/>
                <a:stretch>
                  <a:fillRect l="-4523" t="-8511" b="-34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688CCC-7C8C-42F6-AA95-E01F3DA690F9}"/>
                  </a:ext>
                </a:extLst>
              </p:cNvPr>
              <p:cNvSpPr txBox="1"/>
              <p:nvPr/>
            </p:nvSpPr>
            <p:spPr>
              <a:xfrm>
                <a:off x="425003" y="1988486"/>
                <a:ext cx="3797514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2</a:t>
                </a:r>
                <a:r>
                  <a:rPr lang="ru-RU" dirty="0">
                    <a:solidFill>
                      <a:srgbClr val="00B050"/>
                    </a:solidFill>
                  </a:rPr>
                  <a:t>. Уравнения, не содержащие явно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688CCC-7C8C-42F6-AA95-E01F3DA69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3" y="1988486"/>
                <a:ext cx="3797514" cy="369332"/>
              </a:xfrm>
              <a:prstGeom prst="rect">
                <a:avLst/>
              </a:prstGeom>
              <a:blipFill>
                <a:blip r:embed="rId3"/>
                <a:stretch>
                  <a:fillRect l="-1280" t="-6349" b="-22222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0A05B-28FB-4554-BC77-61BB181551BB}"/>
                  </a:ext>
                </a:extLst>
              </p:cNvPr>
              <p:cNvSpPr txBox="1"/>
              <p:nvPr/>
            </p:nvSpPr>
            <p:spPr>
              <a:xfrm>
                <a:off x="423440" y="2526832"/>
                <a:ext cx="216168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0A05B-28FB-4554-BC77-61BB18155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0" y="2526832"/>
                <a:ext cx="2161682" cy="312650"/>
              </a:xfrm>
              <a:prstGeom prst="rect">
                <a:avLst/>
              </a:prstGeom>
              <a:blipFill>
                <a:blip r:embed="rId4"/>
                <a:stretch>
                  <a:fillRect l="-1972" t="-3922" r="-2254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B9105-27ED-4A3C-AEAF-78AC2FFDD210}"/>
                  </a:ext>
                </a:extLst>
              </p:cNvPr>
              <p:cNvSpPr txBox="1"/>
              <p:nvPr/>
            </p:nvSpPr>
            <p:spPr>
              <a:xfrm>
                <a:off x="466016" y="4215594"/>
                <a:ext cx="3876639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3</a:t>
                </a:r>
                <a:r>
                  <a:rPr lang="ru-RU" dirty="0">
                    <a:solidFill>
                      <a:srgbClr val="00B050"/>
                    </a:solidFill>
                  </a:rPr>
                  <a:t>. Уравнения, не содержащие явно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B9105-27ED-4A3C-AEAF-78AC2FFDD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6" y="4215594"/>
                <a:ext cx="3876639" cy="369332"/>
              </a:xfrm>
              <a:prstGeom prst="rect">
                <a:avLst/>
              </a:prstGeom>
              <a:blipFill>
                <a:blip r:embed="rId5"/>
                <a:stretch>
                  <a:fillRect l="-1097" t="-8065" b="-24194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DFBEA6-8719-42AE-AE47-E91F14CB84A5}"/>
              </a:ext>
            </a:extLst>
          </p:cNvPr>
          <p:cNvGrpSpPr/>
          <p:nvPr/>
        </p:nvGrpSpPr>
        <p:grpSpPr>
          <a:xfrm>
            <a:off x="423440" y="3021487"/>
            <a:ext cx="4884350" cy="880963"/>
            <a:chOff x="423440" y="3021487"/>
            <a:chExt cx="4884350" cy="880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8CB5304-5E62-4768-80B9-5B738C2A48E2}"/>
                    </a:ext>
                  </a:extLst>
                </p:cNvPr>
                <p:cNvSpPr txBox="1"/>
                <p:nvPr/>
              </p:nvSpPr>
              <p:spPr>
                <a:xfrm>
                  <a:off x="423440" y="3021487"/>
                  <a:ext cx="48843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Порядок можно понизить с помощью замены: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8CB5304-5E62-4768-80B9-5B738C2A4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40" y="3021487"/>
                  <a:ext cx="48843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22" r="-125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C09227A-0FF0-47C9-8BDA-7BAD38AE67BE}"/>
                    </a:ext>
                  </a:extLst>
                </p:cNvPr>
                <p:cNvSpPr txBox="1"/>
                <p:nvPr/>
              </p:nvSpPr>
              <p:spPr>
                <a:xfrm>
                  <a:off x="466016" y="3613973"/>
                  <a:ext cx="2664191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)⇒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C09227A-0FF0-47C9-8BDA-7BAD38AE6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16" y="3613973"/>
                  <a:ext cx="2664191" cy="288477"/>
                </a:xfrm>
                <a:prstGeom prst="rect">
                  <a:avLst/>
                </a:prstGeom>
                <a:blipFill>
                  <a:blip r:embed="rId7"/>
                  <a:stretch>
                    <a:fillRect l="-1831" t="-8511" r="-2059" b="-3404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A0ECC1-29CE-4884-83A1-6C0388E54C32}"/>
                  </a:ext>
                </a:extLst>
              </p:cNvPr>
              <p:cNvSpPr txBox="1"/>
              <p:nvPr/>
            </p:nvSpPr>
            <p:spPr>
              <a:xfrm>
                <a:off x="466016" y="4846624"/>
                <a:ext cx="1610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A0ECC1-29CE-4884-83A1-6C0388E54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6" y="4846624"/>
                <a:ext cx="1610441" cy="276999"/>
              </a:xfrm>
              <a:prstGeom prst="rect">
                <a:avLst/>
              </a:prstGeom>
              <a:blipFill>
                <a:blip r:embed="rId8"/>
                <a:stretch>
                  <a:fillRect l="-2642" r="-3019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5508670-1FE4-46EE-B713-F7519358D853}"/>
              </a:ext>
            </a:extLst>
          </p:cNvPr>
          <p:cNvGrpSpPr/>
          <p:nvPr/>
        </p:nvGrpSpPr>
        <p:grpSpPr>
          <a:xfrm>
            <a:off x="466016" y="5349713"/>
            <a:ext cx="4884350" cy="996813"/>
            <a:chOff x="466016" y="5349713"/>
            <a:chExt cx="4884350" cy="996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3227E65-F6E1-4489-9BAB-6D56F36F3DFB}"/>
                    </a:ext>
                  </a:extLst>
                </p:cNvPr>
                <p:cNvSpPr txBox="1"/>
                <p:nvPr/>
              </p:nvSpPr>
              <p:spPr>
                <a:xfrm>
                  <a:off x="466016" y="5349713"/>
                  <a:ext cx="48843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Порядок можно понизить с помощью замены: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3227E65-F6E1-4489-9BAB-6D56F36F3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16" y="5349713"/>
                  <a:ext cx="48843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22" r="-125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02B236D-492F-429D-9DE3-6013DABCFF46}"/>
                    </a:ext>
                  </a:extLst>
                </p:cNvPr>
                <p:cNvSpPr txBox="1"/>
                <p:nvPr/>
              </p:nvSpPr>
              <p:spPr>
                <a:xfrm>
                  <a:off x="466016" y="5771625"/>
                  <a:ext cx="4306820" cy="5749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02B236D-492F-429D-9DE3-6013DABCF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16" y="5771625"/>
                  <a:ext cx="4306820" cy="5749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56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367</Words>
  <Application>Microsoft Office PowerPoint</Application>
  <PresentationFormat>Широкоэкранный</PresentationFormat>
  <Paragraphs>52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PT Sans</vt:lpstr>
      <vt:lpstr>Тема Office</vt:lpstr>
      <vt:lpstr>Раздел 9 Дифференциальные уравнения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Образец</dc:title>
  <dc:creator>admin</dc:creator>
  <cp:lastModifiedBy>Лагунова Марина Витальевна</cp:lastModifiedBy>
  <cp:revision>50</cp:revision>
  <dcterms:created xsi:type="dcterms:W3CDTF">2018-09-18T08:08:21Z</dcterms:created>
  <dcterms:modified xsi:type="dcterms:W3CDTF">2020-04-29T08:39:37Z</dcterms:modified>
</cp:coreProperties>
</file>