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648"/>
    <a:srgbClr val="2C3849"/>
    <a:srgbClr val="FE5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16" autoAdjust="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AAF70-57EA-4018-BB27-42F0C58D0415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D1D65-6B51-465C-B825-FF3EF3A9D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996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97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6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3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99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0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1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08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49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3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9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97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3">
            <a:extLst>
              <a:ext uri="{FF2B5EF4-FFF2-40B4-BE49-F238E27FC236}">
                <a16:creationId xmlns:a16="http://schemas.microsoft.com/office/drawing/2014/main" id="{A1D0596B-2345-4362-9066-BCC0739F703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2B3648"/>
          </a:solidFill>
        </p:spPr>
      </p:pic>
      <p:pic>
        <p:nvPicPr>
          <p:cNvPr id="8" name="Объект 3">
            <a:extLst>
              <a:ext uri="{FF2B5EF4-FFF2-40B4-BE49-F238E27FC236}">
                <a16:creationId xmlns:a16="http://schemas.microsoft.com/office/drawing/2014/main" id="{B200352E-25A1-4F38-A81F-85ACDAE63E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20" b="81579"/>
          <a:stretch/>
        </p:blipFill>
        <p:spPr>
          <a:xfrm>
            <a:off x="10792326" y="0"/>
            <a:ext cx="1399674" cy="126331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61A0-2414-4383-8FE0-5BFD8F6D515B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67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C9E98-C29E-4D55-A2B8-829C5DB2F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572000" cy="719316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chemeClr val="bg1"/>
                </a:solidFill>
                <a:latin typeface="PT Sans" panose="020B0503020203020204"/>
              </a:rPr>
              <a:t>Раздел 9</a:t>
            </a:r>
            <a:br>
              <a:rPr lang="ru-RU" sz="2800" dirty="0">
                <a:solidFill>
                  <a:schemeClr val="bg1"/>
                </a:solidFill>
                <a:latin typeface="PT Sans" panose="020B0503020203020204"/>
              </a:rPr>
            </a:br>
            <a:r>
              <a:rPr lang="ru-RU" sz="2800" dirty="0">
                <a:solidFill>
                  <a:schemeClr val="bg1"/>
                </a:solidFill>
                <a:latin typeface="PT Sans" panose="020B0503020203020204"/>
              </a:rPr>
              <a:t>Дифференциальные уравнения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20DA51-E13E-4EAF-93BC-85CCD4FDA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8090" y="2430061"/>
            <a:ext cx="4572000" cy="1150266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Линейные однородные дифференциальные уравнения 2-го порядка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ru-RU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ЛОДУ2П).</a:t>
            </a:r>
          </a:p>
          <a:p>
            <a:r>
              <a:rPr lang="ru-RU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/часть 1/</a:t>
            </a:r>
          </a:p>
        </p:txBody>
      </p:sp>
    </p:spTree>
    <p:extLst>
      <p:ext uri="{BB962C8B-B14F-4D97-AF65-F5344CB8AC3E}">
        <p14:creationId xmlns:p14="http://schemas.microsoft.com/office/powerpoint/2010/main" val="897768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9D4C9B-A1B7-4ADE-9CBB-94B805EB70D0}"/>
                  </a:ext>
                </a:extLst>
              </p:cNvPr>
              <p:cNvSpPr txBox="1"/>
              <p:nvPr/>
            </p:nvSpPr>
            <p:spPr>
              <a:xfrm>
                <a:off x="674914" y="435428"/>
                <a:ext cx="2856616" cy="289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3) </m:t>
                      </m:r>
                      <m:sSup>
                        <m:sSup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9D4C9B-A1B7-4ADE-9CBB-94B805EB7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4" y="435428"/>
                <a:ext cx="2856616" cy="289951"/>
              </a:xfrm>
              <a:prstGeom prst="rect">
                <a:avLst/>
              </a:prstGeom>
              <a:blipFill>
                <a:blip r:embed="rId2"/>
                <a:stretch>
                  <a:fillRect l="-1496" t="-2083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CB479E-1AA9-4D44-878C-D090812E1979}"/>
                  </a:ext>
                </a:extLst>
              </p:cNvPr>
              <p:cNvSpPr txBox="1"/>
              <p:nvPr/>
            </p:nvSpPr>
            <p:spPr>
              <a:xfrm>
                <a:off x="137886" y="885370"/>
                <a:ext cx="635751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На этот раз не будем вычислять определитель Вронского,</m:t>
                      </m:r>
                    </m:oMath>
                  </m:oMathPara>
                </a14:m>
                <a:endParaRPr lang="ru-RU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воспользуемся определением линейной независимости.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CB479E-1AA9-4D44-878C-D090812E1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6" y="885370"/>
                <a:ext cx="6357510" cy="553998"/>
              </a:xfrm>
              <a:prstGeom prst="rect">
                <a:avLst/>
              </a:prstGeom>
              <a:blipFill>
                <a:blip r:embed="rId3"/>
                <a:stretch>
                  <a:fillRect t="-1099" r="-96" b="-120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34B4B3-72CF-4840-A242-AE1BB89AD1BC}"/>
                  </a:ext>
                </a:extLst>
              </p:cNvPr>
              <p:cNvSpPr txBox="1"/>
              <p:nvPr/>
            </p:nvSpPr>
            <p:spPr>
              <a:xfrm>
                <a:off x="1081314" y="1741714"/>
                <a:ext cx="3005951" cy="289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ru-R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ru-RU" dirty="0">
                        <a:solidFill>
                          <a:schemeClr val="bg1"/>
                        </a:solidFill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34B4B3-72CF-4840-A242-AE1BB89AD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314" y="1741714"/>
                <a:ext cx="3005951" cy="289951"/>
              </a:xfrm>
              <a:prstGeom prst="rect">
                <a:avLst/>
              </a:prstGeom>
              <a:blipFill>
                <a:blip r:embed="rId4"/>
                <a:stretch>
                  <a:fillRect l="-2028" t="-4255" r="-1217" b="-170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06DF01-2C52-4876-8CBA-CABD70BC05D4}"/>
                  </a:ext>
                </a:extLst>
              </p:cNvPr>
              <p:cNvSpPr txBox="1"/>
              <p:nvPr/>
            </p:nvSpPr>
            <p:spPr>
              <a:xfrm>
                <a:off x="1081314" y="2334011"/>
                <a:ext cx="5017079" cy="289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sSup>
                          <m:sSupPr>
                            <m:ctrlPr>
                              <a:rPr lang="ru-R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ru-RU" dirty="0">
                        <a:solidFill>
                          <a:schemeClr val="bg1"/>
                        </a:solidFill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06DF01-2C52-4876-8CBA-CABD70BC0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314" y="2334011"/>
                <a:ext cx="5017079" cy="289951"/>
              </a:xfrm>
              <a:prstGeom prst="rect">
                <a:avLst/>
              </a:prstGeom>
              <a:blipFill>
                <a:blip r:embed="rId5"/>
                <a:stretch>
                  <a:fillRect l="-1215" t="-4255" r="-851" b="-361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C330EF-82D9-4D53-BE51-593C71019A4F}"/>
                  </a:ext>
                </a:extLst>
              </p:cNvPr>
              <p:cNvSpPr txBox="1"/>
              <p:nvPr/>
            </p:nvSpPr>
            <p:spPr>
              <a:xfrm>
                <a:off x="343872" y="2926308"/>
                <a:ext cx="5851730" cy="289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поскольку </m:t>
                      </m:r>
                      <m:sSup>
                        <m:sSup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&gt;0,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а линейная независимость функций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C330EF-82D9-4D53-BE51-593C71019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72" y="2926308"/>
                <a:ext cx="5851730" cy="289951"/>
              </a:xfrm>
              <a:prstGeom prst="rect">
                <a:avLst/>
              </a:prstGeom>
              <a:blipFill>
                <a:blip r:embed="rId6"/>
                <a:stretch>
                  <a:fillRect l="-521" t="-2083" r="-1042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A2103E20-6E1A-45B5-97E0-16284D0C7E68}"/>
                  </a:ext>
                </a:extLst>
              </p:cNvPr>
              <p:cNvSpPr/>
              <p:nvPr/>
            </p:nvSpPr>
            <p:spPr>
              <a:xfrm>
                <a:off x="195366" y="3377636"/>
                <a:ext cx="6788973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на </m:t>
                      </m:r>
                      <m:d>
                        <m:d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∞, +∞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была доказана в первом примере.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A2103E20-6E1A-45B5-97E0-16284D0C7E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66" y="3377636"/>
                <a:ext cx="6788973" cy="374270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8D5355B-44DB-445D-9CD9-C075166410D6}"/>
              </a:ext>
            </a:extLst>
          </p:cNvPr>
          <p:cNvSpPr txBox="1"/>
          <p:nvPr/>
        </p:nvSpPr>
        <p:spPr>
          <a:xfrm>
            <a:off x="343872" y="4110902"/>
            <a:ext cx="125867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Замечание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52A5D2-D745-4037-B166-F3D331DD5D52}"/>
                  </a:ext>
                </a:extLst>
              </p:cNvPr>
              <p:cNvSpPr txBox="1"/>
              <p:nvPr/>
            </p:nvSpPr>
            <p:spPr>
              <a:xfrm>
                <a:off x="324059" y="4564699"/>
                <a:ext cx="5891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Из того, что определитель Вронского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≡0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на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52A5D2-D745-4037-B166-F3D331DD5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59" y="4564699"/>
                <a:ext cx="5891356" cy="276999"/>
              </a:xfrm>
              <a:prstGeom prst="rect">
                <a:avLst/>
              </a:prstGeom>
              <a:blipFill>
                <a:blip r:embed="rId8"/>
                <a:stretch>
                  <a:fillRect l="-827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568A18-6F6D-4688-B9C8-7E8A89660DE4}"/>
                  </a:ext>
                </a:extLst>
              </p:cNvPr>
              <p:cNvSpPr txBox="1"/>
              <p:nvPr/>
            </p:nvSpPr>
            <p:spPr>
              <a:xfrm>
                <a:off x="324059" y="4903592"/>
                <a:ext cx="67197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вообще говоря, не следует, что эти функции линейно зависимы,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568A18-6F6D-4688-B9C8-7E8A89660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59" y="4903592"/>
                <a:ext cx="6719788" cy="276999"/>
              </a:xfrm>
              <a:prstGeom prst="rect">
                <a:avLst/>
              </a:prstGeom>
              <a:blipFill>
                <a:blip r:embed="rId9"/>
                <a:stretch>
                  <a:fillRect l="-998" t="-2174" r="-91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6AB203-6EA0-4C36-8DD8-DA6A24ED6354}"/>
                  </a:ext>
                </a:extLst>
              </p:cNvPr>
              <p:cNvSpPr txBox="1"/>
              <p:nvPr/>
            </p:nvSpPr>
            <p:spPr>
              <a:xfrm>
                <a:off x="324059" y="5264623"/>
                <a:ext cx="6064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но для системы решений ЛОДУ2П  все будет именно так.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6AB203-6EA0-4C36-8DD8-DA6A24ED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59" y="5264623"/>
                <a:ext cx="6064161" cy="276999"/>
              </a:xfrm>
              <a:prstGeom prst="rect">
                <a:avLst/>
              </a:prstGeom>
              <a:blipFill>
                <a:blip r:embed="rId10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CBDAEE-6084-47A1-9885-578174405278}"/>
                  </a:ext>
                </a:extLst>
              </p:cNvPr>
              <p:cNvSpPr txBox="1"/>
              <p:nvPr/>
            </p:nvSpPr>
            <p:spPr>
              <a:xfrm>
                <a:off x="324059" y="5690174"/>
                <a:ext cx="4810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Об этом мы поговорим на следуещей лекции.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CBDAEE-6084-47A1-9885-578174405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59" y="5690174"/>
                <a:ext cx="4810612" cy="276999"/>
              </a:xfrm>
              <a:prstGeom prst="rect">
                <a:avLst/>
              </a:prstGeom>
              <a:blipFill>
                <a:blip r:embed="rId11"/>
                <a:stretch>
                  <a:fillRect l="-634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76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3BA156-A317-4FCC-9009-0D4B9C310594}"/>
                  </a:ext>
                </a:extLst>
              </p:cNvPr>
              <p:cNvSpPr txBox="1"/>
              <p:nvPr/>
            </p:nvSpPr>
            <p:spPr>
              <a:xfrm>
                <a:off x="831273" y="339436"/>
                <a:ext cx="1732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Уравнение вида</m:t>
                    </m:r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3BA156-A317-4FCC-9009-0D4B9C310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3" y="339436"/>
                <a:ext cx="1732847" cy="276999"/>
              </a:xfrm>
              <a:prstGeom prst="rect">
                <a:avLst/>
              </a:prstGeom>
              <a:blipFill>
                <a:blip r:embed="rId2"/>
                <a:stretch>
                  <a:fillRect l="-5965" t="-28889" r="-7018" b="-5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97EFA3-8632-455E-B9C2-A95A5DD3E54E}"/>
                  </a:ext>
                </a:extLst>
              </p:cNvPr>
              <p:cNvSpPr txBox="1"/>
              <p:nvPr/>
            </p:nvSpPr>
            <p:spPr>
              <a:xfrm>
                <a:off x="831273" y="782781"/>
                <a:ext cx="55607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где 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97EFA3-8632-455E-B9C2-A95A5DD3E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3" y="782781"/>
                <a:ext cx="5560753" cy="276999"/>
              </a:xfrm>
              <a:prstGeom prst="rect">
                <a:avLst/>
              </a:prstGeom>
              <a:blipFill>
                <a:blip r:embed="rId3"/>
                <a:stretch>
                  <a:fillRect l="-548" t="-2174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00FF60-60CD-4708-9179-486D81373162}"/>
                  </a:ext>
                </a:extLst>
              </p:cNvPr>
              <p:cNvSpPr txBox="1"/>
              <p:nvPr/>
            </p:nvSpPr>
            <p:spPr>
              <a:xfrm>
                <a:off x="831273" y="1226126"/>
                <a:ext cx="520334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называется линейным однородным уравнением </m:t>
                      </m:r>
                    </m:oMath>
                  </m:oMathPara>
                </a14:m>
                <a:endParaRPr lang="ru-RU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второго порядка </m:t>
                      </m:r>
                      <m:d>
                        <m:d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ЛОДУ2П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00FF60-60CD-4708-9179-486D81373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3" y="1226126"/>
                <a:ext cx="5203348" cy="553998"/>
              </a:xfrm>
              <a:prstGeom prst="rect">
                <a:avLst/>
              </a:prstGeom>
              <a:blipFill>
                <a:blip r:embed="rId4"/>
                <a:stretch>
                  <a:fillRect l="-234" b="-1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A800BFE-5965-4845-B89B-B73F07CAB7B1}"/>
              </a:ext>
            </a:extLst>
          </p:cNvPr>
          <p:cNvSpPr txBox="1"/>
          <p:nvPr/>
        </p:nvSpPr>
        <p:spPr>
          <a:xfrm>
            <a:off x="249382" y="782781"/>
            <a:ext cx="44275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AAEC4-6320-4142-A649-2745D94B6D07}"/>
                  </a:ext>
                </a:extLst>
              </p:cNvPr>
              <p:cNvSpPr txBox="1"/>
              <p:nvPr/>
            </p:nvSpPr>
            <p:spPr>
              <a:xfrm>
                <a:off x="470757" y="2581429"/>
                <a:ext cx="35298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Выразим старшую производную: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AAEC4-6320-4142-A649-2745D94B6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57" y="2581429"/>
                <a:ext cx="3529812" cy="276999"/>
              </a:xfrm>
              <a:prstGeom prst="rect">
                <a:avLst/>
              </a:prstGeom>
              <a:blipFill>
                <a:blip r:embed="rId5"/>
                <a:stretch>
                  <a:fillRect l="-1727" r="-518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50095E-5283-48BB-916D-93D47BE23F0C}"/>
                  </a:ext>
                </a:extLst>
              </p:cNvPr>
              <p:cNvSpPr txBox="1"/>
              <p:nvPr/>
            </p:nvSpPr>
            <p:spPr>
              <a:xfrm>
                <a:off x="470757" y="3368976"/>
                <a:ext cx="25114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50095E-5283-48BB-916D-93D47BE23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57" y="3368976"/>
                <a:ext cx="2511457" cy="276999"/>
              </a:xfrm>
              <a:prstGeom prst="rect">
                <a:avLst/>
              </a:prstGeom>
              <a:blipFill>
                <a:blip r:embed="rId6"/>
                <a:stretch>
                  <a:fillRect l="-1942" r="-1942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E6BD34-1327-4F63-82CF-9C7884B831C6}"/>
                  </a:ext>
                </a:extLst>
              </p:cNvPr>
              <p:cNvSpPr txBox="1"/>
              <p:nvPr/>
            </p:nvSpPr>
            <p:spPr>
              <a:xfrm>
                <a:off x="54522" y="4440332"/>
                <a:ext cx="633750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Из этого равенства видно, что уравнение </m:t>
                      </m:r>
                      <m:d>
                        <m:d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удовлетворяет</m:t>
                      </m:r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условиям теоремы существования и единственности </m:t>
                      </m:r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в области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E6BD34-1327-4F63-82CF-9C7884B83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2" y="4440332"/>
                <a:ext cx="6337504" cy="830997"/>
              </a:xfrm>
              <a:prstGeom prst="rect">
                <a:avLst/>
              </a:prstGeom>
              <a:blipFill>
                <a:blip r:embed="rId7"/>
                <a:stretch>
                  <a:fillRect l="-577" r="-385" b="-72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D91D54-02CE-4366-9B5D-601A5A2A0852}"/>
                  </a:ext>
                </a:extLst>
              </p:cNvPr>
              <p:cNvSpPr txBox="1"/>
              <p:nvPr/>
            </p:nvSpPr>
            <p:spPr>
              <a:xfrm>
                <a:off x="54522" y="5687567"/>
                <a:ext cx="637193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Чтобы научиться решать такие уравнения, </m:t>
                      </m:r>
                    </m:oMath>
                  </m:oMathPara>
                </a14:m>
                <a:endParaRPr lang="ru-RU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нам понадобится много дополнительной информации. </m:t>
                      </m:r>
                    </m:oMath>
                  </m:oMathPara>
                </a14:m>
                <a:endParaRPr lang="ru-RU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Поэтому мы пока оставим это уравнение до лучших времен.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D91D54-02CE-4366-9B5D-601A5A2A0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2" y="5687567"/>
                <a:ext cx="6371936" cy="830997"/>
              </a:xfrm>
              <a:prstGeom prst="rect">
                <a:avLst/>
              </a:prstGeom>
              <a:blipFill>
                <a:blip r:embed="rId8"/>
                <a:stretch>
                  <a:fillRect l="-766" b="-10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61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B0656D-1035-4A44-BB34-FF8F7F7437A2}"/>
              </a:ext>
            </a:extLst>
          </p:cNvPr>
          <p:cNvSpPr txBox="1"/>
          <p:nvPr/>
        </p:nvSpPr>
        <p:spPr>
          <a:xfrm>
            <a:off x="314204" y="283336"/>
            <a:ext cx="4302716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Линейный дифференциальный оператор 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2-го порядка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6894BA0-9ED9-44AA-BB27-3E99AD9DBFDF}"/>
              </a:ext>
            </a:extLst>
          </p:cNvPr>
          <p:cNvGrpSpPr/>
          <p:nvPr/>
        </p:nvGrpSpPr>
        <p:grpSpPr>
          <a:xfrm>
            <a:off x="314204" y="1277257"/>
            <a:ext cx="3264483" cy="809255"/>
            <a:chOff x="314204" y="1277257"/>
            <a:chExt cx="3264483" cy="8092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EB2D5BB-9FB6-4F38-86FD-3875BCED772B}"/>
                    </a:ext>
                  </a:extLst>
                </p:cNvPr>
                <p:cNvSpPr txBox="1"/>
                <p:nvPr/>
              </p:nvSpPr>
              <p:spPr>
                <a:xfrm>
                  <a:off x="314204" y="1277257"/>
                  <a:ext cx="32644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EB2D5BB-9FB6-4F38-86FD-3875BCED77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04" y="1277257"/>
                  <a:ext cx="3264483" cy="276999"/>
                </a:xfrm>
                <a:prstGeom prst="rect">
                  <a:avLst/>
                </a:prstGeom>
                <a:blipFill>
                  <a:blip r:embed="rId2"/>
                  <a:stretch>
                    <a:fillRect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Прямоугольник 3">
                  <a:extLst>
                    <a:ext uri="{FF2B5EF4-FFF2-40B4-BE49-F238E27FC236}">
                      <a16:creationId xmlns:a16="http://schemas.microsoft.com/office/drawing/2014/main" id="{745440C6-A38D-4212-A859-9866ACC82E6D}"/>
                    </a:ext>
                  </a:extLst>
                </p:cNvPr>
                <p:cNvSpPr/>
                <p:nvPr/>
              </p:nvSpPr>
              <p:spPr>
                <a:xfrm>
                  <a:off x="314204" y="1717180"/>
                  <a:ext cx="257512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" name="Прямоугольник 3">
                  <a:extLst>
                    <a:ext uri="{FF2B5EF4-FFF2-40B4-BE49-F238E27FC236}">
                      <a16:creationId xmlns:a16="http://schemas.microsoft.com/office/drawing/2014/main" id="{745440C6-A38D-4212-A859-9866ACC82E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04" y="1717180"/>
                  <a:ext cx="257512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787E78-D089-4D28-A747-1A2EC8427A9D}"/>
                  </a:ext>
                </a:extLst>
              </p:cNvPr>
              <p:cNvSpPr txBox="1"/>
              <p:nvPr/>
            </p:nvSpPr>
            <p:spPr>
              <a:xfrm>
                <a:off x="3578687" y="2301799"/>
                <a:ext cx="1345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787E78-D089-4D28-A747-1A2EC8427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687" y="2301799"/>
                <a:ext cx="1345305" cy="276999"/>
              </a:xfrm>
              <a:prstGeom prst="rect">
                <a:avLst/>
              </a:prstGeom>
              <a:blipFill>
                <a:blip r:embed="rId4"/>
                <a:stretch>
                  <a:fillRect l="-2262" r="-362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56E5B62-BD72-4705-926E-8A9484341419}"/>
              </a:ext>
            </a:extLst>
          </p:cNvPr>
          <p:cNvGrpSpPr/>
          <p:nvPr/>
        </p:nvGrpSpPr>
        <p:grpSpPr>
          <a:xfrm>
            <a:off x="314204" y="2249436"/>
            <a:ext cx="3264483" cy="369332"/>
            <a:chOff x="314204" y="2249436"/>
            <a:chExt cx="3264483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203715-8629-4AB4-98B7-4133DB95D242}"/>
                </a:ext>
              </a:extLst>
            </p:cNvPr>
            <p:cNvSpPr txBox="1"/>
            <p:nvPr/>
          </p:nvSpPr>
          <p:spPr>
            <a:xfrm>
              <a:off x="314204" y="2249436"/>
              <a:ext cx="442750" cy="36933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ru-RU" dirty="0"/>
                <a:t>(1)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A0F367F-1F5E-4BFF-B2E2-996FA1ED5028}"/>
                    </a:ext>
                  </a:extLst>
                </p:cNvPr>
                <p:cNvSpPr txBox="1"/>
                <p:nvPr/>
              </p:nvSpPr>
              <p:spPr>
                <a:xfrm>
                  <a:off x="836398" y="2295602"/>
                  <a:ext cx="27422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A0F367F-1F5E-4BFF-B2E2-996FA1ED5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398" y="2295602"/>
                  <a:ext cx="274228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778" r="-1556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CC8FA2A-ECE7-46EA-8FC9-F038AD684222}"/>
              </a:ext>
            </a:extLst>
          </p:cNvPr>
          <p:cNvSpPr txBox="1"/>
          <p:nvPr/>
        </p:nvSpPr>
        <p:spPr>
          <a:xfrm>
            <a:off x="5000615" y="2249436"/>
            <a:ext cx="44275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(2)</a:t>
            </a:r>
            <a:endParaRPr lang="ru-RU" dirty="0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52B0F7F6-8084-42E4-B19B-14B4512FCED1}"/>
              </a:ext>
            </a:extLst>
          </p:cNvPr>
          <p:cNvGrpSpPr/>
          <p:nvPr/>
        </p:nvGrpSpPr>
        <p:grpSpPr>
          <a:xfrm>
            <a:off x="314204" y="2944615"/>
            <a:ext cx="4014977" cy="369332"/>
            <a:chOff x="314204" y="2944615"/>
            <a:chExt cx="401497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323B49-B25A-40E2-90A3-6D1F654C89B0}"/>
                </a:ext>
              </a:extLst>
            </p:cNvPr>
            <p:cNvSpPr txBox="1"/>
            <p:nvPr/>
          </p:nvSpPr>
          <p:spPr>
            <a:xfrm>
              <a:off x="314204" y="2944615"/>
              <a:ext cx="1185324" cy="3693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Теорема 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2AB6915-576E-413A-B457-99D54C8C9AC9}"/>
                    </a:ext>
                  </a:extLst>
                </p:cNvPr>
                <p:cNvSpPr txBox="1"/>
                <p:nvPr/>
              </p:nvSpPr>
              <p:spPr>
                <a:xfrm>
                  <a:off x="1601768" y="2990781"/>
                  <a:ext cx="2727413" cy="276999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Свойства оператора </m:t>
                        </m:r>
                        <m:sSub>
                          <m:sSub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2AB6915-576E-413A-B457-99D54C8C9A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768" y="2990781"/>
                  <a:ext cx="272741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559" t="-2128" r="-2450" b="-34043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27CAA5-EBE9-46CF-AADB-66720E35C47F}"/>
                  </a:ext>
                </a:extLst>
              </p:cNvPr>
              <p:cNvSpPr txBox="1"/>
              <p:nvPr/>
            </p:nvSpPr>
            <p:spPr>
              <a:xfrm>
                <a:off x="314204" y="3639794"/>
                <a:ext cx="1966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1)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27CAA5-EBE9-46CF-AADB-66720E35C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04" y="3639794"/>
                <a:ext cx="1966885" cy="276999"/>
              </a:xfrm>
              <a:prstGeom prst="rect">
                <a:avLst/>
              </a:prstGeom>
              <a:blipFill>
                <a:blip r:embed="rId7"/>
                <a:stretch>
                  <a:fillRect l="-2484" t="-2174" r="-4037" b="-369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FF00F77-42D3-461B-99D4-B14F64AAA67C}"/>
              </a:ext>
            </a:extLst>
          </p:cNvPr>
          <p:cNvSpPr txBox="1"/>
          <p:nvPr/>
        </p:nvSpPr>
        <p:spPr>
          <a:xfrm>
            <a:off x="2530277" y="3625724"/>
            <a:ext cx="158088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однородность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3FC4801-F594-4218-8492-D315D427EB4C}"/>
                  </a:ext>
                </a:extLst>
              </p:cNvPr>
              <p:cNvSpPr txBox="1"/>
              <p:nvPr/>
            </p:nvSpPr>
            <p:spPr>
              <a:xfrm>
                <a:off x="311382" y="4218060"/>
                <a:ext cx="3267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3FC4801-F594-4218-8492-D315D427E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82" y="4218060"/>
                <a:ext cx="3267305" cy="276999"/>
              </a:xfrm>
              <a:prstGeom prst="rect">
                <a:avLst/>
              </a:prstGeom>
              <a:blipFill>
                <a:blip r:embed="rId8"/>
                <a:stretch>
                  <a:fillRect l="-1119" t="-4444" r="-2425" b="-3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416EDC3-3DCB-44DB-B9F3-CB3997D413E8}"/>
              </a:ext>
            </a:extLst>
          </p:cNvPr>
          <p:cNvSpPr txBox="1"/>
          <p:nvPr/>
        </p:nvSpPr>
        <p:spPr>
          <a:xfrm>
            <a:off x="3636317" y="4196907"/>
            <a:ext cx="154933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аддитивность</a:t>
            </a: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4F606D86-2C03-4645-92A1-4C599ACB624E}"/>
              </a:ext>
            </a:extLst>
          </p:cNvPr>
          <p:cNvGrpSpPr/>
          <p:nvPr/>
        </p:nvGrpSpPr>
        <p:grpSpPr>
          <a:xfrm>
            <a:off x="365563" y="4907042"/>
            <a:ext cx="3645401" cy="400110"/>
            <a:chOff x="365563" y="4907042"/>
            <a:chExt cx="3645401" cy="4001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A75D8E-A5CE-440F-819F-FE6423581B3D}"/>
                </a:ext>
              </a:extLst>
            </p:cNvPr>
            <p:cNvSpPr txBox="1"/>
            <p:nvPr/>
          </p:nvSpPr>
          <p:spPr>
            <a:xfrm>
              <a:off x="365563" y="4937820"/>
              <a:ext cx="1580882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ru-RU" dirty="0"/>
                <a:t>однородность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9E6F9D-240E-4DC6-A967-168D64D37239}"/>
                </a:ext>
              </a:extLst>
            </p:cNvPr>
            <p:cNvSpPr txBox="1"/>
            <p:nvPr/>
          </p:nvSpPr>
          <p:spPr>
            <a:xfrm>
              <a:off x="2051089" y="4907042"/>
              <a:ext cx="31290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ru-RU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717F75-9E95-475D-98BE-B51E9E06D66C}"/>
                </a:ext>
              </a:extLst>
            </p:cNvPr>
            <p:cNvSpPr txBox="1"/>
            <p:nvPr/>
          </p:nvSpPr>
          <p:spPr>
            <a:xfrm>
              <a:off x="2461629" y="4937820"/>
              <a:ext cx="1549335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ru-RU" dirty="0"/>
                <a:t>аддитивность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94B0961-7FA5-46E9-98AC-7C606835E560}"/>
              </a:ext>
            </a:extLst>
          </p:cNvPr>
          <p:cNvSpPr txBox="1"/>
          <p:nvPr/>
        </p:nvSpPr>
        <p:spPr>
          <a:xfrm>
            <a:off x="4108598" y="4922431"/>
            <a:ext cx="150073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= линейность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FB4814-A8E3-4DC8-9341-A69978203C1C}"/>
              </a:ext>
            </a:extLst>
          </p:cNvPr>
          <p:cNvSpPr txBox="1"/>
          <p:nvPr/>
        </p:nvSpPr>
        <p:spPr>
          <a:xfrm>
            <a:off x="329720" y="5494500"/>
            <a:ext cx="172136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Доказательство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4A65F44D-CFA5-42BF-B40B-42759683DAC1}"/>
                  </a:ext>
                </a:extLst>
              </p:cNvPr>
              <p:cNvSpPr/>
              <p:nvPr/>
            </p:nvSpPr>
            <p:spPr>
              <a:xfrm>
                <a:off x="148454" y="6051180"/>
                <a:ext cx="451546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𝐶𝑦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4A65F44D-CFA5-42BF-B40B-42759683D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54" y="6051180"/>
                <a:ext cx="4515467" cy="646331"/>
              </a:xfrm>
              <a:prstGeom prst="rect">
                <a:avLst/>
              </a:prstGeom>
              <a:blipFill>
                <a:blip r:embed="rId9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44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4" grpId="0"/>
      <p:bldP spid="16" grpId="0" animBg="1"/>
      <p:bldP spid="17" grpId="0"/>
      <p:bldP spid="18" grpId="0" animBg="1"/>
      <p:bldP spid="23" grpId="0" animBg="1"/>
      <p:bldP spid="24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879868-497B-4538-A66F-1206F1F18B94}"/>
              </a:ext>
            </a:extLst>
          </p:cNvPr>
          <p:cNvSpPr txBox="1"/>
          <p:nvPr/>
        </p:nvSpPr>
        <p:spPr>
          <a:xfrm>
            <a:off x="326572" y="290064"/>
            <a:ext cx="120199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Следствие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EBE991-8EAB-4E3D-8B94-324F4B47B47F}"/>
                  </a:ext>
                </a:extLst>
              </p:cNvPr>
              <p:cNvSpPr txBox="1"/>
              <p:nvPr/>
            </p:nvSpPr>
            <p:spPr>
              <a:xfrm>
                <a:off x="326572" y="821871"/>
                <a:ext cx="2892651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ru-R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EBE991-8EAB-4E3D-8B94-324F4B47B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2" y="821871"/>
                <a:ext cx="2892651" cy="7561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BFE5C30-A9F4-4207-8DC1-53F48761A9EE}"/>
              </a:ext>
            </a:extLst>
          </p:cNvPr>
          <p:cNvSpPr txBox="1"/>
          <p:nvPr/>
        </p:nvSpPr>
        <p:spPr>
          <a:xfrm>
            <a:off x="326572" y="1832850"/>
            <a:ext cx="96853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0E6832-0C52-4B72-890D-E70C4E75B0C7}"/>
                  </a:ext>
                </a:extLst>
              </p:cNvPr>
              <p:cNvSpPr txBox="1"/>
              <p:nvPr/>
            </p:nvSpPr>
            <p:spPr>
              <a:xfrm>
                <a:off x="326572" y="2432162"/>
                <a:ext cx="2716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0E6832-0C52-4B72-890D-E70C4E75B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2" y="2432162"/>
                <a:ext cx="2716193" cy="276999"/>
              </a:xfrm>
              <a:prstGeom prst="rect">
                <a:avLst/>
              </a:prstGeom>
              <a:blipFill>
                <a:blip r:embed="rId3"/>
                <a:stretch>
                  <a:fillRect l="-1798" r="-1573" b="-3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6E2EAB-4010-4F8F-9FD9-360B5197EE09}"/>
                  </a:ext>
                </a:extLst>
              </p:cNvPr>
              <p:cNvSpPr txBox="1"/>
              <p:nvPr/>
            </p:nvSpPr>
            <p:spPr>
              <a:xfrm>
                <a:off x="326572" y="2936515"/>
                <a:ext cx="3829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2−3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6E2EAB-4010-4F8F-9FD9-360B5197E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2" y="2936515"/>
                <a:ext cx="3829510" cy="276999"/>
              </a:xfrm>
              <a:prstGeom prst="rect">
                <a:avLst/>
              </a:prstGeom>
              <a:blipFill>
                <a:blip r:embed="rId4"/>
                <a:stretch>
                  <a:fillRect l="-1115" t="-4444" b="-3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CF8DC93-1B69-41D2-88D7-A7987A50C0AC}"/>
              </a:ext>
            </a:extLst>
          </p:cNvPr>
          <p:cNvGrpSpPr/>
          <p:nvPr/>
        </p:nvGrpSpPr>
        <p:grpSpPr>
          <a:xfrm>
            <a:off x="338171" y="3490325"/>
            <a:ext cx="4217853" cy="369332"/>
            <a:chOff x="314204" y="2944615"/>
            <a:chExt cx="4217853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74F3FA-D62A-4CDA-BA99-2C07D49DC676}"/>
                </a:ext>
              </a:extLst>
            </p:cNvPr>
            <p:cNvSpPr txBox="1"/>
            <p:nvPr/>
          </p:nvSpPr>
          <p:spPr>
            <a:xfrm>
              <a:off x="314204" y="2944615"/>
              <a:ext cx="1185324" cy="3693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Теорема </a:t>
              </a:r>
              <a:r>
                <a:rPr lang="en-US" dirty="0">
                  <a:solidFill>
                    <a:schemeClr val="bg1"/>
                  </a:solidFill>
                </a:rPr>
                <a:t>2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3DEB3E1-0FBF-41D7-A80D-25FF45C44900}"/>
                    </a:ext>
                  </a:extLst>
                </p:cNvPr>
                <p:cNvSpPr txBox="1"/>
                <p:nvPr/>
              </p:nvSpPr>
              <p:spPr>
                <a:xfrm>
                  <a:off x="1601768" y="2990781"/>
                  <a:ext cx="2930289" cy="276999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Свойства решений ЛОДУ2П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3DEB3E1-0FBF-41D7-A80D-25FF45C44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768" y="2990781"/>
                  <a:ext cx="293028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52" r="-2075" b="-29167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86DE8D-22BA-4FA1-BDAA-CC386CD24B3E}"/>
                  </a:ext>
                </a:extLst>
              </p:cNvPr>
              <p:cNvSpPr txBox="1"/>
              <p:nvPr/>
            </p:nvSpPr>
            <p:spPr>
              <a:xfrm>
                <a:off x="195942" y="3955692"/>
                <a:ext cx="6885475" cy="75616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Если 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решения ЛОДУ2П⇒</m:t>
                      </m:r>
                      <m:nary>
                        <m:naryPr>
                          <m:chr m:val="∑"/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ru-RU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−тоже решение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86DE8D-22BA-4FA1-BDAA-CC386CD24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2" y="3955692"/>
                <a:ext cx="6885475" cy="7561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6E888A6-FC72-4CA3-BC95-CCB9B25773EB}"/>
              </a:ext>
            </a:extLst>
          </p:cNvPr>
          <p:cNvSpPr txBox="1"/>
          <p:nvPr/>
        </p:nvSpPr>
        <p:spPr>
          <a:xfrm>
            <a:off x="282523" y="4844782"/>
            <a:ext cx="172136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Доказательство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0EB987-E743-4608-916C-4595E8F799BD}"/>
                  </a:ext>
                </a:extLst>
              </p:cNvPr>
              <p:cNvSpPr txBox="1"/>
              <p:nvPr/>
            </p:nvSpPr>
            <p:spPr>
              <a:xfrm>
                <a:off x="195942" y="5454039"/>
                <a:ext cx="182210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при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=1,2, …,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0EB987-E743-4608-916C-4595E8F79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2" y="5454039"/>
                <a:ext cx="1822101" cy="553998"/>
              </a:xfrm>
              <a:prstGeom prst="rect">
                <a:avLst/>
              </a:prstGeom>
              <a:blipFill>
                <a:blip r:embed="rId7"/>
                <a:stretch>
                  <a:fillRect l="-2676" r="-1338" b="-120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408088-D5A5-4352-AB15-258BDA06CCD6}"/>
                  </a:ext>
                </a:extLst>
              </p:cNvPr>
              <p:cNvSpPr txBox="1"/>
              <p:nvPr/>
            </p:nvSpPr>
            <p:spPr>
              <a:xfrm>
                <a:off x="2894253" y="5337046"/>
                <a:ext cx="3323539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ru-R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408088-D5A5-4352-AB15-258BDA06C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253" y="5337046"/>
                <a:ext cx="3323539" cy="7561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4725D7B0-4F0D-4793-AAAF-9E61BD2C5E39}"/>
              </a:ext>
            </a:extLst>
          </p:cNvPr>
          <p:cNvSpPr/>
          <p:nvPr/>
        </p:nvSpPr>
        <p:spPr>
          <a:xfrm>
            <a:off x="2148114" y="5454039"/>
            <a:ext cx="638629" cy="551418"/>
          </a:xfrm>
          <a:prstGeom prst="rightArrow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81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7" grpId="0"/>
      <p:bldP spid="11" grpId="0" animBg="1"/>
      <p:bldP spid="12" grpId="0" animBg="1"/>
      <p:bldP spid="13" grpId="0"/>
      <p:bldP spid="14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A5B2C1-C25A-4617-A568-794E91A6CEF3}"/>
              </a:ext>
            </a:extLst>
          </p:cNvPr>
          <p:cNvSpPr txBox="1"/>
          <p:nvPr/>
        </p:nvSpPr>
        <p:spPr>
          <a:xfrm>
            <a:off x="261148" y="225279"/>
            <a:ext cx="5163593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Линейная зависимость и линейная независимость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системы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4ADCB-20B8-49D6-9799-09813FA8A22B}"/>
              </a:ext>
            </a:extLst>
          </p:cNvPr>
          <p:cNvSpPr txBox="1"/>
          <p:nvPr/>
        </p:nvSpPr>
        <p:spPr>
          <a:xfrm>
            <a:off x="261148" y="1189950"/>
            <a:ext cx="152528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Определение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9FE39C78-0E01-4FE9-B807-4786B5EF7FB1}"/>
              </a:ext>
            </a:extLst>
          </p:cNvPr>
          <p:cNvGrpSpPr/>
          <p:nvPr/>
        </p:nvGrpSpPr>
        <p:grpSpPr>
          <a:xfrm>
            <a:off x="261148" y="1739122"/>
            <a:ext cx="9480031" cy="1432474"/>
            <a:chOff x="261148" y="1739122"/>
            <a:chExt cx="9480031" cy="14324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2C27CE3-92B5-46F7-871C-5A2E00606D63}"/>
                    </a:ext>
                  </a:extLst>
                </p:cNvPr>
                <p:cNvSpPr txBox="1"/>
                <p:nvPr/>
              </p:nvSpPr>
              <p:spPr>
                <a:xfrm>
                  <a:off x="261148" y="1739122"/>
                  <a:ext cx="94800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Система функций </m:t>
                        </m:r>
                        <m:sSub>
                          <m:sSub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называется линейно зависимой </m:t>
                        </m:r>
                        <m:d>
                          <m:d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ЛЗ</m:t>
                            </m:r>
                          </m:e>
                        </m:d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на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если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2C27CE3-92B5-46F7-871C-5A2E00606D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48" y="1739122"/>
                  <a:ext cx="948003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29" t="-2174" b="-326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1B82025-F5D9-4BA2-A1FD-83EAF52C1BEF}"/>
                    </a:ext>
                  </a:extLst>
                </p:cNvPr>
                <p:cNvSpPr txBox="1"/>
                <p:nvPr/>
              </p:nvSpPr>
              <p:spPr>
                <a:xfrm>
                  <a:off x="261148" y="2288294"/>
                  <a:ext cx="7670370" cy="287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&gt;0, 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такие, что выполняется условие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1B82025-F5D9-4BA2-A1FD-83EAF52C1B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48" y="2288294"/>
                  <a:ext cx="7670370" cy="287964"/>
                </a:xfrm>
                <a:prstGeom prst="rect">
                  <a:avLst/>
                </a:prstGeom>
                <a:blipFill>
                  <a:blip r:embed="rId3"/>
                  <a:stretch>
                    <a:fillRect l="-238" t="-2083" r="-318" b="-2291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5E74718-A5A1-4744-BECD-395F3E20D3E8}"/>
                    </a:ext>
                  </a:extLst>
                </p:cNvPr>
                <p:cNvSpPr txBox="1"/>
                <p:nvPr/>
              </p:nvSpPr>
              <p:spPr>
                <a:xfrm>
                  <a:off x="914291" y="2848431"/>
                  <a:ext cx="49028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≡0 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на </m:t>
                        </m:r>
                        <m:d>
                          <m:d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5E74718-A5A1-4744-BECD-395F3E20D3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291" y="2848431"/>
                  <a:ext cx="4902817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2391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713271-1EDF-426A-8430-C6D94C91CA03}"/>
                </a:ext>
              </a:extLst>
            </p:cNvPr>
            <p:cNvSpPr txBox="1"/>
            <p:nvPr/>
          </p:nvSpPr>
          <p:spPr>
            <a:xfrm>
              <a:off x="261148" y="2802264"/>
              <a:ext cx="442750" cy="36933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(3)</a:t>
              </a:r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FC55DD81-D211-4BAE-82D1-E6D7BD471B02}"/>
                  </a:ext>
                </a:extLst>
              </p:cNvPr>
              <p:cNvSpPr/>
              <p:nvPr/>
            </p:nvSpPr>
            <p:spPr>
              <a:xfrm>
                <a:off x="76482" y="3363239"/>
                <a:ext cx="99131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Система функций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называется линейно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не</m:t>
                      </m:r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зависимой 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Л</m:t>
                          </m:r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Н</m:t>
                          </m:r>
                        </m:e>
                      </m:d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на 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если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FC55DD81-D211-4BAE-82D1-E6D7BD471B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2" y="3363239"/>
                <a:ext cx="991316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81A7C721-49D9-4009-9ECE-3D60A89B973D}"/>
                  </a:ext>
                </a:extLst>
              </p:cNvPr>
              <p:cNvSpPr/>
              <p:nvPr/>
            </p:nvSpPr>
            <p:spPr>
              <a:xfrm>
                <a:off x="76482" y="3958577"/>
                <a:ext cx="75723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≡0 </m:t>
                      </m:r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на </m:t>
                      </m:r>
                      <m:d>
                        <m:d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81A7C721-49D9-4009-9ECE-3D60A89B9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2" y="3958577"/>
                <a:ext cx="7572394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C384623-4F5C-4A2D-9D53-E970721DF049}"/>
              </a:ext>
            </a:extLst>
          </p:cNvPr>
          <p:cNvSpPr txBox="1"/>
          <p:nvPr/>
        </p:nvSpPr>
        <p:spPr>
          <a:xfrm>
            <a:off x="261148" y="4744721"/>
            <a:ext cx="125867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Замечание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599759-FA11-4786-817E-4678C4A54CBA}"/>
                  </a:ext>
                </a:extLst>
              </p:cNvPr>
              <p:cNvSpPr txBox="1"/>
              <p:nvPr/>
            </p:nvSpPr>
            <p:spPr>
              <a:xfrm>
                <a:off x="261148" y="5308865"/>
                <a:ext cx="7627153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Система функций 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линейно зависима на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d>
                        <m:dPr>
                          <m:begChr m:val="["/>
                          <m:endChr m:val=""/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599759-FA11-4786-817E-4678C4A54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48" y="5308865"/>
                <a:ext cx="7627153" cy="6163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7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5668BB-4823-49D9-88CB-785B430F8D8D}"/>
              </a:ext>
            </a:extLst>
          </p:cNvPr>
          <p:cNvSpPr txBox="1"/>
          <p:nvPr/>
        </p:nvSpPr>
        <p:spPr>
          <a:xfrm>
            <a:off x="704493" y="532939"/>
            <a:ext cx="1122423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Примеры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030F75-6DB3-4DD3-8D06-9B9CFE88CEA2}"/>
                  </a:ext>
                </a:extLst>
              </p:cNvPr>
              <p:cNvSpPr txBox="1"/>
              <p:nvPr/>
            </p:nvSpPr>
            <p:spPr>
              <a:xfrm>
                <a:off x="2294878" y="1295401"/>
                <a:ext cx="1134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1)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030F75-6DB3-4DD3-8D06-9B9CFE88C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878" y="1295401"/>
                <a:ext cx="1134221" cy="276999"/>
              </a:xfrm>
              <a:prstGeom prst="rect">
                <a:avLst/>
              </a:prstGeom>
              <a:blipFill>
                <a:blip r:embed="rId2"/>
                <a:stretch>
                  <a:fillRect l="-4278" t="-4444" r="-1070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604DF0-2E7C-4B07-A396-50D1BE2489DF}"/>
                  </a:ext>
                </a:extLst>
              </p:cNvPr>
              <p:cNvSpPr txBox="1"/>
              <p:nvPr/>
            </p:nvSpPr>
            <p:spPr>
              <a:xfrm>
                <a:off x="2294878" y="1868593"/>
                <a:ext cx="10038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2) 1,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604DF0-2E7C-4B07-A396-50D1BE248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878" y="1868593"/>
                <a:ext cx="1003800" cy="276999"/>
              </a:xfrm>
              <a:prstGeom prst="rect">
                <a:avLst/>
              </a:prstGeom>
              <a:blipFill>
                <a:blip r:embed="rId3"/>
                <a:stretch>
                  <a:fillRect l="-4848" t="-4444" r="-1818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2356B4-DE76-49FF-A073-915B2FED3E8E}"/>
                  </a:ext>
                </a:extLst>
              </p:cNvPr>
              <p:cNvSpPr txBox="1"/>
              <p:nvPr/>
            </p:nvSpPr>
            <p:spPr>
              <a:xfrm>
                <a:off x="2294878" y="2441785"/>
                <a:ext cx="1224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3)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ctg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2356B4-DE76-49FF-A073-915B2FED3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878" y="2441785"/>
                <a:ext cx="1224245" cy="276999"/>
              </a:xfrm>
              <a:prstGeom prst="rect">
                <a:avLst/>
              </a:prstGeom>
              <a:blipFill>
                <a:blip r:embed="rId4"/>
                <a:stretch>
                  <a:fillRect l="-3980" t="-4444" r="-1493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BA5246-197D-4BE5-8B7D-511960FB52CB}"/>
                  </a:ext>
                </a:extLst>
              </p:cNvPr>
              <p:cNvSpPr txBox="1"/>
              <p:nvPr/>
            </p:nvSpPr>
            <p:spPr>
              <a:xfrm>
                <a:off x="2309754" y="2999953"/>
                <a:ext cx="1119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4)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BA5246-197D-4BE5-8B7D-511960FB5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754" y="2999953"/>
                <a:ext cx="1119345" cy="276999"/>
              </a:xfrm>
              <a:prstGeom prst="rect">
                <a:avLst/>
              </a:prstGeom>
              <a:blipFill>
                <a:blip r:embed="rId5"/>
                <a:stretch>
                  <a:fillRect l="-4891" t="-4348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61367A-D0DF-4D5E-91DF-F7D00FD1EF3F}"/>
                  </a:ext>
                </a:extLst>
              </p:cNvPr>
              <p:cNvSpPr txBox="1"/>
              <p:nvPr/>
            </p:nvSpPr>
            <p:spPr>
              <a:xfrm>
                <a:off x="2346526" y="3588169"/>
                <a:ext cx="9975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5)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61367A-D0DF-4D5E-91DF-F7D00FD1E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526" y="3588169"/>
                <a:ext cx="997517" cy="276999"/>
              </a:xfrm>
              <a:prstGeom prst="rect">
                <a:avLst/>
              </a:prstGeom>
              <a:blipFill>
                <a:blip r:embed="rId6"/>
                <a:stretch>
                  <a:fillRect l="-5488" t="-4444" r="-1220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BA6BA6-1B76-4D88-983C-946843FCD1BB}"/>
                  </a:ext>
                </a:extLst>
              </p:cNvPr>
              <p:cNvSpPr txBox="1"/>
              <p:nvPr/>
            </p:nvSpPr>
            <p:spPr>
              <a:xfrm>
                <a:off x="2345052" y="4161361"/>
                <a:ext cx="19704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6) 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,1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BA6BA6-1B76-4D88-983C-946843FCD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052" y="4161361"/>
                <a:ext cx="1970411" cy="276999"/>
              </a:xfrm>
              <a:prstGeom prst="rect">
                <a:avLst/>
              </a:prstGeom>
              <a:blipFill>
                <a:blip r:embed="rId7"/>
                <a:stretch>
                  <a:fillRect l="-2477" t="-4444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CAB993-2E24-4580-A929-9488DA486294}"/>
                  </a:ext>
                </a:extLst>
              </p:cNvPr>
              <p:cNvSpPr txBox="1"/>
              <p:nvPr/>
            </p:nvSpPr>
            <p:spPr>
              <a:xfrm>
                <a:off x="2345052" y="4701483"/>
                <a:ext cx="2052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7)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arctg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arcctg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CAB993-2E24-4580-A929-9488DA486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052" y="4701483"/>
                <a:ext cx="2052998" cy="276999"/>
              </a:xfrm>
              <a:prstGeom prst="rect">
                <a:avLst/>
              </a:prstGeom>
              <a:blipFill>
                <a:blip r:embed="rId8"/>
                <a:stretch>
                  <a:fillRect l="-2381" t="-2174" r="-2381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F21171-C22E-4208-9CED-16A54A696F6C}"/>
                  </a:ext>
                </a:extLst>
              </p:cNvPr>
              <p:cNvSpPr txBox="1"/>
              <p:nvPr/>
            </p:nvSpPr>
            <p:spPr>
              <a:xfrm>
                <a:off x="2345052" y="5241605"/>
                <a:ext cx="2495427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8)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arcsin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0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F21171-C22E-4208-9CED-16A54A696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052" y="5241605"/>
                <a:ext cx="2495427" cy="280077"/>
              </a:xfrm>
              <a:prstGeom prst="rect">
                <a:avLst/>
              </a:prstGeom>
              <a:blipFill>
                <a:blip r:embed="rId9"/>
                <a:stretch>
                  <a:fillRect l="-1956" b="-34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2629506-B777-4BAF-A51B-70E857BDE8AB}"/>
              </a:ext>
            </a:extLst>
          </p:cNvPr>
          <p:cNvSpPr txBox="1"/>
          <p:nvPr/>
        </p:nvSpPr>
        <p:spPr>
          <a:xfrm>
            <a:off x="1392182" y="1249234"/>
            <a:ext cx="43473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ЛЗ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598E0-65CF-4FAB-8AC3-5637838C786B}"/>
              </a:ext>
            </a:extLst>
          </p:cNvPr>
          <p:cNvSpPr txBox="1"/>
          <p:nvPr/>
        </p:nvSpPr>
        <p:spPr>
          <a:xfrm>
            <a:off x="1392182" y="3554174"/>
            <a:ext cx="4700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ЛН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FFC696-8BD6-474A-9821-0766F669F5AE}"/>
              </a:ext>
            </a:extLst>
          </p:cNvPr>
          <p:cNvSpPr txBox="1"/>
          <p:nvPr/>
        </p:nvSpPr>
        <p:spPr>
          <a:xfrm>
            <a:off x="1410225" y="5196977"/>
            <a:ext cx="43473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ЛЗ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BA2F-C39C-46AE-9549-A5E3E657B76C}"/>
              </a:ext>
            </a:extLst>
          </p:cNvPr>
          <p:cNvSpPr txBox="1"/>
          <p:nvPr/>
        </p:nvSpPr>
        <p:spPr>
          <a:xfrm>
            <a:off x="1410225" y="4679169"/>
            <a:ext cx="43473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ЛЗ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DC39E9-EE37-4903-859E-43B8599639E7}"/>
              </a:ext>
            </a:extLst>
          </p:cNvPr>
          <p:cNvSpPr txBox="1"/>
          <p:nvPr/>
        </p:nvSpPr>
        <p:spPr>
          <a:xfrm>
            <a:off x="1392182" y="4161361"/>
            <a:ext cx="43473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ЛЗ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D2898C-0BFB-4F15-9802-5A2F522675EB}"/>
              </a:ext>
            </a:extLst>
          </p:cNvPr>
          <p:cNvSpPr txBox="1"/>
          <p:nvPr/>
        </p:nvSpPr>
        <p:spPr>
          <a:xfrm>
            <a:off x="1409815" y="2958790"/>
            <a:ext cx="43473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ЛЗ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E3138A-25B5-4AFE-8B13-24D6EE456545}"/>
              </a:ext>
            </a:extLst>
          </p:cNvPr>
          <p:cNvSpPr txBox="1"/>
          <p:nvPr/>
        </p:nvSpPr>
        <p:spPr>
          <a:xfrm>
            <a:off x="1374959" y="2374229"/>
            <a:ext cx="4700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ЛН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2A50EC-60F8-4393-BC5B-6201871D3248}"/>
              </a:ext>
            </a:extLst>
          </p:cNvPr>
          <p:cNvSpPr txBox="1"/>
          <p:nvPr/>
        </p:nvSpPr>
        <p:spPr>
          <a:xfrm>
            <a:off x="1374959" y="1809499"/>
            <a:ext cx="4700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ЛН</a:t>
            </a:r>
          </a:p>
        </p:txBody>
      </p:sp>
    </p:spTree>
    <p:extLst>
      <p:ext uri="{BB962C8B-B14F-4D97-AF65-F5344CB8AC3E}">
        <p14:creationId xmlns:p14="http://schemas.microsoft.com/office/powerpoint/2010/main" val="2868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5B27DFB-DFD5-4DD9-934A-A20BABD4844F}"/>
              </a:ext>
            </a:extLst>
          </p:cNvPr>
          <p:cNvGrpSpPr/>
          <p:nvPr/>
        </p:nvGrpSpPr>
        <p:grpSpPr>
          <a:xfrm>
            <a:off x="379735" y="248361"/>
            <a:ext cx="5386443" cy="369332"/>
            <a:chOff x="314204" y="2944615"/>
            <a:chExt cx="5386443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D530937-9FFF-4D59-9456-85514377EA53}"/>
                </a:ext>
              </a:extLst>
            </p:cNvPr>
            <p:cNvSpPr txBox="1"/>
            <p:nvPr/>
          </p:nvSpPr>
          <p:spPr>
            <a:xfrm>
              <a:off x="314204" y="2944615"/>
              <a:ext cx="1185324" cy="3693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Теорема 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269D8B8-373B-4216-89F9-DA872D71365F}"/>
                    </a:ext>
                  </a:extLst>
                </p:cNvPr>
                <p:cNvSpPr txBox="1"/>
                <p:nvPr/>
              </p:nvSpPr>
              <p:spPr>
                <a:xfrm>
                  <a:off x="1601768" y="2990781"/>
                  <a:ext cx="4098879" cy="276999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Свойство линейно зависимой системы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269D8B8-373B-4216-89F9-DA872D713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768" y="2990781"/>
                  <a:ext cx="409887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890" r="-445" b="-4167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623795-2784-41D3-9E0D-39789CF29933}"/>
                  </a:ext>
                </a:extLst>
              </p:cNvPr>
              <p:cNvSpPr txBox="1"/>
              <p:nvPr/>
            </p:nvSpPr>
            <p:spPr>
              <a:xfrm>
                <a:off x="277091" y="671991"/>
                <a:ext cx="8443978" cy="55399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−система функций, имеющих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 производную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на </m:t>
                      </m:r>
                      <m:d>
                        <m:d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линейно зависим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а</m:t>
                      </m:r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на 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623795-2784-41D3-9E0D-39789CF29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1" y="671991"/>
                <a:ext cx="8443978" cy="553998"/>
              </a:xfrm>
              <a:prstGeom prst="rect">
                <a:avLst/>
              </a:prstGeom>
              <a:blipFill>
                <a:blip r:embed="rId3"/>
                <a:stretch>
                  <a:fillRect l="-144" b="-2151"/>
                </a:stretch>
              </a:blipFill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926E38D1-ECA6-43D8-9310-05C697815CD4}"/>
              </a:ext>
            </a:extLst>
          </p:cNvPr>
          <p:cNvSpPr/>
          <p:nvPr/>
        </p:nvSpPr>
        <p:spPr>
          <a:xfrm>
            <a:off x="3834988" y="1296097"/>
            <a:ext cx="1122218" cy="394158"/>
          </a:xfrm>
          <a:prstGeom prst="downArrow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ABC107-A94F-4DC2-8FA1-0C2EB05C9F85}"/>
                  </a:ext>
                </a:extLst>
              </p:cNvPr>
              <p:cNvSpPr txBox="1"/>
              <p:nvPr/>
            </p:nvSpPr>
            <p:spPr>
              <a:xfrm>
                <a:off x="277091" y="1753529"/>
                <a:ext cx="7931274" cy="1111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ru-R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/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…    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/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ru-RU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   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…  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ru-RU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…………………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ru-RU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−1)</m:t>
                                                </m:r>
                                              </m:sup>
                                            </m:sSubSup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−1)</m:t>
                                                </m:r>
                                              </m:sup>
                                            </m:sSubSup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…    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−1)</m:t>
                                                </m:r>
                                              </m:sup>
                                            </m:sSub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ru-RU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≡0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на </m:t>
                      </m:r>
                      <m:d>
                        <m:d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ABC107-A94F-4DC2-8FA1-0C2EB05C9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1" y="1753529"/>
                <a:ext cx="7931274" cy="11110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22D00-3987-46F6-9EF0-AE930AAC08A7}"/>
                  </a:ext>
                </a:extLst>
              </p:cNvPr>
              <p:cNvSpPr txBox="1"/>
              <p:nvPr/>
            </p:nvSpPr>
            <p:spPr>
              <a:xfrm>
                <a:off x="4396097" y="2587540"/>
                <a:ext cx="3557897" cy="276999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определитель Вронского.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22D00-3987-46F6-9EF0-AE930AAC0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097" y="2587540"/>
                <a:ext cx="3557897" cy="276999"/>
              </a:xfrm>
              <a:prstGeom prst="rect">
                <a:avLst/>
              </a:prstGeom>
              <a:blipFill>
                <a:blip r:embed="rId5"/>
                <a:stretch>
                  <a:fillRect l="-853" r="-512" b="-29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E42FA1E-687B-4830-925B-DD8634C19740}"/>
              </a:ext>
            </a:extLst>
          </p:cNvPr>
          <p:cNvSpPr txBox="1"/>
          <p:nvPr/>
        </p:nvSpPr>
        <p:spPr>
          <a:xfrm>
            <a:off x="277091" y="3092811"/>
            <a:ext cx="172136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Доказательство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B4F717-3B54-4344-96B9-E87B7F2D045D}"/>
                  </a:ext>
                </a:extLst>
              </p:cNvPr>
              <p:cNvSpPr txBox="1"/>
              <p:nvPr/>
            </p:nvSpPr>
            <p:spPr>
              <a:xfrm>
                <a:off x="277091" y="3525417"/>
                <a:ext cx="1376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Пусть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=3.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B4F717-3B54-4344-96B9-E87B7F2D0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1" y="3525417"/>
                <a:ext cx="1376146" cy="276999"/>
              </a:xfrm>
              <a:prstGeom prst="rect">
                <a:avLst/>
              </a:prstGeom>
              <a:blipFill>
                <a:blip r:embed="rId6"/>
                <a:stretch>
                  <a:fillRect l="-5310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B2D12B-C01E-4AEC-AFA7-1D8D2D162D5E}"/>
                  </a:ext>
                </a:extLst>
              </p:cNvPr>
              <p:cNvSpPr txBox="1"/>
              <p:nvPr/>
            </p:nvSpPr>
            <p:spPr>
              <a:xfrm>
                <a:off x="277091" y="3802416"/>
                <a:ext cx="9368077" cy="382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линейно зависимы на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groupChr>
                      <m:groupChrPr>
                        <m:chr m:val="⇔"/>
                        <m:vertJc m:val="bot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𝑒𝑓</m:t>
                        </m:r>
                      </m:e>
                    </m:groupCh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ru-R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такие что на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B2D12B-C01E-4AEC-AFA7-1D8D2D162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1" y="3802416"/>
                <a:ext cx="9368077" cy="3820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61EB4B-ED67-4E18-A943-97E9D2B9C4D2}"/>
                  </a:ext>
                </a:extLst>
              </p:cNvPr>
              <p:cNvSpPr txBox="1"/>
              <p:nvPr/>
            </p:nvSpPr>
            <p:spPr>
              <a:xfrm>
                <a:off x="419502" y="4323007"/>
                <a:ext cx="34154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61EB4B-ED67-4E18-A943-97E9D2B9C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2" y="4323007"/>
                <a:ext cx="3415486" cy="276999"/>
              </a:xfrm>
              <a:prstGeom prst="rect">
                <a:avLst/>
              </a:prstGeom>
              <a:blipFill>
                <a:blip r:embed="rId8"/>
                <a:stretch>
                  <a:fillRect l="-536" r="-1071" b="-2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BAF5F1-FEA1-48C4-855B-3836B554A60E}"/>
                  </a:ext>
                </a:extLst>
              </p:cNvPr>
              <p:cNvSpPr txBox="1"/>
              <p:nvPr/>
            </p:nvSpPr>
            <p:spPr>
              <a:xfrm>
                <a:off x="419502" y="4766465"/>
                <a:ext cx="3614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BAF5F1-FEA1-48C4-855B-3836B554A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02" y="4766465"/>
                <a:ext cx="3614386" cy="276999"/>
              </a:xfrm>
              <a:prstGeom prst="rect">
                <a:avLst/>
              </a:prstGeom>
              <a:blipFill>
                <a:blip r:embed="rId9"/>
                <a:stretch>
                  <a:fillRect l="-506" t="-8889" r="-1012" b="-3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249E96-C813-4824-81F2-FDD84A105CB4}"/>
                  </a:ext>
                </a:extLst>
              </p:cNvPr>
              <p:cNvSpPr txBox="1"/>
              <p:nvPr/>
            </p:nvSpPr>
            <p:spPr>
              <a:xfrm>
                <a:off x="434649" y="5209923"/>
                <a:ext cx="36785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249E96-C813-4824-81F2-FDD84A105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49" y="5209923"/>
                <a:ext cx="3678508" cy="276999"/>
              </a:xfrm>
              <a:prstGeom prst="rect">
                <a:avLst/>
              </a:prstGeom>
              <a:blipFill>
                <a:blip r:embed="rId10"/>
                <a:stretch>
                  <a:fillRect l="-828" t="-4444" r="-1490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D9B6DE-60D7-42BB-8C27-675FAA34FEE5}"/>
                  </a:ext>
                </a:extLst>
              </p:cNvPr>
              <p:cNvSpPr txBox="1"/>
              <p:nvPr/>
            </p:nvSpPr>
            <p:spPr>
              <a:xfrm>
                <a:off x="167588" y="4323007"/>
                <a:ext cx="534121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D9B6DE-60D7-42BB-8C27-675FAA34F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88" y="4323007"/>
                <a:ext cx="534121" cy="11791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93755F-E8A5-4885-A9F6-D58D6A1F821B}"/>
                  </a:ext>
                </a:extLst>
              </p:cNvPr>
              <p:cNvSpPr txBox="1"/>
              <p:nvPr/>
            </p:nvSpPr>
            <p:spPr>
              <a:xfrm>
                <a:off x="4331470" y="4751665"/>
                <a:ext cx="69151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линейная однородная система </m:t>
                      </m:r>
                      <m:d>
                        <m:d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при любом фиксированном 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относительно неизвестных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93755F-E8A5-4885-A9F6-D58D6A1F8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470" y="4751665"/>
                <a:ext cx="6915162" cy="553998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6C1FEE-3B2B-4FE1-A1AB-95A189C8DAE0}"/>
                  </a:ext>
                </a:extLst>
              </p:cNvPr>
              <p:cNvSpPr txBox="1"/>
              <p:nvPr/>
            </p:nvSpPr>
            <p:spPr>
              <a:xfrm>
                <a:off x="277091" y="5663211"/>
                <a:ext cx="109695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Известно, что при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система имеет ненулевое решение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а тогда определитель системы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6C1FEE-3B2B-4FE1-A1AB-95A189C8D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1" y="5663211"/>
                <a:ext cx="10969541" cy="276999"/>
              </a:xfrm>
              <a:prstGeom prst="rect">
                <a:avLst/>
              </a:prstGeom>
              <a:blipFill>
                <a:blip r:embed="rId13"/>
                <a:stretch>
                  <a:fillRect l="-222" r="-56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3A5294-CFFF-49B5-B74C-EBDD2291AF87}"/>
                  </a:ext>
                </a:extLst>
              </p:cNvPr>
              <p:cNvSpPr txBox="1"/>
              <p:nvPr/>
            </p:nvSpPr>
            <p:spPr>
              <a:xfrm>
                <a:off x="346580" y="6124303"/>
                <a:ext cx="3602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при 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Но ∆=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3A5294-CFFF-49B5-B74C-EBDD2291A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80" y="6124303"/>
                <a:ext cx="3602846" cy="276999"/>
              </a:xfrm>
              <a:prstGeom prst="rect">
                <a:avLst/>
              </a:prstGeom>
              <a:blipFill>
                <a:blip r:embed="rId14"/>
                <a:stretch>
                  <a:fillRect l="-338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83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BC8237B-C478-4724-A54E-4A56393CA54B}"/>
              </a:ext>
            </a:extLst>
          </p:cNvPr>
          <p:cNvGrpSpPr/>
          <p:nvPr/>
        </p:nvGrpSpPr>
        <p:grpSpPr>
          <a:xfrm>
            <a:off x="379735" y="710062"/>
            <a:ext cx="4980883" cy="369332"/>
            <a:chOff x="314204" y="2944615"/>
            <a:chExt cx="4980883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299216-BF4B-4DC7-A85C-4769F41066F0}"/>
                </a:ext>
              </a:extLst>
            </p:cNvPr>
            <p:cNvSpPr txBox="1"/>
            <p:nvPr/>
          </p:nvSpPr>
          <p:spPr>
            <a:xfrm>
              <a:off x="314204" y="2944615"/>
              <a:ext cx="1201996" cy="3693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Следствие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4EF3B42-128F-4789-BECC-A409B6C33DE2}"/>
                    </a:ext>
                  </a:extLst>
                </p:cNvPr>
                <p:cNvSpPr txBox="1"/>
                <p:nvPr/>
              </p:nvSpPr>
              <p:spPr>
                <a:xfrm>
                  <a:off x="1601768" y="2990781"/>
                  <a:ext cx="3693319" cy="276999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Признак линейной независимости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4EF3B42-128F-4789-BECC-A409B6C33D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768" y="2990781"/>
                  <a:ext cx="369331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647" r="-494" b="-31915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8D88F46D-9FA1-4381-B2FF-32358D8CDFBE}"/>
              </a:ext>
            </a:extLst>
          </p:cNvPr>
          <p:cNvGrpSpPr/>
          <p:nvPr/>
        </p:nvGrpSpPr>
        <p:grpSpPr>
          <a:xfrm>
            <a:off x="379735" y="1313756"/>
            <a:ext cx="6596678" cy="649860"/>
            <a:chOff x="379735" y="1313756"/>
            <a:chExt cx="6596678" cy="6498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174600B-B337-4775-8267-281551C34C38}"/>
                    </a:ext>
                  </a:extLst>
                </p:cNvPr>
                <p:cNvSpPr txBox="1"/>
                <p:nvPr/>
              </p:nvSpPr>
              <p:spPr>
                <a:xfrm>
                  <a:off x="379735" y="1313756"/>
                  <a:ext cx="48190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Если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хоть в одной точке </m:t>
                        </m:r>
                        <m:sSub>
                          <m:sSub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174600B-B337-4775-8267-281551C34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735" y="1313756"/>
                  <a:ext cx="481907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632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25FF955-F286-4044-B4F3-783982E0B530}"/>
                    </a:ext>
                  </a:extLst>
                </p:cNvPr>
                <p:cNvSpPr txBox="1"/>
                <p:nvPr/>
              </p:nvSpPr>
              <p:spPr>
                <a:xfrm>
                  <a:off x="379735" y="1686617"/>
                  <a:ext cx="65966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то система функций 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линейно независима.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25FF955-F286-4044-B4F3-783982E0B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735" y="1686617"/>
                  <a:ext cx="659667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70" t="-4444" b="-3555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1CB8E0D-5DA0-4DFA-AC96-BCE6506E2E4E}"/>
              </a:ext>
            </a:extLst>
          </p:cNvPr>
          <p:cNvSpPr txBox="1"/>
          <p:nvPr/>
        </p:nvSpPr>
        <p:spPr>
          <a:xfrm>
            <a:off x="395375" y="2663448"/>
            <a:ext cx="503060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Примеры линейно независимых систем функций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D44265-76FF-4C84-8080-C27EB9D56BE2}"/>
                  </a:ext>
                </a:extLst>
              </p:cNvPr>
              <p:cNvSpPr txBox="1"/>
              <p:nvPr/>
            </p:nvSpPr>
            <p:spPr>
              <a:xfrm>
                <a:off x="379735" y="3429000"/>
                <a:ext cx="197163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1) 1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D44265-76FF-4C84-8080-C27EB9D56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35" y="3429000"/>
                <a:ext cx="1971630" cy="281937"/>
              </a:xfrm>
              <a:prstGeom prst="rect">
                <a:avLst/>
              </a:prstGeom>
              <a:blipFill>
                <a:blip r:embed="rId5"/>
                <a:stretch>
                  <a:fillRect l="-2160" t="-6522" r="-309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E2A39D-2BE9-444F-A5AF-78CA50291BCC}"/>
                  </a:ext>
                </a:extLst>
              </p:cNvPr>
              <p:cNvSpPr txBox="1"/>
              <p:nvPr/>
            </p:nvSpPr>
            <p:spPr>
              <a:xfrm>
                <a:off x="444042" y="4990012"/>
                <a:ext cx="2466637" cy="767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E2A39D-2BE9-444F-A5AF-78CA50291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42" y="4990012"/>
                <a:ext cx="2466637" cy="7679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DA31EB-76D4-479A-A2C4-A23E6A7FBAF4}"/>
                  </a:ext>
                </a:extLst>
              </p:cNvPr>
              <p:cNvSpPr txBox="1"/>
              <p:nvPr/>
            </p:nvSpPr>
            <p:spPr>
              <a:xfrm>
                <a:off x="192953" y="4010658"/>
                <a:ext cx="40065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Пусть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=3, для больших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значений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все доказывается точно так же.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DA31EB-76D4-479A-A2C4-A23E6A7FB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53" y="4010658"/>
                <a:ext cx="4006545" cy="553998"/>
              </a:xfrm>
              <a:prstGeom prst="rect">
                <a:avLst/>
              </a:prstGeom>
              <a:blipFill>
                <a:blip r:embed="rId7"/>
                <a:stretch>
                  <a:fillRect l="-1674" b="-87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125B84-D9FA-4E65-B8E9-1831E1BDED46}"/>
                  </a:ext>
                </a:extLst>
              </p:cNvPr>
              <p:cNvSpPr txBox="1"/>
              <p:nvPr/>
            </p:nvSpPr>
            <p:spPr>
              <a:xfrm>
                <a:off x="261464" y="5906336"/>
                <a:ext cx="38695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−∞, +∞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система функций </m:t>
                      </m:r>
                    </m:oMath>
                  </m:oMathPara>
                </a14:m>
                <a:endParaRPr lang="ru-RU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линейно независима на (−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 +∞)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125B84-D9FA-4E65-B8E9-1831E1BDE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64" y="5906336"/>
                <a:ext cx="3869521" cy="553998"/>
              </a:xfrm>
              <a:prstGeom prst="rect">
                <a:avLst/>
              </a:prstGeom>
              <a:blipFill>
                <a:blip r:embed="rId8"/>
                <a:stretch>
                  <a:fillRect l="-315" t="-1099" b="-164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93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9B6C7A-6190-4C4D-B3F0-6DE18396845C}"/>
                  </a:ext>
                </a:extLst>
              </p:cNvPr>
              <p:cNvSpPr txBox="1"/>
              <p:nvPr/>
            </p:nvSpPr>
            <p:spPr>
              <a:xfrm>
                <a:off x="444042" y="450273"/>
                <a:ext cx="2081532" cy="289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9B6C7A-6190-4C4D-B3F0-6DE183968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42" y="450273"/>
                <a:ext cx="2081532" cy="289951"/>
              </a:xfrm>
              <a:prstGeom prst="rect">
                <a:avLst/>
              </a:prstGeom>
              <a:blipFill>
                <a:blip r:embed="rId2"/>
                <a:stretch>
                  <a:fillRect l="-2346" t="-4255" b="-361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7FA78C-84E1-4450-B46B-B20A083685EA}"/>
                  </a:ext>
                </a:extLst>
              </p:cNvPr>
              <p:cNvSpPr txBox="1"/>
              <p:nvPr/>
            </p:nvSpPr>
            <p:spPr>
              <a:xfrm>
                <a:off x="234516" y="2223955"/>
                <a:ext cx="3693191" cy="898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7FA78C-84E1-4450-B46B-B20A08368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16" y="2223955"/>
                <a:ext cx="3693191" cy="8988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656EE6-A5EC-407D-9769-66BE079C339E}"/>
                  </a:ext>
                </a:extLst>
              </p:cNvPr>
              <p:cNvSpPr txBox="1"/>
              <p:nvPr/>
            </p:nvSpPr>
            <p:spPr>
              <a:xfrm>
                <a:off x="234516" y="1459817"/>
                <a:ext cx="40065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Пусть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=3, для больших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значений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все доказывается точно так же.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656EE6-A5EC-407D-9769-66BE079C3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16" y="1459817"/>
                <a:ext cx="4006545" cy="553998"/>
              </a:xfrm>
              <a:prstGeom prst="rect">
                <a:avLst/>
              </a:prstGeom>
              <a:blipFill>
                <a:blip r:embed="rId4"/>
                <a:stretch>
                  <a:fillRect l="-1520" b="-87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3F819E-C9E6-4835-B8AD-824FEE23AFC6}"/>
                  </a:ext>
                </a:extLst>
              </p:cNvPr>
              <p:cNvSpPr txBox="1"/>
              <p:nvPr/>
            </p:nvSpPr>
            <p:spPr>
              <a:xfrm>
                <a:off x="573212" y="950364"/>
                <a:ext cx="1823191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для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3F819E-C9E6-4835-B8AD-824FEE23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12" y="950364"/>
                <a:ext cx="1823191" cy="299313"/>
              </a:xfrm>
              <a:prstGeom prst="rect">
                <a:avLst/>
              </a:prstGeom>
              <a:blipFill>
                <a:blip r:embed="rId5"/>
                <a:stretch>
                  <a:fillRect l="-2676" r="-4013" b="-265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7348D6-E1CC-493A-9CD5-1D0C962A8733}"/>
                  </a:ext>
                </a:extLst>
              </p:cNvPr>
              <p:cNvSpPr txBox="1"/>
              <p:nvPr/>
            </p:nvSpPr>
            <p:spPr>
              <a:xfrm>
                <a:off x="234516" y="3458211"/>
                <a:ext cx="3021212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7348D6-E1CC-493A-9CD5-1D0C962A8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16" y="3458211"/>
                <a:ext cx="3021212" cy="8803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F9489906-F310-4B80-A3D8-8F3FC802403C}"/>
                  </a:ext>
                </a:extLst>
              </p:cNvPr>
              <p:cNvSpPr/>
              <p:nvPr/>
            </p:nvSpPr>
            <p:spPr>
              <a:xfrm>
                <a:off x="98881" y="5281005"/>
                <a:ext cx="4855047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F9489906-F310-4B80-A3D8-8F3FC8024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81" y="5281005"/>
                <a:ext cx="4855047" cy="3879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E484215-7B98-44B6-BDEB-6633B8D2B1B5}"/>
              </a:ext>
            </a:extLst>
          </p:cNvPr>
          <p:cNvGrpSpPr/>
          <p:nvPr/>
        </p:nvGrpSpPr>
        <p:grpSpPr>
          <a:xfrm>
            <a:off x="1578231" y="4373460"/>
            <a:ext cx="1485792" cy="788106"/>
            <a:chOff x="5515028" y="3267075"/>
            <a:chExt cx="1485792" cy="788106"/>
          </a:xfrm>
        </p:grpSpPr>
        <p:sp>
          <p:nvSpPr>
            <p:cNvPr id="9" name="Выноска: стрелка вверх 8">
              <a:extLst>
                <a:ext uri="{FF2B5EF4-FFF2-40B4-BE49-F238E27FC236}">
                  <a16:creationId xmlns:a16="http://schemas.microsoft.com/office/drawing/2014/main" id="{8D04B0EF-AD25-4866-892A-83F7BE6C8D2A}"/>
                </a:ext>
              </a:extLst>
            </p:cNvPr>
            <p:cNvSpPr/>
            <p:nvPr/>
          </p:nvSpPr>
          <p:spPr>
            <a:xfrm>
              <a:off x="5515028" y="3267075"/>
              <a:ext cx="1485792" cy="788106"/>
            </a:xfrm>
            <a:prstGeom prst="upArrowCallou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B48E23-7384-40DD-9B69-85BF957F0492}"/>
                </a:ext>
              </a:extLst>
            </p:cNvPr>
            <p:cNvSpPr txBox="1"/>
            <p:nvPr/>
          </p:nvSpPr>
          <p:spPr>
            <a:xfrm>
              <a:off x="5515029" y="3470406"/>
              <a:ext cx="1485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</a:rPr>
                <a:t>Определитель </a:t>
              </a:r>
            </a:p>
            <a:p>
              <a:r>
                <a:rPr lang="ru-RU" sz="1600" dirty="0" err="1">
                  <a:solidFill>
                    <a:schemeClr val="bg1"/>
                  </a:solidFill>
                </a:rPr>
                <a:t>Вандермонда</a:t>
              </a:r>
              <a:endParaRPr lang="ru-RU" sz="16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0AE981-964B-45E2-99DA-5EDF942B35A1}"/>
                  </a:ext>
                </a:extLst>
              </p:cNvPr>
              <p:cNvSpPr txBox="1"/>
              <p:nvPr/>
            </p:nvSpPr>
            <p:spPr>
              <a:xfrm>
                <a:off x="444042" y="5788371"/>
                <a:ext cx="38695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−∞, +∞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система функций </m:t>
                      </m:r>
                    </m:oMath>
                  </m:oMathPara>
                </a14:m>
                <a:endParaRPr lang="ru-RU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линейно независима на (−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 +∞)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0AE981-964B-45E2-99DA-5EDF942B3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42" y="5788371"/>
                <a:ext cx="3869521" cy="553998"/>
              </a:xfrm>
              <a:prstGeom prst="rect">
                <a:avLst/>
              </a:prstGeom>
              <a:blipFill>
                <a:blip r:embed="rId8"/>
                <a:stretch>
                  <a:fillRect l="-315" t="-2222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91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11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4424</TotalTime>
  <Words>910</Words>
  <Application>Microsoft Office PowerPoint</Application>
  <PresentationFormat>Широкоэкранный</PresentationFormat>
  <Paragraphs>128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PT Sans</vt:lpstr>
      <vt:lpstr>Тема Office</vt:lpstr>
      <vt:lpstr>Раздел 9 Дифференциальные уравнения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Образец</dc:title>
  <dc:creator>admin</dc:creator>
  <cp:lastModifiedBy>Лагунова Марина Витальевна</cp:lastModifiedBy>
  <cp:revision>78</cp:revision>
  <dcterms:created xsi:type="dcterms:W3CDTF">2018-09-18T08:08:21Z</dcterms:created>
  <dcterms:modified xsi:type="dcterms:W3CDTF">2020-05-06T08:07:04Z</dcterms:modified>
</cp:coreProperties>
</file>