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3" r:id="rId2"/>
    <p:sldId id="269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648"/>
    <a:srgbClr val="2C3849"/>
    <a:srgbClr val="FE5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16" autoAdjust="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AAF70-57EA-4018-BB27-42F0C58D0415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D1D65-6B51-465C-B825-FF3EF3A9D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996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97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6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3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99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0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1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08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49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3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9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61A0-2414-4383-8FE0-5BFD8F6D515B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97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3">
            <a:extLst>
              <a:ext uri="{FF2B5EF4-FFF2-40B4-BE49-F238E27FC236}">
                <a16:creationId xmlns:a16="http://schemas.microsoft.com/office/drawing/2014/main" id="{A1D0596B-2345-4362-9066-BCC0739F703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2B3648"/>
          </a:solidFill>
        </p:spPr>
      </p:pic>
      <p:pic>
        <p:nvPicPr>
          <p:cNvPr id="8" name="Объект 3">
            <a:extLst>
              <a:ext uri="{FF2B5EF4-FFF2-40B4-BE49-F238E27FC236}">
                <a16:creationId xmlns:a16="http://schemas.microsoft.com/office/drawing/2014/main" id="{B200352E-25A1-4F38-A81F-85ACDAE63E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20" b="81579"/>
          <a:stretch/>
        </p:blipFill>
        <p:spPr>
          <a:xfrm>
            <a:off x="10792326" y="0"/>
            <a:ext cx="1399674" cy="126331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61A0-2414-4383-8FE0-5BFD8F6D515B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ED299-76B2-4AC5-822A-89F117457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67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18" Type="http://schemas.openxmlformats.org/officeDocument/2006/relationships/image" Target="../media/image129.png"/><Relationship Id="rId3" Type="http://schemas.openxmlformats.org/officeDocument/2006/relationships/image" Target="../media/image114.png"/><Relationship Id="rId21" Type="http://schemas.openxmlformats.org/officeDocument/2006/relationships/image" Target="../media/image132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" Type="http://schemas.openxmlformats.org/officeDocument/2006/relationships/image" Target="../media/image113.png"/><Relationship Id="rId16" Type="http://schemas.openxmlformats.org/officeDocument/2006/relationships/image" Target="../media/image127.png"/><Relationship Id="rId20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5" Type="http://schemas.openxmlformats.org/officeDocument/2006/relationships/image" Target="../media/image126.png"/><Relationship Id="rId10" Type="http://schemas.openxmlformats.org/officeDocument/2006/relationships/image" Target="../media/image121.png"/><Relationship Id="rId19" Type="http://schemas.openxmlformats.org/officeDocument/2006/relationships/image" Target="../media/image130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4.png"/><Relationship Id="rId18" Type="http://schemas.openxmlformats.org/officeDocument/2006/relationships/image" Target="../media/image149.png"/><Relationship Id="rId3" Type="http://schemas.openxmlformats.org/officeDocument/2006/relationships/image" Target="../media/image134.png"/><Relationship Id="rId21" Type="http://schemas.openxmlformats.org/officeDocument/2006/relationships/image" Target="../media/image152.png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17" Type="http://schemas.openxmlformats.org/officeDocument/2006/relationships/image" Target="../media/image148.png"/><Relationship Id="rId2" Type="http://schemas.openxmlformats.org/officeDocument/2006/relationships/image" Target="../media/image133.png"/><Relationship Id="rId16" Type="http://schemas.openxmlformats.org/officeDocument/2006/relationships/image" Target="../media/image147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24" Type="http://schemas.openxmlformats.org/officeDocument/2006/relationships/image" Target="../media/image155.png"/><Relationship Id="rId5" Type="http://schemas.openxmlformats.org/officeDocument/2006/relationships/image" Target="../media/image136.png"/><Relationship Id="rId15" Type="http://schemas.openxmlformats.org/officeDocument/2006/relationships/image" Target="../media/image146.png"/><Relationship Id="rId23" Type="http://schemas.openxmlformats.org/officeDocument/2006/relationships/image" Target="../media/image154.png"/><Relationship Id="rId10" Type="http://schemas.openxmlformats.org/officeDocument/2006/relationships/image" Target="../media/image141.png"/><Relationship Id="rId19" Type="http://schemas.openxmlformats.org/officeDocument/2006/relationships/image" Target="../media/image150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Relationship Id="rId14" Type="http://schemas.openxmlformats.org/officeDocument/2006/relationships/image" Target="../media/image145.png"/><Relationship Id="rId22" Type="http://schemas.openxmlformats.org/officeDocument/2006/relationships/image" Target="../media/image1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1.png"/><Relationship Id="rId5" Type="http://schemas.openxmlformats.org/officeDocument/2006/relationships/image" Target="../media/image13.png"/><Relationship Id="rId1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0.png"/><Relationship Id="rId7" Type="http://schemas.openxmlformats.org/officeDocument/2006/relationships/image" Target="../media/image7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" Type="http://schemas.openxmlformats.org/officeDocument/2006/relationships/image" Target="../media/image97.png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C9E98-C29E-4D55-A2B8-829C5DB2F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572000" cy="719316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solidFill>
                  <a:schemeClr val="bg1"/>
                </a:solidFill>
                <a:latin typeface="PT Sans" panose="020B0503020203020204"/>
              </a:rPr>
              <a:t>Раздел 9</a:t>
            </a:r>
            <a:br>
              <a:rPr lang="ru-RU" sz="2800" dirty="0">
                <a:solidFill>
                  <a:schemeClr val="bg1"/>
                </a:solidFill>
                <a:latin typeface="PT Sans" panose="020B0503020203020204"/>
              </a:rPr>
            </a:br>
            <a:r>
              <a:rPr lang="ru-RU" sz="2800" dirty="0">
                <a:solidFill>
                  <a:schemeClr val="bg1"/>
                </a:solidFill>
                <a:latin typeface="PT Sans" panose="020B0503020203020204"/>
              </a:rPr>
              <a:t>Дифференциальные уравнения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20DA51-E13E-4EAF-93BC-85CCD4FDA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8090" y="2430061"/>
            <a:ext cx="4572000" cy="1150266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Линейные однородные дифференциальные уравнения 2-го порядка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ru-RU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ЛОДУ2П).</a:t>
            </a:r>
          </a:p>
          <a:p>
            <a:r>
              <a:rPr lang="ru-RU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/часть 2/</a:t>
            </a:r>
          </a:p>
        </p:txBody>
      </p:sp>
    </p:spTree>
    <p:extLst>
      <p:ext uri="{BB962C8B-B14F-4D97-AF65-F5344CB8AC3E}">
        <p14:creationId xmlns:p14="http://schemas.microsoft.com/office/powerpoint/2010/main" val="897768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109C94-B613-4CAE-8C0B-DE72EBF58937}"/>
              </a:ext>
            </a:extLst>
          </p:cNvPr>
          <p:cNvSpPr txBox="1"/>
          <p:nvPr/>
        </p:nvSpPr>
        <p:spPr>
          <a:xfrm>
            <a:off x="689253" y="96164"/>
            <a:ext cx="104387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Случай </a:t>
            </a:r>
            <a:r>
              <a:rPr lang="en-US" dirty="0"/>
              <a:t>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11C141-CC6C-411E-8D38-EFC4CC22F46B}"/>
                  </a:ext>
                </a:extLst>
              </p:cNvPr>
              <p:cNvSpPr txBox="1"/>
              <p:nvPr/>
            </p:nvSpPr>
            <p:spPr>
              <a:xfrm>
                <a:off x="689253" y="567911"/>
                <a:ext cx="1831655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11C141-CC6C-411E-8D38-EFC4CC22F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53" y="567911"/>
                <a:ext cx="1831655" cy="280205"/>
              </a:xfrm>
              <a:prstGeom prst="rect">
                <a:avLst/>
              </a:prstGeom>
              <a:blipFill>
                <a:blip r:embed="rId2"/>
                <a:stretch>
                  <a:fillRect l="-2326" t="-2174" r="-2658" b="-19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8E3E3B-98DE-428E-99B3-A6EA9401C6EC}"/>
                  </a:ext>
                </a:extLst>
              </p:cNvPr>
              <p:cNvSpPr txBox="1"/>
              <p:nvPr/>
            </p:nvSpPr>
            <p:spPr>
              <a:xfrm>
                <a:off x="689253" y="953520"/>
                <a:ext cx="3645742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8E3E3B-98DE-428E-99B3-A6EA9401C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53" y="953520"/>
                <a:ext cx="3645742" cy="276999"/>
              </a:xfrm>
              <a:prstGeom prst="rect">
                <a:avLst/>
              </a:prstGeom>
              <a:blipFill>
                <a:blip r:embed="rId3"/>
                <a:stretch>
                  <a:fillRect l="-1171" t="-4348" r="-1171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92083C-60DD-46C1-985F-B83F0E6067C7}"/>
                  </a:ext>
                </a:extLst>
              </p:cNvPr>
              <p:cNvSpPr txBox="1"/>
              <p:nvPr/>
            </p:nvSpPr>
            <p:spPr>
              <a:xfrm>
                <a:off x="689253" y="1335923"/>
                <a:ext cx="8580298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решение ЛОДУ2П, нужно еще одно, линейно независимое с данным.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92083C-60DD-46C1-985F-B83F0E606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53" y="1335923"/>
                <a:ext cx="8580298" cy="281937"/>
              </a:xfrm>
              <a:prstGeom prst="rect">
                <a:avLst/>
              </a:prstGeom>
              <a:blipFill>
                <a:blip r:embed="rId4"/>
                <a:stretch>
                  <a:fillRect l="-497" t="-4348" b="-304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7DFC93-C699-4890-B05D-7EB64DC478B1}"/>
                  </a:ext>
                </a:extLst>
              </p:cNvPr>
              <p:cNvSpPr txBox="1"/>
              <p:nvPr/>
            </p:nvSpPr>
            <p:spPr>
              <a:xfrm>
                <a:off x="560532" y="1723264"/>
                <a:ext cx="11103937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Покажем, что в данном случае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тоже решение, которое, очевидно, линейно независимо с 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7DFC93-C699-4890-B05D-7EB64DC47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32" y="1723264"/>
                <a:ext cx="11103937" cy="281937"/>
              </a:xfrm>
              <a:prstGeom prst="rect">
                <a:avLst/>
              </a:prstGeom>
              <a:blipFill>
                <a:blip r:embed="rId5"/>
                <a:stretch>
                  <a:fillRect t="-6522" b="-260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86B942AA-880D-4B33-8743-042384344F90}"/>
              </a:ext>
            </a:extLst>
          </p:cNvPr>
          <p:cNvGrpSpPr/>
          <p:nvPr/>
        </p:nvGrpSpPr>
        <p:grpSpPr>
          <a:xfrm>
            <a:off x="456198" y="2024902"/>
            <a:ext cx="1706520" cy="1701452"/>
            <a:chOff x="814388" y="2105666"/>
            <a:chExt cx="1706520" cy="1701452"/>
          </a:xfrm>
        </p:grpSpPr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3D007359-7CE2-43CF-89AA-153A9EFEE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4306" y="2208501"/>
              <a:ext cx="1626602" cy="1598617"/>
            </a:xfrm>
            <a:prstGeom prst="rect">
              <a:avLst/>
            </a:prstGeom>
          </p:spPr>
        </p:pic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49349234-B1FB-4A02-97A9-92AE92773AB7}"/>
                </a:ext>
              </a:extLst>
            </p:cNvPr>
            <p:cNvCxnSpPr>
              <a:cxnSpLocks/>
            </p:cNvCxnSpPr>
            <p:nvPr/>
          </p:nvCxnSpPr>
          <p:spPr>
            <a:xfrm>
              <a:off x="814388" y="3429000"/>
              <a:ext cx="1519237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6BB83FBA-CDAD-4858-839B-624474EDFDC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9564" y="2865285"/>
              <a:ext cx="1519237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63F90C2-5A57-49A0-BE32-3441E3CBAC11}"/>
                    </a:ext>
                  </a:extLst>
                </p:cNvPr>
                <p:cNvSpPr txBox="1"/>
                <p:nvPr/>
              </p:nvSpPr>
              <p:spPr>
                <a:xfrm>
                  <a:off x="2230224" y="3432629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63F90C2-5A57-49A0-BE32-3441E3CBAC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0224" y="3432629"/>
                  <a:ext cx="18331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A931FCA-44C4-4CC7-92FF-E66985B441CC}"/>
                    </a:ext>
                  </a:extLst>
                </p:cNvPr>
                <p:cNvSpPr txBox="1"/>
                <p:nvPr/>
              </p:nvSpPr>
              <p:spPr>
                <a:xfrm>
                  <a:off x="885863" y="2133415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A931FCA-44C4-4CC7-92FF-E66985B441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863" y="2133415"/>
                  <a:ext cx="18671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3333" r="-30000" b="-2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E4D6AD-C38F-4B66-935B-FCC01F973BE6}"/>
                    </a:ext>
                  </a:extLst>
                </p:cNvPr>
                <p:cNvSpPr txBox="1"/>
                <p:nvPr/>
              </p:nvSpPr>
              <p:spPr>
                <a:xfrm>
                  <a:off x="1639995" y="3450772"/>
                  <a:ext cx="1862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E4D6AD-C38F-4B66-935B-FCC01F973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9995" y="3450772"/>
                  <a:ext cx="18626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32258" r="-25806" b="-888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25E9D0-DF4E-4D9D-AEC9-528EC9E653DE}"/>
                  </a:ext>
                </a:extLst>
              </p:cNvPr>
              <p:cNvSpPr txBox="1"/>
              <p:nvPr/>
            </p:nvSpPr>
            <p:spPr>
              <a:xfrm>
                <a:off x="2895599" y="2157502"/>
                <a:ext cx="71336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Если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−кратный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корень, то он еще и корень производной, то есть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25E9D0-DF4E-4D9D-AEC9-528EC9E65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599" y="2157502"/>
                <a:ext cx="7133683" cy="276999"/>
              </a:xfrm>
              <a:prstGeom prst="rect">
                <a:avLst/>
              </a:prstGeom>
              <a:blipFill>
                <a:blip r:embed="rId10"/>
                <a:stretch>
                  <a:fillRect l="-171" r="-171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3CC2AB-38E1-46A2-A159-CFCA929243DC}"/>
                  </a:ext>
                </a:extLst>
              </p:cNvPr>
              <p:cNvSpPr txBox="1"/>
              <p:nvPr/>
            </p:nvSpPr>
            <p:spPr>
              <a:xfrm>
                <a:off x="2934365" y="2550748"/>
                <a:ext cx="199330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ru-RU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3CC2AB-38E1-46A2-A159-CFCA92924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365" y="2550748"/>
                <a:ext cx="1993302" cy="6178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550E647-265E-440B-B5F3-D723317B766F}"/>
                  </a:ext>
                </a:extLst>
              </p:cNvPr>
              <p:cNvSpPr txBox="1"/>
              <p:nvPr/>
            </p:nvSpPr>
            <p:spPr>
              <a:xfrm>
                <a:off x="431543" y="3746089"/>
                <a:ext cx="8933279" cy="3479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𝑘𝑥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𝑘𝑥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𝑘𝑥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550E647-265E-440B-B5F3-D723317B7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43" y="3746089"/>
                <a:ext cx="8933279" cy="347980"/>
              </a:xfrm>
              <a:prstGeom prst="rect">
                <a:avLst/>
              </a:prstGeom>
              <a:blipFill>
                <a:blip r:embed="rId12"/>
                <a:stretch>
                  <a:fillRect l="-205" b="-87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2140AE27-5E62-40FE-A4D8-6D026D04F398}"/>
              </a:ext>
            </a:extLst>
          </p:cNvPr>
          <p:cNvGrpSpPr/>
          <p:nvPr/>
        </p:nvGrpSpPr>
        <p:grpSpPr>
          <a:xfrm>
            <a:off x="6327146" y="2526393"/>
            <a:ext cx="4583049" cy="913316"/>
            <a:chOff x="6327146" y="2526393"/>
            <a:chExt cx="4583049" cy="9133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4C81BA8-A3C4-4B82-8074-866F1FA434C6}"/>
                    </a:ext>
                  </a:extLst>
                </p:cNvPr>
                <p:cNvSpPr txBox="1"/>
                <p:nvPr/>
              </p:nvSpPr>
              <p:spPr>
                <a:xfrm>
                  <a:off x="6462440" y="2526393"/>
                  <a:ext cx="3817007" cy="3479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𝑘𝑥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𝑥𝑘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𝑘𝑥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𝑘𝑥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4C81BA8-A3C4-4B82-8074-866F1FA434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40" y="2526393"/>
                  <a:ext cx="3817007" cy="347980"/>
                </a:xfrm>
                <a:prstGeom prst="rect">
                  <a:avLst/>
                </a:prstGeom>
                <a:blipFill>
                  <a:blip r:embed="rId13"/>
                  <a:stretch>
                    <a:fillRect r="-1757" b="-2241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Прямоугольник 22">
                  <a:extLst>
                    <a:ext uri="{FF2B5EF4-FFF2-40B4-BE49-F238E27FC236}">
                      <a16:creationId xmlns:a16="http://schemas.microsoft.com/office/drawing/2014/main" id="{D30FEB8E-F5C3-4A7B-958D-776CA690D134}"/>
                    </a:ext>
                  </a:extLst>
                </p:cNvPr>
                <p:cNvSpPr/>
                <p:nvPr/>
              </p:nvSpPr>
              <p:spPr>
                <a:xfrm>
                  <a:off x="6327146" y="2897509"/>
                  <a:ext cx="4583049" cy="5422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𝑘𝑥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𝑘𝑥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3" name="Прямоугольник 22">
                  <a:extLst>
                    <a:ext uri="{FF2B5EF4-FFF2-40B4-BE49-F238E27FC236}">
                      <a16:creationId xmlns:a16="http://schemas.microsoft.com/office/drawing/2014/main" id="{D30FEB8E-F5C3-4A7B-958D-776CA690D1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7146" y="2897509"/>
                  <a:ext cx="4583049" cy="5422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6056BB-551A-47DA-A39B-206F72977959}"/>
                  </a:ext>
                </a:extLst>
              </p:cNvPr>
              <p:cNvSpPr txBox="1"/>
              <p:nvPr/>
            </p:nvSpPr>
            <p:spPr>
              <a:xfrm>
                <a:off x="423988" y="4187836"/>
                <a:ext cx="4176271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𝑘𝑥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6056BB-551A-47DA-A39B-206F72977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88" y="4187836"/>
                <a:ext cx="4176271" cy="281937"/>
              </a:xfrm>
              <a:prstGeom prst="rect">
                <a:avLst/>
              </a:prstGeom>
              <a:blipFill>
                <a:blip r:embed="rId15"/>
                <a:stretch>
                  <a:fillRect l="-146" t="-4348" r="-876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1EAF7A7-43FF-4702-9B19-D715739E6C4A}"/>
                  </a:ext>
                </a:extLst>
              </p:cNvPr>
              <p:cNvSpPr txBox="1"/>
              <p:nvPr/>
            </p:nvSpPr>
            <p:spPr>
              <a:xfrm>
                <a:off x="456198" y="4562726"/>
                <a:ext cx="3247620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ФСР: 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𝑘𝑥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1EAF7A7-43FF-4702-9B19-D715739E6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98" y="4562726"/>
                <a:ext cx="3247620" cy="281937"/>
              </a:xfrm>
              <a:prstGeom prst="rect">
                <a:avLst/>
              </a:prstGeom>
              <a:blipFill>
                <a:blip r:embed="rId16"/>
                <a:stretch>
                  <a:fillRect l="-1313" t="-4255" r="-188" b="-234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7748477-A078-42B8-AA21-24CFAEF2E434}"/>
              </a:ext>
            </a:extLst>
          </p:cNvPr>
          <p:cNvSpPr txBox="1"/>
          <p:nvPr/>
        </p:nvSpPr>
        <p:spPr>
          <a:xfrm>
            <a:off x="639609" y="4937616"/>
            <a:ext cx="1138453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Пример </a:t>
            </a:r>
            <a:r>
              <a:rPr lang="en-US" dirty="0"/>
              <a:t>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A263D2D-7C30-4FAD-8190-BE7F52C6F75F}"/>
                  </a:ext>
                </a:extLst>
              </p:cNvPr>
              <p:cNvSpPr txBox="1"/>
              <p:nvPr/>
            </p:nvSpPr>
            <p:spPr>
              <a:xfrm>
                <a:off x="1936020" y="4950625"/>
                <a:ext cx="17752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A263D2D-7C30-4FAD-8190-BE7F52C6F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020" y="4950625"/>
                <a:ext cx="1775294" cy="276999"/>
              </a:xfrm>
              <a:prstGeom prst="rect">
                <a:avLst/>
              </a:prstGeom>
              <a:blipFill>
                <a:blip r:embed="rId17"/>
                <a:stretch>
                  <a:fillRect l="-2749" r="-2749" b="-23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F7B91C-3D40-4D95-80E0-5A7D3B0E2F52}"/>
                  </a:ext>
                </a:extLst>
              </p:cNvPr>
              <p:cNvSpPr txBox="1"/>
              <p:nvPr/>
            </p:nvSpPr>
            <p:spPr>
              <a:xfrm>
                <a:off x="536116" y="5457106"/>
                <a:ext cx="32626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+1=0⇔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F7B91C-3D40-4D95-80E0-5A7D3B0E2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16" y="5457106"/>
                <a:ext cx="3262624" cy="276999"/>
              </a:xfrm>
              <a:prstGeom prst="rect">
                <a:avLst/>
              </a:prstGeom>
              <a:blipFill>
                <a:blip r:embed="rId18"/>
                <a:stretch>
                  <a:fillRect l="-1308" t="-4348" r="-1121" b="-6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E481C6E-6CE5-4898-9198-EE9FB901D389}"/>
                  </a:ext>
                </a:extLst>
              </p:cNvPr>
              <p:cNvSpPr txBox="1"/>
              <p:nvPr/>
            </p:nvSpPr>
            <p:spPr>
              <a:xfrm>
                <a:off x="536116" y="5825087"/>
                <a:ext cx="32860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ФСР: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E481C6E-6CE5-4898-9198-EE9FB901D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16" y="5825087"/>
                <a:ext cx="3286092" cy="276999"/>
              </a:xfrm>
              <a:prstGeom prst="rect">
                <a:avLst/>
              </a:prstGeom>
              <a:blipFill>
                <a:blip r:embed="rId19"/>
                <a:stretch>
                  <a:fillRect l="-1299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7EAEC9-5E27-4F96-86A2-3F1BAF99F5C6}"/>
                  </a:ext>
                </a:extLst>
              </p:cNvPr>
              <p:cNvSpPr txBox="1"/>
              <p:nvPr/>
            </p:nvSpPr>
            <p:spPr>
              <a:xfrm>
                <a:off x="4117246" y="5457106"/>
                <a:ext cx="1010918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7EAEC9-5E27-4F96-86A2-3F1BAF99F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246" y="5457106"/>
                <a:ext cx="1010918" cy="289182"/>
              </a:xfrm>
              <a:prstGeom prst="rect">
                <a:avLst/>
              </a:prstGeom>
              <a:blipFill>
                <a:blip r:embed="rId20"/>
                <a:stretch>
                  <a:fillRect l="-5422" r="-5422"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F67278D-F5BA-4072-9CC4-64F073875F01}"/>
                  </a:ext>
                </a:extLst>
              </p:cNvPr>
              <p:cNvSpPr txBox="1"/>
              <p:nvPr/>
            </p:nvSpPr>
            <p:spPr>
              <a:xfrm>
                <a:off x="511588" y="6290089"/>
                <a:ext cx="3219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Ответ: </m:t>
                      </m:r>
                      <m:r>
                        <a:rPr lang="ru-RU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F67278D-F5BA-4072-9CC4-64F073875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88" y="6290089"/>
                <a:ext cx="3219471" cy="276999"/>
              </a:xfrm>
              <a:prstGeom prst="rect">
                <a:avLst/>
              </a:prstGeom>
              <a:blipFill>
                <a:blip r:embed="rId21"/>
                <a:stretch>
                  <a:fillRect l="-1326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1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8" grpId="0"/>
      <p:bldP spid="9" grpId="0"/>
      <p:bldP spid="17" grpId="0"/>
      <p:bldP spid="20" grpId="0"/>
      <p:bldP spid="21" grpId="0"/>
      <p:bldP spid="24" grpId="0"/>
      <p:bldP spid="25" grpId="0"/>
      <p:bldP spid="28" grpId="0" animBg="1"/>
      <p:bldP spid="29" grpId="0"/>
      <p:bldP spid="26" grpId="0"/>
      <p:bldP spid="27" grpId="0"/>
      <p:bldP spid="37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09088E-245C-4B39-BE01-0A866A78B505}"/>
                  </a:ext>
                </a:extLst>
              </p:cNvPr>
              <p:cNvSpPr txBox="1"/>
              <p:nvPr/>
            </p:nvSpPr>
            <p:spPr>
              <a:xfrm>
                <a:off x="747486" y="348343"/>
                <a:ext cx="7862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Для ЛОДУ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П с постоянными коэффициентами ФСР находится аналогично: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09088E-245C-4B39-BE01-0A866A78B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86" y="348343"/>
                <a:ext cx="7862729" cy="276999"/>
              </a:xfrm>
              <a:prstGeom prst="rect">
                <a:avLst/>
              </a:prstGeom>
              <a:blipFill>
                <a:blip r:embed="rId2"/>
                <a:stretch>
                  <a:fillRect l="-776" t="-2174" r="-233" b="-32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AA58E104-B223-44BC-BEBF-1E5AF98EA56C}"/>
                  </a:ext>
                </a:extLst>
              </p:cNvPr>
              <p:cNvSpPr/>
              <p:nvPr/>
            </p:nvSpPr>
            <p:spPr>
              <a:xfrm>
                <a:off x="493485" y="801558"/>
                <a:ext cx="6472052" cy="387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AA58E104-B223-44BC-BEBF-1E5AF98EA5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85" y="801558"/>
                <a:ext cx="6472052" cy="387927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A8B0EE-4392-40C8-91B6-C0711C6CBA11}"/>
                  </a:ext>
                </a:extLst>
              </p:cNvPr>
              <p:cNvSpPr txBox="1"/>
              <p:nvPr/>
            </p:nvSpPr>
            <p:spPr>
              <a:xfrm>
                <a:off x="6390059" y="857021"/>
                <a:ext cx="11509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 ЛОДУ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П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A8B0EE-4392-40C8-91B6-C0711C6CB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059" y="857021"/>
                <a:ext cx="1150956" cy="276999"/>
              </a:xfrm>
              <a:prstGeom prst="rect">
                <a:avLst/>
              </a:prstGeom>
              <a:blipFill>
                <a:blip r:embed="rId4"/>
                <a:stretch>
                  <a:fillRect l="-529" r="-5820" b="-3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66D25D-4878-4C2D-A32A-39E97B2D3907}"/>
                  </a:ext>
                </a:extLst>
              </p:cNvPr>
              <p:cNvSpPr txBox="1"/>
              <p:nvPr/>
            </p:nvSpPr>
            <p:spPr>
              <a:xfrm>
                <a:off x="1095829" y="1365701"/>
                <a:ext cx="45086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66D25D-4878-4C2D-A32A-39E97B2D3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829" y="1365701"/>
                <a:ext cx="4508670" cy="276999"/>
              </a:xfrm>
              <a:prstGeom prst="rect">
                <a:avLst/>
              </a:prstGeom>
              <a:blipFill>
                <a:blip r:embed="rId5"/>
                <a:stretch>
                  <a:fillRect l="-812" t="-4444" r="-812" b="-1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CB1BA9-75D0-4DFD-B985-B8C94702FCD8}"/>
                  </a:ext>
                </a:extLst>
              </p:cNvPr>
              <p:cNvSpPr txBox="1"/>
              <p:nvPr/>
            </p:nvSpPr>
            <p:spPr>
              <a:xfrm>
                <a:off x="5604499" y="1365701"/>
                <a:ext cx="35746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 характеристическое уравнение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CB1BA9-75D0-4DFD-B985-B8C94702F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499" y="1365701"/>
                <a:ext cx="3574697" cy="276999"/>
              </a:xfrm>
              <a:prstGeom prst="rect">
                <a:avLst/>
              </a:prstGeom>
              <a:blipFill>
                <a:blip r:embed="rId6"/>
                <a:stretch>
                  <a:fillRect r="-119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186BE6-7028-44AF-8DA0-9212EF9494AE}"/>
                  </a:ext>
                </a:extLst>
              </p:cNvPr>
              <p:cNvSpPr txBox="1"/>
              <p:nvPr/>
            </p:nvSpPr>
            <p:spPr>
              <a:xfrm>
                <a:off x="467791" y="1745219"/>
                <a:ext cx="104795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Ищем все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корней э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того уравнения и, в зависимости от того какие они п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олучатся, составляем ФСР.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186BE6-7028-44AF-8DA0-9212EF949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91" y="1745219"/>
                <a:ext cx="10479599" cy="276999"/>
              </a:xfrm>
              <a:prstGeom prst="rect">
                <a:avLst/>
              </a:prstGeom>
              <a:blipFill>
                <a:blip r:embed="rId7"/>
                <a:stretch>
                  <a:fillRect l="-582" b="-260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A8751A80-FF95-4C9E-93BB-6C3A179BD716}"/>
              </a:ext>
            </a:extLst>
          </p:cNvPr>
          <p:cNvGrpSpPr/>
          <p:nvPr/>
        </p:nvGrpSpPr>
        <p:grpSpPr>
          <a:xfrm>
            <a:off x="493485" y="2356014"/>
            <a:ext cx="7851273" cy="998762"/>
            <a:chOff x="493485" y="2356014"/>
            <a:chExt cx="7851273" cy="99876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7B7F8F-9AC2-48F8-A003-FA004C6CB1EC}"/>
                </a:ext>
              </a:extLst>
            </p:cNvPr>
            <p:cNvSpPr txBox="1"/>
            <p:nvPr/>
          </p:nvSpPr>
          <p:spPr>
            <a:xfrm>
              <a:off x="493485" y="2356014"/>
              <a:ext cx="1138453" cy="369332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none" rtlCol="0">
              <a:spAutoFit/>
            </a:bodyPr>
            <a:lstStyle/>
            <a:p>
              <a:r>
                <a:rPr lang="ru-RU" dirty="0"/>
                <a:t>Пример 4</a:t>
              </a:r>
            </a:p>
          </p:txBody>
        </p:sp>
        <p:grpSp>
          <p:nvGrpSpPr>
            <p:cNvPr id="35" name="Группа 34">
              <a:extLst>
                <a:ext uri="{FF2B5EF4-FFF2-40B4-BE49-F238E27FC236}">
                  <a16:creationId xmlns:a16="http://schemas.microsoft.com/office/drawing/2014/main" id="{C6B6D068-FBBB-40E8-BE44-A962915B44DC}"/>
                </a:ext>
              </a:extLst>
            </p:cNvPr>
            <p:cNvGrpSpPr/>
            <p:nvPr/>
          </p:nvGrpSpPr>
          <p:grpSpPr>
            <a:xfrm>
              <a:off x="1894114" y="2402180"/>
              <a:ext cx="6272551" cy="583264"/>
              <a:chOff x="1894114" y="2402180"/>
              <a:chExt cx="6272551" cy="5832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D4E12B1B-393D-4C04-AA19-680325700C2F}"/>
                      </a:ext>
                    </a:extLst>
                  </p:cNvPr>
                  <p:cNvSpPr txBox="1"/>
                  <p:nvPr/>
                </p:nvSpPr>
                <p:spPr>
                  <a:xfrm>
                    <a:off x="1894114" y="2402180"/>
                    <a:ext cx="627255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Пусть известны все корни характеристического уравнения: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D4E12B1B-393D-4C04-AA19-680325700C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4114" y="2402180"/>
                    <a:ext cx="6272551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263" r="-486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FF80C200-9097-4FAC-BC97-345A5E73F2B9}"/>
                      </a:ext>
                    </a:extLst>
                  </p:cNvPr>
                  <p:cNvSpPr txBox="1"/>
                  <p:nvPr/>
                </p:nvSpPr>
                <p:spPr>
                  <a:xfrm>
                    <a:off x="2718093" y="2708445"/>
                    <a:ext cx="367196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−1;−1;0;2;2;2;3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±2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;3±2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;±5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 </m:t>
                          </m:r>
                        </m:oMath>
                      </m:oMathPara>
                    </a14:m>
                    <a:endParaRPr lang="ru-RU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FF80C200-9097-4FAC-BC97-345A5E73F2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8093" y="2708445"/>
                    <a:ext cx="3671966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521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Прямоугольник 15">
                  <a:extLst>
                    <a:ext uri="{FF2B5EF4-FFF2-40B4-BE49-F238E27FC236}">
                      <a16:creationId xmlns:a16="http://schemas.microsoft.com/office/drawing/2014/main" id="{CF8F6200-A11C-4563-AD23-01385BA364AB}"/>
                    </a:ext>
                  </a:extLst>
                </p:cNvPr>
                <p:cNvSpPr/>
                <p:nvPr/>
              </p:nvSpPr>
              <p:spPr>
                <a:xfrm>
                  <a:off x="1716020" y="2985444"/>
                  <a:ext cx="66287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Требуется определить порядок уравнения</m:t>
                        </m:r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и указать его ФСР.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6" name="Прямоугольник 15">
                  <a:extLst>
                    <a:ext uri="{FF2B5EF4-FFF2-40B4-BE49-F238E27FC236}">
                      <a16:creationId xmlns:a16="http://schemas.microsoft.com/office/drawing/2014/main" id="{CF8F6200-A11C-4563-AD23-01385BA364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6020" y="2985444"/>
                  <a:ext cx="6628738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950E3676-89B6-493D-B862-91A376B0A9AA}"/>
              </a:ext>
            </a:extLst>
          </p:cNvPr>
          <p:cNvGrpSpPr/>
          <p:nvPr/>
        </p:nvGrpSpPr>
        <p:grpSpPr>
          <a:xfrm>
            <a:off x="306271" y="3363157"/>
            <a:ext cx="10802637" cy="640910"/>
            <a:chOff x="133630" y="3419580"/>
            <a:chExt cx="10802637" cy="6409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BDD288-FF29-4F08-8B4F-95A4A0DC004A}"/>
                    </a:ext>
                  </a:extLst>
                </p:cNvPr>
                <p:cNvSpPr txBox="1"/>
                <p:nvPr/>
              </p:nvSpPr>
              <p:spPr>
                <a:xfrm>
                  <a:off x="133630" y="3419580"/>
                  <a:ext cx="10802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Порядок уравнения равен степени характеристического уравнения, а степень равна числу его корней,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BDD288-FF29-4F08-8B4F-95A4A0DC00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630" y="3419580"/>
                  <a:ext cx="1080263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26" b="-3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3FB132D-45B9-404E-A83D-4717442BCF7D}"/>
                    </a:ext>
                  </a:extLst>
                </p:cNvPr>
                <p:cNvSpPr txBox="1"/>
                <p:nvPr/>
              </p:nvSpPr>
              <p:spPr>
                <a:xfrm>
                  <a:off x="133630" y="3783491"/>
                  <a:ext cx="93615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значит порядок уравнения равен 12. В ФСР должны входить 12 функций. Перечислим их: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3FB132D-45B9-404E-A83D-4717442BC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630" y="3783491"/>
                  <a:ext cx="9361537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95" t="-2174" b="-3260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960672A7-6337-44E4-B732-18ED9F333889}"/>
              </a:ext>
            </a:extLst>
          </p:cNvPr>
          <p:cNvGrpSpPr/>
          <p:nvPr/>
        </p:nvGrpSpPr>
        <p:grpSpPr>
          <a:xfrm>
            <a:off x="455213" y="4325730"/>
            <a:ext cx="1069332" cy="745821"/>
            <a:chOff x="277195" y="4252313"/>
            <a:chExt cx="1069332" cy="7458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5F04DF1-E908-4AD5-AA1A-2281FDCBA190}"/>
                    </a:ext>
                  </a:extLst>
                </p:cNvPr>
                <p:cNvSpPr txBox="1"/>
                <p:nvPr/>
              </p:nvSpPr>
              <p:spPr>
                <a:xfrm>
                  <a:off x="277196" y="4252313"/>
                  <a:ext cx="940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5F04DF1-E908-4AD5-AA1A-2281FDCBA1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96" y="4252313"/>
                  <a:ext cx="940579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5844" r="-649" b="-2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0A87A4A-4963-4738-A34B-29121E73FF15}"/>
                    </a:ext>
                  </a:extLst>
                </p:cNvPr>
                <p:cNvSpPr txBox="1"/>
                <p:nvPr/>
              </p:nvSpPr>
              <p:spPr>
                <a:xfrm>
                  <a:off x="277195" y="4721135"/>
                  <a:ext cx="10693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0A87A4A-4963-4738-A34B-29121E73FF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95" y="4721135"/>
                  <a:ext cx="1069332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5143" r="-571" b="-2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4F3DDE-09A7-4855-850C-E137F3C427B3}"/>
                  </a:ext>
                </a:extLst>
              </p:cNvPr>
              <p:cNvSpPr txBox="1"/>
              <p:nvPr/>
            </p:nvSpPr>
            <p:spPr>
              <a:xfrm>
                <a:off x="1998704" y="4339181"/>
                <a:ext cx="1351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4F3DDE-09A7-4855-850C-E137F3C42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704" y="4339181"/>
                <a:ext cx="1351460" cy="276999"/>
              </a:xfrm>
              <a:prstGeom prst="rect">
                <a:avLst/>
              </a:prstGeom>
              <a:blipFill>
                <a:blip r:embed="rId15"/>
                <a:stretch>
                  <a:fillRect l="-4054" t="-4444" r="-315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EF88A461-E4C2-40E2-BC4E-41B496D7929D}"/>
              </a:ext>
            </a:extLst>
          </p:cNvPr>
          <p:cNvGrpSpPr/>
          <p:nvPr/>
        </p:nvGrpSpPr>
        <p:grpSpPr>
          <a:xfrm>
            <a:off x="3720335" y="4342080"/>
            <a:ext cx="1165254" cy="1101725"/>
            <a:chOff x="3268808" y="4252313"/>
            <a:chExt cx="1165254" cy="11017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6715179-1146-4AF2-A643-ACBBF962DC32}"/>
                    </a:ext>
                  </a:extLst>
                </p:cNvPr>
                <p:cNvSpPr txBox="1"/>
                <p:nvPr/>
              </p:nvSpPr>
              <p:spPr>
                <a:xfrm>
                  <a:off x="3268809" y="4252313"/>
                  <a:ext cx="9119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6715179-1146-4AF2-A643-ACBBF962DC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809" y="4252313"/>
                  <a:ext cx="911981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6000" t="-4348" r="-2000" b="-2391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DA1B0BE-C567-4E6F-91FD-5839DEA28500}"/>
                    </a:ext>
                  </a:extLst>
                </p:cNvPr>
                <p:cNvSpPr txBox="1"/>
                <p:nvPr/>
              </p:nvSpPr>
              <p:spPr>
                <a:xfrm>
                  <a:off x="3268808" y="4667372"/>
                  <a:ext cx="104528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DA1B0BE-C567-4E6F-91FD-5839DEA28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808" y="4667372"/>
                  <a:ext cx="1045286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5233" t="-4348" r="-1744" b="-2391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5BFDE84-C8AD-4CBB-8AF9-BAD8222989BB}"/>
                    </a:ext>
                  </a:extLst>
                </p:cNvPr>
                <p:cNvSpPr txBox="1"/>
                <p:nvPr/>
              </p:nvSpPr>
              <p:spPr>
                <a:xfrm>
                  <a:off x="3268808" y="5077039"/>
                  <a:ext cx="11652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5BFDE84-C8AD-4CBB-8AF9-BAD8222989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808" y="5077039"/>
                  <a:ext cx="1165254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4712" t="-4444" r="-2094" b="-2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A129A908-D588-4D7C-9C40-41C06FD1D681}"/>
              </a:ext>
            </a:extLst>
          </p:cNvPr>
          <p:cNvGrpSpPr/>
          <p:nvPr/>
        </p:nvGrpSpPr>
        <p:grpSpPr>
          <a:xfrm>
            <a:off x="5420090" y="4325730"/>
            <a:ext cx="1793039" cy="1599004"/>
            <a:chOff x="4789444" y="4257899"/>
            <a:chExt cx="1793039" cy="15990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9209DAC-169E-45BA-944D-32ED0499B0D8}"/>
                    </a:ext>
                  </a:extLst>
                </p:cNvPr>
                <p:cNvSpPr txBox="1"/>
                <p:nvPr/>
              </p:nvSpPr>
              <p:spPr>
                <a:xfrm>
                  <a:off x="4789445" y="4257899"/>
                  <a:ext cx="15796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9209DAC-169E-45BA-944D-32ED0499B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9445" y="4257899"/>
                  <a:ext cx="1579663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3089" t="-4444" r="-3089" b="-2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2B95AE1-9604-404D-BE3C-906DC284319A}"/>
                    </a:ext>
                  </a:extLst>
                </p:cNvPr>
                <p:cNvSpPr txBox="1"/>
                <p:nvPr/>
              </p:nvSpPr>
              <p:spPr>
                <a:xfrm>
                  <a:off x="4789444" y="4683282"/>
                  <a:ext cx="15492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2B95AE1-9604-404D-BE3C-906DC28431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9444" y="4683282"/>
                  <a:ext cx="1549207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3543" t="-4348" r="-2756" b="-2391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BF10D50-F194-4D61-95B8-DE38D6ABF3E7}"/>
                    </a:ext>
                  </a:extLst>
                </p:cNvPr>
                <p:cNvSpPr txBox="1"/>
                <p:nvPr/>
              </p:nvSpPr>
              <p:spPr>
                <a:xfrm>
                  <a:off x="4810396" y="5154521"/>
                  <a:ext cx="1698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BF10D50-F194-4D61-95B8-DE38D6ABF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396" y="5154521"/>
                  <a:ext cx="1698285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2878" t="-4444" r="-2518" b="-2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B7442B6-CD77-49E7-81D6-29D24AEBC252}"/>
                    </a:ext>
                  </a:extLst>
                </p:cNvPr>
                <p:cNvSpPr txBox="1"/>
                <p:nvPr/>
              </p:nvSpPr>
              <p:spPr>
                <a:xfrm>
                  <a:off x="4810395" y="5579904"/>
                  <a:ext cx="17720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B7442B6-CD77-49E7-81D6-29D24AEBC2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395" y="5579904"/>
                  <a:ext cx="1772088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2759" t="-4348" r="-2414" b="-2391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B6F87BBB-1914-4DAA-BB78-B3E2FB8296CD}"/>
              </a:ext>
            </a:extLst>
          </p:cNvPr>
          <p:cNvGrpSpPr/>
          <p:nvPr/>
        </p:nvGrpSpPr>
        <p:grpSpPr>
          <a:xfrm>
            <a:off x="7872634" y="4307435"/>
            <a:ext cx="1306562" cy="712809"/>
            <a:chOff x="6983758" y="4252313"/>
            <a:chExt cx="1306562" cy="7128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FD40C47-6B1A-4CDD-8020-BE36E805E5E2}"/>
                    </a:ext>
                  </a:extLst>
                </p:cNvPr>
                <p:cNvSpPr txBox="1"/>
                <p:nvPr/>
              </p:nvSpPr>
              <p:spPr>
                <a:xfrm>
                  <a:off x="6994068" y="4252313"/>
                  <a:ext cx="12962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FD40C47-6B1A-4CDD-8020-BE36E805E5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4068" y="4252313"/>
                  <a:ext cx="1296252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4225" r="-3286" b="-2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09482F8-CD29-4558-8A3C-2B46E8FEB410}"/>
                    </a:ext>
                  </a:extLst>
                </p:cNvPr>
                <p:cNvSpPr txBox="1"/>
                <p:nvPr/>
              </p:nvSpPr>
              <p:spPr>
                <a:xfrm>
                  <a:off x="6983758" y="4688123"/>
                  <a:ext cx="12657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09482F8-CD29-4558-8A3C-2B46E8FEB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758" y="4688123"/>
                  <a:ext cx="1265796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4327" r="-3365" b="-2391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1158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CB609A05-5719-4041-8923-FD69D213B7F1}"/>
              </a:ext>
            </a:extLst>
          </p:cNvPr>
          <p:cNvGrpSpPr/>
          <p:nvPr/>
        </p:nvGrpSpPr>
        <p:grpSpPr>
          <a:xfrm>
            <a:off x="237259" y="1654402"/>
            <a:ext cx="5998790" cy="600164"/>
            <a:chOff x="314204" y="2944615"/>
            <a:chExt cx="5998790" cy="60016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491B1A-2CF6-4859-A77A-B7629FA7375E}"/>
                </a:ext>
              </a:extLst>
            </p:cNvPr>
            <p:cNvSpPr txBox="1"/>
            <p:nvPr/>
          </p:nvSpPr>
          <p:spPr>
            <a:xfrm>
              <a:off x="314204" y="2944615"/>
              <a:ext cx="1185324" cy="3693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Теорема 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6DBE643-E011-4B3F-AC62-CCA4A8887C9E}"/>
                    </a:ext>
                  </a:extLst>
                </p:cNvPr>
                <p:cNvSpPr txBox="1"/>
                <p:nvPr/>
              </p:nvSpPr>
              <p:spPr>
                <a:xfrm>
                  <a:off x="1601768" y="2990781"/>
                  <a:ext cx="4711226" cy="553998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Необходимое и достаточное условие</m:t>
                        </m:r>
                      </m:oMath>
                    </m:oMathPara>
                  </a14:m>
                  <a:endParaRPr lang="ru-RU" b="0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линейной независимости решений ЛОДУ2П 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6DBE643-E011-4B3F-AC62-CCA4A8887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1768" y="2990781"/>
                  <a:ext cx="4711226" cy="553998"/>
                </a:xfrm>
                <a:prstGeom prst="rect">
                  <a:avLst/>
                </a:prstGeom>
                <a:blipFill>
                  <a:blip r:embed="rId2"/>
                  <a:stretch>
                    <a:fillRect l="-645" b="-15054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23F212-68C3-4316-9704-BC1D0C0B07EF}"/>
                  </a:ext>
                </a:extLst>
              </p:cNvPr>
              <p:cNvSpPr txBox="1"/>
              <p:nvPr/>
            </p:nvSpPr>
            <p:spPr>
              <a:xfrm>
                <a:off x="67180" y="2368977"/>
                <a:ext cx="9494138" cy="27699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−решения </m:t>
                      </m:r>
                      <m:d>
                        <m:d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линей</m:t>
                      </m:r>
                      <m:r>
                        <a:rPr lang="ru-R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но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не</m:t>
                      </m:r>
                      <m:r>
                        <a:rPr lang="ru-R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зависим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ы</m:t>
                      </m:r>
                      <m:r>
                        <a:rPr lang="ru-R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на 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для 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23F212-68C3-4316-9704-BC1D0C0B0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0" y="2368977"/>
                <a:ext cx="9494138" cy="276999"/>
              </a:xfrm>
              <a:prstGeom prst="rect">
                <a:avLst/>
              </a:prstGeom>
              <a:blipFill>
                <a:blip r:embed="rId3"/>
                <a:stretch>
                  <a:fillRect b="-23404"/>
                </a:stretch>
              </a:blipFill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6DC05099-F24F-4199-BAA1-5DD746BDD4A5}"/>
              </a:ext>
            </a:extLst>
          </p:cNvPr>
          <p:cNvGrpSpPr/>
          <p:nvPr/>
        </p:nvGrpSpPr>
        <p:grpSpPr>
          <a:xfrm>
            <a:off x="198371" y="666937"/>
            <a:ext cx="7953663" cy="749703"/>
            <a:chOff x="198371" y="666937"/>
            <a:chExt cx="7953663" cy="7497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54CBEB0-92B7-412B-98A2-33EEF8F95F0F}"/>
                    </a:ext>
                  </a:extLst>
                </p:cNvPr>
                <p:cNvSpPr txBox="1"/>
                <p:nvPr/>
              </p:nvSpPr>
              <p:spPr>
                <a:xfrm>
                  <a:off x="3462854" y="723410"/>
                  <a:ext cx="13453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  <m:sSub>
                          <m:sSubPr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54CBEB0-92B7-412B-98A2-33EEF8F95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2854" y="723410"/>
                  <a:ext cx="134530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262" r="-3620" b="-2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Группа 25">
              <a:extLst>
                <a:ext uri="{FF2B5EF4-FFF2-40B4-BE49-F238E27FC236}">
                  <a16:creationId xmlns:a16="http://schemas.microsoft.com/office/drawing/2014/main" id="{D1C2994A-5597-424F-901E-751F52BC36F0}"/>
                </a:ext>
              </a:extLst>
            </p:cNvPr>
            <p:cNvGrpSpPr/>
            <p:nvPr/>
          </p:nvGrpSpPr>
          <p:grpSpPr>
            <a:xfrm>
              <a:off x="198371" y="671047"/>
              <a:ext cx="3264483" cy="369332"/>
              <a:chOff x="314204" y="2249436"/>
              <a:chExt cx="3264483" cy="36933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5505DC8-2F71-4695-8328-722152C3D3F0}"/>
                  </a:ext>
                </a:extLst>
              </p:cNvPr>
              <p:cNvSpPr txBox="1"/>
              <p:nvPr/>
            </p:nvSpPr>
            <p:spPr>
              <a:xfrm>
                <a:off x="314204" y="2249436"/>
                <a:ext cx="442750" cy="369332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ru-RU" dirty="0"/>
                  <a:t>(1)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3318A2B3-0DF9-4674-B0CC-029D01DC804A}"/>
                      </a:ext>
                    </a:extLst>
                  </p:cNvPr>
                  <p:cNvSpPr txBox="1"/>
                  <p:nvPr/>
                </p:nvSpPr>
                <p:spPr>
                  <a:xfrm>
                    <a:off x="836398" y="2295602"/>
                    <a:ext cx="274228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A0F367F-1F5E-4BFF-B2E2-996FA1ED50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6398" y="2295602"/>
                    <a:ext cx="2742289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778" r="-1556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ECFFA2A-4DAA-4F66-BFC7-9BEA1D1026B7}"/>
                </a:ext>
              </a:extLst>
            </p:cNvPr>
            <p:cNvSpPr txBox="1"/>
            <p:nvPr/>
          </p:nvSpPr>
          <p:spPr>
            <a:xfrm>
              <a:off x="4884782" y="671047"/>
              <a:ext cx="442750" cy="36933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(2)</a:t>
              </a:r>
              <a:endParaRPr lang="ru-RU" dirty="0"/>
            </a:p>
          </p:txBody>
        </p:sp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857D5829-5A17-4EB2-ABC0-04A9C59AE477}"/>
                </a:ext>
              </a:extLst>
            </p:cNvPr>
            <p:cNvGrpSpPr/>
            <p:nvPr/>
          </p:nvGrpSpPr>
          <p:grpSpPr>
            <a:xfrm>
              <a:off x="641121" y="666937"/>
              <a:ext cx="7510913" cy="749703"/>
              <a:chOff x="314204" y="804553"/>
              <a:chExt cx="7510913" cy="74970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404FED5-E42B-4636-9B13-24B30D2DC051}"/>
                      </a:ext>
                    </a:extLst>
                  </p:cNvPr>
                  <p:cNvSpPr txBox="1"/>
                  <p:nvPr/>
                </p:nvSpPr>
                <p:spPr>
                  <a:xfrm>
                    <a:off x="314204" y="1277257"/>
                    <a:ext cx="326448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DEB2D5BB-9FB6-4F38-86FD-3875BCED77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204" y="1277257"/>
                    <a:ext cx="3264483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666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Прямоугольник 31">
                    <a:extLst>
                      <a:ext uri="{FF2B5EF4-FFF2-40B4-BE49-F238E27FC236}">
                        <a16:creationId xmlns:a16="http://schemas.microsoft.com/office/drawing/2014/main" id="{D536EAFC-8492-451B-B8EB-46C2D4900929}"/>
                      </a:ext>
                    </a:extLst>
                  </p:cNvPr>
                  <p:cNvSpPr/>
                  <p:nvPr/>
                </p:nvSpPr>
                <p:spPr>
                  <a:xfrm>
                    <a:off x="5249988" y="804553"/>
                    <a:ext cx="257512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2" name="Прямоугольник 31">
                    <a:extLst>
                      <a:ext uri="{FF2B5EF4-FFF2-40B4-BE49-F238E27FC236}">
                        <a16:creationId xmlns:a16="http://schemas.microsoft.com/office/drawing/2014/main" id="{D536EAFC-8492-451B-B8EB-46C2D49009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9988" y="804553"/>
                    <a:ext cx="2575129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F30A3A-B960-4262-B190-D9BEBDE0F72B}"/>
              </a:ext>
            </a:extLst>
          </p:cNvPr>
          <p:cNvSpPr txBox="1"/>
          <p:nvPr/>
        </p:nvSpPr>
        <p:spPr>
          <a:xfrm>
            <a:off x="284293" y="156286"/>
            <a:ext cx="485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Линейное однородное уравнение 2-го порядка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CBA5E3-EACB-48E4-91F2-C0575743B5E5}"/>
              </a:ext>
            </a:extLst>
          </p:cNvPr>
          <p:cNvSpPr txBox="1"/>
          <p:nvPr/>
        </p:nvSpPr>
        <p:spPr>
          <a:xfrm>
            <a:off x="67180" y="2704581"/>
            <a:ext cx="172136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Доказательство</a:t>
            </a:r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6CEE89F5-2845-45D4-B266-EC8CDB55C3EE}"/>
              </a:ext>
            </a:extLst>
          </p:cNvPr>
          <p:cNvSpPr/>
          <p:nvPr/>
        </p:nvSpPr>
        <p:spPr>
          <a:xfrm flipH="1">
            <a:off x="140997" y="3164081"/>
            <a:ext cx="453090" cy="3693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B21750-C7D5-49B8-AB3A-B591BE85E1C9}"/>
                  </a:ext>
                </a:extLst>
              </p:cNvPr>
              <p:cNvSpPr txBox="1"/>
              <p:nvPr/>
            </p:nvSpPr>
            <p:spPr>
              <a:xfrm>
                <a:off x="705420" y="3225130"/>
                <a:ext cx="84046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Знаем, что если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хоть в одной точке 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то 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ЛН на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B21750-C7D5-49B8-AB3A-B591BE85E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20" y="3225130"/>
                <a:ext cx="8404608" cy="276999"/>
              </a:xfrm>
              <a:prstGeom prst="rect">
                <a:avLst/>
              </a:prstGeom>
              <a:blipFill>
                <a:blip r:embed="rId8"/>
                <a:stretch>
                  <a:fillRect b="-28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9789F281-1FB0-4466-9CB2-88C08AA066CA}"/>
              </a:ext>
            </a:extLst>
          </p:cNvPr>
          <p:cNvSpPr/>
          <p:nvPr/>
        </p:nvSpPr>
        <p:spPr>
          <a:xfrm rot="10800000" flipH="1">
            <a:off x="163275" y="3584349"/>
            <a:ext cx="453090" cy="3693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AF990F-3652-48AB-B72A-0F0096A07A85}"/>
                  </a:ext>
                </a:extLst>
              </p:cNvPr>
              <p:cNvSpPr txBox="1"/>
              <p:nvPr/>
            </p:nvSpPr>
            <p:spPr>
              <a:xfrm>
                <a:off x="2564786" y="3586030"/>
                <a:ext cx="543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два ЛН решения, т.е. 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 &amp;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AF990F-3652-48AB-B72A-0F0096A07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786" y="3586030"/>
                <a:ext cx="5431423" cy="276999"/>
              </a:xfrm>
              <a:prstGeom prst="rect">
                <a:avLst/>
              </a:prstGeom>
              <a:blipFill>
                <a:blip r:embed="rId9"/>
                <a:stretch>
                  <a:fillRect l="-1010" r="-112" b="-23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779B51-482E-44C9-A527-1934ADAAAAFE}"/>
                  </a:ext>
                </a:extLst>
              </p:cNvPr>
              <p:cNvSpPr txBox="1"/>
              <p:nvPr/>
            </p:nvSpPr>
            <p:spPr>
              <a:xfrm>
                <a:off x="705420" y="3615604"/>
                <a:ext cx="1712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От противного. </m:t>
                      </m:r>
                    </m:oMath>
                  </m:oMathPara>
                </a14:m>
                <a:endParaRPr lang="ru-RU" u="sng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779B51-482E-44C9-A527-1934ADAAA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20" y="3615604"/>
                <a:ext cx="1712007" cy="276999"/>
              </a:xfrm>
              <a:prstGeom prst="rect">
                <a:avLst/>
              </a:prstGeom>
              <a:blipFill>
                <a:blip r:embed="rId10"/>
                <a:stretch>
                  <a:fillRect l="-2847" b="-23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14AE92-0CC5-496C-B6B1-24544F4B6C36}"/>
                  </a:ext>
                </a:extLst>
              </p:cNvPr>
              <p:cNvSpPr txBox="1"/>
              <p:nvPr/>
            </p:nvSpPr>
            <p:spPr>
              <a:xfrm>
                <a:off x="8067107" y="3586030"/>
                <a:ext cx="31202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Пусть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14AE92-0CC5-496C-B6B1-24544F4B6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107" y="3586030"/>
                <a:ext cx="3120213" cy="276999"/>
              </a:xfrm>
              <a:prstGeom prst="rect">
                <a:avLst/>
              </a:prstGeom>
              <a:blipFill>
                <a:blip r:embed="rId11"/>
                <a:stretch>
                  <a:fillRect l="-1953" b="-32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2CF273-996F-47EB-8FC9-FE94BBBF596E}"/>
                  </a:ext>
                </a:extLst>
              </p:cNvPr>
              <p:cNvSpPr txBox="1"/>
              <p:nvPr/>
            </p:nvSpPr>
            <p:spPr>
              <a:xfrm>
                <a:off x="140997" y="3957181"/>
                <a:ext cx="400487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Рассмотрим </m:t>
                      </m:r>
                      <m:d>
                        <m:dPr>
                          <m:begChr m:val="{"/>
                          <m:endChr m:val=""/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2CF273-996F-47EB-8FC9-FE94BBBF5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97" y="3957181"/>
                <a:ext cx="4004878" cy="617861"/>
              </a:xfrm>
              <a:prstGeom prst="rect">
                <a:avLst/>
              </a:prstGeom>
              <a:blipFill>
                <a:blip r:embed="rId12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514F88-3D3D-458C-9479-841D9EFFF212}"/>
                  </a:ext>
                </a:extLst>
              </p:cNvPr>
              <p:cNvSpPr txBox="1"/>
              <p:nvPr/>
            </p:nvSpPr>
            <p:spPr>
              <a:xfrm>
                <a:off x="4200568" y="4127611"/>
                <a:ext cx="22549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ЛОС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514F88-3D3D-458C-9479-841D9EFFF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568" y="4127611"/>
                <a:ext cx="2254976" cy="276999"/>
              </a:xfrm>
              <a:prstGeom prst="rect">
                <a:avLst/>
              </a:prstGeom>
              <a:blipFill>
                <a:blip r:embed="rId13"/>
                <a:stretch>
                  <a:fillRect r="-2162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398D5A-C5E3-4732-906B-2D7A1BFF3228}"/>
                  </a:ext>
                </a:extLst>
              </p:cNvPr>
              <p:cNvSpPr txBox="1"/>
              <p:nvPr/>
            </p:nvSpPr>
            <p:spPr>
              <a:xfrm>
                <a:off x="6343984" y="4115682"/>
                <a:ext cx="4716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система имеет ненулевое решение 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398D5A-C5E3-4732-906B-2D7A1BFF3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984" y="4115682"/>
                <a:ext cx="4716997" cy="276999"/>
              </a:xfrm>
              <a:prstGeom prst="rect">
                <a:avLst/>
              </a:prstGeom>
              <a:blipFill>
                <a:blip r:embed="rId14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21DC8B-8167-499B-8C2D-D5281D50A954}"/>
                  </a:ext>
                </a:extLst>
              </p:cNvPr>
              <p:cNvSpPr txBox="1"/>
              <p:nvPr/>
            </p:nvSpPr>
            <p:spPr>
              <a:xfrm>
                <a:off x="151337" y="4697279"/>
                <a:ext cx="89176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решение </m:t>
                      </m:r>
                      <m:d>
                        <m:d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так как это линейная комбинация решений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21DC8B-8167-499B-8C2D-D5281D50A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37" y="4697279"/>
                <a:ext cx="8917698" cy="276999"/>
              </a:xfrm>
              <a:prstGeom prst="rect">
                <a:avLst/>
              </a:prstGeom>
              <a:blipFill>
                <a:blip r:embed="rId15"/>
                <a:stretch>
                  <a:fillRect l="-205" t="-2222" r="-410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F05602-D8FD-4C65-A6ED-121E049090A6}"/>
                  </a:ext>
                </a:extLst>
              </p:cNvPr>
              <p:cNvSpPr txBox="1"/>
              <p:nvPr/>
            </p:nvSpPr>
            <p:spPr>
              <a:xfrm>
                <a:off x="191572" y="5048846"/>
                <a:ext cx="733399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удовлетворяет нулевым начальным данным, то есть </m:t>
                      </m:r>
                      <m:d>
                        <m:dPr>
                          <m:begChr m:val="{"/>
                          <m:endChr m:val=""/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F05602-D8FD-4C65-A6ED-121E04909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72" y="5048846"/>
                <a:ext cx="7333995" cy="61786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4ECC38E6-9676-4B9E-B9D9-FD2A0C14D54E}"/>
              </a:ext>
            </a:extLst>
          </p:cNvPr>
          <p:cNvGrpSpPr/>
          <p:nvPr/>
        </p:nvGrpSpPr>
        <p:grpSpPr>
          <a:xfrm>
            <a:off x="0" y="5666707"/>
            <a:ext cx="11886780" cy="693776"/>
            <a:chOff x="0" y="5666707"/>
            <a:chExt cx="11886780" cy="6937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B753708-6873-4C36-AFD2-67D36B8260A9}"/>
                    </a:ext>
                  </a:extLst>
                </p:cNvPr>
                <p:cNvSpPr txBox="1"/>
                <p:nvPr/>
              </p:nvSpPr>
              <p:spPr>
                <a:xfrm>
                  <a:off x="0" y="5666707"/>
                  <a:ext cx="11886780" cy="3777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Но тем же начальным данным удовлетворяет нулевое решение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≡0</m:t>
                        </m:r>
                        <m:groupChr>
                          <m:groupChrPr>
                            <m:chr m:val="⇒"/>
                            <m:vertJc m:val="bot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т</m:t>
                            </m:r>
                            <m: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еорема ∃!</m:t>
                            </m:r>
                          </m:e>
                        </m:groupChr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≡0,</m:t>
                        </m:r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что противоречит ЛН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B753708-6873-4C36-AFD2-67D36B826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666707"/>
                  <a:ext cx="11886780" cy="37779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C473530-28FC-41CA-824E-52482DD9D671}"/>
                    </a:ext>
                  </a:extLst>
                </p:cNvPr>
                <p:cNvSpPr txBox="1"/>
                <p:nvPr/>
              </p:nvSpPr>
              <p:spPr>
                <a:xfrm>
                  <a:off x="10600146" y="6083484"/>
                  <a:ext cx="12866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C473530-28FC-41CA-824E-52482DD9D6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0146" y="6083484"/>
                  <a:ext cx="1286634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4265" b="-2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1861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3" grpId="0" animBg="1"/>
      <p:bldP spid="3" grpId="0" animBg="1"/>
      <p:bldP spid="4" grpId="0"/>
      <p:bldP spid="18" grpId="0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072890-7D27-427D-A7D5-6796575994BF}"/>
                  </a:ext>
                </a:extLst>
              </p:cNvPr>
              <p:cNvSpPr txBox="1"/>
              <p:nvPr/>
            </p:nvSpPr>
            <p:spPr>
              <a:xfrm>
                <a:off x="429491" y="290764"/>
                <a:ext cx="8150501" cy="276999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Как может выглядеть график функции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для системы решений ЛОДУ2П?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072890-7D27-427D-A7D5-679657599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91" y="290764"/>
                <a:ext cx="8150501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Символ &quot;Запрещено&quot; 70">
            <a:extLst>
              <a:ext uri="{FF2B5EF4-FFF2-40B4-BE49-F238E27FC236}">
                <a16:creationId xmlns:a16="http://schemas.microsoft.com/office/drawing/2014/main" id="{CB9A9E83-EF5A-4F4D-A1D7-0BE4C3449760}"/>
              </a:ext>
            </a:extLst>
          </p:cNvPr>
          <p:cNvSpPr/>
          <p:nvPr/>
        </p:nvSpPr>
        <p:spPr>
          <a:xfrm>
            <a:off x="1233411" y="3558563"/>
            <a:ext cx="2135017" cy="2135017"/>
          </a:xfrm>
          <a:prstGeom prst="noSmoking">
            <a:avLst/>
          </a:prstGeom>
          <a:solidFill>
            <a:srgbClr val="FF0000">
              <a:alpha val="27000"/>
            </a:srgbClr>
          </a:solidFill>
          <a:ln w="5715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5A62A1E2-423D-4CCD-8793-19E0915D3012}"/>
              </a:ext>
            </a:extLst>
          </p:cNvPr>
          <p:cNvGrpSpPr/>
          <p:nvPr/>
        </p:nvGrpSpPr>
        <p:grpSpPr>
          <a:xfrm>
            <a:off x="1014496" y="1027085"/>
            <a:ext cx="2712377" cy="2113001"/>
            <a:chOff x="1014496" y="1027085"/>
            <a:chExt cx="2712377" cy="2113001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37DDD89F-0FEC-42F1-988C-4E1F90C4BF13}"/>
                </a:ext>
              </a:extLst>
            </p:cNvPr>
            <p:cNvGrpSpPr/>
            <p:nvPr/>
          </p:nvGrpSpPr>
          <p:grpSpPr>
            <a:xfrm>
              <a:off x="1288473" y="1027085"/>
              <a:ext cx="2438400" cy="2113001"/>
              <a:chOff x="762001" y="1073544"/>
              <a:chExt cx="2438400" cy="2113001"/>
            </a:xfrm>
          </p:grpSpPr>
          <p:grpSp>
            <p:nvGrpSpPr>
              <p:cNvPr id="11" name="Группа 10">
                <a:extLst>
                  <a:ext uri="{FF2B5EF4-FFF2-40B4-BE49-F238E27FC236}">
                    <a16:creationId xmlns:a16="http://schemas.microsoft.com/office/drawing/2014/main" id="{403C393B-4202-4783-9BCB-98303B889954}"/>
                  </a:ext>
                </a:extLst>
              </p:cNvPr>
              <p:cNvGrpSpPr/>
              <p:nvPr/>
            </p:nvGrpSpPr>
            <p:grpSpPr>
              <a:xfrm>
                <a:off x="762001" y="1073544"/>
                <a:ext cx="2438400" cy="2113001"/>
                <a:chOff x="762001" y="1073544"/>
                <a:chExt cx="2438400" cy="2113001"/>
              </a:xfrm>
            </p:grpSpPr>
            <p:cxnSp>
              <p:nvCxnSpPr>
                <p:cNvPr id="7" name="Прямая со стрелкой 6">
                  <a:extLst>
                    <a:ext uri="{FF2B5EF4-FFF2-40B4-BE49-F238E27FC236}">
                      <a16:creationId xmlns:a16="http://schemas.microsoft.com/office/drawing/2014/main" id="{9C0C5EF2-5CA8-460B-B141-458703D3AB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2001" y="2687782"/>
                  <a:ext cx="2438400" cy="0"/>
                </a:xfrm>
                <a:prstGeom prst="straightConnector1">
                  <a:avLst/>
                </a:prstGeom>
                <a:ln w="28575"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Прямая со стрелкой 7">
                  <a:extLst>
                    <a:ext uri="{FF2B5EF4-FFF2-40B4-BE49-F238E27FC236}">
                      <a16:creationId xmlns:a16="http://schemas.microsoft.com/office/drawing/2014/main" id="{C7B5F5B2-9701-4E0B-9E4E-DEE35779F3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67691" y="1073544"/>
                  <a:ext cx="0" cy="2113001"/>
                </a:xfrm>
                <a:prstGeom prst="straightConnector1">
                  <a:avLst/>
                </a:prstGeom>
                <a:ln w="28575"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Полилиния: фигура 11">
                <a:extLst>
                  <a:ext uri="{FF2B5EF4-FFF2-40B4-BE49-F238E27FC236}">
                    <a16:creationId xmlns:a16="http://schemas.microsoft.com/office/drawing/2014/main" id="{21243856-77D1-43AA-8F7E-3AB690A1DBE0}"/>
                  </a:ext>
                </a:extLst>
              </p:cNvPr>
              <p:cNvSpPr/>
              <p:nvPr/>
            </p:nvSpPr>
            <p:spPr>
              <a:xfrm>
                <a:off x="966610" y="1629351"/>
                <a:ext cx="1884218" cy="696865"/>
              </a:xfrm>
              <a:custGeom>
                <a:avLst/>
                <a:gdLst>
                  <a:gd name="connsiteX0" fmla="*/ 0 w 1884218"/>
                  <a:gd name="connsiteY0" fmla="*/ 540328 h 696865"/>
                  <a:gd name="connsiteX1" fmla="*/ 526473 w 1884218"/>
                  <a:gd name="connsiteY1" fmla="*/ 152400 h 696865"/>
                  <a:gd name="connsiteX2" fmla="*/ 914400 w 1884218"/>
                  <a:gd name="connsiteY2" fmla="*/ 471055 h 696865"/>
                  <a:gd name="connsiteX3" fmla="*/ 1316182 w 1884218"/>
                  <a:gd name="connsiteY3" fmla="*/ 678873 h 696865"/>
                  <a:gd name="connsiteX4" fmla="*/ 1884218 w 1884218"/>
                  <a:gd name="connsiteY4" fmla="*/ 0 h 696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4218" h="696865">
                    <a:moveTo>
                      <a:pt x="0" y="540328"/>
                    </a:moveTo>
                    <a:cubicBezTo>
                      <a:pt x="187036" y="352136"/>
                      <a:pt x="374073" y="163945"/>
                      <a:pt x="526473" y="152400"/>
                    </a:cubicBezTo>
                    <a:cubicBezTo>
                      <a:pt x="678873" y="140854"/>
                      <a:pt x="782782" y="383309"/>
                      <a:pt x="914400" y="471055"/>
                    </a:cubicBezTo>
                    <a:cubicBezTo>
                      <a:pt x="1046018" y="558801"/>
                      <a:pt x="1154546" y="757382"/>
                      <a:pt x="1316182" y="678873"/>
                    </a:cubicBezTo>
                    <a:cubicBezTo>
                      <a:pt x="1477818" y="600364"/>
                      <a:pt x="1681018" y="300182"/>
                      <a:pt x="1884218" y="0"/>
                    </a:cubicBezTo>
                  </a:path>
                </a:pathLst>
              </a:custGeom>
              <a:noFill/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3FD93471-B6EC-41E4-8F1C-B0D730B98BA3}"/>
                      </a:ext>
                    </a:extLst>
                  </p:cNvPr>
                  <p:cNvSpPr txBox="1"/>
                  <p:nvPr/>
                </p:nvSpPr>
                <p:spPr>
                  <a:xfrm>
                    <a:off x="2923310" y="2707307"/>
                    <a:ext cx="18331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ru-RU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3FD93471-B6EC-41E4-8F1C-B0D730B98B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3310" y="2707307"/>
                    <a:ext cx="18331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0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854EFEB6-23BA-4127-A71C-5EAB12156547}"/>
                      </a:ext>
                    </a:extLst>
                  </p:cNvPr>
                  <p:cNvSpPr txBox="1"/>
                  <p:nvPr/>
                </p:nvSpPr>
                <p:spPr>
                  <a:xfrm>
                    <a:off x="1039092" y="1073544"/>
                    <a:ext cx="1867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ru-RU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854EFEB6-23BA-4127-A71C-5EAB121565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9092" y="1073544"/>
                    <a:ext cx="186718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333" r="-30000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66B7727F-3361-4E74-AA6D-75A08935E3A7}"/>
                      </a:ext>
                    </a:extLst>
                  </p:cNvPr>
                  <p:cNvSpPr txBox="1"/>
                  <p:nvPr/>
                </p:nvSpPr>
                <p:spPr>
                  <a:xfrm>
                    <a:off x="904393" y="2707307"/>
                    <a:ext cx="18678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ru-RU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66B7727F-3361-4E74-AA6D-75A08935E3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393" y="2707307"/>
                    <a:ext cx="186781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000" r="-1666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DAEC23E-5051-4FC7-875D-2BA1CB706770}"/>
                      </a:ext>
                    </a:extLst>
                  </p:cNvPr>
                  <p:cNvSpPr txBox="1"/>
                  <p:nvPr/>
                </p:nvSpPr>
                <p:spPr>
                  <a:xfrm>
                    <a:off x="2655132" y="2743523"/>
                    <a:ext cx="18331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ru-RU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DAEC23E-5051-4FC7-875D-2BA1CB7067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5132" y="2743523"/>
                    <a:ext cx="183319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3333" r="-26667" b="-6522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ACFBB49-C49B-493D-9F42-224E5694C95F}"/>
                </a:ext>
              </a:extLst>
            </p:cNvPr>
            <p:cNvSpPr txBox="1"/>
            <p:nvPr/>
          </p:nvSpPr>
          <p:spPr>
            <a:xfrm>
              <a:off x="1014496" y="1119418"/>
              <a:ext cx="301686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</p:grp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C22F823B-5F60-4311-8E33-289B6C543E01}"/>
              </a:ext>
            </a:extLst>
          </p:cNvPr>
          <p:cNvGrpSpPr/>
          <p:nvPr/>
        </p:nvGrpSpPr>
        <p:grpSpPr>
          <a:xfrm>
            <a:off x="8113405" y="2231791"/>
            <a:ext cx="2657467" cy="2113001"/>
            <a:chOff x="8113405" y="2231791"/>
            <a:chExt cx="2657467" cy="2113001"/>
          </a:xfrm>
        </p:grpSpPr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id="{2182BCEE-3B78-4871-A012-2D4182F0DD8F}"/>
                </a:ext>
              </a:extLst>
            </p:cNvPr>
            <p:cNvGrpSpPr/>
            <p:nvPr/>
          </p:nvGrpSpPr>
          <p:grpSpPr>
            <a:xfrm>
              <a:off x="8332472" y="2231791"/>
              <a:ext cx="2438400" cy="2113001"/>
              <a:chOff x="8657106" y="2568761"/>
              <a:chExt cx="2438400" cy="2113001"/>
            </a:xfrm>
          </p:grpSpPr>
          <p:grpSp>
            <p:nvGrpSpPr>
              <p:cNvPr id="48" name="Группа 47">
                <a:extLst>
                  <a:ext uri="{FF2B5EF4-FFF2-40B4-BE49-F238E27FC236}">
                    <a16:creationId xmlns:a16="http://schemas.microsoft.com/office/drawing/2014/main" id="{35675789-0D66-4252-9B1A-E49176705049}"/>
                  </a:ext>
                </a:extLst>
              </p:cNvPr>
              <p:cNvGrpSpPr/>
              <p:nvPr/>
            </p:nvGrpSpPr>
            <p:grpSpPr>
              <a:xfrm>
                <a:off x="8657106" y="2568761"/>
                <a:ext cx="2438400" cy="2113001"/>
                <a:chOff x="762001" y="1555250"/>
                <a:chExt cx="2438400" cy="2113001"/>
              </a:xfrm>
            </p:grpSpPr>
            <p:grpSp>
              <p:nvGrpSpPr>
                <p:cNvPr id="49" name="Группа 48">
                  <a:extLst>
                    <a:ext uri="{FF2B5EF4-FFF2-40B4-BE49-F238E27FC236}">
                      <a16:creationId xmlns:a16="http://schemas.microsoft.com/office/drawing/2014/main" id="{06677A59-C28E-47A8-A753-4CAA0236BAFE}"/>
                    </a:ext>
                  </a:extLst>
                </p:cNvPr>
                <p:cNvGrpSpPr/>
                <p:nvPr/>
              </p:nvGrpSpPr>
              <p:grpSpPr>
                <a:xfrm>
                  <a:off x="762001" y="1555250"/>
                  <a:ext cx="2438400" cy="2113001"/>
                  <a:chOff x="762001" y="1555250"/>
                  <a:chExt cx="2438400" cy="2113001"/>
                </a:xfrm>
              </p:grpSpPr>
              <p:cxnSp>
                <p:nvCxnSpPr>
                  <p:cNvPr id="55" name="Прямая со стрелкой 54">
                    <a:extLst>
                      <a:ext uri="{FF2B5EF4-FFF2-40B4-BE49-F238E27FC236}">
                        <a16:creationId xmlns:a16="http://schemas.microsoft.com/office/drawing/2014/main" id="{4E50CB82-9644-4218-96EB-62523E11E4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2001" y="2687782"/>
                    <a:ext cx="2438400" cy="0"/>
                  </a:xfrm>
                  <a:prstGeom prst="straightConnector1">
                    <a:avLst/>
                  </a:prstGeom>
                  <a:ln w="28575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Прямая со стрелкой 55">
                    <a:extLst>
                      <a:ext uri="{FF2B5EF4-FFF2-40B4-BE49-F238E27FC236}">
                        <a16:creationId xmlns:a16="http://schemas.microsoft.com/office/drawing/2014/main" id="{81176409-17B2-4DE8-935F-4673583284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25810" y="1555250"/>
                    <a:ext cx="0" cy="2113001"/>
                  </a:xfrm>
                  <a:prstGeom prst="straightConnector1">
                    <a:avLst/>
                  </a:prstGeom>
                  <a:ln w="28575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FA18B5E1-9A81-4EEE-ADC6-CD03F6F200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23310" y="2707307"/>
                      <a:ext cx="18331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ru-RU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FA18B5E1-9A81-4EEE-ADC6-CD03F6F200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23310" y="2707307"/>
                      <a:ext cx="183319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0000" r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3B0D7702-F470-40A3-933B-F596784BF1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5933" y="1591466"/>
                      <a:ext cx="1867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ru-RU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3B0D7702-F470-40A3-933B-F596784BF13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5933" y="1591466"/>
                      <a:ext cx="186718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3333" r="-30000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01E99E3B-2EE8-44A7-B01A-A1E178AFD9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4393" y="2707307"/>
                      <a:ext cx="18678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ru-RU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01E99E3B-2EE8-44A7-B01A-A1E178AFD9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4393" y="2707307"/>
                      <a:ext cx="186781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9355" r="-129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4979EA23-3FCD-4CF7-B598-A89987A2A1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5132" y="2743523"/>
                      <a:ext cx="18331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ru-RU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4979EA23-3FCD-4CF7-B598-A89987A2A1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55132" y="2743523"/>
                      <a:ext cx="183319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32258" r="-22581" b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8" name="Прямая соединительная линия 57">
                <a:extLst>
                  <a:ext uri="{FF2B5EF4-FFF2-40B4-BE49-F238E27FC236}">
                    <a16:creationId xmlns:a16="http://schemas.microsoft.com/office/drawing/2014/main" id="{CA18EF45-E8A2-4CF4-B824-89A0481074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9498" y="3701293"/>
                <a:ext cx="1842398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22CBD4F-4801-4CB7-B71F-878A82653628}"/>
                </a:ext>
              </a:extLst>
            </p:cNvPr>
            <p:cNvSpPr txBox="1"/>
            <p:nvPr/>
          </p:nvSpPr>
          <p:spPr>
            <a:xfrm>
              <a:off x="8113405" y="2279757"/>
              <a:ext cx="301686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</p:grp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52CAF7D3-BFF1-45D4-8A43-065C31808F78}"/>
              </a:ext>
            </a:extLst>
          </p:cNvPr>
          <p:cNvGrpSpPr/>
          <p:nvPr/>
        </p:nvGrpSpPr>
        <p:grpSpPr>
          <a:xfrm>
            <a:off x="4920069" y="3460958"/>
            <a:ext cx="2707371" cy="1944250"/>
            <a:chOff x="4920069" y="3460958"/>
            <a:chExt cx="2707371" cy="1944250"/>
          </a:xfrm>
        </p:grpSpPr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id="{33B8CCA1-BECA-4A99-9DF9-BD59D7CE9B82}"/>
                </a:ext>
              </a:extLst>
            </p:cNvPr>
            <p:cNvGrpSpPr/>
            <p:nvPr/>
          </p:nvGrpSpPr>
          <p:grpSpPr>
            <a:xfrm>
              <a:off x="5189040" y="3494446"/>
              <a:ext cx="2438400" cy="1910762"/>
              <a:chOff x="763732" y="1073544"/>
              <a:chExt cx="2438400" cy="1910762"/>
            </a:xfrm>
          </p:grpSpPr>
          <p:grpSp>
            <p:nvGrpSpPr>
              <p:cNvPr id="29" name="Группа 28">
                <a:extLst>
                  <a:ext uri="{FF2B5EF4-FFF2-40B4-BE49-F238E27FC236}">
                    <a16:creationId xmlns:a16="http://schemas.microsoft.com/office/drawing/2014/main" id="{CFFF22A0-86BF-4F8A-9A3C-E7E97D94190C}"/>
                  </a:ext>
                </a:extLst>
              </p:cNvPr>
              <p:cNvGrpSpPr/>
              <p:nvPr/>
            </p:nvGrpSpPr>
            <p:grpSpPr>
              <a:xfrm>
                <a:off x="763732" y="1073545"/>
                <a:ext cx="2438400" cy="1910761"/>
                <a:chOff x="763732" y="1073545"/>
                <a:chExt cx="2438400" cy="1910761"/>
              </a:xfrm>
            </p:grpSpPr>
            <p:cxnSp>
              <p:nvCxnSpPr>
                <p:cNvPr id="35" name="Прямая со стрелкой 34">
                  <a:extLst>
                    <a:ext uri="{FF2B5EF4-FFF2-40B4-BE49-F238E27FC236}">
                      <a16:creationId xmlns:a16="http://schemas.microsoft.com/office/drawing/2014/main" id="{23FF4216-129D-4649-AEE3-C96A81403B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3732" y="2326216"/>
                  <a:ext cx="2438400" cy="0"/>
                </a:xfrm>
                <a:prstGeom prst="straightConnector1">
                  <a:avLst/>
                </a:prstGeom>
                <a:ln w="28575"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Прямая со стрелкой 35">
                  <a:extLst>
                    <a:ext uri="{FF2B5EF4-FFF2-40B4-BE49-F238E27FC236}">
                      <a16:creationId xmlns:a16="http://schemas.microsoft.com/office/drawing/2014/main" id="{26BCFC15-ABF9-48C4-B359-4E39B209A7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25810" y="1073545"/>
                  <a:ext cx="41881" cy="1910761"/>
                </a:xfrm>
                <a:prstGeom prst="straightConnector1">
                  <a:avLst/>
                </a:prstGeom>
                <a:ln w="28575"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Полилиния: фигура 29">
                <a:extLst>
                  <a:ext uri="{FF2B5EF4-FFF2-40B4-BE49-F238E27FC236}">
                    <a16:creationId xmlns:a16="http://schemas.microsoft.com/office/drawing/2014/main" id="{33F7D78A-9EB8-4D94-B843-03B56A5B8CB1}"/>
                  </a:ext>
                </a:extLst>
              </p:cNvPr>
              <p:cNvSpPr/>
              <p:nvPr/>
            </p:nvSpPr>
            <p:spPr>
              <a:xfrm>
                <a:off x="966610" y="1629351"/>
                <a:ext cx="1884218" cy="696865"/>
              </a:xfrm>
              <a:custGeom>
                <a:avLst/>
                <a:gdLst>
                  <a:gd name="connsiteX0" fmla="*/ 0 w 1884218"/>
                  <a:gd name="connsiteY0" fmla="*/ 540328 h 696865"/>
                  <a:gd name="connsiteX1" fmla="*/ 526473 w 1884218"/>
                  <a:gd name="connsiteY1" fmla="*/ 152400 h 696865"/>
                  <a:gd name="connsiteX2" fmla="*/ 914400 w 1884218"/>
                  <a:gd name="connsiteY2" fmla="*/ 471055 h 696865"/>
                  <a:gd name="connsiteX3" fmla="*/ 1316182 w 1884218"/>
                  <a:gd name="connsiteY3" fmla="*/ 678873 h 696865"/>
                  <a:gd name="connsiteX4" fmla="*/ 1884218 w 1884218"/>
                  <a:gd name="connsiteY4" fmla="*/ 0 h 696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4218" h="696865">
                    <a:moveTo>
                      <a:pt x="0" y="540328"/>
                    </a:moveTo>
                    <a:cubicBezTo>
                      <a:pt x="187036" y="352136"/>
                      <a:pt x="374073" y="163945"/>
                      <a:pt x="526473" y="152400"/>
                    </a:cubicBezTo>
                    <a:cubicBezTo>
                      <a:pt x="678873" y="140854"/>
                      <a:pt x="782782" y="383309"/>
                      <a:pt x="914400" y="471055"/>
                    </a:cubicBezTo>
                    <a:cubicBezTo>
                      <a:pt x="1046018" y="558801"/>
                      <a:pt x="1154546" y="757382"/>
                      <a:pt x="1316182" y="678873"/>
                    </a:cubicBezTo>
                    <a:cubicBezTo>
                      <a:pt x="1477818" y="600364"/>
                      <a:pt x="1681018" y="300182"/>
                      <a:pt x="1884218" y="0"/>
                    </a:cubicBezTo>
                  </a:path>
                </a:pathLst>
              </a:custGeom>
              <a:noFill/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6720FC53-A758-4321-9C5B-602B81A0B3EC}"/>
                      </a:ext>
                    </a:extLst>
                  </p:cNvPr>
                  <p:cNvSpPr txBox="1"/>
                  <p:nvPr/>
                </p:nvSpPr>
                <p:spPr>
                  <a:xfrm>
                    <a:off x="3008450" y="1983015"/>
                    <a:ext cx="18331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ru-RU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6720FC53-A758-4321-9C5B-602B81A0B3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8450" y="1983015"/>
                    <a:ext cx="183319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9355" r="-967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CB18CEA5-C641-451D-8BE7-C91CCFDB0D11}"/>
                      </a:ext>
                    </a:extLst>
                  </p:cNvPr>
                  <p:cNvSpPr txBox="1"/>
                  <p:nvPr/>
                </p:nvSpPr>
                <p:spPr>
                  <a:xfrm>
                    <a:off x="1039092" y="1073544"/>
                    <a:ext cx="1867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ru-RU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CB18CEA5-C641-451D-8BE7-C91CCFDB0D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9092" y="1073544"/>
                    <a:ext cx="186718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2258" r="-25806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51AAE593-5830-4C36-A7BD-6367CC676DD0}"/>
                      </a:ext>
                    </a:extLst>
                  </p:cNvPr>
                  <p:cNvSpPr txBox="1"/>
                  <p:nvPr/>
                </p:nvSpPr>
                <p:spPr>
                  <a:xfrm>
                    <a:off x="879093" y="2367715"/>
                    <a:ext cx="18678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ru-RU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51AAE593-5830-4C36-A7BD-6367CC676D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093" y="2367715"/>
                    <a:ext cx="186781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9355" r="-1290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5346409-AD9C-40EB-A42A-4DC7C52DE391}"/>
                      </a:ext>
                    </a:extLst>
                  </p:cNvPr>
                  <p:cNvSpPr txBox="1"/>
                  <p:nvPr/>
                </p:nvSpPr>
                <p:spPr>
                  <a:xfrm>
                    <a:off x="2690277" y="2349893"/>
                    <a:ext cx="18331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ru-RU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5346409-AD9C-40EB-A42A-4DC7C52DE3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0277" y="2349893"/>
                    <a:ext cx="183319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33333" r="-26667" b="-8889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E89CB14-4F47-477F-AFF7-F783DEDBB254}"/>
                </a:ext>
              </a:extLst>
            </p:cNvPr>
            <p:cNvSpPr txBox="1"/>
            <p:nvPr/>
          </p:nvSpPr>
          <p:spPr>
            <a:xfrm>
              <a:off x="4920069" y="3460958"/>
              <a:ext cx="301686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</p:grp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3F972F04-08FF-4187-A51A-FEFB9A9F8AEA}"/>
              </a:ext>
            </a:extLst>
          </p:cNvPr>
          <p:cNvGrpSpPr/>
          <p:nvPr/>
        </p:nvGrpSpPr>
        <p:grpSpPr>
          <a:xfrm>
            <a:off x="981716" y="3432079"/>
            <a:ext cx="2737120" cy="1709274"/>
            <a:chOff x="981716" y="3432079"/>
            <a:chExt cx="2737120" cy="1709274"/>
          </a:xfrm>
        </p:grpSpPr>
        <p:grpSp>
          <p:nvGrpSpPr>
            <p:cNvPr id="38" name="Группа 37">
              <a:extLst>
                <a:ext uri="{FF2B5EF4-FFF2-40B4-BE49-F238E27FC236}">
                  <a16:creationId xmlns:a16="http://schemas.microsoft.com/office/drawing/2014/main" id="{04FD59D7-C81F-4FDE-98B2-23106563A1DB}"/>
                </a:ext>
              </a:extLst>
            </p:cNvPr>
            <p:cNvGrpSpPr/>
            <p:nvPr/>
          </p:nvGrpSpPr>
          <p:grpSpPr>
            <a:xfrm>
              <a:off x="1214272" y="3599408"/>
              <a:ext cx="2504564" cy="1541945"/>
              <a:chOff x="689519" y="1073544"/>
              <a:chExt cx="2504564" cy="1541945"/>
            </a:xfrm>
          </p:grpSpPr>
          <p:grpSp>
            <p:nvGrpSpPr>
              <p:cNvPr id="39" name="Группа 38">
                <a:extLst>
                  <a:ext uri="{FF2B5EF4-FFF2-40B4-BE49-F238E27FC236}">
                    <a16:creationId xmlns:a16="http://schemas.microsoft.com/office/drawing/2014/main" id="{39748DB3-E59B-476F-BEE9-5D48FCD97127}"/>
                  </a:ext>
                </a:extLst>
              </p:cNvPr>
              <p:cNvGrpSpPr/>
              <p:nvPr/>
            </p:nvGrpSpPr>
            <p:grpSpPr>
              <a:xfrm>
                <a:off x="689519" y="1073545"/>
                <a:ext cx="2438400" cy="1541944"/>
                <a:chOff x="689519" y="1073545"/>
                <a:chExt cx="2438400" cy="1541944"/>
              </a:xfrm>
            </p:grpSpPr>
            <p:cxnSp>
              <p:nvCxnSpPr>
                <p:cNvPr id="45" name="Прямая со стрелкой 44">
                  <a:extLst>
                    <a:ext uri="{FF2B5EF4-FFF2-40B4-BE49-F238E27FC236}">
                      <a16:creationId xmlns:a16="http://schemas.microsoft.com/office/drawing/2014/main" id="{09BB0308-9FCB-4753-A425-62C5B5FD9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9519" y="2001980"/>
                  <a:ext cx="2438400" cy="0"/>
                </a:xfrm>
                <a:prstGeom prst="straightConnector1">
                  <a:avLst/>
                </a:prstGeom>
                <a:ln w="28575"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Прямая со стрелкой 45">
                  <a:extLst>
                    <a:ext uri="{FF2B5EF4-FFF2-40B4-BE49-F238E27FC236}">
                      <a16:creationId xmlns:a16="http://schemas.microsoft.com/office/drawing/2014/main" id="{0A37C2B7-C9DA-4DFC-A7C1-9152273B4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67691" y="1073545"/>
                  <a:ext cx="0" cy="1541944"/>
                </a:xfrm>
                <a:prstGeom prst="straightConnector1">
                  <a:avLst/>
                </a:prstGeom>
                <a:ln w="28575"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Полилиния: фигура 39">
                <a:extLst>
                  <a:ext uri="{FF2B5EF4-FFF2-40B4-BE49-F238E27FC236}">
                    <a16:creationId xmlns:a16="http://schemas.microsoft.com/office/drawing/2014/main" id="{DEF0F118-A7C6-47E3-BEEE-83FCE7ACFD0B}"/>
                  </a:ext>
                </a:extLst>
              </p:cNvPr>
              <p:cNvSpPr/>
              <p:nvPr/>
            </p:nvSpPr>
            <p:spPr>
              <a:xfrm>
                <a:off x="966610" y="1629351"/>
                <a:ext cx="1884218" cy="696865"/>
              </a:xfrm>
              <a:custGeom>
                <a:avLst/>
                <a:gdLst>
                  <a:gd name="connsiteX0" fmla="*/ 0 w 1884218"/>
                  <a:gd name="connsiteY0" fmla="*/ 540328 h 696865"/>
                  <a:gd name="connsiteX1" fmla="*/ 526473 w 1884218"/>
                  <a:gd name="connsiteY1" fmla="*/ 152400 h 696865"/>
                  <a:gd name="connsiteX2" fmla="*/ 914400 w 1884218"/>
                  <a:gd name="connsiteY2" fmla="*/ 471055 h 696865"/>
                  <a:gd name="connsiteX3" fmla="*/ 1316182 w 1884218"/>
                  <a:gd name="connsiteY3" fmla="*/ 678873 h 696865"/>
                  <a:gd name="connsiteX4" fmla="*/ 1884218 w 1884218"/>
                  <a:gd name="connsiteY4" fmla="*/ 0 h 696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4218" h="696865">
                    <a:moveTo>
                      <a:pt x="0" y="540328"/>
                    </a:moveTo>
                    <a:cubicBezTo>
                      <a:pt x="187036" y="352136"/>
                      <a:pt x="374073" y="163945"/>
                      <a:pt x="526473" y="152400"/>
                    </a:cubicBezTo>
                    <a:cubicBezTo>
                      <a:pt x="678873" y="140854"/>
                      <a:pt x="782782" y="383309"/>
                      <a:pt x="914400" y="471055"/>
                    </a:cubicBezTo>
                    <a:cubicBezTo>
                      <a:pt x="1046018" y="558801"/>
                      <a:pt x="1154546" y="757382"/>
                      <a:pt x="1316182" y="678873"/>
                    </a:cubicBezTo>
                    <a:cubicBezTo>
                      <a:pt x="1477818" y="600364"/>
                      <a:pt x="1681018" y="300182"/>
                      <a:pt x="1884218" y="0"/>
                    </a:cubicBezTo>
                  </a:path>
                </a:pathLst>
              </a:custGeom>
              <a:noFill/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6691CD20-36C0-4C97-A14C-3EC0CB9BB99B}"/>
                      </a:ext>
                    </a:extLst>
                  </p:cNvPr>
                  <p:cNvSpPr txBox="1"/>
                  <p:nvPr/>
                </p:nvSpPr>
                <p:spPr>
                  <a:xfrm>
                    <a:off x="3010764" y="1706017"/>
                    <a:ext cx="18331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ru-RU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6691CD20-36C0-4C97-A14C-3EC0CB9BB9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0764" y="1706017"/>
                    <a:ext cx="183319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0000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C55C32C0-6A60-471D-928A-516C7520037E}"/>
                      </a:ext>
                    </a:extLst>
                  </p:cNvPr>
                  <p:cNvSpPr txBox="1"/>
                  <p:nvPr/>
                </p:nvSpPr>
                <p:spPr>
                  <a:xfrm>
                    <a:off x="1039092" y="1073544"/>
                    <a:ext cx="1867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ru-RU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C55C32C0-6A60-471D-928A-516C752003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9092" y="1073544"/>
                    <a:ext cx="186718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3333" r="-30000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58FAE5D0-3AC7-41BF-882C-70F91A9A4646}"/>
                      </a:ext>
                    </a:extLst>
                  </p:cNvPr>
                  <p:cNvSpPr txBox="1"/>
                  <p:nvPr/>
                </p:nvSpPr>
                <p:spPr>
                  <a:xfrm>
                    <a:off x="885341" y="1680429"/>
                    <a:ext cx="18678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ru-RU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58FAE5D0-3AC7-41BF-882C-70F91A9A46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5341" y="1680429"/>
                    <a:ext cx="186781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9355" r="-1290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D5243505-0A88-4167-B4D3-FA6B1FC81DD7}"/>
                      </a:ext>
                    </a:extLst>
                  </p:cNvPr>
                  <p:cNvSpPr txBox="1"/>
                  <p:nvPr/>
                </p:nvSpPr>
                <p:spPr>
                  <a:xfrm>
                    <a:off x="2766351" y="2022365"/>
                    <a:ext cx="18331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ru-RU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D5243505-0A88-4167-B4D3-FA6B1FC81D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6351" y="2022365"/>
                    <a:ext cx="183319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33333" r="-26667" b="-6522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DE791F2-2588-41F0-B8D5-38FC75A111C1}"/>
                </a:ext>
              </a:extLst>
            </p:cNvPr>
            <p:cNvSpPr txBox="1"/>
            <p:nvPr/>
          </p:nvSpPr>
          <p:spPr>
            <a:xfrm>
              <a:off x="981716" y="3432079"/>
              <a:ext cx="301686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FE36CA8D-7541-41D3-95B4-E6B85074B657}"/>
              </a:ext>
            </a:extLst>
          </p:cNvPr>
          <p:cNvGrpSpPr/>
          <p:nvPr/>
        </p:nvGrpSpPr>
        <p:grpSpPr>
          <a:xfrm>
            <a:off x="4727440" y="1027085"/>
            <a:ext cx="2779442" cy="2113001"/>
            <a:chOff x="4727440" y="1027085"/>
            <a:chExt cx="2779442" cy="2113001"/>
          </a:xfrm>
        </p:grpSpPr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F69D21D1-E0A3-411B-A676-9A53FC0AE36B}"/>
                </a:ext>
              </a:extLst>
            </p:cNvPr>
            <p:cNvGrpSpPr/>
            <p:nvPr/>
          </p:nvGrpSpPr>
          <p:grpSpPr>
            <a:xfrm>
              <a:off x="5063413" y="1027085"/>
              <a:ext cx="2443469" cy="2113001"/>
              <a:chOff x="689519" y="1073544"/>
              <a:chExt cx="2443469" cy="2113001"/>
            </a:xfrm>
          </p:grpSpPr>
          <p:grpSp>
            <p:nvGrpSpPr>
              <p:cNvPr id="20" name="Группа 19">
                <a:extLst>
                  <a:ext uri="{FF2B5EF4-FFF2-40B4-BE49-F238E27FC236}">
                    <a16:creationId xmlns:a16="http://schemas.microsoft.com/office/drawing/2014/main" id="{9E276E76-2FA2-44C8-80F2-18BA9BDEEB69}"/>
                  </a:ext>
                </a:extLst>
              </p:cNvPr>
              <p:cNvGrpSpPr/>
              <p:nvPr/>
            </p:nvGrpSpPr>
            <p:grpSpPr>
              <a:xfrm>
                <a:off x="689519" y="1073544"/>
                <a:ext cx="2438400" cy="2113001"/>
                <a:chOff x="689519" y="1073544"/>
                <a:chExt cx="2438400" cy="2113001"/>
              </a:xfrm>
            </p:grpSpPr>
            <p:cxnSp>
              <p:nvCxnSpPr>
                <p:cNvPr id="26" name="Прямая со стрелкой 25">
                  <a:extLst>
                    <a:ext uri="{FF2B5EF4-FFF2-40B4-BE49-F238E27FC236}">
                      <a16:creationId xmlns:a16="http://schemas.microsoft.com/office/drawing/2014/main" id="{669A480C-6DD9-40FB-A349-D8E63D7D42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9519" y="1787236"/>
                  <a:ext cx="2438400" cy="0"/>
                </a:xfrm>
                <a:prstGeom prst="straightConnector1">
                  <a:avLst/>
                </a:prstGeom>
                <a:ln w="28575"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Прямая со стрелкой 26">
                  <a:extLst>
                    <a:ext uri="{FF2B5EF4-FFF2-40B4-BE49-F238E27FC236}">
                      <a16:creationId xmlns:a16="http://schemas.microsoft.com/office/drawing/2014/main" id="{B3096404-26EB-4250-B592-7A0898EC1E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67691" y="1073544"/>
                  <a:ext cx="0" cy="2113001"/>
                </a:xfrm>
                <a:prstGeom prst="straightConnector1">
                  <a:avLst/>
                </a:prstGeom>
                <a:ln w="28575"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Полилиния: фигура 20">
                <a:extLst>
                  <a:ext uri="{FF2B5EF4-FFF2-40B4-BE49-F238E27FC236}">
                    <a16:creationId xmlns:a16="http://schemas.microsoft.com/office/drawing/2014/main" id="{A27EB7C3-B680-4ED6-94DB-7C8CBCD6AD26}"/>
                  </a:ext>
                </a:extLst>
              </p:cNvPr>
              <p:cNvSpPr/>
              <p:nvPr/>
            </p:nvSpPr>
            <p:spPr>
              <a:xfrm>
                <a:off x="907729" y="2010442"/>
                <a:ext cx="1884218" cy="696865"/>
              </a:xfrm>
              <a:custGeom>
                <a:avLst/>
                <a:gdLst>
                  <a:gd name="connsiteX0" fmla="*/ 0 w 1884218"/>
                  <a:gd name="connsiteY0" fmla="*/ 540328 h 696865"/>
                  <a:gd name="connsiteX1" fmla="*/ 526473 w 1884218"/>
                  <a:gd name="connsiteY1" fmla="*/ 152400 h 696865"/>
                  <a:gd name="connsiteX2" fmla="*/ 914400 w 1884218"/>
                  <a:gd name="connsiteY2" fmla="*/ 471055 h 696865"/>
                  <a:gd name="connsiteX3" fmla="*/ 1316182 w 1884218"/>
                  <a:gd name="connsiteY3" fmla="*/ 678873 h 696865"/>
                  <a:gd name="connsiteX4" fmla="*/ 1884218 w 1884218"/>
                  <a:gd name="connsiteY4" fmla="*/ 0 h 696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4218" h="696865">
                    <a:moveTo>
                      <a:pt x="0" y="540328"/>
                    </a:moveTo>
                    <a:cubicBezTo>
                      <a:pt x="187036" y="352136"/>
                      <a:pt x="374073" y="163945"/>
                      <a:pt x="526473" y="152400"/>
                    </a:cubicBezTo>
                    <a:cubicBezTo>
                      <a:pt x="678873" y="140854"/>
                      <a:pt x="782782" y="383309"/>
                      <a:pt x="914400" y="471055"/>
                    </a:cubicBezTo>
                    <a:cubicBezTo>
                      <a:pt x="1046018" y="558801"/>
                      <a:pt x="1154546" y="757382"/>
                      <a:pt x="1316182" y="678873"/>
                    </a:cubicBezTo>
                    <a:cubicBezTo>
                      <a:pt x="1477818" y="600364"/>
                      <a:pt x="1681018" y="300182"/>
                      <a:pt x="1884218" y="0"/>
                    </a:cubicBezTo>
                  </a:path>
                </a:pathLst>
              </a:custGeom>
              <a:noFill/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7612E54-A726-4009-A265-98A59130F4DC}"/>
                      </a:ext>
                    </a:extLst>
                  </p:cNvPr>
                  <p:cNvSpPr txBox="1"/>
                  <p:nvPr/>
                </p:nvSpPr>
                <p:spPr>
                  <a:xfrm>
                    <a:off x="2949669" y="1858669"/>
                    <a:ext cx="18331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ru-RU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7612E54-A726-4009-A265-98A59130F4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9669" y="1858669"/>
                    <a:ext cx="183319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0000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35455CB-7160-492D-A1A1-5B4D05FA8D54}"/>
                      </a:ext>
                    </a:extLst>
                  </p:cNvPr>
                  <p:cNvSpPr txBox="1"/>
                  <p:nvPr/>
                </p:nvSpPr>
                <p:spPr>
                  <a:xfrm>
                    <a:off x="1039092" y="1073544"/>
                    <a:ext cx="1867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ru-RU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35455CB-7160-492D-A1A1-5B4D05FA8D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9092" y="1073544"/>
                    <a:ext cx="186718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32258" r="-25806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ED5DFB-29B1-49DD-AEB5-AA6EDA182871}"/>
                      </a:ext>
                    </a:extLst>
                  </p:cNvPr>
                  <p:cNvSpPr txBox="1"/>
                  <p:nvPr/>
                </p:nvSpPr>
                <p:spPr>
                  <a:xfrm>
                    <a:off x="831528" y="1490851"/>
                    <a:ext cx="18678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ru-RU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DED5DFB-29B1-49DD-AEB5-AA6EDA1828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528" y="1490851"/>
                    <a:ext cx="186781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9355" r="-1290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2ECF0EF-6EB4-406A-9164-054100DFDEF2}"/>
                      </a:ext>
                    </a:extLst>
                  </p:cNvPr>
                  <p:cNvSpPr txBox="1"/>
                  <p:nvPr/>
                </p:nvSpPr>
                <p:spPr>
                  <a:xfrm>
                    <a:off x="2700287" y="1499711"/>
                    <a:ext cx="18331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ru-RU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2ECF0EF-6EB4-406A-9164-054100DFDE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0287" y="1499711"/>
                    <a:ext cx="183319" cy="27699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32258" r="-2258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4F0C930-EACA-4BE8-AC76-BF51E5EB60CE}"/>
                </a:ext>
              </a:extLst>
            </p:cNvPr>
            <p:cNvSpPr txBox="1"/>
            <p:nvPr/>
          </p:nvSpPr>
          <p:spPr>
            <a:xfrm>
              <a:off x="4727440" y="1164546"/>
              <a:ext cx="301686" cy="369332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</p:grpSp>
      <p:sp>
        <p:nvSpPr>
          <p:cNvPr id="72" name="Символ &quot;Запрещено&quot; 71">
            <a:extLst>
              <a:ext uri="{FF2B5EF4-FFF2-40B4-BE49-F238E27FC236}">
                <a16:creationId xmlns:a16="http://schemas.microsoft.com/office/drawing/2014/main" id="{767BDEFE-3BCA-4316-AF8D-7EE496E99F7B}"/>
              </a:ext>
            </a:extLst>
          </p:cNvPr>
          <p:cNvSpPr/>
          <p:nvPr/>
        </p:nvSpPr>
        <p:spPr>
          <a:xfrm>
            <a:off x="5281623" y="3494445"/>
            <a:ext cx="2135017" cy="2135017"/>
          </a:xfrm>
          <a:prstGeom prst="noSmoking">
            <a:avLst/>
          </a:prstGeom>
          <a:solidFill>
            <a:srgbClr val="FF0000">
              <a:alpha val="27000"/>
            </a:srgbClr>
          </a:solidFill>
          <a:ln w="5715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3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666A1E5-98C6-4A6C-81EE-024C84E16D2F}"/>
              </a:ext>
            </a:extLst>
          </p:cNvPr>
          <p:cNvGrpSpPr/>
          <p:nvPr/>
        </p:nvGrpSpPr>
        <p:grpSpPr>
          <a:xfrm>
            <a:off x="278823" y="185820"/>
            <a:ext cx="4696029" cy="1477328"/>
            <a:chOff x="314204" y="2944615"/>
            <a:chExt cx="4696029" cy="14773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2CEC29-986B-4F38-80ED-67A30B6E7BB2}"/>
                </a:ext>
              </a:extLst>
            </p:cNvPr>
            <p:cNvSpPr txBox="1"/>
            <p:nvPr/>
          </p:nvSpPr>
          <p:spPr>
            <a:xfrm>
              <a:off x="314204" y="2944615"/>
              <a:ext cx="1525289" cy="3693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Определение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3FAA3F5-6700-4C67-BDDE-C0092C65267F}"/>
                    </a:ext>
                  </a:extLst>
                </p:cNvPr>
                <p:cNvSpPr txBox="1"/>
                <p:nvPr/>
              </p:nvSpPr>
              <p:spPr>
                <a:xfrm>
                  <a:off x="314204" y="3313947"/>
                  <a:ext cx="4696029" cy="1107996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Система функций </m:t>
                        </m:r>
                        <m:sSub>
                          <m:sSubPr>
                            <m:ctrlP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называется </m:t>
                        </m:r>
                      </m:oMath>
                    </m:oMathPara>
                  </a14:m>
                  <a:endParaRPr lang="en-US" b="0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0" smtClean="0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фундаментальной системой решений </m:t>
                        </m:r>
                        <m:d>
                          <m:dPr>
                            <m:ctrlP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ФСР</m:t>
                            </m:r>
                          </m:e>
                        </m:d>
                      </m:oMath>
                    </m:oMathPara>
                  </a14:m>
                  <a:endParaRPr lang="ru-RU" b="0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уравнения </m:t>
                        </m:r>
                        <m:d>
                          <m:dPr>
                            <m:ctrlP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,если она является </m:t>
                        </m:r>
                      </m:oMath>
                    </m:oMathPara>
                  </a14:m>
                  <a:endParaRPr lang="en-US" b="0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линейно независимой системой решений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3FAA3F5-6700-4C67-BDDE-C0092C6526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04" y="3313947"/>
                  <a:ext cx="4696029" cy="1107996"/>
                </a:xfrm>
                <a:prstGeom prst="rect">
                  <a:avLst/>
                </a:prstGeom>
                <a:blipFill>
                  <a:blip r:embed="rId2"/>
                  <a:stretch>
                    <a:fillRect l="-1166" b="-7065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F1881EE-F70E-419C-883B-0DA2E0FC0DA9}"/>
              </a:ext>
            </a:extLst>
          </p:cNvPr>
          <p:cNvGrpSpPr/>
          <p:nvPr/>
        </p:nvGrpSpPr>
        <p:grpSpPr>
          <a:xfrm>
            <a:off x="423191" y="1834143"/>
            <a:ext cx="5003325" cy="369332"/>
            <a:chOff x="314204" y="2944615"/>
            <a:chExt cx="5003325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D4CD64-95F2-4FB9-8EF8-1F7EA9CC0D99}"/>
                </a:ext>
              </a:extLst>
            </p:cNvPr>
            <p:cNvSpPr txBox="1"/>
            <p:nvPr/>
          </p:nvSpPr>
          <p:spPr>
            <a:xfrm>
              <a:off x="314204" y="2944615"/>
              <a:ext cx="1185324" cy="3693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Теорема 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58D753B-7EA3-4C32-AD29-6AD5F168FAC8}"/>
                    </a:ext>
                  </a:extLst>
                </p:cNvPr>
                <p:cNvSpPr txBox="1"/>
                <p:nvPr/>
              </p:nvSpPr>
              <p:spPr>
                <a:xfrm>
                  <a:off x="1601768" y="2990781"/>
                  <a:ext cx="3715761" cy="276999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О существовании ФСР для ЛОДУ2П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58D753B-7EA3-4C32-AD29-6AD5F168FA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1768" y="2990781"/>
                  <a:ext cx="371576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82" r="-1964" b="-25000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2EB679-1D75-47F0-9C6A-376E008B7434}"/>
                  </a:ext>
                </a:extLst>
              </p:cNvPr>
              <p:cNvSpPr txBox="1"/>
              <p:nvPr/>
            </p:nvSpPr>
            <p:spPr>
              <a:xfrm>
                <a:off x="423191" y="2295807"/>
                <a:ext cx="5059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Для любого ЛОДУ2П </m:t>
                      </m:r>
                      <m:d>
                        <m:d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всегда существует ФСР.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2EB679-1D75-47F0-9C6A-376E008B7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91" y="2295807"/>
                <a:ext cx="5059911" cy="276999"/>
              </a:xfrm>
              <a:prstGeom prst="rect">
                <a:avLst/>
              </a:prstGeom>
              <a:blipFill>
                <a:blip r:embed="rId4"/>
                <a:stretch>
                  <a:fillRect l="-1446" r="-241" b="-3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8AC921B-054A-4A92-81E6-C757F8939826}"/>
              </a:ext>
            </a:extLst>
          </p:cNvPr>
          <p:cNvSpPr txBox="1"/>
          <p:nvPr/>
        </p:nvSpPr>
        <p:spPr>
          <a:xfrm>
            <a:off x="423191" y="2803638"/>
            <a:ext cx="172136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Доказательство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D50A26-78DD-4FA3-B1E5-392A88D73F67}"/>
                  </a:ext>
                </a:extLst>
              </p:cNvPr>
              <p:cNvSpPr txBox="1"/>
              <p:nvPr/>
            </p:nvSpPr>
            <p:spPr>
              <a:xfrm>
                <a:off x="423191" y="3265302"/>
                <a:ext cx="4880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Для уравнения </m:t>
                      </m:r>
                      <m:d>
                        <m:d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поставим две задачи Коши: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D50A26-78DD-4FA3-B1E5-392A88D73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91" y="3265302"/>
                <a:ext cx="4880374" cy="276999"/>
              </a:xfrm>
              <a:prstGeom prst="rect">
                <a:avLst/>
              </a:prstGeom>
              <a:blipFill>
                <a:blip r:embed="rId5"/>
                <a:stretch>
                  <a:fillRect l="-1124" r="-125" b="-3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4674C1-2E9B-4AE6-B48D-49B8DF73A9E3}"/>
                  </a:ext>
                </a:extLst>
              </p:cNvPr>
              <p:cNvSpPr txBox="1"/>
              <p:nvPr/>
            </p:nvSpPr>
            <p:spPr>
              <a:xfrm>
                <a:off x="449128" y="3721964"/>
                <a:ext cx="126162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4674C1-2E9B-4AE6-B48D-49B8DF73A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28" y="3721964"/>
                <a:ext cx="1261627" cy="1025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0DAC61-825D-4F62-8F82-543DB8327023}"/>
                  </a:ext>
                </a:extLst>
              </p:cNvPr>
              <p:cNvSpPr txBox="1"/>
              <p:nvPr/>
            </p:nvSpPr>
            <p:spPr>
              <a:xfrm>
                <a:off x="3261601" y="3721964"/>
                <a:ext cx="126162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0DAC61-825D-4F62-8F82-543DB8327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601" y="3721964"/>
                <a:ext cx="1261627" cy="1025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764E12C5-E788-44F1-B49F-74A54C61FC23}"/>
              </a:ext>
            </a:extLst>
          </p:cNvPr>
          <p:cNvSpPr/>
          <p:nvPr/>
        </p:nvSpPr>
        <p:spPr>
          <a:xfrm>
            <a:off x="721940" y="4747628"/>
            <a:ext cx="716002" cy="387927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48C48BD6-71C5-4ED1-92DC-2B80052555BD}"/>
              </a:ext>
            </a:extLst>
          </p:cNvPr>
          <p:cNvSpPr/>
          <p:nvPr/>
        </p:nvSpPr>
        <p:spPr>
          <a:xfrm>
            <a:off x="3534413" y="4747629"/>
            <a:ext cx="716002" cy="387927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2A0B8E-F315-4154-8FC6-82D92289F899}"/>
                  </a:ext>
                </a:extLst>
              </p:cNvPr>
              <p:cNvSpPr txBox="1"/>
              <p:nvPr/>
            </p:nvSpPr>
            <p:spPr>
              <a:xfrm>
                <a:off x="278823" y="5227349"/>
                <a:ext cx="1814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решение 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2A0B8E-F315-4154-8FC6-82D92289F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23" y="5227349"/>
                <a:ext cx="1814023" cy="276999"/>
              </a:xfrm>
              <a:prstGeom prst="rect">
                <a:avLst/>
              </a:prstGeom>
              <a:blipFill>
                <a:blip r:embed="rId8"/>
                <a:stretch>
                  <a:fillRect l="-2357" t="-4444" r="-4377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3E7DEF-265D-4334-B14D-4ED377782A71}"/>
                  </a:ext>
                </a:extLst>
              </p:cNvPr>
              <p:cNvSpPr txBox="1"/>
              <p:nvPr/>
            </p:nvSpPr>
            <p:spPr>
              <a:xfrm>
                <a:off x="3162626" y="5227349"/>
                <a:ext cx="1884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решение 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3E7DEF-265D-4334-B14D-4ED377782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626" y="5227349"/>
                <a:ext cx="1884042" cy="276999"/>
              </a:xfrm>
              <a:prstGeom prst="rect">
                <a:avLst/>
              </a:prstGeom>
              <a:blipFill>
                <a:blip r:embed="rId9"/>
                <a:stretch>
                  <a:fillRect l="-647" t="-4444" r="-2265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7FA08A-254E-4427-9FEB-F620A1EC201A}"/>
                  </a:ext>
                </a:extLst>
              </p:cNvPr>
              <p:cNvSpPr txBox="1"/>
              <p:nvPr/>
            </p:nvSpPr>
            <p:spPr>
              <a:xfrm>
                <a:off x="295148" y="5614718"/>
                <a:ext cx="5932906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≠0⇒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система из ДВУХ решений ЛН.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7FA08A-254E-4427-9FEB-F620A1EC2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48" y="5614718"/>
                <a:ext cx="5932906" cy="4619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BD40AB56-2968-4D3A-AEDB-F4CD951CC4D8}"/>
              </a:ext>
            </a:extLst>
          </p:cNvPr>
          <p:cNvSpPr txBox="1"/>
          <p:nvPr/>
        </p:nvSpPr>
        <p:spPr>
          <a:xfrm>
            <a:off x="274225" y="6248011"/>
            <a:ext cx="125867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Замечание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67EC0E-26B4-4045-A48A-71B33BC70BB4}"/>
                  </a:ext>
                </a:extLst>
              </p:cNvPr>
              <p:cNvSpPr txBox="1"/>
              <p:nvPr/>
            </p:nvSpPr>
            <p:spPr>
              <a:xfrm>
                <a:off x="1759453" y="6302848"/>
                <a:ext cx="3635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ФСР существует не единственная!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67EC0E-26B4-4045-A48A-71B33BC70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453" y="6302848"/>
                <a:ext cx="3635611" cy="276999"/>
              </a:xfrm>
              <a:prstGeom prst="rect">
                <a:avLst/>
              </a:prstGeom>
              <a:blipFill>
                <a:blip r:embed="rId11"/>
                <a:stretch>
                  <a:fillRect l="-1174" r="-1007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68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/>
      <p:bldP spid="14" grpId="0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EC857FB-36B4-4AFC-BD3E-00A3C36E90CC}"/>
              </a:ext>
            </a:extLst>
          </p:cNvPr>
          <p:cNvGrpSpPr/>
          <p:nvPr/>
        </p:nvGrpSpPr>
        <p:grpSpPr>
          <a:xfrm>
            <a:off x="270791" y="240871"/>
            <a:ext cx="5157213" cy="369332"/>
            <a:chOff x="314204" y="2944615"/>
            <a:chExt cx="5157213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72A7426-DFFC-43AC-8ADD-D07D2BB48BEE}"/>
                </a:ext>
              </a:extLst>
            </p:cNvPr>
            <p:cNvSpPr txBox="1"/>
            <p:nvPr/>
          </p:nvSpPr>
          <p:spPr>
            <a:xfrm>
              <a:off x="314204" y="2944615"/>
              <a:ext cx="1185324" cy="3693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Теорема 6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1C077CE-9E04-497A-9DEF-3B878EF24613}"/>
                    </a:ext>
                  </a:extLst>
                </p:cNvPr>
                <p:cNvSpPr txBox="1"/>
                <p:nvPr/>
              </p:nvSpPr>
              <p:spPr>
                <a:xfrm>
                  <a:off x="1601768" y="2990781"/>
                  <a:ext cx="3869649" cy="276999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Структура общего решения ЛОДУ2П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1C077CE-9E04-497A-9DEF-3B878EF246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1768" y="2990781"/>
                  <a:ext cx="386964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572" r="-1887" b="-29167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3C6660-10D2-426E-ACD3-FF4FB2D67CFD}"/>
                  </a:ext>
                </a:extLst>
              </p:cNvPr>
              <p:cNvSpPr txBox="1"/>
              <p:nvPr/>
            </p:nvSpPr>
            <p:spPr>
              <a:xfrm>
                <a:off x="297372" y="743461"/>
                <a:ext cx="94783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Пусть 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ФСР уравнения </m:t>
                      </m:r>
                      <m:d>
                        <m:d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ru-RU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общее решение </m:t>
                      </m:r>
                      <m:d>
                        <m:d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ru-RU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3C6660-10D2-426E-ACD3-FF4FB2D67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72" y="743461"/>
                <a:ext cx="9478364" cy="276999"/>
              </a:xfrm>
              <a:prstGeom prst="rect">
                <a:avLst/>
              </a:prstGeom>
              <a:blipFill>
                <a:blip r:embed="rId3"/>
                <a:stretch>
                  <a:fillRect l="-643" t="-2222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045B101-8BF7-47AC-ADEF-BDF99F56CA00}"/>
              </a:ext>
            </a:extLst>
          </p:cNvPr>
          <p:cNvSpPr txBox="1"/>
          <p:nvPr/>
        </p:nvSpPr>
        <p:spPr>
          <a:xfrm>
            <a:off x="270791" y="1157800"/>
            <a:ext cx="172136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Доказательство</a:t>
            </a: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30D29EF0-4FE5-46FE-88A4-259FF421A5B9}"/>
              </a:ext>
            </a:extLst>
          </p:cNvPr>
          <p:cNvGrpSpPr/>
          <p:nvPr/>
        </p:nvGrpSpPr>
        <p:grpSpPr>
          <a:xfrm>
            <a:off x="2258291" y="1203966"/>
            <a:ext cx="6739602" cy="923330"/>
            <a:chOff x="2258291" y="1203966"/>
            <a:chExt cx="6739602" cy="923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FA02A61-2CBD-4B69-BDB4-CF3B35FFE234}"/>
                    </a:ext>
                  </a:extLst>
                </p:cNvPr>
                <p:cNvSpPr txBox="1"/>
                <p:nvPr/>
              </p:nvSpPr>
              <p:spPr>
                <a:xfrm>
                  <a:off x="2466109" y="1203966"/>
                  <a:ext cx="22409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Надо проверить, что 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FA02A61-2CBD-4B69-BDB4-CF3B35FFE2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109" y="1203966"/>
                  <a:ext cx="22409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997" b="-2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549C428-A34C-4948-BC83-F1BA2CC31C09}"/>
                    </a:ext>
                  </a:extLst>
                </p:cNvPr>
                <p:cNvSpPr txBox="1"/>
                <p:nvPr/>
              </p:nvSpPr>
              <p:spPr>
                <a:xfrm>
                  <a:off x="2258291" y="1480965"/>
                  <a:ext cx="673960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342900" indent="-342900">
                    <a:buFont typeface="+mj-lt"/>
                    <a:buAutoNum type="arabicPeriod"/>
                  </a:pPr>
                  <a14:m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Для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−решение (1)</m:t>
                      </m:r>
                    </m:oMath>
                  </a14:m>
                  <a:endParaRPr lang="ru-RU" dirty="0">
                    <a:solidFill>
                      <a:schemeClr val="bg1"/>
                    </a:solidFill>
                  </a:endParaRPr>
                </a:p>
                <a:p>
                  <a:pPr marL="342900" indent="-342900">
                    <a:buFont typeface="+mj-lt"/>
                    <a:buAutoNum type="arabicPeriod"/>
                  </a:pPr>
                  <a14:m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Можно найти решение любой задачи Коши, выбрав 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ru-RU" dirty="0">
                      <a:solidFill>
                        <a:schemeClr val="bg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549C428-A34C-4948-BC83-F1BA2CC31C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291" y="1480965"/>
                  <a:ext cx="6739602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633" t="-4717" b="-1132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FF658E-0238-462E-A737-47F9F419501E}"/>
                  </a:ext>
                </a:extLst>
              </p:cNvPr>
              <p:cNvSpPr txBox="1"/>
              <p:nvPr/>
            </p:nvSpPr>
            <p:spPr>
              <a:xfrm>
                <a:off x="297372" y="2344088"/>
                <a:ext cx="97746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1. Знаем, т.к.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линейная комбинация решений является решением.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FF658E-0238-462E-A737-47F9F4195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72" y="2344088"/>
                <a:ext cx="9774664" cy="276999"/>
              </a:xfrm>
              <a:prstGeom prst="rect">
                <a:avLst/>
              </a:prstGeom>
              <a:blipFill>
                <a:blip r:embed="rId6"/>
                <a:stretch>
                  <a:fillRect l="-374" t="-2222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61D35A-B38B-4798-85A0-295F301BCFBD}"/>
                  </a:ext>
                </a:extLst>
              </p:cNvPr>
              <p:cNvSpPr txBox="1"/>
              <p:nvPr/>
            </p:nvSpPr>
            <p:spPr>
              <a:xfrm>
                <a:off x="283518" y="2727459"/>
                <a:ext cx="43377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2. Поставим произвольную задачу Коши: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61D35A-B38B-4798-85A0-295F301BC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18" y="2727459"/>
                <a:ext cx="4337726" cy="276999"/>
              </a:xfrm>
              <a:prstGeom prst="rect">
                <a:avLst/>
              </a:prstGeom>
              <a:blipFill>
                <a:blip r:embed="rId7"/>
                <a:stretch>
                  <a:fillRect l="-703" r="-281" b="-23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A91FD7-BE9A-4E83-B4B1-D52ED595D5E0}"/>
                  </a:ext>
                </a:extLst>
              </p:cNvPr>
              <p:cNvSpPr txBox="1"/>
              <p:nvPr/>
            </p:nvSpPr>
            <p:spPr>
              <a:xfrm>
                <a:off x="228696" y="3004458"/>
                <a:ext cx="1329659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A91FD7-BE9A-4E83-B4B1-D52ED595D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96" y="3004458"/>
                <a:ext cx="1329659" cy="1025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346635-DEB6-4AAF-B2EC-BDA6241E45EA}"/>
                  </a:ext>
                </a:extLst>
              </p:cNvPr>
              <p:cNvSpPr txBox="1"/>
              <p:nvPr/>
            </p:nvSpPr>
            <p:spPr>
              <a:xfrm>
                <a:off x="1731819" y="3281457"/>
                <a:ext cx="4153125" cy="377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т</m:t>
                          </m:r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еорема о </m:t>
                          </m:r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∃!</m:t>
                          </m:r>
                        </m:e>
                      </m:groupCh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∃!решение этой задачи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346635-DEB6-4AAF-B2EC-BDA6241E4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819" y="3281457"/>
                <a:ext cx="4153125" cy="3777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3310BF-A8AB-42D1-8D11-EFAD76A8F132}"/>
                  </a:ext>
                </a:extLst>
              </p:cNvPr>
              <p:cNvSpPr txBox="1"/>
              <p:nvPr/>
            </p:nvSpPr>
            <p:spPr>
              <a:xfrm>
                <a:off x="5884944" y="3385949"/>
                <a:ext cx="4072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Покажем, что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3310BF-A8AB-42D1-8D11-EFAD76A8F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944" y="3385949"/>
                <a:ext cx="4072782" cy="276999"/>
              </a:xfrm>
              <a:prstGeom prst="rect">
                <a:avLst/>
              </a:prstGeom>
              <a:blipFill>
                <a:blip r:embed="rId10"/>
                <a:stretch>
                  <a:fillRect l="-749" b="-23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728E37-C251-411D-9019-0A4933235F2D}"/>
                  </a:ext>
                </a:extLst>
              </p:cNvPr>
              <p:cNvSpPr txBox="1"/>
              <p:nvPr/>
            </p:nvSpPr>
            <p:spPr>
              <a:xfrm>
                <a:off x="226548" y="4114192"/>
                <a:ext cx="406348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Рассмотрим</m:t>
                      </m:r>
                      <m:d>
                        <m:dPr>
                          <m:begChr m:val="{"/>
                          <m:endChr m:val=""/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728E37-C251-411D-9019-0A4933235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48" y="4114192"/>
                <a:ext cx="4063485" cy="617861"/>
              </a:xfrm>
              <a:prstGeom prst="rect">
                <a:avLst/>
              </a:prstGeom>
              <a:blipFill>
                <a:blip r:embed="rId11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21C90E-D0B8-4B2D-834F-1465C3AB9B01}"/>
                  </a:ext>
                </a:extLst>
              </p:cNvPr>
              <p:cNvSpPr txBox="1"/>
              <p:nvPr/>
            </p:nvSpPr>
            <p:spPr>
              <a:xfrm>
                <a:off x="1753028" y="5066968"/>
                <a:ext cx="2622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 (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для ФСР)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21C90E-D0B8-4B2D-834F-1465C3AB9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028" y="5066968"/>
                <a:ext cx="2622064" cy="276999"/>
              </a:xfrm>
              <a:prstGeom prst="rect">
                <a:avLst/>
              </a:prstGeom>
              <a:blipFill>
                <a:blip r:embed="rId12"/>
                <a:stretch>
                  <a:fillRect l="-1860" t="-2174" r="-3023" b="-32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6F6C46E-22DF-40B3-A8D6-831B91E75DD5}"/>
                  </a:ext>
                </a:extLst>
              </p:cNvPr>
              <p:cNvSpPr txBox="1"/>
              <p:nvPr/>
            </p:nvSpPr>
            <p:spPr>
              <a:xfrm>
                <a:off x="4485811" y="5105965"/>
                <a:ext cx="30757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∃!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решение системы 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6F6C46E-22DF-40B3-A8D6-831B91E75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811" y="5105965"/>
                <a:ext cx="3075714" cy="276999"/>
              </a:xfrm>
              <a:prstGeom prst="rect">
                <a:avLst/>
              </a:prstGeom>
              <a:blipFill>
                <a:blip r:embed="rId13"/>
                <a:stretch>
                  <a:fillRect l="-794" r="-397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C899110B-BA4F-4DFC-A2E0-C294AF1B1D50}"/>
              </a:ext>
            </a:extLst>
          </p:cNvPr>
          <p:cNvGrpSpPr/>
          <p:nvPr/>
        </p:nvGrpSpPr>
        <p:grpSpPr>
          <a:xfrm>
            <a:off x="251019" y="5678882"/>
            <a:ext cx="9224064" cy="754519"/>
            <a:chOff x="205875" y="4971161"/>
            <a:chExt cx="9224064" cy="7545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7C74B20-634F-476A-9CBF-EFCF27580AEB}"/>
                    </a:ext>
                  </a:extLst>
                </p:cNvPr>
                <p:cNvSpPr txBox="1"/>
                <p:nvPr/>
              </p:nvSpPr>
              <p:spPr>
                <a:xfrm>
                  <a:off x="205875" y="4971161"/>
                  <a:ext cx="92240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Функции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и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являются решениями ЛОДУ2П </m:t>
                        </m:r>
                        <m:d>
                          <m:dPr>
                            <m:ctrlP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удовлетворяющие 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7C74B20-634F-476A-9CBF-EFCF27580A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875" y="4971161"/>
                  <a:ext cx="9224064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793" b="-3260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06CB063-8D34-400A-82F3-D68D83473655}"/>
                    </a:ext>
                  </a:extLst>
                </p:cNvPr>
                <p:cNvSpPr txBox="1"/>
                <p:nvPr/>
              </p:nvSpPr>
              <p:spPr>
                <a:xfrm>
                  <a:off x="205875" y="5431666"/>
                  <a:ext cx="45204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одним и тем же начальным данным Коши 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06CB063-8D34-400A-82F3-D68D83473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875" y="5431666"/>
                  <a:ext cx="4520468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675" b="-20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Прямоугольник 21">
                  <a:extLst>
                    <a:ext uri="{FF2B5EF4-FFF2-40B4-BE49-F238E27FC236}">
                      <a16:creationId xmlns:a16="http://schemas.microsoft.com/office/drawing/2014/main" id="{7B211CF6-B015-4885-A40A-A024EF05F8B4}"/>
                    </a:ext>
                  </a:extLst>
                </p:cNvPr>
                <p:cNvSpPr/>
                <p:nvPr/>
              </p:nvSpPr>
              <p:spPr>
                <a:xfrm>
                  <a:off x="4596681" y="5255551"/>
                  <a:ext cx="1228220" cy="4701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groupChr>
                          <m:groupChrPr>
                            <m:chr m:val="⇒"/>
                            <m:vertJc m:val="bot"/>
                            <m:ctrlPr>
                              <a:rPr lang="ru-RU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ru-RU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т</m:t>
                            </m:r>
                            <m:r>
                              <a:rPr lang="ru-RU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еорема о </m:t>
                            </m:r>
                            <m:r>
                              <a:rPr lang="ru-RU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∃!</m:t>
                            </m:r>
                          </m:e>
                        </m:groupChr>
                        <m:r>
                          <a:rPr lang="ru-RU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2" name="Прямоугольник 21">
                  <a:extLst>
                    <a:ext uri="{FF2B5EF4-FFF2-40B4-BE49-F238E27FC236}">
                      <a16:creationId xmlns:a16="http://schemas.microsoft.com/office/drawing/2014/main" id="{7B211CF6-B015-4885-A40A-A024EF05F8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6681" y="5255551"/>
                  <a:ext cx="1228220" cy="47012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78B3E4B-CB73-43C2-92C7-BDA0E216D07A}"/>
                    </a:ext>
                  </a:extLst>
                </p:cNvPr>
                <p:cNvSpPr txBox="1"/>
                <p:nvPr/>
              </p:nvSpPr>
              <p:spPr>
                <a:xfrm>
                  <a:off x="5756765" y="5392272"/>
                  <a:ext cx="35192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на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78B3E4B-CB73-43C2-92C7-BDA0E216D0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6765" y="5392272"/>
                  <a:ext cx="3519233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519" t="-4444" r="-1730" b="-3555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FE0E23-CBD8-47FB-8ECE-CB47B7D9B35C}"/>
                  </a:ext>
                </a:extLst>
              </p:cNvPr>
              <p:cNvSpPr txBox="1"/>
              <p:nvPr/>
            </p:nvSpPr>
            <p:spPr>
              <a:xfrm>
                <a:off x="4242507" y="4329083"/>
                <a:ext cx="55111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линейная неоднородная система алгебраических </m:t>
                      </m:r>
                    </m:oMath>
                  </m:oMathPara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уравнений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с неизвестными 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и 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FE0E23-CBD8-47FB-8ECE-CB47B7D9B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507" y="4329083"/>
                <a:ext cx="5511124" cy="553998"/>
              </a:xfrm>
              <a:prstGeom prst="rect">
                <a:avLst/>
              </a:prstGeom>
              <a:blipFill>
                <a:blip r:embed="rId18"/>
                <a:stretch>
                  <a:fillRect r="-111" b="-164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3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3A1CD3-C937-4821-816F-A04DF7D815BA}"/>
                  </a:ext>
                </a:extLst>
              </p:cNvPr>
              <p:cNvSpPr txBox="1"/>
              <p:nvPr/>
            </p:nvSpPr>
            <p:spPr>
              <a:xfrm>
                <a:off x="429491" y="353291"/>
                <a:ext cx="8411726" cy="276999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ЛОДУ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П−линейное однородное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дифференциальное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уравнение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−го поряд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ка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3A1CD3-C937-4821-816F-A04DF7D81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91" y="353291"/>
                <a:ext cx="841172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464CE9-28F3-4687-A02B-319EBFC0141B}"/>
                  </a:ext>
                </a:extLst>
              </p:cNvPr>
              <p:cNvSpPr txBox="1"/>
              <p:nvPr/>
            </p:nvSpPr>
            <p:spPr>
              <a:xfrm>
                <a:off x="839218" y="1578498"/>
                <a:ext cx="6890989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464CE9-28F3-4687-A02B-319EBFC01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18" y="1578498"/>
                <a:ext cx="6890989" cy="295594"/>
              </a:xfrm>
              <a:prstGeom prst="rect">
                <a:avLst/>
              </a:prstGeom>
              <a:blipFill>
                <a:blip r:embed="rId3"/>
                <a:stretch>
                  <a:fillRect l="-354" t="-6250" r="-442" b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B49EC09-F4B4-410A-BCB7-4477A45F1E6C}"/>
              </a:ext>
            </a:extLst>
          </p:cNvPr>
          <p:cNvGrpSpPr/>
          <p:nvPr/>
        </p:nvGrpSpPr>
        <p:grpSpPr>
          <a:xfrm>
            <a:off x="318655" y="2662136"/>
            <a:ext cx="10095969" cy="923330"/>
            <a:chOff x="314204" y="2944615"/>
            <a:chExt cx="10095969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76725A-A2F5-41F1-AF3F-0BA85517ABC2}"/>
                </a:ext>
              </a:extLst>
            </p:cNvPr>
            <p:cNvSpPr txBox="1"/>
            <p:nvPr/>
          </p:nvSpPr>
          <p:spPr>
            <a:xfrm>
              <a:off x="314204" y="2944615"/>
              <a:ext cx="1525289" cy="36933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Определение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F56063E-CBB4-42A7-B39B-02307A262860}"/>
                    </a:ext>
                  </a:extLst>
                </p:cNvPr>
                <p:cNvSpPr txBox="1"/>
                <p:nvPr/>
              </p:nvSpPr>
              <p:spPr>
                <a:xfrm>
                  <a:off x="314204" y="3313947"/>
                  <a:ext cx="10095969" cy="553998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Система функций </m:t>
                        </m:r>
                        <m:sSub>
                          <m:sSubPr>
                            <m:ctrlP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,…,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называется</m:t>
                        </m:r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b="0" i="0" smtClean="0">
                            <a:solidFill>
                              <a:srgbClr val="FFFF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фундаментальной системой решений </m:t>
                        </m:r>
                        <m:d>
                          <m:dPr>
                            <m:ctrlP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ФСР</m:t>
                            </m:r>
                          </m:e>
                        </m:d>
                      </m:oMath>
                    </m:oMathPara>
                  </a14:m>
                  <a:endParaRPr lang="ru-RU" b="0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уравнения </m:t>
                        </m:r>
                        <m:d>
                          <m:dPr>
                            <m:ctrlPr>
                              <a:rPr lang="ru-RU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,если она является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линейно независимой системой решений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F56063E-CBB4-42A7-B39B-02307A2628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04" y="3313947"/>
                  <a:ext cx="10095969" cy="553998"/>
                </a:xfrm>
                <a:prstGeom prst="rect">
                  <a:avLst/>
                </a:prstGeom>
                <a:blipFill>
                  <a:blip r:embed="rId4"/>
                  <a:stretch>
                    <a:fillRect b="-15054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D85B492C-78E4-4BBA-B5EF-DD2C8C22A04F}"/>
              </a:ext>
            </a:extLst>
          </p:cNvPr>
          <p:cNvGrpSpPr/>
          <p:nvPr/>
        </p:nvGrpSpPr>
        <p:grpSpPr>
          <a:xfrm>
            <a:off x="231175" y="699958"/>
            <a:ext cx="7280872" cy="735100"/>
            <a:chOff x="231175" y="699958"/>
            <a:chExt cx="7280872" cy="735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Прямоугольник 5">
                  <a:extLst>
                    <a:ext uri="{FF2B5EF4-FFF2-40B4-BE49-F238E27FC236}">
                      <a16:creationId xmlns:a16="http://schemas.microsoft.com/office/drawing/2014/main" id="{6B9D2DA8-ADC5-46A4-A590-5D86E05BAA8D}"/>
                    </a:ext>
                  </a:extLst>
                </p:cNvPr>
                <p:cNvSpPr/>
                <p:nvPr/>
              </p:nvSpPr>
              <p:spPr>
                <a:xfrm>
                  <a:off x="473938" y="699958"/>
                  <a:ext cx="7038109" cy="38792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" name="Прямоугольник 5">
                  <a:extLst>
                    <a:ext uri="{FF2B5EF4-FFF2-40B4-BE49-F238E27FC236}">
                      <a16:creationId xmlns:a16="http://schemas.microsoft.com/office/drawing/2014/main" id="{6B9D2DA8-ADC5-46A4-A590-5D86E05BAA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938" y="699958"/>
                  <a:ext cx="7038109" cy="387927"/>
                </a:xfrm>
                <a:prstGeom prst="rect">
                  <a:avLst/>
                </a:prstGeom>
                <a:blipFill>
                  <a:blip r:embed="rId5"/>
                  <a:stretch>
                    <a:fillRect b="-634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46A52A3-419B-4A10-8429-824A169B6CCD}"/>
                    </a:ext>
                  </a:extLst>
                </p:cNvPr>
                <p:cNvSpPr txBox="1"/>
                <p:nvPr/>
              </p:nvSpPr>
              <p:spPr>
                <a:xfrm>
                  <a:off x="839218" y="1122408"/>
                  <a:ext cx="3035767" cy="3126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=1,2,…,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46A52A3-419B-4A10-8429-824A169B6C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218" y="1122408"/>
                  <a:ext cx="3035767" cy="312650"/>
                </a:xfrm>
                <a:prstGeom prst="rect">
                  <a:avLst/>
                </a:prstGeom>
                <a:blipFill>
                  <a:blip r:embed="rId6"/>
                  <a:stretch>
                    <a:fillRect l="-1406" r="-602" b="-1960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88A0BA-0EC0-492C-96B6-D727B24DE772}"/>
                </a:ext>
              </a:extLst>
            </p:cNvPr>
            <p:cNvSpPr txBox="1"/>
            <p:nvPr/>
          </p:nvSpPr>
          <p:spPr>
            <a:xfrm>
              <a:off x="231175" y="726372"/>
              <a:ext cx="442750" cy="36933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(3)</a:t>
              </a:r>
              <a:endParaRPr lang="ru-RU" dirty="0"/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CEE8C158-2644-4052-80CD-483944625201}"/>
              </a:ext>
            </a:extLst>
          </p:cNvPr>
          <p:cNvGrpSpPr/>
          <p:nvPr/>
        </p:nvGrpSpPr>
        <p:grpSpPr>
          <a:xfrm>
            <a:off x="223709" y="2073652"/>
            <a:ext cx="1638289" cy="369332"/>
            <a:chOff x="223709" y="2073652"/>
            <a:chExt cx="1638289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AFCFCBB-B834-4EBD-BA31-CAAABB3D589D}"/>
                    </a:ext>
                  </a:extLst>
                </p:cNvPr>
                <p:cNvSpPr txBox="1"/>
                <p:nvPr/>
              </p:nvSpPr>
              <p:spPr>
                <a:xfrm>
                  <a:off x="839218" y="2146149"/>
                  <a:ext cx="10227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AFCFCBB-B834-4EBD-BA31-CAAABB3D58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218" y="2146149"/>
                  <a:ext cx="102278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389" r="-5389" b="-2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7FD03D-E4A1-48FA-93CE-663B670279E4}"/>
                </a:ext>
              </a:extLst>
            </p:cNvPr>
            <p:cNvSpPr txBox="1"/>
            <p:nvPr/>
          </p:nvSpPr>
          <p:spPr>
            <a:xfrm>
              <a:off x="223709" y="2073652"/>
              <a:ext cx="500458" cy="36933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(3’)</a:t>
              </a:r>
              <a:endParaRPr lang="ru-R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EE95B3-1934-420E-BCDA-A90089F566C4}"/>
                  </a:ext>
                </a:extLst>
              </p:cNvPr>
              <p:cNvSpPr txBox="1"/>
              <p:nvPr/>
            </p:nvSpPr>
            <p:spPr>
              <a:xfrm>
                <a:off x="231175" y="4697704"/>
                <a:ext cx="3869649" cy="27699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Структура общего решения ЛОДУ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П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EE95B3-1934-420E-BCDA-A90089F56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75" y="4697704"/>
                <a:ext cx="3869649" cy="276999"/>
              </a:xfrm>
              <a:prstGeom prst="rect">
                <a:avLst/>
              </a:prstGeom>
              <a:blipFill>
                <a:blip r:embed="rId8"/>
                <a:stretch>
                  <a:fillRect l="-1570" r="-1256" b="-29787"/>
                </a:stretch>
              </a:blip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05AEBD-191A-44A9-860E-F7B65283588D}"/>
                  </a:ext>
                </a:extLst>
              </p:cNvPr>
              <p:cNvSpPr txBox="1"/>
              <p:nvPr/>
            </p:nvSpPr>
            <p:spPr>
              <a:xfrm>
                <a:off x="223709" y="5253823"/>
                <a:ext cx="10827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Пусть 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,…,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ФСР </m:t>
                      </m:r>
                      <m:d>
                        <m:d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ru-RU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общее решение 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(3)</m:t>
                      </m:r>
                      <m:r>
                        <a:rPr lang="ru-RU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05AEBD-191A-44A9-860E-F7B652835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09" y="5253823"/>
                <a:ext cx="10827772" cy="276999"/>
              </a:xfrm>
              <a:prstGeom prst="rect">
                <a:avLst/>
              </a:prstGeom>
              <a:blipFill>
                <a:blip r:embed="rId9"/>
                <a:stretch>
                  <a:fillRect l="-282" t="-2222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8C1C758-B44B-4B7E-8C15-CF1867D9FFFB}"/>
                  </a:ext>
                </a:extLst>
              </p:cNvPr>
              <p:cNvSpPr txBox="1"/>
              <p:nvPr/>
            </p:nvSpPr>
            <p:spPr>
              <a:xfrm>
                <a:off x="223709" y="4003085"/>
                <a:ext cx="51128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Для любого ЛОДУ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П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всегда существует ФСР.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8C1C758-B44B-4B7E-8C15-CF1867D9F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09" y="4003085"/>
                <a:ext cx="5112810" cy="276999"/>
              </a:xfrm>
              <a:prstGeom prst="rect">
                <a:avLst/>
              </a:prstGeom>
              <a:blipFill>
                <a:blip r:embed="rId10"/>
                <a:stretch>
                  <a:fillRect l="-1074" b="-3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22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095B28-83C2-455F-9B4A-CD291E1442DA}"/>
                  </a:ext>
                </a:extLst>
              </p:cNvPr>
              <p:cNvSpPr txBox="1"/>
              <p:nvPr/>
            </p:nvSpPr>
            <p:spPr>
              <a:xfrm>
                <a:off x="180108" y="159327"/>
                <a:ext cx="5854167" cy="553998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Линейные однородные дифференциальные 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уравнения</m:t>
                      </m:r>
                    </m:oMath>
                  </m:oMathPara>
                </a14:m>
                <a:endParaRPr lang="ru-RU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второго порядка с постоянными коэффициентами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095B28-83C2-455F-9B4A-CD291E144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08" y="159327"/>
                <a:ext cx="585416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A26BAEB8-2FED-43BA-B52B-137DCFDB0912}"/>
              </a:ext>
            </a:extLst>
          </p:cNvPr>
          <p:cNvGrpSpPr/>
          <p:nvPr/>
        </p:nvGrpSpPr>
        <p:grpSpPr>
          <a:xfrm>
            <a:off x="30823" y="907474"/>
            <a:ext cx="6386975" cy="748147"/>
            <a:chOff x="30823" y="907474"/>
            <a:chExt cx="6386975" cy="7481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3707A5A-E256-4001-8EDC-919C0777E99E}"/>
                    </a:ext>
                  </a:extLst>
                </p:cNvPr>
                <p:cNvSpPr txBox="1"/>
                <p:nvPr/>
              </p:nvSpPr>
              <p:spPr>
                <a:xfrm>
                  <a:off x="471055" y="907474"/>
                  <a:ext cx="31958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ru-RU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3707A5A-E256-4001-8EDC-919C0777E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055" y="907474"/>
                  <a:ext cx="319587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333" r="-1333" b="-2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ED8D144-7E08-4E5D-848A-C427C9CBC542}"/>
                    </a:ext>
                  </a:extLst>
                </p:cNvPr>
                <p:cNvSpPr txBox="1"/>
                <p:nvPr/>
              </p:nvSpPr>
              <p:spPr>
                <a:xfrm>
                  <a:off x="3906982" y="907474"/>
                  <a:ext cx="25108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ED8D144-7E08-4E5D-848A-C427C9CBC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982" y="907474"/>
                  <a:ext cx="251081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942" r="-1942" b="-2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3F26BC-82F5-4320-89AF-E09BF5B7C069}"/>
                </a:ext>
              </a:extLst>
            </p:cNvPr>
            <p:cNvSpPr txBox="1"/>
            <p:nvPr/>
          </p:nvSpPr>
          <p:spPr>
            <a:xfrm>
              <a:off x="30823" y="1089771"/>
              <a:ext cx="442750" cy="36933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ru-RU" dirty="0"/>
                <a:t>(</a:t>
              </a:r>
              <a:r>
                <a:rPr lang="en-US" dirty="0"/>
                <a:t>4</a:t>
              </a:r>
              <a:r>
                <a:rPr lang="ru-RU" dirty="0"/>
                <a:t>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6D1D867-AA61-4AA2-A84C-F8F779D8008F}"/>
                    </a:ext>
                  </a:extLst>
                </p:cNvPr>
                <p:cNvSpPr txBox="1"/>
                <p:nvPr/>
              </p:nvSpPr>
              <p:spPr>
                <a:xfrm>
                  <a:off x="471055" y="1378622"/>
                  <a:ext cx="10086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6D1D867-AA61-4AA2-A84C-F8F779D800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055" y="1378622"/>
                  <a:ext cx="100867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819" r="-4819" b="-2391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1CDA49-9356-4961-9BD2-2CA0A7F8F1EF}"/>
                  </a:ext>
                </a:extLst>
              </p:cNvPr>
              <p:cNvSpPr txBox="1"/>
              <p:nvPr/>
            </p:nvSpPr>
            <p:spPr>
              <a:xfrm>
                <a:off x="252198" y="1835549"/>
                <a:ext cx="3950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Чтобы решить </m:t>
                      </m:r>
                      <m:d>
                        <m:d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нужно найти ФСР.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1CDA49-9356-4961-9BD2-2CA0A7F8F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98" y="1835549"/>
                <a:ext cx="3950632" cy="276999"/>
              </a:xfrm>
              <a:prstGeom prst="rect">
                <a:avLst/>
              </a:prstGeom>
              <a:blipFill>
                <a:blip r:embed="rId6"/>
                <a:stretch>
                  <a:fillRect l="-1080" b="-23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82B9A6-C28A-4B91-A3AB-6E32A69EB8E1}"/>
                  </a:ext>
                </a:extLst>
              </p:cNvPr>
              <p:cNvSpPr txBox="1"/>
              <p:nvPr/>
            </p:nvSpPr>
            <p:spPr>
              <a:xfrm>
                <a:off x="252198" y="2268566"/>
                <a:ext cx="4475521" cy="289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Попробуем найти решение в виде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82B9A6-C28A-4B91-A3AB-6E32A69EB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98" y="2268566"/>
                <a:ext cx="4475521" cy="289951"/>
              </a:xfrm>
              <a:prstGeom prst="rect">
                <a:avLst/>
              </a:prstGeom>
              <a:blipFill>
                <a:blip r:embed="rId7"/>
                <a:stretch>
                  <a:fillRect l="-1361" t="-2083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ED98ABBD-BFA8-4479-8865-47779217DB88}"/>
              </a:ext>
            </a:extLst>
          </p:cNvPr>
          <p:cNvGrpSpPr/>
          <p:nvPr/>
        </p:nvGrpSpPr>
        <p:grpSpPr>
          <a:xfrm>
            <a:off x="180108" y="2777845"/>
            <a:ext cx="5026441" cy="932555"/>
            <a:chOff x="180108" y="2777845"/>
            <a:chExt cx="5026441" cy="9325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1C1A93A-32B3-40D7-9CD9-21C26EBFE5A1}"/>
                    </a:ext>
                  </a:extLst>
                </p:cNvPr>
                <p:cNvSpPr txBox="1"/>
                <p:nvPr/>
              </p:nvSpPr>
              <p:spPr>
                <a:xfrm>
                  <a:off x="252198" y="2777845"/>
                  <a:ext cx="3986476" cy="3479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ru-RU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1C1A93A-32B3-40D7-9CD9-21C26EBFE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198" y="2777845"/>
                  <a:ext cx="3986476" cy="347980"/>
                </a:xfrm>
                <a:prstGeom prst="rect">
                  <a:avLst/>
                </a:prstGeom>
                <a:blipFill>
                  <a:blip r:embed="rId8"/>
                  <a:stretch>
                    <a:fillRect l="-917" r="-153" b="-877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EDA5236-81C3-41EA-8662-438BB2CF4CDE}"/>
                    </a:ext>
                  </a:extLst>
                </p:cNvPr>
                <p:cNvSpPr txBox="1"/>
                <p:nvPr/>
              </p:nvSpPr>
              <p:spPr>
                <a:xfrm>
                  <a:off x="180108" y="3420449"/>
                  <a:ext cx="5026441" cy="2899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EDA5236-81C3-41EA-8662-438BB2CF4C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08" y="3420449"/>
                  <a:ext cx="5026441" cy="289951"/>
                </a:xfrm>
                <a:prstGeom prst="rect">
                  <a:avLst/>
                </a:prstGeom>
                <a:blipFill>
                  <a:blip r:embed="rId9"/>
                  <a:stretch>
                    <a:fillRect t="-2083" b="-1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A09491-21F4-4FC3-B073-00C188B7DF10}"/>
                  </a:ext>
                </a:extLst>
              </p:cNvPr>
              <p:cNvSpPr txBox="1"/>
              <p:nvPr/>
            </p:nvSpPr>
            <p:spPr>
              <a:xfrm>
                <a:off x="284273" y="3917569"/>
                <a:ext cx="3382657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A09491-21F4-4FC3-B073-00C188B7D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73" y="3917569"/>
                <a:ext cx="3382657" cy="312650"/>
              </a:xfrm>
              <a:prstGeom prst="rect">
                <a:avLst/>
              </a:prstGeom>
              <a:blipFill>
                <a:blip r:embed="rId10"/>
                <a:stretch>
                  <a:fillRect l="-1261" t="-1961" r="-1081" b="-98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C16B296A-4D16-4E08-AE1C-6140C4F67E82}"/>
              </a:ext>
            </a:extLst>
          </p:cNvPr>
          <p:cNvGrpSpPr/>
          <p:nvPr/>
        </p:nvGrpSpPr>
        <p:grpSpPr>
          <a:xfrm>
            <a:off x="28305" y="4572332"/>
            <a:ext cx="6888315" cy="369332"/>
            <a:chOff x="28305" y="4572332"/>
            <a:chExt cx="6888315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BF948BC-9B6D-4338-B8D9-837452837911}"/>
                    </a:ext>
                  </a:extLst>
                </p:cNvPr>
                <p:cNvSpPr txBox="1"/>
                <p:nvPr/>
              </p:nvSpPr>
              <p:spPr>
                <a:xfrm>
                  <a:off x="641760" y="4618498"/>
                  <a:ext cx="1848198" cy="276999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BF948BC-9B6D-4338-B8D9-8374528379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760" y="4618498"/>
                  <a:ext cx="184819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295" t="-2128" r="-2623" b="-12766"/>
                  </a:stretch>
                </a:blip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511847-1D38-41D9-9826-E15221C95617}"/>
                </a:ext>
              </a:extLst>
            </p:cNvPr>
            <p:cNvSpPr txBox="1"/>
            <p:nvPr/>
          </p:nvSpPr>
          <p:spPr>
            <a:xfrm>
              <a:off x="28305" y="4572332"/>
              <a:ext cx="442750" cy="369332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(5)</a:t>
              </a:r>
              <a:endParaRPr lang="ru-R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D37A55E-E421-4EE0-8DE2-1B9EC957C98B}"/>
                    </a:ext>
                  </a:extLst>
                </p:cNvPr>
                <p:cNvSpPr txBox="1"/>
                <p:nvPr/>
              </p:nvSpPr>
              <p:spPr>
                <a:xfrm>
                  <a:off x="2538818" y="4618497"/>
                  <a:ext cx="43778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характеристическое уравнение для (4)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D37A55E-E421-4EE0-8DE2-1B9EC957C9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8818" y="4618497"/>
                  <a:ext cx="4377802" cy="276999"/>
                </a:xfrm>
                <a:prstGeom prst="rect">
                  <a:avLst/>
                </a:prstGeom>
                <a:blipFill>
                  <a:blip r:embed="rId12"/>
                  <a:stretch>
                    <a:fillRect t="-4444" r="-1391" b="-3555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C30EA6-674F-41A4-ABBA-1817CADF925D}"/>
                  </a:ext>
                </a:extLst>
              </p:cNvPr>
              <p:cNvSpPr txBox="1"/>
              <p:nvPr/>
            </p:nvSpPr>
            <p:spPr>
              <a:xfrm>
                <a:off x="28305" y="5334402"/>
                <a:ext cx="7835928" cy="289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решение </m:t>
                      </m:r>
                      <m:d>
                        <m:d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−корень характеристического уравнения (5)</m:t>
                      </m:r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C30EA6-674F-41A4-ABBA-1817CADF9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5" y="5334402"/>
                <a:ext cx="7835928" cy="289951"/>
              </a:xfrm>
              <a:prstGeom prst="rect">
                <a:avLst/>
              </a:prstGeom>
              <a:blipFill>
                <a:blip r:embed="rId13"/>
                <a:stretch>
                  <a:fillRect l="-233" t="-2083" r="-700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05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0A85AB-00CE-42FB-92E4-49A7E1A7CD8A}"/>
              </a:ext>
            </a:extLst>
          </p:cNvPr>
          <p:cNvSpPr txBox="1"/>
          <p:nvPr/>
        </p:nvSpPr>
        <p:spPr>
          <a:xfrm>
            <a:off x="1288474" y="1163782"/>
            <a:ext cx="104387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Случай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9050B0-748F-47B6-9029-FE50D2EA0E41}"/>
                  </a:ext>
                </a:extLst>
              </p:cNvPr>
              <p:cNvSpPr txBox="1"/>
              <p:nvPr/>
            </p:nvSpPr>
            <p:spPr>
              <a:xfrm>
                <a:off x="1625434" y="586493"/>
                <a:ext cx="1848198" cy="27699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9050B0-748F-47B6-9029-FE50D2EA0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434" y="586493"/>
                <a:ext cx="1848198" cy="276999"/>
              </a:xfrm>
              <a:prstGeom prst="rect">
                <a:avLst/>
              </a:prstGeom>
              <a:blipFill>
                <a:blip r:embed="rId2"/>
                <a:stretch>
                  <a:fillRect l="-2295" t="-2083" r="-2295" b="-12500"/>
                </a:stretch>
              </a:blip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611C75-5C0D-4865-B3F4-F54B27C00BE6}"/>
                  </a:ext>
                </a:extLst>
              </p:cNvPr>
              <p:cNvSpPr txBox="1"/>
              <p:nvPr/>
            </p:nvSpPr>
            <p:spPr>
              <a:xfrm>
                <a:off x="1288474" y="1693301"/>
                <a:ext cx="1831655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611C75-5C0D-4865-B3F4-F54B27C00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474" y="1693301"/>
                <a:ext cx="1831655" cy="280205"/>
              </a:xfrm>
              <a:prstGeom prst="rect">
                <a:avLst/>
              </a:prstGeom>
              <a:blipFill>
                <a:blip r:embed="rId3"/>
                <a:stretch>
                  <a:fillRect l="-2326" t="-2174" r="-2658" b="-17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DC57E54-AB07-4D4A-B1EB-884B7AB73413}"/>
              </a:ext>
            </a:extLst>
          </p:cNvPr>
          <p:cNvSpPr txBox="1"/>
          <p:nvPr/>
        </p:nvSpPr>
        <p:spPr>
          <a:xfrm>
            <a:off x="1067099" y="529691"/>
            <a:ext cx="44275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(5)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11FF50-86D7-47A8-8760-D9F41B648B68}"/>
                  </a:ext>
                </a:extLst>
              </p:cNvPr>
              <p:cNvSpPr txBox="1"/>
              <p:nvPr/>
            </p:nvSpPr>
            <p:spPr>
              <a:xfrm>
                <a:off x="1288474" y="2079673"/>
                <a:ext cx="18710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11FF50-86D7-47A8-8760-D9F41B648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474" y="2079673"/>
                <a:ext cx="1871025" cy="276999"/>
              </a:xfrm>
              <a:prstGeom prst="rect">
                <a:avLst/>
              </a:prstGeom>
              <a:blipFill>
                <a:blip r:embed="rId4"/>
                <a:stretch>
                  <a:fillRect l="-2606" r="-977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9DF330-A502-4BB4-AF66-08474AFDAE8E}"/>
                  </a:ext>
                </a:extLst>
              </p:cNvPr>
              <p:cNvSpPr txBox="1"/>
              <p:nvPr/>
            </p:nvSpPr>
            <p:spPr>
              <a:xfrm>
                <a:off x="1288474" y="2502655"/>
                <a:ext cx="3297249" cy="289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ФСР: 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9DF330-A502-4BB4-AF66-08474AFDA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474" y="2502655"/>
                <a:ext cx="3297249" cy="289951"/>
              </a:xfrm>
              <a:prstGeom prst="rect">
                <a:avLst/>
              </a:prstGeom>
              <a:blipFill>
                <a:blip r:embed="rId5"/>
                <a:stretch>
                  <a:fillRect l="-1109" t="-4255" b="-361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E9CBB09-CAD9-48A4-8D44-A5F41A198401}"/>
              </a:ext>
            </a:extLst>
          </p:cNvPr>
          <p:cNvSpPr txBox="1"/>
          <p:nvPr/>
        </p:nvSpPr>
        <p:spPr>
          <a:xfrm>
            <a:off x="1288474" y="3082222"/>
            <a:ext cx="1138453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Пример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D21F33-1AD0-4F83-9F7A-E0F71358E301}"/>
                  </a:ext>
                </a:extLst>
              </p:cNvPr>
              <p:cNvSpPr txBox="1"/>
              <p:nvPr/>
            </p:nvSpPr>
            <p:spPr>
              <a:xfrm>
                <a:off x="1251696" y="3612669"/>
                <a:ext cx="19035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D21F33-1AD0-4F83-9F7A-E0F71358E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96" y="3612669"/>
                <a:ext cx="1903534" cy="276999"/>
              </a:xfrm>
              <a:prstGeom prst="rect">
                <a:avLst/>
              </a:prstGeom>
              <a:blipFill>
                <a:blip r:embed="rId6"/>
                <a:stretch>
                  <a:fillRect l="-2556" r="-2556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A25FC5-608E-484D-8FBD-194ABD9111E9}"/>
                  </a:ext>
                </a:extLst>
              </p:cNvPr>
              <p:cNvSpPr txBox="1"/>
              <p:nvPr/>
            </p:nvSpPr>
            <p:spPr>
              <a:xfrm>
                <a:off x="1251696" y="3998607"/>
                <a:ext cx="1638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A25FC5-608E-484D-8FBD-194ABD911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696" y="3998607"/>
                <a:ext cx="1638847" cy="276999"/>
              </a:xfrm>
              <a:prstGeom prst="rect">
                <a:avLst/>
              </a:prstGeom>
              <a:blipFill>
                <a:blip r:embed="rId7"/>
                <a:stretch>
                  <a:fillRect l="-2974" t="-4444" r="-2974" b="-8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72C740-1A73-43CE-827C-21815397396F}"/>
                  </a:ext>
                </a:extLst>
              </p:cNvPr>
              <p:cNvSpPr txBox="1"/>
              <p:nvPr/>
            </p:nvSpPr>
            <p:spPr>
              <a:xfrm>
                <a:off x="1232268" y="4436227"/>
                <a:ext cx="1871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=2,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72C740-1A73-43CE-827C-218153973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268" y="4436227"/>
                <a:ext cx="1871666" cy="276999"/>
              </a:xfrm>
              <a:prstGeom prst="rect">
                <a:avLst/>
              </a:prstGeom>
              <a:blipFill>
                <a:blip r:embed="rId8"/>
                <a:stretch>
                  <a:fillRect l="-2606" r="-2606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23A437E0-2CA9-4C4E-98B8-ABCF25CECA4C}"/>
                  </a:ext>
                </a:extLst>
              </p:cNvPr>
              <p:cNvSpPr/>
              <p:nvPr/>
            </p:nvSpPr>
            <p:spPr>
              <a:xfrm>
                <a:off x="1102815" y="4887930"/>
                <a:ext cx="26482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ФСР: 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23A437E0-2CA9-4C4E-98B8-ABCF25CEC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815" y="4887930"/>
                <a:ext cx="2648224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ED612C-5FCF-4A5F-AB7F-29E0A15978BB}"/>
                  </a:ext>
                </a:extLst>
              </p:cNvPr>
              <p:cNvSpPr txBox="1"/>
              <p:nvPr/>
            </p:nvSpPr>
            <p:spPr>
              <a:xfrm>
                <a:off x="1232268" y="5510710"/>
                <a:ext cx="3040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Ответ: </m:t>
                      </m:r>
                      <m:r>
                        <a:rPr lang="ru-RU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ED612C-5FCF-4A5F-AB7F-29E0A1597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268" y="5510710"/>
                <a:ext cx="3040961" cy="276999"/>
              </a:xfrm>
              <a:prstGeom prst="rect">
                <a:avLst/>
              </a:prstGeom>
              <a:blipFill>
                <a:blip r:embed="rId10"/>
                <a:stretch>
                  <a:fillRect l="-1202" t="-4444" r="-401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4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  <p:bldP spid="9" grpId="0"/>
      <p:bldP spid="10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9AF8DE-BF7B-4002-8B6A-FF0038AEAB34}"/>
              </a:ext>
            </a:extLst>
          </p:cNvPr>
          <p:cNvSpPr txBox="1"/>
          <p:nvPr/>
        </p:nvSpPr>
        <p:spPr>
          <a:xfrm>
            <a:off x="689253" y="96164"/>
            <a:ext cx="104387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Случай </a:t>
            </a:r>
            <a:r>
              <a:rPr lang="en-US" dirty="0"/>
              <a:t>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6D4DF8-94C8-4E61-B1F1-1EC495B7127C}"/>
                  </a:ext>
                </a:extLst>
              </p:cNvPr>
              <p:cNvSpPr txBox="1"/>
              <p:nvPr/>
            </p:nvSpPr>
            <p:spPr>
              <a:xfrm>
                <a:off x="649696" y="609474"/>
                <a:ext cx="1831655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6D4DF8-94C8-4E61-B1F1-1EC495B71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96" y="609474"/>
                <a:ext cx="1831655" cy="280205"/>
              </a:xfrm>
              <a:prstGeom prst="rect">
                <a:avLst/>
              </a:prstGeom>
              <a:blipFill>
                <a:blip r:embed="rId2"/>
                <a:stretch>
                  <a:fillRect l="-2667" t="-2174" r="-2667" b="-17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CCFBF4-EAC6-45C8-AFAA-6E0CADEFC233}"/>
                  </a:ext>
                </a:extLst>
              </p:cNvPr>
              <p:cNvSpPr txBox="1"/>
              <p:nvPr/>
            </p:nvSpPr>
            <p:spPr>
              <a:xfrm>
                <a:off x="689253" y="1054606"/>
                <a:ext cx="35599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CCFBF4-EAC6-45C8-AFAA-6E0CADEFC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53" y="1054606"/>
                <a:ext cx="3559949" cy="276999"/>
              </a:xfrm>
              <a:prstGeom prst="rect">
                <a:avLst/>
              </a:prstGeom>
              <a:blipFill>
                <a:blip r:embed="rId3"/>
                <a:stretch>
                  <a:fillRect l="-1199" t="-2222" r="-1199" b="-3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BFE417-4E71-4E5A-864F-0FC461F0B1AB}"/>
                  </a:ext>
                </a:extLst>
              </p:cNvPr>
              <p:cNvSpPr txBox="1"/>
              <p:nvPr/>
            </p:nvSpPr>
            <p:spPr>
              <a:xfrm>
                <a:off x="649696" y="1395378"/>
                <a:ext cx="6137386" cy="57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ФСР можно взять в виде </m:t>
                      </m:r>
                      <m:sSub>
                        <m:sSubPr>
                          <m:ctrlP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ru-R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но нам нужны вещественные функции.</m:t>
                    </m:r>
                  </m:oMath>
                </a14:m>
                <a:r>
                  <a:rPr lang="ru-RU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BFE417-4E71-4E5A-864F-0FC461F0B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96" y="1395378"/>
                <a:ext cx="6137386" cy="572593"/>
              </a:xfrm>
              <a:prstGeom prst="rect">
                <a:avLst/>
              </a:prstGeom>
              <a:blipFill>
                <a:blip r:embed="rId4"/>
                <a:stretch>
                  <a:fillRect l="-1392" t="-1064" b="-159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C9B75171-85ED-4453-9063-8340E825C3C6}"/>
              </a:ext>
            </a:extLst>
          </p:cNvPr>
          <p:cNvGrpSpPr/>
          <p:nvPr/>
        </p:nvGrpSpPr>
        <p:grpSpPr>
          <a:xfrm>
            <a:off x="666668" y="2076303"/>
            <a:ext cx="4265911" cy="769371"/>
            <a:chOff x="712281" y="2659629"/>
            <a:chExt cx="4265911" cy="7693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32E3BC7-9520-4B8E-9868-FDC57D6408D0}"/>
                    </a:ext>
                  </a:extLst>
                </p:cNvPr>
                <p:cNvSpPr txBox="1"/>
                <p:nvPr/>
              </p:nvSpPr>
              <p:spPr>
                <a:xfrm>
                  <a:off x="712281" y="2659629"/>
                  <a:ext cx="4138762" cy="2899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ru-R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32E3BC7-9520-4B8E-9868-FDC57D6408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281" y="2659629"/>
                  <a:ext cx="4138762" cy="289951"/>
                </a:xfrm>
                <a:prstGeom prst="rect">
                  <a:avLst/>
                </a:prstGeom>
                <a:blipFill>
                  <a:blip r:embed="rId5"/>
                  <a:stretch>
                    <a:fillRect l="-884" t="-6383" b="-3617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344854D-B819-4336-B7D6-E72D8B840BB5}"/>
                    </a:ext>
                  </a:extLst>
                </p:cNvPr>
                <p:cNvSpPr txBox="1"/>
                <p:nvPr/>
              </p:nvSpPr>
              <p:spPr>
                <a:xfrm>
                  <a:off x="712281" y="3139049"/>
                  <a:ext cx="4265911" cy="2899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ru-R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344854D-B819-4336-B7D6-E72D8B840B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281" y="3139049"/>
                  <a:ext cx="4265911" cy="289951"/>
                </a:xfrm>
                <a:prstGeom prst="rect">
                  <a:avLst/>
                </a:prstGeom>
                <a:blipFill>
                  <a:blip r:embed="rId6"/>
                  <a:stretch>
                    <a:fillRect l="-857" t="-6250" b="-3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858BE283-A287-4B95-A9C2-287F24A5A1ED}"/>
              </a:ext>
            </a:extLst>
          </p:cNvPr>
          <p:cNvGrpSpPr/>
          <p:nvPr/>
        </p:nvGrpSpPr>
        <p:grpSpPr>
          <a:xfrm>
            <a:off x="689253" y="2957565"/>
            <a:ext cx="4945265" cy="1039835"/>
            <a:chOff x="712281" y="3531722"/>
            <a:chExt cx="4945265" cy="10398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0047FB8-C677-4DD5-9C0F-9E6FBCDD6292}"/>
                    </a:ext>
                  </a:extLst>
                </p:cNvPr>
                <p:cNvSpPr txBox="1"/>
                <p:nvPr/>
              </p:nvSpPr>
              <p:spPr>
                <a:xfrm>
                  <a:off x="712281" y="3531722"/>
                  <a:ext cx="4884029" cy="518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ru-R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ru-R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⇒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0047FB8-C677-4DD5-9C0F-9E6FBCDD62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281" y="3531722"/>
                  <a:ext cx="4884029" cy="51860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5C8AB24-EFB8-4EFA-ADF4-0D6DC66C7B3B}"/>
                    </a:ext>
                  </a:extLst>
                </p:cNvPr>
                <p:cNvSpPr txBox="1"/>
                <p:nvPr/>
              </p:nvSpPr>
              <p:spPr>
                <a:xfrm>
                  <a:off x="712281" y="4051158"/>
                  <a:ext cx="4945265" cy="520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ru-R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ru-RU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⇒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5C8AB24-EFB8-4EFA-ADF4-0D6DC66C7B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281" y="4051158"/>
                  <a:ext cx="4945265" cy="5203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8F26AD18-5531-4717-B935-B97DA4E4BC8A}"/>
              </a:ext>
            </a:extLst>
          </p:cNvPr>
          <p:cNvGrpSpPr/>
          <p:nvPr/>
        </p:nvGrpSpPr>
        <p:grpSpPr>
          <a:xfrm>
            <a:off x="649696" y="3997400"/>
            <a:ext cx="4804808" cy="415499"/>
            <a:chOff x="6009019" y="4096492"/>
            <a:chExt cx="4804808" cy="4154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Прямоугольник 14">
                  <a:extLst>
                    <a:ext uri="{FF2B5EF4-FFF2-40B4-BE49-F238E27FC236}">
                      <a16:creationId xmlns:a16="http://schemas.microsoft.com/office/drawing/2014/main" id="{0988A055-2552-45DC-A51D-BBE92CA47D77}"/>
                    </a:ext>
                  </a:extLst>
                </p:cNvPr>
                <p:cNvSpPr/>
                <p:nvPr/>
              </p:nvSpPr>
              <p:spPr>
                <a:xfrm>
                  <a:off x="6009019" y="4142659"/>
                  <a:ext cx="7906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ФСР: 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" name="Прямоугольник 14">
                  <a:extLst>
                    <a:ext uri="{FF2B5EF4-FFF2-40B4-BE49-F238E27FC236}">
                      <a16:creationId xmlns:a16="http://schemas.microsoft.com/office/drawing/2014/main" id="{0988A055-2552-45DC-A51D-BBE92CA47D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019" y="4142659"/>
                  <a:ext cx="79060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50B3F97A-4129-4A1A-9F7E-8AADFD1D9C2C}"/>
                </a:ext>
              </a:extLst>
            </p:cNvPr>
            <p:cNvGrpSpPr/>
            <p:nvPr/>
          </p:nvGrpSpPr>
          <p:grpSpPr>
            <a:xfrm>
              <a:off x="6762206" y="4096492"/>
              <a:ext cx="4051621" cy="369332"/>
              <a:chOff x="6762206" y="4096492"/>
              <a:chExt cx="4051621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A96860D-4291-4ABA-B4DD-4A5416210671}"/>
                      </a:ext>
                    </a:extLst>
                  </p:cNvPr>
                  <p:cNvSpPr txBox="1"/>
                  <p:nvPr/>
                </p:nvSpPr>
                <p:spPr>
                  <a:xfrm>
                    <a:off x="6762206" y="4142659"/>
                    <a:ext cx="197009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</m:func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A96860D-4291-4ABA-B4DD-4A54162106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2206" y="4142659"/>
                    <a:ext cx="1970090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477" t="-2174" r="-1238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Прямоугольник 16">
                    <a:extLst>
                      <a:ext uri="{FF2B5EF4-FFF2-40B4-BE49-F238E27FC236}">
                        <a16:creationId xmlns:a16="http://schemas.microsoft.com/office/drawing/2014/main" id="{AF9206BB-94CB-4CAF-A0CC-177CD06B37BE}"/>
                      </a:ext>
                    </a:extLst>
                  </p:cNvPr>
                  <p:cNvSpPr/>
                  <p:nvPr/>
                </p:nvSpPr>
                <p:spPr>
                  <a:xfrm>
                    <a:off x="8732296" y="4096492"/>
                    <a:ext cx="20815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7" name="Прямоугольник 16">
                    <a:extLst>
                      <a:ext uri="{FF2B5EF4-FFF2-40B4-BE49-F238E27FC236}">
                        <a16:creationId xmlns:a16="http://schemas.microsoft.com/office/drawing/2014/main" id="{AF9206BB-94CB-4CAF-A0CC-177CD06B37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32296" y="4096492"/>
                    <a:ext cx="2081531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C047B24-FC21-4CB5-9B17-823360B77EEA}"/>
              </a:ext>
            </a:extLst>
          </p:cNvPr>
          <p:cNvSpPr txBox="1"/>
          <p:nvPr/>
        </p:nvSpPr>
        <p:spPr>
          <a:xfrm>
            <a:off x="736307" y="4663807"/>
            <a:ext cx="1138453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Пример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CF3B87-10C5-44D1-AB2E-EB33430EAB36}"/>
                  </a:ext>
                </a:extLst>
              </p:cNvPr>
              <p:cNvSpPr txBox="1"/>
              <p:nvPr/>
            </p:nvSpPr>
            <p:spPr>
              <a:xfrm>
                <a:off x="2159519" y="4689013"/>
                <a:ext cx="19035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CF3B87-10C5-44D1-AB2E-EB33430EA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519" y="4689013"/>
                <a:ext cx="1903534" cy="276999"/>
              </a:xfrm>
              <a:prstGeom prst="rect">
                <a:avLst/>
              </a:prstGeom>
              <a:blipFill>
                <a:blip r:embed="rId12"/>
                <a:stretch>
                  <a:fillRect l="-2556" t="-2174" r="-2556" b="-32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5E4F9F-B82E-4849-872D-34AECDF916EC}"/>
                  </a:ext>
                </a:extLst>
              </p:cNvPr>
              <p:cNvSpPr txBox="1"/>
              <p:nvPr/>
            </p:nvSpPr>
            <p:spPr>
              <a:xfrm>
                <a:off x="682127" y="5173911"/>
                <a:ext cx="4858318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ru-R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+5=0,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=1−5=−4,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=−1±2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5E4F9F-B82E-4849-872D-34AECDF91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27" y="5173911"/>
                <a:ext cx="4858318" cy="51674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F425D634-AB1E-4079-8159-FC9D707B62B6}"/>
              </a:ext>
            </a:extLst>
          </p:cNvPr>
          <p:cNvGrpSpPr/>
          <p:nvPr/>
        </p:nvGrpSpPr>
        <p:grpSpPr>
          <a:xfrm>
            <a:off x="649696" y="5610376"/>
            <a:ext cx="4803205" cy="415499"/>
            <a:chOff x="6009019" y="4096492"/>
            <a:chExt cx="4803205" cy="4154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Прямоугольник 23">
                  <a:extLst>
                    <a:ext uri="{FF2B5EF4-FFF2-40B4-BE49-F238E27FC236}">
                      <a16:creationId xmlns:a16="http://schemas.microsoft.com/office/drawing/2014/main" id="{4347A8EA-ED3E-495C-9E52-D2780FA016B9}"/>
                    </a:ext>
                  </a:extLst>
                </p:cNvPr>
                <p:cNvSpPr/>
                <p:nvPr/>
              </p:nvSpPr>
              <p:spPr>
                <a:xfrm>
                  <a:off x="6009019" y="4142659"/>
                  <a:ext cx="7906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ФСР: 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4" name="Прямоугольник 23">
                  <a:extLst>
                    <a:ext uri="{FF2B5EF4-FFF2-40B4-BE49-F238E27FC236}">
                      <a16:creationId xmlns:a16="http://schemas.microsoft.com/office/drawing/2014/main" id="{4347A8EA-ED3E-495C-9E52-D2780FA016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019" y="4142659"/>
                  <a:ext cx="790601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Группа 24">
              <a:extLst>
                <a:ext uri="{FF2B5EF4-FFF2-40B4-BE49-F238E27FC236}">
                  <a16:creationId xmlns:a16="http://schemas.microsoft.com/office/drawing/2014/main" id="{D639357E-C4B6-410B-8629-CF7CA551D57C}"/>
                </a:ext>
              </a:extLst>
            </p:cNvPr>
            <p:cNvGrpSpPr/>
            <p:nvPr/>
          </p:nvGrpSpPr>
          <p:grpSpPr>
            <a:xfrm>
              <a:off x="6762206" y="4096492"/>
              <a:ext cx="4050018" cy="369332"/>
              <a:chOff x="6762206" y="4096492"/>
              <a:chExt cx="4050018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E4B8422C-90D0-471D-B04F-2E42B8A7E13B}"/>
                      </a:ext>
                    </a:extLst>
                  </p:cNvPr>
                  <p:cNvSpPr txBox="1"/>
                  <p:nvPr/>
                </p:nvSpPr>
                <p:spPr>
                  <a:xfrm>
                    <a:off x="6762206" y="4142659"/>
                    <a:ext cx="197009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</m:func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E4B8422C-90D0-471D-B04F-2E42B8A7E1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2206" y="4142659"/>
                    <a:ext cx="1970090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47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Прямоугольник 26">
                    <a:extLst>
                      <a:ext uri="{FF2B5EF4-FFF2-40B4-BE49-F238E27FC236}">
                        <a16:creationId xmlns:a16="http://schemas.microsoft.com/office/drawing/2014/main" id="{1592E65D-1D22-4981-962B-AB573682FB47}"/>
                      </a:ext>
                    </a:extLst>
                  </p:cNvPr>
                  <p:cNvSpPr/>
                  <p:nvPr/>
                </p:nvSpPr>
                <p:spPr>
                  <a:xfrm>
                    <a:off x="8732296" y="4096492"/>
                    <a:ext cx="207992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7" name="Прямоугольник 26">
                    <a:extLst>
                      <a:ext uri="{FF2B5EF4-FFF2-40B4-BE49-F238E27FC236}">
                        <a16:creationId xmlns:a16="http://schemas.microsoft.com/office/drawing/2014/main" id="{1592E65D-1D22-4981-962B-AB573682FB4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32296" y="4096492"/>
                    <a:ext cx="2079928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3211E81-AD84-4687-B9F9-BC586DCC0F21}"/>
                  </a:ext>
                </a:extLst>
              </p:cNvPr>
              <p:cNvSpPr txBox="1"/>
              <p:nvPr/>
            </p:nvSpPr>
            <p:spPr>
              <a:xfrm>
                <a:off x="736307" y="6165329"/>
                <a:ext cx="4374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Ответ: </m:t>
                      </m:r>
                      <m:r>
                        <a:rPr lang="ru-RU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3211E81-AD84-4687-B9F9-BC586DCC0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07" y="6165329"/>
                <a:ext cx="4374210" cy="276999"/>
              </a:xfrm>
              <a:prstGeom prst="rect">
                <a:avLst/>
              </a:prstGeom>
              <a:blipFill>
                <a:blip r:embed="rId17"/>
                <a:stretch>
                  <a:fillRect l="-837" r="-697" b="-23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87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  <p:bldP spid="9" grpId="0"/>
      <p:bldP spid="19" grpId="0" animBg="1"/>
      <p:bldP spid="20" grpId="0"/>
      <p:bldP spid="21" grpId="0"/>
      <p:bldP spid="2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5010</TotalTime>
  <Words>1442</Words>
  <Application>Microsoft Office PowerPoint</Application>
  <PresentationFormat>Широкоэкранный</PresentationFormat>
  <Paragraphs>194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PT Sans</vt:lpstr>
      <vt:lpstr>Тема Office</vt:lpstr>
      <vt:lpstr>Раздел 9 Дифференциальные уравнения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Образец</dc:title>
  <dc:creator>admin</dc:creator>
  <cp:lastModifiedBy>Лагунова Марина Витальевна</cp:lastModifiedBy>
  <cp:revision>119</cp:revision>
  <dcterms:created xsi:type="dcterms:W3CDTF">2018-09-18T08:08:21Z</dcterms:created>
  <dcterms:modified xsi:type="dcterms:W3CDTF">2020-05-13T08:27:55Z</dcterms:modified>
</cp:coreProperties>
</file>