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648"/>
    <a:srgbClr val="2C3849"/>
    <a:srgbClr val="FE5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16" autoAdjust="0"/>
  </p:normalViewPr>
  <p:slideViewPr>
    <p:cSldViewPr snapToGrid="0">
      <p:cViewPr varScale="1">
        <p:scale>
          <a:sx n="69" d="100"/>
          <a:sy n="69" d="100"/>
        </p:scale>
        <p:origin x="90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AF70-57EA-4018-BB27-42F0C58D0415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1D65-6B51-465C-B825-FF3EF3A9D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D1D65-6B51-465C-B825-FF3EF3A9DE2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19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3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3">
            <a:extLst>
              <a:ext uri="{FF2B5EF4-FFF2-40B4-BE49-F238E27FC236}">
                <a16:creationId xmlns:a16="http://schemas.microsoft.com/office/drawing/2014/main" id="{A1D0596B-2345-4362-9066-BCC0739F703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2B3648"/>
          </a:solidFill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B200352E-25A1-4F38-A81F-85ACDAE6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0" b="81579"/>
          <a:stretch/>
        </p:blipFill>
        <p:spPr>
          <a:xfrm>
            <a:off x="10792326" y="0"/>
            <a:ext cx="1399674" cy="12633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61A0-2414-4383-8FE0-5BFD8F6D515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99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01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7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6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92.png"/><Relationship Id="rId5" Type="http://schemas.openxmlformats.org/officeDocument/2006/relationships/image" Target="../media/image64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63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9E98-C29E-4D55-A2B8-829C5DB2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71931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Раздел 9</a:t>
            </a:r>
            <a:br>
              <a:rPr lang="ru-RU" sz="2800" dirty="0">
                <a:solidFill>
                  <a:schemeClr val="bg1"/>
                </a:solidFill>
                <a:latin typeface="PT Sans" panose="020B0503020203020204"/>
              </a:rPr>
            </a:br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Дифференциальные уравнения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20DA51-E13E-4EAF-93BC-85CCD4FDA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090" y="2430061"/>
            <a:ext cx="4572000" cy="115026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Линейные неоднородные дифференциальные уравнения 2-го порядка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ЛНДУ2П).</a:t>
            </a:r>
          </a:p>
        </p:txBody>
      </p:sp>
    </p:spTree>
    <p:extLst>
      <p:ext uri="{BB962C8B-B14F-4D97-AF65-F5344CB8AC3E}">
        <p14:creationId xmlns:p14="http://schemas.microsoft.com/office/powerpoint/2010/main" val="8977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BEAB50-4F35-4EEE-A745-E201308C3A95}"/>
              </a:ext>
            </a:extLst>
          </p:cNvPr>
          <p:cNvSpPr txBox="1"/>
          <p:nvPr/>
        </p:nvSpPr>
        <p:spPr>
          <a:xfrm>
            <a:off x="3093179" y="18287"/>
            <a:ext cx="240290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Какой метод выбрать?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E8A350DD-1BE3-4641-8B02-F4A1C009EE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2394034"/>
                  </p:ext>
                </p:extLst>
              </p:nvPr>
            </p:nvGraphicFramePr>
            <p:xfrm>
              <a:off x="52829" y="400653"/>
              <a:ext cx="8594439" cy="1828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46864">
                      <a:extLst>
                        <a:ext uri="{9D8B030D-6E8A-4147-A177-3AD203B41FA5}">
                          <a16:colId xmlns:a16="http://schemas.microsoft.com/office/drawing/2014/main" val="3723830508"/>
                        </a:ext>
                      </a:extLst>
                    </a:gridCol>
                    <a:gridCol w="1850355">
                      <a:extLst>
                        <a:ext uri="{9D8B030D-6E8A-4147-A177-3AD203B41FA5}">
                          <a16:colId xmlns:a16="http://schemas.microsoft.com/office/drawing/2014/main" val="58513940"/>
                        </a:ext>
                      </a:extLst>
                    </a:gridCol>
                    <a:gridCol w="2148610">
                      <a:extLst>
                        <a:ext uri="{9D8B030D-6E8A-4147-A177-3AD203B41FA5}">
                          <a16:colId xmlns:a16="http://schemas.microsoft.com/office/drawing/2014/main" val="1632463321"/>
                        </a:ext>
                      </a:extLst>
                    </a:gridCol>
                    <a:gridCol w="2148610">
                      <a:extLst>
                        <a:ext uri="{9D8B030D-6E8A-4147-A177-3AD203B41FA5}">
                          <a16:colId xmlns:a16="http://schemas.microsoft.com/office/drawing/2014/main" val="2466058846"/>
                        </a:ext>
                      </a:extLst>
                    </a:gridCol>
                  </a:tblGrid>
                  <a:tr h="25487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Метод вариации (Лагранжа)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Метод неопределенных коэффициентов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264622"/>
                      </a:ext>
                    </a:extLst>
                  </a:tr>
                  <a:tr h="254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достоинства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недостатки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достоинства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недостатки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610431"/>
                      </a:ext>
                    </a:extLst>
                  </a:tr>
                  <a:tr h="594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подходит для ЛНДУ с </a:t>
                          </a:r>
                        </a:p>
                        <a:p>
                          <a:pPr algn="ctr"/>
                          <a:r>
                            <a:rPr lang="ru-RU" sz="1200" dirty="0"/>
                            <a:t>любыми непрерывными  правыми частями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/>
                            <a:t>нужно брать интегралы</a:t>
                          </a:r>
                        </a:p>
                        <a:p>
                          <a:pPr algn="ctr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вместо интегралов берем производные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подходит только для уравнений с правой частью специального вида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9647256"/>
                      </a:ext>
                    </a:extLst>
                  </a:tr>
                  <a:tr h="594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подходит для ЛНДУ с переменными коэффициентами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/>
                            <a:t>довольно громоздкие вычисления</a:t>
                          </a:r>
                        </a:p>
                        <a:p>
                          <a:pPr algn="ctr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относительная простота в применении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не подходит для уравнений с переменными коэффициентами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292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E8A350DD-1BE3-4641-8B02-F4A1C009EE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2394034"/>
                  </p:ext>
                </p:extLst>
              </p:nvPr>
            </p:nvGraphicFramePr>
            <p:xfrm>
              <a:off x="52829" y="400653"/>
              <a:ext cx="8594439" cy="1828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46864">
                      <a:extLst>
                        <a:ext uri="{9D8B030D-6E8A-4147-A177-3AD203B41FA5}">
                          <a16:colId xmlns:a16="http://schemas.microsoft.com/office/drawing/2014/main" val="3723830508"/>
                        </a:ext>
                      </a:extLst>
                    </a:gridCol>
                    <a:gridCol w="1850355">
                      <a:extLst>
                        <a:ext uri="{9D8B030D-6E8A-4147-A177-3AD203B41FA5}">
                          <a16:colId xmlns:a16="http://schemas.microsoft.com/office/drawing/2014/main" val="58513940"/>
                        </a:ext>
                      </a:extLst>
                    </a:gridCol>
                    <a:gridCol w="2148610">
                      <a:extLst>
                        <a:ext uri="{9D8B030D-6E8A-4147-A177-3AD203B41FA5}">
                          <a16:colId xmlns:a16="http://schemas.microsoft.com/office/drawing/2014/main" val="1632463321"/>
                        </a:ext>
                      </a:extLst>
                    </a:gridCol>
                    <a:gridCol w="2148610">
                      <a:extLst>
                        <a:ext uri="{9D8B030D-6E8A-4147-A177-3AD203B41FA5}">
                          <a16:colId xmlns:a16="http://schemas.microsoft.com/office/drawing/2014/main" val="2466058846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Метод вариации (Лагранжа)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Метод неопределенных коэффициентов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2646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достоинства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недостатки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достоинства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rgbClr val="00B050"/>
                              </a:solidFill>
                              <a:effectLst/>
                            </a:rPr>
                            <a:t>недостатки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6104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49" t="-85849" r="-251990" b="-1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/>
                            <a:t>нужно брать интегралы</a:t>
                          </a:r>
                        </a:p>
                        <a:p>
                          <a:pPr algn="ctr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вместо интегралов берем производные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подходит только для уравнений с правой частью специального вида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96472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подходит для ЛНДУ с переменными коэффициентами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/>
                            <a:t>довольно громоздкие вычисления</a:t>
                          </a:r>
                        </a:p>
                        <a:p>
                          <a:pPr algn="ctr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относительная простота в применении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не подходит для уравнений с переменными коэффициентами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292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7CE669-DC0B-497D-80A8-8165009B80C8}"/>
              </a:ext>
            </a:extLst>
          </p:cNvPr>
          <p:cNvSpPr txBox="1"/>
          <p:nvPr/>
        </p:nvSpPr>
        <p:spPr>
          <a:xfrm>
            <a:off x="320652" y="2236755"/>
            <a:ext cx="9685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E71F75-0CEE-4E5C-9573-9C87D400DD45}"/>
                  </a:ext>
                </a:extLst>
              </p:cNvPr>
              <p:cNvSpPr txBox="1"/>
              <p:nvPr/>
            </p:nvSpPr>
            <p:spPr>
              <a:xfrm>
                <a:off x="1429484" y="2224777"/>
                <a:ext cx="288527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E71F75-0CEE-4E5C-9573-9C87D400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484" y="2224777"/>
                <a:ext cx="2885277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4BCFC2-B549-4B91-AC34-CE3FDEECAD07}"/>
                  </a:ext>
                </a:extLst>
              </p:cNvPr>
              <p:cNvSpPr txBox="1"/>
              <p:nvPr/>
            </p:nvSpPr>
            <p:spPr>
              <a:xfrm>
                <a:off x="211957" y="2752175"/>
                <a:ext cx="414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 каком виде искать частное решение?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4BCFC2-B549-4B91-AC34-CE3FDEEC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57" y="2752175"/>
                <a:ext cx="4140557" cy="276999"/>
              </a:xfrm>
              <a:prstGeom prst="rect">
                <a:avLst/>
              </a:prstGeom>
              <a:blipFill>
                <a:blip r:embed="rId5"/>
                <a:stretch>
                  <a:fillRect l="-884" r="-1031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2BA916-2B1E-4932-8FD9-ADEA7F734EF4}"/>
                  </a:ext>
                </a:extLst>
              </p:cNvPr>
              <p:cNvSpPr txBox="1"/>
              <p:nvPr/>
            </p:nvSpPr>
            <p:spPr>
              <a:xfrm>
                <a:off x="804919" y="3699274"/>
                <a:ext cx="99931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2BA916-2B1E-4932-8FD9-ADEA7F73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19" y="3699274"/>
                <a:ext cx="999313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C8DCDE-7154-4078-BC47-E63F3625C657}"/>
                  </a:ext>
                </a:extLst>
              </p:cNvPr>
              <p:cNvSpPr txBox="1"/>
              <p:nvPr/>
            </p:nvSpPr>
            <p:spPr>
              <a:xfrm>
                <a:off x="148363" y="3166606"/>
                <a:ext cx="5447517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+1=0⇒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⇒ФСР: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C8DCDE-7154-4078-BC47-E63F3625C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3" y="3166606"/>
                <a:ext cx="5447517" cy="294696"/>
              </a:xfrm>
              <a:prstGeom prst="rect">
                <a:avLst/>
              </a:prstGeom>
              <a:blipFill>
                <a:blip r:embed="rId7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29152-4064-4F99-A91A-457D207E9EE9}"/>
                  </a:ext>
                </a:extLst>
              </p:cNvPr>
              <p:cNvSpPr txBox="1"/>
              <p:nvPr/>
            </p:nvSpPr>
            <p:spPr>
              <a:xfrm>
                <a:off x="0" y="4304093"/>
                <a:ext cx="3363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29152-4064-4F99-A91A-457D207E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04093"/>
                <a:ext cx="3363293" cy="276999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301089-077D-40F0-8315-E4FA720659D7}"/>
                  </a:ext>
                </a:extLst>
              </p:cNvPr>
              <p:cNvSpPr txBox="1"/>
              <p:nvPr/>
            </p:nvSpPr>
            <p:spPr>
              <a:xfrm>
                <a:off x="4083859" y="3829669"/>
                <a:ext cx="6308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301089-077D-40F0-8315-E4FA7206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59" y="3829669"/>
                <a:ext cx="6308009" cy="276999"/>
              </a:xfrm>
              <a:prstGeom prst="rect">
                <a:avLst/>
              </a:prstGeom>
              <a:blipFill>
                <a:blip r:embed="rId9"/>
                <a:stretch>
                  <a:fillRect l="-1256" t="-2174" r="-580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D27B8B-274C-44FE-A3C9-E193DF6D13DB}"/>
                  </a:ext>
                </a:extLst>
              </p:cNvPr>
              <p:cNvSpPr txBox="1"/>
              <p:nvPr/>
            </p:nvSpPr>
            <p:spPr>
              <a:xfrm>
                <a:off x="3770318" y="4244175"/>
                <a:ext cx="71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D27B8B-274C-44FE-A3C9-E193DF6D1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18" y="4244175"/>
                <a:ext cx="712887" cy="276999"/>
              </a:xfrm>
              <a:prstGeom prst="rect">
                <a:avLst/>
              </a:prstGeom>
              <a:blipFill>
                <a:blip r:embed="rId10"/>
                <a:stretch>
                  <a:fillRect l="-4274" r="-3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8021EF-7BFD-4651-BFA0-6748926DFF60}"/>
                  </a:ext>
                </a:extLst>
              </p:cNvPr>
              <p:cNvSpPr txBox="1"/>
              <p:nvPr/>
            </p:nvSpPr>
            <p:spPr>
              <a:xfrm>
                <a:off x="3770318" y="4667262"/>
                <a:ext cx="656462" cy="73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8021EF-7BFD-4651-BFA0-6748926DF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18" y="4667262"/>
                <a:ext cx="656462" cy="7378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FE2278-5C06-4782-B6E8-758C578A2CD3}"/>
                  </a:ext>
                </a:extLst>
              </p:cNvPr>
              <p:cNvSpPr txBox="1"/>
              <p:nvPr/>
            </p:nvSpPr>
            <p:spPr>
              <a:xfrm>
                <a:off x="3544688" y="5551244"/>
                <a:ext cx="1948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FE2278-5C06-4782-B6E8-758C578A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88" y="5551244"/>
                <a:ext cx="1948675" cy="276999"/>
              </a:xfrm>
              <a:prstGeom prst="rect">
                <a:avLst/>
              </a:prstGeom>
              <a:blipFill>
                <a:blip r:embed="rId12"/>
                <a:stretch>
                  <a:fillRect l="-1250" t="-4444" r="-250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C91FFE-1043-4156-B38F-689D4222EBDF}"/>
                  </a:ext>
                </a:extLst>
              </p:cNvPr>
              <p:cNvSpPr txBox="1"/>
              <p:nvPr/>
            </p:nvSpPr>
            <p:spPr>
              <a:xfrm>
                <a:off x="3401244" y="5856209"/>
                <a:ext cx="437222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C91FFE-1043-4156-B38F-689D4222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44" y="5856209"/>
                <a:ext cx="4372223" cy="312650"/>
              </a:xfrm>
              <a:prstGeom prst="rect">
                <a:avLst/>
              </a:prstGeom>
              <a:blipFill>
                <a:blip r:embed="rId13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7AAEC08-7C44-4D6A-85D1-24C211956986}"/>
              </a:ext>
            </a:extLst>
          </p:cNvPr>
          <p:cNvCxnSpPr/>
          <p:nvPr/>
        </p:nvCxnSpPr>
        <p:spPr>
          <a:xfrm>
            <a:off x="3447706" y="4226173"/>
            <a:ext cx="0" cy="219129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8FBB1032-C58F-4A99-9775-BE95550EEABF}"/>
                  </a:ext>
                </a:extLst>
              </p:cNvPr>
              <p:cNvSpPr/>
              <p:nvPr/>
            </p:nvSpPr>
            <p:spPr>
              <a:xfrm>
                <a:off x="8063364" y="4229274"/>
                <a:ext cx="1025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8FBB1032-C58F-4A99-9775-BE95550EE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364" y="4229274"/>
                <a:ext cx="10257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EABBAA-6D93-4146-816A-0D31102F3DBF}"/>
                  </a:ext>
                </a:extLst>
              </p:cNvPr>
              <p:cNvSpPr txBox="1"/>
              <p:nvPr/>
            </p:nvSpPr>
            <p:spPr>
              <a:xfrm>
                <a:off x="8133869" y="4583541"/>
                <a:ext cx="656462" cy="73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EABBAA-6D93-4146-816A-0D31102F3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869" y="4583541"/>
                <a:ext cx="656462" cy="7378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083AF6-1B22-4464-B707-440795CE6A34}"/>
                  </a:ext>
                </a:extLst>
              </p:cNvPr>
              <p:cNvSpPr txBox="1"/>
              <p:nvPr/>
            </p:nvSpPr>
            <p:spPr>
              <a:xfrm>
                <a:off x="8063364" y="5433170"/>
                <a:ext cx="20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083AF6-1B22-4464-B707-440795CE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364" y="5433170"/>
                <a:ext cx="2076915" cy="276999"/>
              </a:xfrm>
              <a:prstGeom prst="rect">
                <a:avLst/>
              </a:prstGeom>
              <a:blipFill>
                <a:blip r:embed="rId16"/>
                <a:stretch>
                  <a:fillRect l="-1176" t="-2174" r="-2353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253398-5A96-49CE-98DD-E3D373E37FFA}"/>
                  </a:ext>
                </a:extLst>
              </p:cNvPr>
              <p:cNvSpPr txBox="1"/>
              <p:nvPr/>
            </p:nvSpPr>
            <p:spPr>
              <a:xfrm>
                <a:off x="7914683" y="5845430"/>
                <a:ext cx="4177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253398-5A96-49CE-98DD-E3D373E3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683" y="5845430"/>
                <a:ext cx="4177297" cy="276999"/>
              </a:xfrm>
              <a:prstGeom prst="rect">
                <a:avLst/>
              </a:prstGeom>
              <a:blipFill>
                <a:blip r:embed="rId17"/>
                <a:stretch>
                  <a:fillRect l="-87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D8398312-9E78-4585-9B4E-202782D5FD0C}"/>
              </a:ext>
            </a:extLst>
          </p:cNvPr>
          <p:cNvCxnSpPr/>
          <p:nvPr/>
        </p:nvCxnSpPr>
        <p:spPr>
          <a:xfrm>
            <a:off x="7735135" y="4275441"/>
            <a:ext cx="0" cy="219129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E19325-2DEF-41CE-A49F-A6E55B875446}"/>
                  </a:ext>
                </a:extLst>
              </p:cNvPr>
              <p:cNvSpPr txBox="1"/>
              <p:nvPr/>
            </p:nvSpPr>
            <p:spPr>
              <a:xfrm>
                <a:off x="369590" y="6105241"/>
                <a:ext cx="2754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E19325-2DEF-41CE-A49F-A6E55B875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90" y="6105241"/>
                <a:ext cx="2754152" cy="276999"/>
              </a:xfrm>
              <a:prstGeom prst="rect">
                <a:avLst/>
              </a:prstGeom>
              <a:blipFill>
                <a:blip r:embed="rId18"/>
                <a:stretch>
                  <a:fillRect l="-1774" r="-66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C4F964-C8DD-4415-93E1-9A33A63B43FC}"/>
                  </a:ext>
                </a:extLst>
              </p:cNvPr>
              <p:cNvSpPr txBox="1"/>
              <p:nvPr/>
            </p:nvSpPr>
            <p:spPr>
              <a:xfrm>
                <a:off x="15369" y="4749931"/>
                <a:ext cx="3213251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C4F964-C8DD-4415-93E1-9A33A63B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9" y="4749931"/>
                <a:ext cx="3213251" cy="1025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851C756E-44DD-4251-927A-D588BF1379A6}"/>
              </a:ext>
            </a:extLst>
          </p:cNvPr>
          <p:cNvGrpSpPr/>
          <p:nvPr/>
        </p:nvGrpSpPr>
        <p:grpSpPr>
          <a:xfrm>
            <a:off x="6223135" y="2364714"/>
            <a:ext cx="5251502" cy="1358949"/>
            <a:chOff x="5195804" y="2584401"/>
            <a:chExt cx="5251502" cy="1358949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3C7E7359-B5FE-4D54-8295-62FE7EFC395E}"/>
                </a:ext>
              </a:extLst>
            </p:cNvPr>
            <p:cNvSpPr/>
            <p:nvPr/>
          </p:nvSpPr>
          <p:spPr>
            <a:xfrm>
              <a:off x="5337386" y="2584401"/>
              <a:ext cx="4967341" cy="135894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8611C37D-FDD1-4C01-A6BA-85B4664333B1}"/>
                </a:ext>
              </a:extLst>
            </p:cNvPr>
            <p:cNvGrpSpPr/>
            <p:nvPr/>
          </p:nvGrpSpPr>
          <p:grpSpPr>
            <a:xfrm>
              <a:off x="5195804" y="2687887"/>
              <a:ext cx="5251502" cy="1182648"/>
              <a:chOff x="5225276" y="2503528"/>
              <a:chExt cx="5251502" cy="1182648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58B61701-2DC5-4905-92BE-5881E227EB05}"/>
                  </a:ext>
                </a:extLst>
              </p:cNvPr>
              <p:cNvGrpSpPr/>
              <p:nvPr/>
            </p:nvGrpSpPr>
            <p:grpSpPr>
              <a:xfrm>
                <a:off x="5225276" y="2503528"/>
                <a:ext cx="5251502" cy="1182648"/>
                <a:chOff x="2578707" y="2646577"/>
                <a:chExt cx="5251502" cy="1182648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E1B03A5-0713-406B-B6A1-2AC49B2A12A4}"/>
                    </a:ext>
                  </a:extLst>
                </p:cNvPr>
                <p:cNvGrpSpPr/>
                <p:nvPr/>
              </p:nvGrpSpPr>
              <p:grpSpPr>
                <a:xfrm>
                  <a:off x="2756506" y="2646577"/>
                  <a:ext cx="3963665" cy="191235"/>
                  <a:chOff x="2756506" y="2646577"/>
                  <a:chExt cx="3963665" cy="19123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736DF27-3BD7-4A6F-8AA2-FC43AD60FB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56506" y="2653146"/>
                        <a:ext cx="274876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oMath>
                          </m:oMathPara>
                        </a14:m>
                        <a:endParaRPr lang="ru-RU" sz="1200" dirty="0"/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736DF27-3BD7-4A6F-8AA2-FC43AD60FB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56506" y="2653146"/>
                        <a:ext cx="2748765" cy="18466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552" t="-3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F6072D93-3D79-46DF-917A-E8E620E8E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11507" y="2646577"/>
                        <a:ext cx="1208664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квазиполином</m:t>
                              </m:r>
                            </m:oMath>
                          </m:oMathPara>
                        </a14:m>
                        <a:endParaRPr lang="ru-RU" sz="1200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F6072D93-3D79-46DF-917A-E8E620E8E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11507" y="2646577"/>
                        <a:ext cx="1208664" cy="18466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505" r="-15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2EBDE98-82B7-40E4-A9B6-B68DB45BB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6506" y="2883291"/>
                      <a:ext cx="28623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ч.н.</m:t>
                                </m:r>
                              </m:sub>
                            </m:sSub>
                            <m:r>
                              <a:rPr lang="ru-RU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1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ru-RU" sz="1200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2EBDE98-82B7-40E4-A9B6-B68DB45BB9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6506" y="2883291"/>
                      <a:ext cx="2862322" cy="184666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851" t="-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3C9D2AFD-53C3-40AC-A10E-4A824FEE99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8707" y="3459893"/>
                      <a:ext cx="52515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=0, если 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не является корнем харатеристического урав</m:t>
                            </m:r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нения, </m:t>
                            </m:r>
                          </m:oMath>
                        </m:oMathPara>
                      </a14:m>
                      <a:endParaRPr 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a typeface="Cambria Math" panose="02040503050406030204" pitchFamily="18" charset="0"/>
                        </a:rPr>
                        <a:t>     </a:t>
                      </a:r>
                      <a14:m>
                        <m:oMath xmlns:m="http://schemas.openxmlformats.org/officeDocument/2006/math"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в противном случае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−кратность ко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рня 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oMath>
                      </a14:m>
                      <a:r>
                        <a:rPr lang="ru-RU" sz="1200" dirty="0"/>
                        <a:t> 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3C9D2AFD-53C3-40AC-A10E-4A824FEE99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8707" y="3459893"/>
                      <a:ext cx="5251502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Прямоугольник 41">
                    <a:extLst>
                      <a:ext uri="{FF2B5EF4-FFF2-40B4-BE49-F238E27FC236}">
                        <a16:creationId xmlns:a16="http://schemas.microsoft.com/office/drawing/2014/main" id="{3C1BC3A8-AB3A-40D8-87F4-02731BDD357F}"/>
                      </a:ext>
                    </a:extLst>
                  </p:cNvPr>
                  <p:cNvSpPr/>
                  <p:nvPr/>
                </p:nvSpPr>
                <p:spPr>
                  <a:xfrm>
                    <a:off x="5337386" y="2921790"/>
                    <a:ext cx="405662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где </m:t>
                          </m:r>
                          <m:sSub>
                            <m:sSubPr>
                              <m:ctrlPr>
                                <a:rPr lang="ru-R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многочлены степени</m:t>
                          </m:r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с неопределенными коэффициентами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ru-RU" sz="1200" dirty="0"/>
                  </a:p>
                </p:txBody>
              </p:sp>
            </mc:Choice>
            <mc:Fallback xmlns="">
              <p:sp>
                <p:nvSpPr>
                  <p:cNvPr id="42" name="Прямоугольник 41">
                    <a:extLst>
                      <a:ext uri="{FF2B5EF4-FFF2-40B4-BE49-F238E27FC236}">
                        <a16:creationId xmlns:a16="http://schemas.microsoft.com/office/drawing/2014/main" id="{3C1BC3A8-AB3A-40D8-87F4-02731BDD35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7386" y="2921790"/>
                    <a:ext cx="4056623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28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62DE9-A344-4D08-A7D2-8380CF16CDB6}"/>
              </a:ext>
            </a:extLst>
          </p:cNvPr>
          <p:cNvSpPr txBox="1"/>
          <p:nvPr/>
        </p:nvSpPr>
        <p:spPr>
          <a:xfrm>
            <a:off x="235527" y="95025"/>
            <a:ext cx="484940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/>
              <a:t>Линейные неоднородные дифференциальные </a:t>
            </a:r>
          </a:p>
          <a:p>
            <a:pPr algn="ctr"/>
            <a:r>
              <a:rPr lang="ru-RU" dirty="0"/>
              <a:t>уравнения 2-го порядка (ЛНДУ2П)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B3E2D2C-4D41-4896-873D-9C6B96C63D22}"/>
              </a:ext>
            </a:extLst>
          </p:cNvPr>
          <p:cNvGrpSpPr/>
          <p:nvPr/>
        </p:nvGrpSpPr>
        <p:grpSpPr>
          <a:xfrm>
            <a:off x="235527" y="951589"/>
            <a:ext cx="3679798" cy="814774"/>
            <a:chOff x="235527" y="951589"/>
            <a:chExt cx="3679798" cy="814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78CD45-B9D7-4F28-B44B-C5F57D1F7121}"/>
                    </a:ext>
                  </a:extLst>
                </p:cNvPr>
                <p:cNvSpPr txBox="1"/>
                <p:nvPr/>
              </p:nvSpPr>
              <p:spPr>
                <a:xfrm>
                  <a:off x="845126" y="997756"/>
                  <a:ext cx="30701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78CD45-B9D7-4F28-B44B-C5F57D1F7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6" y="997756"/>
                  <a:ext cx="307019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92" t="-4444" r="-2386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655CB34-E2DD-4A70-9DE7-C2F6C61FAA33}"/>
                    </a:ext>
                  </a:extLst>
                </p:cNvPr>
                <p:cNvSpPr txBox="1"/>
                <p:nvPr/>
              </p:nvSpPr>
              <p:spPr>
                <a:xfrm>
                  <a:off x="845126" y="1489364"/>
                  <a:ext cx="20168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655CB34-E2DD-4A70-9DE7-C2F6C61FA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6" y="1489364"/>
                  <a:ext cx="20168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424" t="-2174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82F77E-250D-4D96-9FF1-B64CE5122DB4}"/>
                </a:ext>
              </a:extLst>
            </p:cNvPr>
            <p:cNvSpPr txBox="1"/>
            <p:nvPr/>
          </p:nvSpPr>
          <p:spPr>
            <a:xfrm>
              <a:off x="235527" y="951589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(1)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CB9CE-8A2A-4799-9C5B-DD5E3DD78EEF}"/>
                  </a:ext>
                </a:extLst>
              </p:cNvPr>
              <p:cNvSpPr txBox="1"/>
              <p:nvPr/>
            </p:nvSpPr>
            <p:spPr>
              <a:xfrm>
                <a:off x="3915325" y="976860"/>
                <a:ext cx="1114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−ЛНДУ2П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CB9CE-8A2A-4799-9C5B-DD5E3DD78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325" y="976860"/>
                <a:ext cx="1114088" cy="276999"/>
              </a:xfrm>
              <a:prstGeom prst="rect">
                <a:avLst/>
              </a:prstGeom>
              <a:blipFill>
                <a:blip r:embed="rId4"/>
                <a:stretch>
                  <a:fillRect l="-546" r="-6557" b="-28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1149138-9558-4D15-9380-E47709C96C7A}"/>
              </a:ext>
            </a:extLst>
          </p:cNvPr>
          <p:cNvGrpSpPr/>
          <p:nvPr/>
        </p:nvGrpSpPr>
        <p:grpSpPr>
          <a:xfrm>
            <a:off x="221374" y="2129225"/>
            <a:ext cx="3366040" cy="369332"/>
            <a:chOff x="221374" y="2129225"/>
            <a:chExt cx="336604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453EF5-A1D1-4205-81D9-AB3847A29417}"/>
                    </a:ext>
                  </a:extLst>
                </p:cNvPr>
                <p:cNvSpPr txBox="1"/>
                <p:nvPr/>
              </p:nvSpPr>
              <p:spPr>
                <a:xfrm>
                  <a:off x="845125" y="2175392"/>
                  <a:ext cx="27422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453EF5-A1D1-4205-81D9-AB3847A29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5" y="2175392"/>
                  <a:ext cx="274228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82" r="-1559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EB65C-E7A3-4096-BF64-F43B6A8C5F88}"/>
                </a:ext>
              </a:extLst>
            </p:cNvPr>
            <p:cNvSpPr txBox="1"/>
            <p:nvPr/>
          </p:nvSpPr>
          <p:spPr>
            <a:xfrm>
              <a:off x="221374" y="2129225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(2)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F9E5E-AA01-4463-A75B-27E0ACA3478E}"/>
                  </a:ext>
                </a:extLst>
              </p:cNvPr>
              <p:cNvSpPr txBox="1"/>
              <p:nvPr/>
            </p:nvSpPr>
            <p:spPr>
              <a:xfrm>
                <a:off x="3915325" y="2129225"/>
                <a:ext cx="1114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−ЛОДУ2П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F9E5E-AA01-4463-A75B-27E0ACA34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325" y="2129225"/>
                <a:ext cx="1114088" cy="276999"/>
              </a:xfrm>
              <a:prstGeom prst="rect">
                <a:avLst/>
              </a:prstGeom>
              <a:blipFill>
                <a:blip r:embed="rId6"/>
                <a:stretch>
                  <a:fillRect r="-5464" b="-28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283A6A-125D-4920-958D-DBB435845967}"/>
                  </a:ext>
                </a:extLst>
              </p:cNvPr>
              <p:cNvSpPr txBox="1"/>
              <p:nvPr/>
            </p:nvSpPr>
            <p:spPr>
              <a:xfrm>
                <a:off x="845125" y="2923400"/>
                <a:ext cx="3140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283A6A-125D-4920-958D-DBB43584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5" y="2923400"/>
                <a:ext cx="3140219" cy="276999"/>
              </a:xfrm>
              <a:prstGeom prst="rect">
                <a:avLst/>
              </a:prstGeom>
              <a:blipFill>
                <a:blip r:embed="rId7"/>
                <a:stretch>
                  <a:fillRect l="-1359" r="-155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9D50807-E42C-45A3-A32E-6DDB05D946C7}"/>
              </a:ext>
            </a:extLst>
          </p:cNvPr>
          <p:cNvGrpSpPr/>
          <p:nvPr/>
        </p:nvGrpSpPr>
        <p:grpSpPr>
          <a:xfrm>
            <a:off x="235527" y="3517094"/>
            <a:ext cx="3001415" cy="385146"/>
            <a:chOff x="235527" y="3517094"/>
            <a:chExt cx="3001415" cy="3851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F65AC0-716E-4D91-AC2A-1A6B6EAAB46A}"/>
                </a:ext>
              </a:extLst>
            </p:cNvPr>
            <p:cNvSpPr txBox="1"/>
            <p:nvPr/>
          </p:nvSpPr>
          <p:spPr>
            <a:xfrm>
              <a:off x="235527" y="3517094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(1)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90FA4E-0F89-4BFE-BED9-E7B7EFF0C320}"/>
                    </a:ext>
                  </a:extLst>
                </p:cNvPr>
                <p:cNvSpPr txBox="1"/>
                <p:nvPr/>
              </p:nvSpPr>
              <p:spPr>
                <a:xfrm>
                  <a:off x="845125" y="3579075"/>
                  <a:ext cx="17245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90FA4E-0F89-4BFE-BED9-E7B7EFF0C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5" y="3579075"/>
                  <a:ext cx="17245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67" t="-2174" r="-4594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A02D0F-32AA-4FB3-89F5-2616347619AF}"/>
                </a:ext>
              </a:extLst>
            </p:cNvPr>
            <p:cNvSpPr txBox="1"/>
            <p:nvPr/>
          </p:nvSpPr>
          <p:spPr>
            <a:xfrm>
              <a:off x="2736484" y="3532908"/>
              <a:ext cx="500458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(1</a:t>
              </a:r>
              <a:r>
                <a:rPr lang="en-US" dirty="0"/>
                <a:t>’</a:t>
              </a:r>
              <a:r>
                <a:rPr lang="ru-RU" dirty="0"/>
                <a:t>)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A14566A-6E1C-4989-9E30-9E1EBBB97E7E}"/>
              </a:ext>
            </a:extLst>
          </p:cNvPr>
          <p:cNvGrpSpPr/>
          <p:nvPr/>
        </p:nvGrpSpPr>
        <p:grpSpPr>
          <a:xfrm>
            <a:off x="221374" y="4510064"/>
            <a:ext cx="2745616" cy="369332"/>
            <a:chOff x="221374" y="4510064"/>
            <a:chExt cx="2745616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3300C6-52A9-4E1D-82D1-C89D5F2A67F0}"/>
                </a:ext>
              </a:extLst>
            </p:cNvPr>
            <p:cNvSpPr txBox="1"/>
            <p:nvPr/>
          </p:nvSpPr>
          <p:spPr>
            <a:xfrm>
              <a:off x="221374" y="4510064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(2)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Прямоугольник 16">
                  <a:extLst>
                    <a:ext uri="{FF2B5EF4-FFF2-40B4-BE49-F238E27FC236}">
                      <a16:creationId xmlns:a16="http://schemas.microsoft.com/office/drawing/2014/main" id="{23097172-558C-4546-9F98-7CCC03FF5C3B}"/>
                    </a:ext>
                  </a:extLst>
                </p:cNvPr>
                <p:cNvSpPr/>
                <p:nvPr/>
              </p:nvSpPr>
              <p:spPr>
                <a:xfrm>
                  <a:off x="752792" y="4510064"/>
                  <a:ext cx="15812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Прямоугольник 16">
                  <a:extLst>
                    <a:ext uri="{FF2B5EF4-FFF2-40B4-BE49-F238E27FC236}">
                      <a16:creationId xmlns:a16="http://schemas.microsoft.com/office/drawing/2014/main" id="{23097172-558C-4546-9F98-7CCC03FF5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92" y="4510064"/>
                  <a:ext cx="158126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D3F81B-7AB3-455A-88FE-742B6242FDFA}"/>
                </a:ext>
              </a:extLst>
            </p:cNvPr>
            <p:cNvSpPr txBox="1"/>
            <p:nvPr/>
          </p:nvSpPr>
          <p:spPr>
            <a:xfrm>
              <a:off x="2466532" y="4510064"/>
              <a:ext cx="500458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(</a:t>
              </a:r>
              <a:r>
                <a:rPr lang="en-US" dirty="0"/>
                <a:t>2’</a:t>
              </a:r>
              <a:r>
                <a:rPr lang="ru-RU" dirty="0"/>
                <a:t>)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2970F9-91F7-4EB6-B075-8671CA9F1A18}"/>
              </a:ext>
            </a:extLst>
          </p:cNvPr>
          <p:cNvSpPr txBox="1"/>
          <p:nvPr/>
        </p:nvSpPr>
        <p:spPr>
          <a:xfrm>
            <a:off x="293533" y="5211906"/>
            <a:ext cx="156004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Напоминание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729BC32-6E12-45F5-90EF-710F2F2E243B}"/>
              </a:ext>
            </a:extLst>
          </p:cNvPr>
          <p:cNvGrpSpPr/>
          <p:nvPr/>
        </p:nvGrpSpPr>
        <p:grpSpPr>
          <a:xfrm>
            <a:off x="235527" y="5775247"/>
            <a:ext cx="6133409" cy="711639"/>
            <a:chOff x="235527" y="5775247"/>
            <a:chExt cx="6133409" cy="711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719253-DBC9-4148-A81E-E1271E201593}"/>
                    </a:ext>
                  </a:extLst>
                </p:cNvPr>
                <p:cNvSpPr txBox="1"/>
                <p:nvPr/>
              </p:nvSpPr>
              <p:spPr>
                <a:xfrm>
                  <a:off x="235527" y="5775247"/>
                  <a:ext cx="61334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Если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ФСР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⇒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о.о.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719253-DBC9-4148-A81E-E1271E201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27" y="5775247"/>
                  <a:ext cx="613340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97" t="-2174" r="-99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DF5EA1A-31F7-45E8-A3D7-2D50D131260F}"/>
                    </a:ext>
                  </a:extLst>
                </p:cNvPr>
                <p:cNvSpPr txBox="1"/>
                <p:nvPr/>
              </p:nvSpPr>
              <p:spPr>
                <a:xfrm>
                  <a:off x="235527" y="6209887"/>
                  <a:ext cx="53272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о.о.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общее решение однородного уравнения (2)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DF5EA1A-31F7-45E8-A3D7-2D50D1312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27" y="6209887"/>
                  <a:ext cx="53272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86" t="-4444" r="-1030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91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72DE3C-8CF0-4E44-83F2-65809F32B962}"/>
              </a:ext>
            </a:extLst>
          </p:cNvPr>
          <p:cNvSpPr txBox="1"/>
          <p:nvPr/>
        </p:nvSpPr>
        <p:spPr>
          <a:xfrm>
            <a:off x="332509" y="387928"/>
            <a:ext cx="11853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Теорема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50F6EC-9091-45B2-8A85-7FEE103E3F4E}"/>
                  </a:ext>
                </a:extLst>
              </p:cNvPr>
              <p:cNvSpPr txBox="1"/>
              <p:nvPr/>
            </p:nvSpPr>
            <p:spPr>
              <a:xfrm>
                <a:off x="1517833" y="450818"/>
                <a:ext cx="3879267" cy="276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Структура общего решения ЛН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ДУ2П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50F6EC-9091-45B2-8A85-7FEE103E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33" y="450818"/>
                <a:ext cx="3879267" cy="276999"/>
              </a:xfrm>
              <a:prstGeom prst="rect">
                <a:avLst/>
              </a:prstGeom>
              <a:blipFill>
                <a:blip r:embed="rId2"/>
                <a:stretch>
                  <a:fillRect l="-1567" r="-1724" b="-29787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A9DC15-BFFF-4F97-9EAA-3BD65C70C7FB}"/>
              </a:ext>
            </a:extLst>
          </p:cNvPr>
          <p:cNvSpPr/>
          <p:nvPr/>
        </p:nvSpPr>
        <p:spPr>
          <a:xfrm>
            <a:off x="1517833" y="886691"/>
            <a:ext cx="3275840" cy="5541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A5873-CDC1-4A01-BD96-6F57F9D5D160}"/>
                  </a:ext>
                </a:extLst>
              </p:cNvPr>
              <p:cNvSpPr txBox="1"/>
              <p:nvPr/>
            </p:nvSpPr>
            <p:spPr>
              <a:xfrm>
                <a:off x="1648691" y="990600"/>
                <a:ext cx="30149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о.н.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о.о.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A5873-CDC1-4A01-BD96-6F57F9D5D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91" y="990600"/>
                <a:ext cx="3014928" cy="307777"/>
              </a:xfrm>
              <a:prstGeom prst="rect">
                <a:avLst/>
              </a:prstGeom>
              <a:blipFill>
                <a:blip r:embed="rId3"/>
                <a:stretch>
                  <a:fillRect l="-1616" t="-4000" r="-2424" b="-3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FD0B941-46DC-4F72-8E2E-2BBA58691F47}"/>
              </a:ext>
            </a:extLst>
          </p:cNvPr>
          <p:cNvGrpSpPr/>
          <p:nvPr/>
        </p:nvGrpSpPr>
        <p:grpSpPr>
          <a:xfrm>
            <a:off x="317622" y="1519305"/>
            <a:ext cx="5344925" cy="627941"/>
            <a:chOff x="317622" y="1519305"/>
            <a:chExt cx="5344925" cy="627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12DB8D-2B3F-4156-ABD8-63A4CCA80660}"/>
                    </a:ext>
                  </a:extLst>
                </p:cNvPr>
                <p:cNvSpPr txBox="1"/>
                <p:nvPr/>
              </p:nvSpPr>
              <p:spPr>
                <a:xfrm>
                  <a:off x="332509" y="1519305"/>
                  <a:ext cx="4918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о.о.</m:t>
                            </m:r>
                          </m:sub>
                        </m:s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−общее решение однородного уравнения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12DB8D-2B3F-4156-ABD8-63A4CCA80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09" y="1519305"/>
                  <a:ext cx="49185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44" t="-2174" r="-744" b="-260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966574-3A0D-4968-8523-7FA66E0B910E}"/>
                    </a:ext>
                  </a:extLst>
                </p:cNvPr>
                <p:cNvSpPr txBox="1"/>
                <p:nvPr/>
              </p:nvSpPr>
              <p:spPr>
                <a:xfrm>
                  <a:off x="317622" y="1870247"/>
                  <a:ext cx="5344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ч.н.</m:t>
                            </m:r>
                          </m:sub>
                        </m:s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−частное решение неоднородного уравнения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966574-3A0D-4968-8523-7FA66E0B9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22" y="1870247"/>
                  <a:ext cx="53449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84" r="-57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DBC989-B2A0-4277-9FEE-F018AFCD2196}"/>
              </a:ext>
            </a:extLst>
          </p:cNvPr>
          <p:cNvSpPr txBox="1"/>
          <p:nvPr/>
        </p:nvSpPr>
        <p:spPr>
          <a:xfrm>
            <a:off x="332509" y="2303401"/>
            <a:ext cx="1721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Доказательство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28A623-F569-4065-88C8-020235227314}"/>
                  </a:ext>
                </a:extLst>
              </p:cNvPr>
              <p:cNvSpPr txBox="1"/>
              <p:nvPr/>
            </p:nvSpPr>
            <p:spPr>
              <a:xfrm>
                <a:off x="317622" y="2851408"/>
                <a:ext cx="320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Проверим, что это решение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28A623-F569-4065-88C8-02023522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2" y="2851408"/>
                <a:ext cx="3206006" cy="276999"/>
              </a:xfrm>
              <a:prstGeom prst="rect">
                <a:avLst/>
              </a:prstGeom>
              <a:blipFill>
                <a:blip r:embed="rId6"/>
                <a:stretch>
                  <a:fillRect l="-1141" t="-2222" r="-1711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4AC0B-715A-4678-8B5B-F0A3B2EFCCBD}"/>
                  </a:ext>
                </a:extLst>
              </p:cNvPr>
              <p:cNvSpPr txBox="1"/>
              <p:nvPr/>
            </p:nvSpPr>
            <p:spPr>
              <a:xfrm>
                <a:off x="144562" y="3260233"/>
                <a:ext cx="5812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о.н.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о.о.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ч.н.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о.о.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ч.н.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4AC0B-715A-4678-8B5B-F0A3B2EFC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62" y="3260233"/>
                <a:ext cx="5812809" cy="276999"/>
              </a:xfrm>
              <a:prstGeom prst="rect">
                <a:avLst/>
              </a:prstGeom>
              <a:blipFill>
                <a:blip r:embed="rId7"/>
                <a:stretch>
                  <a:fillRect l="-525" t="-2222" r="-1049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277FEA0-4747-4BAE-A415-A5015727E69B}"/>
              </a:ext>
            </a:extLst>
          </p:cNvPr>
          <p:cNvGrpSpPr/>
          <p:nvPr/>
        </p:nvGrpSpPr>
        <p:grpSpPr>
          <a:xfrm>
            <a:off x="332509" y="3755345"/>
            <a:ext cx="4845877" cy="632336"/>
            <a:chOff x="332509" y="4011726"/>
            <a:chExt cx="4845877" cy="632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316D9E7-11B7-4709-A457-AC74FC11D3B9}"/>
                    </a:ext>
                  </a:extLst>
                </p:cNvPr>
                <p:cNvSpPr txBox="1"/>
                <p:nvPr/>
              </p:nvSpPr>
              <p:spPr>
                <a:xfrm>
                  <a:off x="332509" y="4011726"/>
                  <a:ext cx="4845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2)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Покажем, что решение любой задачи Коши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316D9E7-11B7-4709-A457-AC74FC11D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09" y="4011726"/>
                  <a:ext cx="484587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756" t="-2222" r="-756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0E3D86AE-18C3-4DDE-895F-049484643796}"/>
                    </a:ext>
                  </a:extLst>
                </p:cNvPr>
                <p:cNvSpPr/>
                <p:nvPr/>
              </p:nvSpPr>
              <p:spPr>
                <a:xfrm>
                  <a:off x="505472" y="4274730"/>
                  <a:ext cx="44999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может быть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представлено в таком виде.</m:t>
                        </m:r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0E3D86AE-18C3-4DDE-895F-049484643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2" y="4274730"/>
                  <a:ext cx="449995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CAD67C-EFB4-433B-AD4C-7B234F9C37D4}"/>
                  </a:ext>
                </a:extLst>
              </p:cNvPr>
              <p:cNvSpPr txBox="1"/>
              <p:nvPr/>
            </p:nvSpPr>
            <p:spPr>
              <a:xfrm>
                <a:off x="332509" y="4401214"/>
                <a:ext cx="5210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Пусть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произвольное решение ЛНДУ2П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CAD67C-EFB4-433B-AD4C-7B234F9C3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4401214"/>
                <a:ext cx="5210336" cy="276999"/>
              </a:xfrm>
              <a:prstGeom prst="rect">
                <a:avLst/>
              </a:prstGeom>
              <a:blipFill>
                <a:blip r:embed="rId10"/>
                <a:stretch>
                  <a:fillRect l="-1171" t="-2222" r="-1405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5FCA09-6C32-4711-A5CA-6B735426260B}"/>
                  </a:ext>
                </a:extLst>
              </p:cNvPr>
              <p:cNvSpPr txBox="1"/>
              <p:nvPr/>
            </p:nvSpPr>
            <p:spPr>
              <a:xfrm>
                <a:off x="144562" y="4825036"/>
                <a:ext cx="6314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ч.н.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ч.н.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5FCA09-6C32-4711-A5CA-6B735426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62" y="4825036"/>
                <a:ext cx="6314293" cy="276999"/>
              </a:xfrm>
              <a:prstGeom prst="rect">
                <a:avLst/>
              </a:prstGeom>
              <a:blipFill>
                <a:blip r:embed="rId11"/>
                <a:stretch>
                  <a:fillRect l="-483" t="-4444" r="-386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C569B81-C608-4F7B-99AC-4C9940697730}"/>
                  </a:ext>
                </a:extLst>
              </p:cNvPr>
              <p:cNvSpPr/>
              <p:nvPr/>
            </p:nvSpPr>
            <p:spPr>
              <a:xfrm>
                <a:off x="106091" y="5216644"/>
                <a:ext cx="5556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некоторое решение ЛОДУ2П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C569B81-C608-4F7B-99AC-4C9940697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1" y="5216644"/>
                <a:ext cx="5556456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7156FF1-5BAE-408F-A928-7712E8EF5E83}"/>
              </a:ext>
            </a:extLst>
          </p:cNvPr>
          <p:cNvGrpSpPr/>
          <p:nvPr/>
        </p:nvGrpSpPr>
        <p:grpSpPr>
          <a:xfrm>
            <a:off x="234533" y="5677890"/>
            <a:ext cx="4943853" cy="721759"/>
            <a:chOff x="234533" y="5677890"/>
            <a:chExt cx="4943853" cy="721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64D232C-11AA-45D0-92FB-01325E52A1D3}"/>
                    </a:ext>
                  </a:extLst>
                </p:cNvPr>
                <p:cNvSpPr txBox="1"/>
                <p:nvPr/>
              </p:nvSpPr>
              <p:spPr>
                <a:xfrm>
                  <a:off x="234533" y="5677890"/>
                  <a:ext cx="4943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∃!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ч.н.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64D232C-11AA-45D0-92FB-01325E52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3" y="5677890"/>
                  <a:ext cx="494385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40" r="-247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FC5054-E9D4-4725-ABFD-43CFA546F914}"/>
                    </a:ext>
                  </a:extLst>
                </p:cNvPr>
                <p:cNvSpPr txBox="1"/>
                <p:nvPr/>
              </p:nvSpPr>
              <p:spPr>
                <a:xfrm>
                  <a:off x="450054" y="6122650"/>
                  <a:ext cx="1694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где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ФСР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FC5054-E9D4-4725-ABFD-43CFA546F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54" y="6122650"/>
                  <a:ext cx="169418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878" r="-3237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50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12" grpId="0" animBg="1"/>
      <p:bldP spid="13" grpId="0"/>
      <p:bldP spid="14" grpId="0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4096B-34D2-498F-9D0E-27BDBCD2E753}"/>
              </a:ext>
            </a:extLst>
          </p:cNvPr>
          <p:cNvSpPr txBox="1"/>
          <p:nvPr/>
        </p:nvSpPr>
        <p:spPr>
          <a:xfrm>
            <a:off x="332509" y="387928"/>
            <a:ext cx="11853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Теорема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70CB2-CC53-4F01-9BAC-416979A0B18C}"/>
                  </a:ext>
                </a:extLst>
              </p:cNvPr>
              <p:cNvSpPr txBox="1"/>
              <p:nvPr/>
            </p:nvSpPr>
            <p:spPr>
              <a:xfrm>
                <a:off x="1517833" y="387928"/>
                <a:ext cx="3351880" cy="55399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Принцип суперпозиции</m:t>
                      </m:r>
                    </m:oMath>
                  </m:oMathPara>
                </a14:m>
                <a:endParaRPr lang="ru-RU" b="0" dirty="0">
                  <a:solidFill>
                    <a:schemeClr val="bg1"/>
                  </a:solidFill>
                </a:endParaRPr>
              </a:p>
              <a:p>
                <a:r>
                  <a:rPr lang="ru-RU" dirty="0">
                    <a:solidFill>
                      <a:schemeClr val="bg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принцип наложения решений/</m:t>
                    </m:r>
                  </m:oMath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70CB2-CC53-4F01-9BAC-416979A0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33" y="387928"/>
                <a:ext cx="3351880" cy="553998"/>
              </a:xfrm>
              <a:prstGeom prst="rect">
                <a:avLst/>
              </a:prstGeom>
              <a:blipFill>
                <a:blip r:embed="rId2"/>
                <a:stretch>
                  <a:fillRect l="-4167" r="-2355" b="-22581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F69D1D3-9291-46FE-A989-ABCC883D3AC4}"/>
              </a:ext>
            </a:extLst>
          </p:cNvPr>
          <p:cNvSpPr/>
          <p:nvPr/>
        </p:nvSpPr>
        <p:spPr>
          <a:xfrm>
            <a:off x="3533638" y="1153471"/>
            <a:ext cx="512617" cy="5539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E3CF37-6080-4CF7-BF31-DF6A557ED4CF}"/>
                  </a:ext>
                </a:extLst>
              </p:cNvPr>
              <p:cNvSpPr txBox="1"/>
              <p:nvPr/>
            </p:nvSpPr>
            <p:spPr>
              <a:xfrm>
                <a:off x="4300316" y="1286307"/>
                <a:ext cx="17956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ч.н. 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(3)</a:t>
                </a:r>
              </a:p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E3CF37-6080-4CF7-BF31-DF6A557E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16" y="1286307"/>
                <a:ext cx="1795684" cy="553998"/>
              </a:xfrm>
              <a:prstGeom prst="rect">
                <a:avLst/>
              </a:prstGeom>
              <a:blipFill>
                <a:blip r:embed="rId3"/>
                <a:stretch>
                  <a:fillRect l="-4746" t="-14286" r="-7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EFA1FB9F-FA81-4517-A340-F8181B439DBA}"/>
              </a:ext>
            </a:extLst>
          </p:cNvPr>
          <p:cNvGrpSpPr/>
          <p:nvPr/>
        </p:nvGrpSpPr>
        <p:grpSpPr>
          <a:xfrm>
            <a:off x="165775" y="1047397"/>
            <a:ext cx="3271558" cy="730587"/>
            <a:chOff x="165775" y="1047397"/>
            <a:chExt cx="3271558" cy="730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FCB9ED-4A5D-42B1-88DF-4250CE830B75}"/>
                    </a:ext>
                  </a:extLst>
                </p:cNvPr>
                <p:cNvSpPr txBox="1"/>
                <p:nvPr/>
              </p:nvSpPr>
              <p:spPr>
                <a:xfrm>
                  <a:off x="833959" y="1082956"/>
                  <a:ext cx="2191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FCB9ED-4A5D-42B1-88DF-4250CE830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59" y="1082956"/>
                  <a:ext cx="21914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8" t="-4444" r="-3621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17EF73-484C-4D57-B3C5-403E6BD6073F}"/>
                    </a:ext>
                  </a:extLst>
                </p:cNvPr>
                <p:cNvSpPr txBox="1"/>
                <p:nvPr/>
              </p:nvSpPr>
              <p:spPr>
                <a:xfrm>
                  <a:off x="422084" y="1500985"/>
                  <a:ext cx="30152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17EF73-484C-4D57-B3C5-403E6BD60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84" y="1500985"/>
                  <a:ext cx="30152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12" t="-2174" b="-369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95C96514-12A8-4B12-8602-D08F2F56B6CA}"/>
                </a:ext>
              </a:extLst>
            </p:cNvPr>
            <p:cNvGrpSpPr/>
            <p:nvPr/>
          </p:nvGrpSpPr>
          <p:grpSpPr>
            <a:xfrm>
              <a:off x="165775" y="1047397"/>
              <a:ext cx="512617" cy="377409"/>
              <a:chOff x="429522" y="2470963"/>
              <a:chExt cx="512617" cy="37740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7ABF1-0C14-47D2-AFEC-B232A497909C}"/>
                  </a:ext>
                </a:extLst>
              </p:cNvPr>
              <p:cNvSpPr txBox="1"/>
              <p:nvPr/>
            </p:nvSpPr>
            <p:spPr>
              <a:xfrm>
                <a:off x="429522" y="2479040"/>
                <a:ext cx="512617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8E13F0BC-5380-4B39-9590-4E51DEB1406A}"/>
                  </a:ext>
                </a:extLst>
              </p:cNvPr>
              <p:cNvSpPr/>
              <p:nvPr/>
            </p:nvSpPr>
            <p:spPr>
              <a:xfrm>
                <a:off x="436564" y="2470963"/>
                <a:ext cx="44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</a:rPr>
                  <a:t>(3)</a:t>
                </a:r>
                <a:endParaRPr lang="ru-RU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8F1E56-0C5E-4B0D-A61C-A0B63E15BA59}"/>
              </a:ext>
            </a:extLst>
          </p:cNvPr>
          <p:cNvSpPr txBox="1"/>
          <p:nvPr/>
        </p:nvSpPr>
        <p:spPr>
          <a:xfrm>
            <a:off x="332509" y="2168531"/>
            <a:ext cx="1721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Доказательство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4DA0D255-3411-46C2-B03A-BA69EBC741C6}"/>
                  </a:ext>
                </a:extLst>
              </p:cNvPr>
              <p:cNvSpPr/>
              <p:nvPr/>
            </p:nvSpPr>
            <p:spPr>
              <a:xfrm>
                <a:off x="276329" y="2743744"/>
                <a:ext cx="4789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4DA0D255-3411-46C2-B03A-BA69EBC74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29" y="2743744"/>
                <a:ext cx="47891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9C4E50C-33E5-4F1F-B0B5-77378EBA246D}"/>
              </a:ext>
            </a:extLst>
          </p:cNvPr>
          <p:cNvSpPr txBox="1"/>
          <p:nvPr/>
        </p:nvSpPr>
        <p:spPr>
          <a:xfrm>
            <a:off x="4768007" y="3134291"/>
            <a:ext cx="5950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QED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51549-5B37-4398-9BD3-4EC558126FAB}"/>
              </a:ext>
            </a:extLst>
          </p:cNvPr>
          <p:cNvSpPr txBox="1"/>
          <p:nvPr/>
        </p:nvSpPr>
        <p:spPr>
          <a:xfrm>
            <a:off x="332509" y="3672135"/>
            <a:ext cx="125867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Замечание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E0D1E2-44E5-43E8-BBFC-96374CDBE90B}"/>
                  </a:ext>
                </a:extLst>
              </p:cNvPr>
              <p:cNvSpPr txBox="1"/>
              <p:nvPr/>
            </p:nvSpPr>
            <p:spPr>
              <a:xfrm>
                <a:off x="332509" y="4293514"/>
                <a:ext cx="525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Таким образом, чтобы решить ЛНДУ2П, нам надо: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E0D1E2-44E5-43E8-BBFC-96374CDB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4293514"/>
                <a:ext cx="5259452" cy="276999"/>
              </a:xfrm>
              <a:prstGeom prst="rect">
                <a:avLst/>
              </a:prstGeom>
              <a:blipFill>
                <a:blip r:embed="rId7"/>
                <a:stretch>
                  <a:fillRect l="-812" t="-2174" r="-116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DD115C-5980-44D3-AACA-2797B5C0AF67}"/>
                  </a:ext>
                </a:extLst>
              </p:cNvPr>
              <p:cNvSpPr txBox="1"/>
              <p:nvPr/>
            </p:nvSpPr>
            <p:spPr>
              <a:xfrm>
                <a:off x="332509" y="4776394"/>
                <a:ext cx="5044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b="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решить соответствующее ЛОДУ2П</m:t>
                    </m:r>
                  </m:oMath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/для этого нам нужна какая−нибудь ФСР/; 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DD115C-5980-44D3-AACA-2797B5C0A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4776394"/>
                <a:ext cx="5044651" cy="553998"/>
              </a:xfrm>
              <a:prstGeom prst="rect">
                <a:avLst/>
              </a:prstGeom>
              <a:blipFill>
                <a:blip r:embed="rId8"/>
                <a:stretch>
                  <a:fillRect l="-2902" t="-14444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F271D-6518-4B25-AE1D-32E230954A75}"/>
                  </a:ext>
                </a:extLst>
              </p:cNvPr>
              <p:cNvSpPr txBox="1"/>
              <p:nvPr/>
            </p:nvSpPr>
            <p:spPr>
              <a:xfrm>
                <a:off x="332509" y="5597939"/>
                <a:ext cx="442909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b="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каким нибудь способом найти ЛЮБОЕ </m:t>
                    </m:r>
                  </m:oMath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частное решение ЛНДУ2П.</m:t>
                      </m:r>
                    </m:oMath>
                  </m:oMathPara>
                </a14:m>
                <a:endParaRPr lang="ru-RU" b="0" dirty="0">
                  <a:solidFill>
                    <a:schemeClr val="bg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F271D-6518-4B25-AE1D-32E23095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5597939"/>
                <a:ext cx="4429098" cy="830997"/>
              </a:xfrm>
              <a:prstGeom prst="rect">
                <a:avLst/>
              </a:prstGeom>
              <a:blipFill>
                <a:blip r:embed="rId9"/>
                <a:stretch>
                  <a:fillRect l="-3306" t="-9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7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1F489-3026-46E2-97DB-414CCDBE2C98}"/>
              </a:ext>
            </a:extLst>
          </p:cNvPr>
          <p:cNvSpPr txBox="1"/>
          <p:nvPr/>
        </p:nvSpPr>
        <p:spPr>
          <a:xfrm>
            <a:off x="310742" y="151337"/>
            <a:ext cx="563718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/>
              <a:t>Нахождение частного решения ЛНДУ2П методом </a:t>
            </a:r>
          </a:p>
          <a:p>
            <a:pPr algn="ctr"/>
            <a:r>
              <a:rPr lang="ru-RU" dirty="0"/>
              <a:t>вариации произвольных постоянных. Метод Лагранжа.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8A90C1E-1785-4BAB-9445-B9D0CC4B14BD}"/>
              </a:ext>
            </a:extLst>
          </p:cNvPr>
          <p:cNvGrpSpPr/>
          <p:nvPr/>
        </p:nvGrpSpPr>
        <p:grpSpPr>
          <a:xfrm>
            <a:off x="214595" y="951589"/>
            <a:ext cx="4814818" cy="1348584"/>
            <a:chOff x="214595" y="951589"/>
            <a:chExt cx="4814818" cy="1348584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89113A8C-8BA8-49C3-9B66-DA93E31699F8}"/>
                </a:ext>
              </a:extLst>
            </p:cNvPr>
            <p:cNvGrpSpPr/>
            <p:nvPr/>
          </p:nvGrpSpPr>
          <p:grpSpPr>
            <a:xfrm>
              <a:off x="235527" y="951589"/>
              <a:ext cx="3679798" cy="814774"/>
              <a:chOff x="235527" y="951589"/>
              <a:chExt cx="3679798" cy="814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C25BCCE-A6CB-4BB3-8C26-A658B157EB75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26" y="997756"/>
                    <a:ext cx="30701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B78CD45-B9D7-4F28-B44B-C5F57D1F7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126" y="997756"/>
                    <a:ext cx="307019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92" t="-4444" r="-2386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CC50CD3-3202-49D2-BEE0-FAC953AC78D4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26" y="1489364"/>
                    <a:ext cx="20168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5CB34-E2DD-4A70-9DE7-C2F6C61FA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126" y="1489364"/>
                    <a:ext cx="201689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24" t="-217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FC22AA-D4DE-40B0-B0E7-B70EA50A82A1}"/>
                  </a:ext>
                </a:extLst>
              </p:cNvPr>
              <p:cNvSpPr txBox="1"/>
              <p:nvPr/>
            </p:nvSpPr>
            <p:spPr>
              <a:xfrm>
                <a:off x="235527" y="951589"/>
                <a:ext cx="442750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dirty="0"/>
                  <a:t>(1)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91C2CA-5F3D-409D-948B-B2EA08BF5E03}"/>
                    </a:ext>
                  </a:extLst>
                </p:cNvPr>
                <p:cNvSpPr txBox="1"/>
                <p:nvPr/>
              </p:nvSpPr>
              <p:spPr>
                <a:xfrm>
                  <a:off x="3915325" y="976860"/>
                  <a:ext cx="1114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−ЛНДУ2П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91C2CA-5F3D-409D-948B-B2EA08BF5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325" y="976860"/>
                  <a:ext cx="111408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46" r="-6557" b="-282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C0D4CD86-F40E-4841-B0B2-7DF30F66445C}"/>
                </a:ext>
              </a:extLst>
            </p:cNvPr>
            <p:cNvGrpSpPr/>
            <p:nvPr/>
          </p:nvGrpSpPr>
          <p:grpSpPr>
            <a:xfrm>
              <a:off x="214595" y="1930841"/>
              <a:ext cx="3369429" cy="369332"/>
              <a:chOff x="214595" y="1930841"/>
              <a:chExt cx="3369429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C46A4DA-31CA-474F-B0E3-53E3004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841735" y="1940093"/>
                    <a:ext cx="27422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C46A4DA-31CA-474F-B0E3-53E300454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735" y="1940093"/>
                    <a:ext cx="274228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78" r="-155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9C4726-E881-4C4C-941A-AAE158E52E00}"/>
                  </a:ext>
                </a:extLst>
              </p:cNvPr>
              <p:cNvSpPr txBox="1"/>
              <p:nvPr/>
            </p:nvSpPr>
            <p:spPr>
              <a:xfrm>
                <a:off x="214595" y="1930841"/>
                <a:ext cx="442750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dirty="0"/>
                  <a:t>(2)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416782-0753-4AA0-82B2-EDBAD2C3534B}"/>
                    </a:ext>
                  </a:extLst>
                </p:cNvPr>
                <p:cNvSpPr txBox="1"/>
                <p:nvPr/>
              </p:nvSpPr>
              <p:spPr>
                <a:xfrm>
                  <a:off x="3915325" y="1930841"/>
                  <a:ext cx="1114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−ЛОДУ2П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416782-0753-4AA0-82B2-EDBAD2C35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325" y="1930841"/>
                  <a:ext cx="1114088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5464" b="-3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7899F1-B145-4CA1-BC56-AC505ED2DEED}"/>
                  </a:ext>
                </a:extLst>
              </p:cNvPr>
              <p:cNvSpPr txBox="1"/>
              <p:nvPr/>
            </p:nvSpPr>
            <p:spPr>
              <a:xfrm>
                <a:off x="417520" y="2472173"/>
                <a:ext cx="5731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Знаем: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о.о.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7899F1-B145-4CA1-BC56-AC505ED2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20" y="2472173"/>
                <a:ext cx="5731249" cy="276999"/>
              </a:xfrm>
              <a:prstGeom prst="rect">
                <a:avLst/>
              </a:prstGeom>
              <a:blipFill>
                <a:blip r:embed="rId7"/>
                <a:stretch>
                  <a:fillRect l="-425" r="-531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344BE89-8D39-41B1-8EF5-73A3F090DEE9}"/>
              </a:ext>
            </a:extLst>
          </p:cNvPr>
          <p:cNvGrpSpPr/>
          <p:nvPr/>
        </p:nvGrpSpPr>
        <p:grpSpPr>
          <a:xfrm>
            <a:off x="214595" y="2923861"/>
            <a:ext cx="6172202" cy="1253562"/>
            <a:chOff x="214595" y="2923861"/>
            <a:chExt cx="6172202" cy="1253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5002D6-EF99-4135-B86E-A8054F56DB74}"/>
                    </a:ext>
                  </a:extLst>
                </p:cNvPr>
                <p:cNvSpPr txBox="1"/>
                <p:nvPr/>
              </p:nvSpPr>
              <p:spPr>
                <a:xfrm>
                  <a:off x="358254" y="2923861"/>
                  <a:ext cx="5589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Покажем, что частное решение можно искать в виде: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5002D6-EF99-4135-B86E-A8054F56D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54" y="2923861"/>
                  <a:ext cx="558967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81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86D920-9AD6-4CF7-B902-D7F54AE75563}"/>
                    </a:ext>
                  </a:extLst>
                </p:cNvPr>
                <p:cNvSpPr txBox="1"/>
                <p:nvPr/>
              </p:nvSpPr>
              <p:spPr>
                <a:xfrm>
                  <a:off x="214595" y="3414510"/>
                  <a:ext cx="61722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ч.н.</m:t>
                            </m:r>
                          </m:sub>
                        </m:s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где на функции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86D920-9AD6-4CF7-B902-D7F54AE75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95" y="3414510"/>
                  <a:ext cx="617220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94" t="-2174" r="-888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A0966E-F108-4161-8CEA-78B597672D0A}"/>
                    </a:ext>
                  </a:extLst>
                </p:cNvPr>
                <p:cNvSpPr txBox="1"/>
                <p:nvPr/>
              </p:nvSpPr>
              <p:spPr>
                <a:xfrm>
                  <a:off x="235527" y="3900424"/>
                  <a:ext cx="38632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наложены следующие ограничения: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A0966E-F108-4161-8CEA-78B597672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27" y="3900424"/>
                  <a:ext cx="386323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74" r="-474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0C8A8FC-DA09-4BD0-BABC-0C6D903AF48D}"/>
              </a:ext>
            </a:extLst>
          </p:cNvPr>
          <p:cNvGrpSpPr/>
          <p:nvPr/>
        </p:nvGrpSpPr>
        <p:grpSpPr>
          <a:xfrm>
            <a:off x="863578" y="4315197"/>
            <a:ext cx="3919568" cy="617861"/>
            <a:chOff x="863578" y="4315197"/>
            <a:chExt cx="3919568" cy="617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FB45664-8BF2-46F6-B9BB-C6FA636FD014}"/>
                    </a:ext>
                  </a:extLst>
                </p:cNvPr>
                <p:cNvSpPr txBox="1"/>
                <p:nvPr/>
              </p:nvSpPr>
              <p:spPr>
                <a:xfrm>
                  <a:off x="4369571" y="4315197"/>
                  <a:ext cx="357470" cy="276999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FB45664-8BF2-46F6-B9BB-C6FA636FD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571" y="4315197"/>
                  <a:ext cx="35747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5B2DC4-2F8F-44CC-80F1-A225BBBEE3D0}"/>
                    </a:ext>
                  </a:extLst>
                </p:cNvPr>
                <p:cNvSpPr txBox="1"/>
                <p:nvPr/>
              </p:nvSpPr>
              <p:spPr>
                <a:xfrm>
                  <a:off x="4313466" y="4624127"/>
                  <a:ext cx="469680" cy="276999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∗∗)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5B2DC4-2F8F-44CC-80F1-A225BBBEE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466" y="4624127"/>
                  <a:ext cx="469680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01B7AD6-4787-4EA2-81E8-EA6673E19EA6}"/>
                    </a:ext>
                  </a:extLst>
                </p:cNvPr>
                <p:cNvSpPr txBox="1"/>
                <p:nvPr/>
              </p:nvSpPr>
              <p:spPr>
                <a:xfrm>
                  <a:off x="863578" y="4315197"/>
                  <a:ext cx="3407728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ru-R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01B7AD6-4787-4EA2-81E8-EA6673E19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78" y="4315197"/>
                  <a:ext cx="3407728" cy="617861"/>
                </a:xfrm>
                <a:prstGeom prst="rect">
                  <a:avLst/>
                </a:prstGeom>
                <a:blipFill>
                  <a:blip r:embed="rId13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68E3111-1698-4AF5-9E21-5A0E467D8E30}"/>
              </a:ext>
            </a:extLst>
          </p:cNvPr>
          <p:cNvGrpSpPr/>
          <p:nvPr/>
        </p:nvGrpSpPr>
        <p:grpSpPr>
          <a:xfrm>
            <a:off x="214595" y="5146310"/>
            <a:ext cx="6427429" cy="910375"/>
            <a:chOff x="214595" y="5146310"/>
            <a:chExt cx="6427429" cy="91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79A834-5BEA-4BFF-ABBF-6F98A9129963}"/>
                    </a:ext>
                  </a:extLst>
                </p:cNvPr>
                <p:cNvSpPr txBox="1"/>
                <p:nvPr/>
              </p:nvSpPr>
              <p:spPr>
                <a:xfrm>
                  <a:off x="214595" y="5146310"/>
                  <a:ext cx="6134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При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определитель этой системы ∆=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79A834-5BEA-4BFF-ABBF-6F98A9129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95" y="5146310"/>
                  <a:ext cx="613482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97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DC0D5D-934C-4684-9345-BD337654BAD3}"/>
                    </a:ext>
                  </a:extLst>
                </p:cNvPr>
                <p:cNvSpPr txBox="1"/>
                <p:nvPr/>
              </p:nvSpPr>
              <p:spPr>
                <a:xfrm>
                  <a:off x="235527" y="5462998"/>
                  <a:ext cx="59661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так как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линейно независимые решения ЛОДУ2П</m:t>
                        </m:r>
                        <m:r>
                          <a:rPr lang="ru-RU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DC0D5D-934C-4684-9345-BD337654B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27" y="5462998"/>
                  <a:ext cx="596618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511" r="-613" b="-282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CF85C5-C943-4C3B-AB35-1F0B6F7C0F26}"/>
                    </a:ext>
                  </a:extLst>
                </p:cNvPr>
                <p:cNvSpPr txBox="1"/>
                <p:nvPr/>
              </p:nvSpPr>
              <p:spPr>
                <a:xfrm>
                  <a:off x="235527" y="5779686"/>
                  <a:ext cx="6406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а тогда система имеет единственное решение при</m:t>
                        </m:r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CF85C5-C943-4C3B-AB35-1F0B6F7C0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27" y="5779686"/>
                  <a:ext cx="640649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76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25E4ED-B079-459E-B056-F7BE7944DCAD}"/>
                  </a:ext>
                </a:extLst>
              </p:cNvPr>
              <p:cNvSpPr txBox="1"/>
              <p:nvPr/>
            </p:nvSpPr>
            <p:spPr>
              <a:xfrm>
                <a:off x="0" y="6126375"/>
                <a:ext cx="5918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Покажем, что выбранная таким образом функция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есть частное решение ЛНДУ2П.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25E4ED-B079-459E-B056-F7BE7944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26375"/>
                <a:ext cx="5918479" cy="553998"/>
              </a:xfrm>
              <a:prstGeom prst="rect">
                <a:avLst/>
              </a:prstGeom>
              <a:blipFill>
                <a:blip r:embed="rId17"/>
                <a:stretch>
                  <a:fillRect r="-515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7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1926F7C-F4E1-4BC0-9F03-963DADE7C24E}"/>
              </a:ext>
            </a:extLst>
          </p:cNvPr>
          <p:cNvGrpSpPr/>
          <p:nvPr/>
        </p:nvGrpSpPr>
        <p:grpSpPr>
          <a:xfrm>
            <a:off x="420744" y="213197"/>
            <a:ext cx="3919568" cy="1092411"/>
            <a:chOff x="420744" y="213197"/>
            <a:chExt cx="3919568" cy="1092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E15BD48-3AAB-4821-AEB7-391A27F76A36}"/>
                    </a:ext>
                  </a:extLst>
                </p:cNvPr>
                <p:cNvSpPr txBox="1"/>
                <p:nvPr/>
              </p:nvSpPr>
              <p:spPr>
                <a:xfrm>
                  <a:off x="420744" y="213197"/>
                  <a:ext cx="32099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ч.н.</m:t>
                            </m:r>
                          </m:sub>
                        </m:s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E15BD48-3AAB-4821-AEB7-391A27F76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44" y="213197"/>
                  <a:ext cx="32099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8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783F4F0-2843-43E6-A5AA-E44DE9E809C4}"/>
                </a:ext>
              </a:extLst>
            </p:cNvPr>
            <p:cNvGrpSpPr/>
            <p:nvPr/>
          </p:nvGrpSpPr>
          <p:grpSpPr>
            <a:xfrm>
              <a:off x="420744" y="687747"/>
              <a:ext cx="3919568" cy="617861"/>
              <a:chOff x="863578" y="4315197"/>
              <a:chExt cx="3919568" cy="6178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0098884A-6208-47FA-AEB0-ACC7DDE90A76}"/>
                      </a:ext>
                    </a:extLst>
                  </p:cNvPr>
                  <p:cNvSpPr txBox="1"/>
                  <p:nvPr/>
                </p:nvSpPr>
                <p:spPr>
                  <a:xfrm>
                    <a:off x="4369571" y="4315197"/>
                    <a:ext cx="357470" cy="276999"/>
                  </a:xfrm>
                  <a:prstGeom prst="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0098884A-6208-47FA-AEB0-ACC7DDE90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9571" y="4315197"/>
                    <a:ext cx="35747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33D97A07-DD7B-44E0-94EB-85FFCC0CA5D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3466" y="4624127"/>
                    <a:ext cx="469680" cy="276999"/>
                  </a:xfrm>
                  <a:prstGeom prst="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∗∗)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33D97A07-DD7B-44E0-94EB-85FFCC0CA5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3466" y="4624127"/>
                    <a:ext cx="46968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70584BE-C64B-4036-AE60-E7D7BF2AB0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78" y="4315197"/>
                    <a:ext cx="3402213" cy="617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ru-RU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ru-RU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70584BE-C64B-4036-AE60-E7D7BF2AB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578" y="4315197"/>
                    <a:ext cx="3402213" cy="6178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9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CE79E79-708E-4756-9AC1-D8236285D935}"/>
              </a:ext>
            </a:extLst>
          </p:cNvPr>
          <p:cNvGrpSpPr/>
          <p:nvPr/>
        </p:nvGrpSpPr>
        <p:grpSpPr>
          <a:xfrm>
            <a:off x="243999" y="1666110"/>
            <a:ext cx="8815927" cy="369332"/>
            <a:chOff x="243999" y="1666110"/>
            <a:chExt cx="881592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DD045DC-B6E9-4EBF-9963-0292D1CD17FB}"/>
                    </a:ext>
                  </a:extLst>
                </p:cNvPr>
                <p:cNvSpPr txBox="1"/>
                <p:nvPr/>
              </p:nvSpPr>
              <p:spPr>
                <a:xfrm>
                  <a:off x="243999" y="1705185"/>
                  <a:ext cx="6199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ч.н.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ru-RU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DD045DC-B6E9-4EBF-9963-0292D1CD1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99" y="1705185"/>
                  <a:ext cx="619971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2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Прямоугольник 7">
                  <a:extLst>
                    <a:ext uri="{FF2B5EF4-FFF2-40B4-BE49-F238E27FC236}">
                      <a16:creationId xmlns:a16="http://schemas.microsoft.com/office/drawing/2014/main" id="{BA5C2E98-F955-40EE-BF10-756AFC5A8E43}"/>
                    </a:ext>
                  </a:extLst>
                </p:cNvPr>
                <p:cNvSpPr/>
                <p:nvPr/>
              </p:nvSpPr>
              <p:spPr>
                <a:xfrm>
                  <a:off x="6345529" y="1666110"/>
                  <a:ext cx="27143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Прямоугольник 7">
                  <a:extLst>
                    <a:ext uri="{FF2B5EF4-FFF2-40B4-BE49-F238E27FC236}">
                      <a16:creationId xmlns:a16="http://schemas.microsoft.com/office/drawing/2014/main" id="{BA5C2E98-F955-40EE-BF10-756AFC5A8E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529" y="1666110"/>
                  <a:ext cx="27143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2D5970A-F328-4FC4-8042-C6D44F0C441E}"/>
              </a:ext>
            </a:extLst>
          </p:cNvPr>
          <p:cNvGrpSpPr/>
          <p:nvPr/>
        </p:nvGrpSpPr>
        <p:grpSpPr>
          <a:xfrm>
            <a:off x="146822" y="2397327"/>
            <a:ext cx="6673430" cy="1079764"/>
            <a:chOff x="146822" y="2397327"/>
            <a:chExt cx="6673430" cy="1079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EC9F0356-5470-4DF2-AEF0-85DA70B4EC71}"/>
                    </a:ext>
                  </a:extLst>
                </p:cNvPr>
                <p:cNvSpPr/>
                <p:nvPr/>
              </p:nvSpPr>
              <p:spPr>
                <a:xfrm>
                  <a:off x="146822" y="2397327"/>
                  <a:ext cx="6673430" cy="440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ч.н.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ru-RU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ru-RU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EC9F0356-5470-4DF2-AEF0-85DA70B4E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22" y="2397327"/>
                  <a:ext cx="6673430" cy="440313"/>
                </a:xfrm>
                <a:prstGeom prst="rect">
                  <a:avLst/>
                </a:prstGeom>
                <a:blipFill>
                  <a:blip r:embed="rId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5F4B25-5981-4954-B931-0E946CA3723E}"/>
                    </a:ext>
                  </a:extLst>
                </p:cNvPr>
                <p:cNvSpPr txBox="1"/>
                <p:nvPr/>
              </p:nvSpPr>
              <p:spPr>
                <a:xfrm>
                  <a:off x="293914" y="3200092"/>
                  <a:ext cx="637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5F4B25-5981-4954-B931-0E946CA37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14" y="3200092"/>
                  <a:ext cx="637924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7" t="-2222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F563A-4C14-41BA-BCE6-3D580CCA7AAB}"/>
                  </a:ext>
                </a:extLst>
              </p:cNvPr>
              <p:cNvSpPr txBox="1"/>
              <p:nvPr/>
            </p:nvSpPr>
            <p:spPr>
              <a:xfrm>
                <a:off x="293914" y="3890471"/>
                <a:ext cx="9689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Подставим в уравнение и проверим, что при условиях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F563A-4C14-41BA-BCE6-3D580CCA7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4" y="3890471"/>
                <a:ext cx="9689897" cy="276999"/>
              </a:xfrm>
              <a:prstGeom prst="rect">
                <a:avLst/>
              </a:prstGeom>
              <a:blipFill>
                <a:blip r:embed="rId10"/>
                <a:stretch>
                  <a:fillRect l="-252" t="-2174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2CF323A-8F90-4803-A8FA-4F9547216C46}"/>
                  </a:ext>
                </a:extLst>
              </p:cNvPr>
              <p:cNvSpPr/>
              <p:nvPr/>
            </p:nvSpPr>
            <p:spPr>
              <a:xfrm>
                <a:off x="293914" y="4693458"/>
                <a:ext cx="3529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2CF323A-8F90-4803-A8FA-4F954721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4" y="4693458"/>
                <a:ext cx="352904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B408BF-4F84-4E30-93BB-43BB408A6EC4}"/>
                  </a:ext>
                </a:extLst>
              </p:cNvPr>
              <p:cNvSpPr txBox="1"/>
              <p:nvPr/>
            </p:nvSpPr>
            <p:spPr>
              <a:xfrm>
                <a:off x="3707414" y="4689004"/>
                <a:ext cx="350724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B408BF-4F84-4E30-93BB-43BB408A6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14" y="4689004"/>
                <a:ext cx="3507242" cy="312650"/>
              </a:xfrm>
              <a:prstGeom prst="rect">
                <a:avLst/>
              </a:prstGeom>
              <a:blipFill>
                <a:blip r:embed="rId12"/>
                <a:stretch>
                  <a:fillRect l="-868" b="-27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871F87-1A21-4A3D-927B-6148C18FC9B5}"/>
                  </a:ext>
                </a:extLst>
              </p:cNvPr>
              <p:cNvSpPr txBox="1"/>
              <p:nvPr/>
            </p:nvSpPr>
            <p:spPr>
              <a:xfrm>
                <a:off x="7214656" y="4689004"/>
                <a:ext cx="374904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871F87-1A21-4A3D-927B-6148C18FC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56" y="4689004"/>
                <a:ext cx="3749040" cy="312650"/>
              </a:xfrm>
              <a:prstGeom prst="rect">
                <a:avLst/>
              </a:prstGeom>
              <a:blipFill>
                <a:blip r:embed="rId13"/>
                <a:stretch>
                  <a:fillRect l="-976" r="-163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8BC76-11BF-4ED8-AD43-195739688797}"/>
                  </a:ext>
                </a:extLst>
              </p:cNvPr>
              <p:cNvSpPr txBox="1"/>
              <p:nvPr/>
            </p:nvSpPr>
            <p:spPr>
              <a:xfrm>
                <a:off x="420744" y="5584324"/>
                <a:ext cx="5040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8BC76-11BF-4ED8-AD43-195739688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4" y="5584324"/>
                <a:ext cx="5040291" cy="276999"/>
              </a:xfrm>
              <a:prstGeom prst="rect">
                <a:avLst/>
              </a:prstGeom>
              <a:blipFill>
                <a:blip r:embed="rId14"/>
                <a:stretch>
                  <a:fillRect t="-2174" r="-1209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8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674D9-263E-48FD-8580-0552E2D43747}"/>
              </a:ext>
            </a:extLst>
          </p:cNvPr>
          <p:cNvSpPr txBox="1"/>
          <p:nvPr/>
        </p:nvSpPr>
        <p:spPr>
          <a:xfrm>
            <a:off x="235528" y="339731"/>
            <a:ext cx="9685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513F34-087E-44E9-910C-C759C8F19F7E}"/>
                  </a:ext>
                </a:extLst>
              </p:cNvPr>
              <p:cNvSpPr txBox="1"/>
              <p:nvPr/>
            </p:nvSpPr>
            <p:spPr>
              <a:xfrm>
                <a:off x="1330037" y="385897"/>
                <a:ext cx="6213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Решим дифференциальное уравнение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513F34-087E-44E9-910C-C759C8F1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7" y="385897"/>
                <a:ext cx="6213175" cy="276999"/>
              </a:xfrm>
              <a:prstGeom prst="rect">
                <a:avLst/>
              </a:prstGeom>
              <a:blipFill>
                <a:blip r:embed="rId2"/>
                <a:stretch>
                  <a:fillRect l="-393" t="-4348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6994B7-91C9-4C27-9DA9-CE969CE9BB4E}"/>
                  </a:ext>
                </a:extLst>
              </p:cNvPr>
              <p:cNvSpPr txBox="1"/>
              <p:nvPr/>
            </p:nvSpPr>
            <p:spPr>
              <a:xfrm>
                <a:off x="415636" y="1018309"/>
                <a:ext cx="8346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Сначала найдем общее решение однородного уравнения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6994B7-91C9-4C27-9DA9-CE969CE9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1018309"/>
                <a:ext cx="8346772" cy="276999"/>
              </a:xfrm>
              <a:prstGeom prst="rect">
                <a:avLst/>
              </a:prstGeom>
              <a:blipFill>
                <a:blip r:embed="rId3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ADC077-5888-4FF8-BDC9-FA59C0DBC858}"/>
                  </a:ext>
                </a:extLst>
              </p:cNvPr>
              <p:cNvSpPr txBox="1"/>
              <p:nvPr/>
            </p:nvSpPr>
            <p:spPr>
              <a:xfrm>
                <a:off x="719795" y="1512221"/>
                <a:ext cx="9584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Характеристическое уравнение </m:t>
                      </m:r>
                      <m:sSup>
                        <m:sSup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+2=0 имеет два различных вещественных корня: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ADC077-5888-4FF8-BDC9-FA59C0DBC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5" y="1512221"/>
                <a:ext cx="9584932" cy="276999"/>
              </a:xfrm>
              <a:prstGeom prst="rect">
                <a:avLst/>
              </a:prstGeom>
              <a:blipFill>
                <a:blip r:embed="rId4"/>
                <a:stretch>
                  <a:fillRect l="-636" t="-4348" r="-19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CFDF2F-7C14-4764-ABE5-5D1AA3F7595E}"/>
                  </a:ext>
                </a:extLst>
              </p:cNvPr>
              <p:cNvSpPr txBox="1"/>
              <p:nvPr/>
            </p:nvSpPr>
            <p:spPr>
              <a:xfrm>
                <a:off x="719795" y="2003265"/>
                <a:ext cx="4095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=2⇒ФСР: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CFDF2F-7C14-4764-ABE5-5D1AA3F7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5" y="2003265"/>
                <a:ext cx="4095288" cy="276999"/>
              </a:xfrm>
              <a:prstGeom prst="rect">
                <a:avLst/>
              </a:prstGeom>
              <a:blipFill>
                <a:blip r:embed="rId5"/>
                <a:stretch>
                  <a:fillRect l="-1042" t="-4444" r="-149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C5C37-2C4B-4DAA-8DD4-3EBACA4D96BA}"/>
                  </a:ext>
                </a:extLst>
              </p:cNvPr>
              <p:cNvSpPr txBox="1"/>
              <p:nvPr/>
            </p:nvSpPr>
            <p:spPr>
              <a:xfrm>
                <a:off x="5337386" y="2003264"/>
                <a:ext cx="2039533" cy="27699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о.о.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C5C37-2C4B-4DAA-8DD4-3EBACA4D9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86" y="2003264"/>
                <a:ext cx="2039533" cy="276999"/>
              </a:xfrm>
              <a:prstGeom prst="rect">
                <a:avLst/>
              </a:prstGeom>
              <a:blipFill>
                <a:blip r:embed="rId6"/>
                <a:stretch>
                  <a:fillRect l="-2083" t="-2128" r="-298" b="-23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579324-6D83-44DB-BF0E-E061F6B85E82}"/>
                  </a:ext>
                </a:extLst>
              </p:cNvPr>
              <p:cNvSpPr txBox="1"/>
              <p:nvPr/>
            </p:nvSpPr>
            <p:spPr>
              <a:xfrm>
                <a:off x="434236" y="2494308"/>
                <a:ext cx="466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Осталось найти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579324-6D83-44DB-BF0E-E061F6B8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36" y="2494308"/>
                <a:ext cx="4666406" cy="276999"/>
              </a:xfrm>
              <a:prstGeom prst="rect">
                <a:avLst/>
              </a:prstGeom>
              <a:blipFill>
                <a:blip r:embed="rId7"/>
                <a:stretch>
                  <a:fillRect l="-653" t="-4348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C1738B-FB58-4C52-9CF9-76AC577A977A}"/>
                  </a:ext>
                </a:extLst>
              </p:cNvPr>
              <p:cNvSpPr txBox="1"/>
              <p:nvPr/>
            </p:nvSpPr>
            <p:spPr>
              <a:xfrm>
                <a:off x="542236" y="2985353"/>
                <a:ext cx="2871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C1738B-FB58-4C52-9CF9-76AC577A9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36" y="2985353"/>
                <a:ext cx="2871492" cy="719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D313C-69FE-4841-B8DC-A92EDFA6C0D3}"/>
                  </a:ext>
                </a:extLst>
              </p:cNvPr>
              <p:cNvSpPr txBox="1"/>
              <p:nvPr/>
            </p:nvSpPr>
            <p:spPr>
              <a:xfrm>
                <a:off x="4076660" y="3096409"/>
                <a:ext cx="3533981" cy="497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D313C-69FE-4841-B8DC-A92EDFA6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60" y="3096409"/>
                <a:ext cx="3533981" cy="497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85D978-73EA-42DA-B1FB-AFBD6F430FF8}"/>
                  </a:ext>
                </a:extLst>
              </p:cNvPr>
              <p:cNvSpPr txBox="1"/>
              <p:nvPr/>
            </p:nvSpPr>
            <p:spPr>
              <a:xfrm>
                <a:off x="542236" y="3935126"/>
                <a:ext cx="2588914" cy="497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85D978-73EA-42DA-B1FB-AFBD6F430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36" y="3935126"/>
                <a:ext cx="2588914" cy="497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9B785-9347-49F6-9A8D-F05AF26D3BA2}"/>
                  </a:ext>
                </a:extLst>
              </p:cNvPr>
              <p:cNvSpPr txBox="1"/>
              <p:nvPr/>
            </p:nvSpPr>
            <p:spPr>
              <a:xfrm>
                <a:off x="4068213" y="3935126"/>
                <a:ext cx="2199513" cy="47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9B785-9347-49F6-9A8D-F05AF26D3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13" y="3935126"/>
                <a:ext cx="2199513" cy="474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EAAC0-6ACD-474A-AA6D-8B23760BD5CB}"/>
                  </a:ext>
                </a:extLst>
              </p:cNvPr>
              <p:cNvSpPr txBox="1"/>
              <p:nvPr/>
            </p:nvSpPr>
            <p:spPr>
              <a:xfrm>
                <a:off x="415636" y="4623915"/>
                <a:ext cx="37538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EAAC0-6ACD-474A-AA6D-8B23760BD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4623915"/>
                <a:ext cx="3753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1CE48-886B-4D8C-B316-6E15F8269881}"/>
                  </a:ext>
                </a:extLst>
              </p:cNvPr>
              <p:cNvSpPr txBox="1"/>
              <p:nvPr/>
            </p:nvSpPr>
            <p:spPr>
              <a:xfrm>
                <a:off x="4757067" y="4641612"/>
                <a:ext cx="320017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1CE48-886B-4D8C-B316-6E15F8269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067" y="4641612"/>
                <a:ext cx="3200170" cy="5186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61B28E-F795-4EC5-B045-3C104BC588F5}"/>
                  </a:ext>
                </a:extLst>
              </p:cNvPr>
              <p:cNvSpPr txBox="1"/>
              <p:nvPr/>
            </p:nvSpPr>
            <p:spPr>
              <a:xfrm>
                <a:off x="235528" y="5307832"/>
                <a:ext cx="11111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Нам нужно только одно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какое угодно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!)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частное решение ЛНДУ2П, двух функций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достаточно.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61B28E-F795-4EC5-B045-3C104BC58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8" y="5307832"/>
                <a:ext cx="11111183" cy="276999"/>
              </a:xfrm>
              <a:prstGeom prst="rect">
                <a:avLst/>
              </a:prstGeom>
              <a:blipFill>
                <a:blip r:embed="rId14"/>
                <a:stretch>
                  <a:fillRect l="-110" t="-444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8604C27-FFD9-40BE-BB4D-A02693782E30}"/>
                  </a:ext>
                </a:extLst>
              </p:cNvPr>
              <p:cNvSpPr/>
              <p:nvPr/>
            </p:nvSpPr>
            <p:spPr>
              <a:xfrm>
                <a:off x="235528" y="5570101"/>
                <a:ext cx="49800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8604C27-FFD9-40BE-BB4D-A02693782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8" y="5570101"/>
                <a:ext cx="4980081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E7BDC-9F1D-4704-B1E1-173A67A61B0F}"/>
                  </a:ext>
                </a:extLst>
              </p:cNvPr>
              <p:cNvSpPr txBox="1"/>
              <p:nvPr/>
            </p:nvSpPr>
            <p:spPr>
              <a:xfrm>
                <a:off x="261326" y="6195104"/>
                <a:ext cx="34333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Ответ: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о.н.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E7BDC-9F1D-4704-B1E1-173A67A6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26" y="6195104"/>
                <a:ext cx="343331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9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C499B-AA29-4BC7-85BA-46562F65E179}"/>
              </a:ext>
            </a:extLst>
          </p:cNvPr>
          <p:cNvSpPr txBox="1"/>
          <p:nvPr/>
        </p:nvSpPr>
        <p:spPr>
          <a:xfrm>
            <a:off x="246347" y="219716"/>
            <a:ext cx="568675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/>
              <a:t>Линейные неоднородные дифференциальные </a:t>
            </a:r>
          </a:p>
          <a:p>
            <a:pPr algn="ctr"/>
            <a:r>
              <a:rPr lang="ru-RU" dirty="0"/>
              <a:t>уравнения 2-го порядка с постоянными </a:t>
            </a:r>
          </a:p>
          <a:p>
            <a:pPr algn="ctr"/>
            <a:r>
              <a:rPr lang="ru-RU" dirty="0"/>
              <a:t>коэффициентами и с правой частью специального вида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301742C-C7C5-4997-90DB-7D8E75E5F0A5}"/>
              </a:ext>
            </a:extLst>
          </p:cNvPr>
          <p:cNvGrpSpPr/>
          <p:nvPr/>
        </p:nvGrpSpPr>
        <p:grpSpPr>
          <a:xfrm>
            <a:off x="415635" y="1406372"/>
            <a:ext cx="4014200" cy="297873"/>
            <a:chOff x="415635" y="1406372"/>
            <a:chExt cx="4014200" cy="297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181619E-2B25-4503-8C2B-0A8A34CBE2DC}"/>
                    </a:ext>
                  </a:extLst>
                </p:cNvPr>
                <p:cNvSpPr txBox="1"/>
                <p:nvPr/>
              </p:nvSpPr>
              <p:spPr>
                <a:xfrm>
                  <a:off x="415635" y="1427246"/>
                  <a:ext cx="2440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181619E-2B25-4503-8C2B-0A8A34CBE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35" y="1427246"/>
                  <a:ext cx="24407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95" t="-2174" r="-2743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5759CD4-E348-4FFC-B1EB-86FCD7C9C366}"/>
                    </a:ext>
                  </a:extLst>
                </p:cNvPr>
                <p:cNvSpPr txBox="1"/>
                <p:nvPr/>
              </p:nvSpPr>
              <p:spPr>
                <a:xfrm>
                  <a:off x="3380509" y="1406372"/>
                  <a:ext cx="10493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5759CD4-E348-4FFC-B1EB-86FCD7C9C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509" y="1406372"/>
                  <a:ext cx="10493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07" r="-4651" b="-1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AEBF6D-94E3-4A05-8BC8-C32568B1B280}"/>
                  </a:ext>
                </a:extLst>
              </p:cNvPr>
              <p:cNvSpPr txBox="1"/>
              <p:nvPr/>
            </p:nvSpPr>
            <p:spPr>
              <a:xfrm>
                <a:off x="415635" y="1947015"/>
                <a:ext cx="4117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AEBF6D-94E3-4A05-8BC8-C32568B1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7015"/>
                <a:ext cx="4117153" cy="276999"/>
              </a:xfrm>
              <a:prstGeom prst="rect">
                <a:avLst/>
              </a:prstGeom>
              <a:blipFill>
                <a:blip r:embed="rId4"/>
                <a:stretch>
                  <a:fillRect l="-1479" t="-2174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CD63D5-EE98-46EB-8D39-35D4930C437A}"/>
                  </a:ext>
                </a:extLst>
              </p:cNvPr>
              <p:cNvSpPr txBox="1"/>
              <p:nvPr/>
            </p:nvSpPr>
            <p:spPr>
              <a:xfrm>
                <a:off x="4532788" y="1940447"/>
                <a:ext cx="1809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квазиполином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CD63D5-EE98-46EB-8D39-35D4930C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88" y="1940447"/>
                <a:ext cx="1809791" cy="276999"/>
              </a:xfrm>
              <a:prstGeom prst="rect">
                <a:avLst/>
              </a:prstGeom>
              <a:blipFill>
                <a:blip r:embed="rId5"/>
                <a:stretch>
                  <a:fillRect l="-338" r="-2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DB992C-A30A-4103-8F9D-2106F47DC5DE}"/>
                  </a:ext>
                </a:extLst>
              </p:cNvPr>
              <p:cNvSpPr txBox="1"/>
              <p:nvPr/>
            </p:nvSpPr>
            <p:spPr>
              <a:xfrm>
                <a:off x="415635" y="2460216"/>
                <a:ext cx="4545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многочлены степени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DB992C-A30A-4103-8F9D-2106F47DC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2460216"/>
                <a:ext cx="4545411" cy="276999"/>
              </a:xfrm>
              <a:prstGeom prst="rect">
                <a:avLst/>
              </a:prstGeom>
              <a:blipFill>
                <a:blip r:embed="rId6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ABF2BCA-443E-4D79-8B14-CF8F8B0990CE}"/>
              </a:ext>
            </a:extLst>
          </p:cNvPr>
          <p:cNvGrpSpPr/>
          <p:nvPr/>
        </p:nvGrpSpPr>
        <p:grpSpPr>
          <a:xfrm>
            <a:off x="246347" y="2990411"/>
            <a:ext cx="5699894" cy="838198"/>
            <a:chOff x="246347" y="2990411"/>
            <a:chExt cx="5699894" cy="838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124A36-E239-4849-9084-F29895F0085A}"/>
                    </a:ext>
                  </a:extLst>
                </p:cNvPr>
                <p:cNvSpPr txBox="1"/>
                <p:nvPr/>
              </p:nvSpPr>
              <p:spPr>
                <a:xfrm>
                  <a:off x="260390" y="2990411"/>
                  <a:ext cx="56858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В этом случае можно искать частное решение в виде: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124A36-E239-4849-9084-F29895F00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90" y="2990411"/>
                  <a:ext cx="568585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44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8228F9-7483-4D8D-9B4F-7DD3F3657758}"/>
                    </a:ext>
                  </a:extLst>
                </p:cNvPr>
                <p:cNvSpPr txBox="1"/>
                <p:nvPr/>
              </p:nvSpPr>
              <p:spPr>
                <a:xfrm>
                  <a:off x="246347" y="3551610"/>
                  <a:ext cx="42975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ч.н.</m:t>
                            </m:r>
                          </m:sub>
                        </m:s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8228F9-7483-4D8D-9B4F-7DD3F3657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47" y="3551610"/>
                  <a:ext cx="429758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51" t="-4444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690A75-63D0-4270-9B4D-C70341F95C70}"/>
                  </a:ext>
                </a:extLst>
              </p:cNvPr>
              <p:cNvSpPr txBox="1"/>
              <p:nvPr/>
            </p:nvSpPr>
            <p:spPr>
              <a:xfrm>
                <a:off x="246347" y="4122147"/>
                <a:ext cx="5699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многочлены степени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 неопределенными коэффициентами.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690A75-63D0-4270-9B4D-C70341F95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7" y="4122147"/>
                <a:ext cx="5699894" cy="553998"/>
              </a:xfrm>
              <a:prstGeom prst="rect">
                <a:avLst/>
              </a:prstGeom>
              <a:blipFill>
                <a:blip r:embed="rId9"/>
                <a:stretch>
                  <a:fillRect l="-535" b="-16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152468-217E-494D-B906-CBF6D5A83812}"/>
                  </a:ext>
                </a:extLst>
              </p:cNvPr>
              <p:cNvSpPr txBox="1"/>
              <p:nvPr/>
            </p:nvSpPr>
            <p:spPr>
              <a:xfrm>
                <a:off x="191751" y="4969683"/>
                <a:ext cx="7426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если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не является корнем харатерис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тического уравнения,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 противном случае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−кратност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ь корня 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152468-217E-494D-B906-CBF6D5A8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51" y="4969683"/>
                <a:ext cx="7426841" cy="553998"/>
              </a:xfrm>
              <a:prstGeom prst="rect">
                <a:avLst/>
              </a:prstGeom>
              <a:blipFill>
                <a:blip r:embed="rId10"/>
                <a:stretch>
                  <a:fillRect l="-820" b="-16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7E401-647C-4E23-A120-7593B6F831FE}"/>
                  </a:ext>
                </a:extLst>
              </p:cNvPr>
              <p:cNvSpPr txBox="1"/>
              <p:nvPr/>
            </p:nvSpPr>
            <p:spPr>
              <a:xfrm>
                <a:off x="191751" y="5773652"/>
                <a:ext cx="59675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Коэффициенты неизвестных многочленов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находятся методом неопределенных коэффициентов.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7E401-647C-4E23-A120-7593B6F83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51" y="5773652"/>
                <a:ext cx="5967596" cy="553998"/>
              </a:xfrm>
              <a:prstGeom prst="rect">
                <a:avLst/>
              </a:prstGeom>
              <a:blipFill>
                <a:blip r:embed="rId11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23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6E4B9-F1FD-4D90-8315-E0935E78F00A}"/>
              </a:ext>
            </a:extLst>
          </p:cNvPr>
          <p:cNvSpPr txBox="1"/>
          <p:nvPr/>
        </p:nvSpPr>
        <p:spPr>
          <a:xfrm>
            <a:off x="235528" y="339731"/>
            <a:ext cx="9685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BE9AA-AC9D-4E6D-963B-0ECD8EBEFC28}"/>
                  </a:ext>
                </a:extLst>
              </p:cNvPr>
              <p:cNvSpPr txBox="1"/>
              <p:nvPr/>
            </p:nvSpPr>
            <p:spPr>
              <a:xfrm>
                <a:off x="1330037" y="385897"/>
                <a:ext cx="88821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Решим дифференциальное уравнение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теперь другим способом,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поскольку правая часть имеет специальный вид </m:t>
                    </m:r>
                    <m:d>
                      <m:dPr>
                        <m:ctrlP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является квазиполиномом</m:t>
                        </m:r>
                      </m:e>
                    </m:d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BE9AA-AC9D-4E6D-963B-0ECD8EBE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7" y="385897"/>
                <a:ext cx="8882175" cy="553998"/>
              </a:xfrm>
              <a:prstGeom prst="rect">
                <a:avLst/>
              </a:prstGeom>
              <a:blipFill>
                <a:blip r:embed="rId2"/>
                <a:stretch>
                  <a:fillRect l="-961" t="-1099" b="-13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30F239-7CCC-4E7A-9E16-FA86EBBAFD54}"/>
                  </a:ext>
                </a:extLst>
              </p:cNvPr>
              <p:cNvSpPr txBox="1"/>
              <p:nvPr/>
            </p:nvSpPr>
            <p:spPr>
              <a:xfrm>
                <a:off x="415636" y="1018309"/>
                <a:ext cx="8346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Сначала найдем общее решение однородного уравнения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30F239-7CCC-4E7A-9E16-FA86EBBA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1018309"/>
                <a:ext cx="8346772" cy="276999"/>
              </a:xfrm>
              <a:prstGeom prst="rect">
                <a:avLst/>
              </a:prstGeom>
              <a:blipFill>
                <a:blip r:embed="rId3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FB953-D9A1-434A-B2DB-62B400C11B59}"/>
                  </a:ext>
                </a:extLst>
              </p:cNvPr>
              <p:cNvSpPr txBox="1"/>
              <p:nvPr/>
            </p:nvSpPr>
            <p:spPr>
              <a:xfrm>
                <a:off x="719795" y="1512221"/>
                <a:ext cx="9584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Характеристическое уравнение </m:t>
                      </m:r>
                      <m:sSup>
                        <m:sSup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+2=0 имеет два различных вещественных корня: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FB953-D9A1-434A-B2DB-62B400C11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5" y="1512221"/>
                <a:ext cx="9584932" cy="276999"/>
              </a:xfrm>
              <a:prstGeom prst="rect">
                <a:avLst/>
              </a:prstGeom>
              <a:blipFill>
                <a:blip r:embed="rId4"/>
                <a:stretch>
                  <a:fillRect l="-636" t="-4348" r="-19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6F66D-83FE-403B-9E3E-C38995021158}"/>
                  </a:ext>
                </a:extLst>
              </p:cNvPr>
              <p:cNvSpPr txBox="1"/>
              <p:nvPr/>
            </p:nvSpPr>
            <p:spPr>
              <a:xfrm>
                <a:off x="719795" y="2003265"/>
                <a:ext cx="4095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=2⇒ФСР: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6F66D-83FE-403B-9E3E-C38995021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5" y="2003265"/>
                <a:ext cx="4095288" cy="276999"/>
              </a:xfrm>
              <a:prstGeom prst="rect">
                <a:avLst/>
              </a:prstGeom>
              <a:blipFill>
                <a:blip r:embed="rId5"/>
                <a:stretch>
                  <a:fillRect l="-1042" t="-4444" r="-149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52E603-D509-4FBD-B98B-95B939420569}"/>
                  </a:ext>
                </a:extLst>
              </p:cNvPr>
              <p:cNvSpPr txBox="1"/>
              <p:nvPr/>
            </p:nvSpPr>
            <p:spPr>
              <a:xfrm>
                <a:off x="5337386" y="2003264"/>
                <a:ext cx="2039533" cy="27699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о.о.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52E603-D509-4FBD-B98B-95B939420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86" y="2003264"/>
                <a:ext cx="2039533" cy="276999"/>
              </a:xfrm>
              <a:prstGeom prst="rect">
                <a:avLst/>
              </a:prstGeom>
              <a:blipFill>
                <a:blip r:embed="rId6"/>
                <a:stretch>
                  <a:fillRect l="-2083" t="-2128" r="-298" b="-23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55B3C-FF3A-4F85-9B5A-24896CB2B133}"/>
                  </a:ext>
                </a:extLst>
              </p:cNvPr>
              <p:cNvSpPr txBox="1"/>
              <p:nvPr/>
            </p:nvSpPr>
            <p:spPr>
              <a:xfrm>
                <a:off x="469830" y="2445902"/>
                <a:ext cx="1422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55B3C-FF3A-4F85-9B5A-24896CB2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30" y="2445902"/>
                <a:ext cx="1422762" cy="276999"/>
              </a:xfrm>
              <a:prstGeom prst="rect">
                <a:avLst/>
              </a:prstGeom>
              <a:blipFill>
                <a:blip r:embed="rId7"/>
                <a:stretch>
                  <a:fillRect l="-3433" t="-4348" r="-1717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A3A261-CFD7-4DCC-B5F0-13AA660DBF0C}"/>
                  </a:ext>
                </a:extLst>
              </p:cNvPr>
              <p:cNvSpPr txBox="1"/>
              <p:nvPr/>
            </p:nvSpPr>
            <p:spPr>
              <a:xfrm>
                <a:off x="866558" y="2936946"/>
                <a:ext cx="656462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>
                            <m: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A3A261-CFD7-4DCC-B5F0-13AA660D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8" y="2936946"/>
                <a:ext cx="656462" cy="739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AAF747-13BC-4259-A601-F427F6EA1B83}"/>
                  </a:ext>
                </a:extLst>
              </p:cNvPr>
              <p:cNvSpPr txBox="1"/>
              <p:nvPr/>
            </p:nvSpPr>
            <p:spPr>
              <a:xfrm>
                <a:off x="836284" y="3803740"/>
                <a:ext cx="1995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AAF747-13BC-4259-A601-F427F6E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84" y="3803740"/>
                <a:ext cx="1995867" cy="276999"/>
              </a:xfrm>
              <a:prstGeom prst="rect">
                <a:avLst/>
              </a:prstGeom>
              <a:blipFill>
                <a:blip r:embed="rId9"/>
                <a:stretch>
                  <a:fillRect l="-1220" t="-2222" r="-2439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3AC99F-1B11-4C1C-8F18-AA85572F9D47}"/>
                  </a:ext>
                </a:extLst>
              </p:cNvPr>
              <p:cNvSpPr txBox="1"/>
              <p:nvPr/>
            </p:nvSpPr>
            <p:spPr>
              <a:xfrm>
                <a:off x="469830" y="4198794"/>
                <a:ext cx="4725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осталось найти коэффициент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3AC99F-1B11-4C1C-8F18-AA85572F9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30" y="4198794"/>
                <a:ext cx="4725974" cy="276999"/>
              </a:xfrm>
              <a:prstGeom prst="rect">
                <a:avLst/>
              </a:prstGeom>
              <a:blipFill>
                <a:blip r:embed="rId10"/>
                <a:stretch>
                  <a:fillRect l="-129" t="-444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0EF612B-3360-424F-9592-E262BA29AC72}"/>
                  </a:ext>
                </a:extLst>
              </p:cNvPr>
              <p:cNvSpPr/>
              <p:nvPr/>
            </p:nvSpPr>
            <p:spPr>
              <a:xfrm>
                <a:off x="423389" y="4597659"/>
                <a:ext cx="1611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0EF612B-3360-424F-9592-E262BA29A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9" y="4597659"/>
                <a:ext cx="1611082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7F1ECE6-4C35-41CC-BADC-348773FD6DBF}"/>
                  </a:ext>
                </a:extLst>
              </p:cNvPr>
              <p:cNvSpPr/>
              <p:nvPr/>
            </p:nvSpPr>
            <p:spPr>
              <a:xfrm>
                <a:off x="428188" y="5074056"/>
                <a:ext cx="1670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7F1ECE6-4C35-41CC-BADC-348773FD6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88" y="5074056"/>
                <a:ext cx="1670394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A803F9A2-B26B-4E9D-B7A8-EFD9061BFA41}"/>
                  </a:ext>
                </a:extLst>
              </p:cNvPr>
              <p:cNvSpPr/>
              <p:nvPr/>
            </p:nvSpPr>
            <p:spPr>
              <a:xfrm>
                <a:off x="4394814" y="4620238"/>
                <a:ext cx="3733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A803F9A2-B26B-4E9D-B7A8-EFD9061BF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14" y="4620238"/>
                <a:ext cx="37339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112345-FDA6-448D-BE67-08DD8B29C20A}"/>
                  </a:ext>
                </a:extLst>
              </p:cNvPr>
              <p:cNvSpPr txBox="1"/>
              <p:nvPr/>
            </p:nvSpPr>
            <p:spPr>
              <a:xfrm>
                <a:off x="4500423" y="5086477"/>
                <a:ext cx="16651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112345-FDA6-448D-BE67-08DD8B29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3" y="5086477"/>
                <a:ext cx="1665199" cy="518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C3013AB-3488-4F50-8407-E1AF99E15670}"/>
                  </a:ext>
                </a:extLst>
              </p:cNvPr>
              <p:cNvSpPr/>
              <p:nvPr/>
            </p:nvSpPr>
            <p:spPr>
              <a:xfrm>
                <a:off x="6615095" y="5040311"/>
                <a:ext cx="1421863" cy="61093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C3013AB-3488-4F50-8407-E1AF99E15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095" y="5040311"/>
                <a:ext cx="1421863" cy="6109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62AC02-0EC4-4FF3-9C52-8421F583B332}"/>
                  </a:ext>
                </a:extLst>
              </p:cNvPr>
              <p:cNvSpPr txBox="1"/>
              <p:nvPr/>
            </p:nvSpPr>
            <p:spPr>
              <a:xfrm>
                <a:off x="469830" y="5796553"/>
                <a:ext cx="34333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Ответ: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о.н.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62AC02-0EC4-4FF3-9C52-8421F583B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30" y="5796553"/>
                <a:ext cx="343331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7EDDC87-3B00-43DC-A13D-7306C298CBF7}"/>
              </a:ext>
            </a:extLst>
          </p:cNvPr>
          <p:cNvGrpSpPr/>
          <p:nvPr/>
        </p:nvGrpSpPr>
        <p:grpSpPr>
          <a:xfrm>
            <a:off x="5337386" y="2565929"/>
            <a:ext cx="5251502" cy="1358949"/>
            <a:chOff x="5195804" y="2584401"/>
            <a:chExt cx="5251502" cy="1358949"/>
          </a:xfrm>
        </p:grpSpPr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237E1CC0-5FD1-4B16-8ED8-51A23D22967B}"/>
                </a:ext>
              </a:extLst>
            </p:cNvPr>
            <p:cNvSpPr/>
            <p:nvPr/>
          </p:nvSpPr>
          <p:spPr>
            <a:xfrm>
              <a:off x="5337386" y="2584401"/>
              <a:ext cx="4967341" cy="135894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1BF9F890-4059-43DD-A95B-D1CD61D99E51}"/>
                </a:ext>
              </a:extLst>
            </p:cNvPr>
            <p:cNvGrpSpPr/>
            <p:nvPr/>
          </p:nvGrpSpPr>
          <p:grpSpPr>
            <a:xfrm>
              <a:off x="5195804" y="2687887"/>
              <a:ext cx="5251502" cy="1182648"/>
              <a:chOff x="5225276" y="2503528"/>
              <a:chExt cx="5251502" cy="1182648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78AD1CC0-169E-422C-B108-B86C19F608A1}"/>
                  </a:ext>
                </a:extLst>
              </p:cNvPr>
              <p:cNvGrpSpPr/>
              <p:nvPr/>
            </p:nvGrpSpPr>
            <p:grpSpPr>
              <a:xfrm>
                <a:off x="5225276" y="2503528"/>
                <a:ext cx="5251502" cy="1182648"/>
                <a:chOff x="2578707" y="2646577"/>
                <a:chExt cx="5251502" cy="1182648"/>
              </a:xfrm>
            </p:grpSpPr>
            <p:grpSp>
              <p:nvGrpSpPr>
                <p:cNvPr id="13" name="Группа 12">
                  <a:extLst>
                    <a:ext uri="{FF2B5EF4-FFF2-40B4-BE49-F238E27FC236}">
                      <a16:creationId xmlns:a16="http://schemas.microsoft.com/office/drawing/2014/main" id="{71B75C2A-D5C2-48AE-A92D-346862015428}"/>
                    </a:ext>
                  </a:extLst>
                </p:cNvPr>
                <p:cNvGrpSpPr/>
                <p:nvPr/>
              </p:nvGrpSpPr>
              <p:grpSpPr>
                <a:xfrm>
                  <a:off x="2756506" y="2646577"/>
                  <a:ext cx="3963665" cy="191235"/>
                  <a:chOff x="2756506" y="2646577"/>
                  <a:chExt cx="3963665" cy="19123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9D5F9932-E2CC-497C-A2D0-7A8E8B604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56506" y="2653146"/>
                        <a:ext cx="274876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oMath>
                          </m:oMathPara>
                        </a14:m>
                        <a:endParaRPr lang="ru-RU" sz="12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9D5F9932-E2CC-497C-A2D0-7A8E8B604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56506" y="2653146"/>
                        <a:ext cx="2748765" cy="18466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52" t="-3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0871BEDB-A409-4927-A383-9349E3E7CC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11507" y="2646577"/>
                        <a:ext cx="1208664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квазиполином</m:t>
                              </m:r>
                            </m:oMath>
                          </m:oMathPara>
                        </a14:m>
                        <a:endParaRPr lang="ru-RU" sz="1200" dirty="0"/>
                      </a:p>
                    </p:txBody>
                  </p:sp>
                </mc:Choice>
                <mc:Fallback xmlns="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0871BEDB-A409-4927-A383-9349E3E7CC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11507" y="2646577"/>
                        <a:ext cx="1208664" cy="18466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505" r="-15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DF0D601-13B5-4413-8688-A4353AED35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6506" y="2883291"/>
                      <a:ext cx="28623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ч.н.</m:t>
                                </m:r>
                              </m:sub>
                            </m:sSub>
                            <m:r>
                              <a:rPr lang="ru-RU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1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ru-RU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DF0D601-13B5-4413-8688-A4353AED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6506" y="2883291"/>
                      <a:ext cx="2862322" cy="18466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853" t="-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B6297462-0BA2-4599-99A8-EFB5B812F4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8707" y="3459893"/>
                      <a:ext cx="52515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=0, если 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не является корнем харатеристического урав</m:t>
                            </m:r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нения, </m:t>
                            </m:r>
                          </m:oMath>
                        </m:oMathPara>
                      </a14:m>
                      <a:endParaRPr 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a typeface="Cambria Math" panose="02040503050406030204" pitchFamily="18" charset="0"/>
                        </a:rPr>
                        <a:t>     </a:t>
                      </a:r>
                      <a14:m>
                        <m:oMath xmlns:m="http://schemas.openxmlformats.org/officeDocument/2006/math"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в противном случае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−кратность ко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рня 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oMath>
                      </a14:m>
                      <a:r>
                        <a:rPr lang="ru-RU" sz="1200" dirty="0"/>
                        <a:t> 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B6297462-0BA2-4599-99A8-EFB5B812F4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8707" y="3459893"/>
                      <a:ext cx="5251502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Прямоугольник 29">
                    <a:extLst>
                      <a:ext uri="{FF2B5EF4-FFF2-40B4-BE49-F238E27FC236}">
                        <a16:creationId xmlns:a16="http://schemas.microsoft.com/office/drawing/2014/main" id="{92A1C383-94FB-4CF5-AB5B-CEF692EE1D64}"/>
                      </a:ext>
                    </a:extLst>
                  </p:cNvPr>
                  <p:cNvSpPr/>
                  <p:nvPr/>
                </p:nvSpPr>
                <p:spPr>
                  <a:xfrm>
                    <a:off x="5337386" y="2921790"/>
                    <a:ext cx="405662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где </m:t>
                          </m:r>
                          <m:sSub>
                            <m:sSubPr>
                              <m:ctrlPr>
                                <a:rPr lang="ru-R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многочлены степени</m:t>
                          </m:r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20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ru-R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с неопределенными коэффициентами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ru-RU" sz="1200" dirty="0"/>
                  </a:p>
                </p:txBody>
              </p:sp>
            </mc:Choice>
            <mc:Fallback xmlns="">
              <p:sp>
                <p:nvSpPr>
                  <p:cNvPr id="30" name="Прямоугольник 29">
                    <a:extLst>
                      <a:ext uri="{FF2B5EF4-FFF2-40B4-BE49-F238E27FC236}">
                        <a16:creationId xmlns:a16="http://schemas.microsoft.com/office/drawing/2014/main" id="{92A1C383-94FB-4CF5-AB5B-CEF692EE1D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7386" y="2921790"/>
                    <a:ext cx="4056623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830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1419</Words>
  <Application>Microsoft Office PowerPoint</Application>
  <PresentationFormat>Широкоэкранный</PresentationFormat>
  <Paragraphs>183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PT Sans</vt:lpstr>
      <vt:lpstr>Тема Office</vt:lpstr>
      <vt:lpstr>Раздел 9 Дифференциальные уравнения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Образец</dc:title>
  <dc:creator>admin</dc:creator>
  <cp:lastModifiedBy>Лагунова Марина Витальевна</cp:lastModifiedBy>
  <cp:revision>154</cp:revision>
  <dcterms:created xsi:type="dcterms:W3CDTF">2018-09-18T08:08:21Z</dcterms:created>
  <dcterms:modified xsi:type="dcterms:W3CDTF">2020-05-18T07:59:41Z</dcterms:modified>
</cp:coreProperties>
</file>