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еснов Андрей Юрьевич" initials="ЛАЮ" lastIdx="3" clrIdx="0">
    <p:extLst>
      <p:ext uri="{19B8F6BF-5375-455C-9EA6-DF929625EA0E}">
        <p15:presenceInfo xmlns:p15="http://schemas.microsoft.com/office/powerpoint/2012/main" userId="Леснов Андрей Юрь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AD47D-B432-4F4A-B40C-087D0A3CA2BA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9ECA-C1EE-4276-91E8-D6EE6B170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7E10-6A88-4A3F-8AB7-B3396C1C82B7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6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3F87-587B-4596-B601-31700AFF5CDC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65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6A39-B22E-49CF-A9DD-BAE6BFE84FEF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18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3B1-1C34-46F9-BC9D-C4B4620FB767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3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9D9-298F-404B-BEBB-510E55235D0E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0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1188-4162-40C3-A6B9-7664049E94BB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0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AB9-4FB3-4D8A-B14F-94A80BEE2C7D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482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93B-46C1-4542-AE9F-6C616D559C78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B994-CA5A-4874-8B35-99638F5455F5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9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CEC-7FE5-463A-B5FE-F09B1FF1DDA9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03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1FDD-9081-4B74-97D9-365765835A41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71D-7070-4ABD-9D4D-4312FEB52E54}" type="datetime1">
              <a:rPr lang="ru-RU" smtClean="0"/>
              <a:t>27.01.2020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1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B4-C824-44B7-8449-42CB6606D905}" type="datetime1">
              <a:rPr lang="ru-RU" smtClean="0"/>
              <a:t>27.01.2020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3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433-DC21-4E74-A5E8-5B70361E6929}" type="datetime1">
              <a:rPr lang="ru-RU" smtClean="0"/>
              <a:t>27.01.2020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26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0141-A740-4F48-AD04-43E5EF741AB1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1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D5F-DB96-472A-9E1F-55FE658136C2}" type="datetime1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ADBA-649A-4B11-A6A5-77ABE89BFCF3}" type="datetime1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E4DAF6-81B8-4D9B-AF45-1936B44E7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10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5000"/>
                <a:lumOff val="95000"/>
              </a:schemeClr>
            </a:gs>
            <a:gs pos="12000">
              <a:schemeClr val="accent3">
                <a:lumMod val="45000"/>
                <a:lumOff val="55000"/>
              </a:schemeClr>
            </a:gs>
            <a:gs pos="12000">
              <a:schemeClr val="accent3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51F4B-E2DC-4957-B3A4-66DF3796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55" y="2574285"/>
            <a:ext cx="6206289" cy="1468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Курсовая работа</a:t>
            </a:r>
            <a:br>
              <a:rPr lang="ru-RU" sz="3600" dirty="0"/>
            </a:br>
            <a:br>
              <a:rPr lang="en-US" b="1" dirty="0"/>
            </a:br>
            <a:r>
              <a:rPr lang="ru-RU" sz="4400" b="1" dirty="0"/>
              <a:t>Нейронные сети: реализация, применение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E84F6-04C9-4D88-9B53-A1C2123A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5455182"/>
            <a:ext cx="8915399" cy="860400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Автор: Леснов Андрей Юрьевич</a:t>
            </a:r>
          </a:p>
          <a:p>
            <a:pPr algn="r"/>
            <a:r>
              <a:rPr lang="ru-RU" b="1" dirty="0"/>
              <a:t>Руководитель: Крылова Елена Геннадьевна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64FE02-448F-4A1F-BD49-E80109E037A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642" y="3952340"/>
            <a:ext cx="9816357" cy="271315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20CEB05-CE08-4C22-86BA-0F4F660C3E64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860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err="1"/>
              <a:t>Свёрточные</a:t>
            </a:r>
            <a:r>
              <a:rPr lang="ru-RU" b="1" dirty="0"/>
              <a:t> ИНС (</a:t>
            </a:r>
            <a:r>
              <a:rPr lang="en-US" b="1" dirty="0"/>
              <a:t>CNN)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E1B71-B68B-45EB-B346-D2CE123D1D8F}"/>
              </a:ext>
            </a:extLst>
          </p:cNvPr>
          <p:cNvSpPr txBox="1"/>
          <p:nvPr/>
        </p:nvSpPr>
        <p:spPr>
          <a:xfrm>
            <a:off x="1925053" y="1937084"/>
            <a:ext cx="927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Использование в задачах распознавания образов, работы со звуком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636294D-51F4-45E3-8168-9B4CF284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2" y="2753714"/>
            <a:ext cx="7230979" cy="1022684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Свёртка</a:t>
            </a:r>
          </a:p>
          <a:p>
            <a:r>
              <a:rPr lang="ru-RU" sz="2400" dirty="0"/>
              <a:t>Промежуточные итоги (карты признаков)</a:t>
            </a:r>
          </a:p>
          <a:p>
            <a:pPr marL="0" indent="0">
              <a:buNone/>
            </a:pPr>
            <a:endParaRPr lang="ru-RU" sz="2400" dirty="0">
              <a:effectLst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64157C-76AA-45BE-812D-BE330D67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7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7D9360C-4938-4870-9337-98DE2293C1E2}"/>
              </a:ext>
            </a:extLst>
          </p:cNvPr>
          <p:cNvSpPr txBox="1">
            <a:spLocks/>
          </p:cNvSpPr>
          <p:nvPr/>
        </p:nvSpPr>
        <p:spPr>
          <a:xfrm>
            <a:off x="1925053" y="667332"/>
            <a:ext cx="9264315" cy="1113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err="1"/>
              <a:t>Генеративно</a:t>
            </a:r>
            <a:r>
              <a:rPr lang="ru-RU" b="1" dirty="0"/>
              <a:t>-состязательные ИНС (</a:t>
            </a:r>
            <a:r>
              <a:rPr lang="en-US" b="1" dirty="0"/>
              <a:t>GAN)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C82E56-1DEE-4E4D-AFAD-4A94E703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18" y="1780673"/>
            <a:ext cx="10115732" cy="4400344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694E1D4-9303-4184-80E6-755FCF07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2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7790511-E71B-422B-A74D-72B0BBA51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32400"/>
              </p:ext>
            </p:extLst>
          </p:nvPr>
        </p:nvGraphicFramePr>
        <p:xfrm>
          <a:off x="1925053" y="2145903"/>
          <a:ext cx="9408696" cy="134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232">
                  <a:extLst>
                    <a:ext uri="{9D8B030D-6E8A-4147-A177-3AD203B41FA5}">
                      <a16:colId xmlns:a16="http://schemas.microsoft.com/office/drawing/2014/main" val="207245533"/>
                    </a:ext>
                  </a:extLst>
                </a:gridCol>
                <a:gridCol w="3136232">
                  <a:extLst>
                    <a:ext uri="{9D8B030D-6E8A-4147-A177-3AD203B41FA5}">
                      <a16:colId xmlns:a16="http://schemas.microsoft.com/office/drawing/2014/main" val="3013488900"/>
                    </a:ext>
                  </a:extLst>
                </a:gridCol>
                <a:gridCol w="3136232">
                  <a:extLst>
                    <a:ext uri="{9D8B030D-6E8A-4147-A177-3AD203B41FA5}">
                      <a16:colId xmlns:a16="http://schemas.microsoft.com/office/drawing/2014/main" val="3137583777"/>
                    </a:ext>
                  </a:extLst>
                </a:gridCol>
              </a:tblGrid>
              <a:tr h="67208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тип задач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2 тип задач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 тип задач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78106683"/>
                  </a:ext>
                </a:extLst>
              </a:tr>
              <a:tr h="67144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Алгоритм и правила решения </a:t>
                      </a:r>
                      <a:r>
                        <a:rPr lang="ru-RU" b="1" dirty="0"/>
                        <a:t>известны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Алгоритм и правила решения </a:t>
                      </a:r>
                      <a:r>
                        <a:rPr lang="ru-RU" b="1" dirty="0"/>
                        <a:t>не до конца изучены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Алгоритм и правила решения </a:t>
                      </a:r>
                      <a:r>
                        <a:rPr lang="ru-RU" b="1" dirty="0"/>
                        <a:t>не известны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94886209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D4F44A-E745-4171-8659-05C6A6EBF5E1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Применение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EA658027-68BC-48B1-8EEE-3035D1AD3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48720"/>
              </p:ext>
            </p:extLst>
          </p:nvPr>
        </p:nvGraphicFramePr>
        <p:xfrm>
          <a:off x="8193507" y="3549032"/>
          <a:ext cx="3140242" cy="6141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0242">
                  <a:extLst>
                    <a:ext uri="{9D8B030D-6E8A-4147-A177-3AD203B41FA5}">
                      <a16:colId xmlns:a16="http://schemas.microsoft.com/office/drawing/2014/main" val="607622707"/>
                    </a:ext>
                  </a:extLst>
                </a:gridCol>
              </a:tblGrid>
              <a:tr h="61416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Здесь используют ИНС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514525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299F27-2415-4DD1-B31D-83EDCFD1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35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1A21916-3B91-4A85-B8AD-9ADA0FA412A0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Примеры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CEBB47-79CD-4908-A14E-4771785A0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72" y="828108"/>
            <a:ext cx="6868263" cy="30580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00B32E-1E44-46A5-9007-075D292471BA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631"/>
          <a:stretch/>
        </p:blipFill>
        <p:spPr bwMode="auto">
          <a:xfrm>
            <a:off x="5042472" y="3886200"/>
            <a:ext cx="6868263" cy="27350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39ADFDFF-BE51-4407-B771-1FFD548E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953" y="1886283"/>
            <a:ext cx="3669632" cy="33177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Tesla </a:t>
            </a:r>
            <a:r>
              <a:rPr lang="ru-RU" sz="2400" dirty="0"/>
              <a:t>автопилот</a:t>
            </a:r>
            <a:endParaRPr lang="ru-RU" sz="2400" dirty="0">
              <a:effectLst/>
            </a:endParaRPr>
          </a:p>
          <a:p>
            <a:r>
              <a:rPr lang="en-US" sz="2400" dirty="0" err="1"/>
              <a:t>StyleGAN</a:t>
            </a:r>
            <a:r>
              <a:rPr lang="en-US" sz="2400" dirty="0"/>
              <a:t> (Nvidia)</a:t>
            </a:r>
            <a:endParaRPr lang="ru-RU" sz="2400" dirty="0">
              <a:effectLst/>
            </a:endParaRPr>
          </a:p>
          <a:p>
            <a:r>
              <a:rPr lang="en-US" sz="2400" dirty="0">
                <a:effectLst/>
              </a:rPr>
              <a:t>GPT-2 (</a:t>
            </a:r>
            <a:r>
              <a:rPr lang="en-US" sz="2400" dirty="0" err="1">
                <a:effectLst/>
              </a:rPr>
              <a:t>OpenAI</a:t>
            </a:r>
            <a:r>
              <a:rPr lang="en-US" sz="2400" dirty="0">
                <a:effectLst/>
              </a:rPr>
              <a:t>)</a:t>
            </a:r>
          </a:p>
          <a:p>
            <a:r>
              <a:rPr lang="en-US" sz="2400" dirty="0" err="1"/>
              <a:t>AplphaGO</a:t>
            </a:r>
            <a:r>
              <a:rPr lang="en-US" sz="2400" dirty="0"/>
              <a:t> (DeepMind)</a:t>
            </a:r>
          </a:p>
          <a:p>
            <a:r>
              <a:rPr lang="en-US" sz="2400" dirty="0" err="1"/>
              <a:t>GauGAN</a:t>
            </a:r>
            <a:r>
              <a:rPr lang="en-US" sz="2400" dirty="0"/>
              <a:t> (Nvidia)</a:t>
            </a:r>
          </a:p>
          <a:p>
            <a:r>
              <a:rPr lang="en-US" sz="2400" dirty="0"/>
              <a:t>Project Debater (IBM)</a:t>
            </a:r>
          </a:p>
          <a:p>
            <a:r>
              <a:rPr lang="en-US" sz="2400" dirty="0"/>
              <a:t>Watson (IBM)</a:t>
            </a:r>
          </a:p>
          <a:p>
            <a:endParaRPr lang="ru-RU" sz="2400" dirty="0"/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949343-A18C-4A90-BB3A-4295AFAC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4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3B127C-4F35-49C7-B3B6-D5D3D9BD0BB1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Заключение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F6FCF78-A4BE-467B-95F4-C72E545314CA}"/>
              </a:ext>
            </a:extLst>
          </p:cNvPr>
          <p:cNvSpPr txBox="1">
            <a:spLocks/>
          </p:cNvSpPr>
          <p:nvPr/>
        </p:nvSpPr>
        <p:spPr>
          <a:xfrm>
            <a:off x="1925053" y="2508584"/>
            <a:ext cx="8247647" cy="353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Чего ждать с развитием технологий ИИ?</a:t>
            </a:r>
          </a:p>
          <a:p>
            <a:r>
              <a:rPr lang="ru-RU" sz="2400" dirty="0"/>
              <a:t>Можно ли сказать, что ИНС – это ИИ?</a:t>
            </a:r>
          </a:p>
          <a:p>
            <a:r>
              <a:rPr lang="ru-RU" sz="2400" dirty="0"/>
              <a:t>Помогут ли нейронные сети понять, что такое интеллект?</a:t>
            </a:r>
          </a:p>
          <a:p>
            <a:pPr marL="0" indent="0">
              <a:buFont typeface="Wingdings 3" charset="2"/>
              <a:buNone/>
            </a:pPr>
            <a:endParaRPr lang="ru-RU" sz="2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6B292F-C18F-4E12-B9CB-8092DB46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8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DD790B2-662E-4BCC-96B1-9BD42685CB39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Список источников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1CCEC4D-0635-4267-8F24-C8BA1028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320801"/>
            <a:ext cx="10439400" cy="5537199"/>
          </a:xfrm>
        </p:spPr>
        <p:txBody>
          <a:bodyPr>
            <a:normAutofit fontScale="77500" lnSpcReduction="20000"/>
          </a:bodyPr>
          <a:lstStyle/>
          <a:p>
            <a:pPr lvl="0">
              <a:buFont typeface="+mj-lt"/>
              <a:buAutoNum type="arabicPeriod"/>
            </a:pPr>
            <a:r>
              <a:rPr lang="ru-RU" dirty="0"/>
              <a:t>Гудфеллоу Я. </a:t>
            </a:r>
            <a:r>
              <a:rPr lang="ru-RU" dirty="0" err="1"/>
              <a:t>Бенджио</a:t>
            </a:r>
            <a:r>
              <a:rPr lang="ru-RU" dirty="0"/>
              <a:t> И. </a:t>
            </a:r>
            <a:r>
              <a:rPr lang="ru-RU" dirty="0" err="1"/>
              <a:t>Курвилль</a:t>
            </a:r>
            <a:r>
              <a:rPr lang="ru-RU" dirty="0"/>
              <a:t> А. Глубокое обучение. - М.: ДМК, 2018. - 653 с.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Рашид </a:t>
            </a:r>
            <a:r>
              <a:rPr lang="en-US" dirty="0"/>
              <a:t>T</a:t>
            </a:r>
            <a:r>
              <a:rPr lang="ru-RU" dirty="0"/>
              <a:t>. Создаем нейронную сеть. М.: Диалектика, 2017. - 272 с.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Душкин Р. Искусственный интеллект. М.: ДМК, 2019. - 280 с.</a:t>
            </a:r>
          </a:p>
          <a:p>
            <a:pPr lvl="0">
              <a:buFont typeface="+mj-lt"/>
              <a:buAutoNum type="arabicPeriod"/>
            </a:pPr>
            <a:r>
              <a:rPr lang="ru-RU" dirty="0" err="1"/>
              <a:t>Боршигов</a:t>
            </a:r>
            <a:r>
              <a:rPr lang="ru-RU" dirty="0"/>
              <a:t> К. </a:t>
            </a:r>
            <a:r>
              <a:rPr lang="ru-RU" dirty="0" err="1"/>
              <a:t>Генеративно</a:t>
            </a:r>
            <a:r>
              <a:rPr lang="ru-RU" dirty="0"/>
              <a:t>-состязательная нейросеть (GAN) // NEUROHIVE.IO: новости </a:t>
            </a:r>
            <a:r>
              <a:rPr lang="en-US" dirty="0"/>
              <a:t>deep learning</a:t>
            </a:r>
            <a:r>
              <a:rPr lang="ru-RU" dirty="0"/>
              <a:t>. – 2018. – URL: https://neurohive.io/ru/osnovy-data-science/gan-rukovodstvo-dlja-novichkov/. – (дата обращения: 07.01.2020).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Исаков С. Как работает нейронная сеть // NEUROHIVE.IO: новости </a:t>
            </a:r>
            <a:r>
              <a:rPr lang="en-US" dirty="0"/>
              <a:t>deep learning</a:t>
            </a:r>
            <a:r>
              <a:rPr lang="ru-RU" dirty="0"/>
              <a:t>. – 2018. – URL: https://neurohive.io/ru/osnovy-data-science/osnovy-nejronnyh-setej-algoritmy-obuchenie-funkcii-aktivacii-i-poteri/. – (дата обращения: 24.12.2019).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Беликова К. Обучение нейросети с учителем, без учителя, с подкреплением // NEUROHIVE.IO: новости </a:t>
            </a:r>
            <a:r>
              <a:rPr lang="en-US" dirty="0"/>
              <a:t>deep learning</a:t>
            </a:r>
            <a:r>
              <a:rPr lang="ru-RU" dirty="0"/>
              <a:t>. – 2018. – URL: https://neurohive.io/ru/osnovy-data-science/obuchenie-s-uchitelem-bez-uchitelja-s-podkrepleniem/. – (дата обращения: 08.01.2020).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Редакция блога </a:t>
            </a:r>
            <a:r>
              <a:rPr lang="ru-RU" dirty="0" err="1"/>
              <a:t>Ingate</a:t>
            </a:r>
            <a:r>
              <a:rPr lang="ru-RU" dirty="0"/>
              <a:t>. Нейронные сети: какие бывают и как их используют бренды // </a:t>
            </a:r>
            <a:r>
              <a:rPr lang="en-US" dirty="0"/>
              <a:t>BLOG</a:t>
            </a:r>
            <a:r>
              <a:rPr lang="ru-RU" dirty="0"/>
              <a:t>.</a:t>
            </a:r>
            <a:r>
              <a:rPr lang="en-US" dirty="0"/>
              <a:t>INGATE</a:t>
            </a:r>
            <a:r>
              <a:rPr lang="ru-RU" dirty="0"/>
              <a:t>.</a:t>
            </a:r>
            <a:r>
              <a:rPr lang="en-US" dirty="0"/>
              <a:t>RU</a:t>
            </a:r>
            <a:r>
              <a:rPr lang="ru-RU" dirty="0"/>
              <a:t>: Блог об интернет-маркетинге. – 2017. – URL: https://blog.ingate.ru/detail/neyronnye-seti-kakie-byvayut-i-kak-ikh-ispolzuyut-brendy/. – (дата обращения: 29.12.2019).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Ефремова Н. Нейронные сети: практическое применение // </a:t>
            </a:r>
            <a:r>
              <a:rPr lang="en-US" dirty="0"/>
              <a:t>HABR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: Коллективный блог. – 2017. – URL: https://habr.com/ru/post/322392/. – (дата обращения: 03.01.2020).</a:t>
            </a:r>
          </a:p>
          <a:p>
            <a:pPr lvl="0">
              <a:buFont typeface="+mj-lt"/>
              <a:buAutoNum type="arabicPeriod"/>
            </a:pPr>
            <a:r>
              <a:rPr lang="ru-RU" dirty="0" err="1"/>
              <a:t>Tesla</a:t>
            </a:r>
            <a:r>
              <a:rPr lang="ru-RU" dirty="0"/>
              <a:t>. Как </a:t>
            </a:r>
            <a:r>
              <a:rPr lang="ru-RU" dirty="0" err="1"/>
              <a:t>Tesla</a:t>
            </a:r>
            <a:r>
              <a:rPr lang="ru-RU" dirty="0"/>
              <a:t> обучает автопилот // </a:t>
            </a:r>
            <a:r>
              <a:rPr lang="en-US" dirty="0"/>
              <a:t>HABR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: Коллективный блог. – 2019. – URL: https://habr.com/ru/post/450796/. – (дата обращения: 04.01.2020).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Бунин О. Введение в архитектуры нейронных сетей // </a:t>
            </a:r>
            <a:r>
              <a:rPr lang="en-US" dirty="0"/>
              <a:t>HABR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: Коллективный блог. – 2017. – URL: https://habr.com/ru/company/oleg-bunin/blog/340184/. – (дата обращения: 03.01.2020).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Rouse M. Artificial intelligence // SEARCHENTERPRISEAI.TECHTARGET.COM – 2019. – URL: https://searchenterpriseai.techtarget.com/definition/AI-Artificial-Intelligence. – (</a:t>
            </a:r>
            <a:r>
              <a:rPr lang="ru-RU" dirty="0"/>
              <a:t>дата обращения</a:t>
            </a:r>
            <a:r>
              <a:rPr lang="en-US" dirty="0"/>
              <a:t>: 08.01.2020).</a:t>
            </a:r>
            <a:endParaRPr lang="ru-RU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Culurciello</a:t>
            </a:r>
            <a:r>
              <a:rPr lang="en-US" dirty="0"/>
              <a:t> E. Neural network architectures // TOWARDSDATASCIENCE.COM – 2017. – URL: https://towardsdatascience.com/neural-network-architectures-156e5bad51ba. – (</a:t>
            </a:r>
            <a:r>
              <a:rPr lang="ru-RU" dirty="0"/>
              <a:t>дата обращения</a:t>
            </a:r>
            <a:r>
              <a:rPr lang="en-US" dirty="0"/>
              <a:t>: 12.01.2020).</a:t>
            </a:r>
            <a:endParaRPr lang="ru-RU" dirty="0"/>
          </a:p>
          <a:p>
            <a:endParaRPr lang="ru-RU" sz="2400" dirty="0"/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7F428B8-52D0-4606-8CB6-AE48EBB9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2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4CCADF-8EF5-44FC-92BB-F3C14BF1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3" y="2738585"/>
            <a:ext cx="7885697" cy="2511426"/>
          </a:xfrm>
        </p:spPr>
        <p:txBody>
          <a:bodyPr/>
          <a:lstStyle/>
          <a:p>
            <a:r>
              <a:rPr lang="ru-RU" sz="2400" dirty="0">
                <a:effectLst/>
              </a:rPr>
              <a:t>Введение в теорию искусственных нейронных сетей</a:t>
            </a:r>
          </a:p>
          <a:p>
            <a:r>
              <a:rPr lang="ru-RU" sz="2400" dirty="0">
                <a:effectLst/>
              </a:rPr>
              <a:t>Реализация ИНС</a:t>
            </a:r>
          </a:p>
          <a:p>
            <a:r>
              <a:rPr lang="ru-RU" sz="2400" dirty="0">
                <a:effectLst/>
              </a:rPr>
              <a:t>Обзор областей применения ИНС </a:t>
            </a:r>
          </a:p>
          <a:p>
            <a:r>
              <a:rPr lang="ru-RU" sz="2400" dirty="0">
                <a:effectLst/>
              </a:rPr>
              <a:t>Будущее и перспективы технологии ИНС</a:t>
            </a: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29EA14-DEA4-4D74-A2F5-3103E413B67F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Цель работы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AFEE7F-AC65-4D9A-9630-F9072EB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5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Похожее изображение">
            <a:extLst>
              <a:ext uri="{FF2B5EF4-FFF2-40B4-BE49-F238E27FC236}">
                <a16:creationId xmlns:a16="http://schemas.microsoft.com/office/drawing/2014/main" id="{3CF20C56-4A64-4D3E-B6BB-32483CD10AC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"/>
          <a:stretch/>
        </p:blipFill>
        <p:spPr bwMode="auto">
          <a:xfrm>
            <a:off x="6668798" y="667332"/>
            <a:ext cx="4038118" cy="26090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Картинки по запросу Donald O. Hebb">
            <a:extLst>
              <a:ext uri="{FF2B5EF4-FFF2-40B4-BE49-F238E27FC236}">
                <a16:creationId xmlns:a16="http://schemas.microsoft.com/office/drawing/2014/main" id="{62C35B05-C873-4253-9543-56D8342F578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9986" y="3589400"/>
            <a:ext cx="4038117" cy="26500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8ED6C8-F541-481F-9892-B786B86D744A}"/>
              </a:ext>
            </a:extLst>
          </p:cNvPr>
          <p:cNvSpPr txBox="1"/>
          <p:nvPr/>
        </p:nvSpPr>
        <p:spPr>
          <a:xfrm>
            <a:off x="6668798" y="3266754"/>
            <a:ext cx="2878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err="1"/>
              <a:t>Уорен</a:t>
            </a:r>
            <a:r>
              <a:rPr lang="ru-RU" sz="1200" b="1" dirty="0"/>
              <a:t> Мак-</a:t>
            </a:r>
            <a:r>
              <a:rPr lang="ru-RU" sz="1200" b="1" dirty="0" err="1"/>
              <a:t>Каллок</a:t>
            </a:r>
            <a:r>
              <a:rPr lang="ru-RU" sz="1200" b="1" dirty="0"/>
              <a:t>, Уолтер </a:t>
            </a:r>
            <a:r>
              <a:rPr lang="ru-RU" sz="1200" b="1" dirty="0" err="1"/>
              <a:t>Питтс</a:t>
            </a:r>
            <a:endParaRPr lang="ru-RU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CAC71-809B-433E-8AC5-CE94910FA648}"/>
              </a:ext>
            </a:extLst>
          </p:cNvPr>
          <p:cNvSpPr txBox="1"/>
          <p:nvPr/>
        </p:nvSpPr>
        <p:spPr>
          <a:xfrm>
            <a:off x="6668798" y="6239482"/>
            <a:ext cx="2679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Дональд </a:t>
            </a:r>
            <a:r>
              <a:rPr lang="ru-RU" sz="1200" b="1" dirty="0" err="1"/>
              <a:t>Хебб</a:t>
            </a:r>
            <a:endParaRPr lang="ru-RU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C5D42-A0AB-4DB0-87B6-FCEB724558DA}"/>
              </a:ext>
            </a:extLst>
          </p:cNvPr>
          <p:cNvSpPr txBox="1"/>
          <p:nvPr/>
        </p:nvSpPr>
        <p:spPr>
          <a:xfrm>
            <a:off x="1925053" y="2076006"/>
            <a:ext cx="47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Основоположники понятия «Искусственная нейронная сеть»</a:t>
            </a:r>
          </a:p>
          <a:p>
            <a:r>
              <a:rPr lang="ru-RU" sz="2400" dirty="0"/>
              <a:t>1943 год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5AECD-1C81-4B0C-AB68-62FCABECE29C}"/>
              </a:ext>
            </a:extLst>
          </p:cNvPr>
          <p:cNvSpPr txBox="1"/>
          <p:nvPr/>
        </p:nvSpPr>
        <p:spPr>
          <a:xfrm>
            <a:off x="1924459" y="5033557"/>
            <a:ext cx="47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Предложен первый работающий алгоритм обучения ИНС</a:t>
            </a:r>
          </a:p>
          <a:p>
            <a:r>
              <a:rPr lang="ru-RU" sz="2400" dirty="0"/>
              <a:t>1949 год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DCFF8ED0-72F0-4771-B176-0C8207B05AC8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Предыстория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E542FB-8ECC-4C6F-91C8-EEA51F05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6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Frank Rosenblatt works on his perceptron—an early model for neural networks.">
            <a:extLst>
              <a:ext uri="{FF2B5EF4-FFF2-40B4-BE49-F238E27FC236}">
                <a16:creationId xmlns:a16="http://schemas.microsoft.com/office/drawing/2014/main" id="{1E6F28D5-FCB1-4E30-9316-3F5EB20263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1" y="570125"/>
            <a:ext cx="5213683" cy="293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F4857-5FDF-442F-8093-D6ED073B13D4}"/>
              </a:ext>
            </a:extLst>
          </p:cNvPr>
          <p:cNvPicPr/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008"/>
          <a:stretch/>
        </p:blipFill>
        <p:spPr bwMode="auto">
          <a:xfrm>
            <a:off x="6088943" y="3868478"/>
            <a:ext cx="5213683" cy="2041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E0DD18-8EC9-4EB3-B002-6768EC90585B}"/>
              </a:ext>
            </a:extLst>
          </p:cNvPr>
          <p:cNvSpPr txBox="1"/>
          <p:nvPr/>
        </p:nvSpPr>
        <p:spPr>
          <a:xfrm>
            <a:off x="6088943" y="3508746"/>
            <a:ext cx="2679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Фрэнк </a:t>
            </a:r>
            <a:r>
              <a:rPr lang="ru-RU" sz="1200" b="1" dirty="0" err="1"/>
              <a:t>Розенблатт</a:t>
            </a:r>
            <a:endParaRPr lang="ru-RU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E67AA-E0B1-4013-BF28-BDC87077EB43}"/>
              </a:ext>
            </a:extLst>
          </p:cNvPr>
          <p:cNvSpPr txBox="1"/>
          <p:nvPr/>
        </p:nvSpPr>
        <p:spPr>
          <a:xfrm>
            <a:off x="6088943" y="5910360"/>
            <a:ext cx="2679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Джон Маккарти, Марвин Минский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E2C72-6C4D-41D8-A721-82B0779E6CE4}"/>
              </a:ext>
            </a:extLst>
          </p:cNvPr>
          <p:cNvSpPr txBox="1"/>
          <p:nvPr/>
        </p:nvSpPr>
        <p:spPr>
          <a:xfrm>
            <a:off x="1925053" y="2677749"/>
            <a:ext cx="416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 «Перцептрона»</a:t>
            </a:r>
          </a:p>
          <a:p>
            <a:r>
              <a:rPr lang="ru-RU" sz="2400" dirty="0"/>
              <a:t>1957 год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C3C2-CB1F-49DA-8CEC-D5AD1C48CA7B}"/>
              </a:ext>
            </a:extLst>
          </p:cNvPr>
          <p:cNvSpPr txBox="1"/>
          <p:nvPr/>
        </p:nvSpPr>
        <p:spPr>
          <a:xfrm>
            <a:off x="1925053" y="4271846"/>
            <a:ext cx="4163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Основание первой научной лаборатории, занимающейся исследованиями в сфере ИИ</a:t>
            </a:r>
          </a:p>
          <a:p>
            <a:r>
              <a:rPr lang="ru-RU" sz="2400" dirty="0"/>
              <a:t>1959 год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713156-BC2F-4FC6-945A-0FEA38C1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3" y="667333"/>
            <a:ext cx="7885697" cy="1478570"/>
          </a:xfrm>
        </p:spPr>
        <p:txBody>
          <a:bodyPr/>
          <a:lstStyle/>
          <a:p>
            <a:r>
              <a:rPr lang="ru-RU" b="1" dirty="0"/>
              <a:t>Предыстория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399330-B395-43FC-9708-119B83C0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6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63086AA3-B911-4416-AD9A-BE81C65B2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811253" y="1658138"/>
            <a:ext cx="6176806" cy="305396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491842-8549-4A95-99BF-7FDE84BE3712}"/>
              </a:ext>
            </a:extLst>
          </p:cNvPr>
          <p:cNvSpPr txBox="1"/>
          <p:nvPr/>
        </p:nvSpPr>
        <p:spPr>
          <a:xfrm>
            <a:off x="5811253" y="4712098"/>
            <a:ext cx="5123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Упрощённая структура биологического нейрона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FA4B98FB-1EF0-416B-998A-F92218BACB91}"/>
              </a:ext>
            </a:extLst>
          </p:cNvPr>
          <p:cNvSpPr txBox="1">
            <a:spLocks/>
          </p:cNvSpPr>
          <p:nvPr/>
        </p:nvSpPr>
        <p:spPr>
          <a:xfrm>
            <a:off x="2381250" y="1937084"/>
            <a:ext cx="3141246" cy="253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E94D1-9232-4E87-B9FC-048DE06A5575}"/>
              </a:ext>
            </a:extLst>
          </p:cNvPr>
          <p:cNvSpPr txBox="1"/>
          <p:nvPr/>
        </p:nvSpPr>
        <p:spPr>
          <a:xfrm>
            <a:off x="1925053" y="1937084"/>
            <a:ext cx="359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Нейрон – единица, которая хранит алгоритм и информацию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2FDD47E0-67A5-43A9-9F36-E3258C612E63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Биологический нейрон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E9A61A-AECF-48A7-B3E1-572DF136F61F}"/>
              </a:ext>
            </a:extLst>
          </p:cNvPr>
          <p:cNvSpPr txBox="1"/>
          <p:nvPr/>
        </p:nvSpPr>
        <p:spPr>
          <a:xfrm>
            <a:off x="1925053" y="3702960"/>
            <a:ext cx="3597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Основные функции биологического нейрона, позволяющие создать его математическую модель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EB54A8-9D8A-48BE-8330-30B34F74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5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66A54B-E67D-4B7A-BA34-245CF5A4A0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1087452"/>
            <a:ext cx="5899484" cy="54545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A34827-A6D0-4775-8B45-F63DB85D1CCE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Искусственный нейрон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C03DB10-EBBC-40E0-83FC-62F72626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3" y="1937084"/>
            <a:ext cx="3669632" cy="2511426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Синапсы, веса</a:t>
            </a:r>
          </a:p>
          <a:p>
            <a:r>
              <a:rPr lang="ru-RU" sz="2400" dirty="0">
                <a:effectLst/>
              </a:rPr>
              <a:t>Сумматор</a:t>
            </a:r>
          </a:p>
          <a:p>
            <a:r>
              <a:rPr lang="ru-RU" sz="2400" dirty="0">
                <a:effectLst/>
              </a:rPr>
              <a:t>Функция активации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0143964-6335-42A7-8DF7-83E28A4D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3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7C29722-5B13-4F27-B07F-700FDE8DD33E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Функция активации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1105E-5DCF-41BA-9C76-B17D56B8C12E}"/>
              </a:ext>
            </a:extLst>
          </p:cNvPr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378"/>
          <a:stretch/>
        </p:blipFill>
        <p:spPr bwMode="auto">
          <a:xfrm>
            <a:off x="6669506" y="667333"/>
            <a:ext cx="3763388" cy="23572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89F95D-DFC9-4D80-BA47-F7CC608C929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26" b="2699"/>
          <a:stretch/>
        </p:blipFill>
        <p:spPr bwMode="auto">
          <a:xfrm>
            <a:off x="6669507" y="3479148"/>
            <a:ext cx="3763387" cy="29334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E915E-5670-420B-B36B-6E74506B0948}"/>
              </a:ext>
            </a:extLst>
          </p:cNvPr>
          <p:cNvSpPr txBox="1"/>
          <p:nvPr/>
        </p:nvSpPr>
        <p:spPr>
          <a:xfrm>
            <a:off x="1925053" y="1937084"/>
            <a:ext cx="359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Сумматор и функция активации – </a:t>
            </a:r>
            <a:r>
              <a:rPr lang="ru-RU" sz="2400" i="1" dirty="0"/>
              <a:t>«тело» </a:t>
            </a:r>
            <a:r>
              <a:rPr lang="ru-RU" sz="2400" dirty="0"/>
              <a:t>искусственного нейрона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A7A52E4-680E-4137-ACA9-48147557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3" y="3415654"/>
            <a:ext cx="3669632" cy="2511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</a:rPr>
              <a:t>Сигналы:</a:t>
            </a:r>
          </a:p>
          <a:p>
            <a:r>
              <a:rPr lang="en-US" sz="2400" b="1" dirty="0">
                <a:effectLst/>
              </a:rPr>
              <a:t> </a:t>
            </a:r>
            <a:r>
              <a:rPr lang="ru-RU" sz="2400" b="1" dirty="0">
                <a:effectLst/>
              </a:rPr>
              <a:t>0 или 1</a:t>
            </a:r>
          </a:p>
          <a:p>
            <a:r>
              <a:rPr lang="en-US" sz="2400" b="1" dirty="0"/>
              <a:t> </a:t>
            </a:r>
            <a:r>
              <a:rPr lang="ru-RU" sz="2400" b="1" dirty="0"/>
              <a:t>0 </a:t>
            </a:r>
            <a:r>
              <a:rPr lang="en-US" sz="2400" b="1" dirty="0"/>
              <a:t>&lt; out &lt; 1</a:t>
            </a:r>
          </a:p>
          <a:p>
            <a:r>
              <a:rPr lang="en-US" sz="2400" b="1" dirty="0"/>
              <a:t>-1 &lt; out &lt; 1</a:t>
            </a:r>
            <a:endParaRPr lang="ru-RU" b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E3E47E-819C-4083-9467-E4A30681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21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9547114-4265-4F49-BA62-798E2042B2B2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Архитектура нейронных сетей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67F388-C03D-4663-BB97-E37F75EEAC5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5629" y="3259075"/>
            <a:ext cx="7379729" cy="29060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D5FB8-B0FD-4B2F-A8FB-A3FEF89CF3E6}"/>
              </a:ext>
            </a:extLst>
          </p:cNvPr>
          <p:cNvSpPr txBox="1"/>
          <p:nvPr/>
        </p:nvSpPr>
        <p:spPr>
          <a:xfrm>
            <a:off x="2715629" y="6187429"/>
            <a:ext cx="5123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Сеть прямого распространения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82619C6-6ADD-47B6-BB49-C0349BB5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3" y="1937084"/>
            <a:ext cx="3669632" cy="1022684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Слои</a:t>
            </a:r>
          </a:p>
          <a:p>
            <a:r>
              <a:rPr lang="ru-RU" sz="2400" dirty="0">
                <a:effectLst/>
              </a:rPr>
              <a:t>Синаптические связи</a:t>
            </a:r>
          </a:p>
          <a:p>
            <a:pPr marL="0" indent="0">
              <a:buNone/>
            </a:pPr>
            <a:endParaRPr lang="ru-RU" sz="2400" dirty="0">
              <a:effectLst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2D32FFE-CE0A-45C6-A35B-FE07970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1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BF50E3-0162-4069-9FA7-919061AFF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51" y="4185641"/>
            <a:ext cx="5101351" cy="179118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25F000A-8E14-402F-8CC4-902167947B8A}"/>
              </a:ext>
            </a:extLst>
          </p:cNvPr>
          <p:cNvSpPr txBox="1">
            <a:spLocks/>
          </p:cNvSpPr>
          <p:nvPr/>
        </p:nvSpPr>
        <p:spPr>
          <a:xfrm>
            <a:off x="1925053" y="667333"/>
            <a:ext cx="7885697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/>
              <a:t>Обучение нейронных сетей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F2B94B9-130F-46F6-953B-3DB4F530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3" y="1750594"/>
            <a:ext cx="8341895" cy="33568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effectLst/>
              </a:rPr>
              <a:t>Изменение весовых коэффициентов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Способность к обобщению задачи</a:t>
            </a:r>
            <a:endParaRPr lang="ru-RU" sz="2400" dirty="0">
              <a:effectLst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Самый ресурсоёмкий процесс</a:t>
            </a:r>
          </a:p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</a:rPr>
              <a:t>Метод обратного распространения ошибки</a:t>
            </a:r>
          </a:p>
        </p:txBody>
      </p:sp>
      <p:sp>
        <p:nvSpPr>
          <p:cNvPr id="12" name="Стрелка: влево 11">
            <a:extLst>
              <a:ext uri="{FF2B5EF4-FFF2-40B4-BE49-F238E27FC236}">
                <a16:creationId xmlns:a16="http://schemas.microsoft.com/office/drawing/2014/main" id="{6479F2B0-D4FE-4F75-BF42-875A7B58F8A3}"/>
              </a:ext>
            </a:extLst>
          </p:cNvPr>
          <p:cNvSpPr/>
          <p:nvPr/>
        </p:nvSpPr>
        <p:spPr>
          <a:xfrm>
            <a:off x="8059029" y="5891252"/>
            <a:ext cx="2328235" cy="299414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45C78AB-0254-4D4A-892D-FD11DB56A484}"/>
              </a:ext>
            </a:extLst>
          </p:cNvPr>
          <p:cNvSpPr txBox="1">
            <a:spLocks/>
          </p:cNvSpPr>
          <p:nvPr/>
        </p:nvSpPr>
        <p:spPr>
          <a:xfrm>
            <a:off x="2019283" y="4185641"/>
            <a:ext cx="4508038" cy="251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Зависимость коррекции веса от:</a:t>
            </a:r>
          </a:p>
          <a:p>
            <a:r>
              <a:rPr lang="ru-RU" sz="2400" dirty="0"/>
              <a:t>Величины ошибки</a:t>
            </a:r>
          </a:p>
          <a:p>
            <a:r>
              <a:rPr lang="ru-RU" sz="2400" dirty="0"/>
              <a:t>Веса нейронной связи</a:t>
            </a:r>
          </a:p>
          <a:p>
            <a:r>
              <a:rPr lang="ru-RU" sz="2400" dirty="0"/>
              <a:t>Шага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ECE9E4F-1E09-4D9A-8C70-B6BD25BF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AF6-81B8-4D9B-AF45-1936B44E74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7033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Другая 2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2102</TotalTime>
  <Words>748</Words>
  <Application>Microsoft Office PowerPoint</Application>
  <PresentationFormat>Широкоэкранный</PresentationFormat>
  <Paragraphs>103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 3</vt:lpstr>
      <vt:lpstr>Легкий дым</vt:lpstr>
      <vt:lpstr>Курсовая работа  Нейронные сети: реализация, применение</vt:lpstr>
      <vt:lpstr>Презентация PowerPoint</vt:lpstr>
      <vt:lpstr>Презентация PowerPoint</vt:lpstr>
      <vt:lpstr>Предыстория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Нейронные сети: реализация, применение</dc:title>
  <dc:creator>Леснов Андрей Юрьевич</dc:creator>
  <cp:lastModifiedBy>Леснов Андрей Юрьевич</cp:lastModifiedBy>
  <cp:revision>47</cp:revision>
  <dcterms:created xsi:type="dcterms:W3CDTF">2020-01-25T12:46:29Z</dcterms:created>
  <dcterms:modified xsi:type="dcterms:W3CDTF">2020-01-26T23:55:37Z</dcterms:modified>
</cp:coreProperties>
</file>