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A5BE5A1-0459-4892-8891-0353676AB0B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53D18EE-E434-40A4-8350-4F3B7B28F8E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31CDC7E-B354-4D1A-9D40-7AE59A212DAB}"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4593B7C-4D07-4DA4-A705-55FC9B40A6F4}"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2067FDD-252D-4944-BB4F-95B1EEF39FE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8D8E807-5614-4525-A7C8-C515F3B013F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5F2CEC7-C4CE-4481-AFAB-AAA7F212FFC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302C5AE-2B15-4281-97E9-81A2DF03CF4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B350B5E-2329-48EA-91BB-B50D1C4416C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AE5162E-FE6D-4387-8971-794AEC54367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3D8D938-302E-4178-A16E-61669E63EF1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3A4B1E3-C166-4FEC-9B49-0FEB73F60F5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29887EB-ECD4-487D-9F1B-A86B0A7CF2C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A9F8C35-A05B-4D60-A921-DFD768242D8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BA34D4C-90E2-4FE8-A428-089EC5D67F3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83F8D65-DBAD-4CD2-9214-B4582C326ACD}"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4525428-99AF-4EBA-8920-89920178136D}"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AFB6206-B511-462B-88DA-93C412E3994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90A2258-8E52-4BD6-9625-BC01ADE2579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9CDD672-8EFE-4B67-9983-0B35E7F3A14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BF86D9C-EF79-41E4-8C55-0975A58C1B0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B51F29C-23F3-4A44-8492-DB642FAB6F8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961EE0B-E384-4BFF-9726-AEE5B4DC07D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8C6E8E1-A9D1-4B12-BAF9-652C36827902}"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405882FD-3917-4CE7-BEA9-E0E098C9C75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42"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EB2FE631-9790-4EFC-9E97-BC98D853850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5"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529920" y="228600"/>
            <a:ext cx="9071280" cy="3568320"/>
          </a:xfrm>
          <a:prstGeom prst="rect">
            <a:avLst/>
          </a:prstGeom>
          <a:noFill/>
          <a:ln w="0">
            <a:noFill/>
          </a:ln>
        </p:spPr>
        <p:txBody>
          <a:bodyPr lIns="0" rIns="0" tIns="0" bIns="0" anchor="ctr">
            <a:noAutofit/>
          </a:bodyPr>
          <a:p>
            <a:pPr algn="ctr">
              <a:lnSpc>
                <a:spcPct val="100000"/>
              </a:lnSpc>
            </a:pPr>
            <a:r>
              <a:rPr b="0" lang="en-US" sz="2100" spc="-1" strike="noStrike">
                <a:solidFill>
                  <a:srgbClr val="000000"/>
                </a:solidFill>
                <a:latin typeface="Arial"/>
              </a:rPr>
              <a:t>Main Topic: </a:t>
            </a:r>
            <a:r>
              <a:rPr b="0" lang="en-US" sz="2100" spc="-1" strike="noStrike">
                <a:solidFill>
                  <a:srgbClr val="000000"/>
                </a:solidFill>
                <a:latin typeface="Arial"/>
              </a:rPr>
              <a:t>Web-Server </a:t>
            </a:r>
            <a:r>
              <a:rPr b="0" lang="en-US" sz="2100" spc="-1" strike="noStrike">
                <a:solidFill>
                  <a:srgbClr val="000000"/>
                </a:solidFill>
                <a:latin typeface="Arial"/>
              </a:rPr>
              <a:t>attacks, web </a:t>
            </a:r>
            <a:r>
              <a:rPr b="0" lang="en-US" sz="2100" spc="-1" strike="noStrike">
                <a:solidFill>
                  <a:srgbClr val="000000"/>
                </a:solidFill>
                <a:latin typeface="Arial"/>
              </a:rPr>
              <a:t>browser </a:t>
            </a:r>
            <a:r>
              <a:rPr b="0" lang="en-US" sz="2100" spc="-1" strike="noStrike">
                <a:solidFill>
                  <a:srgbClr val="000000"/>
                </a:solidFill>
                <a:latin typeface="Arial"/>
              </a:rPr>
              <a:t>attacks and </a:t>
            </a:r>
            <a:r>
              <a:rPr b="0" lang="en-US" sz="2100" spc="-1" strike="noStrike">
                <a:solidFill>
                  <a:srgbClr val="000000"/>
                </a:solidFill>
                <a:latin typeface="Arial"/>
              </a:rPr>
              <a:t>web user </a:t>
            </a:r>
            <a:r>
              <a:rPr b="0" lang="en-US" sz="2100" spc="-1" strike="noStrike">
                <a:solidFill>
                  <a:srgbClr val="000000"/>
                </a:solidFill>
                <a:latin typeface="Arial"/>
              </a:rPr>
              <a:t>attacks.</a:t>
            </a:r>
            <a:endParaRPr b="0" lang="en-US" sz="2100" spc="-1" strike="noStrike">
              <a:solidFill>
                <a:srgbClr val="000000"/>
              </a:solidFill>
              <a:latin typeface="Arial"/>
            </a:endParaRPr>
          </a:p>
          <a:p>
            <a:pPr algn="ctr">
              <a:lnSpc>
                <a:spcPct val="100000"/>
              </a:lnSpc>
            </a:pPr>
            <a:endParaRPr b="0" lang="en-US" sz="2100" spc="-1" strike="noStrike">
              <a:solidFill>
                <a:srgbClr val="000000"/>
              </a:solidFill>
              <a:latin typeface="Arial"/>
            </a:endParaRPr>
          </a:p>
          <a:p>
            <a:pPr algn="ctr">
              <a:lnSpc>
                <a:spcPct val="100000"/>
              </a:lnSpc>
            </a:pPr>
            <a:r>
              <a:rPr b="0" lang="en-US" sz="2100" spc="-1" strike="noStrike">
                <a:solidFill>
                  <a:srgbClr val="000000"/>
                </a:solidFill>
                <a:latin typeface="Arial"/>
              </a:rPr>
              <a:t>Why is there </a:t>
            </a:r>
            <a:r>
              <a:rPr b="0" lang="en-US" sz="2100" spc="-1" strike="noStrike">
                <a:solidFill>
                  <a:srgbClr val="000000"/>
                </a:solidFill>
                <a:latin typeface="Arial"/>
              </a:rPr>
              <a:t>an increasing </a:t>
            </a:r>
            <a:r>
              <a:rPr b="0" lang="en-US" sz="2100" spc="-1" strike="noStrike">
                <a:solidFill>
                  <a:srgbClr val="000000"/>
                </a:solidFill>
                <a:latin typeface="Arial"/>
              </a:rPr>
              <a:t>risk of web-</a:t>
            </a:r>
            <a:r>
              <a:rPr b="0" lang="en-US" sz="2100" spc="-1" strike="noStrike">
                <a:solidFill>
                  <a:srgbClr val="000000"/>
                </a:solidFill>
                <a:latin typeface="Arial"/>
              </a:rPr>
              <a:t>browser </a:t>
            </a:r>
            <a:r>
              <a:rPr b="0" lang="en-US" sz="2100" spc="-1" strike="noStrike">
                <a:solidFill>
                  <a:srgbClr val="000000"/>
                </a:solidFill>
                <a:latin typeface="Arial"/>
              </a:rPr>
              <a:t>attacks?</a:t>
            </a:r>
            <a:endParaRPr b="0" lang="en-US" sz="2100" spc="-1" strike="noStrike">
              <a:solidFill>
                <a:srgbClr val="000000"/>
              </a:solidFill>
              <a:latin typeface="Arial"/>
            </a:endParaRPr>
          </a:p>
          <a:p>
            <a:pPr algn="ctr">
              <a:lnSpc>
                <a:spcPct val="100000"/>
              </a:lnSpc>
            </a:pPr>
            <a:endParaRPr b="0" lang="en-US" sz="2100" spc="-1" strike="noStrike">
              <a:solidFill>
                <a:srgbClr val="000000"/>
              </a:solidFill>
              <a:latin typeface="Arial"/>
            </a:endParaRPr>
          </a:p>
          <a:p>
            <a:pPr algn="ctr">
              <a:lnSpc>
                <a:spcPct val="100000"/>
              </a:lnSpc>
            </a:pPr>
            <a:r>
              <a:rPr b="0" lang="en-US" sz="2100" spc="-1" strike="noStrike">
                <a:solidFill>
                  <a:srgbClr val="000000"/>
                </a:solidFill>
                <a:latin typeface="Arial"/>
              </a:rPr>
              <a:t>Vulnerabilities </a:t>
            </a:r>
            <a:r>
              <a:rPr b="0" lang="en-US" sz="2100" spc="-1" strike="noStrike">
                <a:solidFill>
                  <a:srgbClr val="000000"/>
                </a:solidFill>
                <a:latin typeface="Arial"/>
              </a:rPr>
              <a:t>of web-</a:t>
            </a:r>
            <a:r>
              <a:rPr b="0" lang="en-US" sz="2100" spc="-1" strike="noStrike">
                <a:solidFill>
                  <a:srgbClr val="000000"/>
                </a:solidFill>
                <a:latin typeface="Arial"/>
              </a:rPr>
              <a:t>browser </a:t>
            </a:r>
            <a:r>
              <a:rPr b="0" lang="en-US" sz="2100" spc="-1" strike="noStrike">
                <a:solidFill>
                  <a:srgbClr val="000000"/>
                </a:solidFill>
                <a:latin typeface="Arial"/>
              </a:rPr>
              <a:t>attacks:</a:t>
            </a:r>
            <a:endParaRPr b="0" lang="en-US" sz="2100" spc="-1" strike="noStrike">
              <a:solidFill>
                <a:srgbClr val="000000"/>
              </a:solidFill>
              <a:latin typeface="Arial"/>
            </a:endParaRPr>
          </a:p>
          <a:p>
            <a:pPr algn="ctr">
              <a:lnSpc>
                <a:spcPct val="100000"/>
              </a:lnSpc>
            </a:pPr>
            <a:r>
              <a:rPr b="0" lang="en-US" sz="2100" spc="-1" strike="noStrike">
                <a:solidFill>
                  <a:srgbClr val="000000"/>
                </a:solidFill>
                <a:latin typeface="Arial"/>
              </a:rPr>
              <a:t>Broken </a:t>
            </a:r>
            <a:r>
              <a:rPr b="0" lang="en-US" sz="2100" spc="-1" strike="noStrike">
                <a:solidFill>
                  <a:srgbClr val="000000"/>
                </a:solidFill>
                <a:latin typeface="Arial"/>
              </a:rPr>
              <a:t>Authentication</a:t>
            </a:r>
            <a:endParaRPr b="0" lang="en-US" sz="2100" spc="-1" strike="noStrike">
              <a:solidFill>
                <a:srgbClr val="000000"/>
              </a:solidFill>
              <a:latin typeface="Arial"/>
            </a:endParaRPr>
          </a:p>
          <a:p>
            <a:pPr algn="ctr">
              <a:lnSpc>
                <a:spcPct val="100000"/>
              </a:lnSpc>
            </a:pPr>
            <a:r>
              <a:rPr b="0" lang="en-US" sz="2100" spc="-1" strike="noStrike">
                <a:solidFill>
                  <a:srgbClr val="000000"/>
                </a:solidFill>
                <a:latin typeface="Arial"/>
              </a:rPr>
              <a:t>Online </a:t>
            </a:r>
            <a:r>
              <a:rPr b="0" lang="en-US" sz="2100" spc="-1" strike="noStrike">
                <a:solidFill>
                  <a:srgbClr val="000000"/>
                </a:solidFill>
                <a:latin typeface="Arial"/>
              </a:rPr>
              <a:t>Dictionary </a:t>
            </a:r>
            <a:r>
              <a:rPr b="0" lang="en-US" sz="2100" spc="-1" strike="noStrike">
                <a:solidFill>
                  <a:srgbClr val="000000"/>
                </a:solidFill>
                <a:latin typeface="Arial"/>
              </a:rPr>
              <a:t>Attacks</a:t>
            </a:r>
            <a:endParaRPr b="0" lang="en-US" sz="2100" spc="-1" strike="noStrike">
              <a:solidFill>
                <a:srgbClr val="000000"/>
              </a:solidFill>
              <a:latin typeface="Arial"/>
            </a:endParaRPr>
          </a:p>
          <a:p>
            <a:pPr algn="ctr">
              <a:lnSpc>
                <a:spcPct val="100000"/>
              </a:lnSpc>
            </a:pPr>
            <a:r>
              <a:rPr b="0" lang="en-US" sz="2100" spc="-1" strike="noStrike">
                <a:solidFill>
                  <a:srgbClr val="000000"/>
                </a:solidFill>
                <a:latin typeface="Arial"/>
              </a:rPr>
              <a:t>XSS</a:t>
            </a:r>
            <a:endParaRPr b="0" lang="en-US" sz="2100" spc="-1" strike="noStrike">
              <a:solidFill>
                <a:srgbClr val="000000"/>
              </a:solidFill>
              <a:latin typeface="Arial"/>
            </a:endParaRPr>
          </a:p>
          <a:p>
            <a:pPr algn="ctr">
              <a:lnSpc>
                <a:spcPct val="100000"/>
              </a:lnSpc>
            </a:pPr>
            <a:r>
              <a:rPr b="0" lang="en-US" sz="2100" spc="-1" strike="noStrike">
                <a:solidFill>
                  <a:srgbClr val="000000"/>
                </a:solidFill>
                <a:latin typeface="Arial"/>
              </a:rPr>
              <a:t>Phishing</a:t>
            </a:r>
            <a:endParaRPr b="0" lang="en-US" sz="2100" spc="-1" strike="noStrike">
              <a:solidFill>
                <a:srgbClr val="000000"/>
              </a:solidFill>
              <a:latin typeface="Arial"/>
            </a:endParaRPr>
          </a:p>
          <a:p>
            <a:pPr algn="ctr">
              <a:lnSpc>
                <a:spcPct val="100000"/>
              </a:lnSpc>
            </a:pPr>
            <a:r>
              <a:rPr b="0" lang="en-US" sz="2100" spc="-1" strike="noStrike">
                <a:solidFill>
                  <a:srgbClr val="000000"/>
                </a:solidFill>
                <a:latin typeface="Arial"/>
              </a:rPr>
              <a:t>SQL Injection</a:t>
            </a:r>
            <a:endParaRPr b="0" lang="en-US" sz="2100" spc="-1" strike="noStrike">
              <a:solidFill>
                <a:srgbClr val="000000"/>
              </a:solidFill>
              <a:latin typeface="Arial"/>
            </a:endParaRPr>
          </a:p>
          <a:p>
            <a:pPr algn="ctr">
              <a:lnSpc>
                <a:spcPct val="100000"/>
              </a:lnSpc>
            </a:pPr>
            <a:r>
              <a:rPr b="0" lang="en-US" sz="2100" spc="-1" strike="noStrike">
                <a:solidFill>
                  <a:srgbClr val="000000"/>
                </a:solidFill>
                <a:latin typeface="Arial"/>
              </a:rPr>
              <a:t>CSRF</a:t>
            </a:r>
            <a:endParaRPr b="0" lang="en-US" sz="2100" spc="-1" strike="noStrike">
              <a:solidFill>
                <a:srgbClr val="000000"/>
              </a:solidFill>
              <a:latin typeface="Arial"/>
            </a:endParaRPr>
          </a:p>
          <a:p>
            <a:pPr algn="ctr">
              <a:lnSpc>
                <a:spcPct val="100000"/>
              </a:lnSpc>
            </a:pPr>
            <a:r>
              <a:rPr b="0" lang="en-US" sz="2100" spc="-1" strike="noStrike">
                <a:solidFill>
                  <a:srgbClr val="000000"/>
                </a:solidFill>
                <a:latin typeface="Arial"/>
              </a:rPr>
              <a:t>and the list </a:t>
            </a:r>
            <a:r>
              <a:rPr b="0" lang="en-US" sz="2100" spc="-1" strike="noStrike">
                <a:solidFill>
                  <a:srgbClr val="000000"/>
                </a:solidFill>
                <a:latin typeface="Arial"/>
              </a:rPr>
              <a:t>goes on and </a:t>
            </a:r>
            <a:r>
              <a:rPr b="0" lang="en-US" sz="2100" spc="-1" strike="noStrike">
                <a:solidFill>
                  <a:srgbClr val="000000"/>
                </a:solidFill>
                <a:latin typeface="Arial"/>
              </a:rPr>
              <a:t>on...</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1280" cy="6879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Extensions</a:t>
            </a:r>
            <a:endParaRPr b="0" lang="en-US" sz="4400" spc="-1" strike="noStrike">
              <a:solidFill>
                <a:srgbClr val="000000"/>
              </a:solidFill>
              <a:latin typeface="Arial"/>
            </a:endParaRPr>
          </a:p>
        </p:txBody>
      </p:sp>
      <p:sp>
        <p:nvSpPr>
          <p:cNvPr id="84" name="PlaceHolder 2"/>
          <p:cNvSpPr>
            <a:spLocks noGrp="1"/>
          </p:cNvSpPr>
          <p:nvPr>
            <p:ph/>
          </p:nvPr>
        </p:nvSpPr>
        <p:spPr>
          <a:xfrm>
            <a:off x="504000" y="914400"/>
            <a:ext cx="9071280" cy="3287880"/>
          </a:xfrm>
          <a:prstGeom prst="rect">
            <a:avLst/>
          </a:prstGeom>
          <a:noFill/>
          <a:ln w="0">
            <a:noFill/>
          </a:ln>
        </p:spPr>
        <p:txBody>
          <a:bodyPr lIns="0" rIns="0" tIns="0" bIns="0" anchor="t">
            <a:normAutofit fontScale="57000"/>
          </a:bodyPr>
          <a:p>
            <a:pPr marL="246240" indent="-184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Extensions provide an extra layer of protection to browsers, as they can detect and block malicious code or scripts from executing on websites.</a:t>
            </a:r>
            <a:endParaRPr b="0" lang="en-US" sz="3200" spc="-1" strike="noStrike">
              <a:solidFill>
                <a:srgbClr val="000000"/>
              </a:solidFill>
              <a:latin typeface="Arial"/>
            </a:endParaRPr>
          </a:p>
          <a:p>
            <a:pPr marL="246240" indent="-184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Many extensions are specifically designed to block ads, tracking scripts, and other potentially harmful content that can compromise user privacy and security.</a:t>
            </a:r>
            <a:endParaRPr b="0" lang="en-US" sz="3200" spc="-1" strike="noStrike">
              <a:solidFill>
                <a:srgbClr val="000000"/>
              </a:solidFill>
              <a:latin typeface="Arial"/>
            </a:endParaRPr>
          </a:p>
          <a:p>
            <a:pPr marL="246240" indent="-184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Browser extensions can also help users identify potentially dangerous websites and prevent them from accidentally visiting phishing sites or downloading malware.</a:t>
            </a:r>
            <a:endParaRPr b="0" lang="en-US" sz="3200" spc="-1" strike="noStrike">
              <a:solidFill>
                <a:srgbClr val="000000"/>
              </a:solidFill>
              <a:latin typeface="Arial"/>
            </a:endParaRPr>
          </a:p>
          <a:p>
            <a:pPr marL="246240" indent="-184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While browser extensions can be helpful in mitigating browser-based attacks, they should not be relied upon as the sole line of defense. Users should also be mindful of their online behavior and take other steps to protect their devices and personal data.</a:t>
            </a:r>
            <a:endParaRPr b="0" lang="en-US" sz="3200" spc="-1" strike="noStrike">
              <a:solidFill>
                <a:srgbClr val="000000"/>
              </a:solidFill>
              <a:latin typeface="Arial"/>
            </a:endParaRPr>
          </a:p>
        </p:txBody>
      </p:sp>
      <p:pic>
        <p:nvPicPr>
          <p:cNvPr id="85" name="" descr=""/>
          <p:cNvPicPr/>
          <p:nvPr/>
        </p:nvPicPr>
        <p:blipFill>
          <a:blip r:embed="rId1"/>
          <a:stretch/>
        </p:blipFill>
        <p:spPr>
          <a:xfrm>
            <a:off x="2574000" y="3886560"/>
            <a:ext cx="4969800" cy="13712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Popular Extensions</a:t>
            </a:r>
            <a:endParaRPr b="0" lang="en-US" sz="4400" spc="-1" strike="noStrike">
              <a:solidFill>
                <a:srgbClr val="000000"/>
              </a:solidFill>
              <a:latin typeface="Arial"/>
            </a:endParaRPr>
          </a:p>
        </p:txBody>
      </p:sp>
      <p:graphicFrame>
        <p:nvGraphicFramePr>
          <p:cNvPr id="87" name=""/>
          <p:cNvGraphicFramePr/>
          <p:nvPr/>
        </p:nvGraphicFramePr>
        <p:xfrm>
          <a:off x="518040" y="1513800"/>
          <a:ext cx="9311400" cy="2859120"/>
        </p:xfrm>
        <a:graphic>
          <a:graphicData uri="http://schemas.openxmlformats.org/drawingml/2006/table">
            <a:tbl>
              <a:tblPr/>
              <a:tblGrid>
                <a:gridCol w="1861920"/>
                <a:gridCol w="1861920"/>
                <a:gridCol w="1861920"/>
                <a:gridCol w="108000"/>
                <a:gridCol w="3618000"/>
              </a:tblGrid>
              <a:tr h="346320">
                <a:tc>
                  <a:txBody>
                    <a:bodyPr lIns="36000" rIns="36000" anchor="t">
                      <a:noAutofit/>
                    </a:bodyPr>
                    <a:p>
                      <a:pPr>
                        <a:lnSpc>
                          <a:spcPct val="100000"/>
                        </a:lnSpc>
                        <a:tabLst>
                          <a:tab algn="l" pos="0"/>
                        </a:tabLst>
                      </a:pPr>
                      <a:r>
                        <a:rPr b="0" lang="en-US" sz="1800" spc="-1" strike="noStrike">
                          <a:solidFill>
                            <a:srgbClr val="000000"/>
                          </a:solidFill>
                          <a:latin typeface="Arial"/>
                        </a:rPr>
                        <a:t>      </a:t>
                      </a:r>
                      <a:r>
                        <a:rPr b="0" lang="en-US" sz="1800" spc="-1" strike="noStrike">
                          <a:solidFill>
                            <a:srgbClr val="000000"/>
                          </a:solidFill>
                          <a:latin typeface="Arial"/>
                        </a:rPr>
                        <a:t>NoScript</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800" spc="-1" strike="noStrike">
                          <a:solidFill>
                            <a:srgbClr val="000000"/>
                          </a:solidFill>
                          <a:latin typeface="Arial"/>
                        </a:rPr>
                        <a:t>    </a:t>
                      </a:r>
                      <a:r>
                        <a:rPr b="0" lang="en-US" sz="1800" spc="-1" strike="noStrike">
                          <a:solidFill>
                            <a:srgbClr val="000000"/>
                          </a:solidFill>
                          <a:latin typeface="Arial"/>
                        </a:rPr>
                        <a:t>Ublock Origin</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800" spc="-1" strike="noStrike">
                          <a:solidFill>
                            <a:srgbClr val="000000"/>
                          </a:solidFill>
                          <a:latin typeface="Times New Roman"/>
                        </a:rPr>
                        <a:t>   </a:t>
                      </a:r>
                      <a:r>
                        <a:rPr b="0" lang="en-US" sz="1800" spc="-1" strike="noStrike">
                          <a:solidFill>
                            <a:srgbClr val="000000"/>
                          </a:solidFill>
                          <a:latin typeface="Times New Roman"/>
                        </a:rPr>
                        <a:t>Umatrix</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500" spc="-1" strike="noStrike">
                          <a:solidFill>
                            <a:srgbClr val="000000"/>
                          </a:solidFill>
                          <a:latin typeface="Arial"/>
                        </a:rPr>
                        <a:t>                </a:t>
                      </a:r>
                      <a:r>
                        <a:rPr b="0" lang="en-US" sz="1500" spc="-1" strike="noStrike">
                          <a:solidFill>
                            <a:srgbClr val="000000"/>
                          </a:solidFill>
                          <a:latin typeface="Arial"/>
                        </a:rPr>
                        <a:t>BlockDomain(Mine)</a:t>
                      </a:r>
                      <a:endParaRPr b="0" lang="en-US"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anchor="t">
                      <a:noAutofit/>
                    </a:bodyPr>
                    <a:p>
                      <a:pPr>
                        <a:lnSpc>
                          <a:spcPct val="100000"/>
                        </a:lnSpc>
                        <a:tabLst>
                          <a:tab algn="l" pos="0"/>
                        </a:tabLst>
                      </a:pPr>
                      <a:r>
                        <a:rPr b="0" lang="en-US" sz="1300" spc="-1" strike="noStrike">
                          <a:solidFill>
                            <a:srgbClr val="000000"/>
                          </a:solidFill>
                          <a:latin typeface="Arial"/>
                        </a:rPr>
                        <a:t>Selective whitelist or blacklist all domains</a:t>
                      </a:r>
                      <a:endParaRPr b="0" lang="en-US" sz="13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200" spc="-1" strike="noStrike">
                          <a:solidFill>
                            <a:srgbClr val="000000"/>
                          </a:solidFill>
                          <a:latin typeface="Arial"/>
                        </a:rPr>
                        <a:t>Automatically blocks most ad/unnecessary domains </a:t>
                      </a:r>
                      <a:endParaRPr b="0" lang="en-US" sz="12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300" spc="-1" strike="noStrike">
                          <a:solidFill>
                            <a:srgbClr val="000000"/>
                          </a:solidFill>
                          <a:latin typeface="Arial"/>
                        </a:rPr>
                        <a:t>Blocks javascript based on preferences</a:t>
                      </a:r>
                      <a:endParaRPr b="0" lang="en-US" sz="13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400" spc="-1" strike="noStrike">
                          <a:solidFill>
                            <a:srgbClr val="000000"/>
                          </a:solidFill>
                          <a:latin typeface="Arial"/>
                        </a:rPr>
                        <a:t>Selectively blocks javascript with a nice UI</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anchor="t">
                      <a:noAutofit/>
                    </a:bodyPr>
                    <a:p>
                      <a:pPr>
                        <a:lnSpc>
                          <a:spcPct val="100000"/>
                        </a:lnSpc>
                        <a:tabLst>
                          <a:tab algn="l" pos="0"/>
                        </a:tabLst>
                      </a:pPr>
                      <a:r>
                        <a:rPr b="0" lang="en-US" sz="1500" spc="-1" strike="noStrike">
                          <a:solidFill>
                            <a:srgbClr val="000000"/>
                          </a:solidFill>
                          <a:latin typeface="Arial"/>
                        </a:rPr>
                        <a:t>Cross-compatible</a:t>
                      </a:r>
                      <a:endParaRPr b="0" lang="en-US"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500" spc="-1" strike="noStrike">
                          <a:solidFill>
                            <a:srgbClr val="000000"/>
                          </a:solidFill>
                          <a:latin typeface="Times New Roman"/>
                        </a:rPr>
                        <a:t>click to block element</a:t>
                      </a:r>
                      <a:endParaRPr b="0" lang="en-US"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300" spc="-1" strike="noStrike">
                          <a:solidFill>
                            <a:srgbClr val="000000"/>
                          </a:solidFill>
                          <a:latin typeface="Arial"/>
                        </a:rPr>
                        <a:t>Click to block element</a:t>
                      </a:r>
                      <a:endParaRPr b="0" lang="en-US" sz="13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600" spc="-1" strike="noStrike">
                          <a:solidFill>
                            <a:srgbClr val="000000"/>
                          </a:solidFill>
                          <a:latin typeface="Arial"/>
                        </a:rPr>
                        <a:t>Uses chrome’s latest api calls</a:t>
                      </a:r>
                      <a:endParaRPr b="0" lang="en-US" sz="16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16000">
                <a:tc>
                  <a:txBody>
                    <a:bodyPr lIns="36000" rIns="36000" anchor="t">
                      <a:noAutofit/>
                    </a:bodyPr>
                    <a:p>
                      <a:pPr>
                        <a:lnSpc>
                          <a:spcPct val="100000"/>
                        </a:lnSpc>
                        <a:tabLst>
                          <a:tab algn="l" pos="0"/>
                        </a:tabLst>
                      </a:pPr>
                      <a:r>
                        <a:rPr b="0" lang="en-US" sz="1400" spc="-1" strike="noStrike">
                          <a:solidFill>
                            <a:srgbClr val="000000"/>
                          </a:solidFill>
                          <a:latin typeface="Arial"/>
                        </a:rPr>
                        <a:t>Android compatible</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600" spc="-1" strike="noStrike">
                          <a:solidFill>
                            <a:srgbClr val="000000"/>
                          </a:solidFill>
                          <a:latin typeface="Times New Roman"/>
                        </a:rPr>
                        <a:t>Protects against XSS and CSRF</a:t>
                      </a:r>
                      <a:endParaRPr b="0" lang="en-US" sz="16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400" spc="-1" strike="noStrike">
                          <a:solidFill>
                            <a:srgbClr val="000000"/>
                          </a:solidFill>
                          <a:latin typeface="Arial"/>
                        </a:rPr>
                        <a:t>Protects against XSS and CSRF</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500" spc="-1" strike="noStrike">
                          <a:solidFill>
                            <a:srgbClr val="000000"/>
                          </a:solidFill>
                          <a:latin typeface="Arial"/>
                        </a:rPr>
                        <a:t>Depends on usage, can protect against malicious domains</a:t>
                      </a:r>
                      <a:endParaRPr b="0" lang="en-US"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anchor="t">
                      <a:noAutofit/>
                    </a:bodyPr>
                    <a:p>
                      <a:pPr>
                        <a:lnSpc>
                          <a:spcPct val="100000"/>
                        </a:lnSpc>
                        <a:tabLst>
                          <a:tab algn="l" pos="0"/>
                        </a:tabLst>
                      </a:pPr>
                      <a:r>
                        <a:rPr b="0" lang="en-US" sz="1400" spc="-1" strike="noStrike">
                          <a:solidFill>
                            <a:srgbClr val="000000"/>
                          </a:solidFill>
                          <a:latin typeface="Arial"/>
                        </a:rPr>
                        <a:t>Codebase is in a couple of thousands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300" spc="-1" strike="noStrike">
                          <a:solidFill>
                            <a:srgbClr val="000000"/>
                          </a:solidFill>
                          <a:latin typeface="Arial"/>
                        </a:rPr>
                        <a:t>Codebase is part-open source part proprietary</a:t>
                      </a:r>
                      <a:endParaRPr b="0" lang="en-US" sz="13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500" spc="-1" strike="noStrike">
                          <a:solidFill>
                            <a:srgbClr val="000000"/>
                          </a:solidFill>
                          <a:latin typeface="Arial"/>
                        </a:rPr>
                        <a:t>Uses deprecated codebase</a:t>
                      </a:r>
                      <a:endParaRPr b="0" lang="en-US"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500" spc="-1" strike="noStrike">
                          <a:solidFill>
                            <a:srgbClr val="000000"/>
                          </a:solidFill>
                          <a:latin typeface="Arial"/>
                        </a:rPr>
                        <a:t>Codebase is fully open, in my github</a:t>
                      </a:r>
                      <a:endParaRPr b="0" lang="en-US"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anchor="t">
                      <a:noAutofit/>
                    </a:bodyPr>
                    <a:p>
                      <a:pPr>
                        <a:lnSpc>
                          <a:spcPct val="100000"/>
                        </a:lnSpc>
                        <a:tabLst>
                          <a:tab algn="l" pos="0"/>
                        </a:tabLst>
                      </a:pPr>
                      <a:r>
                        <a:rPr b="0" lang="en-US" sz="1300" spc="-1" strike="noStrike">
                          <a:solidFill>
                            <a:srgbClr val="000000"/>
                          </a:solidFill>
                          <a:latin typeface="Arial"/>
                        </a:rPr>
                        <a:t>The more blacklisted domains, the less the performance</a:t>
                      </a:r>
                      <a:endParaRPr b="0" lang="en-US" sz="13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300" spc="-1" strike="noStrike">
                          <a:solidFill>
                            <a:srgbClr val="000000"/>
                          </a:solidFill>
                          <a:latin typeface="Arial"/>
                        </a:rPr>
                        <a:t>Chrome compatibility is non-existent</a:t>
                      </a:r>
                      <a:endParaRPr b="0" lang="en-US" sz="13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600" spc="-1" strike="noStrike">
                          <a:solidFill>
                            <a:srgbClr val="000000"/>
                          </a:solidFill>
                          <a:latin typeface="Arial"/>
                        </a:rPr>
                        <a:t>Development has halted years now</a:t>
                      </a:r>
                      <a:endParaRPr b="0" lang="en-US" sz="16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tabLst>
                          <a:tab algn="l" pos="0"/>
                        </a:tabLst>
                      </a:pPr>
                      <a:r>
                        <a:rPr b="0" lang="en-US" sz="1800" spc="-1" strike="noStrike">
                          <a:solidFill>
                            <a:srgbClr val="000000"/>
                          </a:solidFill>
                          <a:latin typeface="Arial"/>
                        </a:rPr>
                        <a:t>It is absolutely flawless, no downsides at all, protects 100%</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88" name=""/>
          <p:cNvSpPr/>
          <p:nvPr/>
        </p:nvSpPr>
        <p:spPr>
          <a:xfrm>
            <a:off x="914400" y="4572000"/>
            <a:ext cx="8229240" cy="65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Arial"/>
              </a:rPr>
              <a:t>Remember, no matter what security software you are using, the user(YOU) are the worst vulnerability, not the software/computer you use.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Domains</a:t>
            </a:r>
            <a:endParaRPr b="0" lang="en-US" sz="4400" spc="-1" strike="noStrike">
              <a:solidFill>
                <a:srgbClr val="000000"/>
              </a:solidFill>
              <a:latin typeface="Arial"/>
            </a:endParaRPr>
          </a:p>
        </p:txBody>
      </p:sp>
      <p:sp>
        <p:nvSpPr>
          <p:cNvPr id="90"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41000"/>
          </a:bodyPr>
          <a:p>
            <a:pPr marL="177120" indent="-13284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rPr>
              <a:t>How many domains do we actually need?</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base domain = www.</a:t>
            </a:r>
            <a:r>
              <a:rPr b="1" lang="en-US" sz="2800" spc="-1" strike="noStrike">
                <a:solidFill>
                  <a:srgbClr val="000000"/>
                </a:solidFill>
                <a:latin typeface="Arial"/>
              </a:rPr>
              <a:t>{google.com}</a:t>
            </a:r>
            <a:r>
              <a:rPr b="0" lang="en-US" sz="2800" spc="-1" strike="noStrike">
                <a:solidFill>
                  <a:srgbClr val="000000"/>
                </a:solidFill>
                <a:latin typeface="Arial"/>
              </a:rPr>
              <a:t>​/whatever</a:t>
            </a:r>
            <a:endParaRPr b="0" lang="en-US" sz="2800" spc="-1" strike="noStrike">
              <a:solidFill>
                <a:srgbClr val="000000"/>
              </a:solidFill>
              <a:latin typeface="Arial"/>
            </a:endParaRPr>
          </a:p>
          <a:p>
            <a:pPr marL="177120" indent="-132840">
              <a:lnSpc>
                <a:spcPct val="100000"/>
              </a:lnSpc>
              <a:spcBef>
                <a:spcPts val="1417"/>
              </a:spcBef>
              <a:buClr>
                <a:srgbClr val="000000"/>
              </a:buClr>
              <a:buSzPct val="45000"/>
              <a:buFont typeface="Wingdings" charset="2"/>
              <a:buChar char=""/>
              <a:tabLst>
                <a:tab algn="l" pos="0"/>
              </a:tabLst>
            </a:pPr>
            <a:r>
              <a:rPr b="0" lang="en-US" sz="2800" spc="-1" strike="noStrike">
                <a:solidFill>
                  <a:srgbClr val="000000"/>
                </a:solidFill>
                <a:latin typeface="Arial"/>
              </a:rPr>
              <a:t>Adware domains:</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1) doubleclick.net</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2) ad.yieldmanager.com</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3) adtech.com</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4) adnxs.com</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5) googleadservices.com</a:t>
            </a:r>
            <a:endParaRPr b="0" lang="en-US" sz="2800" spc="-1" strike="noStrike">
              <a:solidFill>
                <a:srgbClr val="000000"/>
              </a:solidFill>
              <a:latin typeface="Arial"/>
            </a:endParaRPr>
          </a:p>
          <a:p>
            <a:pPr marL="177120" indent="-132840">
              <a:lnSpc>
                <a:spcPct val="100000"/>
              </a:lnSpc>
              <a:spcBef>
                <a:spcPts val="1417"/>
              </a:spcBef>
              <a:buClr>
                <a:srgbClr val="000000"/>
              </a:buClr>
              <a:buSzPct val="45000"/>
              <a:buFont typeface="Wingdings" charset="2"/>
              <a:buChar char=""/>
              <a:tabLst>
                <a:tab algn="l" pos="0"/>
              </a:tabLst>
            </a:pPr>
            <a:r>
              <a:rPr b="0" lang="en-US" sz="2800" spc="-1" strike="noStrike">
                <a:solidFill>
                  <a:srgbClr val="000000"/>
                </a:solidFill>
                <a:latin typeface="Arial"/>
              </a:rPr>
              <a:t>Malware or phishing domains:</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For domain names, special characters and extended non-alphabet support was added. So for example, this would be valid domain names:</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1) facébook.com</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2) góógle.com</a:t>
            </a:r>
            <a:endParaRPr b="0" lang="en-US" sz="2800" spc="-1" strike="noStrike">
              <a:solidFill>
                <a:srgbClr val="000000"/>
              </a:solidFill>
              <a:latin typeface="Arial"/>
            </a:endParaRPr>
          </a:p>
          <a:p>
            <a:pPr marL="177120" indent="0">
              <a:lnSpc>
                <a:spcPct val="100000"/>
              </a:lnSpc>
              <a:spcBef>
                <a:spcPts val="1417"/>
              </a:spcBef>
              <a:buNone/>
              <a:tabLst>
                <a:tab algn="l" pos="0"/>
              </a:tabLst>
            </a:pPr>
            <a:r>
              <a:rPr b="0" lang="en-US" sz="2800" spc="-1" strike="noStrike">
                <a:solidFill>
                  <a:srgbClr val="000000"/>
                </a:solidFill>
                <a:latin typeface="Arial"/>
              </a:rPr>
              <a:t>3) ámázon.com</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TheGuardian Incident</a:t>
            </a:r>
            <a:endParaRPr b="0" lang="en-US" sz="4400" spc="-1" strike="noStrike">
              <a:solidFill>
                <a:srgbClr val="000000"/>
              </a:solidFill>
              <a:latin typeface="Arial"/>
            </a:endParaRPr>
          </a:p>
        </p:txBody>
      </p:sp>
      <p:sp>
        <p:nvSpPr>
          <p:cNvPr id="92" name="PlaceHolder 2"/>
          <p:cNvSpPr>
            <a:spLocks noGrp="1"/>
          </p:cNvSpPr>
          <p:nvPr>
            <p:ph/>
          </p:nvPr>
        </p:nvSpPr>
        <p:spPr>
          <a:xfrm>
            <a:off x="504000" y="1326600"/>
            <a:ext cx="9071280" cy="1873440"/>
          </a:xfrm>
          <a:prstGeom prst="rect">
            <a:avLst/>
          </a:prstGeom>
          <a:noFill/>
          <a:ln w="0">
            <a:noFill/>
          </a:ln>
        </p:spPr>
        <p:txBody>
          <a:bodyPr lIns="0" rIns="0" tIns="0" bIns="0" anchor="t">
            <a:normAutofit fontScale="61000"/>
          </a:bodyPr>
          <a:p>
            <a:pPr marL="263520" indent="-19764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rPr>
              <a:t>TheGuardian hosts about 15 domains. Out of those, only 3 are needed.</a:t>
            </a:r>
            <a:endParaRPr b="0" lang="en-US" sz="2100" spc="-1" strike="noStrike">
              <a:solidFill>
                <a:srgbClr val="000000"/>
              </a:solidFill>
              <a:latin typeface="Arial"/>
            </a:endParaRPr>
          </a:p>
          <a:p>
            <a:pPr marL="263520" indent="0">
              <a:lnSpc>
                <a:spcPct val="100000"/>
              </a:lnSpc>
              <a:spcBef>
                <a:spcPts val="1417"/>
              </a:spcBef>
              <a:buNone/>
              <a:tabLst>
                <a:tab algn="l" pos="0"/>
              </a:tabLst>
            </a:pPr>
            <a:r>
              <a:rPr b="0" lang="en-US" sz="2100" spc="-1" strike="noStrike">
                <a:solidFill>
                  <a:srgbClr val="000000"/>
                </a:solidFill>
                <a:latin typeface="Arial"/>
              </a:rPr>
              <a:t>If for some domains from the other 12 domains are blocked, theguardian’s main domain’s (theguardian.com) javascript spams requests.</a:t>
            </a:r>
            <a:endParaRPr b="0" lang="en-US" sz="2100" spc="-1" strike="noStrike">
              <a:solidFill>
                <a:srgbClr val="000000"/>
              </a:solidFill>
              <a:latin typeface="Arial"/>
            </a:endParaRPr>
          </a:p>
          <a:p>
            <a:pPr marL="263520" indent="-197640">
              <a:lnSpc>
                <a:spcPct val="100000"/>
              </a:lnSpc>
              <a:spcBef>
                <a:spcPts val="1417"/>
              </a:spcBef>
              <a:buClr>
                <a:srgbClr val="000000"/>
              </a:buClr>
              <a:buSzPct val="45000"/>
              <a:buFont typeface="Wingdings" charset="2"/>
              <a:buChar char=""/>
              <a:tabLst>
                <a:tab algn="l" pos="0"/>
              </a:tabLst>
            </a:pPr>
            <a:r>
              <a:rPr b="0" lang="en-US" sz="2100" spc="-1" strike="noStrike">
                <a:solidFill>
                  <a:srgbClr val="000000"/>
                </a:solidFill>
                <a:latin typeface="Arial"/>
              </a:rPr>
              <a:t>1000 requests per second, depending on computer resources</a:t>
            </a:r>
            <a:endParaRPr b="0" lang="en-US" sz="2100" spc="-1" strike="noStrike">
              <a:solidFill>
                <a:srgbClr val="000000"/>
              </a:solidFill>
              <a:latin typeface="Arial"/>
            </a:endParaRPr>
          </a:p>
          <a:p>
            <a:pPr marL="263520" indent="0">
              <a:lnSpc>
                <a:spcPct val="100000"/>
              </a:lnSpc>
              <a:spcBef>
                <a:spcPts val="1417"/>
              </a:spcBef>
              <a:buNone/>
              <a:tabLst>
                <a:tab algn="l" pos="0"/>
              </a:tabLst>
            </a:pPr>
            <a:r>
              <a:rPr b="0" lang="en-US" sz="2100" spc="-1" strike="noStrike">
                <a:solidFill>
                  <a:srgbClr val="000000"/>
                </a:solidFill>
                <a:latin typeface="Arial"/>
              </a:rPr>
              <a:t>What does this tell us about other popular websites?</a:t>
            </a:r>
            <a:endParaRPr b="0" lang="en-US" sz="2100" spc="-1" strike="noStrike">
              <a:solidFill>
                <a:srgbClr val="000000"/>
              </a:solidFill>
              <a:latin typeface="Arial"/>
            </a:endParaRPr>
          </a:p>
          <a:p>
            <a:pPr marL="263520" indent="0">
              <a:lnSpc>
                <a:spcPct val="100000"/>
              </a:lnSpc>
              <a:spcBef>
                <a:spcPts val="1417"/>
              </a:spcBef>
              <a:buNone/>
              <a:tabLst>
                <a:tab algn="l" pos="0"/>
              </a:tabLst>
            </a:pPr>
            <a:r>
              <a:rPr b="0" lang="en-US" sz="2100" spc="-1" strike="noStrike">
                <a:solidFill>
                  <a:srgbClr val="000000"/>
                </a:solidFill>
                <a:latin typeface="Arial"/>
              </a:rPr>
              <a:t>→ </a:t>
            </a:r>
            <a:r>
              <a:rPr b="0" lang="en-US" sz="2100" spc="-1" strike="noStrike">
                <a:solidFill>
                  <a:srgbClr val="000000"/>
                </a:solidFill>
                <a:latin typeface="Arial"/>
              </a:rPr>
              <a:t>Fun fact, theguardian.com website had a revamp on january, 2015. Calculate how much bandwidth was</a:t>
            </a:r>
            <a:endParaRPr b="0" lang="en-US" sz="2100" spc="-1" strike="noStrike">
              <a:solidFill>
                <a:srgbClr val="000000"/>
              </a:solidFill>
              <a:latin typeface="Arial"/>
            </a:endParaRPr>
          </a:p>
          <a:p>
            <a:pPr marL="263520" indent="0">
              <a:lnSpc>
                <a:spcPct val="100000"/>
              </a:lnSpc>
              <a:spcBef>
                <a:spcPts val="1417"/>
              </a:spcBef>
              <a:buNone/>
              <a:tabLst>
                <a:tab algn="l" pos="0"/>
              </a:tabLst>
            </a:pPr>
            <a:r>
              <a:rPr b="0" lang="en-US" sz="2100" spc="-1" strike="noStrike">
                <a:solidFill>
                  <a:srgbClr val="000000"/>
                </a:solidFill>
                <a:latin typeface="Arial"/>
              </a:rPr>
              <a:t>lost up until now with such programming practices that they use.</a:t>
            </a:r>
            <a:endParaRPr b="0" lang="en-US" sz="2100" spc="-1" strike="noStrike">
              <a:solidFill>
                <a:srgbClr val="000000"/>
              </a:solidFill>
              <a:latin typeface="Arial"/>
            </a:endParaRPr>
          </a:p>
        </p:txBody>
      </p:sp>
      <p:pic>
        <p:nvPicPr>
          <p:cNvPr id="93" name="" descr=""/>
          <p:cNvPicPr/>
          <p:nvPr/>
        </p:nvPicPr>
        <p:blipFill>
          <a:blip r:embed="rId1"/>
          <a:stretch/>
        </p:blipFill>
        <p:spPr>
          <a:xfrm>
            <a:off x="2057400" y="3275280"/>
            <a:ext cx="5257440" cy="1982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00960" y="60840"/>
            <a:ext cx="9071280" cy="6249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Presentantion &gt; /dev/null</a:t>
            </a:r>
            <a:endParaRPr b="0" lang="en-US" sz="4400" spc="-1" strike="noStrike">
              <a:solidFill>
                <a:srgbClr val="000000"/>
              </a:solidFill>
              <a:latin typeface="Arial"/>
            </a:endParaRPr>
          </a:p>
        </p:txBody>
      </p:sp>
      <p:pic>
        <p:nvPicPr>
          <p:cNvPr id="95" name="" descr=""/>
          <p:cNvPicPr/>
          <p:nvPr/>
        </p:nvPicPr>
        <p:blipFill>
          <a:blip r:embed="rId1"/>
          <a:stretch/>
        </p:blipFill>
        <p:spPr>
          <a:xfrm>
            <a:off x="1752840" y="685800"/>
            <a:ext cx="6705000" cy="3428640"/>
          </a:xfrm>
          <a:prstGeom prst="rect">
            <a:avLst/>
          </a:prstGeom>
          <a:ln w="0">
            <a:noFill/>
          </a:ln>
        </p:spPr>
      </p:pic>
      <p:sp>
        <p:nvSpPr>
          <p:cNvPr id="96" name=""/>
          <p:cNvSpPr/>
          <p:nvPr/>
        </p:nvSpPr>
        <p:spPr>
          <a:xfrm>
            <a:off x="2514600" y="4116240"/>
            <a:ext cx="525744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Be careful of hackers, common characteristics: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1) They wear hoodies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2) They have a terminal as a background</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3) They wear glasses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If you see them, beat them up!</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LibreOffice/7.5.2.2$Linux_X86_64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2023-04-17T04:57:47Z</dcterms:created>
  <dc:creator/>
  <dc:description/>
  <dc:language>en-US</dc:language>
  <cp:lastModifiedBy/>
  <dcterms:modified xsi:type="dcterms:W3CDTF">2023-04-17T05:48:45Z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