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3" r:id="rId18"/>
    <p:sldId id="272" r:id="rId19"/>
    <p:sldId id="274" r:id="rId20"/>
  </p:sldIdLst>
  <p:sldSz cx="14630400" cy="8229600"/>
  <p:notesSz cx="8229600" cy="14630400"/>
  <p:embeddedFontLst>
    <p:embeddedFont>
      <p:font typeface="Consolas" panose="020B0609020204030204" pitchFamily="49" charset="0"/>
      <p:regular r:id="rId22"/>
      <p:bold r:id="rId23"/>
      <p:italic r:id="rId24"/>
      <p:boldItalic r:id="rId25"/>
    </p:embeddedFont>
    <p:embeddedFont>
      <p:font typeface="Unbounded" panose="020B0604020202020204" charset="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3858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4D8070-95F6-551F-5175-2420E8DAF4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CD2422-C319-87E9-E50D-A85A5BE754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4E46F6-E96E-484F-23A9-9D414FA6BB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EEEC0D-85DE-4CE5-402F-30A61FE791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9324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C6ED89-C8A6-2350-87E3-1E3FFBE45E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5B050E-3026-D17B-F344-A4F6ECA5F5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C5D4D2-CD2D-0FA4-FA4C-B5B5792C19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3B4342-EEDF-BB94-5036-EC927C7E1B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797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C232AB-0C4F-C537-AE23-DA0E656E2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BC7620-9313-020B-5815-F6C1EE9CE6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5608CF-9E13-B12E-C357-245E2867E5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C35029-C0E0-1CF9-7B26-353DFACAA8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3778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E3051E-C8C1-2B87-3C48-F6C9F7115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2780F6-1A8A-6B91-6665-357FDD38BF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1A0B81-F4C5-5060-113C-BA1AD959BF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B3B3E-CA71-BA69-B5F9-C51FCC82F5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947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2A4802-5D0E-01FD-B409-33862407A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1B276F-50B9-5BA6-675A-90B642D81D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2DFFE6-E9A0-C125-D8DC-BF2E878E58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B0807-4CE5-3B2A-443E-B9A16502A2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972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54E596-E7A7-95E7-1EC3-2683DC1751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A2CE752-5917-7719-6042-7A2A243135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520B94-9D85-BEBE-7F2E-589BBEC2BF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13FF07-BD19-AC2E-0D79-C2DD76C5B4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341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7E60C9-E0C8-6C89-D681-898A155E40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838BF1-8380-BF6D-F100-ECB79D280E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7EB936-DD62-3ABB-7566-849AFED09A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9A0AB8-8D1E-07C1-9B51-F407E466F8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615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C4676C-DBB7-A5FD-592F-D7716A2B32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5F5B5A-8024-BAA0-6A70-A3E953F7C5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57FA36-1E78-0E25-EAC3-16206B36EA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E73DFE-A24A-0033-7437-AE22DB6A2F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8766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4D78BA-70C8-3ABC-E0BA-6A2D69B32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BEBC2F-83A7-1007-F045-B66F1BB77A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AF7707-5A3D-2936-A0A3-64AA3B5690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C43274-F266-C5BE-3713-542FB6D419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84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5A34A8-6B51-ED46-ABF7-B45A561D75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63870C-E782-E578-99B4-343F43E7F8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5253ED-EBD8-CF24-FD07-EC7854FB2C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06647-73B5-FC95-D42A-383D098D05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44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3373874"/>
            <a:ext cx="12662297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Spotify Data Analysis Using SQL </a:t>
            </a:r>
            <a:endParaRPr lang="en-US" sz="4400" dirty="0"/>
          </a:p>
        </p:txBody>
      </p:sp>
      <p:sp>
        <p:nvSpPr>
          <p:cNvPr id="5" name="Text 2"/>
          <p:cNvSpPr/>
          <p:nvPr/>
        </p:nvSpPr>
        <p:spPr>
          <a:xfrm>
            <a:off x="936702" y="4436864"/>
            <a:ext cx="3043915" cy="4188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en-US" sz="2350" b="1" dirty="0">
                <a:solidFill>
                  <a:srgbClr val="CAD6DE"/>
                </a:solidFill>
                <a:latin typeface="Cabin Bold" pitchFamily="34" charset="0"/>
                <a:ea typeface="Cabin Bold" pitchFamily="34" charset="-122"/>
                <a:cs typeface="Cabin Bold" pitchFamily="34" charset="-120"/>
              </a:rPr>
              <a:t>by Srijana </a:t>
            </a:r>
            <a:r>
              <a:rPr lang="en-US" sz="2350" b="1" dirty="0" err="1">
                <a:solidFill>
                  <a:srgbClr val="CAD6DE"/>
                </a:solidFill>
                <a:latin typeface="Cabin Bold" pitchFamily="34" charset="0"/>
                <a:ea typeface="Cabin Bold" pitchFamily="34" charset="-122"/>
                <a:cs typeface="Cabin Bold" pitchFamily="34" charset="-120"/>
              </a:rPr>
              <a:t>Kanuganti</a:t>
            </a:r>
            <a:endParaRPr lang="en-US" sz="23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329095"/>
            <a:ext cx="12954952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0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8. Tracks with Official Videos and Their Views/Likes</a:t>
            </a:r>
            <a:endParaRPr lang="en-US" sz="4000" dirty="0"/>
          </a:p>
        </p:txBody>
      </p:sp>
      <p:sp>
        <p:nvSpPr>
          <p:cNvPr id="3" name="Text 1"/>
          <p:cNvSpPr/>
          <p:nvPr/>
        </p:nvSpPr>
        <p:spPr>
          <a:xfrm>
            <a:off x="837724" y="3335417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SQL Query</a:t>
            </a:r>
            <a:endParaRPr lang="en-US" sz="2200" dirty="0"/>
          </a:p>
        </p:txBody>
      </p:sp>
      <p:sp>
        <p:nvSpPr>
          <p:cNvPr id="4" name="Shape 2"/>
          <p:cNvSpPr/>
          <p:nvPr/>
        </p:nvSpPr>
        <p:spPr>
          <a:xfrm>
            <a:off x="837724" y="3956566"/>
            <a:ext cx="6185535" cy="1507927"/>
          </a:xfrm>
          <a:prstGeom prst="roundRect">
            <a:avLst>
              <a:gd name="adj" fmla="val 2381"/>
            </a:avLst>
          </a:prstGeom>
          <a:solidFill>
            <a:srgbClr val="054842"/>
          </a:solidFill>
          <a:ln/>
        </p:spPr>
      </p:sp>
      <p:sp>
        <p:nvSpPr>
          <p:cNvPr id="5" name="Shape 3"/>
          <p:cNvSpPr/>
          <p:nvPr/>
        </p:nvSpPr>
        <p:spPr>
          <a:xfrm>
            <a:off x="825818" y="3956566"/>
            <a:ext cx="6209348" cy="2455385"/>
          </a:xfrm>
          <a:prstGeom prst="roundRect">
            <a:avLst>
              <a:gd name="adj" fmla="val 2381"/>
            </a:avLst>
          </a:prstGeom>
          <a:solidFill>
            <a:srgbClr val="054842"/>
          </a:solidFill>
          <a:ln/>
        </p:spPr>
      </p:sp>
      <p:sp>
        <p:nvSpPr>
          <p:cNvPr id="6" name="Text 4"/>
          <p:cNvSpPr/>
          <p:nvPr/>
        </p:nvSpPr>
        <p:spPr>
          <a:xfrm>
            <a:off x="1065133" y="4135993"/>
            <a:ext cx="5730716" cy="1597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select </a:t>
            </a:r>
            <a:r>
              <a:rPr lang="en-US" sz="1850" dirty="0" err="1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track,sum</a:t>
            </a:r>
            <a:r>
              <a:rPr lang="en-US" sz="185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(views) as </a:t>
            </a:r>
            <a:r>
              <a:rPr lang="en-US" sz="1850" dirty="0" err="1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total_views,sum</a:t>
            </a:r>
            <a:r>
              <a:rPr lang="en-US" sz="185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(likes) as </a:t>
            </a:r>
            <a:r>
              <a:rPr lang="en-US" sz="1850" dirty="0" err="1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total_likes</a:t>
            </a:r>
            <a:endParaRPr lang="en-US" sz="1850" dirty="0">
              <a:solidFill>
                <a:srgbClr val="CAD6DE"/>
              </a:solidFill>
              <a:highlight>
                <a:srgbClr val="054842"/>
              </a:highlight>
              <a:latin typeface="Consolas" pitchFamily="34" charset="0"/>
              <a:ea typeface="Consolas" pitchFamily="34" charset="-122"/>
              <a:cs typeface="Consolas" pitchFamily="34" charset="-120"/>
            </a:endParaRPr>
          </a:p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from </a:t>
            </a:r>
            <a:r>
              <a:rPr lang="en-US" sz="1850" dirty="0" err="1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spotify</a:t>
            </a:r>
            <a:r>
              <a:rPr lang="en-US" sz="185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where </a:t>
            </a:r>
            <a:r>
              <a:rPr lang="en-US" sz="1850" dirty="0" err="1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official_video</a:t>
            </a:r>
            <a:endParaRPr lang="en-US" sz="1850" dirty="0">
              <a:solidFill>
                <a:srgbClr val="CAD6DE"/>
              </a:solidFill>
              <a:highlight>
                <a:srgbClr val="054842"/>
              </a:highlight>
              <a:latin typeface="Consolas" pitchFamily="34" charset="0"/>
              <a:ea typeface="Consolas" pitchFamily="34" charset="-122"/>
              <a:cs typeface="Consolas" pitchFamily="34" charset="-120"/>
            </a:endParaRPr>
          </a:p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group by 1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order by 2 desc,3 desc;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7614761" y="3335417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Result</a:t>
            </a:r>
            <a:endParaRPr lang="en-US" sz="2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BA5E621-5881-F80C-333B-66B69F0B8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4761" y="3956566"/>
            <a:ext cx="5547841" cy="244623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4E7CA-9488-1CD8-DAE0-52C6E704D2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1FBAAEEA-AB9D-D304-109A-D114E78EE8B3}"/>
              </a:ext>
            </a:extLst>
          </p:cNvPr>
          <p:cNvSpPr/>
          <p:nvPr/>
        </p:nvSpPr>
        <p:spPr>
          <a:xfrm>
            <a:off x="837724" y="1329096"/>
            <a:ext cx="12954952" cy="7017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0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9. Total Track Views per Album</a:t>
            </a:r>
            <a:endParaRPr lang="en-US" sz="4000" dirty="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75BF4194-FA3C-FC0F-95C7-FD45D405FC1D}"/>
              </a:ext>
            </a:extLst>
          </p:cNvPr>
          <p:cNvSpPr/>
          <p:nvPr/>
        </p:nvSpPr>
        <p:spPr>
          <a:xfrm>
            <a:off x="837724" y="3335417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SQL Query</a:t>
            </a:r>
            <a:endParaRPr lang="en-US" sz="2200" dirty="0"/>
          </a:p>
        </p:txBody>
      </p:sp>
      <p:sp>
        <p:nvSpPr>
          <p:cNvPr id="4" name="Shape 2">
            <a:extLst>
              <a:ext uri="{FF2B5EF4-FFF2-40B4-BE49-F238E27FC236}">
                <a16:creationId xmlns:a16="http://schemas.microsoft.com/office/drawing/2014/main" id="{D25A9E5D-84F5-B3AC-5010-7FFAA843E51A}"/>
              </a:ext>
            </a:extLst>
          </p:cNvPr>
          <p:cNvSpPr/>
          <p:nvPr/>
        </p:nvSpPr>
        <p:spPr>
          <a:xfrm>
            <a:off x="837724" y="3956566"/>
            <a:ext cx="6185535" cy="1507927"/>
          </a:xfrm>
          <a:prstGeom prst="roundRect">
            <a:avLst>
              <a:gd name="adj" fmla="val 2381"/>
            </a:avLst>
          </a:prstGeom>
          <a:solidFill>
            <a:srgbClr val="054842"/>
          </a:solidFill>
          <a:ln/>
        </p:spPr>
      </p:sp>
      <p:sp>
        <p:nvSpPr>
          <p:cNvPr id="5" name="Shape 3">
            <a:extLst>
              <a:ext uri="{FF2B5EF4-FFF2-40B4-BE49-F238E27FC236}">
                <a16:creationId xmlns:a16="http://schemas.microsoft.com/office/drawing/2014/main" id="{350CB335-6339-5DA1-0A58-5C124B4387C0}"/>
              </a:ext>
            </a:extLst>
          </p:cNvPr>
          <p:cNvSpPr/>
          <p:nvPr/>
        </p:nvSpPr>
        <p:spPr>
          <a:xfrm>
            <a:off x="825818" y="3956566"/>
            <a:ext cx="6209348" cy="1507927"/>
          </a:xfrm>
          <a:prstGeom prst="roundRect">
            <a:avLst>
              <a:gd name="adj" fmla="val 2381"/>
            </a:avLst>
          </a:prstGeom>
          <a:solidFill>
            <a:srgbClr val="054842"/>
          </a:solidFill>
          <a:ln/>
        </p:spPr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7DAEDE0B-A1E7-2655-99AB-DC0FA97EC290}"/>
              </a:ext>
            </a:extLst>
          </p:cNvPr>
          <p:cNvSpPr/>
          <p:nvPr/>
        </p:nvSpPr>
        <p:spPr>
          <a:xfrm>
            <a:off x="953621" y="3956566"/>
            <a:ext cx="5730716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select </a:t>
            </a:r>
            <a:r>
              <a:rPr lang="en-US" sz="1850" dirty="0" err="1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album,track,sum</a:t>
            </a:r>
            <a:r>
              <a:rPr lang="en-US" sz="185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(views) as </a:t>
            </a:r>
            <a:r>
              <a:rPr lang="en-US" sz="1850" dirty="0" err="1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total_views</a:t>
            </a:r>
            <a:endParaRPr lang="en-US" sz="1850" dirty="0">
              <a:solidFill>
                <a:srgbClr val="CAD6DE"/>
              </a:solidFill>
              <a:highlight>
                <a:srgbClr val="054842"/>
              </a:highlight>
              <a:latin typeface="Consolas" pitchFamily="34" charset="0"/>
              <a:ea typeface="Consolas" pitchFamily="34" charset="-122"/>
              <a:cs typeface="Consolas" pitchFamily="34" charset="-120"/>
            </a:endParaRPr>
          </a:p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from </a:t>
            </a:r>
            <a:r>
              <a:rPr lang="en-US" sz="1850" dirty="0" err="1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spotify</a:t>
            </a:r>
            <a:endParaRPr lang="en-US" sz="1850" dirty="0">
              <a:solidFill>
                <a:srgbClr val="CAD6DE"/>
              </a:solidFill>
              <a:highlight>
                <a:srgbClr val="054842"/>
              </a:highlight>
              <a:latin typeface="Consolas" pitchFamily="34" charset="0"/>
              <a:ea typeface="Consolas" pitchFamily="34" charset="-122"/>
              <a:cs typeface="Consolas" pitchFamily="34" charset="-120"/>
            </a:endParaRPr>
          </a:p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group by 1,2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order by 3 desc; </a:t>
            </a:r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7BD10D42-6F45-E046-4935-B08B92E6A0DF}"/>
              </a:ext>
            </a:extLst>
          </p:cNvPr>
          <p:cNvSpPr/>
          <p:nvPr/>
        </p:nvSpPr>
        <p:spPr>
          <a:xfrm>
            <a:off x="7614761" y="3335417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Result</a:t>
            </a:r>
            <a:endParaRPr lang="en-US" sz="2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5934F00-165C-3575-9429-590633EF7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4761" y="3956566"/>
            <a:ext cx="5943600" cy="224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99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A1E434-AE89-4BBF-A156-E033D38946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C8392DD3-9CF4-39A3-4EE5-28722EFB9D85}"/>
              </a:ext>
            </a:extLst>
          </p:cNvPr>
          <p:cNvSpPr/>
          <p:nvPr/>
        </p:nvSpPr>
        <p:spPr>
          <a:xfrm>
            <a:off x="692758" y="409021"/>
            <a:ext cx="12954952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0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10. Tracks streamed more on Spotify than YouTube</a:t>
            </a:r>
            <a:endParaRPr lang="en-US" sz="4000" dirty="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E142050B-323F-E3B8-F0CF-27FF578E71B4}"/>
              </a:ext>
            </a:extLst>
          </p:cNvPr>
          <p:cNvSpPr/>
          <p:nvPr/>
        </p:nvSpPr>
        <p:spPr>
          <a:xfrm>
            <a:off x="825818" y="1951654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SQL Query</a:t>
            </a:r>
            <a:endParaRPr lang="en-US" sz="2200" dirty="0"/>
          </a:p>
        </p:txBody>
      </p:sp>
      <p:sp>
        <p:nvSpPr>
          <p:cNvPr id="4" name="Shape 2">
            <a:extLst>
              <a:ext uri="{FF2B5EF4-FFF2-40B4-BE49-F238E27FC236}">
                <a16:creationId xmlns:a16="http://schemas.microsoft.com/office/drawing/2014/main" id="{3354661B-4047-C7A8-A875-0BA45D1B7F26}"/>
              </a:ext>
            </a:extLst>
          </p:cNvPr>
          <p:cNvSpPr/>
          <p:nvPr/>
        </p:nvSpPr>
        <p:spPr>
          <a:xfrm>
            <a:off x="837724" y="3956566"/>
            <a:ext cx="6185535" cy="1507927"/>
          </a:xfrm>
          <a:prstGeom prst="roundRect">
            <a:avLst>
              <a:gd name="adj" fmla="val 2381"/>
            </a:avLst>
          </a:prstGeom>
          <a:solidFill>
            <a:srgbClr val="054842"/>
          </a:solidFill>
          <a:ln/>
        </p:spPr>
      </p:sp>
      <p:sp>
        <p:nvSpPr>
          <p:cNvPr id="5" name="Shape 3">
            <a:extLst>
              <a:ext uri="{FF2B5EF4-FFF2-40B4-BE49-F238E27FC236}">
                <a16:creationId xmlns:a16="http://schemas.microsoft.com/office/drawing/2014/main" id="{1417133D-DFFF-EF1F-BF00-63F16D3AD973}"/>
              </a:ext>
            </a:extLst>
          </p:cNvPr>
          <p:cNvSpPr/>
          <p:nvPr/>
        </p:nvSpPr>
        <p:spPr>
          <a:xfrm>
            <a:off x="825818" y="2422122"/>
            <a:ext cx="6667802" cy="5684815"/>
          </a:xfrm>
          <a:prstGeom prst="roundRect">
            <a:avLst>
              <a:gd name="adj" fmla="val 2381"/>
            </a:avLst>
          </a:prstGeom>
          <a:solidFill>
            <a:srgbClr val="054842"/>
          </a:solidFill>
          <a:ln/>
        </p:spPr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B953F675-DFC1-32C7-0FD0-4482D873AF01}"/>
              </a:ext>
            </a:extLst>
          </p:cNvPr>
          <p:cNvSpPr/>
          <p:nvPr/>
        </p:nvSpPr>
        <p:spPr>
          <a:xfrm>
            <a:off x="898295" y="2420005"/>
            <a:ext cx="6655896" cy="56687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with </a:t>
            </a:r>
            <a:r>
              <a:rPr lang="en-US" sz="1850" dirty="0" err="1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Spo_Yt_Stream</a:t>
            </a:r>
            <a:r>
              <a:rPr lang="en-US" sz="185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as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(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select track,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sum(case 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when </a:t>
            </a:r>
            <a:r>
              <a:rPr lang="en-US" sz="1850" dirty="0" err="1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most_played_on</a:t>
            </a:r>
            <a:r>
              <a:rPr lang="en-US" sz="185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= 'Spotify' then stream else 0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end) as </a:t>
            </a:r>
            <a:r>
              <a:rPr lang="en-US" sz="1850" dirty="0" err="1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spotify_stream</a:t>
            </a:r>
            <a:r>
              <a:rPr lang="en-US" sz="185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,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sum(case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when </a:t>
            </a:r>
            <a:r>
              <a:rPr lang="en-US" sz="1850" dirty="0" err="1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most_played_on</a:t>
            </a:r>
            <a:r>
              <a:rPr lang="en-US" sz="185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= '</a:t>
            </a:r>
            <a:r>
              <a:rPr lang="en-US" sz="1850" dirty="0" err="1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Youtube</a:t>
            </a:r>
            <a:r>
              <a:rPr lang="en-US" sz="185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' then stream else 0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end) as </a:t>
            </a:r>
            <a:r>
              <a:rPr lang="en-US" sz="1850" dirty="0" err="1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yt_stream</a:t>
            </a:r>
            <a:endParaRPr lang="en-US" sz="1850" dirty="0">
              <a:solidFill>
                <a:srgbClr val="CAD6DE"/>
              </a:solidFill>
              <a:highlight>
                <a:srgbClr val="054842"/>
              </a:highlight>
              <a:latin typeface="Consolas" pitchFamily="34" charset="0"/>
              <a:ea typeface="Consolas" pitchFamily="34" charset="-122"/>
              <a:cs typeface="Consolas" pitchFamily="34" charset="-120"/>
            </a:endParaRPr>
          </a:p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from </a:t>
            </a:r>
            <a:r>
              <a:rPr lang="en-US" sz="1850" dirty="0" err="1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spotify</a:t>
            </a:r>
            <a:endParaRPr lang="en-US" sz="1850" dirty="0">
              <a:solidFill>
                <a:srgbClr val="CAD6DE"/>
              </a:solidFill>
              <a:highlight>
                <a:srgbClr val="054842"/>
              </a:highlight>
              <a:latin typeface="Consolas" pitchFamily="34" charset="0"/>
              <a:ea typeface="Consolas" pitchFamily="34" charset="-122"/>
              <a:cs typeface="Consolas" pitchFamily="34" charset="-120"/>
            </a:endParaRPr>
          </a:p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group by track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)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select track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from </a:t>
            </a:r>
            <a:r>
              <a:rPr lang="en-US" sz="1850" dirty="0" err="1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Spo_Yt_Stream</a:t>
            </a:r>
            <a:r>
              <a:rPr lang="en-US" sz="185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where </a:t>
            </a:r>
            <a:r>
              <a:rPr lang="en-US" sz="1850" dirty="0" err="1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spotify_stream</a:t>
            </a:r>
            <a:r>
              <a:rPr lang="en-US" sz="185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&gt;</a:t>
            </a:r>
            <a:r>
              <a:rPr lang="en-US" sz="1850" dirty="0" err="1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yt_stream</a:t>
            </a:r>
            <a:r>
              <a:rPr lang="en-US" sz="185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and </a:t>
            </a:r>
            <a:r>
              <a:rPr lang="en-US" sz="1850" dirty="0" err="1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yt_stream</a:t>
            </a:r>
            <a:r>
              <a:rPr lang="en-US" sz="185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&lt;&gt;0;</a:t>
            </a:r>
            <a:endParaRPr lang="en-US" sz="1850" dirty="0"/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EA0674B1-7344-B9DF-FBC3-C86E92D80776}"/>
              </a:ext>
            </a:extLst>
          </p:cNvPr>
          <p:cNvSpPr/>
          <p:nvPr/>
        </p:nvSpPr>
        <p:spPr>
          <a:xfrm>
            <a:off x="7915844" y="195165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Result</a:t>
            </a:r>
            <a:endParaRPr lang="en-US" sz="2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B0D89D-3881-BF92-A830-CEE7DF66E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844" y="2422122"/>
            <a:ext cx="5349240" cy="268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72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4B49A6-0CD9-3202-9694-4D93599FC5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AE5A358C-CA19-8C44-0D2E-BAE713B812F3}"/>
              </a:ext>
            </a:extLst>
          </p:cNvPr>
          <p:cNvSpPr/>
          <p:nvPr/>
        </p:nvSpPr>
        <p:spPr>
          <a:xfrm>
            <a:off x="837724" y="1329095"/>
            <a:ext cx="12954952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0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11. Top 3 most-viewed tracks for each artist using window functions</a:t>
            </a:r>
            <a:endParaRPr lang="en-US" sz="4000" dirty="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C04281E2-1924-1412-BFD4-A40D345AE4CC}"/>
              </a:ext>
            </a:extLst>
          </p:cNvPr>
          <p:cNvSpPr/>
          <p:nvPr/>
        </p:nvSpPr>
        <p:spPr>
          <a:xfrm>
            <a:off x="837724" y="3335417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SQL Query</a:t>
            </a:r>
            <a:endParaRPr lang="en-US" sz="2200" dirty="0"/>
          </a:p>
        </p:txBody>
      </p:sp>
      <p:sp>
        <p:nvSpPr>
          <p:cNvPr id="4" name="Shape 2">
            <a:extLst>
              <a:ext uri="{FF2B5EF4-FFF2-40B4-BE49-F238E27FC236}">
                <a16:creationId xmlns:a16="http://schemas.microsoft.com/office/drawing/2014/main" id="{F6481C05-00C3-2797-865A-D98EB8AE494A}"/>
              </a:ext>
            </a:extLst>
          </p:cNvPr>
          <p:cNvSpPr/>
          <p:nvPr/>
        </p:nvSpPr>
        <p:spPr>
          <a:xfrm>
            <a:off x="837724" y="3956566"/>
            <a:ext cx="6185535" cy="1507927"/>
          </a:xfrm>
          <a:prstGeom prst="roundRect">
            <a:avLst>
              <a:gd name="adj" fmla="val 2381"/>
            </a:avLst>
          </a:prstGeom>
          <a:solidFill>
            <a:srgbClr val="054842"/>
          </a:solidFill>
          <a:ln/>
        </p:spPr>
      </p:sp>
      <p:sp>
        <p:nvSpPr>
          <p:cNvPr id="5" name="Shape 3">
            <a:extLst>
              <a:ext uri="{FF2B5EF4-FFF2-40B4-BE49-F238E27FC236}">
                <a16:creationId xmlns:a16="http://schemas.microsoft.com/office/drawing/2014/main" id="{30672F43-67D3-047F-9881-69AC0349269E}"/>
              </a:ext>
            </a:extLst>
          </p:cNvPr>
          <p:cNvSpPr/>
          <p:nvPr/>
        </p:nvSpPr>
        <p:spPr>
          <a:xfrm>
            <a:off x="825818" y="3836020"/>
            <a:ext cx="6209348" cy="4248614"/>
          </a:xfrm>
          <a:prstGeom prst="roundRect">
            <a:avLst>
              <a:gd name="adj" fmla="val 2381"/>
            </a:avLst>
          </a:prstGeom>
          <a:solidFill>
            <a:srgbClr val="054842"/>
          </a:solidFill>
          <a:ln/>
        </p:spPr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166BD7B0-401E-BF63-31A9-0548BD8D6751}"/>
              </a:ext>
            </a:extLst>
          </p:cNvPr>
          <p:cNvSpPr/>
          <p:nvPr/>
        </p:nvSpPr>
        <p:spPr>
          <a:xfrm>
            <a:off x="987074" y="3836020"/>
            <a:ext cx="5730716" cy="41280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with top_3_tracks as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(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select artist,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sz="1850" dirty="0" err="1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track,sum</a:t>
            </a:r>
            <a:r>
              <a:rPr lang="en-US" sz="185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(views) as </a:t>
            </a:r>
            <a:r>
              <a:rPr lang="en-US" sz="1850" dirty="0" err="1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totalViews</a:t>
            </a:r>
            <a:r>
              <a:rPr lang="en-US" sz="185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,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sz="1850" dirty="0" err="1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dense_rank</a:t>
            </a:r>
            <a:r>
              <a:rPr lang="en-US" sz="185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() over(partition by artist order by sum(views) desc) as rank_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from </a:t>
            </a:r>
            <a:r>
              <a:rPr lang="en-US" sz="1850" dirty="0" err="1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spotify</a:t>
            </a:r>
            <a:endParaRPr lang="en-US" sz="1850" dirty="0">
              <a:solidFill>
                <a:srgbClr val="CAD6DE"/>
              </a:solidFill>
              <a:highlight>
                <a:srgbClr val="054842"/>
              </a:highlight>
              <a:latin typeface="Consolas" pitchFamily="34" charset="0"/>
              <a:ea typeface="Consolas" pitchFamily="34" charset="-122"/>
              <a:cs typeface="Consolas" pitchFamily="34" charset="-120"/>
            </a:endParaRPr>
          </a:p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group by 1,2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)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select </a:t>
            </a:r>
            <a:r>
              <a:rPr lang="en-US" sz="1850" dirty="0" err="1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artist,track,totalViews</a:t>
            </a:r>
            <a:endParaRPr lang="en-US" sz="1850" dirty="0">
              <a:solidFill>
                <a:srgbClr val="CAD6DE"/>
              </a:solidFill>
              <a:highlight>
                <a:srgbClr val="054842"/>
              </a:highlight>
              <a:latin typeface="Consolas" pitchFamily="34" charset="0"/>
              <a:ea typeface="Consolas" pitchFamily="34" charset="-122"/>
              <a:cs typeface="Consolas" pitchFamily="34" charset="-120"/>
            </a:endParaRPr>
          </a:p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from top_3_tracks where rank_&lt;4;</a:t>
            </a:r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A12732ED-AA0A-5993-7868-00C559C4D754}"/>
              </a:ext>
            </a:extLst>
          </p:cNvPr>
          <p:cNvSpPr/>
          <p:nvPr/>
        </p:nvSpPr>
        <p:spPr>
          <a:xfrm>
            <a:off x="7614761" y="3335417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Result</a:t>
            </a:r>
            <a:endParaRPr lang="en-US" sz="2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90E731-F756-513C-369E-1D62028BC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8586" y="3956566"/>
            <a:ext cx="45720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410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4382D0-B37B-AA1C-6DCC-92601474F6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2D028B10-7A50-05C2-0F91-414C98E233CC}"/>
              </a:ext>
            </a:extLst>
          </p:cNvPr>
          <p:cNvSpPr/>
          <p:nvPr/>
        </p:nvSpPr>
        <p:spPr>
          <a:xfrm>
            <a:off x="837724" y="1329095"/>
            <a:ext cx="12954952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0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12. Tracks with a liveness score above the average</a:t>
            </a:r>
            <a:endParaRPr lang="en-US" sz="4000" dirty="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E0340482-A296-8FC3-4A72-AC23BEBB535F}"/>
              </a:ext>
            </a:extLst>
          </p:cNvPr>
          <p:cNvSpPr/>
          <p:nvPr/>
        </p:nvSpPr>
        <p:spPr>
          <a:xfrm>
            <a:off x="837724" y="3335417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SQL Query</a:t>
            </a:r>
            <a:endParaRPr lang="en-US" sz="2200" dirty="0"/>
          </a:p>
        </p:txBody>
      </p:sp>
      <p:sp>
        <p:nvSpPr>
          <p:cNvPr id="4" name="Shape 2">
            <a:extLst>
              <a:ext uri="{FF2B5EF4-FFF2-40B4-BE49-F238E27FC236}">
                <a16:creationId xmlns:a16="http://schemas.microsoft.com/office/drawing/2014/main" id="{A79784CC-729E-180F-C7BE-AB9B616C9DB2}"/>
              </a:ext>
            </a:extLst>
          </p:cNvPr>
          <p:cNvSpPr/>
          <p:nvPr/>
        </p:nvSpPr>
        <p:spPr>
          <a:xfrm>
            <a:off x="837724" y="3956566"/>
            <a:ext cx="6185535" cy="1507927"/>
          </a:xfrm>
          <a:prstGeom prst="roundRect">
            <a:avLst>
              <a:gd name="adj" fmla="val 2381"/>
            </a:avLst>
          </a:prstGeom>
          <a:solidFill>
            <a:srgbClr val="054842"/>
          </a:solidFill>
          <a:ln/>
        </p:spPr>
      </p:sp>
      <p:sp>
        <p:nvSpPr>
          <p:cNvPr id="5" name="Shape 3">
            <a:extLst>
              <a:ext uri="{FF2B5EF4-FFF2-40B4-BE49-F238E27FC236}">
                <a16:creationId xmlns:a16="http://schemas.microsoft.com/office/drawing/2014/main" id="{CF43DD49-915E-B211-0BBF-0796F46C5CA6}"/>
              </a:ext>
            </a:extLst>
          </p:cNvPr>
          <p:cNvSpPr/>
          <p:nvPr/>
        </p:nvSpPr>
        <p:spPr>
          <a:xfrm>
            <a:off x="825818" y="3956566"/>
            <a:ext cx="6209348" cy="1507927"/>
          </a:xfrm>
          <a:prstGeom prst="roundRect">
            <a:avLst>
              <a:gd name="adj" fmla="val 2381"/>
            </a:avLst>
          </a:prstGeom>
          <a:solidFill>
            <a:srgbClr val="054842"/>
          </a:solidFill>
          <a:ln/>
        </p:spPr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3D5BAA97-5769-1092-4FEF-2676DA06B07A}"/>
              </a:ext>
            </a:extLst>
          </p:cNvPr>
          <p:cNvSpPr/>
          <p:nvPr/>
        </p:nvSpPr>
        <p:spPr>
          <a:xfrm>
            <a:off x="1065133" y="4135993"/>
            <a:ext cx="5730716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select </a:t>
            </a:r>
            <a:r>
              <a:rPr lang="en-US" sz="1850" dirty="0" err="1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track,liveness</a:t>
            </a:r>
            <a:r>
              <a:rPr lang="en-US" sz="185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from </a:t>
            </a:r>
            <a:r>
              <a:rPr lang="en-US" sz="1850" dirty="0" err="1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spotify</a:t>
            </a:r>
            <a:endParaRPr lang="en-US" sz="1850" dirty="0">
              <a:solidFill>
                <a:srgbClr val="CAD6DE"/>
              </a:solidFill>
              <a:highlight>
                <a:srgbClr val="054842"/>
              </a:highlight>
              <a:latin typeface="Consolas" pitchFamily="34" charset="0"/>
              <a:ea typeface="Consolas" pitchFamily="34" charset="-122"/>
              <a:cs typeface="Consolas" pitchFamily="34" charset="-120"/>
            </a:endParaRPr>
          </a:p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where liveness &gt; (select avg(liveness) from </a:t>
            </a:r>
            <a:r>
              <a:rPr lang="en-US" sz="1850" dirty="0" err="1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spotify</a:t>
            </a:r>
            <a:r>
              <a:rPr lang="en-US" sz="185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);</a:t>
            </a:r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2BB51DD4-CBEA-172A-37B3-EC8AFB638AF6}"/>
              </a:ext>
            </a:extLst>
          </p:cNvPr>
          <p:cNvSpPr/>
          <p:nvPr/>
        </p:nvSpPr>
        <p:spPr>
          <a:xfrm>
            <a:off x="7614761" y="3335417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Result</a:t>
            </a:r>
            <a:endParaRPr lang="en-US" sz="2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02E745-94BC-2BDA-40EB-AD5007428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4761" y="3960255"/>
            <a:ext cx="5349240" cy="268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840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1DD080-BF41-4A0C-8816-A8D4627D96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F5387F47-0058-491A-AC2D-209DC3F6A327}"/>
              </a:ext>
            </a:extLst>
          </p:cNvPr>
          <p:cNvSpPr/>
          <p:nvPr/>
        </p:nvSpPr>
        <p:spPr>
          <a:xfrm>
            <a:off x="680852" y="927651"/>
            <a:ext cx="12954952" cy="20162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0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13. Difference between the highest and lowest energy values for tracks in each album</a:t>
            </a:r>
            <a:endParaRPr lang="en-US" sz="4000" dirty="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1D2ABF72-0CF7-E698-5862-FB56A11A566F}"/>
              </a:ext>
            </a:extLst>
          </p:cNvPr>
          <p:cNvSpPr/>
          <p:nvPr/>
        </p:nvSpPr>
        <p:spPr>
          <a:xfrm>
            <a:off x="837724" y="3335417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SQL Query</a:t>
            </a:r>
            <a:endParaRPr lang="en-US" sz="2200" dirty="0"/>
          </a:p>
        </p:txBody>
      </p:sp>
      <p:sp>
        <p:nvSpPr>
          <p:cNvPr id="5" name="Shape 3">
            <a:extLst>
              <a:ext uri="{FF2B5EF4-FFF2-40B4-BE49-F238E27FC236}">
                <a16:creationId xmlns:a16="http://schemas.microsoft.com/office/drawing/2014/main" id="{63B6CE46-5196-870C-BE41-F1176EFAF4F8}"/>
              </a:ext>
            </a:extLst>
          </p:cNvPr>
          <p:cNvSpPr/>
          <p:nvPr/>
        </p:nvSpPr>
        <p:spPr>
          <a:xfrm>
            <a:off x="680852" y="3754273"/>
            <a:ext cx="6209348" cy="4273034"/>
          </a:xfrm>
          <a:prstGeom prst="roundRect">
            <a:avLst>
              <a:gd name="adj" fmla="val 2381"/>
            </a:avLst>
          </a:prstGeom>
          <a:solidFill>
            <a:srgbClr val="054842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EAD8DC94-0BEB-8BA3-E1E4-B912857DBAB5}"/>
              </a:ext>
            </a:extLst>
          </p:cNvPr>
          <p:cNvSpPr/>
          <p:nvPr/>
        </p:nvSpPr>
        <p:spPr>
          <a:xfrm>
            <a:off x="861528" y="3754273"/>
            <a:ext cx="5847995" cy="37590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with </a:t>
            </a:r>
            <a:r>
              <a:rPr lang="en-US" sz="1850" dirty="0" err="1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energyVal</a:t>
            </a:r>
            <a:r>
              <a:rPr lang="en-US" sz="185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as 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(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select album,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max(energy) as </a:t>
            </a:r>
            <a:r>
              <a:rPr lang="en-US" sz="1850" dirty="0" err="1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highest_energyVal</a:t>
            </a:r>
            <a:r>
              <a:rPr lang="en-US" sz="185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,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min(energy) as </a:t>
            </a:r>
            <a:r>
              <a:rPr lang="en-US" sz="1850" dirty="0" err="1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lowest_energyVal</a:t>
            </a:r>
            <a:endParaRPr lang="en-US" sz="1850" dirty="0">
              <a:solidFill>
                <a:srgbClr val="CAD6DE"/>
              </a:solidFill>
              <a:highlight>
                <a:srgbClr val="054842"/>
              </a:highlight>
              <a:latin typeface="Consolas" pitchFamily="34" charset="0"/>
              <a:ea typeface="Consolas" pitchFamily="34" charset="-122"/>
              <a:cs typeface="Consolas" pitchFamily="34" charset="-120"/>
            </a:endParaRPr>
          </a:p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from </a:t>
            </a:r>
            <a:r>
              <a:rPr lang="en-US" sz="1850" dirty="0" err="1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spotify</a:t>
            </a:r>
            <a:endParaRPr lang="en-US" sz="1850" dirty="0">
              <a:solidFill>
                <a:srgbClr val="CAD6DE"/>
              </a:solidFill>
              <a:highlight>
                <a:srgbClr val="054842"/>
              </a:highlight>
              <a:latin typeface="Consolas" pitchFamily="34" charset="0"/>
              <a:ea typeface="Consolas" pitchFamily="34" charset="-122"/>
              <a:cs typeface="Consolas" pitchFamily="34" charset="-120"/>
            </a:endParaRPr>
          </a:p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group by 1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)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select </a:t>
            </a:r>
            <a:r>
              <a:rPr lang="en-US" sz="1850" dirty="0" err="1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album,highest_energyVal-lowest_energyVal</a:t>
            </a:r>
            <a:r>
              <a:rPr lang="en-US" sz="185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as </a:t>
            </a:r>
            <a:r>
              <a:rPr lang="en-US" sz="1850" dirty="0" err="1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energyDiff</a:t>
            </a:r>
            <a:endParaRPr lang="en-US" sz="1850" dirty="0">
              <a:solidFill>
                <a:srgbClr val="CAD6DE"/>
              </a:solidFill>
              <a:highlight>
                <a:srgbClr val="054842"/>
              </a:highlight>
              <a:latin typeface="Consolas" pitchFamily="34" charset="0"/>
              <a:ea typeface="Consolas" pitchFamily="34" charset="-122"/>
              <a:cs typeface="Consolas" pitchFamily="34" charset="-120"/>
            </a:endParaRPr>
          </a:p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from </a:t>
            </a:r>
            <a:r>
              <a:rPr lang="en-US" sz="1850" dirty="0" err="1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energyVal</a:t>
            </a:r>
            <a:r>
              <a:rPr lang="en-US" sz="185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;</a:t>
            </a:r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567E0AC7-162B-9F8C-128F-42DC26E9F691}"/>
              </a:ext>
            </a:extLst>
          </p:cNvPr>
          <p:cNvSpPr/>
          <p:nvPr/>
        </p:nvSpPr>
        <p:spPr>
          <a:xfrm>
            <a:off x="7614761" y="3335417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Result</a:t>
            </a:r>
            <a:endParaRPr lang="en-US" sz="2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2D4D11-884C-75DF-BD45-AE562FA17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5236" y="3803124"/>
            <a:ext cx="4823460" cy="269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506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BE193E-27E8-FF6C-8286-E863A9DECE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83C72FD2-CC57-DA7A-8554-5EBB989BA4D6}"/>
              </a:ext>
            </a:extLst>
          </p:cNvPr>
          <p:cNvSpPr/>
          <p:nvPr/>
        </p:nvSpPr>
        <p:spPr>
          <a:xfrm>
            <a:off x="837724" y="1329095"/>
            <a:ext cx="12954952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0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14. Tracks with a energy-to-liveness ratio greater than 1.2</a:t>
            </a:r>
            <a:endParaRPr lang="en-US" sz="4000" dirty="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F58BD272-133E-5863-A8A8-A5036DAE861A}"/>
              </a:ext>
            </a:extLst>
          </p:cNvPr>
          <p:cNvSpPr/>
          <p:nvPr/>
        </p:nvSpPr>
        <p:spPr>
          <a:xfrm>
            <a:off x="837724" y="3335417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SQL Query</a:t>
            </a:r>
            <a:endParaRPr lang="en-US" sz="2200" dirty="0"/>
          </a:p>
        </p:txBody>
      </p:sp>
      <p:sp>
        <p:nvSpPr>
          <p:cNvPr id="4" name="Shape 2">
            <a:extLst>
              <a:ext uri="{FF2B5EF4-FFF2-40B4-BE49-F238E27FC236}">
                <a16:creationId xmlns:a16="http://schemas.microsoft.com/office/drawing/2014/main" id="{7FA959B3-6762-670D-0926-B14397D4B3E8}"/>
              </a:ext>
            </a:extLst>
          </p:cNvPr>
          <p:cNvSpPr/>
          <p:nvPr/>
        </p:nvSpPr>
        <p:spPr>
          <a:xfrm>
            <a:off x="837724" y="3956566"/>
            <a:ext cx="6185535" cy="1507927"/>
          </a:xfrm>
          <a:prstGeom prst="roundRect">
            <a:avLst>
              <a:gd name="adj" fmla="val 2381"/>
            </a:avLst>
          </a:prstGeom>
          <a:solidFill>
            <a:srgbClr val="054842"/>
          </a:solidFill>
          <a:ln/>
        </p:spPr>
      </p:sp>
      <p:sp>
        <p:nvSpPr>
          <p:cNvPr id="5" name="Shape 3">
            <a:extLst>
              <a:ext uri="{FF2B5EF4-FFF2-40B4-BE49-F238E27FC236}">
                <a16:creationId xmlns:a16="http://schemas.microsoft.com/office/drawing/2014/main" id="{15E419AC-7B3E-E653-9CAD-11243B89EB5C}"/>
              </a:ext>
            </a:extLst>
          </p:cNvPr>
          <p:cNvSpPr/>
          <p:nvPr/>
        </p:nvSpPr>
        <p:spPr>
          <a:xfrm>
            <a:off x="825818" y="3956566"/>
            <a:ext cx="6209348" cy="1987034"/>
          </a:xfrm>
          <a:prstGeom prst="roundRect">
            <a:avLst>
              <a:gd name="adj" fmla="val 2381"/>
            </a:avLst>
          </a:prstGeom>
          <a:solidFill>
            <a:srgbClr val="054842"/>
          </a:solidFill>
          <a:ln/>
        </p:spPr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082F99ED-EADB-3A9B-21E5-F85B6ADBABA9}"/>
              </a:ext>
            </a:extLst>
          </p:cNvPr>
          <p:cNvSpPr/>
          <p:nvPr/>
        </p:nvSpPr>
        <p:spPr>
          <a:xfrm>
            <a:off x="964771" y="3940135"/>
            <a:ext cx="6058487" cy="19870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select </a:t>
            </a:r>
            <a:r>
              <a:rPr lang="en-US" sz="1850" dirty="0" err="1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track,round</a:t>
            </a:r>
            <a:r>
              <a:rPr lang="en-US" sz="185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((energy/liveness)::numeric,2) as </a:t>
            </a:r>
            <a:r>
              <a:rPr lang="en-US" sz="1850" dirty="0" err="1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energy_to_liveness</a:t>
            </a:r>
            <a:r>
              <a:rPr lang="en-US" sz="185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from </a:t>
            </a:r>
            <a:r>
              <a:rPr lang="en-US" sz="1850" dirty="0" err="1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spotify</a:t>
            </a:r>
            <a:endParaRPr lang="en-US" sz="1850" dirty="0">
              <a:solidFill>
                <a:srgbClr val="CAD6DE"/>
              </a:solidFill>
              <a:highlight>
                <a:srgbClr val="054842"/>
              </a:highlight>
              <a:latin typeface="Consolas" pitchFamily="34" charset="0"/>
              <a:ea typeface="Consolas" pitchFamily="34" charset="-122"/>
              <a:cs typeface="Consolas" pitchFamily="34" charset="-120"/>
            </a:endParaRPr>
          </a:p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where round((energy/liveness)::numeric,2) &gt; 1.2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order by 2 desc;</a:t>
            </a:r>
            <a:endParaRPr lang="en-US" sz="1850" dirty="0"/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E97C6E55-1CD4-82F8-0FFB-B5588153504F}"/>
              </a:ext>
            </a:extLst>
          </p:cNvPr>
          <p:cNvSpPr/>
          <p:nvPr/>
        </p:nvSpPr>
        <p:spPr>
          <a:xfrm>
            <a:off x="7614761" y="3335417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Result</a:t>
            </a:r>
            <a:endParaRPr lang="en-US" sz="2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22BE7D-3969-5AA3-F78D-2E3CFED26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5236" y="3940135"/>
            <a:ext cx="4305673" cy="269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945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946612-7B36-306C-E01B-A6858DD5DC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0E84CA62-2E74-1223-C439-F75DDA584B37}"/>
              </a:ext>
            </a:extLst>
          </p:cNvPr>
          <p:cNvSpPr/>
          <p:nvPr/>
        </p:nvSpPr>
        <p:spPr>
          <a:xfrm>
            <a:off x="837724" y="1329095"/>
            <a:ext cx="12954952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0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15. Cumulative sum of track likes using window functions</a:t>
            </a:r>
            <a:endParaRPr lang="en-US" sz="4000" dirty="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E20F42DA-408D-5ADC-F7B7-49D0C27D768E}"/>
              </a:ext>
            </a:extLst>
          </p:cNvPr>
          <p:cNvSpPr/>
          <p:nvPr/>
        </p:nvSpPr>
        <p:spPr>
          <a:xfrm>
            <a:off x="837724" y="3335417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SQL Query</a:t>
            </a:r>
            <a:endParaRPr lang="en-US" sz="2200" dirty="0"/>
          </a:p>
        </p:txBody>
      </p:sp>
      <p:sp>
        <p:nvSpPr>
          <p:cNvPr id="4" name="Shape 2">
            <a:extLst>
              <a:ext uri="{FF2B5EF4-FFF2-40B4-BE49-F238E27FC236}">
                <a16:creationId xmlns:a16="http://schemas.microsoft.com/office/drawing/2014/main" id="{A904A805-38EA-EC5D-3A64-18CCF40B250A}"/>
              </a:ext>
            </a:extLst>
          </p:cNvPr>
          <p:cNvSpPr/>
          <p:nvPr/>
        </p:nvSpPr>
        <p:spPr>
          <a:xfrm>
            <a:off x="837724" y="3956566"/>
            <a:ext cx="6185535" cy="1507927"/>
          </a:xfrm>
          <a:prstGeom prst="roundRect">
            <a:avLst>
              <a:gd name="adj" fmla="val 2381"/>
            </a:avLst>
          </a:prstGeom>
          <a:solidFill>
            <a:srgbClr val="054842"/>
          </a:solidFill>
          <a:ln/>
        </p:spPr>
      </p:sp>
      <p:sp>
        <p:nvSpPr>
          <p:cNvPr id="5" name="Shape 3">
            <a:extLst>
              <a:ext uri="{FF2B5EF4-FFF2-40B4-BE49-F238E27FC236}">
                <a16:creationId xmlns:a16="http://schemas.microsoft.com/office/drawing/2014/main" id="{21C60EE7-371E-B392-3126-F0D4A4BD9F35}"/>
              </a:ext>
            </a:extLst>
          </p:cNvPr>
          <p:cNvSpPr/>
          <p:nvPr/>
        </p:nvSpPr>
        <p:spPr>
          <a:xfrm>
            <a:off x="825818" y="3956566"/>
            <a:ext cx="6209348" cy="2109697"/>
          </a:xfrm>
          <a:prstGeom prst="roundRect">
            <a:avLst>
              <a:gd name="adj" fmla="val 2381"/>
            </a:avLst>
          </a:prstGeom>
          <a:solidFill>
            <a:srgbClr val="054842"/>
          </a:solidFill>
          <a:ln/>
        </p:spPr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5928B285-62D1-433F-5F48-3D2CE066E089}"/>
              </a:ext>
            </a:extLst>
          </p:cNvPr>
          <p:cNvSpPr/>
          <p:nvPr/>
        </p:nvSpPr>
        <p:spPr>
          <a:xfrm>
            <a:off x="970156" y="3956566"/>
            <a:ext cx="6041196" cy="18410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select </a:t>
            </a:r>
            <a:r>
              <a:rPr lang="en-US" sz="1850" dirty="0" err="1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track,likes</a:t>
            </a:r>
            <a:r>
              <a:rPr lang="en-US" sz="185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,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sum(likes) over(partition by track rows between unbounded preceding and current row) as </a:t>
            </a:r>
            <a:r>
              <a:rPr lang="en-US" sz="1850" dirty="0" err="1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cummulativeSumLikes</a:t>
            </a:r>
            <a:endParaRPr lang="en-US" sz="1850" dirty="0">
              <a:solidFill>
                <a:srgbClr val="CAD6DE"/>
              </a:solidFill>
              <a:highlight>
                <a:srgbClr val="054842"/>
              </a:highlight>
              <a:latin typeface="Consolas" pitchFamily="34" charset="0"/>
              <a:ea typeface="Consolas" pitchFamily="34" charset="-122"/>
              <a:cs typeface="Consolas" pitchFamily="34" charset="-120"/>
            </a:endParaRPr>
          </a:p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from </a:t>
            </a:r>
            <a:r>
              <a:rPr lang="en-US" sz="1850" dirty="0" err="1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spotify</a:t>
            </a:r>
            <a:r>
              <a:rPr lang="en-US" sz="185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;</a:t>
            </a:r>
          </a:p>
          <a:p>
            <a:pPr marL="0" indent="0">
              <a:lnSpc>
                <a:spcPts val="3000"/>
              </a:lnSpc>
              <a:buNone/>
            </a:pPr>
            <a:endParaRPr lang="en-US" sz="1850" dirty="0"/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69E129E9-9BF4-FB59-FB2D-DE002B004843}"/>
              </a:ext>
            </a:extLst>
          </p:cNvPr>
          <p:cNvSpPr/>
          <p:nvPr/>
        </p:nvSpPr>
        <p:spPr>
          <a:xfrm>
            <a:off x="7614761" y="3335417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Result</a:t>
            </a:r>
            <a:endParaRPr lang="en-US" sz="2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B69A7D-A436-DA72-75C5-1E5E14694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4761" y="3956566"/>
            <a:ext cx="4831080" cy="267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545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9E59F6-CD8C-201E-E5D3-1B31A4C214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F681DD0B-6F52-5CEC-C0FF-6A4EA5802F14}"/>
              </a:ext>
            </a:extLst>
          </p:cNvPr>
          <p:cNvSpPr/>
          <p:nvPr/>
        </p:nvSpPr>
        <p:spPr>
          <a:xfrm>
            <a:off x="524106" y="331753"/>
            <a:ext cx="12954952" cy="6206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0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Insights</a:t>
            </a:r>
            <a:endParaRPr lang="en-US" sz="4000" dirty="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19D49A7E-6B79-6BC3-D06B-CCE3AD0DD351}"/>
              </a:ext>
            </a:extLst>
          </p:cNvPr>
          <p:cNvSpPr/>
          <p:nvPr/>
        </p:nvSpPr>
        <p:spPr>
          <a:xfrm>
            <a:off x="837724" y="3335417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FD23C932-D1EC-49EC-EF30-F5FEFBEEF0BF}"/>
              </a:ext>
            </a:extLst>
          </p:cNvPr>
          <p:cNvSpPr/>
          <p:nvPr/>
        </p:nvSpPr>
        <p:spPr>
          <a:xfrm>
            <a:off x="1065133" y="4135993"/>
            <a:ext cx="5730716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endParaRPr lang="en-US" sz="1850" dirty="0"/>
          </a:p>
        </p:txBody>
      </p:sp>
      <p:sp>
        <p:nvSpPr>
          <p:cNvPr id="12" name="Shape 3">
            <a:extLst>
              <a:ext uri="{FF2B5EF4-FFF2-40B4-BE49-F238E27FC236}">
                <a16:creationId xmlns:a16="http://schemas.microsoft.com/office/drawing/2014/main" id="{56FBADCC-B95C-2F8A-70B6-BE1152C22A38}"/>
              </a:ext>
            </a:extLst>
          </p:cNvPr>
          <p:cNvSpPr/>
          <p:nvPr/>
        </p:nvSpPr>
        <p:spPr>
          <a:xfrm>
            <a:off x="524106" y="1070517"/>
            <a:ext cx="13593337" cy="7036420"/>
          </a:xfrm>
          <a:prstGeom prst="roundRect">
            <a:avLst>
              <a:gd name="adj" fmla="val 2381"/>
            </a:avLst>
          </a:prstGeom>
          <a:solidFill>
            <a:srgbClr val="054842"/>
          </a:solidFill>
          <a:ln/>
        </p:spPr>
        <p:txBody>
          <a:bodyPr/>
          <a:lstStyle/>
          <a:p>
            <a:endParaRPr lang="en-IN" sz="1800" dirty="0">
              <a:solidFill>
                <a:srgbClr val="CAD6DE"/>
              </a:solidFill>
              <a:highlight>
                <a:srgbClr val="054842"/>
              </a:highlight>
              <a:latin typeface="Consolas" pitchFamily="34" charset="0"/>
            </a:endParaRPr>
          </a:p>
          <a:p>
            <a:r>
              <a:rPr lang="en-IN" dirty="0"/>
              <a:t>	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DA410D1-4016-8A17-4F36-33A282071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255" y="952398"/>
            <a:ext cx="13582188" cy="7111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Top Tracks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: Tracks like "Blinding Lights" and "Shape of You" exceed 1 billion streams, highlighting their massive popularity.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Prolific Artists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: There is a mix of legendary and contemporary artists across various genres, each with 10 tracks, highlighting a diverse musical influence.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Licensed Content</a:t>
            </a:r>
            <a:r>
              <a:rPr lang="en-US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Engagement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: Licensed tracks garnered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497015695 comments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, indicating strong audience interaction.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Danceability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: Albums like "Funky Friday" rank highest in danceability 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0.975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), making them ideal for energetic listeners.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High-Energy Tracks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: Tracks such as "Rain and Thunderstorm, Pt. 7" have exceptional energy values (1), appealing to dynamic audiences.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Platform Preference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: Tracks like 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Usted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" perform better on Spotify than YouTube, indicating Spotify's stronger user base for specific content.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Visual Content Appeal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: Tracks with official videos, like "Despacito", amassed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16159296273 views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 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101577278 likes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, reflecting multimedia engagement.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Album Success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: Album "VIDA" achieved the highest views (16159296273), emphasizing its wide appeal.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Energy-Liveness Balance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: Tracks like</a:t>
            </a:r>
            <a:r>
              <a:rPr lang="en-US" altLang="en-US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"Take It" maintain high energy-to-liveness ratio 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59.11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), blending energy with a live feel. </a:t>
            </a:r>
          </a:p>
        </p:txBody>
      </p:sp>
    </p:spTree>
    <p:extLst>
      <p:ext uri="{BB962C8B-B14F-4D97-AF65-F5344CB8AC3E}">
        <p14:creationId xmlns:p14="http://schemas.microsoft.com/office/powerpoint/2010/main" val="2695986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BC7FE7-0097-7A19-B4B3-9117401770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08838AF2-2D54-5ED9-F5DD-20BC62B4D906}"/>
              </a:ext>
            </a:extLst>
          </p:cNvPr>
          <p:cNvSpPr/>
          <p:nvPr/>
        </p:nvSpPr>
        <p:spPr>
          <a:xfrm>
            <a:off x="837724" y="1329095"/>
            <a:ext cx="12954952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endParaRPr lang="en-US" sz="4400" dirty="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FA077252-C6DD-1E58-6A48-89FB5B8A83D8}"/>
              </a:ext>
            </a:extLst>
          </p:cNvPr>
          <p:cNvSpPr/>
          <p:nvPr/>
        </p:nvSpPr>
        <p:spPr>
          <a:xfrm>
            <a:off x="837724" y="3335417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1BC70781-6951-07A1-E913-65C0D4086E88}"/>
              </a:ext>
            </a:extLst>
          </p:cNvPr>
          <p:cNvSpPr/>
          <p:nvPr/>
        </p:nvSpPr>
        <p:spPr>
          <a:xfrm>
            <a:off x="1065133" y="4135993"/>
            <a:ext cx="5730716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endParaRPr lang="en-US" sz="1850" dirty="0"/>
          </a:p>
        </p:txBody>
      </p:sp>
      <p:sp>
        <p:nvSpPr>
          <p:cNvPr id="4" name="Text 0">
            <a:extLst>
              <a:ext uri="{FF2B5EF4-FFF2-40B4-BE49-F238E27FC236}">
                <a16:creationId xmlns:a16="http://schemas.microsoft.com/office/drawing/2014/main" id="{213EA0E2-D57B-5DA0-340B-0420FCD6B74C}"/>
              </a:ext>
            </a:extLst>
          </p:cNvPr>
          <p:cNvSpPr/>
          <p:nvPr/>
        </p:nvSpPr>
        <p:spPr>
          <a:xfrm>
            <a:off x="5907107" y="3159382"/>
            <a:ext cx="2816185" cy="70401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The End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815883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8732E1-E2B4-D2B7-94E6-F41B898AB1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4E886D4D-F2E4-65BF-3E1F-CCCEB4B03820}"/>
              </a:ext>
            </a:extLst>
          </p:cNvPr>
          <p:cNvSpPr/>
          <p:nvPr/>
        </p:nvSpPr>
        <p:spPr>
          <a:xfrm>
            <a:off x="837724" y="1329095"/>
            <a:ext cx="12954952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Project Overview</a:t>
            </a:r>
            <a:endParaRPr lang="en-US" sz="4400" dirty="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2B9EAD81-2949-A875-378D-8392C9E4BE1F}"/>
              </a:ext>
            </a:extLst>
          </p:cNvPr>
          <p:cNvSpPr/>
          <p:nvPr/>
        </p:nvSpPr>
        <p:spPr>
          <a:xfrm>
            <a:off x="837724" y="3335417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5" name="Shape 3">
            <a:extLst>
              <a:ext uri="{FF2B5EF4-FFF2-40B4-BE49-F238E27FC236}">
                <a16:creationId xmlns:a16="http://schemas.microsoft.com/office/drawing/2014/main" id="{C0419CC8-C2E1-D853-4930-30EA2480BDFC}"/>
              </a:ext>
            </a:extLst>
          </p:cNvPr>
          <p:cNvSpPr/>
          <p:nvPr/>
        </p:nvSpPr>
        <p:spPr>
          <a:xfrm>
            <a:off x="837724" y="2581453"/>
            <a:ext cx="12276110" cy="1408033"/>
          </a:xfrm>
          <a:prstGeom prst="roundRect">
            <a:avLst>
              <a:gd name="adj" fmla="val 2381"/>
            </a:avLst>
          </a:prstGeom>
          <a:solidFill>
            <a:srgbClr val="054842"/>
          </a:solidFill>
          <a:ln/>
        </p:spPr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C8C1D6A3-7C7A-FA68-8F1E-6FB39276F11B}"/>
              </a:ext>
            </a:extLst>
          </p:cNvPr>
          <p:cNvSpPr/>
          <p:nvPr/>
        </p:nvSpPr>
        <p:spPr>
          <a:xfrm>
            <a:off x="1065133" y="2732498"/>
            <a:ext cx="11859130" cy="11369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This project analyzes a Spotify dataset containing track, album, and artist attributes using SQL. It involves executing SQL queries of varying complexity to explore the dataset and uncover valuable insights. </a:t>
            </a:r>
            <a:endParaRPr lang="en-US" sz="1850" dirty="0"/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7CC185C4-59A1-7308-1C49-5B5D6AC7F31C}"/>
              </a:ext>
            </a:extLst>
          </p:cNvPr>
          <p:cNvSpPr/>
          <p:nvPr/>
        </p:nvSpPr>
        <p:spPr>
          <a:xfrm>
            <a:off x="7614761" y="3335417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972849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317665"/>
            <a:ext cx="12954952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0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1. Retrieve Tracks with Over 1 Billion Streams</a:t>
            </a:r>
            <a:endParaRPr lang="en-US" sz="4000" dirty="0"/>
          </a:p>
        </p:txBody>
      </p:sp>
      <p:sp>
        <p:nvSpPr>
          <p:cNvPr id="3" name="Text 1"/>
          <p:cNvSpPr/>
          <p:nvPr/>
        </p:nvSpPr>
        <p:spPr>
          <a:xfrm>
            <a:off x="837724" y="3323987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SQL Query</a:t>
            </a:r>
            <a:endParaRPr lang="en-US" sz="2200" dirty="0"/>
          </a:p>
        </p:txBody>
      </p:sp>
      <p:sp>
        <p:nvSpPr>
          <p:cNvPr id="4" name="Shape 2"/>
          <p:cNvSpPr/>
          <p:nvPr/>
        </p:nvSpPr>
        <p:spPr>
          <a:xfrm>
            <a:off x="837724" y="3945136"/>
            <a:ext cx="6185535" cy="1124903"/>
          </a:xfrm>
          <a:prstGeom prst="roundRect">
            <a:avLst>
              <a:gd name="adj" fmla="val 3192"/>
            </a:avLst>
          </a:prstGeom>
          <a:solidFill>
            <a:srgbClr val="054842"/>
          </a:solidFill>
          <a:ln/>
        </p:spPr>
      </p:sp>
      <p:sp>
        <p:nvSpPr>
          <p:cNvPr id="5" name="Shape 3"/>
          <p:cNvSpPr/>
          <p:nvPr/>
        </p:nvSpPr>
        <p:spPr>
          <a:xfrm>
            <a:off x="825818" y="3945136"/>
            <a:ext cx="6209348" cy="1124903"/>
          </a:xfrm>
          <a:prstGeom prst="roundRect">
            <a:avLst>
              <a:gd name="adj" fmla="val 3192"/>
            </a:avLst>
          </a:prstGeom>
          <a:solidFill>
            <a:srgbClr val="054842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6" name="Text 4"/>
          <p:cNvSpPr/>
          <p:nvPr/>
        </p:nvSpPr>
        <p:spPr>
          <a:xfrm>
            <a:off x="942469" y="3943747"/>
            <a:ext cx="5730716" cy="11249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select </a:t>
            </a:r>
            <a:r>
              <a:rPr lang="en-US" sz="1850" dirty="0" err="1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track,stream</a:t>
            </a:r>
            <a:r>
              <a:rPr lang="en-US" sz="185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from </a:t>
            </a:r>
            <a:r>
              <a:rPr lang="en-US" sz="1850" dirty="0" err="1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spotify</a:t>
            </a:r>
            <a:r>
              <a:rPr lang="en-US" sz="185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where stream&gt;1000000000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order by stream desc;</a:t>
            </a:r>
          </a:p>
        </p:txBody>
      </p:sp>
      <p:sp>
        <p:nvSpPr>
          <p:cNvPr id="7" name="Text 5"/>
          <p:cNvSpPr/>
          <p:nvPr/>
        </p:nvSpPr>
        <p:spPr>
          <a:xfrm>
            <a:off x="7614761" y="3323987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Result</a:t>
            </a:r>
            <a:endParaRPr lang="en-US" sz="2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32A1B2A-9227-7FD2-AF0F-E9017A141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4761" y="3943747"/>
            <a:ext cx="3848433" cy="269771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871901"/>
            <a:ext cx="9676328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0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2. List Albums and Their Artists</a:t>
            </a:r>
            <a:endParaRPr lang="en-US" sz="4000" dirty="0"/>
          </a:p>
        </p:txBody>
      </p:sp>
      <p:sp>
        <p:nvSpPr>
          <p:cNvPr id="3" name="Text 1"/>
          <p:cNvSpPr/>
          <p:nvPr/>
        </p:nvSpPr>
        <p:spPr>
          <a:xfrm>
            <a:off x="837724" y="3174206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SQL Query</a:t>
            </a:r>
            <a:endParaRPr lang="en-US" sz="2200" dirty="0"/>
          </a:p>
        </p:txBody>
      </p:sp>
      <p:sp>
        <p:nvSpPr>
          <p:cNvPr id="4" name="Shape 2"/>
          <p:cNvSpPr/>
          <p:nvPr/>
        </p:nvSpPr>
        <p:spPr>
          <a:xfrm>
            <a:off x="837724" y="3795355"/>
            <a:ext cx="6185535" cy="741878"/>
          </a:xfrm>
          <a:prstGeom prst="roundRect">
            <a:avLst>
              <a:gd name="adj" fmla="val 4840"/>
            </a:avLst>
          </a:prstGeom>
          <a:solidFill>
            <a:srgbClr val="054842"/>
          </a:solidFill>
          <a:ln/>
        </p:spPr>
      </p:sp>
      <p:sp>
        <p:nvSpPr>
          <p:cNvPr id="5" name="Shape 3"/>
          <p:cNvSpPr/>
          <p:nvPr/>
        </p:nvSpPr>
        <p:spPr>
          <a:xfrm>
            <a:off x="825818" y="3795355"/>
            <a:ext cx="7035792" cy="741878"/>
          </a:xfrm>
          <a:prstGeom prst="roundRect">
            <a:avLst>
              <a:gd name="adj" fmla="val 4840"/>
            </a:avLst>
          </a:prstGeom>
          <a:solidFill>
            <a:srgbClr val="054842"/>
          </a:solidFill>
          <a:ln/>
        </p:spPr>
      </p:sp>
      <p:sp>
        <p:nvSpPr>
          <p:cNvPr id="6" name="Text 4"/>
          <p:cNvSpPr/>
          <p:nvPr/>
        </p:nvSpPr>
        <p:spPr>
          <a:xfrm>
            <a:off x="1065133" y="3974783"/>
            <a:ext cx="5730716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select distinct album,artist from spotify order by 1;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8049659" y="3174206"/>
            <a:ext cx="2381287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Result</a:t>
            </a:r>
            <a:endParaRPr lang="en-US" sz="2200" dirty="0"/>
          </a:p>
        </p:txBody>
      </p:sp>
      <p:pic>
        <p:nvPicPr>
          <p:cNvPr id="8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9659" y="3795355"/>
            <a:ext cx="6185535" cy="2293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456021"/>
            <a:ext cx="12274272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0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3. Total Comments for Licensed Tracks</a:t>
            </a:r>
            <a:endParaRPr lang="en-US" sz="4000" dirty="0"/>
          </a:p>
        </p:txBody>
      </p:sp>
      <p:sp>
        <p:nvSpPr>
          <p:cNvPr id="3" name="Text 1"/>
          <p:cNvSpPr/>
          <p:nvPr/>
        </p:nvSpPr>
        <p:spPr>
          <a:xfrm>
            <a:off x="837724" y="3758327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SQL Query</a:t>
            </a:r>
            <a:endParaRPr lang="en-US" sz="2200" dirty="0"/>
          </a:p>
        </p:txBody>
      </p:sp>
      <p:sp>
        <p:nvSpPr>
          <p:cNvPr id="4" name="Shape 2"/>
          <p:cNvSpPr/>
          <p:nvPr/>
        </p:nvSpPr>
        <p:spPr>
          <a:xfrm>
            <a:off x="837724" y="4379476"/>
            <a:ext cx="6185535" cy="1124903"/>
          </a:xfrm>
          <a:prstGeom prst="roundRect">
            <a:avLst>
              <a:gd name="adj" fmla="val 3192"/>
            </a:avLst>
          </a:prstGeom>
          <a:solidFill>
            <a:srgbClr val="054842"/>
          </a:solidFill>
          <a:ln/>
        </p:spPr>
      </p:sp>
      <p:sp>
        <p:nvSpPr>
          <p:cNvPr id="5" name="Shape 3"/>
          <p:cNvSpPr/>
          <p:nvPr/>
        </p:nvSpPr>
        <p:spPr>
          <a:xfrm>
            <a:off x="825818" y="4379476"/>
            <a:ext cx="6209348" cy="1124903"/>
          </a:xfrm>
          <a:prstGeom prst="roundRect">
            <a:avLst>
              <a:gd name="adj" fmla="val 3192"/>
            </a:avLst>
          </a:prstGeom>
          <a:solidFill>
            <a:srgbClr val="054842"/>
          </a:solidFill>
          <a:ln/>
        </p:spPr>
      </p:sp>
      <p:sp>
        <p:nvSpPr>
          <p:cNvPr id="6" name="Text 4"/>
          <p:cNvSpPr/>
          <p:nvPr/>
        </p:nvSpPr>
        <p:spPr>
          <a:xfrm>
            <a:off x="1065133" y="4558903"/>
            <a:ext cx="573071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select sum(comments) as total_Comments from spotify where licensed;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7614761" y="3758327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Result</a:t>
            </a:r>
            <a:endParaRPr lang="en-US" sz="2200" dirty="0"/>
          </a:p>
        </p:txBody>
      </p:sp>
      <p:pic>
        <p:nvPicPr>
          <p:cNvPr id="8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4761" y="4379476"/>
            <a:ext cx="1638300" cy="6553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662113"/>
            <a:ext cx="11442978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0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4. Tracks Belonging to Single Albums</a:t>
            </a:r>
            <a:endParaRPr lang="en-US" sz="4000" dirty="0"/>
          </a:p>
        </p:txBody>
      </p:sp>
      <p:sp>
        <p:nvSpPr>
          <p:cNvPr id="3" name="Text 1"/>
          <p:cNvSpPr/>
          <p:nvPr/>
        </p:nvSpPr>
        <p:spPr>
          <a:xfrm>
            <a:off x="837724" y="2964418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SQL Query</a:t>
            </a:r>
            <a:endParaRPr lang="en-US" sz="2200" dirty="0"/>
          </a:p>
        </p:txBody>
      </p:sp>
      <p:sp>
        <p:nvSpPr>
          <p:cNvPr id="4" name="Shape 2"/>
          <p:cNvSpPr/>
          <p:nvPr/>
        </p:nvSpPr>
        <p:spPr>
          <a:xfrm>
            <a:off x="837724" y="3585567"/>
            <a:ext cx="6185535" cy="1124903"/>
          </a:xfrm>
          <a:prstGeom prst="roundRect">
            <a:avLst>
              <a:gd name="adj" fmla="val 3192"/>
            </a:avLst>
          </a:prstGeom>
          <a:solidFill>
            <a:srgbClr val="054842"/>
          </a:solidFill>
          <a:ln/>
        </p:spPr>
      </p:sp>
      <p:sp>
        <p:nvSpPr>
          <p:cNvPr id="5" name="Shape 3"/>
          <p:cNvSpPr/>
          <p:nvPr/>
        </p:nvSpPr>
        <p:spPr>
          <a:xfrm>
            <a:off x="825818" y="3585567"/>
            <a:ext cx="6209348" cy="1124903"/>
          </a:xfrm>
          <a:prstGeom prst="roundRect">
            <a:avLst>
              <a:gd name="adj" fmla="val 3192"/>
            </a:avLst>
          </a:prstGeom>
          <a:solidFill>
            <a:srgbClr val="054842"/>
          </a:solidFill>
          <a:ln/>
        </p:spPr>
      </p:sp>
      <p:sp>
        <p:nvSpPr>
          <p:cNvPr id="6" name="Text 4"/>
          <p:cNvSpPr/>
          <p:nvPr/>
        </p:nvSpPr>
        <p:spPr>
          <a:xfrm>
            <a:off x="1065133" y="3764994"/>
            <a:ext cx="573071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select distinct track from spotify where album_type = 'single';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7614761" y="2964418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Result</a:t>
            </a:r>
            <a:endParaRPr lang="en-US" sz="2200" dirty="0"/>
          </a:p>
        </p:txBody>
      </p:sp>
      <p:pic>
        <p:nvPicPr>
          <p:cNvPr id="8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4761" y="3585567"/>
            <a:ext cx="3230880" cy="27127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677353"/>
            <a:ext cx="71589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0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5. Track Count by Artist</a:t>
            </a:r>
            <a:endParaRPr lang="en-US" sz="4000" dirty="0"/>
          </a:p>
        </p:txBody>
      </p:sp>
      <p:sp>
        <p:nvSpPr>
          <p:cNvPr id="3" name="Text 1"/>
          <p:cNvSpPr/>
          <p:nvPr/>
        </p:nvSpPr>
        <p:spPr>
          <a:xfrm>
            <a:off x="837724" y="2979658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SQL Query</a:t>
            </a:r>
            <a:endParaRPr lang="en-US" sz="2200" dirty="0"/>
          </a:p>
        </p:txBody>
      </p:sp>
      <p:sp>
        <p:nvSpPr>
          <p:cNvPr id="4" name="Shape 2"/>
          <p:cNvSpPr/>
          <p:nvPr/>
        </p:nvSpPr>
        <p:spPr>
          <a:xfrm>
            <a:off x="837724" y="3600807"/>
            <a:ext cx="6185535" cy="1124903"/>
          </a:xfrm>
          <a:prstGeom prst="roundRect">
            <a:avLst>
              <a:gd name="adj" fmla="val 3192"/>
            </a:avLst>
          </a:prstGeom>
          <a:solidFill>
            <a:srgbClr val="054842"/>
          </a:solidFill>
          <a:ln/>
        </p:spPr>
      </p:sp>
      <p:sp>
        <p:nvSpPr>
          <p:cNvPr id="5" name="Shape 3"/>
          <p:cNvSpPr/>
          <p:nvPr/>
        </p:nvSpPr>
        <p:spPr>
          <a:xfrm>
            <a:off x="825818" y="3600807"/>
            <a:ext cx="6209348" cy="1796383"/>
          </a:xfrm>
          <a:prstGeom prst="roundRect">
            <a:avLst>
              <a:gd name="adj" fmla="val 3192"/>
            </a:avLst>
          </a:prstGeom>
          <a:solidFill>
            <a:srgbClr val="054842"/>
          </a:solidFill>
          <a:ln/>
        </p:spPr>
      </p:sp>
      <p:sp>
        <p:nvSpPr>
          <p:cNvPr id="6" name="Text 4"/>
          <p:cNvSpPr/>
          <p:nvPr/>
        </p:nvSpPr>
        <p:spPr>
          <a:xfrm>
            <a:off x="1012069" y="3763003"/>
            <a:ext cx="5836844" cy="14719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select </a:t>
            </a:r>
            <a:r>
              <a:rPr lang="en-US" sz="1850" dirty="0" err="1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artist,count</a:t>
            </a:r>
            <a:r>
              <a:rPr lang="en-US" sz="185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(*) as </a:t>
            </a:r>
            <a:r>
              <a:rPr lang="en-US" sz="1850" dirty="0" err="1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No_of_tracks</a:t>
            </a:r>
            <a:r>
              <a:rPr lang="en-US" sz="185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from </a:t>
            </a:r>
            <a:r>
              <a:rPr lang="en-US" sz="1850" dirty="0" err="1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spotify</a:t>
            </a:r>
            <a:r>
              <a:rPr lang="en-US" sz="185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group by artist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order by 2 desc;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7614761" y="2979658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Result</a:t>
            </a:r>
            <a:endParaRPr lang="en-US" sz="2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83501F-1806-5F3A-D669-582928361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828" y="3600807"/>
            <a:ext cx="4122777" cy="269009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669732"/>
            <a:ext cx="10411897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0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6. Average Danceability by Album</a:t>
            </a:r>
            <a:endParaRPr lang="en-US" sz="4000" dirty="0"/>
          </a:p>
        </p:txBody>
      </p:sp>
      <p:sp>
        <p:nvSpPr>
          <p:cNvPr id="3" name="Text 1"/>
          <p:cNvSpPr/>
          <p:nvPr/>
        </p:nvSpPr>
        <p:spPr>
          <a:xfrm>
            <a:off x="837724" y="2972038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SQL Query</a:t>
            </a:r>
            <a:endParaRPr lang="en-US" sz="2200" dirty="0"/>
          </a:p>
        </p:txBody>
      </p:sp>
      <p:sp>
        <p:nvSpPr>
          <p:cNvPr id="4" name="Shape 2"/>
          <p:cNvSpPr/>
          <p:nvPr/>
        </p:nvSpPr>
        <p:spPr>
          <a:xfrm>
            <a:off x="837724" y="3593187"/>
            <a:ext cx="6185535" cy="1507927"/>
          </a:xfrm>
          <a:prstGeom prst="roundRect">
            <a:avLst>
              <a:gd name="adj" fmla="val 2381"/>
            </a:avLst>
          </a:prstGeom>
          <a:solidFill>
            <a:srgbClr val="054842"/>
          </a:solidFill>
          <a:ln/>
        </p:spPr>
      </p:sp>
      <p:sp>
        <p:nvSpPr>
          <p:cNvPr id="5" name="Shape 3"/>
          <p:cNvSpPr/>
          <p:nvPr/>
        </p:nvSpPr>
        <p:spPr>
          <a:xfrm>
            <a:off x="825818" y="3593187"/>
            <a:ext cx="6209348" cy="1507927"/>
          </a:xfrm>
          <a:prstGeom prst="roundRect">
            <a:avLst>
              <a:gd name="adj" fmla="val 2381"/>
            </a:avLst>
          </a:prstGeom>
          <a:solidFill>
            <a:srgbClr val="054842"/>
          </a:solidFill>
          <a:ln/>
        </p:spPr>
      </p:sp>
      <p:sp>
        <p:nvSpPr>
          <p:cNvPr id="6" name="Text 4"/>
          <p:cNvSpPr/>
          <p:nvPr/>
        </p:nvSpPr>
        <p:spPr>
          <a:xfrm>
            <a:off x="1065133" y="3772614"/>
            <a:ext cx="5730716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select album,avg(danceability) as average_danceability from spotify group by album order by 2 desc;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7614761" y="2972038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Result</a:t>
            </a:r>
            <a:endParaRPr lang="en-US" sz="2200" dirty="0"/>
          </a:p>
        </p:txBody>
      </p:sp>
      <p:pic>
        <p:nvPicPr>
          <p:cNvPr id="8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4761" y="3593187"/>
            <a:ext cx="4533900" cy="26974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199323"/>
            <a:ext cx="1109722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0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7. Top 5 Tracks with Highest Energy</a:t>
            </a:r>
            <a:endParaRPr lang="en-US" sz="4000" dirty="0"/>
          </a:p>
        </p:txBody>
      </p:sp>
      <p:sp>
        <p:nvSpPr>
          <p:cNvPr id="3" name="Text 1"/>
          <p:cNvSpPr/>
          <p:nvPr/>
        </p:nvSpPr>
        <p:spPr>
          <a:xfrm>
            <a:off x="837724" y="3501628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SQL Query</a:t>
            </a:r>
            <a:endParaRPr lang="en-US" sz="2200" dirty="0"/>
          </a:p>
        </p:txBody>
      </p:sp>
      <p:sp>
        <p:nvSpPr>
          <p:cNvPr id="4" name="Shape 2"/>
          <p:cNvSpPr/>
          <p:nvPr/>
        </p:nvSpPr>
        <p:spPr>
          <a:xfrm>
            <a:off x="837724" y="4122777"/>
            <a:ext cx="6185535" cy="1124903"/>
          </a:xfrm>
          <a:prstGeom prst="roundRect">
            <a:avLst>
              <a:gd name="adj" fmla="val 3192"/>
            </a:avLst>
          </a:prstGeom>
          <a:solidFill>
            <a:srgbClr val="054842"/>
          </a:solidFill>
          <a:ln/>
        </p:spPr>
      </p:sp>
      <p:sp>
        <p:nvSpPr>
          <p:cNvPr id="5" name="Shape 3"/>
          <p:cNvSpPr/>
          <p:nvPr/>
        </p:nvSpPr>
        <p:spPr>
          <a:xfrm>
            <a:off x="825818" y="4122777"/>
            <a:ext cx="6209348" cy="1124903"/>
          </a:xfrm>
          <a:prstGeom prst="roundRect">
            <a:avLst>
              <a:gd name="adj" fmla="val 3192"/>
            </a:avLst>
          </a:prstGeom>
          <a:solidFill>
            <a:srgbClr val="054842"/>
          </a:solidFill>
          <a:ln/>
        </p:spPr>
      </p:sp>
      <p:sp>
        <p:nvSpPr>
          <p:cNvPr id="6" name="Text 4"/>
          <p:cNvSpPr/>
          <p:nvPr/>
        </p:nvSpPr>
        <p:spPr>
          <a:xfrm>
            <a:off x="1065133" y="4302204"/>
            <a:ext cx="573071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highlight>
                  <a:srgbClr val="05484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select track,max(energy) as energy from spotify group by 1 order by 2 desc limit 5;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7614761" y="3501628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Result</a:t>
            </a:r>
            <a:endParaRPr lang="en-US" sz="2200" dirty="0"/>
          </a:p>
        </p:txBody>
      </p:sp>
      <p:pic>
        <p:nvPicPr>
          <p:cNvPr id="8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4761" y="4122777"/>
            <a:ext cx="3383280" cy="16383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902</Words>
  <Application>Microsoft Office PowerPoint</Application>
  <PresentationFormat>Custom</PresentationFormat>
  <Paragraphs>142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Cabin Bold</vt:lpstr>
      <vt:lpstr>Arial</vt:lpstr>
      <vt:lpstr>Consolas</vt:lpstr>
      <vt:lpstr>Unbounded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Srijana K</cp:lastModifiedBy>
  <cp:revision>5</cp:revision>
  <dcterms:created xsi:type="dcterms:W3CDTF">2024-12-28T17:35:32Z</dcterms:created>
  <dcterms:modified xsi:type="dcterms:W3CDTF">2024-12-29T18:08:33Z</dcterms:modified>
</cp:coreProperties>
</file>