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1" r:id="rId4"/>
    <p:sldId id="260"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1C5C8-B773-46BE-900B-6F00107E9CF6}" v="12" dt="2023-04-29T05:07:35.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19678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28565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773884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437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99899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B7DD1C-1B89-4607-8BBF-54F93C2D9862}"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453352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B7DD1C-1B89-4607-8BBF-54F93C2D9862}"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3891543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64547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400203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57289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7DD1C-1B89-4607-8BBF-54F93C2D98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88236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7DD1C-1B89-4607-8BBF-54F93C2D98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54491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7DD1C-1B89-4607-8BBF-54F93C2D9862}"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28136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7DD1C-1B89-4607-8BBF-54F93C2D9862}"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83929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7DD1C-1B89-4607-8BBF-54F93C2D9862}"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92127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314989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415229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0B7DD1C-1B89-4607-8BBF-54F93C2D9862}" type="datetimeFigureOut">
              <a:rPr lang="en-IN" smtClean="0"/>
              <a:t>12-08-2023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0787DE-BC50-4402-BA42-EDD66D5A478C}" type="slidenum">
              <a:rPr lang="en-IN" smtClean="0"/>
              <a:t>‹#›</a:t>
            </a:fld>
            <a:endParaRPr lang="en-IN"/>
          </a:p>
        </p:txBody>
      </p:sp>
    </p:spTree>
    <p:extLst>
      <p:ext uri="{BB962C8B-B14F-4D97-AF65-F5344CB8AC3E}">
        <p14:creationId xmlns:p14="http://schemas.microsoft.com/office/powerpoint/2010/main" val="60502579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D1C2-1055-85D9-CA3A-45D307F015AB}"/>
              </a:ext>
            </a:extLst>
          </p:cNvPr>
          <p:cNvSpPr>
            <a:spLocks noGrp="1"/>
          </p:cNvSpPr>
          <p:nvPr>
            <p:ph type="ctrTitle"/>
          </p:nvPr>
        </p:nvSpPr>
        <p:spPr>
          <a:xfrm>
            <a:off x="7520473" y="0"/>
            <a:ext cx="4671527" cy="7802880"/>
          </a:xfrm>
        </p:spPr>
        <p:txBody>
          <a:bodyPr>
            <a:normAutofit fontScale="90000"/>
          </a:bodyPr>
          <a:lstStyle/>
          <a:p>
            <a:br>
              <a:rPr lang="en-US" sz="27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A robust approach for effective spam detection using supervised learning techniques</a:t>
            </a:r>
            <a:br>
              <a:rPr lang="en-US" sz="24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Presented By: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SATHWIKA		20R01A05K0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 SRINIVAS 		20R01A05L8</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 ABHISAIK REDDY	20R01A05M1</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739E83D-F025-F241-71E9-BE706DA7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47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EDB44-3738-6B65-5B9F-0D00F631CC03}"/>
              </a:ext>
            </a:extLst>
          </p:cNvPr>
          <p:cNvSpPr>
            <a:spLocks noGrp="1"/>
          </p:cNvSpPr>
          <p:nvPr>
            <p:ph idx="1"/>
          </p:nvPr>
        </p:nvSpPr>
        <p:spPr>
          <a:xfrm>
            <a:off x="396240" y="274320"/>
            <a:ext cx="11429999" cy="6309360"/>
          </a:xfrm>
        </p:spPr>
        <p:txBody>
          <a:bodyPr/>
          <a:lstStyle/>
          <a:p>
            <a:pPr marL="0" indent="0" algn="just">
              <a:lnSpc>
                <a:spcPct val="200000"/>
              </a:lnSpc>
              <a:buNone/>
            </a:pPr>
            <a:r>
              <a:rPr lang="en-US" sz="1800" b="1" u="sng" dirty="0">
                <a:effectLst/>
                <a:latin typeface="Times New Roman" panose="02020603050405020304" pitchFamily="18" charset="0"/>
                <a:ea typeface="Times New Roman" panose="02020603050405020304" pitchFamily="18" charset="0"/>
              </a:rPr>
              <a:t>SOFTWARE REQUIREMENTS:</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Operating system 		:   </a:t>
            </a:r>
            <a:r>
              <a:rPr lang="en-US" sz="1800" dirty="0">
                <a:effectLst/>
                <a:latin typeface="Times New Roman" panose="02020603050405020304" pitchFamily="18" charset="0"/>
                <a:ea typeface="Times New Roman" panose="02020603050405020304" pitchFamily="18" charset="0"/>
              </a:rPr>
              <a:t>Windows 7 Ultimate.</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Coding Language		:   </a:t>
            </a:r>
            <a:r>
              <a:rPr lang="en-US" sz="1800" dirty="0">
                <a:effectLst/>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Front-End			:   </a:t>
            </a:r>
            <a:r>
              <a:rPr lang="en-US" sz="1800" dirty="0">
                <a:effectLst/>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Back-End			:   </a:t>
            </a:r>
            <a:r>
              <a:rPr lang="en-US" sz="1800" dirty="0">
                <a:effectLst/>
                <a:latin typeface="Times New Roman" panose="02020603050405020304" pitchFamily="18" charset="0"/>
                <a:ea typeface="Times New Roman" panose="02020603050405020304" pitchFamily="18" charset="0"/>
              </a:rPr>
              <a:t>Django-ORM</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Designing			:</a:t>
            </a:r>
            <a:r>
              <a:rPr lang="en-US" sz="1800" dirty="0">
                <a:effectLst/>
                <a:latin typeface="Times New Roman" panose="02020603050405020304" pitchFamily="18" charset="0"/>
                <a:ea typeface="Times New Roman" panose="02020603050405020304" pitchFamily="18" charset="0"/>
              </a:rPr>
              <a:t>   Html, </a:t>
            </a:r>
            <a:r>
              <a:rPr lang="en-US" sz="1800" dirty="0" err="1">
                <a:effectLst/>
                <a:latin typeface="Times New Roman" panose="02020603050405020304" pitchFamily="18" charset="0"/>
                <a:ea typeface="Times New Roman" panose="02020603050405020304" pitchFamily="18" charset="0"/>
              </a:rPr>
              <a:t>css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javascript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Data Base			:   </a:t>
            </a:r>
            <a:r>
              <a:rPr lang="en-US" sz="1800" dirty="0">
                <a:effectLst/>
                <a:latin typeface="Times New Roman" panose="02020603050405020304" pitchFamily="18" charset="0"/>
                <a:ea typeface="Times New Roman" panose="02020603050405020304" pitchFamily="18" charset="0"/>
              </a:rPr>
              <a:t>MySQL (WAMP Server).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4720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4794-626B-C912-8B78-343CD020A28F}"/>
              </a:ext>
            </a:extLst>
          </p:cNvPr>
          <p:cNvSpPr>
            <a:spLocks noGrp="1"/>
          </p:cNvSpPr>
          <p:nvPr>
            <p:ph type="title"/>
          </p:nvPr>
        </p:nvSpPr>
        <p:spPr>
          <a:xfrm>
            <a:off x="888639" y="2839722"/>
            <a:ext cx="10353761" cy="609600"/>
          </a:xfrm>
        </p:spPr>
        <p:txBody>
          <a:bodyPr>
            <a:normAutofit/>
          </a:bodyPr>
          <a:lstStyle/>
          <a:p>
            <a:pPr algn="l"/>
            <a:r>
              <a:rPr lang="en-US" sz="3000" dirty="0">
                <a:latin typeface="Times New Roman" panose="02020603050405020304" pitchFamily="18" charset="0"/>
                <a:cs typeface="Times New Roman" panose="02020603050405020304" pitchFamily="18" charset="0"/>
              </a:rPr>
              <a:t>SYSTEM DESGIN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CDAF7A-733C-8A75-6923-F1E3E465AD71}"/>
              </a:ext>
            </a:extLst>
          </p:cNvPr>
          <p:cNvSpPr>
            <a:spLocks noGrp="1"/>
          </p:cNvSpPr>
          <p:nvPr>
            <p:ph idx="1"/>
          </p:nvPr>
        </p:nvSpPr>
        <p:spPr>
          <a:xfrm>
            <a:off x="345440" y="873761"/>
            <a:ext cx="11440160" cy="5720077"/>
          </a:xfrm>
        </p:spPr>
        <p:txBody>
          <a:bodyPr/>
          <a:lstStyle/>
          <a:p>
            <a:pPr marL="0" indent="0">
              <a:buNone/>
            </a:pPr>
            <a:endParaRPr lang="en-IN" dirty="0"/>
          </a:p>
          <a:p>
            <a:endParaRPr lang="en-US" dirty="0"/>
          </a:p>
        </p:txBody>
      </p:sp>
      <p:pic>
        <p:nvPicPr>
          <p:cNvPr id="6" name="Picture 5">
            <a:extLst>
              <a:ext uri="{FF2B5EF4-FFF2-40B4-BE49-F238E27FC236}">
                <a16:creationId xmlns:a16="http://schemas.microsoft.com/office/drawing/2014/main" id="{CE5C5DAD-C265-1A20-B161-B89F941EBB33}"/>
              </a:ext>
            </a:extLst>
          </p:cNvPr>
          <p:cNvPicPr>
            <a:picLocks noChangeAspect="1"/>
          </p:cNvPicPr>
          <p:nvPr/>
        </p:nvPicPr>
        <p:blipFill>
          <a:blip r:embed="rId2"/>
          <a:stretch>
            <a:fillRect/>
          </a:stretch>
        </p:blipFill>
        <p:spPr>
          <a:xfrm>
            <a:off x="5857182" y="0"/>
            <a:ext cx="6334818" cy="6858000"/>
          </a:xfrm>
          <a:prstGeom prst="rect">
            <a:avLst/>
          </a:prstGeom>
        </p:spPr>
      </p:pic>
    </p:spTree>
    <p:extLst>
      <p:ext uri="{BB962C8B-B14F-4D97-AF65-F5344CB8AC3E}">
        <p14:creationId xmlns:p14="http://schemas.microsoft.com/office/powerpoint/2010/main" val="418791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1741-5FDD-203C-A129-7AAB316F4E78}"/>
              </a:ext>
            </a:extLst>
          </p:cNvPr>
          <p:cNvSpPr>
            <a:spLocks noGrp="1"/>
          </p:cNvSpPr>
          <p:nvPr>
            <p:ph type="title"/>
          </p:nvPr>
        </p:nvSpPr>
        <p:spPr>
          <a:xfrm>
            <a:off x="913795" y="142241"/>
            <a:ext cx="10353761" cy="1016000"/>
          </a:xfrm>
        </p:spPr>
        <p:txBody>
          <a:bodyPr>
            <a:normAutofit/>
          </a:bodyPr>
          <a:lstStyle/>
          <a:p>
            <a:r>
              <a:rPr lang="en-US" sz="3000" dirty="0">
                <a:latin typeface="Times New Roman" panose="02020603050405020304" pitchFamily="18" charset="0"/>
                <a:cs typeface="Times New Roman" panose="02020603050405020304" pitchFamily="18" charset="0"/>
              </a:rPr>
              <a:t>FLOW CHART DIAGRAMs</a:t>
            </a:r>
            <a:endParaRPr lang="en-IN" sz="3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A64BCDD-E8B9-E66B-AA7B-A7EA5186E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701" y="1059926"/>
            <a:ext cx="5295330" cy="5655831"/>
          </a:xfrm>
        </p:spPr>
      </p:pic>
      <p:pic>
        <p:nvPicPr>
          <p:cNvPr id="9" name="Picture 8">
            <a:extLst>
              <a:ext uri="{FF2B5EF4-FFF2-40B4-BE49-F238E27FC236}">
                <a16:creationId xmlns:a16="http://schemas.microsoft.com/office/drawing/2014/main" id="{DF14861D-68B6-CCFE-6049-E5673D57D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60" y="1059927"/>
            <a:ext cx="5445760" cy="1165113"/>
          </a:xfrm>
          <a:prstGeom prst="rect">
            <a:avLst/>
          </a:prstGeom>
        </p:spPr>
      </p:pic>
      <p:pic>
        <p:nvPicPr>
          <p:cNvPr id="11" name="Picture 10">
            <a:extLst>
              <a:ext uri="{FF2B5EF4-FFF2-40B4-BE49-F238E27FC236}">
                <a16:creationId xmlns:a16="http://schemas.microsoft.com/office/drawing/2014/main" id="{DAE7A0B2-E970-6F84-2F77-4B4C92EE9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0160" y="1920239"/>
            <a:ext cx="5445760" cy="4795519"/>
          </a:xfrm>
          <a:prstGeom prst="rect">
            <a:avLst/>
          </a:prstGeom>
        </p:spPr>
      </p:pic>
    </p:spTree>
    <p:extLst>
      <p:ext uri="{BB962C8B-B14F-4D97-AF65-F5344CB8AC3E}">
        <p14:creationId xmlns:p14="http://schemas.microsoft.com/office/powerpoint/2010/main" val="29457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C81E-D32F-EB48-4CB0-F65A07322B47}"/>
              </a:ext>
            </a:extLst>
          </p:cNvPr>
          <p:cNvSpPr>
            <a:spLocks noGrp="1"/>
          </p:cNvSpPr>
          <p:nvPr>
            <p:ph type="title"/>
          </p:nvPr>
        </p:nvSpPr>
        <p:spPr>
          <a:xfrm>
            <a:off x="1055919" y="3034030"/>
            <a:ext cx="10353761" cy="985519"/>
          </a:xfrm>
        </p:spPr>
        <p:txBody>
          <a:bodyPr>
            <a:normAutofit/>
          </a:bodyPr>
          <a:lstStyle/>
          <a:p>
            <a:pPr algn="l"/>
            <a:r>
              <a:rPr lang="en-US" sz="3000" dirty="0">
                <a:latin typeface="Times New Roman" panose="02020603050405020304" pitchFamily="18" charset="0"/>
                <a:cs typeface="Times New Roman" panose="02020603050405020304" pitchFamily="18" charset="0"/>
              </a:rPr>
              <a:t>CLASS DIAGRAM</a:t>
            </a:r>
            <a:endParaRPr lang="en-IN" sz="3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510FA59-A6A0-B367-A55F-EF9EE399A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2960" y="0"/>
            <a:ext cx="6289040" cy="6858000"/>
          </a:xfrm>
        </p:spPr>
      </p:pic>
    </p:spTree>
    <p:extLst>
      <p:ext uri="{BB962C8B-B14F-4D97-AF65-F5344CB8AC3E}">
        <p14:creationId xmlns:p14="http://schemas.microsoft.com/office/powerpoint/2010/main" val="132168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240B-5333-582F-DD5B-1F9790C7ADEE}"/>
              </a:ext>
            </a:extLst>
          </p:cNvPr>
          <p:cNvSpPr>
            <a:spLocks noGrp="1"/>
          </p:cNvSpPr>
          <p:nvPr>
            <p:ph type="title"/>
          </p:nvPr>
        </p:nvSpPr>
        <p:spPr>
          <a:xfrm>
            <a:off x="822355" y="1"/>
            <a:ext cx="10353761" cy="1005840"/>
          </a:xfrm>
        </p:spPr>
        <p:txBody>
          <a:bodyPr>
            <a:normAutofit/>
          </a:bodyPr>
          <a:lstStyle/>
          <a:p>
            <a:r>
              <a:rPr lang="en-US" sz="3000" dirty="0">
                <a:latin typeface="Times New Roman" panose="02020603050405020304" pitchFamily="18" charset="0"/>
                <a:cs typeface="Times New Roman" panose="02020603050405020304" pitchFamily="18" charset="0"/>
              </a:rPr>
              <a:t>IMPLEMENTATION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353AC5-50EC-F8E7-CE1E-9C33AE9EB601}"/>
              </a:ext>
            </a:extLst>
          </p:cNvPr>
          <p:cNvSpPr>
            <a:spLocks noGrp="1"/>
          </p:cNvSpPr>
          <p:nvPr>
            <p:ph idx="1"/>
          </p:nvPr>
        </p:nvSpPr>
        <p:spPr>
          <a:xfrm>
            <a:off x="162560" y="802640"/>
            <a:ext cx="11836400" cy="5852160"/>
          </a:xfrm>
        </p:spPr>
        <p:txBody>
          <a:bodyPr>
            <a:normAutofit fontScale="47500" lnSpcReduction="20000"/>
          </a:bodyPr>
          <a:lstStyle/>
          <a:p>
            <a:pPr indent="0">
              <a:lnSpc>
                <a:spcPct val="115000"/>
              </a:lnSpc>
              <a:buNone/>
            </a:pPr>
            <a:r>
              <a:rPr lang="en-US" sz="3300" b="1" u="sng" dirty="0">
                <a:effectLst/>
                <a:latin typeface="Times New Roman" panose="02020603050405020304" pitchFamily="18" charset="0"/>
                <a:ea typeface="Calibri" panose="020F0502020204030204" pitchFamily="34" charset="0"/>
                <a:cs typeface="Times New Roman" panose="02020603050405020304" pitchFamily="18" charset="0"/>
              </a:rPr>
              <a:t>Service Provider</a:t>
            </a:r>
            <a:endParaRPr lang="en-IN" sz="33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In this module, the Service Provider has to login by using valid user name and password. After login successful he can do some operations such as          </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Login, Browse and Train &amp; Test Data Sets,   View Trained and Tested Accuracy in Bar Chart,   View Trained and Tested Accuracy Results,  View Detection Product Review Type,  Find Detection Product Review Type Ratio,  Download Detection Product Review Data Sets,   View Detection Product Review Type Ratio Results,   View All Remote Users.</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Aft>
                <a:spcPts val="1000"/>
              </a:spcAft>
              <a:buNone/>
            </a:pPr>
            <a:r>
              <a:rPr lang="en-US" sz="3300" b="1" u="sng" dirty="0">
                <a:effectLst/>
                <a:latin typeface="Times New Roman" panose="02020603050405020304" pitchFamily="18" charset="0"/>
                <a:ea typeface="Calibri" panose="020F0502020204030204" pitchFamily="34" charset="0"/>
                <a:cs typeface="Times New Roman" panose="02020603050405020304" pitchFamily="18" charset="0"/>
              </a:rPr>
              <a:t>View and Authorize Users</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In this module, the admin can view the list of users who all registered. In this, the admin can view the user’s details such as, user name, email, address and admin authorizes the users.</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spcAft>
                <a:spcPts val="1000"/>
              </a:spcAft>
              <a:buNone/>
            </a:pPr>
            <a:r>
              <a:rPr lang="en-US" sz="3300" b="1" u="sng" dirty="0">
                <a:effectLst/>
                <a:latin typeface="Times New Roman" panose="02020603050405020304" pitchFamily="18" charset="0"/>
                <a:ea typeface="Calibri" panose="020F0502020204030204" pitchFamily="34" charset="0"/>
                <a:cs typeface="Times New Roman" panose="02020603050405020304" pitchFamily="18" charset="0"/>
              </a:rPr>
              <a:t>Remote User</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In this module, there are n numbers of users are present. User should register before doing any operations. Once user registers, their details will be stored to the database.  After registration successful, he has to login by using authorized user name and password. Once Login is successful user will do some operations like  REGISTER AND LOGIN,  DETECT PRODUCT REVIEW TYPE,   VIEW YOUR PROFILE.</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139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2FC1-53A6-FC49-5C4A-053B0DD3D471}"/>
              </a:ext>
            </a:extLst>
          </p:cNvPr>
          <p:cNvSpPr>
            <a:spLocks noGrp="1"/>
          </p:cNvSpPr>
          <p:nvPr>
            <p:ph type="title"/>
          </p:nvPr>
        </p:nvSpPr>
        <p:spPr>
          <a:xfrm>
            <a:off x="761395" y="1"/>
            <a:ext cx="10353761" cy="711200"/>
          </a:xfrm>
        </p:spPr>
        <p:txBody>
          <a:bodyPr/>
          <a:lstStyle/>
          <a:p>
            <a:r>
              <a:rPr lang="en-US" dirty="0"/>
              <a:t>OUTPUT SCREENSHOT</a:t>
            </a:r>
            <a:endParaRPr lang="en-IN" dirty="0"/>
          </a:p>
        </p:txBody>
      </p:sp>
      <p:pic>
        <p:nvPicPr>
          <p:cNvPr id="6" name="Content Placeholder 5">
            <a:extLst>
              <a:ext uri="{FF2B5EF4-FFF2-40B4-BE49-F238E27FC236}">
                <a16:creationId xmlns:a16="http://schemas.microsoft.com/office/drawing/2014/main" id="{EDE1CCFF-6086-4CD3-9A14-B82C2DBE0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328" y="711201"/>
            <a:ext cx="11355223" cy="6014720"/>
          </a:xfrm>
        </p:spPr>
      </p:pic>
    </p:spTree>
    <p:extLst>
      <p:ext uri="{BB962C8B-B14F-4D97-AF65-F5344CB8AC3E}">
        <p14:creationId xmlns:p14="http://schemas.microsoft.com/office/powerpoint/2010/main" val="111397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1DD7-12FC-FE32-8C76-C2CF3DCC21D4}"/>
              </a:ext>
            </a:extLst>
          </p:cNvPr>
          <p:cNvSpPr>
            <a:spLocks noGrp="1"/>
          </p:cNvSpPr>
          <p:nvPr>
            <p:ph type="title"/>
          </p:nvPr>
        </p:nvSpPr>
        <p:spPr>
          <a:xfrm>
            <a:off x="913795" y="152401"/>
            <a:ext cx="10353761" cy="670560"/>
          </a:xfrm>
        </p:spPr>
        <p:txBody>
          <a:bodyPr/>
          <a:lstStyle/>
          <a:p>
            <a:r>
              <a:rPr lang="en-US" dirty="0"/>
              <a:t>OUTPUT SCREENSHOT</a:t>
            </a:r>
            <a:endParaRPr lang="en-IN" dirty="0"/>
          </a:p>
        </p:txBody>
      </p:sp>
      <p:pic>
        <p:nvPicPr>
          <p:cNvPr id="7" name="Content Placeholder 6">
            <a:extLst>
              <a:ext uri="{FF2B5EF4-FFF2-40B4-BE49-F238E27FC236}">
                <a16:creationId xmlns:a16="http://schemas.microsoft.com/office/drawing/2014/main" id="{DF84BE3B-8149-7B99-4C47-6B726ECBE41E}"/>
              </a:ext>
            </a:extLst>
          </p:cNvPr>
          <p:cNvPicPr>
            <a:picLocks noGrp="1" noChangeAspect="1"/>
          </p:cNvPicPr>
          <p:nvPr>
            <p:ph idx="1"/>
          </p:nvPr>
        </p:nvPicPr>
        <p:blipFill>
          <a:blip r:embed="rId2"/>
          <a:stretch>
            <a:fillRect/>
          </a:stretch>
        </p:blipFill>
        <p:spPr>
          <a:xfrm>
            <a:off x="467703" y="829174"/>
            <a:ext cx="11348377" cy="6028826"/>
          </a:xfrm>
        </p:spPr>
      </p:pic>
    </p:spTree>
    <p:extLst>
      <p:ext uri="{BB962C8B-B14F-4D97-AF65-F5344CB8AC3E}">
        <p14:creationId xmlns:p14="http://schemas.microsoft.com/office/powerpoint/2010/main" val="67696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EC88-E6D5-B4A0-5F9A-FDEDFD83F065}"/>
              </a:ext>
            </a:extLst>
          </p:cNvPr>
          <p:cNvSpPr>
            <a:spLocks noGrp="1"/>
          </p:cNvSpPr>
          <p:nvPr>
            <p:ph type="title"/>
          </p:nvPr>
        </p:nvSpPr>
        <p:spPr>
          <a:xfrm>
            <a:off x="781715" y="1"/>
            <a:ext cx="10353761" cy="863600"/>
          </a:xfrm>
        </p:spPr>
        <p:txBody>
          <a:bodyPr>
            <a:normAutofit/>
          </a:bodyPr>
          <a:lstStyle/>
          <a:p>
            <a:r>
              <a:rPr lang="en-US" sz="3200" dirty="0">
                <a:latin typeface="Times New Roman" panose="02020603050405020304" pitchFamily="18" charset="0"/>
                <a:cs typeface="Times New Roman" panose="02020603050405020304" pitchFamily="18" charset="0"/>
              </a:rPr>
              <a:t>CONCLUSION AND FUTURE ENHANCEMENTS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87D614-793E-7571-537F-DB5A6B24E77D}"/>
              </a:ext>
            </a:extLst>
          </p:cNvPr>
          <p:cNvSpPr>
            <a:spLocks noGrp="1"/>
          </p:cNvSpPr>
          <p:nvPr>
            <p:ph idx="1"/>
          </p:nvPr>
        </p:nvSpPr>
        <p:spPr>
          <a:xfrm>
            <a:off x="152400" y="701040"/>
            <a:ext cx="11846559" cy="6035040"/>
          </a:xfrm>
        </p:spPr>
        <p:txBody>
          <a:bodyPr/>
          <a:lstStyle/>
          <a:p>
            <a:pPr algn="just"/>
            <a:r>
              <a:rPr lang="en-US" sz="2000" b="0" i="0" dirty="0">
                <a:solidFill>
                  <a:srgbClr val="D1D5DB"/>
                </a:solidFill>
                <a:effectLst/>
                <a:latin typeface="Söhne"/>
              </a:rPr>
              <a:t>In conclusion, the proposed robust spam detection approach using supervised learning techniques offers improved accuracy, adaptability, and efficiency compared to existing methods. Its capacity to consider diverse features, handle imbalanced data, and minimize false positives marks a significant advancement in combating spam.</a:t>
            </a:r>
          </a:p>
          <a:p>
            <a:pPr algn="l"/>
            <a:r>
              <a:rPr lang="en-IN" b="1" i="0" dirty="0">
                <a:solidFill>
                  <a:srgbClr val="D1D5DB"/>
                </a:solidFill>
                <a:effectLst/>
                <a:latin typeface="Söhne"/>
              </a:rPr>
              <a:t>Future Enhancements:</a:t>
            </a:r>
            <a:endParaRPr lang="en-IN" b="0" i="0" dirty="0">
              <a:solidFill>
                <a:srgbClr val="D1D5DB"/>
              </a:solidFill>
              <a:effectLst/>
              <a:latin typeface="Söhne"/>
            </a:endParaRPr>
          </a:p>
          <a:p>
            <a:pPr marL="0" indent="0" algn="just">
              <a:buNone/>
            </a:pPr>
            <a:r>
              <a:rPr lang="en-IN" b="1" i="0" dirty="0">
                <a:solidFill>
                  <a:srgbClr val="D1D5DB"/>
                </a:solidFill>
                <a:effectLst/>
                <a:latin typeface="Söhne"/>
              </a:rPr>
              <a:t>    Adaptive Real-time Learning:</a:t>
            </a:r>
            <a:r>
              <a:rPr lang="en-IN" b="0" i="0" dirty="0">
                <a:solidFill>
                  <a:srgbClr val="D1D5DB"/>
                </a:solidFill>
                <a:effectLst/>
                <a:latin typeface="Söhne"/>
              </a:rPr>
              <a:t> Integrate mechanisms for dynamic, real-time adaptation to swiftly evolving spam techniques. </a:t>
            </a:r>
            <a:r>
              <a:rPr lang="en-IN" b="1" i="0" dirty="0">
                <a:solidFill>
                  <a:srgbClr val="D1D5DB"/>
                </a:solidFill>
                <a:effectLst/>
                <a:latin typeface="Söhne"/>
              </a:rPr>
              <a:t>Multimedia Integration,</a:t>
            </a:r>
            <a:r>
              <a:rPr lang="en-IN" b="0" i="0" dirty="0">
                <a:solidFill>
                  <a:srgbClr val="D1D5DB"/>
                </a:solidFill>
                <a:effectLst/>
                <a:latin typeface="Söhne"/>
              </a:rPr>
              <a:t> Extend analysis to images and videos for more comprehensive detection across diverse content formats. </a:t>
            </a:r>
            <a:r>
              <a:rPr lang="en-IN" b="1" i="0" dirty="0">
                <a:solidFill>
                  <a:srgbClr val="D1D5DB"/>
                </a:solidFill>
                <a:effectLst/>
                <a:latin typeface="Söhne"/>
              </a:rPr>
              <a:t>Privacy-Preserving Solutions,</a:t>
            </a:r>
            <a:r>
              <a:rPr lang="en-IN" b="0" i="0" dirty="0">
                <a:solidFill>
                  <a:srgbClr val="D1D5DB"/>
                </a:solidFill>
                <a:effectLst/>
                <a:latin typeface="Söhne"/>
              </a:rPr>
              <a:t> Develop methods that uphold user privacy while maintaining effective content analysis. </a:t>
            </a:r>
            <a:r>
              <a:rPr lang="en-IN" b="1" i="0" dirty="0">
                <a:solidFill>
                  <a:srgbClr val="D1D5DB"/>
                </a:solidFill>
                <a:effectLst/>
                <a:latin typeface="Söhne"/>
              </a:rPr>
              <a:t>Human-AI Synergy,</a:t>
            </a:r>
            <a:r>
              <a:rPr lang="en-IN" b="0" i="0" dirty="0">
                <a:solidFill>
                  <a:srgbClr val="D1D5DB"/>
                </a:solidFill>
                <a:effectLst/>
                <a:latin typeface="Söhne"/>
              </a:rPr>
              <a:t> Strengthen collaboration between AI systems and human moderators to enhance accuracy and context understanding. </a:t>
            </a:r>
          </a:p>
        </p:txBody>
      </p:sp>
    </p:spTree>
    <p:extLst>
      <p:ext uri="{BB962C8B-B14F-4D97-AF65-F5344CB8AC3E}">
        <p14:creationId xmlns:p14="http://schemas.microsoft.com/office/powerpoint/2010/main" val="29882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95D9-558F-E5B8-129E-4D930D3F4FDE}"/>
              </a:ext>
            </a:extLst>
          </p:cNvPr>
          <p:cNvSpPr>
            <a:spLocks noGrp="1"/>
          </p:cNvSpPr>
          <p:nvPr>
            <p:ph type="title"/>
          </p:nvPr>
        </p:nvSpPr>
        <p:spPr>
          <a:xfrm>
            <a:off x="791875" y="2336800"/>
            <a:ext cx="10353761" cy="1326321"/>
          </a:xfrm>
        </p:spPr>
        <p:txBody>
          <a:bodyPr>
            <a:normAutofit/>
          </a:bodyPr>
          <a:lstStyle/>
          <a:p>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01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ABA4-4C45-A0B1-D991-4EFA17A568D3}"/>
              </a:ext>
            </a:extLst>
          </p:cNvPr>
          <p:cNvSpPr>
            <a:spLocks noGrp="1"/>
          </p:cNvSpPr>
          <p:nvPr>
            <p:ph type="ctrTitle"/>
          </p:nvPr>
        </p:nvSpPr>
        <p:spPr>
          <a:xfrm>
            <a:off x="1524000" y="203201"/>
            <a:ext cx="9144000" cy="944880"/>
          </a:xfrm>
        </p:spPr>
        <p:txBody>
          <a:bodyPr>
            <a:normAutofit/>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E5E14B-A619-1225-CD6C-9521880E5D25}"/>
              </a:ext>
            </a:extLst>
          </p:cNvPr>
          <p:cNvSpPr>
            <a:spLocks noGrp="1"/>
          </p:cNvSpPr>
          <p:nvPr>
            <p:ph type="subTitle" idx="1"/>
          </p:nvPr>
        </p:nvSpPr>
        <p:spPr>
          <a:xfrm>
            <a:off x="568960" y="1148081"/>
            <a:ext cx="11064240" cy="4937759"/>
          </a:xfrm>
        </p:spPr>
        <p:txBody>
          <a:bodyPr>
            <a:normAutofit/>
          </a:bodyPr>
          <a:lstStyle/>
          <a:p>
            <a:pPr algn="just"/>
            <a:r>
              <a:rPr lang="en-US" sz="1800" b="0" i="0" dirty="0">
                <a:solidFill>
                  <a:srgbClr val="D1D5DB"/>
                </a:solidFill>
                <a:effectLst/>
                <a:latin typeface="Söhne"/>
              </a:rPr>
              <a:t>Spam detection remains a crucial challenge in the digital age, as the proliferation of unwanted and malicious content continues to undermine user experiences and security. This paper proposes a robust approach for enhancing the accuracy and efficiency of spam detection using supervised learning techniques.</a:t>
            </a:r>
          </a:p>
          <a:p>
            <a:pPr algn="just"/>
            <a:r>
              <a:rPr lang="en-US" sz="1800" b="0" i="0" dirty="0">
                <a:solidFill>
                  <a:srgbClr val="D1D5DB"/>
                </a:solidFill>
                <a:effectLst/>
                <a:latin typeface="Söhne"/>
              </a:rPr>
              <a:t>The proposed approach leverages the power of supervised learning, a class of machine learning algorithms that learns from labeled training data, to build a highly accurate spam detection model. By training on a diverse and representative dataset containing both legitimate and spam content, the model learns intricate patterns, features, and characteristics that distinguish between the two categories. This allows the model to generalize well to unseen data and accurately classify incoming messages.</a:t>
            </a:r>
          </a:p>
          <a:p>
            <a:pPr algn="just"/>
            <a:r>
              <a:rPr lang="en-US" sz="1800" b="0" i="0" dirty="0">
                <a:solidFill>
                  <a:srgbClr val="D1D5DB"/>
                </a:solidFill>
                <a:effectLst/>
                <a:latin typeface="Söhne"/>
              </a:rPr>
              <a:t>Key to the effectiveness of the approach is the selection and engineering of relevant features from the message content, including textual, structural, and metadata-based features. Additionally, the study explores the applicability of various supervised learning algorithms, such as decision trees, support vector machines, and neural networks, comparing their performance in terms of accuracy, precision, recall, and F1-score.</a:t>
            </a:r>
          </a:p>
        </p:txBody>
      </p:sp>
      <p:cxnSp>
        <p:nvCxnSpPr>
          <p:cNvPr id="5" name="Straight Connector 4">
            <a:extLst>
              <a:ext uri="{FF2B5EF4-FFF2-40B4-BE49-F238E27FC236}">
                <a16:creationId xmlns:a16="http://schemas.microsoft.com/office/drawing/2014/main" id="{D81689E2-A67F-3150-DD2F-11AB844B33B3}"/>
              </a:ext>
            </a:extLst>
          </p:cNvPr>
          <p:cNvCxnSpPr/>
          <p:nvPr/>
        </p:nvCxnSpPr>
        <p:spPr>
          <a:xfrm>
            <a:off x="436880" y="106680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12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73B8-9944-7EAE-A653-8D68542278DC}"/>
              </a:ext>
            </a:extLst>
          </p:cNvPr>
          <p:cNvSpPr>
            <a:spLocks noGrp="1"/>
          </p:cNvSpPr>
          <p:nvPr>
            <p:ph type="title"/>
          </p:nvPr>
        </p:nvSpPr>
        <p:spPr>
          <a:xfrm>
            <a:off x="964596" y="182881"/>
            <a:ext cx="10353761" cy="995680"/>
          </a:xfrm>
        </p:spPr>
        <p:txBody>
          <a:bodyPr>
            <a:normAutofit fontScale="90000"/>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10101A81-6541-5F63-8F41-2F30DB82FD03}"/>
              </a:ext>
            </a:extLst>
          </p:cNvPr>
          <p:cNvSpPr>
            <a:spLocks noGrp="1"/>
          </p:cNvSpPr>
          <p:nvPr>
            <p:ph idx="1"/>
          </p:nvPr>
        </p:nvSpPr>
        <p:spPr>
          <a:xfrm>
            <a:off x="913795" y="965200"/>
            <a:ext cx="10353762" cy="5577840"/>
          </a:xfrm>
        </p:spPr>
        <p:txBody>
          <a:bodyPr>
            <a:noAutofit/>
          </a:bodyPr>
          <a:lstStyle/>
          <a:p>
            <a:pPr algn="just"/>
            <a:r>
              <a:rPr lang="en-US" sz="2400" b="0" i="0" dirty="0">
                <a:solidFill>
                  <a:srgbClr val="D1D5DB"/>
                </a:solidFill>
                <a:effectLst/>
                <a:latin typeface="Söhne"/>
              </a:rPr>
              <a:t>In the contemporary digital age, spam remains an enduring challenge that disrupts efficient communication, compromises security, and degrades user experience. To combat this issue effectively, a robust approach utilizing supervised learning techniques has emerged. Supervised learning, a subset of machine learning, harnesses labeled data to distinguish between legitimate and spam content. This paper introduces a comprehensive framework that leverages supervised learning for accurate and adaptable spam detection. Through feature engineering, algorithm selection, and handling real-world challenges, this approach aims to enhance the efficacy of spam detection systems, contributing to a safer and more enjoyable digital environment.</a:t>
            </a:r>
            <a:endParaRPr lang="en-IN" sz="2400" dirty="0"/>
          </a:p>
        </p:txBody>
      </p:sp>
    </p:spTree>
    <p:extLst>
      <p:ext uri="{BB962C8B-B14F-4D97-AF65-F5344CB8AC3E}">
        <p14:creationId xmlns:p14="http://schemas.microsoft.com/office/powerpoint/2010/main" val="385021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4788-5160-6BCF-3B0B-5D50342311EB}"/>
              </a:ext>
            </a:extLst>
          </p:cNvPr>
          <p:cNvSpPr>
            <a:spLocks noGrp="1"/>
          </p:cNvSpPr>
          <p:nvPr>
            <p:ph type="title"/>
          </p:nvPr>
        </p:nvSpPr>
        <p:spPr>
          <a:xfrm>
            <a:off x="913795" y="172721"/>
            <a:ext cx="10353761" cy="1168400"/>
          </a:xfrm>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8B3215BD-D42E-94FC-AF19-C9D573EE8DCE}"/>
              </a:ext>
            </a:extLst>
          </p:cNvPr>
          <p:cNvSpPr>
            <a:spLocks noGrp="1"/>
          </p:cNvSpPr>
          <p:nvPr>
            <p:ph idx="1"/>
          </p:nvPr>
        </p:nvSpPr>
        <p:spPr>
          <a:xfrm>
            <a:off x="913795" y="1066800"/>
            <a:ext cx="10353762" cy="4724400"/>
          </a:xfrm>
        </p:spPr>
        <p:txBody>
          <a:bodyPr>
            <a:normAutofit fontScale="92500" lnSpcReduction="10000"/>
          </a:bodyPr>
          <a:lstStyle/>
          <a:p>
            <a:pPr algn="just"/>
            <a:r>
              <a:rPr lang="en-US" sz="2400" i="0" dirty="0">
                <a:solidFill>
                  <a:srgbClr val="D1D5DB"/>
                </a:solidFill>
                <a:effectLst/>
                <a:latin typeface="Söhne"/>
              </a:rPr>
              <a:t>The proliferation of spam, characterized by unwanted and often malicious content, poses a persistent challenge in modern digital communication. Unwanted messages inundate email inboxes, social media platforms, and various communication channels, disrupting user experience, impeding legitimate communication, and potentially compromising digital security. Traditional rule-based methods and simplistic filtering mechanisms are proving insufficient in effectively identifying and mitigating the evolving tactics of spammers. Therefore, there is a pressing need for a robust spam detection approach that can accurately differentiate between legitimate and spam content while adapting to the dynamic nature of spamming techniques. This paper seeks to address this problem by proposing an approach that leverages supervised learning techniques to enhance the accuracy, adaptability, and overall efficacy of spam detection systems.</a:t>
            </a:r>
            <a:endParaRPr lang="en-IN" sz="2400" dirty="0"/>
          </a:p>
        </p:txBody>
      </p:sp>
    </p:spTree>
    <p:extLst>
      <p:ext uri="{BB962C8B-B14F-4D97-AF65-F5344CB8AC3E}">
        <p14:creationId xmlns:p14="http://schemas.microsoft.com/office/powerpoint/2010/main" val="110683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2E2C-DAA2-5426-81DE-EE0B3C69658B}"/>
              </a:ext>
            </a:extLst>
          </p:cNvPr>
          <p:cNvSpPr>
            <a:spLocks noGrp="1"/>
          </p:cNvSpPr>
          <p:nvPr>
            <p:ph type="title"/>
          </p:nvPr>
        </p:nvSpPr>
        <p:spPr>
          <a:xfrm>
            <a:off x="913795" y="101601"/>
            <a:ext cx="10353761" cy="761999"/>
          </a:xfrm>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02A5DFB6-40D5-1FB0-A242-663B8FF71C5B}"/>
              </a:ext>
            </a:extLst>
          </p:cNvPr>
          <p:cNvSpPr>
            <a:spLocks noGrp="1"/>
          </p:cNvSpPr>
          <p:nvPr>
            <p:ph idx="1"/>
          </p:nvPr>
        </p:nvSpPr>
        <p:spPr>
          <a:xfrm>
            <a:off x="476068" y="863600"/>
            <a:ext cx="11440159" cy="5720080"/>
          </a:xfrm>
        </p:spPr>
        <p:txBody>
          <a:bodyPr>
            <a:noAutofit/>
          </a:bodyPr>
          <a:lstStyle/>
          <a:p>
            <a:pPr algn="just">
              <a:lnSpc>
                <a:spcPct val="150000"/>
              </a:lnSpc>
            </a:pPr>
            <a:r>
              <a:rPr lang="en-US" sz="2400" b="0" i="0" dirty="0">
                <a:solidFill>
                  <a:srgbClr val="D1D5DB"/>
                </a:solidFill>
                <a:effectLst/>
                <a:latin typeface="Söhne"/>
              </a:rPr>
              <a:t>Existing spam detection systems encompass diverse methods such as rule-based filters, keyword filtering, Bayesian filters, content-based filters, machine learning-based approaches (such as decision trees and neural networks), ensemble methods, heuristic filters, sender reputation systems, deep learning, and cloud-based services. However, these methods often face challenges with evolving spam tactics, resulting in false positives and negatives. A robust approach using supervised learning aims to address these limitations by leveraging labeled data to enhance accuracy and adaptability in spam detection</a:t>
            </a:r>
            <a:r>
              <a:rPr lang="en-US" sz="1600" b="0" i="0" dirty="0">
                <a:solidFill>
                  <a:srgbClr val="D1D5DB"/>
                </a:solidFill>
                <a:effectLst/>
                <a:latin typeface="Söhne"/>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229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2200-7F6C-6D03-865F-25D5FD95FC75}"/>
              </a:ext>
            </a:extLst>
          </p:cNvPr>
          <p:cNvSpPr>
            <a:spLocks noGrp="1"/>
          </p:cNvSpPr>
          <p:nvPr>
            <p:ph type="title"/>
          </p:nvPr>
        </p:nvSpPr>
        <p:spPr>
          <a:xfrm>
            <a:off x="913795" y="518161"/>
            <a:ext cx="10353761" cy="975360"/>
          </a:xfrm>
        </p:spPr>
        <p:txBody>
          <a:bodyPr>
            <a:normAutofit/>
          </a:bodyPr>
          <a:lstStyle/>
          <a:p>
            <a:r>
              <a:rPr lang="en-US" sz="3000" dirty="0">
                <a:latin typeface="Times New Roman" panose="02020603050405020304" pitchFamily="18" charset="0"/>
                <a:cs typeface="Times New Roman" panose="02020603050405020304" pitchFamily="18" charset="0"/>
              </a:rPr>
              <a:t>DISADVANTAGES OF EXISTING SYSTEM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EDA126-6BAF-EFE8-026E-4CFF36ED96DB}"/>
              </a:ext>
            </a:extLst>
          </p:cNvPr>
          <p:cNvSpPr>
            <a:spLocks noGrp="1"/>
          </p:cNvSpPr>
          <p:nvPr>
            <p:ph idx="1"/>
          </p:nvPr>
        </p:nvSpPr>
        <p:spPr>
          <a:xfrm>
            <a:off x="913795" y="1747520"/>
            <a:ext cx="10353762" cy="4043680"/>
          </a:xfrm>
        </p:spPr>
        <p:txBody>
          <a:bodyPr>
            <a:normAutofit fontScale="92500"/>
          </a:bodyPr>
          <a:lstStyle/>
          <a:p>
            <a:pPr marL="457200" lvl="1" indent="0" algn="just">
              <a:lnSpc>
                <a:spcPct val="150000"/>
              </a:lnSpc>
              <a:buNone/>
            </a:pPr>
            <a:r>
              <a:rPr lang="en-US" sz="2400" b="0" i="0" dirty="0">
                <a:solidFill>
                  <a:srgbClr val="D1D5DB"/>
                </a:solidFill>
                <a:effectLst/>
                <a:latin typeface="Söhne"/>
              </a:rPr>
              <a:t>Existing spam detection systems suffer from limitations, including inflexibility to adapt to new tactics, high rates of false positives and negatives, computational complexity, challenges with imbalanced data, susceptibility to spammers' adaptations, and impacts on user experience. Maintenance overhead, overfitting, and limited context awareness further hinder their effectiveness. A robust approach utilizing supervised learning aims to mitigate these drawbacks by leveraging labeled data for enhanced accuracy and adaptability in spam detection.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4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4139-5D4D-A886-CA3F-F472F36D6A3F}"/>
              </a:ext>
            </a:extLst>
          </p:cNvPr>
          <p:cNvSpPr>
            <a:spLocks noGrp="1"/>
          </p:cNvSpPr>
          <p:nvPr>
            <p:ph type="title"/>
          </p:nvPr>
        </p:nvSpPr>
        <p:spPr>
          <a:xfrm>
            <a:off x="913795" y="223521"/>
            <a:ext cx="10353761" cy="1076960"/>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2460211-16BE-173C-45DD-ADDA66A6BCD7}"/>
              </a:ext>
            </a:extLst>
          </p:cNvPr>
          <p:cNvSpPr>
            <a:spLocks noGrp="1"/>
          </p:cNvSpPr>
          <p:nvPr>
            <p:ph idx="1"/>
          </p:nvPr>
        </p:nvSpPr>
        <p:spPr>
          <a:xfrm>
            <a:off x="396240" y="1300481"/>
            <a:ext cx="11297919" cy="5232399"/>
          </a:xfrm>
        </p:spPr>
        <p:txBody>
          <a:bodyPr>
            <a:noAutofit/>
          </a:bodyPr>
          <a:lstStyle/>
          <a:p>
            <a:pPr lvl="0" algn="just">
              <a:lnSpc>
                <a:spcPct val="150000"/>
              </a:lnSpc>
            </a:pPr>
            <a:r>
              <a:rPr lang="en-US" sz="2400" b="0" i="0" dirty="0">
                <a:solidFill>
                  <a:srgbClr val="D1D5DB"/>
                </a:solidFill>
                <a:effectLst/>
                <a:latin typeface="Söhne"/>
              </a:rPr>
              <a:t>The proposed system aims to enhance spam detection using supervised learning. By leveraging labeled data, it improves accuracy and adaptability, addressing the limitations of existing methods. This approach considers diverse features, selects suitable algorithms, and handles imbalanced data. Ultimately, it aims to provide a more efficient and effective solution to the persistent problem of spam in digital communication.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30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6C55-CBFB-0E88-21DC-4CF1003D2A9D}"/>
              </a:ext>
            </a:extLst>
          </p:cNvPr>
          <p:cNvSpPr>
            <a:spLocks noGrp="1"/>
          </p:cNvSpPr>
          <p:nvPr>
            <p:ph type="title"/>
          </p:nvPr>
        </p:nvSpPr>
        <p:spPr>
          <a:xfrm>
            <a:off x="913795" y="1"/>
            <a:ext cx="10353761" cy="1391920"/>
          </a:xfrm>
        </p:spPr>
        <p:txBody>
          <a:bodyPr>
            <a:normAutofit/>
          </a:bodyPr>
          <a:lstStyle/>
          <a:p>
            <a:r>
              <a:rPr lang="en-US" sz="3000" dirty="0">
                <a:latin typeface="Times New Roman" panose="02020603050405020304" pitchFamily="18" charset="0"/>
                <a:cs typeface="Times New Roman" panose="02020603050405020304" pitchFamily="18" charset="0"/>
              </a:rPr>
              <a:t>Advantages OF PROPOSED SYSTEM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C58E89-8B2D-05CA-B849-590CAD8C34C5}"/>
              </a:ext>
            </a:extLst>
          </p:cNvPr>
          <p:cNvSpPr>
            <a:spLocks noGrp="1"/>
          </p:cNvSpPr>
          <p:nvPr>
            <p:ph idx="1"/>
          </p:nvPr>
        </p:nvSpPr>
        <p:spPr>
          <a:xfrm>
            <a:off x="142240" y="1046480"/>
            <a:ext cx="11694159" cy="5496560"/>
          </a:xfrm>
        </p:spPr>
        <p:txBody>
          <a:bodyPr>
            <a:normAutofit/>
          </a:bodyPr>
          <a:lstStyle/>
          <a:p>
            <a:pPr marL="0" lvl="0" indent="0" algn="just">
              <a:lnSpc>
                <a:spcPct val="150000"/>
              </a:lnSpc>
              <a:buNone/>
            </a:pPr>
            <a:r>
              <a:rPr lang="en-US" dirty="0">
                <a:effectLst/>
                <a:latin typeface="Times New Roman" panose="02020603050405020304" pitchFamily="18" charset="0"/>
                <a:ea typeface="Times New Roman" panose="02020603050405020304" pitchFamily="18" charset="0"/>
              </a:rPr>
              <a:t>The proposed system offers several benefits:</a:t>
            </a:r>
          </a:p>
          <a:p>
            <a:pPr lvl="0" algn="just">
              <a:lnSpc>
                <a:spcPct val="150000"/>
              </a:lnSpc>
            </a:pPr>
            <a:r>
              <a:rPr lang="en-US" dirty="0">
                <a:effectLst/>
                <a:latin typeface="Times New Roman" panose="02020603050405020304" pitchFamily="18" charset="0"/>
                <a:ea typeface="Times New Roman" panose="02020603050405020304" pitchFamily="18" charset="0"/>
              </a:rPr>
              <a:t>Enhanced Accuracy: Leveraging supervised learning ensures precise spam detection through pattern recognition.</a:t>
            </a:r>
          </a:p>
          <a:p>
            <a:pPr lvl="0" algn="just">
              <a:lnSpc>
                <a:spcPct val="150000"/>
              </a:lnSpc>
            </a:pPr>
            <a:r>
              <a:rPr lang="en-US" dirty="0">
                <a:effectLst/>
                <a:latin typeface="Times New Roman" panose="02020603050405020304" pitchFamily="18" charset="0"/>
                <a:ea typeface="Times New Roman" panose="02020603050405020304" pitchFamily="18" charset="0"/>
              </a:rPr>
              <a:t>Adaptability: The system evolves with evolving spam tactics, reducing false negatives and staying current.</a:t>
            </a:r>
          </a:p>
          <a:p>
            <a:pPr lvl="0" algn="just">
              <a:lnSpc>
                <a:spcPct val="150000"/>
              </a:lnSpc>
            </a:pPr>
            <a:r>
              <a:rPr lang="en-US" dirty="0">
                <a:effectLst/>
                <a:latin typeface="Times New Roman" panose="02020603050405020304" pitchFamily="18" charset="0"/>
                <a:ea typeface="Times New Roman" panose="02020603050405020304" pitchFamily="18" charset="0"/>
              </a:rPr>
              <a:t>Feature Diversity: Examining various message aspects aids in accurately distinguishing spam from legitimate content.</a:t>
            </a:r>
          </a:p>
          <a:p>
            <a:pPr lvl="0" algn="just">
              <a:lnSpc>
                <a:spcPct val="150000"/>
              </a:lnSpc>
            </a:pPr>
            <a:r>
              <a:rPr lang="en-US" dirty="0">
                <a:effectLst/>
                <a:latin typeface="Times New Roman" panose="02020603050405020304" pitchFamily="18" charset="0"/>
                <a:ea typeface="Times New Roman" panose="02020603050405020304" pitchFamily="18" charset="0"/>
              </a:rPr>
              <a:t>Imbalanced Data Handling: Skillful management of imbalanced datasets boosts detection performance.</a:t>
            </a:r>
          </a:p>
          <a:p>
            <a:pPr lvl="0" algn="just">
              <a:lnSpc>
                <a:spcPct val="150000"/>
              </a:lnSpc>
            </a:pPr>
            <a:r>
              <a:rPr lang="en-US" dirty="0">
                <a:effectLst/>
                <a:latin typeface="Times New Roman" panose="02020603050405020304" pitchFamily="18" charset="0"/>
                <a:ea typeface="Times New Roman" panose="02020603050405020304" pitchFamily="18" charset="0"/>
              </a:rPr>
              <a:t>Reduced Maintenance: The adaptable design minimizes the need for frequent updates.</a:t>
            </a:r>
          </a:p>
          <a:p>
            <a:pPr marL="0" lvl="0" indent="0" algn="just">
              <a:lnSpc>
                <a:spcPct val="150000"/>
              </a:lnSpc>
              <a:buNone/>
            </a:pPr>
            <a:r>
              <a:rPr lang="en-US" dirty="0">
                <a:effectLst/>
                <a:latin typeface="Times New Roman" panose="02020603050405020304" pitchFamily="18" charset="0"/>
                <a:ea typeface="Times New Roman" panose="02020603050405020304" pitchFamily="18" charset="0"/>
              </a:rPr>
              <a:t>    These advantages collectively establish the proposed system as a promising solution for enhancing spam detection accuracy and efficacy in today's digital landscape.</a:t>
            </a:r>
          </a:p>
          <a:p>
            <a:pPr lvl="0" algn="just">
              <a:lnSpc>
                <a:spcPct val="150000"/>
              </a:lnSpc>
            </a:pPr>
            <a:endParaRPr lang="en-US" dirty="0">
              <a:effectLst/>
              <a:latin typeface="Times New Roman" panose="02020603050405020304" pitchFamily="18" charset="0"/>
              <a:ea typeface="Times New Roman" panose="02020603050405020304" pitchFamily="18" charset="0"/>
            </a:endParaRPr>
          </a:p>
          <a:p>
            <a:pPr lvl="0" algn="just">
              <a:lnSpc>
                <a:spcPct val="150000"/>
              </a:lnSpc>
            </a:pPr>
            <a:endParaRPr lang="en-US" dirty="0">
              <a:effectLst/>
              <a:latin typeface="Times New Roman" panose="02020603050405020304" pitchFamily="18" charset="0"/>
              <a:ea typeface="Times New Roman" panose="02020603050405020304" pitchFamily="18" charset="0"/>
            </a:endParaRPr>
          </a:p>
          <a:p>
            <a:pPr lvl="0" algn="just">
              <a:lnSpc>
                <a:spcPct val="150000"/>
              </a:lnSpc>
            </a:pPr>
            <a:endParaRPr lang="en-US" dirty="0">
              <a:effectLst/>
              <a:latin typeface="Times New Roman" panose="02020603050405020304" pitchFamily="18" charset="0"/>
              <a:ea typeface="Times New Roman" panose="02020603050405020304" pitchFamily="18" charset="0"/>
            </a:endParaRPr>
          </a:p>
          <a:p>
            <a:pPr lvl="0" algn="just">
              <a:lnSpc>
                <a:spcPct val="150000"/>
              </a:lnSpc>
            </a:pPr>
            <a:endParaRPr lang="en-US"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3746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7A68-F271-3DB4-0C56-E10E691F4AC3}"/>
              </a:ext>
            </a:extLst>
          </p:cNvPr>
          <p:cNvSpPr>
            <a:spLocks noGrp="1"/>
          </p:cNvSpPr>
          <p:nvPr>
            <p:ph type="title"/>
          </p:nvPr>
        </p:nvSpPr>
        <p:spPr>
          <a:xfrm>
            <a:off x="913795" y="1"/>
            <a:ext cx="10353761" cy="985520"/>
          </a:xfrm>
        </p:spPr>
        <p:txBody>
          <a:bodyPr>
            <a:normAutofit/>
          </a:bodyPr>
          <a:lstStyle/>
          <a:p>
            <a:r>
              <a:rPr lang="en-US" sz="3000" dirty="0">
                <a:latin typeface="Times New Roman" panose="02020603050405020304" pitchFamily="18" charset="0"/>
                <a:cs typeface="Times New Roman" panose="02020603050405020304" pitchFamily="18" charset="0"/>
              </a:rPr>
              <a:t>SYSTEM REQUIREMENTS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252B10-9744-4079-CD8B-9CE9D8F2ABBB}"/>
              </a:ext>
            </a:extLst>
          </p:cNvPr>
          <p:cNvSpPr>
            <a:spLocks noGrp="1"/>
          </p:cNvSpPr>
          <p:nvPr>
            <p:ph idx="1"/>
          </p:nvPr>
        </p:nvSpPr>
        <p:spPr>
          <a:xfrm>
            <a:off x="111760" y="863600"/>
            <a:ext cx="11917680" cy="5720080"/>
          </a:xfrm>
        </p:spPr>
        <p:txBody>
          <a:bodyPr/>
          <a:lstStyle/>
          <a:p>
            <a:pPr marL="76200" indent="0">
              <a:buNone/>
            </a:pPr>
            <a:r>
              <a:rPr lang="en-US" sz="2200" b="1" dirty="0">
                <a:effectLst/>
                <a:latin typeface="Times New Roman" panose="02020603050405020304" pitchFamily="18" charset="0"/>
                <a:ea typeface="Times New Roman" panose="02020603050405020304" pitchFamily="18" charset="0"/>
              </a:rPr>
              <a:t>H</a:t>
            </a:r>
            <a:r>
              <a:rPr lang="en-US" sz="2200" b="1" spc="5" dirty="0">
                <a:effectLst/>
                <a:latin typeface="Times New Roman" panose="02020603050405020304" pitchFamily="18" charset="0"/>
                <a:ea typeface="Times New Roman" panose="02020603050405020304" pitchFamily="18" charset="0"/>
              </a:rPr>
              <a:t>/</a:t>
            </a:r>
            <a:r>
              <a:rPr lang="en-US" sz="2200" b="1" dirty="0">
                <a:effectLst/>
                <a:latin typeface="Times New Roman" panose="02020603050405020304" pitchFamily="18" charset="0"/>
                <a:ea typeface="Times New Roman" panose="02020603050405020304" pitchFamily="18" charset="0"/>
              </a:rPr>
              <a:t>W </a:t>
            </a:r>
            <a:r>
              <a:rPr lang="en-US" sz="2200" b="1" spc="5" dirty="0">
                <a:effectLst/>
                <a:latin typeface="Times New Roman" panose="02020603050405020304" pitchFamily="18" charset="0"/>
                <a:ea typeface="Times New Roman" panose="02020603050405020304" pitchFamily="18" charset="0"/>
              </a:rPr>
              <a:t>S</a:t>
            </a:r>
            <a:r>
              <a:rPr lang="en-US" sz="2200" b="1" dirty="0">
                <a:effectLst/>
                <a:latin typeface="Times New Roman" panose="02020603050405020304" pitchFamily="18" charset="0"/>
                <a:ea typeface="Times New Roman" panose="02020603050405020304" pitchFamily="18" charset="0"/>
              </a:rPr>
              <a:t>yst</a:t>
            </a:r>
            <a:r>
              <a:rPr lang="en-US" sz="2200" b="1" spc="-5" dirty="0">
                <a:effectLst/>
                <a:latin typeface="Times New Roman" panose="02020603050405020304" pitchFamily="18" charset="0"/>
                <a:ea typeface="Times New Roman" panose="02020603050405020304" pitchFamily="18" charset="0"/>
              </a:rPr>
              <a:t>e</a:t>
            </a:r>
            <a:r>
              <a:rPr lang="en-US" sz="2200" b="1" dirty="0">
                <a:effectLst/>
                <a:latin typeface="Times New Roman" panose="02020603050405020304" pitchFamily="18" charset="0"/>
                <a:ea typeface="Times New Roman" panose="02020603050405020304" pitchFamily="18" charset="0"/>
              </a:rPr>
              <a:t>m</a:t>
            </a:r>
            <a:r>
              <a:rPr lang="en-US" sz="2200" b="1" spc="-1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Con</a:t>
            </a:r>
            <a:r>
              <a:rPr lang="en-US" sz="2200" b="1" spc="10" dirty="0">
                <a:effectLst/>
                <a:latin typeface="Times New Roman" panose="02020603050405020304" pitchFamily="18" charset="0"/>
                <a:ea typeface="Times New Roman" panose="02020603050405020304" pitchFamily="18" charset="0"/>
              </a:rPr>
              <a:t>f</a:t>
            </a:r>
            <a:r>
              <a:rPr lang="en-US" sz="2200" b="1" dirty="0">
                <a:effectLst/>
                <a:latin typeface="Times New Roman" panose="02020603050405020304" pitchFamily="18" charset="0"/>
                <a:ea typeface="Times New Roman" panose="02020603050405020304" pitchFamily="18" charset="0"/>
              </a:rPr>
              <a:t>ig</a:t>
            </a:r>
            <a:r>
              <a:rPr lang="en-US" sz="2200" b="1" spc="5" dirty="0">
                <a:effectLst/>
                <a:latin typeface="Times New Roman" panose="02020603050405020304" pitchFamily="18" charset="0"/>
                <a:ea typeface="Times New Roman" panose="02020603050405020304" pitchFamily="18" charset="0"/>
              </a:rPr>
              <a:t>u</a:t>
            </a:r>
            <a:r>
              <a:rPr lang="en-US" sz="2200" b="1" spc="-5" dirty="0">
                <a:effectLst/>
                <a:latin typeface="Times New Roman" panose="02020603050405020304" pitchFamily="18" charset="0"/>
                <a:ea typeface="Times New Roman" panose="02020603050405020304" pitchFamily="18" charset="0"/>
              </a:rPr>
              <a:t>r</a:t>
            </a:r>
            <a:r>
              <a:rPr lang="en-US" sz="2200" b="1" dirty="0">
                <a:effectLst/>
                <a:latin typeface="Times New Roman" panose="02020603050405020304" pitchFamily="18" charset="0"/>
                <a:ea typeface="Times New Roman" panose="02020603050405020304" pitchFamily="18" charset="0"/>
              </a:rPr>
              <a:t>ation</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61950" indent="-285750"/>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7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ro</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ssor                     </a:t>
            </a:r>
            <a:r>
              <a:rPr lang="en-US" sz="2500"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nt</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um</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500" spc="-30" dirty="0">
                <a:effectLst/>
                <a:latin typeface="Times New Roman" panose="02020603050405020304" pitchFamily="18" charset="0"/>
                <a:ea typeface="Times New Roman" panose="02020603050405020304" pitchFamily="18" charset="0"/>
                <a:cs typeface="Times New Roman" panose="02020603050405020304" pitchFamily="18" charset="0"/>
              </a:rPr>
              <a:t>IV</a:t>
            </a:r>
            <a:endParaRPr lang="en-IN" sz="25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1950" indent="-285750"/>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RAM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295"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GB</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(min)</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7830" indent="-342900">
              <a:spcBef>
                <a:spcPts val="465"/>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isk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20 GB</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8465" indent="-342900">
              <a:spcBef>
                <a:spcPts val="480"/>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500" spc="1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5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                     -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tand</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 Windows K</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spc="-25"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8465" indent="-342900">
              <a:spcBef>
                <a:spcPts val="465"/>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Mouse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o or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hree</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ut</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on Mouse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9100" indent="-342900">
              <a:spcBef>
                <a:spcPts val="480"/>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Monitor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9272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141</TotalTime>
  <Words>1310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Rockwell</vt:lpstr>
      <vt:lpstr>Segoe UI Symbol</vt:lpstr>
      <vt:lpstr>Söhne</vt:lpstr>
      <vt:lpstr>Times New Roman</vt:lpstr>
      <vt:lpstr>Damask</vt:lpstr>
      <vt:lpstr> A robust approach for effective spam detection using supervised learning techniques    Presented By:  B. SATHWIKA  20R01A05K0 K. SRINIVAS   20R01A05L8 K. ABHISAIK REDDY 20R01A05M1              </vt:lpstr>
      <vt:lpstr>ABSTRACT</vt:lpstr>
      <vt:lpstr>INTRODUCTION </vt:lpstr>
      <vt:lpstr>PROBLEM DEFINITION</vt:lpstr>
      <vt:lpstr>EXISTING SYSTEM</vt:lpstr>
      <vt:lpstr>DISADVANTAGES OF EXISTING SYSTEM</vt:lpstr>
      <vt:lpstr>PROPOSED SYSTEM</vt:lpstr>
      <vt:lpstr>Advantages OF PROPOSED SYSTEM</vt:lpstr>
      <vt:lpstr>SYSTEM REQUIREMENTS</vt:lpstr>
      <vt:lpstr>PowerPoint Presentation</vt:lpstr>
      <vt:lpstr>SYSTEM DESGIN</vt:lpstr>
      <vt:lpstr>FLOW CHART DIAGRAMs</vt:lpstr>
      <vt:lpstr>CLASS DIAGRAM</vt:lpstr>
      <vt:lpstr>IMPLEMENTATION</vt:lpstr>
      <vt:lpstr>OUTPUT SCREENSHOT</vt:lpstr>
      <vt:lpstr>OUTPUT SCREENSHOT</vt:lpstr>
      <vt:lpstr>CONCLUSION AND 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Online Product Review Systems via Heterogeneous Graph Transformer    Presented By:  G .LOKESH  20R01A67D4 G.MOUNIKA   20R01A67D9 M.YUKTA SHREYA 20R01A67F9 NCH.SRAVANI   20R01A67G4</dc:title>
  <dc:creator>SRAVANI NCH</dc:creator>
  <cp:lastModifiedBy>kannekanti Srinivas</cp:lastModifiedBy>
  <cp:revision>3</cp:revision>
  <dcterms:created xsi:type="dcterms:W3CDTF">2023-04-29T04:07:53Z</dcterms:created>
  <dcterms:modified xsi:type="dcterms:W3CDTF">2023-08-12T09:36:17Z</dcterms:modified>
</cp:coreProperties>
</file>