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28"/>
  </p:notesMasterIdLst>
  <p:handoutMasterIdLst>
    <p:handoutMasterId r:id="rId29"/>
  </p:handoutMasterIdLst>
  <p:sldIdLst>
    <p:sldId id="298" r:id="rId5"/>
    <p:sldId id="300" r:id="rId6"/>
    <p:sldId id="301" r:id="rId7"/>
    <p:sldId id="302" r:id="rId8"/>
    <p:sldId id="303" r:id="rId9"/>
    <p:sldId id="304" r:id="rId10"/>
    <p:sldId id="305" r:id="rId11"/>
    <p:sldId id="322" r:id="rId12"/>
    <p:sldId id="329" r:id="rId13"/>
    <p:sldId id="308" r:id="rId14"/>
    <p:sldId id="327" r:id="rId15"/>
    <p:sldId id="323" r:id="rId16"/>
    <p:sldId id="326" r:id="rId17"/>
    <p:sldId id="311" r:id="rId18"/>
    <p:sldId id="321" r:id="rId19"/>
    <p:sldId id="315" r:id="rId20"/>
    <p:sldId id="328" r:id="rId21"/>
    <p:sldId id="306" r:id="rId22"/>
    <p:sldId id="317" r:id="rId23"/>
    <p:sldId id="330" r:id="rId24"/>
    <p:sldId id="325" r:id="rId25"/>
    <p:sldId id="285" r:id="rId26"/>
    <p:sldId id="31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54FFD-E67C-F0A2-6DC9-8CA35DB05956}" v="1637" dt="2024-12-04T00:56:21.074"/>
    <p1510:client id="{C9AE1687-F8B0-470C-7AD6-F0315935EECE}" v="476" dt="2024-12-04T04:16:20.170"/>
    <p1510:client id="{CBD2864E-F700-BAD3-18DB-79694B541A67}" v="42" dt="2024-12-04T01:12:46.599"/>
    <p1510:client id="{D9B5D0F9-AB1C-4D8E-882C-63088533CA7A}" v="3268" dt="2024-12-04T04:56:36.264"/>
  </p1510:revLst>
</p1510:revInfo>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042"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katukuri" userId="e3652dcafa0e1dec" providerId="LiveId" clId="{77182D22-72DE-4F5A-98A5-B535A6E60C69}"/>
    <pc:docChg chg="modSld sldOrd">
      <pc:chgData name="Ramya katukuri" userId="e3652dcafa0e1dec" providerId="LiveId" clId="{77182D22-72DE-4F5A-98A5-B535A6E60C69}" dt="2024-12-04T19:53:49.504" v="5"/>
      <pc:docMkLst>
        <pc:docMk/>
      </pc:docMkLst>
      <pc:sldChg chg="modSp mod ord">
        <pc:chgData name="Ramya katukuri" userId="e3652dcafa0e1dec" providerId="LiveId" clId="{77182D22-72DE-4F5A-98A5-B535A6E60C69}" dt="2024-12-04T19:44:54.916" v="3"/>
        <pc:sldMkLst>
          <pc:docMk/>
          <pc:sldMk cId="1450257752" sldId="305"/>
        </pc:sldMkLst>
        <pc:spChg chg="mod">
          <ac:chgData name="Ramya katukuri" userId="e3652dcafa0e1dec" providerId="LiveId" clId="{77182D22-72DE-4F5A-98A5-B535A6E60C69}" dt="2024-12-04T19:43:00.415" v="1" actId="1036"/>
          <ac:spMkLst>
            <pc:docMk/>
            <pc:sldMk cId="1450257752" sldId="305"/>
            <ac:spMk id="4" creationId="{5FC5CFBC-4B3A-2866-96C4-6E3BD2E0D2AF}"/>
          </ac:spMkLst>
        </pc:spChg>
        <pc:graphicFrameChg chg="mod">
          <ac:chgData name="Ramya katukuri" userId="e3652dcafa0e1dec" providerId="LiveId" clId="{77182D22-72DE-4F5A-98A5-B535A6E60C69}" dt="2024-12-04T19:42:58.186" v="0" actId="1036"/>
          <ac:graphicFrameMkLst>
            <pc:docMk/>
            <pc:sldMk cId="1450257752" sldId="305"/>
            <ac:graphicFrameMk id="23" creationId="{23299981-0F34-3E9F-7033-E5014714095F}"/>
          </ac:graphicFrameMkLst>
        </pc:graphicFrameChg>
      </pc:sldChg>
      <pc:sldChg chg="ord">
        <pc:chgData name="Ramya katukuri" userId="e3652dcafa0e1dec" providerId="LiveId" clId="{77182D22-72DE-4F5A-98A5-B535A6E60C69}" dt="2024-12-04T19:53:49.504" v="5"/>
        <pc:sldMkLst>
          <pc:docMk/>
          <pc:sldMk cId="3869426285" sldId="30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B205C4-2A4F-493A-914C-0FC6AA98623B}" type="doc">
      <dgm:prSet loTypeId="urn:microsoft.com/office/officeart/2016/7/layout/BasicProcessNew" loCatId="process" qsTypeId="urn:microsoft.com/office/officeart/2005/8/quickstyle/simple1" qsCatId="simple" csTypeId="urn:microsoft.com/office/officeart/2005/8/colors/accent2_2" csCatId="accent2" phldr="1"/>
      <dgm:spPr/>
      <dgm:t>
        <a:bodyPr/>
        <a:lstStyle/>
        <a:p>
          <a:endParaRPr lang="en-US"/>
        </a:p>
      </dgm:t>
    </dgm:pt>
    <dgm:pt modelId="{C7B1FDC0-B0E7-4539-9DAD-69C77EB3FA63}">
      <dgm:prSet/>
      <dgm:spPr/>
      <dgm:t>
        <a:bodyPr/>
        <a:lstStyle/>
        <a:p>
          <a:r>
            <a:rPr lang="en-IN"/>
            <a:t>We cleaned ,the dataset of  284,412 rows using Python, the main tool used to ensure scalability and efficiency throughout the workflow</a:t>
          </a:r>
          <a:endParaRPr lang="en-US"/>
        </a:p>
      </dgm:t>
    </dgm:pt>
    <dgm:pt modelId="{221E9453-C41C-4084-84EA-63B7EE37F276}" type="parTrans" cxnId="{C7FFEE84-5CDB-46BE-AA45-4CD2F0F9E5C9}">
      <dgm:prSet/>
      <dgm:spPr/>
      <dgm:t>
        <a:bodyPr/>
        <a:lstStyle/>
        <a:p>
          <a:endParaRPr lang="en-US"/>
        </a:p>
      </dgm:t>
    </dgm:pt>
    <dgm:pt modelId="{8B7C2576-DB6D-4112-8058-FC25905A6163}" type="sibTrans" cxnId="{C7FFEE84-5CDB-46BE-AA45-4CD2F0F9E5C9}">
      <dgm:prSet/>
      <dgm:spPr/>
      <dgm:t>
        <a:bodyPr/>
        <a:lstStyle/>
        <a:p>
          <a:endParaRPr lang="en-US"/>
        </a:p>
      </dgm:t>
    </dgm:pt>
    <dgm:pt modelId="{778C7436-0674-4FBD-9FEF-D51CA57EE79E}">
      <dgm:prSet/>
      <dgm:spPr/>
      <dgm:t>
        <a:bodyPr/>
        <a:lstStyle/>
        <a:p>
          <a:r>
            <a:rPr lang="en-US"/>
            <a:t>Irrelevant columns were removed to reduce the dataset to 16 columns and 227,965 rows.</a:t>
          </a:r>
        </a:p>
      </dgm:t>
    </dgm:pt>
    <dgm:pt modelId="{7C81E9E7-5EE9-4B36-B0B2-D24A76DEB124}" type="parTrans" cxnId="{36AE744F-30B9-4EDC-9759-6C2C1C4F3115}">
      <dgm:prSet/>
      <dgm:spPr/>
      <dgm:t>
        <a:bodyPr/>
        <a:lstStyle/>
        <a:p>
          <a:endParaRPr lang="en-US"/>
        </a:p>
      </dgm:t>
    </dgm:pt>
    <dgm:pt modelId="{7F8E1219-3C8F-4171-8FFE-777D1501C5E6}" type="sibTrans" cxnId="{36AE744F-30B9-4EDC-9759-6C2C1C4F3115}">
      <dgm:prSet/>
      <dgm:spPr/>
      <dgm:t>
        <a:bodyPr/>
        <a:lstStyle/>
        <a:p>
          <a:endParaRPr lang="en-US"/>
        </a:p>
      </dgm:t>
    </dgm:pt>
    <dgm:pt modelId="{0DA63ED6-C360-4AFF-943D-CA862E5A621E}">
      <dgm:prSet/>
      <dgm:spPr/>
      <dgm:t>
        <a:bodyPr/>
        <a:lstStyle/>
        <a:p>
          <a:r>
            <a:rPr lang="en-US"/>
            <a:t>All</a:t>
          </a:r>
          <a:r>
            <a:rPr lang="en-US" baseline="0"/>
            <a:t> the duplicated records and blank entries were found and removed.</a:t>
          </a:r>
          <a:endParaRPr lang="en-US"/>
        </a:p>
      </dgm:t>
    </dgm:pt>
    <dgm:pt modelId="{4DB3D071-261C-4EB9-B823-74D6D9A623F9}" type="parTrans" cxnId="{E9CCAEFF-D08E-432E-BDE8-93F3FBAA22DA}">
      <dgm:prSet/>
      <dgm:spPr/>
      <dgm:t>
        <a:bodyPr/>
        <a:lstStyle/>
        <a:p>
          <a:endParaRPr lang="en-US"/>
        </a:p>
      </dgm:t>
    </dgm:pt>
    <dgm:pt modelId="{410DCE20-EDF5-4C5F-9FA6-058F8E66B44C}" type="sibTrans" cxnId="{E9CCAEFF-D08E-432E-BDE8-93F3FBAA22DA}">
      <dgm:prSet/>
      <dgm:spPr/>
      <dgm:t>
        <a:bodyPr/>
        <a:lstStyle/>
        <a:p>
          <a:endParaRPr lang="en-US"/>
        </a:p>
      </dgm:t>
    </dgm:pt>
    <dgm:pt modelId="{B9316E34-D81C-405F-82C9-4058DD944103}">
      <dgm:prSet/>
      <dgm:spPr/>
      <dgm:t>
        <a:bodyPr/>
        <a:lstStyle/>
        <a:p>
          <a:r>
            <a:rPr lang="en-IN"/>
            <a:t>Missing values in the ‘confidence’ column were treated  using mean imputation to retain data accuracy and analysed statistical properties of all columns using </a:t>
          </a:r>
          <a:r>
            <a:rPr lang="en-IN" err="1"/>
            <a:t>df.describe</a:t>
          </a:r>
          <a:r>
            <a:rPr lang="en-IN"/>
            <a:t>() to gain insights into the dataset.</a:t>
          </a:r>
          <a:endParaRPr lang="en-US"/>
        </a:p>
      </dgm:t>
    </dgm:pt>
    <dgm:pt modelId="{0F829213-EA7E-43BC-A25A-B8EAA213540C}" type="parTrans" cxnId="{3F783E2A-8BEF-4A00-9F07-B2B21760E136}">
      <dgm:prSet/>
      <dgm:spPr/>
      <dgm:t>
        <a:bodyPr/>
        <a:lstStyle/>
        <a:p>
          <a:endParaRPr lang="en-US"/>
        </a:p>
      </dgm:t>
    </dgm:pt>
    <dgm:pt modelId="{9259DCF4-D7B6-4207-A13F-2A3FAEFC9D9E}" type="sibTrans" cxnId="{3F783E2A-8BEF-4A00-9F07-B2B21760E136}">
      <dgm:prSet/>
      <dgm:spPr/>
      <dgm:t>
        <a:bodyPr/>
        <a:lstStyle/>
        <a:p>
          <a:endParaRPr lang="en-US"/>
        </a:p>
      </dgm:t>
    </dgm:pt>
    <dgm:pt modelId="{63FFA4D6-D615-4512-89C9-DBF4F4DAD034}">
      <dgm:prSet/>
      <dgm:spPr/>
      <dgm:t>
        <a:bodyPr/>
        <a:lstStyle/>
        <a:p>
          <a:r>
            <a:rPr lang="en-IN"/>
            <a:t>Columns deemed irrelevant for EDA and modelling were removed</a:t>
          </a:r>
          <a:endParaRPr lang="en-US"/>
        </a:p>
      </dgm:t>
    </dgm:pt>
    <dgm:pt modelId="{9C0D7760-70C6-47DD-A59F-F5B0DDEA79E8}" type="parTrans" cxnId="{2F5861E2-ACF1-4C56-A945-7FDA123BACF7}">
      <dgm:prSet/>
      <dgm:spPr/>
      <dgm:t>
        <a:bodyPr/>
        <a:lstStyle/>
        <a:p>
          <a:endParaRPr lang="en-US"/>
        </a:p>
      </dgm:t>
    </dgm:pt>
    <dgm:pt modelId="{08681314-1544-4D09-8F6D-687E3A6DBA09}" type="sibTrans" cxnId="{2F5861E2-ACF1-4C56-A945-7FDA123BACF7}">
      <dgm:prSet/>
      <dgm:spPr/>
      <dgm:t>
        <a:bodyPr/>
        <a:lstStyle/>
        <a:p>
          <a:endParaRPr lang="en-US"/>
        </a:p>
      </dgm:t>
    </dgm:pt>
    <dgm:pt modelId="{FE6528C1-7423-426A-9ECF-843E7C4A1150}">
      <dgm:prSet/>
      <dgm:spPr/>
      <dgm:t>
        <a:bodyPr/>
        <a:lstStyle/>
        <a:p>
          <a:r>
            <a:rPr lang="en-IN"/>
            <a:t>Misleading or unclear names were updated for clarity, such as renaming ‘Stratification1’ to ‘Age Group’</a:t>
          </a:r>
          <a:endParaRPr lang="en-US"/>
        </a:p>
      </dgm:t>
    </dgm:pt>
    <dgm:pt modelId="{DD7BD341-E81E-4DCF-8E78-62127427A146}" type="parTrans" cxnId="{C2A0637E-8802-4D3E-B3C5-0C294C8B58A6}">
      <dgm:prSet/>
      <dgm:spPr/>
      <dgm:t>
        <a:bodyPr/>
        <a:lstStyle/>
        <a:p>
          <a:endParaRPr lang="en-US"/>
        </a:p>
      </dgm:t>
    </dgm:pt>
    <dgm:pt modelId="{091055E8-8B20-43CE-8F0E-3C0A41EFDC65}" type="sibTrans" cxnId="{C2A0637E-8802-4D3E-B3C5-0C294C8B58A6}">
      <dgm:prSet/>
      <dgm:spPr/>
      <dgm:t>
        <a:bodyPr/>
        <a:lstStyle/>
        <a:p>
          <a:endParaRPr lang="en-US"/>
        </a:p>
      </dgm:t>
    </dgm:pt>
    <dgm:pt modelId="{BA6D36CA-919B-43EC-9312-2C90EDE9B48C}">
      <dgm:prSet/>
      <dgm:spPr/>
      <dgm:t>
        <a:bodyPr/>
        <a:lstStyle/>
        <a:p>
          <a:r>
            <a:rPr lang="en-US"/>
            <a:t>We majorly dropped columns that are not in order and duplicated columns as  (Location : </a:t>
          </a:r>
          <a:r>
            <a:rPr lang="en-US" err="1"/>
            <a:t>LocationDesc</a:t>
          </a:r>
          <a:r>
            <a:rPr lang="en-US"/>
            <a:t>)</a:t>
          </a:r>
        </a:p>
      </dgm:t>
    </dgm:pt>
    <dgm:pt modelId="{1331B868-9B43-441F-8562-81BF598ADC8E}" type="parTrans" cxnId="{2360FF9E-43F2-4CA1-BF40-59FADB599593}">
      <dgm:prSet/>
      <dgm:spPr/>
      <dgm:t>
        <a:bodyPr/>
        <a:lstStyle/>
        <a:p>
          <a:endParaRPr lang="en-US"/>
        </a:p>
      </dgm:t>
    </dgm:pt>
    <dgm:pt modelId="{1C4876F6-F383-48D7-A5AA-454BE516B45E}" type="sibTrans" cxnId="{2360FF9E-43F2-4CA1-BF40-59FADB599593}">
      <dgm:prSet/>
      <dgm:spPr/>
      <dgm:t>
        <a:bodyPr/>
        <a:lstStyle/>
        <a:p>
          <a:endParaRPr lang="en-US"/>
        </a:p>
      </dgm:t>
    </dgm:pt>
    <dgm:pt modelId="{0B136D16-4AD2-4CED-9111-7EA7F2673AFE}" type="pres">
      <dgm:prSet presAssocID="{87B205C4-2A4F-493A-914C-0FC6AA98623B}" presName="Name0" presStyleCnt="0">
        <dgm:presLayoutVars>
          <dgm:dir/>
          <dgm:resizeHandles val="exact"/>
        </dgm:presLayoutVars>
      </dgm:prSet>
      <dgm:spPr/>
    </dgm:pt>
    <dgm:pt modelId="{72D863EC-1CB2-48E1-8613-9E9A80B7BAF5}" type="pres">
      <dgm:prSet presAssocID="{C7B1FDC0-B0E7-4539-9DAD-69C77EB3FA63}" presName="node" presStyleLbl="node1" presStyleIdx="0" presStyleCnt="13">
        <dgm:presLayoutVars>
          <dgm:bulletEnabled val="1"/>
        </dgm:presLayoutVars>
      </dgm:prSet>
      <dgm:spPr/>
    </dgm:pt>
    <dgm:pt modelId="{96F2B184-27BB-4F3A-84A6-620339F3C73A}" type="pres">
      <dgm:prSet presAssocID="{8B7C2576-DB6D-4112-8058-FC25905A6163}" presName="sibTransSpacerBeforeConnector" presStyleCnt="0"/>
      <dgm:spPr/>
    </dgm:pt>
    <dgm:pt modelId="{23E591F4-FFB5-4E25-A844-C7382338A0A7}" type="pres">
      <dgm:prSet presAssocID="{8B7C2576-DB6D-4112-8058-FC25905A6163}" presName="sibTrans" presStyleLbl="node1" presStyleIdx="1" presStyleCnt="13"/>
      <dgm:spPr/>
    </dgm:pt>
    <dgm:pt modelId="{F9A8B6CE-21F7-4DBB-9C45-98A17F3550CD}" type="pres">
      <dgm:prSet presAssocID="{8B7C2576-DB6D-4112-8058-FC25905A6163}" presName="sibTransSpacerAfterConnector" presStyleCnt="0"/>
      <dgm:spPr/>
    </dgm:pt>
    <dgm:pt modelId="{3A48391B-2AF8-43B6-80E2-FAD8DD6D3F47}" type="pres">
      <dgm:prSet presAssocID="{778C7436-0674-4FBD-9FEF-D51CA57EE79E}" presName="node" presStyleLbl="node1" presStyleIdx="2" presStyleCnt="13">
        <dgm:presLayoutVars>
          <dgm:bulletEnabled val="1"/>
        </dgm:presLayoutVars>
      </dgm:prSet>
      <dgm:spPr/>
    </dgm:pt>
    <dgm:pt modelId="{5E8661EA-8824-458A-917A-10EB16707256}" type="pres">
      <dgm:prSet presAssocID="{7F8E1219-3C8F-4171-8FFE-777D1501C5E6}" presName="sibTransSpacerBeforeConnector" presStyleCnt="0"/>
      <dgm:spPr/>
    </dgm:pt>
    <dgm:pt modelId="{A39FE8B4-66E1-4F69-82B4-7EAE5DA9CE81}" type="pres">
      <dgm:prSet presAssocID="{7F8E1219-3C8F-4171-8FFE-777D1501C5E6}" presName="sibTrans" presStyleLbl="node1" presStyleIdx="3" presStyleCnt="13"/>
      <dgm:spPr/>
    </dgm:pt>
    <dgm:pt modelId="{97770988-D093-4B6A-8BC0-BFA8AC0F3885}" type="pres">
      <dgm:prSet presAssocID="{7F8E1219-3C8F-4171-8FFE-777D1501C5E6}" presName="sibTransSpacerAfterConnector" presStyleCnt="0"/>
      <dgm:spPr/>
    </dgm:pt>
    <dgm:pt modelId="{DFEE49C9-DD83-4EAD-84BC-18286D312F40}" type="pres">
      <dgm:prSet presAssocID="{0DA63ED6-C360-4AFF-943D-CA862E5A621E}" presName="node" presStyleLbl="node1" presStyleIdx="4" presStyleCnt="13" custLinFactNeighborX="-47454">
        <dgm:presLayoutVars>
          <dgm:bulletEnabled val="1"/>
        </dgm:presLayoutVars>
      </dgm:prSet>
      <dgm:spPr/>
    </dgm:pt>
    <dgm:pt modelId="{7C0D68B6-189F-4F04-9DC5-D5D96F2AF827}" type="pres">
      <dgm:prSet presAssocID="{410DCE20-EDF5-4C5F-9FA6-058F8E66B44C}" presName="sibTransSpacerBeforeConnector" presStyleCnt="0"/>
      <dgm:spPr/>
    </dgm:pt>
    <dgm:pt modelId="{5D8BF604-6AAF-46C8-9430-35AC77AB58E6}" type="pres">
      <dgm:prSet presAssocID="{410DCE20-EDF5-4C5F-9FA6-058F8E66B44C}" presName="sibTrans" presStyleLbl="node1" presStyleIdx="5" presStyleCnt="13"/>
      <dgm:spPr/>
    </dgm:pt>
    <dgm:pt modelId="{132AC1B3-2E2F-44F1-9F1D-E31E734CA891}" type="pres">
      <dgm:prSet presAssocID="{410DCE20-EDF5-4C5F-9FA6-058F8E66B44C}" presName="sibTransSpacerAfterConnector" presStyleCnt="0"/>
      <dgm:spPr/>
    </dgm:pt>
    <dgm:pt modelId="{C3D6ADAB-A4D2-4114-A7D8-B90563F54FC4}" type="pres">
      <dgm:prSet presAssocID="{B9316E34-D81C-405F-82C9-4058DD944103}" presName="node" presStyleLbl="node1" presStyleIdx="6" presStyleCnt="13">
        <dgm:presLayoutVars>
          <dgm:bulletEnabled val="1"/>
        </dgm:presLayoutVars>
      </dgm:prSet>
      <dgm:spPr/>
    </dgm:pt>
    <dgm:pt modelId="{118B7E18-9473-4BC4-9F6F-3BBD6E8DB714}" type="pres">
      <dgm:prSet presAssocID="{9259DCF4-D7B6-4207-A13F-2A3FAEFC9D9E}" presName="sibTransSpacerBeforeConnector" presStyleCnt="0"/>
      <dgm:spPr/>
    </dgm:pt>
    <dgm:pt modelId="{4E60B2FB-E49D-4789-8DF8-751CFDACD038}" type="pres">
      <dgm:prSet presAssocID="{9259DCF4-D7B6-4207-A13F-2A3FAEFC9D9E}" presName="sibTrans" presStyleLbl="node1" presStyleIdx="7" presStyleCnt="13"/>
      <dgm:spPr/>
    </dgm:pt>
    <dgm:pt modelId="{1C8EE0C8-76BD-4F33-8845-3AA74BE0B56F}" type="pres">
      <dgm:prSet presAssocID="{9259DCF4-D7B6-4207-A13F-2A3FAEFC9D9E}" presName="sibTransSpacerAfterConnector" presStyleCnt="0"/>
      <dgm:spPr/>
    </dgm:pt>
    <dgm:pt modelId="{2CBEF789-1984-4BE6-9C7D-9F3FE1D87F22}" type="pres">
      <dgm:prSet presAssocID="{63FFA4D6-D615-4512-89C9-DBF4F4DAD034}" presName="node" presStyleLbl="node1" presStyleIdx="8" presStyleCnt="13">
        <dgm:presLayoutVars>
          <dgm:bulletEnabled val="1"/>
        </dgm:presLayoutVars>
      </dgm:prSet>
      <dgm:spPr/>
    </dgm:pt>
    <dgm:pt modelId="{A4BE6E15-93A9-4C11-80DA-8199820FA3F6}" type="pres">
      <dgm:prSet presAssocID="{08681314-1544-4D09-8F6D-687E3A6DBA09}" presName="sibTransSpacerBeforeConnector" presStyleCnt="0"/>
      <dgm:spPr/>
    </dgm:pt>
    <dgm:pt modelId="{359DFC68-50AB-47AE-918A-3FA03CD83246}" type="pres">
      <dgm:prSet presAssocID="{08681314-1544-4D09-8F6D-687E3A6DBA09}" presName="sibTrans" presStyleLbl="node1" presStyleIdx="9" presStyleCnt="13"/>
      <dgm:spPr/>
    </dgm:pt>
    <dgm:pt modelId="{4C6F1D8F-3068-4E10-8158-D0691AC37690}" type="pres">
      <dgm:prSet presAssocID="{08681314-1544-4D09-8F6D-687E3A6DBA09}" presName="sibTransSpacerAfterConnector" presStyleCnt="0"/>
      <dgm:spPr/>
    </dgm:pt>
    <dgm:pt modelId="{8C338E57-3B4D-42A0-8156-B0306F6A38E5}" type="pres">
      <dgm:prSet presAssocID="{FE6528C1-7423-426A-9ECF-843E7C4A1150}" presName="node" presStyleLbl="node1" presStyleIdx="10" presStyleCnt="13">
        <dgm:presLayoutVars>
          <dgm:bulletEnabled val="1"/>
        </dgm:presLayoutVars>
      </dgm:prSet>
      <dgm:spPr/>
    </dgm:pt>
    <dgm:pt modelId="{535D65DF-3FB0-43F8-876C-13AD33936761}" type="pres">
      <dgm:prSet presAssocID="{091055E8-8B20-43CE-8F0E-3C0A41EFDC65}" presName="sibTransSpacerBeforeConnector" presStyleCnt="0"/>
      <dgm:spPr/>
    </dgm:pt>
    <dgm:pt modelId="{CA47EB3C-8C85-4EDC-9596-CBB4391E0D0D}" type="pres">
      <dgm:prSet presAssocID="{091055E8-8B20-43CE-8F0E-3C0A41EFDC65}" presName="sibTrans" presStyleLbl="node1" presStyleIdx="11" presStyleCnt="13"/>
      <dgm:spPr/>
    </dgm:pt>
    <dgm:pt modelId="{A05BFF91-2BC1-4410-B48F-E0E36B74BCDA}" type="pres">
      <dgm:prSet presAssocID="{091055E8-8B20-43CE-8F0E-3C0A41EFDC65}" presName="sibTransSpacerAfterConnector" presStyleCnt="0"/>
      <dgm:spPr/>
    </dgm:pt>
    <dgm:pt modelId="{43EECD84-5DE7-4CC2-B91B-AC4AF987C4B8}" type="pres">
      <dgm:prSet presAssocID="{BA6D36CA-919B-43EC-9312-2C90EDE9B48C}" presName="node" presStyleLbl="node1" presStyleIdx="12" presStyleCnt="13">
        <dgm:presLayoutVars>
          <dgm:bulletEnabled val="1"/>
        </dgm:presLayoutVars>
      </dgm:prSet>
      <dgm:spPr/>
    </dgm:pt>
  </dgm:ptLst>
  <dgm:cxnLst>
    <dgm:cxn modelId="{454C5216-1F03-4E7C-939F-30303881CE21}" type="presOf" srcId="{B9316E34-D81C-405F-82C9-4058DD944103}" destId="{C3D6ADAB-A4D2-4114-A7D8-B90563F54FC4}" srcOrd="0" destOrd="0" presId="urn:microsoft.com/office/officeart/2016/7/layout/BasicProcessNew"/>
    <dgm:cxn modelId="{6BCF1C23-698B-49D3-980E-F5CBA0E4F3AD}" type="presOf" srcId="{BA6D36CA-919B-43EC-9312-2C90EDE9B48C}" destId="{43EECD84-5DE7-4CC2-B91B-AC4AF987C4B8}" srcOrd="0" destOrd="0" presId="urn:microsoft.com/office/officeart/2016/7/layout/BasicProcessNew"/>
    <dgm:cxn modelId="{F5108A24-5023-4276-907C-35CE87E608ED}" type="presOf" srcId="{7F8E1219-3C8F-4171-8FFE-777D1501C5E6}" destId="{A39FE8B4-66E1-4F69-82B4-7EAE5DA9CE81}" srcOrd="0" destOrd="0" presId="urn:microsoft.com/office/officeart/2016/7/layout/BasicProcessNew"/>
    <dgm:cxn modelId="{8BCEB425-BC82-42C9-AF73-A917BB891E34}" type="presOf" srcId="{63FFA4D6-D615-4512-89C9-DBF4F4DAD034}" destId="{2CBEF789-1984-4BE6-9C7D-9F3FE1D87F22}" srcOrd="0" destOrd="0" presId="urn:microsoft.com/office/officeart/2016/7/layout/BasicProcessNew"/>
    <dgm:cxn modelId="{AC06E725-2708-4767-93E7-1C3A6D52CDE2}" type="presOf" srcId="{0DA63ED6-C360-4AFF-943D-CA862E5A621E}" destId="{DFEE49C9-DD83-4EAD-84BC-18286D312F40}" srcOrd="0" destOrd="0" presId="urn:microsoft.com/office/officeart/2016/7/layout/BasicProcessNew"/>
    <dgm:cxn modelId="{6D767927-C5A5-4664-B2E2-D74D56F3F317}" type="presOf" srcId="{410DCE20-EDF5-4C5F-9FA6-058F8E66B44C}" destId="{5D8BF604-6AAF-46C8-9430-35AC77AB58E6}" srcOrd="0" destOrd="0" presId="urn:microsoft.com/office/officeart/2016/7/layout/BasicProcessNew"/>
    <dgm:cxn modelId="{3F783E2A-8BEF-4A00-9F07-B2B21760E136}" srcId="{87B205C4-2A4F-493A-914C-0FC6AA98623B}" destId="{B9316E34-D81C-405F-82C9-4058DD944103}" srcOrd="3" destOrd="0" parTransId="{0F829213-EA7E-43BC-A25A-B8EAA213540C}" sibTransId="{9259DCF4-D7B6-4207-A13F-2A3FAEFC9D9E}"/>
    <dgm:cxn modelId="{36AE744F-30B9-4EDC-9759-6C2C1C4F3115}" srcId="{87B205C4-2A4F-493A-914C-0FC6AA98623B}" destId="{778C7436-0674-4FBD-9FEF-D51CA57EE79E}" srcOrd="1" destOrd="0" parTransId="{7C81E9E7-5EE9-4B36-B0B2-D24A76DEB124}" sibTransId="{7F8E1219-3C8F-4171-8FFE-777D1501C5E6}"/>
    <dgm:cxn modelId="{2B7E7A56-77B7-410C-81AA-D8028F286616}" type="presOf" srcId="{FE6528C1-7423-426A-9ECF-843E7C4A1150}" destId="{8C338E57-3B4D-42A0-8156-B0306F6A38E5}" srcOrd="0" destOrd="0" presId="urn:microsoft.com/office/officeart/2016/7/layout/BasicProcessNew"/>
    <dgm:cxn modelId="{C2A0637E-8802-4D3E-B3C5-0C294C8B58A6}" srcId="{87B205C4-2A4F-493A-914C-0FC6AA98623B}" destId="{FE6528C1-7423-426A-9ECF-843E7C4A1150}" srcOrd="5" destOrd="0" parTransId="{DD7BD341-E81E-4DCF-8E78-62127427A146}" sibTransId="{091055E8-8B20-43CE-8F0E-3C0A41EFDC65}"/>
    <dgm:cxn modelId="{C7FFEE84-5CDB-46BE-AA45-4CD2F0F9E5C9}" srcId="{87B205C4-2A4F-493A-914C-0FC6AA98623B}" destId="{C7B1FDC0-B0E7-4539-9DAD-69C77EB3FA63}" srcOrd="0" destOrd="0" parTransId="{221E9453-C41C-4084-84EA-63B7EE37F276}" sibTransId="{8B7C2576-DB6D-4112-8058-FC25905A6163}"/>
    <dgm:cxn modelId="{3649FF85-FB91-4361-B950-1754A9E1079A}" type="presOf" srcId="{091055E8-8B20-43CE-8F0E-3C0A41EFDC65}" destId="{CA47EB3C-8C85-4EDC-9596-CBB4391E0D0D}" srcOrd="0" destOrd="0" presId="urn:microsoft.com/office/officeart/2016/7/layout/BasicProcessNew"/>
    <dgm:cxn modelId="{A99FC29A-305F-467F-9552-73B61A2F5746}" type="presOf" srcId="{9259DCF4-D7B6-4207-A13F-2A3FAEFC9D9E}" destId="{4E60B2FB-E49D-4789-8DF8-751CFDACD038}" srcOrd="0" destOrd="0" presId="urn:microsoft.com/office/officeart/2016/7/layout/BasicProcessNew"/>
    <dgm:cxn modelId="{2360FF9E-43F2-4CA1-BF40-59FADB599593}" srcId="{87B205C4-2A4F-493A-914C-0FC6AA98623B}" destId="{BA6D36CA-919B-43EC-9312-2C90EDE9B48C}" srcOrd="6" destOrd="0" parTransId="{1331B868-9B43-441F-8562-81BF598ADC8E}" sibTransId="{1C4876F6-F383-48D7-A5AA-454BE516B45E}"/>
    <dgm:cxn modelId="{897D42C8-3E31-4E2C-9958-652D8E5E425E}" type="presOf" srcId="{C7B1FDC0-B0E7-4539-9DAD-69C77EB3FA63}" destId="{72D863EC-1CB2-48E1-8613-9E9A80B7BAF5}" srcOrd="0" destOrd="0" presId="urn:microsoft.com/office/officeart/2016/7/layout/BasicProcessNew"/>
    <dgm:cxn modelId="{CA2938D3-A6B7-4476-A449-A58A6745340D}" type="presOf" srcId="{08681314-1544-4D09-8F6D-687E3A6DBA09}" destId="{359DFC68-50AB-47AE-918A-3FA03CD83246}" srcOrd="0" destOrd="0" presId="urn:microsoft.com/office/officeart/2016/7/layout/BasicProcessNew"/>
    <dgm:cxn modelId="{C44DD8D5-F3BB-4B84-92B3-174098D376B4}" type="presOf" srcId="{8B7C2576-DB6D-4112-8058-FC25905A6163}" destId="{23E591F4-FFB5-4E25-A844-C7382338A0A7}" srcOrd="0" destOrd="0" presId="urn:microsoft.com/office/officeart/2016/7/layout/BasicProcessNew"/>
    <dgm:cxn modelId="{423181DA-0FE2-4585-9A02-A233019331E5}" type="presOf" srcId="{778C7436-0674-4FBD-9FEF-D51CA57EE79E}" destId="{3A48391B-2AF8-43B6-80E2-FAD8DD6D3F47}" srcOrd="0" destOrd="0" presId="urn:microsoft.com/office/officeart/2016/7/layout/BasicProcessNew"/>
    <dgm:cxn modelId="{2F5861E2-ACF1-4C56-A945-7FDA123BACF7}" srcId="{87B205C4-2A4F-493A-914C-0FC6AA98623B}" destId="{63FFA4D6-D615-4512-89C9-DBF4F4DAD034}" srcOrd="4" destOrd="0" parTransId="{9C0D7760-70C6-47DD-A59F-F5B0DDEA79E8}" sibTransId="{08681314-1544-4D09-8F6D-687E3A6DBA09}"/>
    <dgm:cxn modelId="{F912E0F4-655D-4817-8F86-76E1F1430398}" type="presOf" srcId="{87B205C4-2A4F-493A-914C-0FC6AA98623B}" destId="{0B136D16-4AD2-4CED-9111-7EA7F2673AFE}" srcOrd="0" destOrd="0" presId="urn:microsoft.com/office/officeart/2016/7/layout/BasicProcessNew"/>
    <dgm:cxn modelId="{E9CCAEFF-D08E-432E-BDE8-93F3FBAA22DA}" srcId="{87B205C4-2A4F-493A-914C-0FC6AA98623B}" destId="{0DA63ED6-C360-4AFF-943D-CA862E5A621E}" srcOrd="2" destOrd="0" parTransId="{4DB3D071-261C-4EB9-B823-74D6D9A623F9}" sibTransId="{410DCE20-EDF5-4C5F-9FA6-058F8E66B44C}"/>
    <dgm:cxn modelId="{E205A31E-B791-46C6-BE4F-9E2125DC4263}" type="presParOf" srcId="{0B136D16-4AD2-4CED-9111-7EA7F2673AFE}" destId="{72D863EC-1CB2-48E1-8613-9E9A80B7BAF5}" srcOrd="0" destOrd="0" presId="urn:microsoft.com/office/officeart/2016/7/layout/BasicProcessNew"/>
    <dgm:cxn modelId="{9FEB7C1F-B10C-49FD-A5BE-50B346A65D22}" type="presParOf" srcId="{0B136D16-4AD2-4CED-9111-7EA7F2673AFE}" destId="{96F2B184-27BB-4F3A-84A6-620339F3C73A}" srcOrd="1" destOrd="0" presId="urn:microsoft.com/office/officeart/2016/7/layout/BasicProcessNew"/>
    <dgm:cxn modelId="{DC799098-6017-4D12-811A-77559C3A3E1A}" type="presParOf" srcId="{0B136D16-4AD2-4CED-9111-7EA7F2673AFE}" destId="{23E591F4-FFB5-4E25-A844-C7382338A0A7}" srcOrd="2" destOrd="0" presId="urn:microsoft.com/office/officeart/2016/7/layout/BasicProcessNew"/>
    <dgm:cxn modelId="{F9D30884-6A9A-4624-913D-4EA7F96A9F62}" type="presParOf" srcId="{0B136D16-4AD2-4CED-9111-7EA7F2673AFE}" destId="{F9A8B6CE-21F7-4DBB-9C45-98A17F3550CD}" srcOrd="3" destOrd="0" presId="urn:microsoft.com/office/officeart/2016/7/layout/BasicProcessNew"/>
    <dgm:cxn modelId="{C3A84160-8C3F-48C1-814B-8B748ADAF1F4}" type="presParOf" srcId="{0B136D16-4AD2-4CED-9111-7EA7F2673AFE}" destId="{3A48391B-2AF8-43B6-80E2-FAD8DD6D3F47}" srcOrd="4" destOrd="0" presId="urn:microsoft.com/office/officeart/2016/7/layout/BasicProcessNew"/>
    <dgm:cxn modelId="{4DD3DC63-99EA-4A9F-A27A-B00AEE77EB0D}" type="presParOf" srcId="{0B136D16-4AD2-4CED-9111-7EA7F2673AFE}" destId="{5E8661EA-8824-458A-917A-10EB16707256}" srcOrd="5" destOrd="0" presId="urn:microsoft.com/office/officeart/2016/7/layout/BasicProcessNew"/>
    <dgm:cxn modelId="{9C45D745-7AFB-4D83-BE91-BE86C03D24E5}" type="presParOf" srcId="{0B136D16-4AD2-4CED-9111-7EA7F2673AFE}" destId="{A39FE8B4-66E1-4F69-82B4-7EAE5DA9CE81}" srcOrd="6" destOrd="0" presId="urn:microsoft.com/office/officeart/2016/7/layout/BasicProcessNew"/>
    <dgm:cxn modelId="{966A0F48-DC95-464B-9B5C-04561A9ACD19}" type="presParOf" srcId="{0B136D16-4AD2-4CED-9111-7EA7F2673AFE}" destId="{97770988-D093-4B6A-8BC0-BFA8AC0F3885}" srcOrd="7" destOrd="0" presId="urn:microsoft.com/office/officeart/2016/7/layout/BasicProcessNew"/>
    <dgm:cxn modelId="{3F7D2C51-5C45-43EF-8A4E-F76998618F1C}" type="presParOf" srcId="{0B136D16-4AD2-4CED-9111-7EA7F2673AFE}" destId="{DFEE49C9-DD83-4EAD-84BC-18286D312F40}" srcOrd="8" destOrd="0" presId="urn:microsoft.com/office/officeart/2016/7/layout/BasicProcessNew"/>
    <dgm:cxn modelId="{C80D6680-F764-4824-94B1-B1A0D3F90FF5}" type="presParOf" srcId="{0B136D16-4AD2-4CED-9111-7EA7F2673AFE}" destId="{7C0D68B6-189F-4F04-9DC5-D5D96F2AF827}" srcOrd="9" destOrd="0" presId="urn:microsoft.com/office/officeart/2016/7/layout/BasicProcessNew"/>
    <dgm:cxn modelId="{0F5B7FDC-D3B2-4C68-9A3F-09EF25691BE3}" type="presParOf" srcId="{0B136D16-4AD2-4CED-9111-7EA7F2673AFE}" destId="{5D8BF604-6AAF-46C8-9430-35AC77AB58E6}" srcOrd="10" destOrd="0" presId="urn:microsoft.com/office/officeart/2016/7/layout/BasicProcessNew"/>
    <dgm:cxn modelId="{DE40DE3E-DBE8-41E7-9C1A-55AFDAEC6FEE}" type="presParOf" srcId="{0B136D16-4AD2-4CED-9111-7EA7F2673AFE}" destId="{132AC1B3-2E2F-44F1-9F1D-E31E734CA891}" srcOrd="11" destOrd="0" presId="urn:microsoft.com/office/officeart/2016/7/layout/BasicProcessNew"/>
    <dgm:cxn modelId="{5BFE2722-41F9-47F6-81A9-1DA8C3C74801}" type="presParOf" srcId="{0B136D16-4AD2-4CED-9111-7EA7F2673AFE}" destId="{C3D6ADAB-A4D2-4114-A7D8-B90563F54FC4}" srcOrd="12" destOrd="0" presId="urn:microsoft.com/office/officeart/2016/7/layout/BasicProcessNew"/>
    <dgm:cxn modelId="{C741A607-0D44-4383-AFBB-04603F4F97B5}" type="presParOf" srcId="{0B136D16-4AD2-4CED-9111-7EA7F2673AFE}" destId="{118B7E18-9473-4BC4-9F6F-3BBD6E8DB714}" srcOrd="13" destOrd="0" presId="urn:microsoft.com/office/officeart/2016/7/layout/BasicProcessNew"/>
    <dgm:cxn modelId="{32BAA730-87AD-43CE-ACA6-99928243F84E}" type="presParOf" srcId="{0B136D16-4AD2-4CED-9111-7EA7F2673AFE}" destId="{4E60B2FB-E49D-4789-8DF8-751CFDACD038}" srcOrd="14" destOrd="0" presId="urn:microsoft.com/office/officeart/2016/7/layout/BasicProcessNew"/>
    <dgm:cxn modelId="{9DC24C32-BA81-42F8-83C0-48B26DBD5309}" type="presParOf" srcId="{0B136D16-4AD2-4CED-9111-7EA7F2673AFE}" destId="{1C8EE0C8-76BD-4F33-8845-3AA74BE0B56F}" srcOrd="15" destOrd="0" presId="urn:microsoft.com/office/officeart/2016/7/layout/BasicProcessNew"/>
    <dgm:cxn modelId="{C5281948-B01D-466F-AD5C-6236D1E0E7A3}" type="presParOf" srcId="{0B136D16-4AD2-4CED-9111-7EA7F2673AFE}" destId="{2CBEF789-1984-4BE6-9C7D-9F3FE1D87F22}" srcOrd="16" destOrd="0" presId="urn:microsoft.com/office/officeart/2016/7/layout/BasicProcessNew"/>
    <dgm:cxn modelId="{47A5ECEB-37CB-4DF1-A1ED-8EC432AA7003}" type="presParOf" srcId="{0B136D16-4AD2-4CED-9111-7EA7F2673AFE}" destId="{A4BE6E15-93A9-4C11-80DA-8199820FA3F6}" srcOrd="17" destOrd="0" presId="urn:microsoft.com/office/officeart/2016/7/layout/BasicProcessNew"/>
    <dgm:cxn modelId="{1FB00147-FE62-4E9C-B569-4C0D6F3664D3}" type="presParOf" srcId="{0B136D16-4AD2-4CED-9111-7EA7F2673AFE}" destId="{359DFC68-50AB-47AE-918A-3FA03CD83246}" srcOrd="18" destOrd="0" presId="urn:microsoft.com/office/officeart/2016/7/layout/BasicProcessNew"/>
    <dgm:cxn modelId="{A5859A91-62F6-459E-B52D-28F0B07BFA85}" type="presParOf" srcId="{0B136D16-4AD2-4CED-9111-7EA7F2673AFE}" destId="{4C6F1D8F-3068-4E10-8158-D0691AC37690}" srcOrd="19" destOrd="0" presId="urn:microsoft.com/office/officeart/2016/7/layout/BasicProcessNew"/>
    <dgm:cxn modelId="{276B70BC-4172-4EF5-AF45-83761C30F757}" type="presParOf" srcId="{0B136D16-4AD2-4CED-9111-7EA7F2673AFE}" destId="{8C338E57-3B4D-42A0-8156-B0306F6A38E5}" srcOrd="20" destOrd="0" presId="urn:microsoft.com/office/officeart/2016/7/layout/BasicProcessNew"/>
    <dgm:cxn modelId="{145D6429-3B56-410D-97B6-B54867140B7A}" type="presParOf" srcId="{0B136D16-4AD2-4CED-9111-7EA7F2673AFE}" destId="{535D65DF-3FB0-43F8-876C-13AD33936761}" srcOrd="21" destOrd="0" presId="urn:microsoft.com/office/officeart/2016/7/layout/BasicProcessNew"/>
    <dgm:cxn modelId="{A888FD07-3420-4F4C-8268-318932003527}" type="presParOf" srcId="{0B136D16-4AD2-4CED-9111-7EA7F2673AFE}" destId="{CA47EB3C-8C85-4EDC-9596-CBB4391E0D0D}" srcOrd="22" destOrd="0" presId="urn:microsoft.com/office/officeart/2016/7/layout/BasicProcessNew"/>
    <dgm:cxn modelId="{3AF76FB2-0EEE-43E2-9166-1884C050E06A}" type="presParOf" srcId="{0B136D16-4AD2-4CED-9111-7EA7F2673AFE}" destId="{A05BFF91-2BC1-4410-B48F-E0E36B74BCDA}" srcOrd="23" destOrd="0" presId="urn:microsoft.com/office/officeart/2016/7/layout/BasicProcessNew"/>
    <dgm:cxn modelId="{08431629-5455-4B90-8A1D-A58D0E09AAC6}" type="presParOf" srcId="{0B136D16-4AD2-4CED-9111-7EA7F2673AFE}" destId="{43EECD84-5DE7-4CC2-B91B-AC4AF987C4B8}" srcOrd="24"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863EC-1CB2-48E1-8613-9E9A80B7BAF5}">
      <dsp:nvSpPr>
        <dsp:cNvPr id="0" name=""/>
        <dsp:cNvSpPr/>
      </dsp:nvSpPr>
      <dsp:spPr>
        <a:xfrm>
          <a:off x="873" y="1351754"/>
          <a:ext cx="1419308" cy="24616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IN" sz="1100" kern="1200"/>
            <a:t>We cleaned ,the dataset of  284,412 rows using Python, the main tool used to ensure scalability and efficiency throughout the workflow</a:t>
          </a:r>
          <a:endParaRPr lang="en-US" sz="1100" kern="1200"/>
        </a:p>
      </dsp:txBody>
      <dsp:txXfrm>
        <a:off x="873" y="1351754"/>
        <a:ext cx="1419308" cy="2461614"/>
      </dsp:txXfrm>
    </dsp:sp>
    <dsp:sp modelId="{23E591F4-FFB5-4E25-A844-C7382338A0A7}">
      <dsp:nvSpPr>
        <dsp:cNvPr id="0" name=""/>
        <dsp:cNvSpPr/>
      </dsp:nvSpPr>
      <dsp:spPr>
        <a:xfrm>
          <a:off x="1440254" y="2461061"/>
          <a:ext cx="212896" cy="243000"/>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48391B-2AF8-43B6-80E2-FAD8DD6D3F47}">
      <dsp:nvSpPr>
        <dsp:cNvPr id="0" name=""/>
        <dsp:cNvSpPr/>
      </dsp:nvSpPr>
      <dsp:spPr>
        <a:xfrm>
          <a:off x="1673222" y="1351754"/>
          <a:ext cx="1419308" cy="24616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a:t>Irrelevant columns were removed to reduce the dataset to 16 columns and 227,965 rows.</a:t>
          </a:r>
        </a:p>
      </dsp:txBody>
      <dsp:txXfrm>
        <a:off x="1673222" y="1351754"/>
        <a:ext cx="1419308" cy="2461614"/>
      </dsp:txXfrm>
    </dsp:sp>
    <dsp:sp modelId="{A39FE8B4-66E1-4F69-82B4-7EAE5DA9CE81}">
      <dsp:nvSpPr>
        <dsp:cNvPr id="0" name=""/>
        <dsp:cNvSpPr/>
      </dsp:nvSpPr>
      <dsp:spPr>
        <a:xfrm>
          <a:off x="3112603" y="2461061"/>
          <a:ext cx="212896" cy="243000"/>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EE49C9-DD83-4EAD-84BC-18286D312F40}">
      <dsp:nvSpPr>
        <dsp:cNvPr id="0" name=""/>
        <dsp:cNvSpPr/>
      </dsp:nvSpPr>
      <dsp:spPr>
        <a:xfrm>
          <a:off x="3336047" y="1351754"/>
          <a:ext cx="1419308" cy="24616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a:t>All</a:t>
          </a:r>
          <a:r>
            <a:rPr lang="en-US" sz="1100" kern="1200" baseline="0"/>
            <a:t> the duplicated records and blank entries were found and removed.</a:t>
          </a:r>
          <a:endParaRPr lang="en-US" sz="1100" kern="1200"/>
        </a:p>
      </dsp:txBody>
      <dsp:txXfrm>
        <a:off x="3336047" y="1351754"/>
        <a:ext cx="1419308" cy="2461614"/>
      </dsp:txXfrm>
    </dsp:sp>
    <dsp:sp modelId="{5D8BF604-6AAF-46C8-9430-35AC77AB58E6}">
      <dsp:nvSpPr>
        <dsp:cNvPr id="0" name=""/>
        <dsp:cNvSpPr/>
      </dsp:nvSpPr>
      <dsp:spPr>
        <a:xfrm>
          <a:off x="4784953" y="2461061"/>
          <a:ext cx="212896" cy="243000"/>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D6ADAB-A4D2-4114-A7D8-B90563F54FC4}">
      <dsp:nvSpPr>
        <dsp:cNvPr id="0" name=""/>
        <dsp:cNvSpPr/>
      </dsp:nvSpPr>
      <dsp:spPr>
        <a:xfrm>
          <a:off x="5017921" y="1351754"/>
          <a:ext cx="1419308" cy="24616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IN" sz="1100" kern="1200"/>
            <a:t>Missing values in the ‘confidence’ column were treated  using mean imputation to retain data accuracy and analysed statistical properties of all columns using </a:t>
          </a:r>
          <a:r>
            <a:rPr lang="en-IN" sz="1100" kern="1200" err="1"/>
            <a:t>df.describe</a:t>
          </a:r>
          <a:r>
            <a:rPr lang="en-IN" sz="1100" kern="1200"/>
            <a:t>() to gain insights into the dataset.</a:t>
          </a:r>
          <a:endParaRPr lang="en-US" sz="1100" kern="1200"/>
        </a:p>
      </dsp:txBody>
      <dsp:txXfrm>
        <a:off x="5017921" y="1351754"/>
        <a:ext cx="1419308" cy="2461614"/>
      </dsp:txXfrm>
    </dsp:sp>
    <dsp:sp modelId="{4E60B2FB-E49D-4789-8DF8-751CFDACD038}">
      <dsp:nvSpPr>
        <dsp:cNvPr id="0" name=""/>
        <dsp:cNvSpPr/>
      </dsp:nvSpPr>
      <dsp:spPr>
        <a:xfrm>
          <a:off x="6457302" y="2461061"/>
          <a:ext cx="212896" cy="243000"/>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BEF789-1984-4BE6-9C7D-9F3FE1D87F22}">
      <dsp:nvSpPr>
        <dsp:cNvPr id="0" name=""/>
        <dsp:cNvSpPr/>
      </dsp:nvSpPr>
      <dsp:spPr>
        <a:xfrm>
          <a:off x="6690270" y="1351754"/>
          <a:ext cx="1419308" cy="24616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IN" sz="1100" kern="1200"/>
            <a:t>Columns deemed irrelevant for EDA and modelling were removed</a:t>
          </a:r>
          <a:endParaRPr lang="en-US" sz="1100" kern="1200"/>
        </a:p>
      </dsp:txBody>
      <dsp:txXfrm>
        <a:off x="6690270" y="1351754"/>
        <a:ext cx="1419308" cy="2461614"/>
      </dsp:txXfrm>
    </dsp:sp>
    <dsp:sp modelId="{359DFC68-50AB-47AE-918A-3FA03CD83246}">
      <dsp:nvSpPr>
        <dsp:cNvPr id="0" name=""/>
        <dsp:cNvSpPr/>
      </dsp:nvSpPr>
      <dsp:spPr>
        <a:xfrm>
          <a:off x="8129651" y="2461061"/>
          <a:ext cx="212896" cy="243000"/>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338E57-3B4D-42A0-8156-B0306F6A38E5}">
      <dsp:nvSpPr>
        <dsp:cNvPr id="0" name=""/>
        <dsp:cNvSpPr/>
      </dsp:nvSpPr>
      <dsp:spPr>
        <a:xfrm>
          <a:off x="8362620" y="1351754"/>
          <a:ext cx="1419308" cy="24616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IN" sz="1100" kern="1200"/>
            <a:t>Misleading or unclear names were updated for clarity, such as renaming ‘Stratification1’ to ‘Age Group’</a:t>
          </a:r>
          <a:endParaRPr lang="en-US" sz="1100" kern="1200"/>
        </a:p>
      </dsp:txBody>
      <dsp:txXfrm>
        <a:off x="8362620" y="1351754"/>
        <a:ext cx="1419308" cy="2461614"/>
      </dsp:txXfrm>
    </dsp:sp>
    <dsp:sp modelId="{CA47EB3C-8C85-4EDC-9596-CBB4391E0D0D}">
      <dsp:nvSpPr>
        <dsp:cNvPr id="0" name=""/>
        <dsp:cNvSpPr/>
      </dsp:nvSpPr>
      <dsp:spPr>
        <a:xfrm>
          <a:off x="9802001" y="2461061"/>
          <a:ext cx="212896" cy="243000"/>
        </a:xfrm>
        <a:prstGeom prst="rightArrow">
          <a:avLst>
            <a:gd name="adj1" fmla="val 50000"/>
            <a:gd name="adj2" fmla="val 5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EECD84-5DE7-4CC2-B91B-AC4AF987C4B8}">
      <dsp:nvSpPr>
        <dsp:cNvPr id="0" name=""/>
        <dsp:cNvSpPr/>
      </dsp:nvSpPr>
      <dsp:spPr>
        <a:xfrm>
          <a:off x="10034969" y="1351754"/>
          <a:ext cx="1419308" cy="24616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488950">
            <a:lnSpc>
              <a:spcPct val="90000"/>
            </a:lnSpc>
            <a:spcBef>
              <a:spcPct val="0"/>
            </a:spcBef>
            <a:spcAft>
              <a:spcPct val="35000"/>
            </a:spcAft>
            <a:buNone/>
          </a:pPr>
          <a:r>
            <a:rPr lang="en-US" sz="1100" kern="1200"/>
            <a:t>We majorly dropped columns that are not in order and duplicated columns as  (Location : </a:t>
          </a:r>
          <a:r>
            <a:rPr lang="en-US" sz="1100" kern="1200" err="1"/>
            <a:t>LocationDesc</a:t>
          </a:r>
          <a:r>
            <a:rPr lang="en-US" sz="1100" kern="1200"/>
            <a:t>)</a:t>
          </a:r>
        </a:p>
      </dsp:txBody>
      <dsp:txXfrm>
        <a:off x="10034969" y="1351754"/>
        <a:ext cx="1419308" cy="2461614"/>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12/4/2024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12/4/2024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965A7A7B-B71A-428D-833F-0F3507A6DB13}" type="datetimeFigureOut">
              <a:rPr lang="en-US" dirty="0"/>
              <a:t>12/4/2024</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A65A5C87-DF58-40C8-B092-1DE63DB4547E}" type="slidenum">
              <a:rPr lang="en-US" dirty="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8922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F248F9EB-9D34-4B41-B66C-5FAF50876D2D}" type="datetimeFigureOut">
              <a:rPr lang="en-US" dirty="0"/>
              <a:t>12/4/2024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2821448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34489A26-CAA1-4690-8C1F-1641B1B97745}" type="datetimeFigureOut">
              <a:rPr lang="en-US" dirty="0"/>
              <a:t>12/4/2024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89499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4075924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829952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Tree>
    <p:extLst>
      <p:ext uri="{BB962C8B-B14F-4D97-AF65-F5344CB8AC3E}">
        <p14:creationId xmlns:p14="http://schemas.microsoft.com/office/powerpoint/2010/main" val="3492087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a:t>
            </a:r>
            <a:br>
              <a:rPr lang="en-US" noProof="0"/>
            </a:br>
            <a:r>
              <a:rPr lang="en-US" noProof="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2523719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1603197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7286096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a:p>
        </p:txBody>
      </p:sp>
    </p:spTree>
    <p:extLst>
      <p:ext uri="{BB962C8B-B14F-4D97-AF65-F5344CB8AC3E}">
        <p14:creationId xmlns:p14="http://schemas.microsoft.com/office/powerpoint/2010/main" val="4024278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5CF65307-640F-4AE7-B0BE-50C709AD86C5}" type="datetimeFigureOut">
              <a:rPr lang="en-US" dirty="0"/>
              <a:t>12/4/2024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518816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F77EA1F9-1F0F-4C65-8F6E-9729B924AAAC}" type="datetimeFigureOut">
              <a:rPr lang="en-US" dirty="0"/>
              <a:t>12/4/2024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366701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202278E8-5F4B-47D5-A617-8CCDF75D6A33}" type="datetimeFigureOut">
              <a:rPr lang="en-US" dirty="0"/>
              <a:t>12/4/2024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260358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16AAFA52-7A21-407F-8339-40DF182D7460}" type="datetimeFigureOut">
              <a:rPr lang="en-US" dirty="0"/>
              <a:t>12/4/2024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102590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6770335-1C1A-4243-9BDD-9630C417D284}" type="datetimeFigureOut">
              <a:rPr lang="en-US" dirty="0"/>
              <a:t>12/4/2024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263650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141513F-8EBD-4612-96F4-CC3E309609AF}" type="datetimeFigureOut">
              <a:rPr lang="en-US" dirty="0"/>
              <a:t>12/4/2024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507414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E6483A1-31A8-47A2-AB0A-53A7803D5EBF}" type="datetimeFigureOut">
              <a:rPr lang="en-US" dirty="0"/>
              <a:t>12/4/2024</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274553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noChangeAspect="1"/>
          </p:cNvSpPr>
          <p:nvPr>
            <p:ph type="pic" idx="1"/>
          </p:nvPr>
        </p:nvSpPr>
        <p:spPr>
          <a:xfrm>
            <a:off x="4965192" y="1161288"/>
            <a:ext cx="6729984" cy="4645152"/>
          </a:xfrm>
        </p:spPr>
        <p:txBody>
          <a:bodyPr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6D8810B9-2C7C-4CAF-99E2-617AE20BA331}" type="datetimeFigureOut">
              <a:rPr lang="en-US" dirty="0"/>
              <a:t>12/4/2024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1165534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93E0A-5177-400C-87C9-C93AF466EC49}" type="datetimeFigureOut">
              <a:rPr lang="en-US" dirty="0"/>
              <a:t>12/4/2024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17615-2DB4-4DAA-9DE3-B2B689A846E0}" type="slidenum">
              <a:rPr lang="en-US" dirty="0"/>
              <a:t>‹#›</a:t>
            </a:fld>
            <a:endParaRPr lang="en-US"/>
          </a:p>
        </p:txBody>
      </p:sp>
    </p:spTree>
    <p:extLst>
      <p:ext uri="{BB962C8B-B14F-4D97-AF65-F5344CB8AC3E}">
        <p14:creationId xmlns:p14="http://schemas.microsoft.com/office/powerpoint/2010/main" val="94400694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descr="Download Ai Generated, Road, Alzheimer'S. Royalty-Free Stock Illustration  Image - Pixabay">
            <a:extLst>
              <a:ext uri="{FF2B5EF4-FFF2-40B4-BE49-F238E27FC236}">
                <a16:creationId xmlns:a16="http://schemas.microsoft.com/office/drawing/2014/main" id="{BB927240-E175-6A2E-7E07-E6A80AA8A4B3}"/>
              </a:ext>
            </a:extLst>
          </p:cNvPr>
          <p:cNvPicPr>
            <a:picLocks noGrp="1" noChangeAspect="1"/>
          </p:cNvPicPr>
          <p:nvPr>
            <p:ph type="pic" sz="quarter" idx="10"/>
          </p:nvPr>
        </p:nvPicPr>
        <p:blipFill>
          <a:blip r:embed="rId2"/>
          <a:srcRect l="9347" r="9347"/>
          <a:stretch/>
        </p:blipFill>
        <p:spPr>
          <a:xfrm>
            <a:off x="0" y="0"/>
            <a:ext cx="12201058" cy="6848848"/>
          </a:xfrm>
          <a:prstGeom prst="rect">
            <a:avLst/>
          </a:prstGeo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pPr algn="ctr"/>
            <a:r>
              <a:rPr lang="en-US" sz="4000">
                <a:solidFill>
                  <a:schemeClr val="tx1">
                    <a:lumMod val="85000"/>
                    <a:lumOff val="15000"/>
                  </a:schemeClr>
                </a:solidFill>
              </a:rPr>
              <a:t>Alzheimer’s Prediction</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E6301B9-8DD0-9A4C-D303-708EF2A747C3}"/>
              </a:ext>
            </a:extLst>
          </p:cNvPr>
          <p:cNvSpPr txBox="1"/>
          <p:nvPr/>
        </p:nvSpPr>
        <p:spPr>
          <a:xfrm>
            <a:off x="6475430" y="1056565"/>
            <a:ext cx="4415213" cy="81773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nSpc>
                <a:spcPct val="90000"/>
              </a:lnSpc>
              <a:spcBef>
                <a:spcPct val="0"/>
              </a:spcBef>
              <a:spcAft>
                <a:spcPts val="600"/>
              </a:spcAft>
            </a:pPr>
            <a:r>
              <a:rPr lang="en-US" sz="2400" b="1" kern="1200">
                <a:solidFill>
                  <a:schemeClr val="tx1"/>
                </a:solidFill>
                <a:latin typeface="Times New Roman" panose="02020603050405020304" pitchFamily="18" charset="0"/>
                <a:ea typeface="+mj-ea"/>
                <a:cs typeface="Times New Roman" panose="02020603050405020304" pitchFamily="18" charset="0"/>
              </a:rPr>
              <a:t>Exploratory Data Analysis (EDA) Trends and Distribution : Yearly Trends in Alzheimer’s Cases</a:t>
            </a:r>
          </a:p>
        </p:txBody>
      </p:sp>
      <p:sp>
        <p:nvSpPr>
          <p:cNvPr id="15" name="Rectangle 1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a line and a blue line&#10;&#10;Description automatically generated">
            <a:extLst>
              <a:ext uri="{FF2B5EF4-FFF2-40B4-BE49-F238E27FC236}">
                <a16:creationId xmlns:a16="http://schemas.microsoft.com/office/drawing/2014/main" id="{6D51D410-E7A7-0141-4AE6-6D798F091F45}"/>
              </a:ext>
            </a:extLst>
          </p:cNvPr>
          <p:cNvPicPr>
            <a:picLocks noChangeAspect="1"/>
          </p:cNvPicPr>
          <p:nvPr/>
        </p:nvPicPr>
        <p:blipFill>
          <a:blip r:embed="rId2"/>
          <a:stretch>
            <a:fillRect/>
          </a:stretch>
        </p:blipFill>
        <p:spPr>
          <a:xfrm>
            <a:off x="279143" y="1784189"/>
            <a:ext cx="5221625" cy="3289623"/>
          </a:xfrm>
          <a:prstGeom prst="rect">
            <a:avLst/>
          </a:prstGeom>
        </p:spPr>
      </p:pic>
      <p:sp>
        <p:nvSpPr>
          <p:cNvPr id="7" name="TextBox 6">
            <a:extLst>
              <a:ext uri="{FF2B5EF4-FFF2-40B4-BE49-F238E27FC236}">
                <a16:creationId xmlns:a16="http://schemas.microsoft.com/office/drawing/2014/main" id="{BCEB1414-5DEF-7CF9-B4CD-FF0242A2E69A}"/>
              </a:ext>
            </a:extLst>
          </p:cNvPr>
          <p:cNvSpPr txBox="1"/>
          <p:nvPr/>
        </p:nvSpPr>
        <p:spPr>
          <a:xfrm>
            <a:off x="6412091" y="2055677"/>
            <a:ext cx="4434721" cy="371042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a:solidFill>
                  <a:schemeClr val="tx1">
                    <a:alpha val="80000"/>
                  </a:schemeClr>
                </a:solidFill>
                <a:latin typeface="Times New Roman" panose="02020603050405020304" pitchFamily="18" charset="0"/>
                <a:cs typeface="Times New Roman" panose="02020603050405020304" pitchFamily="18" charset="0"/>
              </a:rPr>
              <a:t>Filtered the data on Alzheimer’s cases: filtered in ‘Alzheimer’s=Yes’, then grouped by </a:t>
            </a:r>
            <a:r>
              <a:rPr lang="en-US" sz="2000" err="1">
                <a:solidFill>
                  <a:schemeClr val="tx1">
                    <a:alpha val="80000"/>
                  </a:schemeClr>
                </a:solidFill>
                <a:latin typeface="Times New Roman" panose="02020603050405020304" pitchFamily="18" charset="0"/>
                <a:cs typeface="Times New Roman" panose="02020603050405020304" pitchFamily="18" charset="0"/>
              </a:rPr>
              <a:t>YearEnd</a:t>
            </a:r>
            <a:r>
              <a:rPr lang="en-US" sz="2000">
                <a:solidFill>
                  <a:schemeClr val="tx1">
                    <a:alpha val="80000"/>
                  </a:schemeClr>
                </a:solidFill>
                <a:latin typeface="Times New Roman" panose="02020603050405020304" pitchFamily="18" charset="0"/>
                <a:cs typeface="Times New Roman" panose="02020603050405020304" pitchFamily="18" charset="0"/>
              </a:rPr>
              <a:t> to count the occurrences.</a:t>
            </a:r>
          </a:p>
          <a:p>
            <a:pPr marL="285750" indent="-228600">
              <a:lnSpc>
                <a:spcPct val="90000"/>
              </a:lnSpc>
              <a:spcAft>
                <a:spcPts val="600"/>
              </a:spcAft>
              <a:buFont typeface="Arial" panose="020B0604020202020204" pitchFamily="34" charset="0"/>
              <a:buChar char="•"/>
            </a:pPr>
            <a:r>
              <a:rPr lang="en-US" sz="2000">
                <a:solidFill>
                  <a:schemeClr val="tx1">
                    <a:alpha val="80000"/>
                  </a:schemeClr>
                </a:solidFill>
                <a:latin typeface="Times New Roman" panose="02020603050405020304" pitchFamily="18" charset="0"/>
                <a:cs typeface="Times New Roman" panose="02020603050405020304" pitchFamily="18" charset="0"/>
              </a:rPr>
              <a:t>Plotted a line chart to visualize how the cases of Alzheimer’s varies across years, including markers and gridlines for better readability.</a:t>
            </a:r>
          </a:p>
          <a:p>
            <a:pPr marL="285750" indent="-228600">
              <a:lnSpc>
                <a:spcPct val="90000"/>
              </a:lnSpc>
              <a:spcAft>
                <a:spcPts val="600"/>
              </a:spcAft>
              <a:buFont typeface="Arial" panose="020B0604020202020204" pitchFamily="34" charset="0"/>
              <a:buChar char="•"/>
            </a:pPr>
            <a:r>
              <a:rPr lang="en-US" sz="2000">
                <a:solidFill>
                  <a:schemeClr val="tx1">
                    <a:alpha val="80000"/>
                  </a:schemeClr>
                </a:solidFill>
                <a:latin typeface="Times New Roman" panose="02020603050405020304" pitchFamily="18" charset="0"/>
                <a:cs typeface="Times New Roman" panose="02020603050405020304" pitchFamily="18" charset="0"/>
              </a:rPr>
              <a:t>Trend analysis gave a temporal view showing the possible growth or reduction of the cases over time.</a:t>
            </a:r>
          </a:p>
          <a:p>
            <a:pPr indent="-228600">
              <a:lnSpc>
                <a:spcPct val="90000"/>
              </a:lnSpc>
              <a:spcAft>
                <a:spcPts val="600"/>
              </a:spcAft>
              <a:buFont typeface="Arial" panose="020B0604020202020204" pitchFamily="34" charset="0"/>
              <a:buChar char="•"/>
            </a:pPr>
            <a:endParaRPr lang="en-US" sz="1700" b="1">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b="1">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a:solidFill>
                <a:schemeClr val="tx1">
                  <a:alpha val="80000"/>
                </a:schemeClr>
              </a:solidFill>
            </a:endParaRPr>
          </a:p>
        </p:txBody>
      </p:sp>
      <p:sp>
        <p:nvSpPr>
          <p:cNvPr id="2" name="Footer Placeholder 1">
            <a:extLst>
              <a:ext uri="{FF2B5EF4-FFF2-40B4-BE49-F238E27FC236}">
                <a16:creationId xmlns:a16="http://schemas.microsoft.com/office/drawing/2014/main" id="{02E591E1-ED11-1743-9D8A-CFEE44F58464}"/>
              </a:ext>
            </a:extLst>
          </p:cNvPr>
          <p:cNvSpPr>
            <a:spLocks noGrp="1"/>
          </p:cNvSpPr>
          <p:nvPr>
            <p:ph type="ftr" sz="quarter" idx="12"/>
          </p:nvPr>
        </p:nvSpPr>
        <p:spPr>
          <a:xfrm rot="16200000">
            <a:off x="9812115" y="1591485"/>
            <a:ext cx="3548094" cy="365125"/>
          </a:xfrm>
        </p:spPr>
        <p:txBody>
          <a:bodyPr vert="horz" lIns="91440" tIns="45720" rIns="91440" bIns="45720" rtlCol="0" anchor="ctr">
            <a:normAutofit/>
          </a:bodyPr>
          <a:lstStyle/>
          <a:p>
            <a:pPr>
              <a:spcAft>
                <a:spcPts val="600"/>
              </a:spcAft>
            </a:pPr>
            <a:r>
              <a:rPr lang="en-US" kern="1200" noProof="0">
                <a:solidFill>
                  <a:schemeClr val="tx1">
                    <a:alpha val="60000"/>
                  </a:schemeClr>
                </a:solidFill>
                <a:latin typeface="+mn-lt"/>
                <a:ea typeface="+mn-ea"/>
                <a:cs typeface="+mn-cs"/>
              </a:rPr>
              <a:t>Add a footer</a:t>
            </a:r>
          </a:p>
        </p:txBody>
      </p:sp>
      <p:sp>
        <p:nvSpPr>
          <p:cNvPr id="3" name="Slide Number Placeholder 2">
            <a:extLst>
              <a:ext uri="{FF2B5EF4-FFF2-40B4-BE49-F238E27FC236}">
                <a16:creationId xmlns:a16="http://schemas.microsoft.com/office/drawing/2014/main" id="{4DE9C2F0-EFCD-497C-4E17-78AC574014AE}"/>
              </a:ext>
            </a:extLst>
          </p:cNvPr>
          <p:cNvSpPr>
            <a:spLocks noGrp="1"/>
          </p:cNvSpPr>
          <p:nvPr>
            <p:ph type="sldNum" sz="quarter" idx="13"/>
          </p:nvPr>
        </p:nvSpPr>
        <p:spPr>
          <a:xfrm>
            <a:off x="8610600" y="6356350"/>
            <a:ext cx="2743200" cy="365125"/>
          </a:xfrm>
        </p:spPr>
        <p:txBody>
          <a:bodyPr vert="horz" lIns="91440" tIns="45720" rIns="91440" bIns="45720" rtlCol="0" anchor="ctr">
            <a:normAutofit/>
          </a:bodyPr>
          <a:lstStyle/>
          <a:p>
            <a:pPr>
              <a:spcAft>
                <a:spcPts val="600"/>
              </a:spcAft>
            </a:pPr>
            <a:fld id="{19B51A1E-902D-48AF-9020-955120F399B6}" type="slidenum">
              <a:rPr lang="en-US" noProof="0">
                <a:solidFill>
                  <a:schemeClr val="tx1">
                    <a:alpha val="60000"/>
                  </a:schemeClr>
                </a:solidFill>
              </a:rPr>
              <a:pPr>
                <a:spcAft>
                  <a:spcPts val="600"/>
                </a:spcAft>
              </a:pPr>
              <a:t>10</a:t>
            </a:fld>
            <a:endParaRPr lang="en-US" noProof="0">
              <a:solidFill>
                <a:schemeClr val="tx1">
                  <a:alpha val="6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42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90772E-8882-7D36-43C9-9D859129AD03}"/>
              </a:ext>
            </a:extLst>
          </p:cNvPr>
          <p:cNvSpPr>
            <a:spLocks noGrp="1"/>
          </p:cNvSpPr>
          <p:nvPr>
            <p:ph type="dt" sz="half" idx="10"/>
          </p:nvPr>
        </p:nvSpPr>
        <p:spPr/>
        <p:txBody>
          <a:bodyPr/>
          <a:lstStyle/>
          <a:p>
            <a:fld id="{FA7A3348-6CC3-4588-82A0-EFE658E37785}" type="datetime1">
              <a:rPr lang="en-US" smtClean="0"/>
              <a:t>12/4/2024</a:t>
            </a:fld>
            <a:endParaRPr lang="en-US"/>
          </a:p>
        </p:txBody>
      </p:sp>
      <p:sp>
        <p:nvSpPr>
          <p:cNvPr id="4" name="Slide Number Placeholder 3">
            <a:extLst>
              <a:ext uri="{FF2B5EF4-FFF2-40B4-BE49-F238E27FC236}">
                <a16:creationId xmlns:a16="http://schemas.microsoft.com/office/drawing/2014/main" id="{A22A7552-E6E1-15BE-27BD-58830CDD8161}"/>
              </a:ext>
            </a:extLst>
          </p:cNvPr>
          <p:cNvSpPr>
            <a:spLocks noGrp="1"/>
          </p:cNvSpPr>
          <p:nvPr>
            <p:ph type="sldNum" sz="quarter" idx="12"/>
          </p:nvPr>
        </p:nvSpPr>
        <p:spPr/>
        <p:txBody>
          <a:bodyPr/>
          <a:lstStyle/>
          <a:p>
            <a:fld id="{A65A5C87-DF58-40C8-B092-1DE63DB4547E}" type="slidenum">
              <a:rPr lang="en-US" smtClean="0"/>
              <a:t>11</a:t>
            </a:fld>
            <a:endParaRPr lang="en-US"/>
          </a:p>
        </p:txBody>
      </p:sp>
      <p:sp>
        <p:nvSpPr>
          <p:cNvPr id="5" name="TextBox 4">
            <a:extLst>
              <a:ext uri="{FF2B5EF4-FFF2-40B4-BE49-F238E27FC236}">
                <a16:creationId xmlns:a16="http://schemas.microsoft.com/office/drawing/2014/main" id="{BE5427E1-F76B-E7A0-1E61-1E35A204AC24}"/>
              </a:ext>
            </a:extLst>
          </p:cNvPr>
          <p:cNvSpPr txBox="1"/>
          <p:nvPr/>
        </p:nvSpPr>
        <p:spPr>
          <a:xfrm>
            <a:off x="398538" y="206829"/>
            <a:ext cx="5519662" cy="461665"/>
          </a:xfrm>
          <a:prstGeom prst="rect">
            <a:avLst/>
          </a:prstGeom>
          <a:noFill/>
        </p:spPr>
        <p:txBody>
          <a:bodyPr wrap="square" rtlCol="0">
            <a:spAutoFit/>
          </a:bodyPr>
          <a:lstStyle/>
          <a:p>
            <a:r>
              <a:rPr lang="en-IN" sz="2400" b="1">
                <a:latin typeface="Times New Roman" panose="02020603050405020304" pitchFamily="18" charset="0"/>
                <a:cs typeface="Times New Roman" panose="02020603050405020304" pitchFamily="18" charset="0"/>
              </a:rPr>
              <a:t>Bar Plot Visualization of Alzheimer’s</a:t>
            </a:r>
          </a:p>
        </p:txBody>
      </p:sp>
      <p:sp>
        <p:nvSpPr>
          <p:cNvPr id="6" name="TextBox 5">
            <a:extLst>
              <a:ext uri="{FF2B5EF4-FFF2-40B4-BE49-F238E27FC236}">
                <a16:creationId xmlns:a16="http://schemas.microsoft.com/office/drawing/2014/main" id="{7EA681FF-D6D3-830E-B680-8468D4CD2FE0}"/>
              </a:ext>
            </a:extLst>
          </p:cNvPr>
          <p:cNvSpPr txBox="1"/>
          <p:nvPr/>
        </p:nvSpPr>
        <p:spPr>
          <a:xfrm>
            <a:off x="413658" y="699710"/>
            <a:ext cx="8933542" cy="400110"/>
          </a:xfrm>
          <a:prstGeom prst="rect">
            <a:avLst/>
          </a:prstGeom>
          <a:noFill/>
        </p:spPr>
        <p:txBody>
          <a:bodyPr wrap="square" rtlCol="0">
            <a:spAutoFit/>
          </a:bodyPr>
          <a:lstStyle/>
          <a:p>
            <a:r>
              <a:rPr lang="en-IN" sz="2000">
                <a:latin typeface="Times New Roman" panose="02020603050405020304" pitchFamily="18" charset="0"/>
                <a:cs typeface="Times New Roman" panose="02020603050405020304" pitchFamily="18" charset="0"/>
              </a:rPr>
              <a:t>Distribution of the Alzheimer’s cases as 0=No and 1=Yes</a:t>
            </a:r>
          </a:p>
        </p:txBody>
      </p:sp>
      <p:pic>
        <p:nvPicPr>
          <p:cNvPr id="8" name="Picture 7">
            <a:extLst>
              <a:ext uri="{FF2B5EF4-FFF2-40B4-BE49-F238E27FC236}">
                <a16:creationId xmlns:a16="http://schemas.microsoft.com/office/drawing/2014/main" id="{E036D929-8E69-16CF-A28E-D55CC0DE8522}"/>
              </a:ext>
            </a:extLst>
          </p:cNvPr>
          <p:cNvPicPr>
            <a:picLocks noChangeAspect="1"/>
          </p:cNvPicPr>
          <p:nvPr/>
        </p:nvPicPr>
        <p:blipFill>
          <a:blip r:embed="rId2"/>
          <a:stretch>
            <a:fillRect/>
          </a:stretch>
        </p:blipFill>
        <p:spPr>
          <a:xfrm>
            <a:off x="2664287" y="1190549"/>
            <a:ext cx="5090112" cy="5166934"/>
          </a:xfrm>
          <a:prstGeom prst="rect">
            <a:avLst/>
          </a:prstGeom>
        </p:spPr>
      </p:pic>
    </p:spTree>
    <p:extLst>
      <p:ext uri="{BB962C8B-B14F-4D97-AF65-F5344CB8AC3E}">
        <p14:creationId xmlns:p14="http://schemas.microsoft.com/office/powerpoint/2010/main" val="522783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2A197-111A-4934-FA54-39BE2AAD9FC6}"/>
              </a:ext>
            </a:extLst>
          </p:cNvPr>
          <p:cNvSpPr>
            <a:spLocks noGrp="1"/>
          </p:cNvSpPr>
          <p:nvPr>
            <p:ph type="dt" sz="half" idx="10"/>
          </p:nvPr>
        </p:nvSpPr>
        <p:spPr/>
        <p:txBody>
          <a:bodyPr/>
          <a:lstStyle/>
          <a:p>
            <a:fld id="{F459BA7A-5CC6-444A-97CD-BFC169E14AEA}" type="datetime1">
              <a:rPr lang="en-US" smtClean="0"/>
              <a:t>12/4/2024</a:t>
            </a:fld>
            <a:endParaRPr lang="en-US"/>
          </a:p>
        </p:txBody>
      </p:sp>
      <p:sp>
        <p:nvSpPr>
          <p:cNvPr id="4" name="Slide Number Placeholder 3">
            <a:extLst>
              <a:ext uri="{FF2B5EF4-FFF2-40B4-BE49-F238E27FC236}">
                <a16:creationId xmlns:a16="http://schemas.microsoft.com/office/drawing/2014/main" id="{7A774C6C-6FB2-E3DE-C7FB-2F1A5A28B76E}"/>
              </a:ext>
            </a:extLst>
          </p:cNvPr>
          <p:cNvSpPr>
            <a:spLocks noGrp="1"/>
          </p:cNvSpPr>
          <p:nvPr>
            <p:ph type="sldNum" sz="quarter" idx="12"/>
          </p:nvPr>
        </p:nvSpPr>
        <p:spPr/>
        <p:txBody>
          <a:bodyPr/>
          <a:lstStyle/>
          <a:p>
            <a:fld id="{A65A5C87-DF58-40C8-B092-1DE63DB4547E}" type="slidenum">
              <a:rPr lang="en-US" smtClean="0"/>
              <a:t>12</a:t>
            </a:fld>
            <a:endParaRPr lang="en-US"/>
          </a:p>
        </p:txBody>
      </p:sp>
      <p:sp>
        <p:nvSpPr>
          <p:cNvPr id="5" name="TextBox 4">
            <a:extLst>
              <a:ext uri="{FF2B5EF4-FFF2-40B4-BE49-F238E27FC236}">
                <a16:creationId xmlns:a16="http://schemas.microsoft.com/office/drawing/2014/main" id="{F1EFBAFB-07C0-CAB7-7A52-94ACBA372C82}"/>
              </a:ext>
            </a:extLst>
          </p:cNvPr>
          <p:cNvSpPr txBox="1"/>
          <p:nvPr/>
        </p:nvSpPr>
        <p:spPr>
          <a:xfrm>
            <a:off x="660711" y="268969"/>
            <a:ext cx="1036288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Analysis by Race/Ethnicity</a:t>
            </a:r>
            <a:r>
              <a:rPr lang="en-US">
                <a:latin typeface="Times New Roman"/>
                <a:cs typeface="Times New Roman"/>
              </a:rPr>
              <a:t>:</a:t>
            </a:r>
          </a:p>
          <a:p>
            <a:pPr marL="285750" indent="-285750">
              <a:buFont typeface="Wingdings,Sans-Serif"/>
              <a:buChar char="q"/>
            </a:pPr>
            <a:r>
              <a:rPr lang="en-US">
                <a:latin typeface="Times New Roman"/>
                <a:cs typeface="Times New Roman"/>
              </a:rPr>
              <a:t>Used count plots to study how Alzheimer’s varies across racial and ethnic groups.</a:t>
            </a:r>
          </a:p>
          <a:p>
            <a:pPr marL="228600" indent="-228600">
              <a:buFont typeface="Wingdings,Sans-Serif"/>
              <a:buChar char="q"/>
            </a:pPr>
            <a:r>
              <a:rPr lang="en-US">
                <a:latin typeface="Times New Roman"/>
                <a:cs typeface="Times New Roman"/>
              </a:rPr>
              <a:t>Developed grouped bar plots to analyze the distribution of Alzheimer’s cases across different racial and ethnic groups.</a:t>
            </a:r>
          </a:p>
          <a:p>
            <a:pPr marL="285750" indent="-285750">
              <a:buFont typeface="Wingdings,Sans-Serif"/>
              <a:buChar char="q"/>
            </a:pPr>
            <a:r>
              <a:rPr lang="en-US">
                <a:latin typeface="Times New Roman"/>
                <a:cs typeface="Times New Roman"/>
              </a:rPr>
              <a:t>This visualization highlights disparities and prevalence patterns across different communities. </a:t>
            </a:r>
          </a:p>
          <a:p>
            <a:pPr algn="l"/>
            <a:endParaRPr lang="en-US">
              <a:latin typeface="Times New Roman"/>
              <a:cs typeface="Times New Roman"/>
            </a:endParaRPr>
          </a:p>
        </p:txBody>
      </p:sp>
      <p:pic>
        <p:nvPicPr>
          <p:cNvPr id="7" name="Picture 6" descr="A graph of different colored bars&#10;&#10;Description automatically generated">
            <a:extLst>
              <a:ext uri="{FF2B5EF4-FFF2-40B4-BE49-F238E27FC236}">
                <a16:creationId xmlns:a16="http://schemas.microsoft.com/office/drawing/2014/main" id="{399442FC-9C8A-FC2A-2785-CB46A2AF0EAE}"/>
              </a:ext>
            </a:extLst>
          </p:cNvPr>
          <p:cNvPicPr>
            <a:picLocks noChangeAspect="1"/>
          </p:cNvPicPr>
          <p:nvPr/>
        </p:nvPicPr>
        <p:blipFill>
          <a:blip r:embed="rId2"/>
          <a:stretch>
            <a:fillRect/>
          </a:stretch>
        </p:blipFill>
        <p:spPr>
          <a:xfrm>
            <a:off x="485325" y="1927566"/>
            <a:ext cx="4382448" cy="3875412"/>
          </a:xfrm>
          <a:prstGeom prst="rect">
            <a:avLst/>
          </a:prstGeom>
        </p:spPr>
      </p:pic>
      <p:pic>
        <p:nvPicPr>
          <p:cNvPr id="3" name="Picture 2" descr="A graph of a number of people&#10;&#10;Description automatically generated">
            <a:extLst>
              <a:ext uri="{FF2B5EF4-FFF2-40B4-BE49-F238E27FC236}">
                <a16:creationId xmlns:a16="http://schemas.microsoft.com/office/drawing/2014/main" id="{91420C05-7B33-1419-67D0-610E38414C89}"/>
              </a:ext>
            </a:extLst>
          </p:cNvPr>
          <p:cNvPicPr>
            <a:picLocks noChangeAspect="1"/>
          </p:cNvPicPr>
          <p:nvPr/>
        </p:nvPicPr>
        <p:blipFill>
          <a:blip r:embed="rId3"/>
          <a:stretch>
            <a:fillRect/>
          </a:stretch>
        </p:blipFill>
        <p:spPr>
          <a:xfrm>
            <a:off x="5068585" y="1925805"/>
            <a:ext cx="6971544" cy="3381342"/>
          </a:xfrm>
          <a:prstGeom prst="rect">
            <a:avLst/>
          </a:prstGeom>
        </p:spPr>
      </p:pic>
    </p:spTree>
    <p:extLst>
      <p:ext uri="{BB962C8B-B14F-4D97-AF65-F5344CB8AC3E}">
        <p14:creationId xmlns:p14="http://schemas.microsoft.com/office/powerpoint/2010/main" val="857914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E609D-7E64-1878-BC85-585E081BD28E}"/>
              </a:ext>
            </a:extLst>
          </p:cNvPr>
          <p:cNvSpPr>
            <a:spLocks noGrp="1"/>
          </p:cNvSpPr>
          <p:nvPr>
            <p:ph type="dt" sz="half" idx="10"/>
          </p:nvPr>
        </p:nvSpPr>
        <p:spPr/>
        <p:txBody>
          <a:bodyPr/>
          <a:lstStyle/>
          <a:p>
            <a:fld id="{8480627E-AEEE-4876-ABB6-49BD433E38AA}" type="datetime1">
              <a:rPr lang="en-US" smtClean="0"/>
              <a:t>12/4/2024</a:t>
            </a:fld>
            <a:endParaRPr lang="en-US"/>
          </a:p>
        </p:txBody>
      </p:sp>
      <p:sp>
        <p:nvSpPr>
          <p:cNvPr id="4" name="Slide Number Placeholder 3">
            <a:extLst>
              <a:ext uri="{FF2B5EF4-FFF2-40B4-BE49-F238E27FC236}">
                <a16:creationId xmlns:a16="http://schemas.microsoft.com/office/drawing/2014/main" id="{87E8933B-F958-0E3D-0939-DF50FAB38833}"/>
              </a:ext>
            </a:extLst>
          </p:cNvPr>
          <p:cNvSpPr>
            <a:spLocks noGrp="1"/>
          </p:cNvSpPr>
          <p:nvPr>
            <p:ph type="sldNum" sz="quarter" idx="12"/>
          </p:nvPr>
        </p:nvSpPr>
        <p:spPr/>
        <p:txBody>
          <a:bodyPr/>
          <a:lstStyle/>
          <a:p>
            <a:fld id="{A65A5C87-DF58-40C8-B092-1DE63DB4547E}" type="slidenum">
              <a:rPr lang="en-US" smtClean="0"/>
              <a:t>13</a:t>
            </a:fld>
            <a:endParaRPr lang="en-US"/>
          </a:p>
        </p:txBody>
      </p:sp>
      <p:sp>
        <p:nvSpPr>
          <p:cNvPr id="5" name="TextBox 4">
            <a:extLst>
              <a:ext uri="{FF2B5EF4-FFF2-40B4-BE49-F238E27FC236}">
                <a16:creationId xmlns:a16="http://schemas.microsoft.com/office/drawing/2014/main" id="{B93657B3-7664-858F-BF4F-99FC3B43FAA3}"/>
              </a:ext>
            </a:extLst>
          </p:cNvPr>
          <p:cNvSpPr txBox="1"/>
          <p:nvPr/>
        </p:nvSpPr>
        <p:spPr>
          <a:xfrm>
            <a:off x="146050" y="431800"/>
            <a:ext cx="6191250" cy="523220"/>
          </a:xfrm>
          <a:prstGeom prst="rect">
            <a:avLst/>
          </a:prstGeom>
          <a:noFill/>
        </p:spPr>
        <p:txBody>
          <a:bodyPr wrap="square" rtlCol="0">
            <a:spAutoFit/>
          </a:bodyPr>
          <a:lstStyle/>
          <a:p>
            <a:r>
              <a:rPr lang="en-IN" sz="2800" b="1">
                <a:latin typeface="Times New Roman" panose="02020603050405020304" pitchFamily="18" charset="0"/>
                <a:cs typeface="Times New Roman" panose="02020603050405020304" pitchFamily="18" charset="0"/>
              </a:rPr>
              <a:t>Focus on Alzheimer’s by Gender</a:t>
            </a:r>
          </a:p>
        </p:txBody>
      </p:sp>
      <p:pic>
        <p:nvPicPr>
          <p:cNvPr id="8" name="Picture 7">
            <a:extLst>
              <a:ext uri="{FF2B5EF4-FFF2-40B4-BE49-F238E27FC236}">
                <a16:creationId xmlns:a16="http://schemas.microsoft.com/office/drawing/2014/main" id="{A6563DAF-BE03-B4FD-5C6F-19E58D4B7C89}"/>
              </a:ext>
            </a:extLst>
          </p:cNvPr>
          <p:cNvPicPr>
            <a:picLocks noChangeAspect="1"/>
          </p:cNvPicPr>
          <p:nvPr/>
        </p:nvPicPr>
        <p:blipFill>
          <a:blip r:embed="rId2"/>
          <a:stretch>
            <a:fillRect/>
          </a:stretch>
        </p:blipFill>
        <p:spPr>
          <a:xfrm>
            <a:off x="1779290" y="1981022"/>
            <a:ext cx="7720310" cy="3801271"/>
          </a:xfrm>
          <a:prstGeom prst="rect">
            <a:avLst/>
          </a:prstGeom>
        </p:spPr>
      </p:pic>
      <p:sp>
        <p:nvSpPr>
          <p:cNvPr id="10" name="TextBox 9">
            <a:extLst>
              <a:ext uri="{FF2B5EF4-FFF2-40B4-BE49-F238E27FC236}">
                <a16:creationId xmlns:a16="http://schemas.microsoft.com/office/drawing/2014/main" id="{D3B12607-EC34-6C77-6DF8-C2BCE0EEAC64}"/>
              </a:ext>
            </a:extLst>
          </p:cNvPr>
          <p:cNvSpPr txBox="1"/>
          <p:nvPr/>
        </p:nvSpPr>
        <p:spPr>
          <a:xfrm>
            <a:off x="146050" y="1098689"/>
            <a:ext cx="10280650" cy="738664"/>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q"/>
            </a:pPr>
            <a:r>
              <a:rPr lang="en-IN" sz="2400">
                <a:latin typeface="Times New Roman"/>
                <a:cs typeface="Times New Roman"/>
              </a:rPr>
              <a:t>Distribution of Alzheimer’s cases where the condition is “Yes” or “No</a:t>
            </a:r>
            <a:r>
              <a:rPr lang="en-IN">
                <a:latin typeface="Times New Roman"/>
                <a:cs typeface="Times New Roman"/>
              </a:rPr>
              <a:t>”</a:t>
            </a:r>
          </a:p>
          <a:p>
            <a:endParaRPr lang="en-IN">
              <a:latin typeface="Times New Roman"/>
              <a:cs typeface="Times New Roman"/>
            </a:endParaRPr>
          </a:p>
        </p:txBody>
      </p:sp>
    </p:spTree>
    <p:extLst>
      <p:ext uri="{BB962C8B-B14F-4D97-AF65-F5344CB8AC3E}">
        <p14:creationId xmlns:p14="http://schemas.microsoft.com/office/powerpoint/2010/main" val="196137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018388-0439-252B-FCDB-92B271A6595D}"/>
              </a:ext>
            </a:extLst>
          </p:cNvPr>
          <p:cNvSpPr>
            <a:spLocks noGrp="1"/>
          </p:cNvSpPr>
          <p:nvPr>
            <p:ph type="ftr" sz="quarter" idx="11"/>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198876D1-80BF-79DE-5B97-C227BFD8AA0F}"/>
              </a:ext>
            </a:extLst>
          </p:cNvPr>
          <p:cNvSpPr>
            <a:spLocks noGrp="1"/>
          </p:cNvSpPr>
          <p:nvPr>
            <p:ph type="sldNum" sz="quarter" idx="12"/>
          </p:nvPr>
        </p:nvSpPr>
        <p:spPr/>
        <p:txBody>
          <a:bodyPr/>
          <a:lstStyle/>
          <a:p>
            <a:fld id="{19B51A1E-902D-48AF-9020-955120F399B6}" type="slidenum">
              <a:rPr lang="en-US" noProof="0" smtClean="0"/>
              <a:pPr/>
              <a:t>14</a:t>
            </a:fld>
            <a:endParaRPr lang="en-US" noProof="0"/>
          </a:p>
        </p:txBody>
      </p:sp>
      <p:pic>
        <p:nvPicPr>
          <p:cNvPr id="4" name="Picture 3" descr="A graph of different colored lines&#10;&#10;Description automatically generated">
            <a:extLst>
              <a:ext uri="{FF2B5EF4-FFF2-40B4-BE49-F238E27FC236}">
                <a16:creationId xmlns:a16="http://schemas.microsoft.com/office/drawing/2014/main" id="{47DD1186-C959-557B-9944-1F6FA70AAD0A}"/>
              </a:ext>
            </a:extLst>
          </p:cNvPr>
          <p:cNvPicPr>
            <a:picLocks noChangeAspect="1"/>
          </p:cNvPicPr>
          <p:nvPr/>
        </p:nvPicPr>
        <p:blipFill>
          <a:blip r:embed="rId2"/>
          <a:stretch>
            <a:fillRect/>
          </a:stretch>
        </p:blipFill>
        <p:spPr>
          <a:xfrm>
            <a:off x="4983363" y="83475"/>
            <a:ext cx="6586213" cy="6682388"/>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C6C0E2CC-5A3B-0B90-6E10-F09BD4577A0C}"/>
              </a:ext>
            </a:extLst>
          </p:cNvPr>
          <p:cNvPicPr>
            <a:picLocks noChangeAspect="1"/>
          </p:cNvPicPr>
          <p:nvPr/>
        </p:nvPicPr>
        <p:blipFill>
          <a:blip r:embed="rId3"/>
          <a:stretch>
            <a:fillRect/>
          </a:stretch>
        </p:blipFill>
        <p:spPr>
          <a:xfrm>
            <a:off x="1213832" y="39949"/>
            <a:ext cx="2366277" cy="6807693"/>
          </a:xfrm>
          <a:prstGeom prst="rect">
            <a:avLst/>
          </a:prstGeom>
        </p:spPr>
      </p:pic>
    </p:spTree>
    <p:extLst>
      <p:ext uri="{BB962C8B-B14F-4D97-AF65-F5344CB8AC3E}">
        <p14:creationId xmlns:p14="http://schemas.microsoft.com/office/powerpoint/2010/main" val="992776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062BDE-86C4-B6E1-0669-64B84DB021B5}"/>
              </a:ext>
            </a:extLst>
          </p:cNvPr>
          <p:cNvSpPr>
            <a:spLocks noGrp="1"/>
          </p:cNvSpPr>
          <p:nvPr>
            <p:ph type="dt" sz="half" idx="10"/>
          </p:nvPr>
        </p:nvSpPr>
        <p:spPr/>
        <p:txBody>
          <a:bodyPr/>
          <a:lstStyle/>
          <a:p>
            <a:fld id="{2646E600-919D-4CCA-A76E-609A23D5C27B}" type="datetime1">
              <a:rPr lang="en-US"/>
              <a:t>12/4/2024</a:t>
            </a:fld>
            <a:endParaRPr lang="en-US"/>
          </a:p>
        </p:txBody>
      </p:sp>
      <p:sp>
        <p:nvSpPr>
          <p:cNvPr id="4" name="Slide Number Placeholder 3">
            <a:extLst>
              <a:ext uri="{FF2B5EF4-FFF2-40B4-BE49-F238E27FC236}">
                <a16:creationId xmlns:a16="http://schemas.microsoft.com/office/drawing/2014/main" id="{26C2D258-544F-AD29-9E09-73516621C474}"/>
              </a:ext>
            </a:extLst>
          </p:cNvPr>
          <p:cNvSpPr>
            <a:spLocks noGrp="1"/>
          </p:cNvSpPr>
          <p:nvPr>
            <p:ph type="sldNum" sz="quarter" idx="12"/>
          </p:nvPr>
        </p:nvSpPr>
        <p:spPr/>
        <p:txBody>
          <a:bodyPr/>
          <a:lstStyle/>
          <a:p>
            <a:fld id="{A65A5C87-DF58-40C8-B092-1DE63DB4547E}" type="slidenum">
              <a:rPr lang="en-US" dirty="0"/>
              <a:t>15</a:t>
            </a:fld>
            <a:endParaRPr lang="en-US"/>
          </a:p>
        </p:txBody>
      </p:sp>
      <p:sp>
        <p:nvSpPr>
          <p:cNvPr id="5" name="TextBox 4">
            <a:extLst>
              <a:ext uri="{FF2B5EF4-FFF2-40B4-BE49-F238E27FC236}">
                <a16:creationId xmlns:a16="http://schemas.microsoft.com/office/drawing/2014/main" id="{9B341EB6-D8A0-08FA-5F65-9228C330FC42}"/>
              </a:ext>
            </a:extLst>
          </p:cNvPr>
          <p:cNvSpPr txBox="1"/>
          <p:nvPr/>
        </p:nvSpPr>
        <p:spPr>
          <a:xfrm>
            <a:off x="-9793" y="111986"/>
            <a:ext cx="8911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Arial"/>
              </a:rPr>
              <a:t>Topic-Wise Data Insights Using a Heatmap</a:t>
            </a:r>
            <a:r>
              <a:rPr lang="en-US">
                <a:cs typeface="Arial"/>
              </a:rPr>
              <a:t>:​</a:t>
            </a:r>
            <a:endParaRPr lang="en-US"/>
          </a:p>
        </p:txBody>
      </p:sp>
      <p:pic>
        <p:nvPicPr>
          <p:cNvPr id="6" name="Picture 5" descr="A screenshot of a computer screen&#10;&#10;Description automatically generated">
            <a:extLst>
              <a:ext uri="{FF2B5EF4-FFF2-40B4-BE49-F238E27FC236}">
                <a16:creationId xmlns:a16="http://schemas.microsoft.com/office/drawing/2014/main" id="{7F186EB5-03AF-6FF7-5AC9-4F5A411994B0}"/>
              </a:ext>
            </a:extLst>
          </p:cNvPr>
          <p:cNvPicPr>
            <a:picLocks noChangeAspect="1"/>
          </p:cNvPicPr>
          <p:nvPr/>
        </p:nvPicPr>
        <p:blipFill>
          <a:blip r:embed="rId2"/>
          <a:stretch>
            <a:fillRect/>
          </a:stretch>
        </p:blipFill>
        <p:spPr>
          <a:xfrm>
            <a:off x="2004042" y="657948"/>
            <a:ext cx="7590850" cy="5885954"/>
          </a:xfrm>
          <a:prstGeom prst="rect">
            <a:avLst/>
          </a:prstGeom>
        </p:spPr>
      </p:pic>
    </p:spTree>
    <p:extLst>
      <p:ext uri="{BB962C8B-B14F-4D97-AF65-F5344CB8AC3E}">
        <p14:creationId xmlns:p14="http://schemas.microsoft.com/office/powerpoint/2010/main" val="270582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B77D9E-64DA-8E1F-F696-C8089D18967E}"/>
              </a:ext>
            </a:extLst>
          </p:cNvPr>
          <p:cNvSpPr>
            <a:spLocks noGrp="1"/>
          </p:cNvSpPr>
          <p:nvPr>
            <p:ph type="ftr" sz="quarter" idx="11"/>
          </p:nvPr>
        </p:nvSpPr>
        <p:spPr/>
        <p:txBody>
          <a:bodyPr/>
          <a:lstStyle/>
          <a:p>
            <a:r>
              <a:rPr lang="en-US" noProof="0"/>
              <a:t>Add a footer</a:t>
            </a:r>
          </a:p>
        </p:txBody>
      </p:sp>
      <p:sp>
        <p:nvSpPr>
          <p:cNvPr id="3" name="Slide Number Placeholder 2">
            <a:extLst>
              <a:ext uri="{FF2B5EF4-FFF2-40B4-BE49-F238E27FC236}">
                <a16:creationId xmlns:a16="http://schemas.microsoft.com/office/drawing/2014/main" id="{C105EED2-C8DB-D6D8-BE7D-4121EDA26F94}"/>
              </a:ext>
            </a:extLst>
          </p:cNvPr>
          <p:cNvSpPr>
            <a:spLocks noGrp="1"/>
          </p:cNvSpPr>
          <p:nvPr>
            <p:ph type="sldNum" sz="quarter" idx="12"/>
          </p:nvPr>
        </p:nvSpPr>
        <p:spPr/>
        <p:txBody>
          <a:bodyPr/>
          <a:lstStyle/>
          <a:p>
            <a:fld id="{19B51A1E-902D-48AF-9020-955120F399B6}" type="slidenum">
              <a:rPr lang="en-US" noProof="0" smtClean="0"/>
              <a:pPr/>
              <a:t>16</a:t>
            </a:fld>
            <a:endParaRPr lang="en-US" noProof="0"/>
          </a:p>
        </p:txBody>
      </p:sp>
      <p:sp>
        <p:nvSpPr>
          <p:cNvPr id="10" name="TextBox 9">
            <a:extLst>
              <a:ext uri="{FF2B5EF4-FFF2-40B4-BE49-F238E27FC236}">
                <a16:creationId xmlns:a16="http://schemas.microsoft.com/office/drawing/2014/main" id="{81156B53-8426-D781-C6B4-F9E1F44B1A0C}"/>
              </a:ext>
            </a:extLst>
          </p:cNvPr>
          <p:cNvSpPr txBox="1"/>
          <p:nvPr/>
        </p:nvSpPr>
        <p:spPr>
          <a:xfrm>
            <a:off x="341925" y="350104"/>
            <a:ext cx="508600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ea typeface="+mn-lt"/>
                <a:cs typeface="+mn-lt"/>
              </a:rPr>
              <a:t>Correlation Matrix Calculation</a:t>
            </a:r>
            <a:r>
              <a:rPr lang="en-US" sz="2400">
                <a:latin typeface="Times New Roman"/>
                <a:ea typeface="+mn-lt"/>
                <a:cs typeface="+mn-lt"/>
              </a:rPr>
              <a:t>:</a:t>
            </a:r>
            <a:endParaRPr lang="en-US" sz="2400">
              <a:latin typeface="Times New Roman"/>
              <a:cs typeface="Times New Roman"/>
            </a:endParaRPr>
          </a:p>
          <a:p>
            <a:pPr algn="l"/>
            <a:endParaRPr lang="en-US">
              <a:latin typeface="Times New Roman"/>
              <a:cs typeface="Times New Roman"/>
            </a:endParaRPr>
          </a:p>
        </p:txBody>
      </p:sp>
      <p:pic>
        <p:nvPicPr>
          <p:cNvPr id="4" name="Picture 3">
            <a:extLst>
              <a:ext uri="{FF2B5EF4-FFF2-40B4-BE49-F238E27FC236}">
                <a16:creationId xmlns:a16="http://schemas.microsoft.com/office/drawing/2014/main" id="{64AA8024-355A-5714-38F7-56BDC9E467E6}"/>
              </a:ext>
            </a:extLst>
          </p:cNvPr>
          <p:cNvPicPr>
            <a:picLocks noChangeAspect="1"/>
          </p:cNvPicPr>
          <p:nvPr/>
        </p:nvPicPr>
        <p:blipFill>
          <a:blip r:embed="rId2"/>
          <a:stretch>
            <a:fillRect/>
          </a:stretch>
        </p:blipFill>
        <p:spPr>
          <a:xfrm>
            <a:off x="2000313" y="1361755"/>
            <a:ext cx="6262014" cy="5218468"/>
          </a:xfrm>
          <a:prstGeom prst="rect">
            <a:avLst/>
          </a:prstGeom>
        </p:spPr>
      </p:pic>
    </p:spTree>
    <p:extLst>
      <p:ext uri="{BB962C8B-B14F-4D97-AF65-F5344CB8AC3E}">
        <p14:creationId xmlns:p14="http://schemas.microsoft.com/office/powerpoint/2010/main" val="1609438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8740C-D8F7-221A-0136-EE0D26968437}"/>
              </a:ext>
            </a:extLst>
          </p:cNvPr>
          <p:cNvSpPr>
            <a:spLocks noGrp="1"/>
          </p:cNvSpPr>
          <p:nvPr>
            <p:ph type="dt" sz="half" idx="10"/>
          </p:nvPr>
        </p:nvSpPr>
        <p:spPr/>
        <p:txBody>
          <a:bodyPr/>
          <a:lstStyle/>
          <a:p>
            <a:fld id="{9505855F-DF48-45B2-8BEF-02CBAB65287B}" type="datetime1">
              <a:rPr lang="en-US" smtClean="0"/>
              <a:t>12/4/2024</a:t>
            </a:fld>
            <a:endParaRPr lang="en-US"/>
          </a:p>
        </p:txBody>
      </p:sp>
      <p:sp>
        <p:nvSpPr>
          <p:cNvPr id="4" name="Slide Number Placeholder 3">
            <a:extLst>
              <a:ext uri="{FF2B5EF4-FFF2-40B4-BE49-F238E27FC236}">
                <a16:creationId xmlns:a16="http://schemas.microsoft.com/office/drawing/2014/main" id="{C6435CDE-F1DC-2C24-B114-EEAC07F960CE}"/>
              </a:ext>
            </a:extLst>
          </p:cNvPr>
          <p:cNvSpPr>
            <a:spLocks noGrp="1"/>
          </p:cNvSpPr>
          <p:nvPr>
            <p:ph type="sldNum" sz="quarter" idx="12"/>
          </p:nvPr>
        </p:nvSpPr>
        <p:spPr/>
        <p:txBody>
          <a:bodyPr/>
          <a:lstStyle/>
          <a:p>
            <a:fld id="{A65A5C87-DF58-40C8-B092-1DE63DB4547E}" type="slidenum">
              <a:rPr lang="en-US" smtClean="0"/>
              <a:t>17</a:t>
            </a:fld>
            <a:endParaRPr lang="en-US"/>
          </a:p>
        </p:txBody>
      </p:sp>
      <p:pic>
        <p:nvPicPr>
          <p:cNvPr id="6" name="Picture 5">
            <a:extLst>
              <a:ext uri="{FF2B5EF4-FFF2-40B4-BE49-F238E27FC236}">
                <a16:creationId xmlns:a16="http://schemas.microsoft.com/office/drawing/2014/main" id="{3177A74B-F251-885A-290F-EAF2FA9EF309}"/>
              </a:ext>
            </a:extLst>
          </p:cNvPr>
          <p:cNvPicPr>
            <a:picLocks noChangeAspect="1"/>
          </p:cNvPicPr>
          <p:nvPr/>
        </p:nvPicPr>
        <p:blipFill>
          <a:blip r:embed="rId2"/>
          <a:stretch>
            <a:fillRect/>
          </a:stretch>
        </p:blipFill>
        <p:spPr>
          <a:xfrm>
            <a:off x="472598" y="814031"/>
            <a:ext cx="9221487" cy="4991797"/>
          </a:xfrm>
          <a:prstGeom prst="rect">
            <a:avLst/>
          </a:prstGeom>
        </p:spPr>
      </p:pic>
      <p:sp>
        <p:nvSpPr>
          <p:cNvPr id="7" name="TextBox 6">
            <a:extLst>
              <a:ext uri="{FF2B5EF4-FFF2-40B4-BE49-F238E27FC236}">
                <a16:creationId xmlns:a16="http://schemas.microsoft.com/office/drawing/2014/main" id="{84FB8143-CC9A-A7E8-8593-BCB0EA83E97C}"/>
              </a:ext>
            </a:extLst>
          </p:cNvPr>
          <p:cNvSpPr txBox="1"/>
          <p:nvPr/>
        </p:nvSpPr>
        <p:spPr>
          <a:xfrm>
            <a:off x="298450" y="95250"/>
            <a:ext cx="72771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Modelling </a:t>
            </a:r>
          </a:p>
        </p:txBody>
      </p:sp>
    </p:spTree>
    <p:extLst>
      <p:ext uri="{BB962C8B-B14F-4D97-AF65-F5344CB8AC3E}">
        <p14:creationId xmlns:p14="http://schemas.microsoft.com/office/powerpoint/2010/main" val="83515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EE045D-884F-FE08-7554-663ED6B8EB8B}"/>
              </a:ext>
            </a:extLst>
          </p:cNvPr>
          <p:cNvSpPr>
            <a:spLocks noGrp="1"/>
          </p:cNvSpPr>
          <p:nvPr>
            <p:ph type="sldNum" sz="quarter" idx="13"/>
          </p:nvPr>
        </p:nvSpPr>
        <p:spPr/>
        <p:txBody>
          <a:bodyPr/>
          <a:lstStyle/>
          <a:p>
            <a:fld id="{19B51A1E-902D-48AF-9020-955120F399B6}" type="slidenum">
              <a:rPr lang="en-US" noProof="0" smtClean="0"/>
              <a:pPr/>
              <a:t>18</a:t>
            </a:fld>
            <a:endParaRPr lang="en-US" noProof="0"/>
          </a:p>
        </p:txBody>
      </p:sp>
      <p:sp>
        <p:nvSpPr>
          <p:cNvPr id="7" name="TextBox 6">
            <a:extLst>
              <a:ext uri="{FF2B5EF4-FFF2-40B4-BE49-F238E27FC236}">
                <a16:creationId xmlns:a16="http://schemas.microsoft.com/office/drawing/2014/main" id="{00F3B26E-823A-B73B-0999-094C81B20395}"/>
              </a:ext>
            </a:extLst>
          </p:cNvPr>
          <p:cNvSpPr txBox="1"/>
          <p:nvPr/>
        </p:nvSpPr>
        <p:spPr>
          <a:xfrm>
            <a:off x="214019" y="691745"/>
            <a:ext cx="532860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ea typeface="+mn-lt"/>
                <a:cs typeface="+mn-lt"/>
              </a:rPr>
              <a:t>Model Evaluation:</a:t>
            </a:r>
          </a:p>
          <a:p>
            <a:pPr marL="285750" indent="-285750">
              <a:buFont typeface="Wingdings" panose="05000000000000000000" pitchFamily="2" charset="2"/>
              <a:buChar char="q"/>
            </a:pPr>
            <a:r>
              <a:rPr lang="en-US" dirty="0">
                <a:latin typeface="Times New Roman"/>
                <a:ea typeface="+mn-lt"/>
                <a:cs typeface="+mn-lt"/>
              </a:rPr>
              <a:t>Applied several machine learning algorithms: Random Forest, KNN, SVM and Logistic Regression</a:t>
            </a:r>
          </a:p>
          <a:p>
            <a:pPr marL="285750" indent="-285750">
              <a:buFont typeface="Wingdings" panose="05000000000000000000" pitchFamily="2" charset="2"/>
              <a:buChar char="q"/>
            </a:pPr>
            <a:r>
              <a:rPr lang="en-US" dirty="0">
                <a:latin typeface="Times New Roman"/>
                <a:ea typeface="+mn-lt"/>
                <a:cs typeface="+mn-lt"/>
              </a:rPr>
              <a:t>Feature selection and data imputation were performed to prepare the dataset for robust analysis. </a:t>
            </a:r>
          </a:p>
          <a:p>
            <a:r>
              <a:rPr lang="en-US" b="1" dirty="0">
                <a:latin typeface="Times New Roman"/>
                <a:ea typeface="+mn-lt"/>
                <a:cs typeface="+mn-lt"/>
              </a:rPr>
              <a:t>Insights into Model Performance :</a:t>
            </a:r>
          </a:p>
          <a:p>
            <a:pPr marL="285750" indent="-285750">
              <a:buFont typeface="Wingdings" panose="05000000000000000000" pitchFamily="2" charset="2"/>
              <a:buChar char="q"/>
            </a:pPr>
            <a:r>
              <a:rPr lang="en-US" dirty="0">
                <a:latin typeface="Times New Roman"/>
                <a:ea typeface="+mn-lt"/>
                <a:cs typeface="+mn-lt"/>
              </a:rPr>
              <a:t>Some models showed signs of overfitting, making unreliable for unseen data.</a:t>
            </a:r>
          </a:p>
          <a:p>
            <a:pPr marL="285750" indent="-285750">
              <a:buFont typeface="Wingdings" panose="05000000000000000000" pitchFamily="2" charset="2"/>
              <a:buChar char="q"/>
            </a:pPr>
            <a:r>
              <a:rPr lang="en-US" dirty="0">
                <a:latin typeface="Times New Roman"/>
                <a:ea typeface="+mn-lt"/>
                <a:cs typeface="+mn-lt"/>
              </a:rPr>
              <a:t>KNN and Random Forest showed strong performance but overfitting and interpretability concerns came forward.</a:t>
            </a:r>
          </a:p>
          <a:p>
            <a:r>
              <a:rPr lang="en-US" b="1" dirty="0">
                <a:latin typeface="Times New Roman"/>
                <a:ea typeface="+mn-lt"/>
                <a:cs typeface="+mn-lt"/>
              </a:rPr>
              <a:t>K-Nearest Neighbors(KNN):</a:t>
            </a:r>
          </a:p>
          <a:p>
            <a:pPr marL="285750" indent="-285750">
              <a:buFont typeface="Wingdings" panose="05000000000000000000" pitchFamily="2" charset="2"/>
              <a:buChar char="q"/>
            </a:pPr>
            <a:r>
              <a:rPr lang="en-US" dirty="0">
                <a:latin typeface="Times New Roman"/>
                <a:ea typeface="+mn-lt"/>
                <a:cs typeface="+mn-lt"/>
              </a:rPr>
              <a:t>Achieved 98.68% Validation accuracy and 98.72% test accuracy, indicating strong performance. </a:t>
            </a:r>
          </a:p>
          <a:p>
            <a:pPr marL="285750" indent="-285750">
              <a:buFont typeface="Wingdings" panose="05000000000000000000" pitchFamily="2" charset="2"/>
              <a:buChar char="q"/>
            </a:pPr>
            <a:r>
              <a:rPr lang="en-US" dirty="0">
                <a:latin typeface="Times New Roman"/>
                <a:ea typeface="+mn-lt"/>
                <a:cs typeface="+mn-lt"/>
              </a:rPr>
              <a:t>However, KNN may overfit easily in case of noisy data, affecting its reliability.</a:t>
            </a:r>
            <a:endParaRPr lang="en-US" dirty="0">
              <a:latin typeface="Times New Roman"/>
              <a:cs typeface="Times New Roman"/>
            </a:endParaRPr>
          </a:p>
        </p:txBody>
      </p:sp>
      <p:sp>
        <p:nvSpPr>
          <p:cNvPr id="8" name="TextBox 7">
            <a:extLst>
              <a:ext uri="{FF2B5EF4-FFF2-40B4-BE49-F238E27FC236}">
                <a16:creationId xmlns:a16="http://schemas.microsoft.com/office/drawing/2014/main" id="{069B032F-CD5F-A87D-34DB-0F347328D86C}"/>
              </a:ext>
            </a:extLst>
          </p:cNvPr>
          <p:cNvSpPr txBox="1"/>
          <p:nvPr/>
        </p:nvSpPr>
        <p:spPr>
          <a:xfrm>
            <a:off x="575793" y="168525"/>
            <a:ext cx="51259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ea typeface="+mn-lt"/>
                <a:cs typeface="+mn-lt"/>
              </a:rPr>
              <a:t>Model Evaluation and Selection</a:t>
            </a:r>
            <a:endParaRPr lang="en-US" sz="2800" dirty="0">
              <a:latin typeface="Times New Roman"/>
              <a:cs typeface="Times New Roman"/>
            </a:endParaRPr>
          </a:p>
        </p:txBody>
      </p:sp>
      <p:pic>
        <p:nvPicPr>
          <p:cNvPr id="4" name="Picture 3">
            <a:extLst>
              <a:ext uri="{FF2B5EF4-FFF2-40B4-BE49-F238E27FC236}">
                <a16:creationId xmlns:a16="http://schemas.microsoft.com/office/drawing/2014/main" id="{2CB86224-5B18-5559-42FE-4FC37B7C8837}"/>
              </a:ext>
            </a:extLst>
          </p:cNvPr>
          <p:cNvPicPr>
            <a:picLocks noChangeAspect="1"/>
          </p:cNvPicPr>
          <p:nvPr/>
        </p:nvPicPr>
        <p:blipFill>
          <a:blip r:embed="rId2"/>
          <a:stretch>
            <a:fillRect/>
          </a:stretch>
        </p:blipFill>
        <p:spPr>
          <a:xfrm>
            <a:off x="5453722" y="1301452"/>
            <a:ext cx="6649378" cy="3581900"/>
          </a:xfrm>
          <a:prstGeom prst="rect">
            <a:avLst/>
          </a:prstGeom>
        </p:spPr>
      </p:pic>
    </p:spTree>
    <p:extLst>
      <p:ext uri="{BB962C8B-B14F-4D97-AF65-F5344CB8AC3E}">
        <p14:creationId xmlns:p14="http://schemas.microsoft.com/office/powerpoint/2010/main" val="2863735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F78999-553C-6101-D754-1C25549F94C8}"/>
              </a:ext>
            </a:extLst>
          </p:cNvPr>
          <p:cNvSpPr>
            <a:spLocks noGrp="1"/>
          </p:cNvSpPr>
          <p:nvPr>
            <p:ph type="sldNum" sz="quarter" idx="12"/>
          </p:nvPr>
        </p:nvSpPr>
        <p:spPr/>
        <p:txBody>
          <a:bodyPr/>
          <a:lstStyle/>
          <a:p>
            <a:fld id="{19B51A1E-902D-48AF-9020-955120F399B6}" type="slidenum">
              <a:rPr lang="en-US" noProof="0" smtClean="0"/>
              <a:pPr/>
              <a:t>19</a:t>
            </a:fld>
            <a:endParaRPr lang="en-US" noProof="0"/>
          </a:p>
        </p:txBody>
      </p:sp>
      <p:sp>
        <p:nvSpPr>
          <p:cNvPr id="5" name="TextBox 4">
            <a:extLst>
              <a:ext uri="{FF2B5EF4-FFF2-40B4-BE49-F238E27FC236}">
                <a16:creationId xmlns:a16="http://schemas.microsoft.com/office/drawing/2014/main" id="{46A70CD2-ECA2-048A-6734-8D910D31A9AF}"/>
              </a:ext>
            </a:extLst>
          </p:cNvPr>
          <p:cNvSpPr txBox="1"/>
          <p:nvPr/>
        </p:nvSpPr>
        <p:spPr>
          <a:xfrm>
            <a:off x="435356" y="182569"/>
            <a:ext cx="581411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latin typeface="Times New Roman"/>
                <a:cs typeface="Times New Roman"/>
              </a:rPr>
              <a:t>Model</a:t>
            </a:r>
            <a:r>
              <a:rPr lang="en-US" sz="2400" b="1" u="sng">
                <a:latin typeface="Times New Roman"/>
                <a:ea typeface="+mn-lt"/>
                <a:cs typeface="+mn-lt"/>
              </a:rPr>
              <a:t> Selection: Why SVM?</a:t>
            </a:r>
            <a:endParaRPr lang="en-US" sz="2400" b="1" u="sng">
              <a:latin typeface="Times New Roman"/>
              <a:cs typeface="Times New Roman"/>
            </a:endParaRPr>
          </a:p>
        </p:txBody>
      </p:sp>
      <p:sp>
        <p:nvSpPr>
          <p:cNvPr id="6" name="TextBox 5">
            <a:extLst>
              <a:ext uri="{FF2B5EF4-FFF2-40B4-BE49-F238E27FC236}">
                <a16:creationId xmlns:a16="http://schemas.microsoft.com/office/drawing/2014/main" id="{DFE4AE67-5FFF-6A63-B047-AEDA0169479D}"/>
              </a:ext>
            </a:extLst>
          </p:cNvPr>
          <p:cNvSpPr txBox="1"/>
          <p:nvPr/>
        </p:nvSpPr>
        <p:spPr>
          <a:xfrm>
            <a:off x="431019" y="640676"/>
            <a:ext cx="611701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Times New Roman"/>
              </a:rPr>
              <a:t>Support</a:t>
            </a:r>
            <a:r>
              <a:rPr lang="en-US" b="1" dirty="0">
                <a:latin typeface="Times New Roman"/>
                <a:ea typeface="+mn-lt"/>
                <a:cs typeface="+mn-lt"/>
              </a:rPr>
              <a:t> Vector Machine (SVM)</a:t>
            </a:r>
            <a:r>
              <a:rPr lang="en-US" dirty="0">
                <a:latin typeface="Times New Roman"/>
                <a:ea typeface="+mn-lt"/>
                <a:cs typeface="+mn-lt"/>
              </a:rPr>
              <a:t>:</a:t>
            </a:r>
            <a:endParaRPr lang="en-US" dirty="0">
              <a:latin typeface="Times New Roman"/>
              <a:cs typeface="Times New Roman"/>
            </a:endParaRPr>
          </a:p>
          <a:p>
            <a:pPr marL="285750" indent="-285750">
              <a:buFont typeface="Wingdings"/>
              <a:buChar char="q"/>
            </a:pPr>
            <a:r>
              <a:rPr lang="en-US" dirty="0">
                <a:latin typeface="Times New Roman"/>
                <a:ea typeface="+mn-lt"/>
                <a:cs typeface="Times New Roman"/>
              </a:rPr>
              <a:t>The model shows consistency in results with a validation accuracy of 82.31%</a:t>
            </a:r>
          </a:p>
          <a:p>
            <a:pPr marL="285750" indent="-285750">
              <a:buFont typeface="Wingdings"/>
              <a:buChar char="q"/>
            </a:pPr>
            <a:r>
              <a:rPr lang="en-US" dirty="0">
                <a:latin typeface="Times New Roman"/>
                <a:ea typeface="+mn-lt"/>
                <a:cs typeface="Times New Roman"/>
              </a:rPr>
              <a:t>Precision, recall and F1-scores of the model provide evidence that it generalizes well with no overfitting.</a:t>
            </a:r>
          </a:p>
          <a:p>
            <a:pPr marL="285750" indent="-285750">
              <a:buFont typeface="Wingdings"/>
              <a:buChar char="q"/>
            </a:pPr>
            <a:r>
              <a:rPr lang="en-US" dirty="0">
                <a:latin typeface="Times New Roman"/>
                <a:ea typeface="+mn-lt"/>
                <a:cs typeface="Times New Roman"/>
              </a:rPr>
              <a:t>The usage of SVM is highly reliable in this case as the model is robust in handling high dimensional data and works great when the dataset size is low.</a:t>
            </a:r>
          </a:p>
          <a:p>
            <a:r>
              <a:rPr lang="en-US" b="1" dirty="0">
                <a:latin typeface="Times New Roman"/>
                <a:ea typeface="+mn-lt"/>
                <a:cs typeface="Times New Roman"/>
              </a:rPr>
              <a:t>Why?</a:t>
            </a:r>
          </a:p>
          <a:p>
            <a:pPr marL="285750" indent="-285750">
              <a:buFont typeface="Wingdings"/>
              <a:buChar char="q"/>
            </a:pPr>
            <a:r>
              <a:rPr lang="en-US" dirty="0">
                <a:latin typeface="Times New Roman"/>
                <a:ea typeface="+mn-lt"/>
                <a:cs typeface="Times New Roman"/>
              </a:rPr>
              <a:t>Because the other models overfitted or didn’t generalize well and hence cannot be very reliable on unseen data.</a:t>
            </a:r>
          </a:p>
          <a:p>
            <a:pPr marL="285750" indent="-285750">
              <a:buFont typeface="Wingdings"/>
              <a:buChar char="q"/>
            </a:pPr>
            <a:r>
              <a:rPr lang="en-US" dirty="0">
                <a:latin typeface="Times New Roman"/>
                <a:ea typeface="+mn-lt"/>
                <a:cs typeface="Times New Roman"/>
              </a:rPr>
              <a:t>KNN and Random Forest did a great job but raised some flags on overfitting.</a:t>
            </a:r>
          </a:p>
          <a:p>
            <a:pPr marL="285750" indent="-285750">
              <a:buFont typeface="Wingdings"/>
              <a:buChar char="q"/>
            </a:pPr>
            <a:r>
              <a:rPr lang="en-US" dirty="0">
                <a:latin typeface="Times New Roman"/>
                <a:ea typeface="+mn-lt"/>
                <a:cs typeface="Times New Roman"/>
              </a:rPr>
              <a:t>SVM was chosen since it balanced the trade-off between accuracy, generalization, and reliability.</a:t>
            </a:r>
          </a:p>
          <a:p>
            <a:pPr marL="285750" indent="-285750">
              <a:buFont typeface="Wingdings"/>
              <a:buChar char="q"/>
            </a:pPr>
            <a:r>
              <a:rPr lang="en-US" dirty="0">
                <a:latin typeface="Times New Roman"/>
                <a:ea typeface="+mn-lt"/>
                <a:cs typeface="Times New Roman"/>
              </a:rPr>
              <a:t>This ability of the model to avoid overfitting and provide robust predictions across datasets made it the fittest for our problem.</a:t>
            </a:r>
            <a:endParaRPr lang="en-US" dirty="0">
              <a:latin typeface="Times New Roman"/>
              <a:cs typeface="Times New Roman"/>
            </a:endParaRPr>
          </a:p>
          <a:p>
            <a:endParaRPr lang="en-US" dirty="0">
              <a:latin typeface="Times New Roman"/>
              <a:cs typeface="Times New Roman"/>
            </a:endParaRPr>
          </a:p>
        </p:txBody>
      </p:sp>
      <p:pic>
        <p:nvPicPr>
          <p:cNvPr id="8" name="Picture 7">
            <a:extLst>
              <a:ext uri="{FF2B5EF4-FFF2-40B4-BE49-F238E27FC236}">
                <a16:creationId xmlns:a16="http://schemas.microsoft.com/office/drawing/2014/main" id="{6A405DB3-A17F-0D1B-C850-A0C613335C1E}"/>
              </a:ext>
            </a:extLst>
          </p:cNvPr>
          <p:cNvPicPr>
            <a:picLocks noChangeAspect="1"/>
          </p:cNvPicPr>
          <p:nvPr/>
        </p:nvPicPr>
        <p:blipFill>
          <a:blip r:embed="rId2"/>
          <a:stretch>
            <a:fillRect/>
          </a:stretch>
        </p:blipFill>
        <p:spPr>
          <a:xfrm>
            <a:off x="6523834" y="182569"/>
            <a:ext cx="5668166" cy="6420746"/>
          </a:xfrm>
          <a:prstGeom prst="rect">
            <a:avLst/>
          </a:prstGeom>
        </p:spPr>
      </p:pic>
    </p:spTree>
    <p:extLst>
      <p:ext uri="{BB962C8B-B14F-4D97-AF65-F5344CB8AC3E}">
        <p14:creationId xmlns:p14="http://schemas.microsoft.com/office/powerpoint/2010/main" val="14972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CD17E5-6536-51B3-7AA5-D57DDD8D3A33}"/>
              </a:ext>
            </a:extLst>
          </p:cNvPr>
          <p:cNvSpPr>
            <a:spLocks noGrp="1"/>
          </p:cNvSpPr>
          <p:nvPr>
            <p:ph type="sldNum" sz="quarter" idx="13"/>
          </p:nvPr>
        </p:nvSpPr>
        <p:spPr/>
        <p:txBody>
          <a:bodyPr/>
          <a:lstStyle/>
          <a:p>
            <a:fld id="{19B51A1E-902D-48AF-9020-955120F399B6}" type="slidenum">
              <a:rPr lang="en-US" noProof="0" smtClean="0"/>
              <a:pPr/>
              <a:t>2</a:t>
            </a:fld>
            <a:endParaRPr lang="en-US" noProof="0"/>
          </a:p>
        </p:txBody>
      </p:sp>
      <p:sp>
        <p:nvSpPr>
          <p:cNvPr id="5" name="Text Placeholder 4">
            <a:extLst>
              <a:ext uri="{FF2B5EF4-FFF2-40B4-BE49-F238E27FC236}">
                <a16:creationId xmlns:a16="http://schemas.microsoft.com/office/drawing/2014/main" id="{4F0976F8-3808-664B-CEA8-BD66C325D43B}"/>
              </a:ext>
            </a:extLst>
          </p:cNvPr>
          <p:cNvSpPr>
            <a:spLocks noGrp="1"/>
          </p:cNvSpPr>
          <p:nvPr>
            <p:ph type="body" sz="quarter" idx="14"/>
          </p:nvPr>
        </p:nvSpPr>
        <p:spPr>
          <a:xfrm>
            <a:off x="855406" y="511278"/>
            <a:ext cx="10260466" cy="4920336"/>
          </a:xfrm>
        </p:spPr>
        <p:txBody>
          <a:bodyPr>
            <a:normAutofit fontScale="92500" lnSpcReduction="10000"/>
          </a:bodyPr>
          <a:lstStyle/>
          <a:p>
            <a:r>
              <a:rPr lang="en-IN" sz="2400" b="1">
                <a:latin typeface="Times New Roman"/>
                <a:cs typeface="Times New Roman"/>
              </a:rPr>
              <a:t>Team 8 </a:t>
            </a:r>
          </a:p>
          <a:p>
            <a:endParaRPr lang="en-IN" sz="2800">
              <a:latin typeface="Times New Roman"/>
              <a:cs typeface="Times New Roman"/>
            </a:endParaRPr>
          </a:p>
          <a:p>
            <a:endParaRPr lang="en-IN" sz="2800">
              <a:latin typeface="Times New Roman"/>
              <a:cs typeface="Times New Roman"/>
            </a:endParaRPr>
          </a:p>
          <a:p>
            <a:endParaRPr lang="en-IN" sz="2800">
              <a:latin typeface="Times New Roman"/>
              <a:cs typeface="Times New Roman"/>
            </a:endParaRPr>
          </a:p>
          <a:p>
            <a:endParaRPr lang="en-IN" sz="2800">
              <a:latin typeface="Times New Roman"/>
              <a:cs typeface="Times New Roman"/>
            </a:endParaRPr>
          </a:p>
          <a:p>
            <a:endParaRPr lang="en-IN" sz="2800">
              <a:latin typeface="Times New Roman"/>
              <a:cs typeface="Times New Roman"/>
            </a:endParaRPr>
          </a:p>
          <a:p>
            <a:endParaRPr lang="en-IN" sz="2800">
              <a:latin typeface="Times New Roman"/>
              <a:cs typeface="Times New Roman"/>
            </a:endParaRPr>
          </a:p>
          <a:p>
            <a:endParaRPr lang="en-IN" sz="2800">
              <a:latin typeface="Times New Roman"/>
              <a:cs typeface="Times New Roman"/>
            </a:endParaRPr>
          </a:p>
          <a:p>
            <a:r>
              <a:rPr lang="en-IN" sz="2800">
                <a:latin typeface="Times New Roman"/>
                <a:cs typeface="Times New Roman"/>
              </a:rPr>
              <a:t>Project Guide: </a:t>
            </a:r>
            <a:r>
              <a:rPr lang="en-IN" sz="2800" b="1">
                <a:latin typeface="Times New Roman"/>
                <a:cs typeface="Times New Roman"/>
              </a:rPr>
              <a:t>Prof. </a:t>
            </a:r>
            <a:r>
              <a:rPr lang="en-IN" sz="2800" b="1" err="1">
                <a:latin typeface="Times New Roman"/>
                <a:cs typeface="Times New Roman"/>
              </a:rPr>
              <a:t>Dr.</a:t>
            </a:r>
            <a:r>
              <a:rPr lang="en-IN" sz="2800" b="1">
                <a:latin typeface="Times New Roman"/>
                <a:cs typeface="Times New Roman"/>
              </a:rPr>
              <a:t> Boyce Leann</a:t>
            </a:r>
            <a:endParaRPr lang="en-IN" b="1"/>
          </a:p>
        </p:txBody>
      </p:sp>
      <p:graphicFrame>
        <p:nvGraphicFramePr>
          <p:cNvPr id="2" name="Table 1">
            <a:extLst>
              <a:ext uri="{FF2B5EF4-FFF2-40B4-BE49-F238E27FC236}">
                <a16:creationId xmlns:a16="http://schemas.microsoft.com/office/drawing/2014/main" id="{F5DD666D-4486-F911-C629-34E351081F9C}"/>
              </a:ext>
            </a:extLst>
          </p:cNvPr>
          <p:cNvGraphicFramePr>
            <a:graphicFrameLocks noGrp="1"/>
          </p:cNvGraphicFramePr>
          <p:nvPr>
            <p:extLst>
              <p:ext uri="{D42A27DB-BD31-4B8C-83A1-F6EECF244321}">
                <p14:modId xmlns:p14="http://schemas.microsoft.com/office/powerpoint/2010/main" val="2081740956"/>
              </p:ext>
            </p:extLst>
          </p:nvPr>
        </p:nvGraphicFramePr>
        <p:xfrm>
          <a:off x="1459606" y="1303985"/>
          <a:ext cx="9048684" cy="3025676"/>
        </p:xfrm>
        <a:graphic>
          <a:graphicData uri="http://schemas.openxmlformats.org/drawingml/2006/table">
            <a:tbl>
              <a:tblPr firstRow="1" bandRow="1">
                <a:tableStyleId>{5940675A-B579-460E-94D1-54222C63F5DA}</a:tableStyleId>
              </a:tblPr>
              <a:tblGrid>
                <a:gridCol w="3016228">
                  <a:extLst>
                    <a:ext uri="{9D8B030D-6E8A-4147-A177-3AD203B41FA5}">
                      <a16:colId xmlns:a16="http://schemas.microsoft.com/office/drawing/2014/main" val="1265133386"/>
                    </a:ext>
                  </a:extLst>
                </a:gridCol>
                <a:gridCol w="3016228">
                  <a:extLst>
                    <a:ext uri="{9D8B030D-6E8A-4147-A177-3AD203B41FA5}">
                      <a16:colId xmlns:a16="http://schemas.microsoft.com/office/drawing/2014/main" val="4261278547"/>
                    </a:ext>
                  </a:extLst>
                </a:gridCol>
                <a:gridCol w="3016228">
                  <a:extLst>
                    <a:ext uri="{9D8B030D-6E8A-4147-A177-3AD203B41FA5}">
                      <a16:colId xmlns:a16="http://schemas.microsoft.com/office/drawing/2014/main" val="1469459146"/>
                    </a:ext>
                  </a:extLst>
                </a:gridCol>
              </a:tblGrid>
              <a:tr h="1105436">
                <a:tc>
                  <a:txBody>
                    <a:bodyPr/>
                    <a:lstStyle/>
                    <a:p>
                      <a:pPr lvl="0" algn="ctr">
                        <a:lnSpc>
                          <a:spcPct val="100000"/>
                        </a:lnSpc>
                        <a:spcBef>
                          <a:spcPts val="0"/>
                        </a:spcBef>
                        <a:spcAft>
                          <a:spcPts val="0"/>
                        </a:spcAft>
                        <a:buNone/>
                      </a:pPr>
                      <a:r>
                        <a:rPr lang="en-IN" sz="2400" b="1" i="0" u="none" strike="noStrike" noProof="0" err="1">
                          <a:latin typeface="Times New Roman"/>
                        </a:rPr>
                        <a:t>Thanishma</a:t>
                      </a:r>
                      <a:r>
                        <a:rPr lang="en-IN" sz="2400" b="1" i="0" u="none" strike="noStrike" noProof="0">
                          <a:latin typeface="Times New Roman"/>
                        </a:rPr>
                        <a:t> </a:t>
                      </a:r>
                      <a:r>
                        <a:rPr lang="en-IN" sz="2400" b="1" i="0" u="none" strike="noStrike" noProof="0" err="1">
                          <a:latin typeface="Times New Roman"/>
                        </a:rPr>
                        <a:t>Bollineni</a:t>
                      </a:r>
                      <a:r>
                        <a:rPr lang="en-IN" sz="2400" b="1" i="0" u="none" strike="noStrike" noProof="0">
                          <a:latin typeface="Times New Roman"/>
                        </a:rPr>
                        <a:t> (ADTA)</a:t>
                      </a:r>
                      <a:endParaRPr lang="en-US" sz="2400" b="1" i="0" u="none" strike="noStrike" noProof="0">
                        <a:latin typeface="Times New Roman"/>
                      </a:endParaRPr>
                    </a:p>
                    <a:p>
                      <a:pPr lvl="0">
                        <a:buNone/>
                      </a:pPr>
                      <a:endParaRPr lang="en-US" b="1">
                        <a:latin typeface="Times New Roman"/>
                      </a:endParaRPr>
                    </a:p>
                  </a:txBody>
                  <a:tcPr>
                    <a:lnB w="12700">
                      <a:solidFill>
                        <a:schemeClr val="tx1"/>
                      </a:solidFill>
                    </a:lnB>
                  </a:tcPr>
                </a:tc>
                <a:tc>
                  <a:txBody>
                    <a:bodyPr/>
                    <a:lstStyle/>
                    <a:p>
                      <a:pPr lvl="0" algn="ctr">
                        <a:lnSpc>
                          <a:spcPct val="100000"/>
                        </a:lnSpc>
                        <a:spcBef>
                          <a:spcPts val="0"/>
                        </a:spcBef>
                        <a:spcAft>
                          <a:spcPts val="0"/>
                        </a:spcAft>
                        <a:buNone/>
                      </a:pPr>
                      <a:r>
                        <a:rPr lang="en-IN" sz="2400" b="1" i="0" u="none" strike="noStrike" noProof="0">
                          <a:latin typeface="Times New Roman"/>
                        </a:rPr>
                        <a:t>Sri Ramya </a:t>
                      </a:r>
                      <a:r>
                        <a:rPr lang="en-IN" sz="2400" b="1" i="0" u="none" strike="noStrike" noProof="0" err="1">
                          <a:latin typeface="Times New Roman"/>
                        </a:rPr>
                        <a:t>Katukuri</a:t>
                      </a:r>
                      <a:r>
                        <a:rPr lang="en-IN" sz="2400" b="1" i="0" u="none" strike="noStrike" noProof="0">
                          <a:latin typeface="Times New Roman"/>
                        </a:rPr>
                        <a:t> (DS)</a:t>
                      </a:r>
                      <a:endParaRPr lang="en-US" sz="2400" b="1" i="0" u="none" strike="noStrike" noProof="0">
                        <a:latin typeface="Times New Roman"/>
                      </a:endParaRPr>
                    </a:p>
                    <a:p>
                      <a:pPr lvl="0">
                        <a:buNone/>
                      </a:pPr>
                      <a:endParaRPr lang="en-US" b="1">
                        <a:latin typeface="Times New Roman"/>
                      </a:endParaRPr>
                    </a:p>
                  </a:txBody>
                  <a:tcPr/>
                </a:tc>
                <a:tc>
                  <a:txBody>
                    <a:bodyPr/>
                    <a:lstStyle/>
                    <a:p>
                      <a:pPr lvl="0" algn="ctr">
                        <a:lnSpc>
                          <a:spcPct val="100000"/>
                        </a:lnSpc>
                        <a:spcBef>
                          <a:spcPts val="0"/>
                        </a:spcBef>
                        <a:spcAft>
                          <a:spcPts val="0"/>
                        </a:spcAft>
                        <a:buNone/>
                      </a:pPr>
                      <a:r>
                        <a:rPr lang="en-IN" sz="2400" b="1" i="0" u="none" strike="noStrike" noProof="0">
                          <a:latin typeface="Times New Roman"/>
                        </a:rPr>
                        <a:t>Yogesh Meka </a:t>
                      </a:r>
                      <a:endParaRPr lang="en-US" sz="2400" b="1" i="0" u="none" strike="noStrike" noProof="0">
                        <a:latin typeface="Times New Roman"/>
                      </a:endParaRPr>
                    </a:p>
                    <a:p>
                      <a:pPr lvl="0" algn="ctr">
                        <a:lnSpc>
                          <a:spcPct val="100000"/>
                        </a:lnSpc>
                        <a:spcBef>
                          <a:spcPts val="0"/>
                        </a:spcBef>
                        <a:spcAft>
                          <a:spcPts val="0"/>
                        </a:spcAft>
                        <a:buNone/>
                      </a:pPr>
                      <a:r>
                        <a:rPr lang="en-IN" sz="2400" b="1" i="0" u="none" strike="noStrike" noProof="0">
                          <a:latin typeface="Times New Roman"/>
                        </a:rPr>
                        <a:t>(DS)</a:t>
                      </a:r>
                      <a:endParaRPr lang="en-US" sz="2400" b="1" i="0" u="none" strike="noStrike" noProof="0">
                        <a:latin typeface="Times New Roman"/>
                      </a:endParaRPr>
                    </a:p>
                    <a:p>
                      <a:pPr lvl="0">
                        <a:buNone/>
                      </a:pPr>
                      <a:endParaRPr lang="en-US" b="1">
                        <a:latin typeface="Times New Roman"/>
                      </a:endParaRPr>
                    </a:p>
                  </a:txBody>
                  <a:tcPr/>
                </a:tc>
                <a:extLst>
                  <a:ext uri="{0D108BD9-81ED-4DB2-BD59-A6C34878D82A}">
                    <a16:rowId xmlns:a16="http://schemas.microsoft.com/office/drawing/2014/main" val="3198299257"/>
                  </a:ext>
                </a:extLst>
              </a:tr>
              <a:tr h="912253">
                <a:tc>
                  <a:txBody>
                    <a:bodyPr/>
                    <a:lstStyle/>
                    <a:p>
                      <a:pPr marL="285750" indent="-285750">
                        <a:buFont typeface="Arial"/>
                        <a:buChar char="•"/>
                      </a:pPr>
                      <a:r>
                        <a:rPr lang="en-US" sz="2400">
                          <a:latin typeface="Times New Roman"/>
                        </a:rPr>
                        <a:t>Modelling</a:t>
                      </a:r>
                    </a:p>
                    <a:p>
                      <a:pPr marL="285750" lvl="0" indent="-285750">
                        <a:buFont typeface="Arial"/>
                        <a:buChar char="•"/>
                      </a:pPr>
                      <a:r>
                        <a:rPr lang="en-US" sz="2400">
                          <a:latin typeface="Times New Roman"/>
                        </a:rPr>
                        <a:t>EDA</a:t>
                      </a:r>
                    </a:p>
                    <a:p>
                      <a:pPr marL="285750" lvl="0" indent="-285750">
                        <a:buFont typeface="Arial"/>
                        <a:buChar char="•"/>
                      </a:pPr>
                      <a:r>
                        <a:rPr lang="en-US" sz="2400">
                          <a:latin typeface="Times New Roman"/>
                        </a:rPr>
                        <a:t>Presentation</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285750" indent="-285750">
                        <a:buFont typeface="Arial"/>
                        <a:buChar char="•"/>
                      </a:pPr>
                      <a:r>
                        <a:rPr lang="en-US" sz="2400">
                          <a:latin typeface="Times New Roman"/>
                        </a:rPr>
                        <a:t>Preprocessing</a:t>
                      </a:r>
                    </a:p>
                    <a:p>
                      <a:pPr marL="285750" lvl="0" indent="-285750">
                        <a:buFont typeface="Arial"/>
                        <a:buChar char="•"/>
                      </a:pPr>
                      <a:r>
                        <a:rPr lang="en-US" sz="2400">
                          <a:latin typeface="Times New Roman"/>
                        </a:rPr>
                        <a:t>Prediction</a:t>
                      </a:r>
                    </a:p>
                    <a:p>
                      <a:pPr marL="285750" lvl="0" indent="-285750">
                        <a:buFont typeface="Arial"/>
                        <a:buChar char="•"/>
                      </a:pPr>
                      <a:r>
                        <a:rPr lang="en-US" sz="2400" b="0" i="0" u="none" strike="noStrike" noProof="0">
                          <a:latin typeface="Times New Roman"/>
                        </a:rPr>
                        <a:t>Presentation</a:t>
                      </a:r>
                      <a:endParaRPr lang="en-US" sz="2400">
                        <a:latin typeface="Times New Roman"/>
                      </a:endParaRPr>
                    </a:p>
                  </a:txBody>
                  <a:tcPr>
                    <a:lnL w="12700">
                      <a:solidFill>
                        <a:schemeClr val="tx1"/>
                      </a:solidFill>
                    </a:lnL>
                  </a:tcPr>
                </a:tc>
                <a:tc>
                  <a:txBody>
                    <a:bodyPr/>
                    <a:lstStyle/>
                    <a:p>
                      <a:pPr marL="285750" indent="-285750">
                        <a:buFont typeface="Arial"/>
                        <a:buChar char="•"/>
                      </a:pPr>
                      <a:r>
                        <a:rPr lang="en-US" sz="2400">
                          <a:latin typeface="Times New Roman"/>
                        </a:rPr>
                        <a:t>Preprocessing </a:t>
                      </a:r>
                    </a:p>
                    <a:p>
                      <a:pPr marL="285750" lvl="0" indent="-285750">
                        <a:buFont typeface="Arial"/>
                        <a:buChar char="•"/>
                      </a:pPr>
                      <a:r>
                        <a:rPr lang="en-US" sz="2400">
                          <a:latin typeface="Times New Roman"/>
                        </a:rPr>
                        <a:t>Visualization</a:t>
                      </a:r>
                    </a:p>
                    <a:p>
                      <a:pPr marL="285750" lvl="0" indent="-285750">
                        <a:buFont typeface="Arial"/>
                        <a:buChar char="•"/>
                      </a:pPr>
                      <a:r>
                        <a:rPr lang="en-US" sz="2400" b="0" i="0" u="none" strike="noStrike" noProof="0">
                          <a:latin typeface="Times New Roman"/>
                        </a:rPr>
                        <a:t>Presentation</a:t>
                      </a:r>
                      <a:endParaRPr lang="en-US" sz="2400">
                        <a:latin typeface="Times New Roman"/>
                      </a:endParaRPr>
                    </a:p>
                    <a:p>
                      <a:pPr marL="285750" lvl="0" indent="-285750">
                        <a:buFont typeface="Arial"/>
                        <a:buChar char="•"/>
                      </a:pPr>
                      <a:endParaRPr lang="en-US" sz="2400">
                        <a:latin typeface="Times New Roman"/>
                      </a:endParaRPr>
                    </a:p>
                    <a:p>
                      <a:pPr marL="285750" lvl="0" indent="-285750">
                        <a:buFont typeface="Arial"/>
                        <a:buChar char="•"/>
                      </a:pPr>
                      <a:endParaRPr lang="en-US" sz="2400">
                        <a:latin typeface="Times New Roman"/>
                      </a:endParaRPr>
                    </a:p>
                  </a:txBody>
                  <a:tcPr/>
                </a:tc>
                <a:extLst>
                  <a:ext uri="{0D108BD9-81ED-4DB2-BD59-A6C34878D82A}">
                    <a16:rowId xmlns:a16="http://schemas.microsoft.com/office/drawing/2014/main" val="1758123498"/>
                  </a:ext>
                </a:extLst>
              </a:tr>
            </a:tbl>
          </a:graphicData>
        </a:graphic>
      </p:graphicFrame>
    </p:spTree>
    <p:extLst>
      <p:ext uri="{BB962C8B-B14F-4D97-AF65-F5344CB8AC3E}">
        <p14:creationId xmlns:p14="http://schemas.microsoft.com/office/powerpoint/2010/main" val="2505428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222D6E-61D9-38F6-6FF1-0DD280A981CB}"/>
              </a:ext>
            </a:extLst>
          </p:cNvPr>
          <p:cNvSpPr>
            <a:spLocks noGrp="1"/>
          </p:cNvSpPr>
          <p:nvPr>
            <p:ph type="dt" sz="half" idx="10"/>
          </p:nvPr>
        </p:nvSpPr>
        <p:spPr/>
        <p:txBody>
          <a:bodyPr/>
          <a:lstStyle/>
          <a:p>
            <a:fld id="{8FBED171-5A51-4491-BC75-1C6BD2131CDC}" type="datetime1">
              <a:rPr lang="en-US"/>
              <a:t>12/4/2024</a:t>
            </a:fld>
            <a:endParaRPr lang="en-US"/>
          </a:p>
        </p:txBody>
      </p:sp>
      <p:sp>
        <p:nvSpPr>
          <p:cNvPr id="3" name="Footer Placeholder 2">
            <a:extLst>
              <a:ext uri="{FF2B5EF4-FFF2-40B4-BE49-F238E27FC236}">
                <a16:creationId xmlns:a16="http://schemas.microsoft.com/office/drawing/2014/main" id="{88519F9C-A882-DDA3-DDB0-C7E4800DF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44326D-0E38-02BF-2B57-49D6A0EE29ED}"/>
              </a:ext>
            </a:extLst>
          </p:cNvPr>
          <p:cNvSpPr>
            <a:spLocks noGrp="1"/>
          </p:cNvSpPr>
          <p:nvPr>
            <p:ph type="sldNum" sz="quarter" idx="12"/>
          </p:nvPr>
        </p:nvSpPr>
        <p:spPr/>
        <p:txBody>
          <a:bodyPr/>
          <a:lstStyle/>
          <a:p>
            <a:fld id="{A65A5C87-DF58-40C8-B092-1DE63DB4547E}" type="slidenum">
              <a:rPr lang="en-US" dirty="0"/>
              <a:t>20</a:t>
            </a:fld>
            <a:endParaRPr lang="en-US"/>
          </a:p>
        </p:txBody>
      </p:sp>
      <p:pic>
        <p:nvPicPr>
          <p:cNvPr id="6" name="Picture 5" descr="A graph with orange lines&#10;&#10;Description automatically generated">
            <a:extLst>
              <a:ext uri="{FF2B5EF4-FFF2-40B4-BE49-F238E27FC236}">
                <a16:creationId xmlns:a16="http://schemas.microsoft.com/office/drawing/2014/main" id="{14723EE1-4C25-75C9-4384-ABD1DA5BFA47}"/>
              </a:ext>
            </a:extLst>
          </p:cNvPr>
          <p:cNvPicPr>
            <a:picLocks noChangeAspect="1"/>
          </p:cNvPicPr>
          <p:nvPr/>
        </p:nvPicPr>
        <p:blipFill>
          <a:blip r:embed="rId2"/>
          <a:stretch>
            <a:fillRect/>
          </a:stretch>
        </p:blipFill>
        <p:spPr>
          <a:xfrm>
            <a:off x="1593762" y="1073378"/>
            <a:ext cx="8644942" cy="5086879"/>
          </a:xfrm>
          <a:prstGeom prst="rect">
            <a:avLst/>
          </a:prstGeom>
        </p:spPr>
      </p:pic>
      <p:sp>
        <p:nvSpPr>
          <p:cNvPr id="7" name="TextBox 6">
            <a:extLst>
              <a:ext uri="{FF2B5EF4-FFF2-40B4-BE49-F238E27FC236}">
                <a16:creationId xmlns:a16="http://schemas.microsoft.com/office/drawing/2014/main" id="{85E2FB1D-6474-54FB-4BAC-826D8FD94650}"/>
              </a:ext>
            </a:extLst>
          </p:cNvPr>
          <p:cNvSpPr txBox="1"/>
          <p:nvPr/>
        </p:nvSpPr>
        <p:spPr>
          <a:xfrm>
            <a:off x="1250462" y="364717"/>
            <a:ext cx="93263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Times New Roman"/>
                <a:cs typeface="Times New Roman"/>
              </a:rPr>
              <a:t>Model Accuracy </a:t>
            </a:r>
            <a:r>
              <a:rPr lang="en-US" sz="3200" b="1" dirty="0" err="1">
                <a:latin typeface="Times New Roman"/>
                <a:cs typeface="Times New Roman"/>
              </a:rPr>
              <a:t>Comparision</a:t>
            </a:r>
            <a:endParaRPr lang="en-US" sz="3200" b="1" dirty="0">
              <a:latin typeface="Times New Roman"/>
              <a:cs typeface="Times New Roman"/>
            </a:endParaRPr>
          </a:p>
        </p:txBody>
      </p:sp>
    </p:spTree>
    <p:extLst>
      <p:ext uri="{BB962C8B-B14F-4D97-AF65-F5344CB8AC3E}">
        <p14:creationId xmlns:p14="http://schemas.microsoft.com/office/powerpoint/2010/main" val="103004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EBB6E6-1965-BD9C-D82C-15C7D8A492E9}"/>
              </a:ext>
            </a:extLst>
          </p:cNvPr>
          <p:cNvSpPr>
            <a:spLocks noGrp="1"/>
          </p:cNvSpPr>
          <p:nvPr>
            <p:ph type="dt" sz="half" idx="10"/>
          </p:nvPr>
        </p:nvSpPr>
        <p:spPr/>
        <p:txBody>
          <a:bodyPr/>
          <a:lstStyle/>
          <a:p>
            <a:fld id="{AE64D768-97F2-46B4-B1F8-4A0E21B2D405}" type="datetime1">
              <a:rPr lang="en-US" smtClean="0"/>
              <a:t>12/4/2024</a:t>
            </a:fld>
            <a:endParaRPr lang="en-US"/>
          </a:p>
        </p:txBody>
      </p:sp>
      <p:sp>
        <p:nvSpPr>
          <p:cNvPr id="4" name="Slide Number Placeholder 3">
            <a:extLst>
              <a:ext uri="{FF2B5EF4-FFF2-40B4-BE49-F238E27FC236}">
                <a16:creationId xmlns:a16="http://schemas.microsoft.com/office/drawing/2014/main" id="{95AF0A02-5E5F-C45E-6494-D74F7F444FAB}"/>
              </a:ext>
            </a:extLst>
          </p:cNvPr>
          <p:cNvSpPr>
            <a:spLocks noGrp="1"/>
          </p:cNvSpPr>
          <p:nvPr>
            <p:ph type="sldNum" sz="quarter" idx="12"/>
          </p:nvPr>
        </p:nvSpPr>
        <p:spPr/>
        <p:txBody>
          <a:bodyPr/>
          <a:lstStyle/>
          <a:p>
            <a:fld id="{A65A5C87-DF58-40C8-B092-1DE63DB4547E}" type="slidenum">
              <a:rPr lang="en-US" smtClean="0"/>
              <a:t>21</a:t>
            </a:fld>
            <a:endParaRPr lang="en-US"/>
          </a:p>
        </p:txBody>
      </p:sp>
      <p:sp>
        <p:nvSpPr>
          <p:cNvPr id="5" name="TextBox 4">
            <a:extLst>
              <a:ext uri="{FF2B5EF4-FFF2-40B4-BE49-F238E27FC236}">
                <a16:creationId xmlns:a16="http://schemas.microsoft.com/office/drawing/2014/main" id="{6DCEB710-0116-4926-2F08-6890BD70247B}"/>
              </a:ext>
            </a:extLst>
          </p:cNvPr>
          <p:cNvSpPr txBox="1"/>
          <p:nvPr/>
        </p:nvSpPr>
        <p:spPr>
          <a:xfrm>
            <a:off x="96231" y="431078"/>
            <a:ext cx="5835177" cy="3847207"/>
          </a:xfrm>
          <a:prstGeom prst="rect">
            <a:avLst/>
          </a:prstGeom>
          <a:noFill/>
        </p:spPr>
        <p:txBody>
          <a:bodyPr wrap="square" lIns="91440" tIns="45720" rIns="91440" bIns="45720" rtlCol="0" anchor="t">
            <a:spAutoFit/>
          </a:bodyPr>
          <a:lstStyle/>
          <a:p>
            <a:r>
              <a:rPr lang="en-IN" sz="2800" b="1" dirty="0">
                <a:latin typeface="Times New Roman"/>
                <a:cs typeface="Times New Roman"/>
              </a:rPr>
              <a:t>Prediction Results :</a:t>
            </a:r>
          </a:p>
          <a:p>
            <a:endParaRPr lang="en-IN" dirty="0">
              <a:latin typeface="Times New Roman"/>
              <a:cs typeface="Times New Roman"/>
            </a:endParaRPr>
          </a:p>
          <a:p>
            <a:pPr marL="285750" indent="-285750">
              <a:buFont typeface="Wingdings"/>
              <a:buChar char="q"/>
            </a:pPr>
            <a:r>
              <a:rPr lang="en-IN" dirty="0">
                <a:latin typeface="Times New Roman"/>
                <a:cs typeface="Times New Roman"/>
              </a:rPr>
              <a:t>The model predicts possibility of Alzheimer’s disease based on given features of demographic and cognitive health metrics.</a:t>
            </a:r>
          </a:p>
          <a:p>
            <a:pPr marL="285750" indent="-285750">
              <a:buFont typeface="Wingdings"/>
              <a:buChar char="q"/>
            </a:pPr>
            <a:r>
              <a:rPr lang="en-IN" dirty="0">
                <a:latin typeface="Times New Roman"/>
                <a:cs typeface="Times New Roman"/>
              </a:rPr>
              <a:t>For this prediction, based on the input features, the model predicts no signs of Alzheimer’s, hence the individual is cognitively healthy and safe.</a:t>
            </a:r>
          </a:p>
          <a:p>
            <a:pPr marL="285750" indent="-285750">
              <a:buFont typeface="Wingdings"/>
              <a:buChar char="q"/>
            </a:pPr>
            <a:r>
              <a:rPr lang="en-IN" dirty="0">
                <a:latin typeface="Times New Roman"/>
                <a:cs typeface="Times New Roman"/>
              </a:rPr>
              <a:t>These results pinpoint the model’s capability for reliable insights into early detection and informed decision making </a:t>
            </a:r>
          </a:p>
          <a:p>
            <a:endParaRPr lang="en-IN" dirty="0"/>
          </a:p>
          <a:p>
            <a:endParaRPr lang="en-IN" dirty="0">
              <a:latin typeface="Times New Roman"/>
              <a:cs typeface="Times New Roman"/>
            </a:endParaRPr>
          </a:p>
        </p:txBody>
      </p:sp>
      <p:pic>
        <p:nvPicPr>
          <p:cNvPr id="6" name="Picture 5">
            <a:extLst>
              <a:ext uri="{FF2B5EF4-FFF2-40B4-BE49-F238E27FC236}">
                <a16:creationId xmlns:a16="http://schemas.microsoft.com/office/drawing/2014/main" id="{A32A258B-AEDE-F350-77A7-1A7669C5BBB6}"/>
              </a:ext>
            </a:extLst>
          </p:cNvPr>
          <p:cNvPicPr>
            <a:picLocks noChangeAspect="1"/>
          </p:cNvPicPr>
          <p:nvPr/>
        </p:nvPicPr>
        <p:blipFill>
          <a:blip r:embed="rId2"/>
          <a:stretch>
            <a:fillRect/>
          </a:stretch>
        </p:blipFill>
        <p:spPr>
          <a:xfrm>
            <a:off x="6096000" y="996696"/>
            <a:ext cx="5630061" cy="2174313"/>
          </a:xfrm>
          <a:prstGeom prst="rect">
            <a:avLst/>
          </a:prstGeom>
        </p:spPr>
      </p:pic>
    </p:spTree>
    <p:extLst>
      <p:ext uri="{BB962C8B-B14F-4D97-AF65-F5344CB8AC3E}">
        <p14:creationId xmlns:p14="http://schemas.microsoft.com/office/powerpoint/2010/main" val="2354424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latin typeface="Times New Roman"/>
                <a:cs typeface="Times New Roman"/>
              </a:rPr>
              <a:pPr/>
              <a:t>22</a:t>
            </a:fld>
            <a:endParaRPr lang="en-US">
              <a:latin typeface="Times New Roman"/>
              <a:cs typeface="Times New Roman"/>
            </a:endParaRPr>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a:lstStyle/>
          <a:p>
            <a:r>
              <a:rPr lang="en-US"/>
              <a:t>Large image</a:t>
            </a:r>
          </a:p>
        </p:txBody>
      </p:sp>
      <p:sp>
        <p:nvSpPr>
          <p:cNvPr id="2" name="TextBox 1">
            <a:extLst>
              <a:ext uri="{FF2B5EF4-FFF2-40B4-BE49-F238E27FC236}">
                <a16:creationId xmlns:a16="http://schemas.microsoft.com/office/drawing/2014/main" id="{79360254-41A5-4069-865D-07A0BC8591E6}"/>
              </a:ext>
            </a:extLst>
          </p:cNvPr>
          <p:cNvSpPr txBox="1"/>
          <p:nvPr/>
        </p:nvSpPr>
        <p:spPr>
          <a:xfrm>
            <a:off x="818739" y="422014"/>
            <a:ext cx="1054136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References: </a:t>
            </a:r>
            <a:r>
              <a:rPr lang="en-US" dirty="0">
                <a:latin typeface="Times New Roman"/>
                <a:ea typeface="+mn-lt"/>
                <a:cs typeface="Times New Roman"/>
              </a:rPr>
              <a:t>https://docs.google.com/document/d/1X-RHfXRFxaBbKhgfoEd_gVrKFLEe72a0h-9EYsIxaZM/edit?usp=sharing</a:t>
            </a:r>
            <a:endParaRPr lang="en-US" dirty="0">
              <a:latin typeface="Times New Roman"/>
              <a:cs typeface="Times New Roman"/>
            </a:endParaRPr>
          </a:p>
          <a:p>
            <a:endParaRPr lang="en-US" dirty="0">
              <a:latin typeface="Times New Roman"/>
              <a:cs typeface="Times New Roman"/>
            </a:endParaRPr>
          </a:p>
        </p:txBody>
      </p:sp>
      <p:pic>
        <p:nvPicPr>
          <p:cNvPr id="4" name="Picture 3" descr="A logo with a green background&#10;&#10;Description automatically generated">
            <a:extLst>
              <a:ext uri="{FF2B5EF4-FFF2-40B4-BE49-F238E27FC236}">
                <a16:creationId xmlns:a16="http://schemas.microsoft.com/office/drawing/2014/main" id="{A7B8593B-25EB-820E-C147-5D1744365C53}"/>
              </a:ext>
            </a:extLst>
          </p:cNvPr>
          <p:cNvPicPr>
            <a:picLocks noChangeAspect="1"/>
          </p:cNvPicPr>
          <p:nvPr/>
        </p:nvPicPr>
        <p:blipFill>
          <a:blip r:embed="rId2"/>
          <a:stretch>
            <a:fillRect/>
          </a:stretch>
        </p:blipFill>
        <p:spPr>
          <a:xfrm>
            <a:off x="1424473" y="2058474"/>
            <a:ext cx="2002095" cy="2027349"/>
          </a:xfrm>
          <a:prstGeom prst="rect">
            <a:avLst/>
          </a:prstGeom>
        </p:spPr>
      </p:pic>
      <p:pic>
        <p:nvPicPr>
          <p:cNvPr id="7" name="Picture 6" descr="A blue and yellow snake logo&#10;&#10;Description automatically generated">
            <a:extLst>
              <a:ext uri="{FF2B5EF4-FFF2-40B4-BE49-F238E27FC236}">
                <a16:creationId xmlns:a16="http://schemas.microsoft.com/office/drawing/2014/main" id="{5BC7E2A4-9E62-DDE4-CBB7-255C0A6A4AC1}"/>
              </a:ext>
            </a:extLst>
          </p:cNvPr>
          <p:cNvPicPr>
            <a:picLocks noChangeAspect="1"/>
          </p:cNvPicPr>
          <p:nvPr/>
        </p:nvPicPr>
        <p:blipFill>
          <a:blip r:embed="rId3"/>
          <a:srcRect l="-132" b="3039"/>
          <a:stretch/>
        </p:blipFill>
        <p:spPr>
          <a:xfrm>
            <a:off x="3494610" y="2056249"/>
            <a:ext cx="7243153" cy="2022077"/>
          </a:xfrm>
          <a:prstGeom prst="rect">
            <a:avLst/>
          </a:prstGeom>
        </p:spPr>
      </p:pic>
    </p:spTree>
    <p:extLst>
      <p:ext uri="{BB962C8B-B14F-4D97-AF65-F5344CB8AC3E}">
        <p14:creationId xmlns:p14="http://schemas.microsoft.com/office/powerpoint/2010/main" val="665219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25B06D-DA5A-4BE1-F660-228286451B17}"/>
              </a:ext>
            </a:extLst>
          </p:cNvPr>
          <p:cNvSpPr>
            <a:spLocks noGrp="1"/>
          </p:cNvSpPr>
          <p:nvPr>
            <p:ph type="ctrTitle"/>
          </p:nvPr>
        </p:nvSpPr>
        <p:spPr>
          <a:xfrm>
            <a:off x="1524003" y="1999615"/>
            <a:ext cx="9144000" cy="2764028"/>
          </a:xfrm>
        </p:spPr>
        <p:txBody>
          <a:bodyPr vert="horz" lIns="91440" tIns="45720" rIns="91440" bIns="45720" rtlCol="0" anchor="ctr">
            <a:normAutofit/>
          </a:bodyPr>
          <a:lstStyle/>
          <a:p>
            <a:pPr algn="ctr"/>
            <a:r>
              <a:rPr lang="en-US" sz="7200"/>
              <a:t>Thank you</a:t>
            </a:r>
            <a:endParaRPr lang="en-US" sz="7200" kern="1200">
              <a:solidFill>
                <a:schemeClr val="tx1"/>
              </a:solidFill>
              <a:latin typeface="+mj-lt"/>
              <a:ea typeface="+mj-ea"/>
              <a:cs typeface="+mj-cs"/>
            </a:endParaRPr>
          </a:p>
        </p:txBody>
      </p:sp>
      <p:sp>
        <p:nvSpPr>
          <p:cNvPr id="8" name="Slide Number Placeholder 7">
            <a:extLst>
              <a:ext uri="{FF2B5EF4-FFF2-40B4-BE49-F238E27FC236}">
                <a16:creationId xmlns:a16="http://schemas.microsoft.com/office/drawing/2014/main" id="{48866654-399E-0520-F36C-51DE710473B0}"/>
              </a:ext>
            </a:extLst>
          </p:cNvPr>
          <p:cNvSpPr>
            <a:spLocks noGrp="1"/>
          </p:cNvSpPr>
          <p:nvPr>
            <p:ph type="sldNum" sz="quarter" idx="20"/>
          </p:nvPr>
        </p:nvSpPr>
        <p:spPr>
          <a:xfrm>
            <a:off x="10489019" y="6356350"/>
            <a:ext cx="1268818" cy="365125"/>
          </a:xfrm>
        </p:spPr>
        <p:txBody>
          <a:bodyPr vert="horz" lIns="91440" tIns="45720" rIns="91440" bIns="45720" rtlCol="0" anchor="ctr">
            <a:normAutofit/>
          </a:bodyPr>
          <a:lstStyle/>
          <a:p>
            <a:pPr algn="r">
              <a:spcAft>
                <a:spcPts val="600"/>
              </a:spcAft>
            </a:pPr>
            <a:fld id="{19B51A1E-902D-48AF-9020-955120F399B6}" type="slidenum">
              <a:rPr lang="en-US" noProof="0">
                <a:solidFill>
                  <a:schemeClr val="tx1">
                    <a:lumMod val="50000"/>
                    <a:lumOff val="50000"/>
                  </a:schemeClr>
                </a:solidFill>
                <a:latin typeface="+mn-lt"/>
              </a:rPr>
              <a:pPr algn="r">
                <a:spcAft>
                  <a:spcPts val="600"/>
                </a:spcAft>
              </a:pPr>
              <a:t>23</a:t>
            </a:fld>
            <a:endParaRPr lang="en-US" noProof="0">
              <a:solidFill>
                <a:schemeClr val="tx1">
                  <a:lumMod val="50000"/>
                  <a:lumOff val="50000"/>
                </a:schemeClr>
              </a:solidFill>
              <a:latin typeface="+mn-lt"/>
            </a:endParaRPr>
          </a:p>
        </p:txBody>
      </p:sp>
    </p:spTree>
    <p:extLst>
      <p:ext uri="{BB962C8B-B14F-4D97-AF65-F5344CB8AC3E}">
        <p14:creationId xmlns:p14="http://schemas.microsoft.com/office/powerpoint/2010/main" val="336258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959ECB-573D-A9A8-C7DA-56ABF41C5A6E}"/>
              </a:ext>
            </a:extLst>
          </p:cNvPr>
          <p:cNvSpPr>
            <a:spLocks noGrp="1"/>
          </p:cNvSpPr>
          <p:nvPr>
            <p:ph type="sldNum" sz="quarter" idx="13"/>
          </p:nvPr>
        </p:nvSpPr>
        <p:spPr/>
        <p:txBody>
          <a:bodyPr/>
          <a:lstStyle/>
          <a:p>
            <a:fld id="{19B51A1E-902D-48AF-9020-955120F399B6}" type="slidenum">
              <a:rPr lang="en-US" noProof="0" smtClean="0"/>
              <a:pPr/>
              <a:t>3</a:t>
            </a:fld>
            <a:endParaRPr lang="en-US" noProof="0"/>
          </a:p>
        </p:txBody>
      </p:sp>
      <p:sp>
        <p:nvSpPr>
          <p:cNvPr id="4" name="Title 3">
            <a:extLst>
              <a:ext uri="{FF2B5EF4-FFF2-40B4-BE49-F238E27FC236}">
                <a16:creationId xmlns:a16="http://schemas.microsoft.com/office/drawing/2014/main" id="{E63E7690-750D-009E-9564-84229641BEF0}"/>
              </a:ext>
            </a:extLst>
          </p:cNvPr>
          <p:cNvSpPr>
            <a:spLocks noGrp="1"/>
          </p:cNvSpPr>
          <p:nvPr>
            <p:ph type="title"/>
          </p:nvPr>
        </p:nvSpPr>
        <p:spPr>
          <a:xfrm>
            <a:off x="432000" y="720099"/>
            <a:ext cx="11328000" cy="432000"/>
          </a:xfrm>
        </p:spPr>
        <p:txBody>
          <a:bodyPr>
            <a:normAutofit fontScale="90000"/>
          </a:bodyPr>
          <a:lstStyle/>
          <a:p>
            <a:r>
              <a:rPr lang="en-IN" u="sng">
                <a:latin typeface="Times New Roman"/>
                <a:cs typeface="Times New Roman"/>
              </a:rPr>
              <a:t>Problem Statement </a:t>
            </a:r>
          </a:p>
        </p:txBody>
      </p:sp>
      <p:sp>
        <p:nvSpPr>
          <p:cNvPr id="6" name="TextBox 5">
            <a:extLst>
              <a:ext uri="{FF2B5EF4-FFF2-40B4-BE49-F238E27FC236}">
                <a16:creationId xmlns:a16="http://schemas.microsoft.com/office/drawing/2014/main" id="{1D116E9E-1DC8-2637-9B74-B320EA3D6253}"/>
              </a:ext>
            </a:extLst>
          </p:cNvPr>
          <p:cNvSpPr txBox="1"/>
          <p:nvPr/>
        </p:nvSpPr>
        <p:spPr>
          <a:xfrm>
            <a:off x="432000" y="1703756"/>
            <a:ext cx="11226600" cy="4154984"/>
          </a:xfrm>
          <a:prstGeom prst="rect">
            <a:avLst/>
          </a:prstGeom>
          <a:noFill/>
        </p:spPr>
        <p:txBody>
          <a:bodyPr wrap="square" lIns="91440" tIns="45720" rIns="91440" bIns="45720" rtlCol="0" anchor="t">
            <a:spAutoFit/>
          </a:bodyPr>
          <a:lstStyle/>
          <a:p>
            <a:r>
              <a:rPr lang="en-US" sz="2400">
                <a:latin typeface="Times New Roman"/>
                <a:cs typeface="Times New Roman"/>
              </a:rPr>
              <a:t>With the aging of Populations across the world, there has never been a better time to understand the factors affecting cognitive health. This survey-based dataset cover older adults in the area of cognitive health regarding factors such as memory issues, mental well-being, and the ability to perform daily activities. By analyzing the variations across demographic groups such as age, gender, and other characteristics the study looks to identify early signs of Alzheimer’s disease. The insights derived will support healthcare professionals in improving early detection, guide targeted interventions and inform public health strategies that promote healthy aging. </a:t>
            </a:r>
            <a:r>
              <a:rPr lang="en-US" sz="2400">
                <a:latin typeface="Times New Roman"/>
                <a:ea typeface="+mn-lt"/>
                <a:cs typeface="+mn-lt"/>
              </a:rPr>
              <a:t> Our data was published by the Behavioral Risk Factor Surveillance System (BRFSS), which is a comprehensive, nationwide survey conducted by the Centers for Disease Control and Prevention (CDC).</a:t>
            </a:r>
            <a:endParaRPr lang="en-US" sz="2400">
              <a:latin typeface="Times New Roman"/>
              <a:cs typeface="Times New Roman"/>
            </a:endParaRPr>
          </a:p>
          <a:p>
            <a:endParaRPr lang="en-US" sz="2400">
              <a:latin typeface="Times New Roman"/>
              <a:cs typeface="Times New Roman"/>
            </a:endParaRPr>
          </a:p>
        </p:txBody>
      </p:sp>
    </p:spTree>
    <p:extLst>
      <p:ext uri="{BB962C8B-B14F-4D97-AF65-F5344CB8AC3E}">
        <p14:creationId xmlns:p14="http://schemas.microsoft.com/office/powerpoint/2010/main" val="4062233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1FF504-F21D-BA7E-0926-F3B87361EB71}"/>
              </a:ext>
            </a:extLst>
          </p:cNvPr>
          <p:cNvSpPr>
            <a:spLocks noGrp="1"/>
          </p:cNvSpPr>
          <p:nvPr>
            <p:ph type="sldNum" sz="quarter" idx="13"/>
          </p:nvPr>
        </p:nvSpPr>
        <p:spPr/>
        <p:txBody>
          <a:bodyPr/>
          <a:lstStyle/>
          <a:p>
            <a:fld id="{19B51A1E-902D-48AF-9020-955120F399B6}" type="slidenum">
              <a:rPr lang="en-US" noProof="0" smtClean="0"/>
              <a:pPr/>
              <a:t>4</a:t>
            </a:fld>
            <a:endParaRPr lang="en-US" noProof="0"/>
          </a:p>
        </p:txBody>
      </p:sp>
      <p:sp>
        <p:nvSpPr>
          <p:cNvPr id="4" name="Title 3">
            <a:extLst>
              <a:ext uri="{FF2B5EF4-FFF2-40B4-BE49-F238E27FC236}">
                <a16:creationId xmlns:a16="http://schemas.microsoft.com/office/drawing/2014/main" id="{6CCA87E3-F520-9DF5-4720-629E64715DB9}"/>
              </a:ext>
            </a:extLst>
          </p:cNvPr>
          <p:cNvSpPr>
            <a:spLocks noGrp="1"/>
          </p:cNvSpPr>
          <p:nvPr>
            <p:ph type="title"/>
          </p:nvPr>
        </p:nvSpPr>
        <p:spPr>
          <a:xfrm>
            <a:off x="838200" y="365125"/>
            <a:ext cx="10515600" cy="756747"/>
          </a:xfrm>
        </p:spPr>
        <p:txBody>
          <a:bodyPr/>
          <a:lstStyle/>
          <a:p>
            <a:r>
              <a:rPr lang="en-IN" u="sng">
                <a:latin typeface="Times New Roman"/>
                <a:cs typeface="Times New Roman"/>
              </a:rPr>
              <a:t>Business Understanding </a:t>
            </a:r>
          </a:p>
        </p:txBody>
      </p:sp>
      <p:sp>
        <p:nvSpPr>
          <p:cNvPr id="5" name="TextBox 4">
            <a:extLst>
              <a:ext uri="{FF2B5EF4-FFF2-40B4-BE49-F238E27FC236}">
                <a16:creationId xmlns:a16="http://schemas.microsoft.com/office/drawing/2014/main" id="{A0B24BA4-BB49-CE33-1E64-FAB1EDAE211E}"/>
              </a:ext>
            </a:extLst>
          </p:cNvPr>
          <p:cNvSpPr txBox="1"/>
          <p:nvPr/>
        </p:nvSpPr>
        <p:spPr>
          <a:xfrm>
            <a:off x="775667" y="1121872"/>
            <a:ext cx="1023415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2400">
                <a:latin typeface="Times New Roman"/>
                <a:cs typeface="Times New Roman"/>
              </a:rPr>
              <a:t>The goal of cognitive progression in health is early detection of disorders in cognition before these disorders have adverse health consequences.</a:t>
            </a:r>
          </a:p>
          <a:p>
            <a:pPr marL="285750" indent="-285750">
              <a:buFont typeface="Wingdings"/>
              <a:buChar char="q"/>
            </a:pPr>
            <a:r>
              <a:rPr lang="en-US" sz="2400">
                <a:latin typeface="Times New Roman"/>
                <a:cs typeface="Times New Roman"/>
              </a:rPr>
              <a:t>This helps in understanding who or which groups are at risk of developing conditions such as memory loss and finding ways to support them, thus reducing suffering from such conditions as dementia.</a:t>
            </a:r>
          </a:p>
          <a:p>
            <a:pPr marL="285750" indent="-285750">
              <a:buFont typeface="Wingdings"/>
              <a:buChar char="q"/>
            </a:pPr>
            <a:r>
              <a:rPr lang="en-US" sz="2400">
                <a:latin typeface="Times New Roman"/>
                <a:cs typeface="Times New Roman"/>
              </a:rPr>
              <a:t>It improves the quality of healthcare and helps in formulating public health policies that deal with the many problems associated with aging.</a:t>
            </a:r>
          </a:p>
          <a:p>
            <a:pPr marL="285750" indent="-285750">
              <a:buFont typeface="Wingdings"/>
              <a:buChar char="q"/>
            </a:pPr>
            <a:r>
              <a:rPr lang="en-US" sz="2400">
                <a:latin typeface="Times New Roman"/>
                <a:cs typeface="Times New Roman"/>
              </a:rPr>
              <a:t>It aids in decision-making on resource allocation, promotes awareness and concern, and improves the well-being of the elderly.</a:t>
            </a:r>
          </a:p>
          <a:p>
            <a:pPr marL="285750" indent="-285750">
              <a:buFont typeface="Wingdings"/>
              <a:buChar char="q"/>
            </a:pPr>
            <a:r>
              <a:rPr lang="en-US" sz="2400">
                <a:latin typeface="Times New Roman"/>
                <a:cs typeface="Times New Roman"/>
              </a:rPr>
              <a:t>It also encourages practical steps toward decreasing the burden of cognitive decline to ensure better results for individuals and communities.</a:t>
            </a:r>
          </a:p>
        </p:txBody>
      </p:sp>
    </p:spTree>
    <p:extLst>
      <p:ext uri="{BB962C8B-B14F-4D97-AF65-F5344CB8AC3E}">
        <p14:creationId xmlns:p14="http://schemas.microsoft.com/office/powerpoint/2010/main" val="235487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2485B8-29F2-86FD-72E8-87BB5BBFA169}"/>
              </a:ext>
            </a:extLst>
          </p:cNvPr>
          <p:cNvSpPr>
            <a:spLocks noGrp="1"/>
          </p:cNvSpPr>
          <p:nvPr>
            <p:ph type="sldNum" sz="quarter" idx="13"/>
          </p:nvPr>
        </p:nvSpPr>
        <p:spPr/>
        <p:txBody>
          <a:bodyPr/>
          <a:lstStyle/>
          <a:p>
            <a:fld id="{19B51A1E-902D-48AF-9020-955120F399B6}" type="slidenum">
              <a:rPr lang="en-US" noProof="0" smtClean="0"/>
              <a:pPr/>
              <a:t>5</a:t>
            </a:fld>
            <a:endParaRPr lang="en-US" noProof="0"/>
          </a:p>
        </p:txBody>
      </p:sp>
      <p:sp>
        <p:nvSpPr>
          <p:cNvPr id="4" name="Title 3">
            <a:extLst>
              <a:ext uri="{FF2B5EF4-FFF2-40B4-BE49-F238E27FC236}">
                <a16:creationId xmlns:a16="http://schemas.microsoft.com/office/drawing/2014/main" id="{D951A944-4CD2-F88A-F8DF-5A391401902B}"/>
              </a:ext>
            </a:extLst>
          </p:cNvPr>
          <p:cNvSpPr>
            <a:spLocks noGrp="1"/>
          </p:cNvSpPr>
          <p:nvPr>
            <p:ph type="title"/>
          </p:nvPr>
        </p:nvSpPr>
        <p:spPr>
          <a:xfrm>
            <a:off x="838200" y="365125"/>
            <a:ext cx="10515600" cy="574296"/>
          </a:xfrm>
        </p:spPr>
        <p:txBody>
          <a:bodyPr>
            <a:normAutofit fontScale="90000"/>
          </a:bodyPr>
          <a:lstStyle/>
          <a:p>
            <a:r>
              <a:rPr lang="en-IN">
                <a:latin typeface="Times New Roman"/>
                <a:cs typeface="Times New Roman"/>
              </a:rPr>
              <a:t>Data Understanding</a:t>
            </a:r>
          </a:p>
        </p:txBody>
      </p:sp>
      <p:sp>
        <p:nvSpPr>
          <p:cNvPr id="5" name="Text Placeholder 4">
            <a:extLst>
              <a:ext uri="{FF2B5EF4-FFF2-40B4-BE49-F238E27FC236}">
                <a16:creationId xmlns:a16="http://schemas.microsoft.com/office/drawing/2014/main" id="{19A7DF14-1CF7-1CC0-4A24-C07128F986F9}"/>
              </a:ext>
            </a:extLst>
          </p:cNvPr>
          <p:cNvSpPr>
            <a:spLocks noGrp="1"/>
          </p:cNvSpPr>
          <p:nvPr>
            <p:ph type="body" sz="quarter" idx="14"/>
          </p:nvPr>
        </p:nvSpPr>
        <p:spPr>
          <a:xfrm>
            <a:off x="498310" y="-512287"/>
            <a:ext cx="11105625" cy="4976626"/>
          </a:xfrm>
        </p:spPr>
        <p:txBody>
          <a:bodyPr/>
          <a:lstStyle/>
          <a:p>
            <a:pPr algn="l"/>
            <a:r>
              <a:rPr lang="en-IN" sz="2000">
                <a:latin typeface="Times New Roman"/>
                <a:ea typeface="+mn-lt"/>
                <a:cs typeface="+mn-lt"/>
              </a:rPr>
              <a:t>The dataset “Alzheimer’s Disease and Healthy Ageing” contains </a:t>
            </a:r>
            <a:r>
              <a:rPr lang="en-IN" sz="2000" b="1">
                <a:latin typeface="Times New Roman"/>
                <a:ea typeface="+mn-lt"/>
                <a:cs typeface="+mn-lt"/>
              </a:rPr>
              <a:t>284,142</a:t>
            </a:r>
            <a:r>
              <a:rPr lang="en-IN" sz="2000">
                <a:latin typeface="Times New Roman"/>
                <a:ea typeface="+mn-lt"/>
                <a:cs typeface="+mn-lt"/>
              </a:rPr>
              <a:t> rows and </a:t>
            </a:r>
            <a:r>
              <a:rPr lang="en-IN" sz="2000" b="1">
                <a:latin typeface="Times New Roman"/>
                <a:ea typeface="+mn-lt"/>
                <a:cs typeface="+mn-lt"/>
              </a:rPr>
              <a:t>31 </a:t>
            </a:r>
            <a:r>
              <a:rPr lang="en-IN" sz="2000">
                <a:latin typeface="Times New Roman"/>
                <a:ea typeface="+mn-lt"/>
                <a:cs typeface="+mn-lt"/>
              </a:rPr>
              <a:t>columns, which include year, location, mental health topics, demographic stratifications, and detailed questions about aging and mental health metrics.</a:t>
            </a:r>
            <a:endParaRPr lang="en-IN" sz="2000">
              <a:latin typeface="Times New Roman"/>
              <a:cs typeface="Times New Roman"/>
            </a:endParaRPr>
          </a:p>
          <a:p>
            <a:pPr marL="342900" indent="-342900" algn="l">
              <a:buFont typeface="Wingdings" panose="020B0604020202020204" pitchFamily="34" charset="0"/>
              <a:buChar char="q"/>
            </a:pPr>
            <a:endParaRPr lang="en-IN" sz="2000">
              <a:latin typeface="Times New Roman"/>
              <a:ea typeface="+mn-lt"/>
              <a:cs typeface="+mn-lt"/>
            </a:endParaRPr>
          </a:p>
          <a:p>
            <a:pPr marL="342900" indent="-342900" algn="l">
              <a:buFont typeface="Wingdings" panose="020B0604020202020204" pitchFamily="34" charset="0"/>
              <a:buChar char="q"/>
            </a:pPr>
            <a:endParaRPr lang="en-IN" sz="1800">
              <a:latin typeface="Times New Roman"/>
              <a:cs typeface="Times New Roman"/>
            </a:endParaRPr>
          </a:p>
        </p:txBody>
      </p:sp>
      <p:graphicFrame>
        <p:nvGraphicFramePr>
          <p:cNvPr id="2" name="Table 1">
            <a:extLst>
              <a:ext uri="{FF2B5EF4-FFF2-40B4-BE49-F238E27FC236}">
                <a16:creationId xmlns:a16="http://schemas.microsoft.com/office/drawing/2014/main" id="{1958889E-7B3B-80A5-2DDD-97FB5E220F79}"/>
              </a:ext>
            </a:extLst>
          </p:cNvPr>
          <p:cNvGraphicFramePr>
            <a:graphicFrameLocks noGrp="1"/>
          </p:cNvGraphicFramePr>
          <p:nvPr>
            <p:extLst>
              <p:ext uri="{D42A27DB-BD31-4B8C-83A1-F6EECF244321}">
                <p14:modId xmlns:p14="http://schemas.microsoft.com/office/powerpoint/2010/main" val="4162958166"/>
              </p:ext>
            </p:extLst>
          </p:nvPr>
        </p:nvGraphicFramePr>
        <p:xfrm>
          <a:off x="508335" y="2167127"/>
          <a:ext cx="11095600" cy="4128933"/>
        </p:xfrm>
        <a:graphic>
          <a:graphicData uri="http://schemas.openxmlformats.org/drawingml/2006/table">
            <a:tbl>
              <a:tblPr firstRow="1" bandRow="1">
                <a:tableStyleId>{616DA210-FB5B-4158-B5E0-FEB733F419BA}</a:tableStyleId>
              </a:tblPr>
              <a:tblGrid>
                <a:gridCol w="5547800">
                  <a:extLst>
                    <a:ext uri="{9D8B030D-6E8A-4147-A177-3AD203B41FA5}">
                      <a16:colId xmlns:a16="http://schemas.microsoft.com/office/drawing/2014/main" val="1488891410"/>
                    </a:ext>
                  </a:extLst>
                </a:gridCol>
                <a:gridCol w="5547800">
                  <a:extLst>
                    <a:ext uri="{9D8B030D-6E8A-4147-A177-3AD203B41FA5}">
                      <a16:colId xmlns:a16="http://schemas.microsoft.com/office/drawing/2014/main" val="185585304"/>
                    </a:ext>
                  </a:extLst>
                </a:gridCol>
              </a:tblGrid>
              <a:tr h="343805">
                <a:tc>
                  <a:txBody>
                    <a:bodyPr/>
                    <a:lstStyle/>
                    <a:p>
                      <a:r>
                        <a:rPr lang="en-IN" sz="1800">
                          <a:solidFill>
                            <a:schemeClr val="tx1"/>
                          </a:solidFill>
                          <a:latin typeface="Times New Roman"/>
                        </a:rPr>
                        <a:t>Columns</a:t>
                      </a:r>
                      <a:r>
                        <a:rPr lang="en-IN" sz="1800">
                          <a:solidFill>
                            <a:srgbClr val="FFC000"/>
                          </a:solidFill>
                          <a:latin typeface="Times New Roman"/>
                        </a:rPr>
                        <a:t> </a:t>
                      </a:r>
                    </a:p>
                  </a:txBody>
                  <a:tcPr/>
                </a:tc>
                <a:tc>
                  <a:txBody>
                    <a:bodyPr/>
                    <a:lstStyle/>
                    <a:p>
                      <a:r>
                        <a:rPr lang="en-IN" sz="1800">
                          <a:latin typeface="Times New Roman"/>
                        </a:rPr>
                        <a:t>Description </a:t>
                      </a:r>
                    </a:p>
                  </a:txBody>
                  <a:tcPr/>
                </a:tc>
                <a:extLst>
                  <a:ext uri="{0D108BD9-81ED-4DB2-BD59-A6C34878D82A}">
                    <a16:rowId xmlns:a16="http://schemas.microsoft.com/office/drawing/2014/main" val="2601939068"/>
                  </a:ext>
                </a:extLst>
              </a:tr>
              <a:tr h="601658">
                <a:tc>
                  <a:txBody>
                    <a:bodyPr/>
                    <a:lstStyle/>
                    <a:p>
                      <a:r>
                        <a:rPr lang="en-IN" sz="1800">
                          <a:latin typeface="Times New Roman"/>
                        </a:rPr>
                        <a:t>YearStart/YearEnd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a:latin typeface="Times New Roman"/>
                        </a:rPr>
                        <a:t>Specifies the year of data collection</a:t>
                      </a:r>
                    </a:p>
                    <a:p>
                      <a:endParaRPr lang="en-IN" sz="1800">
                        <a:latin typeface="Times New Roman"/>
                      </a:endParaRPr>
                    </a:p>
                  </a:txBody>
                  <a:tcPr/>
                </a:tc>
                <a:extLst>
                  <a:ext uri="{0D108BD9-81ED-4DB2-BD59-A6C34878D82A}">
                    <a16:rowId xmlns:a16="http://schemas.microsoft.com/office/drawing/2014/main" val="3323023806"/>
                  </a:ext>
                </a:extLst>
              </a:tr>
              <a:tr h="601658">
                <a:tc>
                  <a:txBody>
                    <a:bodyPr/>
                    <a:lstStyle/>
                    <a:p>
                      <a:r>
                        <a:rPr lang="en-IN" sz="1800">
                          <a:latin typeface="Times New Roman"/>
                        </a:rPr>
                        <a:t>LocationDesc</a:t>
                      </a:r>
                    </a:p>
                  </a:txBody>
                  <a:tcPr/>
                </a:tc>
                <a:tc>
                  <a:txBody>
                    <a:bodyPr/>
                    <a:lstStyle/>
                    <a:p>
                      <a:r>
                        <a:rPr lang="en-IN" sz="1800">
                          <a:latin typeface="Times New Roman"/>
                        </a:rPr>
                        <a:t>Provides information about location where the data is collected from.</a:t>
                      </a:r>
                    </a:p>
                  </a:txBody>
                  <a:tcPr/>
                </a:tc>
                <a:extLst>
                  <a:ext uri="{0D108BD9-81ED-4DB2-BD59-A6C34878D82A}">
                    <a16:rowId xmlns:a16="http://schemas.microsoft.com/office/drawing/2014/main" val="2013694033"/>
                  </a:ext>
                </a:extLst>
              </a:tr>
              <a:tr h="562773">
                <a:tc>
                  <a:txBody>
                    <a:bodyPr/>
                    <a:lstStyle/>
                    <a:p>
                      <a:r>
                        <a:rPr lang="en-IN" sz="1800">
                          <a:latin typeface="Times New Roman"/>
                        </a:rPr>
                        <a:t>Question</a:t>
                      </a:r>
                    </a:p>
                  </a:txBody>
                  <a:tcPr/>
                </a:tc>
                <a:tc>
                  <a:txBody>
                    <a:bodyPr/>
                    <a:lstStyle/>
                    <a:p>
                      <a:r>
                        <a:rPr lang="en-IN" sz="1800">
                          <a:latin typeface="Times New Roman"/>
                        </a:rPr>
                        <a:t>Gives the context about the data collected </a:t>
                      </a:r>
                    </a:p>
                  </a:txBody>
                  <a:tcPr/>
                </a:tc>
                <a:extLst>
                  <a:ext uri="{0D108BD9-81ED-4DB2-BD59-A6C34878D82A}">
                    <a16:rowId xmlns:a16="http://schemas.microsoft.com/office/drawing/2014/main" val="1357214735"/>
                  </a:ext>
                </a:extLst>
              </a:tr>
              <a:tr h="343805">
                <a:tc>
                  <a:txBody>
                    <a:bodyPr/>
                    <a:lstStyle/>
                    <a:p>
                      <a:r>
                        <a:rPr lang="en-IN" sz="1800">
                          <a:latin typeface="Times New Roman"/>
                        </a:rPr>
                        <a:t>Data_Value </a:t>
                      </a:r>
                    </a:p>
                  </a:txBody>
                  <a:tcPr/>
                </a:tc>
                <a:tc>
                  <a:txBody>
                    <a:bodyPr/>
                    <a:lstStyle/>
                    <a:p>
                      <a:r>
                        <a:rPr lang="en-IN" sz="1800">
                          <a:latin typeface="Times New Roman"/>
                        </a:rPr>
                        <a:t>Responses to the questions asked in the survey.</a:t>
                      </a:r>
                    </a:p>
                  </a:txBody>
                  <a:tcPr/>
                </a:tc>
                <a:extLst>
                  <a:ext uri="{0D108BD9-81ED-4DB2-BD59-A6C34878D82A}">
                    <a16:rowId xmlns:a16="http://schemas.microsoft.com/office/drawing/2014/main" val="3442132715"/>
                  </a:ext>
                </a:extLst>
              </a:tr>
              <a:tr h="858275">
                <a:tc>
                  <a:txBody>
                    <a:bodyPr/>
                    <a:lstStyle/>
                    <a:p>
                      <a:r>
                        <a:rPr lang="en-IN" sz="1800">
                          <a:latin typeface="Times New Roman"/>
                        </a:rPr>
                        <a:t>Confidence_Limits</a:t>
                      </a:r>
                      <a:endParaRPr lang="en-IN" sz="1800">
                        <a:solidFill>
                          <a:srgbClr val="FFFFFF"/>
                        </a:solidFill>
                        <a:latin typeface="Times New Roman"/>
                      </a:endParaRPr>
                    </a:p>
                  </a:txBody>
                  <a:tcPr/>
                </a:tc>
                <a:tc>
                  <a:txBody>
                    <a:bodyPr/>
                    <a:lstStyle/>
                    <a:p>
                      <a:pPr lvl="0">
                        <a:buNone/>
                      </a:pPr>
                      <a:r>
                        <a:rPr lang="en-IN" sz="1800" u="none" strike="noStrike" noProof="0">
                          <a:latin typeface="Times New Roman"/>
                        </a:rPr>
                        <a:t>Lower and upper bounds of confidence limits while giving responses to questions in the form of data value.</a:t>
                      </a:r>
                      <a:endParaRPr lang="en-US" sz="1800">
                        <a:latin typeface="Times New Roman"/>
                      </a:endParaRPr>
                    </a:p>
                  </a:txBody>
                  <a:tcPr/>
                </a:tc>
                <a:extLst>
                  <a:ext uri="{0D108BD9-81ED-4DB2-BD59-A6C34878D82A}">
                    <a16:rowId xmlns:a16="http://schemas.microsoft.com/office/drawing/2014/main" val="3279069168"/>
                  </a:ext>
                </a:extLst>
              </a:tr>
              <a:tr h="601658">
                <a:tc>
                  <a:txBody>
                    <a:bodyPr/>
                    <a:lstStyle/>
                    <a:p>
                      <a:pPr lvl="0">
                        <a:buNone/>
                      </a:pPr>
                      <a:r>
                        <a:rPr lang="en-IN" sz="1800" u="none" strike="noStrike" noProof="0">
                          <a:latin typeface="Times New Roman"/>
                        </a:rPr>
                        <a:t>Stratification</a:t>
                      </a:r>
                      <a:endParaRPr lang="en-US" sz="1800">
                        <a:latin typeface="Times New Roman"/>
                      </a:endParaRPr>
                    </a:p>
                  </a:txBody>
                  <a:tcPr/>
                </a:tc>
                <a:tc>
                  <a:txBody>
                    <a:bodyPr/>
                    <a:lstStyle/>
                    <a:p>
                      <a:r>
                        <a:rPr lang="en-IN" sz="1800">
                          <a:latin typeface="Times New Roman"/>
                        </a:rPr>
                        <a:t>Classification of the individual for whom we have our response for. (Gender, Race/</a:t>
                      </a:r>
                      <a:r>
                        <a:rPr lang="en-IN" sz="1800" err="1">
                          <a:latin typeface="Times New Roman"/>
                        </a:rPr>
                        <a:t>Ethinicity</a:t>
                      </a:r>
                      <a:r>
                        <a:rPr lang="en-IN" sz="1800">
                          <a:latin typeface="Times New Roman"/>
                        </a:rPr>
                        <a:t> )</a:t>
                      </a:r>
                    </a:p>
                  </a:txBody>
                  <a:tcPr/>
                </a:tc>
                <a:extLst>
                  <a:ext uri="{0D108BD9-81ED-4DB2-BD59-A6C34878D82A}">
                    <a16:rowId xmlns:a16="http://schemas.microsoft.com/office/drawing/2014/main" val="3227566601"/>
                  </a:ext>
                </a:extLst>
              </a:tr>
            </a:tbl>
          </a:graphicData>
        </a:graphic>
      </p:graphicFrame>
    </p:spTree>
    <p:extLst>
      <p:ext uri="{BB962C8B-B14F-4D97-AF65-F5344CB8AC3E}">
        <p14:creationId xmlns:p14="http://schemas.microsoft.com/office/powerpoint/2010/main" val="3151825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E64D53C-D1F4-1A8B-C6DE-C953CD406685}"/>
              </a:ext>
            </a:extLst>
          </p:cNvPr>
          <p:cNvSpPr>
            <a:spLocks noGrp="1"/>
          </p:cNvSpPr>
          <p:nvPr>
            <p:ph type="sldNum" sz="quarter" idx="13"/>
          </p:nvPr>
        </p:nvSpPr>
        <p:spPr/>
        <p:txBody>
          <a:bodyPr/>
          <a:lstStyle/>
          <a:p>
            <a:fld id="{19B51A1E-902D-48AF-9020-955120F399B6}" type="slidenum">
              <a:rPr lang="en-US" noProof="0" smtClean="0"/>
              <a:pPr/>
              <a:t>6</a:t>
            </a:fld>
            <a:endParaRPr lang="en-US" noProof="0"/>
          </a:p>
        </p:txBody>
      </p:sp>
      <p:pic>
        <p:nvPicPr>
          <p:cNvPr id="6" name="Picture 5" descr="A screenshot of a computer&#10;&#10;Description automatically generated">
            <a:extLst>
              <a:ext uri="{FF2B5EF4-FFF2-40B4-BE49-F238E27FC236}">
                <a16:creationId xmlns:a16="http://schemas.microsoft.com/office/drawing/2014/main" id="{374C56B0-EEFE-2086-2E8E-791E347DA1FE}"/>
              </a:ext>
            </a:extLst>
          </p:cNvPr>
          <p:cNvPicPr>
            <a:picLocks noChangeAspect="1"/>
          </p:cNvPicPr>
          <p:nvPr/>
        </p:nvPicPr>
        <p:blipFill>
          <a:blip r:embed="rId2"/>
          <a:stretch>
            <a:fillRect/>
          </a:stretch>
        </p:blipFill>
        <p:spPr>
          <a:xfrm>
            <a:off x="256957" y="725451"/>
            <a:ext cx="3370222" cy="5410786"/>
          </a:xfrm>
          <a:prstGeom prst="rect">
            <a:avLst/>
          </a:prstGeom>
        </p:spPr>
      </p:pic>
      <p:sp>
        <p:nvSpPr>
          <p:cNvPr id="4" name="TextBox 3">
            <a:extLst>
              <a:ext uri="{FF2B5EF4-FFF2-40B4-BE49-F238E27FC236}">
                <a16:creationId xmlns:a16="http://schemas.microsoft.com/office/drawing/2014/main" id="{D7A50019-6DBE-85F7-8660-474FB967B20E}"/>
              </a:ext>
            </a:extLst>
          </p:cNvPr>
          <p:cNvSpPr txBox="1"/>
          <p:nvPr/>
        </p:nvSpPr>
        <p:spPr>
          <a:xfrm>
            <a:off x="363329" y="186813"/>
            <a:ext cx="5605891" cy="584775"/>
          </a:xfrm>
          <a:prstGeom prst="rect">
            <a:avLst/>
          </a:prstGeom>
          <a:noFill/>
        </p:spPr>
        <p:txBody>
          <a:bodyPr wrap="square" rtlCol="0">
            <a:spAutoFit/>
          </a:bodyPr>
          <a:lstStyle/>
          <a:p>
            <a:r>
              <a:rPr lang="en-IN" sz="3200" b="1"/>
              <a:t>Before Preprocessing </a:t>
            </a:r>
          </a:p>
        </p:txBody>
      </p:sp>
      <p:pic>
        <p:nvPicPr>
          <p:cNvPr id="5" name="Picture 4" descr="A screenshot of a computer&#10;&#10;Description automatically generated">
            <a:extLst>
              <a:ext uri="{FF2B5EF4-FFF2-40B4-BE49-F238E27FC236}">
                <a16:creationId xmlns:a16="http://schemas.microsoft.com/office/drawing/2014/main" id="{5863AD5B-6D88-8D6A-C761-A53BBB56DDD5}"/>
              </a:ext>
            </a:extLst>
          </p:cNvPr>
          <p:cNvPicPr>
            <a:picLocks noChangeAspect="1"/>
          </p:cNvPicPr>
          <p:nvPr/>
        </p:nvPicPr>
        <p:blipFill>
          <a:blip r:embed="rId3"/>
          <a:stretch>
            <a:fillRect/>
          </a:stretch>
        </p:blipFill>
        <p:spPr>
          <a:xfrm>
            <a:off x="7290983" y="780054"/>
            <a:ext cx="4436298" cy="5404351"/>
          </a:xfrm>
          <a:prstGeom prst="rect">
            <a:avLst/>
          </a:prstGeom>
        </p:spPr>
      </p:pic>
      <p:sp>
        <p:nvSpPr>
          <p:cNvPr id="8" name="TextBox 7">
            <a:extLst>
              <a:ext uri="{FF2B5EF4-FFF2-40B4-BE49-F238E27FC236}">
                <a16:creationId xmlns:a16="http://schemas.microsoft.com/office/drawing/2014/main" id="{5337D341-7728-9259-3936-61B612D6C2B3}"/>
              </a:ext>
            </a:extLst>
          </p:cNvPr>
          <p:cNvSpPr txBox="1"/>
          <p:nvPr/>
        </p:nvSpPr>
        <p:spPr>
          <a:xfrm flipH="1">
            <a:off x="7252609" y="271142"/>
            <a:ext cx="4680240" cy="584775"/>
          </a:xfrm>
          <a:prstGeom prst="rect">
            <a:avLst/>
          </a:prstGeom>
          <a:noFill/>
        </p:spPr>
        <p:txBody>
          <a:bodyPr wrap="square" lIns="91440" tIns="45720" rIns="91440" bIns="45720" rtlCol="0" anchor="t">
            <a:spAutoFit/>
          </a:bodyPr>
          <a:lstStyle/>
          <a:p>
            <a:r>
              <a:rPr lang="en-IN" sz="3200" b="1"/>
              <a:t>After Preprocessing </a:t>
            </a:r>
          </a:p>
        </p:txBody>
      </p:sp>
      <p:pic>
        <p:nvPicPr>
          <p:cNvPr id="2" name="Picture 1" descr="A screenshot of a computer program&#10;&#10;Description automatically generated">
            <a:extLst>
              <a:ext uri="{FF2B5EF4-FFF2-40B4-BE49-F238E27FC236}">
                <a16:creationId xmlns:a16="http://schemas.microsoft.com/office/drawing/2014/main" id="{28328481-7660-BCED-6A4F-3A1A0FA4F49A}"/>
              </a:ext>
            </a:extLst>
          </p:cNvPr>
          <p:cNvPicPr>
            <a:picLocks noChangeAspect="1"/>
          </p:cNvPicPr>
          <p:nvPr/>
        </p:nvPicPr>
        <p:blipFill>
          <a:blip r:embed="rId4"/>
          <a:stretch>
            <a:fillRect/>
          </a:stretch>
        </p:blipFill>
        <p:spPr>
          <a:xfrm>
            <a:off x="3625845" y="727262"/>
            <a:ext cx="3528368" cy="4114800"/>
          </a:xfrm>
          <a:prstGeom prst="rect">
            <a:avLst/>
          </a:prstGeom>
        </p:spPr>
      </p:pic>
    </p:spTree>
    <p:extLst>
      <p:ext uri="{BB962C8B-B14F-4D97-AF65-F5344CB8AC3E}">
        <p14:creationId xmlns:p14="http://schemas.microsoft.com/office/powerpoint/2010/main" val="276483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FC5CFBC-4B3A-2866-96C4-6E3BD2E0D2AF}"/>
              </a:ext>
            </a:extLst>
          </p:cNvPr>
          <p:cNvSpPr>
            <a:spLocks noGrp="1"/>
          </p:cNvSpPr>
          <p:nvPr>
            <p:ph type="title"/>
          </p:nvPr>
        </p:nvSpPr>
        <p:spPr>
          <a:xfrm>
            <a:off x="838200" y="567505"/>
            <a:ext cx="10515600" cy="1133693"/>
          </a:xfrm>
        </p:spPr>
        <p:txBody>
          <a:bodyPr vert="horz" lIns="91440" tIns="45720" rIns="91440" bIns="45720" rtlCol="0" anchor="ctr">
            <a:normAutofit/>
          </a:bodyPr>
          <a:lstStyle/>
          <a:p>
            <a:r>
              <a:rPr lang="en-US" sz="5200" u="sng" kern="1200">
                <a:solidFill>
                  <a:schemeClr val="tx1"/>
                </a:solidFill>
                <a:latin typeface="+mj-lt"/>
                <a:ea typeface="+mj-ea"/>
                <a:cs typeface="+mj-cs"/>
              </a:rPr>
              <a:t>Data Preprocessing</a:t>
            </a:r>
          </a:p>
        </p:txBody>
      </p:sp>
      <p:sp>
        <p:nvSpPr>
          <p:cNvPr id="3" name="Slide Number Placeholder 2">
            <a:extLst>
              <a:ext uri="{FF2B5EF4-FFF2-40B4-BE49-F238E27FC236}">
                <a16:creationId xmlns:a16="http://schemas.microsoft.com/office/drawing/2014/main" id="{D2534D40-6399-BCEF-DBA8-505015F1C3F9}"/>
              </a:ext>
            </a:extLst>
          </p:cNvPr>
          <p:cNvSpPr>
            <a:spLocks noGrp="1"/>
          </p:cNvSpPr>
          <p:nvPr>
            <p:ph type="sldNum" sz="quarter" idx="13"/>
          </p:nvPr>
        </p:nvSpPr>
        <p:spPr>
          <a:xfrm>
            <a:off x="8610600" y="6356350"/>
            <a:ext cx="2743200" cy="365125"/>
          </a:xfrm>
        </p:spPr>
        <p:txBody>
          <a:bodyPr vert="horz" lIns="91440" tIns="45720" rIns="91440" bIns="45720" rtlCol="0" anchor="ctr">
            <a:normAutofit/>
          </a:bodyPr>
          <a:lstStyle/>
          <a:p>
            <a:pPr>
              <a:spcAft>
                <a:spcPts val="600"/>
              </a:spcAft>
            </a:pPr>
            <a:fld id="{19B51A1E-902D-48AF-9020-955120F399B6}" type="slidenum">
              <a:rPr lang="en-US" noProof="0" smtClean="0"/>
              <a:pPr>
                <a:spcAft>
                  <a:spcPts val="600"/>
                </a:spcAft>
              </a:pPr>
              <a:t>7</a:t>
            </a:fld>
            <a:endParaRPr lang="en-US" noProof="0"/>
          </a:p>
        </p:txBody>
      </p:sp>
      <p:graphicFrame>
        <p:nvGraphicFramePr>
          <p:cNvPr id="23" name="TextBox 8">
            <a:extLst>
              <a:ext uri="{FF2B5EF4-FFF2-40B4-BE49-F238E27FC236}">
                <a16:creationId xmlns:a16="http://schemas.microsoft.com/office/drawing/2014/main" id="{23299981-0F34-3E9F-7033-E5014714095F}"/>
              </a:ext>
            </a:extLst>
          </p:cNvPr>
          <p:cNvGraphicFramePr/>
          <p:nvPr>
            <p:extLst>
              <p:ext uri="{D42A27DB-BD31-4B8C-83A1-F6EECF244321}">
                <p14:modId xmlns:p14="http://schemas.microsoft.com/office/powerpoint/2010/main" val="1053369596"/>
              </p:ext>
            </p:extLst>
          </p:nvPr>
        </p:nvGraphicFramePr>
        <p:xfrm>
          <a:off x="379521" y="1402763"/>
          <a:ext cx="11455152" cy="51651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025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379B36-4C98-4CD1-0041-C3D30C32034A}"/>
              </a:ext>
            </a:extLst>
          </p:cNvPr>
          <p:cNvSpPr>
            <a:spLocks noGrp="1"/>
          </p:cNvSpPr>
          <p:nvPr>
            <p:ph type="dt" sz="half" idx="10"/>
          </p:nvPr>
        </p:nvSpPr>
        <p:spPr/>
        <p:txBody>
          <a:bodyPr/>
          <a:lstStyle/>
          <a:p>
            <a:fld id="{513CF69B-071A-44A5-943E-26A96AF80CA4}" type="datetime1">
              <a:rPr lang="en-US"/>
              <a:t>12/4/2024</a:t>
            </a:fld>
            <a:endParaRPr lang="en-US"/>
          </a:p>
        </p:txBody>
      </p:sp>
      <p:sp>
        <p:nvSpPr>
          <p:cNvPr id="4" name="Slide Number Placeholder 3">
            <a:extLst>
              <a:ext uri="{FF2B5EF4-FFF2-40B4-BE49-F238E27FC236}">
                <a16:creationId xmlns:a16="http://schemas.microsoft.com/office/drawing/2014/main" id="{395E7940-F215-D92D-8A92-86516BDE26C9}"/>
              </a:ext>
            </a:extLst>
          </p:cNvPr>
          <p:cNvSpPr>
            <a:spLocks noGrp="1"/>
          </p:cNvSpPr>
          <p:nvPr>
            <p:ph type="sldNum" sz="quarter" idx="12"/>
          </p:nvPr>
        </p:nvSpPr>
        <p:spPr/>
        <p:txBody>
          <a:bodyPr/>
          <a:lstStyle/>
          <a:p>
            <a:fld id="{A65A5C87-DF58-40C8-B092-1DE63DB4547E}" type="slidenum">
              <a:rPr lang="en-US" dirty="0"/>
              <a:t>8</a:t>
            </a:fld>
            <a:endParaRPr lang="en-US"/>
          </a:p>
        </p:txBody>
      </p:sp>
      <p:sp>
        <p:nvSpPr>
          <p:cNvPr id="5" name="TextBox 4">
            <a:extLst>
              <a:ext uri="{FF2B5EF4-FFF2-40B4-BE49-F238E27FC236}">
                <a16:creationId xmlns:a16="http://schemas.microsoft.com/office/drawing/2014/main" id="{1CFC9FBF-2679-18AE-998C-D4E29701C8D5}"/>
              </a:ext>
            </a:extLst>
          </p:cNvPr>
          <p:cNvSpPr txBox="1"/>
          <p:nvPr/>
        </p:nvSpPr>
        <p:spPr>
          <a:xfrm>
            <a:off x="485029" y="1177829"/>
            <a:ext cx="1126756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latin typeface="Times New Roman"/>
                <a:ea typeface="Open Sans"/>
                <a:cs typeface="Open Sans"/>
              </a:rPr>
              <a:t>Synthetic Column Generation for Alzheimer's Analysis </a:t>
            </a:r>
          </a:p>
          <a:p>
            <a:pPr algn="ctr"/>
            <a:r>
              <a:rPr lang="en-US" sz="2400" b="1" dirty="0">
                <a:latin typeface="Times New Roman"/>
                <a:ea typeface="Open Sans"/>
                <a:cs typeface="Open Sans"/>
              </a:rPr>
              <a:t>Purpose of Synthetic Column: </a:t>
            </a:r>
            <a:endParaRPr lang="en-US" sz="2400" b="1" dirty="0">
              <a:latin typeface="Times New Roman"/>
              <a:ea typeface="Open Sans"/>
              <a:cs typeface="Times New Roman"/>
            </a:endParaRPr>
          </a:p>
          <a:p>
            <a:endParaRPr lang="en-US" sz="2400" dirty="0">
              <a:latin typeface="Times New Roman"/>
              <a:ea typeface="Open Sans"/>
              <a:cs typeface="Open Sans"/>
            </a:endParaRPr>
          </a:p>
          <a:p>
            <a:pPr marL="285750" indent="-285750">
              <a:buFont typeface="Arial"/>
              <a:buChar char="•"/>
            </a:pPr>
            <a:r>
              <a:rPr lang="en-US" sz="2400" dirty="0">
                <a:latin typeface="Times New Roman"/>
                <a:ea typeface="Open Sans"/>
                <a:cs typeface="Open Sans"/>
              </a:rPr>
              <a:t>Classify data into 'Yes' or 'No', based on the classification on the health topics, questions, data values, and their conditions.</a:t>
            </a:r>
            <a:endParaRPr lang="en-US" sz="2400" dirty="0">
              <a:latin typeface="Times New Roman"/>
              <a:cs typeface="Times New Roman"/>
            </a:endParaRPr>
          </a:p>
          <a:p>
            <a:pPr marL="457200" indent="-457200">
              <a:buFont typeface="Arial"/>
              <a:buChar char="•"/>
            </a:pPr>
            <a:endParaRPr lang="en-US" sz="2400" dirty="0">
              <a:latin typeface="Times New Roman"/>
              <a:ea typeface="Open Sans"/>
              <a:cs typeface="Open Sans"/>
            </a:endParaRPr>
          </a:p>
          <a:p>
            <a:pPr marL="285750" indent="-285750">
              <a:buFont typeface="Arial,Sans-Serif"/>
              <a:buChar char="•"/>
            </a:pPr>
            <a:r>
              <a:rPr lang="en-US" sz="2400" dirty="0">
                <a:latin typeface="Times New Roman"/>
                <a:ea typeface="Open Sans"/>
                <a:cs typeface="Open Sans"/>
              </a:rPr>
              <a:t>Emphasize trends in health topics touching on Alzheimer's, lifestyle habits, and health screenings.</a:t>
            </a:r>
            <a:br>
              <a:rPr lang="en-US" sz="2400" dirty="0">
                <a:latin typeface="Times New Roman"/>
                <a:ea typeface="Open Sans"/>
                <a:cs typeface="Open Sans"/>
              </a:rPr>
            </a:br>
            <a:endParaRPr lang="en-US" sz="2400" dirty="0">
              <a:latin typeface="Times New Roman"/>
              <a:ea typeface="Open Sans"/>
              <a:cs typeface="Open Sans"/>
            </a:endParaRPr>
          </a:p>
          <a:p>
            <a:pPr marL="285750" indent="-285750">
              <a:buFont typeface="Arial,Sans-Serif"/>
              <a:buChar char="•"/>
            </a:pPr>
            <a:r>
              <a:rPr lang="en-US" sz="2400" dirty="0">
                <a:latin typeface="Times New Roman"/>
                <a:ea typeface="Open Sans"/>
                <a:cs typeface="Open Sans"/>
              </a:rPr>
              <a:t>Estimate the chances of developing Alzheimer's disease and how our lifestyle, daily routine, and healthy aging would influence our cognitive health.</a:t>
            </a:r>
            <a:br>
              <a:rPr lang="en-US" sz="2400" dirty="0">
                <a:latin typeface="Times New Roman"/>
                <a:ea typeface="Open Sans"/>
                <a:cs typeface="Open Sans"/>
              </a:rPr>
            </a:br>
            <a:endParaRPr lang="en-US" sz="2400" dirty="0">
              <a:latin typeface="Times New Roman"/>
              <a:ea typeface="Open Sans"/>
              <a:cs typeface="Open Sans"/>
            </a:endParaRPr>
          </a:p>
          <a:p>
            <a:pPr marL="285750" indent="-285750">
              <a:buFont typeface="Arial"/>
              <a:buChar char="•"/>
            </a:pPr>
            <a:endParaRPr lang="en-US" sz="2400" dirty="0">
              <a:latin typeface="Times New Roman"/>
              <a:ea typeface="Open Sans"/>
              <a:cs typeface="Open Sans"/>
            </a:endParaRPr>
          </a:p>
          <a:p>
            <a:pPr marL="285750" indent="-285750">
              <a:buFont typeface="Arial"/>
              <a:buChar char="•"/>
            </a:pPr>
            <a:endParaRPr lang="en-US" sz="2400" dirty="0">
              <a:latin typeface="Times New Roman"/>
              <a:ea typeface="Open Sans"/>
              <a:cs typeface="Times New Roman"/>
            </a:endParaRPr>
          </a:p>
          <a:p>
            <a:endParaRPr lang="en-US" sz="2400" dirty="0">
              <a:latin typeface="Times New Roman"/>
              <a:ea typeface="Open Sans"/>
              <a:cs typeface="Times New Roman"/>
            </a:endParaRPr>
          </a:p>
        </p:txBody>
      </p:sp>
    </p:spTree>
    <p:extLst>
      <p:ext uri="{BB962C8B-B14F-4D97-AF65-F5344CB8AC3E}">
        <p14:creationId xmlns:p14="http://schemas.microsoft.com/office/powerpoint/2010/main" val="102328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DC879E-49DA-7EAA-FD18-6661A6881A16}"/>
              </a:ext>
            </a:extLst>
          </p:cNvPr>
          <p:cNvSpPr>
            <a:spLocks noGrp="1"/>
          </p:cNvSpPr>
          <p:nvPr>
            <p:ph type="dt" sz="half" idx="10"/>
          </p:nvPr>
        </p:nvSpPr>
        <p:spPr/>
        <p:txBody>
          <a:bodyPr/>
          <a:lstStyle/>
          <a:p>
            <a:fld id="{0BE51D1C-FCC1-4295-AD69-6898FD9D12F5}" type="datetime1">
              <a:rPr lang="en-US"/>
              <a:t>12/4/2024</a:t>
            </a:fld>
            <a:endParaRPr lang="en-US"/>
          </a:p>
        </p:txBody>
      </p:sp>
      <p:sp>
        <p:nvSpPr>
          <p:cNvPr id="3" name="Footer Placeholder 2">
            <a:extLst>
              <a:ext uri="{FF2B5EF4-FFF2-40B4-BE49-F238E27FC236}">
                <a16:creationId xmlns:a16="http://schemas.microsoft.com/office/drawing/2014/main" id="{15D0EC7E-05EE-9E31-6DA0-D560F1A955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CADB14-544B-8BF3-C604-519AC76B33D2}"/>
              </a:ext>
            </a:extLst>
          </p:cNvPr>
          <p:cNvSpPr>
            <a:spLocks noGrp="1"/>
          </p:cNvSpPr>
          <p:nvPr>
            <p:ph type="sldNum" sz="quarter" idx="12"/>
          </p:nvPr>
        </p:nvSpPr>
        <p:spPr/>
        <p:txBody>
          <a:bodyPr/>
          <a:lstStyle/>
          <a:p>
            <a:fld id="{A65A5C87-DF58-40C8-B092-1DE63DB4547E}" type="slidenum">
              <a:rPr lang="en-US" dirty="0"/>
              <a:t>9</a:t>
            </a:fld>
            <a:endParaRPr lang="en-US"/>
          </a:p>
        </p:txBody>
      </p:sp>
      <p:pic>
        <p:nvPicPr>
          <p:cNvPr id="6" name="Picture 5" descr="A computer screen shot of numbers and symbols&#10;&#10;Description automatically generated">
            <a:extLst>
              <a:ext uri="{FF2B5EF4-FFF2-40B4-BE49-F238E27FC236}">
                <a16:creationId xmlns:a16="http://schemas.microsoft.com/office/drawing/2014/main" id="{3DA88ECF-5527-6B6B-8ADF-2C47BF11D99D}"/>
              </a:ext>
            </a:extLst>
          </p:cNvPr>
          <p:cNvPicPr>
            <a:picLocks noChangeAspect="1"/>
          </p:cNvPicPr>
          <p:nvPr/>
        </p:nvPicPr>
        <p:blipFill>
          <a:blip r:embed="rId2"/>
          <a:stretch>
            <a:fillRect/>
          </a:stretch>
        </p:blipFill>
        <p:spPr>
          <a:xfrm>
            <a:off x="2854476" y="4001126"/>
            <a:ext cx="6096000" cy="2353034"/>
          </a:xfrm>
          <a:prstGeom prst="rect">
            <a:avLst/>
          </a:prstGeom>
        </p:spPr>
      </p:pic>
      <p:sp>
        <p:nvSpPr>
          <p:cNvPr id="7" name="TextBox 6">
            <a:extLst>
              <a:ext uri="{FF2B5EF4-FFF2-40B4-BE49-F238E27FC236}">
                <a16:creationId xmlns:a16="http://schemas.microsoft.com/office/drawing/2014/main" id="{1A87E90F-C3EE-3A80-90E4-7C46FB4F823D}"/>
              </a:ext>
            </a:extLst>
          </p:cNvPr>
          <p:cNvSpPr txBox="1"/>
          <p:nvPr/>
        </p:nvSpPr>
        <p:spPr>
          <a:xfrm>
            <a:off x="411238" y="241905"/>
            <a:ext cx="1141790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ea typeface="Open Sans"/>
                <a:cs typeface="Open Sans"/>
              </a:rPr>
              <a:t>Logic for Creating Synthetic Column:</a:t>
            </a:r>
          </a:p>
          <a:p>
            <a:r>
              <a:rPr lang="en-US" dirty="0">
                <a:latin typeface="Times New Roman"/>
                <a:ea typeface="Open Sans"/>
                <a:cs typeface="Open Sans"/>
              </a:rPr>
              <a:t>Set 1:</a:t>
            </a:r>
            <a:endParaRPr lang="en-US" dirty="0">
              <a:latin typeface="Times New Roman"/>
              <a:cs typeface="Times New Roman"/>
            </a:endParaRPr>
          </a:p>
          <a:p>
            <a:r>
              <a:rPr lang="en-US" dirty="0">
                <a:latin typeface="Times New Roman"/>
                <a:ea typeface="Open Sans"/>
                <a:cs typeface="Open Sans"/>
              </a:rPr>
              <a:t>These are negative questions where the new synthetic column of likely to obtain </a:t>
            </a:r>
            <a:r>
              <a:rPr lang="en-US" dirty="0" err="1">
                <a:latin typeface="Times New Roman"/>
                <a:ea typeface="Open Sans"/>
                <a:cs typeface="Open Sans"/>
              </a:rPr>
              <a:t>alzheimer's</a:t>
            </a:r>
            <a:r>
              <a:rPr lang="en-US" dirty="0">
                <a:latin typeface="Times New Roman"/>
                <a:ea typeface="Open Sans"/>
                <a:cs typeface="Open Sans"/>
              </a:rPr>
              <a:t> would be yes (depending on the confidence bounds) if the answer for </a:t>
            </a:r>
            <a:r>
              <a:rPr lang="en-US" dirty="0" err="1">
                <a:latin typeface="Times New Roman"/>
                <a:ea typeface="Open Sans"/>
                <a:cs typeface="Open Sans"/>
              </a:rPr>
              <a:t>Data_Value</a:t>
            </a:r>
            <a:r>
              <a:rPr lang="en-US" dirty="0">
                <a:latin typeface="Times New Roman"/>
                <a:ea typeface="Open Sans"/>
                <a:cs typeface="Open Sans"/>
              </a:rPr>
              <a:t> is &gt; Mean value, which is 39.74. </a:t>
            </a:r>
            <a:endParaRPr lang="en-US" dirty="0">
              <a:latin typeface="Times New Roman"/>
              <a:cs typeface="Times New Roman"/>
            </a:endParaRPr>
          </a:p>
          <a:p>
            <a:endParaRPr lang="en-US" dirty="0">
              <a:latin typeface="Times New Roman"/>
              <a:ea typeface="Open Sans"/>
              <a:cs typeface="Open Sans"/>
            </a:endParaRPr>
          </a:p>
          <a:p>
            <a:r>
              <a:rPr lang="en-US" dirty="0">
                <a:latin typeface="Times New Roman"/>
                <a:ea typeface="Open Sans"/>
                <a:cs typeface="Open Sans"/>
              </a:rPr>
              <a:t>Set 2: </a:t>
            </a:r>
            <a:endParaRPr lang="en-US" dirty="0">
              <a:latin typeface="Times New Roman"/>
              <a:cs typeface="Times New Roman"/>
            </a:endParaRPr>
          </a:p>
          <a:p>
            <a:r>
              <a:rPr lang="en-US" dirty="0">
                <a:latin typeface="Times New Roman"/>
                <a:ea typeface="Open Sans"/>
                <a:cs typeface="Open Sans"/>
              </a:rPr>
              <a:t>These are Positive questions where the new synthetic column of likely to obtain </a:t>
            </a:r>
            <a:r>
              <a:rPr lang="en-US" dirty="0" err="1">
                <a:latin typeface="Times New Roman"/>
                <a:ea typeface="Open Sans"/>
                <a:cs typeface="Open Sans"/>
              </a:rPr>
              <a:t>alzheimer's</a:t>
            </a:r>
            <a:r>
              <a:rPr lang="en-US" dirty="0">
                <a:latin typeface="Times New Roman"/>
                <a:ea typeface="Open Sans"/>
                <a:cs typeface="Open Sans"/>
              </a:rPr>
              <a:t> would be yes (depending on the confidence bounds), if the answer for </a:t>
            </a:r>
            <a:r>
              <a:rPr lang="en-US" dirty="0" err="1">
                <a:latin typeface="Times New Roman"/>
                <a:ea typeface="Open Sans"/>
                <a:cs typeface="Open Sans"/>
              </a:rPr>
              <a:t>Data_Value</a:t>
            </a:r>
            <a:r>
              <a:rPr lang="en-US" dirty="0">
                <a:latin typeface="Times New Roman"/>
                <a:ea typeface="Open Sans"/>
                <a:cs typeface="Open Sans"/>
              </a:rPr>
              <a:t> is &lt; Mean value, which is 39.74. </a:t>
            </a:r>
            <a:endParaRPr lang="en-US" dirty="0">
              <a:latin typeface="Times New Roman"/>
              <a:cs typeface="Times New Roman"/>
            </a:endParaRPr>
          </a:p>
          <a:p>
            <a:endParaRPr lang="en-US" dirty="0">
              <a:latin typeface="Times New Roman"/>
              <a:ea typeface="Open Sans"/>
              <a:cs typeface="Open Sans"/>
            </a:endParaRPr>
          </a:p>
          <a:p>
            <a:r>
              <a:rPr lang="en-US" dirty="0">
                <a:latin typeface="Times New Roman"/>
                <a:ea typeface="Open Sans"/>
                <a:cs typeface="Open Sans"/>
              </a:rPr>
              <a:t>High and low confidence limits depend on the boundaries of the confidence that express how confident or unconfident the person is to give a response to the inquiry with regard to the data value; high &gt; low means they are confident, and low &gt; high means vice-versa.</a:t>
            </a:r>
            <a:endParaRPr lang="en-US"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206017182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F4FE582F-5DDE-4E50-A331-B77FB79D7361}" vid="{42624B42-66F4-4B9A-A3DB-EB561F1627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90D0D0-7C1D-47FF-A2F0-9937AA567A3D}">
  <ds:schemaRefs>
    <ds:schemaRef ds:uri="http://schemas.microsoft.com/office/2006/documentManagement/types"/>
    <ds:schemaRef ds:uri="http://schemas.microsoft.com/office/2006/metadata/properties"/>
    <ds:schemaRef ds:uri="http://schemas.openxmlformats.org/package/2006/metadata/core-properties"/>
    <ds:schemaRef ds:uri="http://purl.org/dc/terms/"/>
    <ds:schemaRef ds:uri="71af3243-3dd4-4a8d-8c0d-dd76da1f02a5"/>
    <ds:schemaRef ds:uri="http://purl.org/dc/dcmitype/"/>
    <ds:schemaRef ds:uri="http://purl.org/dc/elements/1.1/"/>
    <ds:schemaRef ds:uri="http://schemas.microsoft.com/office/infopath/2007/PartnerControls"/>
    <ds:schemaRef ds:uri="16c05727-aa75-4e4a-9b5f-8a80a1165891"/>
    <ds:schemaRef ds:uri="http://www.w3.org/XML/1998/namespace"/>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2EDB5DD7-8DCC-4069-9EB3-5D098186652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View</Template>
  <TotalTime>16</TotalTime>
  <Words>1354</Words>
  <Application>Microsoft Office PowerPoint</Application>
  <PresentationFormat>Widescreen</PresentationFormat>
  <Paragraphs>156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Arial,Sans-Serif</vt:lpstr>
      <vt:lpstr>Avenir Next LT Pro</vt:lpstr>
      <vt:lpstr>Calibri</vt:lpstr>
      <vt:lpstr>Times New Roman</vt:lpstr>
      <vt:lpstr>Wingdings</vt:lpstr>
      <vt:lpstr>Wingdings,Sans-Serif</vt:lpstr>
      <vt:lpstr>AccentBoxVTI</vt:lpstr>
      <vt:lpstr>Alzheimer’s Prediction</vt:lpstr>
      <vt:lpstr>PowerPoint Presentation</vt:lpstr>
      <vt:lpstr>Problem Statement </vt:lpstr>
      <vt:lpstr>Business Understanding </vt:lpstr>
      <vt:lpstr>Data Understanding</vt:lpstr>
      <vt:lpstr>PowerPoint Presentation</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Large image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Thanishma Bollineni</dc:creator>
  <cp:lastModifiedBy>Ramya katukuri</cp:lastModifiedBy>
  <cp:revision>16</cp:revision>
  <dcterms:created xsi:type="dcterms:W3CDTF">2024-11-27T23:08:04Z</dcterms:created>
  <dcterms:modified xsi:type="dcterms:W3CDTF">2024-12-04T19:54:00Z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