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5"/>
  </p:notesMasterIdLst>
  <p:sldIdLst>
    <p:sldId id="278" r:id="rId2"/>
    <p:sldId id="257" r:id="rId3"/>
    <p:sldId id="258" r:id="rId4"/>
    <p:sldId id="259" r:id="rId5"/>
    <p:sldId id="281" r:id="rId6"/>
    <p:sldId id="260" r:id="rId7"/>
    <p:sldId id="279" r:id="rId8"/>
    <p:sldId id="261" r:id="rId9"/>
    <p:sldId id="262" r:id="rId10"/>
    <p:sldId id="280" r:id="rId11"/>
    <p:sldId id="273" r:id="rId12"/>
    <p:sldId id="274" r:id="rId13"/>
    <p:sldId id="275" r:id="rId14"/>
    <p:sldId id="276" r:id="rId15"/>
    <p:sldId id="264" r:id="rId16"/>
    <p:sldId id="265" r:id="rId17"/>
    <p:sldId id="266" r:id="rId18"/>
    <p:sldId id="267" r:id="rId19"/>
    <p:sldId id="269" r:id="rId20"/>
    <p:sldId id="268" r:id="rId21"/>
    <p:sldId id="270" r:id="rId22"/>
    <p:sldId id="27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92D3B-6849-473E-AB8F-1FD3CA092D6E}" type="datetimeFigureOut">
              <a:rPr lang="en-IN" smtClean="0"/>
              <a:t>15-12-2024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B66C9-4858-4E82-9699-CB55341734D1}" type="slidenum">
              <a:rPr lang="en-IN" smtClean="0"/>
              <a:t>‹#›</a:t>
            </a:fld>
            <a:endParaRPr lang="en-IN"/>
          </a:p>
        </p:txBody>
      </p:sp>
    </p:spTree>
    <p:extLst>
      <p:ext uri="{BB962C8B-B14F-4D97-AF65-F5344CB8AC3E}">
        <p14:creationId xmlns:p14="http://schemas.microsoft.com/office/powerpoint/2010/main" val="277790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2B66C9-4858-4E82-9699-CB55341734D1}" type="slidenum">
              <a:rPr lang="en-IN" smtClean="0"/>
              <a:t>22</a:t>
            </a:fld>
            <a:endParaRPr lang="en-IN"/>
          </a:p>
        </p:txBody>
      </p:sp>
    </p:spTree>
    <p:extLst>
      <p:ext uri="{BB962C8B-B14F-4D97-AF65-F5344CB8AC3E}">
        <p14:creationId xmlns:p14="http://schemas.microsoft.com/office/powerpoint/2010/main" val="178678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EAF9FA-1253-4A39-9009-F814DBC623D7}"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417239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EAF9FA-1253-4A39-9009-F814DBC623D7}"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292152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EAF9FA-1253-4A39-9009-F814DBC623D7}"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8A98-0B2B-46F8-A250-62346D211A3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4361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EAF9FA-1253-4A39-9009-F814DBC623D7}"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2305945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EAF9FA-1253-4A39-9009-F814DBC623D7}"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8A98-0B2B-46F8-A250-62346D211A3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004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EAF9FA-1253-4A39-9009-F814DBC623D7}"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245731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AF9FA-1253-4A39-9009-F814DBC623D7}"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2130529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AF9FA-1253-4A39-9009-F814DBC623D7}"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387235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EAF9FA-1253-4A39-9009-F814DBC623D7}"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3820092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EAF9FA-1253-4A39-9009-F814DBC623D7}"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317207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EAF9FA-1253-4A39-9009-F814DBC623D7}"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404835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EAF9FA-1253-4A39-9009-F814DBC623D7}"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225595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EAF9FA-1253-4A39-9009-F814DBC623D7}" type="datetimeFigureOut">
              <a:rPr lang="en-IN" smtClean="0"/>
              <a:t>15-12-2024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248137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AF9FA-1253-4A39-9009-F814DBC623D7}" type="datetimeFigureOut">
              <a:rPr lang="en-IN" smtClean="0"/>
              <a:t>15-12-2024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27736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EAF9FA-1253-4A39-9009-F814DBC623D7}"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38A98-0B2B-46F8-A250-62346D211A39}" type="slidenum">
              <a:rPr lang="en-IN" smtClean="0"/>
              <a:t>‹#›</a:t>
            </a:fld>
            <a:endParaRPr lang="en-IN"/>
          </a:p>
        </p:txBody>
      </p:sp>
    </p:spTree>
    <p:extLst>
      <p:ext uri="{BB962C8B-B14F-4D97-AF65-F5344CB8AC3E}">
        <p14:creationId xmlns:p14="http://schemas.microsoft.com/office/powerpoint/2010/main" val="177827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38A98-0B2B-46F8-A250-62346D211A39}" type="slidenum">
              <a:rPr lang="en-IN" smtClean="0"/>
              <a:t>‹#›</a:t>
            </a:fld>
            <a:endParaRPr lang="en-IN"/>
          </a:p>
        </p:txBody>
      </p:sp>
      <p:sp>
        <p:nvSpPr>
          <p:cNvPr id="5" name="Date Placeholder 4"/>
          <p:cNvSpPr>
            <a:spLocks noGrp="1"/>
          </p:cNvSpPr>
          <p:nvPr>
            <p:ph type="dt" sz="half" idx="10"/>
          </p:nvPr>
        </p:nvSpPr>
        <p:spPr/>
        <p:txBody>
          <a:bodyPr/>
          <a:lstStyle/>
          <a:p>
            <a:fld id="{B9EAF9FA-1253-4A39-9009-F814DBC623D7}" type="datetimeFigureOut">
              <a:rPr lang="en-IN" smtClean="0"/>
              <a:t>15-12-2024</a:t>
            </a:fld>
            <a:endParaRPr lang="en-IN"/>
          </a:p>
        </p:txBody>
      </p:sp>
    </p:spTree>
    <p:extLst>
      <p:ext uri="{BB962C8B-B14F-4D97-AF65-F5344CB8AC3E}">
        <p14:creationId xmlns:p14="http://schemas.microsoft.com/office/powerpoint/2010/main" val="185802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EAF9FA-1253-4A39-9009-F814DBC623D7}" type="datetimeFigureOut">
              <a:rPr lang="en-IN" smtClean="0"/>
              <a:t>15-12-2024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738A98-0B2B-46F8-A250-62346D211A39}" type="slidenum">
              <a:rPr lang="en-IN" smtClean="0"/>
              <a:t>‹#›</a:t>
            </a:fld>
            <a:endParaRPr lang="en-IN"/>
          </a:p>
        </p:txBody>
      </p:sp>
    </p:spTree>
    <p:extLst>
      <p:ext uri="{BB962C8B-B14F-4D97-AF65-F5344CB8AC3E}">
        <p14:creationId xmlns:p14="http://schemas.microsoft.com/office/powerpoint/2010/main" val="184606840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1148080"/>
            <a:ext cx="10911840" cy="1300480"/>
          </a:xfrm>
        </p:spPr>
        <p:txBody>
          <a:bodyPr>
            <a:normAutofit fontScale="90000"/>
          </a:bodyPr>
          <a:lstStyle/>
          <a:p>
            <a:pPr algn="just"/>
            <a:r>
              <a:rPr lang="en-US" spc="-50" dirty="0">
                <a:solidFill>
                  <a:srgbClr val="000000"/>
                </a:solidFill>
                <a:cs typeface="Times New Roman" panose="02020603050405020304" pitchFamily="18" charset="0"/>
              </a:rPr>
              <a:t>VIMALA: Vision-based Interpretation and Modelling using </a:t>
            </a:r>
            <a:r>
              <a:rPr lang="en-US" spc="-50" dirty="0" err="1">
                <a:solidFill>
                  <a:srgbClr val="000000"/>
                </a:solidFill>
                <a:cs typeface="Times New Roman" panose="02020603050405020304" pitchFamily="18" charset="0"/>
              </a:rPr>
              <a:t>AquaSpatioTemporalNet</a:t>
            </a:r>
            <a:r>
              <a:rPr lang="en-US" spc="-50" dirty="0">
                <a:solidFill>
                  <a:srgbClr val="000000"/>
                </a:solidFill>
                <a:cs typeface="Times New Roman" panose="02020603050405020304" pitchFamily="18" charset="0"/>
              </a:rPr>
              <a:t> for Land and Aquatic Systems</a:t>
            </a:r>
            <a:endParaRPr lang="en-IN" dirty="0"/>
          </a:p>
        </p:txBody>
      </p:sp>
      <mc:AlternateContent xmlns:mc="http://schemas.openxmlformats.org/markup-compatibility/2006" xmlns:a14="http://schemas.microsoft.com/office/drawing/2010/main">
        <mc:Choice Requires="a14">
          <p:sp>
            <p:nvSpPr>
              <p:cNvPr id="4" name="Title 1"/>
              <p:cNvSpPr txBox="1">
                <a:spLocks/>
              </p:cNvSpPr>
              <p:nvPr/>
            </p:nvSpPr>
            <p:spPr>
              <a:xfrm>
                <a:off x="1005840" y="2448560"/>
                <a:ext cx="10871200" cy="173736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100" b="1" i="1" spc="-50" dirty="0">
                    <a:solidFill>
                      <a:srgbClr val="000000"/>
                    </a:solidFill>
                    <a:latin typeface="Cambria Math" panose="02040503050406030204" pitchFamily="18" charset="0"/>
                    <a:cs typeface="Times New Roman" panose="02020603050405020304" pitchFamily="18" charset="0"/>
                  </a:rPr>
                  <a:t>Author(s) Name: </a:t>
                </a:r>
                <a:endParaRPr lang="en-US" sz="2000" b="1" i="1" spc="-50" dirty="0">
                  <a:solidFill>
                    <a:srgbClr val="000000"/>
                  </a:solidFill>
                  <a:latin typeface="Cambria Math" panose="02040503050406030204" pitchFamily="18" charset="0"/>
                  <a:cs typeface="Times New Roman" panose="02020603050405020304" pitchFamily="18" charset="0"/>
                </a:endParaRPr>
              </a:p>
              <a:p>
                <a:pPr algn="just"/>
                <a:endParaRPr lang="en-US" sz="2000" b="1" i="1" spc="-50" dirty="0">
                  <a:solidFill>
                    <a:srgbClr val="000000"/>
                  </a:solidFill>
                  <a:latin typeface="Cambria Math" panose="02040503050406030204" pitchFamily="18" charset="0"/>
                  <a:cs typeface="Times New Roman" panose="02020603050405020304" pitchFamily="18" charset="0"/>
                </a:endParaRPr>
              </a:p>
              <a:p>
                <a:r>
                  <a:rPr lang="en-IN" sz="2000" b="1" i="1" dirty="0">
                    <a:solidFill>
                      <a:schemeClr val="tx1"/>
                    </a:solidFill>
                    <a:latin typeface="Cambria Math" panose="02040503050406030204" pitchFamily="18" charset="0"/>
                    <a:ea typeface="Cambria Math" panose="02040503050406030204" pitchFamily="18" charset="0"/>
                  </a:rPr>
                  <a:t>Hariharan Ramamoorthy</a:t>
                </a:r>
                <a:r>
                  <a:rPr lang="en-US" sz="2000" b="1" i="1" spc="-5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r>
                      <m:rPr>
                        <m:nor/>
                      </m:rPr>
                      <a:rPr lang="en-IN" sz="2000" b="1" i="1" dirty="0">
                        <a:solidFill>
                          <a:schemeClr val="tx1"/>
                        </a:solidFill>
                        <a:latin typeface="Cambria Math" panose="02040503050406030204" pitchFamily="18" charset="0"/>
                        <a:ea typeface="Cambria Math" panose="02040503050406030204" pitchFamily="18" charset="0"/>
                      </a:rPr>
                      <m:t>M</m:t>
                    </m:r>
                    <m:r>
                      <m:rPr>
                        <m:nor/>
                      </m:rPr>
                      <a:rPr lang="en-IN" sz="2000" b="1" i="1" dirty="0">
                        <a:solidFill>
                          <a:schemeClr val="tx1"/>
                        </a:solidFill>
                        <a:latin typeface="Cambria Math" panose="02040503050406030204" pitchFamily="18" charset="0"/>
                        <a:ea typeface="Cambria Math" panose="02040503050406030204" pitchFamily="18" charset="0"/>
                      </a:rPr>
                      <m:t> </m:t>
                    </m:r>
                    <m:r>
                      <m:rPr>
                        <m:nor/>
                      </m:rPr>
                      <a:rPr lang="en-IN" sz="2000" b="1" i="1" dirty="0">
                        <a:solidFill>
                          <a:schemeClr val="tx1"/>
                        </a:solidFill>
                        <a:latin typeface="Cambria Math" panose="02040503050406030204" pitchFamily="18" charset="0"/>
                        <a:ea typeface="Cambria Math" panose="02040503050406030204" pitchFamily="18" charset="0"/>
                      </a:rPr>
                      <m:t>Dhilsath</m:t>
                    </m:r>
                    <m:r>
                      <m:rPr>
                        <m:nor/>
                      </m:rPr>
                      <a:rPr lang="en-IN" sz="2000" b="1" i="1" dirty="0">
                        <a:solidFill>
                          <a:schemeClr val="tx1"/>
                        </a:solidFill>
                        <a:latin typeface="Cambria Math" panose="02040503050406030204" pitchFamily="18" charset="0"/>
                        <a:ea typeface="Cambria Math" panose="02040503050406030204" pitchFamily="18" charset="0"/>
                      </a:rPr>
                      <m:t> </m:t>
                    </m:r>
                    <m:r>
                      <m:rPr>
                        <m:nor/>
                      </m:rPr>
                      <a:rPr lang="en-IN" sz="2000" b="1" i="1" dirty="0">
                        <a:solidFill>
                          <a:schemeClr val="tx1"/>
                        </a:solidFill>
                        <a:latin typeface="Cambria Math" panose="02040503050406030204" pitchFamily="18" charset="0"/>
                        <a:ea typeface="Cambria Math" panose="02040503050406030204" pitchFamily="18" charset="0"/>
                      </a:rPr>
                      <m:t>Fathima</m:t>
                    </m:r>
                    <m:r>
                      <a:rPr lang="en-US" sz="2000" b="1" i="1" dirty="0" smtClean="0">
                        <a:solidFill>
                          <a:schemeClr val="tx1"/>
                        </a:solidFill>
                        <a:latin typeface="Cambria Math" panose="02040503050406030204" pitchFamily="18" charset="0"/>
                        <a:ea typeface="Cambria Math" panose="02040503050406030204" pitchFamily="18" charset="0"/>
                      </a:rPr>
                      <m:t>, </m:t>
                    </m:r>
                    <m:r>
                      <a:rPr lang="en-US" sz="2000" b="1" i="1" spc="-5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𝑴𝒐𝒉𝒊𝒅𝒆𝒆𝒏</m:t>
                    </m:r>
                    <m:r>
                      <a:rPr lang="en-US" sz="2000" b="1" i="1" spc="-5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1" i="1" spc="-5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𝑨𝒃𝒅𝒖𝒍𝒌𝒂𝒅𝒆𝒓</m:t>
                    </m:r>
                    <m:r>
                      <a:rPr lang="en-US" sz="2000" b="1" i="1" spc="-5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1" i="1" spc="-5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𝑴</m:t>
                    </m:r>
                    <m:r>
                      <a:rPr lang="en-US" sz="2000" b="1" i="1" spc="-5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IN" sz="2000" b="1" i="1" spc="-5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Ksshitij V Singare  and </a:t>
                </a:r>
                <a14:m>
                  <m:oMath xmlns:m="http://schemas.openxmlformats.org/officeDocument/2006/math">
                    <m:r>
                      <a:rPr lang="en-US" sz="2000" b="1" i="1" spc="-5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1" i="1" spc="-5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𝑲𝒂𝒎𝒆𝒔𝒉𝒘𝒂𝒓𝒂𝒏</m:t>
                    </m:r>
                    <m:r>
                      <a:rPr lang="en-US" sz="2000" b="1" i="1" spc="-5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1" i="1" spc="-5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𝑨</m:t>
                    </m:r>
                    <m:r>
                      <a:rPr lang="en-US" sz="2000" b="1" i="1" spc="-5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endParaRPr lang="en-IN" sz="2000" b="1" i="1" spc="-5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4" name="Title 1"/>
              <p:cNvSpPr txBox="1">
                <a:spLocks noRot="1" noChangeAspect="1" noMove="1" noResize="1" noEditPoints="1" noAdjustHandles="1" noChangeArrowheads="1" noChangeShapeType="1" noTextEdit="1"/>
              </p:cNvSpPr>
              <p:nvPr/>
            </p:nvSpPr>
            <p:spPr>
              <a:xfrm>
                <a:off x="1005840" y="2448560"/>
                <a:ext cx="10871200" cy="1737360"/>
              </a:xfrm>
              <a:prstGeom prst="rect">
                <a:avLst/>
              </a:prstGeom>
              <a:blipFill>
                <a:blip r:embed="rId2"/>
                <a:stretch>
                  <a:fillRect l="-505" t="-1754"/>
                </a:stretch>
              </a:blipFill>
            </p:spPr>
            <p:txBody>
              <a:bodyPr/>
              <a:lstStyle/>
              <a:p>
                <a:r>
                  <a:rPr lang="en-IN">
                    <a:noFill/>
                  </a:rPr>
                  <a:t> </a:t>
                </a:r>
              </a:p>
            </p:txBody>
          </p:sp>
        </mc:Fallback>
      </mc:AlternateContent>
      <p:sp>
        <p:nvSpPr>
          <p:cNvPr id="5" name="Title 1"/>
          <p:cNvSpPr txBox="1">
            <a:spLocks/>
          </p:cNvSpPr>
          <p:nvPr/>
        </p:nvSpPr>
        <p:spPr>
          <a:xfrm>
            <a:off x="314960" y="5201920"/>
            <a:ext cx="10871200" cy="12496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just"/>
            <a:r>
              <a:rPr lang="en-IN" sz="1600" spc="-50" dirty="0">
                <a:solidFill>
                  <a:schemeClr val="accent2"/>
                </a:solidFill>
                <a:cs typeface="Times New Roman" panose="02020603050405020304" pitchFamily="18" charset="0"/>
              </a:rPr>
              <a:t>Presented By: </a:t>
            </a:r>
            <a:r>
              <a:rPr lang="en-IN" sz="1600" b="1" spc="-50" dirty="0" err="1">
                <a:solidFill>
                  <a:srgbClr val="000000">
                    <a:lumMod val="85000"/>
                    <a:lumOff val="15000"/>
                  </a:srgbClr>
                </a:solidFill>
                <a:cs typeface="Times New Roman" panose="02020603050405020304" pitchFamily="18" charset="0"/>
              </a:rPr>
              <a:t>Ksshitij</a:t>
            </a:r>
            <a:r>
              <a:rPr lang="en-IN" sz="1600" b="1" spc="-50" dirty="0">
                <a:solidFill>
                  <a:srgbClr val="000000">
                    <a:lumMod val="85000"/>
                    <a:lumOff val="15000"/>
                  </a:srgbClr>
                </a:solidFill>
                <a:cs typeface="Times New Roman" panose="02020603050405020304" pitchFamily="18" charset="0"/>
              </a:rPr>
              <a:t> V </a:t>
            </a:r>
            <a:r>
              <a:rPr lang="en-IN" sz="1600" b="1" spc="-50" dirty="0" err="1">
                <a:solidFill>
                  <a:srgbClr val="000000">
                    <a:lumMod val="85000"/>
                    <a:lumOff val="15000"/>
                  </a:srgbClr>
                </a:solidFill>
                <a:cs typeface="Times New Roman" panose="02020603050405020304" pitchFamily="18" charset="0"/>
              </a:rPr>
              <a:t>Singare</a:t>
            </a:r>
            <a:endParaRPr lang="en-IN" sz="1600" b="1" spc="-50" dirty="0">
              <a:solidFill>
                <a:srgbClr val="000000">
                  <a:lumMod val="85000"/>
                  <a:lumOff val="15000"/>
                </a:srgbClr>
              </a:solidFill>
              <a:cs typeface="Times New Roman" panose="02020603050405020304" pitchFamily="18" charset="0"/>
            </a:endParaRPr>
          </a:p>
          <a:p>
            <a:pPr algn="just"/>
            <a:br>
              <a:rPr lang="en-IN" sz="2000" spc="-50" dirty="0">
                <a:solidFill>
                  <a:srgbClr val="000000">
                    <a:lumMod val="85000"/>
                    <a:lumOff val="15000"/>
                  </a:srgbClr>
                </a:solidFill>
                <a:cs typeface="Times New Roman" panose="02020603050405020304" pitchFamily="18" charset="0"/>
              </a:rPr>
            </a:br>
            <a:br>
              <a:rPr lang="en-IN" sz="2000" spc="-50" dirty="0">
                <a:solidFill>
                  <a:srgbClr val="000000">
                    <a:lumMod val="85000"/>
                    <a:lumOff val="15000"/>
                  </a:srgbClr>
                </a:solidFill>
                <a:cs typeface="Times New Roman" panose="02020603050405020304" pitchFamily="18" charset="0"/>
              </a:rPr>
            </a:br>
            <a:endParaRPr lang="en-IN" sz="2000" dirty="0"/>
          </a:p>
        </p:txBody>
      </p:sp>
    </p:spTree>
    <p:extLst>
      <p:ext uri="{BB962C8B-B14F-4D97-AF65-F5344CB8AC3E}">
        <p14:creationId xmlns:p14="http://schemas.microsoft.com/office/powerpoint/2010/main" val="221363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Preprocessing:</a:t>
            </a:r>
          </a:p>
        </p:txBody>
      </p:sp>
      <p:sp>
        <p:nvSpPr>
          <p:cNvPr id="3" name="Content Placeholder 2"/>
          <p:cNvSpPr>
            <a:spLocks noGrp="1"/>
          </p:cNvSpPr>
          <p:nvPr>
            <p:ph idx="1"/>
          </p:nvPr>
        </p:nvSpPr>
        <p:spPr>
          <a:xfrm>
            <a:off x="677333" y="1930401"/>
            <a:ext cx="10651601" cy="4110962"/>
          </a:xfrm>
        </p:spPr>
        <p:txBody>
          <a:bodyPr>
            <a:noAutofit/>
          </a:bodyPr>
          <a:lstStyle/>
          <a:p>
            <a:pPr lvl="1" algn="just"/>
            <a:r>
              <a:rPr lang="en-US" sz="2000" dirty="0">
                <a:latin typeface="Times New Roman" panose="02020603050405020304" pitchFamily="18" charset="0"/>
                <a:cs typeface="Times New Roman" panose="02020603050405020304" pitchFamily="18" charset="0"/>
              </a:rPr>
              <a:t>Cloud Masking: Removes cloud artifacts for clear visibility.</a:t>
            </a:r>
          </a:p>
          <a:p>
            <a:pPr lvl="2" algn="just"/>
            <a:r>
              <a:rPr lang="en-US" sz="2000" dirty="0">
                <a:latin typeface="Times New Roman" panose="02020603050405020304" pitchFamily="18" charset="0"/>
                <a:cs typeface="Times New Roman" panose="02020603050405020304" pitchFamily="18" charset="0"/>
              </a:rPr>
              <a:t>Using the Sentinel-2 QA60 band, only images with less than 10% cloud cover are retained, ensuring dataset accuracy.</a:t>
            </a:r>
          </a:p>
          <a:p>
            <a:pPr lvl="1" algn="just"/>
            <a:r>
              <a:rPr lang="en-US" sz="2000" dirty="0">
                <a:latin typeface="Times New Roman" panose="02020603050405020304" pitchFamily="18" charset="0"/>
                <a:cs typeface="Times New Roman" panose="02020603050405020304" pitchFamily="18" charset="0"/>
              </a:rPr>
              <a:t>Clipping: Restricts data to the Gujarat region for focused analysis.</a:t>
            </a:r>
          </a:p>
          <a:p>
            <a:pPr lvl="2" algn="just"/>
            <a:r>
              <a:rPr lang="en-US" sz="2000" dirty="0">
                <a:latin typeface="Times New Roman" panose="02020603050405020304" pitchFamily="18" charset="0"/>
                <a:cs typeface="Times New Roman" panose="02020603050405020304" pitchFamily="18" charset="0"/>
              </a:rPr>
              <a:t>the satellite imagery is spatially clipped to the geographical boundaries of the state. This reduces computational overhead and ensures that the analysis is region-specific.</a:t>
            </a:r>
          </a:p>
          <a:p>
            <a:pPr lvl="1" algn="just"/>
            <a:r>
              <a:rPr lang="en-US" sz="2000" dirty="0">
                <a:latin typeface="Times New Roman" panose="02020603050405020304" pitchFamily="18" charset="0"/>
                <a:cs typeface="Times New Roman" panose="02020603050405020304" pitchFamily="18" charset="0"/>
              </a:rPr>
              <a:t>Atmospheric Correction: Adjusts for atmospheric effects on spectral data.</a:t>
            </a:r>
          </a:p>
          <a:p>
            <a:pPr lvl="2">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NDWI/NDVI Calculation: </a:t>
            </a:r>
            <a:r>
              <a:rPr lang="en-IN" sz="2000" dirty="0">
                <a:latin typeface="Times New Roman" panose="02020603050405020304" pitchFamily="18" charset="0"/>
                <a:cs typeface="Times New Roman" panose="02020603050405020304" pitchFamily="18" charset="0"/>
              </a:rPr>
              <a:t>NDWI (Normalized Difference Water Index) for water detection.</a:t>
            </a:r>
          </a:p>
          <a:p>
            <a:pPr lvl="2">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NDVI (Normalized Difference Vegetation Index) to isolate vegetation areas.</a:t>
            </a:r>
          </a:p>
        </p:txBody>
      </p:sp>
    </p:spTree>
    <p:extLst>
      <p:ext uri="{BB962C8B-B14F-4D97-AF65-F5344CB8AC3E}">
        <p14:creationId xmlns:p14="http://schemas.microsoft.com/office/powerpoint/2010/main" val="272830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13E2A1-5F63-ECD1-6E64-4487D18C688C}"/>
              </a:ext>
            </a:extLst>
          </p:cNvPr>
          <p:cNvSpPr>
            <a:spLocks noGrp="1"/>
          </p:cNvSpPr>
          <p:nvPr>
            <p:ph type="title"/>
          </p:nvPr>
        </p:nvSpPr>
        <p:spPr>
          <a:xfrm>
            <a:off x="402030" y="176981"/>
            <a:ext cx="10305299" cy="825910"/>
          </a:xfrm>
        </p:spPr>
        <p:txBody>
          <a:bodyPr>
            <a:normAutofit/>
          </a:bodyPr>
          <a:lstStyle/>
          <a:p>
            <a:pPr algn="just"/>
            <a:r>
              <a:rPr lang="en-IN" b="1" dirty="0"/>
              <a:t>CNN Block (Spatial Feature Extraction)</a:t>
            </a:r>
          </a:p>
        </p:txBody>
      </p:sp>
      <p:sp>
        <p:nvSpPr>
          <p:cNvPr id="5" name="Content Placeholder 2">
            <a:extLst>
              <a:ext uri="{FF2B5EF4-FFF2-40B4-BE49-F238E27FC236}">
                <a16:creationId xmlns:a16="http://schemas.microsoft.com/office/drawing/2014/main" id="{166EB438-B446-ECBE-F1C4-444368C2B1DF}"/>
              </a:ext>
            </a:extLst>
          </p:cNvPr>
          <p:cNvSpPr>
            <a:spLocks noGrp="1"/>
          </p:cNvSpPr>
          <p:nvPr>
            <p:ph idx="1"/>
          </p:nvPr>
        </p:nvSpPr>
        <p:spPr>
          <a:xfrm>
            <a:off x="402030" y="1140542"/>
            <a:ext cx="10364292" cy="5540477"/>
          </a:xfrm>
        </p:spPr>
        <p:txBody>
          <a:bodyPr>
            <a:normAutofit/>
          </a:bodyPr>
          <a:lstStyle/>
          <a:p>
            <a:pPr lvl="1" algn="just"/>
            <a:r>
              <a:rPr lang="en-US" sz="2000" dirty="0">
                <a:latin typeface="Times New Roman" panose="02020603050405020304" pitchFamily="18" charset="0"/>
                <a:cs typeface="Times New Roman" panose="02020603050405020304" pitchFamily="18" charset="0"/>
              </a:rPr>
              <a:t>To extract spatial features such as shapes, boundaries, and sizes of water bodies from satellite imagery.</a:t>
            </a:r>
          </a:p>
          <a:p>
            <a:pPr lvl="1" algn="just"/>
            <a:r>
              <a:rPr lang="en-US" sz="2000" dirty="0">
                <a:latin typeface="Times New Roman" panose="02020603050405020304" pitchFamily="18" charset="0"/>
                <a:cs typeface="Times New Roman" panose="02020603050405020304" pitchFamily="18" charset="0"/>
              </a:rPr>
              <a:t>CNN (Convolutional Neural Network) layers analyze pixel-based spatial patterns, enabling the model to recognize key features like edges, textures, and shapes in satellite images.</a:t>
            </a:r>
          </a:p>
          <a:p>
            <a:pPr lvl="1" algn="just"/>
            <a:r>
              <a:rPr lang="en-US" sz="2000" dirty="0">
                <a:latin typeface="Times New Roman" panose="02020603050405020304" pitchFamily="18" charset="0"/>
                <a:cs typeface="Times New Roman" panose="02020603050405020304" pitchFamily="18" charset="0"/>
              </a:rPr>
              <a:t>For water body detection, the CNN block identifies water pixels by distinguishing them from vegetation, urban areas, and barren land.</a:t>
            </a:r>
          </a:p>
          <a:p>
            <a:pPr lvl="1" algn="just"/>
            <a:r>
              <a:rPr lang="en-IN" sz="2000" b="1" dirty="0">
                <a:latin typeface="Times New Roman" panose="02020603050405020304" pitchFamily="18" charset="0"/>
                <a:cs typeface="Times New Roman" panose="02020603050405020304" pitchFamily="18" charset="0"/>
              </a:rPr>
              <a:t>Convolutional Layers:</a:t>
            </a:r>
            <a:r>
              <a:rPr lang="en-IN" sz="2000" dirty="0">
                <a:latin typeface="Times New Roman" panose="02020603050405020304" pitchFamily="18" charset="0"/>
                <a:cs typeface="Times New Roman" panose="02020603050405020304" pitchFamily="18" charset="0"/>
              </a:rPr>
              <a:t>	</a:t>
            </a:r>
          </a:p>
          <a:p>
            <a:pPr lvl="2" algn="just"/>
            <a:r>
              <a:rPr lang="en-US" sz="2000" dirty="0">
                <a:latin typeface="Times New Roman" panose="02020603050405020304" pitchFamily="18" charset="0"/>
                <a:cs typeface="Times New Roman" panose="02020603050405020304" pitchFamily="18" charset="0"/>
              </a:rPr>
              <a:t>Detect spatial patterns using convolution filters (kernels).</a:t>
            </a:r>
            <a:endParaRPr lang="en-IN"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Filters are optimized during training to emphasize features relevant to water bodies.</a:t>
            </a:r>
            <a:endParaRPr lang="en-IN" sz="2000" dirty="0">
              <a:latin typeface="Times New Roman" panose="02020603050405020304" pitchFamily="18" charset="0"/>
              <a:cs typeface="Times New Roman" panose="02020603050405020304" pitchFamily="18" charset="0"/>
            </a:endParaRPr>
          </a:p>
          <a:p>
            <a:pPr lvl="1" algn="just"/>
            <a:r>
              <a:rPr lang="en-IN" sz="2000" b="1" dirty="0">
                <a:latin typeface="Times New Roman" panose="02020603050405020304" pitchFamily="18" charset="0"/>
                <a:cs typeface="Times New Roman" panose="02020603050405020304" pitchFamily="18" charset="0"/>
              </a:rPr>
              <a:t>Pooling Layer:</a:t>
            </a:r>
          </a:p>
          <a:p>
            <a:pPr lvl="2" algn="just"/>
            <a:r>
              <a:rPr lang="en-US" sz="2000" dirty="0" err="1">
                <a:latin typeface="Times New Roman" panose="02020603050405020304" pitchFamily="18" charset="0"/>
                <a:cs typeface="Times New Roman" panose="02020603050405020304" pitchFamily="18" charset="0"/>
              </a:rPr>
              <a:t>Downsample</a:t>
            </a:r>
            <a:r>
              <a:rPr lang="en-US" sz="2000" dirty="0">
                <a:latin typeface="Times New Roman" panose="02020603050405020304" pitchFamily="18" charset="0"/>
                <a:cs typeface="Times New Roman" panose="02020603050405020304" pitchFamily="18" charset="0"/>
              </a:rPr>
              <a:t> the feature maps to reduce computational complexity while preserving essential spatial information.</a:t>
            </a:r>
          </a:p>
          <a:p>
            <a:pPr lvl="2" algn="just"/>
            <a:r>
              <a:rPr lang="en-US" sz="2000" dirty="0">
                <a:latin typeface="Times New Roman" panose="02020603050405020304" pitchFamily="18" charset="0"/>
                <a:cs typeface="Times New Roman" panose="02020603050405020304" pitchFamily="18" charset="0"/>
              </a:rPr>
              <a:t>Pooling layer (typically max-pooling) reduces the spatial dimensions by selecting the maximum value within a sliding window. </a:t>
            </a:r>
          </a:p>
        </p:txBody>
      </p:sp>
    </p:spTree>
    <p:extLst>
      <p:ext uri="{BB962C8B-B14F-4D97-AF65-F5344CB8AC3E}">
        <p14:creationId xmlns:p14="http://schemas.microsoft.com/office/powerpoint/2010/main" val="409546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208D62-CDD3-E7C5-1A38-6B577ACE9040}"/>
              </a:ext>
            </a:extLst>
          </p:cNvPr>
          <p:cNvSpPr>
            <a:spLocks noGrp="1"/>
          </p:cNvSpPr>
          <p:nvPr>
            <p:ph type="title"/>
          </p:nvPr>
        </p:nvSpPr>
        <p:spPr>
          <a:xfrm>
            <a:off x="402030" y="176981"/>
            <a:ext cx="10305299" cy="825910"/>
          </a:xfrm>
        </p:spPr>
        <p:txBody>
          <a:bodyPr>
            <a:normAutofit/>
          </a:bodyPr>
          <a:lstStyle/>
          <a:p>
            <a:pPr algn="just"/>
            <a:r>
              <a:rPr lang="en-IN" b="1" dirty="0"/>
              <a:t>LSTM Block (Temporal Analysis)</a:t>
            </a:r>
          </a:p>
        </p:txBody>
      </p:sp>
      <p:sp>
        <p:nvSpPr>
          <p:cNvPr id="5" name="Content Placeholder 2">
            <a:extLst>
              <a:ext uri="{FF2B5EF4-FFF2-40B4-BE49-F238E27FC236}">
                <a16:creationId xmlns:a16="http://schemas.microsoft.com/office/drawing/2014/main" id="{B3B3E004-2EA3-B5DB-6030-14A9BA09C6DA}"/>
              </a:ext>
            </a:extLst>
          </p:cNvPr>
          <p:cNvSpPr>
            <a:spLocks noGrp="1"/>
          </p:cNvSpPr>
          <p:nvPr>
            <p:ph idx="1"/>
          </p:nvPr>
        </p:nvSpPr>
        <p:spPr>
          <a:xfrm>
            <a:off x="402030" y="683394"/>
            <a:ext cx="11456294" cy="5997625"/>
          </a:xfrm>
        </p:spPr>
        <p:txBody>
          <a:bodyPr>
            <a:noAutofit/>
          </a:bodyPr>
          <a:lstStyle/>
          <a:p>
            <a:pPr lvl="1" algn="just"/>
            <a:r>
              <a:rPr lang="en-US" sz="2000" dirty="0">
                <a:latin typeface="Times New Roman" panose="02020603050405020304" pitchFamily="18" charset="0"/>
                <a:cs typeface="Times New Roman" panose="02020603050405020304" pitchFamily="18" charset="0"/>
              </a:rPr>
              <a:t>To analyze temporal changes in water bodies over time by learning long-term dependencies in sequential data.</a:t>
            </a:r>
          </a:p>
          <a:p>
            <a:pPr lvl="1" algn="just"/>
            <a:r>
              <a:rPr lang="en-US" sz="2000" dirty="0">
                <a:latin typeface="Times New Roman" panose="02020603050405020304" pitchFamily="18" charset="0"/>
                <a:cs typeface="Times New Roman" panose="02020603050405020304" pitchFamily="18" charset="0"/>
              </a:rPr>
              <a:t>LSTM (Long Short-Term Memory) networks are designed to handle sequential data and remember long-term dependencies while addressing the vanishing gradient problem.</a:t>
            </a:r>
          </a:p>
          <a:p>
            <a:pPr lvl="1" algn="just"/>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AquaSpatioTemporalNet</a:t>
            </a:r>
            <a:r>
              <a:rPr lang="en-US" sz="2000" dirty="0">
                <a:latin typeface="Times New Roman" panose="02020603050405020304" pitchFamily="18" charset="0"/>
                <a:cs typeface="Times New Roman" panose="02020603050405020304" pitchFamily="18" charset="0"/>
              </a:rPr>
              <a:t>, LSTM captures temporal dynamics such as seasonal fluctuations, water expansion, or contraction due to climatic events.</a:t>
            </a:r>
          </a:p>
          <a:p>
            <a:pPr lvl="1" algn="just"/>
            <a:r>
              <a:rPr lang="en-US" sz="2000" dirty="0">
                <a:latin typeface="Times New Roman" panose="02020603050405020304" pitchFamily="18" charset="0"/>
                <a:cs typeface="Times New Roman" panose="02020603050405020304" pitchFamily="18" charset="0"/>
              </a:rPr>
              <a:t>The LSTM takes the CNN-extracted spatial features as input. These features are treated as a sequence, where each time step corresponds to a snapshot (year or month) of the water body data. </a:t>
            </a:r>
          </a:p>
          <a:p>
            <a:pPr lvl="1" algn="just"/>
            <a:r>
              <a:rPr lang="en-US" sz="2000" b="1" dirty="0">
                <a:latin typeface="Times New Roman" panose="02020603050405020304" pitchFamily="18" charset="0"/>
                <a:cs typeface="Times New Roman" panose="02020603050405020304" pitchFamily="18" charset="0"/>
              </a:rPr>
              <a:t>Flow of Information in the LSTM Block:</a:t>
            </a:r>
            <a:endParaRPr lang="en-IN" sz="2000" b="1" dirty="0">
              <a:latin typeface="Times New Roman" panose="02020603050405020304" pitchFamily="18" charset="0"/>
              <a:cs typeface="Times New Roman" panose="02020603050405020304" pitchFamily="18" charset="0"/>
            </a:endParaRPr>
          </a:p>
          <a:p>
            <a:pPr lvl="2" algn="just"/>
            <a:r>
              <a:rPr lang="en-IN" sz="2000" dirty="0">
                <a:latin typeface="Times New Roman" panose="02020603050405020304" pitchFamily="18" charset="0"/>
                <a:cs typeface="Times New Roman" panose="02020603050405020304" pitchFamily="18" charset="0"/>
              </a:rPr>
              <a:t>Input:</a:t>
            </a:r>
          </a:p>
          <a:p>
            <a:pPr lvl="3" algn="just"/>
            <a:r>
              <a:rPr lang="en-US" sz="2000" dirty="0">
                <a:latin typeface="Times New Roman" panose="02020603050405020304" pitchFamily="18" charset="0"/>
                <a:cs typeface="Times New Roman" panose="02020603050405020304" pitchFamily="18" charset="0"/>
              </a:rPr>
              <a:t>Sequential data derived from spatial feature maps processed by the CNN block.</a:t>
            </a:r>
            <a:endParaRPr lang="en-IN" sz="2000" dirty="0">
              <a:latin typeface="Times New Roman" panose="02020603050405020304" pitchFamily="18" charset="0"/>
              <a:cs typeface="Times New Roman" panose="02020603050405020304" pitchFamily="18" charset="0"/>
            </a:endParaRPr>
          </a:p>
          <a:p>
            <a:pPr lvl="2" algn="just"/>
            <a:r>
              <a:rPr lang="en-IN" sz="2000" dirty="0">
                <a:latin typeface="Times New Roman" panose="02020603050405020304" pitchFamily="18" charset="0"/>
                <a:cs typeface="Times New Roman" panose="02020603050405020304" pitchFamily="18" charset="0"/>
              </a:rPr>
              <a:t>Temporal Learning:</a:t>
            </a:r>
          </a:p>
          <a:p>
            <a:pPr lvl="3" algn="just"/>
            <a:r>
              <a:rPr lang="en-US" sz="2000" dirty="0">
                <a:latin typeface="Times New Roman" panose="02020603050405020304" pitchFamily="18" charset="0"/>
                <a:cs typeface="Times New Roman" panose="02020603050405020304" pitchFamily="18" charset="0"/>
              </a:rPr>
              <a:t>Processes changes in water body shapes, boundaries, and extents across time steps.</a:t>
            </a:r>
            <a:endParaRPr lang="en-IN" sz="2000" dirty="0">
              <a:latin typeface="Times New Roman" panose="02020603050405020304" pitchFamily="18" charset="0"/>
              <a:cs typeface="Times New Roman" panose="02020603050405020304" pitchFamily="18" charset="0"/>
            </a:endParaRPr>
          </a:p>
          <a:p>
            <a:pPr lvl="2" algn="just"/>
            <a:r>
              <a:rPr lang="en-IN" sz="2000" dirty="0">
                <a:latin typeface="Times New Roman" panose="02020603050405020304" pitchFamily="18" charset="0"/>
                <a:cs typeface="Times New Roman" panose="02020603050405020304" pitchFamily="18" charset="0"/>
              </a:rPr>
              <a:t>Output:</a:t>
            </a:r>
          </a:p>
          <a:p>
            <a:pPr lvl="3" algn="just"/>
            <a:r>
              <a:rPr lang="en-US" sz="2000" dirty="0">
                <a:latin typeface="Times New Roman" panose="02020603050405020304" pitchFamily="18" charset="0"/>
                <a:cs typeface="Times New Roman" panose="02020603050405020304" pitchFamily="18" charset="0"/>
              </a:rPr>
              <a:t>Temporal features (e.g., rate of expansion/contraction, seasonal variations) passed to the Transformer block for attention-based refinement.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3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099781-2356-E584-7C70-20999784B726}"/>
              </a:ext>
            </a:extLst>
          </p:cNvPr>
          <p:cNvSpPr>
            <a:spLocks noGrp="1"/>
          </p:cNvSpPr>
          <p:nvPr>
            <p:ph type="title"/>
          </p:nvPr>
        </p:nvSpPr>
        <p:spPr>
          <a:xfrm>
            <a:off x="402030" y="176981"/>
            <a:ext cx="10305299" cy="825910"/>
          </a:xfrm>
        </p:spPr>
        <p:txBody>
          <a:bodyPr>
            <a:normAutofit/>
          </a:bodyPr>
          <a:lstStyle/>
          <a:p>
            <a:pPr algn="just"/>
            <a:r>
              <a:rPr lang="en-IN" b="1" dirty="0"/>
              <a:t>Transformer Block (Attention Mechanism)</a:t>
            </a:r>
          </a:p>
        </p:txBody>
      </p:sp>
      <p:sp>
        <p:nvSpPr>
          <p:cNvPr id="5" name="Content Placeholder 2">
            <a:extLst>
              <a:ext uri="{FF2B5EF4-FFF2-40B4-BE49-F238E27FC236}">
                <a16:creationId xmlns:a16="http://schemas.microsoft.com/office/drawing/2014/main" id="{DF668BDE-0EE6-2FA2-9947-9BDE23322BA5}"/>
              </a:ext>
            </a:extLst>
          </p:cNvPr>
          <p:cNvSpPr>
            <a:spLocks noGrp="1"/>
          </p:cNvSpPr>
          <p:nvPr>
            <p:ph idx="1"/>
          </p:nvPr>
        </p:nvSpPr>
        <p:spPr>
          <a:xfrm>
            <a:off x="402030" y="625642"/>
            <a:ext cx="10364292" cy="6055377"/>
          </a:xfrm>
        </p:spPr>
        <p:txBody>
          <a:bodyPr>
            <a:noAutofit/>
          </a:bodyPr>
          <a:lstStyle/>
          <a:p>
            <a:pPr lvl="1" algn="just"/>
            <a:r>
              <a:rPr lang="en-US" sz="2000" dirty="0">
                <a:latin typeface="Times New Roman" panose="02020603050405020304" pitchFamily="18" charset="0"/>
                <a:cs typeface="Times New Roman" panose="02020603050405020304" pitchFamily="18" charset="0"/>
              </a:rPr>
              <a:t>To enhance the </a:t>
            </a:r>
            <a:r>
              <a:rPr lang="en-US" sz="2000" dirty="0" err="1">
                <a:latin typeface="Times New Roman" panose="02020603050405020304" pitchFamily="18" charset="0"/>
                <a:cs typeface="Times New Roman" panose="02020603050405020304" pitchFamily="18" charset="0"/>
              </a:rPr>
              <a:t>AquaSpatioTemporalNet's</a:t>
            </a:r>
            <a:r>
              <a:rPr lang="en-US" sz="2000" dirty="0">
                <a:latin typeface="Times New Roman" panose="02020603050405020304" pitchFamily="18" charset="0"/>
                <a:cs typeface="Times New Roman" panose="02020603050405020304" pitchFamily="18" charset="0"/>
              </a:rPr>
              <a:t> ability to focus on the most relevant time steps in the sequence and refine temporal feature representation for accurate prediction of long-term water body dynamics.</a:t>
            </a:r>
          </a:p>
          <a:p>
            <a:pPr lvl="1" algn="just"/>
            <a:r>
              <a:rPr lang="en-US" sz="2000" b="1" dirty="0">
                <a:latin typeface="Times New Roman" panose="02020603050405020304" pitchFamily="18" charset="0"/>
                <a:cs typeface="Times New Roman" panose="02020603050405020304" pitchFamily="18" charset="0"/>
              </a:rPr>
              <a:t>Overview of the Transformer Block:</a:t>
            </a:r>
          </a:p>
          <a:p>
            <a:pPr lvl="2" algn="just"/>
            <a:r>
              <a:rPr lang="en-IN" sz="2000" dirty="0">
                <a:latin typeface="Times New Roman" panose="02020603050405020304" pitchFamily="18" charset="0"/>
                <a:cs typeface="Times New Roman" panose="02020603050405020304" pitchFamily="18" charset="0"/>
              </a:rPr>
              <a:t>Purpose of Transformers:</a:t>
            </a:r>
            <a:endParaRPr lang="en-US" sz="2000" b="1" dirty="0">
              <a:latin typeface="Times New Roman" panose="02020603050405020304" pitchFamily="18" charset="0"/>
              <a:cs typeface="Times New Roman" panose="02020603050405020304" pitchFamily="18" charset="0"/>
            </a:endParaRPr>
          </a:p>
          <a:p>
            <a:pPr lvl="3" algn="just"/>
            <a:r>
              <a:rPr lang="en-US" sz="2000" dirty="0">
                <a:latin typeface="Times New Roman" panose="02020603050405020304" pitchFamily="18" charset="0"/>
                <a:cs typeface="Times New Roman" panose="02020603050405020304" pitchFamily="18" charset="0"/>
              </a:rPr>
              <a:t>Introduced as a mechanism to process sequential data while overcoming the limitations of recurrent models like LSTMs.</a:t>
            </a:r>
            <a:endParaRPr lang="en-US" sz="2000" b="1" dirty="0">
              <a:latin typeface="Times New Roman" panose="02020603050405020304" pitchFamily="18" charset="0"/>
              <a:cs typeface="Times New Roman" panose="02020603050405020304" pitchFamily="18" charset="0"/>
            </a:endParaRPr>
          </a:p>
          <a:p>
            <a:pPr lvl="3" algn="just"/>
            <a:r>
              <a:rPr lang="en-US" sz="2000" dirty="0">
                <a:latin typeface="Times New Roman" panose="02020603050405020304" pitchFamily="18" charset="0"/>
                <a:cs typeface="Times New Roman" panose="02020603050405020304" pitchFamily="18" charset="0"/>
              </a:rPr>
              <a:t>Uses attention mechanisms to prioritize the most critical time steps in the input sequence.</a:t>
            </a:r>
            <a:endParaRPr lang="en-US" sz="2000" b="1" dirty="0">
              <a:latin typeface="Times New Roman" panose="02020603050405020304" pitchFamily="18" charset="0"/>
              <a:cs typeface="Times New Roman" panose="02020603050405020304" pitchFamily="18" charset="0"/>
            </a:endParaRPr>
          </a:p>
          <a:p>
            <a:pPr lvl="3" algn="just"/>
            <a:r>
              <a:rPr lang="en-US" sz="2000" dirty="0">
                <a:latin typeface="Times New Roman" panose="02020603050405020304" pitchFamily="18" charset="0"/>
                <a:cs typeface="Times New Roman" panose="02020603050405020304" pitchFamily="18" charset="0"/>
              </a:rPr>
              <a:t>Capable of modeling long-range dependencies effectively, making it suitable for temporal analysis in water body prediction.</a:t>
            </a:r>
          </a:p>
          <a:p>
            <a:pPr lvl="2" algn="just"/>
            <a:r>
              <a:rPr lang="en-IN" sz="2000" dirty="0">
                <a:latin typeface="Times New Roman" panose="02020603050405020304" pitchFamily="18" charset="0"/>
                <a:cs typeface="Times New Roman" panose="02020603050405020304" pitchFamily="18" charset="0"/>
              </a:rPr>
              <a:t>Attention Mechanism:</a:t>
            </a:r>
            <a:endParaRPr lang="en-US" sz="2000" dirty="0">
              <a:latin typeface="Times New Roman" panose="02020603050405020304" pitchFamily="18" charset="0"/>
              <a:cs typeface="Times New Roman" panose="02020603050405020304" pitchFamily="18" charset="0"/>
            </a:endParaRPr>
          </a:p>
          <a:p>
            <a:pPr lvl="3" algn="just"/>
            <a:r>
              <a:rPr lang="en-IN" sz="2000" dirty="0">
                <a:latin typeface="Times New Roman" panose="02020603050405020304" pitchFamily="18" charset="0"/>
                <a:cs typeface="Times New Roman" panose="02020603050405020304" pitchFamily="18" charset="0"/>
              </a:rPr>
              <a:t>Self-Attention:</a:t>
            </a:r>
            <a:endParaRPr lang="en-US" sz="2000" dirty="0">
              <a:latin typeface="Times New Roman" panose="02020603050405020304" pitchFamily="18" charset="0"/>
              <a:cs typeface="Times New Roman" panose="02020603050405020304" pitchFamily="18" charset="0"/>
            </a:endParaRPr>
          </a:p>
          <a:p>
            <a:pPr lvl="4" algn="just"/>
            <a:r>
              <a:rPr lang="en-US" sz="2000" dirty="0">
                <a:latin typeface="Times New Roman" panose="02020603050405020304" pitchFamily="18" charset="0"/>
                <a:cs typeface="Times New Roman" panose="02020603050405020304" pitchFamily="18" charset="0"/>
              </a:rPr>
              <a:t>Computes the relationships between all time steps in the sequence.</a:t>
            </a:r>
          </a:p>
          <a:p>
            <a:pPr lvl="4" algn="just"/>
            <a:r>
              <a:rPr lang="en-US" sz="2000" dirty="0">
                <a:latin typeface="Times New Roman" panose="02020603050405020304" pitchFamily="18" charset="0"/>
                <a:cs typeface="Times New Roman" panose="02020603050405020304" pitchFamily="18" charset="0"/>
              </a:rPr>
              <a:t>Focuses on significant time steps (e.g., monsoon onset or sudden changes in water body extents).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06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3A178A-D798-3834-9625-D15160C8AA88}"/>
              </a:ext>
            </a:extLst>
          </p:cNvPr>
          <p:cNvSpPr>
            <a:spLocks noGrp="1"/>
          </p:cNvSpPr>
          <p:nvPr>
            <p:ph type="title"/>
          </p:nvPr>
        </p:nvSpPr>
        <p:spPr>
          <a:xfrm>
            <a:off x="402030" y="176981"/>
            <a:ext cx="10305299" cy="825910"/>
          </a:xfrm>
        </p:spPr>
        <p:txBody>
          <a:bodyPr>
            <a:normAutofit/>
          </a:bodyPr>
          <a:lstStyle/>
          <a:p>
            <a:pPr algn="just"/>
            <a:r>
              <a:rPr lang="en-IN" b="1" dirty="0"/>
              <a:t>Training &amp; Testing ,Metric Evaluation</a:t>
            </a:r>
          </a:p>
        </p:txBody>
      </p:sp>
      <p:sp>
        <p:nvSpPr>
          <p:cNvPr id="5" name="Content Placeholder 2">
            <a:extLst>
              <a:ext uri="{FF2B5EF4-FFF2-40B4-BE49-F238E27FC236}">
                <a16:creationId xmlns:a16="http://schemas.microsoft.com/office/drawing/2014/main" id="{3236305F-E024-93AE-98F5-F3372B912934}"/>
              </a:ext>
            </a:extLst>
          </p:cNvPr>
          <p:cNvSpPr>
            <a:spLocks noGrp="1"/>
          </p:cNvSpPr>
          <p:nvPr>
            <p:ph idx="1"/>
          </p:nvPr>
        </p:nvSpPr>
        <p:spPr>
          <a:xfrm>
            <a:off x="402030" y="1002891"/>
            <a:ext cx="10364292" cy="5540477"/>
          </a:xfrm>
        </p:spPr>
        <p:txBody>
          <a:bodyPr>
            <a:normAutofit/>
          </a:bodyPr>
          <a:lstStyle/>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Training &amp; Testing</a:t>
            </a:r>
          </a:p>
          <a:p>
            <a:pPr lvl="1" algn="just"/>
            <a:r>
              <a:rPr lang="en-US" sz="2000" dirty="0">
                <a:latin typeface="Times New Roman" panose="02020603050405020304" pitchFamily="18" charset="0"/>
                <a:cs typeface="Times New Roman" panose="02020603050405020304" pitchFamily="18" charset="0"/>
              </a:rPr>
              <a:t>Train the model on historical data and evaluate its performance on unseen data.</a:t>
            </a:r>
          </a:p>
          <a:p>
            <a:pPr lvl="1" algn="just"/>
            <a:r>
              <a:rPr lang="en-US" sz="2000" dirty="0">
                <a:latin typeface="Times New Roman" panose="02020603050405020304" pitchFamily="18" charset="0"/>
                <a:cs typeface="Times New Roman" panose="02020603050405020304" pitchFamily="18" charset="0"/>
              </a:rPr>
              <a:t>Uses historical water body data for model learning.</a:t>
            </a:r>
          </a:p>
          <a:p>
            <a:pPr lvl="1" algn="just"/>
            <a:r>
              <a:rPr lang="en-US" sz="2000" dirty="0">
                <a:latin typeface="Times New Roman" panose="02020603050405020304" pitchFamily="18" charset="0"/>
                <a:cs typeface="Times New Roman" panose="02020603050405020304" pitchFamily="18" charset="0"/>
              </a:rPr>
              <a:t>Evaluates generalization capability on new, unseen satellite imagery.</a:t>
            </a:r>
            <a:endParaRPr lang="en-IN" sz="2000" b="1" dirty="0">
              <a:latin typeface="Times New Roman" panose="02020603050405020304" pitchFamily="18" charset="0"/>
              <a:cs typeface="Times New Roman" panose="02020603050405020304" pitchFamily="18" charset="0"/>
            </a:endParaRPr>
          </a:p>
          <a:p>
            <a:pPr marL="457200" lvl="1" indent="0" algn="just">
              <a:buNone/>
            </a:pPr>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Metric Evaluations</a:t>
            </a:r>
          </a:p>
          <a:p>
            <a:pPr lvl="1" algn="just"/>
            <a:r>
              <a:rPr lang="en-IN" sz="2000" dirty="0">
                <a:latin typeface="Times New Roman" panose="02020603050405020304" pitchFamily="18" charset="0"/>
                <a:cs typeface="Times New Roman" panose="02020603050405020304" pitchFamily="18" charset="0"/>
              </a:rPr>
              <a:t>Assess the model’s performance using quantitative metrics.</a:t>
            </a:r>
          </a:p>
          <a:p>
            <a:pPr lvl="1" algn="just"/>
            <a:r>
              <a:rPr lang="en-US" sz="2000" b="1" dirty="0">
                <a:latin typeface="Times New Roman" panose="02020603050405020304" pitchFamily="18" charset="0"/>
                <a:cs typeface="Times New Roman" panose="02020603050405020304" pitchFamily="18" charset="0"/>
              </a:rPr>
              <a:t>Precision and Recall:</a:t>
            </a:r>
            <a:r>
              <a:rPr lang="en-US" sz="2000" dirty="0">
                <a:latin typeface="Times New Roman" panose="02020603050405020304" pitchFamily="18" charset="0"/>
                <a:cs typeface="Times New Roman" panose="02020603050405020304" pitchFamily="18" charset="0"/>
              </a:rPr>
              <a:t> Measures the accuracy of water body detection.\</a:t>
            </a:r>
            <a:endParaRPr lang="en-US" sz="1800" dirty="0">
              <a:latin typeface="Times New Roman" panose="02020603050405020304" pitchFamily="18" charset="0"/>
              <a:cs typeface="Times New Roman" panose="02020603050405020304" pitchFamily="18" charset="0"/>
            </a:endParaRPr>
          </a:p>
          <a:p>
            <a:pPr lvl="1" algn="just"/>
            <a:r>
              <a:rPr lang="en-US" sz="2000" b="1" dirty="0">
                <a:latin typeface="Times New Roman" panose="02020603050405020304" pitchFamily="18" charset="0"/>
                <a:cs typeface="Times New Roman" panose="02020603050405020304" pitchFamily="18" charset="0"/>
              </a:rPr>
              <a:t>MSE (Mean Squared Error):</a:t>
            </a:r>
            <a:r>
              <a:rPr lang="en-US" sz="2000" dirty="0">
                <a:latin typeface="Times New Roman" panose="02020603050405020304" pitchFamily="18" charset="0"/>
                <a:cs typeface="Times New Roman" panose="02020603050405020304" pitchFamily="18" charset="0"/>
              </a:rPr>
              <a:t> Evaluates the prediction error.</a:t>
            </a:r>
            <a:endParaRPr lang="en-US" sz="1800" dirty="0">
              <a:latin typeface="Times New Roman" panose="02020603050405020304" pitchFamily="18" charset="0"/>
              <a:cs typeface="Times New Roman" panose="02020603050405020304" pitchFamily="18" charset="0"/>
            </a:endParaRPr>
          </a:p>
          <a:p>
            <a:pPr lvl="1" algn="just"/>
            <a:r>
              <a:rPr lang="en-IN" sz="2000" b="1" dirty="0">
                <a:latin typeface="Times New Roman" panose="02020603050405020304" pitchFamily="18" charset="0"/>
                <a:cs typeface="Times New Roman" panose="02020603050405020304" pitchFamily="18" charset="0"/>
              </a:rPr>
              <a:t>R² (Coefficient of Determination):</a:t>
            </a:r>
            <a:r>
              <a:rPr lang="en-IN" sz="2000" dirty="0">
                <a:latin typeface="Times New Roman" panose="02020603050405020304" pitchFamily="18" charset="0"/>
                <a:cs typeface="Times New Roman" panose="02020603050405020304" pitchFamily="18" charset="0"/>
              </a:rPr>
              <a:t> Indicates model fit.</a:t>
            </a:r>
            <a:endParaRPr lang="en-IN" sz="1800" dirty="0">
              <a:latin typeface="Times New Roman" panose="02020603050405020304" pitchFamily="18" charset="0"/>
              <a:cs typeface="Times New Roman" panose="02020603050405020304" pitchFamily="18" charset="0"/>
            </a:endParaRPr>
          </a:p>
          <a:p>
            <a:pPr lvl="2" algn="just"/>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98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4C2B-5F83-9E9C-9B4C-B9CA5FC90ACA}"/>
              </a:ext>
            </a:extLst>
          </p:cNvPr>
          <p:cNvSpPr>
            <a:spLocks noGrp="1"/>
          </p:cNvSpPr>
          <p:nvPr>
            <p:ph type="title"/>
          </p:nvPr>
        </p:nvSpPr>
        <p:spPr>
          <a:xfrm>
            <a:off x="687167" y="2310580"/>
            <a:ext cx="8161866" cy="1219201"/>
          </a:xfrm>
        </p:spPr>
        <p:txBody>
          <a:bodyPr>
            <a:normAutofit fontScale="90000"/>
          </a:bodyPr>
          <a:lstStyle/>
          <a:p>
            <a:r>
              <a:rPr lang="en-IN" sz="4400" dirty="0"/>
              <a:t>Experimental Result and Analysis</a:t>
            </a:r>
          </a:p>
        </p:txBody>
      </p:sp>
    </p:spTree>
    <p:extLst>
      <p:ext uri="{BB962C8B-B14F-4D97-AF65-F5344CB8AC3E}">
        <p14:creationId xmlns:p14="http://schemas.microsoft.com/office/powerpoint/2010/main" val="2449019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ECC3-BA3B-AE2A-5F35-6BD38F44D196}"/>
              </a:ext>
            </a:extLst>
          </p:cNvPr>
          <p:cNvSpPr>
            <a:spLocks noGrp="1"/>
          </p:cNvSpPr>
          <p:nvPr>
            <p:ph type="title"/>
          </p:nvPr>
        </p:nvSpPr>
        <p:spPr>
          <a:xfrm>
            <a:off x="677334" y="609600"/>
            <a:ext cx="8596668" cy="816077"/>
          </a:xfrm>
        </p:spPr>
        <p:txBody>
          <a:bodyPr/>
          <a:lstStyle/>
          <a:p>
            <a:r>
              <a:rPr lang="en-IN" dirty="0"/>
              <a:t>Metrics Evaluated for Proposed Work</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48B933D-CE57-E5ED-495B-89CEBAEB37EE}"/>
                  </a:ext>
                </a:extLst>
              </p:cNvPr>
              <p:cNvGraphicFramePr>
                <a:graphicFrameLocks noGrp="1"/>
              </p:cNvGraphicFramePr>
              <p:nvPr>
                <p:ph idx="1"/>
                <p:extLst>
                  <p:ext uri="{D42A27DB-BD31-4B8C-83A1-F6EECF244321}">
                    <p14:modId xmlns:p14="http://schemas.microsoft.com/office/powerpoint/2010/main" val="1476168419"/>
                  </p:ext>
                </p:extLst>
              </p:nvPr>
            </p:nvGraphicFramePr>
            <p:xfrm>
              <a:off x="677690" y="1877961"/>
              <a:ext cx="8596312" cy="3502763"/>
            </p:xfrm>
            <a:graphic>
              <a:graphicData uri="http://schemas.openxmlformats.org/drawingml/2006/table">
                <a:tbl>
                  <a:tblPr firstRow="1" bandRow="1">
                    <a:tableStyleId>{5C22544A-7EE6-4342-B048-85BDC9FD1C3A}</a:tableStyleId>
                  </a:tblPr>
                  <a:tblGrid>
                    <a:gridCol w="2193156">
                      <a:extLst>
                        <a:ext uri="{9D8B030D-6E8A-4147-A177-3AD203B41FA5}">
                          <a16:colId xmlns:a16="http://schemas.microsoft.com/office/drawing/2014/main" val="2951247531"/>
                        </a:ext>
                      </a:extLst>
                    </a:gridCol>
                    <a:gridCol w="6403156">
                      <a:extLst>
                        <a:ext uri="{9D8B030D-6E8A-4147-A177-3AD203B41FA5}">
                          <a16:colId xmlns:a16="http://schemas.microsoft.com/office/drawing/2014/main" val="310757569"/>
                        </a:ext>
                      </a:extLst>
                    </a:gridCol>
                  </a:tblGrid>
                  <a:tr h="465777">
                    <a:tc>
                      <a:txBody>
                        <a:bodyPr/>
                        <a:lstStyle/>
                        <a:p>
                          <a:r>
                            <a:rPr lang="en-IN" sz="2000" dirty="0">
                              <a:latin typeface="Times New Roman" panose="02020603050405020304" pitchFamily="18" charset="0"/>
                              <a:cs typeface="Times New Roman" panose="02020603050405020304" pitchFamily="18" charset="0"/>
                            </a:rPr>
                            <a:t>Metric</a:t>
                          </a:r>
                        </a:p>
                      </a:txBody>
                      <a:tcPr/>
                    </a:tc>
                    <a:tc>
                      <a:txBody>
                        <a:bodyPr/>
                        <a:lstStyle/>
                        <a:p>
                          <a:r>
                            <a:rPr lang="en-IN" sz="20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325645870"/>
                      </a:ext>
                    </a:extLst>
                  </a:tr>
                  <a:tr h="803944">
                    <a:tc>
                      <a:txBody>
                        <a:bodyPr/>
                        <a:lstStyle/>
                        <a:p>
                          <a:r>
                            <a:rPr lang="en-IN" sz="2000" dirty="0">
                              <a:latin typeface="Times New Roman" panose="02020603050405020304" pitchFamily="18" charset="0"/>
                              <a:cs typeface="Times New Roman" panose="02020603050405020304" pitchFamily="18" charset="0"/>
                            </a:rPr>
                            <a:t>Mean Squared Error (MSE)</a:t>
                          </a:r>
                        </a:p>
                      </a:txBody>
                      <a:tcPr/>
                    </a:tc>
                    <a:tc>
                      <a:txBody>
                        <a:bodyPr/>
                        <a:lstStyle/>
                        <a:p>
                          <a:r>
                            <a:rPr lang="en-US" sz="1400" dirty="0">
                              <a:latin typeface="Times New Roman" panose="02020603050405020304" pitchFamily="18" charset="0"/>
                              <a:cs typeface="Times New Roman" panose="02020603050405020304" pitchFamily="18" charset="0"/>
                            </a:rPr>
                            <a:t>Measures the error between predicted and actual water body areas</a:t>
                          </a:r>
                        </a:p>
                        <a:p>
                          <a:pPr lvl="2" algn="just"/>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𝑀𝑒𝑎𝑛</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𝑆𝑞𝑢𝑎𝑟𝑒𝑑</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𝐸𝑟𝑟𝑜𝑟</m:t>
                                </m:r>
                                <m:r>
                                  <a:rPr lang="en-US" sz="1400" b="0" i="1" smtClean="0">
                                    <a:latin typeface="Cambria Math" panose="02040503050406030204" pitchFamily="18" charset="0"/>
                                    <a:cs typeface="Times New Roman" panose="02020603050405020304" pitchFamily="18" charset="0"/>
                                  </a:rPr>
                                  <m:t> </m:t>
                                </m:r>
                                <m:d>
                                  <m:dPr>
                                    <m:ctrlPr>
                                      <a:rPr lang="en-US" sz="1400" b="0" i="1" smtClean="0">
                                        <a:latin typeface="Cambria Math" panose="02040503050406030204" pitchFamily="18" charset="0"/>
                                        <a:cs typeface="Times New Roman" panose="02020603050405020304" pitchFamily="18" charset="0"/>
                                      </a:rPr>
                                    </m:ctrlPr>
                                  </m:dPr>
                                  <m:e>
                                    <m:r>
                                      <a:rPr lang="en-US" sz="1400" b="0" i="1" smtClean="0">
                                        <a:latin typeface="Cambria Math" panose="02040503050406030204" pitchFamily="18" charset="0"/>
                                        <a:cs typeface="Times New Roman" panose="02020603050405020304" pitchFamily="18" charset="0"/>
                                      </a:rPr>
                                      <m:t>𝑀𝑆𝐸</m:t>
                                    </m:r>
                                  </m:e>
                                </m:d>
                                <m:r>
                                  <a:rPr lang="en-US" sz="1400" b="0" i="1" smtClean="0">
                                    <a:latin typeface="Cambria Math" panose="02040503050406030204" pitchFamily="18" charset="0"/>
                                    <a:cs typeface="Times New Roman" panose="02020603050405020304" pitchFamily="18" charset="0"/>
                                  </a:rPr>
                                  <m:t>= </m:t>
                                </m:r>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1</m:t>
                                    </m:r>
                                  </m:num>
                                  <m:den>
                                    <m:r>
                                      <a:rPr lang="en-US" sz="1400" b="0" i="1" smtClean="0">
                                        <a:latin typeface="Cambria Math" panose="02040503050406030204" pitchFamily="18" charset="0"/>
                                        <a:cs typeface="Times New Roman" panose="02020603050405020304" pitchFamily="18" charset="0"/>
                                      </a:rPr>
                                      <m:t>𝑛</m:t>
                                    </m:r>
                                  </m:den>
                                </m:f>
                                <m:nary>
                                  <m:naryPr>
                                    <m:chr m:val="∑"/>
                                    <m:limLoc m:val="subSup"/>
                                    <m:ctrlPr>
                                      <a:rPr lang="en-US" sz="1400" b="0" i="1" smtClean="0">
                                        <a:latin typeface="Cambria Math" panose="02040503050406030204" pitchFamily="18" charset="0"/>
                                        <a:cs typeface="Times New Roman" panose="02020603050405020304" pitchFamily="18" charset="0"/>
                                      </a:rPr>
                                    </m:ctrlPr>
                                  </m:naryPr>
                                  <m:sub>
                                    <m:r>
                                      <m:rPr>
                                        <m:brk m:alnAt="25"/>
                                      </m:rPr>
                                      <a:rPr lang="en-US" sz="1400" b="0" i="1" smtClean="0">
                                        <a:latin typeface="Cambria Math" panose="02040503050406030204" pitchFamily="18" charset="0"/>
                                        <a:cs typeface="Times New Roman" panose="02020603050405020304" pitchFamily="18" charset="0"/>
                                      </a:rPr>
                                      <m:t>𝑖</m:t>
                                    </m:r>
                                    <m:r>
                                      <a:rPr lang="en-US" sz="1400" b="0" i="1" smtClean="0">
                                        <a:latin typeface="Cambria Math" panose="02040503050406030204" pitchFamily="18" charset="0"/>
                                        <a:cs typeface="Times New Roman" panose="02020603050405020304" pitchFamily="18" charset="0"/>
                                      </a:rPr>
                                      <m:t>=1</m:t>
                                    </m:r>
                                  </m:sub>
                                  <m:sup>
                                    <m:r>
                                      <a:rPr lang="en-US" sz="1400" b="0" i="1" smtClean="0">
                                        <a:latin typeface="Cambria Math" panose="02040503050406030204" pitchFamily="18" charset="0"/>
                                        <a:cs typeface="Times New Roman" panose="02020603050405020304" pitchFamily="18" charset="0"/>
                                      </a:rPr>
                                      <m:t>𝑛</m:t>
                                    </m:r>
                                  </m:sup>
                                  <m:e>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m:t>
                                        </m:r>
                                        <m:sSub>
                                          <m:sSubPr>
                                            <m:ctrlPr>
                                              <a:rPr lang="en-US" sz="1400" b="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𝐴</m:t>
                                            </m:r>
                                          </m:e>
                                          <m:sub>
                                            <m:r>
                                              <a:rPr lang="en-US" sz="1400" b="0" i="1" smtClean="0">
                                                <a:latin typeface="Cambria Math" panose="02040503050406030204" pitchFamily="18" charset="0"/>
                                                <a:cs typeface="Times New Roman" panose="02020603050405020304" pitchFamily="18" charset="0"/>
                                              </a:rPr>
                                              <m:t>𝑖</m:t>
                                            </m:r>
                                          </m:sub>
                                        </m:sSub>
                                        <m:r>
                                          <a:rPr lang="en-US" sz="1400" b="0" i="1" smtClean="0">
                                            <a:latin typeface="Cambria Math" panose="02040503050406030204" pitchFamily="18" charset="0"/>
                                            <a:cs typeface="Times New Roman" panose="02020603050405020304" pitchFamily="18" charset="0"/>
                                          </a:rPr>
                                          <m:t>−</m:t>
                                        </m:r>
                                        <m:sSub>
                                          <m:sSubPr>
                                            <m:ctrlPr>
                                              <a:rPr lang="en-US" sz="1400" b="0" i="1" smtClean="0">
                                                <a:latin typeface="Cambria Math" panose="02040503050406030204" pitchFamily="18" charset="0"/>
                                                <a:cs typeface="Times New Roman" panose="02020603050405020304" pitchFamily="18" charset="0"/>
                                              </a:rPr>
                                            </m:ctrlPr>
                                          </m:sSubPr>
                                          <m:e>
                                            <m:r>
                                              <m:rPr>
                                                <m:nor/>
                                              </m:rPr>
                                              <a:rPr lang="en-IN" sz="1400"/>
                                              <m:t>Ậ</m:t>
                                            </m:r>
                                          </m:e>
                                          <m:sub>
                                            <m:r>
                                              <a:rPr lang="en-US" sz="1400" b="0" i="1" smtClean="0">
                                                <a:latin typeface="Cambria Math" panose="02040503050406030204" pitchFamily="18" charset="0"/>
                                                <a:cs typeface="Times New Roman" panose="02020603050405020304" pitchFamily="18" charset="0"/>
                                              </a:rPr>
                                              <m:t>𝑖</m:t>
                                            </m:r>
                                          </m:sub>
                                        </m:sSub>
                                        <m:r>
                                          <a:rPr lang="en-US" sz="1400" b="0" i="1" smtClean="0">
                                            <a:latin typeface="Cambria Math" panose="02040503050406030204" pitchFamily="18" charset="0"/>
                                            <a:cs typeface="Times New Roman" panose="02020603050405020304" pitchFamily="18" charset="0"/>
                                          </a:rPr>
                                          <m:t>)</m:t>
                                        </m:r>
                                      </m:e>
                                      <m:sup>
                                        <m:r>
                                          <a:rPr lang="en-US" sz="1400" b="0" i="1" smtClean="0">
                                            <a:latin typeface="Cambria Math" panose="02040503050406030204" pitchFamily="18" charset="0"/>
                                            <a:cs typeface="Times New Roman" panose="02020603050405020304" pitchFamily="18" charset="0"/>
                                          </a:rPr>
                                          <m:t>2</m:t>
                                        </m:r>
                                      </m:sup>
                                    </m:sSup>
                                  </m:e>
                                </m:nary>
                              </m:oMath>
                            </m:oMathPara>
                          </a14:m>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9377279"/>
                      </a:ext>
                    </a:extLst>
                  </a:tr>
                  <a:tr h="465777">
                    <a:tc>
                      <a:txBody>
                        <a:bodyPr/>
                        <a:lstStyle/>
                        <a:p>
                          <a:r>
                            <a:rPr lang="en-IN" sz="2000" dirty="0">
                              <a:latin typeface="Times New Roman" panose="02020603050405020304" pitchFamily="18" charset="0"/>
                              <a:cs typeface="Times New Roman" panose="02020603050405020304" pitchFamily="18" charset="0"/>
                            </a:rPr>
                            <a:t>R-Squared (R²)</a:t>
                          </a:r>
                        </a:p>
                      </a:txBody>
                      <a:tcPr/>
                    </a:tc>
                    <a:tc>
                      <a:txBody>
                        <a:bodyPr/>
                        <a:lstStyle/>
                        <a:p>
                          <a:r>
                            <a:rPr lang="en-US" sz="1400" dirty="0">
                              <a:latin typeface="Times New Roman" panose="02020603050405020304" pitchFamily="18" charset="0"/>
                              <a:cs typeface="Times New Roman" panose="02020603050405020304" pitchFamily="18" charset="0"/>
                            </a:rPr>
                            <a:t>Evaluates how well the model explains the variance in observed data</a:t>
                          </a: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𝑅</m:t>
                                </m:r>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𝑆𝑞𝑢𝑎𝑟𝑒𝑑</m:t>
                                </m:r>
                                <m:r>
                                  <a:rPr lang="en-US" sz="1400" b="0" i="1" smtClean="0">
                                    <a:latin typeface="Cambria Math" panose="02040503050406030204" pitchFamily="18" charset="0"/>
                                    <a:cs typeface="Times New Roman" panose="02020603050405020304" pitchFamily="18" charset="0"/>
                                  </a:rPr>
                                  <m:t> </m:t>
                                </m:r>
                                <m:d>
                                  <m:dPr>
                                    <m:ctrlPr>
                                      <a:rPr lang="en-US" sz="1400" b="0" i="1" smtClean="0">
                                        <a:latin typeface="Cambria Math" panose="02040503050406030204" pitchFamily="18" charset="0"/>
                                        <a:cs typeface="Times New Roman" panose="02020603050405020304" pitchFamily="18" charset="0"/>
                                      </a:rPr>
                                    </m:ctrlPr>
                                  </m:dPr>
                                  <m:e>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𝑅</m:t>
                                        </m:r>
                                      </m:e>
                                      <m:sup>
                                        <m:r>
                                          <a:rPr lang="en-US" sz="1400" b="0" i="1" smtClean="0">
                                            <a:latin typeface="Cambria Math" panose="02040503050406030204" pitchFamily="18" charset="0"/>
                                            <a:cs typeface="Times New Roman" panose="02020603050405020304" pitchFamily="18" charset="0"/>
                                          </a:rPr>
                                          <m:t>2</m:t>
                                        </m:r>
                                      </m:sup>
                                    </m:sSup>
                                  </m:e>
                                </m:d>
                                <m:r>
                                  <a:rPr lang="en-US" sz="1400" b="0" i="1" smtClean="0">
                                    <a:latin typeface="Cambria Math" panose="02040503050406030204" pitchFamily="18" charset="0"/>
                                    <a:cs typeface="Times New Roman" panose="02020603050405020304" pitchFamily="18" charset="0"/>
                                  </a:rPr>
                                  <m:t>=1− </m:t>
                                </m:r>
                                <m:f>
                                  <m:fPr>
                                    <m:ctrlPr>
                                      <a:rPr lang="en-US" sz="1400" b="0" i="1" smtClean="0">
                                        <a:latin typeface="Cambria Math" panose="02040503050406030204" pitchFamily="18" charset="0"/>
                                        <a:cs typeface="Times New Roman" panose="02020603050405020304" pitchFamily="18" charset="0"/>
                                      </a:rPr>
                                    </m:ctrlPr>
                                  </m:fPr>
                                  <m:num>
                                    <m:nary>
                                      <m:naryPr>
                                        <m:chr m:val="∑"/>
                                        <m:ctrlPr>
                                          <a:rPr lang="en-US" sz="1400" b="0" i="1" smtClean="0">
                                            <a:latin typeface="Cambria Math" panose="02040503050406030204" pitchFamily="18" charset="0"/>
                                            <a:cs typeface="Times New Roman" panose="02020603050405020304" pitchFamily="18" charset="0"/>
                                          </a:rPr>
                                        </m:ctrlPr>
                                      </m:naryPr>
                                      <m:sub>
                                        <m:r>
                                          <m:rPr>
                                            <m:brk m:alnAt="23"/>
                                          </m:rPr>
                                          <a:rPr lang="en-US" sz="1400" b="0" i="1" smtClean="0">
                                            <a:latin typeface="Cambria Math" panose="02040503050406030204" pitchFamily="18" charset="0"/>
                                            <a:cs typeface="Times New Roman" panose="02020603050405020304" pitchFamily="18" charset="0"/>
                                          </a:rPr>
                                          <m:t>𝑛</m:t>
                                        </m:r>
                                        <m:r>
                                          <a:rPr lang="en-US" sz="1400" b="0" i="1" smtClean="0">
                                            <a:latin typeface="Cambria Math" panose="02040503050406030204" pitchFamily="18" charset="0"/>
                                            <a:cs typeface="Times New Roman" panose="02020603050405020304" pitchFamily="18" charset="0"/>
                                          </a:rPr>
                                          <m:t>=1</m:t>
                                        </m:r>
                                      </m:sub>
                                      <m:sup>
                                        <m:r>
                                          <a:rPr lang="en-US" sz="1400" b="0" i="1" smtClean="0">
                                            <a:latin typeface="Cambria Math" panose="02040503050406030204" pitchFamily="18" charset="0"/>
                                            <a:cs typeface="Times New Roman" panose="02020603050405020304" pitchFamily="18" charset="0"/>
                                          </a:rPr>
                                          <m:t>𝑛</m:t>
                                        </m:r>
                                      </m:sup>
                                      <m:e>
                                        <m:sSup>
                                          <m:sSupPr>
                                            <m:ctrlPr>
                                              <a:rPr lang="en-US" sz="1400" i="1">
                                                <a:latin typeface="Cambria Math" panose="02040503050406030204" pitchFamily="18" charset="0"/>
                                                <a:cs typeface="Times New Roman" panose="02020603050405020304" pitchFamily="18" charset="0"/>
                                              </a:rPr>
                                            </m:ctrlPr>
                                          </m:sSupPr>
                                          <m:e>
                                            <m:r>
                                              <a:rPr lang="en-US" sz="1400" i="1">
                                                <a:latin typeface="Cambria Math" panose="02040503050406030204" pitchFamily="18" charset="0"/>
                                                <a:cs typeface="Times New Roman" panose="02020603050405020304" pitchFamily="18" charset="0"/>
                                              </a:rPr>
                                              <m:t>(</m:t>
                                            </m:r>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𝐴</m:t>
                                                </m:r>
                                              </m:e>
                                              <m:sub>
                                                <m:r>
                                                  <a:rPr lang="en-US" sz="1400" i="1">
                                                    <a:latin typeface="Cambria Math" panose="02040503050406030204" pitchFamily="18" charset="0"/>
                                                    <a:cs typeface="Times New Roman" panose="02020603050405020304" pitchFamily="18" charset="0"/>
                                                  </a:rPr>
                                                  <m:t>𝑖</m:t>
                                                </m:r>
                                              </m:sub>
                                            </m:sSub>
                                            <m:r>
                                              <a:rPr lang="en-US" sz="1400" i="1">
                                                <a:latin typeface="Cambria Math" panose="02040503050406030204" pitchFamily="18" charset="0"/>
                                                <a:cs typeface="Times New Roman" panose="02020603050405020304" pitchFamily="18" charset="0"/>
                                              </a:rPr>
                                              <m:t>−</m:t>
                                            </m:r>
                                            <m:sSub>
                                              <m:sSubPr>
                                                <m:ctrlPr>
                                                  <a:rPr lang="en-US" sz="1400" i="1">
                                                    <a:latin typeface="Cambria Math" panose="02040503050406030204" pitchFamily="18" charset="0"/>
                                                    <a:cs typeface="Times New Roman" panose="02020603050405020304" pitchFamily="18" charset="0"/>
                                                  </a:rPr>
                                                </m:ctrlPr>
                                              </m:sSubPr>
                                              <m:e>
                                                <m:r>
                                                  <m:rPr>
                                                    <m:nor/>
                                                  </m:rPr>
                                                  <a:rPr lang="en-IN" sz="1400"/>
                                                  <m:t>Ậ</m:t>
                                                </m:r>
                                              </m:e>
                                              <m:sub>
                                                <m:r>
                                                  <a:rPr lang="en-US" sz="1400" i="1">
                                                    <a:latin typeface="Cambria Math" panose="02040503050406030204" pitchFamily="18" charset="0"/>
                                                    <a:cs typeface="Times New Roman" panose="02020603050405020304" pitchFamily="18" charset="0"/>
                                                  </a:rPr>
                                                  <m:t>𝑖</m:t>
                                                </m:r>
                                              </m:sub>
                                            </m:sSub>
                                            <m:r>
                                              <a:rPr lang="en-US" sz="1400" i="1">
                                                <a:latin typeface="Cambria Math" panose="02040503050406030204" pitchFamily="18" charset="0"/>
                                                <a:cs typeface="Times New Roman" panose="02020603050405020304" pitchFamily="18" charset="0"/>
                                              </a:rPr>
                                              <m:t>)</m:t>
                                            </m:r>
                                          </m:e>
                                          <m:sup>
                                            <m:r>
                                              <a:rPr lang="en-US" sz="1400" i="1">
                                                <a:latin typeface="Cambria Math" panose="02040503050406030204" pitchFamily="18" charset="0"/>
                                                <a:cs typeface="Times New Roman" panose="02020603050405020304" pitchFamily="18" charset="0"/>
                                              </a:rPr>
                                              <m:t>2</m:t>
                                            </m:r>
                                          </m:sup>
                                        </m:sSup>
                                      </m:e>
                                    </m:nary>
                                  </m:num>
                                  <m:den>
                                    <m:nary>
                                      <m:naryPr>
                                        <m:chr m:val="∑"/>
                                        <m:ctrlPr>
                                          <a:rPr lang="en-US" sz="1400" i="1">
                                            <a:latin typeface="Cambria Math" panose="02040503050406030204" pitchFamily="18" charset="0"/>
                                            <a:cs typeface="Times New Roman" panose="02020603050405020304" pitchFamily="18" charset="0"/>
                                          </a:rPr>
                                        </m:ctrlPr>
                                      </m:naryPr>
                                      <m:sub>
                                        <m:r>
                                          <m:rPr>
                                            <m:brk m:alnAt="23"/>
                                          </m:rPr>
                                          <a:rPr lang="en-US" sz="1400" i="1">
                                            <a:latin typeface="Cambria Math" panose="02040503050406030204" pitchFamily="18" charset="0"/>
                                            <a:cs typeface="Times New Roman" panose="02020603050405020304" pitchFamily="18" charset="0"/>
                                          </a:rPr>
                                          <m:t>𝑛</m:t>
                                        </m:r>
                                        <m:r>
                                          <a:rPr lang="en-US" sz="1400" i="1">
                                            <a:latin typeface="Cambria Math" panose="02040503050406030204" pitchFamily="18" charset="0"/>
                                            <a:cs typeface="Times New Roman" panose="02020603050405020304" pitchFamily="18" charset="0"/>
                                          </a:rPr>
                                          <m:t>=1</m:t>
                                        </m:r>
                                      </m:sub>
                                      <m:sup>
                                        <m:r>
                                          <a:rPr lang="en-US" sz="1400" i="1">
                                            <a:latin typeface="Cambria Math" panose="02040503050406030204" pitchFamily="18" charset="0"/>
                                            <a:cs typeface="Times New Roman" panose="02020603050405020304" pitchFamily="18" charset="0"/>
                                          </a:rPr>
                                          <m:t>𝑛</m:t>
                                        </m:r>
                                      </m:sup>
                                      <m:e>
                                        <m:sSup>
                                          <m:sSupPr>
                                            <m:ctrlPr>
                                              <a:rPr lang="en-US" sz="1400" i="1">
                                                <a:latin typeface="Cambria Math" panose="02040503050406030204" pitchFamily="18" charset="0"/>
                                                <a:cs typeface="Times New Roman" panose="02020603050405020304" pitchFamily="18" charset="0"/>
                                              </a:rPr>
                                            </m:ctrlPr>
                                          </m:sSupPr>
                                          <m:e>
                                            <m:r>
                                              <a:rPr lang="en-US" sz="1400" i="1">
                                                <a:latin typeface="Cambria Math" panose="02040503050406030204" pitchFamily="18" charset="0"/>
                                                <a:cs typeface="Times New Roman" panose="02020603050405020304" pitchFamily="18" charset="0"/>
                                              </a:rPr>
                                              <m:t>(</m:t>
                                            </m:r>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𝐴</m:t>
                                                </m:r>
                                              </m:e>
                                              <m:sub>
                                                <m:r>
                                                  <a:rPr lang="en-US" sz="1400" i="1">
                                                    <a:latin typeface="Cambria Math" panose="02040503050406030204" pitchFamily="18" charset="0"/>
                                                    <a:cs typeface="Times New Roman" panose="02020603050405020304" pitchFamily="18" charset="0"/>
                                                  </a:rPr>
                                                  <m:t>𝑖</m:t>
                                                </m:r>
                                              </m:sub>
                                            </m:sSub>
                                            <m:r>
                                              <a:rPr lang="en-US" sz="1400" i="1">
                                                <a:latin typeface="Cambria Math" panose="02040503050406030204" pitchFamily="18" charset="0"/>
                                                <a:cs typeface="Times New Roman" panose="02020603050405020304" pitchFamily="18" charset="0"/>
                                              </a:rPr>
                                              <m:t>−</m:t>
                                            </m:r>
                                            <m:sSub>
                                              <m:sSubPr>
                                                <m:ctrlPr>
                                                  <a:rPr lang="en-US" sz="1400" i="1">
                                                    <a:latin typeface="Cambria Math" panose="02040503050406030204" pitchFamily="18" charset="0"/>
                                                    <a:cs typeface="Times New Roman" panose="02020603050405020304" pitchFamily="18" charset="0"/>
                                                  </a:rPr>
                                                </m:ctrlPr>
                                              </m:sSubPr>
                                              <m:e>
                                                <m:r>
                                                  <m:rPr>
                                                    <m:nor/>
                                                  </m:rPr>
                                                  <a:rPr lang="en-IN" sz="1400"/>
                                                  <m:t>Ậ</m:t>
                                                </m:r>
                                              </m:e>
                                              <m:sub>
                                                <m:r>
                                                  <a:rPr lang="en-US" sz="1400" i="1">
                                                    <a:latin typeface="Cambria Math" panose="02040503050406030204" pitchFamily="18" charset="0"/>
                                                    <a:cs typeface="Times New Roman" panose="02020603050405020304" pitchFamily="18" charset="0"/>
                                                  </a:rPr>
                                                  <m:t>𝑖</m:t>
                                                </m:r>
                                              </m:sub>
                                            </m:sSub>
                                            <m:r>
                                              <a:rPr lang="en-US" sz="1400" i="1">
                                                <a:latin typeface="Cambria Math" panose="02040503050406030204" pitchFamily="18" charset="0"/>
                                                <a:cs typeface="Times New Roman" panose="02020603050405020304" pitchFamily="18" charset="0"/>
                                              </a:rPr>
                                              <m:t>)</m:t>
                                            </m:r>
                                          </m:e>
                                          <m:sup>
                                            <m:r>
                                              <a:rPr lang="en-US" sz="1400" i="1">
                                                <a:latin typeface="Cambria Math" panose="02040503050406030204" pitchFamily="18" charset="0"/>
                                                <a:cs typeface="Times New Roman" panose="02020603050405020304" pitchFamily="18" charset="0"/>
                                              </a:rPr>
                                              <m:t>2</m:t>
                                            </m:r>
                                          </m:sup>
                                        </m:sSup>
                                      </m:e>
                                    </m:nary>
                                  </m:den>
                                </m:f>
                              </m:oMath>
                            </m:oMathPara>
                          </a14:m>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0850097"/>
                      </a:ext>
                    </a:extLst>
                  </a:tr>
                  <a:tr h="465777">
                    <a:tc>
                      <a:txBody>
                        <a:bodyPr/>
                        <a:lstStyle/>
                        <a:p>
                          <a:r>
                            <a:rPr lang="en-IN" sz="2000" dirty="0">
                              <a:latin typeface="Times New Roman" panose="02020603050405020304" pitchFamily="18" charset="0"/>
                              <a:cs typeface="Times New Roman" panose="02020603050405020304" pitchFamily="18" charset="0"/>
                            </a:rPr>
                            <a:t>Precision</a:t>
                          </a:r>
                        </a:p>
                      </a:txBody>
                      <a:tcPr/>
                    </a:tc>
                    <a:tc>
                      <a:txBody>
                        <a:bodyPr/>
                        <a:lstStyle/>
                        <a:p>
                          <a:r>
                            <a:rPr lang="en-US" sz="1400" dirty="0">
                              <a:latin typeface="Times New Roman" panose="02020603050405020304" pitchFamily="18" charset="0"/>
                              <a:cs typeface="Times New Roman" panose="02020603050405020304" pitchFamily="18" charset="0"/>
                            </a:rPr>
                            <a:t>Ratio of true positive water body detections to total detected</a:t>
                          </a: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𝑃𝑟𝑒𝑐𝑖𝑠𝑖𝑜𝑛</m:t>
                                </m:r>
                                <m:r>
                                  <a:rPr lang="en-US" sz="1400" b="0" i="1" smtClean="0">
                                    <a:latin typeface="Cambria Math" panose="02040503050406030204" pitchFamily="18" charset="0"/>
                                    <a:cs typeface="Times New Roman" panose="02020603050405020304" pitchFamily="18" charset="0"/>
                                  </a:rPr>
                                  <m:t>= </m:t>
                                </m:r>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𝑇𝑟𝑢𝑒</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𝑃𝑜𝑠𝑖𝑡𝑖𝑣𝑒𝑠</m:t>
                                    </m:r>
                                  </m:num>
                                  <m:den>
                                    <m:r>
                                      <a:rPr lang="en-US" sz="1400" b="0" i="1" smtClean="0">
                                        <a:latin typeface="Cambria Math" panose="02040503050406030204" pitchFamily="18" charset="0"/>
                                        <a:cs typeface="Times New Roman" panose="02020603050405020304" pitchFamily="18" charset="0"/>
                                      </a:rPr>
                                      <m:t>𝑇𝑟𝑢𝑒</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𝑃𝑜𝑠𝑖𝑡𝑖𝑣𝑒𝑠</m:t>
                                    </m:r>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𝐹𝑎𝑙𝑠𝑒</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𝑃𝑜𝑠𝑖𝑡𝑖𝑣𝑒𝑠</m:t>
                                    </m:r>
                                  </m:den>
                                </m:f>
                              </m:oMath>
                            </m:oMathPara>
                          </a14:m>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4352221"/>
                      </a:ext>
                    </a:extLst>
                  </a:tr>
                  <a:tr h="465777">
                    <a:tc>
                      <a:txBody>
                        <a:bodyPr/>
                        <a:lstStyle/>
                        <a:p>
                          <a:r>
                            <a:rPr lang="en-IN" sz="2000" dirty="0">
                              <a:latin typeface="Times New Roman" panose="02020603050405020304" pitchFamily="18" charset="0"/>
                              <a:cs typeface="Times New Roman" panose="02020603050405020304" pitchFamily="18" charset="0"/>
                            </a:rPr>
                            <a:t>Recall</a:t>
                          </a:r>
                        </a:p>
                      </a:txBody>
                      <a:tcPr/>
                    </a:tc>
                    <a:tc>
                      <a:txBody>
                        <a:bodyPr/>
                        <a:lstStyle/>
                        <a:p>
                          <a:r>
                            <a:rPr lang="en-US" sz="1400" dirty="0">
                              <a:latin typeface="Times New Roman" panose="02020603050405020304" pitchFamily="18" charset="0"/>
                              <a:cs typeface="Times New Roman" panose="02020603050405020304" pitchFamily="18" charset="0"/>
                            </a:rPr>
                            <a:t>Proportion of true water bodies correctly detected by the model.</a:t>
                          </a: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𝑅𝑒𝑐𝑎𝑙𝑙</m:t>
                                </m:r>
                                <m:r>
                                  <a:rPr lang="en-US" sz="1400" b="0" i="1" smtClean="0">
                                    <a:latin typeface="Cambria Math" panose="02040503050406030204" pitchFamily="18" charset="0"/>
                                    <a:cs typeface="Times New Roman" panose="02020603050405020304" pitchFamily="18" charset="0"/>
                                  </a:rPr>
                                  <m:t>= </m:t>
                                </m:r>
                                <m:f>
                                  <m:fPr>
                                    <m:ctrlPr>
                                      <a:rPr lang="en-US" sz="1400" b="0" i="1" smtClean="0">
                                        <a:latin typeface="Cambria Math" panose="02040503050406030204" pitchFamily="18" charset="0"/>
                                        <a:cs typeface="Times New Roman" panose="02020603050405020304" pitchFamily="18" charset="0"/>
                                      </a:rPr>
                                    </m:ctrlPr>
                                  </m:fPr>
                                  <m:num>
                                    <m:r>
                                      <a:rPr lang="en-US" sz="1400" b="0" i="1" smtClean="0">
                                        <a:latin typeface="Cambria Math" panose="02040503050406030204" pitchFamily="18" charset="0"/>
                                        <a:cs typeface="Times New Roman" panose="02020603050405020304" pitchFamily="18" charset="0"/>
                                      </a:rPr>
                                      <m:t>𝑇𝑟𝑢𝑒</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𝑃𝑜𝑠𝑖𝑡𝑖𝑣𝑒𝑠</m:t>
                                    </m:r>
                                  </m:num>
                                  <m:den>
                                    <m:r>
                                      <a:rPr lang="en-US" sz="1400" b="0" i="1" smtClean="0">
                                        <a:latin typeface="Cambria Math" panose="02040503050406030204" pitchFamily="18" charset="0"/>
                                        <a:cs typeface="Times New Roman" panose="02020603050405020304" pitchFamily="18" charset="0"/>
                                      </a:rPr>
                                      <m:t>𝑇𝑟𝑢𝑒</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𝑃𝑜𝑠𝑖𝑡𝑖𝑣𝑒𝑠</m:t>
                                    </m:r>
                                    <m:r>
                                      <a:rPr lang="en-US" sz="1400" b="0" i="1" smtClean="0">
                                        <a:latin typeface="Cambria Math" panose="02040503050406030204" pitchFamily="18" charset="0"/>
                                        <a:cs typeface="Times New Roman" panose="02020603050405020304" pitchFamily="18" charset="0"/>
                                      </a:rPr>
                                      <m:t>+</m:t>
                                    </m:r>
                                    <m:r>
                                      <a:rPr lang="en-US" sz="1400" b="0" i="1" smtClean="0">
                                        <a:latin typeface="Cambria Math" panose="02040503050406030204" pitchFamily="18" charset="0"/>
                                        <a:cs typeface="Times New Roman" panose="02020603050405020304" pitchFamily="18" charset="0"/>
                                      </a:rPr>
                                      <m:t>𝐹𝑎𝑙𝑠𝑒</m:t>
                                    </m:r>
                                    <m:r>
                                      <a:rPr lang="en-US" sz="1400" b="0" i="1" smtClean="0">
                                        <a:latin typeface="Cambria Math" panose="02040503050406030204" pitchFamily="18" charset="0"/>
                                        <a:cs typeface="Times New Roman" panose="02020603050405020304" pitchFamily="18" charset="0"/>
                                      </a:rPr>
                                      <m:t> </m:t>
                                    </m:r>
                                    <m:r>
                                      <a:rPr lang="en-US" sz="1400" b="0" i="1" smtClean="0">
                                        <a:latin typeface="Cambria Math" panose="02040503050406030204" pitchFamily="18" charset="0"/>
                                        <a:cs typeface="Times New Roman" panose="02020603050405020304" pitchFamily="18" charset="0"/>
                                      </a:rPr>
                                      <m:t>𝑁𝑒𝑔𝑎𝑡𝑖𝑣𝑒𝑠</m:t>
                                    </m:r>
                                  </m:den>
                                </m:f>
                              </m:oMath>
                            </m:oMathPara>
                          </a14:m>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9264938"/>
                      </a:ext>
                    </a:extLst>
                  </a:tr>
                </a:tbl>
              </a:graphicData>
            </a:graphic>
          </p:graphicFrame>
        </mc:Choice>
        <mc:Fallback xmlns="">
          <p:graphicFrame>
            <p:nvGraphicFramePr>
              <p:cNvPr id="4" name="Content Placeholder 3">
                <a:extLst>
                  <a:ext uri="{FF2B5EF4-FFF2-40B4-BE49-F238E27FC236}">
                    <a16:creationId xmlns:a16="http://schemas.microsoft.com/office/drawing/2014/main" id="{F48B933D-CE57-E5ED-495B-89CEBAEB37EE}"/>
                  </a:ext>
                </a:extLst>
              </p:cNvPr>
              <p:cNvGraphicFramePr>
                <a:graphicFrameLocks noGrp="1"/>
              </p:cNvGraphicFramePr>
              <p:nvPr>
                <p:ph idx="1"/>
                <p:extLst>
                  <p:ext uri="{D42A27DB-BD31-4B8C-83A1-F6EECF244321}">
                    <p14:modId xmlns:p14="http://schemas.microsoft.com/office/powerpoint/2010/main" val="1476168419"/>
                  </p:ext>
                </p:extLst>
              </p:nvPr>
            </p:nvGraphicFramePr>
            <p:xfrm>
              <a:off x="677690" y="1877961"/>
              <a:ext cx="8596312" cy="3502763"/>
            </p:xfrm>
            <a:graphic>
              <a:graphicData uri="http://schemas.openxmlformats.org/drawingml/2006/table">
                <a:tbl>
                  <a:tblPr firstRow="1" bandRow="1">
                    <a:tableStyleId>{5C22544A-7EE6-4342-B048-85BDC9FD1C3A}</a:tableStyleId>
                  </a:tblPr>
                  <a:tblGrid>
                    <a:gridCol w="2193156">
                      <a:extLst>
                        <a:ext uri="{9D8B030D-6E8A-4147-A177-3AD203B41FA5}">
                          <a16:colId xmlns:a16="http://schemas.microsoft.com/office/drawing/2014/main" val="2951247531"/>
                        </a:ext>
                      </a:extLst>
                    </a:gridCol>
                    <a:gridCol w="6403156">
                      <a:extLst>
                        <a:ext uri="{9D8B030D-6E8A-4147-A177-3AD203B41FA5}">
                          <a16:colId xmlns:a16="http://schemas.microsoft.com/office/drawing/2014/main" val="310757569"/>
                        </a:ext>
                      </a:extLst>
                    </a:gridCol>
                  </a:tblGrid>
                  <a:tr h="465777">
                    <a:tc>
                      <a:txBody>
                        <a:bodyPr/>
                        <a:lstStyle/>
                        <a:p>
                          <a:r>
                            <a:rPr lang="en-IN" sz="2000" dirty="0">
                              <a:latin typeface="Times New Roman" panose="02020603050405020304" pitchFamily="18" charset="0"/>
                              <a:cs typeface="Times New Roman" panose="02020603050405020304" pitchFamily="18" charset="0"/>
                            </a:rPr>
                            <a:t>Metric</a:t>
                          </a:r>
                        </a:p>
                      </a:txBody>
                      <a:tcPr/>
                    </a:tc>
                    <a:tc>
                      <a:txBody>
                        <a:bodyPr/>
                        <a:lstStyle/>
                        <a:p>
                          <a:r>
                            <a:rPr lang="en-IN" sz="20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325645870"/>
                      </a:ext>
                    </a:extLst>
                  </a:tr>
                  <a:tr h="803944">
                    <a:tc>
                      <a:txBody>
                        <a:bodyPr/>
                        <a:lstStyle/>
                        <a:p>
                          <a:r>
                            <a:rPr lang="en-IN" sz="2000" dirty="0">
                              <a:latin typeface="Times New Roman" panose="02020603050405020304" pitchFamily="18" charset="0"/>
                              <a:cs typeface="Times New Roman" panose="02020603050405020304" pitchFamily="18" charset="0"/>
                            </a:rPr>
                            <a:t>Mean Squared Error (MSE)</a:t>
                          </a:r>
                        </a:p>
                      </a:txBody>
                      <a:tcPr/>
                    </a:tc>
                    <a:tc>
                      <a:txBody>
                        <a:bodyPr/>
                        <a:lstStyle/>
                        <a:p>
                          <a:endParaRPr lang="en-US"/>
                        </a:p>
                      </a:txBody>
                      <a:tcPr>
                        <a:blipFill>
                          <a:blip r:embed="rId2"/>
                          <a:stretch>
                            <a:fillRect l="-34348" t="-63636" r="-381" b="-281818"/>
                          </a:stretch>
                        </a:blipFill>
                      </a:tcPr>
                    </a:tc>
                    <a:extLst>
                      <a:ext uri="{0D108BD9-81ED-4DB2-BD59-A6C34878D82A}">
                        <a16:rowId xmlns:a16="http://schemas.microsoft.com/office/drawing/2014/main" val="2579377279"/>
                      </a:ext>
                    </a:extLst>
                  </a:tr>
                  <a:tr h="783654">
                    <a:tc>
                      <a:txBody>
                        <a:bodyPr/>
                        <a:lstStyle/>
                        <a:p>
                          <a:r>
                            <a:rPr lang="en-IN" sz="2000" dirty="0">
                              <a:latin typeface="Times New Roman" panose="02020603050405020304" pitchFamily="18" charset="0"/>
                              <a:cs typeface="Times New Roman" panose="02020603050405020304" pitchFamily="18" charset="0"/>
                            </a:rPr>
                            <a:t>R-Squared (R²)</a:t>
                          </a:r>
                        </a:p>
                      </a:txBody>
                      <a:tcPr/>
                    </a:tc>
                    <a:tc>
                      <a:txBody>
                        <a:bodyPr/>
                        <a:lstStyle/>
                        <a:p>
                          <a:endParaRPr lang="en-US"/>
                        </a:p>
                      </a:txBody>
                      <a:tcPr>
                        <a:blipFill>
                          <a:blip r:embed="rId2"/>
                          <a:stretch>
                            <a:fillRect l="-34348" t="-167442" r="-381" b="-188372"/>
                          </a:stretch>
                        </a:blipFill>
                      </a:tcPr>
                    </a:tc>
                    <a:extLst>
                      <a:ext uri="{0D108BD9-81ED-4DB2-BD59-A6C34878D82A}">
                        <a16:rowId xmlns:a16="http://schemas.microsoft.com/office/drawing/2014/main" val="2100850097"/>
                      </a:ext>
                    </a:extLst>
                  </a:tr>
                  <a:tr h="707771">
                    <a:tc>
                      <a:txBody>
                        <a:bodyPr/>
                        <a:lstStyle/>
                        <a:p>
                          <a:r>
                            <a:rPr lang="en-IN" sz="2000" dirty="0">
                              <a:latin typeface="Times New Roman" panose="02020603050405020304" pitchFamily="18" charset="0"/>
                              <a:cs typeface="Times New Roman" panose="02020603050405020304" pitchFamily="18" charset="0"/>
                            </a:rPr>
                            <a:t>Precision</a:t>
                          </a:r>
                        </a:p>
                      </a:txBody>
                      <a:tcPr/>
                    </a:tc>
                    <a:tc>
                      <a:txBody>
                        <a:bodyPr/>
                        <a:lstStyle/>
                        <a:p>
                          <a:endParaRPr lang="en-US"/>
                        </a:p>
                      </a:txBody>
                      <a:tcPr>
                        <a:blipFill>
                          <a:blip r:embed="rId2"/>
                          <a:stretch>
                            <a:fillRect l="-34348" t="-297414" r="-381" b="-109483"/>
                          </a:stretch>
                        </a:blipFill>
                      </a:tcPr>
                    </a:tc>
                    <a:extLst>
                      <a:ext uri="{0D108BD9-81ED-4DB2-BD59-A6C34878D82A}">
                        <a16:rowId xmlns:a16="http://schemas.microsoft.com/office/drawing/2014/main" val="1774352221"/>
                      </a:ext>
                    </a:extLst>
                  </a:tr>
                  <a:tr h="741617">
                    <a:tc>
                      <a:txBody>
                        <a:bodyPr/>
                        <a:lstStyle/>
                        <a:p>
                          <a:r>
                            <a:rPr lang="en-IN" sz="2000" dirty="0">
                              <a:latin typeface="Times New Roman" panose="02020603050405020304" pitchFamily="18" charset="0"/>
                              <a:cs typeface="Times New Roman" panose="02020603050405020304" pitchFamily="18" charset="0"/>
                            </a:rPr>
                            <a:t>Recall</a:t>
                          </a:r>
                        </a:p>
                      </a:txBody>
                      <a:tcPr/>
                    </a:tc>
                    <a:tc>
                      <a:txBody>
                        <a:bodyPr/>
                        <a:lstStyle/>
                        <a:p>
                          <a:endParaRPr lang="en-US"/>
                        </a:p>
                      </a:txBody>
                      <a:tcPr>
                        <a:blipFill>
                          <a:blip r:embed="rId2"/>
                          <a:stretch>
                            <a:fillRect l="-34348" t="-377869" r="-381" b="-4098"/>
                          </a:stretch>
                        </a:blipFill>
                      </a:tcPr>
                    </a:tc>
                    <a:extLst>
                      <a:ext uri="{0D108BD9-81ED-4DB2-BD59-A6C34878D82A}">
                        <a16:rowId xmlns:a16="http://schemas.microsoft.com/office/drawing/2014/main" val="3649264938"/>
                      </a:ext>
                    </a:extLst>
                  </a:tr>
                </a:tbl>
              </a:graphicData>
            </a:graphic>
          </p:graphicFrame>
        </mc:Fallback>
      </mc:AlternateContent>
    </p:spTree>
    <p:extLst>
      <p:ext uri="{BB962C8B-B14F-4D97-AF65-F5344CB8AC3E}">
        <p14:creationId xmlns:p14="http://schemas.microsoft.com/office/powerpoint/2010/main" val="415642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776D-05F9-B299-50AD-A3B28D457750}"/>
              </a:ext>
            </a:extLst>
          </p:cNvPr>
          <p:cNvSpPr>
            <a:spLocks noGrp="1"/>
          </p:cNvSpPr>
          <p:nvPr>
            <p:ph type="title"/>
          </p:nvPr>
        </p:nvSpPr>
        <p:spPr>
          <a:xfrm>
            <a:off x="677334" y="398767"/>
            <a:ext cx="8596668" cy="835742"/>
          </a:xfrm>
        </p:spPr>
        <p:txBody>
          <a:bodyPr/>
          <a:lstStyle/>
          <a:p>
            <a:r>
              <a:rPr lang="en-IN" dirty="0"/>
              <a:t>Model Performance</a:t>
            </a:r>
          </a:p>
        </p:txBody>
      </p:sp>
      <p:sp>
        <p:nvSpPr>
          <p:cNvPr id="3" name="Content Placeholder 2">
            <a:extLst>
              <a:ext uri="{FF2B5EF4-FFF2-40B4-BE49-F238E27FC236}">
                <a16:creationId xmlns:a16="http://schemas.microsoft.com/office/drawing/2014/main" id="{E5532BF3-E8CE-61C3-B096-0432934E70D6}"/>
              </a:ext>
            </a:extLst>
          </p:cNvPr>
          <p:cNvSpPr>
            <a:spLocks noGrp="1"/>
          </p:cNvSpPr>
          <p:nvPr>
            <p:ph idx="1"/>
          </p:nvPr>
        </p:nvSpPr>
        <p:spPr>
          <a:xfrm>
            <a:off x="677334" y="1234509"/>
            <a:ext cx="9717950" cy="1546172"/>
          </a:xfrm>
        </p:spPr>
        <p:txBody>
          <a:bodyPr>
            <a:normAutofit/>
          </a:bodyPr>
          <a:lstStyle/>
          <a:p>
            <a:pPr algn="just"/>
            <a:r>
              <a:rPr lang="en-US" sz="2000" dirty="0">
                <a:latin typeface="Times New Roman" panose="02020603050405020304" pitchFamily="18" charset="0"/>
                <a:cs typeface="Times New Roman" panose="02020603050405020304" pitchFamily="18" charset="0"/>
              </a:rPr>
              <a:t>The proposed </a:t>
            </a:r>
            <a:r>
              <a:rPr lang="en-US" sz="2000" dirty="0" err="1">
                <a:latin typeface="Times New Roman" panose="02020603050405020304" pitchFamily="18" charset="0"/>
                <a:cs typeface="Times New Roman" panose="02020603050405020304" pitchFamily="18" charset="0"/>
              </a:rPr>
              <a:t>AquaSpatioTemporalNet</a:t>
            </a:r>
            <a:r>
              <a:rPr lang="en-US" sz="2000" dirty="0">
                <a:latin typeface="Times New Roman" panose="02020603050405020304" pitchFamily="18" charset="0"/>
                <a:cs typeface="Times New Roman" panose="02020603050405020304" pitchFamily="18" charset="0"/>
              </a:rPr>
              <a:t> was trained and evaluated on the preprocessed satellite imagery data using NDWI and NDVI indices to detect and predict water body extents. Performance metrics such as Precision, Recall, MSE, and R² were used to assess the model’s accuracy and prediction quality.</a:t>
            </a:r>
            <a:endParaRPr lang="en-IN"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B7D422A-787F-2783-5151-F14018E6251B}"/>
              </a:ext>
            </a:extLst>
          </p:cNvPr>
          <p:cNvGraphicFramePr>
            <a:graphicFrameLocks noGrp="1"/>
          </p:cNvGraphicFramePr>
          <p:nvPr>
            <p:extLst>
              <p:ext uri="{D42A27DB-BD31-4B8C-83A1-F6EECF244321}">
                <p14:modId xmlns:p14="http://schemas.microsoft.com/office/powerpoint/2010/main" val="3931932828"/>
              </p:ext>
            </p:extLst>
          </p:nvPr>
        </p:nvGraphicFramePr>
        <p:xfrm>
          <a:off x="506905" y="2854891"/>
          <a:ext cx="10494770" cy="2768600"/>
        </p:xfrm>
        <a:graphic>
          <a:graphicData uri="http://schemas.openxmlformats.org/drawingml/2006/table">
            <a:tbl>
              <a:tblPr firstRow="1" bandRow="1">
                <a:tableStyleId>{5C22544A-7EE6-4342-B048-85BDC9FD1C3A}</a:tableStyleId>
              </a:tblPr>
              <a:tblGrid>
                <a:gridCol w="2389898">
                  <a:extLst>
                    <a:ext uri="{9D8B030D-6E8A-4147-A177-3AD203B41FA5}">
                      <a16:colId xmlns:a16="http://schemas.microsoft.com/office/drawing/2014/main" val="1603397619"/>
                    </a:ext>
                  </a:extLst>
                </a:gridCol>
                <a:gridCol w="1808010">
                  <a:extLst>
                    <a:ext uri="{9D8B030D-6E8A-4147-A177-3AD203B41FA5}">
                      <a16:colId xmlns:a16="http://schemas.microsoft.com/office/drawing/2014/main" val="3682116187"/>
                    </a:ext>
                  </a:extLst>
                </a:gridCol>
                <a:gridCol w="2098954">
                  <a:extLst>
                    <a:ext uri="{9D8B030D-6E8A-4147-A177-3AD203B41FA5}">
                      <a16:colId xmlns:a16="http://schemas.microsoft.com/office/drawing/2014/main" val="3646956394"/>
                    </a:ext>
                  </a:extLst>
                </a:gridCol>
                <a:gridCol w="2098954">
                  <a:extLst>
                    <a:ext uri="{9D8B030D-6E8A-4147-A177-3AD203B41FA5}">
                      <a16:colId xmlns:a16="http://schemas.microsoft.com/office/drawing/2014/main" val="2348379999"/>
                    </a:ext>
                  </a:extLst>
                </a:gridCol>
                <a:gridCol w="2098954">
                  <a:extLst>
                    <a:ext uri="{9D8B030D-6E8A-4147-A177-3AD203B41FA5}">
                      <a16:colId xmlns:a16="http://schemas.microsoft.com/office/drawing/2014/main" val="3489568616"/>
                    </a:ext>
                  </a:extLst>
                </a:gridCol>
              </a:tblGrid>
              <a:tr h="370840">
                <a:tc>
                  <a:txBody>
                    <a:bodyPr/>
                    <a:lstStyle/>
                    <a:p>
                      <a:r>
                        <a:rPr lang="en-IN" b="1" dirty="0">
                          <a:solidFill>
                            <a:schemeClr val="tx1"/>
                          </a:solidFill>
                        </a:rPr>
                        <a:t>Model </a:t>
                      </a:r>
                    </a:p>
                  </a:txBody>
                  <a:tcPr/>
                </a:tc>
                <a:tc>
                  <a:txBody>
                    <a:bodyPr/>
                    <a:lstStyle/>
                    <a:p>
                      <a:r>
                        <a:rPr lang="en-IN" b="1" dirty="0">
                          <a:solidFill>
                            <a:schemeClr val="tx1"/>
                          </a:solidFill>
                        </a:rPr>
                        <a:t>Precision </a:t>
                      </a:r>
                    </a:p>
                  </a:txBody>
                  <a:tcPr/>
                </a:tc>
                <a:tc>
                  <a:txBody>
                    <a:bodyPr/>
                    <a:lstStyle/>
                    <a:p>
                      <a:r>
                        <a:rPr lang="en-IN" b="1" dirty="0">
                          <a:solidFill>
                            <a:schemeClr val="tx1"/>
                          </a:solidFill>
                        </a:rPr>
                        <a:t>Recall</a:t>
                      </a:r>
                    </a:p>
                  </a:txBody>
                  <a:tcPr/>
                </a:tc>
                <a:tc>
                  <a:txBody>
                    <a:bodyPr/>
                    <a:lstStyle/>
                    <a:p>
                      <a:r>
                        <a:rPr lang="en-IN" b="1" dirty="0">
                          <a:solidFill>
                            <a:schemeClr val="tx1"/>
                          </a:solidFill>
                        </a:rPr>
                        <a:t>MSE</a:t>
                      </a:r>
                    </a:p>
                  </a:txBody>
                  <a:tcPr/>
                </a:tc>
                <a:tc>
                  <a:txBody>
                    <a:bodyPr/>
                    <a:lstStyle/>
                    <a:p>
                      <a:r>
                        <a:rPr lang="en-IN" b="1" dirty="0">
                          <a:solidFill>
                            <a:schemeClr val="tx1"/>
                          </a:solidFill>
                        </a:rPr>
                        <a:t>R²</a:t>
                      </a:r>
                    </a:p>
                  </a:txBody>
                  <a:tcPr/>
                </a:tc>
                <a:extLst>
                  <a:ext uri="{0D108BD9-81ED-4DB2-BD59-A6C34878D82A}">
                    <a16:rowId xmlns:a16="http://schemas.microsoft.com/office/drawing/2014/main" val="458366979"/>
                  </a:ext>
                </a:extLst>
              </a:tr>
              <a:tr h="370840">
                <a:tc>
                  <a:txBody>
                    <a:bodyPr/>
                    <a:lstStyle/>
                    <a:p>
                      <a:r>
                        <a:rPr lang="en-IN" b="0" dirty="0">
                          <a:latin typeface="Times New Roman" panose="02020603050405020304" pitchFamily="18" charset="0"/>
                          <a:cs typeface="Times New Roman" panose="02020603050405020304" pitchFamily="18" charset="0"/>
                        </a:rPr>
                        <a:t>CNN-based</a:t>
                      </a:r>
                    </a:p>
                  </a:txBody>
                  <a:tcPr/>
                </a:tc>
                <a:tc>
                  <a:txBody>
                    <a:bodyPr/>
                    <a:lstStyle/>
                    <a:p>
                      <a:r>
                        <a:rPr lang="en-IN" b="0" dirty="0">
                          <a:latin typeface="Times New Roman" panose="02020603050405020304" pitchFamily="18" charset="0"/>
                          <a:cs typeface="Times New Roman" panose="02020603050405020304" pitchFamily="18" charset="0"/>
                        </a:rPr>
                        <a:t>87.2</a:t>
                      </a:r>
                    </a:p>
                  </a:txBody>
                  <a:tcPr/>
                </a:tc>
                <a:tc>
                  <a:txBody>
                    <a:bodyPr/>
                    <a:lstStyle/>
                    <a:p>
                      <a:r>
                        <a:rPr lang="en-IN" b="0" dirty="0">
                          <a:latin typeface="Times New Roman" panose="02020603050405020304" pitchFamily="18" charset="0"/>
                          <a:cs typeface="Times New Roman" panose="02020603050405020304" pitchFamily="18" charset="0"/>
                        </a:rPr>
                        <a:t>85.4</a:t>
                      </a:r>
                    </a:p>
                  </a:txBody>
                  <a:tcPr/>
                </a:tc>
                <a:tc>
                  <a:txBody>
                    <a:bodyPr/>
                    <a:lstStyle/>
                    <a:p>
                      <a:r>
                        <a:rPr lang="en-IN" b="0" dirty="0">
                          <a:latin typeface="Times New Roman" panose="02020603050405020304" pitchFamily="18" charset="0"/>
                          <a:cs typeface="Times New Roman" panose="02020603050405020304" pitchFamily="18" charset="0"/>
                        </a:rPr>
                        <a:t>0.0046</a:t>
                      </a:r>
                    </a:p>
                  </a:txBody>
                  <a:tcPr/>
                </a:tc>
                <a:tc>
                  <a:txBody>
                    <a:bodyPr/>
                    <a:lstStyle/>
                    <a:p>
                      <a:r>
                        <a:rPr lang="en-IN" b="0" dirty="0">
                          <a:latin typeface="Times New Roman" panose="02020603050405020304" pitchFamily="18" charset="0"/>
                          <a:cs typeface="Times New Roman" panose="02020603050405020304" pitchFamily="18" charset="0"/>
                        </a:rPr>
                        <a:t>0.81</a:t>
                      </a:r>
                    </a:p>
                  </a:txBody>
                  <a:tcPr/>
                </a:tc>
                <a:extLst>
                  <a:ext uri="{0D108BD9-81ED-4DB2-BD59-A6C34878D82A}">
                    <a16:rowId xmlns:a16="http://schemas.microsoft.com/office/drawing/2014/main" val="907283648"/>
                  </a:ext>
                </a:extLst>
              </a:tr>
              <a:tr h="370840">
                <a:tc>
                  <a:txBody>
                    <a:bodyPr/>
                    <a:lstStyle/>
                    <a:p>
                      <a:r>
                        <a:rPr lang="en-IN" b="0" dirty="0">
                          <a:latin typeface="Times New Roman" panose="02020603050405020304" pitchFamily="18" charset="0"/>
                          <a:cs typeface="Times New Roman" panose="02020603050405020304" pitchFamily="18" charset="0"/>
                        </a:rPr>
                        <a:t>U-Net++</a:t>
                      </a:r>
                    </a:p>
                  </a:txBody>
                  <a:tcPr/>
                </a:tc>
                <a:tc>
                  <a:txBody>
                    <a:bodyPr/>
                    <a:lstStyle/>
                    <a:p>
                      <a:r>
                        <a:rPr lang="en-IN" b="0" dirty="0">
                          <a:latin typeface="Times New Roman" panose="02020603050405020304" pitchFamily="18" charset="0"/>
                          <a:cs typeface="Times New Roman" panose="02020603050405020304" pitchFamily="18" charset="0"/>
                        </a:rPr>
                        <a:t>89.8</a:t>
                      </a:r>
                    </a:p>
                  </a:txBody>
                  <a:tcPr/>
                </a:tc>
                <a:tc>
                  <a:txBody>
                    <a:bodyPr/>
                    <a:lstStyle/>
                    <a:p>
                      <a:r>
                        <a:rPr lang="en-IN" b="0" dirty="0">
                          <a:latin typeface="Times New Roman" panose="02020603050405020304" pitchFamily="18" charset="0"/>
                          <a:cs typeface="Times New Roman" panose="02020603050405020304" pitchFamily="18" charset="0"/>
                        </a:rPr>
                        <a:t>87.3</a:t>
                      </a:r>
                    </a:p>
                  </a:txBody>
                  <a:tcPr/>
                </a:tc>
                <a:tc>
                  <a:txBody>
                    <a:bodyPr/>
                    <a:lstStyle/>
                    <a:p>
                      <a:r>
                        <a:rPr lang="en-IN" b="0" dirty="0">
                          <a:latin typeface="Times New Roman" panose="02020603050405020304" pitchFamily="18" charset="0"/>
                          <a:cs typeface="Times New Roman" panose="02020603050405020304" pitchFamily="18" charset="0"/>
                        </a:rPr>
                        <a:t>0.0039</a:t>
                      </a:r>
                    </a:p>
                  </a:txBody>
                  <a:tcPr/>
                </a:tc>
                <a:tc>
                  <a:txBody>
                    <a:bodyPr/>
                    <a:lstStyle/>
                    <a:p>
                      <a:r>
                        <a:rPr lang="en-IN" b="0" dirty="0">
                          <a:latin typeface="Times New Roman" panose="02020603050405020304" pitchFamily="18" charset="0"/>
                          <a:cs typeface="Times New Roman" panose="02020603050405020304" pitchFamily="18" charset="0"/>
                        </a:rPr>
                        <a:t>0.84</a:t>
                      </a:r>
                    </a:p>
                  </a:txBody>
                  <a:tcPr/>
                </a:tc>
                <a:extLst>
                  <a:ext uri="{0D108BD9-81ED-4DB2-BD59-A6C34878D82A}">
                    <a16:rowId xmlns:a16="http://schemas.microsoft.com/office/drawing/2014/main" val="2620849977"/>
                  </a:ext>
                </a:extLst>
              </a:tr>
              <a:tr h="370840">
                <a:tc>
                  <a:txBody>
                    <a:bodyPr/>
                    <a:lstStyle/>
                    <a:p>
                      <a:r>
                        <a:rPr lang="en-IN" b="0" dirty="0">
                          <a:latin typeface="Times New Roman" panose="02020603050405020304" pitchFamily="18" charset="0"/>
                          <a:cs typeface="Times New Roman" panose="02020603050405020304" pitchFamily="18" charset="0"/>
                        </a:rPr>
                        <a:t>CNN-LSTM</a:t>
                      </a:r>
                    </a:p>
                  </a:txBody>
                  <a:tcPr/>
                </a:tc>
                <a:tc>
                  <a:txBody>
                    <a:bodyPr/>
                    <a:lstStyle/>
                    <a:p>
                      <a:r>
                        <a:rPr lang="en-IN" b="0" dirty="0">
                          <a:latin typeface="Times New Roman" panose="02020603050405020304" pitchFamily="18" charset="0"/>
                          <a:cs typeface="Times New Roman" panose="02020603050405020304" pitchFamily="18" charset="0"/>
                        </a:rPr>
                        <a:t>91.8</a:t>
                      </a:r>
                    </a:p>
                  </a:txBody>
                  <a:tcPr/>
                </a:tc>
                <a:tc>
                  <a:txBody>
                    <a:bodyPr/>
                    <a:lstStyle/>
                    <a:p>
                      <a:r>
                        <a:rPr lang="en-IN" b="0" dirty="0">
                          <a:latin typeface="Times New Roman" panose="02020603050405020304" pitchFamily="18" charset="0"/>
                          <a:cs typeface="Times New Roman" panose="02020603050405020304" pitchFamily="18" charset="0"/>
                        </a:rPr>
                        <a:t>89.7</a:t>
                      </a:r>
                    </a:p>
                  </a:txBody>
                  <a:tcPr/>
                </a:tc>
                <a:tc>
                  <a:txBody>
                    <a:bodyPr/>
                    <a:lstStyle/>
                    <a:p>
                      <a:r>
                        <a:rPr lang="en-IN" b="0" dirty="0">
                          <a:latin typeface="Times New Roman" panose="02020603050405020304" pitchFamily="18" charset="0"/>
                          <a:cs typeface="Times New Roman" panose="02020603050405020304" pitchFamily="18" charset="0"/>
                        </a:rPr>
                        <a:t>0.0034</a:t>
                      </a:r>
                    </a:p>
                  </a:txBody>
                  <a:tcPr/>
                </a:tc>
                <a:tc>
                  <a:txBody>
                    <a:bodyPr/>
                    <a:lstStyle/>
                    <a:p>
                      <a:r>
                        <a:rPr lang="en-IN" b="0" dirty="0">
                          <a:latin typeface="Times New Roman" panose="02020603050405020304" pitchFamily="18" charset="0"/>
                          <a:cs typeface="Times New Roman" panose="02020603050405020304" pitchFamily="18" charset="0"/>
                        </a:rPr>
                        <a:t>0.87</a:t>
                      </a:r>
                    </a:p>
                  </a:txBody>
                  <a:tcPr/>
                </a:tc>
                <a:extLst>
                  <a:ext uri="{0D108BD9-81ED-4DB2-BD59-A6C34878D82A}">
                    <a16:rowId xmlns:a16="http://schemas.microsoft.com/office/drawing/2014/main" val="133773405"/>
                  </a:ext>
                </a:extLst>
              </a:tr>
              <a:tr h="370840">
                <a:tc>
                  <a:txBody>
                    <a:bodyPr/>
                    <a:lstStyle/>
                    <a:p>
                      <a:r>
                        <a:rPr lang="en-IN" b="0" dirty="0">
                          <a:latin typeface="Times New Roman" panose="02020603050405020304" pitchFamily="18" charset="0"/>
                          <a:cs typeface="Times New Roman" panose="02020603050405020304" pitchFamily="18" charset="0"/>
                        </a:rPr>
                        <a:t>CNN-Transformer</a:t>
                      </a:r>
                    </a:p>
                  </a:txBody>
                  <a:tcPr/>
                </a:tc>
                <a:tc>
                  <a:txBody>
                    <a:bodyPr/>
                    <a:lstStyle/>
                    <a:p>
                      <a:r>
                        <a:rPr lang="en-IN" b="0" dirty="0">
                          <a:latin typeface="Times New Roman" panose="02020603050405020304" pitchFamily="18" charset="0"/>
                          <a:cs typeface="Times New Roman" panose="02020603050405020304" pitchFamily="18" charset="0"/>
                        </a:rPr>
                        <a:t>93.2</a:t>
                      </a:r>
                    </a:p>
                  </a:txBody>
                  <a:tcPr/>
                </a:tc>
                <a:tc>
                  <a:txBody>
                    <a:bodyPr/>
                    <a:lstStyle/>
                    <a:p>
                      <a:r>
                        <a:rPr lang="en-IN" b="0" dirty="0">
                          <a:latin typeface="Times New Roman" panose="02020603050405020304" pitchFamily="18" charset="0"/>
                          <a:cs typeface="Times New Roman" panose="02020603050405020304" pitchFamily="18" charset="0"/>
                        </a:rPr>
                        <a:t>90.6</a:t>
                      </a:r>
                    </a:p>
                  </a:txBody>
                  <a:tcPr/>
                </a:tc>
                <a:tc>
                  <a:txBody>
                    <a:bodyPr/>
                    <a:lstStyle/>
                    <a:p>
                      <a:r>
                        <a:rPr lang="en-IN" b="0" dirty="0">
                          <a:latin typeface="Times New Roman" panose="02020603050405020304" pitchFamily="18" charset="0"/>
                          <a:cs typeface="Times New Roman" panose="02020603050405020304" pitchFamily="18" charset="0"/>
                        </a:rPr>
                        <a:t>0.0030</a:t>
                      </a:r>
                    </a:p>
                  </a:txBody>
                  <a:tcPr/>
                </a:tc>
                <a:tc>
                  <a:txBody>
                    <a:bodyPr/>
                    <a:lstStyle/>
                    <a:p>
                      <a:r>
                        <a:rPr lang="en-IN" b="0"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659569350"/>
                  </a:ext>
                </a:extLst>
              </a:tr>
              <a:tr h="337455">
                <a:tc>
                  <a:txBody>
                    <a:bodyPr/>
                    <a:lstStyle/>
                    <a:p>
                      <a:r>
                        <a:rPr lang="en-IN" b="1" dirty="0">
                          <a:latin typeface="Times New Roman" panose="02020603050405020304" pitchFamily="18" charset="0"/>
                          <a:cs typeface="Times New Roman" panose="02020603050405020304" pitchFamily="18" charset="0"/>
                        </a:rPr>
                        <a:t>Proposed </a:t>
                      </a:r>
                      <a:r>
                        <a:rPr lang="en-IN" b="1" dirty="0" err="1">
                          <a:latin typeface="Times New Roman" panose="02020603050405020304" pitchFamily="18" charset="0"/>
                          <a:cs typeface="Times New Roman" panose="02020603050405020304" pitchFamily="18" charset="0"/>
                        </a:rPr>
                        <a:t>AquaSpatioTemporalNet</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95.0</a:t>
                      </a:r>
                    </a:p>
                  </a:txBody>
                  <a:tcPr/>
                </a:tc>
                <a:tc>
                  <a:txBody>
                    <a:bodyPr/>
                    <a:lstStyle/>
                    <a:p>
                      <a:r>
                        <a:rPr lang="en-IN" b="1" dirty="0">
                          <a:latin typeface="Times New Roman" panose="02020603050405020304" pitchFamily="18" charset="0"/>
                          <a:cs typeface="Times New Roman" panose="02020603050405020304" pitchFamily="18" charset="0"/>
                        </a:rPr>
                        <a:t>93.1</a:t>
                      </a:r>
                    </a:p>
                  </a:txBody>
                  <a:tcPr/>
                </a:tc>
                <a:tc>
                  <a:txBody>
                    <a:bodyPr/>
                    <a:lstStyle/>
                    <a:p>
                      <a:r>
                        <a:rPr lang="en-IN" b="1" dirty="0">
                          <a:latin typeface="Times New Roman" panose="02020603050405020304" pitchFamily="18" charset="0"/>
                          <a:cs typeface="Times New Roman" panose="02020603050405020304" pitchFamily="18" charset="0"/>
                        </a:rPr>
                        <a:t>0.0024</a:t>
                      </a:r>
                    </a:p>
                  </a:txBody>
                  <a:tcPr/>
                </a:tc>
                <a:tc>
                  <a:txBody>
                    <a:bodyPr/>
                    <a:lstStyle/>
                    <a:p>
                      <a:r>
                        <a:rPr lang="en-IN" b="1" dirty="0">
                          <a:latin typeface="Times New Roman" panose="02020603050405020304" pitchFamily="18" charset="0"/>
                          <a:cs typeface="Times New Roman" panose="02020603050405020304" pitchFamily="18" charset="0"/>
                        </a:rPr>
                        <a:t>0.93 </a:t>
                      </a:r>
                    </a:p>
                  </a:txBody>
                  <a:tcPr/>
                </a:tc>
                <a:extLst>
                  <a:ext uri="{0D108BD9-81ED-4DB2-BD59-A6C34878D82A}">
                    <a16:rowId xmlns:a16="http://schemas.microsoft.com/office/drawing/2014/main" val="2777453430"/>
                  </a:ext>
                </a:extLst>
              </a:tr>
            </a:tbl>
          </a:graphicData>
        </a:graphic>
      </p:graphicFrame>
    </p:spTree>
    <p:extLst>
      <p:ext uri="{BB962C8B-B14F-4D97-AF65-F5344CB8AC3E}">
        <p14:creationId xmlns:p14="http://schemas.microsoft.com/office/powerpoint/2010/main" val="3461359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0A7F-03D2-645A-34C4-C00A3EC57CB8}"/>
              </a:ext>
            </a:extLst>
          </p:cNvPr>
          <p:cNvSpPr>
            <a:spLocks noGrp="1"/>
          </p:cNvSpPr>
          <p:nvPr>
            <p:ph type="title"/>
          </p:nvPr>
        </p:nvSpPr>
        <p:spPr>
          <a:xfrm>
            <a:off x="677334" y="609600"/>
            <a:ext cx="8596668" cy="806245"/>
          </a:xfrm>
        </p:spPr>
        <p:txBody>
          <a:bodyPr/>
          <a:lstStyle/>
          <a:p>
            <a:r>
              <a:rPr lang="en-IN" dirty="0"/>
              <a:t>Discussion of Results</a:t>
            </a:r>
          </a:p>
        </p:txBody>
      </p:sp>
      <p:sp>
        <p:nvSpPr>
          <p:cNvPr id="3" name="Content Placeholder 2">
            <a:extLst>
              <a:ext uri="{FF2B5EF4-FFF2-40B4-BE49-F238E27FC236}">
                <a16:creationId xmlns:a16="http://schemas.microsoft.com/office/drawing/2014/main" id="{493C466E-17AF-EC2D-92C4-11F10697142C}"/>
              </a:ext>
            </a:extLst>
          </p:cNvPr>
          <p:cNvSpPr>
            <a:spLocks noGrp="1"/>
          </p:cNvSpPr>
          <p:nvPr>
            <p:ph idx="1"/>
          </p:nvPr>
        </p:nvSpPr>
        <p:spPr>
          <a:xfrm>
            <a:off x="677333" y="1563329"/>
            <a:ext cx="10574600" cy="4478033"/>
          </a:xfrm>
        </p:spPr>
        <p:txBody>
          <a:bodyPr>
            <a:normAutofit/>
          </a:bodyPr>
          <a:lstStyle/>
          <a:p>
            <a:r>
              <a:rPr lang="en-US" sz="2000" b="1" dirty="0">
                <a:latin typeface="Times New Roman" panose="02020603050405020304" pitchFamily="18" charset="0"/>
                <a:cs typeface="Times New Roman" panose="02020603050405020304" pitchFamily="18" charset="0"/>
              </a:rPr>
              <a:t>Hybrid Spatial and Temporal Feature Extraction: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Combines CNN, LSTM, and Transformer blocks to capture both spatial features (water body shapes, boundaries, sizes) and temporal dynamics (long-term changes, seasonal variations).</a:t>
            </a:r>
          </a:p>
          <a:p>
            <a:r>
              <a:rPr lang="en-US" sz="2000" b="1" dirty="0">
                <a:latin typeface="Times New Roman" panose="02020603050405020304" pitchFamily="18" charset="0"/>
                <a:cs typeface="Times New Roman" panose="02020603050405020304" pitchFamily="18" charset="0"/>
              </a:rPr>
              <a:t>Attention Mechanism for Long-Term Dependencies: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Transformer blocks enable the model to focus on relevant time steps, enhancing predictions of long-term </a:t>
            </a:r>
          </a:p>
          <a:p>
            <a:r>
              <a:rPr lang="en-US" sz="2000" b="1" dirty="0">
                <a:latin typeface="Times New Roman" panose="02020603050405020304" pitchFamily="18" charset="0"/>
                <a:cs typeface="Times New Roman" panose="02020603050405020304" pitchFamily="18" charset="0"/>
              </a:rPr>
              <a:t>Improved Feature Representation: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High-resolution spatial features captured by CNN are effectively passed to LSTM and Transformer layers, ensuring accurate modeling of temporal dependencies and reducing prediction errors. Dynamics such as seasonal fluctuations or gradual changes.</a:t>
            </a:r>
          </a:p>
          <a:p>
            <a:r>
              <a:rPr lang="en-US" sz="2000" b="1" dirty="0">
                <a:latin typeface="Times New Roman" panose="02020603050405020304" pitchFamily="18" charset="0"/>
                <a:cs typeface="Times New Roman" panose="02020603050405020304" pitchFamily="18" charset="0"/>
              </a:rPr>
              <a:t>Superior Performance:</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AquaSpatioTemporalNet</a:t>
            </a:r>
            <a:r>
              <a:rPr lang="en-US" sz="2000" dirty="0">
                <a:latin typeface="Times New Roman" panose="02020603050405020304" pitchFamily="18" charset="0"/>
                <a:cs typeface="Times New Roman" panose="02020603050405020304" pitchFamily="18" charset="0"/>
              </a:rPr>
              <a:t> surpasses traditional and advanced methods (e.g., CNN, U-Net++) by integrating spatial and temporal information within a unified fram</a:t>
            </a:r>
            <a:r>
              <a:rPr lang="en-US" dirty="0"/>
              <a:t>ework.</a:t>
            </a:r>
            <a:endParaRPr lang="en-IN" dirty="0"/>
          </a:p>
        </p:txBody>
      </p:sp>
    </p:spTree>
    <p:extLst>
      <p:ext uri="{BB962C8B-B14F-4D97-AF65-F5344CB8AC3E}">
        <p14:creationId xmlns:p14="http://schemas.microsoft.com/office/powerpoint/2010/main" val="1070232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A06F-161A-B8E2-C19B-EA9C651DCD05}"/>
              </a:ext>
            </a:extLst>
          </p:cNvPr>
          <p:cNvSpPr>
            <a:spLocks noGrp="1"/>
          </p:cNvSpPr>
          <p:nvPr>
            <p:ph type="title"/>
          </p:nvPr>
        </p:nvSpPr>
        <p:spPr>
          <a:xfrm>
            <a:off x="677334" y="275303"/>
            <a:ext cx="8596668" cy="816077"/>
          </a:xfrm>
        </p:spPr>
        <p:txBody>
          <a:bodyPr/>
          <a:lstStyle/>
          <a:p>
            <a:r>
              <a:rPr lang="en-IN" dirty="0"/>
              <a:t>Conclusion</a:t>
            </a:r>
          </a:p>
        </p:txBody>
      </p:sp>
      <p:sp>
        <p:nvSpPr>
          <p:cNvPr id="3" name="Content Placeholder 2">
            <a:extLst>
              <a:ext uri="{FF2B5EF4-FFF2-40B4-BE49-F238E27FC236}">
                <a16:creationId xmlns:a16="http://schemas.microsoft.com/office/drawing/2014/main" id="{32AF3B97-2D3F-780F-44DD-DE4FAA65ADDE}"/>
              </a:ext>
            </a:extLst>
          </p:cNvPr>
          <p:cNvSpPr>
            <a:spLocks noGrp="1"/>
          </p:cNvSpPr>
          <p:nvPr>
            <p:ph idx="1"/>
          </p:nvPr>
        </p:nvSpPr>
        <p:spPr>
          <a:xfrm>
            <a:off x="677333" y="1488613"/>
            <a:ext cx="9679449" cy="3880773"/>
          </a:xfrm>
        </p:spPr>
        <p:txBody>
          <a:bodyPr>
            <a:normAutofit/>
          </a:bodyPr>
          <a:lstStyle/>
          <a:p>
            <a:pPr algn="just"/>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AquaSpatioTemporalNet</a:t>
            </a:r>
            <a:r>
              <a:rPr lang="en-US" sz="2000" dirty="0">
                <a:latin typeface="Times New Roman" panose="02020603050405020304" pitchFamily="18" charset="0"/>
                <a:cs typeface="Times New Roman" panose="02020603050405020304" pitchFamily="18" charset="0"/>
              </a:rPr>
              <a:t> model integrates CNN, LSTM, and Transformer components to capture both spatial and temporal dynamics effectively.</a:t>
            </a:r>
          </a:p>
          <a:p>
            <a:pPr algn="just"/>
            <a:r>
              <a:rPr lang="en-US" sz="2000" dirty="0">
                <a:latin typeface="Times New Roman" panose="02020603050405020304" pitchFamily="18" charset="0"/>
                <a:cs typeface="Times New Roman" panose="02020603050405020304" pitchFamily="18" charset="0"/>
              </a:rPr>
              <a:t>Outperformed traditional and advanced deep learning models in metrics like precision, recall, MSE, and R².</a:t>
            </a:r>
          </a:p>
          <a:p>
            <a:pPr algn="just"/>
            <a:r>
              <a:rPr lang="en-US" sz="2000" dirty="0">
                <a:latin typeface="Times New Roman" panose="02020603050405020304" pitchFamily="18" charset="0"/>
                <a:cs typeface="Times New Roman" panose="02020603050405020304" pitchFamily="18" charset="0"/>
              </a:rPr>
              <a:t>Achieved superior results with high precision and recall, low MSE, and strong R², making it highly effective for water body monitoring and forecasting.</a:t>
            </a:r>
          </a:p>
          <a:p>
            <a:pPr algn="just"/>
            <a:r>
              <a:rPr lang="en-US" sz="2000" dirty="0">
                <a:latin typeface="Times New Roman" panose="02020603050405020304" pitchFamily="18" charset="0"/>
                <a:cs typeface="Times New Roman" panose="02020603050405020304" pitchFamily="18" charset="0"/>
              </a:rPr>
              <a:t>The attention mechanism allows accurate predictions of long-term water body changes.</a:t>
            </a:r>
          </a:p>
          <a:p>
            <a:pPr algn="just"/>
            <a:r>
              <a:rPr lang="en-US" sz="2000" dirty="0">
                <a:latin typeface="Times New Roman" panose="02020603050405020304" pitchFamily="18" charset="0"/>
                <a:cs typeface="Times New Roman" panose="02020603050405020304" pitchFamily="18" charset="0"/>
              </a:rPr>
              <a:t>Demonstrates potential as a reliable tool for real-time monitoring and decision-making in water resource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0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6B81-657C-6C99-FE1B-E8DE274644C4}"/>
              </a:ext>
            </a:extLst>
          </p:cNvPr>
          <p:cNvSpPr>
            <a:spLocks noGrp="1"/>
          </p:cNvSpPr>
          <p:nvPr>
            <p:ph type="title"/>
          </p:nvPr>
        </p:nvSpPr>
        <p:spPr>
          <a:xfrm>
            <a:off x="677334" y="314632"/>
            <a:ext cx="8596668" cy="727587"/>
          </a:xfrm>
        </p:spPr>
        <p:txBody>
          <a:bodyPr/>
          <a:lstStyle/>
          <a:p>
            <a:r>
              <a:rPr lang="en-IN" dirty="0"/>
              <a:t>Aim of the Proposed Work</a:t>
            </a:r>
          </a:p>
        </p:txBody>
      </p:sp>
      <p:sp>
        <p:nvSpPr>
          <p:cNvPr id="3" name="Content Placeholder 2">
            <a:extLst>
              <a:ext uri="{FF2B5EF4-FFF2-40B4-BE49-F238E27FC236}">
                <a16:creationId xmlns:a16="http://schemas.microsoft.com/office/drawing/2014/main" id="{C51DBD89-AC8C-6194-F4BC-6C5B3407D027}"/>
              </a:ext>
            </a:extLst>
          </p:cNvPr>
          <p:cNvSpPr>
            <a:spLocks noGrp="1"/>
          </p:cNvSpPr>
          <p:nvPr>
            <p:ph idx="1"/>
          </p:nvPr>
        </p:nvSpPr>
        <p:spPr>
          <a:xfrm>
            <a:off x="677334" y="1189703"/>
            <a:ext cx="10364292" cy="4851659"/>
          </a:xfrm>
        </p:spPr>
        <p:txBody>
          <a:bodyPr>
            <a:normAutofit/>
          </a:bodyPr>
          <a:lstStyle/>
          <a:p>
            <a:pPr algn="just"/>
            <a:r>
              <a:rPr lang="en-US" sz="2000" dirty="0">
                <a:latin typeface="Times New Roman" panose="02020603050405020304" pitchFamily="18" charset="0"/>
                <a:cs typeface="Times New Roman" panose="02020603050405020304" pitchFamily="18" charset="0"/>
              </a:rPr>
              <a:t>The objective is to enhance the accuracy of monitoring and predicting water body changes in Gujarat despite challenges such as seasonal variations and human-induced impacts.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AquaSpatioTemporalNet</a:t>
            </a:r>
            <a:r>
              <a:rPr lang="en-IN" sz="2000" dirty="0">
                <a:latin typeface="Times New Roman" panose="02020603050405020304" pitchFamily="18" charset="0"/>
                <a:cs typeface="Times New Roman" panose="02020603050405020304" pitchFamily="18" charset="0"/>
              </a:rPr>
              <a:t> model combines CNN, LSTM, and Transformer architectures, utilizing Sentinel-2 and S-2 Harmonized satellite data.</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approach achieves high precision (95%) and recall (93.1%) with a reduced MSE of 0.0024, enabling accurate water body monitoring and supporting decision-making in water resource management. </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model facilitates effective environmental planning, flood risk management, and sustainable water usage by providing precise forecasting and real-time insights.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08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0C57-BF5F-4306-3453-6DB8959E27A3}"/>
              </a:ext>
            </a:extLst>
          </p:cNvPr>
          <p:cNvSpPr>
            <a:spLocks noGrp="1"/>
          </p:cNvSpPr>
          <p:nvPr>
            <p:ph type="title"/>
          </p:nvPr>
        </p:nvSpPr>
        <p:spPr>
          <a:xfrm>
            <a:off x="677334" y="324464"/>
            <a:ext cx="8596668" cy="757084"/>
          </a:xfrm>
        </p:spPr>
        <p:txBody>
          <a:bodyPr/>
          <a:lstStyle/>
          <a:p>
            <a:r>
              <a:rPr lang="en-IN" dirty="0"/>
              <a:t>Future Work</a:t>
            </a:r>
          </a:p>
        </p:txBody>
      </p:sp>
      <p:sp>
        <p:nvSpPr>
          <p:cNvPr id="3" name="Content Placeholder 2">
            <a:extLst>
              <a:ext uri="{FF2B5EF4-FFF2-40B4-BE49-F238E27FC236}">
                <a16:creationId xmlns:a16="http://schemas.microsoft.com/office/drawing/2014/main" id="{F259921A-4FE3-0242-F839-8653C2C7CD23}"/>
              </a:ext>
            </a:extLst>
          </p:cNvPr>
          <p:cNvSpPr>
            <a:spLocks noGrp="1"/>
          </p:cNvSpPr>
          <p:nvPr>
            <p:ph idx="1"/>
          </p:nvPr>
        </p:nvSpPr>
        <p:spPr>
          <a:xfrm>
            <a:off x="677334" y="1651820"/>
            <a:ext cx="9958582" cy="3892332"/>
          </a:xfrm>
        </p:spPr>
        <p:txBody>
          <a:bodyPr>
            <a:normAutofit/>
          </a:bodyPr>
          <a:lstStyle/>
          <a:p>
            <a:pPr algn="just"/>
            <a:r>
              <a:rPr lang="en-US" sz="2000" dirty="0">
                <a:latin typeface="Times New Roman" panose="02020603050405020304" pitchFamily="18" charset="0"/>
                <a:cs typeface="Times New Roman" panose="02020603050405020304" pitchFamily="18" charset="0"/>
              </a:rPr>
              <a:t>Integrate multi-source data, such as SAR, to enhance detection in cloudy environments.</a:t>
            </a:r>
          </a:p>
          <a:p>
            <a:pPr algn="just"/>
            <a:r>
              <a:rPr lang="en-US" sz="2000" dirty="0">
                <a:latin typeface="Times New Roman" panose="02020603050405020304" pitchFamily="18" charset="0"/>
                <a:cs typeface="Times New Roman" panose="02020603050405020304" pitchFamily="18" charset="0"/>
              </a:rPr>
              <a:t>Incorporate climate variables to improve long-term water body predictions.</a:t>
            </a:r>
          </a:p>
          <a:p>
            <a:pPr algn="just"/>
            <a:r>
              <a:rPr lang="en-US" sz="2000" dirty="0">
                <a:latin typeface="Times New Roman" panose="02020603050405020304" pitchFamily="18" charset="0"/>
                <a:cs typeface="Times New Roman" panose="02020603050405020304" pitchFamily="18" charset="0"/>
              </a:rPr>
              <a:t>Explore optimization techniques, like model pruning or lightweight architectures, to increase computational efficiency for real-time applications.</a:t>
            </a:r>
          </a:p>
          <a:p>
            <a:pPr algn="just"/>
            <a:r>
              <a:rPr lang="en-US" sz="2000" dirty="0">
                <a:latin typeface="Times New Roman" panose="02020603050405020304" pitchFamily="18" charset="0"/>
                <a:cs typeface="Times New Roman" panose="02020603050405020304" pitchFamily="18" charset="0"/>
              </a:rPr>
              <a:t>Investigate advanced temporal models (e.g., GNNs, TCNs) for improved temporal dependency modeling.</a:t>
            </a:r>
          </a:p>
          <a:p>
            <a:pPr algn="just"/>
            <a:r>
              <a:rPr lang="en-US" sz="2000" dirty="0">
                <a:latin typeface="Times New Roman" panose="02020603050405020304" pitchFamily="18" charset="0"/>
                <a:cs typeface="Times New Roman" panose="02020603050405020304" pitchFamily="18" charset="0"/>
              </a:rPr>
              <a:t>Apply Explainable AI (XAI) techniques to enhance model interpretability and transparency for broader environmental monitoring applications.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833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270D-AC23-7622-3BE3-9D386FF1827F}"/>
              </a:ext>
            </a:extLst>
          </p:cNvPr>
          <p:cNvSpPr>
            <a:spLocks noGrp="1"/>
          </p:cNvSpPr>
          <p:nvPr>
            <p:ph type="title"/>
          </p:nvPr>
        </p:nvSpPr>
        <p:spPr>
          <a:xfrm>
            <a:off x="677334" y="148044"/>
            <a:ext cx="8596668" cy="668594"/>
          </a:xfrm>
        </p:spPr>
        <p:txBody>
          <a:bodyPr>
            <a:normAutofit/>
          </a:bodyPr>
          <a:lstStyle/>
          <a:p>
            <a:r>
              <a:rPr lang="en-IN" dirty="0"/>
              <a:t>References</a:t>
            </a:r>
          </a:p>
        </p:txBody>
      </p:sp>
      <p:sp>
        <p:nvSpPr>
          <p:cNvPr id="3" name="Content Placeholder 2">
            <a:extLst>
              <a:ext uri="{FF2B5EF4-FFF2-40B4-BE49-F238E27FC236}">
                <a16:creationId xmlns:a16="http://schemas.microsoft.com/office/drawing/2014/main" id="{303DD5D5-B387-87B9-F804-A73D16C9BB6D}"/>
              </a:ext>
            </a:extLst>
          </p:cNvPr>
          <p:cNvSpPr>
            <a:spLocks noGrp="1"/>
          </p:cNvSpPr>
          <p:nvPr>
            <p:ph idx="1"/>
          </p:nvPr>
        </p:nvSpPr>
        <p:spPr>
          <a:xfrm>
            <a:off x="677332" y="963561"/>
            <a:ext cx="10157815" cy="5191433"/>
          </a:xfrm>
        </p:spPr>
        <p:txBody>
          <a:bodyPr>
            <a:normAutofit/>
          </a:bodyPr>
          <a:lstStyle/>
          <a:p>
            <a:pPr>
              <a:buAutoNum type="arabicPeriod"/>
            </a:pPr>
            <a:r>
              <a:rPr lang="en-US" dirty="0" err="1">
                <a:latin typeface="Times New Roman" panose="02020603050405020304" pitchFamily="18" charset="0"/>
                <a:cs typeface="Times New Roman" panose="02020603050405020304" pitchFamily="18" charset="0"/>
              </a:rPr>
              <a:t>McFeeters</a:t>
            </a:r>
            <a:r>
              <a:rPr lang="en-US" dirty="0">
                <a:latin typeface="Times New Roman" panose="02020603050405020304" pitchFamily="18" charset="0"/>
                <a:cs typeface="Times New Roman" panose="02020603050405020304" pitchFamily="18" charset="0"/>
              </a:rPr>
              <a:t>, S. K. (1996). The use of the normalized difference water index (NDWI) in the delineation of open water features. International Journal of Remote Sensing, 17(7), 1425- 1432.</a:t>
            </a:r>
          </a:p>
          <a:p>
            <a:pPr>
              <a:buAutoNum type="arabicPeriod"/>
            </a:pPr>
            <a:r>
              <a:rPr lang="en-IN" dirty="0">
                <a:latin typeface="Times New Roman" panose="02020603050405020304" pitchFamily="18" charset="0"/>
                <a:cs typeface="Times New Roman" panose="02020603050405020304" pitchFamily="18" charset="0"/>
              </a:rPr>
              <a:t>. Xu, H. (2006). Modification of normalized difference water index (NDWI) to enhance open water features in remotely sensed imagery. International Journal of Remote Sensing, 27(14), 3025-3033. </a:t>
            </a:r>
          </a:p>
          <a:p>
            <a:pPr>
              <a:buAutoNum type="arabicPeriod"/>
            </a:pPr>
            <a:r>
              <a:rPr lang="en-IN" dirty="0" err="1">
                <a:latin typeface="Times New Roman" panose="02020603050405020304" pitchFamily="18" charset="0"/>
                <a:cs typeface="Times New Roman" panose="02020603050405020304" pitchFamily="18" charset="0"/>
              </a:rPr>
              <a:t>Rokni</a:t>
            </a:r>
            <a:r>
              <a:rPr lang="en-IN" dirty="0">
                <a:latin typeface="Times New Roman" panose="02020603050405020304" pitchFamily="18" charset="0"/>
                <a:cs typeface="Times New Roman" panose="02020603050405020304" pitchFamily="18" charset="0"/>
              </a:rPr>
              <a:t>, K., Ahmad, A., </a:t>
            </a:r>
            <a:r>
              <a:rPr lang="en-IN" dirty="0" err="1">
                <a:latin typeface="Times New Roman" panose="02020603050405020304" pitchFamily="18" charset="0"/>
                <a:cs typeface="Times New Roman" panose="02020603050405020304" pitchFamily="18" charset="0"/>
              </a:rPr>
              <a:t>Selamat</a:t>
            </a:r>
            <a:r>
              <a:rPr lang="en-IN" dirty="0">
                <a:latin typeface="Times New Roman" panose="02020603050405020304" pitchFamily="18" charset="0"/>
                <a:cs typeface="Times New Roman" panose="02020603050405020304" pitchFamily="18" charset="0"/>
              </a:rPr>
              <a:t>, A., &amp; </a:t>
            </a:r>
            <a:r>
              <a:rPr lang="en-IN" dirty="0" err="1">
                <a:latin typeface="Times New Roman" panose="02020603050405020304" pitchFamily="18" charset="0"/>
                <a:cs typeface="Times New Roman" panose="02020603050405020304" pitchFamily="18" charset="0"/>
              </a:rPr>
              <a:t>Hazini</a:t>
            </a:r>
            <a:r>
              <a:rPr lang="en-IN" dirty="0">
                <a:latin typeface="Times New Roman" panose="02020603050405020304" pitchFamily="18" charset="0"/>
                <a:cs typeface="Times New Roman" panose="02020603050405020304" pitchFamily="18" charset="0"/>
              </a:rPr>
              <a:t>, S. (2014). Water feature extraction and change detection using multitemporal Landsat imagery. Remote Sensing, 6(5), 4173-4189. </a:t>
            </a:r>
          </a:p>
          <a:p>
            <a:pPr>
              <a:buAutoNum type="arabicPeriod"/>
            </a:pPr>
            <a:r>
              <a:rPr lang="en-IN" dirty="0">
                <a:latin typeface="Times New Roman" panose="02020603050405020304" pitchFamily="18" charset="0"/>
                <a:cs typeface="Times New Roman" panose="02020603050405020304" pitchFamily="18" charset="0"/>
              </a:rPr>
              <a:t>Pal, M., &amp; Mather, P. M. (2003). An assessment of the effectiveness of decision tree methods for land cover classification. Remote Sensing of Environment, 86(4), 554-565. </a:t>
            </a:r>
          </a:p>
          <a:p>
            <a:pPr>
              <a:buAutoNum type="arabicPeriod"/>
            </a:pPr>
            <a:r>
              <a:rPr lang="en-IN" dirty="0" err="1">
                <a:latin typeface="Times New Roman" panose="02020603050405020304" pitchFamily="18" charset="0"/>
                <a:cs typeface="Times New Roman" panose="02020603050405020304" pitchFamily="18" charset="0"/>
              </a:rPr>
              <a:t>Belgiu</a:t>
            </a:r>
            <a:r>
              <a:rPr lang="en-IN" dirty="0">
                <a:latin typeface="Times New Roman" panose="02020603050405020304" pitchFamily="18" charset="0"/>
                <a:cs typeface="Times New Roman" panose="02020603050405020304" pitchFamily="18" charset="0"/>
              </a:rPr>
              <a:t>, M., &amp; </a:t>
            </a:r>
            <a:r>
              <a:rPr lang="en-IN" dirty="0" err="1">
                <a:latin typeface="Times New Roman" panose="02020603050405020304" pitchFamily="18" charset="0"/>
                <a:cs typeface="Times New Roman" panose="02020603050405020304" pitchFamily="18" charset="0"/>
              </a:rPr>
              <a:t>Drăguţ</a:t>
            </a:r>
            <a:r>
              <a:rPr lang="en-IN" dirty="0">
                <a:latin typeface="Times New Roman" panose="02020603050405020304" pitchFamily="18" charset="0"/>
                <a:cs typeface="Times New Roman" panose="02020603050405020304" pitchFamily="18" charset="0"/>
              </a:rPr>
              <a:t>, L. (2016). Random forest in remote sensing: A review of applications and future directions. ISPRS Journal of Photogrammetry and Remote Sensing, 114, 24-31. </a:t>
            </a:r>
          </a:p>
          <a:p>
            <a:pPr>
              <a:buAutoNum type="arabicPeriod"/>
            </a:pPr>
            <a:r>
              <a:rPr lang="en-IN" dirty="0" err="1">
                <a:latin typeface="Times New Roman" panose="02020603050405020304" pitchFamily="18" charset="0"/>
                <a:cs typeface="Times New Roman" panose="02020603050405020304" pitchFamily="18" charset="0"/>
              </a:rPr>
              <a:t>Lichao</a:t>
            </a:r>
            <a:r>
              <a:rPr lang="en-IN" dirty="0">
                <a:latin typeface="Times New Roman" panose="02020603050405020304" pitchFamily="18" charset="0"/>
                <a:cs typeface="Times New Roman" panose="02020603050405020304" pitchFamily="18" charset="0"/>
              </a:rPr>
              <a:t> Mou ,Pedram </a:t>
            </a:r>
            <a:r>
              <a:rPr lang="en-IN" dirty="0" err="1">
                <a:latin typeface="Times New Roman" panose="02020603050405020304" pitchFamily="18" charset="0"/>
                <a:cs typeface="Times New Roman" panose="02020603050405020304" pitchFamily="18" charset="0"/>
              </a:rPr>
              <a:t>Ghamisi</a:t>
            </a:r>
            <a:r>
              <a:rPr lang="en-IN" dirty="0">
                <a:latin typeface="Times New Roman" panose="02020603050405020304" pitchFamily="18" charset="0"/>
                <a:cs typeface="Times New Roman" panose="02020603050405020304" pitchFamily="18" charset="0"/>
              </a:rPr>
              <a:t> and Xiao Xiang Zhu Deep Recurrent Neural Networks for Hyperspectral Image Classification ,IEEE TRANSACTIONS ON GEOSCIENCE AND REMOTE SENSING, VOL. 55, NO. 7, JULY 2017 </a:t>
            </a:r>
          </a:p>
          <a:p>
            <a:pPr>
              <a:buAutoNum type="arabicPeriod"/>
            </a:pPr>
            <a:r>
              <a:rPr lang="en-IN" dirty="0">
                <a:latin typeface="Times New Roman" panose="02020603050405020304" pitchFamily="18" charset="0"/>
                <a:cs typeface="Times New Roman" panose="02020603050405020304" pitchFamily="18" charset="0"/>
              </a:rPr>
              <a:t>Zhou, Z., Rahman </a:t>
            </a:r>
            <a:r>
              <a:rPr lang="en-IN" dirty="0" err="1">
                <a:latin typeface="Times New Roman" panose="02020603050405020304" pitchFamily="18" charset="0"/>
                <a:cs typeface="Times New Roman" panose="02020603050405020304" pitchFamily="18" charset="0"/>
              </a:rPr>
              <a:t>Siddiquee</a:t>
            </a:r>
            <a:r>
              <a:rPr lang="en-IN" dirty="0">
                <a:latin typeface="Times New Roman" panose="02020603050405020304" pitchFamily="18" charset="0"/>
                <a:cs typeface="Times New Roman" panose="02020603050405020304" pitchFamily="18" charset="0"/>
              </a:rPr>
              <a:t>, M. M., </a:t>
            </a:r>
            <a:r>
              <a:rPr lang="en-IN" dirty="0" err="1">
                <a:latin typeface="Times New Roman" panose="02020603050405020304" pitchFamily="18" charset="0"/>
                <a:cs typeface="Times New Roman" panose="02020603050405020304" pitchFamily="18" charset="0"/>
              </a:rPr>
              <a:t>Tajbakhsh</a:t>
            </a:r>
            <a:r>
              <a:rPr lang="en-IN" dirty="0">
                <a:latin typeface="Times New Roman" panose="02020603050405020304" pitchFamily="18" charset="0"/>
                <a:cs typeface="Times New Roman" panose="02020603050405020304" pitchFamily="18" charset="0"/>
              </a:rPr>
              <a:t>, N., &amp; Liang, J. (2018). </a:t>
            </a:r>
            <a:r>
              <a:rPr lang="en-IN" dirty="0" err="1">
                <a:latin typeface="Times New Roman" panose="02020603050405020304" pitchFamily="18" charset="0"/>
                <a:cs typeface="Times New Roman" panose="02020603050405020304" pitchFamily="18" charset="0"/>
              </a:rPr>
              <a:t>Unet</a:t>
            </a:r>
            <a:r>
              <a:rPr lang="en-IN" dirty="0">
                <a:latin typeface="Times New Roman" panose="02020603050405020304" pitchFamily="18" charset="0"/>
                <a:cs typeface="Times New Roman" panose="02020603050405020304" pitchFamily="18" charset="0"/>
              </a:rPr>
              <a:t>++: A nested u-net architecture for medical image segmentation. Deep Learning in Medical Image Analysis, 3, 6-9. </a:t>
            </a:r>
          </a:p>
        </p:txBody>
      </p:sp>
    </p:spTree>
    <p:extLst>
      <p:ext uri="{BB962C8B-B14F-4D97-AF65-F5344CB8AC3E}">
        <p14:creationId xmlns:p14="http://schemas.microsoft.com/office/powerpoint/2010/main" val="3433043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1D9A8-C427-D94F-C562-D63EA5B75C27}"/>
              </a:ext>
            </a:extLst>
          </p:cNvPr>
          <p:cNvSpPr>
            <a:spLocks noGrp="1"/>
          </p:cNvSpPr>
          <p:nvPr>
            <p:ph idx="1"/>
          </p:nvPr>
        </p:nvSpPr>
        <p:spPr>
          <a:xfrm>
            <a:off x="677333" y="432619"/>
            <a:ext cx="10010331" cy="6213987"/>
          </a:xfrm>
        </p:spPr>
        <p:txBody>
          <a:bodyPr>
            <a:normAutofit fontScale="92500" lnSpcReduction="20000"/>
          </a:bodyPr>
          <a:lstStyle/>
          <a:p>
            <a:pPr>
              <a:buFont typeface="+mj-lt"/>
              <a:buAutoNum type="arabicPeriod" startAt="8"/>
            </a:pPr>
            <a:r>
              <a:rPr lang="en-US" dirty="0">
                <a:latin typeface="Times New Roman" panose="02020603050405020304" pitchFamily="18" charset="0"/>
                <a:cs typeface="Times New Roman" panose="02020603050405020304" pitchFamily="18" charset="0"/>
              </a:rPr>
              <a:t>M. Khurana and V. Saxena, "A Unified Approach to Change Detection Using an Adaptive Ensemble of Extreme Learning Machines," in IEEE Geoscience and Remote Sensing Letters, vol. 17, no. 5, pp. 794-798, May 2020 .</a:t>
            </a:r>
          </a:p>
          <a:p>
            <a:pPr>
              <a:buFont typeface="+mj-lt"/>
              <a:buAutoNum type="arabicPeriod" startAt="8"/>
            </a:pPr>
            <a:r>
              <a:rPr lang="en-US" dirty="0">
                <a:latin typeface="Times New Roman" panose="02020603050405020304" pitchFamily="18" charset="0"/>
                <a:cs typeface="Times New Roman" panose="02020603050405020304" pitchFamily="18" charset="0"/>
              </a:rPr>
              <a:t>Zhang, X., Zhou, Y., &amp; Luo, J. (2021). Deep learning for processing and analysis of remote sensing big data: a technical review. Big Earth Data, 6(4), 527–560.</a:t>
            </a:r>
          </a:p>
          <a:p>
            <a:pPr>
              <a:buFont typeface="+mj-lt"/>
              <a:buAutoNum type="arabicPeriod" startAt="8"/>
            </a:pPr>
            <a:r>
              <a:rPr lang="en-US" dirty="0">
                <a:latin typeface="Times New Roman" panose="02020603050405020304" pitchFamily="18" charset="0"/>
                <a:cs typeface="Times New Roman" panose="02020603050405020304" pitchFamily="18" charset="0"/>
              </a:rPr>
              <a:t>Wang, R.; Ma, L.; He, G.; Johnson, B.A.; Yan, Z.; Chang, M.; Liang, Y. Transformers for Remote Sensing: A Systematic Review and Analysis. Sensors 2024, 24, 3495. </a:t>
            </a:r>
          </a:p>
          <a:p>
            <a:pPr>
              <a:buFont typeface="+mj-lt"/>
              <a:buAutoNum type="arabicPeriod" startAt="8"/>
            </a:pPr>
            <a:r>
              <a:rPr lang="en-IN" dirty="0">
                <a:latin typeface="Times New Roman" panose="02020603050405020304" pitchFamily="18" charset="0"/>
                <a:cs typeface="Times New Roman" panose="02020603050405020304" pitchFamily="18" charset="0"/>
              </a:rPr>
              <a:t>Ogilvie, A.; Poussin, J.-C.; Bader, J.-C.; Bayo, F.; </a:t>
            </a:r>
            <a:r>
              <a:rPr lang="en-IN" dirty="0" err="1">
                <a:latin typeface="Times New Roman" panose="02020603050405020304" pitchFamily="18" charset="0"/>
                <a:cs typeface="Times New Roman" panose="02020603050405020304" pitchFamily="18" charset="0"/>
              </a:rPr>
              <a:t>Bodian</a:t>
            </a:r>
            <a:r>
              <a:rPr lang="en-IN" dirty="0">
                <a:latin typeface="Times New Roman" panose="02020603050405020304" pitchFamily="18" charset="0"/>
                <a:cs typeface="Times New Roman" panose="02020603050405020304" pitchFamily="18" charset="0"/>
              </a:rPr>
              <a:t>, A.; D.; </a:t>
            </a:r>
            <a:r>
              <a:rPr lang="en-IN" dirty="0" err="1">
                <a:latin typeface="Times New Roman" panose="02020603050405020304" pitchFamily="18" charset="0"/>
                <a:cs typeface="Times New Roman" panose="02020603050405020304" pitchFamily="18" charset="0"/>
              </a:rPr>
              <a:t>Sambou</a:t>
            </a:r>
            <a:r>
              <a:rPr lang="en-IN" dirty="0">
                <a:latin typeface="Times New Roman" panose="02020603050405020304" pitchFamily="18" charset="0"/>
                <a:cs typeface="Times New Roman" panose="02020603050405020304" pitchFamily="18" charset="0"/>
              </a:rPr>
              <a:t>, S. Combining Multi-Sensor Satellite Imagery to Improve Long-Term Monitoring of Temporary Surface Water Bodies in the Senegal River Floodplain. Remote Sens. 2020, 12, 3157. </a:t>
            </a:r>
            <a:endParaRPr lang="en-US" dirty="0">
              <a:latin typeface="Times New Roman" panose="02020603050405020304" pitchFamily="18" charset="0"/>
              <a:cs typeface="Times New Roman" panose="02020603050405020304" pitchFamily="18" charset="0"/>
            </a:endParaRPr>
          </a:p>
          <a:p>
            <a:pPr>
              <a:buFont typeface="+mj-lt"/>
              <a:buAutoNum type="arabicPeriod" startAt="8"/>
            </a:pPr>
            <a:r>
              <a:rPr lang="en-IN" dirty="0">
                <a:latin typeface="Times New Roman" panose="02020603050405020304" pitchFamily="18" charset="0"/>
                <a:cs typeface="Times New Roman" panose="02020603050405020304" pitchFamily="18" charset="0"/>
              </a:rPr>
              <a:t>Scheibel, C.H.; Nascimento, </a:t>
            </a:r>
            <a:r>
              <a:rPr lang="en-IN" dirty="0" err="1">
                <a:latin typeface="Times New Roman" panose="02020603050405020304" pitchFamily="18" charset="0"/>
                <a:cs typeface="Times New Roman" panose="02020603050405020304" pitchFamily="18" charset="0"/>
              </a:rPr>
              <a:t>A.B.d.</a:t>
            </a:r>
            <a:r>
              <a:rPr lang="en-IN" dirty="0">
                <a:latin typeface="Times New Roman" panose="02020603050405020304" pitchFamily="18" charset="0"/>
                <a:cs typeface="Times New Roman" panose="02020603050405020304" pitchFamily="18" charset="0"/>
              </a:rPr>
              <a:t>; Júnior, </a:t>
            </a:r>
            <a:r>
              <a:rPr lang="en-IN" dirty="0" err="1">
                <a:latin typeface="Times New Roman" panose="02020603050405020304" pitchFamily="18" charset="0"/>
                <a:cs typeface="Times New Roman" panose="02020603050405020304" pitchFamily="18" charset="0"/>
              </a:rPr>
              <a:t>G.d.N.A</a:t>
            </a:r>
            <a:r>
              <a:rPr lang="en-IN" dirty="0">
                <a:latin typeface="Times New Roman" panose="02020603050405020304" pitchFamily="18" charset="0"/>
                <a:cs typeface="Times New Roman" panose="02020603050405020304" pitchFamily="18" charset="0"/>
              </a:rPr>
              <a:t>.; Almeida, </a:t>
            </a:r>
            <a:r>
              <a:rPr lang="en-IN" dirty="0" err="1">
                <a:latin typeface="Times New Roman" panose="02020603050405020304" pitchFamily="18" charset="0"/>
                <a:cs typeface="Times New Roman" panose="02020603050405020304" pitchFamily="18" charset="0"/>
              </a:rPr>
              <a:t>A.C.d.S</a:t>
            </a:r>
            <a:r>
              <a:rPr lang="en-IN" dirty="0">
                <a:latin typeface="Times New Roman" panose="02020603050405020304" pitchFamily="18" charset="0"/>
                <a:cs typeface="Times New Roman" panose="02020603050405020304" pitchFamily="18" charset="0"/>
              </a:rPr>
              <a:t>.; Silva, </a:t>
            </a:r>
            <a:r>
              <a:rPr lang="en-IN" dirty="0" err="1">
                <a:latin typeface="Times New Roman" panose="02020603050405020304" pitchFamily="18" charset="0"/>
                <a:cs typeface="Times New Roman" panose="02020603050405020304" pitchFamily="18" charset="0"/>
              </a:rPr>
              <a:t>T.G.F.d</a:t>
            </a:r>
            <a:r>
              <a:rPr lang="en-IN" dirty="0">
                <a:latin typeface="Times New Roman" panose="02020603050405020304" pitchFamily="18" charset="0"/>
                <a:cs typeface="Times New Roman" panose="02020603050405020304" pitchFamily="18" charset="0"/>
              </a:rPr>
              <a:t>.; Silva, </a:t>
            </a:r>
            <a:r>
              <a:rPr lang="en-IN" dirty="0" err="1">
                <a:latin typeface="Times New Roman" panose="02020603050405020304" pitchFamily="18" charset="0"/>
                <a:cs typeface="Times New Roman" panose="02020603050405020304" pitchFamily="18" charset="0"/>
              </a:rPr>
              <a:t>J.L.P.d</a:t>
            </a:r>
            <a:r>
              <a:rPr lang="en-IN" dirty="0">
                <a:latin typeface="Times New Roman" panose="02020603050405020304" pitchFamily="18" charset="0"/>
                <a:cs typeface="Times New Roman" panose="02020603050405020304" pitchFamily="18" charset="0"/>
              </a:rPr>
              <a:t>.; Junior, </a:t>
            </a:r>
            <a:r>
              <a:rPr lang="en-IN" dirty="0" err="1">
                <a:latin typeface="Times New Roman" panose="02020603050405020304" pitchFamily="18" charset="0"/>
                <a:cs typeface="Times New Roman" panose="02020603050405020304" pitchFamily="18" charset="0"/>
              </a:rPr>
              <a:t>F.B.d.S</a:t>
            </a:r>
            <a:r>
              <a:rPr lang="en-IN" dirty="0">
                <a:latin typeface="Times New Roman" panose="02020603050405020304" pitchFamily="18" charset="0"/>
                <a:cs typeface="Times New Roman" panose="02020603050405020304" pitchFamily="18" charset="0"/>
              </a:rPr>
              <a:t>.; Farias, </a:t>
            </a:r>
            <a:r>
              <a:rPr lang="en-IN" dirty="0" err="1">
                <a:latin typeface="Times New Roman" panose="02020603050405020304" pitchFamily="18" charset="0"/>
                <a:cs typeface="Times New Roman" panose="02020603050405020304" pitchFamily="18" charset="0"/>
              </a:rPr>
              <a:t>J.A.d</a:t>
            </a:r>
            <a:r>
              <a:rPr lang="en-IN" dirty="0">
                <a:latin typeface="Times New Roman" panose="02020603050405020304" pitchFamily="18" charset="0"/>
                <a:cs typeface="Times New Roman" panose="02020603050405020304" pitchFamily="18" charset="0"/>
              </a:rPr>
              <a:t>.; Santos, </a:t>
            </a:r>
            <a:r>
              <a:rPr lang="en-IN" dirty="0" err="1">
                <a:latin typeface="Times New Roman" panose="02020603050405020304" pitchFamily="18" charset="0"/>
                <a:cs typeface="Times New Roman" panose="02020603050405020304" pitchFamily="18" charset="0"/>
              </a:rPr>
              <a:t>J.P.A.d.S</a:t>
            </a:r>
            <a:r>
              <a:rPr lang="en-IN" dirty="0">
                <a:latin typeface="Times New Roman" panose="02020603050405020304" pitchFamily="18" charset="0"/>
                <a:cs typeface="Times New Roman" panose="02020603050405020304" pitchFamily="18" charset="0"/>
              </a:rPr>
              <a:t>.; Oliveira-Júnior, </a:t>
            </a:r>
            <a:r>
              <a:rPr lang="en-IN" dirty="0" err="1">
                <a:latin typeface="Times New Roman" panose="02020603050405020304" pitchFamily="18" charset="0"/>
                <a:cs typeface="Times New Roman" panose="02020603050405020304" pitchFamily="18" charset="0"/>
              </a:rPr>
              <a:t>J.F.d</a:t>
            </a:r>
            <a:r>
              <a:rPr lang="en-IN" dirty="0">
                <a:latin typeface="Times New Roman" panose="02020603050405020304" pitchFamily="18" charset="0"/>
                <a:cs typeface="Times New Roman" panose="02020603050405020304" pitchFamily="18" charset="0"/>
              </a:rPr>
              <a:t>.; et al. Characterization of Water Bodies through Hydro-Physical Indices and Anthropogenic Effects in the Eastern Northeast of Brazil. Climate 2024, 12, 150. </a:t>
            </a:r>
            <a:endParaRPr lang="en-US" dirty="0">
              <a:latin typeface="Times New Roman" panose="02020603050405020304" pitchFamily="18" charset="0"/>
              <a:cs typeface="Times New Roman" panose="02020603050405020304" pitchFamily="18" charset="0"/>
            </a:endParaRPr>
          </a:p>
          <a:p>
            <a:pPr>
              <a:buFont typeface="+mj-lt"/>
              <a:buAutoNum type="arabicPeriod" startAt="8"/>
            </a:pPr>
            <a:r>
              <a:rPr lang="en-US" dirty="0">
                <a:latin typeface="Times New Roman" panose="02020603050405020304" pitchFamily="18" charset="0"/>
                <a:cs typeface="Times New Roman" panose="02020603050405020304" pitchFamily="18" charset="0"/>
              </a:rPr>
              <a:t>Cao H, Tian Y, Liu Y, Wang R. Water body extraction from high spatial resolution remote sensing images based on enhanced U-Net and multi-scale information fusion. Sci Rep. 2024 Jul 12;14(1):16132.</a:t>
            </a:r>
          </a:p>
          <a:p>
            <a:pPr>
              <a:buFont typeface="+mj-lt"/>
              <a:buAutoNum type="arabicPeriod" startAt="8"/>
            </a:pPr>
            <a:r>
              <a:rPr lang="en-IN" dirty="0">
                <a:latin typeface="Times New Roman" panose="02020603050405020304" pitchFamily="18" charset="0"/>
                <a:cs typeface="Times New Roman" panose="02020603050405020304" pitchFamily="18" charset="0"/>
              </a:rPr>
              <a:t>H. Ramamoorthy, M. </a:t>
            </a:r>
            <a:r>
              <a:rPr lang="en-IN" dirty="0" err="1">
                <a:latin typeface="Times New Roman" panose="02020603050405020304" pitchFamily="18" charset="0"/>
                <a:cs typeface="Times New Roman" panose="02020603050405020304" pitchFamily="18" charset="0"/>
              </a:rPr>
              <a:t>Ramasundaram</a:t>
            </a:r>
            <a:r>
              <a:rPr lang="en-IN" dirty="0">
                <a:latin typeface="Times New Roman" panose="02020603050405020304" pitchFamily="18" charset="0"/>
                <a:cs typeface="Times New Roman" panose="02020603050405020304" pitchFamily="18" charset="0"/>
              </a:rPr>
              <a:t>, R. S. P. Raj "</a:t>
            </a:r>
            <a:r>
              <a:rPr lang="en-IN" dirty="0" err="1">
                <a:latin typeface="Times New Roman" panose="02020603050405020304" pitchFamily="18" charset="0"/>
                <a:cs typeface="Times New Roman" panose="02020603050405020304" pitchFamily="18" charset="0"/>
              </a:rPr>
              <a:t>TransAttU</a:t>
            </a:r>
            <a:r>
              <a:rPr lang="en-IN" dirty="0">
                <a:latin typeface="Times New Roman" panose="02020603050405020304" pitchFamily="18" charset="0"/>
                <a:cs typeface="Times New Roman" panose="02020603050405020304" pitchFamily="18" charset="0"/>
              </a:rPr>
              <a:t>-Net Deep Neural Network for Brain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Segmentation in Magnetic Resonance Imaging," in IEEE Canadian Journal of Electrical and Computer Engineering, vol. 46, no. 4, pp. 298-309, Fall 2023.</a:t>
            </a:r>
          </a:p>
          <a:p>
            <a:pPr>
              <a:buFont typeface="+mj-lt"/>
              <a:buAutoNum type="arabicPeriod" startAt="8"/>
            </a:pPr>
            <a:r>
              <a:rPr lang="en-IN" dirty="0" err="1">
                <a:latin typeface="Times New Roman" panose="02020603050405020304" pitchFamily="18" charset="0"/>
                <a:cs typeface="Times New Roman" panose="02020603050405020304" pitchFamily="18" charset="0"/>
              </a:rPr>
              <a:t>Dhilsath</a:t>
            </a:r>
            <a:r>
              <a:rPr lang="en-IN" dirty="0">
                <a:latin typeface="Times New Roman" panose="02020603050405020304" pitchFamily="18" charset="0"/>
                <a:cs typeface="Times New Roman" panose="02020603050405020304" pitchFamily="18" charset="0"/>
              </a:rPr>
              <a:t> Fathima, M., Hariharan, R., </a:t>
            </a:r>
            <a:r>
              <a:rPr lang="en-IN" dirty="0" err="1">
                <a:latin typeface="Times New Roman" panose="02020603050405020304" pitchFamily="18" charset="0"/>
                <a:cs typeface="Times New Roman" panose="02020603050405020304" pitchFamily="18" charset="0"/>
              </a:rPr>
              <a:t>Shome</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Kharsyiemlieh</a:t>
            </a:r>
            <a:r>
              <a:rPr lang="en-IN" dirty="0">
                <a:latin typeface="Times New Roman" panose="02020603050405020304" pitchFamily="18" charset="0"/>
                <a:cs typeface="Times New Roman" panose="02020603050405020304" pitchFamily="18" charset="0"/>
              </a:rPr>
              <a:t>, M., Deepa, J., Jayanthi, K. (2024). Sign Language Interpreter Using Stacked LSTM-GRU. In: Sharma, H., Chakravorty, A., Hussain, S., Kumari, R. (eds) Artificial Intelligence: Theory and Applications. AITA 2023. Lecture Notes in Networks and Systems, vol 844. Springer, Singapore.</a:t>
            </a:r>
          </a:p>
        </p:txBody>
      </p:sp>
    </p:spTree>
    <p:extLst>
      <p:ext uri="{BB962C8B-B14F-4D97-AF65-F5344CB8AC3E}">
        <p14:creationId xmlns:p14="http://schemas.microsoft.com/office/powerpoint/2010/main" val="3380564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FD53-FFD0-5124-0218-E595CCEFA602}"/>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707571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D3E3-9275-06B1-C4C0-69071E98615B}"/>
              </a:ext>
            </a:extLst>
          </p:cNvPr>
          <p:cNvSpPr>
            <a:spLocks noGrp="1"/>
          </p:cNvSpPr>
          <p:nvPr>
            <p:ph type="title"/>
          </p:nvPr>
        </p:nvSpPr>
        <p:spPr>
          <a:xfrm>
            <a:off x="677334" y="609600"/>
            <a:ext cx="8596668" cy="914400"/>
          </a:xfrm>
        </p:spPr>
        <p:txBody>
          <a:bodyPr/>
          <a:lstStyle/>
          <a:p>
            <a:r>
              <a:rPr lang="en-IN" dirty="0"/>
              <a:t>Research Motivation</a:t>
            </a:r>
          </a:p>
        </p:txBody>
      </p:sp>
      <p:sp>
        <p:nvSpPr>
          <p:cNvPr id="8" name="Content Placeholder 2">
            <a:extLst>
              <a:ext uri="{FF2B5EF4-FFF2-40B4-BE49-F238E27FC236}">
                <a16:creationId xmlns:a16="http://schemas.microsoft.com/office/drawing/2014/main" id="{295C6990-A941-A6BB-AC4D-0B31EF510C8F}"/>
              </a:ext>
            </a:extLst>
          </p:cNvPr>
          <p:cNvSpPr>
            <a:spLocks noGrp="1"/>
          </p:cNvSpPr>
          <p:nvPr>
            <p:ph idx="1"/>
          </p:nvPr>
        </p:nvSpPr>
        <p:spPr>
          <a:xfrm>
            <a:off x="677334" y="1524000"/>
            <a:ext cx="10364292" cy="4851659"/>
          </a:xfrm>
        </p:spPr>
        <p:txBody>
          <a:bodyPr>
            <a:normAutofit/>
          </a:bodyPr>
          <a:lstStyle/>
          <a:p>
            <a:pPr algn="just"/>
            <a:r>
              <a:rPr lang="en-US" sz="2000" dirty="0">
                <a:latin typeface="Times New Roman" panose="02020603050405020304" pitchFamily="18" charset="0"/>
                <a:cs typeface="Times New Roman" panose="02020603050405020304" pitchFamily="18" charset="0"/>
              </a:rPr>
              <a:t>Gujarat faces critical water scarcity, with increasing threats from climate change, urbanization, and overexploitation of water resources.</a:t>
            </a:r>
          </a:p>
          <a:p>
            <a:pPr marL="0" indent="0" algn="just">
              <a:buFont typeface="Wingdings 3" charset="2"/>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Seasonal monsoon variations significantly alter water body extents, complicating consistent monitoring efforts.</a:t>
            </a:r>
          </a:p>
          <a:p>
            <a:pPr marL="0" indent="0" algn="just">
              <a:buFont typeface="Wingdings 3" charset="2"/>
              <a:buNone/>
            </a:pPr>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Traditional water monitoring methods are labor-intensive, limited in scope, and fail to capture dynamic water body changes over time.</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Accurate, real-time monitoring is essential for managing water resources, mitigating flood risks, and addressing long-term environmental sustainability.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73833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8DC0-8363-1698-8EBF-4AB7511FC712}"/>
              </a:ext>
            </a:extLst>
          </p:cNvPr>
          <p:cNvSpPr>
            <a:spLocks noGrp="1"/>
          </p:cNvSpPr>
          <p:nvPr>
            <p:ph type="title"/>
          </p:nvPr>
        </p:nvSpPr>
        <p:spPr>
          <a:xfrm>
            <a:off x="88491" y="88490"/>
            <a:ext cx="10225547" cy="1042220"/>
          </a:xfrm>
        </p:spPr>
        <p:txBody>
          <a:bodyPr>
            <a:normAutofit fontScale="90000"/>
          </a:bodyPr>
          <a:lstStyle/>
          <a:p>
            <a:r>
              <a:rPr lang="en-IN" dirty="0"/>
              <a:t>Limitations of the Existing Land Cover and Land Use Classifiers</a:t>
            </a:r>
          </a:p>
        </p:txBody>
      </p:sp>
      <p:graphicFrame>
        <p:nvGraphicFramePr>
          <p:cNvPr id="4" name="Content Placeholder 3">
            <a:extLst>
              <a:ext uri="{FF2B5EF4-FFF2-40B4-BE49-F238E27FC236}">
                <a16:creationId xmlns:a16="http://schemas.microsoft.com/office/drawing/2014/main" id="{4B7B5FBB-2C9F-77F6-AC24-0DC9D5D9B7B0}"/>
              </a:ext>
            </a:extLst>
          </p:cNvPr>
          <p:cNvGraphicFramePr>
            <a:graphicFrameLocks noGrp="1"/>
          </p:cNvGraphicFramePr>
          <p:nvPr>
            <p:ph idx="1"/>
            <p:extLst>
              <p:ext uri="{D42A27DB-BD31-4B8C-83A1-F6EECF244321}">
                <p14:modId xmlns:p14="http://schemas.microsoft.com/office/powerpoint/2010/main" val="3542876814"/>
              </p:ext>
            </p:extLst>
          </p:nvPr>
        </p:nvGraphicFramePr>
        <p:xfrm>
          <a:off x="250722" y="1443789"/>
          <a:ext cx="11552904" cy="5126267"/>
        </p:xfrm>
        <a:graphic>
          <a:graphicData uri="http://schemas.openxmlformats.org/drawingml/2006/table">
            <a:tbl>
              <a:tblPr firstRow="1" bandRow="1">
                <a:tableStyleId>{5C22544A-7EE6-4342-B048-85BDC9FD1C3A}</a:tableStyleId>
              </a:tblPr>
              <a:tblGrid>
                <a:gridCol w="2879409">
                  <a:extLst>
                    <a:ext uri="{9D8B030D-6E8A-4147-A177-3AD203B41FA5}">
                      <a16:colId xmlns:a16="http://schemas.microsoft.com/office/drawing/2014/main" val="362881668"/>
                    </a:ext>
                  </a:extLst>
                </a:gridCol>
                <a:gridCol w="2891165">
                  <a:extLst>
                    <a:ext uri="{9D8B030D-6E8A-4147-A177-3AD203B41FA5}">
                      <a16:colId xmlns:a16="http://schemas.microsoft.com/office/drawing/2014/main" val="2075498736"/>
                    </a:ext>
                  </a:extLst>
                </a:gridCol>
                <a:gridCol w="2891165">
                  <a:extLst>
                    <a:ext uri="{9D8B030D-6E8A-4147-A177-3AD203B41FA5}">
                      <a16:colId xmlns:a16="http://schemas.microsoft.com/office/drawing/2014/main" val="2116460724"/>
                    </a:ext>
                  </a:extLst>
                </a:gridCol>
                <a:gridCol w="2891165">
                  <a:extLst>
                    <a:ext uri="{9D8B030D-6E8A-4147-A177-3AD203B41FA5}">
                      <a16:colId xmlns:a16="http://schemas.microsoft.com/office/drawing/2014/main" val="1797693323"/>
                    </a:ext>
                  </a:extLst>
                </a:gridCol>
              </a:tblGrid>
              <a:tr h="382771">
                <a:tc>
                  <a:txBody>
                    <a:bodyPr/>
                    <a:lstStyle/>
                    <a:p>
                      <a:pPr algn="just"/>
                      <a:r>
                        <a:rPr lang="en-IN" sz="1600" dirty="0">
                          <a:solidFill>
                            <a:schemeClr val="tx1"/>
                          </a:solidFill>
                          <a:latin typeface="Times New Roman" panose="02020603050405020304" pitchFamily="18" charset="0"/>
                          <a:cs typeface="Times New Roman" panose="02020603050405020304" pitchFamily="18" charset="0"/>
                        </a:rPr>
                        <a:t>Study</a:t>
                      </a:r>
                    </a:p>
                  </a:txBody>
                  <a:tcPr/>
                </a:tc>
                <a:tc>
                  <a:txBody>
                    <a:bodyPr/>
                    <a:lstStyle/>
                    <a:p>
                      <a:pPr algn="just"/>
                      <a:r>
                        <a:rPr lang="en-IN" sz="1600" dirty="0">
                          <a:solidFill>
                            <a:schemeClr val="tx1"/>
                          </a:solidFill>
                          <a:latin typeface="Times New Roman" panose="02020603050405020304" pitchFamily="18" charset="0"/>
                          <a:cs typeface="Times New Roman" panose="02020603050405020304" pitchFamily="18" charset="0"/>
                        </a:rPr>
                        <a:t>Methods</a:t>
                      </a:r>
                    </a:p>
                  </a:txBody>
                  <a:tcPr/>
                </a:tc>
                <a:tc>
                  <a:txBody>
                    <a:bodyPr/>
                    <a:lstStyle/>
                    <a:p>
                      <a:pPr algn="just"/>
                      <a:r>
                        <a:rPr lang="en-IN" sz="1600"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just"/>
                      <a:r>
                        <a:rPr lang="en-IN" sz="1600" dirty="0">
                          <a:solidFill>
                            <a:schemeClr val="tx1"/>
                          </a:solidFill>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708396921"/>
                  </a:ext>
                </a:extLst>
              </a:tr>
              <a:tr h="902149">
                <a:tc>
                  <a:txBody>
                    <a:bodyPr/>
                    <a:lstStyle/>
                    <a:p>
                      <a:pPr algn="just"/>
                      <a:r>
                        <a:rPr lang="en-IN" sz="1600" dirty="0" err="1">
                          <a:latin typeface="Times New Roman" panose="02020603050405020304" pitchFamily="18" charset="0"/>
                          <a:cs typeface="Times New Roman" panose="02020603050405020304" pitchFamily="18" charset="0"/>
                        </a:rPr>
                        <a:t>McFeeters</a:t>
                      </a:r>
                      <a:r>
                        <a:rPr lang="en-IN" sz="1600" dirty="0">
                          <a:latin typeface="Times New Roman" panose="02020603050405020304" pitchFamily="18" charset="0"/>
                          <a:cs typeface="Times New Roman" panose="02020603050405020304" pitchFamily="18" charset="0"/>
                        </a:rPr>
                        <a:t> (1996)</a:t>
                      </a:r>
                    </a:p>
                  </a:txBody>
                  <a:tcPr/>
                </a:tc>
                <a:tc>
                  <a:txBody>
                    <a:bodyPr/>
                    <a:lstStyle/>
                    <a:p>
                      <a:pPr algn="just"/>
                      <a:r>
                        <a:rPr lang="en-US" sz="1600" dirty="0">
                          <a:latin typeface="Times New Roman" panose="02020603050405020304" pitchFamily="18" charset="0"/>
                          <a:cs typeface="Times New Roman" panose="02020603050405020304" pitchFamily="18" charset="0"/>
                        </a:rPr>
                        <a:t>Normalized Difference Water Index (NDWI)</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Simple and effective for water body detection using green and NIR bands.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May misclassify water in urban areas due to reflectance from structures and vegetation.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4218782"/>
                  </a:ext>
                </a:extLst>
              </a:tr>
              <a:tr h="902149">
                <a:tc>
                  <a:txBody>
                    <a:bodyPr/>
                    <a:lstStyle/>
                    <a:p>
                      <a:pPr algn="just"/>
                      <a:r>
                        <a:rPr lang="en-IN" sz="1600" dirty="0">
                          <a:latin typeface="Times New Roman" panose="02020603050405020304" pitchFamily="18" charset="0"/>
                          <a:cs typeface="Times New Roman" panose="02020603050405020304" pitchFamily="18" charset="0"/>
                        </a:rPr>
                        <a:t>Xu (2006)</a:t>
                      </a:r>
                    </a:p>
                  </a:txBody>
                  <a:tcPr/>
                </a:tc>
                <a:tc>
                  <a:txBody>
                    <a:bodyPr/>
                    <a:lstStyle/>
                    <a:p>
                      <a:pPr algn="just"/>
                      <a:r>
                        <a:rPr lang="en-IN" sz="1600" dirty="0">
                          <a:latin typeface="Times New Roman" panose="02020603050405020304" pitchFamily="18" charset="0"/>
                          <a:cs typeface="Times New Roman" panose="02020603050405020304" pitchFamily="18" charset="0"/>
                        </a:rPr>
                        <a:t>Modified NDWI (MNDWI)</a:t>
                      </a:r>
                    </a:p>
                  </a:txBody>
                  <a:tcPr/>
                </a:tc>
                <a:tc>
                  <a:txBody>
                    <a:bodyPr/>
                    <a:lstStyle/>
                    <a:p>
                      <a:pPr algn="just"/>
                      <a:r>
                        <a:rPr lang="en-US" sz="1400" dirty="0">
                          <a:latin typeface="Times New Roman" panose="02020603050405020304" pitchFamily="18" charset="0"/>
                          <a:cs typeface="Times New Roman" panose="02020603050405020304" pitchFamily="18" charset="0"/>
                        </a:rPr>
                        <a:t>Improved accuracy in urban areas by replacing NIR with SWIR band.</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Limited performance in distinguishing water from some urban surfaces and wetlands.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8719428"/>
                  </a:ext>
                </a:extLst>
              </a:tr>
              <a:tr h="902149">
                <a:tc>
                  <a:txBody>
                    <a:bodyPr/>
                    <a:lstStyle/>
                    <a:p>
                      <a:pPr algn="just"/>
                      <a:r>
                        <a:rPr lang="en-IN" sz="1600" dirty="0" err="1">
                          <a:latin typeface="Times New Roman" panose="02020603050405020304" pitchFamily="18" charset="0"/>
                          <a:cs typeface="Times New Roman" panose="02020603050405020304" pitchFamily="18" charset="0"/>
                        </a:rPr>
                        <a:t>Rokni</a:t>
                      </a:r>
                      <a:r>
                        <a:rPr lang="en-IN" sz="1600" dirty="0">
                          <a:latin typeface="Times New Roman" panose="02020603050405020304" pitchFamily="18" charset="0"/>
                          <a:cs typeface="Times New Roman" panose="02020603050405020304" pitchFamily="18" charset="0"/>
                        </a:rPr>
                        <a:t> et al. (2014)</a:t>
                      </a:r>
                    </a:p>
                  </a:txBody>
                  <a:tcPr/>
                </a:tc>
                <a:tc>
                  <a:txBody>
                    <a:bodyPr/>
                    <a:lstStyle/>
                    <a:p>
                      <a:pPr algn="just"/>
                      <a:r>
                        <a:rPr lang="en-US" sz="1600" dirty="0">
                          <a:latin typeface="Times New Roman" panose="02020603050405020304" pitchFamily="18" charset="0"/>
                          <a:cs typeface="Times New Roman" panose="02020603050405020304" pitchFamily="18" charset="0"/>
                        </a:rPr>
                        <a:t>NDWI and MNDWI with multitemporal Landsat imagery</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Captures seasonal variations in water bodies effectively.</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Requires extensive preprocessing for multitemporal analysis; computationally intensive.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4222188"/>
                  </a:ext>
                </a:extLst>
              </a:tr>
              <a:tr h="902149">
                <a:tc>
                  <a:txBody>
                    <a:bodyPr/>
                    <a:lstStyle/>
                    <a:p>
                      <a:pPr algn="just"/>
                      <a:r>
                        <a:rPr lang="en-IN" sz="1600" dirty="0" err="1">
                          <a:latin typeface="Times New Roman" panose="02020603050405020304" pitchFamily="18" charset="0"/>
                          <a:cs typeface="Times New Roman" panose="02020603050405020304" pitchFamily="18" charset="0"/>
                        </a:rPr>
                        <a:t>Belgiu</a:t>
                      </a:r>
                      <a:r>
                        <a:rPr lang="en-IN" sz="1600" dirty="0">
                          <a:latin typeface="Times New Roman" panose="02020603050405020304" pitchFamily="18" charset="0"/>
                          <a:cs typeface="Times New Roman" panose="02020603050405020304" pitchFamily="18" charset="0"/>
                        </a:rPr>
                        <a:t> &amp; </a:t>
                      </a:r>
                      <a:r>
                        <a:rPr lang="en-IN" sz="1600" dirty="0" err="1">
                          <a:latin typeface="Times New Roman" panose="02020603050405020304" pitchFamily="18" charset="0"/>
                          <a:cs typeface="Times New Roman" panose="02020603050405020304" pitchFamily="18" charset="0"/>
                        </a:rPr>
                        <a:t>Drăguţ</a:t>
                      </a:r>
                      <a:r>
                        <a:rPr lang="en-IN" sz="1600" dirty="0">
                          <a:latin typeface="Times New Roman" panose="02020603050405020304" pitchFamily="18" charset="0"/>
                          <a:cs typeface="Times New Roman" panose="02020603050405020304" pitchFamily="18" charset="0"/>
                        </a:rPr>
                        <a:t> (2016)</a:t>
                      </a:r>
                    </a:p>
                  </a:txBody>
                  <a:tcPr/>
                </a:tc>
                <a:tc>
                  <a:txBody>
                    <a:bodyPr/>
                    <a:lstStyle/>
                    <a:p>
                      <a:pPr algn="just"/>
                      <a:r>
                        <a:rPr lang="en-US" sz="1600" dirty="0">
                          <a:latin typeface="Times New Roman" panose="02020603050405020304" pitchFamily="18" charset="0"/>
                          <a:cs typeface="Times New Roman" panose="02020603050405020304" pitchFamily="18" charset="0"/>
                        </a:rPr>
                        <a:t>Random Forest (RF) for LULC classification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High accuracy and robustness for land use/land cover classification.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Relies on consistent input data; lacks temporal analysis capability.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2145059"/>
                  </a:ext>
                </a:extLst>
              </a:tr>
              <a:tr h="1134900">
                <a:tc>
                  <a:txBody>
                    <a:bodyPr/>
                    <a:lstStyle/>
                    <a:p>
                      <a:pPr algn="just"/>
                      <a:r>
                        <a:rPr lang="en-IN" sz="1600" dirty="0">
                          <a:latin typeface="Times New Roman" panose="02020603050405020304" pitchFamily="18" charset="0"/>
                          <a:cs typeface="Times New Roman" panose="02020603050405020304" pitchFamily="18" charset="0"/>
                        </a:rPr>
                        <a:t>Zhou et al. (2018)</a:t>
                      </a:r>
                    </a:p>
                  </a:txBody>
                  <a:tcPr/>
                </a:tc>
                <a:tc>
                  <a:txBody>
                    <a:bodyPr/>
                    <a:lstStyle/>
                    <a:p>
                      <a:pPr algn="just"/>
                      <a:r>
                        <a:rPr lang="en-IN" sz="1600" dirty="0">
                          <a:latin typeface="Times New Roman" panose="02020603050405020304" pitchFamily="18" charset="0"/>
                          <a:cs typeface="Times New Roman" panose="02020603050405020304" pitchFamily="18" charset="0"/>
                        </a:rPr>
                        <a:t>U-Net++</a:t>
                      </a:r>
                    </a:p>
                  </a:txBody>
                  <a:tcPr/>
                </a:tc>
                <a:tc>
                  <a:txBody>
                    <a:bodyPr/>
                    <a:lstStyle/>
                    <a:p>
                      <a:pPr algn="just"/>
                      <a:r>
                        <a:rPr lang="en-US" sz="1400" dirty="0">
                          <a:latin typeface="Times New Roman" panose="02020603050405020304" pitchFamily="18" charset="0"/>
                          <a:cs typeface="Times New Roman" panose="02020603050405020304" pitchFamily="18" charset="0"/>
                        </a:rPr>
                        <a:t>Effective for handling complex remote sensing tasks, including water body detection.</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Limited temporal analysis capability; high computational costs for training.</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4441615"/>
                  </a:ext>
                </a:extLst>
              </a:tr>
            </a:tbl>
          </a:graphicData>
        </a:graphic>
      </p:graphicFrame>
    </p:spTree>
    <p:extLst>
      <p:ext uri="{BB962C8B-B14F-4D97-AF65-F5344CB8AC3E}">
        <p14:creationId xmlns:p14="http://schemas.microsoft.com/office/powerpoint/2010/main" val="179624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20CB9FC-5626-1A1A-CDA4-CC6F9EA88E7C}"/>
              </a:ext>
            </a:extLst>
          </p:cNvPr>
          <p:cNvGraphicFramePr>
            <a:graphicFrameLocks noGrp="1"/>
          </p:cNvGraphicFramePr>
          <p:nvPr>
            <p:ph idx="1"/>
            <p:extLst>
              <p:ext uri="{D42A27DB-BD31-4B8C-83A1-F6EECF244321}">
                <p14:modId xmlns:p14="http://schemas.microsoft.com/office/powerpoint/2010/main" val="3181399078"/>
              </p:ext>
            </p:extLst>
          </p:nvPr>
        </p:nvGraphicFramePr>
        <p:xfrm>
          <a:off x="250722" y="1443789"/>
          <a:ext cx="11552904" cy="5126267"/>
        </p:xfrm>
        <a:graphic>
          <a:graphicData uri="http://schemas.openxmlformats.org/drawingml/2006/table">
            <a:tbl>
              <a:tblPr firstRow="1" bandRow="1">
                <a:tableStyleId>{5C22544A-7EE6-4342-B048-85BDC9FD1C3A}</a:tableStyleId>
              </a:tblPr>
              <a:tblGrid>
                <a:gridCol w="2879409">
                  <a:extLst>
                    <a:ext uri="{9D8B030D-6E8A-4147-A177-3AD203B41FA5}">
                      <a16:colId xmlns:a16="http://schemas.microsoft.com/office/drawing/2014/main" val="362881668"/>
                    </a:ext>
                  </a:extLst>
                </a:gridCol>
                <a:gridCol w="2891165">
                  <a:extLst>
                    <a:ext uri="{9D8B030D-6E8A-4147-A177-3AD203B41FA5}">
                      <a16:colId xmlns:a16="http://schemas.microsoft.com/office/drawing/2014/main" val="2075498736"/>
                    </a:ext>
                  </a:extLst>
                </a:gridCol>
                <a:gridCol w="2891165">
                  <a:extLst>
                    <a:ext uri="{9D8B030D-6E8A-4147-A177-3AD203B41FA5}">
                      <a16:colId xmlns:a16="http://schemas.microsoft.com/office/drawing/2014/main" val="2116460724"/>
                    </a:ext>
                  </a:extLst>
                </a:gridCol>
                <a:gridCol w="2891165">
                  <a:extLst>
                    <a:ext uri="{9D8B030D-6E8A-4147-A177-3AD203B41FA5}">
                      <a16:colId xmlns:a16="http://schemas.microsoft.com/office/drawing/2014/main" val="1797693323"/>
                    </a:ext>
                  </a:extLst>
                </a:gridCol>
              </a:tblGrid>
              <a:tr h="382771">
                <a:tc>
                  <a:txBody>
                    <a:bodyPr/>
                    <a:lstStyle/>
                    <a:p>
                      <a:pPr algn="just"/>
                      <a:r>
                        <a:rPr lang="en-IN" sz="1600" dirty="0">
                          <a:solidFill>
                            <a:schemeClr val="tx1"/>
                          </a:solidFill>
                          <a:latin typeface="Times New Roman" panose="02020603050405020304" pitchFamily="18" charset="0"/>
                          <a:cs typeface="Times New Roman" panose="02020603050405020304" pitchFamily="18" charset="0"/>
                        </a:rPr>
                        <a:t>Study</a:t>
                      </a:r>
                    </a:p>
                  </a:txBody>
                  <a:tcPr/>
                </a:tc>
                <a:tc>
                  <a:txBody>
                    <a:bodyPr/>
                    <a:lstStyle/>
                    <a:p>
                      <a:pPr algn="just"/>
                      <a:r>
                        <a:rPr lang="en-IN" sz="1600" dirty="0">
                          <a:solidFill>
                            <a:schemeClr val="tx1"/>
                          </a:solidFill>
                          <a:latin typeface="Times New Roman" panose="02020603050405020304" pitchFamily="18" charset="0"/>
                          <a:cs typeface="Times New Roman" panose="02020603050405020304" pitchFamily="18" charset="0"/>
                        </a:rPr>
                        <a:t>Methods</a:t>
                      </a:r>
                    </a:p>
                  </a:txBody>
                  <a:tcPr/>
                </a:tc>
                <a:tc>
                  <a:txBody>
                    <a:bodyPr/>
                    <a:lstStyle/>
                    <a:p>
                      <a:pPr algn="just"/>
                      <a:r>
                        <a:rPr lang="en-IN" sz="1600"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just"/>
                      <a:r>
                        <a:rPr lang="en-IN" sz="1600" dirty="0">
                          <a:solidFill>
                            <a:schemeClr val="tx1"/>
                          </a:solidFill>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708396921"/>
                  </a:ext>
                </a:extLst>
              </a:tr>
              <a:tr h="902149">
                <a:tc>
                  <a:txBody>
                    <a:bodyPr/>
                    <a:lstStyle/>
                    <a:p>
                      <a:pPr algn="just"/>
                      <a:r>
                        <a:rPr lang="en-IN" sz="1600" dirty="0">
                          <a:latin typeface="Times New Roman" panose="02020603050405020304" pitchFamily="18" charset="0"/>
                          <a:cs typeface="Times New Roman" panose="02020603050405020304" pitchFamily="18" charset="0"/>
                        </a:rPr>
                        <a:t>Khurana &amp; Saxena (2020)</a:t>
                      </a:r>
                    </a:p>
                  </a:txBody>
                  <a:tcPr/>
                </a:tc>
                <a:tc>
                  <a:txBody>
                    <a:bodyPr/>
                    <a:lstStyle/>
                    <a:p>
                      <a:pPr algn="just"/>
                      <a:r>
                        <a:rPr lang="en-IN" sz="1600" dirty="0">
                          <a:latin typeface="Times New Roman" panose="02020603050405020304" pitchFamily="18" charset="0"/>
                          <a:cs typeface="Times New Roman" panose="02020603050405020304" pitchFamily="18" charset="0"/>
                        </a:rPr>
                        <a:t>Extreme Learning Machines (ELMs)</a:t>
                      </a:r>
                    </a:p>
                  </a:txBody>
                  <a:tcPr/>
                </a:tc>
                <a:tc>
                  <a:txBody>
                    <a:bodyPr/>
                    <a:lstStyle/>
                    <a:p>
                      <a:pPr algn="just"/>
                      <a:r>
                        <a:rPr lang="en-IN" sz="1400" dirty="0">
                          <a:latin typeface="Times New Roman" panose="02020603050405020304" pitchFamily="18" charset="0"/>
                          <a:cs typeface="Times New Roman" panose="02020603050405020304" pitchFamily="18" charset="0"/>
                        </a:rPr>
                        <a:t>Efficient for change detection across multitemporal satellite imagery.</a:t>
                      </a:r>
                    </a:p>
                  </a:txBody>
                  <a:tcPr/>
                </a:tc>
                <a:tc>
                  <a:txBody>
                    <a:bodyPr/>
                    <a:lstStyle/>
                    <a:p>
                      <a:pPr algn="just"/>
                      <a:r>
                        <a:rPr lang="en-US" sz="1400" dirty="0">
                          <a:latin typeface="Times New Roman" panose="02020603050405020304" pitchFamily="18" charset="0"/>
                          <a:cs typeface="Times New Roman" panose="02020603050405020304" pitchFamily="18" charset="0"/>
                        </a:rPr>
                        <a:t>Less accurate in handling long-term temporal dependencies; lacks spatial feature extraction.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4218782"/>
                  </a:ext>
                </a:extLst>
              </a:tr>
              <a:tr h="902149">
                <a:tc>
                  <a:txBody>
                    <a:bodyPr/>
                    <a:lstStyle/>
                    <a:p>
                      <a:pPr algn="just"/>
                      <a:r>
                        <a:rPr lang="en-IN" sz="1600" dirty="0">
                          <a:latin typeface="Times New Roman" panose="02020603050405020304" pitchFamily="18" charset="0"/>
                          <a:cs typeface="Times New Roman" panose="02020603050405020304" pitchFamily="18" charset="0"/>
                        </a:rPr>
                        <a:t>Zhang et al. (2021)</a:t>
                      </a:r>
                    </a:p>
                  </a:txBody>
                  <a:tcPr/>
                </a:tc>
                <a:tc>
                  <a:txBody>
                    <a:bodyPr/>
                    <a:lstStyle/>
                    <a:p>
                      <a:pPr algn="just"/>
                      <a:r>
                        <a:rPr lang="en-IN" sz="1600" dirty="0">
                          <a:latin typeface="Times New Roman" panose="02020603050405020304" pitchFamily="18" charset="0"/>
                          <a:cs typeface="Times New Roman" panose="02020603050405020304" pitchFamily="18" charset="0"/>
                        </a:rPr>
                        <a:t>CNN and LSTM hybrid model</a:t>
                      </a:r>
                    </a:p>
                  </a:txBody>
                  <a:tcPr/>
                </a:tc>
                <a:tc>
                  <a:txBody>
                    <a:bodyPr/>
                    <a:lstStyle/>
                    <a:p>
                      <a:pPr algn="just"/>
                      <a:r>
                        <a:rPr lang="en-US" sz="1400" dirty="0">
                          <a:latin typeface="Times New Roman" panose="02020603050405020304" pitchFamily="18" charset="0"/>
                          <a:cs typeface="Times New Roman" panose="02020603050405020304" pitchFamily="18" charset="0"/>
                        </a:rPr>
                        <a:t>Combines spatial and temporal analysis for improved water body change prediction.</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Limited ability to handle long-range temporal dependencies.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8719428"/>
                  </a:ext>
                </a:extLst>
              </a:tr>
              <a:tr h="902149">
                <a:tc>
                  <a:txBody>
                    <a:bodyPr/>
                    <a:lstStyle/>
                    <a:p>
                      <a:pPr algn="just"/>
                      <a:r>
                        <a:rPr lang="en-IN" sz="1600" dirty="0">
                          <a:latin typeface="Times New Roman" panose="02020603050405020304" pitchFamily="18" charset="0"/>
                          <a:cs typeface="Times New Roman" panose="02020603050405020304" pitchFamily="18" charset="0"/>
                        </a:rPr>
                        <a:t>Wang et al. (2024)</a:t>
                      </a:r>
                    </a:p>
                  </a:txBody>
                  <a:tcPr/>
                </a:tc>
                <a:tc>
                  <a:txBody>
                    <a:bodyPr/>
                    <a:lstStyle/>
                    <a:p>
                      <a:pPr algn="just"/>
                      <a:r>
                        <a:rPr lang="en-IN" sz="1600" dirty="0">
                          <a:latin typeface="Times New Roman" panose="02020603050405020304" pitchFamily="18" charset="0"/>
                          <a:cs typeface="Times New Roman" panose="02020603050405020304" pitchFamily="18" charset="0"/>
                        </a:rPr>
                        <a:t>Transformer-based remote sensing model</a:t>
                      </a:r>
                    </a:p>
                  </a:txBody>
                  <a:tcPr/>
                </a:tc>
                <a:tc>
                  <a:txBody>
                    <a:bodyPr/>
                    <a:lstStyle/>
                    <a:p>
                      <a:pPr algn="just"/>
                      <a:r>
                        <a:rPr lang="en-US" sz="1400" dirty="0">
                          <a:latin typeface="Times New Roman" panose="02020603050405020304" pitchFamily="18" charset="0"/>
                          <a:cs typeface="Times New Roman" panose="02020603050405020304" pitchFamily="18" charset="0"/>
                        </a:rPr>
                        <a:t>Utilizes attention mechanisms to capture long-term water body dynamics effectively.</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High computational requirements; needs further optimization for specific regional challenges.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4222188"/>
                  </a:ext>
                </a:extLst>
              </a:tr>
              <a:tr h="902149">
                <a:tc>
                  <a:txBody>
                    <a:bodyPr/>
                    <a:lstStyle/>
                    <a:p>
                      <a:pPr algn="just"/>
                      <a:r>
                        <a:rPr lang="en-IN" sz="1600" dirty="0">
                          <a:latin typeface="Times New Roman" panose="02020603050405020304" pitchFamily="18" charset="0"/>
                          <a:cs typeface="Times New Roman" panose="02020603050405020304" pitchFamily="18" charset="0"/>
                        </a:rPr>
                        <a:t>Scheibel et al. (2024)</a:t>
                      </a:r>
                    </a:p>
                  </a:txBody>
                  <a:tcPr/>
                </a:tc>
                <a:tc>
                  <a:txBody>
                    <a:bodyPr/>
                    <a:lstStyle/>
                    <a:p>
                      <a:pPr algn="just"/>
                      <a:r>
                        <a:rPr lang="en-US" sz="1600" dirty="0">
                          <a:latin typeface="Times New Roman" panose="02020603050405020304" pitchFamily="18" charset="0"/>
                          <a:cs typeface="Times New Roman" panose="02020603050405020304" pitchFamily="18" charset="0"/>
                        </a:rPr>
                        <a:t>Hydro-Physical Indices and Anthropogenic Effect Analysis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Characterizes water bodies under human and environmental impact conditions.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Lacks predictive capability for future water body dynamics.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2145059"/>
                  </a:ext>
                </a:extLst>
              </a:tr>
              <a:tr h="113490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Cao et al. (2024)</a:t>
                      </a:r>
                    </a:p>
                    <a:p>
                      <a:pPr algn="just"/>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Enhanced U-Net with Multiscale Information Fusion</a:t>
                      </a:r>
                    </a:p>
                  </a:txBody>
                  <a:tcPr/>
                </a:tc>
                <a:tc>
                  <a:txBody>
                    <a:bodyPr/>
                    <a:lstStyle/>
                    <a:p>
                      <a:pPr algn="just"/>
                      <a:r>
                        <a:rPr lang="en-US" sz="1400" dirty="0">
                          <a:latin typeface="Times New Roman" panose="02020603050405020304" pitchFamily="18" charset="0"/>
                          <a:cs typeface="Times New Roman" panose="02020603050405020304" pitchFamily="18" charset="0"/>
                        </a:rPr>
                        <a:t>Effective for high-resolution water body extraction.</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Requires extensive training data; computationally expensive for large-scale analysis.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4441615"/>
                  </a:ext>
                </a:extLst>
              </a:tr>
            </a:tbl>
          </a:graphicData>
        </a:graphic>
      </p:graphicFrame>
      <p:sp>
        <p:nvSpPr>
          <p:cNvPr id="5" name="Title 1">
            <a:extLst>
              <a:ext uri="{FF2B5EF4-FFF2-40B4-BE49-F238E27FC236}">
                <a16:creationId xmlns:a16="http://schemas.microsoft.com/office/drawing/2014/main" id="{93F40711-E437-8E3B-75A0-6033647A69D9}"/>
              </a:ext>
            </a:extLst>
          </p:cNvPr>
          <p:cNvSpPr>
            <a:spLocks noGrp="1"/>
          </p:cNvSpPr>
          <p:nvPr>
            <p:ph type="title"/>
          </p:nvPr>
        </p:nvSpPr>
        <p:spPr>
          <a:xfrm>
            <a:off x="88491" y="88490"/>
            <a:ext cx="10225547" cy="1042220"/>
          </a:xfrm>
        </p:spPr>
        <p:txBody>
          <a:bodyPr>
            <a:normAutofit fontScale="90000"/>
          </a:bodyPr>
          <a:lstStyle/>
          <a:p>
            <a:r>
              <a:rPr lang="en-IN" dirty="0"/>
              <a:t>Limitations of the Existing Land Cover and Land Use Classifiers</a:t>
            </a:r>
          </a:p>
        </p:txBody>
      </p:sp>
    </p:spTree>
    <p:extLst>
      <p:ext uri="{BB962C8B-B14F-4D97-AF65-F5344CB8AC3E}">
        <p14:creationId xmlns:p14="http://schemas.microsoft.com/office/powerpoint/2010/main" val="180697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A33D-2AA9-BA1B-D588-4314B174B93A}"/>
              </a:ext>
            </a:extLst>
          </p:cNvPr>
          <p:cNvSpPr>
            <a:spLocks noGrp="1"/>
          </p:cNvSpPr>
          <p:nvPr>
            <p:ph type="title"/>
          </p:nvPr>
        </p:nvSpPr>
        <p:spPr>
          <a:xfrm>
            <a:off x="402030" y="216310"/>
            <a:ext cx="8486331" cy="776748"/>
          </a:xfrm>
        </p:spPr>
        <p:txBody>
          <a:bodyPr/>
          <a:lstStyle/>
          <a:p>
            <a:r>
              <a:rPr lang="en-IN" dirty="0"/>
              <a:t>Contribution of Proposed Research</a:t>
            </a:r>
          </a:p>
        </p:txBody>
      </p:sp>
      <p:sp>
        <p:nvSpPr>
          <p:cNvPr id="4" name="Content Placeholder 2">
            <a:extLst>
              <a:ext uri="{FF2B5EF4-FFF2-40B4-BE49-F238E27FC236}">
                <a16:creationId xmlns:a16="http://schemas.microsoft.com/office/drawing/2014/main" id="{512B19E7-8B8F-BDB7-DC84-4B15A6A3777B}"/>
              </a:ext>
            </a:extLst>
          </p:cNvPr>
          <p:cNvSpPr>
            <a:spLocks noGrp="1"/>
          </p:cNvSpPr>
          <p:nvPr>
            <p:ph idx="1"/>
          </p:nvPr>
        </p:nvSpPr>
        <p:spPr>
          <a:xfrm>
            <a:off x="402030" y="1140542"/>
            <a:ext cx="10364292" cy="4851659"/>
          </a:xfrm>
        </p:spPr>
        <p:txBody>
          <a:bodyPr>
            <a:normAutofit lnSpcReduction="10000"/>
          </a:bodyPr>
          <a:lstStyle/>
          <a:p>
            <a:pPr algn="just"/>
            <a:r>
              <a:rPr lang="en-US" sz="2000" b="1" dirty="0">
                <a:latin typeface="Times New Roman" panose="02020603050405020304" pitchFamily="18" charset="0"/>
                <a:cs typeface="Times New Roman" panose="02020603050405020304" pitchFamily="18" charset="0"/>
              </a:rPr>
              <a:t>Enhanced Prediction Accuracy:</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AquaSpatioTemporalNet</a:t>
            </a:r>
            <a:r>
              <a:rPr lang="en-US" sz="2000" dirty="0">
                <a:latin typeface="Times New Roman" panose="02020603050405020304" pitchFamily="18" charset="0"/>
                <a:cs typeface="Times New Roman" panose="02020603050405020304" pitchFamily="18" charset="0"/>
              </a:rPr>
              <a:t> model achieves superior performance, demonstrating significantly higher precision, recall, and reduced error compared to traditional and other deep learning models for water body detection.</a:t>
            </a:r>
          </a:p>
          <a:p>
            <a:pPr algn="just"/>
            <a:r>
              <a:rPr lang="en-IN" sz="2000" b="1" dirty="0">
                <a:latin typeface="Times New Roman" panose="02020603050405020304" pitchFamily="18" charset="0"/>
                <a:cs typeface="Times New Roman" panose="02020603050405020304" pitchFamily="18" charset="0"/>
              </a:rPr>
              <a:t>Hybrid Architecture Integration:</a:t>
            </a:r>
            <a:r>
              <a:rPr lang="en-IN" sz="2000" dirty="0">
                <a:latin typeface="Times New Roman" panose="02020603050405020304" pitchFamily="18" charset="0"/>
                <a:cs typeface="Times New Roman" panose="02020603050405020304" pitchFamily="18" charset="0"/>
              </a:rPr>
              <a:t> Combines CNN for spatial analysis, LSTM for capturing temporal trends, and Transformer for long-range dependency modelling, enabling comprehensive analysis of water body dynamics. </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Advanced Temporal Dynamics:</a:t>
            </a:r>
            <a:r>
              <a:rPr lang="en-US" sz="2000" dirty="0">
                <a:latin typeface="Times New Roman" panose="02020603050405020304" pitchFamily="18" charset="0"/>
                <a:cs typeface="Times New Roman" panose="02020603050405020304" pitchFamily="18" charset="0"/>
              </a:rPr>
              <a:t> The model effectively captures seasonal variations and long-term changes in water bodies, providing actionable insights for water resource management.</a:t>
            </a:r>
          </a:p>
          <a:p>
            <a:pPr algn="just"/>
            <a:r>
              <a:rPr lang="en-US" sz="2000" b="1" dirty="0">
                <a:latin typeface="Times New Roman" panose="02020603050405020304" pitchFamily="18" charset="0"/>
                <a:cs typeface="Times New Roman" panose="02020603050405020304" pitchFamily="18" charset="0"/>
              </a:rPr>
              <a:t>Data-Driven Insights:</a:t>
            </a:r>
            <a:r>
              <a:rPr lang="en-US" sz="2000" dirty="0">
                <a:latin typeface="Times New Roman" panose="02020603050405020304" pitchFamily="18" charset="0"/>
                <a:cs typeface="Times New Roman" panose="02020603050405020304" pitchFamily="18" charset="0"/>
              </a:rPr>
              <a:t> Utilizes Sentinel-2 and S-2 Harmonized satellite data, incorporating NDWI and NDVI indices to enhance differentiation between water and vegetation.</a:t>
            </a:r>
          </a:p>
          <a:p>
            <a:pPr algn="just"/>
            <a:r>
              <a:rPr lang="en-US" sz="2000" b="1" dirty="0">
                <a:latin typeface="Times New Roman" panose="02020603050405020304" pitchFamily="18" charset="0"/>
                <a:cs typeface="Times New Roman" panose="02020603050405020304" pitchFamily="18" charset="0"/>
              </a:rPr>
              <a:t>Scalable Solution:</a:t>
            </a:r>
            <a:r>
              <a:rPr lang="en-US" sz="2000" dirty="0">
                <a:latin typeface="Times New Roman" panose="02020603050405020304" pitchFamily="18" charset="0"/>
                <a:cs typeface="Times New Roman" panose="02020603050405020304" pitchFamily="18" charset="0"/>
              </a:rPr>
              <a:t> Provides a robust framework applicable to large-scale environmental monitoring in other geographic regions facing similar challenges.</a:t>
            </a:r>
          </a:p>
          <a:p>
            <a:pPr algn="just"/>
            <a:r>
              <a:rPr lang="en-US" sz="2000" b="1" dirty="0">
                <a:latin typeface="Times New Roman" panose="02020603050405020304" pitchFamily="18" charset="0"/>
                <a:cs typeface="Times New Roman" panose="02020603050405020304" pitchFamily="18" charset="0"/>
              </a:rPr>
              <a:t>Improved Feature Representation:</a:t>
            </a:r>
            <a:r>
              <a:rPr lang="en-US" sz="2000" dirty="0">
                <a:latin typeface="Times New Roman" panose="02020603050405020304" pitchFamily="18" charset="0"/>
                <a:cs typeface="Times New Roman" panose="02020603050405020304" pitchFamily="18" charset="0"/>
              </a:rPr>
              <a:t> Integrates spatial and temporal features with attention mechanisms for precise forecasting, addressing limitations in existing models.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54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work </a:t>
            </a:r>
            <a:endParaRPr lang="en-IN" dirty="0"/>
          </a:p>
        </p:txBody>
      </p:sp>
      <p:sp>
        <p:nvSpPr>
          <p:cNvPr id="3" name="Content Placeholder 2"/>
          <p:cNvSpPr>
            <a:spLocks noGrp="1"/>
          </p:cNvSpPr>
          <p:nvPr>
            <p:ph idx="1"/>
          </p:nvPr>
        </p:nvSpPr>
        <p:spPr>
          <a:xfrm>
            <a:off x="677334" y="1732547"/>
            <a:ext cx="8596668" cy="4308815"/>
          </a:xfrm>
        </p:spPr>
        <p:txBody>
          <a:bodyPr/>
          <a:lstStyle/>
          <a:p>
            <a:pPr algn="just"/>
            <a:r>
              <a:rPr lang="en-US" dirty="0">
                <a:latin typeface="Times New Roman" panose="02020603050405020304" pitchFamily="18" charset="0"/>
                <a:cs typeface="Times New Roman" panose="02020603050405020304" pitchFamily="18" charset="0"/>
              </a:rPr>
              <a:t>A hybrid deep learning architecture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Combines Convolutional Neural Networks (CNNs) for spatial feature extraction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Long Short-Term Memory (LSTM) networks for capturing temporal variations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Transformer networks to handle long-range dependencies in time-series data for monitoring and forecasting changes in water bodies.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42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D431D-07D7-93E3-15D4-A0CCE8A99CA4}"/>
              </a:ext>
            </a:extLst>
          </p:cNvPr>
          <p:cNvSpPr>
            <a:spLocks noGrp="1"/>
          </p:cNvSpPr>
          <p:nvPr>
            <p:ph type="title"/>
          </p:nvPr>
        </p:nvSpPr>
        <p:spPr>
          <a:xfrm>
            <a:off x="402030" y="176981"/>
            <a:ext cx="10305299" cy="825910"/>
          </a:xfrm>
        </p:spPr>
        <p:txBody>
          <a:bodyPr>
            <a:normAutofit/>
          </a:bodyPr>
          <a:lstStyle/>
          <a:p>
            <a:r>
              <a:rPr lang="en-IN" dirty="0"/>
              <a:t>Architecture Diagram for VIMALA</a:t>
            </a:r>
          </a:p>
        </p:txBody>
      </p:sp>
      <p:pic>
        <p:nvPicPr>
          <p:cNvPr id="6" name="Picture 5">
            <a:extLst>
              <a:ext uri="{FF2B5EF4-FFF2-40B4-BE49-F238E27FC236}">
                <a16:creationId xmlns:a16="http://schemas.microsoft.com/office/drawing/2014/main" id="{8F3E829E-4B8F-F2A6-BDDE-20BE4A0A44C2}"/>
              </a:ext>
            </a:extLst>
          </p:cNvPr>
          <p:cNvPicPr>
            <a:picLocks noChangeAspect="1"/>
          </p:cNvPicPr>
          <p:nvPr/>
        </p:nvPicPr>
        <p:blipFill>
          <a:blip r:embed="rId2"/>
          <a:stretch>
            <a:fillRect/>
          </a:stretch>
        </p:blipFill>
        <p:spPr>
          <a:xfrm>
            <a:off x="579120" y="1828800"/>
            <a:ext cx="10266527" cy="4707807"/>
          </a:xfrm>
          <a:prstGeom prst="rect">
            <a:avLst/>
          </a:prstGeom>
        </p:spPr>
      </p:pic>
    </p:spTree>
    <p:extLst>
      <p:ext uri="{BB962C8B-B14F-4D97-AF65-F5344CB8AC3E}">
        <p14:creationId xmlns:p14="http://schemas.microsoft.com/office/powerpoint/2010/main" val="139075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4D49-EB90-036B-87F0-B8093D3DAF1B}"/>
              </a:ext>
            </a:extLst>
          </p:cNvPr>
          <p:cNvSpPr>
            <a:spLocks noGrp="1"/>
          </p:cNvSpPr>
          <p:nvPr>
            <p:ph type="title"/>
          </p:nvPr>
        </p:nvSpPr>
        <p:spPr>
          <a:xfrm>
            <a:off x="402031" y="196646"/>
            <a:ext cx="8596668" cy="727587"/>
          </a:xfrm>
        </p:spPr>
        <p:txBody>
          <a:bodyPr>
            <a:normAutofit/>
          </a:bodyPr>
          <a:lstStyle/>
          <a:p>
            <a:r>
              <a:rPr lang="en-US" b="1" dirty="0"/>
              <a:t>Data Acquisition </a:t>
            </a:r>
            <a:endParaRPr lang="en-IN" dirty="0"/>
          </a:p>
        </p:txBody>
      </p:sp>
      <p:sp>
        <p:nvSpPr>
          <p:cNvPr id="3" name="Content Placeholder 2">
            <a:extLst>
              <a:ext uri="{FF2B5EF4-FFF2-40B4-BE49-F238E27FC236}">
                <a16:creationId xmlns:a16="http://schemas.microsoft.com/office/drawing/2014/main" id="{45F6032B-FA09-42AE-7635-3F4EF55D2377}"/>
              </a:ext>
            </a:extLst>
          </p:cNvPr>
          <p:cNvSpPr>
            <a:spLocks noGrp="1"/>
          </p:cNvSpPr>
          <p:nvPr>
            <p:ph idx="1"/>
          </p:nvPr>
        </p:nvSpPr>
        <p:spPr>
          <a:xfrm>
            <a:off x="402031" y="1617043"/>
            <a:ext cx="10756491" cy="5093473"/>
          </a:xfrm>
        </p:spPr>
        <p:txBody>
          <a:bodyPr>
            <a:normAutofit/>
          </a:bodyPr>
          <a:lstStyle/>
          <a:p>
            <a:pPr lvl="1" algn="just"/>
            <a:r>
              <a:rPr lang="en-US" sz="2400" dirty="0">
                <a:latin typeface="Times New Roman" panose="02020603050405020304" pitchFamily="18" charset="0"/>
                <a:cs typeface="Times New Roman" panose="02020603050405020304" pitchFamily="18" charset="0"/>
              </a:rPr>
              <a:t>Satellite imagery is collected from </a:t>
            </a:r>
            <a:r>
              <a:rPr lang="en-US" sz="2400" b="1" dirty="0">
                <a:latin typeface="Times New Roman" panose="02020603050405020304" pitchFamily="18" charset="0"/>
                <a:cs typeface="Times New Roman" panose="02020603050405020304" pitchFamily="18" charset="0"/>
              </a:rPr>
              <a:t>Sentinel-2</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S-2 Harmonized</a:t>
            </a:r>
            <a:r>
              <a:rPr lang="en-US" sz="2400" dirty="0">
                <a:latin typeface="Times New Roman" panose="02020603050405020304" pitchFamily="18" charset="0"/>
                <a:cs typeface="Times New Roman" panose="02020603050405020304" pitchFamily="18" charset="0"/>
              </a:rPr>
              <a:t> datasets, which provide high-resolution multispectral images of water bodies.</a:t>
            </a:r>
          </a:p>
          <a:p>
            <a:pPr lvl="1" algn="just"/>
            <a:r>
              <a:rPr lang="en-US" sz="2400" dirty="0">
                <a:latin typeface="Times New Roman" panose="02020603050405020304" pitchFamily="18" charset="0"/>
                <a:cs typeface="Times New Roman" panose="02020603050405020304" pitchFamily="18" charset="0"/>
              </a:rPr>
              <a:t>The data spans several years to capture both seasonal and long-term changes in water bodies.</a:t>
            </a:r>
          </a:p>
          <a:p>
            <a:pPr lvl="1" algn="just"/>
            <a:r>
              <a:rPr lang="en-US" sz="2400" dirty="0">
                <a:latin typeface="Times New Roman" panose="02020603050405020304" pitchFamily="18" charset="0"/>
                <a:cs typeface="Times New Roman" panose="02020603050405020304" pitchFamily="18" charset="0"/>
              </a:rPr>
              <a:t>Satellite Imagery Input (B3, B8)</a:t>
            </a:r>
          </a:p>
          <a:p>
            <a:pPr lvl="2" algn="just"/>
            <a:r>
              <a:rPr lang="en-US" sz="2400" dirty="0">
                <a:latin typeface="Times New Roman" panose="02020603050405020304" pitchFamily="18" charset="0"/>
                <a:cs typeface="Times New Roman" panose="02020603050405020304" pitchFamily="18" charset="0"/>
              </a:rPr>
              <a:t>Band 3 (Green): Sensitive to vegetation and water reflectance.</a:t>
            </a:r>
          </a:p>
          <a:p>
            <a:pPr lvl="2" algn="just"/>
            <a:r>
              <a:rPr lang="en-US" sz="2400" dirty="0">
                <a:latin typeface="Times New Roman" panose="02020603050405020304" pitchFamily="18" charset="0"/>
                <a:cs typeface="Times New Roman" panose="02020603050405020304" pitchFamily="18" charset="0"/>
              </a:rPr>
              <a:t>Band 8 (Near Infrared): Highlights water body boundaries and vegetation health.</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1088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613</TotalTime>
  <Words>2772</Words>
  <Application>Microsoft Office PowerPoint</Application>
  <PresentationFormat>Widescreen</PresentationFormat>
  <Paragraphs>230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 Math</vt:lpstr>
      <vt:lpstr>Times New Roman</vt:lpstr>
      <vt:lpstr>Trebuchet MS</vt:lpstr>
      <vt:lpstr>Wingdings 3</vt:lpstr>
      <vt:lpstr>Facet</vt:lpstr>
      <vt:lpstr>VIMALA: Vision-based Interpretation and Modelling using AquaSpatioTemporalNet for Land and Aquatic Systems</vt:lpstr>
      <vt:lpstr>Aim of the Proposed Work</vt:lpstr>
      <vt:lpstr>Research Motivation</vt:lpstr>
      <vt:lpstr>Limitations of the Existing Land Cover and Land Use Classifiers</vt:lpstr>
      <vt:lpstr>Limitations of the Existing Land Cover and Land Use Classifiers</vt:lpstr>
      <vt:lpstr>Contribution of Proposed Research</vt:lpstr>
      <vt:lpstr>Proposed work </vt:lpstr>
      <vt:lpstr>Architecture Diagram for VIMALA</vt:lpstr>
      <vt:lpstr>Data Acquisition </vt:lpstr>
      <vt:lpstr>Data Preprocessing:</vt:lpstr>
      <vt:lpstr>CNN Block (Spatial Feature Extraction)</vt:lpstr>
      <vt:lpstr>LSTM Block (Temporal Analysis)</vt:lpstr>
      <vt:lpstr>Transformer Block (Attention Mechanism)</vt:lpstr>
      <vt:lpstr>Training &amp; Testing ,Metric Evaluation</vt:lpstr>
      <vt:lpstr>Experimental Result and Analysis</vt:lpstr>
      <vt:lpstr>Metrics Evaluated for Proposed Work</vt:lpstr>
      <vt:lpstr>Model Performance</vt:lpstr>
      <vt:lpstr>Discussion of Results</vt:lpstr>
      <vt:lpstr>Conclusion</vt:lpstr>
      <vt:lpstr>Future Work</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VIMALA: Vision-based Interpretation and Modelling using AquaSpatioTemporalNet for Land and Aquatic Systems</dc:title>
  <dc:creator>Ksshitij Singare</dc:creator>
  <cp:lastModifiedBy>Ksshitij Singare</cp:lastModifiedBy>
  <cp:revision>18</cp:revision>
  <dcterms:created xsi:type="dcterms:W3CDTF">2024-12-08T12:42:42Z</dcterms:created>
  <dcterms:modified xsi:type="dcterms:W3CDTF">2024-12-15T06:41:32Z</dcterms:modified>
</cp:coreProperties>
</file>