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59" r:id="rId7"/>
    <p:sldId id="260" r:id="rId8"/>
    <p:sldId id="270" r:id="rId9"/>
    <p:sldId id="261" r:id="rId10"/>
    <p:sldId id="262" r:id="rId11"/>
    <p:sldId id="266" r:id="rId12"/>
  </p:sldIdLst>
  <p:sldSz cx="18288000" cy="10287000"/>
  <p:notesSz cx="6858000" cy="9144000"/>
  <p:embeddedFontLst>
    <p:embeddedFont>
      <p:font typeface="Anonymous Pro" panose="020B0604020202020204" charset="0"/>
      <p:regular r:id="rId13"/>
    </p:embeddedFont>
    <p:embeddedFont>
      <p:font typeface="Aristotelica Pro" panose="020B0604020202020204" charset="0"/>
      <p:regular r:id="rId14"/>
    </p:embeddedFont>
    <p:embeddedFont>
      <p:font typeface="Aristotelica Pro Bold" panose="020B0604020202020204" charset="0"/>
      <p:regular r:id="rId15"/>
    </p:embeddedFont>
    <p:embeddedFont>
      <p:font typeface="Aristotelica Pro Semi-Bold" panose="020B0604020202020204" charset="0"/>
      <p:regular r:id="rId16"/>
    </p:embeddedFont>
    <p:embeddedFont>
      <p:font typeface="Body Text Large Bold" panose="020B0604020202020204" charset="0"/>
      <p:regular r:id="rId17"/>
    </p:embeddedFont>
    <p:embeddedFont>
      <p:font typeface="IBM Plex Sans" panose="020B050305020300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reds.github.io/r_course/lecture12_stat_modelling_1.html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837" y="0"/>
            <a:ext cx="20516850" cy="10287000"/>
            <a:chOff x="0" y="0"/>
            <a:chExt cx="273558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13706578" y="4198"/>
              <a:ext cx="13649222" cy="13711802"/>
            </a:xfrm>
            <a:custGeom>
              <a:avLst/>
              <a:gdLst/>
              <a:ahLst/>
              <a:cxnLst/>
              <a:rect l="l" t="t" r="r" b="b"/>
              <a:pathLst>
                <a:path w="13649222" h="13711802">
                  <a:moveTo>
                    <a:pt x="0" y="0"/>
                  </a:moveTo>
                  <a:lnTo>
                    <a:pt x="13649222" y="0"/>
                  </a:lnTo>
                  <a:lnTo>
                    <a:pt x="13649222" y="13711802"/>
                  </a:lnTo>
                  <a:lnTo>
                    <a:pt x="0" y="13711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489" t="-3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742950" y="734420"/>
            <a:ext cx="16802100" cy="8818160"/>
            <a:chOff x="0" y="0"/>
            <a:chExt cx="4425244" cy="2322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25245" cy="2322478"/>
            </a:xfrm>
            <a:custGeom>
              <a:avLst/>
              <a:gdLst/>
              <a:ahLst/>
              <a:cxnLst/>
              <a:rect l="l" t="t" r="r" b="b"/>
              <a:pathLst>
                <a:path w="4425245" h="2322478">
                  <a:moveTo>
                    <a:pt x="0" y="0"/>
                  </a:moveTo>
                  <a:lnTo>
                    <a:pt x="4425245" y="0"/>
                  </a:lnTo>
                  <a:lnTo>
                    <a:pt x="4425245" y="2322478"/>
                  </a:lnTo>
                  <a:lnTo>
                    <a:pt x="0" y="232247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425244" cy="2360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737" y="542407"/>
            <a:ext cx="376426" cy="384026"/>
            <a:chOff x="0" y="0"/>
            <a:chExt cx="99141" cy="1011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CE481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54737" y="9258300"/>
            <a:ext cx="376426" cy="384026"/>
            <a:chOff x="0" y="0"/>
            <a:chExt cx="99141" cy="1011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CE481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356837" y="542407"/>
            <a:ext cx="376426" cy="384026"/>
            <a:chOff x="0" y="0"/>
            <a:chExt cx="99141" cy="1011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CE481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356837" y="9360567"/>
            <a:ext cx="376426" cy="384026"/>
            <a:chOff x="0" y="0"/>
            <a:chExt cx="99141" cy="10114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CE481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3907653" y="1710742"/>
            <a:ext cx="4263644" cy="8718145"/>
            <a:chOff x="0" y="0"/>
            <a:chExt cx="635000" cy="12984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" cy="1298425"/>
            </a:xfrm>
            <a:custGeom>
              <a:avLst/>
              <a:gdLst/>
              <a:ahLst/>
              <a:cxnLst/>
              <a:rect l="l" t="t" r="r" b="b"/>
              <a:pathLst>
                <a:path w="635000" h="1298425">
                  <a:moveTo>
                    <a:pt x="635000" y="0"/>
                  </a:moveTo>
                  <a:lnTo>
                    <a:pt x="635000" y="1184125"/>
                  </a:lnTo>
                  <a:lnTo>
                    <a:pt x="317500" y="1298425"/>
                  </a:lnTo>
                  <a:lnTo>
                    <a:pt x="0" y="1184125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635000" cy="1222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3030200" y="2400300"/>
            <a:ext cx="3962400" cy="2743200"/>
          </a:xfrm>
          <a:custGeom>
            <a:avLst/>
            <a:gdLst/>
            <a:ahLst/>
            <a:cxnLst/>
            <a:rect l="l" t="t" r="r" b="b"/>
            <a:pathLst>
              <a:path w="5123456" h="6538052">
                <a:moveTo>
                  <a:pt x="0" y="0"/>
                </a:moveTo>
                <a:lnTo>
                  <a:pt x="5123456" y="0"/>
                </a:lnTo>
                <a:lnTo>
                  <a:pt x="5123456" y="6538052"/>
                </a:lnTo>
                <a:lnTo>
                  <a:pt x="0" y="6538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4" name="TextBox 24"/>
          <p:cNvSpPr txBox="1"/>
          <p:nvPr/>
        </p:nvSpPr>
        <p:spPr>
          <a:xfrm>
            <a:off x="2057400" y="4305300"/>
            <a:ext cx="12913542" cy="4979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439"/>
              </a:lnSpc>
            </a:pPr>
            <a:r>
              <a:rPr lang="en-US" sz="6600" b="1" u="sng" dirty="0">
                <a:solidFill>
                  <a:srgbClr val="383E48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Transport Demand </a:t>
            </a:r>
          </a:p>
          <a:p>
            <a:pPr>
              <a:lnSpc>
                <a:spcPts val="13439"/>
              </a:lnSpc>
            </a:pPr>
            <a:r>
              <a:rPr lang="en-US" sz="6600" b="1" u="sng" dirty="0">
                <a:solidFill>
                  <a:srgbClr val="383E48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Prediction</a:t>
            </a:r>
          </a:p>
          <a:p>
            <a:pPr algn="l">
              <a:lnSpc>
                <a:spcPts val="13439"/>
              </a:lnSpc>
            </a:pPr>
            <a:endParaRPr lang="en-US" sz="6600" b="1" dirty="0">
              <a:solidFill>
                <a:srgbClr val="000000"/>
              </a:solidFill>
              <a:latin typeface="Body Text Large Bold"/>
              <a:ea typeface="Body Text Large Bold"/>
              <a:cs typeface="Body Text Large Bold"/>
              <a:sym typeface="Body Text Large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43000" y="2400300"/>
            <a:ext cx="11084742" cy="2143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81"/>
              </a:lnSpc>
            </a:pPr>
            <a:r>
              <a:rPr lang="en-US" sz="4400" b="1" dirty="0">
                <a:solidFill>
                  <a:srgbClr val="494F5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An in-depth analysis with r and python</a:t>
            </a:r>
          </a:p>
          <a:p>
            <a:pPr algn="l">
              <a:lnSpc>
                <a:spcPts val="8981"/>
              </a:lnSpc>
            </a:pPr>
            <a:endParaRPr lang="en-US" sz="4400" dirty="0">
              <a:solidFill>
                <a:srgbClr val="000000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6ECFE-A7C8-F5A4-3708-1A03FC1DC44B}"/>
              </a:ext>
            </a:extLst>
          </p:cNvPr>
          <p:cNvSpPr txBox="1"/>
          <p:nvPr/>
        </p:nvSpPr>
        <p:spPr>
          <a:xfrm>
            <a:off x="10896600" y="8039100"/>
            <a:ext cx="10262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submitted by :-  </a:t>
            </a:r>
            <a:r>
              <a:rPr lang="en-IN" sz="2400" dirty="0" err="1"/>
              <a:t>K.S.S.Krishna</a:t>
            </a:r>
            <a:r>
              <a:rPr lang="en-IN" sz="2400" dirty="0"/>
              <a:t>- 221FA14058 -  3-BI A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Submitted to  :- DR .</a:t>
            </a:r>
            <a:r>
              <a:rPr lang="en-IN" sz="2400" dirty="0" err="1"/>
              <a:t>K.Abraham</a:t>
            </a:r>
            <a:r>
              <a:rPr lang="en-IN" sz="2400" dirty="0"/>
              <a:t> </a:t>
            </a:r>
            <a:r>
              <a:rPr lang="en-IN" sz="2400" dirty="0" err="1"/>
              <a:t>peele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540286" y="680954"/>
            <a:ext cx="15207429" cy="1283472"/>
            <a:chOff x="0" y="0"/>
            <a:chExt cx="4005249" cy="3380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05249" cy="338034"/>
            </a:xfrm>
            <a:custGeom>
              <a:avLst/>
              <a:gdLst/>
              <a:ahLst/>
              <a:cxnLst/>
              <a:rect l="l" t="t" r="r" b="b"/>
              <a:pathLst>
                <a:path w="4005249" h="338034">
                  <a:moveTo>
                    <a:pt x="0" y="0"/>
                  </a:moveTo>
                  <a:lnTo>
                    <a:pt x="4005249" y="0"/>
                  </a:lnTo>
                  <a:lnTo>
                    <a:pt x="4005249" y="338034"/>
                  </a:lnTo>
                  <a:lnTo>
                    <a:pt x="0" y="338034"/>
                  </a:lnTo>
                  <a:close/>
                </a:path>
              </a:pathLst>
            </a:custGeom>
            <a:solidFill>
              <a:srgbClr val="026C8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005249" cy="3761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3129" y="1825723"/>
            <a:ext cx="272203" cy="277405"/>
            <a:chOff x="0" y="0"/>
            <a:chExt cx="71691" cy="730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43129" y="542251"/>
            <a:ext cx="272203" cy="277405"/>
            <a:chOff x="0" y="0"/>
            <a:chExt cx="71691" cy="7306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11613" y="1825723"/>
            <a:ext cx="272203" cy="277405"/>
            <a:chOff x="0" y="0"/>
            <a:chExt cx="71691" cy="7306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611613" y="542251"/>
            <a:ext cx="272203" cy="277405"/>
            <a:chOff x="0" y="0"/>
            <a:chExt cx="71691" cy="7306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2086905" y="933450"/>
            <a:ext cx="1411419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1" dirty="0">
                <a:solidFill>
                  <a:srgbClr val="FDFCFB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Important features of the data set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53BB8-919F-1357-5CDB-87A8DCDB1945}"/>
              </a:ext>
            </a:extLst>
          </p:cNvPr>
          <p:cNvSpPr txBox="1"/>
          <p:nvPr/>
        </p:nvSpPr>
        <p:spPr>
          <a:xfrm>
            <a:off x="457200" y="3162300"/>
            <a:ext cx="8153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sz="3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IN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 = 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important_features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'Feature'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x = </a:t>
            </a:r>
            <a:r>
              <a:rPr lang="en-IN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important_features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'Feature Importance'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)</a:t>
            </a:r>
          </a:p>
          <a:p>
            <a:r>
              <a:rPr lang="en-IN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'10 Most Important features'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4216779-6267-7134-23CC-3AAA9EC72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857500"/>
            <a:ext cx="8478348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4425" y="69848"/>
            <a:ext cx="20516850" cy="10287000"/>
            <a:chOff x="0" y="0"/>
            <a:chExt cx="273558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13706578" y="4198"/>
              <a:ext cx="13649222" cy="13711802"/>
            </a:xfrm>
            <a:custGeom>
              <a:avLst/>
              <a:gdLst/>
              <a:ahLst/>
              <a:cxnLst/>
              <a:rect l="l" t="t" r="r" b="b"/>
              <a:pathLst>
                <a:path w="13649222" h="13711802">
                  <a:moveTo>
                    <a:pt x="0" y="0"/>
                  </a:moveTo>
                  <a:lnTo>
                    <a:pt x="13649222" y="0"/>
                  </a:lnTo>
                  <a:lnTo>
                    <a:pt x="13649222" y="13711802"/>
                  </a:lnTo>
                  <a:lnTo>
                    <a:pt x="0" y="13711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489" t="-3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6195008" y="3289600"/>
            <a:ext cx="10373592" cy="3847496"/>
            <a:chOff x="0" y="0"/>
            <a:chExt cx="2174173" cy="806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4173" cy="806386"/>
            </a:xfrm>
            <a:custGeom>
              <a:avLst/>
              <a:gdLst/>
              <a:ahLst/>
              <a:cxnLst/>
              <a:rect l="l" t="t" r="r" b="b"/>
              <a:pathLst>
                <a:path w="2174173" h="806386">
                  <a:moveTo>
                    <a:pt x="0" y="0"/>
                  </a:moveTo>
                  <a:lnTo>
                    <a:pt x="2174173" y="0"/>
                  </a:lnTo>
                  <a:lnTo>
                    <a:pt x="2174173" y="806386"/>
                  </a:lnTo>
                  <a:lnTo>
                    <a:pt x="0" y="80638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4173" cy="844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23977" y="6921395"/>
            <a:ext cx="342060" cy="348597"/>
            <a:chOff x="0" y="0"/>
            <a:chExt cx="71691" cy="730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023977" y="3115302"/>
            <a:ext cx="342060" cy="348597"/>
            <a:chOff x="0" y="0"/>
            <a:chExt cx="71691" cy="73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397569" y="6962798"/>
            <a:ext cx="342060" cy="348597"/>
            <a:chOff x="0" y="0"/>
            <a:chExt cx="71691" cy="730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397569" y="3115302"/>
            <a:ext cx="342060" cy="348597"/>
            <a:chOff x="0" y="0"/>
            <a:chExt cx="71691" cy="7306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553200" y="4457700"/>
            <a:ext cx="9249373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 b="1" dirty="0">
                <a:solidFill>
                  <a:srgbClr val="CE481D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THANK YOU</a:t>
            </a:r>
          </a:p>
        </p:txBody>
      </p:sp>
      <p:sp>
        <p:nvSpPr>
          <p:cNvPr id="21" name="Freeform 21"/>
          <p:cNvSpPr/>
          <p:nvPr/>
        </p:nvSpPr>
        <p:spPr>
          <a:xfrm>
            <a:off x="1028700" y="1109575"/>
            <a:ext cx="4010060" cy="8229600"/>
          </a:xfrm>
          <a:custGeom>
            <a:avLst/>
            <a:gdLst/>
            <a:ahLst/>
            <a:cxnLst/>
            <a:rect l="l" t="t" r="r" b="b"/>
            <a:pathLst>
              <a:path w="4010060" h="8229600">
                <a:moveTo>
                  <a:pt x="0" y="0"/>
                </a:moveTo>
                <a:lnTo>
                  <a:pt x="4010060" y="0"/>
                </a:lnTo>
                <a:lnTo>
                  <a:pt x="401006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162800" y="1714500"/>
            <a:ext cx="10896600" cy="8305800"/>
            <a:chOff x="0" y="0"/>
            <a:chExt cx="2649809" cy="2687130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586309" cy="2623630"/>
            </a:xfrm>
            <a:custGeom>
              <a:avLst/>
              <a:gdLst/>
              <a:ahLst/>
              <a:cxnLst/>
              <a:rect l="l" t="t" r="r" b="b"/>
              <a:pathLst>
                <a:path w="2586309" h="2623630">
                  <a:moveTo>
                    <a:pt x="249359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92329" y="0"/>
                  </a:lnTo>
                  <a:cubicBezTo>
                    <a:pt x="2543129" y="0"/>
                    <a:pt x="2585039" y="41910"/>
                    <a:pt x="2585039" y="92710"/>
                  </a:cubicBezTo>
                  <a:lnTo>
                    <a:pt x="2585039" y="2529650"/>
                  </a:lnTo>
                  <a:cubicBezTo>
                    <a:pt x="2586309" y="2581720"/>
                    <a:pt x="2544399" y="2623630"/>
                    <a:pt x="2493599" y="2623630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649809" cy="2687131"/>
            </a:xfrm>
            <a:custGeom>
              <a:avLst/>
              <a:gdLst/>
              <a:ahLst/>
              <a:cxnLst/>
              <a:rect l="l" t="t" r="r" b="b"/>
              <a:pathLst>
                <a:path w="2649809" h="2687131">
                  <a:moveTo>
                    <a:pt x="2525349" y="59690"/>
                  </a:moveTo>
                  <a:cubicBezTo>
                    <a:pt x="2560909" y="59690"/>
                    <a:pt x="2590119" y="88900"/>
                    <a:pt x="2590119" y="124460"/>
                  </a:cubicBezTo>
                  <a:lnTo>
                    <a:pt x="2590119" y="2562671"/>
                  </a:lnTo>
                  <a:cubicBezTo>
                    <a:pt x="2590119" y="2598231"/>
                    <a:pt x="2560909" y="2627440"/>
                    <a:pt x="252534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25349" y="59690"/>
                  </a:lnTo>
                  <a:moveTo>
                    <a:pt x="25253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2525349" y="2687131"/>
                  </a:lnTo>
                  <a:cubicBezTo>
                    <a:pt x="2593929" y="2687131"/>
                    <a:pt x="2649809" y="2631250"/>
                    <a:pt x="2649809" y="2562671"/>
                  </a:cubicBezTo>
                  <a:lnTo>
                    <a:pt x="2649809" y="124460"/>
                  </a:lnTo>
                  <a:cubicBezTo>
                    <a:pt x="2649809" y="55880"/>
                    <a:pt x="2593929" y="0"/>
                    <a:pt x="2525349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9525000" y="419100"/>
            <a:ext cx="6968895" cy="2438400"/>
          </a:xfrm>
          <a:custGeom>
            <a:avLst/>
            <a:gdLst/>
            <a:ahLst/>
            <a:cxnLst/>
            <a:rect l="l" t="t" r="r" b="b"/>
            <a:pathLst>
              <a:path w="7730895" h="3033389">
                <a:moveTo>
                  <a:pt x="0" y="0"/>
                </a:moveTo>
                <a:lnTo>
                  <a:pt x="7730894" y="0"/>
                </a:lnTo>
                <a:lnTo>
                  <a:pt x="7730894" y="3033389"/>
                </a:lnTo>
                <a:lnTo>
                  <a:pt x="0" y="30333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9525000" y="1257300"/>
            <a:ext cx="6693495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9600" dirty="0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AGENDA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AC9F40-B041-DF16-739C-0DB40979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4800" y="2705100"/>
            <a:ext cx="63246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903179-716E-AA2D-88B7-A7F061AF60BB}"/>
              </a:ext>
            </a:extLst>
          </p:cNvPr>
          <p:cNvSpPr txBox="1"/>
          <p:nvPr/>
        </p:nvSpPr>
        <p:spPr>
          <a:xfrm>
            <a:off x="8001000" y="2781300"/>
            <a:ext cx="9906000" cy="6476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3200" dirty="0"/>
              <a:t>R and python codes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3200" dirty="0"/>
              <a:t>Linear regression graph</a:t>
            </a:r>
            <a:endParaRPr lang="en-US" sz="3200" dirty="0"/>
          </a:p>
          <a:p>
            <a:pPr marL="685800" indent="-685800" algn="l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3200" dirty="0"/>
              <a:t>Metrics finding</a:t>
            </a:r>
          </a:p>
          <a:p>
            <a:pPr marL="685800" indent="-685800" algn="l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3200" dirty="0"/>
              <a:t>Finding R2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ristotelica Pro"/>
                <a:ea typeface="Aristotelica Pro"/>
                <a:cs typeface="Aristotelica Pro"/>
                <a:sym typeface="Aristotelica Pro"/>
              </a:rPr>
              <a:t>Bar plot for travel from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ristotelica Pro"/>
                <a:ea typeface="Aristotelica Pro"/>
                <a:cs typeface="Aristotelica Pro"/>
                <a:sym typeface="Aristotelica Pro"/>
              </a:rPr>
              <a:t>Bar plot for travel time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ea typeface="Body Text Large Bold"/>
                <a:cs typeface="Body Text Large Bold"/>
                <a:sym typeface="Body Text Large Bold"/>
              </a:rPr>
              <a:t>Plotting a scattered Graph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ea typeface="Body Text Large Bold"/>
                <a:cs typeface="Body Text Large Bold"/>
                <a:sym typeface="Body Text Large Bold"/>
              </a:rPr>
              <a:t>Important features of the data 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837" y="0"/>
            <a:ext cx="20516850" cy="10287000"/>
            <a:chOff x="0" y="0"/>
            <a:chExt cx="273558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13706578" y="4198"/>
              <a:ext cx="13649222" cy="13711802"/>
            </a:xfrm>
            <a:custGeom>
              <a:avLst/>
              <a:gdLst/>
              <a:ahLst/>
              <a:cxnLst/>
              <a:rect l="l" t="t" r="r" b="b"/>
              <a:pathLst>
                <a:path w="13649222" h="13711802">
                  <a:moveTo>
                    <a:pt x="0" y="0"/>
                  </a:moveTo>
                  <a:lnTo>
                    <a:pt x="13649222" y="0"/>
                  </a:lnTo>
                  <a:lnTo>
                    <a:pt x="13649222" y="13711802"/>
                  </a:lnTo>
                  <a:lnTo>
                    <a:pt x="0" y="13711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489" t="-3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 rot="-5400000">
            <a:off x="8152111" y="-5191651"/>
            <a:ext cx="2275764" cy="15840404"/>
            <a:chOff x="0" y="0"/>
            <a:chExt cx="363635" cy="25310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3635" cy="2531073"/>
            </a:xfrm>
            <a:custGeom>
              <a:avLst/>
              <a:gdLst/>
              <a:ahLst/>
              <a:cxnLst/>
              <a:rect l="l" t="t" r="r" b="b"/>
              <a:pathLst>
                <a:path w="363635" h="2531073">
                  <a:moveTo>
                    <a:pt x="363635" y="0"/>
                  </a:moveTo>
                  <a:lnTo>
                    <a:pt x="363635" y="2416773"/>
                  </a:lnTo>
                  <a:lnTo>
                    <a:pt x="181818" y="2531073"/>
                  </a:lnTo>
                  <a:lnTo>
                    <a:pt x="0" y="2416773"/>
                  </a:lnTo>
                  <a:lnTo>
                    <a:pt x="0" y="0"/>
                  </a:lnTo>
                  <a:lnTo>
                    <a:pt x="363635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63635" cy="2454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7799313" y="-5179944"/>
            <a:ext cx="2275764" cy="15816991"/>
            <a:chOff x="0" y="0"/>
            <a:chExt cx="359812" cy="25007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9812" cy="2500761"/>
            </a:xfrm>
            <a:custGeom>
              <a:avLst/>
              <a:gdLst/>
              <a:ahLst/>
              <a:cxnLst/>
              <a:rect l="l" t="t" r="r" b="b"/>
              <a:pathLst>
                <a:path w="359812" h="2500761">
                  <a:moveTo>
                    <a:pt x="359812" y="0"/>
                  </a:moveTo>
                  <a:lnTo>
                    <a:pt x="359812" y="2386461"/>
                  </a:lnTo>
                  <a:lnTo>
                    <a:pt x="179906" y="2500761"/>
                  </a:lnTo>
                  <a:lnTo>
                    <a:pt x="0" y="2386461"/>
                  </a:lnTo>
                  <a:lnTo>
                    <a:pt x="0" y="0"/>
                  </a:lnTo>
                  <a:lnTo>
                    <a:pt x="359812" y="0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59812" cy="242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70725" y="5318224"/>
            <a:ext cx="6525460" cy="2477334"/>
            <a:chOff x="0" y="0"/>
            <a:chExt cx="1718640" cy="6524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18640" cy="652466"/>
            </a:xfrm>
            <a:custGeom>
              <a:avLst/>
              <a:gdLst/>
              <a:ahLst/>
              <a:cxnLst/>
              <a:rect l="l" t="t" r="r" b="b"/>
              <a:pathLst>
                <a:path w="1718640" h="652466">
                  <a:moveTo>
                    <a:pt x="0" y="0"/>
                  </a:moveTo>
                  <a:lnTo>
                    <a:pt x="1718640" y="0"/>
                  </a:lnTo>
                  <a:lnTo>
                    <a:pt x="1718640" y="652466"/>
                  </a:lnTo>
                  <a:lnTo>
                    <a:pt x="0" y="652466"/>
                  </a:lnTo>
                  <a:close/>
                </a:path>
              </a:pathLst>
            </a:custGeom>
            <a:solidFill>
              <a:srgbClr val="90B5A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18640" cy="690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2000" y="4686300"/>
            <a:ext cx="7702003" cy="4726561"/>
            <a:chOff x="0" y="0"/>
            <a:chExt cx="1718640" cy="65246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18640" cy="652466"/>
            </a:xfrm>
            <a:custGeom>
              <a:avLst/>
              <a:gdLst/>
              <a:ahLst/>
              <a:cxnLst/>
              <a:rect l="l" t="t" r="r" b="b"/>
              <a:pathLst>
                <a:path w="1718640" h="652466">
                  <a:moveTo>
                    <a:pt x="0" y="0"/>
                  </a:moveTo>
                  <a:lnTo>
                    <a:pt x="1718640" y="0"/>
                  </a:lnTo>
                  <a:lnTo>
                    <a:pt x="1718640" y="652466"/>
                  </a:lnTo>
                  <a:lnTo>
                    <a:pt x="0" y="652466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18640" cy="690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54535" y="5318224"/>
            <a:ext cx="6525460" cy="2477334"/>
            <a:chOff x="0" y="0"/>
            <a:chExt cx="1718640" cy="65246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18640" cy="652466"/>
            </a:xfrm>
            <a:custGeom>
              <a:avLst/>
              <a:gdLst/>
              <a:ahLst/>
              <a:cxnLst/>
              <a:rect l="l" t="t" r="r" b="b"/>
              <a:pathLst>
                <a:path w="1718640" h="652466">
                  <a:moveTo>
                    <a:pt x="0" y="0"/>
                  </a:moveTo>
                  <a:lnTo>
                    <a:pt x="1718640" y="0"/>
                  </a:lnTo>
                  <a:lnTo>
                    <a:pt x="1718640" y="652466"/>
                  </a:lnTo>
                  <a:lnTo>
                    <a:pt x="0" y="652466"/>
                  </a:lnTo>
                  <a:close/>
                </a:path>
              </a:pathLst>
            </a:custGeom>
            <a:solidFill>
              <a:srgbClr val="90B5A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18640" cy="690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78206" y="5065138"/>
            <a:ext cx="8504993" cy="4802761"/>
            <a:chOff x="0" y="0"/>
            <a:chExt cx="1718640" cy="65246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18640" cy="652466"/>
            </a:xfrm>
            <a:custGeom>
              <a:avLst/>
              <a:gdLst/>
              <a:ahLst/>
              <a:cxnLst/>
              <a:rect l="l" t="t" r="r" b="b"/>
              <a:pathLst>
                <a:path w="1718640" h="652466">
                  <a:moveTo>
                    <a:pt x="0" y="0"/>
                  </a:moveTo>
                  <a:lnTo>
                    <a:pt x="1718640" y="0"/>
                  </a:lnTo>
                  <a:lnTo>
                    <a:pt x="1718640" y="652466"/>
                  </a:lnTo>
                  <a:lnTo>
                    <a:pt x="0" y="652466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18640" cy="690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09600" y="4533900"/>
            <a:ext cx="376426" cy="384026"/>
            <a:chOff x="0" y="0"/>
            <a:chExt cx="99141" cy="10114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ECAE7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289993" y="4934198"/>
            <a:ext cx="376426" cy="384026"/>
            <a:chOff x="0" y="0"/>
            <a:chExt cx="99141" cy="10114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ECAE7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305800" y="9182100"/>
            <a:ext cx="376426" cy="384026"/>
            <a:chOff x="0" y="0"/>
            <a:chExt cx="99141" cy="10114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ECAE7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7678400" y="9563100"/>
            <a:ext cx="376426" cy="384026"/>
            <a:chOff x="0" y="0"/>
            <a:chExt cx="99141" cy="10114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9141" cy="101143"/>
            </a:xfrm>
            <a:custGeom>
              <a:avLst/>
              <a:gdLst/>
              <a:ahLst/>
              <a:cxnLst/>
              <a:rect l="l" t="t" r="r" b="b"/>
              <a:pathLst>
                <a:path w="99141" h="101143">
                  <a:moveTo>
                    <a:pt x="0" y="0"/>
                  </a:moveTo>
                  <a:lnTo>
                    <a:pt x="99141" y="0"/>
                  </a:lnTo>
                  <a:lnTo>
                    <a:pt x="99141" y="101143"/>
                  </a:lnTo>
                  <a:lnTo>
                    <a:pt x="0" y="101143"/>
                  </a:lnTo>
                  <a:close/>
                </a:path>
              </a:pathLst>
            </a:custGeom>
            <a:solidFill>
              <a:srgbClr val="ECAE7D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9141" cy="13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295392" y="2002428"/>
            <a:ext cx="14578011" cy="2744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8000" b="1" u="sng" dirty="0">
                <a:solidFill>
                  <a:srgbClr val="383E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 Linear Regression Graphs</a:t>
            </a:r>
          </a:p>
          <a:p>
            <a:pPr algn="ctr">
              <a:lnSpc>
                <a:spcPts val="10779"/>
              </a:lnSpc>
            </a:pPr>
            <a:endParaRPr lang="en-US" sz="7699" b="1" dirty="0">
              <a:solidFill>
                <a:srgbClr val="000000"/>
              </a:solidFill>
              <a:latin typeface="Body Text Large Bold"/>
              <a:ea typeface="Body Text Large Bold"/>
              <a:cs typeface="Body Text Large Bold"/>
              <a:sym typeface="Body Text Large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774011" y="5635151"/>
            <a:ext cx="3933850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 graphs of linear functions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AD1477F-6479-5356-85B1-94C1AE7CA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2" y="4533900"/>
            <a:ext cx="8693862" cy="5105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156EAF-7890-DD91-EF5B-4B3A916B2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4610100"/>
            <a:ext cx="8762999" cy="5407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0400" y="419100"/>
            <a:ext cx="12275108" cy="1666283"/>
            <a:chOff x="0" y="0"/>
            <a:chExt cx="3232950" cy="438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32950" cy="438856"/>
            </a:xfrm>
            <a:custGeom>
              <a:avLst/>
              <a:gdLst/>
              <a:ahLst/>
              <a:cxnLst/>
              <a:rect l="l" t="t" r="r" b="b"/>
              <a:pathLst>
                <a:path w="3232950" h="438856">
                  <a:moveTo>
                    <a:pt x="0" y="0"/>
                  </a:moveTo>
                  <a:lnTo>
                    <a:pt x="3232950" y="0"/>
                  </a:lnTo>
                  <a:lnTo>
                    <a:pt x="3232950" y="438856"/>
                  </a:lnTo>
                  <a:lnTo>
                    <a:pt x="0" y="438856"/>
                  </a:lnTo>
                  <a:close/>
                </a:path>
              </a:pathLst>
            </a:custGeom>
            <a:solidFill>
              <a:srgbClr val="026C8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32950" cy="476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00400" y="1790700"/>
            <a:ext cx="272203" cy="277405"/>
            <a:chOff x="0" y="0"/>
            <a:chExt cx="71691" cy="73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76600" y="419100"/>
            <a:ext cx="272203" cy="277405"/>
            <a:chOff x="0" y="0"/>
            <a:chExt cx="71691" cy="730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63800" y="1790700"/>
            <a:ext cx="272203" cy="277405"/>
            <a:chOff x="0" y="0"/>
            <a:chExt cx="71691" cy="73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63800" y="419100"/>
            <a:ext cx="272203" cy="277405"/>
            <a:chOff x="0" y="0"/>
            <a:chExt cx="71691" cy="730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 rot="5400000">
            <a:off x="147558" y="9039609"/>
            <a:ext cx="1099834" cy="1394949"/>
          </a:xfrm>
          <a:custGeom>
            <a:avLst/>
            <a:gdLst/>
            <a:ahLst/>
            <a:cxnLst/>
            <a:rect l="l" t="t" r="r" b="b"/>
            <a:pathLst>
              <a:path w="1428697" h="2004549">
                <a:moveTo>
                  <a:pt x="0" y="0"/>
                </a:moveTo>
                <a:lnTo>
                  <a:pt x="1428697" y="0"/>
                </a:lnTo>
                <a:lnTo>
                  <a:pt x="1428697" y="2004550"/>
                </a:lnTo>
                <a:lnTo>
                  <a:pt x="0" y="200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278650" y="1057853"/>
            <a:ext cx="1173070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Matrices finding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057400" y="3695700"/>
            <a:ext cx="6896434" cy="743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lasso.predict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'MSE is {}'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'RMSE is {}'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'MAE is {}'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mean_absolute_error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endParaRPr lang="en-IN" sz="3200" b="1" dirty="0"/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C884658-8B21-9A96-B1EB-91246E8A4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3848100"/>
            <a:ext cx="8573160" cy="48006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9CCF83E-9CBF-4DC2-BA2C-2AACC87DA15B}"/>
              </a:ext>
            </a:extLst>
          </p:cNvPr>
          <p:cNvSpPr txBox="1"/>
          <p:nvPr/>
        </p:nvSpPr>
        <p:spPr>
          <a:xfrm>
            <a:off x="533400" y="24765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/>
              <a:t>Python:-</a:t>
            </a:r>
          </a:p>
          <a:p>
            <a:endParaRPr lang="en-IN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0400" y="419100"/>
            <a:ext cx="12275108" cy="1666283"/>
            <a:chOff x="0" y="0"/>
            <a:chExt cx="3232950" cy="438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32950" cy="438856"/>
            </a:xfrm>
            <a:custGeom>
              <a:avLst/>
              <a:gdLst/>
              <a:ahLst/>
              <a:cxnLst/>
              <a:rect l="l" t="t" r="r" b="b"/>
              <a:pathLst>
                <a:path w="3232950" h="438856">
                  <a:moveTo>
                    <a:pt x="0" y="0"/>
                  </a:moveTo>
                  <a:lnTo>
                    <a:pt x="3232950" y="0"/>
                  </a:lnTo>
                  <a:lnTo>
                    <a:pt x="3232950" y="438856"/>
                  </a:lnTo>
                  <a:lnTo>
                    <a:pt x="0" y="438856"/>
                  </a:lnTo>
                  <a:close/>
                </a:path>
              </a:pathLst>
            </a:custGeom>
            <a:solidFill>
              <a:srgbClr val="026C8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32950" cy="476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00400" y="1790700"/>
            <a:ext cx="272203" cy="277405"/>
            <a:chOff x="0" y="0"/>
            <a:chExt cx="71691" cy="73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76600" y="419100"/>
            <a:ext cx="272203" cy="277405"/>
            <a:chOff x="0" y="0"/>
            <a:chExt cx="71691" cy="730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63800" y="1790700"/>
            <a:ext cx="272203" cy="277405"/>
            <a:chOff x="0" y="0"/>
            <a:chExt cx="71691" cy="73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63800" y="419100"/>
            <a:ext cx="272203" cy="277405"/>
            <a:chOff x="0" y="0"/>
            <a:chExt cx="71691" cy="730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 rot="5400000">
            <a:off x="147558" y="9039609"/>
            <a:ext cx="1099834" cy="1394949"/>
          </a:xfrm>
          <a:custGeom>
            <a:avLst/>
            <a:gdLst/>
            <a:ahLst/>
            <a:cxnLst/>
            <a:rect l="l" t="t" r="r" b="b"/>
            <a:pathLst>
              <a:path w="1428697" h="2004549">
                <a:moveTo>
                  <a:pt x="0" y="0"/>
                </a:moveTo>
                <a:lnTo>
                  <a:pt x="1428697" y="0"/>
                </a:lnTo>
                <a:lnTo>
                  <a:pt x="1428697" y="2004550"/>
                </a:lnTo>
                <a:lnTo>
                  <a:pt x="0" y="200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278650" y="1057853"/>
            <a:ext cx="11730701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Matrices finding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14400" y="4229100"/>
            <a:ext cx="8039434" cy="4576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IN" sz="3200" b="1" dirty="0"/>
              <a:t># Calculate </a:t>
            </a:r>
            <a:r>
              <a:rPr lang="en-IN" sz="3200" b="1" dirty="0" err="1"/>
              <a:t>metricsmse</a:t>
            </a:r>
            <a:r>
              <a:rPr lang="en-IN" sz="3200" b="1" dirty="0"/>
              <a:t> &lt;- mean((</a:t>
            </a:r>
            <a:r>
              <a:rPr lang="en-IN" sz="3200" b="1" dirty="0" err="1"/>
              <a:t>test_data$number_of_ticket</a:t>
            </a:r>
            <a:r>
              <a:rPr lang="en-IN" sz="3200" b="1" dirty="0"/>
              <a:t> - predictions) ^ 2)</a:t>
            </a:r>
            <a:r>
              <a:rPr lang="en-IN" sz="3200" b="1" dirty="0" err="1"/>
              <a:t>rmse</a:t>
            </a:r>
            <a:r>
              <a:rPr lang="en-IN" sz="3200" b="1" dirty="0"/>
              <a:t> &lt;- sqrt(</a:t>
            </a:r>
            <a:r>
              <a:rPr lang="en-IN" sz="3200" b="1" dirty="0" err="1"/>
              <a:t>mse</a:t>
            </a:r>
            <a:r>
              <a:rPr lang="en-IN" sz="3200" b="1" dirty="0"/>
              <a:t>)</a:t>
            </a:r>
            <a:r>
              <a:rPr lang="en-IN" sz="3200" b="1" dirty="0" err="1"/>
              <a:t>r_squared</a:t>
            </a:r>
            <a:r>
              <a:rPr lang="en-IN" sz="3200" b="1" dirty="0"/>
              <a:t> &lt;- </a:t>
            </a:r>
            <a:r>
              <a:rPr lang="en-IN" sz="3200" b="1" dirty="0" err="1"/>
              <a:t>cor</a:t>
            </a:r>
            <a:r>
              <a:rPr lang="en-IN" sz="3200" b="1" dirty="0"/>
              <a:t>(</a:t>
            </a:r>
            <a:r>
              <a:rPr lang="en-IN" sz="3200" b="1" dirty="0" err="1"/>
              <a:t>test_data$number_of_ticket</a:t>
            </a:r>
            <a:r>
              <a:rPr lang="en-IN" sz="3200" b="1" dirty="0"/>
              <a:t>, predictions) ^ 2cat("Linear Regression:\n")cat("MSE:", </a:t>
            </a:r>
            <a:r>
              <a:rPr lang="en-IN" sz="3200" b="1" dirty="0" err="1"/>
              <a:t>mse</a:t>
            </a:r>
            <a:r>
              <a:rPr lang="en-IN" sz="3200" b="1" dirty="0"/>
              <a:t>, "\n")cat("RMSE:", </a:t>
            </a:r>
            <a:r>
              <a:rPr lang="en-IN" sz="3200" b="1" dirty="0" err="1"/>
              <a:t>rmse</a:t>
            </a:r>
            <a:r>
              <a:rPr lang="en-IN" sz="3200" b="1" dirty="0"/>
              <a:t>, "\n")cat("R-squared:", </a:t>
            </a:r>
            <a:r>
              <a:rPr lang="en-IN" sz="3200" b="1" dirty="0" err="1"/>
              <a:t>r_squared</a:t>
            </a:r>
            <a:r>
              <a:rPr lang="en-IN" sz="3200" b="1" dirty="0"/>
              <a:t>, "\n")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CCF83E-9CBF-4DC2-BA2C-2AACC87DA15B}"/>
              </a:ext>
            </a:extLst>
          </p:cNvPr>
          <p:cNvSpPr txBox="1"/>
          <p:nvPr/>
        </p:nvSpPr>
        <p:spPr>
          <a:xfrm>
            <a:off x="533400" y="24765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/>
              <a:t>R:-</a:t>
            </a:r>
          </a:p>
          <a:p>
            <a:endParaRPr lang="en-IN"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0E4998-A4C6-7154-CBBD-FC961327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4305300"/>
            <a:ext cx="8382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6446" y="680954"/>
            <a:ext cx="12275108" cy="1666283"/>
            <a:chOff x="0" y="0"/>
            <a:chExt cx="3232950" cy="438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32950" cy="438856"/>
            </a:xfrm>
            <a:custGeom>
              <a:avLst/>
              <a:gdLst/>
              <a:ahLst/>
              <a:cxnLst/>
              <a:rect l="l" t="t" r="r" b="b"/>
              <a:pathLst>
                <a:path w="3232950" h="438856">
                  <a:moveTo>
                    <a:pt x="0" y="0"/>
                  </a:moveTo>
                  <a:lnTo>
                    <a:pt x="3232950" y="0"/>
                  </a:lnTo>
                  <a:lnTo>
                    <a:pt x="3232950" y="438856"/>
                  </a:lnTo>
                  <a:lnTo>
                    <a:pt x="0" y="438856"/>
                  </a:lnTo>
                  <a:close/>
                </a:path>
              </a:pathLst>
            </a:custGeom>
            <a:solidFill>
              <a:srgbClr val="026C8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32950" cy="476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70344" y="2208534"/>
            <a:ext cx="272203" cy="277405"/>
            <a:chOff x="0" y="0"/>
            <a:chExt cx="71691" cy="73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70344" y="542251"/>
            <a:ext cx="272203" cy="277405"/>
            <a:chOff x="0" y="0"/>
            <a:chExt cx="71691" cy="730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5452" y="2208534"/>
            <a:ext cx="272203" cy="277405"/>
            <a:chOff x="0" y="0"/>
            <a:chExt cx="71691" cy="73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45452" y="542251"/>
            <a:ext cx="272203" cy="277405"/>
            <a:chOff x="0" y="0"/>
            <a:chExt cx="71691" cy="730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278650" y="990879"/>
            <a:ext cx="11685681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IN" sz="6000" u="sng" dirty="0">
                <a:solidFill>
                  <a:schemeClr val="bg1"/>
                </a:solidFill>
              </a:rPr>
              <a:t>Finding R2</a:t>
            </a:r>
          </a:p>
          <a:p>
            <a:pPr algn="ctr">
              <a:lnSpc>
                <a:spcPts val="8400"/>
              </a:lnSpc>
            </a:pPr>
            <a:endParaRPr lang="en-US" sz="6000" b="1" dirty="0">
              <a:solidFill>
                <a:schemeClr val="bg1"/>
              </a:solidFill>
              <a:latin typeface="Body Text Large Bold"/>
              <a:ea typeface="Body Text Large Bold"/>
              <a:cs typeface="Body Text Large Bold"/>
              <a:sym typeface="Body Text Large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1" y="3032770"/>
            <a:ext cx="13106400" cy="7254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#Model Prediction</a:t>
            </a:r>
            <a:endParaRPr lang="en-IN" sz="3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y_pred_ridge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ridge_regressor.predict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ridge_regressor.score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ridge_regressor.score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X_test,y_test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print_metrics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 = r2_score(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y_pred_ridge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"R2 :"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,r2)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"Adjusted R2 : "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-(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-r2_score(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y_pred_ridge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))*((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]-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algn="l">
              <a:lnSpc>
                <a:spcPts val="6299"/>
              </a:lnSpc>
            </a:pPr>
            <a:endParaRPr lang="en-US" sz="3200" b="1" dirty="0">
              <a:solidFill>
                <a:srgbClr val="383E48"/>
              </a:solidFill>
              <a:latin typeface="Aristotelica Pro"/>
              <a:ea typeface="Aristotelica Pro"/>
              <a:cs typeface="Aristotelica Pro"/>
              <a:sym typeface="Aristotelica Pro"/>
            </a:endParaRP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" name="Freeform 46"/>
          <p:cNvSpPr/>
          <p:nvPr/>
        </p:nvSpPr>
        <p:spPr>
          <a:xfrm>
            <a:off x="17063091" y="-266239"/>
            <a:ext cx="3602761" cy="3676287"/>
          </a:xfrm>
          <a:custGeom>
            <a:avLst/>
            <a:gdLst/>
            <a:ahLst/>
            <a:cxnLst/>
            <a:rect l="l" t="t" r="r" b="b"/>
            <a:pathLst>
              <a:path w="3602761" h="3676287">
                <a:moveTo>
                  <a:pt x="0" y="0"/>
                </a:moveTo>
                <a:lnTo>
                  <a:pt x="3602761" y="0"/>
                </a:lnTo>
                <a:lnTo>
                  <a:pt x="3602761" y="3676286"/>
                </a:lnTo>
                <a:lnTo>
                  <a:pt x="0" y="3676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DC69A08-2AE4-7410-A13C-728DB622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0" y="5524500"/>
            <a:ext cx="5779509" cy="11400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6400" y="120656"/>
            <a:ext cx="15207429" cy="1666283"/>
            <a:chOff x="0" y="0"/>
            <a:chExt cx="4005249" cy="438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05249" cy="438856"/>
            </a:xfrm>
            <a:custGeom>
              <a:avLst/>
              <a:gdLst/>
              <a:ahLst/>
              <a:cxnLst/>
              <a:rect l="l" t="t" r="r" b="b"/>
              <a:pathLst>
                <a:path w="4005249" h="438856">
                  <a:moveTo>
                    <a:pt x="0" y="0"/>
                  </a:moveTo>
                  <a:lnTo>
                    <a:pt x="4005249" y="0"/>
                  </a:lnTo>
                  <a:lnTo>
                    <a:pt x="4005249" y="438856"/>
                  </a:lnTo>
                  <a:lnTo>
                    <a:pt x="0" y="438856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05249" cy="476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9243" y="1648236"/>
            <a:ext cx="272203" cy="277405"/>
            <a:chOff x="0" y="0"/>
            <a:chExt cx="71691" cy="73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9243" y="-18047"/>
            <a:ext cx="272203" cy="277405"/>
            <a:chOff x="0" y="0"/>
            <a:chExt cx="71691" cy="730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786672" y="1648236"/>
            <a:ext cx="272203" cy="277405"/>
            <a:chOff x="0" y="0"/>
            <a:chExt cx="71691" cy="73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786672" y="-18047"/>
            <a:ext cx="272203" cy="277405"/>
            <a:chOff x="0" y="0"/>
            <a:chExt cx="71691" cy="730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027175" y="440106"/>
            <a:ext cx="1458377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6000" dirty="0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Bar plot for travel from</a:t>
            </a:r>
          </a:p>
          <a:p>
            <a:pPr algn="ctr">
              <a:lnSpc>
                <a:spcPts val="7840"/>
              </a:lnSpc>
            </a:pPr>
            <a:endParaRPr lang="en-US" sz="5600" b="1" dirty="0">
              <a:solidFill>
                <a:srgbClr val="064B72"/>
              </a:solidFill>
              <a:latin typeface="Body Text Large Bold"/>
              <a:ea typeface="Body Text Large Bold"/>
              <a:cs typeface="Body Text Large Bold"/>
              <a:sym typeface="Body Text Large Bold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B97496-590B-8969-14C2-4F235C3CA87A}"/>
              </a:ext>
            </a:extLst>
          </p:cNvPr>
          <p:cNvSpPr txBox="1"/>
          <p:nvPr/>
        </p:nvSpPr>
        <p:spPr>
          <a:xfrm>
            <a:off x="304800" y="4000500"/>
            <a:ext cx="10591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dataset['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travel_from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'].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().plot(kind='bar’)</a:t>
            </a:r>
          </a:p>
          <a:p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sz="2800" b="1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FA1AD81-FA4F-1947-2212-5E30DA22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508" y="3314700"/>
            <a:ext cx="7077492" cy="61839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6400" y="120656"/>
            <a:ext cx="15207429" cy="1666283"/>
            <a:chOff x="0" y="0"/>
            <a:chExt cx="4005249" cy="438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05249" cy="438856"/>
            </a:xfrm>
            <a:custGeom>
              <a:avLst/>
              <a:gdLst/>
              <a:ahLst/>
              <a:cxnLst/>
              <a:rect l="l" t="t" r="r" b="b"/>
              <a:pathLst>
                <a:path w="4005249" h="438856">
                  <a:moveTo>
                    <a:pt x="0" y="0"/>
                  </a:moveTo>
                  <a:lnTo>
                    <a:pt x="4005249" y="0"/>
                  </a:lnTo>
                  <a:lnTo>
                    <a:pt x="4005249" y="438856"/>
                  </a:lnTo>
                  <a:lnTo>
                    <a:pt x="0" y="438856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05249" cy="476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9243" y="1648236"/>
            <a:ext cx="272203" cy="277405"/>
            <a:chOff x="0" y="0"/>
            <a:chExt cx="71691" cy="73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9243" y="-18047"/>
            <a:ext cx="272203" cy="277405"/>
            <a:chOff x="0" y="0"/>
            <a:chExt cx="71691" cy="730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786672" y="1648236"/>
            <a:ext cx="272203" cy="277405"/>
            <a:chOff x="0" y="0"/>
            <a:chExt cx="71691" cy="73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786672" y="-18047"/>
            <a:ext cx="272203" cy="277405"/>
            <a:chOff x="0" y="0"/>
            <a:chExt cx="71691" cy="730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027175" y="440106"/>
            <a:ext cx="14583770" cy="981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6000" dirty="0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Bar plot for </a:t>
            </a:r>
            <a:r>
              <a:rPr lang="en-US" sz="6000" dirty="0" err="1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traveltime</a:t>
            </a:r>
            <a:endParaRPr lang="en-US" sz="5600" b="1" dirty="0">
              <a:solidFill>
                <a:srgbClr val="064B72"/>
              </a:solidFill>
              <a:latin typeface="Body Text Large Bold"/>
              <a:ea typeface="Body Text Large Bold"/>
              <a:cs typeface="Body Text Large Bold"/>
              <a:sym typeface="Body Text Large Bold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B97496-590B-8969-14C2-4F235C3CA87A}"/>
              </a:ext>
            </a:extLst>
          </p:cNvPr>
          <p:cNvSpPr txBox="1"/>
          <p:nvPr/>
        </p:nvSpPr>
        <p:spPr>
          <a:xfrm>
            <a:off x="1447800" y="4762500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(dataset,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travel_time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)) +</a:t>
            </a:r>
          </a:p>
          <a:p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geom_bar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 +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theme_minimal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F92E6A-EE01-D28F-0FFA-4CD152F6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3314700"/>
            <a:ext cx="6990852" cy="60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5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11692" y="486388"/>
            <a:ext cx="9112740" cy="2100346"/>
            <a:chOff x="0" y="0"/>
            <a:chExt cx="2319205" cy="4023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19205" cy="402326"/>
            </a:xfrm>
            <a:custGeom>
              <a:avLst/>
              <a:gdLst/>
              <a:ahLst/>
              <a:cxnLst/>
              <a:rect l="l" t="t" r="r" b="b"/>
              <a:pathLst>
                <a:path w="2319205" h="402326">
                  <a:moveTo>
                    <a:pt x="0" y="0"/>
                  </a:moveTo>
                  <a:lnTo>
                    <a:pt x="2319205" y="0"/>
                  </a:lnTo>
                  <a:lnTo>
                    <a:pt x="2319205" y="402326"/>
                  </a:lnTo>
                  <a:lnTo>
                    <a:pt x="0" y="402326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19205" cy="440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59292" y="2358134"/>
            <a:ext cx="272203" cy="277405"/>
            <a:chOff x="0" y="0"/>
            <a:chExt cx="71691" cy="73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859292" y="376934"/>
            <a:ext cx="272203" cy="277405"/>
            <a:chOff x="0" y="0"/>
            <a:chExt cx="71691" cy="730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927092" y="2358134"/>
            <a:ext cx="272203" cy="277405"/>
            <a:chOff x="0" y="0"/>
            <a:chExt cx="71691" cy="73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999755" y="347685"/>
            <a:ext cx="272203" cy="277405"/>
            <a:chOff x="0" y="0"/>
            <a:chExt cx="71691" cy="730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316492" y="800100"/>
            <a:ext cx="8126088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1" dirty="0">
                <a:solidFill>
                  <a:srgbClr val="064B72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Plotting a </a:t>
            </a:r>
            <a:r>
              <a:rPr lang="en-US" sz="5200" b="1" dirty="0" err="1">
                <a:solidFill>
                  <a:srgbClr val="064B72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scatterd</a:t>
            </a:r>
            <a:r>
              <a:rPr lang="en-US" sz="5200" b="1" dirty="0">
                <a:solidFill>
                  <a:srgbClr val="064B72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 Graph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52600" y="876300"/>
            <a:ext cx="5139862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Plot the coordinates generated from the table: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B0D8C03-B00F-FDC3-1E6E-139DF8B1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8500"/>
            <a:ext cx="8077200" cy="614152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8B5D11E-7416-A4D1-4B13-49BCE4C15BDD}"/>
              </a:ext>
            </a:extLst>
          </p:cNvPr>
          <p:cNvSpPr txBox="1"/>
          <p:nvPr/>
        </p:nvSpPr>
        <p:spPr>
          <a:xfrm>
            <a:off x="10058400" y="4305300"/>
            <a:ext cx="8458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day_of_month</a:t>
            </a:r>
            <a:r>
              <a:rPr lang="en-US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y=</a:t>
            </a:r>
            <a:r>
              <a:rPr lang="en-US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number_of_ticket</a:t>
            </a:r>
            <a:r>
              <a:rPr lang="en-US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data=dataset)</a:t>
            </a:r>
          </a:p>
          <a:p>
            <a:b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3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544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Anonymous Pro</vt:lpstr>
      <vt:lpstr>Calibri</vt:lpstr>
      <vt:lpstr>Aristotelica Pro Bold</vt:lpstr>
      <vt:lpstr>Aristotelica Pro Semi-Bold</vt:lpstr>
      <vt:lpstr>Body Text Large Bold</vt:lpstr>
      <vt:lpstr>Wingdings</vt:lpstr>
      <vt:lpstr>IBM Plex Sans</vt:lpstr>
      <vt:lpstr>Aristotelica Pro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lalasa namepalli</dc:creator>
  <cp:lastModifiedBy>Lalasa namepalli</cp:lastModifiedBy>
  <cp:revision>4</cp:revision>
  <dcterms:created xsi:type="dcterms:W3CDTF">2006-08-16T00:00:00Z</dcterms:created>
  <dcterms:modified xsi:type="dcterms:W3CDTF">2024-09-18T03:42:50Z</dcterms:modified>
  <dc:identifier>DAGQ4xdzN58</dc:identifier>
</cp:coreProperties>
</file>