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264" r:id="rId4"/>
    <p:sldId id="270" r:id="rId5"/>
    <p:sldId id="269" r:id="rId6"/>
    <p:sldId id="256" r:id="rId7"/>
    <p:sldId id="266" r:id="rId8"/>
    <p:sldId id="262" r:id="rId9"/>
    <p:sldId id="261" r:id="rId10"/>
    <p:sldId id="260" r:id="rId11"/>
    <p:sldId id="259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ADC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98F12-986F-42F7-97CC-D90A7ED5F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66DC01-6446-426C-AA0E-C685C7FF8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B8207-58D9-49C7-9FF9-25D6A391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2E07F-1C90-4CE1-A76C-02CA8FF1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0D2E9-9158-441A-87FC-25DE063A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0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51BBB-5457-4F92-AD6A-DAA221F7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CE210B-2433-4B11-8D48-F1B38C4B5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0FD9C-6B19-4F97-842A-9B7052F7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0B080-5541-422C-91C3-5A4FBF8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8C3E3-C551-4607-A44D-7D071EB7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6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56475B-8927-435D-85E2-35C0EB780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35FE5-910B-4927-8D03-6007D82D3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04D5B-0C94-43AC-B172-C33858B9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5F27-5328-4402-8B2B-5381CFBE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619E1-F1A5-4384-AC84-073DE4FF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3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5CD9D-484E-4FB5-87A3-B307171B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CCFB-D778-4405-A8B4-4A197837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9C5853-43C1-4251-A457-A8421F8A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90ADE-878A-436F-82B6-187B8D90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028C2-D0AE-4605-B36E-565BB1CA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1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3940-8E29-475A-9CE2-6156173C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81F6D-6D5A-46E6-9445-20412FE2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54DB1-DCDC-4A29-8B83-078A4E2C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5DDDA-202B-4A66-8B8B-B300B1BD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BF132-B798-4288-989B-66248ECA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7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31291-2029-402F-94E8-98E67988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5251E-1C4F-415D-A5DD-D26A4E056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6EC7A-F2C2-4675-8801-83347275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B65F2-5470-4D0C-8903-6BA55A18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DEC4D-4D09-4B06-85BF-2EB02B85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C68EC-18DB-4867-93FB-B7731262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29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45253-81BC-47E0-BBA9-02D78488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56C4E-C013-4BEA-AA04-60FA1A10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5A7858-1885-41EB-B1AE-26C34054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F9B93A-04E6-4736-8E54-1FEC453A0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EE21B-CFFB-4F2F-9792-57B182CD0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3BD22A-E774-4931-B6CB-FB7301AA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9BDA38-EBA5-45EE-949D-D55B4D12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A2ECFB-051D-40E7-8C3D-048031CA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8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7AD86-2199-4970-938A-CAACF487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04E258-5DA6-4D1E-8E38-A62F0106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73C7F8-3F3D-46D3-83E7-CB9FC362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4B14A8-81F2-4207-A6B4-D556DB4A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4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3FD36D-6954-46C6-88E9-A1F11743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DAB3D-AEA9-44AF-99C0-17CAA0A4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C55AC4-49FA-4232-A0B8-7880B464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7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E364E-CB39-4ABA-A6AF-4F7751E7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04F17-6CE1-4EA8-A2F8-863AC6FD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45413F-83A3-4244-B5D2-31A1C85A3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0CAFD-0FD5-4973-A917-4C1CE8A8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5DCFC-B1DC-4E0A-9CED-AE7CA0B5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D52B9-AEC4-4F43-AED4-C048A9FC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92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6709F-977F-42B0-9ED6-32AF8713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66A20D-1060-470C-879B-7A554B030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AD91C-2840-4CDD-8BCC-3F3457DAE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B123C-C5A8-4ABB-9960-50102ECF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1C835-A246-4380-B763-BCE99098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7F448-857C-465E-9628-AA6235D6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5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2FD1B5-A0D4-4199-8A37-417B73A7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8E1A0-9BE5-44CC-BD05-50279448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5D929-3911-4933-94D4-4A6C20281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64A2-9C30-4BB0-BE07-4FC2D37870CF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E7299-137C-4674-98D7-DD3332DEC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639F0-CCF0-4496-A88E-0D7109ACE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7EFF-1B98-45D7-98E7-CAEF29E9D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3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5B51E-39D8-4F34-A52F-48A6D1DFCB2A}"/>
              </a:ext>
            </a:extLst>
          </p:cNvPr>
          <p:cNvSpPr txBox="1"/>
          <p:nvPr/>
        </p:nvSpPr>
        <p:spPr>
          <a:xfrm>
            <a:off x="2684584" y="1125416"/>
            <a:ext cx="61604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Project</a:t>
            </a:r>
            <a:r>
              <a:rPr lang="ko-KR" altLang="en-US" sz="4500" b="1" dirty="0"/>
              <a:t> </a:t>
            </a:r>
            <a:r>
              <a:rPr lang="en-US" altLang="ko-KR" sz="4500" b="1" dirty="0"/>
              <a:t>:</a:t>
            </a:r>
            <a:r>
              <a:rPr lang="ko-KR" altLang="en-US" sz="4500" b="1" dirty="0"/>
              <a:t> </a:t>
            </a:r>
            <a:r>
              <a:rPr lang="en-US" altLang="ko-KR" sz="4500" b="1" dirty="0" err="1"/>
              <a:t>APS_Beta</a:t>
            </a:r>
            <a:endParaRPr lang="ko-KR" altLang="en-US" sz="4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4475F-C2FE-4DDA-AAB7-B20001631F1F}"/>
              </a:ext>
            </a:extLst>
          </p:cNvPr>
          <p:cNvSpPr txBox="1"/>
          <p:nvPr/>
        </p:nvSpPr>
        <p:spPr>
          <a:xfrm>
            <a:off x="8845061" y="5662248"/>
            <a:ext cx="33059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A&amp;D </a:t>
            </a:r>
            <a:r>
              <a:rPr lang="ko-KR" altLang="en-US" sz="1400" dirty="0"/>
              <a:t>사업부 </a:t>
            </a:r>
            <a:r>
              <a:rPr lang="ko-KR" altLang="en-US" sz="1400" dirty="0" err="1"/>
              <a:t>빅데이터팀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박재완</a:t>
            </a:r>
            <a:r>
              <a:rPr lang="en-US" altLang="ko-KR" sz="1400" dirty="0"/>
              <a:t>, </a:t>
            </a:r>
            <a:r>
              <a:rPr lang="ko-KR" altLang="en-US" sz="1400" dirty="0"/>
              <a:t>조현우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2021-03-03</a:t>
            </a:r>
          </a:p>
        </p:txBody>
      </p:sp>
    </p:spTree>
    <p:extLst>
      <p:ext uri="{BB962C8B-B14F-4D97-AF65-F5344CB8AC3E}">
        <p14:creationId xmlns:p14="http://schemas.microsoft.com/office/powerpoint/2010/main" val="160765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72024CA-F9FD-4023-9A8F-B332AF37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1805"/>
            <a:ext cx="5293453" cy="42722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BC6DC5-5623-4FC4-A42D-A30ADCD29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09" y="2281805"/>
            <a:ext cx="5696343" cy="4272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68D2B-B423-4D44-B48F-CDCE0AC97363}"/>
              </a:ext>
            </a:extLst>
          </p:cNvPr>
          <p:cNvSpPr txBox="1"/>
          <p:nvPr/>
        </p:nvSpPr>
        <p:spPr>
          <a:xfrm>
            <a:off x="620782" y="2067080"/>
            <a:ext cx="46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#1 </a:t>
            </a:r>
            <a:br>
              <a:rPr lang="en-US" altLang="ko-KR" b="1" dirty="0"/>
            </a:br>
            <a:r>
              <a:rPr lang="en-US" altLang="ko-KR" b="1" dirty="0"/>
              <a:t>Setup</a:t>
            </a:r>
            <a:r>
              <a:rPr lang="ko-KR" altLang="en-US" b="1" dirty="0"/>
              <a:t> </a:t>
            </a:r>
            <a:r>
              <a:rPr lang="en-US" altLang="ko-KR" b="1" dirty="0"/>
              <a:t>time   </a:t>
            </a:r>
            <a:r>
              <a:rPr lang="ko-KR" altLang="en-US" b="1" dirty="0"/>
              <a:t> </a:t>
            </a:r>
            <a:r>
              <a:rPr lang="en-US" altLang="ko-KR" b="1" dirty="0"/>
              <a:t>=&gt;</a:t>
            </a:r>
            <a:r>
              <a:rPr lang="ko-KR" altLang="en-US" b="1" dirty="0"/>
              <a:t> </a:t>
            </a:r>
            <a:r>
              <a:rPr lang="en-US" altLang="ko-KR" b="1" dirty="0"/>
              <a:t>reward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5593E-C4E9-4B6E-8B45-58DA91474AF8}"/>
              </a:ext>
            </a:extLst>
          </p:cNvPr>
          <p:cNvSpPr txBox="1"/>
          <p:nvPr/>
        </p:nvSpPr>
        <p:spPr>
          <a:xfrm>
            <a:off x="6695808" y="2031920"/>
            <a:ext cx="456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#2</a:t>
            </a:r>
            <a:br>
              <a:rPr lang="en-US" altLang="ko-KR" b="1" dirty="0"/>
            </a:br>
            <a:r>
              <a:rPr lang="en-US" altLang="ko-KR" b="1" dirty="0"/>
              <a:t>Setup</a:t>
            </a:r>
            <a:r>
              <a:rPr lang="ko-KR" altLang="en-US" b="1" dirty="0"/>
              <a:t> </a:t>
            </a:r>
            <a:r>
              <a:rPr lang="en-US" altLang="ko-KR" b="1" dirty="0"/>
              <a:t>time   </a:t>
            </a:r>
            <a:r>
              <a:rPr lang="ko-KR" altLang="en-US" b="1" dirty="0"/>
              <a:t> </a:t>
            </a:r>
            <a:r>
              <a:rPr lang="en-US" altLang="ko-KR" b="1" dirty="0"/>
              <a:t>=&gt;</a:t>
            </a:r>
            <a:r>
              <a:rPr lang="ko-KR" altLang="en-US" b="1" dirty="0"/>
              <a:t> </a:t>
            </a:r>
            <a:r>
              <a:rPr lang="en-US" altLang="ko-KR" b="1" dirty="0"/>
              <a:t>game rule 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F1D69-1A92-48C7-9872-3FA5D11330C0}"/>
              </a:ext>
            </a:extLst>
          </p:cNvPr>
          <p:cNvSpPr txBox="1"/>
          <p:nvPr/>
        </p:nvSpPr>
        <p:spPr>
          <a:xfrm>
            <a:off x="620782" y="1405720"/>
            <a:ext cx="8925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1"/>
                </a:solidFill>
              </a:rPr>
              <a:t># Job</a:t>
            </a:r>
            <a:r>
              <a:rPr lang="ko-KR" altLang="en-US" sz="1500" b="1" dirty="0">
                <a:solidFill>
                  <a:schemeClr val="accent1"/>
                </a:solidFill>
              </a:rPr>
              <a:t> </a:t>
            </a:r>
            <a:r>
              <a:rPr lang="en-US" altLang="ko-KR" sz="1500" b="1" dirty="0" err="1">
                <a:solidFill>
                  <a:schemeClr val="accent1"/>
                </a:solidFill>
              </a:rPr>
              <a:t>chang</a:t>
            </a:r>
            <a:r>
              <a:rPr lang="ko-KR" altLang="en-US" sz="1500" b="1" dirty="0">
                <a:solidFill>
                  <a:schemeClr val="accent1"/>
                </a:solidFill>
              </a:rPr>
              <a:t>로 인해서 발생하는 </a:t>
            </a:r>
            <a:r>
              <a:rPr lang="en-US" altLang="ko-KR" sz="1500" b="1" dirty="0">
                <a:solidFill>
                  <a:schemeClr val="accent1"/>
                </a:solidFill>
              </a:rPr>
              <a:t>Setup </a:t>
            </a:r>
            <a:r>
              <a:rPr lang="ko-KR" altLang="en-US" sz="1500" b="1" dirty="0" err="1">
                <a:solidFill>
                  <a:schemeClr val="accent1"/>
                </a:solidFill>
              </a:rPr>
              <a:t>패널티를</a:t>
            </a:r>
            <a:r>
              <a:rPr lang="ko-KR" altLang="en-US" sz="1500" b="1" dirty="0">
                <a:solidFill>
                  <a:schemeClr val="accent1"/>
                </a:solidFill>
              </a:rPr>
              <a:t> </a:t>
            </a:r>
            <a:r>
              <a:rPr lang="en-US" altLang="ko-KR" sz="1500" b="1" dirty="0">
                <a:solidFill>
                  <a:schemeClr val="accent1"/>
                </a:solidFill>
              </a:rPr>
              <a:t>reward </a:t>
            </a:r>
            <a:r>
              <a:rPr lang="ko-KR" altLang="en-US" sz="1500" b="1" dirty="0">
                <a:solidFill>
                  <a:schemeClr val="accent1"/>
                </a:solidFill>
              </a:rPr>
              <a:t>값에 반영했을 경우와</a:t>
            </a:r>
            <a:r>
              <a:rPr lang="en-US" altLang="ko-KR" sz="1500" b="1" dirty="0">
                <a:solidFill>
                  <a:schemeClr val="accent1"/>
                </a:solidFill>
              </a:rPr>
              <a:t>, game policy </a:t>
            </a:r>
            <a:r>
              <a:rPr lang="ko-KR" altLang="en-US" sz="1500" b="1" dirty="0">
                <a:solidFill>
                  <a:schemeClr val="accent1"/>
                </a:solidFill>
              </a:rPr>
              <a:t>에 반영한 두가지 경우의 </a:t>
            </a:r>
            <a:r>
              <a:rPr lang="en-US" altLang="ko-KR" sz="1500" b="1" dirty="0">
                <a:solidFill>
                  <a:schemeClr val="accent1"/>
                </a:solidFill>
              </a:rPr>
              <a:t>train loss </a:t>
            </a:r>
            <a:r>
              <a:rPr lang="ko-KR" altLang="en-US" sz="1500" b="1" dirty="0">
                <a:solidFill>
                  <a:schemeClr val="accent1"/>
                </a:solidFill>
              </a:rPr>
              <a:t>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247A0-6AA7-4C3F-BD56-564356CE02CA}"/>
              </a:ext>
            </a:extLst>
          </p:cNvPr>
          <p:cNvSpPr txBox="1"/>
          <p:nvPr/>
        </p:nvSpPr>
        <p:spPr>
          <a:xfrm>
            <a:off x="475371" y="296647"/>
            <a:ext cx="609460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pple SD Gothic Neo"/>
                <a:ea typeface="맑은 고딕" panose="020B0503020000020004" pitchFamily="50" charset="-127"/>
                <a:cs typeface="+mn-cs"/>
              </a:rPr>
              <a:t>III</a:t>
            </a:r>
            <a:r>
              <a:rPr lang="en-US" altLang="ko-KR" sz="1800" dirty="0"/>
              <a:t>.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 및 테스트 시나리오 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F0502020204030204"/>
                <a:ea typeface="맑은 고딕" panose="020B0503020000020004" pitchFamily="50" charset="-127"/>
              </a:rPr>
              <a:t>    e) Train loss graph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28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2F4BF8C-DED2-48CF-B57C-7E1E53A62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96" y="673031"/>
            <a:ext cx="1652631" cy="1489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94163D-4312-4883-A4B8-81E12C93AEC7}"/>
              </a:ext>
            </a:extLst>
          </p:cNvPr>
          <p:cNvSpPr txBox="1"/>
          <p:nvPr/>
        </p:nvSpPr>
        <p:spPr>
          <a:xfrm>
            <a:off x="6272082" y="195499"/>
            <a:ext cx="60345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1"/>
                </a:solidFill>
              </a:rPr>
              <a:t>#</a:t>
            </a:r>
            <a:r>
              <a:rPr lang="ko-KR" altLang="en-US" sz="1500" b="1" dirty="0">
                <a:solidFill>
                  <a:schemeClr val="accent1"/>
                </a:solidFill>
              </a:rPr>
              <a:t> 간단한 제약조건을 부여하였을 경우 </a:t>
            </a:r>
            <a:r>
              <a:rPr lang="en-US" altLang="ko-KR" sz="1500" b="1" dirty="0">
                <a:solidFill>
                  <a:schemeClr val="accent1"/>
                </a:solidFill>
              </a:rPr>
              <a:t>Sample Case</a:t>
            </a:r>
            <a:endParaRPr lang="ko-KR" altLang="en-US" sz="15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E69E86-B093-4310-AA51-AFC0507C4AB4}"/>
              </a:ext>
            </a:extLst>
          </p:cNvPr>
          <p:cNvSpPr txBox="1"/>
          <p:nvPr/>
        </p:nvSpPr>
        <p:spPr>
          <a:xfrm>
            <a:off x="257175" y="2317390"/>
            <a:ext cx="8025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# </a:t>
            </a:r>
            <a:r>
              <a:rPr lang="ko-KR" altLang="en-US" b="1" dirty="0" err="1">
                <a:solidFill>
                  <a:schemeClr val="accent1"/>
                </a:solidFill>
              </a:rPr>
              <a:t>job_change_count</a:t>
            </a:r>
            <a:r>
              <a:rPr lang="ko-KR" altLang="en-US" b="1" dirty="0">
                <a:solidFill>
                  <a:schemeClr val="accent1"/>
                </a:solidFill>
              </a:rPr>
              <a:t> = </a:t>
            </a:r>
            <a:r>
              <a:rPr lang="en-US" altLang="ko-KR" b="1" dirty="0">
                <a:solidFill>
                  <a:schemeClr val="accent1"/>
                </a:solidFill>
              </a:rPr>
              <a:t>7</a:t>
            </a:r>
            <a:r>
              <a:rPr lang="ko-KR" altLang="en-US" b="1" dirty="0">
                <a:solidFill>
                  <a:schemeClr val="accent1"/>
                </a:solidFill>
              </a:rPr>
              <a:t>, </a:t>
            </a:r>
            <a:r>
              <a:rPr lang="ko-KR" altLang="en-US" b="1" dirty="0" err="1">
                <a:solidFill>
                  <a:schemeClr val="accent1"/>
                </a:solidFill>
              </a:rPr>
              <a:t>violation_date_count</a:t>
            </a:r>
            <a:r>
              <a:rPr lang="ko-KR" altLang="en-US" b="1" dirty="0">
                <a:solidFill>
                  <a:schemeClr val="accent1"/>
                </a:solidFill>
              </a:rPr>
              <a:t> = </a:t>
            </a:r>
            <a:r>
              <a:rPr lang="en-US" altLang="ko-KR" b="1" dirty="0">
                <a:solidFill>
                  <a:schemeClr val="accent1"/>
                </a:solidFill>
              </a:rPr>
              <a:t>79</a:t>
            </a:r>
            <a:endParaRPr lang="ko-KR" altLang="en-US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Reward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=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998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EE13D3-AC69-42CF-94C2-913228CB9E01}"/>
              </a:ext>
            </a:extLst>
          </p:cNvPr>
          <p:cNvSpPr txBox="1"/>
          <p:nvPr/>
        </p:nvSpPr>
        <p:spPr>
          <a:xfrm>
            <a:off x="162187" y="2965410"/>
            <a:ext cx="116300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'C', 'C', 'C',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’], </a:t>
            </a:r>
            <a:endParaRPr lang="en-US" altLang="ko-KR" dirty="0"/>
          </a:p>
          <a:p>
            <a:r>
              <a:rPr lang="ko-KR" altLang="en-US" dirty="0"/>
              <a:t>['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’], </a:t>
            </a:r>
            <a:endParaRPr lang="en-US" altLang="ko-KR" dirty="0"/>
          </a:p>
          <a:p>
            <a:r>
              <a:rPr lang="ko-KR" altLang="en-US" dirty="0"/>
              <a:t>['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'C', 'C', 'C', 'C',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'C', 'C', 'C', 'C’], </a:t>
            </a:r>
            <a:endParaRPr lang="en-US" altLang="ko-KR" dirty="0"/>
          </a:p>
          <a:p>
            <a:r>
              <a:rPr lang="ko-KR" altLang="en-US" dirty="0"/>
              <a:t>['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’], </a:t>
            </a:r>
            <a:endParaRPr lang="en-US" altLang="ko-KR" dirty="0"/>
          </a:p>
          <a:p>
            <a:r>
              <a:rPr lang="ko-KR" altLang="en-US" dirty="0"/>
              <a:t>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']]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5868D-16E8-4FB6-8921-DA45229B90BC}"/>
              </a:ext>
            </a:extLst>
          </p:cNvPr>
          <p:cNvSpPr txBox="1"/>
          <p:nvPr/>
        </p:nvSpPr>
        <p:spPr>
          <a:xfrm>
            <a:off x="162187" y="5160006"/>
            <a:ext cx="115404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 ', ' 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’], </a:t>
            </a:r>
            <a:endParaRPr lang="en-US" altLang="ko-KR" dirty="0"/>
          </a:p>
          <a:p>
            <a:r>
              <a:rPr lang="ko-KR" altLang="en-US" dirty="0"/>
              <a:t>['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 ', ' ', 'C', 'C', 'C', 'C', 'C', 'C', 'C', 'C’],</a:t>
            </a:r>
            <a:endParaRPr lang="en-US" altLang="ko-KR" dirty="0"/>
          </a:p>
          <a:p>
            <a:r>
              <a:rPr lang="ko-KR" altLang="en-US" dirty="0"/>
              <a:t>['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 ', ' ', 'C', 'C', 'C', 'C', ' ', ' 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D</a:t>
            </a:r>
            <a:r>
              <a:rPr lang="ko-KR" altLang="en-US" dirty="0"/>
              <a:t>’], </a:t>
            </a:r>
            <a:endParaRPr lang="en-US" altLang="ko-KR" dirty="0"/>
          </a:p>
          <a:p>
            <a:r>
              <a:rPr lang="ko-KR" altLang="en-US" dirty="0"/>
              <a:t>['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'], 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']]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2F25E-305F-470D-82F6-4F050409AFCE}"/>
              </a:ext>
            </a:extLst>
          </p:cNvPr>
          <p:cNvSpPr txBox="1"/>
          <p:nvPr/>
        </p:nvSpPr>
        <p:spPr>
          <a:xfrm>
            <a:off x="257175" y="4513675"/>
            <a:ext cx="74523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# </a:t>
            </a:r>
            <a:r>
              <a:rPr lang="ko-KR" altLang="en-US" b="1" dirty="0" err="1">
                <a:solidFill>
                  <a:schemeClr val="accent1"/>
                </a:solidFill>
              </a:rPr>
              <a:t>job_change_count</a:t>
            </a:r>
            <a:r>
              <a:rPr lang="ko-KR" altLang="en-US" b="1" dirty="0">
                <a:solidFill>
                  <a:schemeClr val="accent1"/>
                </a:solidFill>
              </a:rPr>
              <a:t> =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ko-KR" altLang="en-US" b="1" dirty="0">
                <a:solidFill>
                  <a:schemeClr val="accent1"/>
                </a:solidFill>
              </a:rPr>
              <a:t>, </a:t>
            </a:r>
            <a:r>
              <a:rPr lang="ko-KR" altLang="en-US" b="1" dirty="0" err="1">
                <a:solidFill>
                  <a:schemeClr val="accent1"/>
                </a:solidFill>
              </a:rPr>
              <a:t>violation_date_count</a:t>
            </a:r>
            <a:r>
              <a:rPr lang="ko-KR" altLang="en-US" b="1" dirty="0">
                <a:solidFill>
                  <a:schemeClr val="accent1"/>
                </a:solidFill>
              </a:rPr>
              <a:t> = 116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Reward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=</a:t>
            </a:r>
            <a:r>
              <a:rPr lang="ko-KR" altLang="en-US" b="1" dirty="0">
                <a:solidFill>
                  <a:schemeClr val="accent1"/>
                </a:solidFill>
              </a:rPr>
              <a:t> 815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ADDD2-E3BE-4BE3-BE3B-A98E84A73B09}"/>
              </a:ext>
            </a:extLst>
          </p:cNvPr>
          <p:cNvSpPr txBox="1"/>
          <p:nvPr/>
        </p:nvSpPr>
        <p:spPr>
          <a:xfrm>
            <a:off x="257175" y="210888"/>
            <a:ext cx="61533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4D5156"/>
                </a:solidFill>
                <a:latin typeface="Apple SD Gothic Neo"/>
                <a:ea typeface="맑은 고딕" panose="020B0503020000020004" pitchFamily="50" charset="-127"/>
              </a:rPr>
              <a:t>IV. </a:t>
            </a:r>
            <a:r>
              <a:rPr lang="ko-KR" altLang="en-US" sz="2000" dirty="0">
                <a:solidFill>
                  <a:srgbClr val="4D5156"/>
                </a:solidFill>
                <a:latin typeface="Apple SD Gothic Neo"/>
                <a:ea typeface="맑은 고딕" panose="020B0503020000020004" pitchFamily="50" charset="-127"/>
              </a:rPr>
              <a:t>학습 및 모델 적용 결과 </a:t>
            </a:r>
            <a:endParaRPr lang="en-US" altLang="ko-KR" sz="2000" dirty="0">
              <a:solidFill>
                <a:srgbClr val="4D5156"/>
              </a:solidFill>
              <a:latin typeface="Apple SD Gothic Neo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anose="020F0502020204030204"/>
                <a:ea typeface="맑은 고딕" panose="020B0503020000020004" pitchFamily="50" charset="-127"/>
              </a:rPr>
              <a:t>Case1)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F0502020204030204"/>
                <a:ea typeface="맑은 고딕" panose="020B0503020000020004" pitchFamily="50" charset="-127"/>
              </a:rPr>
              <a:t>단순한 제약조건 </a:t>
            </a:r>
            <a:endParaRPr lang="en-US" altLang="ko-KR" sz="1800" b="1" dirty="0">
              <a:solidFill>
                <a:schemeClr val="accent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Case2)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실제 제약조건 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10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799626-A7B3-438A-B0A3-C881B21461B1}"/>
              </a:ext>
            </a:extLst>
          </p:cNvPr>
          <p:cNvSpPr txBox="1"/>
          <p:nvPr/>
        </p:nvSpPr>
        <p:spPr>
          <a:xfrm>
            <a:off x="2938243" y="2674980"/>
            <a:ext cx="7900332" cy="209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dirty="0"/>
              <a:t>#</a:t>
            </a:r>
            <a:r>
              <a:rPr lang="ko-KR" altLang="en-US" sz="1300" dirty="0"/>
              <a:t> </a:t>
            </a:r>
            <a:r>
              <a:rPr lang="ko-KR" altLang="en-US" sz="1300" dirty="0" err="1"/>
              <a:t>머신에</a:t>
            </a:r>
            <a:r>
              <a:rPr lang="ko-KR" altLang="en-US" sz="1300" dirty="0"/>
              <a:t> </a:t>
            </a:r>
            <a:r>
              <a:rPr lang="en-US" altLang="ko-KR" sz="1300" dirty="0"/>
              <a:t>job </a:t>
            </a:r>
            <a:r>
              <a:rPr lang="ko-KR" altLang="en-US" sz="1300" dirty="0"/>
              <a:t>할당 결과 </a:t>
            </a:r>
            <a:r>
              <a:rPr lang="en-US" altLang="ko-KR" sz="1300" dirty="0"/>
              <a:t>(</a:t>
            </a:r>
            <a:r>
              <a:rPr lang="ko-KR" altLang="en-US" sz="1300" dirty="0" err="1"/>
              <a:t>부분생략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/>
              <a:t>…</a:t>
            </a:r>
          </a:p>
          <a:p>
            <a:r>
              <a:rPr lang="en-US" altLang="ko-KR" sz="1300" dirty="0"/>
              <a:t>', '6681', '6681', '6681’, ‘6681’, ‘6244’, ‘6244’, ‘6244’, ‘6244’, ‘6244’, ‘6244’, ‘6244’, ‘6244’, ‘6244’, ‘6244’, ‘6757’, ‘6757’, ‘6757’, ‘6757’, ‘6757’, ‘6757’, ‘6757’, ‘6757', '6757', '6757', '6757', '6634', '6634', '6634', '6634', '6634', '6634', '6634', '6634', '6634', '6634', '6634', '6634', '6634', '6634', '6634', '6634', '6634', '6634', '6634', '6634', '6757', '6757', '6757', '6757', '6757', '6757', '6757', '6757', '6757', '6757', '6757', '6683', '6683', '6683', '6683', '6683', '6683', '6683', '6683', '6683', '6683', '6683', '6683', '6683', '6683', '6683', '6683', '6683', '6683', '6683', '6683', '6708', '6708', '6708', '6708', '6708', '6708', '6708', '6708', '6708', '6708', '6708', '6708', '6708', '6708', '6708', '6708', '6708', '6708', '6708', '6708']</a:t>
            </a:r>
          </a:p>
          <a:p>
            <a:r>
              <a:rPr lang="en-US" altLang="ko-KR" sz="1300" dirty="0"/>
              <a:t>data_scheduling.csv </a:t>
            </a:r>
            <a:r>
              <a:rPr lang="en-US" altLang="ko-KR" sz="1300" b="1" dirty="0">
                <a:solidFill>
                  <a:schemeClr val="accent1"/>
                </a:solidFill>
              </a:rPr>
              <a:t>: </a:t>
            </a:r>
            <a:r>
              <a:rPr lang="en-US" altLang="ko-KR" sz="1300" b="1" dirty="0" err="1">
                <a:solidFill>
                  <a:schemeClr val="accent1"/>
                </a:solidFill>
              </a:rPr>
              <a:t>job_change_count</a:t>
            </a:r>
            <a:r>
              <a:rPr lang="en-US" altLang="ko-KR" sz="1300" b="1" dirty="0">
                <a:solidFill>
                  <a:schemeClr val="accent1"/>
                </a:solidFill>
              </a:rPr>
              <a:t> = 239, </a:t>
            </a:r>
            <a:r>
              <a:rPr lang="en-US" altLang="ko-KR" sz="1300" b="1" dirty="0" err="1">
                <a:solidFill>
                  <a:schemeClr val="accent1"/>
                </a:solidFill>
              </a:rPr>
              <a:t>validation_date_count</a:t>
            </a:r>
            <a:r>
              <a:rPr lang="en-US" altLang="ko-KR" sz="1300" b="1" dirty="0">
                <a:solidFill>
                  <a:schemeClr val="accent1"/>
                </a:solidFill>
              </a:rPr>
              <a:t> = 11775</a:t>
            </a:r>
            <a:endParaRPr lang="ko-KR" altLang="en-US" sz="13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21B32-3E14-46C5-815A-3366BA398D1B}"/>
              </a:ext>
            </a:extLst>
          </p:cNvPr>
          <p:cNvSpPr txBox="1"/>
          <p:nvPr/>
        </p:nvSpPr>
        <p:spPr>
          <a:xfrm>
            <a:off x="2938243" y="1611864"/>
            <a:ext cx="8974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# </a:t>
            </a:r>
            <a:r>
              <a:rPr lang="ko-KR" altLang="en-US" b="1" dirty="0">
                <a:solidFill>
                  <a:schemeClr val="accent1"/>
                </a:solidFill>
              </a:rPr>
              <a:t>결과</a:t>
            </a:r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job change = 239, due date violation = 224  (</a:t>
            </a:r>
            <a:r>
              <a:rPr lang="ko-KR" altLang="en-US" b="1" dirty="0">
                <a:solidFill>
                  <a:schemeClr val="accent1"/>
                </a:solidFill>
              </a:rPr>
              <a:t>발생횟수</a:t>
            </a:r>
            <a:r>
              <a:rPr lang="en-US" altLang="ko-KR" b="1" dirty="0">
                <a:solidFill>
                  <a:schemeClr val="accent1"/>
                </a:solidFill>
              </a:rPr>
              <a:t>, </a:t>
            </a:r>
            <a:r>
              <a:rPr lang="ko-KR" altLang="en-US" b="1" dirty="0" err="1">
                <a:solidFill>
                  <a:schemeClr val="accent1"/>
                </a:solidFill>
              </a:rPr>
              <a:t>누적납기위반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= 11775</a:t>
            </a:r>
            <a:r>
              <a:rPr lang="ko-KR" altLang="en-US" b="1" dirty="0">
                <a:solidFill>
                  <a:schemeClr val="accent1"/>
                </a:solidFill>
              </a:rPr>
              <a:t>일</a:t>
            </a:r>
            <a:r>
              <a:rPr lang="en-US" altLang="ko-KR" b="1" dirty="0">
                <a:solidFill>
                  <a:schemeClr val="accent1"/>
                </a:solidFill>
              </a:rPr>
              <a:t>) </a:t>
            </a:r>
          </a:p>
          <a:p>
            <a:r>
              <a:rPr lang="en-US" altLang="ko-KR" b="1" dirty="0">
                <a:solidFill>
                  <a:schemeClr val="accent1"/>
                </a:solidFill>
              </a:rPr>
              <a:t>Reward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=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998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861F7-176C-4161-884E-934683CF6D82}"/>
              </a:ext>
            </a:extLst>
          </p:cNvPr>
          <p:cNvSpPr txBox="1"/>
          <p:nvPr/>
        </p:nvSpPr>
        <p:spPr>
          <a:xfrm>
            <a:off x="410608" y="1611864"/>
            <a:ext cx="1652631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#</a:t>
            </a:r>
            <a:r>
              <a:rPr lang="ko-KR" altLang="en-US" b="1" dirty="0">
                <a:solidFill>
                  <a:schemeClr val="accent1"/>
                </a:solidFill>
              </a:rPr>
              <a:t> 제약조건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B1F828-0A88-4E5B-91FA-B9BCA953E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8" y="2106814"/>
            <a:ext cx="1652632" cy="41186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7C82E-D6CD-4FA0-BFF0-ED33C778B5E4}"/>
              </a:ext>
            </a:extLst>
          </p:cNvPr>
          <p:cNvSpPr txBox="1"/>
          <p:nvPr/>
        </p:nvSpPr>
        <p:spPr>
          <a:xfrm>
            <a:off x="257175" y="210888"/>
            <a:ext cx="61533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4D5156"/>
                </a:solidFill>
                <a:latin typeface="Apple SD Gothic Neo"/>
                <a:ea typeface="맑은 고딕" panose="020B0503020000020004" pitchFamily="50" charset="-127"/>
              </a:rPr>
              <a:t>IV. </a:t>
            </a:r>
            <a:r>
              <a:rPr lang="ko-KR" altLang="en-US" sz="2000" dirty="0">
                <a:solidFill>
                  <a:srgbClr val="4D5156"/>
                </a:solidFill>
                <a:latin typeface="Apple SD Gothic Neo"/>
                <a:ea typeface="맑은 고딕" panose="020B0503020000020004" pitchFamily="50" charset="-127"/>
              </a:rPr>
              <a:t>학습 및 모델 적용 결과 </a:t>
            </a:r>
            <a:endParaRPr lang="en-US" altLang="ko-KR" sz="2000" dirty="0">
              <a:solidFill>
                <a:srgbClr val="4D5156"/>
              </a:solidFill>
              <a:latin typeface="Apple SD Gothic Neo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F0502020204030204"/>
                <a:ea typeface="맑은 고딕" panose="020B0503020000020004" pitchFamily="50" charset="-127"/>
              </a:rPr>
              <a:t>    Case1) </a:t>
            </a:r>
            <a:r>
              <a:rPr lang="ko-KR" altLang="en-US" sz="1800" dirty="0">
                <a:latin typeface="맑은 고딕" panose="020F0502020204030204"/>
                <a:ea typeface="맑은 고딕" panose="020B0503020000020004" pitchFamily="50" charset="-127"/>
              </a:rPr>
              <a:t>단순한 제약조건 </a:t>
            </a:r>
            <a:endParaRPr lang="en-US" altLang="ko-KR" sz="18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Case2)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실제 제약조건 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24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2AD7E-19C9-4A2F-B332-FDA66EE3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3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pple SD Gothic Neo"/>
                <a:ea typeface="맑은 고딕" panose="020B0503020000020004" pitchFamily="50" charset="-127"/>
                <a:cs typeface="+mn-cs"/>
              </a:rPr>
              <a:t>I</a:t>
            </a:r>
            <a:r>
              <a:rPr lang="en-US" altLang="ko-KR" sz="1800" dirty="0"/>
              <a:t>. </a:t>
            </a:r>
            <a:r>
              <a:rPr lang="ko-KR" altLang="en-US" sz="1800" dirty="0"/>
              <a:t>프로젝트 개요 </a:t>
            </a:r>
            <a:endParaRPr lang="en-US" altLang="ko-KR" sz="1800" dirty="0"/>
          </a:p>
          <a:p>
            <a:pPr marL="0" indent="0">
              <a:buNone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pple SD Gothic Neo"/>
                <a:ea typeface="맑은 고딕" panose="020B0503020000020004" pitchFamily="50" charset="-127"/>
                <a:cs typeface="+mn-cs"/>
              </a:rPr>
              <a:t>II</a:t>
            </a:r>
            <a:r>
              <a:rPr lang="en-US" altLang="ko-KR" sz="1800" dirty="0"/>
              <a:t>. </a:t>
            </a:r>
            <a:r>
              <a:rPr lang="ko-KR" altLang="en-US" sz="1800" dirty="0"/>
              <a:t>프로젝트 파일 디렉토리 </a:t>
            </a:r>
            <a:endParaRPr lang="en-US" altLang="ko-KR" sz="1800" dirty="0"/>
          </a:p>
          <a:p>
            <a:pPr marL="0" indent="0">
              <a:buNone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pple SD Gothic Neo"/>
                <a:ea typeface="맑은 고딕" panose="020B0503020000020004" pitchFamily="50" charset="-127"/>
                <a:cs typeface="+mn-cs"/>
              </a:rPr>
              <a:t>III</a:t>
            </a:r>
            <a:r>
              <a:rPr lang="en-US" altLang="ko-KR" sz="1500" dirty="0"/>
              <a:t>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 및 테스트 시나리오 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r>
              <a:rPr lang="en-US" altLang="ko-KR" sz="1500" dirty="0">
                <a:latin typeface="맑은 고딕" panose="020F0502020204030204"/>
                <a:ea typeface="맑은 고딕" panose="020B0503020000020004" pitchFamily="50" charset="-127"/>
              </a:rPr>
              <a:t>   a) </a:t>
            </a:r>
            <a:r>
              <a:rPr lang="ko-KR" altLang="en-US" sz="1500" dirty="0">
                <a:latin typeface="맑은 고딕" panose="020F0502020204030204"/>
                <a:ea typeface="맑은 고딕" panose="020B0503020000020004" pitchFamily="50" charset="-127"/>
              </a:rPr>
              <a:t>주문목록 및 제약조건 </a:t>
            </a:r>
            <a:endParaRPr lang="en-US" altLang="ko-KR" sz="15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맑은 고딕" panose="020F0502020204030204"/>
                <a:ea typeface="맑은 고딕" panose="020B0503020000020004" pitchFamily="50" charset="-127"/>
              </a:rPr>
              <a:t>   b). Framework</a:t>
            </a:r>
            <a:r>
              <a:rPr lang="ko-KR" altLang="en-US" sz="1500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15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맑은 고딕" panose="020F0502020204030204"/>
                <a:ea typeface="맑은 고딕" panose="020B0503020000020004" pitchFamily="50" charset="-127"/>
              </a:rPr>
              <a:t>   c). Input &amp; Output </a:t>
            </a:r>
          </a:p>
          <a:p>
            <a:pPr marL="0" indent="0">
              <a:buNone/>
            </a:pPr>
            <a:r>
              <a:rPr lang="en-US" altLang="ko-KR" sz="1500" dirty="0">
                <a:latin typeface="맑은 고딕" panose="020F0502020204030204"/>
                <a:ea typeface="맑은 고딕" panose="020B0503020000020004" pitchFamily="50" charset="-127"/>
              </a:rPr>
              <a:t>   d). 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State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Action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Reward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5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Next_State</a:t>
            </a:r>
            <a:endParaRPr kumimoji="0" lang="en-US" altLang="ko-KR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r>
              <a:rPr lang="en-US" altLang="ko-KR" sz="1500" dirty="0">
                <a:latin typeface="맑은 고딕" panose="020F0502020204030204"/>
                <a:ea typeface="맑은 고딕" panose="020B0503020000020004" pitchFamily="50" charset="-127"/>
              </a:rPr>
              <a:t>   e) Train loss graph </a:t>
            </a:r>
          </a:p>
          <a:p>
            <a:pPr marL="0" indent="0">
              <a:buNone/>
            </a:pPr>
            <a:endParaRPr lang="en-US" altLang="ko-KR" sz="15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4D5156"/>
                </a:solidFill>
                <a:latin typeface="Apple SD Gothic Neo"/>
                <a:ea typeface="맑은 고딕" panose="020B0503020000020004" pitchFamily="50" charset="-127"/>
              </a:rPr>
              <a:t>IV. </a:t>
            </a:r>
            <a:r>
              <a:rPr lang="ko-KR" altLang="en-US" sz="1800" dirty="0">
                <a:solidFill>
                  <a:srgbClr val="4D5156"/>
                </a:solidFill>
                <a:latin typeface="Apple SD Gothic Neo"/>
                <a:ea typeface="맑은 고딕" panose="020B0503020000020004" pitchFamily="50" charset="-127"/>
              </a:rPr>
              <a:t>학습 및 모델 적용 결과 </a:t>
            </a:r>
            <a:endParaRPr lang="en-US" altLang="ko-KR" sz="1800" dirty="0">
              <a:solidFill>
                <a:srgbClr val="4D5156"/>
              </a:solidFill>
              <a:latin typeface="Apple SD Gothic Neo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맑은 고딕" panose="020F0502020204030204"/>
                <a:ea typeface="맑은 고딕" panose="020B0503020000020004" pitchFamily="50" charset="-127"/>
              </a:rPr>
              <a:t>    Case1) </a:t>
            </a:r>
            <a:r>
              <a:rPr lang="ko-KR" altLang="en-US" sz="1500" dirty="0">
                <a:latin typeface="맑은 고딕" panose="020F0502020204030204"/>
                <a:ea typeface="맑은 고딕" panose="020B0503020000020004" pitchFamily="50" charset="-127"/>
              </a:rPr>
              <a:t>단순한 제약조건 </a:t>
            </a:r>
            <a:endParaRPr lang="en-US" altLang="ko-KR" sz="15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500" dirty="0">
                <a:latin typeface="맑은 고딕" panose="020F0502020204030204"/>
                <a:ea typeface="맑은 고딕" panose="020B0503020000020004" pitchFamily="50" charset="-127"/>
              </a:rPr>
              <a:t>    </a:t>
            </a:r>
            <a:r>
              <a:rPr kumimoji="0" lang="en-US" altLang="ko-KR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Case2) </a:t>
            </a:r>
            <a:r>
              <a:rPr kumimoji="0" lang="ko-KR" altLang="en-US" sz="1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실제 제약조건 </a:t>
            </a:r>
            <a:endParaRPr kumimoji="0" lang="en-US" altLang="ko-KR" sz="15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endParaRPr lang="en-US" altLang="ko-KR" sz="15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11FA3-57AC-4470-A14B-7EB33D1D30F2}"/>
              </a:ext>
            </a:extLst>
          </p:cNvPr>
          <p:cNvSpPr txBox="1"/>
          <p:nvPr/>
        </p:nvSpPr>
        <p:spPr>
          <a:xfrm>
            <a:off x="838200" y="185849"/>
            <a:ext cx="61604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/>
              <a:t>Synopsis</a:t>
            </a:r>
            <a:endParaRPr lang="ko-KR" alt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175831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41690C-96A4-4D29-986F-A90AC9E02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7" y="2784731"/>
            <a:ext cx="6334981" cy="3449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23B4B-2A02-49AB-BD3C-66830CA49C46}"/>
              </a:ext>
            </a:extLst>
          </p:cNvPr>
          <p:cNvSpPr txBox="1"/>
          <p:nvPr/>
        </p:nvSpPr>
        <p:spPr>
          <a:xfrm>
            <a:off x="749521" y="285295"/>
            <a:ext cx="34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pple SD Gothic Neo"/>
                <a:ea typeface="맑은 고딕" panose="020B0503020000020004" pitchFamily="50" charset="-127"/>
                <a:cs typeface="+mn-cs"/>
              </a:rPr>
              <a:t>I</a:t>
            </a:r>
            <a:r>
              <a:rPr lang="en-US" altLang="ko-KR" sz="1800" dirty="0"/>
              <a:t>. </a:t>
            </a:r>
            <a:r>
              <a:rPr lang="ko-KR" altLang="en-US" sz="1800" dirty="0"/>
              <a:t>프로젝트 개요 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42598-7E24-4545-A60B-6CB407BC839D}"/>
              </a:ext>
            </a:extLst>
          </p:cNvPr>
          <p:cNvSpPr txBox="1"/>
          <p:nvPr/>
        </p:nvSpPr>
        <p:spPr>
          <a:xfrm>
            <a:off x="745327" y="844091"/>
            <a:ext cx="6847034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-   </a:t>
            </a:r>
            <a:r>
              <a:rPr lang="ko-KR" altLang="en-US" sz="1500" dirty="0"/>
              <a:t>프로젝트명</a:t>
            </a:r>
            <a:r>
              <a:rPr lang="en-US" altLang="ko-KR" sz="1500" dirty="0"/>
              <a:t>: APS Beta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실행부서</a:t>
            </a:r>
            <a:r>
              <a:rPr lang="en-US" altLang="ko-KR" sz="1500" dirty="0"/>
              <a:t> : KSTEC A&amp;D</a:t>
            </a:r>
            <a:r>
              <a:rPr lang="ko-KR" altLang="en-US" sz="1500" dirty="0"/>
              <a:t>사업부 </a:t>
            </a:r>
            <a:r>
              <a:rPr lang="en-US" altLang="ko-KR" sz="1500" dirty="0" err="1"/>
              <a:t>BigData</a:t>
            </a:r>
            <a:r>
              <a:rPr lang="ko-KR" altLang="en-US" sz="1500" dirty="0"/>
              <a:t>사업팀 및 최적화부서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-   </a:t>
            </a:r>
            <a:r>
              <a:rPr lang="ko-KR" altLang="en-US" sz="1500" dirty="0"/>
              <a:t>기간 </a:t>
            </a:r>
            <a:r>
              <a:rPr lang="en-US" altLang="ko-KR" sz="1500" dirty="0"/>
              <a:t>: 2021.02</a:t>
            </a:r>
            <a:r>
              <a:rPr lang="ko-KR" altLang="en-US" sz="1500" dirty="0"/>
              <a:t> </a:t>
            </a:r>
            <a:r>
              <a:rPr lang="en-US" altLang="ko-KR" sz="1500" dirty="0"/>
              <a:t>~</a:t>
            </a:r>
            <a:r>
              <a:rPr lang="ko-KR" altLang="en-US" sz="1500" dirty="0"/>
              <a:t> </a:t>
            </a:r>
            <a:r>
              <a:rPr lang="en-US" altLang="ko-KR" sz="1500" dirty="0"/>
              <a:t>2021.03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목표</a:t>
            </a:r>
            <a:r>
              <a:rPr lang="en-US" altLang="ko-KR" sz="1500" dirty="0"/>
              <a:t> : </a:t>
            </a:r>
            <a:r>
              <a:rPr lang="ko-KR" altLang="en-US" sz="1500" dirty="0" err="1"/>
              <a:t>머신러닝</a:t>
            </a:r>
            <a:r>
              <a:rPr lang="ko-KR" altLang="en-US" sz="1500" dirty="0"/>
              <a:t> 및 강화학습</a:t>
            </a:r>
            <a:r>
              <a:rPr lang="en-US" altLang="ko-KR" sz="1500" dirty="0"/>
              <a:t>(DQN)</a:t>
            </a:r>
            <a:r>
              <a:rPr lang="ko-KR" altLang="en-US" sz="1500" dirty="0"/>
              <a:t>을 활용한 생산 </a:t>
            </a:r>
            <a:r>
              <a:rPr lang="ko-KR" altLang="en-US" sz="1500" dirty="0" err="1"/>
              <a:t>스케쥴링</a:t>
            </a:r>
            <a:r>
              <a:rPr lang="ko-KR" altLang="en-US" sz="1500" dirty="0"/>
              <a:t> 기법 제안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/>
              <a:t>언어 및 환경 </a:t>
            </a:r>
            <a:r>
              <a:rPr lang="en-US" altLang="ko-KR" sz="1500" dirty="0"/>
              <a:t>: Python,</a:t>
            </a:r>
            <a:r>
              <a:rPr lang="ko-KR" altLang="en-US" sz="1500" dirty="0"/>
              <a:t> </a:t>
            </a:r>
            <a:r>
              <a:rPr lang="en-US" altLang="ko-KR" sz="1500" dirty="0" err="1"/>
              <a:t>Keras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Tensorflow</a:t>
            </a:r>
            <a:r>
              <a:rPr lang="en-US" altLang="ko-KR" sz="1500" dirty="0"/>
              <a:t>, etc. </a:t>
            </a:r>
            <a:r>
              <a:rPr lang="ko-KR" altLang="en-US" sz="1500" dirty="0"/>
              <a:t>  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33332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2BAEED-E9A5-4830-B984-E406683CEF6B}"/>
              </a:ext>
            </a:extLst>
          </p:cNvPr>
          <p:cNvSpPr txBox="1"/>
          <p:nvPr/>
        </p:nvSpPr>
        <p:spPr>
          <a:xfrm>
            <a:off x="312839" y="1057013"/>
            <a:ext cx="1156632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/>
              <a:t>+---</a:t>
            </a:r>
            <a:r>
              <a:rPr lang="ko-KR" altLang="en-US" sz="1300" dirty="0" err="1"/>
              <a:t>dataset</a:t>
            </a:r>
            <a:endParaRPr lang="ko-KR" altLang="en-US" sz="1300" dirty="0"/>
          </a:p>
          <a:p>
            <a:r>
              <a:rPr lang="ko-KR" altLang="en-US" sz="1300" dirty="0"/>
              <a:t>|       data_const.csv            </a:t>
            </a:r>
            <a:r>
              <a:rPr lang="en-US" altLang="ko-KR" sz="1300" dirty="0"/>
              <a:t># </a:t>
            </a:r>
            <a:r>
              <a:rPr lang="ko-KR" altLang="en-US" sz="1300" dirty="0" err="1"/>
              <a:t>머신별</a:t>
            </a:r>
            <a:r>
              <a:rPr lang="ko-KR" altLang="en-US" sz="1300" dirty="0"/>
              <a:t> 제약조건 파일 </a:t>
            </a:r>
            <a:r>
              <a:rPr lang="en-US" altLang="ko-KR" sz="1300" dirty="0"/>
              <a:t>csv</a:t>
            </a:r>
            <a:r>
              <a:rPr lang="ko-KR" altLang="en-US" sz="1300" dirty="0"/>
              <a:t> </a:t>
            </a:r>
          </a:p>
          <a:p>
            <a:r>
              <a:rPr lang="ko-KR" altLang="en-US" sz="1300" dirty="0"/>
              <a:t>|       data_scheduling.csv     </a:t>
            </a:r>
            <a:r>
              <a:rPr lang="en-US" altLang="ko-KR" sz="1300" dirty="0"/>
              <a:t># </a:t>
            </a:r>
            <a:r>
              <a:rPr lang="ko-KR" altLang="en-US" sz="1300" dirty="0"/>
              <a:t>주문 목록 파일 </a:t>
            </a:r>
            <a:r>
              <a:rPr lang="en-US" altLang="ko-KR" sz="1300" dirty="0"/>
              <a:t>csv</a:t>
            </a:r>
            <a:endParaRPr lang="ko-KR" altLang="en-US" sz="1300" dirty="0"/>
          </a:p>
          <a:p>
            <a:r>
              <a:rPr lang="ko-KR" altLang="en-US" sz="1300" dirty="0"/>
              <a:t>|</a:t>
            </a:r>
          </a:p>
          <a:p>
            <a:r>
              <a:rPr lang="ko-KR" altLang="en-US" sz="1300" dirty="0"/>
              <a:t>+---</a:t>
            </a:r>
            <a:r>
              <a:rPr lang="ko-KR" altLang="en-US" sz="1300" dirty="0" err="1"/>
              <a:t>jupyter</a:t>
            </a:r>
            <a:endParaRPr lang="ko-KR" altLang="en-US" sz="1300" dirty="0"/>
          </a:p>
          <a:p>
            <a:r>
              <a:rPr lang="ko-KR" altLang="en-US" sz="1300" dirty="0"/>
              <a:t>|       </a:t>
            </a:r>
            <a:r>
              <a:rPr lang="ko-KR" altLang="en-US" sz="1300" dirty="0" err="1"/>
              <a:t>data_create.ipynb</a:t>
            </a:r>
            <a:r>
              <a:rPr lang="ko-KR" altLang="en-US" sz="1300" dirty="0"/>
              <a:t>       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주문목록 생성을 위한 코드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작업종류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필요작업일수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납기일의 범위를 정해주고 해당 범위 안에서 주문생성</a:t>
            </a:r>
            <a:r>
              <a:rPr lang="ko-KR" altLang="en-US" sz="1300" dirty="0"/>
              <a:t>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dirty="0"/>
              <a:t>|       environment_v1.ipynb 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DQN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생성 및 실행을 위한 메인 코드 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          # point 1)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다수의 데이터셋 활용해서 모델학습 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                             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point 2) </a:t>
            </a: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machine_state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전체를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binary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값으로 설정 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ko-KR" altLang="en-US" sz="13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dirty="0"/>
              <a:t>|       environment_v2.ipynb  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DQN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생성 및 실행을 위한 메인 코드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          # point 1)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단일 데이터셋의 반복적 모델학습 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       # point 2) </a:t>
            </a:r>
            <a:r>
              <a:rPr kumimoji="0" lang="en-US" altLang="ko-KR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machine_state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binary or int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값으로 설정 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endParaRPr lang="ko-KR" altLang="en-US" sz="1300" dirty="0"/>
          </a:p>
          <a:p>
            <a:r>
              <a:rPr lang="ko-KR" altLang="en-US" sz="1300" dirty="0"/>
              <a:t>|       model.h5                  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이전의 학습을 통해서 생성된 모델 저장파일 </a:t>
            </a:r>
            <a:endParaRPr lang="ko-KR" altLang="en-US" sz="1300" dirty="0"/>
          </a:p>
          <a:p>
            <a:r>
              <a:rPr lang="ko-KR" altLang="en-US" sz="1300" dirty="0"/>
              <a:t>|       </a:t>
            </a:r>
            <a:r>
              <a:rPr lang="ko-KR" altLang="en-US" sz="1300" dirty="0" err="1"/>
              <a:t>model_test.ipynb</a:t>
            </a:r>
            <a:r>
              <a:rPr lang="ko-KR" altLang="en-US" sz="1300" dirty="0"/>
              <a:t>        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이전의 학습된 모델을 불러와서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모델을 기반으로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데이터셋에 대해서 최적배치 예측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lang="ko-KR" altLang="en-US" sz="1300" dirty="0"/>
          </a:p>
          <a:p>
            <a:r>
              <a:rPr lang="ko-KR" altLang="en-US" sz="1300" dirty="0"/>
              <a:t>|</a:t>
            </a:r>
          </a:p>
          <a:p>
            <a:r>
              <a:rPr lang="en-US" altLang="ko-KR" sz="1300" dirty="0"/>
              <a:t>+</a:t>
            </a:r>
            <a:r>
              <a:rPr lang="ko-KR" altLang="en-US" sz="1300" dirty="0"/>
              <a:t>---</a:t>
            </a:r>
            <a:r>
              <a:rPr lang="ko-KR" altLang="en-US" sz="1300" dirty="0" err="1"/>
              <a:t>py</a:t>
            </a:r>
            <a:r>
              <a:rPr lang="en-US" altLang="ko-KR" sz="1300" dirty="0"/>
              <a:t>thon</a:t>
            </a:r>
            <a:endParaRPr lang="ko-KR" altLang="en-US" sz="1300" dirty="0"/>
          </a:p>
          <a:p>
            <a:r>
              <a:rPr lang="ko-KR" altLang="en-US" sz="1300" dirty="0"/>
              <a:t>        data_create.py</a:t>
            </a:r>
          </a:p>
          <a:p>
            <a:r>
              <a:rPr lang="ko-KR" altLang="en-US" sz="1300" dirty="0"/>
              <a:t>        environment_v1.py</a:t>
            </a:r>
          </a:p>
          <a:p>
            <a:r>
              <a:rPr lang="ko-KR" altLang="en-US" sz="1300" dirty="0"/>
              <a:t>        environment_v2.py</a:t>
            </a:r>
          </a:p>
          <a:p>
            <a:r>
              <a:rPr lang="ko-KR" altLang="en-US" sz="1300" dirty="0"/>
              <a:t>        model_test.py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AA630-657F-4FB1-A4EA-7E333EC42AB7}"/>
              </a:ext>
            </a:extLst>
          </p:cNvPr>
          <p:cNvSpPr txBox="1"/>
          <p:nvPr/>
        </p:nvSpPr>
        <p:spPr>
          <a:xfrm>
            <a:off x="513826" y="302004"/>
            <a:ext cx="35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pple SD Gothic Neo"/>
                <a:ea typeface="맑은 고딕" panose="020B0503020000020004" pitchFamily="50" charset="-127"/>
                <a:cs typeface="+mn-cs"/>
              </a:rPr>
              <a:t>II</a:t>
            </a:r>
            <a:r>
              <a:rPr lang="en-US" altLang="ko-KR" sz="1800" dirty="0"/>
              <a:t>. </a:t>
            </a:r>
            <a:r>
              <a:rPr lang="ko-KR" altLang="en-US" sz="1800" dirty="0"/>
              <a:t>프로젝트 파일 디렉토리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9817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3A1A85-4B2E-424E-8AE3-ACB674E5D63B}"/>
              </a:ext>
            </a:extLst>
          </p:cNvPr>
          <p:cNvSpPr txBox="1"/>
          <p:nvPr/>
        </p:nvSpPr>
        <p:spPr>
          <a:xfrm>
            <a:off x="849384" y="989441"/>
            <a:ext cx="94187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900" b="1" i="0" dirty="0">
                <a:solidFill>
                  <a:srgbClr val="000000"/>
                </a:solidFill>
                <a:effectLst/>
                <a:latin typeface="Helvetica Neue"/>
              </a:rPr>
              <a:t>1. </a:t>
            </a:r>
            <a:r>
              <a:rPr lang="ko-KR" altLang="en-US" sz="1900" b="1" i="0" dirty="0">
                <a:solidFill>
                  <a:srgbClr val="000000"/>
                </a:solidFill>
                <a:effectLst/>
                <a:latin typeface="Helvetica Neue"/>
              </a:rPr>
              <a:t>학습 데이터 생성</a:t>
            </a:r>
            <a:endParaRPr lang="en-US" altLang="ko-KR" sz="19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indent="-457200" algn="l">
              <a:buAutoNum type="arabicPeriod"/>
            </a:pPr>
            <a:endParaRPr lang="en-US" altLang="ko-KR" sz="19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altLang="ko-KR" sz="1200" dirty="0">
                <a:latin typeface="Helvetica Neue"/>
              </a:rPr>
              <a:t>1) </a:t>
            </a:r>
            <a:r>
              <a:rPr lang="ko-KR" altLang="en-US" sz="1200" dirty="0">
                <a:latin typeface="Helvetica Neue"/>
              </a:rPr>
              <a:t>제약조건상의 </a:t>
            </a:r>
            <a:r>
              <a:rPr lang="en-US" altLang="ko-KR" sz="1200" i="0" dirty="0">
                <a:effectLst/>
                <a:latin typeface="Helvetica Neue"/>
              </a:rPr>
              <a:t>types, </a:t>
            </a:r>
            <a:r>
              <a:rPr lang="en-US" altLang="ko-KR" sz="1200" i="0" dirty="0" err="1">
                <a:effectLst/>
                <a:latin typeface="Helvetica Neue"/>
              </a:rPr>
              <a:t>min_time</a:t>
            </a:r>
            <a:r>
              <a:rPr lang="en-US" altLang="ko-KR" sz="1200" i="0" dirty="0">
                <a:effectLst/>
                <a:latin typeface="Helvetica Neue"/>
              </a:rPr>
              <a:t>, </a:t>
            </a:r>
            <a:r>
              <a:rPr lang="en-US" altLang="ko-KR" sz="1200" i="0" dirty="0" err="1">
                <a:effectLst/>
                <a:latin typeface="Helvetica Neue"/>
              </a:rPr>
              <a:t>max_time</a:t>
            </a:r>
            <a:r>
              <a:rPr lang="en-US" altLang="ko-KR" sz="1200" i="0" dirty="0">
                <a:effectLst/>
                <a:latin typeface="Helvetica Neue"/>
              </a:rPr>
              <a:t>, </a:t>
            </a:r>
            <a:r>
              <a:rPr lang="en-US" altLang="ko-KR" sz="1200" i="0" dirty="0" err="1">
                <a:effectLst/>
                <a:latin typeface="Helvetica Neue"/>
              </a:rPr>
              <a:t>max_due_date</a:t>
            </a:r>
            <a:r>
              <a:rPr lang="en-US" altLang="ko-KR" sz="1200" i="0" dirty="0">
                <a:effectLst/>
                <a:latin typeface="Helvetica Neue"/>
              </a:rPr>
              <a:t> </a:t>
            </a:r>
            <a:r>
              <a:rPr lang="ko-KR" altLang="en-US" sz="1200" i="0" dirty="0">
                <a:effectLst/>
                <a:latin typeface="Helvetica Neue"/>
              </a:rPr>
              <a:t>조건을 만족하는 </a:t>
            </a:r>
            <a:r>
              <a:rPr lang="en-US" altLang="ko-KR" sz="1200" i="0" dirty="0">
                <a:effectLst/>
                <a:latin typeface="Helvetica Neue"/>
              </a:rPr>
              <a:t>random </a:t>
            </a:r>
            <a:r>
              <a:rPr lang="ko-KR" altLang="en-US" sz="1200" i="0" dirty="0">
                <a:effectLst/>
                <a:latin typeface="Helvetica Neue"/>
              </a:rPr>
              <a:t>한 </a:t>
            </a:r>
            <a:r>
              <a:rPr lang="en-US" altLang="ko-KR" sz="1200" i="0" dirty="0">
                <a:effectLst/>
                <a:latin typeface="Helvetica Neue"/>
              </a:rPr>
              <a:t>order </a:t>
            </a:r>
            <a:r>
              <a:rPr lang="ko-KR" altLang="en-US" sz="1200" i="0" dirty="0">
                <a:effectLst/>
                <a:latin typeface="Helvetica Neue"/>
              </a:rPr>
              <a:t>들을 사용해서 학습데이터를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7D48-650C-40C5-A40B-2C69CF81FABD}"/>
              </a:ext>
            </a:extLst>
          </p:cNvPr>
          <p:cNvSpPr txBox="1"/>
          <p:nvPr/>
        </p:nvSpPr>
        <p:spPr>
          <a:xfrm>
            <a:off x="849384" y="2268547"/>
            <a:ext cx="8353338" cy="210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2. DQN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학습 및 모델 생성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endParaRPr lang="ko-KR" alt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1)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학습데이터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Helvetica Neue"/>
              </a:rPr>
              <a:t>전처리</a:t>
            </a:r>
            <a:endParaRPr lang="ko-KR" altLang="en-US" sz="13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2) Custom History Class #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학습기록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(train loss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기록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3) DQN Class #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Helvetica Neue"/>
              </a:rPr>
              <a:t>하이퍼파라미터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 및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Helvetica Neue"/>
              </a:rPr>
              <a:t>레이어구성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altLang="ko-KR" sz="1300" b="0" i="0" dirty="0" err="1">
                <a:solidFill>
                  <a:srgbClr val="000000"/>
                </a:solidFill>
                <a:effectLst/>
                <a:latin typeface="Helvetica Neue"/>
              </a:rPr>
              <a:t>Act,Remember,Replay,Model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 Save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함수 포함</a:t>
            </a:r>
            <a:endParaRPr lang="en-US" altLang="ko-KR" sz="13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4) DQN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학습시작 및 모델 저장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전체 학습데이터의 수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= # of Epoch)</a:t>
            </a:r>
          </a:p>
          <a:p>
            <a:pPr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5)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학습과정 시각화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(train loss)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3C4E4-147A-4A09-AB67-A83D9C359A58}"/>
              </a:ext>
            </a:extLst>
          </p:cNvPr>
          <p:cNvSpPr txBox="1"/>
          <p:nvPr/>
        </p:nvSpPr>
        <p:spPr>
          <a:xfrm>
            <a:off x="849384" y="4636362"/>
            <a:ext cx="9276127" cy="123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Helvetica Neue"/>
              </a:rPr>
              <a:t>3.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 Neue"/>
              </a:rPr>
              <a:t>모델 테스트</a:t>
            </a:r>
            <a:endParaRPr lang="en-US" altLang="ko-K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</a:pPr>
            <a:endParaRPr lang="ko-KR" altLang="en-US" sz="13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1)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학습된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model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불러오기</a:t>
            </a:r>
          </a:p>
          <a:p>
            <a:pPr algn="l">
              <a:lnSpc>
                <a:spcPct val="150000"/>
              </a:lnSpc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Helvetica Neue"/>
              </a:rPr>
              <a:t>2)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Helvetica Neue"/>
              </a:rPr>
              <a:t>실제 데이터셋에 학습모델 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D4895-41F2-43E2-8F2F-EAEE796ED27C}"/>
              </a:ext>
            </a:extLst>
          </p:cNvPr>
          <p:cNvSpPr txBox="1"/>
          <p:nvPr/>
        </p:nvSpPr>
        <p:spPr>
          <a:xfrm>
            <a:off x="488659" y="302004"/>
            <a:ext cx="354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pple SD Gothic Neo"/>
                <a:ea typeface="맑은 고딕" panose="020B0503020000020004" pitchFamily="50" charset="-127"/>
                <a:cs typeface="+mn-cs"/>
              </a:rPr>
              <a:t>III</a:t>
            </a:r>
            <a:r>
              <a:rPr lang="en-US" altLang="ko-KR" sz="1500" dirty="0"/>
              <a:t>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 및 테스트 시나리오 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92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DE08D-6369-458A-A234-493DADBB3EEB}"/>
              </a:ext>
            </a:extLst>
          </p:cNvPr>
          <p:cNvSpPr txBox="1"/>
          <p:nvPr/>
        </p:nvSpPr>
        <p:spPr>
          <a:xfrm>
            <a:off x="144403" y="87806"/>
            <a:ext cx="1652631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#</a:t>
            </a:r>
            <a:r>
              <a:rPr lang="ko-KR" altLang="en-US" b="1" dirty="0">
                <a:solidFill>
                  <a:schemeClr val="accent1"/>
                </a:solidFill>
              </a:rPr>
              <a:t> 주문목록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D39A7-018E-4DAF-87D7-B42CCF4528B4}"/>
              </a:ext>
            </a:extLst>
          </p:cNvPr>
          <p:cNvSpPr txBox="1"/>
          <p:nvPr/>
        </p:nvSpPr>
        <p:spPr>
          <a:xfrm>
            <a:off x="4143710" y="87806"/>
            <a:ext cx="1652631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#</a:t>
            </a:r>
            <a:r>
              <a:rPr lang="ko-KR" altLang="en-US" b="1" dirty="0">
                <a:solidFill>
                  <a:schemeClr val="accent1"/>
                </a:solidFill>
              </a:rPr>
              <a:t> 제약조건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63803A-B8C0-4412-BD8D-8E0FFE31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02" y="1647351"/>
            <a:ext cx="1652632" cy="41186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66CDC7-CE92-41C2-B965-FA8232173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4" y="1647351"/>
            <a:ext cx="3349285" cy="5075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C7B01-0526-462E-92AF-618347956B07}"/>
              </a:ext>
            </a:extLst>
          </p:cNvPr>
          <p:cNvSpPr txBox="1"/>
          <p:nvPr/>
        </p:nvSpPr>
        <p:spPr>
          <a:xfrm>
            <a:off x="144403" y="548499"/>
            <a:ext cx="3609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/>
              <a:t>ORDER_ID : </a:t>
            </a:r>
            <a:r>
              <a:rPr lang="ko-KR" altLang="en-US" sz="1500" dirty="0"/>
              <a:t>주문번호 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/>
              <a:t>Type : </a:t>
            </a:r>
            <a:r>
              <a:rPr lang="ko-KR" altLang="en-US" sz="1500" dirty="0"/>
              <a:t>작업종류 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 err="1"/>
              <a:t>process_time</a:t>
            </a:r>
            <a:r>
              <a:rPr lang="en-US" altLang="ko-KR" sz="1500" dirty="0"/>
              <a:t> : </a:t>
            </a:r>
            <a:r>
              <a:rPr lang="ko-KR" altLang="en-US" sz="1500" dirty="0"/>
              <a:t>필요 작업일수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 err="1"/>
              <a:t>due_date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납기일</a:t>
            </a:r>
            <a:endParaRPr lang="en-US" altLang="ko-KR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BA0A7-FAA1-4DB4-8012-4E72C50E64F5}"/>
              </a:ext>
            </a:extLst>
          </p:cNvPr>
          <p:cNvSpPr txBox="1"/>
          <p:nvPr/>
        </p:nvSpPr>
        <p:spPr>
          <a:xfrm>
            <a:off x="4205258" y="557291"/>
            <a:ext cx="3609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/>
              <a:t>machine : </a:t>
            </a:r>
            <a:r>
              <a:rPr lang="ko-KR" altLang="en-US" sz="1500" dirty="0" err="1"/>
              <a:t>머신종류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500" dirty="0"/>
              <a:t>type : </a:t>
            </a:r>
            <a:r>
              <a:rPr lang="ko-KR" altLang="en-US" sz="1500" dirty="0"/>
              <a:t>작업종류 </a:t>
            </a:r>
            <a:endParaRPr lang="en-US" altLang="ko-KR" sz="1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9D042-25DD-4BA5-AC4C-2B462881CB79}"/>
              </a:ext>
            </a:extLst>
          </p:cNvPr>
          <p:cNvSpPr txBox="1"/>
          <p:nvPr/>
        </p:nvSpPr>
        <p:spPr>
          <a:xfrm>
            <a:off x="8676312" y="187959"/>
            <a:ext cx="3143775" cy="125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pple SD Gothic Neo"/>
                <a:ea typeface="맑은 고딕" panose="020B0503020000020004" pitchFamily="50" charset="-127"/>
                <a:cs typeface="+mn-cs"/>
              </a:rPr>
              <a:t>III</a:t>
            </a:r>
            <a:r>
              <a:rPr lang="en-US" altLang="ko-KR" sz="1500" dirty="0"/>
              <a:t>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 및 테스트 시나리오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a)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주문목록 및 제약조건 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25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8C7372-8F32-47EB-81FE-266564C8A6D1}"/>
              </a:ext>
            </a:extLst>
          </p:cNvPr>
          <p:cNvSpPr/>
          <p:nvPr/>
        </p:nvSpPr>
        <p:spPr>
          <a:xfrm>
            <a:off x="151612" y="1991112"/>
            <a:ext cx="1275126" cy="1096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 list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E83167D-C3BC-4714-94A0-C65B1BFD7367}"/>
              </a:ext>
            </a:extLst>
          </p:cNvPr>
          <p:cNvCxnSpPr/>
          <p:nvPr/>
        </p:nvCxnSpPr>
        <p:spPr>
          <a:xfrm>
            <a:off x="1627464" y="2071202"/>
            <a:ext cx="654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AF46B7-AB4B-453C-8C58-8113E2DF390D}"/>
              </a:ext>
            </a:extLst>
          </p:cNvPr>
          <p:cNvCxnSpPr>
            <a:cxnSpLocks/>
          </p:cNvCxnSpPr>
          <p:nvPr/>
        </p:nvCxnSpPr>
        <p:spPr>
          <a:xfrm>
            <a:off x="5006109" y="3401913"/>
            <a:ext cx="348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20A71F5-36FE-4C13-8154-C10569B50386}"/>
              </a:ext>
            </a:extLst>
          </p:cNvPr>
          <p:cNvGrpSpPr/>
          <p:nvPr/>
        </p:nvGrpSpPr>
        <p:grpSpPr>
          <a:xfrm>
            <a:off x="2656474" y="594560"/>
            <a:ext cx="2706028" cy="2807353"/>
            <a:chOff x="3017765" y="1490740"/>
            <a:chExt cx="2706028" cy="28073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EAD4A4-1B83-4E98-8161-EFA77B37B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1764" y="1490740"/>
              <a:ext cx="1602292" cy="462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State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6170DA-FBFB-4F5B-9FE0-4AA794EEA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1764" y="2118946"/>
              <a:ext cx="1602292" cy="462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Action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A2D111-7F4C-4C80-8A8B-6F8A7B2F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426" y="2743606"/>
              <a:ext cx="1602296" cy="4629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Reward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06C0050-E289-4FC6-AE2A-4D8010194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1764" y="3377060"/>
              <a:ext cx="1602292" cy="462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Next_State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A5A7EF8-CB80-490F-8A9B-FA8C1CA6860F}"/>
                </a:ext>
              </a:extLst>
            </p:cNvPr>
            <p:cNvCxnSpPr/>
            <p:nvPr/>
          </p:nvCxnSpPr>
          <p:spPr>
            <a:xfrm>
              <a:off x="3017765" y="4280508"/>
              <a:ext cx="3397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45A901D-7DD2-476B-99F4-C4BE73D9A764}"/>
                </a:ext>
              </a:extLst>
            </p:cNvPr>
            <p:cNvCxnSpPr>
              <a:cxnSpLocks/>
            </p:cNvCxnSpPr>
            <p:nvPr/>
          </p:nvCxnSpPr>
          <p:spPr>
            <a:xfrm>
              <a:off x="3033346" y="1608992"/>
              <a:ext cx="1" cy="2667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AA57B5F-197D-4CD6-80A2-6C22392C1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3347" y="1608992"/>
              <a:ext cx="3397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A7B20C3-B0BF-4109-B51F-6D6D41609649}"/>
                </a:ext>
              </a:extLst>
            </p:cNvPr>
            <p:cNvCxnSpPr>
              <a:cxnSpLocks/>
            </p:cNvCxnSpPr>
            <p:nvPr/>
          </p:nvCxnSpPr>
          <p:spPr>
            <a:xfrm>
              <a:off x="5723793" y="1608992"/>
              <a:ext cx="0" cy="2689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F09816B-A161-496B-8770-5307084CCB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0367" y="1608991"/>
              <a:ext cx="38342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25EEFDE-248A-4E11-BFC5-DB35771A081F}"/>
              </a:ext>
            </a:extLst>
          </p:cNvPr>
          <p:cNvSpPr/>
          <p:nvPr/>
        </p:nvSpPr>
        <p:spPr>
          <a:xfrm>
            <a:off x="3170479" y="3146899"/>
            <a:ext cx="1594952" cy="462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Remember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071CB94-2B32-4777-94DC-9829605B6B68}"/>
              </a:ext>
            </a:extLst>
          </p:cNvPr>
          <p:cNvCxnSpPr>
            <a:cxnSpLocks/>
          </p:cNvCxnSpPr>
          <p:nvPr/>
        </p:nvCxnSpPr>
        <p:spPr>
          <a:xfrm>
            <a:off x="3964283" y="3675184"/>
            <a:ext cx="0" cy="45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D0A04DF-D890-4665-BCE5-265BA40CAA2C}"/>
              </a:ext>
            </a:extLst>
          </p:cNvPr>
          <p:cNvSpPr/>
          <p:nvPr/>
        </p:nvSpPr>
        <p:spPr>
          <a:xfrm>
            <a:off x="3163133" y="4210544"/>
            <a:ext cx="1587609" cy="462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Replay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66B35A-2AB7-4E51-95DE-A392F2236597}"/>
              </a:ext>
            </a:extLst>
          </p:cNvPr>
          <p:cNvSpPr/>
          <p:nvPr/>
        </p:nvSpPr>
        <p:spPr>
          <a:xfrm>
            <a:off x="3185156" y="5117292"/>
            <a:ext cx="1587609" cy="462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Target_train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6420D4-DE6C-49CB-AB28-C1A660DE024E}"/>
              </a:ext>
            </a:extLst>
          </p:cNvPr>
          <p:cNvSpPr/>
          <p:nvPr/>
        </p:nvSpPr>
        <p:spPr>
          <a:xfrm>
            <a:off x="3163133" y="6040944"/>
            <a:ext cx="1587609" cy="462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Save_model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71976D-CF78-48E1-BEE3-27866F1A00B1}"/>
              </a:ext>
            </a:extLst>
          </p:cNvPr>
          <p:cNvCxnSpPr>
            <a:cxnSpLocks/>
          </p:cNvCxnSpPr>
          <p:nvPr/>
        </p:nvCxnSpPr>
        <p:spPr>
          <a:xfrm flipH="1" flipV="1">
            <a:off x="4869724" y="1454242"/>
            <a:ext cx="977160" cy="13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C2E97B-EF83-4CDE-8B97-45F2B4CADC3C}"/>
              </a:ext>
            </a:extLst>
          </p:cNvPr>
          <p:cNvSpPr/>
          <p:nvPr/>
        </p:nvSpPr>
        <p:spPr>
          <a:xfrm>
            <a:off x="5929302" y="1404682"/>
            <a:ext cx="1587610" cy="5620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Game Policy 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algn="ctr"/>
            <a:r>
              <a:rPr lang="en-US" altLang="ko-KR" sz="1600" dirty="0"/>
              <a:t>(=</a:t>
            </a:r>
            <a:r>
              <a:rPr lang="ko-KR" altLang="en-US" sz="1600" dirty="0"/>
              <a:t>제약조건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2BC9230-3CB6-4623-A76F-BF284423B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791571"/>
              </p:ext>
            </p:extLst>
          </p:nvPr>
        </p:nvGraphicFramePr>
        <p:xfrm>
          <a:off x="267820" y="2049642"/>
          <a:ext cx="1064775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925">
                  <a:extLst>
                    <a:ext uri="{9D8B030D-6E8A-4147-A177-3AD203B41FA5}">
                      <a16:colId xmlns:a16="http://schemas.microsoft.com/office/drawing/2014/main" val="2062631462"/>
                    </a:ext>
                  </a:extLst>
                </a:gridCol>
                <a:gridCol w="354925">
                  <a:extLst>
                    <a:ext uri="{9D8B030D-6E8A-4147-A177-3AD203B41FA5}">
                      <a16:colId xmlns:a16="http://schemas.microsoft.com/office/drawing/2014/main" val="1807266738"/>
                    </a:ext>
                  </a:extLst>
                </a:gridCol>
                <a:gridCol w="354925">
                  <a:extLst>
                    <a:ext uri="{9D8B030D-6E8A-4147-A177-3AD203B41FA5}">
                      <a16:colId xmlns:a16="http://schemas.microsoft.com/office/drawing/2014/main" val="141753322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05975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187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0619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753694"/>
                  </a:ext>
                </a:extLst>
              </a:tr>
            </a:tbl>
          </a:graphicData>
        </a:graphic>
      </p:graphicFrame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D2F3B9D-978F-4446-A393-D075903181E5}"/>
              </a:ext>
            </a:extLst>
          </p:cNvPr>
          <p:cNvCxnSpPr>
            <a:cxnSpLocks/>
          </p:cNvCxnSpPr>
          <p:nvPr/>
        </p:nvCxnSpPr>
        <p:spPr>
          <a:xfrm>
            <a:off x="5093121" y="4405831"/>
            <a:ext cx="753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A0380B0-A065-4B49-B729-97A431976C36}"/>
              </a:ext>
            </a:extLst>
          </p:cNvPr>
          <p:cNvSpPr/>
          <p:nvPr/>
        </p:nvSpPr>
        <p:spPr>
          <a:xfrm>
            <a:off x="8350712" y="4174354"/>
            <a:ext cx="1587609" cy="462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Deep Learning Model fit</a:t>
            </a:r>
            <a:endParaRPr lang="ko-KR" altLang="en-US" sz="15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EBE10D1-10D5-41FB-8FD7-60038D648508}"/>
              </a:ext>
            </a:extLst>
          </p:cNvPr>
          <p:cNvSpPr/>
          <p:nvPr/>
        </p:nvSpPr>
        <p:spPr>
          <a:xfrm>
            <a:off x="6019340" y="4174354"/>
            <a:ext cx="1587609" cy="462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Q-Network</a:t>
            </a:r>
            <a:endParaRPr lang="ko-KR" alt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451567-4E37-460D-B271-48746E5DCEC4}"/>
              </a:ext>
            </a:extLst>
          </p:cNvPr>
          <p:cNvSpPr txBox="1"/>
          <p:nvPr/>
        </p:nvSpPr>
        <p:spPr>
          <a:xfrm>
            <a:off x="7776607" y="4221164"/>
            <a:ext cx="4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88D9F98-D224-4EFF-8426-82B662BB0108}"/>
              </a:ext>
            </a:extLst>
          </p:cNvPr>
          <p:cNvCxnSpPr>
            <a:cxnSpLocks/>
          </p:cNvCxnSpPr>
          <p:nvPr/>
        </p:nvCxnSpPr>
        <p:spPr>
          <a:xfrm flipH="1">
            <a:off x="5065280" y="4523062"/>
            <a:ext cx="781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6764CA3-96E3-41EA-94F4-385BF3D7EB48}"/>
              </a:ext>
            </a:extLst>
          </p:cNvPr>
          <p:cNvCxnSpPr>
            <a:cxnSpLocks/>
          </p:cNvCxnSpPr>
          <p:nvPr/>
        </p:nvCxnSpPr>
        <p:spPr>
          <a:xfrm>
            <a:off x="3964710" y="4747847"/>
            <a:ext cx="0" cy="29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E8F7CE6-505D-419E-8001-7D16C8710B1F}"/>
              </a:ext>
            </a:extLst>
          </p:cNvPr>
          <p:cNvCxnSpPr>
            <a:cxnSpLocks/>
          </p:cNvCxnSpPr>
          <p:nvPr/>
        </p:nvCxnSpPr>
        <p:spPr>
          <a:xfrm>
            <a:off x="3956936" y="5663047"/>
            <a:ext cx="0" cy="29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AD2EE94-0304-4771-AE2E-4557B42D9A3B}"/>
              </a:ext>
            </a:extLst>
          </p:cNvPr>
          <p:cNvSpPr txBox="1"/>
          <p:nvPr/>
        </p:nvSpPr>
        <p:spPr>
          <a:xfrm>
            <a:off x="101437" y="3287194"/>
            <a:ext cx="184210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참조</a:t>
            </a:r>
            <a:r>
              <a:rPr lang="en-US" altLang="ko-KR" sz="1300" b="1" dirty="0"/>
              <a:t>)</a:t>
            </a:r>
          </a:p>
          <a:p>
            <a:r>
              <a:rPr lang="en-US" altLang="ko-KR" sz="1300" dirty="0"/>
              <a:t>Remember</a:t>
            </a:r>
          </a:p>
          <a:p>
            <a:r>
              <a:rPr lang="en-US" altLang="ko-KR" sz="1300" dirty="0"/>
              <a:t>Replay</a:t>
            </a:r>
          </a:p>
          <a:p>
            <a:r>
              <a:rPr lang="en-US" altLang="ko-KR" sz="1300" dirty="0" err="1"/>
              <a:t>Target_train</a:t>
            </a:r>
            <a:endParaRPr lang="en-US" altLang="ko-KR" sz="1300" dirty="0"/>
          </a:p>
          <a:p>
            <a:r>
              <a:rPr lang="en-US" altLang="ko-KR" sz="1300" dirty="0" err="1"/>
              <a:t>Save_model</a:t>
            </a:r>
            <a:r>
              <a:rPr lang="en-US" altLang="ko-KR" sz="1300" dirty="0"/>
              <a:t> </a:t>
            </a:r>
          </a:p>
          <a:p>
            <a:r>
              <a:rPr lang="ko-KR" altLang="en-US" sz="1300" dirty="0"/>
              <a:t>의 순서는 </a:t>
            </a:r>
            <a:r>
              <a:rPr lang="ko-KR" altLang="en-US" sz="1300" dirty="0" err="1"/>
              <a:t>메인코드의</a:t>
            </a:r>
            <a:r>
              <a:rPr lang="ko-KR" altLang="en-US" sz="1300" dirty="0"/>
              <a:t> </a:t>
            </a:r>
            <a:endParaRPr lang="en-US" altLang="ko-KR" sz="1300" dirty="0"/>
          </a:p>
          <a:p>
            <a:r>
              <a:rPr lang="ko-KR" altLang="en-US" sz="1300" dirty="0"/>
              <a:t>함수 실행순서와 동일  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C92027A-13EC-4C4B-83F4-CAA304B45A6A}"/>
              </a:ext>
            </a:extLst>
          </p:cNvPr>
          <p:cNvCxnSpPr>
            <a:cxnSpLocks/>
          </p:cNvCxnSpPr>
          <p:nvPr/>
        </p:nvCxnSpPr>
        <p:spPr>
          <a:xfrm flipH="1">
            <a:off x="4869724" y="1792629"/>
            <a:ext cx="977161" cy="25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8809EE4-AB74-45DE-B52A-F9872BE9256C}"/>
              </a:ext>
            </a:extLst>
          </p:cNvPr>
          <p:cNvSpPr txBox="1"/>
          <p:nvPr/>
        </p:nvSpPr>
        <p:spPr>
          <a:xfrm>
            <a:off x="371023" y="184784"/>
            <a:ext cx="262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#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Framework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FB888-0622-4289-8CD9-717FA00F8C2F}"/>
              </a:ext>
            </a:extLst>
          </p:cNvPr>
          <p:cNvSpPr txBox="1"/>
          <p:nvPr/>
        </p:nvSpPr>
        <p:spPr>
          <a:xfrm>
            <a:off x="151612" y="626282"/>
            <a:ext cx="13391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 creator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AE30E7D-8540-4AB4-8B4C-590B9D35AAD2}"/>
              </a:ext>
            </a:extLst>
          </p:cNvPr>
          <p:cNvCxnSpPr>
            <a:cxnSpLocks/>
          </p:cNvCxnSpPr>
          <p:nvPr/>
        </p:nvCxnSpPr>
        <p:spPr>
          <a:xfrm>
            <a:off x="789175" y="1370006"/>
            <a:ext cx="0" cy="31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024AF9-983C-498D-BA14-95E8244E03D7}"/>
              </a:ext>
            </a:extLst>
          </p:cNvPr>
          <p:cNvSpPr txBox="1"/>
          <p:nvPr/>
        </p:nvSpPr>
        <p:spPr>
          <a:xfrm>
            <a:off x="8577835" y="235757"/>
            <a:ext cx="346255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0" lang="en-US" altLang="ko-KR" sz="200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pple SD Gothic Neo"/>
                <a:ea typeface="맑은 고딕" panose="020B0503020000020004" pitchFamily="50" charset="-127"/>
                <a:cs typeface="+mn-cs"/>
              </a:rPr>
              <a:t>III</a:t>
            </a:r>
            <a:r>
              <a:rPr lang="en-US" altLang="ko-KR" sz="1800" dirty="0"/>
              <a:t>. 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 및 테스트 시나리오 </a:t>
            </a:r>
            <a:endParaRPr lang="en-US" altLang="ko-KR" sz="1800" dirty="0"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" panose="020F0502020204030204"/>
                <a:ea typeface="맑은 고딕" panose="020B0503020000020004" pitchFamily="50" charset="-127"/>
              </a:rPr>
              <a:t>   b). Framework</a:t>
            </a:r>
            <a:r>
              <a:rPr lang="ko-KR" altLang="en-US" sz="1800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180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73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07E526-048C-4376-B89F-D666B4439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07064"/>
              </p:ext>
            </p:extLst>
          </p:nvPr>
        </p:nvGraphicFramePr>
        <p:xfrm>
          <a:off x="327148" y="1251108"/>
          <a:ext cx="10607704" cy="5092617"/>
        </p:xfrm>
        <a:graphic>
          <a:graphicData uri="http://schemas.openxmlformats.org/drawingml/2006/table">
            <a:tbl>
              <a:tblPr/>
              <a:tblGrid>
                <a:gridCol w="1558478">
                  <a:extLst>
                    <a:ext uri="{9D8B030D-6E8A-4147-A177-3AD203B41FA5}">
                      <a16:colId xmlns:a16="http://schemas.microsoft.com/office/drawing/2014/main" val="2200930621"/>
                    </a:ext>
                  </a:extLst>
                </a:gridCol>
                <a:gridCol w="904922">
                  <a:extLst>
                    <a:ext uri="{9D8B030D-6E8A-4147-A177-3AD203B41FA5}">
                      <a16:colId xmlns:a16="http://schemas.microsoft.com/office/drawing/2014/main" val="1819203475"/>
                    </a:ext>
                  </a:extLst>
                </a:gridCol>
                <a:gridCol w="904922">
                  <a:extLst>
                    <a:ext uri="{9D8B030D-6E8A-4147-A177-3AD203B41FA5}">
                      <a16:colId xmlns:a16="http://schemas.microsoft.com/office/drawing/2014/main" val="3476632711"/>
                    </a:ext>
                  </a:extLst>
                </a:gridCol>
                <a:gridCol w="6334460">
                  <a:extLst>
                    <a:ext uri="{9D8B030D-6E8A-4147-A177-3AD203B41FA5}">
                      <a16:colId xmlns:a16="http://schemas.microsoft.com/office/drawing/2014/main" val="195196129"/>
                    </a:ext>
                  </a:extLst>
                </a:gridCol>
                <a:gridCol w="904922">
                  <a:extLst>
                    <a:ext uri="{9D8B030D-6E8A-4147-A177-3AD203B41FA5}">
                      <a16:colId xmlns:a16="http://schemas.microsoft.com/office/drawing/2014/main" val="1649795156"/>
                    </a:ext>
                  </a:extLst>
                </a:gridCol>
              </a:tblGrid>
              <a:tr h="3661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Considered features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66628"/>
                  </a:ext>
                </a:extLst>
              </a:tr>
              <a:tr h="3661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Input type 1</a:t>
                      </a:r>
                    </a:p>
                    <a:p>
                      <a:pPr algn="ctr" fontAlgn="ctr"/>
                      <a:r>
                        <a:rPr lang="en-US" altLang="ko-KR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(State)</a:t>
                      </a:r>
                      <a:endParaRPr lang="ko-KR" altLang="en-US" sz="13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 주문의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job type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머신의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최근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job type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 일치하는지 비교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318810"/>
                  </a:ext>
                </a:extLst>
              </a:tr>
              <a:tr h="366136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주문이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머신에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투입될 때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due date violation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발생하는지 여부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538625"/>
                  </a:ext>
                </a:extLst>
              </a:tr>
              <a:tr h="36613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Input type 2</a:t>
                      </a:r>
                      <a:b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(State)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머신에서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진행된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일수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822758"/>
                  </a:ext>
                </a:extLst>
              </a:tr>
              <a:tr h="366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주문의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type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머신의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최근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type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일치하는지 비교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846957"/>
                  </a:ext>
                </a:extLst>
              </a:tr>
              <a:tr h="366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주문에 필요한 작업일수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27014"/>
                  </a:ext>
                </a:extLst>
              </a:tr>
              <a:tr h="366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주문의 납기일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16982"/>
                  </a:ext>
                </a:extLst>
              </a:tr>
              <a:tr h="366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주문이 </a:t>
                      </a:r>
                      <a:r>
                        <a:rPr lang="ko-KR" alt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머신에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투입될 때 넘기게 되는 납기일의 수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04804"/>
                  </a:ext>
                </a:extLst>
              </a:tr>
              <a:tr h="11649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</a:t>
                      </a:r>
                      <a:b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(Action&amp; Reward)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액션에 대한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Q-value </a:t>
                      </a:r>
                      <a:b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중 가장 큰 값을 갖는 액션을 실행 </a:t>
                      </a:r>
                      <a:b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Action(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= Machine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번호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169526"/>
                  </a:ext>
                </a:extLst>
              </a:tr>
              <a:tr h="9985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Reward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Reward = -1*job type change + -10*violation due date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6201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40CCF41-5857-457E-8744-ED043D293684}"/>
              </a:ext>
            </a:extLst>
          </p:cNvPr>
          <p:cNvSpPr txBox="1"/>
          <p:nvPr/>
        </p:nvSpPr>
        <p:spPr>
          <a:xfrm>
            <a:off x="566430" y="237275"/>
            <a:ext cx="262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#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Input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&amp;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Output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8DCD3-9D70-4BFC-B1B1-50B2BD8E7FD9}"/>
              </a:ext>
            </a:extLst>
          </p:cNvPr>
          <p:cNvSpPr txBox="1"/>
          <p:nvPr/>
        </p:nvSpPr>
        <p:spPr>
          <a:xfrm>
            <a:off x="327148" y="790358"/>
            <a:ext cx="6577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Input Type </a:t>
            </a:r>
            <a:r>
              <a:rPr lang="ko-KR" altLang="en-US" sz="1200" dirty="0"/>
              <a:t>의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아래와 같이 </a:t>
            </a:r>
            <a:r>
              <a:rPr lang="en-US" altLang="ko-KR" sz="1200" dirty="0"/>
              <a:t>binary</a:t>
            </a:r>
            <a:r>
              <a:rPr lang="ko-KR" altLang="en-US" sz="1200" dirty="0"/>
              <a:t> 와 </a:t>
            </a:r>
            <a:r>
              <a:rPr lang="en-US" altLang="ko-KR" sz="1200" dirty="0"/>
              <a:t>int </a:t>
            </a:r>
            <a:r>
              <a:rPr lang="ko-KR" altLang="en-US" sz="1200" dirty="0"/>
              <a:t>형을 섞어서 사용할 수 있음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C831E-BC96-44E7-AFC5-B5793ACF4F01}"/>
              </a:ext>
            </a:extLst>
          </p:cNvPr>
          <p:cNvSpPr txBox="1"/>
          <p:nvPr/>
        </p:nvSpPr>
        <p:spPr>
          <a:xfrm>
            <a:off x="8776981" y="144943"/>
            <a:ext cx="3050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4D5156"/>
                </a:solidFill>
                <a:effectLst/>
                <a:uLnTx/>
                <a:uFillTx/>
                <a:latin typeface="Apple SD Gothic Neo"/>
                <a:ea typeface="맑은 고딕" panose="020B0503020000020004" pitchFamily="50" charset="-127"/>
                <a:cs typeface="+mn-cs"/>
              </a:rPr>
              <a:t>III</a:t>
            </a:r>
            <a:r>
              <a:rPr lang="en-US" altLang="ko-KR" sz="1500" dirty="0"/>
              <a:t>.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 및 테스트 시나리오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dirty="0">
                <a:latin typeface="맑은 고딕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1800" dirty="0">
                <a:latin typeface="맑은 고딕" panose="020F0502020204030204"/>
                <a:ea typeface="맑은 고딕" panose="020B0503020000020004" pitchFamily="50" charset="-127"/>
              </a:rPr>
              <a:t>c). Input &amp; Output </a:t>
            </a:r>
          </a:p>
          <a:p>
            <a:pPr marL="0" indent="0">
              <a:buNone/>
            </a:pP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28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C176E6-5067-4F9D-A2DC-B7FEDBEDCB9D}"/>
              </a:ext>
            </a:extLst>
          </p:cNvPr>
          <p:cNvSpPr txBox="1"/>
          <p:nvPr/>
        </p:nvSpPr>
        <p:spPr>
          <a:xfrm>
            <a:off x="286356" y="38431"/>
            <a:ext cx="56396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# State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=&gt;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Action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=&gt;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Reward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=&gt;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</a:rPr>
              <a:t>Next_State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각 </a:t>
            </a:r>
            <a:r>
              <a:rPr lang="ko-KR" altLang="en-US" sz="1400" dirty="0" err="1"/>
              <a:t>머신들을</a:t>
            </a:r>
            <a:r>
              <a:rPr lang="ko-KR" altLang="en-US" sz="1400" dirty="0"/>
              <a:t> 각각의 </a:t>
            </a:r>
            <a:r>
              <a:rPr lang="en-US" altLang="ko-KR" sz="1400" dirty="0"/>
              <a:t>state </a:t>
            </a:r>
            <a:r>
              <a:rPr lang="ko-KR" altLang="en-US" sz="1400" dirty="0"/>
              <a:t>로 표현 </a:t>
            </a:r>
            <a:endParaRPr lang="en-US" altLang="ko-KR" sz="1400" dirty="0"/>
          </a:p>
          <a:p>
            <a:r>
              <a:rPr lang="en-US" altLang="ko-KR" dirty="0"/>
              <a:t>machine 0</a:t>
            </a:r>
            <a:r>
              <a:rPr lang="ko-KR" altLang="en-US" dirty="0"/>
              <a:t>번 </a:t>
            </a:r>
            <a:r>
              <a:rPr lang="en-US" altLang="ko-KR" dirty="0"/>
              <a:t>=&gt; [0,0,0,0,0]</a:t>
            </a:r>
          </a:p>
          <a:p>
            <a:r>
              <a:rPr lang="en-US" altLang="ko-KR" dirty="0"/>
              <a:t>machine 1</a:t>
            </a:r>
            <a:r>
              <a:rPr lang="ko-KR" altLang="en-US" dirty="0"/>
              <a:t>번 </a:t>
            </a:r>
            <a:r>
              <a:rPr lang="en-US" altLang="ko-KR" dirty="0"/>
              <a:t>=&gt; [0,0,0,0,0]</a:t>
            </a:r>
            <a:endParaRPr lang="ko-KR" altLang="en-US" dirty="0"/>
          </a:p>
          <a:p>
            <a:r>
              <a:rPr lang="en-US" altLang="ko-KR" dirty="0"/>
              <a:t>machine 2</a:t>
            </a:r>
            <a:r>
              <a:rPr lang="ko-KR" altLang="en-US" dirty="0"/>
              <a:t>번 </a:t>
            </a:r>
            <a:r>
              <a:rPr lang="en-US" altLang="ko-KR" dirty="0"/>
              <a:t>=&gt; [0,0,0,0,0]</a:t>
            </a:r>
            <a:endParaRPr lang="ko-KR" altLang="en-US" dirty="0"/>
          </a:p>
          <a:p>
            <a:r>
              <a:rPr lang="en-US" altLang="ko-KR" dirty="0"/>
              <a:t>machine 3</a:t>
            </a:r>
            <a:r>
              <a:rPr lang="ko-KR" altLang="en-US" dirty="0"/>
              <a:t>번 </a:t>
            </a:r>
            <a:r>
              <a:rPr lang="en-US" altLang="ko-KR" dirty="0"/>
              <a:t>=&gt; [0,0,0,0,0]</a:t>
            </a:r>
            <a:endParaRPr lang="ko-KR" altLang="en-US" dirty="0"/>
          </a:p>
          <a:p>
            <a:r>
              <a:rPr lang="en-US" altLang="ko-KR" dirty="0"/>
              <a:t>machine 4</a:t>
            </a:r>
            <a:r>
              <a:rPr lang="ko-KR" altLang="en-US" dirty="0"/>
              <a:t>번 </a:t>
            </a:r>
            <a:r>
              <a:rPr lang="en-US" altLang="ko-KR" dirty="0"/>
              <a:t>=&gt; [0,0,0,0,0]</a:t>
            </a:r>
            <a:endParaRPr lang="ko-KR" altLang="en-US" dirty="0"/>
          </a:p>
          <a:p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EA3550F-C2BE-49E8-B17B-187783EC93E2}"/>
              </a:ext>
            </a:extLst>
          </p:cNvPr>
          <p:cNvCxnSpPr>
            <a:cxnSpLocks/>
          </p:cNvCxnSpPr>
          <p:nvPr/>
        </p:nvCxnSpPr>
        <p:spPr>
          <a:xfrm>
            <a:off x="3703740" y="1331121"/>
            <a:ext cx="135062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E7140A-1BB1-4060-B552-6904087AFE4B}"/>
              </a:ext>
            </a:extLst>
          </p:cNvPr>
          <p:cNvSpPr txBox="1"/>
          <p:nvPr/>
        </p:nvSpPr>
        <p:spPr>
          <a:xfrm>
            <a:off x="5125844" y="658097"/>
            <a:ext cx="616171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# 2</a:t>
            </a:r>
            <a:r>
              <a:rPr lang="ko-KR" altLang="en-US" sz="1400" dirty="0"/>
              <a:t>차원 </a:t>
            </a:r>
            <a:r>
              <a:rPr lang="en-US" altLang="ko-KR" sz="1400" dirty="0"/>
              <a:t>array </a:t>
            </a:r>
            <a:r>
              <a:rPr lang="ko-KR" altLang="en-US" sz="1400" dirty="0"/>
              <a:t>형태로 각 </a:t>
            </a:r>
            <a:r>
              <a:rPr lang="ko-KR" altLang="en-US" sz="1400" dirty="0" err="1"/>
              <a:t>머신들의</a:t>
            </a:r>
            <a:r>
              <a:rPr lang="ko-KR" altLang="en-US" sz="1400" dirty="0"/>
              <a:t> </a:t>
            </a:r>
            <a:r>
              <a:rPr lang="en-US" altLang="ko-KR" sz="1400" dirty="0"/>
              <a:t>state </a:t>
            </a:r>
            <a:r>
              <a:rPr lang="ko-KR" altLang="en-US" sz="1400" dirty="0"/>
              <a:t>를 쌓음 </a:t>
            </a:r>
            <a:endParaRPr lang="en-US" altLang="ko-KR" sz="1400" dirty="0"/>
          </a:p>
          <a:p>
            <a:r>
              <a:rPr lang="en-US" altLang="ko-KR" dirty="0" err="1"/>
              <a:t>machine_state</a:t>
            </a:r>
            <a:r>
              <a:rPr lang="en-US" altLang="ko-KR" dirty="0"/>
              <a:t> = </a:t>
            </a:r>
          </a:p>
          <a:p>
            <a:r>
              <a:rPr lang="en-US" altLang="ko-KR" dirty="0"/>
              <a:t>[[0,0,0,0,0],[0,0,0,0,0],[0,0,0,0,0],[0,0,0,0,0],[0,0,0,0,0]]</a:t>
            </a: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7BB10CF6-5A36-4971-A52D-DEFCC6376E1D}"/>
              </a:ext>
            </a:extLst>
          </p:cNvPr>
          <p:cNvSpPr/>
          <p:nvPr/>
        </p:nvSpPr>
        <p:spPr>
          <a:xfrm>
            <a:off x="3288484" y="1157681"/>
            <a:ext cx="494951" cy="1266732"/>
          </a:xfrm>
          <a:prstGeom prst="rightBrace">
            <a:avLst>
              <a:gd name="adj1" fmla="val 8333"/>
              <a:gd name="adj2" fmla="val 13576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C39F6C7-722D-4139-A021-66190F645FA6}"/>
              </a:ext>
            </a:extLst>
          </p:cNvPr>
          <p:cNvCxnSpPr>
            <a:cxnSpLocks/>
          </p:cNvCxnSpPr>
          <p:nvPr/>
        </p:nvCxnSpPr>
        <p:spPr>
          <a:xfrm>
            <a:off x="7295626" y="1628923"/>
            <a:ext cx="0" cy="79549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1554A0-9E04-4AAB-B1E3-ADFFD2031298}"/>
              </a:ext>
            </a:extLst>
          </p:cNvPr>
          <p:cNvSpPr txBox="1"/>
          <p:nvPr/>
        </p:nvSpPr>
        <p:spPr>
          <a:xfrm>
            <a:off x="4932901" y="4019907"/>
            <a:ext cx="609460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#</a:t>
            </a:r>
            <a:r>
              <a:rPr lang="ko-KR" altLang="en-US" sz="1300" dirty="0"/>
              <a:t> </a:t>
            </a:r>
            <a:r>
              <a:rPr lang="en-US" altLang="ko-KR" sz="1300" dirty="0"/>
              <a:t>Order </a:t>
            </a:r>
            <a:r>
              <a:rPr lang="ko-KR" altLang="en-US" sz="1300" dirty="0"/>
              <a:t>가 할당 된 후 </a:t>
            </a:r>
            <a:r>
              <a:rPr lang="en-US" altLang="ko-KR" sz="1300" dirty="0" err="1"/>
              <a:t>machine_state</a:t>
            </a:r>
            <a:endParaRPr lang="en-US" altLang="ko-KR" sz="1300" dirty="0"/>
          </a:p>
          <a:p>
            <a:r>
              <a:rPr lang="en-US" altLang="ko-KR" dirty="0"/>
              <a:t>[[0,0,0,0,0],[0,0,0,0,0],[10,0,10,10,0],[0,0,0,0,0],[0,0,0,0,0]]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65955D-CD1D-4AF9-997C-6004BB4ACCAC}"/>
              </a:ext>
            </a:extLst>
          </p:cNvPr>
          <p:cNvCxnSpPr>
            <a:cxnSpLocks/>
          </p:cNvCxnSpPr>
          <p:nvPr/>
        </p:nvCxnSpPr>
        <p:spPr>
          <a:xfrm>
            <a:off x="7292830" y="3263317"/>
            <a:ext cx="0" cy="6837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DF12F-3BE5-4297-97C0-E16A2FEC1056}"/>
              </a:ext>
            </a:extLst>
          </p:cNvPr>
          <p:cNvSpPr txBox="1"/>
          <p:nvPr/>
        </p:nvSpPr>
        <p:spPr>
          <a:xfrm>
            <a:off x="5054368" y="2568886"/>
            <a:ext cx="654760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# </a:t>
            </a:r>
            <a:r>
              <a:rPr lang="ko-KR" altLang="en-US" sz="1300" dirty="0"/>
              <a:t>왼쪽의 </a:t>
            </a:r>
            <a:r>
              <a:rPr lang="en-US" altLang="ko-KR" sz="1300" dirty="0"/>
              <a:t>Order </a:t>
            </a:r>
            <a:r>
              <a:rPr lang="ko-KR" altLang="en-US" sz="1300" dirty="0"/>
              <a:t>가 들어왔다고 할 때</a:t>
            </a:r>
            <a:r>
              <a:rPr lang="en-US" altLang="ko-KR" sz="1300" dirty="0"/>
              <a:t>, </a:t>
            </a:r>
            <a:r>
              <a:rPr lang="ko-KR" altLang="en-US" sz="1300" dirty="0"/>
              <a:t>해당 </a:t>
            </a:r>
            <a:r>
              <a:rPr lang="en-US" altLang="ko-KR" sz="1300" dirty="0"/>
              <a:t>Order</a:t>
            </a:r>
            <a:r>
              <a:rPr lang="ko-KR" altLang="en-US" sz="1300" dirty="0"/>
              <a:t>를 할당할 </a:t>
            </a:r>
            <a:r>
              <a:rPr lang="en-US" altLang="ko-KR" sz="1300" dirty="0"/>
              <a:t>Random </a:t>
            </a:r>
            <a:r>
              <a:rPr lang="ko-KR" altLang="en-US" sz="1300" dirty="0"/>
              <a:t>한 </a:t>
            </a:r>
            <a:r>
              <a:rPr lang="en-US" altLang="ko-KR" sz="1300" dirty="0"/>
              <a:t>Action</a:t>
            </a:r>
            <a:r>
              <a:rPr lang="ko-KR" altLang="en-US" sz="1300" dirty="0"/>
              <a:t>이 발생 </a:t>
            </a:r>
            <a:endParaRPr lang="en-US" altLang="ko-KR" sz="1300" dirty="0"/>
          </a:p>
          <a:p>
            <a:r>
              <a:rPr lang="en-US" altLang="ko-KR" dirty="0"/>
              <a:t>Action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 err="1"/>
              <a:t>np.random.random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Action = 2 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D1CFB04-49A3-44C0-B50F-94AE7B618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43" y="2929994"/>
            <a:ext cx="3275416" cy="46679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7DB28C-593A-40CB-AD00-D48369D8A81B}"/>
              </a:ext>
            </a:extLst>
          </p:cNvPr>
          <p:cNvCxnSpPr>
            <a:cxnSpLocks/>
          </p:cNvCxnSpPr>
          <p:nvPr/>
        </p:nvCxnSpPr>
        <p:spPr>
          <a:xfrm>
            <a:off x="3783435" y="2992079"/>
            <a:ext cx="114946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96C32E-7CC1-4521-B4C6-1CC747910923}"/>
              </a:ext>
            </a:extLst>
          </p:cNvPr>
          <p:cNvSpPr txBox="1"/>
          <p:nvPr/>
        </p:nvSpPr>
        <p:spPr>
          <a:xfrm>
            <a:off x="4932901" y="4597408"/>
            <a:ext cx="65476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Machine_state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[2][0]=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머신에서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진행된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일수 </a:t>
            </a:r>
            <a:endParaRPr lang="en-US" altLang="ko-KR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ctr"/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Machine_state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[2][1]=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주문의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 type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머신의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최근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 type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일치하는지 비교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Machine_state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[2][2]=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주문에 필요한 작업일수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Machine_state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[2][3]=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주문의 납기일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/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Machine_state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[2][4]=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주문이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머신에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투입될 때 넘기게 되는 납기일의 수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E8671-AB6C-4295-8B9F-BB75545743CE}"/>
              </a:ext>
            </a:extLst>
          </p:cNvPr>
          <p:cNvSpPr txBox="1"/>
          <p:nvPr/>
        </p:nvSpPr>
        <p:spPr>
          <a:xfrm>
            <a:off x="4932900" y="6358746"/>
            <a:ext cx="666906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machine_state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바탕으로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Reward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 계산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fontAlgn="ctr"/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Reward = -1*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 type change </a:t>
            </a:r>
            <a:r>
              <a:rPr lang="en-US" altLang="ko-KR" sz="13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 -10*</a:t>
            </a:r>
            <a:r>
              <a:rPr lang="en-US" altLang="ko-KR" sz="13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violation due date 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26B9C3F-ECB7-4911-A236-78329093A550}"/>
              </a:ext>
            </a:extLst>
          </p:cNvPr>
          <p:cNvCxnSpPr>
            <a:cxnSpLocks/>
          </p:cNvCxnSpPr>
          <p:nvPr/>
        </p:nvCxnSpPr>
        <p:spPr>
          <a:xfrm>
            <a:off x="7292830" y="5675040"/>
            <a:ext cx="0" cy="6837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28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1274</TotalTime>
  <Words>1780</Words>
  <Application>Microsoft Office PowerPoint</Application>
  <PresentationFormat>와이드스크린</PresentationFormat>
  <Paragraphs>205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 SD Gothic Neo</vt:lpstr>
      <vt:lpstr>Helvetica Neue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Eric Park</dc:creator>
  <cp:lastModifiedBy>조 현우</cp:lastModifiedBy>
  <cp:revision>140</cp:revision>
  <dcterms:created xsi:type="dcterms:W3CDTF">2021-02-16T23:50:27Z</dcterms:created>
  <dcterms:modified xsi:type="dcterms:W3CDTF">2021-03-30T04:08:40Z</dcterms:modified>
</cp:coreProperties>
</file>