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72" r:id="rId3"/>
    <p:sldId id="257" r:id="rId4"/>
    <p:sldId id="268" r:id="rId5"/>
    <p:sldId id="258" r:id="rId6"/>
    <p:sldId id="264" r:id="rId7"/>
    <p:sldId id="270" r:id="rId8"/>
    <p:sldId id="260" r:id="rId9"/>
    <p:sldId id="262" r:id="rId10"/>
    <p:sldId id="261" r:id="rId11"/>
    <p:sldId id="259" r:id="rId12"/>
    <p:sldId id="271" r:id="rId13"/>
    <p:sldId id="266" r:id="rId14"/>
    <p:sldId id="267"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00612-E42C-4C30-8158-83A7968E6807}" v="1536" dt="2022-05-27T13:57:35.084"/>
    <p1510:client id="{261062B9-A522-40B1-A355-6BC0D4945A42}" v="55" dt="2022-05-28T21:47:51.822"/>
    <p1510:client id="{4030522B-6BE5-4FCB-A0C9-B5C355C28EA0}" v="1386" dt="2022-05-28T17:10:33.425"/>
    <p1510:client id="{45335457-21E7-480F-99CA-8500E89259F5}" v="280" dt="2022-05-22T20:34:19.175"/>
    <p1510:client id="{5F8696B8-82D8-40DE-9A51-9D1A647446E5}" v="18" dt="2022-05-29T09:21:24.103"/>
    <p1510:client id="{DE946479-6EAD-4870-A281-969BF0CB112C}" v="641" dt="2022-05-28T10:03:12.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0DC28-1266-474A-A555-77840BE5A8D7}"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5354F1AC-78B6-4F03-8E79-D16A8B4DD126}">
      <dgm:prSet/>
      <dgm:spPr/>
      <dgm:t>
        <a:bodyPr/>
        <a:lstStyle/>
        <a:p>
          <a:pPr>
            <a:lnSpc>
              <a:spcPct val="100000"/>
            </a:lnSpc>
          </a:pPr>
          <a:r>
            <a:rPr lang="en-US" dirty="0"/>
            <a:t>Gaussian Mixtures </a:t>
          </a:r>
          <a:r>
            <a:rPr lang="en-US" dirty="0">
              <a:latin typeface="Calibri Light" panose="020F0302020204030204"/>
            </a:rPr>
            <a:t>is a </a:t>
          </a:r>
          <a:r>
            <a:rPr lang="en-US" dirty="0"/>
            <a:t> Machine learning algorithm</a:t>
          </a:r>
        </a:p>
      </dgm:t>
    </dgm:pt>
    <dgm:pt modelId="{9CCC2FE2-14CD-4075-A42C-9DD125C1714D}" type="parTrans" cxnId="{4A071CBC-EA39-41EF-B5B7-97CF21B7128A}">
      <dgm:prSet/>
      <dgm:spPr/>
      <dgm:t>
        <a:bodyPr/>
        <a:lstStyle/>
        <a:p>
          <a:endParaRPr lang="en-US"/>
        </a:p>
      </dgm:t>
    </dgm:pt>
    <dgm:pt modelId="{21462DFF-0FE9-4391-BA3D-8CCCE1308B70}" type="sibTrans" cxnId="{4A071CBC-EA39-41EF-B5B7-97CF21B7128A}">
      <dgm:prSet phldrT="01" phldr="0"/>
      <dgm:spPr/>
      <dgm:t>
        <a:bodyPr/>
        <a:lstStyle/>
        <a:p>
          <a:endParaRPr lang="en-US"/>
        </a:p>
      </dgm:t>
    </dgm:pt>
    <dgm:pt modelId="{95C363C1-10AA-4AD6-8F7C-9A148817C9A0}">
      <dgm:prSet/>
      <dgm:spPr/>
      <dgm:t>
        <a:bodyPr/>
        <a:lstStyle/>
        <a:p>
          <a:pPr>
            <a:lnSpc>
              <a:spcPct val="100000"/>
            </a:lnSpc>
          </a:pPr>
          <a:r>
            <a:rPr lang="en-US" dirty="0"/>
            <a:t>With the help of this model</a:t>
          </a:r>
          <a:r>
            <a:rPr lang="en-US" dirty="0">
              <a:latin typeface="Aharoni"/>
            </a:rPr>
            <a:t>,</a:t>
          </a:r>
          <a:r>
            <a:rPr lang="en-US" dirty="0"/>
            <a:t> data can be classified into various categories</a:t>
          </a:r>
        </a:p>
      </dgm:t>
    </dgm:pt>
    <dgm:pt modelId="{FEAA86F5-A0A2-4CF7-938B-D0B2686ED759}" type="parTrans" cxnId="{51DABF94-CF86-40A7-AC78-1473270282EB}">
      <dgm:prSet/>
      <dgm:spPr/>
      <dgm:t>
        <a:bodyPr/>
        <a:lstStyle/>
        <a:p>
          <a:endParaRPr lang="en-US"/>
        </a:p>
      </dgm:t>
    </dgm:pt>
    <dgm:pt modelId="{63FE2D88-E793-4039-B3BF-905A2B9D99B3}" type="sibTrans" cxnId="{51DABF94-CF86-40A7-AC78-1473270282EB}">
      <dgm:prSet phldrT="02" phldr="0"/>
      <dgm:spPr/>
      <dgm:t>
        <a:bodyPr/>
        <a:lstStyle/>
        <a:p>
          <a:endParaRPr lang="en-US"/>
        </a:p>
      </dgm:t>
    </dgm:pt>
    <dgm:pt modelId="{F33A7C8F-1126-4538-8947-EA17C9B7CDB7}">
      <dgm:prSet/>
      <dgm:spPr/>
      <dgm:t>
        <a:bodyPr/>
        <a:lstStyle/>
        <a:p>
          <a:pPr>
            <a:lnSpc>
              <a:spcPct val="100000"/>
            </a:lnSpc>
          </a:pPr>
          <a:r>
            <a:rPr lang="en-US" dirty="0"/>
            <a:t>Data is</a:t>
          </a:r>
          <a:r>
            <a:rPr lang="en-US" dirty="0">
              <a:latin typeface="Calibri Light" panose="020F0302020204030204"/>
            </a:rPr>
            <a:t> divided</a:t>
          </a:r>
          <a:r>
            <a:rPr lang="en-US" dirty="0"/>
            <a:t> into</a:t>
          </a:r>
          <a:r>
            <a:rPr lang="en-US" dirty="0">
              <a:latin typeface="Calibri Light" panose="020F0302020204030204"/>
            </a:rPr>
            <a:t> different</a:t>
          </a:r>
          <a:r>
            <a:rPr lang="en-US" dirty="0"/>
            <a:t> categories on the basis of probability distribution</a:t>
          </a:r>
        </a:p>
      </dgm:t>
    </dgm:pt>
    <dgm:pt modelId="{D5992AE3-E394-4A7F-89F3-38C06F604E12}" type="parTrans" cxnId="{98AD940F-6C09-41D9-B455-42189C3DE123}">
      <dgm:prSet/>
      <dgm:spPr/>
      <dgm:t>
        <a:bodyPr/>
        <a:lstStyle/>
        <a:p>
          <a:endParaRPr lang="en-US"/>
        </a:p>
      </dgm:t>
    </dgm:pt>
    <dgm:pt modelId="{D77EA2B5-879B-4B18-AA62-EB8FE57E1B12}" type="sibTrans" cxnId="{98AD940F-6C09-41D9-B455-42189C3DE123}">
      <dgm:prSet phldrT="03" phldr="0"/>
      <dgm:spPr/>
      <dgm:t>
        <a:bodyPr/>
        <a:lstStyle/>
        <a:p>
          <a:endParaRPr lang="en-US"/>
        </a:p>
      </dgm:t>
    </dgm:pt>
    <dgm:pt modelId="{DE45B213-F683-4D77-94A6-896D95688F18}" type="pres">
      <dgm:prSet presAssocID="{2630DC28-1266-474A-A555-77840BE5A8D7}" presName="root" presStyleCnt="0">
        <dgm:presLayoutVars>
          <dgm:dir/>
          <dgm:resizeHandles val="exact"/>
        </dgm:presLayoutVars>
      </dgm:prSet>
      <dgm:spPr/>
    </dgm:pt>
    <dgm:pt modelId="{66D05A89-29ED-4C28-8A5C-7F42047E3158}" type="pres">
      <dgm:prSet presAssocID="{5354F1AC-78B6-4F03-8E79-D16A8B4DD126}" presName="compNode" presStyleCnt="0"/>
      <dgm:spPr/>
    </dgm:pt>
    <dgm:pt modelId="{89DCA30A-27E8-443E-B786-B9079C3CF7E4}" type="pres">
      <dgm:prSet presAssocID="{5354F1AC-78B6-4F03-8E79-D16A8B4DD126}" presName="bgRect" presStyleLbl="bgShp" presStyleIdx="0" presStyleCnt="3"/>
      <dgm:spPr/>
    </dgm:pt>
    <dgm:pt modelId="{4367FBAF-99EF-4BE4-BC20-B14A142944BD}" type="pres">
      <dgm:prSet presAssocID="{5354F1AC-78B6-4F03-8E79-D16A8B4DD1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5716F0A-D8C1-44BB-847C-E6B33372A114}" type="pres">
      <dgm:prSet presAssocID="{5354F1AC-78B6-4F03-8E79-D16A8B4DD126}" presName="spaceRect" presStyleCnt="0"/>
      <dgm:spPr/>
    </dgm:pt>
    <dgm:pt modelId="{504DE07E-2817-4AA1-BCAD-D2250FC88D16}" type="pres">
      <dgm:prSet presAssocID="{5354F1AC-78B6-4F03-8E79-D16A8B4DD126}" presName="parTx" presStyleLbl="revTx" presStyleIdx="0" presStyleCnt="3">
        <dgm:presLayoutVars>
          <dgm:chMax val="0"/>
          <dgm:chPref val="0"/>
        </dgm:presLayoutVars>
      </dgm:prSet>
      <dgm:spPr/>
    </dgm:pt>
    <dgm:pt modelId="{1E059B10-86A0-4025-B2C8-305C1EFB3729}" type="pres">
      <dgm:prSet presAssocID="{21462DFF-0FE9-4391-BA3D-8CCCE1308B70}" presName="sibTrans" presStyleCnt="0"/>
      <dgm:spPr/>
    </dgm:pt>
    <dgm:pt modelId="{6C5AC9BE-91BE-49C7-9563-5D797EFC4693}" type="pres">
      <dgm:prSet presAssocID="{95C363C1-10AA-4AD6-8F7C-9A148817C9A0}" presName="compNode" presStyleCnt="0"/>
      <dgm:spPr/>
    </dgm:pt>
    <dgm:pt modelId="{724217B7-2904-4DD0-80EE-02F27D8397E3}" type="pres">
      <dgm:prSet presAssocID="{95C363C1-10AA-4AD6-8F7C-9A148817C9A0}" presName="bgRect" presStyleLbl="bgShp" presStyleIdx="1" presStyleCnt="3"/>
      <dgm:spPr/>
    </dgm:pt>
    <dgm:pt modelId="{A6936F14-3885-4145-AC25-A71F5D70B7D4}" type="pres">
      <dgm:prSet presAssocID="{95C363C1-10AA-4AD6-8F7C-9A148817C9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6E92CC44-615F-4224-B80E-E994B0B7B23E}" type="pres">
      <dgm:prSet presAssocID="{95C363C1-10AA-4AD6-8F7C-9A148817C9A0}" presName="spaceRect" presStyleCnt="0"/>
      <dgm:spPr/>
    </dgm:pt>
    <dgm:pt modelId="{531305EB-430F-41DD-9FDF-13D670BD0944}" type="pres">
      <dgm:prSet presAssocID="{95C363C1-10AA-4AD6-8F7C-9A148817C9A0}" presName="parTx" presStyleLbl="revTx" presStyleIdx="1" presStyleCnt="3">
        <dgm:presLayoutVars>
          <dgm:chMax val="0"/>
          <dgm:chPref val="0"/>
        </dgm:presLayoutVars>
      </dgm:prSet>
      <dgm:spPr/>
    </dgm:pt>
    <dgm:pt modelId="{59745E47-AAC7-4BAF-9A38-BC0F9317001F}" type="pres">
      <dgm:prSet presAssocID="{63FE2D88-E793-4039-B3BF-905A2B9D99B3}" presName="sibTrans" presStyleCnt="0"/>
      <dgm:spPr/>
    </dgm:pt>
    <dgm:pt modelId="{E11963A0-2DD1-4966-BE6F-616D8B52D045}" type="pres">
      <dgm:prSet presAssocID="{F33A7C8F-1126-4538-8947-EA17C9B7CDB7}" presName="compNode" presStyleCnt="0"/>
      <dgm:spPr/>
    </dgm:pt>
    <dgm:pt modelId="{12370FDE-D635-4AE4-AE35-E5C831855A86}" type="pres">
      <dgm:prSet presAssocID="{F33A7C8F-1126-4538-8947-EA17C9B7CDB7}" presName="bgRect" presStyleLbl="bgShp" presStyleIdx="2" presStyleCnt="3"/>
      <dgm:spPr/>
    </dgm:pt>
    <dgm:pt modelId="{59C8CCF2-0067-41DB-A17A-79D525060CFA}" type="pres">
      <dgm:prSet presAssocID="{F33A7C8F-1126-4538-8947-EA17C9B7CD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901A7ED2-464C-4775-BB68-D79FD4A29CC0}" type="pres">
      <dgm:prSet presAssocID="{F33A7C8F-1126-4538-8947-EA17C9B7CDB7}" presName="spaceRect" presStyleCnt="0"/>
      <dgm:spPr/>
    </dgm:pt>
    <dgm:pt modelId="{2E19CD53-D251-44EC-98EB-1C812F0A06E2}" type="pres">
      <dgm:prSet presAssocID="{F33A7C8F-1126-4538-8947-EA17C9B7CDB7}" presName="parTx" presStyleLbl="revTx" presStyleIdx="2" presStyleCnt="3">
        <dgm:presLayoutVars>
          <dgm:chMax val="0"/>
          <dgm:chPref val="0"/>
        </dgm:presLayoutVars>
      </dgm:prSet>
      <dgm:spPr/>
    </dgm:pt>
  </dgm:ptLst>
  <dgm:cxnLst>
    <dgm:cxn modelId="{98AD940F-6C09-41D9-B455-42189C3DE123}" srcId="{2630DC28-1266-474A-A555-77840BE5A8D7}" destId="{F33A7C8F-1126-4538-8947-EA17C9B7CDB7}" srcOrd="2" destOrd="0" parTransId="{D5992AE3-E394-4A7F-89F3-38C06F604E12}" sibTransId="{D77EA2B5-879B-4B18-AA62-EB8FE57E1B12}"/>
    <dgm:cxn modelId="{02B57337-18B9-4F17-A0D5-DF7FA51DC570}" type="presOf" srcId="{2630DC28-1266-474A-A555-77840BE5A8D7}" destId="{DE45B213-F683-4D77-94A6-896D95688F18}" srcOrd="0" destOrd="0" presId="urn:microsoft.com/office/officeart/2018/2/layout/IconVerticalSolidList"/>
    <dgm:cxn modelId="{30A37874-0EBC-4463-8275-278AAD14D213}" type="presOf" srcId="{95C363C1-10AA-4AD6-8F7C-9A148817C9A0}" destId="{531305EB-430F-41DD-9FDF-13D670BD0944}" srcOrd="0" destOrd="0" presId="urn:microsoft.com/office/officeart/2018/2/layout/IconVerticalSolidList"/>
    <dgm:cxn modelId="{51DABF94-CF86-40A7-AC78-1473270282EB}" srcId="{2630DC28-1266-474A-A555-77840BE5A8D7}" destId="{95C363C1-10AA-4AD6-8F7C-9A148817C9A0}" srcOrd="1" destOrd="0" parTransId="{FEAA86F5-A0A2-4CF7-938B-D0B2686ED759}" sibTransId="{63FE2D88-E793-4039-B3BF-905A2B9D99B3}"/>
    <dgm:cxn modelId="{4A071CBC-EA39-41EF-B5B7-97CF21B7128A}" srcId="{2630DC28-1266-474A-A555-77840BE5A8D7}" destId="{5354F1AC-78B6-4F03-8E79-D16A8B4DD126}" srcOrd="0" destOrd="0" parTransId="{9CCC2FE2-14CD-4075-A42C-9DD125C1714D}" sibTransId="{21462DFF-0FE9-4391-BA3D-8CCCE1308B70}"/>
    <dgm:cxn modelId="{24F1B9D4-747A-4E7B-A5AE-38538F9B6C4B}" type="presOf" srcId="{5354F1AC-78B6-4F03-8E79-D16A8B4DD126}" destId="{504DE07E-2817-4AA1-BCAD-D2250FC88D16}" srcOrd="0" destOrd="0" presId="urn:microsoft.com/office/officeart/2018/2/layout/IconVerticalSolidList"/>
    <dgm:cxn modelId="{E5024DF0-3F5D-44FC-B890-9038A5FBF7B7}" type="presOf" srcId="{F33A7C8F-1126-4538-8947-EA17C9B7CDB7}" destId="{2E19CD53-D251-44EC-98EB-1C812F0A06E2}" srcOrd="0" destOrd="0" presId="urn:microsoft.com/office/officeart/2018/2/layout/IconVerticalSolidList"/>
    <dgm:cxn modelId="{3D72BDE8-AEA2-46AF-9AE2-11B4E0B25F6D}" type="presParOf" srcId="{DE45B213-F683-4D77-94A6-896D95688F18}" destId="{66D05A89-29ED-4C28-8A5C-7F42047E3158}" srcOrd="0" destOrd="0" presId="urn:microsoft.com/office/officeart/2018/2/layout/IconVerticalSolidList"/>
    <dgm:cxn modelId="{D8469A39-43D1-4EFD-B99B-E12A67D7981E}" type="presParOf" srcId="{66D05A89-29ED-4C28-8A5C-7F42047E3158}" destId="{89DCA30A-27E8-443E-B786-B9079C3CF7E4}" srcOrd="0" destOrd="0" presId="urn:microsoft.com/office/officeart/2018/2/layout/IconVerticalSolidList"/>
    <dgm:cxn modelId="{1DC0B314-FF76-4481-8D6C-BF985D5B7B49}" type="presParOf" srcId="{66D05A89-29ED-4C28-8A5C-7F42047E3158}" destId="{4367FBAF-99EF-4BE4-BC20-B14A142944BD}" srcOrd="1" destOrd="0" presId="urn:microsoft.com/office/officeart/2018/2/layout/IconVerticalSolidList"/>
    <dgm:cxn modelId="{EB9FBB37-CC9D-4752-AE56-4A2F00875FB6}" type="presParOf" srcId="{66D05A89-29ED-4C28-8A5C-7F42047E3158}" destId="{35716F0A-D8C1-44BB-847C-E6B33372A114}" srcOrd="2" destOrd="0" presId="urn:microsoft.com/office/officeart/2018/2/layout/IconVerticalSolidList"/>
    <dgm:cxn modelId="{6EA29DF4-BECC-4EEA-8D4E-21D03E712FFC}" type="presParOf" srcId="{66D05A89-29ED-4C28-8A5C-7F42047E3158}" destId="{504DE07E-2817-4AA1-BCAD-D2250FC88D16}" srcOrd="3" destOrd="0" presId="urn:microsoft.com/office/officeart/2018/2/layout/IconVerticalSolidList"/>
    <dgm:cxn modelId="{62778A88-0EF4-4581-805E-C2CB0148547E}" type="presParOf" srcId="{DE45B213-F683-4D77-94A6-896D95688F18}" destId="{1E059B10-86A0-4025-B2C8-305C1EFB3729}" srcOrd="1" destOrd="0" presId="urn:microsoft.com/office/officeart/2018/2/layout/IconVerticalSolidList"/>
    <dgm:cxn modelId="{9DF587A7-C54C-4018-AF71-BF8FD8762DF0}" type="presParOf" srcId="{DE45B213-F683-4D77-94A6-896D95688F18}" destId="{6C5AC9BE-91BE-49C7-9563-5D797EFC4693}" srcOrd="2" destOrd="0" presId="urn:microsoft.com/office/officeart/2018/2/layout/IconVerticalSolidList"/>
    <dgm:cxn modelId="{F802FAAC-814D-4D85-A0E2-9822A194A38A}" type="presParOf" srcId="{6C5AC9BE-91BE-49C7-9563-5D797EFC4693}" destId="{724217B7-2904-4DD0-80EE-02F27D8397E3}" srcOrd="0" destOrd="0" presId="urn:microsoft.com/office/officeart/2018/2/layout/IconVerticalSolidList"/>
    <dgm:cxn modelId="{1DCD246F-E339-461C-91C1-553A2B6467AF}" type="presParOf" srcId="{6C5AC9BE-91BE-49C7-9563-5D797EFC4693}" destId="{A6936F14-3885-4145-AC25-A71F5D70B7D4}" srcOrd="1" destOrd="0" presId="urn:microsoft.com/office/officeart/2018/2/layout/IconVerticalSolidList"/>
    <dgm:cxn modelId="{D81995EA-2E66-4AFD-AACC-E2A3DB9596F5}" type="presParOf" srcId="{6C5AC9BE-91BE-49C7-9563-5D797EFC4693}" destId="{6E92CC44-615F-4224-B80E-E994B0B7B23E}" srcOrd="2" destOrd="0" presId="urn:microsoft.com/office/officeart/2018/2/layout/IconVerticalSolidList"/>
    <dgm:cxn modelId="{18E9EA5C-795E-4E72-8E57-CB7A9FA0671F}" type="presParOf" srcId="{6C5AC9BE-91BE-49C7-9563-5D797EFC4693}" destId="{531305EB-430F-41DD-9FDF-13D670BD0944}" srcOrd="3" destOrd="0" presId="urn:microsoft.com/office/officeart/2018/2/layout/IconVerticalSolidList"/>
    <dgm:cxn modelId="{F0C88737-C91F-4925-B072-F5AFC4140F49}" type="presParOf" srcId="{DE45B213-F683-4D77-94A6-896D95688F18}" destId="{59745E47-AAC7-4BAF-9A38-BC0F9317001F}" srcOrd="3" destOrd="0" presId="urn:microsoft.com/office/officeart/2018/2/layout/IconVerticalSolidList"/>
    <dgm:cxn modelId="{D304F7E4-F108-41AC-BA21-85446C1708B3}" type="presParOf" srcId="{DE45B213-F683-4D77-94A6-896D95688F18}" destId="{E11963A0-2DD1-4966-BE6F-616D8B52D045}" srcOrd="4" destOrd="0" presId="urn:microsoft.com/office/officeart/2018/2/layout/IconVerticalSolidList"/>
    <dgm:cxn modelId="{0393B5F9-F013-4565-8874-E990491FAF36}" type="presParOf" srcId="{E11963A0-2DD1-4966-BE6F-616D8B52D045}" destId="{12370FDE-D635-4AE4-AE35-E5C831855A86}" srcOrd="0" destOrd="0" presId="urn:microsoft.com/office/officeart/2018/2/layout/IconVerticalSolidList"/>
    <dgm:cxn modelId="{0813C51D-6816-4C81-B928-4454C738465A}" type="presParOf" srcId="{E11963A0-2DD1-4966-BE6F-616D8B52D045}" destId="{59C8CCF2-0067-41DB-A17A-79D525060CFA}" srcOrd="1" destOrd="0" presId="urn:microsoft.com/office/officeart/2018/2/layout/IconVerticalSolidList"/>
    <dgm:cxn modelId="{A55001D8-5A75-4A2A-AF5C-8BEF04087BD3}" type="presParOf" srcId="{E11963A0-2DD1-4966-BE6F-616D8B52D045}" destId="{901A7ED2-464C-4775-BB68-D79FD4A29CC0}" srcOrd="2" destOrd="0" presId="urn:microsoft.com/office/officeart/2018/2/layout/IconVerticalSolidList"/>
    <dgm:cxn modelId="{B6F2728A-D4DE-4044-8C06-6C47CEFF53D5}" type="presParOf" srcId="{E11963A0-2DD1-4966-BE6F-616D8B52D045}" destId="{2E19CD53-D251-44EC-98EB-1C812F0A06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FD27D6-402D-4820-9921-C81CDB50623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78D55CA2-E928-43ED-8EC8-862F04E84F70}">
      <dgm:prSet/>
      <dgm:spPr/>
      <dgm:t>
        <a:bodyPr/>
        <a:lstStyle/>
        <a:p>
          <a:r>
            <a:rPr lang="en-US"/>
            <a:t>Probability distribution consisting of many distributions</a:t>
          </a:r>
        </a:p>
      </dgm:t>
    </dgm:pt>
    <dgm:pt modelId="{6663ED49-6737-4AE1-89DF-766C12B8348E}" type="parTrans" cxnId="{675AA628-6680-425E-9A5D-8EAC390374D0}">
      <dgm:prSet/>
      <dgm:spPr/>
      <dgm:t>
        <a:bodyPr/>
        <a:lstStyle/>
        <a:p>
          <a:endParaRPr lang="en-US"/>
        </a:p>
      </dgm:t>
    </dgm:pt>
    <dgm:pt modelId="{8B473DA9-4597-48B6-AFEB-967B9A4F22AC}" type="sibTrans" cxnId="{675AA628-6680-425E-9A5D-8EAC390374D0}">
      <dgm:prSet/>
      <dgm:spPr/>
      <dgm:t>
        <a:bodyPr/>
        <a:lstStyle/>
        <a:p>
          <a:endParaRPr lang="en-US"/>
        </a:p>
      </dgm:t>
    </dgm:pt>
    <dgm:pt modelId="{D2943D39-67A3-468A-A9D4-45465747B245}">
      <dgm:prSet/>
      <dgm:spPr/>
      <dgm:t>
        <a:bodyPr/>
        <a:lstStyle/>
        <a:p>
          <a:r>
            <a:rPr lang="en-US"/>
            <a:t>These models can be used for clustering</a:t>
          </a:r>
        </a:p>
      </dgm:t>
    </dgm:pt>
    <dgm:pt modelId="{7FBEA6C7-112F-4646-9326-1FE4222FEF9A}" type="parTrans" cxnId="{6F1EE166-D645-4497-AD4C-528BCF6BA881}">
      <dgm:prSet/>
      <dgm:spPr/>
      <dgm:t>
        <a:bodyPr/>
        <a:lstStyle/>
        <a:p>
          <a:endParaRPr lang="en-US"/>
        </a:p>
      </dgm:t>
    </dgm:pt>
    <dgm:pt modelId="{F6ED59C9-80ED-4707-BD9A-F1C3BCC67CD6}" type="sibTrans" cxnId="{6F1EE166-D645-4497-AD4C-528BCF6BA881}">
      <dgm:prSet/>
      <dgm:spPr/>
      <dgm:t>
        <a:bodyPr/>
        <a:lstStyle/>
        <a:p>
          <a:endParaRPr lang="en-US"/>
        </a:p>
      </dgm:t>
    </dgm:pt>
    <dgm:pt modelId="{2A046F4B-F86A-4239-86D2-F11BC597A117}">
      <dgm:prSet/>
      <dgm:spPr/>
      <dgm:t>
        <a:bodyPr/>
        <a:lstStyle/>
        <a:p>
          <a:r>
            <a:rPr lang="en-US"/>
            <a:t>They are a more generalized version of Gaussian distributions</a:t>
          </a:r>
        </a:p>
      </dgm:t>
    </dgm:pt>
    <dgm:pt modelId="{6DF0A822-53B5-4459-B2DE-BAF37B565101}" type="parTrans" cxnId="{5EA86541-8A6F-4091-B3C6-63EC9C46FEBE}">
      <dgm:prSet/>
      <dgm:spPr/>
      <dgm:t>
        <a:bodyPr/>
        <a:lstStyle/>
        <a:p>
          <a:endParaRPr lang="en-US"/>
        </a:p>
      </dgm:t>
    </dgm:pt>
    <dgm:pt modelId="{B3345E7C-A692-4C6A-B08A-6FA4EB40773B}" type="sibTrans" cxnId="{5EA86541-8A6F-4091-B3C6-63EC9C46FEBE}">
      <dgm:prSet/>
      <dgm:spPr/>
      <dgm:t>
        <a:bodyPr/>
        <a:lstStyle/>
        <a:p>
          <a:endParaRPr lang="en-US"/>
        </a:p>
      </dgm:t>
    </dgm:pt>
    <dgm:pt modelId="{61758418-0B80-491F-8E82-4D0FC0904767}">
      <dgm:prSet/>
      <dgm:spPr/>
      <dgm:t>
        <a:bodyPr/>
        <a:lstStyle/>
        <a:p>
          <a:r>
            <a:rPr lang="en-US"/>
            <a:t>In simple terms they are models which can help model real world data sets</a:t>
          </a:r>
        </a:p>
      </dgm:t>
    </dgm:pt>
    <dgm:pt modelId="{65D5B0F7-1358-4259-93A7-1A1FA20491F3}" type="parTrans" cxnId="{66C97313-63F4-4469-A419-8C8D5F0C67CC}">
      <dgm:prSet/>
      <dgm:spPr/>
      <dgm:t>
        <a:bodyPr/>
        <a:lstStyle/>
        <a:p>
          <a:endParaRPr lang="en-US"/>
        </a:p>
      </dgm:t>
    </dgm:pt>
    <dgm:pt modelId="{99D77949-3D16-4487-83C0-10A025665CA8}" type="sibTrans" cxnId="{66C97313-63F4-4469-A419-8C8D5F0C67CC}">
      <dgm:prSet/>
      <dgm:spPr/>
      <dgm:t>
        <a:bodyPr/>
        <a:lstStyle/>
        <a:p>
          <a:endParaRPr lang="en-US"/>
        </a:p>
      </dgm:t>
    </dgm:pt>
    <dgm:pt modelId="{8467E6EC-4404-446F-8AAD-C3348D0F7B18}" type="pres">
      <dgm:prSet presAssocID="{29FD27D6-402D-4820-9921-C81CDB506233}" presName="matrix" presStyleCnt="0">
        <dgm:presLayoutVars>
          <dgm:chMax val="1"/>
          <dgm:dir/>
          <dgm:resizeHandles val="exact"/>
        </dgm:presLayoutVars>
      </dgm:prSet>
      <dgm:spPr/>
    </dgm:pt>
    <dgm:pt modelId="{772FA6F6-A2D6-4062-8554-C61231B47688}" type="pres">
      <dgm:prSet presAssocID="{29FD27D6-402D-4820-9921-C81CDB506233}" presName="diamond" presStyleLbl="bgShp" presStyleIdx="0" presStyleCnt="1"/>
      <dgm:spPr/>
    </dgm:pt>
    <dgm:pt modelId="{E99090C1-7418-42A6-9F3F-ECC10CC2F31E}" type="pres">
      <dgm:prSet presAssocID="{29FD27D6-402D-4820-9921-C81CDB506233}" presName="quad1" presStyleLbl="node1" presStyleIdx="0" presStyleCnt="4">
        <dgm:presLayoutVars>
          <dgm:chMax val="0"/>
          <dgm:chPref val="0"/>
          <dgm:bulletEnabled val="1"/>
        </dgm:presLayoutVars>
      </dgm:prSet>
      <dgm:spPr/>
    </dgm:pt>
    <dgm:pt modelId="{11EC0D43-7535-4087-A12F-B246BBEB84AD}" type="pres">
      <dgm:prSet presAssocID="{29FD27D6-402D-4820-9921-C81CDB506233}" presName="quad2" presStyleLbl="node1" presStyleIdx="1" presStyleCnt="4">
        <dgm:presLayoutVars>
          <dgm:chMax val="0"/>
          <dgm:chPref val="0"/>
          <dgm:bulletEnabled val="1"/>
        </dgm:presLayoutVars>
      </dgm:prSet>
      <dgm:spPr/>
    </dgm:pt>
    <dgm:pt modelId="{79ED0058-000D-4BDD-91F0-05A70C088845}" type="pres">
      <dgm:prSet presAssocID="{29FD27D6-402D-4820-9921-C81CDB506233}" presName="quad3" presStyleLbl="node1" presStyleIdx="2" presStyleCnt="4">
        <dgm:presLayoutVars>
          <dgm:chMax val="0"/>
          <dgm:chPref val="0"/>
          <dgm:bulletEnabled val="1"/>
        </dgm:presLayoutVars>
      </dgm:prSet>
      <dgm:spPr/>
    </dgm:pt>
    <dgm:pt modelId="{7A12E974-C099-4C5A-BFB1-6CE16B50E678}" type="pres">
      <dgm:prSet presAssocID="{29FD27D6-402D-4820-9921-C81CDB506233}" presName="quad4" presStyleLbl="node1" presStyleIdx="3" presStyleCnt="4">
        <dgm:presLayoutVars>
          <dgm:chMax val="0"/>
          <dgm:chPref val="0"/>
          <dgm:bulletEnabled val="1"/>
        </dgm:presLayoutVars>
      </dgm:prSet>
      <dgm:spPr/>
    </dgm:pt>
  </dgm:ptLst>
  <dgm:cxnLst>
    <dgm:cxn modelId="{A9C51604-16BA-435F-86CB-53200C2BEB6E}" type="presOf" srcId="{2A046F4B-F86A-4239-86D2-F11BC597A117}" destId="{79ED0058-000D-4BDD-91F0-05A70C088845}" srcOrd="0" destOrd="0" presId="urn:microsoft.com/office/officeart/2005/8/layout/matrix3"/>
    <dgm:cxn modelId="{66C97313-63F4-4469-A419-8C8D5F0C67CC}" srcId="{29FD27D6-402D-4820-9921-C81CDB506233}" destId="{61758418-0B80-491F-8E82-4D0FC0904767}" srcOrd="3" destOrd="0" parTransId="{65D5B0F7-1358-4259-93A7-1A1FA20491F3}" sibTransId="{99D77949-3D16-4487-83C0-10A025665CA8}"/>
    <dgm:cxn modelId="{675AA628-6680-425E-9A5D-8EAC390374D0}" srcId="{29FD27D6-402D-4820-9921-C81CDB506233}" destId="{78D55CA2-E928-43ED-8EC8-862F04E84F70}" srcOrd="0" destOrd="0" parTransId="{6663ED49-6737-4AE1-89DF-766C12B8348E}" sibTransId="{8B473DA9-4597-48B6-AFEB-967B9A4F22AC}"/>
    <dgm:cxn modelId="{5EA86541-8A6F-4091-B3C6-63EC9C46FEBE}" srcId="{29FD27D6-402D-4820-9921-C81CDB506233}" destId="{2A046F4B-F86A-4239-86D2-F11BC597A117}" srcOrd="2" destOrd="0" parTransId="{6DF0A822-53B5-4459-B2DE-BAF37B565101}" sibTransId="{B3345E7C-A692-4C6A-B08A-6FA4EB40773B}"/>
    <dgm:cxn modelId="{6F1EE166-D645-4497-AD4C-528BCF6BA881}" srcId="{29FD27D6-402D-4820-9921-C81CDB506233}" destId="{D2943D39-67A3-468A-A9D4-45465747B245}" srcOrd="1" destOrd="0" parTransId="{7FBEA6C7-112F-4646-9326-1FE4222FEF9A}" sibTransId="{F6ED59C9-80ED-4707-BD9A-F1C3BCC67CD6}"/>
    <dgm:cxn modelId="{19FDA587-FC77-4E0B-8E5A-F984C4AED869}" type="presOf" srcId="{78D55CA2-E928-43ED-8EC8-862F04E84F70}" destId="{E99090C1-7418-42A6-9F3F-ECC10CC2F31E}" srcOrd="0" destOrd="0" presId="urn:microsoft.com/office/officeart/2005/8/layout/matrix3"/>
    <dgm:cxn modelId="{1C10D291-D4C5-4CA8-87D9-5900709891F3}" type="presOf" srcId="{61758418-0B80-491F-8E82-4D0FC0904767}" destId="{7A12E974-C099-4C5A-BFB1-6CE16B50E678}" srcOrd="0" destOrd="0" presId="urn:microsoft.com/office/officeart/2005/8/layout/matrix3"/>
    <dgm:cxn modelId="{FE311F96-57D3-4AA3-B1F5-E9AA2D256AB5}" type="presOf" srcId="{29FD27D6-402D-4820-9921-C81CDB506233}" destId="{8467E6EC-4404-446F-8AAD-C3348D0F7B18}" srcOrd="0" destOrd="0" presId="urn:microsoft.com/office/officeart/2005/8/layout/matrix3"/>
    <dgm:cxn modelId="{99A9A6F7-B84B-4C2E-BB12-61D6AF7623F9}" type="presOf" srcId="{D2943D39-67A3-468A-A9D4-45465747B245}" destId="{11EC0D43-7535-4087-A12F-B246BBEB84AD}" srcOrd="0" destOrd="0" presId="urn:microsoft.com/office/officeart/2005/8/layout/matrix3"/>
    <dgm:cxn modelId="{155DFA0F-61F0-48E2-8657-B6BB66A91511}" type="presParOf" srcId="{8467E6EC-4404-446F-8AAD-C3348D0F7B18}" destId="{772FA6F6-A2D6-4062-8554-C61231B47688}" srcOrd="0" destOrd="0" presId="urn:microsoft.com/office/officeart/2005/8/layout/matrix3"/>
    <dgm:cxn modelId="{12DC3CE1-EDD4-4091-A5F2-E5E752708171}" type="presParOf" srcId="{8467E6EC-4404-446F-8AAD-C3348D0F7B18}" destId="{E99090C1-7418-42A6-9F3F-ECC10CC2F31E}" srcOrd="1" destOrd="0" presId="urn:microsoft.com/office/officeart/2005/8/layout/matrix3"/>
    <dgm:cxn modelId="{F86B37A6-41A1-4C47-80A2-543DBE12983F}" type="presParOf" srcId="{8467E6EC-4404-446F-8AAD-C3348D0F7B18}" destId="{11EC0D43-7535-4087-A12F-B246BBEB84AD}" srcOrd="2" destOrd="0" presId="urn:microsoft.com/office/officeart/2005/8/layout/matrix3"/>
    <dgm:cxn modelId="{15C8E62B-B337-47C0-ACF5-C54891E6646C}" type="presParOf" srcId="{8467E6EC-4404-446F-8AAD-C3348D0F7B18}" destId="{79ED0058-000D-4BDD-91F0-05A70C088845}" srcOrd="3" destOrd="0" presId="urn:microsoft.com/office/officeart/2005/8/layout/matrix3"/>
    <dgm:cxn modelId="{8B43F41E-CC20-4731-AD7B-DDECDEE3E7C8}" type="presParOf" srcId="{8467E6EC-4404-446F-8AAD-C3348D0F7B18}" destId="{7A12E974-C099-4C5A-BFB1-6CE16B50E67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87CDE6-C15B-4CF6-9F9E-BACF26FA6D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F68A32E-62F4-4E6A-960B-9E7136B5DB04}">
      <dgm:prSet/>
      <dgm:spPr/>
      <dgm:t>
        <a:bodyPr/>
        <a:lstStyle/>
        <a:p>
          <a:r>
            <a:rPr lang="en-US" dirty="0"/>
            <a:t>Gaussian Mixtures can be used in Clustering</a:t>
          </a:r>
        </a:p>
      </dgm:t>
    </dgm:pt>
    <dgm:pt modelId="{4F144111-9AD6-4225-8CFF-325B502634CC}" type="parTrans" cxnId="{FADE3F43-469E-46EC-8E25-DD3295A35D63}">
      <dgm:prSet/>
      <dgm:spPr/>
      <dgm:t>
        <a:bodyPr/>
        <a:lstStyle/>
        <a:p>
          <a:endParaRPr lang="en-US"/>
        </a:p>
      </dgm:t>
    </dgm:pt>
    <dgm:pt modelId="{278B56E6-D661-4403-B908-22E53E565F8F}" type="sibTrans" cxnId="{FADE3F43-469E-46EC-8E25-DD3295A35D63}">
      <dgm:prSet/>
      <dgm:spPr/>
      <dgm:t>
        <a:bodyPr/>
        <a:lstStyle/>
        <a:p>
          <a:endParaRPr lang="en-US"/>
        </a:p>
      </dgm:t>
    </dgm:pt>
    <dgm:pt modelId="{5F3EBBDD-8319-4A12-B6FD-9E44C9D645C8}">
      <dgm:prSet/>
      <dgm:spPr/>
      <dgm:t>
        <a:bodyPr/>
        <a:lstStyle/>
        <a:p>
          <a:r>
            <a:rPr lang="en-US" dirty="0"/>
            <a:t>Clustering is the task of grouping a set of data</a:t>
          </a:r>
        </a:p>
      </dgm:t>
    </dgm:pt>
    <dgm:pt modelId="{8EFA4FAB-E03E-4F30-9042-7A817F94CB0D}" type="parTrans" cxnId="{FDA72545-F938-49B2-8EDC-910B21C6DD6E}">
      <dgm:prSet/>
      <dgm:spPr/>
      <dgm:t>
        <a:bodyPr/>
        <a:lstStyle/>
        <a:p>
          <a:endParaRPr lang="en-US"/>
        </a:p>
      </dgm:t>
    </dgm:pt>
    <dgm:pt modelId="{9DF4D8BB-6161-479A-A897-4936B6ABFE88}" type="sibTrans" cxnId="{FDA72545-F938-49B2-8EDC-910B21C6DD6E}">
      <dgm:prSet/>
      <dgm:spPr/>
      <dgm:t>
        <a:bodyPr/>
        <a:lstStyle/>
        <a:p>
          <a:endParaRPr lang="en-US"/>
        </a:p>
      </dgm:t>
    </dgm:pt>
    <dgm:pt modelId="{26C6399C-6F42-4191-9D03-E9234028D874}">
      <dgm:prSet/>
      <dgm:spPr/>
      <dgm:t>
        <a:bodyPr/>
        <a:lstStyle/>
        <a:p>
          <a:r>
            <a:rPr lang="en-US" dirty="0"/>
            <a:t>It is a soft clustering algorithm </a:t>
          </a:r>
        </a:p>
      </dgm:t>
    </dgm:pt>
    <dgm:pt modelId="{002D8B0C-9BC9-4910-86EF-D861531DE63A}" type="parTrans" cxnId="{23A71142-22F1-421B-B374-EA77E5245D41}">
      <dgm:prSet/>
      <dgm:spPr/>
      <dgm:t>
        <a:bodyPr/>
        <a:lstStyle/>
        <a:p>
          <a:endParaRPr lang="en-US"/>
        </a:p>
      </dgm:t>
    </dgm:pt>
    <dgm:pt modelId="{FC834CDA-24E7-4C21-9FE8-6E1C87EC5535}" type="sibTrans" cxnId="{23A71142-22F1-421B-B374-EA77E5245D41}">
      <dgm:prSet/>
      <dgm:spPr/>
      <dgm:t>
        <a:bodyPr/>
        <a:lstStyle/>
        <a:p>
          <a:endParaRPr lang="en-US"/>
        </a:p>
      </dgm:t>
    </dgm:pt>
    <dgm:pt modelId="{40D0F2AB-0861-4989-BF0B-772B7E84E218}">
      <dgm:prSet/>
      <dgm:spPr/>
      <dgm:t>
        <a:bodyPr/>
        <a:lstStyle/>
        <a:p>
          <a:r>
            <a:rPr lang="en-US" dirty="0"/>
            <a:t>We can use these models to find clusters in data sets which might be difficult to find via other methods</a:t>
          </a:r>
        </a:p>
      </dgm:t>
    </dgm:pt>
    <dgm:pt modelId="{13ACBFC5-0054-4F1F-8790-9A6B1628A47B}" type="parTrans" cxnId="{CFD9C8DB-BEBC-4223-A65F-5A280446D377}">
      <dgm:prSet/>
      <dgm:spPr/>
      <dgm:t>
        <a:bodyPr/>
        <a:lstStyle/>
        <a:p>
          <a:endParaRPr lang="en-US"/>
        </a:p>
      </dgm:t>
    </dgm:pt>
    <dgm:pt modelId="{B1713156-EC50-497C-93A5-F5526DD9212F}" type="sibTrans" cxnId="{CFD9C8DB-BEBC-4223-A65F-5A280446D377}">
      <dgm:prSet/>
      <dgm:spPr/>
      <dgm:t>
        <a:bodyPr/>
        <a:lstStyle/>
        <a:p>
          <a:endParaRPr lang="en-US"/>
        </a:p>
      </dgm:t>
    </dgm:pt>
    <dgm:pt modelId="{DDA87BCC-BA19-40F1-8B21-B2F97946E0AF}" type="pres">
      <dgm:prSet presAssocID="{2587CDE6-C15B-4CF6-9F9E-BACF26FA6D5A}" presName="linear" presStyleCnt="0">
        <dgm:presLayoutVars>
          <dgm:animLvl val="lvl"/>
          <dgm:resizeHandles val="exact"/>
        </dgm:presLayoutVars>
      </dgm:prSet>
      <dgm:spPr/>
    </dgm:pt>
    <dgm:pt modelId="{14644D41-A216-4B08-A948-B8D3FF8546E2}" type="pres">
      <dgm:prSet presAssocID="{AF68A32E-62F4-4E6A-960B-9E7136B5DB04}" presName="parentText" presStyleLbl="node1" presStyleIdx="0" presStyleCnt="4">
        <dgm:presLayoutVars>
          <dgm:chMax val="0"/>
          <dgm:bulletEnabled val="1"/>
        </dgm:presLayoutVars>
      </dgm:prSet>
      <dgm:spPr/>
    </dgm:pt>
    <dgm:pt modelId="{74F17DAB-2BC1-4639-827D-227D283CD786}" type="pres">
      <dgm:prSet presAssocID="{278B56E6-D661-4403-B908-22E53E565F8F}" presName="spacer" presStyleCnt="0"/>
      <dgm:spPr/>
    </dgm:pt>
    <dgm:pt modelId="{23C30A32-FBF2-4BA2-B0D0-B659EB54B18A}" type="pres">
      <dgm:prSet presAssocID="{5F3EBBDD-8319-4A12-B6FD-9E44C9D645C8}" presName="parentText" presStyleLbl="node1" presStyleIdx="1" presStyleCnt="4">
        <dgm:presLayoutVars>
          <dgm:chMax val="0"/>
          <dgm:bulletEnabled val="1"/>
        </dgm:presLayoutVars>
      </dgm:prSet>
      <dgm:spPr/>
    </dgm:pt>
    <dgm:pt modelId="{C1CE6A3B-6017-46AF-96BB-972B165F2012}" type="pres">
      <dgm:prSet presAssocID="{9DF4D8BB-6161-479A-A897-4936B6ABFE88}" presName="spacer" presStyleCnt="0"/>
      <dgm:spPr/>
    </dgm:pt>
    <dgm:pt modelId="{0B93E103-EE56-461C-BAF0-5982FDDC0F46}" type="pres">
      <dgm:prSet presAssocID="{26C6399C-6F42-4191-9D03-E9234028D874}" presName="parentText" presStyleLbl="node1" presStyleIdx="2" presStyleCnt="4">
        <dgm:presLayoutVars>
          <dgm:chMax val="0"/>
          <dgm:bulletEnabled val="1"/>
        </dgm:presLayoutVars>
      </dgm:prSet>
      <dgm:spPr/>
    </dgm:pt>
    <dgm:pt modelId="{A817BA70-079A-431B-94D1-4FA24A84457D}" type="pres">
      <dgm:prSet presAssocID="{FC834CDA-24E7-4C21-9FE8-6E1C87EC5535}" presName="spacer" presStyleCnt="0"/>
      <dgm:spPr/>
    </dgm:pt>
    <dgm:pt modelId="{1AB57B55-F50B-4FBB-A74B-EF2D51553E8C}" type="pres">
      <dgm:prSet presAssocID="{40D0F2AB-0861-4989-BF0B-772B7E84E218}" presName="parentText" presStyleLbl="node1" presStyleIdx="3" presStyleCnt="4">
        <dgm:presLayoutVars>
          <dgm:chMax val="0"/>
          <dgm:bulletEnabled val="1"/>
        </dgm:presLayoutVars>
      </dgm:prSet>
      <dgm:spPr/>
    </dgm:pt>
  </dgm:ptLst>
  <dgm:cxnLst>
    <dgm:cxn modelId="{21D24E05-00A6-4D6A-A8DC-C447277EAB59}" type="presOf" srcId="{2587CDE6-C15B-4CF6-9F9E-BACF26FA6D5A}" destId="{DDA87BCC-BA19-40F1-8B21-B2F97946E0AF}" srcOrd="0" destOrd="0" presId="urn:microsoft.com/office/officeart/2005/8/layout/vList2"/>
    <dgm:cxn modelId="{23A71142-22F1-421B-B374-EA77E5245D41}" srcId="{2587CDE6-C15B-4CF6-9F9E-BACF26FA6D5A}" destId="{26C6399C-6F42-4191-9D03-E9234028D874}" srcOrd="2" destOrd="0" parTransId="{002D8B0C-9BC9-4910-86EF-D861531DE63A}" sibTransId="{FC834CDA-24E7-4C21-9FE8-6E1C87EC5535}"/>
    <dgm:cxn modelId="{FADE3F43-469E-46EC-8E25-DD3295A35D63}" srcId="{2587CDE6-C15B-4CF6-9F9E-BACF26FA6D5A}" destId="{AF68A32E-62F4-4E6A-960B-9E7136B5DB04}" srcOrd="0" destOrd="0" parTransId="{4F144111-9AD6-4225-8CFF-325B502634CC}" sibTransId="{278B56E6-D661-4403-B908-22E53E565F8F}"/>
    <dgm:cxn modelId="{FDA72545-F938-49B2-8EDC-910B21C6DD6E}" srcId="{2587CDE6-C15B-4CF6-9F9E-BACF26FA6D5A}" destId="{5F3EBBDD-8319-4A12-B6FD-9E44C9D645C8}" srcOrd="1" destOrd="0" parTransId="{8EFA4FAB-E03E-4F30-9042-7A817F94CB0D}" sibTransId="{9DF4D8BB-6161-479A-A897-4936B6ABFE88}"/>
    <dgm:cxn modelId="{D2F29697-7F00-4619-8AAE-D434BCCEB506}" type="presOf" srcId="{AF68A32E-62F4-4E6A-960B-9E7136B5DB04}" destId="{14644D41-A216-4B08-A948-B8D3FF8546E2}" srcOrd="0" destOrd="0" presId="urn:microsoft.com/office/officeart/2005/8/layout/vList2"/>
    <dgm:cxn modelId="{3C3886A8-DD55-49BB-A3F5-E025818D2CA6}" type="presOf" srcId="{5F3EBBDD-8319-4A12-B6FD-9E44C9D645C8}" destId="{23C30A32-FBF2-4BA2-B0D0-B659EB54B18A}" srcOrd="0" destOrd="0" presId="urn:microsoft.com/office/officeart/2005/8/layout/vList2"/>
    <dgm:cxn modelId="{CFD9C8DB-BEBC-4223-A65F-5A280446D377}" srcId="{2587CDE6-C15B-4CF6-9F9E-BACF26FA6D5A}" destId="{40D0F2AB-0861-4989-BF0B-772B7E84E218}" srcOrd="3" destOrd="0" parTransId="{13ACBFC5-0054-4F1F-8790-9A6B1628A47B}" sibTransId="{B1713156-EC50-497C-93A5-F5526DD9212F}"/>
    <dgm:cxn modelId="{2D2B06E2-9892-4265-A1C0-99B55808F2A1}" type="presOf" srcId="{26C6399C-6F42-4191-9D03-E9234028D874}" destId="{0B93E103-EE56-461C-BAF0-5982FDDC0F46}" srcOrd="0" destOrd="0" presId="urn:microsoft.com/office/officeart/2005/8/layout/vList2"/>
    <dgm:cxn modelId="{501BF6EA-9560-46EB-A842-5426A531A2C0}" type="presOf" srcId="{40D0F2AB-0861-4989-BF0B-772B7E84E218}" destId="{1AB57B55-F50B-4FBB-A74B-EF2D51553E8C}" srcOrd="0" destOrd="0" presId="urn:microsoft.com/office/officeart/2005/8/layout/vList2"/>
    <dgm:cxn modelId="{86198D8E-0433-4C09-BD05-37770D548EED}" type="presParOf" srcId="{DDA87BCC-BA19-40F1-8B21-B2F97946E0AF}" destId="{14644D41-A216-4B08-A948-B8D3FF8546E2}" srcOrd="0" destOrd="0" presId="urn:microsoft.com/office/officeart/2005/8/layout/vList2"/>
    <dgm:cxn modelId="{2DD12A54-435A-4EFE-A0D5-0AF11900DF80}" type="presParOf" srcId="{DDA87BCC-BA19-40F1-8B21-B2F97946E0AF}" destId="{74F17DAB-2BC1-4639-827D-227D283CD786}" srcOrd="1" destOrd="0" presId="urn:microsoft.com/office/officeart/2005/8/layout/vList2"/>
    <dgm:cxn modelId="{64AF2CDA-AA5D-43B9-92E6-5952B07EB642}" type="presParOf" srcId="{DDA87BCC-BA19-40F1-8B21-B2F97946E0AF}" destId="{23C30A32-FBF2-4BA2-B0D0-B659EB54B18A}" srcOrd="2" destOrd="0" presId="urn:microsoft.com/office/officeart/2005/8/layout/vList2"/>
    <dgm:cxn modelId="{E162C4CF-DA3F-4471-B776-7BFE61051504}" type="presParOf" srcId="{DDA87BCC-BA19-40F1-8B21-B2F97946E0AF}" destId="{C1CE6A3B-6017-46AF-96BB-972B165F2012}" srcOrd="3" destOrd="0" presId="urn:microsoft.com/office/officeart/2005/8/layout/vList2"/>
    <dgm:cxn modelId="{BA470505-3FF0-4C76-A727-5204E7175FCF}" type="presParOf" srcId="{DDA87BCC-BA19-40F1-8B21-B2F97946E0AF}" destId="{0B93E103-EE56-461C-BAF0-5982FDDC0F46}" srcOrd="4" destOrd="0" presId="urn:microsoft.com/office/officeart/2005/8/layout/vList2"/>
    <dgm:cxn modelId="{6F2EDB06-13BE-497E-A12A-E3C9E9A56E3E}" type="presParOf" srcId="{DDA87BCC-BA19-40F1-8B21-B2F97946E0AF}" destId="{A817BA70-079A-431B-94D1-4FA24A84457D}" srcOrd="5" destOrd="0" presId="urn:microsoft.com/office/officeart/2005/8/layout/vList2"/>
    <dgm:cxn modelId="{AFEFF855-744B-445F-8103-ECCC57DBB571}" type="presParOf" srcId="{DDA87BCC-BA19-40F1-8B21-B2F97946E0AF}" destId="{1AB57B55-F50B-4FBB-A74B-EF2D51553E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6C085C-53ED-43E1-A783-7EF033E5DF0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7F5B809-6453-4939-BD28-4B6E067C3D57}">
      <dgm:prSet/>
      <dgm:spPr/>
      <dgm:t>
        <a:bodyPr/>
        <a:lstStyle/>
        <a:p>
          <a:r>
            <a:rPr lang="en-US"/>
            <a:t>Customer Behavior Analysis</a:t>
          </a:r>
        </a:p>
      </dgm:t>
    </dgm:pt>
    <dgm:pt modelId="{1B3F6518-07FD-4310-9817-CAA43025B604}" type="parTrans" cxnId="{7B34F844-3085-4B1C-A8C5-CFE14DE2E590}">
      <dgm:prSet/>
      <dgm:spPr/>
      <dgm:t>
        <a:bodyPr/>
        <a:lstStyle/>
        <a:p>
          <a:endParaRPr lang="en-US"/>
        </a:p>
      </dgm:t>
    </dgm:pt>
    <dgm:pt modelId="{95718D5F-629B-4B7D-B742-40023C2082EA}" type="sibTrans" cxnId="{7B34F844-3085-4B1C-A8C5-CFE14DE2E590}">
      <dgm:prSet/>
      <dgm:spPr/>
      <dgm:t>
        <a:bodyPr/>
        <a:lstStyle/>
        <a:p>
          <a:endParaRPr lang="en-US"/>
        </a:p>
      </dgm:t>
    </dgm:pt>
    <dgm:pt modelId="{BCA9B0B2-B8E3-416C-96C0-B3103BD261BD}">
      <dgm:prSet/>
      <dgm:spPr/>
      <dgm:t>
        <a:bodyPr/>
        <a:lstStyle/>
        <a:p>
          <a:r>
            <a:rPr lang="en-US"/>
            <a:t>Medical Datasets</a:t>
          </a:r>
        </a:p>
      </dgm:t>
    </dgm:pt>
    <dgm:pt modelId="{AA2EEB31-A6F6-41A2-BD9D-09B0F63065F8}" type="parTrans" cxnId="{52C6DED0-0B12-42A8-AA0D-A284B633060D}">
      <dgm:prSet/>
      <dgm:spPr/>
      <dgm:t>
        <a:bodyPr/>
        <a:lstStyle/>
        <a:p>
          <a:endParaRPr lang="en-US"/>
        </a:p>
      </dgm:t>
    </dgm:pt>
    <dgm:pt modelId="{662ED6E8-CA43-4655-BFFA-36F647564A78}" type="sibTrans" cxnId="{52C6DED0-0B12-42A8-AA0D-A284B633060D}">
      <dgm:prSet/>
      <dgm:spPr/>
      <dgm:t>
        <a:bodyPr/>
        <a:lstStyle/>
        <a:p>
          <a:endParaRPr lang="en-US"/>
        </a:p>
      </dgm:t>
    </dgm:pt>
    <dgm:pt modelId="{306455F8-C7A9-4657-8FC6-251148E3A346}">
      <dgm:prSet/>
      <dgm:spPr/>
      <dgm:t>
        <a:bodyPr/>
        <a:lstStyle/>
        <a:p>
          <a:r>
            <a:rPr lang="en-US"/>
            <a:t>Earthquake studies</a:t>
          </a:r>
        </a:p>
      </dgm:t>
    </dgm:pt>
    <dgm:pt modelId="{80F8C14D-C3EF-47B0-ACDC-4BA349B416E8}" type="parTrans" cxnId="{D650643F-8BC1-4302-AB3B-19F7C0B275B6}">
      <dgm:prSet/>
      <dgm:spPr/>
      <dgm:t>
        <a:bodyPr/>
        <a:lstStyle/>
        <a:p>
          <a:endParaRPr lang="en-US"/>
        </a:p>
      </dgm:t>
    </dgm:pt>
    <dgm:pt modelId="{7C7F9856-6029-432D-A43A-12843E9FF298}" type="sibTrans" cxnId="{D650643F-8BC1-4302-AB3B-19F7C0B275B6}">
      <dgm:prSet/>
      <dgm:spPr/>
      <dgm:t>
        <a:bodyPr/>
        <a:lstStyle/>
        <a:p>
          <a:endParaRPr lang="en-US"/>
        </a:p>
      </dgm:t>
    </dgm:pt>
    <dgm:pt modelId="{DD5867F8-7923-4A5F-AAB8-25B6B1FD851E}">
      <dgm:prSet/>
      <dgm:spPr/>
      <dgm:t>
        <a:bodyPr/>
        <a:lstStyle/>
        <a:p>
          <a:r>
            <a:rPr lang="en-US"/>
            <a:t>Insurance</a:t>
          </a:r>
        </a:p>
      </dgm:t>
    </dgm:pt>
    <dgm:pt modelId="{893129D0-E8E4-4D8C-B76D-6F23E53C6C4C}" type="parTrans" cxnId="{0F1D0457-E0C5-4F33-99A9-8B4674D31866}">
      <dgm:prSet/>
      <dgm:spPr/>
      <dgm:t>
        <a:bodyPr/>
        <a:lstStyle/>
        <a:p>
          <a:endParaRPr lang="en-US"/>
        </a:p>
      </dgm:t>
    </dgm:pt>
    <dgm:pt modelId="{AF206990-28A3-4828-BD5F-EEA9A1A1A186}" type="sibTrans" cxnId="{0F1D0457-E0C5-4F33-99A9-8B4674D31866}">
      <dgm:prSet/>
      <dgm:spPr/>
      <dgm:t>
        <a:bodyPr/>
        <a:lstStyle/>
        <a:p>
          <a:endParaRPr lang="en-US"/>
        </a:p>
      </dgm:t>
    </dgm:pt>
    <dgm:pt modelId="{B008893D-0BC9-4BA6-971C-3F03054D3CED}" type="pres">
      <dgm:prSet presAssocID="{A16C085C-53ED-43E1-A783-7EF033E5DF09}" presName="linear" presStyleCnt="0">
        <dgm:presLayoutVars>
          <dgm:animLvl val="lvl"/>
          <dgm:resizeHandles val="exact"/>
        </dgm:presLayoutVars>
      </dgm:prSet>
      <dgm:spPr/>
    </dgm:pt>
    <dgm:pt modelId="{A001A3F3-ABED-4983-AF69-61862AFB848A}" type="pres">
      <dgm:prSet presAssocID="{47F5B809-6453-4939-BD28-4B6E067C3D57}" presName="parentText" presStyleLbl="node1" presStyleIdx="0" presStyleCnt="4">
        <dgm:presLayoutVars>
          <dgm:chMax val="0"/>
          <dgm:bulletEnabled val="1"/>
        </dgm:presLayoutVars>
      </dgm:prSet>
      <dgm:spPr/>
    </dgm:pt>
    <dgm:pt modelId="{54957240-754C-4229-8463-9077FA180831}" type="pres">
      <dgm:prSet presAssocID="{95718D5F-629B-4B7D-B742-40023C2082EA}" presName="spacer" presStyleCnt="0"/>
      <dgm:spPr/>
    </dgm:pt>
    <dgm:pt modelId="{97902B47-6596-4F0A-A774-F054DC727F1D}" type="pres">
      <dgm:prSet presAssocID="{BCA9B0B2-B8E3-416C-96C0-B3103BD261BD}" presName="parentText" presStyleLbl="node1" presStyleIdx="1" presStyleCnt="4">
        <dgm:presLayoutVars>
          <dgm:chMax val="0"/>
          <dgm:bulletEnabled val="1"/>
        </dgm:presLayoutVars>
      </dgm:prSet>
      <dgm:spPr/>
    </dgm:pt>
    <dgm:pt modelId="{1D37BC96-8607-418F-A1B5-18D47DCD3CB4}" type="pres">
      <dgm:prSet presAssocID="{662ED6E8-CA43-4655-BFFA-36F647564A78}" presName="spacer" presStyleCnt="0"/>
      <dgm:spPr/>
    </dgm:pt>
    <dgm:pt modelId="{F34D15EE-E852-404B-B4D1-6B741462918F}" type="pres">
      <dgm:prSet presAssocID="{306455F8-C7A9-4657-8FC6-251148E3A346}" presName="parentText" presStyleLbl="node1" presStyleIdx="2" presStyleCnt="4">
        <dgm:presLayoutVars>
          <dgm:chMax val="0"/>
          <dgm:bulletEnabled val="1"/>
        </dgm:presLayoutVars>
      </dgm:prSet>
      <dgm:spPr/>
    </dgm:pt>
    <dgm:pt modelId="{FA990C8E-13CA-4724-8569-3294847678F3}" type="pres">
      <dgm:prSet presAssocID="{7C7F9856-6029-432D-A43A-12843E9FF298}" presName="spacer" presStyleCnt="0"/>
      <dgm:spPr/>
    </dgm:pt>
    <dgm:pt modelId="{8313CC7B-D50F-4E2F-B134-47056CDC763C}" type="pres">
      <dgm:prSet presAssocID="{DD5867F8-7923-4A5F-AAB8-25B6B1FD851E}" presName="parentText" presStyleLbl="node1" presStyleIdx="3" presStyleCnt="4">
        <dgm:presLayoutVars>
          <dgm:chMax val="0"/>
          <dgm:bulletEnabled val="1"/>
        </dgm:presLayoutVars>
      </dgm:prSet>
      <dgm:spPr/>
    </dgm:pt>
  </dgm:ptLst>
  <dgm:cxnLst>
    <dgm:cxn modelId="{C7BC0E20-AAA5-4FE2-8B32-1E972B66878F}" type="presOf" srcId="{DD5867F8-7923-4A5F-AAB8-25B6B1FD851E}" destId="{8313CC7B-D50F-4E2F-B134-47056CDC763C}" srcOrd="0" destOrd="0" presId="urn:microsoft.com/office/officeart/2005/8/layout/vList2"/>
    <dgm:cxn modelId="{AE557C33-D698-44B2-93B0-06D6E6AB777A}" type="presOf" srcId="{306455F8-C7A9-4657-8FC6-251148E3A346}" destId="{F34D15EE-E852-404B-B4D1-6B741462918F}" srcOrd="0" destOrd="0" presId="urn:microsoft.com/office/officeart/2005/8/layout/vList2"/>
    <dgm:cxn modelId="{96A3C038-A2AD-4CE8-B61B-1D1D7A1C20D1}" type="presOf" srcId="{A16C085C-53ED-43E1-A783-7EF033E5DF09}" destId="{B008893D-0BC9-4BA6-971C-3F03054D3CED}" srcOrd="0" destOrd="0" presId="urn:microsoft.com/office/officeart/2005/8/layout/vList2"/>
    <dgm:cxn modelId="{D650643F-8BC1-4302-AB3B-19F7C0B275B6}" srcId="{A16C085C-53ED-43E1-A783-7EF033E5DF09}" destId="{306455F8-C7A9-4657-8FC6-251148E3A346}" srcOrd="2" destOrd="0" parTransId="{80F8C14D-C3EF-47B0-ACDC-4BA349B416E8}" sibTransId="{7C7F9856-6029-432D-A43A-12843E9FF298}"/>
    <dgm:cxn modelId="{7B34F844-3085-4B1C-A8C5-CFE14DE2E590}" srcId="{A16C085C-53ED-43E1-A783-7EF033E5DF09}" destId="{47F5B809-6453-4939-BD28-4B6E067C3D57}" srcOrd="0" destOrd="0" parTransId="{1B3F6518-07FD-4310-9817-CAA43025B604}" sibTransId="{95718D5F-629B-4B7D-B742-40023C2082EA}"/>
    <dgm:cxn modelId="{0F1D0457-E0C5-4F33-99A9-8B4674D31866}" srcId="{A16C085C-53ED-43E1-A783-7EF033E5DF09}" destId="{DD5867F8-7923-4A5F-AAB8-25B6B1FD851E}" srcOrd="3" destOrd="0" parTransId="{893129D0-E8E4-4D8C-B76D-6F23E53C6C4C}" sibTransId="{AF206990-28A3-4828-BD5F-EEA9A1A1A186}"/>
    <dgm:cxn modelId="{83E47197-57CA-46CF-AF70-B0525A40B76B}" type="presOf" srcId="{47F5B809-6453-4939-BD28-4B6E067C3D57}" destId="{A001A3F3-ABED-4983-AF69-61862AFB848A}" srcOrd="0" destOrd="0" presId="urn:microsoft.com/office/officeart/2005/8/layout/vList2"/>
    <dgm:cxn modelId="{52C6DED0-0B12-42A8-AA0D-A284B633060D}" srcId="{A16C085C-53ED-43E1-A783-7EF033E5DF09}" destId="{BCA9B0B2-B8E3-416C-96C0-B3103BD261BD}" srcOrd="1" destOrd="0" parTransId="{AA2EEB31-A6F6-41A2-BD9D-09B0F63065F8}" sibTransId="{662ED6E8-CA43-4655-BFFA-36F647564A78}"/>
    <dgm:cxn modelId="{8272FEDD-41D4-4667-908E-DE78857B5D57}" type="presOf" srcId="{BCA9B0B2-B8E3-416C-96C0-B3103BD261BD}" destId="{97902B47-6596-4F0A-A774-F054DC727F1D}" srcOrd="0" destOrd="0" presId="urn:microsoft.com/office/officeart/2005/8/layout/vList2"/>
    <dgm:cxn modelId="{1DD7397F-1908-4AC4-AC71-71D4B0866E78}" type="presParOf" srcId="{B008893D-0BC9-4BA6-971C-3F03054D3CED}" destId="{A001A3F3-ABED-4983-AF69-61862AFB848A}" srcOrd="0" destOrd="0" presId="urn:microsoft.com/office/officeart/2005/8/layout/vList2"/>
    <dgm:cxn modelId="{AF3C4CC2-3C46-4697-B64F-047C584FFDEB}" type="presParOf" srcId="{B008893D-0BC9-4BA6-971C-3F03054D3CED}" destId="{54957240-754C-4229-8463-9077FA180831}" srcOrd="1" destOrd="0" presId="urn:microsoft.com/office/officeart/2005/8/layout/vList2"/>
    <dgm:cxn modelId="{38121555-FB1A-40C3-B6AA-A2CB92A70770}" type="presParOf" srcId="{B008893D-0BC9-4BA6-971C-3F03054D3CED}" destId="{97902B47-6596-4F0A-A774-F054DC727F1D}" srcOrd="2" destOrd="0" presId="urn:microsoft.com/office/officeart/2005/8/layout/vList2"/>
    <dgm:cxn modelId="{CC9AF552-E1B0-48BA-8045-DB9176C90D8D}" type="presParOf" srcId="{B008893D-0BC9-4BA6-971C-3F03054D3CED}" destId="{1D37BC96-8607-418F-A1B5-18D47DCD3CB4}" srcOrd="3" destOrd="0" presId="urn:microsoft.com/office/officeart/2005/8/layout/vList2"/>
    <dgm:cxn modelId="{31FDC830-B29B-4A54-99E6-2B5653C6036C}" type="presParOf" srcId="{B008893D-0BC9-4BA6-971C-3F03054D3CED}" destId="{F34D15EE-E852-404B-B4D1-6B741462918F}" srcOrd="4" destOrd="0" presId="urn:microsoft.com/office/officeart/2005/8/layout/vList2"/>
    <dgm:cxn modelId="{2D315FAD-9473-4552-BD3C-5E56BD376840}" type="presParOf" srcId="{B008893D-0BC9-4BA6-971C-3F03054D3CED}" destId="{FA990C8E-13CA-4724-8569-3294847678F3}" srcOrd="5" destOrd="0" presId="urn:microsoft.com/office/officeart/2005/8/layout/vList2"/>
    <dgm:cxn modelId="{0560644A-F96A-4948-A821-C079CB21C82A}" type="presParOf" srcId="{B008893D-0BC9-4BA6-971C-3F03054D3CED}" destId="{8313CC7B-D50F-4E2F-B134-47056CDC763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C32E8E-16E8-461B-BC2C-9FCCB1822B02}"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6E60C297-A061-4487-ABF3-419AA2B78FD3}">
      <dgm:prSet/>
      <dgm:spPr/>
      <dgm:t>
        <a:bodyPr/>
        <a:lstStyle/>
        <a:p>
          <a:r>
            <a:rPr lang="en-US" dirty="0"/>
            <a:t>Higher flexibility, as clusters with different shapes can be taken into account</a:t>
          </a:r>
        </a:p>
      </dgm:t>
    </dgm:pt>
    <dgm:pt modelId="{5162D6B5-F8AD-4233-A575-BED56E418091}" type="parTrans" cxnId="{BD736FE4-A798-458B-8EF2-5F0A12C47B52}">
      <dgm:prSet/>
      <dgm:spPr/>
      <dgm:t>
        <a:bodyPr/>
        <a:lstStyle/>
        <a:p>
          <a:endParaRPr lang="en-US"/>
        </a:p>
      </dgm:t>
    </dgm:pt>
    <dgm:pt modelId="{2B378AF4-B168-4D97-8C94-0EAF8DB69350}" type="sibTrans" cxnId="{BD736FE4-A798-458B-8EF2-5F0A12C47B52}">
      <dgm:prSet phldrT="01" phldr="0"/>
      <dgm:spPr/>
      <dgm:t>
        <a:bodyPr/>
        <a:lstStyle/>
        <a:p>
          <a:r>
            <a:rPr lang="en-US"/>
            <a:t>01</a:t>
          </a:r>
        </a:p>
      </dgm:t>
    </dgm:pt>
    <dgm:pt modelId="{1A902FCE-9E9B-40B2-86DE-AE6E45BE7E29}">
      <dgm:prSet/>
      <dgm:spPr/>
      <dgm:t>
        <a:bodyPr/>
        <a:lstStyle/>
        <a:p>
          <a:r>
            <a:rPr lang="en-US" dirty="0"/>
            <a:t>Soft Classification</a:t>
          </a:r>
        </a:p>
      </dgm:t>
    </dgm:pt>
    <dgm:pt modelId="{0A1D5B08-4FDE-4469-BC84-A4D7D4CDB864}" type="parTrans" cxnId="{C9ACF441-91B4-4906-BD89-80B6A7E23FD2}">
      <dgm:prSet/>
      <dgm:spPr/>
      <dgm:t>
        <a:bodyPr/>
        <a:lstStyle/>
        <a:p>
          <a:endParaRPr lang="en-US"/>
        </a:p>
      </dgm:t>
    </dgm:pt>
    <dgm:pt modelId="{CF344231-B96E-4F58-9720-600DB2CEADF1}" type="sibTrans" cxnId="{C9ACF441-91B4-4906-BD89-80B6A7E23FD2}">
      <dgm:prSet phldrT="02" phldr="0"/>
      <dgm:spPr/>
      <dgm:t>
        <a:bodyPr/>
        <a:lstStyle/>
        <a:p>
          <a:r>
            <a:rPr lang="en-US"/>
            <a:t>02</a:t>
          </a:r>
        </a:p>
      </dgm:t>
    </dgm:pt>
    <dgm:pt modelId="{3ACCAD8E-181F-47BE-9CBB-ED761034B2D6}">
      <dgm:prSet phldr="0"/>
      <dgm:spPr/>
      <dgm:t>
        <a:bodyPr/>
        <a:lstStyle/>
        <a:p>
          <a:r>
            <a:rPr lang="en-US" b="0" dirty="0">
              <a:latin typeface="Aharoni"/>
            </a:rPr>
            <a:t> Robust to outliers</a:t>
          </a:r>
          <a:endParaRPr lang="en-US" dirty="0"/>
        </a:p>
      </dgm:t>
    </dgm:pt>
    <dgm:pt modelId="{C0415856-03A6-4047-B3CB-4479F200D3A5}" type="parTrans" cxnId="{25253D4D-06B1-4D12-AA7A-688F1DEDFAB6}">
      <dgm:prSet/>
      <dgm:spPr/>
      <dgm:t>
        <a:bodyPr/>
        <a:lstStyle/>
        <a:p>
          <a:endParaRPr lang="en-US"/>
        </a:p>
      </dgm:t>
    </dgm:pt>
    <dgm:pt modelId="{7E5DE064-AFDA-4E3C-948C-3C406C441908}" type="sibTrans" cxnId="{25253D4D-06B1-4D12-AA7A-688F1DEDFAB6}">
      <dgm:prSet phldrT="03" phldr="0"/>
      <dgm:spPr/>
      <dgm:t>
        <a:bodyPr/>
        <a:lstStyle/>
        <a:p>
          <a:r>
            <a:rPr lang="en-US"/>
            <a:t>03</a:t>
          </a:r>
        </a:p>
      </dgm:t>
    </dgm:pt>
    <dgm:pt modelId="{E60B3DCF-C018-40A6-BC5C-05CAAD74CADE}" type="pres">
      <dgm:prSet presAssocID="{B2C32E8E-16E8-461B-BC2C-9FCCB1822B02}" presName="Name0" presStyleCnt="0">
        <dgm:presLayoutVars>
          <dgm:animLvl val="lvl"/>
          <dgm:resizeHandles val="exact"/>
        </dgm:presLayoutVars>
      </dgm:prSet>
      <dgm:spPr/>
    </dgm:pt>
    <dgm:pt modelId="{78AC0014-1BFE-4CBA-A7A6-75116D7BB908}" type="pres">
      <dgm:prSet presAssocID="{6E60C297-A061-4487-ABF3-419AA2B78FD3}" presName="compositeNode" presStyleCnt="0">
        <dgm:presLayoutVars>
          <dgm:bulletEnabled val="1"/>
        </dgm:presLayoutVars>
      </dgm:prSet>
      <dgm:spPr/>
    </dgm:pt>
    <dgm:pt modelId="{3A268BC1-5E43-44C5-B301-0B142C515E35}" type="pres">
      <dgm:prSet presAssocID="{6E60C297-A061-4487-ABF3-419AA2B78FD3}" presName="bgRect" presStyleLbl="alignNode1" presStyleIdx="0" presStyleCnt="3"/>
      <dgm:spPr/>
    </dgm:pt>
    <dgm:pt modelId="{16427885-D22B-4B00-8F05-DCD4DC0939F0}" type="pres">
      <dgm:prSet presAssocID="{2B378AF4-B168-4D97-8C94-0EAF8DB69350}" presName="sibTransNodeRect" presStyleLbl="alignNode1" presStyleIdx="0" presStyleCnt="3">
        <dgm:presLayoutVars>
          <dgm:chMax val="0"/>
          <dgm:bulletEnabled val="1"/>
        </dgm:presLayoutVars>
      </dgm:prSet>
      <dgm:spPr/>
    </dgm:pt>
    <dgm:pt modelId="{C6813CCC-3BEA-4C34-AD15-DD57B642C192}" type="pres">
      <dgm:prSet presAssocID="{6E60C297-A061-4487-ABF3-419AA2B78FD3}" presName="nodeRect" presStyleLbl="alignNode1" presStyleIdx="0" presStyleCnt="3">
        <dgm:presLayoutVars>
          <dgm:bulletEnabled val="1"/>
        </dgm:presLayoutVars>
      </dgm:prSet>
      <dgm:spPr/>
    </dgm:pt>
    <dgm:pt modelId="{1D91267A-738B-44A9-9259-F7005B0CAA50}" type="pres">
      <dgm:prSet presAssocID="{2B378AF4-B168-4D97-8C94-0EAF8DB69350}" presName="sibTrans" presStyleCnt="0"/>
      <dgm:spPr/>
    </dgm:pt>
    <dgm:pt modelId="{622EBA14-0301-4EFC-98CB-24F3DEB9CE12}" type="pres">
      <dgm:prSet presAssocID="{1A902FCE-9E9B-40B2-86DE-AE6E45BE7E29}" presName="compositeNode" presStyleCnt="0">
        <dgm:presLayoutVars>
          <dgm:bulletEnabled val="1"/>
        </dgm:presLayoutVars>
      </dgm:prSet>
      <dgm:spPr/>
    </dgm:pt>
    <dgm:pt modelId="{2F0B796A-647A-45B1-9404-E98021836710}" type="pres">
      <dgm:prSet presAssocID="{1A902FCE-9E9B-40B2-86DE-AE6E45BE7E29}" presName="bgRect" presStyleLbl="alignNode1" presStyleIdx="1" presStyleCnt="3"/>
      <dgm:spPr/>
    </dgm:pt>
    <dgm:pt modelId="{31F8D818-D5E1-4DE1-9690-5C942DECBBB7}" type="pres">
      <dgm:prSet presAssocID="{CF344231-B96E-4F58-9720-600DB2CEADF1}" presName="sibTransNodeRect" presStyleLbl="alignNode1" presStyleIdx="1" presStyleCnt="3">
        <dgm:presLayoutVars>
          <dgm:chMax val="0"/>
          <dgm:bulletEnabled val="1"/>
        </dgm:presLayoutVars>
      </dgm:prSet>
      <dgm:spPr/>
    </dgm:pt>
    <dgm:pt modelId="{57DF344B-A049-4F75-ACD4-CBA0F513B6AE}" type="pres">
      <dgm:prSet presAssocID="{1A902FCE-9E9B-40B2-86DE-AE6E45BE7E29}" presName="nodeRect" presStyleLbl="alignNode1" presStyleIdx="1" presStyleCnt="3">
        <dgm:presLayoutVars>
          <dgm:bulletEnabled val="1"/>
        </dgm:presLayoutVars>
      </dgm:prSet>
      <dgm:spPr/>
    </dgm:pt>
    <dgm:pt modelId="{29244FEB-2FF4-47EC-8BEB-5E0DEDB838B8}" type="pres">
      <dgm:prSet presAssocID="{CF344231-B96E-4F58-9720-600DB2CEADF1}" presName="sibTrans" presStyleCnt="0"/>
      <dgm:spPr/>
    </dgm:pt>
    <dgm:pt modelId="{D09D7B39-335C-47C5-9EDE-A1D4F8344B2E}" type="pres">
      <dgm:prSet presAssocID="{3ACCAD8E-181F-47BE-9CBB-ED761034B2D6}" presName="compositeNode" presStyleCnt="0">
        <dgm:presLayoutVars>
          <dgm:bulletEnabled val="1"/>
        </dgm:presLayoutVars>
      </dgm:prSet>
      <dgm:spPr/>
    </dgm:pt>
    <dgm:pt modelId="{0B017405-9715-4041-B0CD-5C2F47FD507A}" type="pres">
      <dgm:prSet presAssocID="{3ACCAD8E-181F-47BE-9CBB-ED761034B2D6}" presName="bgRect" presStyleLbl="alignNode1" presStyleIdx="2" presStyleCnt="3"/>
      <dgm:spPr/>
    </dgm:pt>
    <dgm:pt modelId="{7790B70A-F026-4A69-8B96-026692819830}" type="pres">
      <dgm:prSet presAssocID="{7E5DE064-AFDA-4E3C-948C-3C406C441908}" presName="sibTransNodeRect" presStyleLbl="alignNode1" presStyleIdx="2" presStyleCnt="3">
        <dgm:presLayoutVars>
          <dgm:chMax val="0"/>
          <dgm:bulletEnabled val="1"/>
        </dgm:presLayoutVars>
      </dgm:prSet>
      <dgm:spPr/>
    </dgm:pt>
    <dgm:pt modelId="{922E2A99-50CB-4CE5-BC93-E48345E666F3}" type="pres">
      <dgm:prSet presAssocID="{3ACCAD8E-181F-47BE-9CBB-ED761034B2D6}" presName="nodeRect" presStyleLbl="alignNode1" presStyleIdx="2" presStyleCnt="3">
        <dgm:presLayoutVars>
          <dgm:bulletEnabled val="1"/>
        </dgm:presLayoutVars>
      </dgm:prSet>
      <dgm:spPr/>
    </dgm:pt>
  </dgm:ptLst>
  <dgm:cxnLst>
    <dgm:cxn modelId="{7C10830A-7CE3-4B83-94FE-EEFDDEDC0ABD}" type="presOf" srcId="{3ACCAD8E-181F-47BE-9CBB-ED761034B2D6}" destId="{0B017405-9715-4041-B0CD-5C2F47FD507A}" srcOrd="0" destOrd="0" presId="urn:microsoft.com/office/officeart/2016/7/layout/LinearBlockProcessNumbered"/>
    <dgm:cxn modelId="{DD48D93F-0946-4195-88CF-8E3DC3F9D185}" type="presOf" srcId="{CF344231-B96E-4F58-9720-600DB2CEADF1}" destId="{31F8D818-D5E1-4DE1-9690-5C942DECBBB7}" srcOrd="0" destOrd="0" presId="urn:microsoft.com/office/officeart/2016/7/layout/LinearBlockProcessNumbered"/>
    <dgm:cxn modelId="{C9ACF441-91B4-4906-BD89-80B6A7E23FD2}" srcId="{B2C32E8E-16E8-461B-BC2C-9FCCB1822B02}" destId="{1A902FCE-9E9B-40B2-86DE-AE6E45BE7E29}" srcOrd="1" destOrd="0" parTransId="{0A1D5B08-4FDE-4469-BC84-A4D7D4CDB864}" sibTransId="{CF344231-B96E-4F58-9720-600DB2CEADF1}"/>
    <dgm:cxn modelId="{25253D4D-06B1-4D12-AA7A-688F1DEDFAB6}" srcId="{B2C32E8E-16E8-461B-BC2C-9FCCB1822B02}" destId="{3ACCAD8E-181F-47BE-9CBB-ED761034B2D6}" srcOrd="2" destOrd="0" parTransId="{C0415856-03A6-4047-B3CB-4479F200D3A5}" sibTransId="{7E5DE064-AFDA-4E3C-948C-3C406C441908}"/>
    <dgm:cxn modelId="{32FBED79-F451-4458-911A-CEF07FC8370F}" type="presOf" srcId="{3ACCAD8E-181F-47BE-9CBB-ED761034B2D6}" destId="{922E2A99-50CB-4CE5-BC93-E48345E666F3}" srcOrd="1" destOrd="0" presId="urn:microsoft.com/office/officeart/2016/7/layout/LinearBlockProcessNumbered"/>
    <dgm:cxn modelId="{B54CC680-C699-4613-8429-723855193D71}" type="presOf" srcId="{7E5DE064-AFDA-4E3C-948C-3C406C441908}" destId="{7790B70A-F026-4A69-8B96-026692819830}" srcOrd="0" destOrd="0" presId="urn:microsoft.com/office/officeart/2016/7/layout/LinearBlockProcessNumbered"/>
    <dgm:cxn modelId="{94EA4E81-DA61-477E-9309-93888541C471}" type="presOf" srcId="{6E60C297-A061-4487-ABF3-419AA2B78FD3}" destId="{C6813CCC-3BEA-4C34-AD15-DD57B642C192}" srcOrd="1" destOrd="0" presId="urn:microsoft.com/office/officeart/2016/7/layout/LinearBlockProcessNumbered"/>
    <dgm:cxn modelId="{94EC3D8D-ED4D-4B32-8A7C-C78117D36AB8}" type="presOf" srcId="{2B378AF4-B168-4D97-8C94-0EAF8DB69350}" destId="{16427885-D22B-4B00-8F05-DCD4DC0939F0}" srcOrd="0" destOrd="0" presId="urn:microsoft.com/office/officeart/2016/7/layout/LinearBlockProcessNumbered"/>
    <dgm:cxn modelId="{708D40D6-A9D6-4FCC-81BE-249CC266523D}" type="presOf" srcId="{B2C32E8E-16E8-461B-BC2C-9FCCB1822B02}" destId="{E60B3DCF-C018-40A6-BC5C-05CAAD74CADE}" srcOrd="0" destOrd="0" presId="urn:microsoft.com/office/officeart/2016/7/layout/LinearBlockProcessNumbered"/>
    <dgm:cxn modelId="{245FC9DA-7989-410C-B5D3-249093F0FDA7}" type="presOf" srcId="{1A902FCE-9E9B-40B2-86DE-AE6E45BE7E29}" destId="{2F0B796A-647A-45B1-9404-E98021836710}" srcOrd="0" destOrd="0" presId="urn:microsoft.com/office/officeart/2016/7/layout/LinearBlockProcessNumbered"/>
    <dgm:cxn modelId="{BD736FE4-A798-458B-8EF2-5F0A12C47B52}" srcId="{B2C32E8E-16E8-461B-BC2C-9FCCB1822B02}" destId="{6E60C297-A061-4487-ABF3-419AA2B78FD3}" srcOrd="0" destOrd="0" parTransId="{5162D6B5-F8AD-4233-A575-BED56E418091}" sibTransId="{2B378AF4-B168-4D97-8C94-0EAF8DB69350}"/>
    <dgm:cxn modelId="{CFFDF5EF-8C89-4EFE-8BF4-D0C56B5D6B9F}" type="presOf" srcId="{6E60C297-A061-4487-ABF3-419AA2B78FD3}" destId="{3A268BC1-5E43-44C5-B301-0B142C515E35}" srcOrd="0" destOrd="0" presId="urn:microsoft.com/office/officeart/2016/7/layout/LinearBlockProcessNumbered"/>
    <dgm:cxn modelId="{CC2360FB-344F-48EA-A2E0-EF8DCE3F1C53}" type="presOf" srcId="{1A902FCE-9E9B-40B2-86DE-AE6E45BE7E29}" destId="{57DF344B-A049-4F75-ACD4-CBA0F513B6AE}" srcOrd="1" destOrd="0" presId="urn:microsoft.com/office/officeart/2016/7/layout/LinearBlockProcessNumbered"/>
    <dgm:cxn modelId="{DC439A4D-9F42-4B7D-A50E-735AAF8DF019}" type="presParOf" srcId="{E60B3DCF-C018-40A6-BC5C-05CAAD74CADE}" destId="{78AC0014-1BFE-4CBA-A7A6-75116D7BB908}" srcOrd="0" destOrd="0" presId="urn:microsoft.com/office/officeart/2016/7/layout/LinearBlockProcessNumbered"/>
    <dgm:cxn modelId="{A8B15DA1-DBCF-4964-BFE2-731F0B3CBD77}" type="presParOf" srcId="{78AC0014-1BFE-4CBA-A7A6-75116D7BB908}" destId="{3A268BC1-5E43-44C5-B301-0B142C515E35}" srcOrd="0" destOrd="0" presId="urn:microsoft.com/office/officeart/2016/7/layout/LinearBlockProcessNumbered"/>
    <dgm:cxn modelId="{CA893573-B4AC-48B9-BF97-D79454F7C100}" type="presParOf" srcId="{78AC0014-1BFE-4CBA-A7A6-75116D7BB908}" destId="{16427885-D22B-4B00-8F05-DCD4DC0939F0}" srcOrd="1" destOrd="0" presId="urn:microsoft.com/office/officeart/2016/7/layout/LinearBlockProcessNumbered"/>
    <dgm:cxn modelId="{3036FFD9-52DA-414C-B733-0AE70E389F95}" type="presParOf" srcId="{78AC0014-1BFE-4CBA-A7A6-75116D7BB908}" destId="{C6813CCC-3BEA-4C34-AD15-DD57B642C192}" srcOrd="2" destOrd="0" presId="urn:microsoft.com/office/officeart/2016/7/layout/LinearBlockProcessNumbered"/>
    <dgm:cxn modelId="{B9FA1E27-996E-487A-BB14-3647ADED86BA}" type="presParOf" srcId="{E60B3DCF-C018-40A6-BC5C-05CAAD74CADE}" destId="{1D91267A-738B-44A9-9259-F7005B0CAA50}" srcOrd="1" destOrd="0" presId="urn:microsoft.com/office/officeart/2016/7/layout/LinearBlockProcessNumbered"/>
    <dgm:cxn modelId="{9D6B2006-A775-4028-8645-B1B31CDB1BC2}" type="presParOf" srcId="{E60B3DCF-C018-40A6-BC5C-05CAAD74CADE}" destId="{622EBA14-0301-4EFC-98CB-24F3DEB9CE12}" srcOrd="2" destOrd="0" presId="urn:microsoft.com/office/officeart/2016/7/layout/LinearBlockProcessNumbered"/>
    <dgm:cxn modelId="{872099C7-61AC-42A0-8D5C-8DD81018BB43}" type="presParOf" srcId="{622EBA14-0301-4EFC-98CB-24F3DEB9CE12}" destId="{2F0B796A-647A-45B1-9404-E98021836710}" srcOrd="0" destOrd="0" presId="urn:microsoft.com/office/officeart/2016/7/layout/LinearBlockProcessNumbered"/>
    <dgm:cxn modelId="{A4F44C77-87A5-4B1A-9373-52E68A443327}" type="presParOf" srcId="{622EBA14-0301-4EFC-98CB-24F3DEB9CE12}" destId="{31F8D818-D5E1-4DE1-9690-5C942DECBBB7}" srcOrd="1" destOrd="0" presId="urn:microsoft.com/office/officeart/2016/7/layout/LinearBlockProcessNumbered"/>
    <dgm:cxn modelId="{3480002F-56E3-4631-B13E-DB334D1A11AC}" type="presParOf" srcId="{622EBA14-0301-4EFC-98CB-24F3DEB9CE12}" destId="{57DF344B-A049-4F75-ACD4-CBA0F513B6AE}" srcOrd="2" destOrd="0" presId="urn:microsoft.com/office/officeart/2016/7/layout/LinearBlockProcessNumbered"/>
    <dgm:cxn modelId="{E323D13D-FED0-4C5A-84BD-CE8B73A1289E}" type="presParOf" srcId="{E60B3DCF-C018-40A6-BC5C-05CAAD74CADE}" destId="{29244FEB-2FF4-47EC-8BEB-5E0DEDB838B8}" srcOrd="3" destOrd="0" presId="urn:microsoft.com/office/officeart/2016/7/layout/LinearBlockProcessNumbered"/>
    <dgm:cxn modelId="{414F575E-4980-4191-93E3-6A1D3DBAA4F8}" type="presParOf" srcId="{E60B3DCF-C018-40A6-BC5C-05CAAD74CADE}" destId="{D09D7B39-335C-47C5-9EDE-A1D4F8344B2E}" srcOrd="4" destOrd="0" presId="urn:microsoft.com/office/officeart/2016/7/layout/LinearBlockProcessNumbered"/>
    <dgm:cxn modelId="{E66FFF56-D1A0-488F-AD85-CCB47D919CEC}" type="presParOf" srcId="{D09D7B39-335C-47C5-9EDE-A1D4F8344B2E}" destId="{0B017405-9715-4041-B0CD-5C2F47FD507A}" srcOrd="0" destOrd="0" presId="urn:microsoft.com/office/officeart/2016/7/layout/LinearBlockProcessNumbered"/>
    <dgm:cxn modelId="{C60C846B-FE12-4F2A-BF6A-594EB9C463C6}" type="presParOf" srcId="{D09D7B39-335C-47C5-9EDE-A1D4F8344B2E}" destId="{7790B70A-F026-4A69-8B96-026692819830}" srcOrd="1" destOrd="0" presId="urn:microsoft.com/office/officeart/2016/7/layout/LinearBlockProcessNumbered"/>
    <dgm:cxn modelId="{EF1F50D5-B288-4033-A072-7E69C777D03B}" type="presParOf" srcId="{D09D7B39-335C-47C5-9EDE-A1D4F8344B2E}" destId="{922E2A99-50CB-4CE5-BC93-E48345E666F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C32E8E-16E8-461B-BC2C-9FCCB1822B02}"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6E60C297-A061-4487-ABF3-419AA2B78FD3}">
      <dgm:prSet phldr="0"/>
      <dgm:spPr/>
      <dgm:t>
        <a:bodyPr/>
        <a:lstStyle/>
        <a:p>
          <a:pPr rtl="0"/>
          <a:r>
            <a:rPr lang="en-US" b="0" dirty="0">
              <a:latin typeface="Aharoni"/>
            </a:rPr>
            <a:t>Limited number of components</a:t>
          </a:r>
          <a:endParaRPr lang="en-US" b="0" dirty="0"/>
        </a:p>
      </dgm:t>
    </dgm:pt>
    <dgm:pt modelId="{5162D6B5-F8AD-4233-A575-BED56E418091}" type="parTrans" cxnId="{BD736FE4-A798-458B-8EF2-5F0A12C47B52}">
      <dgm:prSet/>
      <dgm:spPr/>
      <dgm:t>
        <a:bodyPr/>
        <a:lstStyle/>
        <a:p>
          <a:endParaRPr lang="en-US"/>
        </a:p>
      </dgm:t>
    </dgm:pt>
    <dgm:pt modelId="{2B378AF4-B168-4D97-8C94-0EAF8DB69350}" type="sibTrans" cxnId="{BD736FE4-A798-458B-8EF2-5F0A12C47B52}">
      <dgm:prSet phldrT="01" phldr="0"/>
      <dgm:spPr/>
      <dgm:t>
        <a:bodyPr/>
        <a:lstStyle/>
        <a:p>
          <a:r>
            <a:rPr lang="en-US"/>
            <a:t>01</a:t>
          </a:r>
        </a:p>
      </dgm:t>
    </dgm:pt>
    <dgm:pt modelId="{1A902FCE-9E9B-40B2-86DE-AE6E45BE7E29}">
      <dgm:prSet phldr="0"/>
      <dgm:spPr/>
      <dgm:t>
        <a:bodyPr/>
        <a:lstStyle/>
        <a:p>
          <a:pPr rtl="0"/>
          <a:r>
            <a:rPr lang="en-US" dirty="0">
              <a:latin typeface="Aharoni"/>
            </a:rPr>
            <a:t>Slow as number of iterations have too happen to achieve convergence</a:t>
          </a:r>
          <a:endParaRPr lang="en-US" dirty="0"/>
        </a:p>
      </dgm:t>
    </dgm:pt>
    <dgm:pt modelId="{0A1D5B08-4FDE-4469-BC84-A4D7D4CDB864}" type="parTrans" cxnId="{C9ACF441-91B4-4906-BD89-80B6A7E23FD2}">
      <dgm:prSet/>
      <dgm:spPr/>
      <dgm:t>
        <a:bodyPr/>
        <a:lstStyle/>
        <a:p>
          <a:endParaRPr lang="en-US"/>
        </a:p>
      </dgm:t>
    </dgm:pt>
    <dgm:pt modelId="{CF344231-B96E-4F58-9720-600DB2CEADF1}" type="sibTrans" cxnId="{C9ACF441-91B4-4906-BD89-80B6A7E23FD2}">
      <dgm:prSet phldrT="02" phldr="0"/>
      <dgm:spPr/>
      <dgm:t>
        <a:bodyPr/>
        <a:lstStyle/>
        <a:p>
          <a:r>
            <a:rPr lang="en-US"/>
            <a:t>02</a:t>
          </a:r>
        </a:p>
      </dgm:t>
    </dgm:pt>
    <dgm:pt modelId="{3ACCAD8E-181F-47BE-9CBB-ED761034B2D6}">
      <dgm:prSet phldr="0"/>
      <dgm:spPr/>
      <dgm:t>
        <a:bodyPr/>
        <a:lstStyle/>
        <a:p>
          <a:pPr rtl="0"/>
          <a:r>
            <a:rPr lang="en-US" b="0" dirty="0">
              <a:latin typeface="Aharoni"/>
            </a:rPr>
            <a:t> </a:t>
          </a:r>
          <a:r>
            <a:rPr lang="en-US" dirty="0">
              <a:latin typeface="Aharoni"/>
            </a:rPr>
            <a:t>Only number of components that are accessible will be used</a:t>
          </a:r>
          <a:endParaRPr lang="en-US" dirty="0"/>
        </a:p>
      </dgm:t>
    </dgm:pt>
    <dgm:pt modelId="{C0415856-03A6-4047-B3CB-4479F200D3A5}" type="parTrans" cxnId="{25253D4D-06B1-4D12-AA7A-688F1DEDFAB6}">
      <dgm:prSet/>
      <dgm:spPr/>
      <dgm:t>
        <a:bodyPr/>
        <a:lstStyle/>
        <a:p>
          <a:endParaRPr lang="en-US"/>
        </a:p>
      </dgm:t>
    </dgm:pt>
    <dgm:pt modelId="{7E5DE064-AFDA-4E3C-948C-3C406C441908}" type="sibTrans" cxnId="{25253D4D-06B1-4D12-AA7A-688F1DEDFAB6}">
      <dgm:prSet phldrT="03" phldr="0"/>
      <dgm:spPr/>
      <dgm:t>
        <a:bodyPr/>
        <a:lstStyle/>
        <a:p>
          <a:r>
            <a:rPr lang="en-US"/>
            <a:t>03</a:t>
          </a:r>
        </a:p>
      </dgm:t>
    </dgm:pt>
    <dgm:pt modelId="{E60B3DCF-C018-40A6-BC5C-05CAAD74CADE}" type="pres">
      <dgm:prSet presAssocID="{B2C32E8E-16E8-461B-BC2C-9FCCB1822B02}" presName="Name0" presStyleCnt="0">
        <dgm:presLayoutVars>
          <dgm:animLvl val="lvl"/>
          <dgm:resizeHandles val="exact"/>
        </dgm:presLayoutVars>
      </dgm:prSet>
      <dgm:spPr/>
    </dgm:pt>
    <dgm:pt modelId="{78AC0014-1BFE-4CBA-A7A6-75116D7BB908}" type="pres">
      <dgm:prSet presAssocID="{6E60C297-A061-4487-ABF3-419AA2B78FD3}" presName="compositeNode" presStyleCnt="0">
        <dgm:presLayoutVars>
          <dgm:bulletEnabled val="1"/>
        </dgm:presLayoutVars>
      </dgm:prSet>
      <dgm:spPr/>
    </dgm:pt>
    <dgm:pt modelId="{3A268BC1-5E43-44C5-B301-0B142C515E35}" type="pres">
      <dgm:prSet presAssocID="{6E60C297-A061-4487-ABF3-419AA2B78FD3}" presName="bgRect" presStyleLbl="alignNode1" presStyleIdx="0" presStyleCnt="3"/>
      <dgm:spPr/>
    </dgm:pt>
    <dgm:pt modelId="{16427885-D22B-4B00-8F05-DCD4DC0939F0}" type="pres">
      <dgm:prSet presAssocID="{2B378AF4-B168-4D97-8C94-0EAF8DB69350}" presName="sibTransNodeRect" presStyleLbl="alignNode1" presStyleIdx="0" presStyleCnt="3">
        <dgm:presLayoutVars>
          <dgm:chMax val="0"/>
          <dgm:bulletEnabled val="1"/>
        </dgm:presLayoutVars>
      </dgm:prSet>
      <dgm:spPr/>
    </dgm:pt>
    <dgm:pt modelId="{C6813CCC-3BEA-4C34-AD15-DD57B642C192}" type="pres">
      <dgm:prSet presAssocID="{6E60C297-A061-4487-ABF3-419AA2B78FD3}" presName="nodeRect" presStyleLbl="alignNode1" presStyleIdx="0" presStyleCnt="3">
        <dgm:presLayoutVars>
          <dgm:bulletEnabled val="1"/>
        </dgm:presLayoutVars>
      </dgm:prSet>
      <dgm:spPr/>
    </dgm:pt>
    <dgm:pt modelId="{1D91267A-738B-44A9-9259-F7005B0CAA50}" type="pres">
      <dgm:prSet presAssocID="{2B378AF4-B168-4D97-8C94-0EAF8DB69350}" presName="sibTrans" presStyleCnt="0"/>
      <dgm:spPr/>
    </dgm:pt>
    <dgm:pt modelId="{622EBA14-0301-4EFC-98CB-24F3DEB9CE12}" type="pres">
      <dgm:prSet presAssocID="{1A902FCE-9E9B-40B2-86DE-AE6E45BE7E29}" presName="compositeNode" presStyleCnt="0">
        <dgm:presLayoutVars>
          <dgm:bulletEnabled val="1"/>
        </dgm:presLayoutVars>
      </dgm:prSet>
      <dgm:spPr/>
    </dgm:pt>
    <dgm:pt modelId="{2F0B796A-647A-45B1-9404-E98021836710}" type="pres">
      <dgm:prSet presAssocID="{1A902FCE-9E9B-40B2-86DE-AE6E45BE7E29}" presName="bgRect" presStyleLbl="alignNode1" presStyleIdx="1" presStyleCnt="3"/>
      <dgm:spPr/>
    </dgm:pt>
    <dgm:pt modelId="{31F8D818-D5E1-4DE1-9690-5C942DECBBB7}" type="pres">
      <dgm:prSet presAssocID="{CF344231-B96E-4F58-9720-600DB2CEADF1}" presName="sibTransNodeRect" presStyleLbl="alignNode1" presStyleIdx="1" presStyleCnt="3">
        <dgm:presLayoutVars>
          <dgm:chMax val="0"/>
          <dgm:bulletEnabled val="1"/>
        </dgm:presLayoutVars>
      </dgm:prSet>
      <dgm:spPr/>
    </dgm:pt>
    <dgm:pt modelId="{57DF344B-A049-4F75-ACD4-CBA0F513B6AE}" type="pres">
      <dgm:prSet presAssocID="{1A902FCE-9E9B-40B2-86DE-AE6E45BE7E29}" presName="nodeRect" presStyleLbl="alignNode1" presStyleIdx="1" presStyleCnt="3">
        <dgm:presLayoutVars>
          <dgm:bulletEnabled val="1"/>
        </dgm:presLayoutVars>
      </dgm:prSet>
      <dgm:spPr/>
    </dgm:pt>
    <dgm:pt modelId="{29244FEB-2FF4-47EC-8BEB-5E0DEDB838B8}" type="pres">
      <dgm:prSet presAssocID="{CF344231-B96E-4F58-9720-600DB2CEADF1}" presName="sibTrans" presStyleCnt="0"/>
      <dgm:spPr/>
    </dgm:pt>
    <dgm:pt modelId="{D09D7B39-335C-47C5-9EDE-A1D4F8344B2E}" type="pres">
      <dgm:prSet presAssocID="{3ACCAD8E-181F-47BE-9CBB-ED761034B2D6}" presName="compositeNode" presStyleCnt="0">
        <dgm:presLayoutVars>
          <dgm:bulletEnabled val="1"/>
        </dgm:presLayoutVars>
      </dgm:prSet>
      <dgm:spPr/>
    </dgm:pt>
    <dgm:pt modelId="{0B017405-9715-4041-B0CD-5C2F47FD507A}" type="pres">
      <dgm:prSet presAssocID="{3ACCAD8E-181F-47BE-9CBB-ED761034B2D6}" presName="bgRect" presStyleLbl="alignNode1" presStyleIdx="2" presStyleCnt="3"/>
      <dgm:spPr/>
    </dgm:pt>
    <dgm:pt modelId="{7790B70A-F026-4A69-8B96-026692819830}" type="pres">
      <dgm:prSet presAssocID="{7E5DE064-AFDA-4E3C-948C-3C406C441908}" presName="sibTransNodeRect" presStyleLbl="alignNode1" presStyleIdx="2" presStyleCnt="3">
        <dgm:presLayoutVars>
          <dgm:chMax val="0"/>
          <dgm:bulletEnabled val="1"/>
        </dgm:presLayoutVars>
      </dgm:prSet>
      <dgm:spPr/>
    </dgm:pt>
    <dgm:pt modelId="{922E2A99-50CB-4CE5-BC93-E48345E666F3}" type="pres">
      <dgm:prSet presAssocID="{3ACCAD8E-181F-47BE-9CBB-ED761034B2D6}" presName="nodeRect" presStyleLbl="alignNode1" presStyleIdx="2" presStyleCnt="3">
        <dgm:presLayoutVars>
          <dgm:bulletEnabled val="1"/>
        </dgm:presLayoutVars>
      </dgm:prSet>
      <dgm:spPr/>
    </dgm:pt>
  </dgm:ptLst>
  <dgm:cxnLst>
    <dgm:cxn modelId="{AB65DA08-8A18-4637-8332-4BD30E10E11D}" type="presOf" srcId="{7E5DE064-AFDA-4E3C-948C-3C406C441908}" destId="{7790B70A-F026-4A69-8B96-026692819830}" srcOrd="0" destOrd="0" presId="urn:microsoft.com/office/officeart/2016/7/layout/LinearBlockProcessNumbered"/>
    <dgm:cxn modelId="{FD433712-6345-4E4A-A341-FA4C16657059}" type="presOf" srcId="{6E60C297-A061-4487-ABF3-419AA2B78FD3}" destId="{3A268BC1-5E43-44C5-B301-0B142C515E35}" srcOrd="0" destOrd="0" presId="urn:microsoft.com/office/officeart/2016/7/layout/LinearBlockProcessNumbered"/>
    <dgm:cxn modelId="{1BC19021-E638-437C-8FC4-F0786C036759}" type="presOf" srcId="{6E60C297-A061-4487-ABF3-419AA2B78FD3}" destId="{C6813CCC-3BEA-4C34-AD15-DD57B642C192}" srcOrd="1" destOrd="0" presId="urn:microsoft.com/office/officeart/2016/7/layout/LinearBlockProcessNumbered"/>
    <dgm:cxn modelId="{EE99685F-4A33-494E-92E3-5F3684137D07}" type="presOf" srcId="{3ACCAD8E-181F-47BE-9CBB-ED761034B2D6}" destId="{0B017405-9715-4041-B0CD-5C2F47FD507A}" srcOrd="0" destOrd="0" presId="urn:microsoft.com/office/officeart/2016/7/layout/LinearBlockProcessNumbered"/>
    <dgm:cxn modelId="{C9ACF441-91B4-4906-BD89-80B6A7E23FD2}" srcId="{B2C32E8E-16E8-461B-BC2C-9FCCB1822B02}" destId="{1A902FCE-9E9B-40B2-86DE-AE6E45BE7E29}" srcOrd="1" destOrd="0" parTransId="{0A1D5B08-4FDE-4469-BC84-A4D7D4CDB864}" sibTransId="{CF344231-B96E-4F58-9720-600DB2CEADF1}"/>
    <dgm:cxn modelId="{25253D4D-06B1-4D12-AA7A-688F1DEDFAB6}" srcId="{B2C32E8E-16E8-461B-BC2C-9FCCB1822B02}" destId="{3ACCAD8E-181F-47BE-9CBB-ED761034B2D6}" srcOrd="2" destOrd="0" parTransId="{C0415856-03A6-4047-B3CB-4479F200D3A5}" sibTransId="{7E5DE064-AFDA-4E3C-948C-3C406C441908}"/>
    <dgm:cxn modelId="{3260EA6D-127D-41C3-AAF9-754C8B1FFA98}" type="presOf" srcId="{3ACCAD8E-181F-47BE-9CBB-ED761034B2D6}" destId="{922E2A99-50CB-4CE5-BC93-E48345E666F3}" srcOrd="1" destOrd="0" presId="urn:microsoft.com/office/officeart/2016/7/layout/LinearBlockProcessNumbered"/>
    <dgm:cxn modelId="{9A8D2754-E413-450B-9C3F-1E56355D81D9}" type="presOf" srcId="{CF344231-B96E-4F58-9720-600DB2CEADF1}" destId="{31F8D818-D5E1-4DE1-9690-5C942DECBBB7}" srcOrd="0" destOrd="0" presId="urn:microsoft.com/office/officeart/2016/7/layout/LinearBlockProcessNumbered"/>
    <dgm:cxn modelId="{70C9EBA2-F7EF-45C4-9EE3-B9A3DD6F427F}" type="presOf" srcId="{2B378AF4-B168-4D97-8C94-0EAF8DB69350}" destId="{16427885-D22B-4B00-8F05-DCD4DC0939F0}" srcOrd="0" destOrd="0" presId="urn:microsoft.com/office/officeart/2016/7/layout/LinearBlockProcessNumbered"/>
    <dgm:cxn modelId="{D372E8CE-E2E8-4E0B-BECD-C9A3CED02F91}" type="presOf" srcId="{B2C32E8E-16E8-461B-BC2C-9FCCB1822B02}" destId="{E60B3DCF-C018-40A6-BC5C-05CAAD74CADE}" srcOrd="0" destOrd="0" presId="urn:microsoft.com/office/officeart/2016/7/layout/LinearBlockProcessNumbered"/>
    <dgm:cxn modelId="{061D23E1-D475-4CBC-8649-948948BEC85C}" type="presOf" srcId="{1A902FCE-9E9B-40B2-86DE-AE6E45BE7E29}" destId="{57DF344B-A049-4F75-ACD4-CBA0F513B6AE}" srcOrd="1" destOrd="0" presId="urn:microsoft.com/office/officeart/2016/7/layout/LinearBlockProcessNumbered"/>
    <dgm:cxn modelId="{BD736FE4-A798-458B-8EF2-5F0A12C47B52}" srcId="{B2C32E8E-16E8-461B-BC2C-9FCCB1822B02}" destId="{6E60C297-A061-4487-ABF3-419AA2B78FD3}" srcOrd="0" destOrd="0" parTransId="{5162D6B5-F8AD-4233-A575-BED56E418091}" sibTransId="{2B378AF4-B168-4D97-8C94-0EAF8DB69350}"/>
    <dgm:cxn modelId="{1CE911FA-0D46-413A-AD4D-826A18B3E011}" type="presOf" srcId="{1A902FCE-9E9B-40B2-86DE-AE6E45BE7E29}" destId="{2F0B796A-647A-45B1-9404-E98021836710}" srcOrd="0" destOrd="0" presId="urn:microsoft.com/office/officeart/2016/7/layout/LinearBlockProcessNumbered"/>
    <dgm:cxn modelId="{659491BF-1397-4346-8026-6A2F1AC95365}" type="presParOf" srcId="{E60B3DCF-C018-40A6-BC5C-05CAAD74CADE}" destId="{78AC0014-1BFE-4CBA-A7A6-75116D7BB908}" srcOrd="0" destOrd="0" presId="urn:microsoft.com/office/officeart/2016/7/layout/LinearBlockProcessNumbered"/>
    <dgm:cxn modelId="{C62ED49D-B309-4A41-AD70-0F3AE16C45B0}" type="presParOf" srcId="{78AC0014-1BFE-4CBA-A7A6-75116D7BB908}" destId="{3A268BC1-5E43-44C5-B301-0B142C515E35}" srcOrd="0" destOrd="0" presId="urn:microsoft.com/office/officeart/2016/7/layout/LinearBlockProcessNumbered"/>
    <dgm:cxn modelId="{7AFEBB0D-C8F4-44E6-BB48-17410BC7607D}" type="presParOf" srcId="{78AC0014-1BFE-4CBA-A7A6-75116D7BB908}" destId="{16427885-D22B-4B00-8F05-DCD4DC0939F0}" srcOrd="1" destOrd="0" presId="urn:microsoft.com/office/officeart/2016/7/layout/LinearBlockProcessNumbered"/>
    <dgm:cxn modelId="{171BAEDF-3BDF-4606-AD5B-4C6FE4EE69DC}" type="presParOf" srcId="{78AC0014-1BFE-4CBA-A7A6-75116D7BB908}" destId="{C6813CCC-3BEA-4C34-AD15-DD57B642C192}" srcOrd="2" destOrd="0" presId="urn:microsoft.com/office/officeart/2016/7/layout/LinearBlockProcessNumbered"/>
    <dgm:cxn modelId="{7503CF72-2754-4F2A-BF48-B1E342E1FF12}" type="presParOf" srcId="{E60B3DCF-C018-40A6-BC5C-05CAAD74CADE}" destId="{1D91267A-738B-44A9-9259-F7005B0CAA50}" srcOrd="1" destOrd="0" presId="urn:microsoft.com/office/officeart/2016/7/layout/LinearBlockProcessNumbered"/>
    <dgm:cxn modelId="{9883F671-8EFE-4F05-B946-370A19A169EF}" type="presParOf" srcId="{E60B3DCF-C018-40A6-BC5C-05CAAD74CADE}" destId="{622EBA14-0301-4EFC-98CB-24F3DEB9CE12}" srcOrd="2" destOrd="0" presId="urn:microsoft.com/office/officeart/2016/7/layout/LinearBlockProcessNumbered"/>
    <dgm:cxn modelId="{F9BD6CC1-B901-426C-8C2F-854AD401D7FE}" type="presParOf" srcId="{622EBA14-0301-4EFC-98CB-24F3DEB9CE12}" destId="{2F0B796A-647A-45B1-9404-E98021836710}" srcOrd="0" destOrd="0" presId="urn:microsoft.com/office/officeart/2016/7/layout/LinearBlockProcessNumbered"/>
    <dgm:cxn modelId="{F9F203CE-A917-4632-88B0-C7C89D64FB5B}" type="presParOf" srcId="{622EBA14-0301-4EFC-98CB-24F3DEB9CE12}" destId="{31F8D818-D5E1-4DE1-9690-5C942DECBBB7}" srcOrd="1" destOrd="0" presId="urn:microsoft.com/office/officeart/2016/7/layout/LinearBlockProcessNumbered"/>
    <dgm:cxn modelId="{B79652CD-2E8A-488C-AE59-620B32621362}" type="presParOf" srcId="{622EBA14-0301-4EFC-98CB-24F3DEB9CE12}" destId="{57DF344B-A049-4F75-ACD4-CBA0F513B6AE}" srcOrd="2" destOrd="0" presId="urn:microsoft.com/office/officeart/2016/7/layout/LinearBlockProcessNumbered"/>
    <dgm:cxn modelId="{EEFA6138-58AD-4083-9D77-3447131BEEA0}" type="presParOf" srcId="{E60B3DCF-C018-40A6-BC5C-05CAAD74CADE}" destId="{29244FEB-2FF4-47EC-8BEB-5E0DEDB838B8}" srcOrd="3" destOrd="0" presId="urn:microsoft.com/office/officeart/2016/7/layout/LinearBlockProcessNumbered"/>
    <dgm:cxn modelId="{989F4C68-BDF9-425D-B044-2C4A23CEF695}" type="presParOf" srcId="{E60B3DCF-C018-40A6-BC5C-05CAAD74CADE}" destId="{D09D7B39-335C-47C5-9EDE-A1D4F8344B2E}" srcOrd="4" destOrd="0" presId="urn:microsoft.com/office/officeart/2016/7/layout/LinearBlockProcessNumbered"/>
    <dgm:cxn modelId="{71307826-37F2-4890-AB48-3BA25222C855}" type="presParOf" srcId="{D09D7B39-335C-47C5-9EDE-A1D4F8344B2E}" destId="{0B017405-9715-4041-B0CD-5C2F47FD507A}" srcOrd="0" destOrd="0" presId="urn:microsoft.com/office/officeart/2016/7/layout/LinearBlockProcessNumbered"/>
    <dgm:cxn modelId="{95617060-635C-442E-84A2-921BD3DADF1C}" type="presParOf" srcId="{D09D7B39-335C-47C5-9EDE-A1D4F8344B2E}" destId="{7790B70A-F026-4A69-8B96-026692819830}" srcOrd="1" destOrd="0" presId="urn:microsoft.com/office/officeart/2016/7/layout/LinearBlockProcessNumbered"/>
    <dgm:cxn modelId="{F07F88CE-1830-4D0C-B17A-E18F35D35300}" type="presParOf" srcId="{D09D7B39-335C-47C5-9EDE-A1D4F8344B2E}" destId="{922E2A99-50CB-4CE5-BC93-E48345E666F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CA30A-27E8-443E-B786-B9079C3CF7E4}">
      <dsp:nvSpPr>
        <dsp:cNvPr id="0" name=""/>
        <dsp:cNvSpPr/>
      </dsp:nvSpPr>
      <dsp:spPr>
        <a:xfrm>
          <a:off x="0" y="429"/>
          <a:ext cx="10520245" cy="100454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7FBAF-99EF-4BE4-BC20-B14A142944BD}">
      <dsp:nvSpPr>
        <dsp:cNvPr id="0" name=""/>
        <dsp:cNvSpPr/>
      </dsp:nvSpPr>
      <dsp:spPr>
        <a:xfrm>
          <a:off x="303875" y="226452"/>
          <a:ext cx="552500" cy="55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4DE07E-2817-4AA1-BCAD-D2250FC88D16}">
      <dsp:nvSpPr>
        <dsp:cNvPr id="0" name=""/>
        <dsp:cNvSpPr/>
      </dsp:nvSpPr>
      <dsp:spPr>
        <a:xfrm>
          <a:off x="1160251" y="429"/>
          <a:ext cx="9359994" cy="1004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14" tIns="106314" rIns="106314" bIns="106314" numCol="1" spcCol="1270" anchor="ctr" anchorCtr="0">
          <a:noAutofit/>
        </a:bodyPr>
        <a:lstStyle/>
        <a:p>
          <a:pPr marL="0" lvl="0" indent="0" algn="l" defTabSz="1111250">
            <a:lnSpc>
              <a:spcPct val="100000"/>
            </a:lnSpc>
            <a:spcBef>
              <a:spcPct val="0"/>
            </a:spcBef>
            <a:spcAft>
              <a:spcPct val="35000"/>
            </a:spcAft>
            <a:buNone/>
          </a:pPr>
          <a:r>
            <a:rPr lang="en-US" sz="2500" kern="1200" dirty="0"/>
            <a:t>Gaussian Mixtures </a:t>
          </a:r>
          <a:r>
            <a:rPr lang="en-US" sz="2500" kern="1200" dirty="0">
              <a:latin typeface="Calibri Light" panose="020F0302020204030204"/>
            </a:rPr>
            <a:t>is a </a:t>
          </a:r>
          <a:r>
            <a:rPr lang="en-US" sz="2500" kern="1200" dirty="0"/>
            <a:t> Machine learning algorithm</a:t>
          </a:r>
        </a:p>
      </dsp:txBody>
      <dsp:txXfrm>
        <a:off x="1160251" y="429"/>
        <a:ext cx="9359994" cy="1004546"/>
      </dsp:txXfrm>
    </dsp:sp>
    <dsp:sp modelId="{724217B7-2904-4DD0-80EE-02F27D8397E3}">
      <dsp:nvSpPr>
        <dsp:cNvPr id="0" name=""/>
        <dsp:cNvSpPr/>
      </dsp:nvSpPr>
      <dsp:spPr>
        <a:xfrm>
          <a:off x="0" y="1256112"/>
          <a:ext cx="10520245" cy="100454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36F14-3885-4145-AC25-A71F5D70B7D4}">
      <dsp:nvSpPr>
        <dsp:cNvPr id="0" name=""/>
        <dsp:cNvSpPr/>
      </dsp:nvSpPr>
      <dsp:spPr>
        <a:xfrm>
          <a:off x="303875" y="1482135"/>
          <a:ext cx="552500" cy="55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305EB-430F-41DD-9FDF-13D670BD0944}">
      <dsp:nvSpPr>
        <dsp:cNvPr id="0" name=""/>
        <dsp:cNvSpPr/>
      </dsp:nvSpPr>
      <dsp:spPr>
        <a:xfrm>
          <a:off x="1160251" y="1256112"/>
          <a:ext cx="9359994" cy="1004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14" tIns="106314" rIns="106314" bIns="106314" numCol="1" spcCol="1270" anchor="ctr" anchorCtr="0">
          <a:noAutofit/>
        </a:bodyPr>
        <a:lstStyle/>
        <a:p>
          <a:pPr marL="0" lvl="0" indent="0" algn="l" defTabSz="1111250">
            <a:lnSpc>
              <a:spcPct val="100000"/>
            </a:lnSpc>
            <a:spcBef>
              <a:spcPct val="0"/>
            </a:spcBef>
            <a:spcAft>
              <a:spcPct val="35000"/>
            </a:spcAft>
            <a:buNone/>
          </a:pPr>
          <a:r>
            <a:rPr lang="en-US" sz="2500" kern="1200" dirty="0"/>
            <a:t>With the help of this model</a:t>
          </a:r>
          <a:r>
            <a:rPr lang="en-US" sz="2500" kern="1200" dirty="0">
              <a:latin typeface="Aharoni"/>
            </a:rPr>
            <a:t>,</a:t>
          </a:r>
          <a:r>
            <a:rPr lang="en-US" sz="2500" kern="1200" dirty="0"/>
            <a:t> data can be classified into various categories</a:t>
          </a:r>
        </a:p>
      </dsp:txBody>
      <dsp:txXfrm>
        <a:off x="1160251" y="1256112"/>
        <a:ext cx="9359994" cy="1004546"/>
      </dsp:txXfrm>
    </dsp:sp>
    <dsp:sp modelId="{12370FDE-D635-4AE4-AE35-E5C831855A86}">
      <dsp:nvSpPr>
        <dsp:cNvPr id="0" name=""/>
        <dsp:cNvSpPr/>
      </dsp:nvSpPr>
      <dsp:spPr>
        <a:xfrm>
          <a:off x="0" y="2511795"/>
          <a:ext cx="10520245" cy="100454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C8CCF2-0067-41DB-A17A-79D525060CFA}">
      <dsp:nvSpPr>
        <dsp:cNvPr id="0" name=""/>
        <dsp:cNvSpPr/>
      </dsp:nvSpPr>
      <dsp:spPr>
        <a:xfrm>
          <a:off x="303875" y="2737818"/>
          <a:ext cx="552500" cy="55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19CD53-D251-44EC-98EB-1C812F0A06E2}">
      <dsp:nvSpPr>
        <dsp:cNvPr id="0" name=""/>
        <dsp:cNvSpPr/>
      </dsp:nvSpPr>
      <dsp:spPr>
        <a:xfrm>
          <a:off x="1160251" y="2511795"/>
          <a:ext cx="9359994" cy="1004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14" tIns="106314" rIns="106314" bIns="106314" numCol="1" spcCol="1270" anchor="ctr" anchorCtr="0">
          <a:noAutofit/>
        </a:bodyPr>
        <a:lstStyle/>
        <a:p>
          <a:pPr marL="0" lvl="0" indent="0" algn="l" defTabSz="1111250">
            <a:lnSpc>
              <a:spcPct val="100000"/>
            </a:lnSpc>
            <a:spcBef>
              <a:spcPct val="0"/>
            </a:spcBef>
            <a:spcAft>
              <a:spcPct val="35000"/>
            </a:spcAft>
            <a:buNone/>
          </a:pPr>
          <a:r>
            <a:rPr lang="en-US" sz="2500" kern="1200" dirty="0"/>
            <a:t>Data is</a:t>
          </a:r>
          <a:r>
            <a:rPr lang="en-US" sz="2500" kern="1200" dirty="0">
              <a:latin typeface="Calibri Light" panose="020F0302020204030204"/>
            </a:rPr>
            <a:t> divided</a:t>
          </a:r>
          <a:r>
            <a:rPr lang="en-US" sz="2500" kern="1200" dirty="0"/>
            <a:t> into</a:t>
          </a:r>
          <a:r>
            <a:rPr lang="en-US" sz="2500" kern="1200" dirty="0">
              <a:latin typeface="Calibri Light" panose="020F0302020204030204"/>
            </a:rPr>
            <a:t> different</a:t>
          </a:r>
          <a:r>
            <a:rPr lang="en-US" sz="2500" kern="1200" dirty="0"/>
            <a:t> categories on the basis of probability distribution</a:t>
          </a:r>
        </a:p>
      </dsp:txBody>
      <dsp:txXfrm>
        <a:off x="1160251" y="2511795"/>
        <a:ext cx="9359994" cy="1004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FA6F6-A2D6-4062-8554-C61231B47688}">
      <dsp:nvSpPr>
        <dsp:cNvPr id="0" name=""/>
        <dsp:cNvSpPr/>
      </dsp:nvSpPr>
      <dsp:spPr>
        <a:xfrm>
          <a:off x="3311751" y="0"/>
          <a:ext cx="3892098" cy="389209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090C1-7418-42A6-9F3F-ECC10CC2F31E}">
      <dsp:nvSpPr>
        <dsp:cNvPr id="0" name=""/>
        <dsp:cNvSpPr/>
      </dsp:nvSpPr>
      <dsp:spPr>
        <a:xfrm>
          <a:off x="3681500" y="369749"/>
          <a:ext cx="1517918" cy="15179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Probability distribution consisting of many distributions</a:t>
          </a:r>
        </a:p>
      </dsp:txBody>
      <dsp:txXfrm>
        <a:off x="3755599" y="443848"/>
        <a:ext cx="1369720" cy="1369720"/>
      </dsp:txXfrm>
    </dsp:sp>
    <dsp:sp modelId="{11EC0D43-7535-4087-A12F-B246BBEB84AD}">
      <dsp:nvSpPr>
        <dsp:cNvPr id="0" name=""/>
        <dsp:cNvSpPr/>
      </dsp:nvSpPr>
      <dsp:spPr>
        <a:xfrm>
          <a:off x="5316181" y="369749"/>
          <a:ext cx="1517918" cy="15179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These models can be used for clustering</a:t>
          </a:r>
        </a:p>
      </dsp:txBody>
      <dsp:txXfrm>
        <a:off x="5390280" y="443848"/>
        <a:ext cx="1369720" cy="1369720"/>
      </dsp:txXfrm>
    </dsp:sp>
    <dsp:sp modelId="{79ED0058-000D-4BDD-91F0-05A70C088845}">
      <dsp:nvSpPr>
        <dsp:cNvPr id="0" name=""/>
        <dsp:cNvSpPr/>
      </dsp:nvSpPr>
      <dsp:spPr>
        <a:xfrm>
          <a:off x="3681500" y="2004430"/>
          <a:ext cx="1517918" cy="15179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They are a more generalized version of Gaussian distributions</a:t>
          </a:r>
        </a:p>
      </dsp:txBody>
      <dsp:txXfrm>
        <a:off x="3755599" y="2078529"/>
        <a:ext cx="1369720" cy="1369720"/>
      </dsp:txXfrm>
    </dsp:sp>
    <dsp:sp modelId="{7A12E974-C099-4C5A-BFB1-6CE16B50E678}">
      <dsp:nvSpPr>
        <dsp:cNvPr id="0" name=""/>
        <dsp:cNvSpPr/>
      </dsp:nvSpPr>
      <dsp:spPr>
        <a:xfrm>
          <a:off x="5316181" y="2004430"/>
          <a:ext cx="1517918" cy="15179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 simple terms they are models which can help model real world data sets</a:t>
          </a:r>
        </a:p>
      </dsp:txBody>
      <dsp:txXfrm>
        <a:off x="5390280" y="2078529"/>
        <a:ext cx="1369720" cy="1369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44D41-A216-4B08-A948-B8D3FF8546E2}">
      <dsp:nvSpPr>
        <dsp:cNvPr id="0" name=""/>
        <dsp:cNvSpPr/>
      </dsp:nvSpPr>
      <dsp:spPr>
        <a:xfrm>
          <a:off x="0" y="316252"/>
          <a:ext cx="5390279"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Gaussian Mixtures can be used in Clustering</a:t>
          </a:r>
        </a:p>
      </dsp:txBody>
      <dsp:txXfrm>
        <a:off x="36845" y="353097"/>
        <a:ext cx="5316589" cy="681087"/>
      </dsp:txXfrm>
    </dsp:sp>
    <dsp:sp modelId="{23C30A32-FBF2-4BA2-B0D0-B659EB54B18A}">
      <dsp:nvSpPr>
        <dsp:cNvPr id="0" name=""/>
        <dsp:cNvSpPr/>
      </dsp:nvSpPr>
      <dsp:spPr>
        <a:xfrm>
          <a:off x="0" y="1125750"/>
          <a:ext cx="5390279"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Clustering is the task of grouping a set of data</a:t>
          </a:r>
        </a:p>
      </dsp:txBody>
      <dsp:txXfrm>
        <a:off x="36845" y="1162595"/>
        <a:ext cx="5316589" cy="681087"/>
      </dsp:txXfrm>
    </dsp:sp>
    <dsp:sp modelId="{0B93E103-EE56-461C-BAF0-5982FDDC0F46}">
      <dsp:nvSpPr>
        <dsp:cNvPr id="0" name=""/>
        <dsp:cNvSpPr/>
      </dsp:nvSpPr>
      <dsp:spPr>
        <a:xfrm>
          <a:off x="0" y="1935248"/>
          <a:ext cx="5390279"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is a soft clustering algorithm </a:t>
          </a:r>
        </a:p>
      </dsp:txBody>
      <dsp:txXfrm>
        <a:off x="36845" y="1972093"/>
        <a:ext cx="5316589" cy="681087"/>
      </dsp:txXfrm>
    </dsp:sp>
    <dsp:sp modelId="{1AB57B55-F50B-4FBB-A74B-EF2D51553E8C}">
      <dsp:nvSpPr>
        <dsp:cNvPr id="0" name=""/>
        <dsp:cNvSpPr/>
      </dsp:nvSpPr>
      <dsp:spPr>
        <a:xfrm>
          <a:off x="0" y="2744745"/>
          <a:ext cx="5390279"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 can use these models to find clusters in data sets which might be difficult to find via other methods</a:t>
          </a:r>
        </a:p>
      </dsp:txBody>
      <dsp:txXfrm>
        <a:off x="36845" y="2781590"/>
        <a:ext cx="5316589" cy="6810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1A3F3-ABED-4983-AF69-61862AFB848A}">
      <dsp:nvSpPr>
        <dsp:cNvPr id="0" name=""/>
        <dsp:cNvSpPr/>
      </dsp:nvSpPr>
      <dsp:spPr>
        <a:xfrm>
          <a:off x="0" y="660743"/>
          <a:ext cx="6263640" cy="959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Customer Behavior Analysis</a:t>
          </a:r>
        </a:p>
      </dsp:txBody>
      <dsp:txXfrm>
        <a:off x="46834" y="707577"/>
        <a:ext cx="6169972" cy="865732"/>
      </dsp:txXfrm>
    </dsp:sp>
    <dsp:sp modelId="{97902B47-6596-4F0A-A774-F054DC727F1D}">
      <dsp:nvSpPr>
        <dsp:cNvPr id="0" name=""/>
        <dsp:cNvSpPr/>
      </dsp:nvSpPr>
      <dsp:spPr>
        <a:xfrm>
          <a:off x="0" y="1735343"/>
          <a:ext cx="6263640" cy="9594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Medical Datasets</a:t>
          </a:r>
        </a:p>
      </dsp:txBody>
      <dsp:txXfrm>
        <a:off x="46834" y="1782177"/>
        <a:ext cx="6169972" cy="865732"/>
      </dsp:txXfrm>
    </dsp:sp>
    <dsp:sp modelId="{F34D15EE-E852-404B-B4D1-6B741462918F}">
      <dsp:nvSpPr>
        <dsp:cNvPr id="0" name=""/>
        <dsp:cNvSpPr/>
      </dsp:nvSpPr>
      <dsp:spPr>
        <a:xfrm>
          <a:off x="0" y="2809944"/>
          <a:ext cx="6263640" cy="9594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Earthquake studies</a:t>
          </a:r>
        </a:p>
      </dsp:txBody>
      <dsp:txXfrm>
        <a:off x="46834" y="2856778"/>
        <a:ext cx="6169972" cy="865732"/>
      </dsp:txXfrm>
    </dsp:sp>
    <dsp:sp modelId="{8313CC7B-D50F-4E2F-B134-47056CDC763C}">
      <dsp:nvSpPr>
        <dsp:cNvPr id="0" name=""/>
        <dsp:cNvSpPr/>
      </dsp:nvSpPr>
      <dsp:spPr>
        <a:xfrm>
          <a:off x="0" y="3884544"/>
          <a:ext cx="6263640" cy="959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Insurance</a:t>
          </a:r>
        </a:p>
      </dsp:txBody>
      <dsp:txXfrm>
        <a:off x="46834" y="3931378"/>
        <a:ext cx="6169972" cy="8657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68BC1-5E43-44C5-B301-0B142C515E35}">
      <dsp:nvSpPr>
        <dsp:cNvPr id="0" name=""/>
        <dsp:cNvSpPr/>
      </dsp:nvSpPr>
      <dsp:spPr>
        <a:xfrm>
          <a:off x="821" y="0"/>
          <a:ext cx="3327201" cy="324267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022350">
            <a:lnSpc>
              <a:spcPct val="90000"/>
            </a:lnSpc>
            <a:spcBef>
              <a:spcPct val="0"/>
            </a:spcBef>
            <a:spcAft>
              <a:spcPct val="35000"/>
            </a:spcAft>
            <a:buNone/>
          </a:pPr>
          <a:r>
            <a:rPr lang="en-US" sz="2300" kern="1200" dirty="0"/>
            <a:t>Higher flexibility, as clusters with different shapes can be taken into account</a:t>
          </a:r>
        </a:p>
      </dsp:txBody>
      <dsp:txXfrm>
        <a:off x="821" y="1297069"/>
        <a:ext cx="3327201" cy="1945603"/>
      </dsp:txXfrm>
    </dsp:sp>
    <dsp:sp modelId="{16427885-D22B-4B00-8F05-DCD4DC0939F0}">
      <dsp:nvSpPr>
        <dsp:cNvPr id="0" name=""/>
        <dsp:cNvSpPr/>
      </dsp:nvSpPr>
      <dsp:spPr>
        <a:xfrm>
          <a:off x="821" y="0"/>
          <a:ext cx="3327201" cy="12970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0"/>
        <a:ext cx="3327201" cy="1297069"/>
      </dsp:txXfrm>
    </dsp:sp>
    <dsp:sp modelId="{2F0B796A-647A-45B1-9404-E98021836710}">
      <dsp:nvSpPr>
        <dsp:cNvPr id="0" name=""/>
        <dsp:cNvSpPr/>
      </dsp:nvSpPr>
      <dsp:spPr>
        <a:xfrm>
          <a:off x="3594199" y="0"/>
          <a:ext cx="3327201" cy="3242673"/>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022350">
            <a:lnSpc>
              <a:spcPct val="90000"/>
            </a:lnSpc>
            <a:spcBef>
              <a:spcPct val="0"/>
            </a:spcBef>
            <a:spcAft>
              <a:spcPct val="35000"/>
            </a:spcAft>
            <a:buNone/>
          </a:pPr>
          <a:r>
            <a:rPr lang="en-US" sz="2300" kern="1200" dirty="0"/>
            <a:t>Soft Classification</a:t>
          </a:r>
        </a:p>
      </dsp:txBody>
      <dsp:txXfrm>
        <a:off x="3594199" y="1297069"/>
        <a:ext cx="3327201" cy="1945603"/>
      </dsp:txXfrm>
    </dsp:sp>
    <dsp:sp modelId="{31F8D818-D5E1-4DE1-9690-5C942DECBBB7}">
      <dsp:nvSpPr>
        <dsp:cNvPr id="0" name=""/>
        <dsp:cNvSpPr/>
      </dsp:nvSpPr>
      <dsp:spPr>
        <a:xfrm>
          <a:off x="3594199" y="0"/>
          <a:ext cx="3327201" cy="12970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0"/>
        <a:ext cx="3327201" cy="1297069"/>
      </dsp:txXfrm>
    </dsp:sp>
    <dsp:sp modelId="{0B017405-9715-4041-B0CD-5C2F47FD507A}">
      <dsp:nvSpPr>
        <dsp:cNvPr id="0" name=""/>
        <dsp:cNvSpPr/>
      </dsp:nvSpPr>
      <dsp:spPr>
        <a:xfrm>
          <a:off x="7187576" y="0"/>
          <a:ext cx="3327201" cy="324267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022350">
            <a:lnSpc>
              <a:spcPct val="90000"/>
            </a:lnSpc>
            <a:spcBef>
              <a:spcPct val="0"/>
            </a:spcBef>
            <a:spcAft>
              <a:spcPct val="35000"/>
            </a:spcAft>
            <a:buNone/>
          </a:pPr>
          <a:r>
            <a:rPr lang="en-US" sz="2300" b="0" kern="1200" dirty="0">
              <a:latin typeface="Aharoni"/>
            </a:rPr>
            <a:t> Robust to outliers</a:t>
          </a:r>
          <a:endParaRPr lang="en-US" sz="2300" kern="1200" dirty="0"/>
        </a:p>
      </dsp:txBody>
      <dsp:txXfrm>
        <a:off x="7187576" y="1297069"/>
        <a:ext cx="3327201" cy="1945603"/>
      </dsp:txXfrm>
    </dsp:sp>
    <dsp:sp modelId="{7790B70A-F026-4A69-8B96-026692819830}">
      <dsp:nvSpPr>
        <dsp:cNvPr id="0" name=""/>
        <dsp:cNvSpPr/>
      </dsp:nvSpPr>
      <dsp:spPr>
        <a:xfrm>
          <a:off x="7187576" y="0"/>
          <a:ext cx="3327201" cy="12970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0"/>
        <a:ext cx="3327201" cy="12970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68BC1-5E43-44C5-B301-0B142C515E35}">
      <dsp:nvSpPr>
        <dsp:cNvPr id="0" name=""/>
        <dsp:cNvSpPr/>
      </dsp:nvSpPr>
      <dsp:spPr>
        <a:xfrm>
          <a:off x="821" y="0"/>
          <a:ext cx="3327201" cy="324267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rtl="0">
            <a:lnSpc>
              <a:spcPct val="90000"/>
            </a:lnSpc>
            <a:spcBef>
              <a:spcPct val="0"/>
            </a:spcBef>
            <a:spcAft>
              <a:spcPct val="35000"/>
            </a:spcAft>
            <a:buNone/>
          </a:pPr>
          <a:r>
            <a:rPr lang="en-US" sz="2600" b="0" kern="1200" dirty="0">
              <a:latin typeface="Aharoni"/>
            </a:rPr>
            <a:t>Limited number of components</a:t>
          </a:r>
          <a:endParaRPr lang="en-US" sz="2600" b="0" kern="1200" dirty="0"/>
        </a:p>
      </dsp:txBody>
      <dsp:txXfrm>
        <a:off x="821" y="1297069"/>
        <a:ext cx="3327201" cy="1945603"/>
      </dsp:txXfrm>
    </dsp:sp>
    <dsp:sp modelId="{16427885-D22B-4B00-8F05-DCD4DC0939F0}">
      <dsp:nvSpPr>
        <dsp:cNvPr id="0" name=""/>
        <dsp:cNvSpPr/>
      </dsp:nvSpPr>
      <dsp:spPr>
        <a:xfrm>
          <a:off x="821" y="0"/>
          <a:ext cx="3327201" cy="12970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0"/>
        <a:ext cx="3327201" cy="1297069"/>
      </dsp:txXfrm>
    </dsp:sp>
    <dsp:sp modelId="{2F0B796A-647A-45B1-9404-E98021836710}">
      <dsp:nvSpPr>
        <dsp:cNvPr id="0" name=""/>
        <dsp:cNvSpPr/>
      </dsp:nvSpPr>
      <dsp:spPr>
        <a:xfrm>
          <a:off x="3594199" y="0"/>
          <a:ext cx="3327201" cy="3242673"/>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Aharoni"/>
            </a:rPr>
            <a:t>Slow as number of iterations have too happen to achieve convergence</a:t>
          </a:r>
          <a:endParaRPr lang="en-US" sz="2600" kern="1200" dirty="0"/>
        </a:p>
      </dsp:txBody>
      <dsp:txXfrm>
        <a:off x="3594199" y="1297069"/>
        <a:ext cx="3327201" cy="1945603"/>
      </dsp:txXfrm>
    </dsp:sp>
    <dsp:sp modelId="{31F8D818-D5E1-4DE1-9690-5C942DECBBB7}">
      <dsp:nvSpPr>
        <dsp:cNvPr id="0" name=""/>
        <dsp:cNvSpPr/>
      </dsp:nvSpPr>
      <dsp:spPr>
        <a:xfrm>
          <a:off x="3594199" y="0"/>
          <a:ext cx="3327201" cy="12970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0"/>
        <a:ext cx="3327201" cy="1297069"/>
      </dsp:txXfrm>
    </dsp:sp>
    <dsp:sp modelId="{0B017405-9715-4041-B0CD-5C2F47FD507A}">
      <dsp:nvSpPr>
        <dsp:cNvPr id="0" name=""/>
        <dsp:cNvSpPr/>
      </dsp:nvSpPr>
      <dsp:spPr>
        <a:xfrm>
          <a:off x="7187576" y="0"/>
          <a:ext cx="3327201" cy="3242673"/>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55700" rtl="0">
            <a:lnSpc>
              <a:spcPct val="90000"/>
            </a:lnSpc>
            <a:spcBef>
              <a:spcPct val="0"/>
            </a:spcBef>
            <a:spcAft>
              <a:spcPct val="35000"/>
            </a:spcAft>
            <a:buNone/>
          </a:pPr>
          <a:r>
            <a:rPr lang="en-US" sz="2600" b="0" kern="1200" dirty="0">
              <a:latin typeface="Aharoni"/>
            </a:rPr>
            <a:t> </a:t>
          </a:r>
          <a:r>
            <a:rPr lang="en-US" sz="2600" kern="1200" dirty="0">
              <a:latin typeface="Aharoni"/>
            </a:rPr>
            <a:t>Only number of components that are accessible will be used</a:t>
          </a:r>
          <a:endParaRPr lang="en-US" sz="2600" kern="1200" dirty="0"/>
        </a:p>
      </dsp:txBody>
      <dsp:txXfrm>
        <a:off x="7187576" y="1297069"/>
        <a:ext cx="3327201" cy="1945603"/>
      </dsp:txXfrm>
    </dsp:sp>
    <dsp:sp modelId="{7790B70A-F026-4A69-8B96-026692819830}">
      <dsp:nvSpPr>
        <dsp:cNvPr id="0" name=""/>
        <dsp:cNvSpPr/>
      </dsp:nvSpPr>
      <dsp:spPr>
        <a:xfrm>
          <a:off x="7187576" y="0"/>
          <a:ext cx="3327201" cy="12970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0"/>
        <a:ext cx="3327201" cy="12970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64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4842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920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83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497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442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377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217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13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842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19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85864380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ythonmachinelearning.pro/clustering-with-gaussian-mixture-models/&#160;" TargetMode="External"/><Relationship Id="rId2" Type="http://schemas.openxmlformats.org/officeDocument/2006/relationships/hyperlink" Target="https://vitalflux.com/gaussian-mixture-models-what-are-they-when-to-use/#What_is_the_expectation-maximization_EM_method_in_relation_to_GMM" TargetMode="External"/><Relationship Id="rId1" Type="http://schemas.openxmlformats.org/officeDocument/2006/relationships/slideLayout" Target="../slideLayouts/slideLayout2.xml"/><Relationship Id="rId6" Type="http://schemas.openxmlformats.org/officeDocument/2006/relationships/hyperlink" Target="https://training.galaxyproject.org/training-material/topics/statistics/tutorials/clustering_machinelearning/tutorial.html" TargetMode="External"/><Relationship Id="rId5" Type="http://schemas.openxmlformats.org/officeDocument/2006/relationships/hyperlink" Target="https://www.wordstream.com/blog/ws/2017/07/28/machine-learning-applications" TargetMode="External"/><Relationship Id="rId4" Type="http://schemas.openxmlformats.org/officeDocument/2006/relationships/hyperlink" Target="https://analyticsindiamag.com/all-you-need-to-know-about-gaussian-mixture-model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64966" y="668762"/>
            <a:ext cx="7988834" cy="2213749"/>
          </a:xfrm>
        </p:spPr>
        <p:txBody>
          <a:bodyPr anchor="b">
            <a:normAutofit/>
          </a:bodyPr>
          <a:lstStyle/>
          <a:p>
            <a:pPr algn="r"/>
            <a:r>
              <a:rPr lang="en-US" dirty="0">
                <a:cs typeface="Calibri Light"/>
              </a:rPr>
              <a:t>Gaussian Mixtures</a:t>
            </a:r>
            <a:endParaRPr lang="en-US" dirty="0"/>
          </a:p>
        </p:txBody>
      </p:sp>
      <p:sp>
        <p:nvSpPr>
          <p:cNvPr id="3" name="Subtitle 2"/>
          <p:cNvSpPr>
            <a:spLocks noGrp="1"/>
          </p:cNvSpPr>
          <p:nvPr>
            <p:ph type="subTitle" idx="1"/>
          </p:nvPr>
        </p:nvSpPr>
        <p:spPr>
          <a:xfrm>
            <a:off x="6209211" y="5231064"/>
            <a:ext cx="5144589" cy="939228"/>
          </a:xfrm>
        </p:spPr>
        <p:txBody>
          <a:bodyPr vert="horz" lIns="91440" tIns="45720" rIns="91440" bIns="45720" rtlCol="0" anchor="t">
            <a:normAutofit/>
          </a:bodyPr>
          <a:lstStyle/>
          <a:p>
            <a:pPr algn="r"/>
            <a:r>
              <a:rPr lang="en-US" dirty="0"/>
              <a:t>By: Muhammad Subhan Khan</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6C6F-99B3-3BBB-D2D8-934CB4BE4FBE}"/>
              </a:ext>
            </a:extLst>
          </p:cNvPr>
          <p:cNvSpPr>
            <a:spLocks noGrp="1"/>
          </p:cNvSpPr>
          <p:nvPr>
            <p:ph type="title"/>
          </p:nvPr>
        </p:nvSpPr>
        <p:spPr>
          <a:xfrm>
            <a:off x="833846" y="476794"/>
            <a:ext cx="5492930" cy="1108532"/>
          </a:xfrm>
        </p:spPr>
        <p:txBody>
          <a:bodyPr>
            <a:normAutofit/>
          </a:bodyPr>
          <a:lstStyle/>
          <a:p>
            <a:pPr>
              <a:lnSpc>
                <a:spcPct val="90000"/>
              </a:lnSpc>
            </a:pPr>
            <a:r>
              <a:rPr lang="en-US" sz="3200" dirty="0">
                <a:latin typeface="Aharoni"/>
                <a:cs typeface="Angsana New"/>
              </a:rPr>
              <a:t>Gaussian Mixture Model compared to other models</a:t>
            </a:r>
            <a:endParaRPr lang="en-US" sz="3200" dirty="0"/>
          </a:p>
        </p:txBody>
      </p:sp>
      <p:sp>
        <p:nvSpPr>
          <p:cNvPr id="3" name="Content Placeholder 2">
            <a:extLst>
              <a:ext uri="{FF2B5EF4-FFF2-40B4-BE49-F238E27FC236}">
                <a16:creationId xmlns:a16="http://schemas.microsoft.com/office/drawing/2014/main" id="{FDEE1EB0-94B3-3BA8-FFB6-78AD84EB0A77}"/>
              </a:ext>
            </a:extLst>
          </p:cNvPr>
          <p:cNvSpPr>
            <a:spLocks noGrp="1"/>
          </p:cNvSpPr>
          <p:nvPr>
            <p:ph idx="1"/>
          </p:nvPr>
        </p:nvSpPr>
        <p:spPr>
          <a:xfrm>
            <a:off x="833845" y="1778379"/>
            <a:ext cx="5664037" cy="3670848"/>
          </a:xfrm>
        </p:spPr>
        <p:txBody>
          <a:bodyPr vert="horz" lIns="91440" tIns="45720" rIns="91440" bIns="45720" rtlCol="0" anchor="t">
            <a:normAutofit/>
          </a:bodyPr>
          <a:lstStyle/>
          <a:p>
            <a:pPr>
              <a:lnSpc>
                <a:spcPct val="100000"/>
              </a:lnSpc>
            </a:pPr>
            <a:r>
              <a:rPr lang="en-US" sz="1600" dirty="0"/>
              <a:t>An indication of what model to use can be decided from the size of the data set</a:t>
            </a:r>
            <a:endParaRPr lang="en-US" dirty="0"/>
          </a:p>
          <a:p>
            <a:pPr>
              <a:lnSpc>
                <a:spcPct val="100000"/>
              </a:lnSpc>
            </a:pPr>
            <a:r>
              <a:rPr lang="en-US" sz="1600" dirty="0"/>
              <a:t>Gaussian Mixtures are very effective when the data set is smaller and data sets are not separated that well, whereas K-means clustering can be used vice versa</a:t>
            </a:r>
            <a:endParaRPr lang="en-US" sz="1600" dirty="0">
              <a:cs typeface="Calibri"/>
            </a:endParaRPr>
          </a:p>
          <a:p>
            <a:pPr>
              <a:lnSpc>
                <a:spcPct val="100000"/>
              </a:lnSpc>
            </a:pPr>
            <a:r>
              <a:rPr lang="en-US" sz="1600" dirty="0"/>
              <a:t>GMM are more flexible as opposed to K-means clustering, as different type of cluster shapes can be taken</a:t>
            </a:r>
          </a:p>
          <a:p>
            <a:pPr marL="0" indent="0">
              <a:lnSpc>
                <a:spcPct val="100000"/>
              </a:lnSpc>
              <a:buNone/>
            </a:pPr>
            <a:endParaRPr lang="en-US" sz="1600" dirty="0"/>
          </a:p>
          <a:p>
            <a:pPr>
              <a:lnSpc>
                <a:spcPct val="100000"/>
              </a:lnSpc>
            </a:pPr>
            <a:endParaRPr lang="en-US" sz="1900"/>
          </a:p>
          <a:p>
            <a:pPr>
              <a:lnSpc>
                <a:spcPct val="100000"/>
              </a:lnSpc>
            </a:pPr>
            <a:endParaRPr lang="en-US" sz="1900"/>
          </a:p>
          <a:p>
            <a:pPr marL="0" indent="0">
              <a:lnSpc>
                <a:spcPct val="100000"/>
              </a:lnSpc>
              <a:buNone/>
            </a:pPr>
            <a:endParaRPr lang="en-US" sz="1900"/>
          </a:p>
        </p:txBody>
      </p:sp>
      <p:pic>
        <p:nvPicPr>
          <p:cNvPr id="5" name="Picture 5" descr="Chart, scatter chart&#10;&#10;Description automatically generated">
            <a:extLst>
              <a:ext uri="{FF2B5EF4-FFF2-40B4-BE49-F238E27FC236}">
                <a16:creationId xmlns:a16="http://schemas.microsoft.com/office/drawing/2014/main" id="{8C0843BD-41CC-919C-F655-F02C912A5653}"/>
              </a:ext>
            </a:extLst>
          </p:cNvPr>
          <p:cNvPicPr>
            <a:picLocks noChangeAspect="1"/>
          </p:cNvPicPr>
          <p:nvPr/>
        </p:nvPicPr>
        <p:blipFill>
          <a:blip r:embed="rId2"/>
          <a:stretch>
            <a:fillRect/>
          </a:stretch>
        </p:blipFill>
        <p:spPr>
          <a:xfrm>
            <a:off x="6651600" y="901216"/>
            <a:ext cx="4925879" cy="3768297"/>
          </a:xfrm>
          <a:prstGeom prst="rect">
            <a:avLst/>
          </a:prstGeom>
        </p:spPr>
      </p:pic>
      <p:sp>
        <p:nvSpPr>
          <p:cNvPr id="6" name="TextBox 5">
            <a:extLst>
              <a:ext uri="{FF2B5EF4-FFF2-40B4-BE49-F238E27FC236}">
                <a16:creationId xmlns:a16="http://schemas.microsoft.com/office/drawing/2014/main" id="{86664862-DC43-EE5E-05AD-509422197F2E}"/>
              </a:ext>
            </a:extLst>
          </p:cNvPr>
          <p:cNvSpPr txBox="1"/>
          <p:nvPr/>
        </p:nvSpPr>
        <p:spPr>
          <a:xfrm>
            <a:off x="7038622" y="4566356"/>
            <a:ext cx="42107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Figure 8: Example of overlapping of data [3]</a:t>
            </a:r>
          </a:p>
        </p:txBody>
      </p:sp>
    </p:spTree>
    <p:extLst>
      <p:ext uri="{BB962C8B-B14F-4D97-AF65-F5344CB8AC3E}">
        <p14:creationId xmlns:p14="http://schemas.microsoft.com/office/powerpoint/2010/main" val="230704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692677-F16B-E207-8ED5-9A04CF256545}"/>
              </a:ext>
            </a:extLst>
          </p:cNvPr>
          <p:cNvSpPr>
            <a:spLocks noGrp="1"/>
          </p:cNvSpPr>
          <p:nvPr>
            <p:ph type="title"/>
          </p:nvPr>
        </p:nvSpPr>
        <p:spPr>
          <a:xfrm>
            <a:off x="524741" y="620392"/>
            <a:ext cx="4252405" cy="5504688"/>
          </a:xfrm>
        </p:spPr>
        <p:txBody>
          <a:bodyPr>
            <a:normAutofit/>
          </a:bodyPr>
          <a:lstStyle/>
          <a:p>
            <a:r>
              <a:rPr lang="en-US" sz="5100">
                <a:solidFill>
                  <a:schemeClr val="bg1"/>
                </a:solidFill>
                <a:latin typeface="Aharoni"/>
                <a:cs typeface="Angsana New"/>
              </a:rPr>
              <a:t>Application of Gaussian Mixtures</a:t>
            </a:r>
            <a:endParaRPr lang="en-US" sz="5100">
              <a:solidFill>
                <a:schemeClr val="bg1"/>
              </a:solidFill>
            </a:endParaRPr>
          </a:p>
        </p:txBody>
      </p:sp>
      <p:graphicFrame>
        <p:nvGraphicFramePr>
          <p:cNvPr id="267" name="Content Placeholder 264">
            <a:extLst>
              <a:ext uri="{FF2B5EF4-FFF2-40B4-BE49-F238E27FC236}">
                <a16:creationId xmlns:a16="http://schemas.microsoft.com/office/drawing/2014/main" id="{CACBE7FE-7FA5-4FEB-9B99-580F389A399D}"/>
              </a:ext>
            </a:extLst>
          </p:cNvPr>
          <p:cNvGraphicFramePr>
            <a:graphicFrameLocks noGrp="1"/>
          </p:cNvGraphicFramePr>
          <p:nvPr>
            <p:ph idx="1"/>
            <p:extLst>
              <p:ext uri="{D42A27DB-BD31-4B8C-83A1-F6EECF244321}">
                <p14:modId xmlns:p14="http://schemas.microsoft.com/office/powerpoint/2010/main" val="416996233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31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A60F-A113-FC6D-7563-DE76F12E7B3C}"/>
              </a:ext>
            </a:extLst>
          </p:cNvPr>
          <p:cNvSpPr>
            <a:spLocks noGrp="1"/>
          </p:cNvSpPr>
          <p:nvPr>
            <p:ph type="title"/>
          </p:nvPr>
        </p:nvSpPr>
        <p:spPr>
          <a:xfrm>
            <a:off x="838200" y="365126"/>
            <a:ext cx="10668000" cy="1038508"/>
          </a:xfrm>
        </p:spPr>
        <p:txBody>
          <a:bodyPr>
            <a:normAutofit/>
          </a:bodyPr>
          <a:lstStyle/>
          <a:p>
            <a:pPr>
              <a:lnSpc>
                <a:spcPct val="90000"/>
              </a:lnSpc>
            </a:pPr>
            <a:r>
              <a:rPr lang="en-US" sz="4200" dirty="0">
                <a:latin typeface="Aharoni"/>
                <a:cs typeface="Angsana New"/>
              </a:rPr>
              <a:t>Advantages of Gaussian Mixture Models</a:t>
            </a:r>
            <a:endParaRPr lang="en-US" sz="4200" dirty="0"/>
          </a:p>
        </p:txBody>
      </p:sp>
      <p:graphicFrame>
        <p:nvGraphicFramePr>
          <p:cNvPr id="5" name="Content Placeholder 2">
            <a:extLst>
              <a:ext uri="{FF2B5EF4-FFF2-40B4-BE49-F238E27FC236}">
                <a16:creationId xmlns:a16="http://schemas.microsoft.com/office/drawing/2014/main" id="{E4ACA960-ABB4-433B-8D7E-54A1DD105758}"/>
              </a:ext>
            </a:extLst>
          </p:cNvPr>
          <p:cNvGraphicFramePr>
            <a:graphicFrameLocks noGrp="1"/>
          </p:cNvGraphicFramePr>
          <p:nvPr>
            <p:ph idx="1"/>
            <p:extLst>
              <p:ext uri="{D42A27DB-BD31-4B8C-83A1-F6EECF244321}">
                <p14:modId xmlns:p14="http://schemas.microsoft.com/office/powerpoint/2010/main" val="2899831020"/>
              </p:ext>
            </p:extLst>
          </p:nvPr>
        </p:nvGraphicFramePr>
        <p:xfrm>
          <a:off x="838200" y="1941513"/>
          <a:ext cx="10515600" cy="3242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14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15B4-4873-5ECE-B2DC-31A5B67C036D}"/>
              </a:ext>
            </a:extLst>
          </p:cNvPr>
          <p:cNvSpPr>
            <a:spLocks noGrp="1"/>
          </p:cNvSpPr>
          <p:nvPr>
            <p:ph type="title"/>
          </p:nvPr>
        </p:nvSpPr>
        <p:spPr>
          <a:xfrm>
            <a:off x="685800" y="198999"/>
            <a:ext cx="10668000" cy="1038508"/>
          </a:xfrm>
        </p:spPr>
        <p:txBody>
          <a:bodyPr>
            <a:normAutofit/>
          </a:bodyPr>
          <a:lstStyle/>
          <a:p>
            <a:pPr>
              <a:lnSpc>
                <a:spcPct val="90000"/>
              </a:lnSpc>
            </a:pPr>
            <a:r>
              <a:rPr lang="en-US" sz="4600" dirty="0">
                <a:latin typeface="Aharoni"/>
                <a:cs typeface="Angsana New"/>
              </a:rPr>
              <a:t>Disadvantages of Gaussian Mixtures</a:t>
            </a:r>
            <a:endParaRPr lang="en-US" sz="4600" dirty="0"/>
          </a:p>
        </p:txBody>
      </p:sp>
      <p:graphicFrame>
        <p:nvGraphicFramePr>
          <p:cNvPr id="181" name="Content Placeholder 2">
            <a:extLst>
              <a:ext uri="{FF2B5EF4-FFF2-40B4-BE49-F238E27FC236}">
                <a16:creationId xmlns:a16="http://schemas.microsoft.com/office/drawing/2014/main" id="{2084247B-B03C-5A3D-61F4-2E33D2460390}"/>
              </a:ext>
            </a:extLst>
          </p:cNvPr>
          <p:cNvGraphicFramePr>
            <a:graphicFrameLocks/>
          </p:cNvGraphicFramePr>
          <p:nvPr>
            <p:extLst>
              <p:ext uri="{D42A27DB-BD31-4B8C-83A1-F6EECF244321}">
                <p14:modId xmlns:p14="http://schemas.microsoft.com/office/powerpoint/2010/main" val="750671227"/>
              </p:ext>
            </p:extLst>
          </p:nvPr>
        </p:nvGraphicFramePr>
        <p:xfrm>
          <a:off x="833846" y="1767342"/>
          <a:ext cx="10515600" cy="3242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2974-6B7E-5C49-F6E7-37A8B8D7F3CC}"/>
              </a:ext>
            </a:extLst>
          </p:cNvPr>
          <p:cNvSpPr>
            <a:spLocks noGrp="1"/>
          </p:cNvSpPr>
          <p:nvPr>
            <p:ph type="title"/>
          </p:nvPr>
        </p:nvSpPr>
        <p:spPr/>
        <p:txBody>
          <a:bodyPr/>
          <a:lstStyle/>
          <a:p>
            <a:r>
              <a:rPr lang="en-US">
                <a:latin typeface="Aharoni"/>
                <a:cs typeface="Angsana New"/>
              </a:rPr>
              <a:t>Conclusion</a:t>
            </a:r>
            <a:endParaRPr lang="en-US"/>
          </a:p>
        </p:txBody>
      </p:sp>
      <p:sp>
        <p:nvSpPr>
          <p:cNvPr id="3" name="Content Placeholder 2">
            <a:extLst>
              <a:ext uri="{FF2B5EF4-FFF2-40B4-BE49-F238E27FC236}">
                <a16:creationId xmlns:a16="http://schemas.microsoft.com/office/drawing/2014/main" id="{DF56E488-7028-22BD-F3E6-E6319EA46B57}"/>
              </a:ext>
            </a:extLst>
          </p:cNvPr>
          <p:cNvSpPr>
            <a:spLocks noGrp="1"/>
          </p:cNvSpPr>
          <p:nvPr>
            <p:ph idx="1"/>
          </p:nvPr>
        </p:nvSpPr>
        <p:spPr>
          <a:xfrm>
            <a:off x="829491" y="1581785"/>
            <a:ext cx="10515600" cy="4351338"/>
          </a:xfrm>
        </p:spPr>
        <p:txBody>
          <a:bodyPr vert="horz" lIns="91440" tIns="45720" rIns="91440" bIns="45720" rtlCol="0" anchor="t">
            <a:normAutofit/>
          </a:bodyPr>
          <a:lstStyle/>
          <a:p>
            <a:pPr algn="just"/>
            <a:r>
              <a:rPr lang="en-US" dirty="0"/>
              <a:t>In conclusion Gaussian Mixtures are useful where the data sets are large and patterns within the dataset have to be identified. GMM has made it very easy to label clusters. Moreover, by using this method, unsupervised data can be converted into data that is classified and clean.</a:t>
            </a:r>
            <a:endParaRPr lang="en-US"/>
          </a:p>
        </p:txBody>
      </p:sp>
    </p:spTree>
    <p:extLst>
      <p:ext uri="{BB962C8B-B14F-4D97-AF65-F5344CB8AC3E}">
        <p14:creationId xmlns:p14="http://schemas.microsoft.com/office/powerpoint/2010/main" val="12103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A3B2-DC94-1580-E31D-9F87E8C37FEB}"/>
              </a:ext>
            </a:extLst>
          </p:cNvPr>
          <p:cNvSpPr>
            <a:spLocks noGrp="1"/>
          </p:cNvSpPr>
          <p:nvPr>
            <p:ph type="title"/>
          </p:nvPr>
        </p:nvSpPr>
        <p:spPr>
          <a:xfrm>
            <a:off x="838200" y="365125"/>
            <a:ext cx="10515600" cy="524375"/>
          </a:xfrm>
        </p:spPr>
        <p:txBody>
          <a:bodyPr>
            <a:normAutofit fontScale="90000"/>
          </a:bodyPr>
          <a:lstStyle/>
          <a:p>
            <a:r>
              <a:rPr lang="en-US" sz="4000" dirty="0">
                <a:latin typeface="Aharoni"/>
                <a:cs typeface="Angsana New"/>
              </a:rPr>
              <a:t>References</a:t>
            </a:r>
            <a:endParaRPr lang="en-US" sz="4000" dirty="0" err="1"/>
          </a:p>
        </p:txBody>
      </p:sp>
      <p:sp>
        <p:nvSpPr>
          <p:cNvPr id="3" name="Content Placeholder 2">
            <a:extLst>
              <a:ext uri="{FF2B5EF4-FFF2-40B4-BE49-F238E27FC236}">
                <a16:creationId xmlns:a16="http://schemas.microsoft.com/office/drawing/2014/main" id="{4B57E090-C9F7-7ADC-C8A3-48B4027BF7DD}"/>
              </a:ext>
            </a:extLst>
          </p:cNvPr>
          <p:cNvSpPr>
            <a:spLocks noGrp="1"/>
          </p:cNvSpPr>
          <p:nvPr>
            <p:ph idx="1"/>
          </p:nvPr>
        </p:nvSpPr>
        <p:spPr>
          <a:xfrm>
            <a:off x="838201" y="1183230"/>
            <a:ext cx="10515600" cy="4236087"/>
          </a:xfrm>
        </p:spPr>
        <p:txBody>
          <a:bodyPr vert="horz" lIns="91440" tIns="45720" rIns="91440" bIns="45720" rtlCol="0" anchor="t">
            <a:normAutofit/>
          </a:bodyPr>
          <a:lstStyle/>
          <a:p>
            <a:r>
              <a:rPr lang="en-US" sz="1000" dirty="0"/>
              <a:t>[1] </a:t>
            </a:r>
            <a:r>
              <a:rPr lang="en-US" sz="1000" dirty="0">
                <a:ea typeface="+mn-lt"/>
                <a:cs typeface="+mn-lt"/>
              </a:rPr>
              <a:t>Kumar, A. (2022, April 14). </a:t>
            </a:r>
            <a:r>
              <a:rPr lang="en-US" sz="1000" i="1" dirty="0">
                <a:ea typeface="+mn-lt"/>
                <a:cs typeface="+mn-lt"/>
              </a:rPr>
              <a:t>Gaussian mixture models: What are they &amp; when to use?</a:t>
            </a:r>
            <a:r>
              <a:rPr lang="en-US" sz="1000" dirty="0">
                <a:ea typeface="+mn-lt"/>
                <a:cs typeface="+mn-lt"/>
              </a:rPr>
              <a:t> Data Analytics. Retrieved May 23, 2022, from </a:t>
            </a:r>
            <a:r>
              <a:rPr lang="en-US" sz="1000" dirty="0">
                <a:ea typeface="+mn-lt"/>
                <a:cs typeface="+mn-lt"/>
                <a:hlinkClick r:id="rId2"/>
              </a:rPr>
              <a:t>https://vitalflux.com/gaussian-mixture-models-what-are-they-when-to-use/#What_is_the_expectation-maximization_EM_method_in_relation_to_GMM</a:t>
            </a:r>
            <a:r>
              <a:rPr lang="en-US" sz="1000" dirty="0">
                <a:ea typeface="+mn-lt"/>
                <a:cs typeface="+mn-lt"/>
              </a:rPr>
              <a:t> </a:t>
            </a:r>
            <a:endParaRPr lang="en-US" sz="1000" dirty="0"/>
          </a:p>
          <a:p>
            <a:r>
              <a:rPr lang="en-US" sz="1000" dirty="0"/>
              <a:t>[2]</a:t>
            </a:r>
            <a:r>
              <a:rPr lang="en-US" sz="1000" dirty="0">
                <a:ea typeface="+mn-lt"/>
                <a:cs typeface="+mn-lt"/>
              </a:rPr>
              <a:t>Kumar, A. (2022, April 14). </a:t>
            </a:r>
            <a:r>
              <a:rPr lang="en-US" sz="1000" i="1" dirty="0">
                <a:ea typeface="+mn-lt"/>
                <a:cs typeface="+mn-lt"/>
              </a:rPr>
              <a:t>Gaussian mixture models: What are they &amp; when to use?</a:t>
            </a:r>
            <a:r>
              <a:rPr lang="en-US" sz="1000" dirty="0">
                <a:ea typeface="+mn-lt"/>
                <a:cs typeface="+mn-lt"/>
              </a:rPr>
              <a:t> Data Analytics. Retrieved May 23, 2022, from </a:t>
            </a:r>
            <a:r>
              <a:rPr lang="en-US" sz="1000" dirty="0">
                <a:ea typeface="+mn-lt"/>
                <a:cs typeface="+mn-lt"/>
                <a:hlinkClick r:id="rId2"/>
              </a:rPr>
              <a:t>https://vitalflux.com/gaussian-mixture-models-what-are-they-when-to-use/#What_is_the_expectation-maximization_EM_method_in_relation_to_GMM</a:t>
            </a:r>
            <a:r>
              <a:rPr lang="en-US" sz="1000" dirty="0">
                <a:ea typeface="+mn-lt"/>
                <a:cs typeface="+mn-lt"/>
              </a:rPr>
              <a:t> </a:t>
            </a:r>
          </a:p>
          <a:p>
            <a:r>
              <a:rPr lang="en-US" sz="1000" dirty="0"/>
              <a:t>[3] </a:t>
            </a:r>
            <a:r>
              <a:rPr lang="en-US" sz="1000" dirty="0">
                <a:ea typeface="+mn-lt"/>
                <a:cs typeface="+mn-lt"/>
              </a:rPr>
              <a:t>Deshpande, M. (2022, April 29). Clustering with Gaussian Mixture Models. Python Machine Learning. Retrieved May 24, 2022, from </a:t>
            </a:r>
            <a:r>
              <a:rPr lang="en-US" sz="1000" dirty="0">
                <a:ea typeface="+mn-lt"/>
                <a:cs typeface="+mn-lt"/>
                <a:hlinkClick r:id="rId3"/>
              </a:rPr>
              <a:t>https://pythonmachinelearning.pro/clustering-with-gaussian-mixture-models/ </a:t>
            </a:r>
            <a:endParaRPr lang="en-US" sz="1000" dirty="0"/>
          </a:p>
          <a:p>
            <a:r>
              <a:rPr lang="en-US" sz="1000" dirty="0"/>
              <a:t>[4] </a:t>
            </a:r>
            <a:r>
              <a:rPr lang="en-US" sz="1000" dirty="0">
                <a:ea typeface="+mn-lt"/>
                <a:cs typeface="+mn-lt"/>
              </a:rPr>
              <a:t>Verma, Y. (2021b, October 25). </a:t>
            </a:r>
            <a:r>
              <a:rPr lang="en-US" sz="1000" i="1" dirty="0">
                <a:ea typeface="+mn-lt"/>
                <a:cs typeface="+mn-lt"/>
              </a:rPr>
              <a:t>All You Need to Know About Gaussian Mixture Models</a:t>
            </a:r>
            <a:r>
              <a:rPr lang="en-US" sz="1000" dirty="0">
                <a:ea typeface="+mn-lt"/>
                <a:cs typeface="+mn-lt"/>
              </a:rPr>
              <a:t>. Analytics India Magazine. Retrieved May 28, 2022, from </a:t>
            </a:r>
            <a:r>
              <a:rPr lang="en-US" sz="1000" dirty="0">
                <a:ea typeface="+mn-lt"/>
                <a:cs typeface="+mn-lt"/>
                <a:hlinkClick r:id="rId4"/>
              </a:rPr>
              <a:t>https://analyticsindiamag.com/all-you-need-to-know-about-gaussian-mixture-models/</a:t>
            </a:r>
            <a:endParaRPr lang="en-US" sz="1000" dirty="0"/>
          </a:p>
          <a:p>
            <a:r>
              <a:rPr lang="en-US" sz="1000" dirty="0"/>
              <a:t>[5] </a:t>
            </a:r>
            <a:r>
              <a:rPr lang="en-US" sz="1000" dirty="0">
                <a:ea typeface="+mn-lt"/>
                <a:cs typeface="+mn-lt"/>
              </a:rPr>
              <a:t>Shewan, D. (2021, December 3). </a:t>
            </a:r>
            <a:r>
              <a:rPr lang="en-US" sz="1000" i="1" dirty="0">
                <a:ea typeface="+mn-lt"/>
                <a:cs typeface="+mn-lt"/>
              </a:rPr>
              <a:t>10 Companies Using Machine Learning in Cool Ways</a:t>
            </a:r>
            <a:r>
              <a:rPr lang="en-US" sz="1000" dirty="0">
                <a:ea typeface="+mn-lt"/>
                <a:cs typeface="+mn-lt"/>
              </a:rPr>
              <a:t>. WordStream. Retrieved May 28, 2022, from </a:t>
            </a:r>
            <a:r>
              <a:rPr lang="en-US" sz="1000" dirty="0">
                <a:ea typeface="+mn-lt"/>
                <a:cs typeface="+mn-lt"/>
                <a:hlinkClick r:id="rId5"/>
              </a:rPr>
              <a:t>https://www.wordstream.com/blog/ws/2017/07/28/machine-learning-applications</a:t>
            </a:r>
            <a:endParaRPr lang="en-US" sz="1000" dirty="0"/>
          </a:p>
          <a:p>
            <a:r>
              <a:rPr lang="en-US" sz="1000" dirty="0"/>
              <a:t>[6] </a:t>
            </a:r>
            <a:r>
              <a:rPr lang="en-US" sz="1000" dirty="0">
                <a:ea typeface="+mn-lt"/>
                <a:cs typeface="+mn-lt"/>
              </a:rPr>
              <a:t>Alireza </a:t>
            </a:r>
            <a:r>
              <a:rPr lang="en-US" sz="1000" dirty="0" err="1">
                <a:ea typeface="+mn-lt"/>
                <a:cs typeface="+mn-lt"/>
              </a:rPr>
              <a:t>Khanteymoori</a:t>
            </a:r>
            <a:r>
              <a:rPr lang="en-US" sz="1000" dirty="0">
                <a:ea typeface="+mn-lt"/>
                <a:cs typeface="+mn-lt"/>
              </a:rPr>
              <a:t>, Anup Kumar, 2021 </a:t>
            </a:r>
            <a:r>
              <a:rPr lang="en-US" sz="1000" b="1" dirty="0">
                <a:ea typeface="+mn-lt"/>
                <a:cs typeface="+mn-lt"/>
              </a:rPr>
              <a:t>Clustering in Machine Learning (Galaxy Training Materials)</a:t>
            </a:r>
            <a:r>
              <a:rPr lang="en-US" sz="1000" dirty="0">
                <a:ea typeface="+mn-lt"/>
                <a:cs typeface="+mn-lt"/>
              </a:rPr>
              <a:t>. </a:t>
            </a:r>
            <a:r>
              <a:rPr lang="en-US" sz="1000" dirty="0">
                <a:ea typeface="+mn-lt"/>
                <a:cs typeface="+mn-lt"/>
                <a:hlinkClick r:id="rId6"/>
              </a:rPr>
              <a:t>https://training.galaxyproject.org/training-material/topics/statistics/tutorials/clustering_machinelearning/tutorial.html</a:t>
            </a:r>
            <a:r>
              <a:rPr lang="en-US" sz="1000" dirty="0">
                <a:ea typeface="+mn-lt"/>
                <a:cs typeface="+mn-lt"/>
              </a:rPr>
              <a:t> Online; accessed Sat May 28 2022</a:t>
            </a:r>
            <a:endParaRPr lang="en-US" sz="1000" dirty="0"/>
          </a:p>
          <a:p>
            <a:pPr marL="0" indent="0">
              <a:buNone/>
            </a:pPr>
            <a:endParaRPr lang="en-US" sz="1000" dirty="0">
              <a:cs typeface="Calibri" panose="020F0502020204030204"/>
            </a:endParaRPr>
          </a:p>
          <a:p>
            <a:endParaRPr lang="en-US" sz="1000" dirty="0"/>
          </a:p>
          <a:p>
            <a:endParaRPr lang="en-US" sz="1000" dirty="0"/>
          </a:p>
          <a:p>
            <a:endParaRPr lang="en-US" sz="1000" dirty="0">
              <a:cs typeface="Calibri" panose="020F0502020204030204"/>
            </a:endParaRPr>
          </a:p>
          <a:p>
            <a:endParaRPr lang="en-US" sz="1000">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408252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 schematic&#10;&#10;Description automatically generated">
            <a:extLst>
              <a:ext uri="{FF2B5EF4-FFF2-40B4-BE49-F238E27FC236}">
                <a16:creationId xmlns:a16="http://schemas.microsoft.com/office/drawing/2014/main" id="{3EA03910-9FE8-C287-3867-EEC4D30D19C2}"/>
              </a:ext>
            </a:extLst>
          </p:cNvPr>
          <p:cNvPicPr>
            <a:picLocks noChangeAspect="1"/>
          </p:cNvPicPr>
          <p:nvPr/>
        </p:nvPicPr>
        <p:blipFill>
          <a:blip r:embed="rId2"/>
          <a:stretch>
            <a:fillRect/>
          </a:stretch>
        </p:blipFill>
        <p:spPr>
          <a:xfrm>
            <a:off x="594360" y="833299"/>
            <a:ext cx="6698586" cy="4581802"/>
          </a:xfrm>
          <a:prstGeom prst="rect">
            <a:avLst/>
          </a:prstGeom>
        </p:spPr>
      </p:pic>
      <p:sp>
        <p:nvSpPr>
          <p:cNvPr id="2" name="Title 1">
            <a:extLst>
              <a:ext uri="{FF2B5EF4-FFF2-40B4-BE49-F238E27FC236}">
                <a16:creationId xmlns:a16="http://schemas.microsoft.com/office/drawing/2014/main" id="{EF32DD65-AD6B-B49C-0335-833802A7554A}"/>
              </a:ext>
            </a:extLst>
          </p:cNvPr>
          <p:cNvSpPr>
            <a:spLocks noGrp="1"/>
          </p:cNvSpPr>
          <p:nvPr>
            <p:ph type="title"/>
          </p:nvPr>
        </p:nvSpPr>
        <p:spPr>
          <a:xfrm>
            <a:off x="7757839" y="596644"/>
            <a:ext cx="4733385" cy="2798746"/>
          </a:xfrm>
          <a:noFill/>
        </p:spPr>
        <p:txBody>
          <a:bodyPr anchor="ctr">
            <a:normAutofit/>
          </a:bodyPr>
          <a:lstStyle/>
          <a:p>
            <a:r>
              <a:rPr lang="en-US" sz="3600" dirty="0">
                <a:latin typeface="Aharoni"/>
                <a:cs typeface="Angsana New"/>
              </a:rPr>
              <a:t>Machine Learning</a:t>
            </a:r>
            <a:endParaRPr lang="en-US" sz="3600" dirty="0"/>
          </a:p>
        </p:txBody>
      </p:sp>
      <p:sp>
        <p:nvSpPr>
          <p:cNvPr id="5" name="TextBox 4">
            <a:extLst>
              <a:ext uri="{FF2B5EF4-FFF2-40B4-BE49-F238E27FC236}">
                <a16:creationId xmlns:a16="http://schemas.microsoft.com/office/drawing/2014/main" id="{168C9AC7-FF56-43A9-35F6-92960C15F99F}"/>
              </a:ext>
            </a:extLst>
          </p:cNvPr>
          <p:cNvSpPr txBox="1"/>
          <p:nvPr/>
        </p:nvSpPr>
        <p:spPr>
          <a:xfrm>
            <a:off x="1031966" y="5560423"/>
            <a:ext cx="368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1: Machine Learning [5]</a:t>
            </a:r>
          </a:p>
        </p:txBody>
      </p:sp>
    </p:spTree>
    <p:extLst>
      <p:ext uri="{BB962C8B-B14F-4D97-AF65-F5344CB8AC3E}">
        <p14:creationId xmlns:p14="http://schemas.microsoft.com/office/powerpoint/2010/main" val="421864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F9C9-9876-99C4-E590-0ABCE770FB2F}"/>
              </a:ext>
            </a:extLst>
          </p:cNvPr>
          <p:cNvSpPr>
            <a:spLocks noGrp="1"/>
          </p:cNvSpPr>
          <p:nvPr>
            <p:ph type="title"/>
          </p:nvPr>
        </p:nvSpPr>
        <p:spPr>
          <a:xfrm>
            <a:off x="838200" y="-86430"/>
            <a:ext cx="10515601" cy="1682766"/>
          </a:xfrm>
        </p:spPr>
        <p:txBody>
          <a:bodyPr>
            <a:normAutofit/>
          </a:bodyPr>
          <a:lstStyle/>
          <a:p>
            <a:r>
              <a:rPr lang="en-US" sz="4000" dirty="0">
                <a:latin typeface="Aharoni"/>
                <a:cs typeface="Angsana New"/>
              </a:rPr>
              <a:t>Introduction to Gaussian Mixtures</a:t>
            </a:r>
            <a:endParaRPr lang="en-US" sz="4000" dirty="0"/>
          </a:p>
        </p:txBody>
      </p:sp>
      <p:graphicFrame>
        <p:nvGraphicFramePr>
          <p:cNvPr id="5" name="Content Placeholder 2">
            <a:extLst>
              <a:ext uri="{FF2B5EF4-FFF2-40B4-BE49-F238E27FC236}">
                <a16:creationId xmlns:a16="http://schemas.microsoft.com/office/drawing/2014/main" id="{E012A8F4-7697-4FE3-4EDB-5ED3149C8E81}"/>
              </a:ext>
            </a:extLst>
          </p:cNvPr>
          <p:cNvGraphicFramePr>
            <a:graphicFrameLocks noGrp="1"/>
          </p:cNvGraphicFramePr>
          <p:nvPr>
            <p:ph idx="1"/>
            <p:extLst>
              <p:ext uri="{D42A27DB-BD31-4B8C-83A1-F6EECF244321}">
                <p14:modId xmlns:p14="http://schemas.microsoft.com/office/powerpoint/2010/main" val="2949732090"/>
              </p:ext>
            </p:extLst>
          </p:nvPr>
        </p:nvGraphicFramePr>
        <p:xfrm>
          <a:off x="838715" y="1507427"/>
          <a:ext cx="10520246" cy="35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247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E701-87AC-CB27-2FBF-5AB192B48C62}"/>
              </a:ext>
            </a:extLst>
          </p:cNvPr>
          <p:cNvSpPr>
            <a:spLocks noGrp="1"/>
          </p:cNvSpPr>
          <p:nvPr>
            <p:ph type="title"/>
          </p:nvPr>
        </p:nvSpPr>
        <p:spPr>
          <a:xfrm>
            <a:off x="833846" y="685800"/>
            <a:ext cx="5262154" cy="612143"/>
          </a:xfrm>
        </p:spPr>
        <p:txBody>
          <a:bodyPr>
            <a:normAutofit/>
          </a:bodyPr>
          <a:lstStyle/>
          <a:p>
            <a:r>
              <a:rPr lang="en-US" sz="3200" dirty="0">
                <a:latin typeface="Aharoni"/>
                <a:cs typeface="Angsana New"/>
              </a:rPr>
              <a:t>Gaussian Distributions</a:t>
            </a:r>
            <a:endParaRPr lang="en-US" sz="3200" dirty="0"/>
          </a:p>
        </p:txBody>
      </p:sp>
      <p:sp>
        <p:nvSpPr>
          <p:cNvPr id="3" name="Content Placeholder 2">
            <a:extLst>
              <a:ext uri="{FF2B5EF4-FFF2-40B4-BE49-F238E27FC236}">
                <a16:creationId xmlns:a16="http://schemas.microsoft.com/office/drawing/2014/main" id="{1A0EE38B-D37F-379D-00E8-4ABD62AA8B5E}"/>
              </a:ext>
            </a:extLst>
          </p:cNvPr>
          <p:cNvSpPr>
            <a:spLocks noGrp="1"/>
          </p:cNvSpPr>
          <p:nvPr>
            <p:ph idx="1"/>
          </p:nvPr>
        </p:nvSpPr>
        <p:spPr>
          <a:xfrm>
            <a:off x="833845" y="1673876"/>
            <a:ext cx="6006736" cy="2817570"/>
          </a:xfrm>
        </p:spPr>
        <p:txBody>
          <a:bodyPr vert="horz" lIns="91440" tIns="45720" rIns="91440" bIns="45720" rtlCol="0" anchor="t">
            <a:normAutofit/>
          </a:bodyPr>
          <a:lstStyle/>
          <a:p>
            <a:r>
              <a:rPr lang="en-US" sz="1600" dirty="0"/>
              <a:t>Gaussian is basically a distribution</a:t>
            </a:r>
            <a:endParaRPr lang="en-US" sz="1600" dirty="0">
              <a:cs typeface="Calibri"/>
            </a:endParaRPr>
          </a:p>
          <a:p>
            <a:r>
              <a:rPr lang="en-US" sz="1600" dirty="0"/>
              <a:t>Distribution is a listing of results in an experiment and the probability associated with each result produced</a:t>
            </a:r>
            <a:endParaRPr lang="en-US" sz="1600" dirty="0">
              <a:cs typeface="Calibri"/>
            </a:endParaRPr>
          </a:p>
          <a:p>
            <a:r>
              <a:rPr lang="en-US" sz="1600" dirty="0"/>
              <a:t>Gaussian distribution is defined by the mean and the standard deviation</a:t>
            </a:r>
            <a:endParaRPr lang="en-US" sz="1600" dirty="0">
              <a:cs typeface="Calibri"/>
            </a:endParaRPr>
          </a:p>
          <a:p>
            <a:r>
              <a:rPr lang="en-US" sz="1600" dirty="0"/>
              <a:t>Probability of a data point being part of the curve can be measured using the probability density function</a:t>
            </a:r>
            <a:endParaRPr lang="en-US" sz="1600" dirty="0">
              <a:cs typeface="Calibri"/>
            </a:endParaRPr>
          </a:p>
          <a:p>
            <a:endParaRPr lang="en-US"/>
          </a:p>
        </p:txBody>
      </p:sp>
      <p:pic>
        <p:nvPicPr>
          <p:cNvPr id="5" name="Picture 5" descr="Chart, histogram&#10;&#10;Description automatically generated">
            <a:extLst>
              <a:ext uri="{FF2B5EF4-FFF2-40B4-BE49-F238E27FC236}">
                <a16:creationId xmlns:a16="http://schemas.microsoft.com/office/drawing/2014/main" id="{75A341C2-0F57-9229-5491-531200D3B538}"/>
              </a:ext>
            </a:extLst>
          </p:cNvPr>
          <p:cNvPicPr>
            <a:picLocks noChangeAspect="1"/>
          </p:cNvPicPr>
          <p:nvPr/>
        </p:nvPicPr>
        <p:blipFill rotWithShape="1">
          <a:blip r:embed="rId2"/>
          <a:srcRect l="7930" r="2502" b="-2"/>
          <a:stretch/>
        </p:blipFill>
        <p:spPr>
          <a:xfrm>
            <a:off x="6898020" y="614059"/>
            <a:ext cx="4211777" cy="2423052"/>
          </a:xfrm>
          <a:prstGeom prst="rect">
            <a:avLst/>
          </a:prstGeom>
        </p:spPr>
      </p:pic>
      <p:pic>
        <p:nvPicPr>
          <p:cNvPr id="8" name="Picture 8" descr="Diagram&#10;&#10;Description automatically generated">
            <a:extLst>
              <a:ext uri="{FF2B5EF4-FFF2-40B4-BE49-F238E27FC236}">
                <a16:creationId xmlns:a16="http://schemas.microsoft.com/office/drawing/2014/main" id="{D516EEF9-04D8-72A5-0CD9-43638B19B242}"/>
              </a:ext>
            </a:extLst>
          </p:cNvPr>
          <p:cNvPicPr>
            <a:picLocks noChangeAspect="1"/>
          </p:cNvPicPr>
          <p:nvPr/>
        </p:nvPicPr>
        <p:blipFill rotWithShape="1">
          <a:blip r:embed="rId3"/>
          <a:srcRect l="9252" r="8138" b="-3"/>
          <a:stretch/>
        </p:blipFill>
        <p:spPr>
          <a:xfrm>
            <a:off x="7070256" y="3429116"/>
            <a:ext cx="4132593" cy="2757881"/>
          </a:xfrm>
          <a:prstGeom prst="rect">
            <a:avLst/>
          </a:prstGeom>
        </p:spPr>
      </p:pic>
      <p:sp>
        <p:nvSpPr>
          <p:cNvPr id="6" name="TextBox 5">
            <a:extLst>
              <a:ext uri="{FF2B5EF4-FFF2-40B4-BE49-F238E27FC236}">
                <a16:creationId xmlns:a16="http://schemas.microsoft.com/office/drawing/2014/main" id="{B2B752CD-A545-F152-48EB-E0AADF926DD6}"/>
              </a:ext>
            </a:extLst>
          </p:cNvPr>
          <p:cNvSpPr txBox="1"/>
          <p:nvPr/>
        </p:nvSpPr>
        <p:spPr>
          <a:xfrm>
            <a:off x="7161051" y="2974170"/>
            <a:ext cx="3906977" cy="348549"/>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dirty="0">
                <a:solidFill>
                  <a:srgbClr val="FFFFFF"/>
                </a:solidFill>
              </a:rPr>
              <a:t>Figure 1: Example of a Gaussian distribution [4]</a:t>
            </a:r>
          </a:p>
        </p:txBody>
      </p:sp>
      <p:sp>
        <p:nvSpPr>
          <p:cNvPr id="9" name="TextBox 8">
            <a:extLst>
              <a:ext uri="{FF2B5EF4-FFF2-40B4-BE49-F238E27FC236}">
                <a16:creationId xmlns:a16="http://schemas.microsoft.com/office/drawing/2014/main" id="{6EFB7FAF-834D-7EEC-38D8-8CE544D0CA72}"/>
              </a:ext>
            </a:extLst>
          </p:cNvPr>
          <p:cNvSpPr txBox="1"/>
          <p:nvPr/>
        </p:nvSpPr>
        <p:spPr>
          <a:xfrm>
            <a:off x="7023463" y="5734594"/>
            <a:ext cx="41801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Figure 2: </a:t>
            </a:r>
            <a:r>
              <a:rPr lang="en-US" sz="1300" dirty="0"/>
              <a:t>Probability</a:t>
            </a:r>
            <a:r>
              <a:rPr lang="en-US" sz="1400" dirty="0"/>
              <a:t> density function [4]</a:t>
            </a:r>
          </a:p>
        </p:txBody>
      </p:sp>
    </p:spTree>
    <p:extLst>
      <p:ext uri="{BB962C8B-B14F-4D97-AF65-F5344CB8AC3E}">
        <p14:creationId xmlns:p14="http://schemas.microsoft.com/office/powerpoint/2010/main" val="153653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15B0-02C1-FFE5-68FE-8B686F7BA879}"/>
              </a:ext>
            </a:extLst>
          </p:cNvPr>
          <p:cNvSpPr>
            <a:spLocks noGrp="1"/>
          </p:cNvSpPr>
          <p:nvPr>
            <p:ph type="title"/>
          </p:nvPr>
        </p:nvSpPr>
        <p:spPr>
          <a:xfrm>
            <a:off x="838200" y="365125"/>
            <a:ext cx="10515600" cy="749830"/>
          </a:xfrm>
        </p:spPr>
        <p:txBody>
          <a:bodyPr>
            <a:normAutofit/>
          </a:bodyPr>
          <a:lstStyle/>
          <a:p>
            <a:r>
              <a:rPr lang="en-US" sz="4000" dirty="0">
                <a:latin typeface="Aharoni"/>
                <a:cs typeface="Angsana New"/>
              </a:rPr>
              <a:t> </a:t>
            </a:r>
            <a:r>
              <a:rPr lang="en-US" sz="3200" dirty="0">
                <a:latin typeface="Aharoni"/>
                <a:cs typeface="Angsana New"/>
              </a:rPr>
              <a:t>Gaussian Mixture Models</a:t>
            </a:r>
            <a:endParaRPr lang="en-US" sz="3200" dirty="0"/>
          </a:p>
        </p:txBody>
      </p:sp>
      <p:graphicFrame>
        <p:nvGraphicFramePr>
          <p:cNvPr id="6" name="Content Placeholder 2">
            <a:extLst>
              <a:ext uri="{FF2B5EF4-FFF2-40B4-BE49-F238E27FC236}">
                <a16:creationId xmlns:a16="http://schemas.microsoft.com/office/drawing/2014/main" id="{13E3CE1F-8FAE-D247-A326-D03846B35E9E}"/>
              </a:ext>
            </a:extLst>
          </p:cNvPr>
          <p:cNvGraphicFramePr>
            <a:graphicFrameLocks noGrp="1"/>
          </p:cNvGraphicFramePr>
          <p:nvPr>
            <p:ph idx="1"/>
            <p:extLst>
              <p:ext uri="{D42A27DB-BD31-4B8C-83A1-F6EECF244321}">
                <p14:modId xmlns:p14="http://schemas.microsoft.com/office/powerpoint/2010/main" val="1555400215"/>
              </p:ext>
            </p:extLst>
          </p:nvPr>
        </p:nvGraphicFramePr>
        <p:xfrm>
          <a:off x="-2010470" y="1295797"/>
          <a:ext cx="10515600" cy="389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Text, letter&#10;&#10;Description automatically generated">
            <a:extLst>
              <a:ext uri="{FF2B5EF4-FFF2-40B4-BE49-F238E27FC236}">
                <a16:creationId xmlns:a16="http://schemas.microsoft.com/office/drawing/2014/main" id="{1DB6CE4E-FF94-4166-1E4A-E0A6D5CCC822}"/>
              </a:ext>
            </a:extLst>
          </p:cNvPr>
          <p:cNvPicPr>
            <a:picLocks noChangeAspect="1"/>
          </p:cNvPicPr>
          <p:nvPr/>
        </p:nvPicPr>
        <p:blipFill>
          <a:blip r:embed="rId7"/>
          <a:stretch>
            <a:fillRect/>
          </a:stretch>
        </p:blipFill>
        <p:spPr>
          <a:xfrm>
            <a:off x="6527076" y="1610411"/>
            <a:ext cx="4868090" cy="3393340"/>
          </a:xfrm>
          <a:prstGeom prst="rect">
            <a:avLst/>
          </a:prstGeom>
        </p:spPr>
      </p:pic>
      <p:sp>
        <p:nvSpPr>
          <p:cNvPr id="31" name="TextBox 30">
            <a:extLst>
              <a:ext uri="{FF2B5EF4-FFF2-40B4-BE49-F238E27FC236}">
                <a16:creationId xmlns:a16="http://schemas.microsoft.com/office/drawing/2014/main" id="{5150B51D-1392-B41C-D0CE-16E4D081CA37}"/>
              </a:ext>
            </a:extLst>
          </p:cNvPr>
          <p:cNvSpPr txBox="1"/>
          <p:nvPr/>
        </p:nvSpPr>
        <p:spPr>
          <a:xfrm>
            <a:off x="6962503" y="4968240"/>
            <a:ext cx="42584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Figure 3: Probability density function of GMM [4]</a:t>
            </a:r>
          </a:p>
        </p:txBody>
      </p:sp>
    </p:spTree>
    <p:extLst>
      <p:ext uri="{BB962C8B-B14F-4D97-AF65-F5344CB8AC3E}">
        <p14:creationId xmlns:p14="http://schemas.microsoft.com/office/powerpoint/2010/main" val="384484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5AA6-CE4F-7090-35E4-15511B40DE2E}"/>
              </a:ext>
            </a:extLst>
          </p:cNvPr>
          <p:cNvSpPr>
            <a:spLocks noGrp="1"/>
          </p:cNvSpPr>
          <p:nvPr>
            <p:ph type="title"/>
          </p:nvPr>
        </p:nvSpPr>
        <p:spPr>
          <a:xfrm>
            <a:off x="838200" y="365125"/>
            <a:ext cx="10515600" cy="820466"/>
          </a:xfrm>
        </p:spPr>
        <p:txBody>
          <a:bodyPr>
            <a:normAutofit/>
          </a:bodyPr>
          <a:lstStyle/>
          <a:p>
            <a:r>
              <a:rPr lang="en-US" sz="3200" dirty="0">
                <a:latin typeface="Aharoni"/>
                <a:cs typeface="Angsana New"/>
              </a:rPr>
              <a:t>Scenarios where Gaussian Mixtures are used</a:t>
            </a:r>
            <a:endParaRPr lang="en-US" sz="3200" dirty="0"/>
          </a:p>
        </p:txBody>
      </p:sp>
      <p:sp>
        <p:nvSpPr>
          <p:cNvPr id="3" name="Content Placeholder 2">
            <a:extLst>
              <a:ext uri="{FF2B5EF4-FFF2-40B4-BE49-F238E27FC236}">
                <a16:creationId xmlns:a16="http://schemas.microsoft.com/office/drawing/2014/main" id="{5F4A7B81-B8E9-6BD4-C0F9-6BDEF20A94A6}"/>
              </a:ext>
            </a:extLst>
          </p:cNvPr>
          <p:cNvSpPr>
            <a:spLocks noGrp="1"/>
          </p:cNvSpPr>
          <p:nvPr>
            <p:ph idx="1"/>
          </p:nvPr>
        </p:nvSpPr>
        <p:spPr>
          <a:xfrm>
            <a:off x="838200" y="1400944"/>
            <a:ext cx="10515600" cy="4776018"/>
          </a:xfrm>
        </p:spPr>
        <p:txBody>
          <a:bodyPr vert="horz" lIns="91440" tIns="45720" rIns="91440" bIns="45720" rtlCol="0" anchor="t">
            <a:normAutofit/>
          </a:bodyPr>
          <a:lstStyle/>
          <a:p>
            <a:r>
              <a:rPr lang="en-US" sz="2000" dirty="0"/>
              <a:t>When there is doubt about the number of clusters present, Gaussian Mixtures minimize the rate of errors greatly</a:t>
            </a:r>
            <a:endParaRPr lang="en-US" sz="2000" dirty="0">
              <a:cs typeface="Calibri"/>
            </a:endParaRPr>
          </a:p>
          <a:p>
            <a:r>
              <a:rPr lang="en-US" sz="2000" dirty="0"/>
              <a:t>Labeling different groups in a dataset</a:t>
            </a:r>
            <a:endParaRPr lang="en-US" sz="2000" dirty="0">
              <a:cs typeface="Calibri"/>
            </a:endParaRPr>
          </a:p>
          <a:p>
            <a:r>
              <a:rPr lang="en-US" sz="2000" dirty="0"/>
              <a:t>Extremely useful when clusters overlap, as other algorithms will identify the whole cluster as one</a:t>
            </a:r>
            <a:endParaRPr lang="en-US" sz="2000" dirty="0">
              <a:cs typeface="Calibri"/>
            </a:endParaRPr>
          </a:p>
          <a:p>
            <a:r>
              <a:rPr lang="en-US" sz="2000" dirty="0"/>
              <a:t>Identifying fraud</a:t>
            </a:r>
            <a:endParaRPr lang="en-US" sz="2000" dirty="0">
              <a:cs typeface="Calibri"/>
            </a:endParaRPr>
          </a:p>
          <a:p>
            <a:endParaRPr lang="en-US" sz="1600" dirty="0"/>
          </a:p>
          <a:p>
            <a:endParaRPr lang="en-US" sz="1600" dirty="0"/>
          </a:p>
          <a:p>
            <a:endParaRPr lang="en-US" sz="1600" dirty="0"/>
          </a:p>
          <a:p>
            <a:endParaRPr lang="en-US" sz="1400"/>
          </a:p>
        </p:txBody>
      </p:sp>
    </p:spTree>
    <p:extLst>
      <p:ext uri="{BB962C8B-B14F-4D97-AF65-F5344CB8AC3E}">
        <p14:creationId xmlns:p14="http://schemas.microsoft.com/office/powerpoint/2010/main" val="39169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87E0-00AB-C8BA-FC99-6CAD0F8F8D14}"/>
              </a:ext>
            </a:extLst>
          </p:cNvPr>
          <p:cNvSpPr>
            <a:spLocks noGrp="1"/>
          </p:cNvSpPr>
          <p:nvPr>
            <p:ph type="title"/>
          </p:nvPr>
        </p:nvSpPr>
        <p:spPr>
          <a:xfrm>
            <a:off x="833846" y="685800"/>
            <a:ext cx="5262154" cy="603435"/>
          </a:xfrm>
        </p:spPr>
        <p:txBody>
          <a:bodyPr>
            <a:noAutofit/>
          </a:bodyPr>
          <a:lstStyle/>
          <a:p>
            <a:r>
              <a:rPr lang="en-US" sz="3600" dirty="0">
                <a:latin typeface="Aharoni"/>
                <a:cs typeface="Angsana New"/>
              </a:rPr>
              <a:t>Clustering</a:t>
            </a:r>
            <a:endParaRPr lang="en-US" sz="3600" dirty="0"/>
          </a:p>
        </p:txBody>
      </p:sp>
      <p:sp>
        <p:nvSpPr>
          <p:cNvPr id="3" name="Content Placeholder 2">
            <a:extLst>
              <a:ext uri="{FF2B5EF4-FFF2-40B4-BE49-F238E27FC236}">
                <a16:creationId xmlns:a16="http://schemas.microsoft.com/office/drawing/2014/main" id="{B32E019F-1A69-0496-75C6-BB2A688DDDB9}"/>
              </a:ext>
            </a:extLst>
          </p:cNvPr>
          <p:cNvSpPr>
            <a:spLocks noGrp="1"/>
          </p:cNvSpPr>
          <p:nvPr>
            <p:ph idx="1"/>
          </p:nvPr>
        </p:nvSpPr>
        <p:spPr>
          <a:xfrm>
            <a:off x="838199" y="1473579"/>
            <a:ext cx="6163490" cy="2852404"/>
          </a:xfrm>
        </p:spPr>
        <p:txBody>
          <a:bodyPr vert="horz" lIns="91440" tIns="45720" rIns="91440" bIns="45720" rtlCol="0" anchor="t">
            <a:normAutofit/>
          </a:bodyPr>
          <a:lstStyle/>
          <a:p>
            <a:pPr>
              <a:lnSpc>
                <a:spcPct val="100000"/>
              </a:lnSpc>
            </a:pPr>
            <a:r>
              <a:rPr lang="en-US" sz="1600" dirty="0"/>
              <a:t>Clustering is a method used that divides the population into groups, and the data points which will be present in the group will be similar to each other</a:t>
            </a:r>
          </a:p>
          <a:p>
            <a:pPr>
              <a:lnSpc>
                <a:spcPct val="100000"/>
              </a:lnSpc>
            </a:pPr>
            <a:r>
              <a:rPr lang="en-US" sz="1600" dirty="0"/>
              <a:t>Groups with similar traits are clustered together</a:t>
            </a:r>
          </a:p>
          <a:p>
            <a:pPr>
              <a:lnSpc>
                <a:spcPct val="100000"/>
              </a:lnSpc>
            </a:pPr>
            <a:r>
              <a:rPr lang="en-US" sz="1600" dirty="0"/>
              <a:t>There are 2 types of clustering types hard and soft clustering </a:t>
            </a:r>
          </a:p>
          <a:p>
            <a:pPr>
              <a:lnSpc>
                <a:spcPct val="100000"/>
              </a:lnSpc>
            </a:pPr>
            <a:r>
              <a:rPr lang="en-US" sz="1600" dirty="0"/>
              <a:t>Purpose of unsupervised learning is finding hidden patterns in unlabeled data </a:t>
            </a:r>
          </a:p>
          <a:p>
            <a:pPr>
              <a:lnSpc>
                <a:spcPct val="100000"/>
              </a:lnSpc>
            </a:pPr>
            <a:endParaRPr lang="en-US" sz="1700"/>
          </a:p>
        </p:txBody>
      </p:sp>
      <p:pic>
        <p:nvPicPr>
          <p:cNvPr id="4" name="Picture 4" descr="Chart, scatter chart&#10;&#10;Description automatically generated">
            <a:extLst>
              <a:ext uri="{FF2B5EF4-FFF2-40B4-BE49-F238E27FC236}">
                <a16:creationId xmlns:a16="http://schemas.microsoft.com/office/drawing/2014/main" id="{F8448C50-5EB3-58EF-8078-64472C78559D}"/>
              </a:ext>
            </a:extLst>
          </p:cNvPr>
          <p:cNvPicPr>
            <a:picLocks noChangeAspect="1"/>
          </p:cNvPicPr>
          <p:nvPr/>
        </p:nvPicPr>
        <p:blipFill>
          <a:blip r:embed="rId2"/>
          <a:stretch>
            <a:fillRect/>
          </a:stretch>
        </p:blipFill>
        <p:spPr>
          <a:xfrm>
            <a:off x="7166909" y="384453"/>
            <a:ext cx="4187805" cy="2526987"/>
          </a:xfrm>
          <a:prstGeom prst="rect">
            <a:avLst/>
          </a:prstGeom>
        </p:spPr>
      </p:pic>
      <p:pic>
        <p:nvPicPr>
          <p:cNvPr id="5" name="Picture 5" descr="Chart, scatter chart&#10;&#10;Description automatically generated">
            <a:extLst>
              <a:ext uri="{FF2B5EF4-FFF2-40B4-BE49-F238E27FC236}">
                <a16:creationId xmlns:a16="http://schemas.microsoft.com/office/drawing/2014/main" id="{B401BC9E-37D4-EBBD-2423-E99F45CCB4B1}"/>
              </a:ext>
            </a:extLst>
          </p:cNvPr>
          <p:cNvPicPr>
            <a:picLocks noChangeAspect="1"/>
          </p:cNvPicPr>
          <p:nvPr/>
        </p:nvPicPr>
        <p:blipFill>
          <a:blip r:embed="rId3"/>
          <a:stretch>
            <a:fillRect/>
          </a:stretch>
        </p:blipFill>
        <p:spPr>
          <a:xfrm>
            <a:off x="7217742" y="3431287"/>
            <a:ext cx="4726217" cy="2675032"/>
          </a:xfrm>
          <a:prstGeom prst="rect">
            <a:avLst/>
          </a:prstGeom>
        </p:spPr>
      </p:pic>
      <p:sp>
        <p:nvSpPr>
          <p:cNvPr id="6" name="TextBox 5">
            <a:extLst>
              <a:ext uri="{FF2B5EF4-FFF2-40B4-BE49-F238E27FC236}">
                <a16:creationId xmlns:a16="http://schemas.microsoft.com/office/drawing/2014/main" id="{9D556D25-3A13-AEFE-A879-CBEC686745F1}"/>
              </a:ext>
            </a:extLst>
          </p:cNvPr>
          <p:cNvSpPr txBox="1"/>
          <p:nvPr/>
        </p:nvSpPr>
        <p:spPr>
          <a:xfrm>
            <a:off x="7855132" y="2947851"/>
            <a:ext cx="35705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Figure 4 : Before clustering [6]</a:t>
            </a:r>
          </a:p>
        </p:txBody>
      </p:sp>
      <p:sp>
        <p:nvSpPr>
          <p:cNvPr id="7" name="TextBox 6">
            <a:extLst>
              <a:ext uri="{FF2B5EF4-FFF2-40B4-BE49-F238E27FC236}">
                <a16:creationId xmlns:a16="http://schemas.microsoft.com/office/drawing/2014/main" id="{5E82AC28-3E19-5C07-4E93-90A20F1AF1DE}"/>
              </a:ext>
            </a:extLst>
          </p:cNvPr>
          <p:cNvSpPr txBox="1"/>
          <p:nvPr/>
        </p:nvSpPr>
        <p:spPr>
          <a:xfrm>
            <a:off x="8002361" y="607776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Figure 5: After clustering [6]</a:t>
            </a:r>
          </a:p>
        </p:txBody>
      </p:sp>
    </p:spTree>
    <p:extLst>
      <p:ext uri="{BB962C8B-B14F-4D97-AF65-F5344CB8AC3E}">
        <p14:creationId xmlns:p14="http://schemas.microsoft.com/office/powerpoint/2010/main" val="344225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DA30-9934-C1D0-6E43-FDD127A14C56}"/>
              </a:ext>
            </a:extLst>
          </p:cNvPr>
          <p:cNvSpPr>
            <a:spLocks noGrp="1"/>
          </p:cNvSpPr>
          <p:nvPr>
            <p:ph type="title"/>
          </p:nvPr>
        </p:nvSpPr>
        <p:spPr>
          <a:xfrm>
            <a:off x="838201" y="596644"/>
            <a:ext cx="10515600" cy="738375"/>
          </a:xfrm>
        </p:spPr>
        <p:txBody>
          <a:bodyPr anchor="b">
            <a:normAutofit/>
          </a:bodyPr>
          <a:lstStyle/>
          <a:p>
            <a:r>
              <a:rPr lang="en-US" sz="4000" dirty="0">
                <a:latin typeface="Aharoni"/>
                <a:cs typeface="Angsana New"/>
              </a:rPr>
              <a:t>Clustering in Gaussian Mixtures</a:t>
            </a:r>
            <a:endParaRPr lang="en-US" sz="4000" dirty="0"/>
          </a:p>
        </p:txBody>
      </p:sp>
      <p:graphicFrame>
        <p:nvGraphicFramePr>
          <p:cNvPr id="25" name="Content Placeholder 2">
            <a:extLst>
              <a:ext uri="{FF2B5EF4-FFF2-40B4-BE49-F238E27FC236}">
                <a16:creationId xmlns:a16="http://schemas.microsoft.com/office/drawing/2014/main" id="{4A7C8647-6CD6-B4F9-5797-D2E0DA506ABF}"/>
              </a:ext>
            </a:extLst>
          </p:cNvPr>
          <p:cNvGraphicFramePr>
            <a:graphicFrameLocks noGrp="1"/>
          </p:cNvGraphicFramePr>
          <p:nvPr>
            <p:ph idx="1"/>
            <p:extLst>
              <p:ext uri="{D42A27DB-BD31-4B8C-83A1-F6EECF244321}">
                <p14:modId xmlns:p14="http://schemas.microsoft.com/office/powerpoint/2010/main" val="2746751451"/>
              </p:ext>
            </p:extLst>
          </p:nvPr>
        </p:nvGraphicFramePr>
        <p:xfrm>
          <a:off x="838200" y="1480835"/>
          <a:ext cx="5390279" cy="3815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Diagram&#10;&#10;Description automatically generated">
            <a:extLst>
              <a:ext uri="{FF2B5EF4-FFF2-40B4-BE49-F238E27FC236}">
                <a16:creationId xmlns:a16="http://schemas.microsoft.com/office/drawing/2014/main" id="{E3343FB6-BD56-8826-EC04-15A3BB224CDE}"/>
              </a:ext>
            </a:extLst>
          </p:cNvPr>
          <p:cNvPicPr>
            <a:picLocks noChangeAspect="1"/>
          </p:cNvPicPr>
          <p:nvPr/>
        </p:nvPicPr>
        <p:blipFill>
          <a:blip r:embed="rId7"/>
          <a:stretch>
            <a:fillRect/>
          </a:stretch>
        </p:blipFill>
        <p:spPr>
          <a:xfrm>
            <a:off x="6775268" y="1527972"/>
            <a:ext cx="4717542" cy="3393024"/>
          </a:xfrm>
          <a:prstGeom prst="rect">
            <a:avLst/>
          </a:prstGeom>
        </p:spPr>
      </p:pic>
      <p:sp>
        <p:nvSpPr>
          <p:cNvPr id="5" name="TextBox 4">
            <a:extLst>
              <a:ext uri="{FF2B5EF4-FFF2-40B4-BE49-F238E27FC236}">
                <a16:creationId xmlns:a16="http://schemas.microsoft.com/office/drawing/2014/main" id="{67602CE3-9C93-282F-EB72-364834F41F8B}"/>
              </a:ext>
            </a:extLst>
          </p:cNvPr>
          <p:cNvSpPr txBox="1"/>
          <p:nvPr/>
        </p:nvSpPr>
        <p:spPr>
          <a:xfrm>
            <a:off x="6770914" y="4919585"/>
            <a:ext cx="4720251" cy="226665"/>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sz="1300" dirty="0">
                <a:solidFill>
                  <a:srgbClr val="FFFFFF"/>
                </a:solidFill>
              </a:rPr>
              <a:t>Figure 6: Clustering in GMM [1]</a:t>
            </a:r>
          </a:p>
        </p:txBody>
      </p:sp>
    </p:spTree>
    <p:extLst>
      <p:ext uri="{BB962C8B-B14F-4D97-AF65-F5344CB8AC3E}">
        <p14:creationId xmlns:p14="http://schemas.microsoft.com/office/powerpoint/2010/main" val="126172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D3A9-435B-8F5E-632D-2449834888FE}"/>
              </a:ext>
            </a:extLst>
          </p:cNvPr>
          <p:cNvSpPr>
            <a:spLocks noGrp="1"/>
          </p:cNvSpPr>
          <p:nvPr>
            <p:ph type="title"/>
          </p:nvPr>
        </p:nvSpPr>
        <p:spPr>
          <a:xfrm>
            <a:off x="833846" y="1051560"/>
            <a:ext cx="5262154" cy="350886"/>
          </a:xfrm>
        </p:spPr>
        <p:txBody>
          <a:bodyPr>
            <a:noAutofit/>
          </a:bodyPr>
          <a:lstStyle/>
          <a:p>
            <a:pPr>
              <a:lnSpc>
                <a:spcPct val="90000"/>
              </a:lnSpc>
            </a:pPr>
            <a:r>
              <a:rPr lang="en-US" sz="3200" dirty="0">
                <a:latin typeface="Aharoni"/>
                <a:cs typeface="Angsana New"/>
              </a:rPr>
              <a:t>Expectation Maximization In Gaussian Mixtures</a:t>
            </a:r>
            <a:endParaRPr lang="en-US" sz="3200" dirty="0"/>
          </a:p>
        </p:txBody>
      </p:sp>
      <p:sp>
        <p:nvSpPr>
          <p:cNvPr id="8" name="Content Placeholder 7">
            <a:extLst>
              <a:ext uri="{FF2B5EF4-FFF2-40B4-BE49-F238E27FC236}">
                <a16:creationId xmlns:a16="http://schemas.microsoft.com/office/drawing/2014/main" id="{9EA053CC-9ABE-85A4-0E7A-24865F3615E3}"/>
              </a:ext>
            </a:extLst>
          </p:cNvPr>
          <p:cNvSpPr>
            <a:spLocks noGrp="1"/>
          </p:cNvSpPr>
          <p:nvPr>
            <p:ph idx="1"/>
          </p:nvPr>
        </p:nvSpPr>
        <p:spPr>
          <a:xfrm>
            <a:off x="833845" y="1882881"/>
            <a:ext cx="5257799" cy="3435878"/>
          </a:xfrm>
        </p:spPr>
        <p:txBody>
          <a:bodyPr vert="horz" lIns="91440" tIns="45720" rIns="91440" bIns="45720" rtlCol="0" anchor="t">
            <a:noAutofit/>
          </a:bodyPr>
          <a:lstStyle/>
          <a:p>
            <a:r>
              <a:rPr lang="en-US" sz="1600" dirty="0"/>
              <a:t>This method is used for estimating the parameters (mean, variance, covariance) of the Gaussian Mixtures</a:t>
            </a:r>
            <a:endParaRPr lang="en-US" sz="1600" dirty="0">
              <a:cs typeface="Calibri"/>
            </a:endParaRPr>
          </a:p>
          <a:p>
            <a:r>
              <a:rPr lang="en-US" sz="1600" dirty="0" err="1"/>
              <a:t>E</a:t>
            </a:r>
            <a:r>
              <a:rPr lang="en-US" sz="1600" dirty="0"/>
              <a:t> stands for estimation and M stands for maximization</a:t>
            </a:r>
            <a:endParaRPr lang="en-US" sz="1600" dirty="0">
              <a:cs typeface="Calibri"/>
            </a:endParaRPr>
          </a:p>
          <a:p>
            <a:r>
              <a:rPr lang="en-US" sz="1600" dirty="0"/>
              <a:t>Expectation (E) is used to identify the parameters</a:t>
            </a:r>
            <a:endParaRPr lang="en-US" sz="1600" dirty="0">
              <a:cs typeface="Calibri"/>
            </a:endParaRPr>
          </a:p>
          <a:p>
            <a:r>
              <a:rPr lang="en-US" sz="1600" dirty="0"/>
              <a:t>Maximization (M) is used to identify the points which can be included and which are not fit to add</a:t>
            </a:r>
            <a:endParaRPr lang="en-US" sz="1600" dirty="0">
              <a:cs typeface="Calibri"/>
            </a:endParaRPr>
          </a:p>
          <a:p>
            <a:endParaRPr lang="en-US" sz="1400" dirty="0"/>
          </a:p>
          <a:p>
            <a:endParaRPr lang="en-US" sz="1200"/>
          </a:p>
        </p:txBody>
      </p:sp>
      <p:pic>
        <p:nvPicPr>
          <p:cNvPr id="4" name="Picture 4" descr="Diagram, arrow&#10;&#10;Description automatically generated">
            <a:extLst>
              <a:ext uri="{FF2B5EF4-FFF2-40B4-BE49-F238E27FC236}">
                <a16:creationId xmlns:a16="http://schemas.microsoft.com/office/drawing/2014/main" id="{92C3970B-FD22-1927-19E0-D55A1770009A}"/>
              </a:ext>
            </a:extLst>
          </p:cNvPr>
          <p:cNvPicPr>
            <a:picLocks noChangeAspect="1"/>
          </p:cNvPicPr>
          <p:nvPr/>
        </p:nvPicPr>
        <p:blipFill>
          <a:blip r:embed="rId2"/>
          <a:stretch>
            <a:fillRect/>
          </a:stretch>
        </p:blipFill>
        <p:spPr>
          <a:xfrm>
            <a:off x="6680306" y="1171247"/>
            <a:ext cx="4925879" cy="2512197"/>
          </a:xfrm>
          <a:prstGeom prst="rect">
            <a:avLst/>
          </a:prstGeom>
        </p:spPr>
      </p:pic>
      <p:sp>
        <p:nvSpPr>
          <p:cNvPr id="5" name="TextBox 4">
            <a:extLst>
              <a:ext uri="{FF2B5EF4-FFF2-40B4-BE49-F238E27FC236}">
                <a16:creationId xmlns:a16="http://schemas.microsoft.com/office/drawing/2014/main" id="{A00421E5-438B-7E37-327A-756E4CAA60DE}"/>
              </a:ext>
            </a:extLst>
          </p:cNvPr>
          <p:cNvSpPr txBox="1"/>
          <p:nvPr/>
        </p:nvSpPr>
        <p:spPr>
          <a:xfrm>
            <a:off x="6679474" y="3740331"/>
            <a:ext cx="43804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Figure 7: Expectation Maximization  process [2]</a:t>
            </a:r>
          </a:p>
        </p:txBody>
      </p:sp>
    </p:spTree>
    <p:extLst>
      <p:ext uri="{BB962C8B-B14F-4D97-AF65-F5344CB8AC3E}">
        <p14:creationId xmlns:p14="http://schemas.microsoft.com/office/powerpoint/2010/main" val="7567979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Gaussian Mixtures</vt:lpstr>
      <vt:lpstr>Machine Learning</vt:lpstr>
      <vt:lpstr>Introduction to Gaussian Mixtures</vt:lpstr>
      <vt:lpstr>Gaussian Distributions</vt:lpstr>
      <vt:lpstr> Gaussian Mixture Models</vt:lpstr>
      <vt:lpstr>Scenarios where Gaussian Mixtures are used</vt:lpstr>
      <vt:lpstr>Clustering</vt:lpstr>
      <vt:lpstr>Clustering in Gaussian Mixtures</vt:lpstr>
      <vt:lpstr>Expectation Maximization In Gaussian Mixtures</vt:lpstr>
      <vt:lpstr>Gaussian Mixture Model compared to other models</vt:lpstr>
      <vt:lpstr>Application of Gaussian Mixtures</vt:lpstr>
      <vt:lpstr>Advantages of Gaussian Mixture Models</vt:lpstr>
      <vt:lpstr>Disadvantages of Gaussian Mixtures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550</cp:revision>
  <dcterms:created xsi:type="dcterms:W3CDTF">2022-05-22T20:18:18Z</dcterms:created>
  <dcterms:modified xsi:type="dcterms:W3CDTF">2022-05-29T09:22:33Z</dcterms:modified>
</cp:coreProperties>
</file>