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5143500" type="screen16x9"/>
  <p:notesSz cx="6858000" cy="9144000"/>
  <p:embeddedFontLst>
    <p:embeddedFont>
      <p:font typeface="Franklin Gothic" panose="020B0604020202020204" charset="0"/>
      <p:bold r:id="rId25"/>
    </p:embeddedFont>
    <p:embeddedFont>
      <p:font typeface="Libre Franklin" panose="020F0502020204030204"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c24ab888a7_2_1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2c24ab888a7_2_1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2c24ab888a7_2_1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6be1906db6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g26be1906db6_0_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26be1906db6_0_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6be1906db6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g26be1906db6_0_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g26be1906db6_0_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6be1906db6_0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g26be1906db6_0_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g26be1906db6_0_7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6c0d423758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6c0d42375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6be1906db6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6be1906db6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6c0d423758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6c0d42375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6c0d423758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6c0d423758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6c0d423758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6c0d423758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6c0d423758_2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6c0d423758_2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6be1906db6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6be1906db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6c0d42375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6c0d42375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6c0d423758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6c0d42375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c24ab888a7_2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g2c24ab888a7_2_17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g2c24ab888a7_2_17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c3795a7bc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g2c3795a7bc1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100"/>
              <a:buNone/>
            </a:pPr>
            <a:r>
              <a:rPr lang="en"/>
              <a:t>Goal: Franchise owners high visibility retail storefronts and proven business acumen, are poised to revolutionize the African landscape</a:t>
            </a:r>
            <a:endParaRPr/>
          </a:p>
        </p:txBody>
      </p:sp>
      <p:sp>
        <p:nvSpPr>
          <p:cNvPr id="184" name="Google Shape;184;g2c3795a7bc1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c24ab888a7_2_1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g2c24ab888a7_2_1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2c24ab888a7_2_1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c3795a7bc1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c3795a7bc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a:solidFill>
                  <a:srgbClr val="0D0D0D"/>
                </a:solidFill>
                <a:highlight>
                  <a:srgbClr val="FFFFFF"/>
                </a:highlight>
                <a:latin typeface="Times New Roman"/>
                <a:ea typeface="Times New Roman"/>
                <a:cs typeface="Times New Roman"/>
                <a:sym typeface="Times New Roman"/>
              </a:rPr>
              <a:t>Jibu, Inc. (Founding Franchisor)</a:t>
            </a:r>
            <a:endParaRPr sz="1200" b="1">
              <a:solidFill>
                <a:srgbClr val="0D0D0D"/>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Jibu, Inc. serves as the founding franchisor, providing the overall vision, business model, and support infrastructure for the franchise network. They oversee the development and expansion of the franchise system.</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sz="1200" b="1">
                <a:solidFill>
                  <a:srgbClr val="0D0D0D"/>
                </a:solidFill>
                <a:highlight>
                  <a:srgbClr val="FFFFFF"/>
                </a:highlight>
                <a:latin typeface="Times New Roman"/>
                <a:ea typeface="Times New Roman"/>
                <a:cs typeface="Times New Roman"/>
                <a:sym typeface="Times New Roman"/>
              </a:rPr>
              <a:t>Jibu Franchisees</a:t>
            </a:r>
            <a:endParaRPr sz="1200" b="1">
              <a:solidFill>
                <a:srgbClr val="0D0D0D"/>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Franchisees are individuals or entities that invest in and operate Jibu franchise units within specific territories. They benefit from the established brand, business model, and support provided by both the local franchisor or AMF and Jibu, Inc. Franchise owners typically invest between USD 5-10K as a license fee to operate individual franchise units</a:t>
            </a:r>
            <a:endParaRPr>
              <a:solidFill>
                <a:schemeClr val="dk1"/>
              </a:solidFill>
            </a:endParaRPr>
          </a:p>
          <a:p>
            <a:pPr marL="0" lvl="0" indent="0" algn="l" rtl="0">
              <a:spcBef>
                <a:spcPts val="0"/>
              </a:spcBef>
              <a:spcAft>
                <a:spcPts val="0"/>
              </a:spcAft>
              <a:buClr>
                <a:schemeClr val="dk1"/>
              </a:buClr>
              <a:buSzPts val="1100"/>
              <a:buFont typeface="Arial"/>
              <a:buNone/>
            </a:pPr>
            <a:endParaRPr sz="1200" b="1">
              <a:solidFill>
                <a:srgbClr val="0D0D0D"/>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200" b="1">
                <a:solidFill>
                  <a:srgbClr val="0D0D0D"/>
                </a:solidFill>
                <a:highlight>
                  <a:srgbClr val="FFFFFF"/>
                </a:highlight>
                <a:latin typeface="Times New Roman"/>
                <a:ea typeface="Times New Roman"/>
                <a:cs typeface="Times New Roman"/>
                <a:sym typeface="Times New Roman"/>
              </a:rPr>
              <a:t>Area Master Franchisor (Local Franchisor)</a:t>
            </a:r>
            <a:endParaRPr sz="1200" b="1">
              <a:solidFill>
                <a:srgbClr val="0D0D0D"/>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In some cases, there may be an additional layer of franchising represented by the local franchisor or area master franchisor. AMFs are responsible for launching and growing the Jibu franchise network within their designated market areas. This entity supports individual franchisees within their designated territories, working closely with Jibu and other AMFs to facilitate franchise operations. AMFs typically invest between USD 250-350K as a license fee to launch and grow the franchise network in their market.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AMFs play a strategic role in market development and expansion while franchise owners are responsible for day-to-day operations of their individual franchise units. Both AMFs and franchise owners are supported by the broader franchise ecosystem, including Jibu, Inc. and local franchisors, to ensure the success and sustainability of franchise operations.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c3795a7bc1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c3795a7bc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Similar to Jibu, there are other companies which provide safe drinking water in Africa. </a:t>
            </a:r>
            <a:endParaRPr/>
          </a:p>
          <a:p>
            <a:pPr marL="0" lvl="0" indent="0" algn="l" rtl="0">
              <a:spcBef>
                <a:spcPts val="0"/>
              </a:spcBef>
              <a:spcAft>
                <a:spcPts val="0"/>
              </a:spcAft>
              <a:buNone/>
            </a:pPr>
            <a:endParaRPr/>
          </a:p>
          <a:p>
            <a:pPr marL="0" lvl="0" indent="0" algn="l" rtl="0">
              <a:spcBef>
                <a:spcPts val="0"/>
              </a:spcBef>
              <a:spcAft>
                <a:spcPts val="0"/>
              </a:spcAft>
              <a:buNone/>
            </a:pPr>
            <a:r>
              <a:rPr lang="en"/>
              <a:t>Oasis Water, SolarDew, and Openversum share a common goal of providing clean and safe drinking water solutions to communities. They all emphasize innovation, sustainability, and entrepreneurial opportunities in their respective approaches to addressing water purification challenges. </a:t>
            </a:r>
            <a:endParaRPr/>
          </a:p>
          <a:p>
            <a:pPr marL="0" lvl="0" indent="0" algn="l" rtl="0">
              <a:spcBef>
                <a:spcPts val="0"/>
              </a:spcBef>
              <a:spcAft>
                <a:spcPts val="0"/>
              </a:spcAft>
              <a:buNone/>
            </a:pPr>
            <a:endParaRPr/>
          </a:p>
          <a:p>
            <a:pPr marL="0" lvl="0" indent="0" algn="l" rtl="0">
              <a:spcBef>
                <a:spcPts val="0"/>
              </a:spcBef>
              <a:spcAft>
                <a:spcPts val="0"/>
              </a:spcAft>
              <a:buNone/>
            </a:pPr>
            <a:r>
              <a:rPr lang="en"/>
              <a:t>Oasis Water primarily serves the retail and franchise sectors in South Africa, offering refill water services, bottled water, and water dispenser rentals. In contrast, SolarDew focuses on global water scarcity issues, leveraging solar energy for desalination systems. Openversum, based in Europe, specializes in membrane-based water filtration technology and micro-franchise initiatives, targeting a diverse range of markets including households, workplaces, and educational institutions. Each company also employs distinct technological approaches, with Oasis Water emphasizing traditional purification methods, SolarDew focusing on solar-powered solutions, and Openversum utilizing membrane technology for water filtration.</a:t>
            </a:r>
            <a:endParaRPr/>
          </a:p>
          <a:p>
            <a:pPr marL="0" lvl="0" indent="0" algn="l" rtl="0">
              <a:spcBef>
                <a:spcPts val="0"/>
              </a:spcBef>
              <a:spcAft>
                <a:spcPts val="0"/>
              </a:spcAft>
              <a:buNone/>
            </a:pPr>
            <a:endParaRPr/>
          </a:p>
          <a:p>
            <a:pPr marL="0" lvl="0" indent="0" algn="l" rtl="0">
              <a:spcBef>
                <a:spcPts val="0"/>
              </a:spcBef>
              <a:spcAft>
                <a:spcPts val="0"/>
              </a:spcAft>
              <a:buNone/>
            </a:pPr>
            <a:r>
              <a:rPr lang="en"/>
              <a:t>PakVitae, Boon (formerly Swajal), and Nazava Water Filters are distinct players in the water purification industry. PakVitae focuses on providing innovative and cost-effective solutions for global water challenges, leveraging advanced purification technology. Boon specializes in AI-enabled purification systems and monitoring solutions, primarily serving the hospitality, workplace, and educational sectors in India. In contrast, Nazava Water Filters targets low-income households in Indonesia, offering affordable household water purifiers. While PakVitae and Boon emphasize innovation and technology, Nazava Water Filters prioritizes affordability and accessibility for underserved communities.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6be1906db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6be1906db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6be1906db6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6be1906db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c24ab888a7_2_1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g2c24ab888a7_2_16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g2c24ab888a7_2_16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1">
  <p:cSld name="Title 1">
    <p:bg>
      <p:bgPr>
        <a:solidFill>
          <a:schemeClr val="lt1"/>
        </a:solidFill>
        <a:effectLst/>
      </p:bgPr>
    </p:bg>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4732428" y="308609"/>
            <a:ext cx="4114800" cy="246888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dk1"/>
              </a:buClr>
              <a:buSzPts val="4500"/>
              <a:buFont typeface="Franklin Gothic"/>
              <a:buNone/>
              <a:defRPr sz="4500" b="1" i="0">
                <a:solidFill>
                  <a:schemeClr val="dk1"/>
                </a:solidFill>
                <a:latin typeface="Franklin Gothic"/>
                <a:ea typeface="Franklin Gothic"/>
                <a:cs typeface="Franklin Gothic"/>
                <a:sym typeface="Franklin Gothic"/>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grpSp>
        <p:nvGrpSpPr>
          <p:cNvPr id="57" name="Google Shape;57;p14"/>
          <p:cNvGrpSpPr/>
          <p:nvPr/>
        </p:nvGrpSpPr>
        <p:grpSpPr>
          <a:xfrm>
            <a:off x="1" y="569064"/>
            <a:ext cx="4574436" cy="4574436"/>
            <a:chOff x="0" y="12289"/>
            <a:chExt cx="3550" cy="3551"/>
          </a:xfrm>
        </p:grpSpPr>
        <p:sp>
          <p:nvSpPr>
            <p:cNvPr id="58" name="Google Shape;58;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sp>
          <p:nvSpPr>
            <p:cNvPr id="59" name="Google Shape;59;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sp>
          <p:nvSpPr>
            <p:cNvPr id="60" name="Google Shape;60;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grpSp>
      <p:cxnSp>
        <p:nvCxnSpPr>
          <p:cNvPr id="61" name="Google Shape;61;p14"/>
          <p:cNvCxnSpPr/>
          <p:nvPr/>
        </p:nvCxnSpPr>
        <p:spPr>
          <a:xfrm>
            <a:off x="4732020" y="2962656"/>
            <a:ext cx="1600200" cy="2994"/>
          </a:xfrm>
          <a:prstGeom prst="straightConnector1">
            <a:avLst/>
          </a:prstGeom>
          <a:noFill/>
          <a:ln w="101600" cap="flat" cmpd="sng">
            <a:solidFill>
              <a:srgbClr val="5D7C3F"/>
            </a:solidFill>
            <a:prstDash val="solid"/>
            <a:miter lim="800000"/>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 1">
  <p:cSld name="Agenda 1">
    <p:spTree>
      <p:nvGrpSpPr>
        <p:cNvPr id="1" name="Shape 62"/>
        <p:cNvGrpSpPr/>
        <p:nvPr/>
      </p:nvGrpSpPr>
      <p:grpSpPr>
        <a:xfrm>
          <a:off x="0" y="0"/>
          <a:ext cx="0" cy="0"/>
          <a:chOff x="0" y="0"/>
          <a:chExt cx="0" cy="0"/>
        </a:xfrm>
      </p:grpSpPr>
      <p:grpSp>
        <p:nvGrpSpPr>
          <p:cNvPr id="63" name="Google Shape;63;p15"/>
          <p:cNvGrpSpPr/>
          <p:nvPr/>
        </p:nvGrpSpPr>
        <p:grpSpPr>
          <a:xfrm>
            <a:off x="4772025" y="0"/>
            <a:ext cx="4371974" cy="2426702"/>
            <a:chOff x="5612972" y="1"/>
            <a:chExt cx="6615961" cy="3672246"/>
          </a:xfrm>
        </p:grpSpPr>
        <p:sp>
          <p:nvSpPr>
            <p:cNvPr id="64" name="Google Shape;64;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sp>
          <p:nvSpPr>
            <p:cNvPr id="65" name="Google Shape;65;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sp>
          <p:nvSpPr>
            <p:cNvPr id="66" name="Google Shape;66;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sp>
          <p:nvSpPr>
            <p:cNvPr id="67" name="Google Shape;67;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sp>
          <p:nvSpPr>
            <p:cNvPr id="68" name="Google Shape;68;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grpSp>
      <p:sp>
        <p:nvSpPr>
          <p:cNvPr id="69" name="Google Shape;69;p15"/>
          <p:cNvSpPr txBox="1">
            <a:spLocks noGrp="1"/>
          </p:cNvSpPr>
          <p:nvPr>
            <p:ph type="title"/>
          </p:nvPr>
        </p:nvSpPr>
        <p:spPr>
          <a:xfrm>
            <a:off x="445770" y="142179"/>
            <a:ext cx="5090810" cy="119513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dk1"/>
              </a:buClr>
              <a:buSzPts val="3300"/>
              <a:buFont typeface="Franklin Gothic"/>
              <a:buNone/>
              <a:defRPr sz="3300" b="1" i="0">
                <a:latin typeface="Franklin Gothic"/>
                <a:ea typeface="Franklin Gothic"/>
                <a:cs typeface="Franklin Gothic"/>
                <a:sym typeface="Franklin Gothic"/>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0" name="Google Shape;70;p15"/>
          <p:cNvSpPr txBox="1">
            <a:spLocks noGrp="1"/>
          </p:cNvSpPr>
          <p:nvPr>
            <p:ph type="body" idx="1"/>
          </p:nvPr>
        </p:nvSpPr>
        <p:spPr>
          <a:xfrm>
            <a:off x="445769" y="1711439"/>
            <a:ext cx="5090810" cy="2781388"/>
          </a:xfrm>
          <a:prstGeom prst="rect">
            <a:avLst/>
          </a:prstGeom>
          <a:noFill/>
          <a:ln>
            <a:noFill/>
          </a:ln>
        </p:spPr>
        <p:txBody>
          <a:bodyPr spcFirstLastPara="1" wrap="square" lIns="0" tIns="171450" rIns="0" bIns="0" anchor="t" anchorCtr="0">
            <a:normAutofit/>
          </a:bodyPr>
          <a:lstStyle>
            <a:lvl1pPr marL="457200" lvl="0" indent="-342900" algn="l">
              <a:lnSpc>
                <a:spcPct val="80000"/>
              </a:lnSpc>
              <a:spcBef>
                <a:spcPts val="1700"/>
              </a:spcBef>
              <a:spcAft>
                <a:spcPts val="0"/>
              </a:spcAft>
              <a:buClr>
                <a:srgbClr val="5D7C3F"/>
              </a:buClr>
              <a:buSzPts val="1800"/>
              <a:buFont typeface="Arial"/>
              <a:buChar char="•"/>
              <a:defRPr sz="1800" b="1" i="0">
                <a:solidFill>
                  <a:srgbClr val="5D7C3F"/>
                </a:solidFill>
                <a:latin typeface="Libre Franklin"/>
                <a:ea typeface="Libre Franklin"/>
                <a:cs typeface="Libre Franklin"/>
                <a:sym typeface="Libre Franklin"/>
              </a:defRPr>
            </a:lvl1pPr>
            <a:lvl2pPr marL="914400" lvl="1" indent="-323850" algn="l">
              <a:lnSpc>
                <a:spcPct val="90000"/>
              </a:lnSpc>
              <a:spcBef>
                <a:spcPts val="500"/>
              </a:spcBef>
              <a:spcAft>
                <a:spcPts val="0"/>
              </a:spcAft>
              <a:buClr>
                <a:schemeClr val="dk1"/>
              </a:buClr>
              <a:buSzPts val="1500"/>
              <a:buChar char="•"/>
              <a:defRPr sz="1500"/>
            </a:lvl2pPr>
            <a:lvl3pPr marL="1371600" lvl="2" indent="-323850" algn="l">
              <a:lnSpc>
                <a:spcPct val="90000"/>
              </a:lnSpc>
              <a:spcBef>
                <a:spcPts val="1400"/>
              </a:spcBef>
              <a:spcAft>
                <a:spcPts val="0"/>
              </a:spcAft>
              <a:buClr>
                <a:schemeClr val="dk1"/>
              </a:buClr>
              <a:buSzPts val="1500"/>
              <a:buChar char="•"/>
              <a:defRPr sz="1500"/>
            </a:lvl3pPr>
            <a:lvl4pPr marL="1828800" lvl="3" indent="-323850" algn="l">
              <a:lnSpc>
                <a:spcPct val="90000"/>
              </a:lnSpc>
              <a:spcBef>
                <a:spcPts val="1400"/>
              </a:spcBef>
              <a:spcAft>
                <a:spcPts val="0"/>
              </a:spcAft>
              <a:buClr>
                <a:schemeClr val="dk1"/>
              </a:buClr>
              <a:buSzPts val="1500"/>
              <a:buChar char="•"/>
              <a:defRPr sz="1500"/>
            </a:lvl4pPr>
            <a:lvl5pPr marL="2286000" lvl="4" indent="-323850" algn="l">
              <a:lnSpc>
                <a:spcPct val="90000"/>
              </a:lnSpc>
              <a:spcBef>
                <a:spcPts val="14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71" name="Google Shape;71;p15"/>
          <p:cNvSpPr txBox="1">
            <a:spLocks noGrp="1"/>
          </p:cNvSpPr>
          <p:nvPr>
            <p:ph type="sldNum" idx="12"/>
          </p:nvPr>
        </p:nvSpPr>
        <p:spPr>
          <a:xfrm>
            <a:off x="445770" y="4749165"/>
            <a:ext cx="392430" cy="185738"/>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latin typeface="Libre Franklin"/>
              <a:ea typeface="Libre Franklin"/>
              <a:cs typeface="Libre Franklin"/>
              <a:sym typeface="Libre Franklin"/>
            </a:endParaRPr>
          </a:p>
        </p:txBody>
      </p:sp>
      <p:sp>
        <p:nvSpPr>
          <p:cNvPr id="72" name="Google Shape;72;p15"/>
          <p:cNvSpPr txBox="1">
            <a:spLocks noGrp="1"/>
          </p:cNvSpPr>
          <p:nvPr>
            <p:ph type="dt" idx="10"/>
          </p:nvPr>
        </p:nvSpPr>
        <p:spPr>
          <a:xfrm>
            <a:off x="850236" y="4749165"/>
            <a:ext cx="984885" cy="185738"/>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cxnSp>
        <p:nvCxnSpPr>
          <p:cNvPr id="73" name="Google Shape;73;p15"/>
          <p:cNvCxnSpPr/>
          <p:nvPr/>
        </p:nvCxnSpPr>
        <p:spPr>
          <a:xfrm>
            <a:off x="445770" y="1611630"/>
            <a:ext cx="1597914" cy="0"/>
          </a:xfrm>
          <a:prstGeom prst="straightConnector1">
            <a:avLst/>
          </a:prstGeom>
          <a:noFill/>
          <a:ln w="101600" cap="flat" cmpd="sng">
            <a:solidFill>
              <a:srgbClr val="5D7C3F"/>
            </a:solidFill>
            <a:prstDash val="solid"/>
            <a:miter lim="800000"/>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mmary 2">
  <p:cSld name="Summary 2">
    <p:bg>
      <p:bgPr>
        <a:solidFill>
          <a:schemeClr val="lt1"/>
        </a:solidFill>
        <a:effectLst/>
      </p:bgPr>
    </p:bg>
    <p:spTree>
      <p:nvGrpSpPr>
        <p:cNvPr id="1" name="Shape 74"/>
        <p:cNvGrpSpPr/>
        <p:nvPr/>
      </p:nvGrpSpPr>
      <p:grpSpPr>
        <a:xfrm>
          <a:off x="0" y="0"/>
          <a:ext cx="0" cy="0"/>
          <a:chOff x="0" y="0"/>
          <a:chExt cx="0" cy="0"/>
        </a:xfrm>
      </p:grpSpPr>
      <p:cxnSp>
        <p:nvCxnSpPr>
          <p:cNvPr id="75" name="Google Shape;75;p16"/>
          <p:cNvCxnSpPr/>
          <p:nvPr/>
        </p:nvCxnSpPr>
        <p:spPr>
          <a:xfrm>
            <a:off x="445770" y="1611630"/>
            <a:ext cx="1600200" cy="2994"/>
          </a:xfrm>
          <a:prstGeom prst="straightConnector1">
            <a:avLst/>
          </a:prstGeom>
          <a:noFill/>
          <a:ln w="101600" cap="flat" cmpd="sng">
            <a:solidFill>
              <a:srgbClr val="5D7C3F"/>
            </a:solidFill>
            <a:prstDash val="solid"/>
            <a:miter lim="800000"/>
            <a:headEnd type="none" w="sm" len="sm"/>
            <a:tailEnd type="none" w="sm" len="sm"/>
          </a:ln>
        </p:spPr>
      </p:cxnSp>
      <p:grpSp>
        <p:nvGrpSpPr>
          <p:cNvPr id="76" name="Google Shape;76;p16"/>
          <p:cNvGrpSpPr/>
          <p:nvPr/>
        </p:nvGrpSpPr>
        <p:grpSpPr>
          <a:xfrm rot="5400000" flipH="1">
            <a:off x="0" y="2925099"/>
            <a:ext cx="2219420" cy="2219419"/>
            <a:chOff x="0" y="12289"/>
            <a:chExt cx="3550" cy="3551"/>
          </a:xfrm>
        </p:grpSpPr>
        <p:sp>
          <p:nvSpPr>
            <p:cNvPr id="77" name="Google Shape;77;p16"/>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sp>
          <p:nvSpPr>
            <p:cNvPr id="78" name="Google Shape;78;p16"/>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sp>
          <p:nvSpPr>
            <p:cNvPr id="79" name="Google Shape;79;p16"/>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grpSp>
      <p:sp>
        <p:nvSpPr>
          <p:cNvPr id="80" name="Google Shape;80;p16"/>
          <p:cNvSpPr txBox="1">
            <a:spLocks noGrp="1"/>
          </p:cNvSpPr>
          <p:nvPr>
            <p:ph type="title"/>
          </p:nvPr>
        </p:nvSpPr>
        <p:spPr>
          <a:xfrm>
            <a:off x="445770" y="77156"/>
            <a:ext cx="8155305" cy="1260154"/>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dk1"/>
              </a:buClr>
              <a:buSzPts val="3300"/>
              <a:buFont typeface="Franklin Gothic"/>
              <a:buNone/>
              <a:defRPr sz="3300" b="1" i="0">
                <a:latin typeface="Franklin Gothic"/>
                <a:ea typeface="Franklin Gothic"/>
                <a:cs typeface="Franklin Gothic"/>
                <a:sym typeface="Franklin Gothic"/>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1" name="Google Shape;81;p16"/>
          <p:cNvSpPr txBox="1">
            <a:spLocks noGrp="1"/>
          </p:cNvSpPr>
          <p:nvPr>
            <p:ph type="body" idx="1"/>
          </p:nvPr>
        </p:nvSpPr>
        <p:spPr>
          <a:xfrm>
            <a:off x="2743200" y="1711506"/>
            <a:ext cx="5857875" cy="2774496"/>
          </a:xfrm>
          <a:prstGeom prst="rect">
            <a:avLst/>
          </a:prstGeom>
          <a:noFill/>
          <a:ln>
            <a:noFill/>
          </a:ln>
        </p:spPr>
        <p:txBody>
          <a:bodyPr spcFirstLastPara="1" wrap="square" lIns="0" tIns="171450" rIns="0" bIns="0" anchor="t" anchorCtr="0">
            <a:normAutofit/>
          </a:bodyPr>
          <a:lstStyle>
            <a:lvl1pPr marL="457200" lvl="0" indent="-323850" algn="l">
              <a:lnSpc>
                <a:spcPct val="90000"/>
              </a:lnSpc>
              <a:spcBef>
                <a:spcPts val="1400"/>
              </a:spcBef>
              <a:spcAft>
                <a:spcPts val="0"/>
              </a:spcAft>
              <a:buClr>
                <a:schemeClr val="dk1"/>
              </a:buClr>
              <a:buSzPts val="1500"/>
              <a:buFont typeface="Arial"/>
              <a:buChar char="•"/>
              <a:defRPr sz="1500"/>
            </a:lvl1pPr>
            <a:lvl2pPr marL="914400" lvl="1" indent="-323850" algn="l">
              <a:lnSpc>
                <a:spcPct val="90000"/>
              </a:lnSpc>
              <a:spcBef>
                <a:spcPts val="1400"/>
              </a:spcBef>
              <a:spcAft>
                <a:spcPts val="0"/>
              </a:spcAft>
              <a:buClr>
                <a:schemeClr val="dk1"/>
              </a:buClr>
              <a:buSzPts val="1500"/>
              <a:buChar char="•"/>
              <a:defRPr sz="1500"/>
            </a:lvl2pPr>
            <a:lvl3pPr marL="1371600" lvl="2" indent="-323850" algn="l">
              <a:lnSpc>
                <a:spcPct val="90000"/>
              </a:lnSpc>
              <a:spcBef>
                <a:spcPts val="1400"/>
              </a:spcBef>
              <a:spcAft>
                <a:spcPts val="0"/>
              </a:spcAft>
              <a:buClr>
                <a:schemeClr val="dk1"/>
              </a:buClr>
              <a:buSzPts val="1500"/>
              <a:buChar char="•"/>
              <a:defRPr sz="1500"/>
            </a:lvl3pPr>
            <a:lvl4pPr marL="1828800" lvl="3" indent="-323850" algn="l">
              <a:lnSpc>
                <a:spcPct val="90000"/>
              </a:lnSpc>
              <a:spcBef>
                <a:spcPts val="1400"/>
              </a:spcBef>
              <a:spcAft>
                <a:spcPts val="0"/>
              </a:spcAft>
              <a:buClr>
                <a:schemeClr val="dk1"/>
              </a:buClr>
              <a:buSzPts val="1500"/>
              <a:buChar char="•"/>
              <a:defRPr sz="1500"/>
            </a:lvl4pPr>
            <a:lvl5pPr marL="2286000" lvl="4" indent="-323850" algn="l">
              <a:lnSpc>
                <a:spcPct val="90000"/>
              </a:lnSpc>
              <a:spcBef>
                <a:spcPts val="14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82" name="Google Shape;82;p16"/>
          <p:cNvSpPr txBox="1">
            <a:spLocks noGrp="1"/>
          </p:cNvSpPr>
          <p:nvPr>
            <p:ph type="sldNum" idx="12"/>
          </p:nvPr>
        </p:nvSpPr>
        <p:spPr>
          <a:xfrm>
            <a:off x="445770" y="4749165"/>
            <a:ext cx="392430" cy="185738"/>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latin typeface="Libre Franklin"/>
              <a:ea typeface="Libre Franklin"/>
              <a:cs typeface="Libre Franklin"/>
              <a:sym typeface="Libre Franklin"/>
            </a:endParaRPr>
          </a:p>
        </p:txBody>
      </p:sp>
      <p:sp>
        <p:nvSpPr>
          <p:cNvPr id="83" name="Google Shape;83;p16"/>
          <p:cNvSpPr txBox="1">
            <a:spLocks noGrp="1"/>
          </p:cNvSpPr>
          <p:nvPr>
            <p:ph type="dt" idx="10"/>
          </p:nvPr>
        </p:nvSpPr>
        <p:spPr>
          <a:xfrm>
            <a:off x="850236" y="4749165"/>
            <a:ext cx="984885" cy="185738"/>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pos="450">
          <p15:clr>
            <a:srgbClr val="FBAE40"/>
          </p15:clr>
        </p15:guide>
        <p15:guide id="2" pos="5310">
          <p15:clr>
            <a:srgbClr val="FBAE40"/>
          </p15:clr>
        </p15:guide>
        <p15:guide id="3" pos="1728">
          <p15:clr>
            <a:srgbClr val="FBAE40"/>
          </p15:clr>
        </p15:guide>
        <p15:guide id="4" pos="4302">
          <p15:clr>
            <a:srgbClr val="FBAE40"/>
          </p15:clr>
        </p15:guide>
        <p15:guide id="5" pos="1458">
          <p15:clr>
            <a:srgbClr val="FBAE40"/>
          </p15:clr>
        </p15:guide>
        <p15:guide id="6" pos="3006">
          <p15:clr>
            <a:srgbClr val="FBAE40"/>
          </p15:clr>
        </p15:guide>
        <p15:guide id="7" orient="horz" pos="918">
          <p15:clr>
            <a:srgbClr val="FBAE40"/>
          </p15:clr>
        </p15:guide>
        <p15:guide id="8" orient="horz" pos="1080">
          <p15:clr>
            <a:srgbClr val="FBAE40"/>
          </p15:clr>
        </p15:guide>
        <p15:guide id="9" orient="horz" pos="414">
          <p15:clr>
            <a:srgbClr val="FBAE40"/>
          </p15:clr>
        </p15:guide>
        <p15:guide id="10" pos="4014">
          <p15:clr>
            <a:srgbClr val="FBAE40"/>
          </p15:clr>
        </p15:guide>
        <p15:guide id="11" pos="273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84"/>
        <p:cNvGrpSpPr/>
        <p:nvPr/>
      </p:nvGrpSpPr>
      <p:grpSpPr>
        <a:xfrm>
          <a:off x="0" y="0"/>
          <a:ext cx="0" cy="0"/>
          <a:chOff x="0" y="0"/>
          <a:chExt cx="0" cy="0"/>
        </a:xfrm>
      </p:grpSpPr>
      <p:sp>
        <p:nvSpPr>
          <p:cNvPr id="85" name="Google Shape;85;p17"/>
          <p:cNvSpPr txBox="1">
            <a:spLocks noGrp="1"/>
          </p:cNvSpPr>
          <p:nvPr>
            <p:ph type="ctrTitle"/>
          </p:nvPr>
        </p:nvSpPr>
        <p:spPr>
          <a:xfrm>
            <a:off x="4732428" y="308609"/>
            <a:ext cx="4114800" cy="246888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dk1"/>
              </a:buClr>
              <a:buSzPts val="4500"/>
              <a:buFont typeface="Franklin Gothic"/>
              <a:buNone/>
              <a:defRPr sz="4500" b="1" i="0">
                <a:solidFill>
                  <a:schemeClr val="dk1"/>
                </a:solidFill>
                <a:latin typeface="Franklin Gothic"/>
                <a:ea typeface="Franklin Gothic"/>
                <a:cs typeface="Franklin Gothic"/>
                <a:sym typeface="Franklin Gothic"/>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grpSp>
        <p:nvGrpSpPr>
          <p:cNvPr id="86" name="Google Shape;86;p17"/>
          <p:cNvGrpSpPr/>
          <p:nvPr/>
        </p:nvGrpSpPr>
        <p:grpSpPr>
          <a:xfrm>
            <a:off x="1" y="569064"/>
            <a:ext cx="4574436" cy="4574436"/>
            <a:chOff x="0" y="12289"/>
            <a:chExt cx="3550" cy="3551"/>
          </a:xfrm>
        </p:grpSpPr>
        <p:sp>
          <p:nvSpPr>
            <p:cNvPr id="87" name="Google Shape;87;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sp>
          <p:nvSpPr>
            <p:cNvPr id="88" name="Google Shape;88;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sp>
          <p:nvSpPr>
            <p:cNvPr id="89" name="Google Shape;89;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grpSp>
      <p:cxnSp>
        <p:nvCxnSpPr>
          <p:cNvPr id="90" name="Google Shape;90;p17"/>
          <p:cNvCxnSpPr/>
          <p:nvPr/>
        </p:nvCxnSpPr>
        <p:spPr>
          <a:xfrm>
            <a:off x="4732020" y="2962656"/>
            <a:ext cx="1600200" cy="2994"/>
          </a:xfrm>
          <a:prstGeom prst="straightConnector1">
            <a:avLst/>
          </a:prstGeom>
          <a:noFill/>
          <a:ln w="101600" cap="flat" cmpd="sng">
            <a:solidFill>
              <a:srgbClr val="5D7C3F"/>
            </a:solidFill>
            <a:prstDash val="solid"/>
            <a:miter lim="800000"/>
            <a:headEnd type="none" w="sm" len="sm"/>
            <a:tailEnd type="none" w="sm" len="sm"/>
          </a:ln>
        </p:spPr>
      </p:cxnSp>
      <p:sp>
        <p:nvSpPr>
          <p:cNvPr id="91" name="Google Shape;91;p17"/>
          <p:cNvSpPr txBox="1">
            <a:spLocks noGrp="1"/>
          </p:cNvSpPr>
          <p:nvPr>
            <p:ph type="body" idx="1"/>
          </p:nvPr>
        </p:nvSpPr>
        <p:spPr>
          <a:xfrm>
            <a:off x="4732429" y="3412164"/>
            <a:ext cx="4114800" cy="123444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rgbClr val="5D7C3F"/>
              </a:buClr>
              <a:buSzPts val="1800"/>
              <a:buNone/>
              <a:defRPr sz="1800" b="1" i="0">
                <a:solidFill>
                  <a:srgbClr val="5D7C3F"/>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ntent 2">
  <p:cSld name="Title and Two Content 2">
    <p:bg>
      <p:bgPr>
        <a:solidFill>
          <a:schemeClr val="lt1"/>
        </a:solidFill>
        <a:effectLst/>
      </p:bgPr>
    </p:bg>
    <p:spTree>
      <p:nvGrpSpPr>
        <p:cNvPr id="1" name="Shape 92"/>
        <p:cNvGrpSpPr/>
        <p:nvPr/>
      </p:nvGrpSpPr>
      <p:grpSpPr>
        <a:xfrm>
          <a:off x="0" y="0"/>
          <a:ext cx="0" cy="0"/>
          <a:chOff x="0" y="0"/>
          <a:chExt cx="0" cy="0"/>
        </a:xfrm>
      </p:grpSpPr>
      <p:grpSp>
        <p:nvGrpSpPr>
          <p:cNvPr id="93" name="Google Shape;93;p18"/>
          <p:cNvGrpSpPr/>
          <p:nvPr/>
        </p:nvGrpSpPr>
        <p:grpSpPr>
          <a:xfrm rot="10800000">
            <a:off x="6652530" y="0"/>
            <a:ext cx="2493906" cy="2493906"/>
            <a:chOff x="0" y="12289"/>
            <a:chExt cx="3550" cy="3551"/>
          </a:xfrm>
        </p:grpSpPr>
        <p:sp>
          <p:nvSpPr>
            <p:cNvPr id="94" name="Google Shape;94;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sp>
          <p:nvSpPr>
            <p:cNvPr id="95" name="Google Shape;95;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sp>
          <p:nvSpPr>
            <p:cNvPr id="96" name="Google Shape;96;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grpSp>
      <p:sp>
        <p:nvSpPr>
          <p:cNvPr id="97" name="Google Shape;97;p18"/>
          <p:cNvSpPr txBox="1">
            <a:spLocks noGrp="1"/>
          </p:cNvSpPr>
          <p:nvPr>
            <p:ph type="title"/>
          </p:nvPr>
        </p:nvSpPr>
        <p:spPr>
          <a:xfrm>
            <a:off x="445770" y="208597"/>
            <a:ext cx="7333774" cy="1120947"/>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dk1"/>
              </a:buClr>
              <a:buSzPts val="3300"/>
              <a:buFont typeface="Franklin Gothic"/>
              <a:buNone/>
              <a:defRPr sz="3300" b="1" i="0">
                <a:solidFill>
                  <a:schemeClr val="dk1"/>
                </a:solidFill>
                <a:latin typeface="Franklin Gothic"/>
                <a:ea typeface="Franklin Gothic"/>
                <a:cs typeface="Franklin Gothic"/>
                <a:sym typeface="Franklin Gothic"/>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18"/>
          <p:cNvSpPr txBox="1">
            <a:spLocks noGrp="1"/>
          </p:cNvSpPr>
          <p:nvPr>
            <p:ph type="body" idx="1"/>
          </p:nvPr>
        </p:nvSpPr>
        <p:spPr>
          <a:xfrm>
            <a:off x="445770" y="2007394"/>
            <a:ext cx="3368120" cy="2698102"/>
          </a:xfrm>
          <a:prstGeom prst="rect">
            <a:avLst/>
          </a:prstGeom>
          <a:noFill/>
          <a:ln>
            <a:noFill/>
          </a:ln>
        </p:spPr>
        <p:txBody>
          <a:bodyPr spcFirstLastPara="1" wrap="square" lIns="0" tIns="34275" rIns="0" bIns="0" anchor="t" anchorCtr="0">
            <a:normAutofit/>
          </a:bodyPr>
          <a:lstStyle>
            <a:lvl1pPr marL="457200" lvl="0" indent="-228600" algn="l">
              <a:lnSpc>
                <a:spcPct val="90000"/>
              </a:lnSpc>
              <a:spcBef>
                <a:spcPts val="1400"/>
              </a:spcBef>
              <a:spcAft>
                <a:spcPts val="0"/>
              </a:spcAft>
              <a:buClr>
                <a:schemeClr val="dk1"/>
              </a:buClr>
              <a:buSzPts val="1500"/>
              <a:buFont typeface="Arial"/>
              <a:buNone/>
              <a:defRPr sz="1500"/>
            </a:lvl1pPr>
            <a:lvl2pPr marL="914400" lvl="1" indent="-323850" algn="l">
              <a:lnSpc>
                <a:spcPct val="90000"/>
              </a:lnSpc>
              <a:spcBef>
                <a:spcPts val="1400"/>
              </a:spcBef>
              <a:spcAft>
                <a:spcPts val="0"/>
              </a:spcAft>
              <a:buClr>
                <a:schemeClr val="dk1"/>
              </a:buClr>
              <a:buSzPts val="1500"/>
              <a:buChar char="•"/>
              <a:defRPr sz="1500"/>
            </a:lvl2pPr>
            <a:lvl3pPr marL="1371600" lvl="2" indent="-323850" algn="l">
              <a:lnSpc>
                <a:spcPct val="90000"/>
              </a:lnSpc>
              <a:spcBef>
                <a:spcPts val="1400"/>
              </a:spcBef>
              <a:spcAft>
                <a:spcPts val="0"/>
              </a:spcAft>
              <a:buClr>
                <a:schemeClr val="dk1"/>
              </a:buClr>
              <a:buSzPts val="1500"/>
              <a:buChar char="•"/>
              <a:defRPr sz="1500"/>
            </a:lvl3pPr>
            <a:lvl4pPr marL="1828800" lvl="3" indent="-323850" algn="l">
              <a:lnSpc>
                <a:spcPct val="90000"/>
              </a:lnSpc>
              <a:spcBef>
                <a:spcPts val="1400"/>
              </a:spcBef>
              <a:spcAft>
                <a:spcPts val="0"/>
              </a:spcAft>
              <a:buClr>
                <a:schemeClr val="dk1"/>
              </a:buClr>
              <a:buSzPts val="1500"/>
              <a:buChar char="•"/>
              <a:defRPr sz="1500"/>
            </a:lvl4pPr>
            <a:lvl5pPr marL="2286000" lvl="4" indent="-323850" algn="l">
              <a:lnSpc>
                <a:spcPct val="90000"/>
              </a:lnSpc>
              <a:spcBef>
                <a:spcPts val="14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99" name="Google Shape;99;p18"/>
          <p:cNvSpPr txBox="1">
            <a:spLocks noGrp="1"/>
          </p:cNvSpPr>
          <p:nvPr>
            <p:ph type="body" idx="2"/>
          </p:nvPr>
        </p:nvSpPr>
        <p:spPr>
          <a:xfrm>
            <a:off x="4411424" y="2007394"/>
            <a:ext cx="3368120" cy="2698102"/>
          </a:xfrm>
          <a:prstGeom prst="rect">
            <a:avLst/>
          </a:prstGeom>
          <a:noFill/>
          <a:ln>
            <a:noFill/>
          </a:ln>
        </p:spPr>
        <p:txBody>
          <a:bodyPr spcFirstLastPara="1" wrap="square" lIns="0" tIns="34275" rIns="0" bIns="0" anchor="t" anchorCtr="0">
            <a:normAutofit/>
          </a:bodyPr>
          <a:lstStyle>
            <a:lvl1pPr marL="457200" lvl="0" indent="-228600" algn="l">
              <a:lnSpc>
                <a:spcPct val="90000"/>
              </a:lnSpc>
              <a:spcBef>
                <a:spcPts val="1400"/>
              </a:spcBef>
              <a:spcAft>
                <a:spcPts val="0"/>
              </a:spcAft>
              <a:buClr>
                <a:schemeClr val="dk1"/>
              </a:buClr>
              <a:buSzPts val="1500"/>
              <a:buFont typeface="Arial"/>
              <a:buNone/>
              <a:defRPr sz="1500"/>
            </a:lvl1pPr>
            <a:lvl2pPr marL="914400" lvl="1" indent="-323850" algn="l">
              <a:lnSpc>
                <a:spcPct val="90000"/>
              </a:lnSpc>
              <a:spcBef>
                <a:spcPts val="1400"/>
              </a:spcBef>
              <a:spcAft>
                <a:spcPts val="0"/>
              </a:spcAft>
              <a:buClr>
                <a:schemeClr val="dk1"/>
              </a:buClr>
              <a:buSzPts val="1500"/>
              <a:buChar char="•"/>
              <a:defRPr sz="1500"/>
            </a:lvl2pPr>
            <a:lvl3pPr marL="1371600" lvl="2" indent="-323850" algn="l">
              <a:lnSpc>
                <a:spcPct val="90000"/>
              </a:lnSpc>
              <a:spcBef>
                <a:spcPts val="1400"/>
              </a:spcBef>
              <a:spcAft>
                <a:spcPts val="0"/>
              </a:spcAft>
              <a:buClr>
                <a:schemeClr val="dk1"/>
              </a:buClr>
              <a:buSzPts val="1500"/>
              <a:buChar char="•"/>
              <a:defRPr sz="1500"/>
            </a:lvl3pPr>
            <a:lvl4pPr marL="1828800" lvl="3" indent="-323850" algn="l">
              <a:lnSpc>
                <a:spcPct val="90000"/>
              </a:lnSpc>
              <a:spcBef>
                <a:spcPts val="1400"/>
              </a:spcBef>
              <a:spcAft>
                <a:spcPts val="0"/>
              </a:spcAft>
              <a:buClr>
                <a:schemeClr val="dk1"/>
              </a:buClr>
              <a:buSzPts val="1500"/>
              <a:buChar char="•"/>
              <a:defRPr sz="1500"/>
            </a:lvl4pPr>
            <a:lvl5pPr marL="2286000" lvl="4" indent="-323850" algn="l">
              <a:lnSpc>
                <a:spcPct val="90000"/>
              </a:lnSpc>
              <a:spcBef>
                <a:spcPts val="14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00" name="Google Shape;100;p18"/>
          <p:cNvSpPr txBox="1">
            <a:spLocks noGrp="1"/>
          </p:cNvSpPr>
          <p:nvPr>
            <p:ph type="sldNum" idx="12"/>
          </p:nvPr>
        </p:nvSpPr>
        <p:spPr>
          <a:xfrm>
            <a:off x="445770" y="4749165"/>
            <a:ext cx="392430" cy="185738"/>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latin typeface="Libre Franklin"/>
              <a:ea typeface="Libre Franklin"/>
              <a:cs typeface="Libre Franklin"/>
              <a:sym typeface="Libre Franklin"/>
            </a:endParaRPr>
          </a:p>
        </p:txBody>
      </p:sp>
      <p:sp>
        <p:nvSpPr>
          <p:cNvPr id="101" name="Google Shape;101;p18"/>
          <p:cNvSpPr txBox="1">
            <a:spLocks noGrp="1"/>
          </p:cNvSpPr>
          <p:nvPr>
            <p:ph type="dt" idx="10"/>
          </p:nvPr>
        </p:nvSpPr>
        <p:spPr>
          <a:xfrm>
            <a:off x="850236" y="4749165"/>
            <a:ext cx="984885" cy="185738"/>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cxnSp>
        <p:nvCxnSpPr>
          <p:cNvPr id="102" name="Google Shape;102;p18"/>
          <p:cNvCxnSpPr/>
          <p:nvPr/>
        </p:nvCxnSpPr>
        <p:spPr>
          <a:xfrm>
            <a:off x="445770" y="1611630"/>
            <a:ext cx="1600200" cy="2994"/>
          </a:xfrm>
          <a:prstGeom prst="straightConnector1">
            <a:avLst/>
          </a:prstGeom>
          <a:noFill/>
          <a:ln w="101600" cap="flat" cmpd="sng">
            <a:solidFill>
              <a:srgbClr val="5D7C3F"/>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pos="450">
          <p15:clr>
            <a:srgbClr val="FBAE40"/>
          </p15:clr>
        </p15:guide>
        <p15:guide id="2" pos="5310">
          <p15:clr>
            <a:srgbClr val="FBAE40"/>
          </p15:clr>
        </p15:guide>
        <p15:guide id="3" pos="2160">
          <p15:clr>
            <a:srgbClr val="FBAE40"/>
          </p15:clr>
        </p15:guide>
        <p15:guide id="4" pos="3870">
          <p15:clr>
            <a:srgbClr val="FBAE40"/>
          </p15:clr>
        </p15:guide>
        <p15:guide id="5" pos="1890">
          <p15:clr>
            <a:srgbClr val="FBAE40"/>
          </p15:clr>
        </p15:guide>
        <p15:guide id="6" pos="3600">
          <p15:clr>
            <a:srgbClr val="FBAE40"/>
          </p15:clr>
        </p15:guide>
        <p15:guide id="7" orient="horz" pos="918">
          <p15:clr>
            <a:srgbClr val="FBAE40"/>
          </p15:clr>
        </p15:guide>
        <p15:guide id="8" orient="horz" pos="1044">
          <p15:clr>
            <a:srgbClr val="FBAE40"/>
          </p15:clr>
        </p15:guide>
        <p15:guide id="9" orient="horz" pos="41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
  <p:cSld name="Title and Content ">
    <p:bg>
      <p:bgPr>
        <a:solidFill>
          <a:schemeClr val="lt1"/>
        </a:solidFill>
        <a:effectLst/>
      </p:bgPr>
    </p:bg>
    <p:spTree>
      <p:nvGrpSpPr>
        <p:cNvPr id="1" name="Shape 103"/>
        <p:cNvGrpSpPr/>
        <p:nvPr/>
      </p:nvGrpSpPr>
      <p:grpSpPr>
        <a:xfrm>
          <a:off x="0" y="0"/>
          <a:ext cx="0" cy="0"/>
          <a:chOff x="0" y="0"/>
          <a:chExt cx="0" cy="0"/>
        </a:xfrm>
      </p:grpSpPr>
      <p:grpSp>
        <p:nvGrpSpPr>
          <p:cNvPr id="104" name="Google Shape;104;p19"/>
          <p:cNvGrpSpPr/>
          <p:nvPr/>
        </p:nvGrpSpPr>
        <p:grpSpPr>
          <a:xfrm>
            <a:off x="4772025" y="0"/>
            <a:ext cx="4371974" cy="2426702"/>
            <a:chOff x="5612972" y="1"/>
            <a:chExt cx="6615961" cy="3672246"/>
          </a:xfrm>
        </p:grpSpPr>
        <p:sp>
          <p:nvSpPr>
            <p:cNvPr id="105" name="Google Shape;105;p19"/>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sp>
          <p:nvSpPr>
            <p:cNvPr id="106" name="Google Shape;106;p19"/>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sp>
          <p:nvSpPr>
            <p:cNvPr id="107" name="Google Shape;107;p19"/>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sp>
          <p:nvSpPr>
            <p:cNvPr id="108" name="Google Shape;108;p19"/>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sp>
          <p:nvSpPr>
            <p:cNvPr id="109" name="Google Shape;109;p19"/>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grpSp>
      <p:sp>
        <p:nvSpPr>
          <p:cNvPr id="110" name="Google Shape;110;p19"/>
          <p:cNvSpPr txBox="1">
            <a:spLocks noGrp="1"/>
          </p:cNvSpPr>
          <p:nvPr>
            <p:ph type="title"/>
          </p:nvPr>
        </p:nvSpPr>
        <p:spPr>
          <a:xfrm>
            <a:off x="4739164" y="2624750"/>
            <a:ext cx="3704750" cy="1907108"/>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dk1"/>
              </a:buClr>
              <a:buSzPts val="3300"/>
              <a:buFont typeface="Franklin Gothic"/>
              <a:buNone/>
              <a:defRPr sz="3300" b="1" i="0">
                <a:solidFill>
                  <a:schemeClr val="dk1"/>
                </a:solidFill>
                <a:latin typeface="Franklin Gothic"/>
                <a:ea typeface="Franklin Gothic"/>
                <a:cs typeface="Franklin Gothic"/>
                <a:sym typeface="Franklin Gothic"/>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cxnSp>
        <p:nvCxnSpPr>
          <p:cNvPr id="111" name="Google Shape;111;p19"/>
          <p:cNvCxnSpPr/>
          <p:nvPr/>
        </p:nvCxnSpPr>
        <p:spPr>
          <a:xfrm>
            <a:off x="4760595" y="4734877"/>
            <a:ext cx="1600200" cy="2994"/>
          </a:xfrm>
          <a:prstGeom prst="straightConnector1">
            <a:avLst/>
          </a:prstGeom>
          <a:noFill/>
          <a:ln w="101600" cap="flat" cmpd="sng">
            <a:solidFill>
              <a:srgbClr val="5D7C3F"/>
            </a:solidFill>
            <a:prstDash val="solid"/>
            <a:miter lim="800000"/>
            <a:headEnd type="none" w="sm" len="sm"/>
            <a:tailEnd type="none" w="sm" len="sm"/>
          </a:ln>
        </p:spPr>
      </p:cxnSp>
      <p:sp>
        <p:nvSpPr>
          <p:cNvPr id="112" name="Google Shape;112;p19"/>
          <p:cNvSpPr txBox="1">
            <a:spLocks noGrp="1"/>
          </p:cNvSpPr>
          <p:nvPr>
            <p:ph type="body" idx="1"/>
          </p:nvPr>
        </p:nvSpPr>
        <p:spPr>
          <a:xfrm>
            <a:off x="452914" y="342901"/>
            <a:ext cx="3898702" cy="1728788"/>
          </a:xfrm>
          <a:prstGeom prst="rect">
            <a:avLst/>
          </a:prstGeom>
          <a:noFill/>
          <a:ln>
            <a:noFill/>
          </a:ln>
        </p:spPr>
        <p:txBody>
          <a:bodyPr spcFirstLastPara="1" wrap="square" lIns="0" tIns="205725" rIns="68575" bIns="34275" anchor="t" anchorCtr="0">
            <a:normAutofit/>
          </a:bodyPr>
          <a:lstStyle>
            <a:lvl1pPr marL="457200" lvl="0" indent="-323850" algn="l">
              <a:lnSpc>
                <a:spcPct val="90000"/>
              </a:lnSpc>
              <a:spcBef>
                <a:spcPts val="1400"/>
              </a:spcBef>
              <a:spcAft>
                <a:spcPts val="0"/>
              </a:spcAft>
              <a:buClr>
                <a:schemeClr val="dk1"/>
              </a:buClr>
              <a:buSzPts val="1500"/>
              <a:buFont typeface="Franklin Gothic"/>
              <a:buAutoNum type="arabicPeriod"/>
              <a:defRPr sz="1500"/>
            </a:lvl1pPr>
            <a:lvl2pPr marL="914400" lvl="1" indent="-323850" algn="l">
              <a:lnSpc>
                <a:spcPct val="90000"/>
              </a:lnSpc>
              <a:spcBef>
                <a:spcPts val="1400"/>
              </a:spcBef>
              <a:spcAft>
                <a:spcPts val="0"/>
              </a:spcAft>
              <a:buClr>
                <a:schemeClr val="dk1"/>
              </a:buClr>
              <a:buSzPts val="1500"/>
              <a:buFont typeface="Franklin Gothic"/>
              <a:buAutoNum type="alphaLcPeriod"/>
              <a:defRPr sz="1500"/>
            </a:lvl2pPr>
            <a:lvl3pPr marL="1371600" lvl="2" indent="-323850" algn="l">
              <a:lnSpc>
                <a:spcPct val="90000"/>
              </a:lnSpc>
              <a:spcBef>
                <a:spcPts val="1400"/>
              </a:spcBef>
              <a:spcAft>
                <a:spcPts val="0"/>
              </a:spcAft>
              <a:buClr>
                <a:schemeClr val="dk1"/>
              </a:buClr>
              <a:buSzPts val="1500"/>
              <a:buFont typeface="Franklin Gothic"/>
              <a:buAutoNum type="arabicParenR"/>
              <a:defRPr sz="1500"/>
            </a:lvl3pPr>
            <a:lvl4pPr marL="1828800" lvl="3" indent="-228600" algn="l">
              <a:lnSpc>
                <a:spcPct val="90000"/>
              </a:lnSpc>
              <a:spcBef>
                <a:spcPts val="1400"/>
              </a:spcBef>
              <a:spcAft>
                <a:spcPts val="0"/>
              </a:spcAft>
              <a:buClr>
                <a:schemeClr val="dk1"/>
              </a:buClr>
              <a:buSzPts val="1500"/>
              <a:buFont typeface="Franklin Gothic"/>
              <a:buNone/>
              <a:defRPr sz="1500"/>
            </a:lvl4pPr>
            <a:lvl5pPr marL="2286000" lvl="4" indent="-323850" algn="l">
              <a:lnSpc>
                <a:spcPct val="90000"/>
              </a:lnSpc>
              <a:spcBef>
                <a:spcPts val="1400"/>
              </a:spcBef>
              <a:spcAft>
                <a:spcPts val="0"/>
              </a:spcAft>
              <a:buClr>
                <a:schemeClr val="dk1"/>
              </a:buClr>
              <a:buSzPts val="1500"/>
              <a:buFont typeface="Franklin Gothic"/>
              <a:buAutoNum type="arabicPeriod"/>
              <a:defRPr sz="15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13" name="Google Shape;113;p19"/>
          <p:cNvSpPr txBox="1">
            <a:spLocks noGrp="1"/>
          </p:cNvSpPr>
          <p:nvPr>
            <p:ph type="body" idx="2"/>
          </p:nvPr>
        </p:nvSpPr>
        <p:spPr>
          <a:xfrm>
            <a:off x="445770" y="2107946"/>
            <a:ext cx="3898702" cy="2489635"/>
          </a:xfrm>
          <a:prstGeom prst="rect">
            <a:avLst/>
          </a:prstGeom>
          <a:noFill/>
          <a:ln>
            <a:noFill/>
          </a:ln>
        </p:spPr>
        <p:txBody>
          <a:bodyPr spcFirstLastPara="1" wrap="square" lIns="0" tIns="34275" rIns="0" bIns="0" anchor="t" anchorCtr="0">
            <a:normAutofit/>
          </a:bodyPr>
          <a:lstStyle>
            <a:lvl1pPr marL="457200" lvl="0" indent="-228600" algn="l">
              <a:lnSpc>
                <a:spcPct val="90000"/>
              </a:lnSpc>
              <a:spcBef>
                <a:spcPts val="1400"/>
              </a:spcBef>
              <a:spcAft>
                <a:spcPts val="0"/>
              </a:spcAft>
              <a:buClr>
                <a:schemeClr val="dk1"/>
              </a:buClr>
              <a:buSzPts val="1500"/>
              <a:buFont typeface="Arial"/>
              <a:buNone/>
              <a:defRPr sz="1500"/>
            </a:lvl1pPr>
            <a:lvl2pPr marL="914400" lvl="1" indent="-323850" algn="l">
              <a:lnSpc>
                <a:spcPct val="90000"/>
              </a:lnSpc>
              <a:spcBef>
                <a:spcPts val="1400"/>
              </a:spcBef>
              <a:spcAft>
                <a:spcPts val="0"/>
              </a:spcAft>
              <a:buClr>
                <a:schemeClr val="dk1"/>
              </a:buClr>
              <a:buSzPts val="1500"/>
              <a:buChar char="•"/>
              <a:defRPr sz="1500"/>
            </a:lvl2pPr>
            <a:lvl3pPr marL="1371600" lvl="2" indent="-323850" algn="l">
              <a:lnSpc>
                <a:spcPct val="90000"/>
              </a:lnSpc>
              <a:spcBef>
                <a:spcPts val="1400"/>
              </a:spcBef>
              <a:spcAft>
                <a:spcPts val="0"/>
              </a:spcAft>
              <a:buClr>
                <a:schemeClr val="dk1"/>
              </a:buClr>
              <a:buSzPts val="1500"/>
              <a:buChar char="•"/>
              <a:defRPr sz="1500"/>
            </a:lvl3pPr>
            <a:lvl4pPr marL="1828800" lvl="3" indent="-323850" algn="l">
              <a:lnSpc>
                <a:spcPct val="90000"/>
              </a:lnSpc>
              <a:spcBef>
                <a:spcPts val="1400"/>
              </a:spcBef>
              <a:spcAft>
                <a:spcPts val="0"/>
              </a:spcAft>
              <a:buClr>
                <a:schemeClr val="dk1"/>
              </a:buClr>
              <a:buSzPts val="1500"/>
              <a:buChar char="•"/>
              <a:defRPr sz="1500"/>
            </a:lvl4pPr>
            <a:lvl5pPr marL="2286000" lvl="4" indent="-323850" algn="l">
              <a:lnSpc>
                <a:spcPct val="90000"/>
              </a:lnSpc>
              <a:spcBef>
                <a:spcPts val="14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14" name="Google Shape;114;p19"/>
          <p:cNvSpPr txBox="1">
            <a:spLocks noGrp="1"/>
          </p:cNvSpPr>
          <p:nvPr>
            <p:ph type="sldNum" idx="12"/>
          </p:nvPr>
        </p:nvSpPr>
        <p:spPr>
          <a:xfrm>
            <a:off x="445770" y="4749165"/>
            <a:ext cx="392430" cy="185738"/>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latin typeface="Libre Franklin"/>
              <a:ea typeface="Libre Franklin"/>
              <a:cs typeface="Libre Franklin"/>
              <a:sym typeface="Libre Franklin"/>
            </a:endParaRPr>
          </a:p>
        </p:txBody>
      </p:sp>
      <p:sp>
        <p:nvSpPr>
          <p:cNvPr id="115" name="Google Shape;115;p19"/>
          <p:cNvSpPr txBox="1">
            <a:spLocks noGrp="1"/>
          </p:cNvSpPr>
          <p:nvPr>
            <p:ph type="dt" idx="10"/>
          </p:nvPr>
        </p:nvSpPr>
        <p:spPr>
          <a:xfrm>
            <a:off x="850236" y="4749165"/>
            <a:ext cx="984885" cy="185738"/>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pos="450">
          <p15:clr>
            <a:srgbClr val="FBAE40"/>
          </p15:clr>
        </p15:guide>
        <p15:guide id="2" pos="5310">
          <p15:clr>
            <a:srgbClr val="FBAE40"/>
          </p15:clr>
        </p15:guide>
        <p15:guide id="3" pos="2160">
          <p15:clr>
            <a:srgbClr val="FBAE40"/>
          </p15:clr>
        </p15:guide>
        <p15:guide id="4" pos="3870">
          <p15:clr>
            <a:srgbClr val="FBAE40"/>
          </p15:clr>
        </p15:guide>
        <p15:guide id="5" pos="1890">
          <p15:clr>
            <a:srgbClr val="FBAE40"/>
          </p15:clr>
        </p15:guide>
        <p15:guide id="6" pos="3600">
          <p15:clr>
            <a:srgbClr val="FBAE40"/>
          </p15:clr>
        </p15:guide>
        <p15:guide id="7" orient="horz" pos="918">
          <p15:clr>
            <a:srgbClr val="FBAE40"/>
          </p15:clr>
        </p15:guide>
        <p15:guide id="8" orient="horz" pos="1044">
          <p15:clr>
            <a:srgbClr val="FBAE40"/>
          </p15:clr>
        </p15:guide>
        <p15:guide id="9" orient="horz" pos="41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ontent and Table">
  <p:cSld name="Title Content and Table">
    <p:bg>
      <p:bgPr>
        <a:solidFill>
          <a:schemeClr val="lt1"/>
        </a:solidFill>
        <a:effectLst/>
      </p:bgPr>
    </p:bg>
    <p:spTree>
      <p:nvGrpSpPr>
        <p:cNvPr id="1" name="Shape 116"/>
        <p:cNvGrpSpPr/>
        <p:nvPr/>
      </p:nvGrpSpPr>
      <p:grpSpPr>
        <a:xfrm>
          <a:off x="0" y="0"/>
          <a:ext cx="0" cy="0"/>
          <a:chOff x="0" y="0"/>
          <a:chExt cx="0" cy="0"/>
        </a:xfrm>
      </p:grpSpPr>
      <p:grpSp>
        <p:nvGrpSpPr>
          <p:cNvPr id="117" name="Google Shape;117;p20"/>
          <p:cNvGrpSpPr/>
          <p:nvPr/>
        </p:nvGrpSpPr>
        <p:grpSpPr>
          <a:xfrm rot="5400000" flipH="1">
            <a:off x="0" y="2925099"/>
            <a:ext cx="2219420" cy="2219419"/>
            <a:chOff x="0" y="12289"/>
            <a:chExt cx="3550" cy="3551"/>
          </a:xfrm>
        </p:grpSpPr>
        <p:sp>
          <p:nvSpPr>
            <p:cNvPr id="118" name="Google Shape;118;p20"/>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sp>
          <p:nvSpPr>
            <p:cNvPr id="119" name="Google Shape;119;p20"/>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sp>
          <p:nvSpPr>
            <p:cNvPr id="120" name="Google Shape;120;p20"/>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grpSp>
      <p:sp>
        <p:nvSpPr>
          <p:cNvPr id="121" name="Google Shape;121;p20"/>
          <p:cNvSpPr txBox="1">
            <a:spLocks noGrp="1"/>
          </p:cNvSpPr>
          <p:nvPr>
            <p:ph type="title"/>
          </p:nvPr>
        </p:nvSpPr>
        <p:spPr>
          <a:xfrm>
            <a:off x="2746057" y="3496288"/>
            <a:ext cx="5952173" cy="103557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dk1"/>
              </a:buClr>
              <a:buSzPts val="3300"/>
              <a:buFont typeface="Franklin Gothic"/>
              <a:buNone/>
              <a:defRPr sz="3300" b="1" i="0">
                <a:solidFill>
                  <a:schemeClr val="dk1"/>
                </a:solidFill>
                <a:latin typeface="Franklin Gothic"/>
                <a:ea typeface="Franklin Gothic"/>
                <a:cs typeface="Franklin Gothic"/>
                <a:sym typeface="Franklin Gothic"/>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cxnSp>
        <p:nvCxnSpPr>
          <p:cNvPr id="122" name="Google Shape;122;p20"/>
          <p:cNvCxnSpPr/>
          <p:nvPr/>
        </p:nvCxnSpPr>
        <p:spPr>
          <a:xfrm>
            <a:off x="2753201" y="4734877"/>
            <a:ext cx="1600200" cy="2994"/>
          </a:xfrm>
          <a:prstGeom prst="straightConnector1">
            <a:avLst/>
          </a:prstGeom>
          <a:noFill/>
          <a:ln w="101600" cap="flat" cmpd="sng">
            <a:solidFill>
              <a:srgbClr val="5D7C3F"/>
            </a:solidFill>
            <a:prstDash val="solid"/>
            <a:miter lim="800000"/>
            <a:headEnd type="none" w="sm" len="sm"/>
            <a:tailEnd type="none" w="sm" len="sm"/>
          </a:ln>
        </p:spPr>
      </p:cxnSp>
      <p:sp>
        <p:nvSpPr>
          <p:cNvPr id="123" name="Google Shape;123;p20"/>
          <p:cNvSpPr txBox="1">
            <a:spLocks noGrp="1"/>
          </p:cNvSpPr>
          <p:nvPr>
            <p:ph type="body" idx="1"/>
          </p:nvPr>
        </p:nvSpPr>
        <p:spPr>
          <a:xfrm>
            <a:off x="452914" y="438004"/>
            <a:ext cx="2118836" cy="2999295"/>
          </a:xfrm>
          <a:prstGeom prst="rect">
            <a:avLst/>
          </a:prstGeom>
          <a:noFill/>
          <a:ln>
            <a:noFill/>
          </a:ln>
        </p:spPr>
        <p:txBody>
          <a:bodyPr spcFirstLastPara="1" wrap="square" lIns="0" tIns="205725" rIns="68575" bIns="34275" anchor="t" anchorCtr="0">
            <a:normAutofit/>
          </a:bodyPr>
          <a:lstStyle>
            <a:lvl1pPr marL="457200" lvl="0" indent="-228600" algn="l">
              <a:lnSpc>
                <a:spcPct val="90000"/>
              </a:lnSpc>
              <a:spcBef>
                <a:spcPts val="1400"/>
              </a:spcBef>
              <a:spcAft>
                <a:spcPts val="0"/>
              </a:spcAft>
              <a:buClr>
                <a:schemeClr val="dk1"/>
              </a:buClr>
              <a:buSzPts val="1500"/>
              <a:buFont typeface="Arial"/>
              <a:buNone/>
              <a:defRPr sz="1500"/>
            </a:lvl1pPr>
            <a:lvl2pPr marL="914400" lvl="1" indent="-228600" algn="l">
              <a:lnSpc>
                <a:spcPct val="90000"/>
              </a:lnSpc>
              <a:spcBef>
                <a:spcPts val="1400"/>
              </a:spcBef>
              <a:spcAft>
                <a:spcPts val="0"/>
              </a:spcAft>
              <a:buClr>
                <a:schemeClr val="dk1"/>
              </a:buClr>
              <a:buSzPts val="1500"/>
              <a:buNone/>
              <a:defRPr sz="1500"/>
            </a:lvl2pPr>
            <a:lvl3pPr marL="1371600" lvl="2" indent="-228600" algn="l">
              <a:lnSpc>
                <a:spcPct val="90000"/>
              </a:lnSpc>
              <a:spcBef>
                <a:spcPts val="1400"/>
              </a:spcBef>
              <a:spcAft>
                <a:spcPts val="0"/>
              </a:spcAft>
              <a:buClr>
                <a:schemeClr val="dk1"/>
              </a:buClr>
              <a:buSzPts val="1500"/>
              <a:buNone/>
              <a:defRPr sz="1500"/>
            </a:lvl3pPr>
            <a:lvl4pPr marL="1828800" lvl="3" indent="-228600" algn="l">
              <a:lnSpc>
                <a:spcPct val="90000"/>
              </a:lnSpc>
              <a:spcBef>
                <a:spcPts val="1400"/>
              </a:spcBef>
              <a:spcAft>
                <a:spcPts val="0"/>
              </a:spcAft>
              <a:buClr>
                <a:schemeClr val="dk1"/>
              </a:buClr>
              <a:buSzPts val="1500"/>
              <a:buNone/>
              <a:defRPr sz="1500"/>
            </a:lvl4pPr>
            <a:lvl5pPr marL="2286000" lvl="4" indent="-228600" algn="l">
              <a:lnSpc>
                <a:spcPct val="90000"/>
              </a:lnSpc>
              <a:spcBef>
                <a:spcPts val="1400"/>
              </a:spcBef>
              <a:spcAft>
                <a:spcPts val="0"/>
              </a:spcAft>
              <a:buClr>
                <a:schemeClr val="dk1"/>
              </a:buClr>
              <a:buSzPts val="1500"/>
              <a:buNone/>
              <a:defRPr sz="15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24" name="Google Shape;124;p20"/>
          <p:cNvSpPr txBox="1">
            <a:spLocks noGrp="1"/>
          </p:cNvSpPr>
          <p:nvPr>
            <p:ph type="body" idx="2"/>
          </p:nvPr>
        </p:nvSpPr>
        <p:spPr>
          <a:xfrm>
            <a:off x="2753200" y="438004"/>
            <a:ext cx="5945029" cy="2999295"/>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1400"/>
              </a:spcBef>
              <a:spcAft>
                <a:spcPts val="0"/>
              </a:spcAft>
              <a:buClr>
                <a:schemeClr val="dk1"/>
              </a:buClr>
              <a:buSzPts val="1500"/>
              <a:buNone/>
              <a:defRPr sz="1500"/>
            </a:lvl1pPr>
            <a:lvl2pPr marL="914400" lvl="1" indent="-323850" algn="l">
              <a:lnSpc>
                <a:spcPct val="90000"/>
              </a:lnSpc>
              <a:spcBef>
                <a:spcPts val="500"/>
              </a:spcBef>
              <a:spcAft>
                <a:spcPts val="0"/>
              </a:spcAft>
              <a:buClr>
                <a:schemeClr val="dk1"/>
              </a:buClr>
              <a:buSzPts val="1500"/>
              <a:buChar char="•"/>
              <a:defRPr sz="1500"/>
            </a:lvl2pPr>
            <a:lvl3pPr marL="1371600" lvl="2" indent="-323850" algn="l">
              <a:lnSpc>
                <a:spcPct val="90000"/>
              </a:lnSpc>
              <a:spcBef>
                <a:spcPts val="1400"/>
              </a:spcBef>
              <a:spcAft>
                <a:spcPts val="0"/>
              </a:spcAft>
              <a:buClr>
                <a:schemeClr val="dk1"/>
              </a:buClr>
              <a:buSzPts val="1500"/>
              <a:buChar char="•"/>
              <a:defRPr sz="1500"/>
            </a:lvl3pPr>
            <a:lvl4pPr marL="1828800" lvl="3" indent="-323850" algn="l">
              <a:lnSpc>
                <a:spcPct val="90000"/>
              </a:lnSpc>
              <a:spcBef>
                <a:spcPts val="1400"/>
              </a:spcBef>
              <a:spcAft>
                <a:spcPts val="0"/>
              </a:spcAft>
              <a:buClr>
                <a:schemeClr val="dk1"/>
              </a:buClr>
              <a:buSzPts val="1500"/>
              <a:buChar char="•"/>
              <a:defRPr sz="1500"/>
            </a:lvl4pPr>
            <a:lvl5pPr marL="2286000" lvl="4" indent="-323850" algn="l">
              <a:lnSpc>
                <a:spcPct val="90000"/>
              </a:lnSpc>
              <a:spcBef>
                <a:spcPts val="14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25" name="Google Shape;125;p20"/>
          <p:cNvSpPr txBox="1">
            <a:spLocks noGrp="1"/>
          </p:cNvSpPr>
          <p:nvPr>
            <p:ph type="sldNum" idx="12"/>
          </p:nvPr>
        </p:nvSpPr>
        <p:spPr>
          <a:xfrm>
            <a:off x="445770" y="4749165"/>
            <a:ext cx="392430" cy="185738"/>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latin typeface="Libre Franklin"/>
              <a:ea typeface="Libre Franklin"/>
              <a:cs typeface="Libre Franklin"/>
              <a:sym typeface="Libre Franklin"/>
            </a:endParaRPr>
          </a:p>
        </p:txBody>
      </p:sp>
      <p:sp>
        <p:nvSpPr>
          <p:cNvPr id="126" name="Google Shape;126;p20"/>
          <p:cNvSpPr txBox="1">
            <a:spLocks noGrp="1"/>
          </p:cNvSpPr>
          <p:nvPr>
            <p:ph type="dt" idx="10"/>
          </p:nvPr>
        </p:nvSpPr>
        <p:spPr>
          <a:xfrm>
            <a:off x="850236" y="4749165"/>
            <a:ext cx="984885" cy="185738"/>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pos="450">
          <p15:clr>
            <a:srgbClr val="FBAE40"/>
          </p15:clr>
        </p15:guide>
        <p15:guide id="2" pos="5310">
          <p15:clr>
            <a:srgbClr val="FBAE40"/>
          </p15:clr>
        </p15:guide>
        <p15:guide id="3" pos="2160">
          <p15:clr>
            <a:srgbClr val="FBAE40"/>
          </p15:clr>
        </p15:guide>
        <p15:guide id="4" pos="3870">
          <p15:clr>
            <a:srgbClr val="FBAE40"/>
          </p15:clr>
        </p15:guide>
        <p15:guide id="5" pos="1890">
          <p15:clr>
            <a:srgbClr val="FBAE40"/>
          </p15:clr>
        </p15:guide>
        <p15:guide id="6" pos="3600">
          <p15:clr>
            <a:srgbClr val="FBAE40"/>
          </p15:clr>
        </p15:guide>
        <p15:guide id="7" orient="horz" pos="918">
          <p15:clr>
            <a:srgbClr val="FBAE40"/>
          </p15:clr>
        </p15:guide>
        <p15:guide id="8" orient="horz" pos="1044">
          <p15:clr>
            <a:srgbClr val="FBAE40"/>
          </p15:clr>
        </p15:guide>
        <p15:guide id="9" orient="horz" pos="41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ntent">
  <p:cSld name="Title and Two Content">
    <p:bg>
      <p:bgPr>
        <a:solidFill>
          <a:schemeClr val="lt1"/>
        </a:solidFill>
        <a:effectLst/>
      </p:bgPr>
    </p:bg>
    <p:spTree>
      <p:nvGrpSpPr>
        <p:cNvPr id="1" name="Shape 127"/>
        <p:cNvGrpSpPr/>
        <p:nvPr/>
      </p:nvGrpSpPr>
      <p:grpSpPr>
        <a:xfrm>
          <a:off x="0" y="0"/>
          <a:ext cx="0" cy="0"/>
          <a:chOff x="0" y="0"/>
          <a:chExt cx="0" cy="0"/>
        </a:xfrm>
      </p:grpSpPr>
      <p:grpSp>
        <p:nvGrpSpPr>
          <p:cNvPr id="128" name="Google Shape;128;p21"/>
          <p:cNvGrpSpPr/>
          <p:nvPr/>
        </p:nvGrpSpPr>
        <p:grpSpPr>
          <a:xfrm rot="10800000">
            <a:off x="6652530" y="0"/>
            <a:ext cx="2493906" cy="2493906"/>
            <a:chOff x="0" y="12289"/>
            <a:chExt cx="3550" cy="3551"/>
          </a:xfrm>
        </p:grpSpPr>
        <p:sp>
          <p:nvSpPr>
            <p:cNvPr id="129" name="Google Shape;129;p2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sp>
          <p:nvSpPr>
            <p:cNvPr id="130" name="Google Shape;130;p2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sp>
          <p:nvSpPr>
            <p:cNvPr id="131" name="Google Shape;131;p2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grpSp>
      <p:sp>
        <p:nvSpPr>
          <p:cNvPr id="132" name="Google Shape;132;p21"/>
          <p:cNvSpPr txBox="1">
            <a:spLocks noGrp="1"/>
          </p:cNvSpPr>
          <p:nvPr>
            <p:ph type="title"/>
          </p:nvPr>
        </p:nvSpPr>
        <p:spPr>
          <a:xfrm>
            <a:off x="445770" y="148806"/>
            <a:ext cx="8229600" cy="1180738"/>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dk1"/>
              </a:buClr>
              <a:buSzPts val="3300"/>
              <a:buFont typeface="Franklin Gothic"/>
              <a:buNone/>
              <a:defRPr sz="3300" b="1" i="0">
                <a:solidFill>
                  <a:schemeClr val="dk1"/>
                </a:solidFill>
                <a:latin typeface="Franklin Gothic"/>
                <a:ea typeface="Franklin Gothic"/>
                <a:cs typeface="Franklin Gothic"/>
                <a:sym typeface="Franklin Gothic"/>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cxnSp>
        <p:nvCxnSpPr>
          <p:cNvPr id="133" name="Google Shape;133;p21"/>
          <p:cNvCxnSpPr/>
          <p:nvPr/>
        </p:nvCxnSpPr>
        <p:spPr>
          <a:xfrm>
            <a:off x="445770" y="1611630"/>
            <a:ext cx="1600200" cy="2994"/>
          </a:xfrm>
          <a:prstGeom prst="straightConnector1">
            <a:avLst/>
          </a:prstGeom>
          <a:noFill/>
          <a:ln w="101600" cap="flat" cmpd="sng">
            <a:solidFill>
              <a:srgbClr val="5D7C3F"/>
            </a:solidFill>
            <a:prstDash val="solid"/>
            <a:miter lim="800000"/>
            <a:headEnd type="none" w="sm" len="sm"/>
            <a:tailEnd type="none" w="sm" len="sm"/>
          </a:ln>
        </p:spPr>
      </p:cxnSp>
      <p:sp>
        <p:nvSpPr>
          <p:cNvPr id="134" name="Google Shape;134;p21"/>
          <p:cNvSpPr txBox="1">
            <a:spLocks noGrp="1"/>
          </p:cNvSpPr>
          <p:nvPr>
            <p:ph type="body" idx="1"/>
          </p:nvPr>
        </p:nvSpPr>
        <p:spPr>
          <a:xfrm>
            <a:off x="446642" y="2007394"/>
            <a:ext cx="4310063" cy="2698102"/>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1400"/>
              </a:spcBef>
              <a:spcAft>
                <a:spcPts val="0"/>
              </a:spcAft>
              <a:buClr>
                <a:schemeClr val="dk1"/>
              </a:buClr>
              <a:buSzPts val="1500"/>
              <a:buNone/>
              <a:defRPr sz="1500"/>
            </a:lvl1pPr>
            <a:lvl2pPr marL="914400" lvl="1" indent="-323850" algn="l">
              <a:lnSpc>
                <a:spcPct val="90000"/>
              </a:lnSpc>
              <a:spcBef>
                <a:spcPts val="500"/>
              </a:spcBef>
              <a:spcAft>
                <a:spcPts val="0"/>
              </a:spcAft>
              <a:buClr>
                <a:schemeClr val="dk1"/>
              </a:buClr>
              <a:buSzPts val="1500"/>
              <a:buChar char="•"/>
              <a:defRPr sz="1500"/>
            </a:lvl2pPr>
            <a:lvl3pPr marL="1371600" lvl="2" indent="-323850" algn="l">
              <a:lnSpc>
                <a:spcPct val="90000"/>
              </a:lnSpc>
              <a:spcBef>
                <a:spcPts val="1400"/>
              </a:spcBef>
              <a:spcAft>
                <a:spcPts val="0"/>
              </a:spcAft>
              <a:buClr>
                <a:schemeClr val="dk1"/>
              </a:buClr>
              <a:buSzPts val="1500"/>
              <a:buChar char="•"/>
              <a:defRPr sz="1500"/>
            </a:lvl3pPr>
            <a:lvl4pPr marL="1828800" lvl="3" indent="-323850" algn="l">
              <a:lnSpc>
                <a:spcPct val="90000"/>
              </a:lnSpc>
              <a:spcBef>
                <a:spcPts val="1400"/>
              </a:spcBef>
              <a:spcAft>
                <a:spcPts val="0"/>
              </a:spcAft>
              <a:buClr>
                <a:schemeClr val="dk1"/>
              </a:buClr>
              <a:buSzPts val="1500"/>
              <a:buChar char="•"/>
              <a:defRPr sz="1500"/>
            </a:lvl4pPr>
            <a:lvl5pPr marL="2286000" lvl="4" indent="-323850" algn="l">
              <a:lnSpc>
                <a:spcPct val="90000"/>
              </a:lnSpc>
              <a:spcBef>
                <a:spcPts val="14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35" name="Google Shape;135;p21"/>
          <p:cNvSpPr txBox="1">
            <a:spLocks noGrp="1"/>
          </p:cNvSpPr>
          <p:nvPr>
            <p:ph type="body" idx="2"/>
          </p:nvPr>
        </p:nvSpPr>
        <p:spPr>
          <a:xfrm>
            <a:off x="5715000" y="2007394"/>
            <a:ext cx="2960370" cy="2698102"/>
          </a:xfrm>
          <a:prstGeom prst="rect">
            <a:avLst/>
          </a:prstGeom>
          <a:noFill/>
          <a:ln>
            <a:noFill/>
          </a:ln>
        </p:spPr>
        <p:txBody>
          <a:bodyPr spcFirstLastPara="1" wrap="square" lIns="0" tIns="34275" rIns="68575" bIns="34275" anchor="t" anchorCtr="0">
            <a:normAutofit/>
          </a:bodyPr>
          <a:lstStyle>
            <a:lvl1pPr marL="457200" lvl="0" indent="-323850" algn="l">
              <a:lnSpc>
                <a:spcPct val="90000"/>
              </a:lnSpc>
              <a:spcBef>
                <a:spcPts val="1400"/>
              </a:spcBef>
              <a:spcAft>
                <a:spcPts val="0"/>
              </a:spcAft>
              <a:buClr>
                <a:schemeClr val="dk1"/>
              </a:buClr>
              <a:buSzPts val="1500"/>
              <a:buFont typeface="Arial"/>
              <a:buChar char="•"/>
              <a:defRPr sz="1500"/>
            </a:lvl1pPr>
            <a:lvl2pPr marL="914400" lvl="1" indent="-323850" algn="l">
              <a:lnSpc>
                <a:spcPct val="90000"/>
              </a:lnSpc>
              <a:spcBef>
                <a:spcPts val="1400"/>
              </a:spcBef>
              <a:spcAft>
                <a:spcPts val="0"/>
              </a:spcAft>
              <a:buClr>
                <a:schemeClr val="dk1"/>
              </a:buClr>
              <a:buSzPts val="1500"/>
              <a:buChar char="•"/>
              <a:defRPr sz="1500"/>
            </a:lvl2pPr>
            <a:lvl3pPr marL="1371600" lvl="2" indent="-323850" algn="l">
              <a:lnSpc>
                <a:spcPct val="90000"/>
              </a:lnSpc>
              <a:spcBef>
                <a:spcPts val="1400"/>
              </a:spcBef>
              <a:spcAft>
                <a:spcPts val="0"/>
              </a:spcAft>
              <a:buClr>
                <a:schemeClr val="dk1"/>
              </a:buClr>
              <a:buSzPts val="1500"/>
              <a:buChar char="•"/>
              <a:defRPr sz="1500"/>
            </a:lvl3pPr>
            <a:lvl4pPr marL="1828800" lvl="3" indent="-323850" algn="l">
              <a:lnSpc>
                <a:spcPct val="90000"/>
              </a:lnSpc>
              <a:spcBef>
                <a:spcPts val="1400"/>
              </a:spcBef>
              <a:spcAft>
                <a:spcPts val="0"/>
              </a:spcAft>
              <a:buClr>
                <a:schemeClr val="dk1"/>
              </a:buClr>
              <a:buSzPts val="1500"/>
              <a:buChar char="•"/>
              <a:defRPr sz="1500"/>
            </a:lvl4pPr>
            <a:lvl5pPr marL="2286000" lvl="4" indent="-323850" algn="l">
              <a:lnSpc>
                <a:spcPct val="90000"/>
              </a:lnSpc>
              <a:spcBef>
                <a:spcPts val="14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36" name="Google Shape;136;p21"/>
          <p:cNvSpPr txBox="1">
            <a:spLocks noGrp="1"/>
          </p:cNvSpPr>
          <p:nvPr>
            <p:ph type="dt" idx="10"/>
          </p:nvPr>
        </p:nvSpPr>
        <p:spPr>
          <a:xfrm>
            <a:off x="850236" y="4749165"/>
            <a:ext cx="984885" cy="185738"/>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7" name="Google Shape;137;p21"/>
          <p:cNvSpPr txBox="1">
            <a:spLocks noGrp="1"/>
          </p:cNvSpPr>
          <p:nvPr>
            <p:ph type="sldNum" idx="12"/>
          </p:nvPr>
        </p:nvSpPr>
        <p:spPr>
          <a:xfrm>
            <a:off x="445770" y="4749165"/>
            <a:ext cx="392430" cy="185738"/>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450">
          <p15:clr>
            <a:srgbClr val="FBAE40"/>
          </p15:clr>
        </p15:guide>
        <p15:guide id="2" pos="5310">
          <p15:clr>
            <a:srgbClr val="FBAE40"/>
          </p15:clr>
        </p15:guide>
        <p15:guide id="3" pos="2160">
          <p15:clr>
            <a:srgbClr val="FBAE40"/>
          </p15:clr>
        </p15:guide>
        <p15:guide id="4" pos="3870">
          <p15:clr>
            <a:srgbClr val="FBAE40"/>
          </p15:clr>
        </p15:guide>
        <p15:guide id="5" pos="1890">
          <p15:clr>
            <a:srgbClr val="FBAE40"/>
          </p15:clr>
        </p15:guide>
        <p15:guide id="6" pos="3600">
          <p15:clr>
            <a:srgbClr val="FBAE40"/>
          </p15:clr>
        </p15:guide>
        <p15:guide id="7" orient="horz" pos="918">
          <p15:clr>
            <a:srgbClr val="FBAE40"/>
          </p15:clr>
        </p15:guide>
        <p15:guide id="8" orient="horz" pos="1044">
          <p15:clr>
            <a:srgbClr val="FBAE40"/>
          </p15:clr>
        </p15:guide>
        <p15:guide id="9" orient="horz" pos="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3">
  <p:cSld name="Title 3">
    <p:bg>
      <p:bgPr>
        <a:solidFill>
          <a:schemeClr val="lt1"/>
        </a:solidFill>
        <a:effectLst/>
      </p:bgPr>
    </p:bg>
    <p:spTree>
      <p:nvGrpSpPr>
        <p:cNvPr id="1" name="Shape 138"/>
        <p:cNvGrpSpPr/>
        <p:nvPr/>
      </p:nvGrpSpPr>
      <p:grpSpPr>
        <a:xfrm>
          <a:off x="0" y="0"/>
          <a:ext cx="0" cy="0"/>
          <a:chOff x="0" y="0"/>
          <a:chExt cx="0" cy="0"/>
        </a:xfrm>
      </p:grpSpPr>
      <p:sp>
        <p:nvSpPr>
          <p:cNvPr id="139" name="Google Shape;139;p22"/>
          <p:cNvSpPr txBox="1">
            <a:spLocks noGrp="1"/>
          </p:cNvSpPr>
          <p:nvPr>
            <p:ph type="ctrTitle"/>
          </p:nvPr>
        </p:nvSpPr>
        <p:spPr>
          <a:xfrm>
            <a:off x="445770" y="308609"/>
            <a:ext cx="4114800" cy="246888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dk1"/>
              </a:buClr>
              <a:buSzPts val="4500"/>
              <a:buFont typeface="Franklin Gothic"/>
              <a:buNone/>
              <a:defRPr sz="4500" b="1" i="0">
                <a:solidFill>
                  <a:schemeClr val="dk1"/>
                </a:solidFill>
                <a:latin typeface="Franklin Gothic"/>
                <a:ea typeface="Franklin Gothic"/>
                <a:cs typeface="Franklin Gothic"/>
                <a:sym typeface="Franklin Gothic"/>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grpSp>
        <p:nvGrpSpPr>
          <p:cNvPr id="140" name="Google Shape;140;p22"/>
          <p:cNvGrpSpPr/>
          <p:nvPr/>
        </p:nvGrpSpPr>
        <p:grpSpPr>
          <a:xfrm rot="10800000">
            <a:off x="4569564" y="0"/>
            <a:ext cx="4574436" cy="4574436"/>
            <a:chOff x="0" y="12289"/>
            <a:chExt cx="3550" cy="3551"/>
          </a:xfrm>
        </p:grpSpPr>
        <p:sp>
          <p:nvSpPr>
            <p:cNvPr id="141" name="Google Shape;141;p22"/>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sp>
          <p:nvSpPr>
            <p:cNvPr id="142" name="Google Shape;142;p22"/>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sp>
          <p:nvSpPr>
            <p:cNvPr id="143" name="Google Shape;143;p22"/>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grpSp>
      <p:sp>
        <p:nvSpPr>
          <p:cNvPr id="144" name="Google Shape;144;p22"/>
          <p:cNvSpPr txBox="1">
            <a:spLocks noGrp="1"/>
          </p:cNvSpPr>
          <p:nvPr>
            <p:ph type="body" idx="1"/>
          </p:nvPr>
        </p:nvSpPr>
        <p:spPr>
          <a:xfrm>
            <a:off x="445770" y="3412164"/>
            <a:ext cx="4114800" cy="123444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rgbClr val="5D7C3F"/>
              </a:buClr>
              <a:buSzPts val="1800"/>
              <a:buNone/>
              <a:defRPr sz="1800" b="1" i="0">
                <a:solidFill>
                  <a:srgbClr val="5D7C3F"/>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cxnSp>
        <p:nvCxnSpPr>
          <p:cNvPr id="145" name="Google Shape;145;p22"/>
          <p:cNvCxnSpPr/>
          <p:nvPr/>
        </p:nvCxnSpPr>
        <p:spPr>
          <a:xfrm>
            <a:off x="445770" y="2962656"/>
            <a:ext cx="1600200" cy="2994"/>
          </a:xfrm>
          <a:prstGeom prst="straightConnector1">
            <a:avLst/>
          </a:prstGeom>
          <a:noFill/>
          <a:ln w="101600" cap="flat" cmpd="sng">
            <a:solidFill>
              <a:srgbClr val="5D7C3F"/>
            </a:solidFill>
            <a:prstDash val="solid"/>
            <a:miter lim="800000"/>
            <a:headEnd type="none" w="sm" len="sm"/>
            <a:tailEnd type="none" w="sm" len="sm"/>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accent3"/>
        </a:solidFill>
        <a:effectLst/>
      </p:bgPr>
    </p:bg>
    <p:spTree>
      <p:nvGrpSpPr>
        <p:cNvPr id="1" name="Shape 146"/>
        <p:cNvGrpSpPr/>
        <p:nvPr/>
      </p:nvGrpSpPr>
      <p:grpSpPr>
        <a:xfrm>
          <a:off x="0" y="0"/>
          <a:ext cx="0" cy="0"/>
          <a:chOff x="0" y="0"/>
          <a:chExt cx="0" cy="0"/>
        </a:xfrm>
      </p:grpSpPr>
      <p:sp>
        <p:nvSpPr>
          <p:cNvPr id="147" name="Google Shape;147;p23"/>
          <p:cNvSpPr>
            <a:spLocks noGrp="1"/>
          </p:cNvSpPr>
          <p:nvPr>
            <p:ph type="pic" idx="2"/>
          </p:nvPr>
        </p:nvSpPr>
        <p:spPr>
          <a:xfrm>
            <a:off x="0" y="0"/>
            <a:ext cx="9144000" cy="5160407"/>
          </a:xfrm>
          <a:prstGeom prst="rect">
            <a:avLst/>
          </a:prstGeom>
          <a:noFill/>
          <a:ln>
            <a:noFill/>
          </a:ln>
        </p:spPr>
      </p:sp>
      <p:sp>
        <p:nvSpPr>
          <p:cNvPr id="148" name="Google Shape;148;p23"/>
          <p:cNvSpPr txBox="1">
            <a:spLocks noGrp="1"/>
          </p:cNvSpPr>
          <p:nvPr>
            <p:ph type="title"/>
          </p:nvPr>
        </p:nvSpPr>
        <p:spPr>
          <a:xfrm>
            <a:off x="4732019" y="333700"/>
            <a:ext cx="4108109" cy="246888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lt1"/>
              </a:buClr>
              <a:buSzPts val="4500"/>
              <a:buFont typeface="Franklin Gothic"/>
              <a:buNone/>
              <a:defRPr sz="4500" b="1" i="0">
                <a:solidFill>
                  <a:schemeClr val="lt1"/>
                </a:solidFill>
                <a:latin typeface="Franklin Gothic"/>
                <a:ea typeface="Franklin Gothic"/>
                <a:cs typeface="Franklin Gothic"/>
                <a:sym typeface="Franklin Gothic"/>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9" name="Google Shape;149;p23"/>
          <p:cNvSpPr/>
          <p:nvPr/>
        </p:nvSpPr>
        <p:spPr>
          <a:xfrm>
            <a:off x="4732020" y="2963882"/>
            <a:ext cx="1600200" cy="75438"/>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5328">
          <p15:clr>
            <a:srgbClr val="FBAE40"/>
          </p15:clr>
        </p15:guide>
        <p15:guide id="2" pos="3258">
          <p15:clr>
            <a:srgbClr val="FBAE40"/>
          </p15:clr>
        </p15:guide>
        <p15:guide id="3" pos="3420">
          <p15:clr>
            <a:srgbClr val="FBAE40"/>
          </p15:clr>
        </p15:guide>
        <p15:guide id="4" orient="horz" pos="138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2">
  <p:cSld name="Title 2">
    <p:bg>
      <p:bgPr>
        <a:solidFill>
          <a:schemeClr val="lt1"/>
        </a:solidFill>
        <a:effectLst/>
      </p:bgPr>
    </p:bg>
    <p:spTree>
      <p:nvGrpSpPr>
        <p:cNvPr id="1" name="Shape 150"/>
        <p:cNvGrpSpPr/>
        <p:nvPr/>
      </p:nvGrpSpPr>
      <p:grpSpPr>
        <a:xfrm>
          <a:off x="0" y="0"/>
          <a:ext cx="0" cy="0"/>
          <a:chOff x="0" y="0"/>
          <a:chExt cx="0" cy="0"/>
        </a:xfrm>
      </p:grpSpPr>
      <p:sp>
        <p:nvSpPr>
          <p:cNvPr id="151" name="Google Shape;151;p24"/>
          <p:cNvSpPr txBox="1">
            <a:spLocks noGrp="1"/>
          </p:cNvSpPr>
          <p:nvPr>
            <p:ph type="ctrTitle"/>
          </p:nvPr>
        </p:nvSpPr>
        <p:spPr>
          <a:xfrm>
            <a:off x="4724876" y="322897"/>
            <a:ext cx="4114800" cy="246888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dk1"/>
              </a:buClr>
              <a:buSzPts val="4500"/>
              <a:buFont typeface="Franklin Gothic"/>
              <a:buNone/>
              <a:defRPr sz="4500" b="1" i="0">
                <a:solidFill>
                  <a:schemeClr val="dk1"/>
                </a:solidFill>
                <a:latin typeface="Franklin Gothic"/>
                <a:ea typeface="Franklin Gothic"/>
                <a:cs typeface="Franklin Gothic"/>
                <a:sym typeface="Franklin Gothic"/>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2" name="Google Shape;152;p24"/>
          <p:cNvSpPr>
            <a:spLocks noGrp="1"/>
          </p:cNvSpPr>
          <p:nvPr>
            <p:ph type="pic" idx="2"/>
          </p:nvPr>
        </p:nvSpPr>
        <p:spPr>
          <a:xfrm>
            <a:off x="0" y="-8335"/>
            <a:ext cx="4343400" cy="5160170"/>
          </a:xfrm>
          <a:prstGeom prst="rect">
            <a:avLst/>
          </a:prstGeom>
          <a:noFill/>
          <a:ln>
            <a:noFill/>
          </a:ln>
        </p:spPr>
      </p:sp>
      <p:sp>
        <p:nvSpPr>
          <p:cNvPr id="153" name="Google Shape;153;p24"/>
          <p:cNvSpPr txBox="1">
            <a:spLocks noGrp="1"/>
          </p:cNvSpPr>
          <p:nvPr>
            <p:ph type="body" idx="1"/>
          </p:nvPr>
        </p:nvSpPr>
        <p:spPr>
          <a:xfrm>
            <a:off x="4724876" y="3426452"/>
            <a:ext cx="4114800" cy="123444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rgbClr val="5D7C3F"/>
              </a:buClr>
              <a:buSzPts val="1800"/>
              <a:buNone/>
              <a:defRPr sz="1800" b="1" i="0">
                <a:solidFill>
                  <a:srgbClr val="5D7C3F"/>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cxnSp>
        <p:nvCxnSpPr>
          <p:cNvPr id="154" name="Google Shape;154;p24"/>
          <p:cNvCxnSpPr/>
          <p:nvPr/>
        </p:nvCxnSpPr>
        <p:spPr>
          <a:xfrm>
            <a:off x="4732020" y="2962656"/>
            <a:ext cx="1600200" cy="2994"/>
          </a:xfrm>
          <a:prstGeom prst="straightConnector1">
            <a:avLst/>
          </a:prstGeom>
          <a:noFill/>
          <a:ln w="101600" cap="flat" cmpd="sng">
            <a:solidFill>
              <a:srgbClr val="5D7C3F"/>
            </a:solidFill>
            <a:prstDash val="solid"/>
            <a:miter lim="800000"/>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Content and Picture">
  <p:cSld name="Title Content and Picture">
    <p:bg>
      <p:bgPr>
        <a:solidFill>
          <a:schemeClr val="lt1"/>
        </a:solidFill>
        <a:effectLst/>
      </p:bgPr>
    </p:bg>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431482" y="208597"/>
            <a:ext cx="3797618" cy="176552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dk1"/>
              </a:buClr>
              <a:buSzPts val="3300"/>
              <a:buFont typeface="Franklin Gothic"/>
              <a:buNone/>
              <a:defRPr sz="3300" b="1" i="0">
                <a:solidFill>
                  <a:schemeClr val="dk1"/>
                </a:solidFill>
                <a:latin typeface="Franklin Gothic"/>
                <a:ea typeface="Franklin Gothic"/>
                <a:cs typeface="Franklin Gothic"/>
                <a:sym typeface="Franklin Gothic"/>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7" name="Google Shape;157;p25"/>
          <p:cNvSpPr txBox="1">
            <a:spLocks noGrp="1"/>
          </p:cNvSpPr>
          <p:nvPr>
            <p:ph type="body" idx="1"/>
          </p:nvPr>
        </p:nvSpPr>
        <p:spPr>
          <a:xfrm>
            <a:off x="445770" y="2459684"/>
            <a:ext cx="3783330" cy="2245811"/>
          </a:xfrm>
          <a:prstGeom prst="rect">
            <a:avLst/>
          </a:prstGeom>
          <a:noFill/>
          <a:ln>
            <a:noFill/>
          </a:ln>
        </p:spPr>
        <p:txBody>
          <a:bodyPr spcFirstLastPara="1" wrap="square" lIns="0" tIns="171450" rIns="0" bIns="0" anchor="t" anchorCtr="0">
            <a:normAutofit/>
          </a:bodyPr>
          <a:lstStyle>
            <a:lvl1pPr marL="457200" lvl="0" indent="-228600" algn="l">
              <a:lnSpc>
                <a:spcPct val="90000"/>
              </a:lnSpc>
              <a:spcBef>
                <a:spcPts val="1400"/>
              </a:spcBef>
              <a:spcAft>
                <a:spcPts val="0"/>
              </a:spcAft>
              <a:buClr>
                <a:schemeClr val="dk1"/>
              </a:buClr>
              <a:buSzPts val="1500"/>
              <a:buFont typeface="Arial"/>
              <a:buNone/>
              <a:defRPr sz="1500"/>
            </a:lvl1pPr>
            <a:lvl2pPr marL="914400" lvl="1" indent="-323850" algn="l">
              <a:lnSpc>
                <a:spcPct val="90000"/>
              </a:lnSpc>
              <a:spcBef>
                <a:spcPts val="1400"/>
              </a:spcBef>
              <a:spcAft>
                <a:spcPts val="0"/>
              </a:spcAft>
              <a:buClr>
                <a:schemeClr val="dk1"/>
              </a:buClr>
              <a:buSzPts val="1500"/>
              <a:buChar char="•"/>
              <a:defRPr sz="1500"/>
            </a:lvl2pPr>
            <a:lvl3pPr marL="1371600" lvl="2" indent="-323850" algn="l">
              <a:lnSpc>
                <a:spcPct val="90000"/>
              </a:lnSpc>
              <a:spcBef>
                <a:spcPts val="1400"/>
              </a:spcBef>
              <a:spcAft>
                <a:spcPts val="0"/>
              </a:spcAft>
              <a:buClr>
                <a:schemeClr val="dk1"/>
              </a:buClr>
              <a:buSzPts val="1500"/>
              <a:buChar char="•"/>
              <a:defRPr sz="1500"/>
            </a:lvl3pPr>
            <a:lvl4pPr marL="1828800" lvl="3" indent="-323850" algn="l">
              <a:lnSpc>
                <a:spcPct val="90000"/>
              </a:lnSpc>
              <a:spcBef>
                <a:spcPts val="1400"/>
              </a:spcBef>
              <a:spcAft>
                <a:spcPts val="0"/>
              </a:spcAft>
              <a:buClr>
                <a:schemeClr val="dk1"/>
              </a:buClr>
              <a:buSzPts val="1500"/>
              <a:buChar char="•"/>
              <a:defRPr sz="1500"/>
            </a:lvl4pPr>
            <a:lvl5pPr marL="2286000" lvl="4" indent="-323850" algn="l">
              <a:lnSpc>
                <a:spcPct val="90000"/>
              </a:lnSpc>
              <a:spcBef>
                <a:spcPts val="14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cxnSp>
        <p:nvCxnSpPr>
          <p:cNvPr id="158" name="Google Shape;158;p25"/>
          <p:cNvCxnSpPr/>
          <p:nvPr/>
        </p:nvCxnSpPr>
        <p:spPr>
          <a:xfrm>
            <a:off x="445770" y="2248094"/>
            <a:ext cx="1600200" cy="2994"/>
          </a:xfrm>
          <a:prstGeom prst="straightConnector1">
            <a:avLst/>
          </a:prstGeom>
          <a:noFill/>
          <a:ln w="101600" cap="flat" cmpd="sng">
            <a:solidFill>
              <a:srgbClr val="5D7C3F"/>
            </a:solidFill>
            <a:prstDash val="solid"/>
            <a:miter lim="800000"/>
            <a:headEnd type="none" w="sm" len="sm"/>
            <a:tailEnd type="none" w="sm" len="sm"/>
          </a:ln>
        </p:spPr>
      </p:cxnSp>
      <p:sp>
        <p:nvSpPr>
          <p:cNvPr id="159" name="Google Shape;159;p25"/>
          <p:cNvSpPr>
            <a:spLocks noGrp="1"/>
          </p:cNvSpPr>
          <p:nvPr>
            <p:ph type="pic" idx="2"/>
          </p:nvPr>
        </p:nvSpPr>
        <p:spPr>
          <a:xfrm>
            <a:off x="4572000" y="0"/>
            <a:ext cx="4588669" cy="5143500"/>
          </a:xfrm>
          <a:prstGeom prst="rect">
            <a:avLst/>
          </a:prstGeom>
          <a:noFill/>
          <a:ln>
            <a:noFill/>
          </a:ln>
        </p:spPr>
      </p:sp>
      <p:sp>
        <p:nvSpPr>
          <p:cNvPr id="160" name="Google Shape;160;p25"/>
          <p:cNvSpPr txBox="1">
            <a:spLocks noGrp="1"/>
          </p:cNvSpPr>
          <p:nvPr>
            <p:ph type="sldNum" idx="12"/>
          </p:nvPr>
        </p:nvSpPr>
        <p:spPr>
          <a:xfrm>
            <a:off x="445770" y="4749165"/>
            <a:ext cx="392430" cy="185738"/>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latin typeface="Libre Franklin"/>
              <a:ea typeface="Libre Franklin"/>
              <a:cs typeface="Libre Franklin"/>
              <a:sym typeface="Libre Franklin"/>
            </a:endParaRPr>
          </a:p>
        </p:txBody>
      </p:sp>
      <p:sp>
        <p:nvSpPr>
          <p:cNvPr id="161" name="Google Shape;161;p25"/>
          <p:cNvSpPr txBox="1">
            <a:spLocks noGrp="1"/>
          </p:cNvSpPr>
          <p:nvPr>
            <p:ph type="dt" idx="10"/>
          </p:nvPr>
        </p:nvSpPr>
        <p:spPr>
          <a:xfrm>
            <a:off x="850236" y="4749165"/>
            <a:ext cx="984885" cy="185738"/>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pos="450">
          <p15:clr>
            <a:srgbClr val="FBAE40"/>
          </p15:clr>
        </p15:guide>
        <p15:guide id="2" pos="5310">
          <p15:clr>
            <a:srgbClr val="FBAE40"/>
          </p15:clr>
        </p15:guide>
        <p15:guide id="3" pos="2160">
          <p15:clr>
            <a:srgbClr val="FBAE40"/>
          </p15:clr>
        </p15:guide>
        <p15:guide id="4" pos="3870">
          <p15:clr>
            <a:srgbClr val="FBAE40"/>
          </p15:clr>
        </p15:guide>
        <p15:guide id="5" pos="1890">
          <p15:clr>
            <a:srgbClr val="FBAE40"/>
          </p15:clr>
        </p15:guide>
        <p15:guide id="6" pos="3600">
          <p15:clr>
            <a:srgbClr val="FBAE40"/>
          </p15:clr>
        </p15:guide>
        <p15:guide id="7" orient="horz" pos="918">
          <p15:clr>
            <a:srgbClr val="FBAE40"/>
          </p15:clr>
        </p15:guide>
        <p15:guide id="8" orient="horz" pos="1044">
          <p15:clr>
            <a:srgbClr val="FBAE40"/>
          </p15:clr>
        </p15:guide>
        <p15:guide id="9" orient="horz" pos="41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able 2">
  <p:cSld name="Table 2">
    <p:bg>
      <p:bgPr>
        <a:solidFill>
          <a:schemeClr val="lt1"/>
        </a:solidFill>
        <a:effectLst/>
      </p:bgPr>
    </p:bg>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445770" y="151800"/>
            <a:ext cx="8229600" cy="1177744"/>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dk1"/>
              </a:buClr>
              <a:buSzPts val="3300"/>
              <a:buFont typeface="Franklin Gothic"/>
              <a:buNone/>
              <a:defRPr sz="3300" b="1" i="0">
                <a:solidFill>
                  <a:schemeClr val="dk1"/>
                </a:solidFill>
                <a:latin typeface="Franklin Gothic"/>
                <a:ea typeface="Franklin Gothic"/>
                <a:cs typeface="Franklin Gothic"/>
                <a:sym typeface="Franklin Gothic"/>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4" name="Google Shape;164;p26"/>
          <p:cNvSpPr txBox="1">
            <a:spLocks noGrp="1"/>
          </p:cNvSpPr>
          <p:nvPr>
            <p:ph type="sldNum" idx="12"/>
          </p:nvPr>
        </p:nvSpPr>
        <p:spPr>
          <a:xfrm>
            <a:off x="445770" y="4749165"/>
            <a:ext cx="392430" cy="185738"/>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latin typeface="Libre Franklin"/>
              <a:ea typeface="Libre Franklin"/>
              <a:cs typeface="Libre Franklin"/>
              <a:sym typeface="Libre Franklin"/>
            </a:endParaRPr>
          </a:p>
        </p:txBody>
      </p:sp>
      <p:sp>
        <p:nvSpPr>
          <p:cNvPr id="165" name="Google Shape;165;p26"/>
          <p:cNvSpPr txBox="1">
            <a:spLocks noGrp="1"/>
          </p:cNvSpPr>
          <p:nvPr>
            <p:ph type="dt" idx="10"/>
          </p:nvPr>
        </p:nvSpPr>
        <p:spPr>
          <a:xfrm>
            <a:off x="850236" y="4749165"/>
            <a:ext cx="984885" cy="185738"/>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cxnSp>
        <p:nvCxnSpPr>
          <p:cNvPr id="166" name="Google Shape;166;p26"/>
          <p:cNvCxnSpPr/>
          <p:nvPr/>
        </p:nvCxnSpPr>
        <p:spPr>
          <a:xfrm>
            <a:off x="445770" y="1611630"/>
            <a:ext cx="1600200" cy="2994"/>
          </a:xfrm>
          <a:prstGeom prst="straightConnector1">
            <a:avLst/>
          </a:prstGeom>
          <a:noFill/>
          <a:ln w="101600" cap="flat" cmpd="sng">
            <a:solidFill>
              <a:srgbClr val="5D7C3F"/>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pos="450">
          <p15:clr>
            <a:srgbClr val="FBAE40"/>
          </p15:clr>
        </p15:guide>
        <p15:guide id="2" pos="5310">
          <p15:clr>
            <a:srgbClr val="FBAE40"/>
          </p15:clr>
        </p15:guide>
        <p15:guide id="3" pos="2160">
          <p15:clr>
            <a:srgbClr val="FBAE40"/>
          </p15:clr>
        </p15:guide>
        <p15:guide id="4" pos="3870">
          <p15:clr>
            <a:srgbClr val="FBAE40"/>
          </p15:clr>
        </p15:guide>
        <p15:guide id="5" pos="1890">
          <p15:clr>
            <a:srgbClr val="FBAE40"/>
          </p15:clr>
        </p15:guide>
        <p15:guide id="6" pos="3600">
          <p15:clr>
            <a:srgbClr val="FBAE40"/>
          </p15:clr>
        </p15:guide>
        <p15:guide id="7" orient="horz" pos="918">
          <p15:clr>
            <a:srgbClr val="FBAE40"/>
          </p15:clr>
        </p15:guide>
        <p15:guide id="8" orient="horz" pos="1044">
          <p15:clr>
            <a:srgbClr val="FBAE40"/>
          </p15:clr>
        </p15:guide>
        <p15:guide id="9" orient="horz" pos="41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body" idx="1"/>
          </p:nvPr>
        </p:nvSpPr>
        <p:spPr>
          <a:xfrm>
            <a:off x="445770" y="1369219"/>
            <a:ext cx="7786688"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Libre Franklin"/>
                <a:ea typeface="Libre Franklin"/>
                <a:cs typeface="Libre Franklin"/>
                <a:sym typeface="Libre Franklin"/>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ibre Franklin"/>
                <a:ea typeface="Libre Franklin"/>
                <a:cs typeface="Libre Franklin"/>
                <a:sym typeface="Libre Franklin"/>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ibre Franklin"/>
                <a:ea typeface="Libre Franklin"/>
                <a:cs typeface="Libre Franklin"/>
                <a:sym typeface="Libre Franklin"/>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8pPr>
            <a:lvl9pPr marL="4114800" marR="0" lvl="8"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9pPr>
          </a:lstStyle>
          <a:p>
            <a:endParaRPr/>
          </a:p>
        </p:txBody>
      </p:sp>
      <p:sp>
        <p:nvSpPr>
          <p:cNvPr id="52" name="Google Shape;52;p13"/>
          <p:cNvSpPr txBox="1">
            <a:spLocks noGrp="1"/>
          </p:cNvSpPr>
          <p:nvPr>
            <p:ph type="title"/>
          </p:nvPr>
        </p:nvSpPr>
        <p:spPr>
          <a:xfrm>
            <a:off x="445770" y="273844"/>
            <a:ext cx="7800975" cy="994172"/>
          </a:xfrm>
          <a:prstGeom prst="rect">
            <a:avLst/>
          </a:prstGeom>
          <a:noFill/>
          <a:ln>
            <a:noFill/>
          </a:ln>
        </p:spPr>
        <p:txBody>
          <a:bodyPr spcFirstLastPara="1" wrap="square" lIns="68575" tIns="34275" rIns="68575" bIns="34275" anchor="ctr" anchorCtr="0">
            <a:normAutofit/>
          </a:bodyPr>
          <a:lstStyle>
            <a:lvl1pPr marR="0" lvl="0" algn="l" rtl="0">
              <a:lnSpc>
                <a:spcPct val="80000"/>
              </a:lnSpc>
              <a:spcBef>
                <a:spcPts val="0"/>
              </a:spcBef>
              <a:spcAft>
                <a:spcPts val="0"/>
              </a:spcAft>
              <a:buClr>
                <a:schemeClr val="dk1"/>
              </a:buClr>
              <a:buSzPts val="3300"/>
              <a:buFont typeface="Franklin Gothic"/>
              <a:buNone/>
              <a:defRPr sz="33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100"/>
              <a:buNone/>
              <a:defRPr sz="1400" b="0" i="0" u="none" strike="noStrike" cap="none">
                <a:solidFill>
                  <a:schemeClr val="lt2"/>
                </a:solidFill>
              </a:defRPr>
            </a:lvl2pPr>
            <a:lvl3pPr marR="0" lvl="2" algn="l" rtl="0">
              <a:spcBef>
                <a:spcPts val="0"/>
              </a:spcBef>
              <a:spcAft>
                <a:spcPts val="0"/>
              </a:spcAft>
              <a:buSzPts val="1100"/>
              <a:buNone/>
              <a:defRPr sz="1400" b="0" i="0" u="none" strike="noStrike" cap="none">
                <a:solidFill>
                  <a:schemeClr val="lt2"/>
                </a:solidFill>
              </a:defRPr>
            </a:lvl3pPr>
            <a:lvl4pPr marR="0" lvl="3" algn="l" rtl="0">
              <a:spcBef>
                <a:spcPts val="0"/>
              </a:spcBef>
              <a:spcAft>
                <a:spcPts val="0"/>
              </a:spcAft>
              <a:buSzPts val="1100"/>
              <a:buNone/>
              <a:defRPr sz="1400" b="0" i="0" u="none" strike="noStrike" cap="none">
                <a:solidFill>
                  <a:schemeClr val="lt2"/>
                </a:solidFill>
              </a:defRPr>
            </a:lvl4pPr>
            <a:lvl5pPr marR="0" lvl="4" algn="l" rtl="0">
              <a:spcBef>
                <a:spcPts val="0"/>
              </a:spcBef>
              <a:spcAft>
                <a:spcPts val="0"/>
              </a:spcAft>
              <a:buSzPts val="1100"/>
              <a:buNone/>
              <a:defRPr sz="1400" b="0" i="0" u="none" strike="noStrike" cap="none">
                <a:solidFill>
                  <a:schemeClr val="lt2"/>
                </a:solidFill>
              </a:defRPr>
            </a:lvl5pPr>
            <a:lvl6pPr marR="0" lvl="5" algn="l" rtl="0">
              <a:spcBef>
                <a:spcPts val="0"/>
              </a:spcBef>
              <a:spcAft>
                <a:spcPts val="0"/>
              </a:spcAft>
              <a:buSzPts val="1100"/>
              <a:buNone/>
              <a:defRPr sz="1400" b="0" i="0" u="none" strike="noStrike" cap="none">
                <a:solidFill>
                  <a:schemeClr val="lt2"/>
                </a:solidFill>
              </a:defRPr>
            </a:lvl6pPr>
            <a:lvl7pPr marR="0" lvl="6" algn="l" rtl="0">
              <a:spcBef>
                <a:spcPts val="0"/>
              </a:spcBef>
              <a:spcAft>
                <a:spcPts val="0"/>
              </a:spcAft>
              <a:buSzPts val="1100"/>
              <a:buNone/>
              <a:defRPr sz="1400" b="0" i="0" u="none" strike="noStrike" cap="none">
                <a:solidFill>
                  <a:schemeClr val="lt2"/>
                </a:solidFill>
              </a:defRPr>
            </a:lvl7pPr>
            <a:lvl8pPr marR="0" lvl="7" algn="l" rtl="0">
              <a:spcBef>
                <a:spcPts val="0"/>
              </a:spcBef>
              <a:spcAft>
                <a:spcPts val="0"/>
              </a:spcAft>
              <a:buSzPts val="1100"/>
              <a:buNone/>
              <a:defRPr sz="1400" b="0" i="0" u="none" strike="noStrike" cap="none">
                <a:solidFill>
                  <a:schemeClr val="lt2"/>
                </a:solidFill>
              </a:defRPr>
            </a:lvl8pPr>
            <a:lvl9pPr marR="0" lvl="8" algn="l" rtl="0">
              <a:spcBef>
                <a:spcPts val="0"/>
              </a:spcBef>
              <a:spcAft>
                <a:spcPts val="0"/>
              </a:spcAft>
              <a:buSzPts val="1100"/>
              <a:buNone/>
              <a:defRPr sz="1400" b="0" i="0" u="none" strike="noStrike" cap="none">
                <a:solidFill>
                  <a:schemeClr val="lt2"/>
                </a:solidFill>
              </a:defRPr>
            </a:lvl9pPr>
          </a:lstStyle>
          <a:p>
            <a:endParaRPr/>
          </a:p>
        </p:txBody>
      </p:sp>
      <p:sp>
        <p:nvSpPr>
          <p:cNvPr id="53" name="Google Shape;53;p13"/>
          <p:cNvSpPr txBox="1">
            <a:spLocks noGrp="1"/>
          </p:cNvSpPr>
          <p:nvPr>
            <p:ph type="dt" idx="10"/>
          </p:nvPr>
        </p:nvSpPr>
        <p:spPr>
          <a:xfrm>
            <a:off x="850236" y="4749165"/>
            <a:ext cx="984885" cy="185738"/>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100"/>
              <a:buNone/>
              <a:defRPr sz="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lt1"/>
                </a:solidFill>
                <a:latin typeface="Libre Franklin"/>
                <a:ea typeface="Libre Franklin"/>
                <a:cs typeface="Libre Franklin"/>
                <a:sym typeface="Libre Franklin"/>
              </a:defRPr>
            </a:lvl9pPr>
          </a:lstStyle>
          <a:p>
            <a:endParaRPr/>
          </a:p>
        </p:txBody>
      </p:sp>
      <p:sp>
        <p:nvSpPr>
          <p:cNvPr id="54" name="Google Shape;54;p13"/>
          <p:cNvSpPr txBox="1">
            <a:spLocks noGrp="1"/>
          </p:cNvSpPr>
          <p:nvPr>
            <p:ph type="sldNum" idx="12"/>
          </p:nvPr>
        </p:nvSpPr>
        <p:spPr>
          <a:xfrm>
            <a:off x="445770" y="4749165"/>
            <a:ext cx="392430" cy="185738"/>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800" b="1"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800" b="1"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800" b="1"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800" b="1"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800" b="1"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800" b="1"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800" b="1"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800" b="1"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800" b="1"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A4A3A4"/>
          </p15:clr>
        </p15:guide>
        <p15:guide id="2" pos="2880">
          <p15:clr>
            <a:srgbClr val="A4A3A4"/>
          </p15:clr>
        </p15:guide>
        <p15:guide id="3" pos="180">
          <p15:clr>
            <a:srgbClr val="547EBF"/>
          </p15:clr>
        </p15:guide>
        <p15:guide id="4" orient="horz" pos="180">
          <p15:clr>
            <a:srgbClr val="547EBF"/>
          </p15:clr>
        </p15:guide>
        <p15:guide id="5" pos="5580">
          <p15:clr>
            <a:srgbClr val="547EBF"/>
          </p15:clr>
        </p15:guide>
        <p15:guide id="6" orient="horz" pos="3060">
          <p15:clr>
            <a:srgbClr val="547EBF"/>
          </p15:clr>
        </p15:guide>
        <p15:guide id="7" pos="450">
          <p15:clr>
            <a:srgbClr val="547EBF"/>
          </p15:clr>
        </p15:guide>
        <p15:guide id="8" pos="2790">
          <p15:clr>
            <a:srgbClr val="547EBF"/>
          </p15:clr>
        </p15:guide>
        <p15:guide id="9" pos="1584">
          <p15:clr>
            <a:srgbClr val="547EBF"/>
          </p15:clr>
        </p15:guide>
        <p15:guide id="10" pos="1386">
          <p15:clr>
            <a:srgbClr val="547EBF"/>
          </p15:clr>
        </p15:guide>
        <p15:guide id="11" pos="4176">
          <p15:clr>
            <a:srgbClr val="547EBF"/>
          </p15:clr>
        </p15:guide>
        <p15:guide id="12" pos="4374">
          <p15:clr>
            <a:srgbClr val="547EBF"/>
          </p15:clr>
        </p15:guide>
        <p15:guide id="13" pos="3726">
          <p15:clr>
            <a:srgbClr val="9FCC3B"/>
          </p15:clr>
        </p15:guide>
        <p15:guide id="14" pos="3906">
          <p15:clr>
            <a:srgbClr val="9FCC3B"/>
          </p15:clr>
        </p15:guide>
        <p15:guide id="15" pos="2034">
          <p15:clr>
            <a:srgbClr val="9FCC3B"/>
          </p15:clr>
        </p15:guide>
        <p15:guide id="16" pos="1854">
          <p15:clr>
            <a:srgbClr val="9FCC3B"/>
          </p15:clr>
        </p15:guide>
        <p15:guide id="17" pos="295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9.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ctrTitle"/>
          </p:nvPr>
        </p:nvSpPr>
        <p:spPr>
          <a:xfrm>
            <a:off x="4732428" y="308609"/>
            <a:ext cx="4114800" cy="246888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Clr>
                <a:schemeClr val="dk1"/>
              </a:buClr>
              <a:buSzPts val="4500"/>
              <a:buFont typeface="Franklin Gothic"/>
              <a:buNone/>
            </a:pPr>
            <a:r>
              <a:rPr lang="en"/>
              <a:t>JIBU - CLV </a:t>
            </a:r>
            <a:endParaRPr/>
          </a:p>
        </p:txBody>
      </p:sp>
      <p:sp>
        <p:nvSpPr>
          <p:cNvPr id="173" name="Google Shape;173;p27"/>
          <p:cNvSpPr/>
          <p:nvPr/>
        </p:nvSpPr>
        <p:spPr>
          <a:xfrm>
            <a:off x="4739775" y="2897525"/>
            <a:ext cx="2389800" cy="119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74" name="Google Shape;174;p27"/>
          <p:cNvSpPr txBox="1"/>
          <p:nvPr/>
        </p:nvSpPr>
        <p:spPr>
          <a:xfrm>
            <a:off x="5049982" y="2819399"/>
            <a:ext cx="1562080" cy="180108"/>
          </a:xfrm>
          <a:prstGeom prst="rect">
            <a:avLst/>
          </a:prstGeom>
          <a:noFill/>
          <a:ln>
            <a:noFill/>
          </a:ln>
        </p:spPr>
        <p:txBody>
          <a:bodyPr spcFirstLastPara="1" wrap="square" lIns="91425" tIns="91425" rIns="91425" bIns="91425" anchor="t" anchorCtr="0">
            <a:noAutofit/>
          </a:bodyPr>
          <a:lstStyle/>
          <a:p>
            <a:pPr marL="0" lvl="0" indent="0" algn="r" rtl="0">
              <a:spcBef>
                <a:spcPts val="1200"/>
              </a:spcBef>
              <a:spcAft>
                <a:spcPts val="1200"/>
              </a:spcAft>
              <a:buClr>
                <a:schemeClr val="dk1"/>
              </a:buClr>
              <a:buSzPts val="1100"/>
              <a:buFont typeface="Arial"/>
              <a:buNone/>
            </a:pPr>
            <a:r>
              <a:rPr lang="en" sz="1200" b="1" dirty="0">
                <a:solidFill>
                  <a:srgbClr val="595959"/>
                </a:solidFill>
                <a:highlight>
                  <a:srgbClr val="FFFFFF"/>
                </a:highlight>
              </a:rPr>
              <a:t>Khushboo Surana</a:t>
            </a:r>
            <a:endParaRPr sz="1200"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6"/>
          <p:cNvSpPr txBox="1">
            <a:spLocks noGrp="1"/>
          </p:cNvSpPr>
          <p:nvPr>
            <p:ph type="title"/>
          </p:nvPr>
        </p:nvSpPr>
        <p:spPr>
          <a:xfrm>
            <a:off x="445770" y="148806"/>
            <a:ext cx="8229600" cy="11808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Clr>
                <a:schemeClr val="dk1"/>
              </a:buClr>
              <a:buSzPts val="3300"/>
              <a:buFont typeface="Franklin Gothic"/>
              <a:buNone/>
            </a:pPr>
            <a:r>
              <a:rPr lang="en" sz="3000">
                <a:latin typeface="Arial"/>
                <a:ea typeface="Arial"/>
                <a:cs typeface="Arial"/>
                <a:sym typeface="Arial"/>
              </a:rPr>
              <a:t>Insights from EDA</a:t>
            </a:r>
            <a:endParaRPr sz="3000">
              <a:latin typeface="Arial"/>
              <a:ea typeface="Arial"/>
              <a:cs typeface="Arial"/>
              <a:sym typeface="Arial"/>
            </a:endParaRPr>
          </a:p>
        </p:txBody>
      </p:sp>
      <p:sp>
        <p:nvSpPr>
          <p:cNvPr id="251" name="Google Shape;251;p36"/>
          <p:cNvSpPr txBox="1">
            <a:spLocks noGrp="1"/>
          </p:cNvSpPr>
          <p:nvPr>
            <p:ph type="body" idx="1"/>
          </p:nvPr>
        </p:nvSpPr>
        <p:spPr>
          <a:xfrm>
            <a:off x="381000" y="3466575"/>
            <a:ext cx="8229600" cy="30885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0"/>
              </a:spcBef>
              <a:spcAft>
                <a:spcPts val="0"/>
              </a:spcAft>
              <a:buNone/>
            </a:pPr>
            <a:endParaRPr>
              <a:latin typeface="Arial"/>
              <a:ea typeface="Arial"/>
              <a:cs typeface="Arial"/>
              <a:sym typeface="Arial"/>
            </a:endParaRPr>
          </a:p>
          <a:p>
            <a:pPr marL="457200" lvl="0" indent="-323850" algn="l" rtl="0">
              <a:lnSpc>
                <a:spcPct val="100000"/>
              </a:lnSpc>
              <a:spcBef>
                <a:spcPts val="0"/>
              </a:spcBef>
              <a:spcAft>
                <a:spcPts val="0"/>
              </a:spcAft>
              <a:buClr>
                <a:schemeClr val="dk1"/>
              </a:buClr>
              <a:buSzPts val="1500"/>
              <a:buFont typeface="Arial"/>
              <a:buChar char="●"/>
            </a:pPr>
            <a:r>
              <a:rPr lang="en">
                <a:latin typeface="Arial"/>
                <a:ea typeface="Arial"/>
                <a:cs typeface="Arial"/>
                <a:sym typeface="Arial"/>
              </a:rPr>
              <a:t>Retailer satisfaction scores range from 0 to 65.222, with a median score of 6.583 and a mean score of 11.439, indicating a generally positive satisfaction level among retailers</a:t>
            </a:r>
            <a:endParaRPr>
              <a:latin typeface="Arial"/>
              <a:ea typeface="Arial"/>
              <a:cs typeface="Arial"/>
              <a:sym typeface="Arial"/>
            </a:endParaRPr>
          </a:p>
          <a:p>
            <a:pPr marL="457200" lvl="0" indent="-323850" algn="l" rtl="0">
              <a:lnSpc>
                <a:spcPct val="100000"/>
              </a:lnSpc>
              <a:spcBef>
                <a:spcPts val="0"/>
              </a:spcBef>
              <a:spcAft>
                <a:spcPts val="0"/>
              </a:spcAft>
              <a:buClr>
                <a:schemeClr val="dk1"/>
              </a:buClr>
              <a:buSzPts val="1500"/>
              <a:buFont typeface="Arial"/>
              <a:buChar char="●"/>
            </a:pPr>
            <a:r>
              <a:rPr lang="en">
                <a:latin typeface="Arial"/>
                <a:ea typeface="Arial"/>
                <a:cs typeface="Arial"/>
                <a:sym typeface="Arial"/>
              </a:rPr>
              <a:t>Retailer branding scores vary from 0 to 85.00, with a median score of 31.44 and a mean score of 35.11, suggesting a moderate to high level of branding effectiveness</a:t>
            </a:r>
            <a:endParaRPr>
              <a:latin typeface="Arial"/>
              <a:ea typeface="Arial"/>
              <a:cs typeface="Arial"/>
              <a:sym typeface="Arial"/>
            </a:endParaRPr>
          </a:p>
          <a:p>
            <a:pPr marL="45720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p:txBody>
      </p:sp>
      <p:pic>
        <p:nvPicPr>
          <p:cNvPr id="252" name="Google Shape;252;p36"/>
          <p:cNvPicPr preferRelativeResize="0"/>
          <p:nvPr/>
        </p:nvPicPr>
        <p:blipFill>
          <a:blip r:embed="rId3">
            <a:alphaModFix/>
          </a:blip>
          <a:stretch>
            <a:fillRect/>
          </a:stretch>
        </p:blipFill>
        <p:spPr>
          <a:xfrm>
            <a:off x="285750" y="1786025"/>
            <a:ext cx="8389625" cy="1827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37"/>
          <p:cNvPicPr preferRelativeResize="0"/>
          <p:nvPr/>
        </p:nvPicPr>
        <p:blipFill>
          <a:blip r:embed="rId3">
            <a:alphaModFix/>
          </a:blip>
          <a:stretch>
            <a:fillRect/>
          </a:stretch>
        </p:blipFill>
        <p:spPr>
          <a:xfrm>
            <a:off x="4620600" y="1430825"/>
            <a:ext cx="3627199" cy="2134025"/>
          </a:xfrm>
          <a:prstGeom prst="rect">
            <a:avLst/>
          </a:prstGeom>
          <a:noFill/>
          <a:ln>
            <a:noFill/>
          </a:ln>
        </p:spPr>
      </p:pic>
      <p:sp>
        <p:nvSpPr>
          <p:cNvPr id="259" name="Google Shape;259;p37"/>
          <p:cNvSpPr txBox="1">
            <a:spLocks noGrp="1"/>
          </p:cNvSpPr>
          <p:nvPr>
            <p:ph type="title"/>
          </p:nvPr>
        </p:nvSpPr>
        <p:spPr>
          <a:xfrm>
            <a:off x="445770" y="148806"/>
            <a:ext cx="8229600" cy="11808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Clr>
                <a:schemeClr val="dk1"/>
              </a:buClr>
              <a:buSzPts val="3300"/>
              <a:buFont typeface="Franklin Gothic"/>
              <a:buNone/>
            </a:pPr>
            <a:r>
              <a:rPr lang="en" sz="3000">
                <a:latin typeface="Arial"/>
                <a:ea typeface="Arial"/>
                <a:cs typeface="Arial"/>
                <a:sym typeface="Arial"/>
              </a:rPr>
              <a:t>Insights from EDA</a:t>
            </a:r>
            <a:endParaRPr sz="3000">
              <a:latin typeface="Arial"/>
              <a:ea typeface="Arial"/>
              <a:cs typeface="Arial"/>
              <a:sym typeface="Arial"/>
            </a:endParaRPr>
          </a:p>
        </p:txBody>
      </p:sp>
      <p:sp>
        <p:nvSpPr>
          <p:cNvPr id="260" name="Google Shape;260;p37"/>
          <p:cNvSpPr txBox="1">
            <a:spLocks noGrp="1"/>
          </p:cNvSpPr>
          <p:nvPr>
            <p:ph type="body" idx="1"/>
          </p:nvPr>
        </p:nvSpPr>
        <p:spPr>
          <a:xfrm>
            <a:off x="156125" y="3365600"/>
            <a:ext cx="8873100" cy="3088500"/>
          </a:xfrm>
          <a:prstGeom prst="rect">
            <a:avLst/>
          </a:prstGeom>
          <a:noFill/>
          <a:ln>
            <a:noFill/>
          </a:ln>
        </p:spPr>
        <p:txBody>
          <a:bodyPr spcFirstLastPara="1" wrap="square" lIns="0" tIns="34275" rIns="68575" bIns="34275" anchor="t" anchorCtr="0">
            <a:normAutofit/>
          </a:bodyPr>
          <a:lstStyle/>
          <a:p>
            <a:pPr marL="457200" lvl="0" indent="-323850" algn="l" rtl="0">
              <a:lnSpc>
                <a:spcPct val="115000"/>
              </a:lnSpc>
              <a:spcBef>
                <a:spcPts val="0"/>
              </a:spcBef>
              <a:spcAft>
                <a:spcPts val="0"/>
              </a:spcAft>
              <a:buClr>
                <a:srgbClr val="0D0D0D"/>
              </a:buClr>
              <a:buSzPts val="1500"/>
              <a:buFont typeface="Arial"/>
              <a:buChar char="●"/>
            </a:pPr>
            <a:r>
              <a:rPr lang="en" b="1">
                <a:solidFill>
                  <a:srgbClr val="0D0D0D"/>
                </a:solidFill>
                <a:highlight>
                  <a:srgbClr val="FFFFFF"/>
                </a:highlight>
                <a:latin typeface="Arial"/>
                <a:ea typeface="Arial"/>
                <a:cs typeface="Arial"/>
                <a:sym typeface="Arial"/>
              </a:rPr>
              <a:t>Recent Engagements:</a:t>
            </a:r>
            <a:r>
              <a:rPr lang="en">
                <a:solidFill>
                  <a:srgbClr val="0D0D0D"/>
                </a:solidFill>
                <a:highlight>
                  <a:srgbClr val="FFFFFF"/>
                </a:highlight>
                <a:latin typeface="Arial"/>
                <a:ea typeface="Arial"/>
                <a:cs typeface="Arial"/>
                <a:sym typeface="Arial"/>
              </a:rPr>
              <a:t> Median recency at 1 shows prevalent recent activity, with a mean of 2.026 indicating consistent engagement</a:t>
            </a:r>
            <a:endParaRPr>
              <a:solidFill>
                <a:srgbClr val="0D0D0D"/>
              </a:solidFill>
              <a:highlight>
                <a:srgbClr val="FFFFFF"/>
              </a:highlight>
              <a:latin typeface="Arial"/>
              <a:ea typeface="Arial"/>
              <a:cs typeface="Arial"/>
              <a:sym typeface="Arial"/>
            </a:endParaRPr>
          </a:p>
          <a:p>
            <a:pPr marL="457200" lvl="0" indent="-323850" algn="l" rtl="0">
              <a:lnSpc>
                <a:spcPct val="115000"/>
              </a:lnSpc>
              <a:spcBef>
                <a:spcPts val="0"/>
              </a:spcBef>
              <a:spcAft>
                <a:spcPts val="0"/>
              </a:spcAft>
              <a:buClr>
                <a:srgbClr val="0D0D0D"/>
              </a:buClr>
              <a:buSzPts val="1500"/>
              <a:buFont typeface="Arial"/>
              <a:buChar char="●"/>
            </a:pPr>
            <a:r>
              <a:rPr lang="en" b="1">
                <a:solidFill>
                  <a:srgbClr val="0D0D0D"/>
                </a:solidFill>
                <a:highlight>
                  <a:srgbClr val="FFFFFF"/>
                </a:highlight>
                <a:latin typeface="Arial"/>
                <a:ea typeface="Arial"/>
                <a:cs typeface="Arial"/>
                <a:sym typeface="Arial"/>
              </a:rPr>
              <a:t>Production Regularity:</a:t>
            </a:r>
            <a:r>
              <a:rPr lang="en">
                <a:solidFill>
                  <a:srgbClr val="0D0D0D"/>
                </a:solidFill>
                <a:highlight>
                  <a:srgbClr val="FFFFFF"/>
                </a:highlight>
                <a:latin typeface="Arial"/>
                <a:ea typeface="Arial"/>
                <a:cs typeface="Arial"/>
                <a:sym typeface="Arial"/>
              </a:rPr>
              <a:t> Median frequency at 35 and a mean of 29.39 reflect high and steady production rates</a:t>
            </a:r>
            <a:endParaRPr>
              <a:solidFill>
                <a:srgbClr val="0D0D0D"/>
              </a:solidFill>
              <a:highlight>
                <a:srgbClr val="FFFFFF"/>
              </a:highlight>
              <a:latin typeface="Arial"/>
              <a:ea typeface="Arial"/>
              <a:cs typeface="Arial"/>
              <a:sym typeface="Arial"/>
            </a:endParaRPr>
          </a:p>
          <a:p>
            <a:pPr marL="457200" lvl="0" indent="-323850" algn="l" rtl="0">
              <a:lnSpc>
                <a:spcPct val="115000"/>
              </a:lnSpc>
              <a:spcBef>
                <a:spcPts val="0"/>
              </a:spcBef>
              <a:spcAft>
                <a:spcPts val="0"/>
              </a:spcAft>
              <a:buClr>
                <a:srgbClr val="0D0D0D"/>
              </a:buClr>
              <a:buSzPts val="1500"/>
              <a:buFont typeface="Arial"/>
              <a:buChar char="●"/>
            </a:pPr>
            <a:r>
              <a:rPr lang="en" b="1">
                <a:solidFill>
                  <a:srgbClr val="0D0D0D"/>
                </a:solidFill>
                <a:highlight>
                  <a:srgbClr val="FFFFFF"/>
                </a:highlight>
                <a:latin typeface="Arial"/>
                <a:ea typeface="Arial"/>
                <a:cs typeface="Arial"/>
                <a:sym typeface="Arial"/>
              </a:rPr>
              <a:t>Monetary &amp; Frequency Link:</a:t>
            </a:r>
            <a:r>
              <a:rPr lang="en">
                <a:solidFill>
                  <a:srgbClr val="0D0D0D"/>
                </a:solidFill>
                <a:highlight>
                  <a:srgbClr val="FFFFFF"/>
                </a:highlight>
                <a:latin typeface="Arial"/>
                <a:ea typeface="Arial"/>
                <a:cs typeface="Arial"/>
                <a:sym typeface="Arial"/>
              </a:rPr>
              <a:t> A correlation coefficient of 0.56 indicates a strong positive connection between production frequency and monetary gain</a:t>
            </a:r>
            <a:endParaRPr>
              <a:solidFill>
                <a:srgbClr val="0D0D0D"/>
              </a:solidFill>
              <a:highlight>
                <a:srgbClr val="FFFFFF"/>
              </a:highlight>
              <a:latin typeface="Arial"/>
              <a:ea typeface="Arial"/>
              <a:cs typeface="Arial"/>
              <a:sym typeface="Arial"/>
            </a:endParaRPr>
          </a:p>
          <a:p>
            <a:pPr marL="457200" lvl="0" indent="-323850" algn="l" rtl="0">
              <a:lnSpc>
                <a:spcPct val="100000"/>
              </a:lnSpc>
              <a:spcBef>
                <a:spcPts val="0"/>
              </a:spcBef>
              <a:spcAft>
                <a:spcPts val="0"/>
              </a:spcAft>
              <a:buClr>
                <a:srgbClr val="ECECEC"/>
              </a:buClr>
              <a:buSzPts val="1500"/>
              <a:buFont typeface="Arial"/>
              <a:buChar char="●"/>
            </a:pPr>
            <a:endParaRPr>
              <a:latin typeface="Arial"/>
              <a:ea typeface="Arial"/>
              <a:cs typeface="Arial"/>
              <a:sym typeface="Arial"/>
            </a:endParaRPr>
          </a:p>
        </p:txBody>
      </p:sp>
      <p:pic>
        <p:nvPicPr>
          <p:cNvPr id="261" name="Google Shape;261;p37"/>
          <p:cNvPicPr preferRelativeResize="0"/>
          <p:nvPr/>
        </p:nvPicPr>
        <p:blipFill>
          <a:blip r:embed="rId4">
            <a:alphaModFix/>
          </a:blip>
          <a:stretch>
            <a:fillRect/>
          </a:stretch>
        </p:blipFill>
        <p:spPr>
          <a:xfrm>
            <a:off x="445775" y="1735624"/>
            <a:ext cx="4308340" cy="1300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p38"/>
          <p:cNvPicPr preferRelativeResize="0"/>
          <p:nvPr/>
        </p:nvPicPr>
        <p:blipFill>
          <a:blip r:embed="rId3">
            <a:alphaModFix/>
          </a:blip>
          <a:stretch>
            <a:fillRect/>
          </a:stretch>
        </p:blipFill>
        <p:spPr>
          <a:xfrm>
            <a:off x="2760275" y="1396626"/>
            <a:ext cx="6190269" cy="3686175"/>
          </a:xfrm>
          <a:prstGeom prst="rect">
            <a:avLst/>
          </a:prstGeom>
          <a:noFill/>
          <a:ln>
            <a:noFill/>
          </a:ln>
        </p:spPr>
      </p:pic>
      <p:sp>
        <p:nvSpPr>
          <p:cNvPr id="268" name="Google Shape;268;p38"/>
          <p:cNvSpPr txBox="1">
            <a:spLocks noGrp="1"/>
          </p:cNvSpPr>
          <p:nvPr>
            <p:ph type="title"/>
          </p:nvPr>
        </p:nvSpPr>
        <p:spPr>
          <a:xfrm>
            <a:off x="445770" y="148806"/>
            <a:ext cx="8229600" cy="11808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Clr>
                <a:schemeClr val="dk1"/>
              </a:buClr>
              <a:buSzPts val="3300"/>
              <a:buFont typeface="Franklin Gothic"/>
              <a:buNone/>
            </a:pPr>
            <a:r>
              <a:rPr lang="en" sz="3000">
                <a:latin typeface="Arial"/>
                <a:ea typeface="Arial"/>
                <a:cs typeface="Arial"/>
                <a:sym typeface="Arial"/>
              </a:rPr>
              <a:t>Insights from EDA</a:t>
            </a:r>
            <a:endParaRPr sz="3000">
              <a:latin typeface="Arial"/>
              <a:ea typeface="Arial"/>
              <a:cs typeface="Arial"/>
              <a:sym typeface="Arial"/>
            </a:endParaRPr>
          </a:p>
        </p:txBody>
      </p:sp>
      <p:sp>
        <p:nvSpPr>
          <p:cNvPr id="269" name="Google Shape;269;p38"/>
          <p:cNvSpPr txBox="1"/>
          <p:nvPr/>
        </p:nvSpPr>
        <p:spPr>
          <a:xfrm>
            <a:off x="381650" y="1802675"/>
            <a:ext cx="2289900" cy="1554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500">
                <a:solidFill>
                  <a:schemeClr val="dk1"/>
                </a:solidFill>
              </a:rPr>
              <a:t>Frequency of water produced is highest in Rwanda contributing 44% of total production followed by Uganda contributing 26%</a:t>
            </a:r>
            <a:endParaRPr sz="15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9"/>
          <p:cNvSpPr txBox="1">
            <a:spLocks noGrp="1"/>
          </p:cNvSpPr>
          <p:nvPr>
            <p:ph type="title"/>
          </p:nvPr>
        </p:nvSpPr>
        <p:spPr>
          <a:xfrm>
            <a:off x="445770" y="148806"/>
            <a:ext cx="8229600" cy="1180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000">
                <a:latin typeface="Arial"/>
                <a:ea typeface="Arial"/>
                <a:cs typeface="Arial"/>
                <a:sym typeface="Arial"/>
              </a:rPr>
              <a:t>RFM Transformation</a:t>
            </a:r>
            <a:endParaRPr sz="3000">
              <a:latin typeface="Arial"/>
              <a:ea typeface="Arial"/>
              <a:cs typeface="Arial"/>
              <a:sym typeface="Arial"/>
            </a:endParaRPr>
          </a:p>
        </p:txBody>
      </p:sp>
      <p:sp>
        <p:nvSpPr>
          <p:cNvPr id="275" name="Google Shape;275;p39"/>
          <p:cNvSpPr txBox="1">
            <a:spLocks noGrp="1"/>
          </p:cNvSpPr>
          <p:nvPr>
            <p:ph type="body" idx="1"/>
          </p:nvPr>
        </p:nvSpPr>
        <p:spPr>
          <a:xfrm>
            <a:off x="446650" y="1754425"/>
            <a:ext cx="8229600" cy="3217500"/>
          </a:xfrm>
          <a:prstGeom prst="rect">
            <a:avLst/>
          </a:prstGeom>
        </p:spPr>
        <p:txBody>
          <a:bodyPr spcFirstLastPara="1" wrap="square" lIns="0" tIns="34275" rIns="68575" bIns="34275" anchor="t" anchorCtr="0">
            <a:normAutofit/>
          </a:bodyPr>
          <a:lstStyle/>
          <a:p>
            <a:pPr marL="457200" lvl="0" indent="0" algn="l" rtl="0">
              <a:spcBef>
                <a:spcPts val="1400"/>
              </a:spcBef>
              <a:spcAft>
                <a:spcPts val="0"/>
              </a:spcAft>
              <a:buNone/>
            </a:pPr>
            <a:r>
              <a:rPr lang="en">
                <a:latin typeface="Arial"/>
                <a:ea typeface="Arial"/>
                <a:cs typeface="Arial"/>
                <a:sym typeface="Arial"/>
              </a:rPr>
              <a:t>The data is grouped by franchise_id, calculating Recency as the temporal difference between the latest date and the present, expressed in months, while Frequency represents the production count and Monetary Value is the total liters produced</a:t>
            </a:r>
            <a:endParaRPr>
              <a:latin typeface="Arial"/>
              <a:ea typeface="Arial"/>
              <a:cs typeface="Arial"/>
              <a:sym typeface="Arial"/>
            </a:endParaRPr>
          </a:p>
          <a:p>
            <a:pPr marL="457200" lvl="0" indent="0" algn="l" rtl="0">
              <a:spcBef>
                <a:spcPts val="1400"/>
              </a:spcBef>
              <a:spcAft>
                <a:spcPts val="0"/>
              </a:spcAft>
              <a:buClr>
                <a:schemeClr val="dk1"/>
              </a:buClr>
              <a:buSzPts val="1100"/>
              <a:buFont typeface="Arial"/>
              <a:buNone/>
            </a:pPr>
            <a:r>
              <a:rPr lang="en">
                <a:latin typeface="Arial"/>
                <a:ea typeface="Arial"/>
                <a:cs typeface="Arial"/>
                <a:sym typeface="Arial"/>
              </a:rPr>
              <a:t>Month_Year —-----&gt; Recency </a:t>
            </a:r>
            <a:endParaRPr>
              <a:latin typeface="Arial"/>
              <a:ea typeface="Arial"/>
              <a:cs typeface="Arial"/>
              <a:sym typeface="Arial"/>
            </a:endParaRPr>
          </a:p>
          <a:p>
            <a:pPr marL="457200" lvl="0" indent="0" algn="l" rtl="0">
              <a:spcBef>
                <a:spcPts val="1400"/>
              </a:spcBef>
              <a:spcAft>
                <a:spcPts val="0"/>
              </a:spcAft>
              <a:buClr>
                <a:schemeClr val="dk1"/>
              </a:buClr>
              <a:buSzPts val="1100"/>
              <a:buFont typeface="Arial"/>
              <a:buNone/>
            </a:pPr>
            <a:r>
              <a:rPr lang="en">
                <a:latin typeface="Arial"/>
                <a:ea typeface="Arial"/>
                <a:cs typeface="Arial"/>
                <a:sym typeface="Arial"/>
              </a:rPr>
              <a:t>Water production count —-----&gt; Frequency = n(), </a:t>
            </a:r>
            <a:endParaRPr>
              <a:latin typeface="Arial"/>
              <a:ea typeface="Arial"/>
              <a:cs typeface="Arial"/>
              <a:sym typeface="Arial"/>
            </a:endParaRPr>
          </a:p>
          <a:p>
            <a:pPr marL="457200" lvl="0" indent="0" algn="l" rtl="0">
              <a:spcBef>
                <a:spcPts val="1400"/>
              </a:spcBef>
              <a:spcAft>
                <a:spcPts val="0"/>
              </a:spcAft>
              <a:buNone/>
            </a:pPr>
            <a:r>
              <a:rPr lang="en">
                <a:latin typeface="Arial"/>
                <a:ea typeface="Arial"/>
                <a:cs typeface="Arial"/>
                <a:sym typeface="Arial"/>
              </a:rPr>
              <a:t>Water Produced —-----&gt; MonetaryValue</a:t>
            </a:r>
            <a:endParaRPr b="1">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0"/>
          <p:cNvSpPr txBox="1">
            <a:spLocks noGrp="1"/>
          </p:cNvSpPr>
          <p:nvPr>
            <p:ph type="title"/>
          </p:nvPr>
        </p:nvSpPr>
        <p:spPr>
          <a:xfrm>
            <a:off x="445770" y="148806"/>
            <a:ext cx="8229600" cy="1180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000">
                <a:latin typeface="Arial"/>
                <a:ea typeface="Arial"/>
                <a:cs typeface="Arial"/>
                <a:sym typeface="Arial"/>
              </a:rPr>
              <a:t>Customer Clustering</a:t>
            </a:r>
            <a:endParaRPr sz="3000">
              <a:latin typeface="Arial"/>
              <a:ea typeface="Arial"/>
              <a:cs typeface="Arial"/>
              <a:sym typeface="Arial"/>
            </a:endParaRPr>
          </a:p>
        </p:txBody>
      </p:sp>
      <p:sp>
        <p:nvSpPr>
          <p:cNvPr id="281" name="Google Shape;281;p40"/>
          <p:cNvSpPr txBox="1">
            <a:spLocks noGrp="1"/>
          </p:cNvSpPr>
          <p:nvPr>
            <p:ph type="body" idx="1"/>
          </p:nvPr>
        </p:nvSpPr>
        <p:spPr>
          <a:xfrm>
            <a:off x="446650" y="1754425"/>
            <a:ext cx="8229600" cy="3217500"/>
          </a:xfrm>
          <a:prstGeom prst="rect">
            <a:avLst/>
          </a:prstGeom>
        </p:spPr>
        <p:txBody>
          <a:bodyPr spcFirstLastPara="1" wrap="square" lIns="0" tIns="34275" rIns="68575" bIns="34275" anchor="t" anchorCtr="0">
            <a:normAutofit/>
          </a:bodyPr>
          <a:lstStyle/>
          <a:p>
            <a:pPr marL="457200" lvl="0" indent="0" algn="l" rtl="0">
              <a:spcBef>
                <a:spcPts val="1400"/>
              </a:spcBef>
              <a:spcAft>
                <a:spcPts val="0"/>
              </a:spcAft>
              <a:buNone/>
            </a:pPr>
            <a:r>
              <a:rPr lang="en" b="1">
                <a:latin typeface="Arial"/>
                <a:ea typeface="Arial"/>
                <a:cs typeface="Arial"/>
                <a:sym typeface="Arial"/>
              </a:rPr>
              <a:t>Customer Clustering: </a:t>
            </a:r>
            <a:r>
              <a:rPr lang="en">
                <a:latin typeface="Arial"/>
                <a:ea typeface="Arial"/>
                <a:cs typeface="Arial"/>
                <a:sym typeface="Arial"/>
              </a:rPr>
              <a:t>K-means clustering segments customers into</a:t>
            </a:r>
            <a:r>
              <a:rPr lang="en" b="1">
                <a:latin typeface="Arial"/>
                <a:ea typeface="Arial"/>
                <a:cs typeface="Arial"/>
                <a:sym typeface="Arial"/>
              </a:rPr>
              <a:t> 8 clusters</a:t>
            </a:r>
            <a:r>
              <a:rPr lang="en">
                <a:latin typeface="Arial"/>
                <a:ea typeface="Arial"/>
                <a:cs typeface="Arial"/>
                <a:sym typeface="Arial"/>
              </a:rPr>
              <a:t> explains about 95% based on RFM data. It assigns franchises to clusters with similar RFM profiles, revealing distinctive attributes through computation of cluster centers</a:t>
            </a:r>
            <a:endParaRPr b="1">
              <a:latin typeface="Arial"/>
              <a:ea typeface="Arial"/>
              <a:cs typeface="Arial"/>
              <a:sym typeface="Arial"/>
            </a:endParaRPr>
          </a:p>
          <a:p>
            <a:pPr marL="457200" lvl="0" indent="0" algn="l" rtl="0">
              <a:spcBef>
                <a:spcPts val="1400"/>
              </a:spcBef>
              <a:spcAft>
                <a:spcPts val="0"/>
              </a:spcAft>
              <a:buNone/>
            </a:pPr>
            <a:endParaRPr b="1">
              <a:latin typeface="Arial"/>
              <a:ea typeface="Arial"/>
              <a:cs typeface="Arial"/>
              <a:sym typeface="Arial"/>
            </a:endParaRPr>
          </a:p>
        </p:txBody>
      </p:sp>
      <p:pic>
        <p:nvPicPr>
          <p:cNvPr id="282" name="Google Shape;282;p40"/>
          <p:cNvPicPr preferRelativeResize="0"/>
          <p:nvPr/>
        </p:nvPicPr>
        <p:blipFill>
          <a:blip r:embed="rId3">
            <a:alphaModFix/>
          </a:blip>
          <a:stretch>
            <a:fillRect/>
          </a:stretch>
        </p:blipFill>
        <p:spPr>
          <a:xfrm>
            <a:off x="330850" y="2623675"/>
            <a:ext cx="4110775" cy="2228375"/>
          </a:xfrm>
          <a:prstGeom prst="rect">
            <a:avLst/>
          </a:prstGeom>
          <a:noFill/>
          <a:ln>
            <a:noFill/>
          </a:ln>
        </p:spPr>
      </p:pic>
      <p:pic>
        <p:nvPicPr>
          <p:cNvPr id="283" name="Google Shape;283;p40"/>
          <p:cNvPicPr preferRelativeResize="0"/>
          <p:nvPr/>
        </p:nvPicPr>
        <p:blipFill>
          <a:blip r:embed="rId4">
            <a:alphaModFix/>
          </a:blip>
          <a:stretch>
            <a:fillRect/>
          </a:stretch>
        </p:blipFill>
        <p:spPr>
          <a:xfrm>
            <a:off x="4663725" y="2623675"/>
            <a:ext cx="4110777" cy="2228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1"/>
          <p:cNvSpPr txBox="1">
            <a:spLocks noGrp="1"/>
          </p:cNvSpPr>
          <p:nvPr>
            <p:ph type="title"/>
          </p:nvPr>
        </p:nvSpPr>
        <p:spPr>
          <a:xfrm>
            <a:off x="445770" y="148806"/>
            <a:ext cx="8229600" cy="1180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000">
                <a:latin typeface="Arial"/>
                <a:ea typeface="Arial"/>
                <a:cs typeface="Arial"/>
                <a:sym typeface="Arial"/>
              </a:rPr>
              <a:t>Final Clusters</a:t>
            </a:r>
            <a:endParaRPr sz="3000">
              <a:latin typeface="Arial"/>
              <a:ea typeface="Arial"/>
              <a:cs typeface="Arial"/>
              <a:sym typeface="Arial"/>
            </a:endParaRPr>
          </a:p>
        </p:txBody>
      </p:sp>
      <p:pic>
        <p:nvPicPr>
          <p:cNvPr id="289" name="Google Shape;289;p41"/>
          <p:cNvPicPr preferRelativeResize="0"/>
          <p:nvPr/>
        </p:nvPicPr>
        <p:blipFill>
          <a:blip r:embed="rId3">
            <a:alphaModFix/>
          </a:blip>
          <a:stretch>
            <a:fillRect/>
          </a:stretch>
        </p:blipFill>
        <p:spPr>
          <a:xfrm>
            <a:off x="1351400" y="1657350"/>
            <a:ext cx="6679374" cy="3372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2"/>
          <p:cNvSpPr txBox="1">
            <a:spLocks noGrp="1"/>
          </p:cNvSpPr>
          <p:nvPr>
            <p:ph type="title"/>
          </p:nvPr>
        </p:nvSpPr>
        <p:spPr>
          <a:xfrm>
            <a:off x="445770" y="148806"/>
            <a:ext cx="8229600" cy="1180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000">
                <a:latin typeface="Arial"/>
                <a:ea typeface="Arial"/>
                <a:cs typeface="Arial"/>
                <a:sym typeface="Arial"/>
              </a:rPr>
              <a:t>CLV Calculations</a:t>
            </a:r>
            <a:endParaRPr sz="3000">
              <a:latin typeface="Arial"/>
              <a:ea typeface="Arial"/>
              <a:cs typeface="Arial"/>
              <a:sym typeface="Arial"/>
            </a:endParaRPr>
          </a:p>
        </p:txBody>
      </p:sp>
      <p:sp>
        <p:nvSpPr>
          <p:cNvPr id="295" name="Google Shape;295;p42"/>
          <p:cNvSpPr txBox="1">
            <a:spLocks noGrp="1"/>
          </p:cNvSpPr>
          <p:nvPr>
            <p:ph type="body" idx="1"/>
          </p:nvPr>
        </p:nvSpPr>
        <p:spPr>
          <a:xfrm>
            <a:off x="445775" y="1842600"/>
            <a:ext cx="8594400" cy="2733300"/>
          </a:xfrm>
          <a:prstGeom prst="rect">
            <a:avLst/>
          </a:prstGeom>
        </p:spPr>
        <p:txBody>
          <a:bodyPr spcFirstLastPara="1" wrap="square" lIns="0" tIns="34275" rIns="68575" bIns="34275" anchor="t" anchorCtr="0">
            <a:noAutofit/>
          </a:bodyPr>
          <a:lstStyle/>
          <a:p>
            <a:pPr marL="0" lvl="0" indent="0" algn="l" rtl="0">
              <a:lnSpc>
                <a:spcPct val="100000"/>
              </a:lnSpc>
              <a:spcBef>
                <a:spcPts val="1200"/>
              </a:spcBef>
              <a:spcAft>
                <a:spcPts val="0"/>
              </a:spcAft>
              <a:buNone/>
            </a:pPr>
            <a:r>
              <a:rPr lang="en" b="1">
                <a:latin typeface="Arial"/>
                <a:ea typeface="Arial"/>
                <a:cs typeface="Arial"/>
                <a:sym typeface="Arial"/>
              </a:rPr>
              <a:t>mydata2$CLV &lt;- mydata2$liters_produced / ((1 + mydata2$USInterestRate) ^ mydata2 $MonthPresent)</a:t>
            </a:r>
            <a:endParaRPr>
              <a:latin typeface="Arial"/>
              <a:ea typeface="Arial"/>
              <a:cs typeface="Arial"/>
              <a:sym typeface="Arial"/>
            </a:endParaRPr>
          </a:p>
          <a:p>
            <a:pPr marL="0" lvl="0" indent="0" algn="l" rtl="0">
              <a:spcBef>
                <a:spcPts val="1400"/>
              </a:spcBef>
              <a:spcAft>
                <a:spcPts val="0"/>
              </a:spcAft>
              <a:buNone/>
            </a:pPr>
            <a:r>
              <a:rPr lang="en">
                <a:latin typeface="Arial"/>
                <a:ea typeface="Arial"/>
                <a:cs typeface="Arial"/>
                <a:sym typeface="Arial"/>
              </a:rPr>
              <a:t>The mydata2$CLV calculation adjusts the liters_produced by the present value, applying the USInterestRate over the period defined by MonthPresent to determine the customer lifetime value</a:t>
            </a:r>
            <a:endParaRPr>
              <a:latin typeface="Arial"/>
              <a:ea typeface="Arial"/>
              <a:cs typeface="Arial"/>
              <a:sym typeface="Arial"/>
            </a:endParaRPr>
          </a:p>
          <a:p>
            <a:pPr marL="457200" lvl="0" indent="-323850" algn="l" rtl="0">
              <a:lnSpc>
                <a:spcPct val="115000"/>
              </a:lnSpc>
              <a:spcBef>
                <a:spcPts val="1200"/>
              </a:spcBef>
              <a:spcAft>
                <a:spcPts val="0"/>
              </a:spcAft>
              <a:buSzPts val="1500"/>
              <a:buChar char="●"/>
            </a:pPr>
            <a:r>
              <a:rPr lang="en" b="1">
                <a:latin typeface="Arial"/>
                <a:ea typeface="Arial"/>
                <a:cs typeface="Arial"/>
                <a:sym typeface="Arial"/>
              </a:rPr>
              <a:t>mydata2$liters_produced:</a:t>
            </a:r>
            <a:r>
              <a:rPr lang="en">
                <a:latin typeface="Arial"/>
                <a:ea typeface="Arial"/>
                <a:cs typeface="Arial"/>
                <a:sym typeface="Arial"/>
              </a:rPr>
              <a:t> Represents the quantity of water (in liters) produced by the franchise</a:t>
            </a:r>
            <a:endParaRPr>
              <a:latin typeface="Arial"/>
              <a:ea typeface="Arial"/>
              <a:cs typeface="Arial"/>
              <a:sym typeface="Arial"/>
            </a:endParaRPr>
          </a:p>
          <a:p>
            <a:pPr marL="457200" lvl="0" indent="-323850" algn="l" rtl="0">
              <a:lnSpc>
                <a:spcPct val="115000"/>
              </a:lnSpc>
              <a:spcBef>
                <a:spcPts val="0"/>
              </a:spcBef>
              <a:spcAft>
                <a:spcPts val="0"/>
              </a:spcAft>
              <a:buSzPts val="1500"/>
              <a:buChar char="●"/>
            </a:pPr>
            <a:r>
              <a:rPr lang="en" b="1">
                <a:latin typeface="Arial"/>
                <a:ea typeface="Arial"/>
                <a:cs typeface="Arial"/>
                <a:sym typeface="Arial"/>
              </a:rPr>
              <a:t>mydata2$USInterestRate:</a:t>
            </a:r>
            <a:r>
              <a:rPr lang="en">
                <a:latin typeface="Arial"/>
                <a:ea typeface="Arial"/>
                <a:cs typeface="Arial"/>
                <a:sym typeface="Arial"/>
              </a:rPr>
              <a:t> The applicable interest rate for the time period associated with the production</a:t>
            </a:r>
            <a:endParaRPr>
              <a:latin typeface="Arial"/>
              <a:ea typeface="Arial"/>
              <a:cs typeface="Arial"/>
              <a:sym typeface="Arial"/>
            </a:endParaRPr>
          </a:p>
          <a:p>
            <a:pPr marL="457200" lvl="0" indent="-323850" algn="l" rtl="0">
              <a:lnSpc>
                <a:spcPct val="115000"/>
              </a:lnSpc>
              <a:spcBef>
                <a:spcPts val="0"/>
              </a:spcBef>
              <a:spcAft>
                <a:spcPts val="0"/>
              </a:spcAft>
              <a:buSzPts val="1500"/>
              <a:buChar char="●"/>
            </a:pPr>
            <a:r>
              <a:rPr lang="en" b="1">
                <a:latin typeface="Arial"/>
                <a:ea typeface="Arial"/>
                <a:cs typeface="Arial"/>
                <a:sym typeface="Arial"/>
              </a:rPr>
              <a:t>mydata2$MonthPresent:</a:t>
            </a:r>
            <a:r>
              <a:rPr lang="en">
                <a:latin typeface="Arial"/>
                <a:ea typeface="Arial"/>
                <a:cs typeface="Arial"/>
                <a:sym typeface="Arial"/>
              </a:rPr>
              <a:t> The number of months since the start date, indicating the time period</a:t>
            </a:r>
            <a:endParaRPr>
              <a:latin typeface="Arial"/>
              <a:ea typeface="Arial"/>
              <a:cs typeface="Arial"/>
              <a:sym typeface="Arial"/>
            </a:endParaRPr>
          </a:p>
          <a:p>
            <a:pPr marL="914400" lvl="0" indent="0" algn="l" rtl="0">
              <a:lnSpc>
                <a:spcPct val="115000"/>
              </a:lnSpc>
              <a:spcBef>
                <a:spcPts val="1200"/>
              </a:spcBef>
              <a:spcAft>
                <a:spcPts val="0"/>
              </a:spcAft>
              <a:buNone/>
            </a:pPr>
            <a:endParaRPr>
              <a:latin typeface="Arial"/>
              <a:ea typeface="Arial"/>
              <a:cs typeface="Arial"/>
              <a:sym typeface="Arial"/>
            </a:endParaRPr>
          </a:p>
          <a:p>
            <a:pPr marL="0" lvl="0" indent="0" algn="l" rtl="0">
              <a:spcBef>
                <a:spcPts val="1400"/>
              </a:spcBef>
              <a:spcAft>
                <a:spcPts val="0"/>
              </a:spcAft>
              <a:buNone/>
            </a:pPr>
            <a:endParaRPr>
              <a:latin typeface="Arial"/>
              <a:ea typeface="Arial"/>
              <a:cs typeface="Arial"/>
              <a:sym typeface="Arial"/>
            </a:endParaRPr>
          </a:p>
        </p:txBody>
      </p:sp>
      <p:pic>
        <p:nvPicPr>
          <p:cNvPr id="296" name="Google Shape;296;p42"/>
          <p:cNvPicPr preferRelativeResize="0"/>
          <p:nvPr/>
        </p:nvPicPr>
        <p:blipFill>
          <a:blip r:embed="rId3">
            <a:alphaModFix/>
          </a:blip>
          <a:stretch>
            <a:fillRect/>
          </a:stretch>
        </p:blipFill>
        <p:spPr>
          <a:xfrm>
            <a:off x="2350550" y="4610375"/>
            <a:ext cx="4549900" cy="278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3"/>
          <p:cNvSpPr txBox="1">
            <a:spLocks noGrp="1"/>
          </p:cNvSpPr>
          <p:nvPr>
            <p:ph type="title"/>
          </p:nvPr>
        </p:nvSpPr>
        <p:spPr>
          <a:xfrm>
            <a:off x="445770" y="148806"/>
            <a:ext cx="8229600" cy="1180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000">
                <a:latin typeface="Arial"/>
                <a:ea typeface="Arial"/>
                <a:cs typeface="Arial"/>
                <a:sym typeface="Arial"/>
              </a:rPr>
              <a:t>CLV Calculations </a:t>
            </a:r>
            <a:endParaRPr sz="3000">
              <a:latin typeface="Arial"/>
              <a:ea typeface="Arial"/>
              <a:cs typeface="Arial"/>
              <a:sym typeface="Arial"/>
            </a:endParaRPr>
          </a:p>
        </p:txBody>
      </p:sp>
      <p:sp>
        <p:nvSpPr>
          <p:cNvPr id="302" name="Google Shape;302;p43"/>
          <p:cNvSpPr txBox="1">
            <a:spLocks noGrp="1"/>
          </p:cNvSpPr>
          <p:nvPr>
            <p:ph type="body" idx="1"/>
          </p:nvPr>
        </p:nvSpPr>
        <p:spPr>
          <a:xfrm>
            <a:off x="355625" y="3253975"/>
            <a:ext cx="8648100" cy="1557600"/>
          </a:xfrm>
          <a:prstGeom prst="rect">
            <a:avLst/>
          </a:prstGeom>
        </p:spPr>
        <p:txBody>
          <a:bodyPr spcFirstLastPara="1" wrap="square" lIns="0" tIns="34275" rIns="68575" bIns="34275" anchor="t" anchorCtr="0">
            <a:noAutofit/>
          </a:bodyPr>
          <a:lstStyle/>
          <a:p>
            <a:pPr marL="457200" lvl="0" indent="0" algn="l" rtl="0">
              <a:lnSpc>
                <a:spcPct val="105000"/>
              </a:lnSpc>
              <a:spcBef>
                <a:spcPts val="1200"/>
              </a:spcBef>
              <a:spcAft>
                <a:spcPts val="0"/>
              </a:spcAft>
              <a:buNone/>
            </a:pPr>
            <a:endParaRPr b="1">
              <a:latin typeface="Arial"/>
              <a:ea typeface="Arial"/>
              <a:cs typeface="Arial"/>
              <a:sym typeface="Arial"/>
            </a:endParaRPr>
          </a:p>
          <a:p>
            <a:pPr marL="457200" lvl="0" indent="-323850" algn="l" rtl="0">
              <a:lnSpc>
                <a:spcPct val="105000"/>
              </a:lnSpc>
              <a:spcBef>
                <a:spcPts val="1200"/>
              </a:spcBef>
              <a:spcAft>
                <a:spcPts val="0"/>
              </a:spcAft>
              <a:buSzPts val="1500"/>
              <a:buFont typeface="Arial"/>
              <a:buChar char="●"/>
            </a:pPr>
            <a:r>
              <a:rPr lang="en" b="1">
                <a:latin typeface="Arial"/>
                <a:ea typeface="Arial"/>
                <a:cs typeface="Arial"/>
                <a:sym typeface="Arial"/>
              </a:rPr>
              <a:t>Compute CLV:</a:t>
            </a:r>
            <a:r>
              <a:rPr lang="en">
                <a:latin typeface="Arial"/>
                <a:ea typeface="Arial"/>
                <a:cs typeface="Arial"/>
                <a:sym typeface="Arial"/>
              </a:rPr>
              <a:t> Calculate the customer lifetime value for each entry using the interest rates and the number of months present</a:t>
            </a:r>
            <a:endParaRPr>
              <a:latin typeface="Arial"/>
              <a:ea typeface="Arial"/>
              <a:cs typeface="Arial"/>
              <a:sym typeface="Arial"/>
            </a:endParaRPr>
          </a:p>
          <a:p>
            <a:pPr marL="457200" lvl="0" indent="-323850" algn="l" rtl="0">
              <a:lnSpc>
                <a:spcPct val="105000"/>
              </a:lnSpc>
              <a:spcBef>
                <a:spcPts val="0"/>
              </a:spcBef>
              <a:spcAft>
                <a:spcPts val="0"/>
              </a:spcAft>
              <a:buSzPts val="1500"/>
              <a:buChar char="●"/>
            </a:pPr>
            <a:r>
              <a:rPr lang="en" b="1">
                <a:latin typeface="Arial"/>
                <a:ea typeface="Arial"/>
                <a:cs typeface="Arial"/>
                <a:sym typeface="Arial"/>
              </a:rPr>
              <a:t>Aggregate CLV by Franchise:</a:t>
            </a:r>
            <a:r>
              <a:rPr lang="en">
                <a:latin typeface="Arial"/>
                <a:ea typeface="Arial"/>
                <a:cs typeface="Arial"/>
                <a:sym typeface="Arial"/>
              </a:rPr>
              <a:t> Group mydata2 by franchise_id and sum the CLV for each franchise</a:t>
            </a:r>
            <a:endParaRPr>
              <a:latin typeface="Arial"/>
              <a:ea typeface="Arial"/>
              <a:cs typeface="Arial"/>
              <a:sym typeface="Arial"/>
            </a:endParaRPr>
          </a:p>
          <a:p>
            <a:pPr marL="457200" lvl="0" indent="-323850" algn="l" rtl="0">
              <a:lnSpc>
                <a:spcPct val="105000"/>
              </a:lnSpc>
              <a:spcBef>
                <a:spcPts val="0"/>
              </a:spcBef>
              <a:spcAft>
                <a:spcPts val="0"/>
              </a:spcAft>
              <a:buSzPts val="1500"/>
              <a:buChar char="●"/>
            </a:pPr>
            <a:r>
              <a:rPr lang="en" b="1">
                <a:latin typeface="Arial"/>
                <a:ea typeface="Arial"/>
                <a:cs typeface="Arial"/>
                <a:sym typeface="Arial"/>
              </a:rPr>
              <a:t>Merge CLV Totals:</a:t>
            </a:r>
            <a:r>
              <a:rPr lang="en">
                <a:latin typeface="Arial"/>
                <a:ea typeface="Arial"/>
                <a:cs typeface="Arial"/>
                <a:sym typeface="Arial"/>
              </a:rPr>
              <a:t> Join the aggregated CLV totals back to mydata2 to include Total CLV per franchise</a:t>
            </a:r>
            <a:endParaRPr>
              <a:latin typeface="Arial"/>
              <a:ea typeface="Arial"/>
              <a:cs typeface="Arial"/>
              <a:sym typeface="Arial"/>
            </a:endParaRPr>
          </a:p>
          <a:p>
            <a:pPr marL="0" lvl="0" indent="0" algn="l" rtl="0">
              <a:lnSpc>
                <a:spcPct val="80000"/>
              </a:lnSpc>
              <a:spcBef>
                <a:spcPts val="1400"/>
              </a:spcBef>
              <a:spcAft>
                <a:spcPts val="0"/>
              </a:spcAft>
              <a:buSzPts val="605"/>
              <a:buNone/>
            </a:pPr>
            <a:endParaRPr>
              <a:latin typeface="Arial"/>
              <a:ea typeface="Arial"/>
              <a:cs typeface="Arial"/>
              <a:sym typeface="Arial"/>
            </a:endParaRPr>
          </a:p>
        </p:txBody>
      </p:sp>
      <p:pic>
        <p:nvPicPr>
          <p:cNvPr id="303" name="Google Shape;303;p43"/>
          <p:cNvPicPr preferRelativeResize="0"/>
          <p:nvPr/>
        </p:nvPicPr>
        <p:blipFill>
          <a:blip r:embed="rId3">
            <a:alphaModFix/>
          </a:blip>
          <a:stretch>
            <a:fillRect/>
          </a:stretch>
        </p:blipFill>
        <p:spPr>
          <a:xfrm>
            <a:off x="581388" y="1725475"/>
            <a:ext cx="8332224" cy="195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4"/>
          <p:cNvSpPr txBox="1">
            <a:spLocks noGrp="1"/>
          </p:cNvSpPr>
          <p:nvPr>
            <p:ph type="title"/>
          </p:nvPr>
        </p:nvSpPr>
        <p:spPr>
          <a:xfrm>
            <a:off x="445770" y="148806"/>
            <a:ext cx="8229600" cy="1180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CLV Summary by Clusters</a:t>
            </a:r>
            <a:endParaRPr/>
          </a:p>
        </p:txBody>
      </p:sp>
      <p:pic>
        <p:nvPicPr>
          <p:cNvPr id="309" name="Google Shape;309;p44"/>
          <p:cNvPicPr preferRelativeResize="0"/>
          <p:nvPr/>
        </p:nvPicPr>
        <p:blipFill>
          <a:blip r:embed="rId3">
            <a:alphaModFix/>
          </a:blip>
          <a:stretch>
            <a:fillRect/>
          </a:stretch>
        </p:blipFill>
        <p:spPr>
          <a:xfrm>
            <a:off x="1605450" y="1758275"/>
            <a:ext cx="6230326" cy="1904575"/>
          </a:xfrm>
          <a:prstGeom prst="rect">
            <a:avLst/>
          </a:prstGeom>
          <a:noFill/>
          <a:ln>
            <a:noFill/>
          </a:ln>
        </p:spPr>
      </p:pic>
      <p:sp>
        <p:nvSpPr>
          <p:cNvPr id="310" name="Google Shape;310;p44"/>
          <p:cNvSpPr txBox="1"/>
          <p:nvPr/>
        </p:nvSpPr>
        <p:spPr>
          <a:xfrm>
            <a:off x="190825" y="3662850"/>
            <a:ext cx="8803800" cy="1097700"/>
          </a:xfrm>
          <a:prstGeom prst="rect">
            <a:avLst/>
          </a:prstGeom>
          <a:noFill/>
          <a:ln>
            <a:noFill/>
          </a:ln>
        </p:spPr>
        <p:txBody>
          <a:bodyPr spcFirstLastPara="1" wrap="square" lIns="91425" tIns="91425" rIns="91425" bIns="91425" anchor="t" anchorCtr="0">
            <a:noAutofit/>
          </a:bodyPr>
          <a:lstStyle/>
          <a:p>
            <a:pPr marL="457200" lvl="0" indent="-323850" algn="l" rtl="0">
              <a:spcBef>
                <a:spcPts val="1200"/>
              </a:spcBef>
              <a:spcAft>
                <a:spcPts val="0"/>
              </a:spcAft>
              <a:buClr>
                <a:schemeClr val="dk1"/>
              </a:buClr>
              <a:buSzPts val="1500"/>
              <a:buChar char="●"/>
            </a:pPr>
            <a:r>
              <a:rPr lang="en" sz="1500">
                <a:solidFill>
                  <a:schemeClr val="dk1"/>
                </a:solidFill>
              </a:rPr>
              <a:t>Clusters with higher average Total CLV (like 2, 3, and 8) are very valuable and consist of franchises with high sales volume, repeat purchases over short periods. 77% of franchises are in this cluster</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Clusters with lower counts (like 4, 6, and 7) could be niche franchises or new ones that haven't had the time to build up their customer base or sales volume</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Clusters with lower Total CLV (like 1, 5, and 7) might need strategies to boost their sales</a:t>
            </a:r>
            <a:endParaRPr sz="15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5"/>
          <p:cNvSpPr txBox="1">
            <a:spLocks noGrp="1"/>
          </p:cNvSpPr>
          <p:nvPr>
            <p:ph type="title"/>
          </p:nvPr>
        </p:nvSpPr>
        <p:spPr>
          <a:xfrm>
            <a:off x="445770" y="148806"/>
            <a:ext cx="8229600" cy="1180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000">
                <a:latin typeface="Arial"/>
                <a:ea typeface="Arial"/>
                <a:cs typeface="Arial"/>
                <a:sym typeface="Arial"/>
              </a:rPr>
              <a:t>Drivers of CLV</a:t>
            </a:r>
            <a:endParaRPr sz="3000">
              <a:latin typeface="Arial"/>
              <a:ea typeface="Arial"/>
              <a:cs typeface="Arial"/>
              <a:sym typeface="Arial"/>
            </a:endParaRPr>
          </a:p>
        </p:txBody>
      </p:sp>
      <p:pic>
        <p:nvPicPr>
          <p:cNvPr id="316" name="Google Shape;316;p45"/>
          <p:cNvPicPr preferRelativeResize="0"/>
          <p:nvPr/>
        </p:nvPicPr>
        <p:blipFill>
          <a:blip r:embed="rId3">
            <a:alphaModFix/>
          </a:blip>
          <a:stretch>
            <a:fillRect/>
          </a:stretch>
        </p:blipFill>
        <p:spPr>
          <a:xfrm>
            <a:off x="304800" y="1634394"/>
            <a:ext cx="8601384" cy="708750"/>
          </a:xfrm>
          <a:prstGeom prst="rect">
            <a:avLst/>
          </a:prstGeom>
          <a:noFill/>
          <a:ln>
            <a:noFill/>
          </a:ln>
        </p:spPr>
      </p:pic>
      <p:sp>
        <p:nvSpPr>
          <p:cNvPr id="317" name="Google Shape;317;p45"/>
          <p:cNvSpPr txBox="1"/>
          <p:nvPr/>
        </p:nvSpPr>
        <p:spPr>
          <a:xfrm>
            <a:off x="507300" y="2336375"/>
            <a:ext cx="4826100" cy="2078400"/>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 sz="1500">
                <a:solidFill>
                  <a:schemeClr val="dk1"/>
                </a:solidFill>
              </a:rPr>
              <a:t>Key predictors of CLV: Number of staff and product quality audit score, which directly impact customer satisfaction and loyalty. </a:t>
            </a:r>
            <a:endParaRPr sz="1500">
              <a:solidFill>
                <a:schemeClr val="dk1"/>
              </a:solidFill>
            </a:endParaRPr>
          </a:p>
          <a:p>
            <a:pPr marL="0" lvl="0" indent="0" algn="l" rtl="0">
              <a:spcBef>
                <a:spcPts val="1200"/>
              </a:spcBef>
              <a:spcAft>
                <a:spcPts val="0"/>
              </a:spcAft>
              <a:buNone/>
            </a:pPr>
            <a:r>
              <a:rPr lang="en" sz="1500">
                <a:solidFill>
                  <a:schemeClr val="dk1"/>
                </a:solidFill>
              </a:rPr>
              <a:t>There also seems to be a high impact of Retailer Satisfaction Score along with some impact of Hygiene Audit Score. </a:t>
            </a:r>
            <a:endParaRPr sz="1500">
              <a:solidFill>
                <a:schemeClr val="dk1"/>
              </a:solidFill>
            </a:endParaRPr>
          </a:p>
          <a:p>
            <a:pPr marL="0" lvl="0" indent="0" algn="l" rtl="0">
              <a:spcBef>
                <a:spcPts val="1200"/>
              </a:spcBef>
              <a:spcAft>
                <a:spcPts val="0"/>
              </a:spcAft>
              <a:buNone/>
            </a:pPr>
            <a:r>
              <a:rPr lang="en" sz="1500">
                <a:solidFill>
                  <a:schemeClr val="dk1"/>
                </a:solidFill>
              </a:rPr>
              <a:t>Retailer Satisfaction Score has a high correlation with Adjusted Sales for the Franchise</a:t>
            </a:r>
            <a:endParaRPr sz="1500">
              <a:solidFill>
                <a:schemeClr val="dk1"/>
              </a:solidFill>
            </a:endParaRPr>
          </a:p>
          <a:p>
            <a:pPr marL="0" lvl="0" indent="0" algn="l" rtl="0">
              <a:spcBef>
                <a:spcPts val="1200"/>
              </a:spcBef>
              <a:spcAft>
                <a:spcPts val="1200"/>
              </a:spcAft>
              <a:buNone/>
            </a:pPr>
            <a:r>
              <a:rPr lang="en" sz="1500">
                <a:solidFill>
                  <a:schemeClr val="dk1"/>
                </a:solidFill>
              </a:rPr>
              <a:t>Model explains 85% of the variance in CLV</a:t>
            </a:r>
            <a:endParaRPr sz="1500">
              <a:solidFill>
                <a:schemeClr val="dk1"/>
              </a:solidFill>
            </a:endParaRPr>
          </a:p>
        </p:txBody>
      </p:sp>
      <p:pic>
        <p:nvPicPr>
          <p:cNvPr id="318" name="Google Shape;318;p45"/>
          <p:cNvPicPr preferRelativeResize="0"/>
          <p:nvPr/>
        </p:nvPicPr>
        <p:blipFill>
          <a:blip r:embed="rId4">
            <a:alphaModFix/>
          </a:blip>
          <a:stretch>
            <a:fillRect/>
          </a:stretch>
        </p:blipFill>
        <p:spPr>
          <a:xfrm>
            <a:off x="5255875" y="2571751"/>
            <a:ext cx="3602376" cy="257310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445770" y="77156"/>
            <a:ext cx="8155200" cy="1260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000">
                <a:latin typeface="Arial"/>
                <a:ea typeface="Arial"/>
                <a:cs typeface="Arial"/>
                <a:sym typeface="Arial"/>
              </a:rPr>
              <a:t>Industry Overview</a:t>
            </a:r>
            <a:endParaRPr sz="3000">
              <a:latin typeface="Arial"/>
              <a:ea typeface="Arial"/>
              <a:cs typeface="Arial"/>
              <a:sym typeface="Arial"/>
            </a:endParaRPr>
          </a:p>
        </p:txBody>
      </p:sp>
      <p:sp>
        <p:nvSpPr>
          <p:cNvPr id="180" name="Google Shape;180;p28"/>
          <p:cNvSpPr txBox="1">
            <a:spLocks noGrp="1"/>
          </p:cNvSpPr>
          <p:nvPr>
            <p:ph type="body" idx="1"/>
          </p:nvPr>
        </p:nvSpPr>
        <p:spPr>
          <a:xfrm>
            <a:off x="2743200" y="1711500"/>
            <a:ext cx="6203400" cy="2774400"/>
          </a:xfrm>
          <a:prstGeom prst="rect">
            <a:avLst/>
          </a:prstGeom>
        </p:spPr>
        <p:txBody>
          <a:bodyPr spcFirstLastPara="1" wrap="square" lIns="0" tIns="171450" rIns="0" bIns="0" anchor="t" anchorCtr="0">
            <a:normAutofit lnSpcReduction="10000"/>
          </a:bodyPr>
          <a:lstStyle/>
          <a:p>
            <a:pPr marL="0" lvl="0" indent="0" algn="l" rtl="0">
              <a:spcBef>
                <a:spcPts val="1400"/>
              </a:spcBef>
              <a:spcAft>
                <a:spcPts val="0"/>
              </a:spcAft>
              <a:buNone/>
            </a:pPr>
            <a:r>
              <a:rPr lang="en" b="1">
                <a:latin typeface="Arial"/>
                <a:ea typeface="Arial"/>
                <a:cs typeface="Arial"/>
                <a:sym typeface="Arial"/>
              </a:rPr>
              <a:t>Access to clean drinking water remains a significant challenge in Africa</a:t>
            </a:r>
            <a:endParaRPr b="1">
              <a:latin typeface="Arial"/>
              <a:ea typeface="Arial"/>
              <a:cs typeface="Arial"/>
              <a:sym typeface="Arial"/>
            </a:endParaRPr>
          </a:p>
          <a:p>
            <a:pPr marL="457200" lvl="0" indent="-323850" algn="l" rtl="0">
              <a:spcBef>
                <a:spcPts val="1400"/>
              </a:spcBef>
              <a:spcAft>
                <a:spcPts val="0"/>
              </a:spcAft>
              <a:buSzPts val="1500"/>
              <a:buChar char="•"/>
            </a:pPr>
            <a:r>
              <a:rPr lang="en">
                <a:latin typeface="Arial"/>
                <a:ea typeface="Arial"/>
                <a:cs typeface="Arial"/>
                <a:sym typeface="Arial"/>
              </a:rPr>
              <a:t>Infrastructure gaps and contaminated water sources</a:t>
            </a:r>
            <a:endParaRPr>
              <a:latin typeface="Arial"/>
              <a:ea typeface="Arial"/>
              <a:cs typeface="Arial"/>
              <a:sym typeface="Arial"/>
            </a:endParaRPr>
          </a:p>
          <a:p>
            <a:pPr marL="457200" lvl="0" indent="-323850" algn="l" rtl="0">
              <a:spcBef>
                <a:spcPts val="0"/>
              </a:spcBef>
              <a:spcAft>
                <a:spcPts val="0"/>
              </a:spcAft>
              <a:buSzPts val="1500"/>
              <a:buChar char="•"/>
            </a:pPr>
            <a:r>
              <a:rPr lang="en">
                <a:latin typeface="Arial"/>
                <a:ea typeface="Arial"/>
                <a:cs typeface="Arial"/>
                <a:sym typeface="Arial"/>
              </a:rPr>
              <a:t>Population growth, climate change, and inadequate sanitation</a:t>
            </a:r>
            <a:endParaRPr>
              <a:latin typeface="Arial"/>
              <a:ea typeface="Arial"/>
              <a:cs typeface="Arial"/>
              <a:sym typeface="Arial"/>
            </a:endParaRPr>
          </a:p>
          <a:p>
            <a:pPr marL="0" lvl="0" indent="0" algn="l" rtl="0">
              <a:spcBef>
                <a:spcPts val="1400"/>
              </a:spcBef>
              <a:spcAft>
                <a:spcPts val="0"/>
              </a:spcAft>
              <a:buNone/>
            </a:pPr>
            <a:r>
              <a:rPr lang="en" b="1">
                <a:latin typeface="Arial"/>
                <a:ea typeface="Arial"/>
                <a:cs typeface="Arial"/>
                <a:sym typeface="Arial"/>
              </a:rPr>
              <a:t>Efforts to improve access to clean drinking water</a:t>
            </a:r>
            <a:endParaRPr b="1">
              <a:latin typeface="Arial"/>
              <a:ea typeface="Arial"/>
              <a:cs typeface="Arial"/>
              <a:sym typeface="Arial"/>
            </a:endParaRPr>
          </a:p>
          <a:p>
            <a:pPr marL="457200" marR="0" lvl="0" indent="-323850" algn="l" rtl="0">
              <a:lnSpc>
                <a:spcPct val="90000"/>
              </a:lnSpc>
              <a:spcBef>
                <a:spcPts val="1400"/>
              </a:spcBef>
              <a:spcAft>
                <a:spcPts val="0"/>
              </a:spcAft>
              <a:buSzPts val="1500"/>
              <a:buChar char="•"/>
            </a:pPr>
            <a:r>
              <a:rPr lang="en">
                <a:latin typeface="Arial"/>
                <a:ea typeface="Arial"/>
                <a:cs typeface="Arial"/>
                <a:sym typeface="Arial"/>
              </a:rPr>
              <a:t>Implementation of water purification systems</a:t>
            </a:r>
            <a:endParaRPr>
              <a:latin typeface="Arial"/>
              <a:ea typeface="Arial"/>
              <a:cs typeface="Arial"/>
              <a:sym typeface="Arial"/>
            </a:endParaRPr>
          </a:p>
          <a:p>
            <a:pPr marL="457200" marR="0" lvl="0" indent="-323850" algn="l" rtl="0">
              <a:lnSpc>
                <a:spcPct val="90000"/>
              </a:lnSpc>
              <a:spcBef>
                <a:spcPts val="0"/>
              </a:spcBef>
              <a:spcAft>
                <a:spcPts val="0"/>
              </a:spcAft>
              <a:buSzPts val="1500"/>
              <a:buChar char="•"/>
            </a:pPr>
            <a:r>
              <a:rPr lang="en">
                <a:latin typeface="Arial"/>
                <a:ea typeface="Arial"/>
                <a:cs typeface="Arial"/>
                <a:sym typeface="Arial"/>
              </a:rPr>
              <a:t>Borehole drilling</a:t>
            </a:r>
            <a:endParaRPr>
              <a:latin typeface="Arial"/>
              <a:ea typeface="Arial"/>
              <a:cs typeface="Arial"/>
              <a:sym typeface="Arial"/>
            </a:endParaRPr>
          </a:p>
          <a:p>
            <a:pPr marL="457200" marR="0" lvl="0" indent="-323850" algn="l" rtl="0">
              <a:lnSpc>
                <a:spcPct val="90000"/>
              </a:lnSpc>
              <a:spcBef>
                <a:spcPts val="0"/>
              </a:spcBef>
              <a:spcAft>
                <a:spcPts val="0"/>
              </a:spcAft>
              <a:buSzPts val="1500"/>
              <a:buChar char="•"/>
            </a:pPr>
            <a:r>
              <a:rPr lang="en">
                <a:latin typeface="Arial"/>
                <a:ea typeface="Arial"/>
                <a:cs typeface="Arial"/>
                <a:sym typeface="Arial"/>
              </a:rPr>
              <a:t>Community-led initiatives for water management and conservation</a:t>
            </a:r>
            <a:endParaRPr>
              <a:latin typeface="Arial"/>
              <a:ea typeface="Arial"/>
              <a:cs typeface="Arial"/>
              <a:sym typeface="Arial"/>
            </a:endParaRPr>
          </a:p>
          <a:p>
            <a:pPr marL="0" lvl="0" indent="0" algn="l" rtl="0">
              <a:spcBef>
                <a:spcPts val="1400"/>
              </a:spcBef>
              <a:spcAft>
                <a:spcPts val="0"/>
              </a:spcAft>
              <a:buNone/>
            </a:pPr>
            <a:r>
              <a:rPr lang="en" b="1">
                <a:latin typeface="Arial"/>
                <a:ea typeface="Arial"/>
                <a:cs typeface="Arial"/>
                <a:sym typeface="Arial"/>
              </a:rPr>
              <a:t>Efforts by non-profit organizations, government agencies, and international aid organizations to build capacity</a:t>
            </a:r>
            <a:endParaRPr b="1">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6"/>
          <p:cNvSpPr txBox="1">
            <a:spLocks noGrp="1"/>
          </p:cNvSpPr>
          <p:nvPr>
            <p:ph type="title"/>
          </p:nvPr>
        </p:nvSpPr>
        <p:spPr>
          <a:xfrm>
            <a:off x="445770" y="148806"/>
            <a:ext cx="8229600" cy="1180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000">
                <a:latin typeface="Arial"/>
                <a:ea typeface="Arial"/>
                <a:cs typeface="Arial"/>
                <a:sym typeface="Arial"/>
              </a:rPr>
              <a:t>Conclusion and Recommendations</a:t>
            </a:r>
            <a:endParaRPr sz="3000">
              <a:latin typeface="Arial"/>
              <a:ea typeface="Arial"/>
              <a:cs typeface="Arial"/>
              <a:sym typeface="Arial"/>
            </a:endParaRPr>
          </a:p>
        </p:txBody>
      </p:sp>
      <p:sp>
        <p:nvSpPr>
          <p:cNvPr id="324" name="Google Shape;324;p46"/>
          <p:cNvSpPr txBox="1">
            <a:spLocks noGrp="1"/>
          </p:cNvSpPr>
          <p:nvPr>
            <p:ph type="body" idx="1"/>
          </p:nvPr>
        </p:nvSpPr>
        <p:spPr>
          <a:xfrm>
            <a:off x="446650" y="1747800"/>
            <a:ext cx="8342400" cy="3276000"/>
          </a:xfrm>
          <a:prstGeom prst="rect">
            <a:avLst/>
          </a:prstGeom>
        </p:spPr>
        <p:txBody>
          <a:bodyPr spcFirstLastPara="1" wrap="square" lIns="0" tIns="34275" rIns="68575" bIns="34275" anchor="t" anchorCtr="0">
            <a:normAutofit lnSpcReduction="10000"/>
          </a:bodyPr>
          <a:lstStyle/>
          <a:p>
            <a:pPr marL="0" lvl="0" indent="0" algn="l" rtl="0">
              <a:spcBef>
                <a:spcPts val="1400"/>
              </a:spcBef>
              <a:spcAft>
                <a:spcPts val="0"/>
              </a:spcAft>
              <a:buNone/>
            </a:pPr>
            <a:r>
              <a:rPr lang="en" b="1">
                <a:latin typeface="Arial"/>
                <a:ea typeface="Arial"/>
                <a:cs typeface="Arial"/>
                <a:sym typeface="Arial"/>
              </a:rPr>
              <a:t>Understanding Dual Customer Relationships: </a:t>
            </a:r>
            <a:r>
              <a:rPr lang="en">
                <a:latin typeface="Arial"/>
                <a:ea typeface="Arial"/>
                <a:cs typeface="Arial"/>
                <a:sym typeface="Arial"/>
              </a:rPr>
              <a:t>Jibu operates within a unique framework, serving franchise owners and end-users, necessitating attention to both customer segments for sustained growth</a:t>
            </a:r>
            <a:endParaRPr>
              <a:latin typeface="Arial"/>
              <a:ea typeface="Arial"/>
              <a:cs typeface="Arial"/>
              <a:sym typeface="Arial"/>
            </a:endParaRPr>
          </a:p>
          <a:p>
            <a:pPr marL="0" lvl="0" indent="0" algn="l" rtl="0">
              <a:spcBef>
                <a:spcPts val="1400"/>
              </a:spcBef>
              <a:spcAft>
                <a:spcPts val="0"/>
              </a:spcAft>
              <a:buNone/>
            </a:pPr>
            <a:r>
              <a:rPr lang="en" b="1">
                <a:latin typeface="Arial"/>
                <a:ea typeface="Arial"/>
                <a:cs typeface="Arial"/>
                <a:sym typeface="Arial"/>
              </a:rPr>
              <a:t>Operational Focus on Product Quality and Customer Service: </a:t>
            </a:r>
            <a:r>
              <a:rPr lang="en">
                <a:latin typeface="Arial"/>
                <a:ea typeface="Arial"/>
                <a:cs typeface="Arial"/>
                <a:sym typeface="Arial"/>
              </a:rPr>
              <a:t>Benefits both franchise owners and end-users, enhancing loyalty and profitability for high and low CLV franchises</a:t>
            </a:r>
            <a:endParaRPr>
              <a:latin typeface="Arial"/>
              <a:ea typeface="Arial"/>
              <a:cs typeface="Arial"/>
              <a:sym typeface="Arial"/>
            </a:endParaRPr>
          </a:p>
          <a:p>
            <a:pPr marL="0" lvl="0" indent="0" algn="l" rtl="0">
              <a:spcBef>
                <a:spcPts val="1400"/>
              </a:spcBef>
              <a:spcAft>
                <a:spcPts val="0"/>
              </a:spcAft>
              <a:buNone/>
            </a:pPr>
            <a:r>
              <a:rPr lang="en" b="1">
                <a:latin typeface="Arial"/>
                <a:ea typeface="Arial"/>
                <a:cs typeface="Arial"/>
                <a:sym typeface="Arial"/>
              </a:rPr>
              <a:t>Strategic Marketing Initiatives: </a:t>
            </a:r>
            <a:r>
              <a:rPr lang="en">
                <a:latin typeface="Arial"/>
                <a:ea typeface="Arial"/>
                <a:cs typeface="Arial"/>
                <a:sym typeface="Arial"/>
              </a:rPr>
              <a:t>Tailored marketing campaigns emphasizing product quality and brand reputation drive long-term value by attracting and retaining both franchise owners and end-users</a:t>
            </a:r>
            <a:endParaRPr>
              <a:latin typeface="Arial"/>
              <a:ea typeface="Arial"/>
              <a:cs typeface="Arial"/>
              <a:sym typeface="Arial"/>
            </a:endParaRPr>
          </a:p>
          <a:p>
            <a:pPr marL="0" lvl="0" indent="0" algn="l" rtl="0">
              <a:spcBef>
                <a:spcPts val="1400"/>
              </a:spcBef>
              <a:spcAft>
                <a:spcPts val="0"/>
              </a:spcAft>
              <a:buNone/>
            </a:pPr>
            <a:r>
              <a:rPr lang="en" b="1">
                <a:latin typeface="Arial"/>
                <a:ea typeface="Arial"/>
                <a:cs typeface="Arial"/>
                <a:sym typeface="Arial"/>
              </a:rPr>
              <a:t>Continuous Monitoring and Adaptation: </a:t>
            </a:r>
            <a:r>
              <a:rPr lang="en">
                <a:latin typeface="Arial"/>
                <a:ea typeface="Arial"/>
                <a:cs typeface="Arial"/>
                <a:sym typeface="Arial"/>
              </a:rPr>
              <a:t>Enables Jibu to adapt to market dynamics, benefiting both high and low CLV franchises by identifying growth opportunities and refining strategies</a:t>
            </a:r>
            <a:endParaRPr>
              <a:latin typeface="Arial"/>
              <a:ea typeface="Arial"/>
              <a:cs typeface="Arial"/>
              <a:sym typeface="Arial"/>
            </a:endParaRPr>
          </a:p>
          <a:p>
            <a:pPr marL="0" lvl="0" indent="0" algn="l" rtl="0">
              <a:spcBef>
                <a:spcPts val="1400"/>
              </a:spcBef>
              <a:spcAft>
                <a:spcPts val="0"/>
              </a:spcAft>
              <a:buNone/>
            </a:pPr>
            <a:r>
              <a:rPr lang="en" b="1">
                <a:latin typeface="Arial"/>
                <a:ea typeface="Arial"/>
                <a:cs typeface="Arial"/>
                <a:sym typeface="Arial"/>
              </a:rPr>
              <a:t>Investment in Franchisee Relationships:</a:t>
            </a:r>
            <a:r>
              <a:rPr lang="en">
                <a:latin typeface="Arial"/>
                <a:ea typeface="Arial"/>
                <a:cs typeface="Arial"/>
                <a:sym typeface="Arial"/>
              </a:rPr>
              <a:t>Investing in franchisee relationships enhances operational efficiency and end-user satisfaction and fosters growth for both high and low CLV franchises</a:t>
            </a:r>
            <a:endParaRPr>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7"/>
          <p:cNvSpPr txBox="1">
            <a:spLocks noGrp="1"/>
          </p:cNvSpPr>
          <p:nvPr>
            <p:ph type="ctrTitle"/>
          </p:nvPr>
        </p:nvSpPr>
        <p:spPr>
          <a:xfrm>
            <a:off x="445770" y="308609"/>
            <a:ext cx="4114800" cy="246888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Clr>
                <a:schemeClr val="dk1"/>
              </a:buClr>
              <a:buSzPts val="4500"/>
              <a:buFont typeface="Franklin Gothic"/>
              <a:buNone/>
            </a:pPr>
            <a:r>
              <a:rPr lang="en">
                <a:latin typeface="Arial"/>
                <a:ea typeface="Arial"/>
                <a:cs typeface="Arial"/>
                <a:sym typeface="Arial"/>
              </a:rPr>
              <a:t>Thank you</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body" idx="1"/>
          </p:nvPr>
        </p:nvSpPr>
        <p:spPr>
          <a:xfrm>
            <a:off x="2743200" y="1711499"/>
            <a:ext cx="5857800" cy="3192900"/>
          </a:xfrm>
          <a:prstGeom prst="rect">
            <a:avLst/>
          </a:prstGeom>
          <a:noFill/>
          <a:ln>
            <a:noFill/>
          </a:ln>
        </p:spPr>
        <p:txBody>
          <a:bodyPr spcFirstLastPara="1" wrap="square" lIns="0" tIns="171450" rIns="0" bIns="0" anchor="t" anchorCtr="0">
            <a:normAutofit/>
          </a:bodyPr>
          <a:lstStyle/>
          <a:p>
            <a:pPr marL="0" lvl="0" indent="0" algn="l" rtl="0">
              <a:lnSpc>
                <a:spcPct val="90000"/>
              </a:lnSpc>
              <a:spcBef>
                <a:spcPts val="0"/>
              </a:spcBef>
              <a:spcAft>
                <a:spcPts val="0"/>
              </a:spcAft>
              <a:buNone/>
            </a:pPr>
            <a:r>
              <a:rPr lang="en" b="1">
                <a:latin typeface="Arial"/>
                <a:ea typeface="Arial"/>
                <a:cs typeface="Arial"/>
                <a:sym typeface="Arial"/>
              </a:rPr>
              <a:t>For-profit social enterprise with focus on</a:t>
            </a:r>
            <a:endParaRPr b="1">
              <a:latin typeface="Arial"/>
              <a:ea typeface="Arial"/>
              <a:cs typeface="Arial"/>
              <a:sym typeface="Arial"/>
            </a:endParaRPr>
          </a:p>
          <a:p>
            <a:pPr marL="457200" lvl="0" indent="-323850" algn="l" rtl="0">
              <a:lnSpc>
                <a:spcPct val="90000"/>
              </a:lnSpc>
              <a:spcBef>
                <a:spcPts val="0"/>
              </a:spcBef>
              <a:spcAft>
                <a:spcPts val="0"/>
              </a:spcAft>
              <a:buSzPts val="1500"/>
              <a:buChar char="•"/>
            </a:pPr>
            <a:r>
              <a:rPr lang="en">
                <a:latin typeface="Arial"/>
                <a:ea typeface="Arial"/>
                <a:cs typeface="Arial"/>
                <a:sym typeface="Arial"/>
              </a:rPr>
              <a:t>Access to affordable and clean drinking water</a:t>
            </a:r>
            <a:endParaRPr>
              <a:latin typeface="Arial"/>
              <a:ea typeface="Arial"/>
              <a:cs typeface="Arial"/>
              <a:sym typeface="Arial"/>
            </a:endParaRPr>
          </a:p>
          <a:p>
            <a:pPr marL="457200" lvl="0" indent="-323850" algn="l" rtl="0">
              <a:lnSpc>
                <a:spcPct val="90000"/>
              </a:lnSpc>
              <a:spcBef>
                <a:spcPts val="0"/>
              </a:spcBef>
              <a:spcAft>
                <a:spcPts val="0"/>
              </a:spcAft>
              <a:buSzPts val="1500"/>
              <a:buChar char="•"/>
            </a:pPr>
            <a:r>
              <a:rPr lang="en">
                <a:latin typeface="Arial"/>
                <a:ea typeface="Arial"/>
                <a:cs typeface="Arial"/>
                <a:sym typeface="Arial"/>
              </a:rPr>
              <a:t>Promoting economic growth </a:t>
            </a:r>
            <a:endParaRPr>
              <a:latin typeface="Arial"/>
              <a:ea typeface="Arial"/>
              <a:cs typeface="Arial"/>
              <a:sym typeface="Arial"/>
            </a:endParaRPr>
          </a:p>
          <a:p>
            <a:pPr marL="457200" lvl="0" indent="-323850" algn="l" rtl="0">
              <a:lnSpc>
                <a:spcPct val="90000"/>
              </a:lnSpc>
              <a:spcBef>
                <a:spcPts val="0"/>
              </a:spcBef>
              <a:spcAft>
                <a:spcPts val="0"/>
              </a:spcAft>
              <a:buSzPts val="1500"/>
              <a:buChar char="•"/>
            </a:pPr>
            <a:r>
              <a:rPr lang="en">
                <a:latin typeface="Arial"/>
                <a:ea typeface="Arial"/>
                <a:cs typeface="Arial"/>
                <a:sym typeface="Arial"/>
              </a:rPr>
              <a:t>Enabling local entrepreneurship</a:t>
            </a:r>
            <a:endParaRPr>
              <a:latin typeface="Arial"/>
              <a:ea typeface="Arial"/>
              <a:cs typeface="Arial"/>
              <a:sym typeface="Arial"/>
            </a:endParaRPr>
          </a:p>
          <a:p>
            <a:pPr marL="457200" lvl="0" indent="0" algn="l" rtl="0">
              <a:lnSpc>
                <a:spcPct val="90000"/>
              </a:lnSpc>
              <a:spcBef>
                <a:spcPts val="0"/>
              </a:spcBef>
              <a:spcAft>
                <a:spcPts val="0"/>
              </a:spcAft>
              <a:buNone/>
            </a:pPr>
            <a:endParaRPr>
              <a:latin typeface="Arial"/>
              <a:ea typeface="Arial"/>
              <a:cs typeface="Arial"/>
              <a:sym typeface="Arial"/>
            </a:endParaRPr>
          </a:p>
          <a:p>
            <a:pPr marL="0" lvl="0" indent="0" algn="l" rtl="0">
              <a:lnSpc>
                <a:spcPct val="90000"/>
              </a:lnSpc>
              <a:spcBef>
                <a:spcPts val="0"/>
              </a:spcBef>
              <a:spcAft>
                <a:spcPts val="0"/>
              </a:spcAft>
              <a:buNone/>
            </a:pPr>
            <a:r>
              <a:rPr lang="en" b="1">
                <a:latin typeface="Arial"/>
                <a:ea typeface="Arial"/>
                <a:cs typeface="Arial"/>
                <a:sym typeface="Arial"/>
              </a:rPr>
              <a:t>Products</a:t>
            </a:r>
            <a:endParaRPr b="1">
              <a:latin typeface="Arial"/>
              <a:ea typeface="Arial"/>
              <a:cs typeface="Arial"/>
              <a:sym typeface="Arial"/>
            </a:endParaRPr>
          </a:p>
          <a:p>
            <a:pPr marL="457200" lvl="0" indent="-323850" algn="l" rtl="0">
              <a:lnSpc>
                <a:spcPct val="90000"/>
              </a:lnSpc>
              <a:spcBef>
                <a:spcPts val="0"/>
              </a:spcBef>
              <a:spcAft>
                <a:spcPts val="0"/>
              </a:spcAft>
              <a:buSzPts val="1500"/>
              <a:buChar char="•"/>
            </a:pPr>
            <a:r>
              <a:rPr lang="en">
                <a:latin typeface="Arial"/>
                <a:ea typeface="Arial"/>
                <a:cs typeface="Arial"/>
                <a:sym typeface="Arial"/>
              </a:rPr>
              <a:t>Safe drinking water</a:t>
            </a:r>
            <a:endParaRPr>
              <a:latin typeface="Arial"/>
              <a:ea typeface="Arial"/>
              <a:cs typeface="Arial"/>
              <a:sym typeface="Arial"/>
            </a:endParaRPr>
          </a:p>
          <a:p>
            <a:pPr marL="457200" lvl="0" indent="-323850" algn="l" rtl="0">
              <a:spcBef>
                <a:spcPts val="0"/>
              </a:spcBef>
              <a:spcAft>
                <a:spcPts val="0"/>
              </a:spcAft>
              <a:buSzPts val="1500"/>
              <a:buChar char="•"/>
            </a:pPr>
            <a:r>
              <a:rPr lang="en">
                <a:latin typeface="Arial"/>
                <a:ea typeface="Arial"/>
                <a:cs typeface="Arial"/>
                <a:sym typeface="Arial"/>
              </a:rPr>
              <a:t>Liquefied petroleum gas </a:t>
            </a:r>
            <a:endParaRPr>
              <a:latin typeface="Arial"/>
              <a:ea typeface="Arial"/>
              <a:cs typeface="Arial"/>
              <a:sym typeface="Arial"/>
            </a:endParaRPr>
          </a:p>
          <a:p>
            <a:pPr marL="457200" lvl="0" indent="-323850" algn="l" rtl="0">
              <a:lnSpc>
                <a:spcPct val="90000"/>
              </a:lnSpc>
              <a:spcBef>
                <a:spcPts val="0"/>
              </a:spcBef>
              <a:spcAft>
                <a:spcPts val="0"/>
              </a:spcAft>
              <a:buSzPts val="1500"/>
              <a:buChar char="•"/>
            </a:pPr>
            <a:r>
              <a:rPr lang="en">
                <a:latin typeface="Arial"/>
                <a:ea typeface="Arial"/>
                <a:cs typeface="Arial"/>
                <a:sym typeface="Arial"/>
              </a:rPr>
              <a:t>Fortified porridge</a:t>
            </a:r>
            <a:endParaRPr>
              <a:latin typeface="Arial"/>
              <a:ea typeface="Arial"/>
              <a:cs typeface="Arial"/>
              <a:sym typeface="Arial"/>
            </a:endParaRPr>
          </a:p>
          <a:p>
            <a:pPr marL="0" marR="0" lvl="0" indent="0" algn="l" rtl="0">
              <a:lnSpc>
                <a:spcPct val="90000"/>
              </a:lnSpc>
              <a:spcBef>
                <a:spcPts val="0"/>
              </a:spcBef>
              <a:spcAft>
                <a:spcPts val="0"/>
              </a:spcAft>
              <a:buNone/>
            </a:pPr>
            <a:endParaRPr>
              <a:latin typeface="Arial"/>
              <a:ea typeface="Arial"/>
              <a:cs typeface="Arial"/>
              <a:sym typeface="Arial"/>
            </a:endParaRPr>
          </a:p>
          <a:p>
            <a:pPr marL="0" marR="0" lvl="0" indent="0" algn="l" rtl="0">
              <a:lnSpc>
                <a:spcPct val="90000"/>
              </a:lnSpc>
              <a:spcBef>
                <a:spcPts val="0"/>
              </a:spcBef>
              <a:spcAft>
                <a:spcPts val="0"/>
              </a:spcAft>
              <a:buNone/>
            </a:pPr>
            <a:r>
              <a:rPr lang="en" b="1">
                <a:latin typeface="Arial"/>
                <a:ea typeface="Arial"/>
                <a:cs typeface="Arial"/>
                <a:sym typeface="Arial"/>
              </a:rPr>
              <a:t>Long term vision</a:t>
            </a:r>
            <a:endParaRPr b="1">
              <a:latin typeface="Arial"/>
              <a:ea typeface="Arial"/>
              <a:cs typeface="Arial"/>
              <a:sym typeface="Arial"/>
            </a:endParaRPr>
          </a:p>
          <a:p>
            <a:pPr marL="457200" marR="0" lvl="0" indent="-323850" algn="l" rtl="0">
              <a:lnSpc>
                <a:spcPct val="90000"/>
              </a:lnSpc>
              <a:spcBef>
                <a:spcPts val="0"/>
              </a:spcBef>
              <a:spcAft>
                <a:spcPts val="0"/>
              </a:spcAft>
              <a:buSzPts val="1500"/>
              <a:buChar char="•"/>
            </a:pPr>
            <a:r>
              <a:rPr lang="en">
                <a:latin typeface="Arial"/>
                <a:ea typeface="Arial"/>
                <a:cs typeface="Arial"/>
                <a:sym typeface="Arial"/>
              </a:rPr>
              <a:t>Launch a network of independent franchise owners with high visibility retail storefronts and proven business acumen</a:t>
            </a:r>
            <a:endParaRPr>
              <a:latin typeface="Arial"/>
              <a:ea typeface="Arial"/>
              <a:cs typeface="Arial"/>
              <a:sym typeface="Arial"/>
            </a:endParaRPr>
          </a:p>
        </p:txBody>
      </p:sp>
      <p:grpSp>
        <p:nvGrpSpPr>
          <p:cNvPr id="187" name="Google Shape;187;p29"/>
          <p:cNvGrpSpPr/>
          <p:nvPr/>
        </p:nvGrpSpPr>
        <p:grpSpPr>
          <a:xfrm rot="5400000" flipH="1">
            <a:off x="0" y="2925099"/>
            <a:ext cx="2219420" cy="2219419"/>
            <a:chOff x="0" y="12289"/>
            <a:chExt cx="3550" cy="3551"/>
          </a:xfrm>
        </p:grpSpPr>
        <p:sp>
          <p:nvSpPr>
            <p:cNvPr id="188" name="Google Shape;188;p2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sp>
          <p:nvSpPr>
            <p:cNvPr id="189" name="Google Shape;189;p2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sp>
          <p:nvSpPr>
            <p:cNvPr id="190" name="Google Shape;190;p2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grpSp>
      <p:sp>
        <p:nvSpPr>
          <p:cNvPr id="191" name="Google Shape;191;p29"/>
          <p:cNvSpPr txBox="1">
            <a:spLocks noGrp="1"/>
          </p:cNvSpPr>
          <p:nvPr>
            <p:ph type="title"/>
          </p:nvPr>
        </p:nvSpPr>
        <p:spPr>
          <a:xfrm>
            <a:off x="445770" y="77156"/>
            <a:ext cx="8155200" cy="12603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Clr>
                <a:schemeClr val="dk1"/>
              </a:buClr>
              <a:buSzPts val="3300"/>
              <a:buFont typeface="Franklin Gothic"/>
              <a:buNone/>
            </a:pPr>
            <a:r>
              <a:rPr lang="en" sz="3000">
                <a:latin typeface="Arial"/>
                <a:ea typeface="Arial"/>
                <a:cs typeface="Arial"/>
                <a:sym typeface="Arial"/>
              </a:rPr>
              <a:t>About the company</a:t>
            </a:r>
            <a:endParaRPr sz="30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grpSp>
        <p:nvGrpSpPr>
          <p:cNvPr id="197" name="Google Shape;197;p30"/>
          <p:cNvGrpSpPr/>
          <p:nvPr/>
        </p:nvGrpSpPr>
        <p:grpSpPr>
          <a:xfrm rot="5400000" flipH="1">
            <a:off x="0" y="2925099"/>
            <a:ext cx="2219420" cy="2219419"/>
            <a:chOff x="0" y="12289"/>
            <a:chExt cx="3550" cy="3551"/>
          </a:xfrm>
        </p:grpSpPr>
        <p:sp>
          <p:nvSpPr>
            <p:cNvPr id="198" name="Google Shape;198;p30"/>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sp>
          <p:nvSpPr>
            <p:cNvPr id="199" name="Google Shape;199;p30"/>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sp>
          <p:nvSpPr>
            <p:cNvPr id="200" name="Google Shape;200;p30"/>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Libre Franklin"/>
                <a:ea typeface="Libre Franklin"/>
                <a:cs typeface="Libre Franklin"/>
                <a:sym typeface="Libre Franklin"/>
              </a:endParaRPr>
            </a:p>
          </p:txBody>
        </p:sp>
      </p:grpSp>
      <p:sp>
        <p:nvSpPr>
          <p:cNvPr id="201" name="Google Shape;201;p30"/>
          <p:cNvSpPr txBox="1">
            <a:spLocks noGrp="1"/>
          </p:cNvSpPr>
          <p:nvPr>
            <p:ph type="body" idx="1"/>
          </p:nvPr>
        </p:nvSpPr>
        <p:spPr>
          <a:xfrm>
            <a:off x="2743200" y="1711499"/>
            <a:ext cx="5857800" cy="3432000"/>
          </a:xfrm>
          <a:prstGeom prst="rect">
            <a:avLst/>
          </a:prstGeom>
          <a:noFill/>
          <a:ln>
            <a:noFill/>
          </a:ln>
        </p:spPr>
        <p:txBody>
          <a:bodyPr spcFirstLastPara="1" wrap="square" lIns="0" tIns="171450" rIns="0" bIns="0" anchor="t" anchorCtr="0">
            <a:normAutofit/>
          </a:bodyPr>
          <a:lstStyle/>
          <a:p>
            <a:pPr marL="457200" lvl="0" indent="0" algn="l" rtl="0">
              <a:lnSpc>
                <a:spcPct val="90000"/>
              </a:lnSpc>
              <a:spcBef>
                <a:spcPts val="0"/>
              </a:spcBef>
              <a:spcAft>
                <a:spcPts val="0"/>
              </a:spcAft>
              <a:buNone/>
            </a:pPr>
            <a:r>
              <a:rPr lang="en" sz="1600" b="1">
                <a:latin typeface="Arial"/>
                <a:ea typeface="Arial"/>
                <a:cs typeface="Arial"/>
                <a:sym typeface="Arial"/>
              </a:rPr>
              <a:t>Presence</a:t>
            </a:r>
            <a:r>
              <a:rPr lang="en" sz="1600">
                <a:latin typeface="Arial"/>
                <a:ea typeface="Arial"/>
                <a:cs typeface="Arial"/>
                <a:sym typeface="Arial"/>
              </a:rPr>
              <a:t>: 8 countries</a:t>
            </a:r>
            <a:endParaRPr sz="1600">
              <a:latin typeface="Arial"/>
              <a:ea typeface="Arial"/>
              <a:cs typeface="Arial"/>
              <a:sym typeface="Arial"/>
            </a:endParaRPr>
          </a:p>
          <a:p>
            <a:pPr marL="457200" lvl="0" indent="0" algn="l" rtl="0">
              <a:lnSpc>
                <a:spcPct val="90000"/>
              </a:lnSpc>
              <a:spcBef>
                <a:spcPts val="0"/>
              </a:spcBef>
              <a:spcAft>
                <a:spcPts val="0"/>
              </a:spcAft>
              <a:buNone/>
            </a:pPr>
            <a:endParaRPr sz="1600">
              <a:latin typeface="Arial"/>
              <a:ea typeface="Arial"/>
              <a:cs typeface="Arial"/>
              <a:sym typeface="Arial"/>
            </a:endParaRPr>
          </a:p>
          <a:p>
            <a:pPr marL="457200" lvl="0" indent="0" algn="l" rtl="0">
              <a:lnSpc>
                <a:spcPct val="90000"/>
              </a:lnSpc>
              <a:spcBef>
                <a:spcPts val="0"/>
              </a:spcBef>
              <a:spcAft>
                <a:spcPts val="0"/>
              </a:spcAft>
              <a:buNone/>
            </a:pPr>
            <a:r>
              <a:rPr lang="en" sz="1600" b="1">
                <a:latin typeface="Arial"/>
                <a:ea typeface="Arial"/>
                <a:cs typeface="Arial"/>
                <a:sym typeface="Arial"/>
              </a:rPr>
              <a:t>Number of Franchises</a:t>
            </a:r>
            <a:r>
              <a:rPr lang="en" sz="1600">
                <a:latin typeface="Arial"/>
                <a:ea typeface="Arial"/>
                <a:cs typeface="Arial"/>
                <a:sym typeface="Arial"/>
              </a:rPr>
              <a:t>: 160</a:t>
            </a:r>
            <a:endParaRPr sz="1600">
              <a:latin typeface="Arial"/>
              <a:ea typeface="Arial"/>
              <a:cs typeface="Arial"/>
              <a:sym typeface="Arial"/>
            </a:endParaRPr>
          </a:p>
          <a:p>
            <a:pPr marL="457200" lvl="0" indent="0" algn="l" rtl="0">
              <a:lnSpc>
                <a:spcPct val="90000"/>
              </a:lnSpc>
              <a:spcBef>
                <a:spcPts val="0"/>
              </a:spcBef>
              <a:spcAft>
                <a:spcPts val="0"/>
              </a:spcAft>
              <a:buNone/>
            </a:pPr>
            <a:r>
              <a:rPr lang="en" sz="1600">
                <a:latin typeface="Arial"/>
                <a:ea typeface="Arial"/>
                <a:cs typeface="Arial"/>
                <a:sym typeface="Arial"/>
              </a:rPr>
              <a:t> </a:t>
            </a:r>
            <a:endParaRPr sz="1600">
              <a:latin typeface="Arial"/>
              <a:ea typeface="Arial"/>
              <a:cs typeface="Arial"/>
              <a:sym typeface="Arial"/>
            </a:endParaRPr>
          </a:p>
          <a:p>
            <a:pPr marL="457200" lvl="0" indent="0" algn="l" rtl="0">
              <a:lnSpc>
                <a:spcPct val="90000"/>
              </a:lnSpc>
              <a:spcBef>
                <a:spcPts val="0"/>
              </a:spcBef>
              <a:spcAft>
                <a:spcPts val="0"/>
              </a:spcAft>
              <a:buNone/>
            </a:pPr>
            <a:r>
              <a:rPr lang="en" sz="1600" b="1">
                <a:latin typeface="Arial"/>
                <a:ea typeface="Arial"/>
                <a:cs typeface="Arial"/>
                <a:sym typeface="Arial"/>
              </a:rPr>
              <a:t>Total Litres Distributed</a:t>
            </a:r>
            <a:r>
              <a:rPr lang="en" sz="1600">
                <a:latin typeface="Arial"/>
                <a:ea typeface="Arial"/>
                <a:cs typeface="Arial"/>
                <a:sym typeface="Arial"/>
              </a:rPr>
              <a:t>: 490MM</a:t>
            </a:r>
            <a:endParaRPr sz="1600">
              <a:latin typeface="Arial"/>
              <a:ea typeface="Arial"/>
              <a:cs typeface="Arial"/>
              <a:sym typeface="Arial"/>
            </a:endParaRPr>
          </a:p>
          <a:p>
            <a:pPr marL="457200" lvl="0" indent="0" algn="l" rtl="0">
              <a:lnSpc>
                <a:spcPct val="90000"/>
              </a:lnSpc>
              <a:spcBef>
                <a:spcPts val="0"/>
              </a:spcBef>
              <a:spcAft>
                <a:spcPts val="0"/>
              </a:spcAft>
              <a:buNone/>
            </a:pPr>
            <a:endParaRPr sz="1600">
              <a:latin typeface="Arial"/>
              <a:ea typeface="Arial"/>
              <a:cs typeface="Arial"/>
              <a:sym typeface="Arial"/>
            </a:endParaRPr>
          </a:p>
          <a:p>
            <a:pPr marL="457200" lvl="0" indent="0" algn="l" rtl="0">
              <a:lnSpc>
                <a:spcPct val="90000"/>
              </a:lnSpc>
              <a:spcBef>
                <a:spcPts val="0"/>
              </a:spcBef>
              <a:spcAft>
                <a:spcPts val="0"/>
              </a:spcAft>
              <a:buNone/>
            </a:pPr>
            <a:r>
              <a:rPr lang="en" sz="1600" b="1">
                <a:latin typeface="Arial"/>
                <a:ea typeface="Arial"/>
                <a:cs typeface="Arial"/>
                <a:sym typeface="Arial"/>
              </a:rPr>
              <a:t>Retail Points</a:t>
            </a:r>
            <a:r>
              <a:rPr lang="en" sz="1600">
                <a:latin typeface="Arial"/>
                <a:ea typeface="Arial"/>
                <a:cs typeface="Arial"/>
                <a:sym typeface="Arial"/>
              </a:rPr>
              <a:t>: 10,000</a:t>
            </a:r>
            <a:endParaRPr sz="1600">
              <a:latin typeface="Arial"/>
              <a:ea typeface="Arial"/>
              <a:cs typeface="Arial"/>
              <a:sym typeface="Arial"/>
            </a:endParaRPr>
          </a:p>
          <a:p>
            <a:pPr marL="457200" lvl="0" indent="0" algn="l" rtl="0">
              <a:lnSpc>
                <a:spcPct val="90000"/>
              </a:lnSpc>
              <a:spcBef>
                <a:spcPts val="0"/>
              </a:spcBef>
              <a:spcAft>
                <a:spcPts val="0"/>
              </a:spcAft>
              <a:buNone/>
            </a:pPr>
            <a:endParaRPr sz="1600">
              <a:latin typeface="Arial"/>
              <a:ea typeface="Arial"/>
              <a:cs typeface="Arial"/>
              <a:sym typeface="Arial"/>
            </a:endParaRPr>
          </a:p>
          <a:p>
            <a:pPr marL="457200" lvl="0" indent="0" algn="l" rtl="0">
              <a:lnSpc>
                <a:spcPct val="90000"/>
              </a:lnSpc>
              <a:spcBef>
                <a:spcPts val="0"/>
              </a:spcBef>
              <a:spcAft>
                <a:spcPts val="0"/>
              </a:spcAft>
              <a:buNone/>
            </a:pPr>
            <a:r>
              <a:rPr lang="en" sz="1600" b="1">
                <a:latin typeface="Arial"/>
                <a:ea typeface="Arial"/>
                <a:cs typeface="Arial"/>
                <a:sym typeface="Arial"/>
              </a:rPr>
              <a:t>Operations </a:t>
            </a:r>
            <a:r>
              <a:rPr lang="en" sz="1600">
                <a:latin typeface="Arial"/>
                <a:ea typeface="Arial"/>
                <a:cs typeface="Arial"/>
                <a:sym typeface="Arial"/>
              </a:rPr>
              <a:t>-  Operates through a franchise model</a:t>
            </a:r>
            <a:endParaRPr sz="1600">
              <a:latin typeface="Arial"/>
              <a:ea typeface="Arial"/>
              <a:cs typeface="Arial"/>
              <a:sym typeface="Arial"/>
            </a:endParaRPr>
          </a:p>
          <a:p>
            <a:pPr marL="0" lvl="0" indent="0" algn="l" rtl="0">
              <a:lnSpc>
                <a:spcPct val="90000"/>
              </a:lnSpc>
              <a:spcBef>
                <a:spcPts val="0"/>
              </a:spcBef>
              <a:spcAft>
                <a:spcPts val="0"/>
              </a:spcAft>
              <a:buNone/>
            </a:pPr>
            <a:endParaRPr sz="1600">
              <a:latin typeface="Arial"/>
              <a:ea typeface="Arial"/>
              <a:cs typeface="Arial"/>
              <a:sym typeface="Arial"/>
            </a:endParaRPr>
          </a:p>
          <a:p>
            <a:pPr marL="457200" lvl="0" indent="0" algn="l" rtl="0">
              <a:lnSpc>
                <a:spcPct val="90000"/>
              </a:lnSpc>
              <a:spcBef>
                <a:spcPts val="0"/>
              </a:spcBef>
              <a:spcAft>
                <a:spcPts val="0"/>
              </a:spcAft>
              <a:buNone/>
            </a:pPr>
            <a:r>
              <a:rPr lang="en" sz="1600" b="1">
                <a:latin typeface="Arial"/>
                <a:ea typeface="Arial"/>
                <a:cs typeface="Arial"/>
                <a:sym typeface="Arial"/>
              </a:rPr>
              <a:t>Expansion</a:t>
            </a:r>
            <a:r>
              <a:rPr lang="en" sz="1600">
                <a:latin typeface="Arial"/>
                <a:ea typeface="Arial"/>
                <a:cs typeface="Arial"/>
                <a:sym typeface="Arial"/>
              </a:rPr>
              <a:t> -  2 franchises in two countries in 2015 to 200+ businesses across Kenya, Uganda, and Rwanda, with further expansion plans​​</a:t>
            </a:r>
            <a:endParaRPr>
              <a:latin typeface="Arial"/>
              <a:ea typeface="Arial"/>
              <a:cs typeface="Arial"/>
              <a:sym typeface="Arial"/>
            </a:endParaRPr>
          </a:p>
        </p:txBody>
      </p:sp>
      <p:sp>
        <p:nvSpPr>
          <p:cNvPr id="202" name="Google Shape;202;p30"/>
          <p:cNvSpPr txBox="1">
            <a:spLocks noGrp="1"/>
          </p:cNvSpPr>
          <p:nvPr>
            <p:ph type="title"/>
          </p:nvPr>
        </p:nvSpPr>
        <p:spPr>
          <a:xfrm>
            <a:off x="445770" y="77156"/>
            <a:ext cx="8155305" cy="1260154"/>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Clr>
                <a:schemeClr val="dk1"/>
              </a:buClr>
              <a:buSzPts val="3300"/>
              <a:buFont typeface="Franklin Gothic"/>
              <a:buNone/>
            </a:pPr>
            <a:r>
              <a:rPr lang="en" sz="3000">
                <a:latin typeface="Arial"/>
                <a:ea typeface="Arial"/>
                <a:cs typeface="Arial"/>
                <a:sym typeface="Arial"/>
              </a:rPr>
              <a:t>About the company</a:t>
            </a:r>
            <a:endParaRPr sz="30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1"/>
          <p:cNvSpPr txBox="1">
            <a:spLocks noGrp="1"/>
          </p:cNvSpPr>
          <p:nvPr>
            <p:ph type="body" idx="1"/>
          </p:nvPr>
        </p:nvSpPr>
        <p:spPr>
          <a:xfrm>
            <a:off x="2438400" y="1330498"/>
            <a:ext cx="5857800" cy="3688200"/>
          </a:xfrm>
          <a:prstGeom prst="rect">
            <a:avLst/>
          </a:prstGeom>
        </p:spPr>
        <p:txBody>
          <a:bodyPr spcFirstLastPara="1" wrap="square" lIns="0" tIns="171450" rIns="0" bIns="0" anchor="t" anchorCtr="0">
            <a:normAutofit/>
          </a:bodyPr>
          <a:lstStyle/>
          <a:p>
            <a:pPr marL="0" marR="0" lvl="0" indent="0" algn="l" rtl="0">
              <a:lnSpc>
                <a:spcPct val="90000"/>
              </a:lnSpc>
              <a:spcBef>
                <a:spcPts val="1400"/>
              </a:spcBef>
              <a:spcAft>
                <a:spcPts val="0"/>
              </a:spcAft>
              <a:buNone/>
            </a:pPr>
            <a:r>
              <a:rPr lang="en" b="1">
                <a:latin typeface="Arial"/>
                <a:ea typeface="Arial"/>
                <a:cs typeface="Arial"/>
                <a:sym typeface="Arial"/>
              </a:rPr>
              <a:t>Ecosystem: </a:t>
            </a:r>
            <a:endParaRPr b="1">
              <a:latin typeface="Arial"/>
              <a:ea typeface="Arial"/>
              <a:cs typeface="Arial"/>
              <a:sym typeface="Arial"/>
            </a:endParaRPr>
          </a:p>
          <a:p>
            <a:pPr marL="457200" marR="0" lvl="0" indent="-323850" algn="l" rtl="0">
              <a:lnSpc>
                <a:spcPct val="90000"/>
              </a:lnSpc>
              <a:spcBef>
                <a:spcPts val="1400"/>
              </a:spcBef>
              <a:spcAft>
                <a:spcPts val="0"/>
              </a:spcAft>
              <a:buSzPts val="1500"/>
              <a:buChar char="•"/>
            </a:pPr>
            <a:r>
              <a:rPr lang="en">
                <a:latin typeface="Arial"/>
                <a:ea typeface="Arial"/>
                <a:cs typeface="Arial"/>
                <a:sym typeface="Arial"/>
              </a:rPr>
              <a:t>Jibu, Inc (founding franchisor)</a:t>
            </a:r>
            <a:endParaRPr>
              <a:latin typeface="Arial"/>
              <a:ea typeface="Arial"/>
              <a:cs typeface="Arial"/>
              <a:sym typeface="Arial"/>
            </a:endParaRPr>
          </a:p>
          <a:p>
            <a:pPr marL="457200" marR="0" lvl="0" indent="-323850" algn="l" rtl="0">
              <a:lnSpc>
                <a:spcPct val="90000"/>
              </a:lnSpc>
              <a:spcBef>
                <a:spcPts val="0"/>
              </a:spcBef>
              <a:spcAft>
                <a:spcPts val="0"/>
              </a:spcAft>
              <a:buSzPts val="1500"/>
              <a:buChar char="•"/>
            </a:pPr>
            <a:r>
              <a:rPr lang="en">
                <a:latin typeface="Arial"/>
                <a:ea typeface="Arial"/>
                <a:cs typeface="Arial"/>
                <a:sym typeface="Arial"/>
              </a:rPr>
              <a:t>Jibu Area Master Franchisors (AMFs)</a:t>
            </a:r>
            <a:endParaRPr>
              <a:latin typeface="Arial"/>
              <a:ea typeface="Arial"/>
              <a:cs typeface="Arial"/>
              <a:sym typeface="Arial"/>
            </a:endParaRPr>
          </a:p>
          <a:p>
            <a:pPr marL="457200" marR="0" lvl="0" indent="-323850" algn="l" rtl="0">
              <a:lnSpc>
                <a:spcPct val="90000"/>
              </a:lnSpc>
              <a:spcBef>
                <a:spcPts val="0"/>
              </a:spcBef>
              <a:spcAft>
                <a:spcPts val="0"/>
              </a:spcAft>
              <a:buSzPts val="1500"/>
              <a:buChar char="•"/>
            </a:pPr>
            <a:r>
              <a:rPr lang="en">
                <a:latin typeface="Arial"/>
                <a:ea typeface="Arial"/>
                <a:cs typeface="Arial"/>
                <a:sym typeface="Arial"/>
              </a:rPr>
              <a:t>Jibu Franchisees</a:t>
            </a:r>
            <a:endParaRPr>
              <a:latin typeface="Arial"/>
              <a:ea typeface="Arial"/>
              <a:cs typeface="Arial"/>
              <a:sym typeface="Arial"/>
            </a:endParaRPr>
          </a:p>
          <a:p>
            <a:pPr marL="0" lvl="0" indent="0" algn="l" rtl="0">
              <a:spcBef>
                <a:spcPts val="1400"/>
              </a:spcBef>
              <a:spcAft>
                <a:spcPts val="0"/>
              </a:spcAft>
              <a:buNone/>
            </a:pPr>
            <a:r>
              <a:rPr lang="en" b="1">
                <a:latin typeface="Arial"/>
                <a:ea typeface="Arial"/>
                <a:cs typeface="Arial"/>
                <a:sym typeface="Arial"/>
              </a:rPr>
              <a:t>Area Master Franchisor</a:t>
            </a:r>
            <a:endParaRPr b="1">
              <a:latin typeface="Arial"/>
              <a:ea typeface="Arial"/>
              <a:cs typeface="Arial"/>
              <a:sym typeface="Arial"/>
            </a:endParaRPr>
          </a:p>
          <a:p>
            <a:pPr marL="457200" lvl="0" indent="-323850" algn="l" rtl="0">
              <a:spcBef>
                <a:spcPts val="1400"/>
              </a:spcBef>
              <a:spcAft>
                <a:spcPts val="0"/>
              </a:spcAft>
              <a:buSzPts val="1500"/>
              <a:buChar char="•"/>
            </a:pPr>
            <a:r>
              <a:rPr lang="en">
                <a:latin typeface="Arial"/>
                <a:ea typeface="Arial"/>
                <a:cs typeface="Arial"/>
                <a:sym typeface="Arial"/>
              </a:rPr>
              <a:t>Investment: USD 250-350K license fee</a:t>
            </a:r>
            <a:endParaRPr>
              <a:latin typeface="Arial"/>
              <a:ea typeface="Arial"/>
              <a:cs typeface="Arial"/>
              <a:sym typeface="Arial"/>
            </a:endParaRPr>
          </a:p>
          <a:p>
            <a:pPr marL="457200" lvl="0" indent="-323850" algn="l" rtl="0">
              <a:spcBef>
                <a:spcPts val="0"/>
              </a:spcBef>
              <a:spcAft>
                <a:spcPts val="0"/>
              </a:spcAft>
              <a:buSzPts val="1500"/>
              <a:buChar char="•"/>
            </a:pPr>
            <a:r>
              <a:rPr lang="en">
                <a:latin typeface="Arial"/>
                <a:ea typeface="Arial"/>
                <a:cs typeface="Arial"/>
                <a:sym typeface="Arial"/>
              </a:rPr>
              <a:t>Role: Launch and grow the Jibu franchise network in their market</a:t>
            </a:r>
            <a:endParaRPr>
              <a:latin typeface="Arial"/>
              <a:ea typeface="Arial"/>
              <a:cs typeface="Arial"/>
              <a:sym typeface="Arial"/>
            </a:endParaRPr>
          </a:p>
          <a:p>
            <a:pPr marL="0" lvl="0" indent="0" algn="l" rtl="0">
              <a:spcBef>
                <a:spcPts val="1400"/>
              </a:spcBef>
              <a:spcAft>
                <a:spcPts val="0"/>
              </a:spcAft>
              <a:buNone/>
            </a:pPr>
            <a:r>
              <a:rPr lang="en" b="1">
                <a:latin typeface="Arial"/>
                <a:ea typeface="Arial"/>
                <a:cs typeface="Arial"/>
                <a:sym typeface="Arial"/>
              </a:rPr>
              <a:t>Franchise Owner</a:t>
            </a:r>
            <a:endParaRPr b="1">
              <a:latin typeface="Arial"/>
              <a:ea typeface="Arial"/>
              <a:cs typeface="Arial"/>
              <a:sym typeface="Arial"/>
            </a:endParaRPr>
          </a:p>
          <a:p>
            <a:pPr marL="457200" lvl="0" indent="-323850" algn="l" rtl="0">
              <a:spcBef>
                <a:spcPts val="1400"/>
              </a:spcBef>
              <a:spcAft>
                <a:spcPts val="0"/>
              </a:spcAft>
              <a:buSzPts val="1500"/>
              <a:buChar char="•"/>
            </a:pPr>
            <a:r>
              <a:rPr lang="en">
                <a:latin typeface="Arial"/>
                <a:ea typeface="Arial"/>
                <a:cs typeface="Arial"/>
                <a:sym typeface="Arial"/>
              </a:rPr>
              <a:t>Investment: USD 5-10K license fee</a:t>
            </a:r>
            <a:endParaRPr>
              <a:latin typeface="Arial"/>
              <a:ea typeface="Arial"/>
              <a:cs typeface="Arial"/>
              <a:sym typeface="Arial"/>
            </a:endParaRPr>
          </a:p>
          <a:p>
            <a:pPr marL="457200" lvl="0" indent="-323850" algn="l" rtl="0">
              <a:spcBef>
                <a:spcPts val="0"/>
              </a:spcBef>
              <a:spcAft>
                <a:spcPts val="0"/>
              </a:spcAft>
              <a:buSzPts val="1500"/>
              <a:buChar char="•"/>
            </a:pPr>
            <a:r>
              <a:rPr lang="en">
                <a:latin typeface="Arial"/>
                <a:ea typeface="Arial"/>
                <a:cs typeface="Arial"/>
                <a:sym typeface="Arial"/>
              </a:rPr>
              <a:t>Supported by  Area Master Franchisor </a:t>
            </a:r>
            <a:endParaRPr>
              <a:latin typeface="Arial"/>
              <a:ea typeface="Arial"/>
              <a:cs typeface="Arial"/>
              <a:sym typeface="Arial"/>
            </a:endParaRPr>
          </a:p>
        </p:txBody>
      </p:sp>
      <p:sp>
        <p:nvSpPr>
          <p:cNvPr id="208" name="Google Shape;208;p31"/>
          <p:cNvSpPr txBox="1">
            <a:spLocks noGrp="1"/>
          </p:cNvSpPr>
          <p:nvPr>
            <p:ph type="title"/>
          </p:nvPr>
        </p:nvSpPr>
        <p:spPr>
          <a:xfrm>
            <a:off x="445770" y="77156"/>
            <a:ext cx="8155200" cy="1260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000">
                <a:latin typeface="Arial"/>
                <a:ea typeface="Arial"/>
                <a:cs typeface="Arial"/>
                <a:sym typeface="Arial"/>
              </a:rPr>
              <a:t>Jibu Ecosystem</a:t>
            </a:r>
            <a:endParaRPr sz="30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2"/>
          <p:cNvSpPr txBox="1">
            <a:spLocks noGrp="1"/>
          </p:cNvSpPr>
          <p:nvPr>
            <p:ph type="title"/>
          </p:nvPr>
        </p:nvSpPr>
        <p:spPr>
          <a:xfrm>
            <a:off x="445770" y="77156"/>
            <a:ext cx="8155200" cy="1260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000">
                <a:latin typeface="Arial"/>
                <a:ea typeface="Arial"/>
                <a:cs typeface="Arial"/>
                <a:sym typeface="Arial"/>
              </a:rPr>
              <a:t>Competitive Landscape</a:t>
            </a:r>
            <a:endParaRPr sz="3000">
              <a:latin typeface="Arial"/>
              <a:ea typeface="Arial"/>
              <a:cs typeface="Arial"/>
              <a:sym typeface="Arial"/>
            </a:endParaRPr>
          </a:p>
        </p:txBody>
      </p:sp>
      <p:pic>
        <p:nvPicPr>
          <p:cNvPr id="214" name="Google Shape;214;p32"/>
          <p:cNvPicPr preferRelativeResize="0"/>
          <p:nvPr/>
        </p:nvPicPr>
        <p:blipFill>
          <a:blip r:embed="rId3">
            <a:alphaModFix/>
          </a:blip>
          <a:stretch>
            <a:fillRect/>
          </a:stretch>
        </p:blipFill>
        <p:spPr>
          <a:xfrm>
            <a:off x="2286000" y="1489850"/>
            <a:ext cx="2286000" cy="454473"/>
          </a:xfrm>
          <a:prstGeom prst="rect">
            <a:avLst/>
          </a:prstGeom>
          <a:noFill/>
          <a:ln>
            <a:noFill/>
          </a:ln>
        </p:spPr>
      </p:pic>
      <p:pic>
        <p:nvPicPr>
          <p:cNvPr id="215" name="Google Shape;215;p32"/>
          <p:cNvPicPr preferRelativeResize="0"/>
          <p:nvPr/>
        </p:nvPicPr>
        <p:blipFill>
          <a:blip r:embed="rId4">
            <a:alphaModFix/>
          </a:blip>
          <a:stretch>
            <a:fillRect/>
          </a:stretch>
        </p:blipFill>
        <p:spPr>
          <a:xfrm>
            <a:off x="2639300" y="2140992"/>
            <a:ext cx="1162050" cy="952500"/>
          </a:xfrm>
          <a:prstGeom prst="rect">
            <a:avLst/>
          </a:prstGeom>
          <a:noFill/>
          <a:ln>
            <a:noFill/>
          </a:ln>
        </p:spPr>
      </p:pic>
      <p:pic>
        <p:nvPicPr>
          <p:cNvPr id="216" name="Google Shape;216;p32"/>
          <p:cNvPicPr preferRelativeResize="0"/>
          <p:nvPr/>
        </p:nvPicPr>
        <p:blipFill>
          <a:blip r:embed="rId5">
            <a:alphaModFix/>
          </a:blip>
          <a:stretch>
            <a:fillRect/>
          </a:stretch>
        </p:blipFill>
        <p:spPr>
          <a:xfrm>
            <a:off x="2514598" y="3439850"/>
            <a:ext cx="1464625" cy="997075"/>
          </a:xfrm>
          <a:prstGeom prst="rect">
            <a:avLst/>
          </a:prstGeom>
          <a:noFill/>
          <a:ln>
            <a:noFill/>
          </a:ln>
        </p:spPr>
      </p:pic>
      <p:pic>
        <p:nvPicPr>
          <p:cNvPr id="217" name="Google Shape;217;p32"/>
          <p:cNvPicPr preferRelativeResize="0"/>
          <p:nvPr/>
        </p:nvPicPr>
        <p:blipFill>
          <a:blip r:embed="rId6">
            <a:alphaModFix/>
          </a:blip>
          <a:stretch>
            <a:fillRect/>
          </a:stretch>
        </p:blipFill>
        <p:spPr>
          <a:xfrm>
            <a:off x="5463138" y="3533150"/>
            <a:ext cx="903775" cy="903775"/>
          </a:xfrm>
          <a:prstGeom prst="rect">
            <a:avLst/>
          </a:prstGeom>
          <a:noFill/>
          <a:ln>
            <a:noFill/>
          </a:ln>
        </p:spPr>
      </p:pic>
      <p:pic>
        <p:nvPicPr>
          <p:cNvPr id="218" name="Google Shape;218;p32"/>
          <p:cNvPicPr preferRelativeResize="0"/>
          <p:nvPr/>
        </p:nvPicPr>
        <p:blipFill>
          <a:blip r:embed="rId7">
            <a:alphaModFix/>
          </a:blip>
          <a:stretch>
            <a:fillRect/>
          </a:stretch>
        </p:blipFill>
        <p:spPr>
          <a:xfrm>
            <a:off x="5224248" y="1218551"/>
            <a:ext cx="1780490" cy="725775"/>
          </a:xfrm>
          <a:prstGeom prst="rect">
            <a:avLst/>
          </a:prstGeom>
          <a:noFill/>
          <a:ln>
            <a:noFill/>
          </a:ln>
        </p:spPr>
      </p:pic>
      <p:pic>
        <p:nvPicPr>
          <p:cNvPr id="219" name="Google Shape;219;p32"/>
          <p:cNvPicPr preferRelativeResize="0"/>
          <p:nvPr/>
        </p:nvPicPr>
        <p:blipFill>
          <a:blip r:embed="rId8">
            <a:alphaModFix/>
          </a:blip>
          <a:stretch>
            <a:fillRect/>
          </a:stretch>
        </p:blipFill>
        <p:spPr>
          <a:xfrm>
            <a:off x="5114913" y="2326735"/>
            <a:ext cx="1714500" cy="581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body" idx="2"/>
          </p:nvPr>
        </p:nvSpPr>
        <p:spPr>
          <a:xfrm>
            <a:off x="4756750" y="2007400"/>
            <a:ext cx="3918600" cy="2988000"/>
          </a:xfrm>
          <a:prstGeom prst="rect">
            <a:avLst/>
          </a:prstGeom>
        </p:spPr>
        <p:txBody>
          <a:bodyPr spcFirstLastPara="1" wrap="square" lIns="0" tIns="34275" rIns="68575" bIns="34275" anchor="t" anchorCtr="0">
            <a:normAutofit/>
          </a:bodyPr>
          <a:lstStyle/>
          <a:p>
            <a:pPr marL="0" lvl="0" indent="0" algn="l" rtl="0">
              <a:lnSpc>
                <a:spcPct val="80000"/>
              </a:lnSpc>
              <a:spcBef>
                <a:spcPts val="1400"/>
              </a:spcBef>
              <a:spcAft>
                <a:spcPts val="0"/>
              </a:spcAft>
              <a:buNone/>
            </a:pPr>
            <a:r>
              <a:rPr lang="en" b="1">
                <a:latin typeface="Arial"/>
                <a:ea typeface="Arial"/>
                <a:cs typeface="Arial"/>
                <a:sym typeface="Arial"/>
              </a:rPr>
              <a:t>Health Data</a:t>
            </a:r>
            <a:endParaRPr b="1">
              <a:latin typeface="Arial"/>
              <a:ea typeface="Arial"/>
              <a:cs typeface="Arial"/>
              <a:sym typeface="Arial"/>
            </a:endParaRPr>
          </a:p>
          <a:p>
            <a:pPr marL="457200" lvl="0" indent="-323850" algn="l" rtl="0">
              <a:lnSpc>
                <a:spcPct val="80000"/>
              </a:lnSpc>
              <a:spcBef>
                <a:spcPts val="1400"/>
              </a:spcBef>
              <a:spcAft>
                <a:spcPts val="0"/>
              </a:spcAft>
              <a:buSzPts val="1500"/>
              <a:buChar char="•"/>
            </a:pPr>
            <a:r>
              <a:rPr lang="en">
                <a:latin typeface="Arial"/>
                <a:ea typeface="Arial"/>
                <a:cs typeface="Arial"/>
                <a:sym typeface="Arial"/>
              </a:rPr>
              <a:t>Franchise Name</a:t>
            </a:r>
            <a:endParaRPr>
              <a:latin typeface="Arial"/>
              <a:ea typeface="Arial"/>
              <a:cs typeface="Arial"/>
              <a:sym typeface="Arial"/>
            </a:endParaRPr>
          </a:p>
          <a:p>
            <a:pPr marL="457200" lvl="0" indent="-323850" algn="l" rtl="0">
              <a:lnSpc>
                <a:spcPct val="80000"/>
              </a:lnSpc>
              <a:spcBef>
                <a:spcPts val="0"/>
              </a:spcBef>
              <a:spcAft>
                <a:spcPts val="0"/>
              </a:spcAft>
              <a:buSzPts val="1500"/>
              <a:buChar char="•"/>
            </a:pPr>
            <a:r>
              <a:rPr lang="en">
                <a:latin typeface="Arial"/>
                <a:ea typeface="Arial"/>
                <a:cs typeface="Arial"/>
                <a:sym typeface="Arial"/>
              </a:rPr>
              <a:t>Country</a:t>
            </a:r>
            <a:endParaRPr>
              <a:latin typeface="Arial"/>
              <a:ea typeface="Arial"/>
              <a:cs typeface="Arial"/>
              <a:sym typeface="Arial"/>
            </a:endParaRPr>
          </a:p>
          <a:p>
            <a:pPr marL="457200" lvl="0" indent="-323850" algn="l" rtl="0">
              <a:lnSpc>
                <a:spcPct val="80000"/>
              </a:lnSpc>
              <a:spcBef>
                <a:spcPts val="0"/>
              </a:spcBef>
              <a:spcAft>
                <a:spcPts val="0"/>
              </a:spcAft>
              <a:buSzPts val="1500"/>
              <a:buChar char="•"/>
            </a:pPr>
            <a:r>
              <a:rPr lang="en">
                <a:latin typeface="Arial"/>
                <a:ea typeface="Arial"/>
                <a:cs typeface="Arial"/>
                <a:sym typeface="Arial"/>
              </a:rPr>
              <a:t>Hygiene Audit Score</a:t>
            </a:r>
            <a:endParaRPr>
              <a:latin typeface="Arial"/>
              <a:ea typeface="Arial"/>
              <a:cs typeface="Arial"/>
              <a:sym typeface="Arial"/>
            </a:endParaRPr>
          </a:p>
          <a:p>
            <a:pPr marL="457200" lvl="0" indent="-323850" algn="l" rtl="0">
              <a:lnSpc>
                <a:spcPct val="80000"/>
              </a:lnSpc>
              <a:spcBef>
                <a:spcPts val="0"/>
              </a:spcBef>
              <a:spcAft>
                <a:spcPts val="0"/>
              </a:spcAft>
              <a:buSzPts val="1500"/>
              <a:buChar char="•"/>
            </a:pPr>
            <a:r>
              <a:rPr lang="en">
                <a:latin typeface="Arial"/>
                <a:ea typeface="Arial"/>
                <a:cs typeface="Arial"/>
                <a:sym typeface="Arial"/>
              </a:rPr>
              <a:t>P&amp;Q Audit Score</a:t>
            </a:r>
            <a:endParaRPr>
              <a:latin typeface="Arial"/>
              <a:ea typeface="Arial"/>
              <a:cs typeface="Arial"/>
              <a:sym typeface="Arial"/>
            </a:endParaRPr>
          </a:p>
          <a:p>
            <a:pPr marL="457200" lvl="0" indent="-323850" algn="l" rtl="0">
              <a:lnSpc>
                <a:spcPct val="80000"/>
              </a:lnSpc>
              <a:spcBef>
                <a:spcPts val="0"/>
              </a:spcBef>
              <a:spcAft>
                <a:spcPts val="0"/>
              </a:spcAft>
              <a:buSzPts val="1500"/>
              <a:buChar char="•"/>
            </a:pPr>
            <a:r>
              <a:rPr lang="en">
                <a:latin typeface="Arial"/>
                <a:ea typeface="Arial"/>
                <a:cs typeface="Arial"/>
                <a:sym typeface="Arial"/>
              </a:rPr>
              <a:t>Full time and Part time Staff</a:t>
            </a:r>
            <a:endParaRPr>
              <a:latin typeface="Arial"/>
              <a:ea typeface="Arial"/>
              <a:cs typeface="Arial"/>
              <a:sym typeface="Arial"/>
            </a:endParaRPr>
          </a:p>
          <a:p>
            <a:pPr marL="457200" lvl="0" indent="-323850" algn="l" rtl="0">
              <a:lnSpc>
                <a:spcPct val="80000"/>
              </a:lnSpc>
              <a:spcBef>
                <a:spcPts val="0"/>
              </a:spcBef>
              <a:spcAft>
                <a:spcPts val="0"/>
              </a:spcAft>
              <a:buSzPts val="1500"/>
              <a:buChar char="•"/>
            </a:pPr>
            <a:r>
              <a:rPr lang="en">
                <a:latin typeface="Arial"/>
                <a:ea typeface="Arial"/>
                <a:cs typeface="Arial"/>
                <a:sym typeface="Arial"/>
              </a:rPr>
              <a:t>Retailer Satisfaction Score</a:t>
            </a:r>
            <a:endParaRPr>
              <a:latin typeface="Arial"/>
              <a:ea typeface="Arial"/>
              <a:cs typeface="Arial"/>
              <a:sym typeface="Arial"/>
            </a:endParaRPr>
          </a:p>
          <a:p>
            <a:pPr marL="457200" lvl="0" indent="-323850" algn="l" rtl="0">
              <a:lnSpc>
                <a:spcPct val="80000"/>
              </a:lnSpc>
              <a:spcBef>
                <a:spcPts val="0"/>
              </a:spcBef>
              <a:spcAft>
                <a:spcPts val="0"/>
              </a:spcAft>
              <a:buSzPts val="1500"/>
              <a:buChar char="•"/>
            </a:pPr>
            <a:r>
              <a:rPr lang="en">
                <a:latin typeface="Arial"/>
                <a:ea typeface="Arial"/>
                <a:cs typeface="Arial"/>
                <a:sym typeface="Arial"/>
              </a:rPr>
              <a:t>Retailer Branding Score</a:t>
            </a:r>
            <a:endParaRPr>
              <a:latin typeface="Arial"/>
              <a:ea typeface="Arial"/>
              <a:cs typeface="Arial"/>
              <a:sym typeface="Arial"/>
            </a:endParaRPr>
          </a:p>
          <a:p>
            <a:pPr marL="457200" lvl="0" indent="-323850" algn="l" rtl="0">
              <a:lnSpc>
                <a:spcPct val="80000"/>
              </a:lnSpc>
              <a:spcBef>
                <a:spcPts val="0"/>
              </a:spcBef>
              <a:spcAft>
                <a:spcPts val="0"/>
              </a:spcAft>
              <a:buSzPts val="1500"/>
              <a:buChar char="•"/>
            </a:pPr>
            <a:r>
              <a:rPr lang="en">
                <a:latin typeface="Arial"/>
                <a:ea typeface="Arial"/>
                <a:cs typeface="Arial"/>
                <a:sym typeface="Arial"/>
              </a:rPr>
              <a:t>Total Sales(converted to USD)</a:t>
            </a:r>
            <a:endParaRPr>
              <a:latin typeface="Arial"/>
              <a:ea typeface="Arial"/>
              <a:cs typeface="Arial"/>
              <a:sym typeface="Arial"/>
            </a:endParaRPr>
          </a:p>
          <a:p>
            <a:pPr marL="457200" lvl="0" indent="-323850" algn="l" rtl="0">
              <a:lnSpc>
                <a:spcPct val="80000"/>
              </a:lnSpc>
              <a:spcBef>
                <a:spcPts val="0"/>
              </a:spcBef>
              <a:spcAft>
                <a:spcPts val="0"/>
              </a:spcAft>
              <a:buSzPts val="1500"/>
              <a:buChar char="•"/>
            </a:pPr>
            <a:r>
              <a:rPr lang="en">
                <a:latin typeface="Arial"/>
                <a:ea typeface="Arial"/>
                <a:cs typeface="Arial"/>
                <a:sym typeface="Arial"/>
              </a:rPr>
              <a:t>Total Expenses(converted to USD)</a:t>
            </a:r>
            <a:endParaRPr>
              <a:latin typeface="Arial"/>
              <a:ea typeface="Arial"/>
              <a:cs typeface="Arial"/>
              <a:sym typeface="Arial"/>
            </a:endParaRPr>
          </a:p>
          <a:p>
            <a:pPr marL="0" lvl="0" indent="0" algn="l" rtl="0">
              <a:lnSpc>
                <a:spcPct val="80000"/>
              </a:lnSpc>
              <a:spcBef>
                <a:spcPts val="1400"/>
              </a:spcBef>
              <a:spcAft>
                <a:spcPts val="0"/>
              </a:spcAft>
              <a:buNone/>
            </a:pPr>
            <a:endParaRPr b="1">
              <a:latin typeface="Arial"/>
              <a:ea typeface="Arial"/>
              <a:cs typeface="Arial"/>
              <a:sym typeface="Arial"/>
            </a:endParaRPr>
          </a:p>
          <a:p>
            <a:pPr marL="0" lvl="0" indent="0" algn="l" rtl="0">
              <a:lnSpc>
                <a:spcPct val="80000"/>
              </a:lnSpc>
              <a:spcBef>
                <a:spcPts val="1400"/>
              </a:spcBef>
              <a:spcAft>
                <a:spcPts val="0"/>
              </a:spcAft>
              <a:buNone/>
            </a:pPr>
            <a:r>
              <a:rPr lang="en" b="1">
                <a:latin typeface="Arial"/>
                <a:ea typeface="Arial"/>
                <a:cs typeface="Arial"/>
                <a:sym typeface="Arial"/>
              </a:rPr>
              <a:t>1045 records after cleaning</a:t>
            </a:r>
            <a:endParaRPr b="1">
              <a:latin typeface="Arial"/>
              <a:ea typeface="Arial"/>
              <a:cs typeface="Arial"/>
              <a:sym typeface="Arial"/>
            </a:endParaRPr>
          </a:p>
        </p:txBody>
      </p:sp>
      <p:sp>
        <p:nvSpPr>
          <p:cNvPr id="225" name="Google Shape;225;p33"/>
          <p:cNvSpPr txBox="1">
            <a:spLocks noGrp="1"/>
          </p:cNvSpPr>
          <p:nvPr>
            <p:ph type="body" idx="1"/>
          </p:nvPr>
        </p:nvSpPr>
        <p:spPr>
          <a:xfrm>
            <a:off x="446642" y="2007394"/>
            <a:ext cx="4310100" cy="2698200"/>
          </a:xfrm>
          <a:prstGeom prst="rect">
            <a:avLst/>
          </a:prstGeom>
        </p:spPr>
        <p:txBody>
          <a:bodyPr spcFirstLastPara="1" wrap="square" lIns="0" tIns="34275" rIns="68575" bIns="34275" anchor="t" anchorCtr="0">
            <a:normAutofit/>
          </a:bodyPr>
          <a:lstStyle/>
          <a:p>
            <a:pPr marL="0" lvl="0" indent="0" algn="l" rtl="0">
              <a:spcBef>
                <a:spcPts val="1400"/>
              </a:spcBef>
              <a:spcAft>
                <a:spcPts val="0"/>
              </a:spcAft>
              <a:buNone/>
            </a:pPr>
            <a:r>
              <a:rPr lang="en" b="1">
                <a:latin typeface="Arial"/>
                <a:ea typeface="Arial"/>
                <a:cs typeface="Arial"/>
                <a:sym typeface="Arial"/>
              </a:rPr>
              <a:t>Meters Reading</a:t>
            </a:r>
            <a:endParaRPr b="1">
              <a:latin typeface="Arial"/>
              <a:ea typeface="Arial"/>
              <a:cs typeface="Arial"/>
              <a:sym typeface="Arial"/>
            </a:endParaRPr>
          </a:p>
          <a:p>
            <a:pPr marL="457200" lvl="0" indent="-323850" algn="l" rtl="0">
              <a:spcBef>
                <a:spcPts val="1400"/>
              </a:spcBef>
              <a:spcAft>
                <a:spcPts val="0"/>
              </a:spcAft>
              <a:buSzPts val="1500"/>
              <a:buChar char="●"/>
            </a:pPr>
            <a:r>
              <a:rPr lang="en">
                <a:latin typeface="Arial"/>
                <a:ea typeface="Arial"/>
                <a:cs typeface="Arial"/>
                <a:sym typeface="Arial"/>
              </a:rPr>
              <a:t>Franchise Name</a:t>
            </a:r>
            <a:endParaRPr>
              <a:latin typeface="Arial"/>
              <a:ea typeface="Arial"/>
              <a:cs typeface="Arial"/>
              <a:sym typeface="Arial"/>
            </a:endParaRPr>
          </a:p>
          <a:p>
            <a:pPr marL="457200" lvl="0" indent="-323850" algn="l" rtl="0">
              <a:spcBef>
                <a:spcPts val="0"/>
              </a:spcBef>
              <a:spcAft>
                <a:spcPts val="0"/>
              </a:spcAft>
              <a:buSzPts val="1500"/>
              <a:buChar char="●"/>
            </a:pPr>
            <a:r>
              <a:rPr lang="en">
                <a:latin typeface="Arial"/>
                <a:ea typeface="Arial"/>
                <a:cs typeface="Arial"/>
                <a:sym typeface="Arial"/>
              </a:rPr>
              <a:t>Country</a:t>
            </a:r>
            <a:endParaRPr>
              <a:latin typeface="Arial"/>
              <a:ea typeface="Arial"/>
              <a:cs typeface="Arial"/>
              <a:sym typeface="Arial"/>
            </a:endParaRPr>
          </a:p>
          <a:p>
            <a:pPr marL="457200" lvl="0" indent="-323850" algn="l" rtl="0">
              <a:spcBef>
                <a:spcPts val="0"/>
              </a:spcBef>
              <a:spcAft>
                <a:spcPts val="0"/>
              </a:spcAft>
              <a:buSzPts val="1500"/>
              <a:buChar char="●"/>
            </a:pPr>
            <a:r>
              <a:rPr lang="en">
                <a:latin typeface="Arial"/>
                <a:ea typeface="Arial"/>
                <a:cs typeface="Arial"/>
                <a:sym typeface="Arial"/>
              </a:rPr>
              <a:t>Water produced in liters</a:t>
            </a:r>
            <a:endParaRPr>
              <a:latin typeface="Arial"/>
              <a:ea typeface="Arial"/>
              <a:cs typeface="Arial"/>
              <a:sym typeface="Arial"/>
            </a:endParaRPr>
          </a:p>
          <a:p>
            <a:pPr marL="457200" lvl="0" indent="-323850" algn="l" rtl="0">
              <a:spcBef>
                <a:spcPts val="0"/>
              </a:spcBef>
              <a:spcAft>
                <a:spcPts val="0"/>
              </a:spcAft>
              <a:buSzPts val="1500"/>
              <a:buChar char="●"/>
            </a:pPr>
            <a:r>
              <a:rPr lang="en">
                <a:latin typeface="Arial"/>
                <a:ea typeface="Arial"/>
                <a:cs typeface="Arial"/>
                <a:sym typeface="Arial"/>
              </a:rPr>
              <a:t>Month and year of production</a:t>
            </a:r>
            <a:endParaRPr>
              <a:latin typeface="Arial"/>
              <a:ea typeface="Arial"/>
              <a:cs typeface="Arial"/>
              <a:sym typeface="Arial"/>
            </a:endParaRPr>
          </a:p>
          <a:p>
            <a:pPr marL="0" lvl="0" indent="0" algn="l" rtl="0">
              <a:spcBef>
                <a:spcPts val="1400"/>
              </a:spcBef>
              <a:spcAft>
                <a:spcPts val="0"/>
              </a:spcAft>
              <a:buNone/>
            </a:pPr>
            <a:endParaRPr b="1">
              <a:latin typeface="Arial"/>
              <a:ea typeface="Arial"/>
              <a:cs typeface="Arial"/>
              <a:sym typeface="Arial"/>
            </a:endParaRPr>
          </a:p>
          <a:p>
            <a:pPr marL="0" lvl="0" indent="0" algn="l" rtl="0">
              <a:spcBef>
                <a:spcPts val="1400"/>
              </a:spcBef>
              <a:spcAft>
                <a:spcPts val="0"/>
              </a:spcAft>
              <a:buNone/>
            </a:pPr>
            <a:r>
              <a:rPr lang="en" b="1">
                <a:latin typeface="Arial"/>
                <a:ea typeface="Arial"/>
                <a:cs typeface="Arial"/>
                <a:sym typeface="Arial"/>
              </a:rPr>
              <a:t>4585 records after cleaning</a:t>
            </a:r>
            <a:endParaRPr b="1">
              <a:latin typeface="Arial"/>
              <a:ea typeface="Arial"/>
              <a:cs typeface="Arial"/>
              <a:sym typeface="Arial"/>
            </a:endParaRPr>
          </a:p>
          <a:p>
            <a:pPr marL="0" lvl="0" indent="0" algn="l" rtl="0">
              <a:spcBef>
                <a:spcPts val="1400"/>
              </a:spcBef>
              <a:spcAft>
                <a:spcPts val="0"/>
              </a:spcAft>
              <a:buNone/>
            </a:pPr>
            <a:endParaRPr>
              <a:latin typeface="Arial"/>
              <a:ea typeface="Arial"/>
              <a:cs typeface="Arial"/>
              <a:sym typeface="Arial"/>
            </a:endParaRPr>
          </a:p>
        </p:txBody>
      </p:sp>
      <p:sp>
        <p:nvSpPr>
          <p:cNvPr id="226" name="Google Shape;226;p33"/>
          <p:cNvSpPr txBox="1">
            <a:spLocks noGrp="1"/>
          </p:cNvSpPr>
          <p:nvPr>
            <p:ph type="title"/>
          </p:nvPr>
        </p:nvSpPr>
        <p:spPr>
          <a:xfrm>
            <a:off x="598170" y="301206"/>
            <a:ext cx="8229600" cy="11808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Clr>
                <a:schemeClr val="dk1"/>
              </a:buClr>
              <a:buSzPts val="3300"/>
              <a:buFont typeface="Franklin Gothic"/>
              <a:buNone/>
            </a:pPr>
            <a:r>
              <a:rPr lang="en" sz="3000">
                <a:latin typeface="Arial"/>
                <a:ea typeface="Arial"/>
                <a:cs typeface="Arial"/>
                <a:sym typeface="Arial"/>
              </a:rPr>
              <a:t>Data Selection</a:t>
            </a:r>
            <a:endParaRPr sz="30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4"/>
          <p:cNvSpPr txBox="1">
            <a:spLocks noGrp="1"/>
          </p:cNvSpPr>
          <p:nvPr>
            <p:ph type="title"/>
          </p:nvPr>
        </p:nvSpPr>
        <p:spPr>
          <a:xfrm>
            <a:off x="445770" y="148806"/>
            <a:ext cx="8229600" cy="1180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000"/>
              <a:t>Data Cleaning and Merging</a:t>
            </a:r>
            <a:endParaRPr sz="3000"/>
          </a:p>
        </p:txBody>
      </p:sp>
      <p:sp>
        <p:nvSpPr>
          <p:cNvPr id="232" name="Google Shape;232;p34"/>
          <p:cNvSpPr txBox="1">
            <a:spLocks noGrp="1"/>
          </p:cNvSpPr>
          <p:nvPr>
            <p:ph type="body" idx="1"/>
          </p:nvPr>
        </p:nvSpPr>
        <p:spPr>
          <a:xfrm>
            <a:off x="446650" y="2007400"/>
            <a:ext cx="4065000" cy="2698200"/>
          </a:xfrm>
          <a:prstGeom prst="rect">
            <a:avLst/>
          </a:prstGeom>
        </p:spPr>
        <p:txBody>
          <a:bodyPr spcFirstLastPara="1" wrap="square" lIns="0" tIns="34275" rIns="68575" bIns="34275" anchor="t" anchorCtr="0">
            <a:normAutofit/>
          </a:bodyPr>
          <a:lstStyle/>
          <a:p>
            <a:pPr marL="0" lvl="0" indent="0" algn="l" rtl="0">
              <a:lnSpc>
                <a:spcPct val="115000"/>
              </a:lnSpc>
              <a:spcBef>
                <a:spcPts val="1400"/>
              </a:spcBef>
              <a:spcAft>
                <a:spcPts val="0"/>
              </a:spcAft>
              <a:buNone/>
            </a:pPr>
            <a:r>
              <a:rPr lang="en" b="1">
                <a:latin typeface="Arial"/>
                <a:ea typeface="Arial"/>
                <a:cs typeface="Arial"/>
                <a:sym typeface="Arial"/>
              </a:rPr>
              <a:t>Meters Reading:</a:t>
            </a:r>
            <a:endParaRPr b="1">
              <a:latin typeface="Arial"/>
              <a:ea typeface="Arial"/>
              <a:cs typeface="Arial"/>
              <a:sym typeface="Arial"/>
            </a:endParaRPr>
          </a:p>
          <a:p>
            <a:pPr marL="457200" lvl="0" indent="-323850" algn="l" rtl="0">
              <a:lnSpc>
                <a:spcPct val="115000"/>
              </a:lnSpc>
              <a:spcBef>
                <a:spcPts val="1400"/>
              </a:spcBef>
              <a:spcAft>
                <a:spcPts val="0"/>
              </a:spcAft>
              <a:buSzPts val="1500"/>
              <a:buAutoNum type="arabicPeriod"/>
            </a:pPr>
            <a:r>
              <a:rPr lang="en">
                <a:latin typeface="Arial"/>
                <a:ea typeface="Arial"/>
                <a:cs typeface="Arial"/>
                <a:sym typeface="Arial"/>
              </a:rPr>
              <a:t>Clean names column</a:t>
            </a:r>
            <a:endParaRPr>
              <a:latin typeface="Arial"/>
              <a:ea typeface="Arial"/>
              <a:cs typeface="Arial"/>
              <a:sym typeface="Arial"/>
            </a:endParaRPr>
          </a:p>
          <a:p>
            <a:pPr marL="457200" lvl="0" indent="-323850" algn="l" rtl="0">
              <a:lnSpc>
                <a:spcPct val="115000"/>
              </a:lnSpc>
              <a:spcBef>
                <a:spcPts val="0"/>
              </a:spcBef>
              <a:spcAft>
                <a:spcPts val="0"/>
              </a:spcAft>
              <a:buSzPts val="1500"/>
              <a:buAutoNum type="arabicPeriod"/>
            </a:pPr>
            <a:r>
              <a:rPr lang="en">
                <a:latin typeface="Arial"/>
                <a:ea typeface="Arial"/>
                <a:cs typeface="Arial"/>
                <a:sym typeface="Arial"/>
              </a:rPr>
              <a:t>Month to 25th date of each month</a:t>
            </a:r>
            <a:endParaRPr>
              <a:latin typeface="Arial"/>
              <a:ea typeface="Arial"/>
              <a:cs typeface="Arial"/>
              <a:sym typeface="Arial"/>
            </a:endParaRPr>
          </a:p>
          <a:p>
            <a:pPr marL="457200" lvl="0" indent="-323850" algn="l" rtl="0">
              <a:lnSpc>
                <a:spcPct val="115000"/>
              </a:lnSpc>
              <a:spcBef>
                <a:spcPts val="0"/>
              </a:spcBef>
              <a:spcAft>
                <a:spcPts val="0"/>
              </a:spcAft>
              <a:buSzPts val="1500"/>
              <a:buAutoNum type="arabicPeriod"/>
            </a:pPr>
            <a:r>
              <a:rPr lang="en">
                <a:latin typeface="Arial"/>
                <a:ea typeface="Arial"/>
                <a:cs typeface="Arial"/>
                <a:sym typeface="Arial"/>
              </a:rPr>
              <a:t>Data scope is rolling 3 years</a:t>
            </a:r>
            <a:endParaRPr>
              <a:latin typeface="Arial"/>
              <a:ea typeface="Arial"/>
              <a:cs typeface="Arial"/>
              <a:sym typeface="Arial"/>
            </a:endParaRPr>
          </a:p>
          <a:p>
            <a:pPr marL="457200" lvl="0" indent="-323850" algn="l" rtl="0">
              <a:lnSpc>
                <a:spcPct val="115000"/>
              </a:lnSpc>
              <a:spcBef>
                <a:spcPts val="0"/>
              </a:spcBef>
              <a:spcAft>
                <a:spcPts val="0"/>
              </a:spcAft>
              <a:buSzPts val="1500"/>
              <a:buAutoNum type="arabicPeriod"/>
            </a:pPr>
            <a:r>
              <a:rPr lang="en">
                <a:latin typeface="Arial"/>
                <a:ea typeface="Arial"/>
                <a:cs typeface="Arial"/>
                <a:sym typeface="Arial"/>
              </a:rPr>
              <a:t>Countries: Kenya, Rwanda, Uganda, Goma</a:t>
            </a:r>
            <a:endParaRPr>
              <a:latin typeface="Arial"/>
              <a:ea typeface="Arial"/>
              <a:cs typeface="Arial"/>
              <a:sym typeface="Arial"/>
            </a:endParaRPr>
          </a:p>
          <a:p>
            <a:pPr marL="457200" lvl="0" indent="-323850" algn="l" rtl="0">
              <a:lnSpc>
                <a:spcPct val="115000"/>
              </a:lnSpc>
              <a:spcBef>
                <a:spcPts val="0"/>
              </a:spcBef>
              <a:spcAft>
                <a:spcPts val="0"/>
              </a:spcAft>
              <a:buSzPts val="1500"/>
              <a:buAutoNum type="arabicPeriod"/>
            </a:pPr>
            <a:r>
              <a:rPr lang="en">
                <a:latin typeface="Arial"/>
                <a:ea typeface="Arial"/>
                <a:cs typeface="Arial"/>
                <a:sym typeface="Arial"/>
              </a:rPr>
              <a:t>Positive water production</a:t>
            </a:r>
            <a:endParaRPr>
              <a:latin typeface="Arial"/>
              <a:ea typeface="Arial"/>
              <a:cs typeface="Arial"/>
              <a:sym typeface="Arial"/>
            </a:endParaRPr>
          </a:p>
          <a:p>
            <a:pPr marL="0" lvl="0" indent="0" algn="l" rtl="0">
              <a:spcBef>
                <a:spcPts val="1400"/>
              </a:spcBef>
              <a:spcAft>
                <a:spcPts val="0"/>
              </a:spcAft>
              <a:buNone/>
            </a:pPr>
            <a:endParaRPr>
              <a:latin typeface="Arial"/>
              <a:ea typeface="Arial"/>
              <a:cs typeface="Arial"/>
              <a:sym typeface="Arial"/>
            </a:endParaRPr>
          </a:p>
        </p:txBody>
      </p:sp>
      <p:sp>
        <p:nvSpPr>
          <p:cNvPr id="233" name="Google Shape;233;p34"/>
          <p:cNvSpPr txBox="1">
            <a:spLocks noGrp="1"/>
          </p:cNvSpPr>
          <p:nvPr>
            <p:ph type="body" idx="2"/>
          </p:nvPr>
        </p:nvSpPr>
        <p:spPr>
          <a:xfrm>
            <a:off x="4922725" y="2007400"/>
            <a:ext cx="3752700" cy="2698200"/>
          </a:xfrm>
          <a:prstGeom prst="rect">
            <a:avLst/>
          </a:prstGeom>
        </p:spPr>
        <p:txBody>
          <a:bodyPr spcFirstLastPara="1" wrap="square" lIns="0" tIns="34275" rIns="68575" bIns="34275" anchor="t" anchorCtr="0">
            <a:normAutofit/>
          </a:bodyPr>
          <a:lstStyle/>
          <a:p>
            <a:pPr marL="0" lvl="0" indent="0" algn="l" rtl="0">
              <a:lnSpc>
                <a:spcPct val="115000"/>
              </a:lnSpc>
              <a:spcBef>
                <a:spcPts val="1400"/>
              </a:spcBef>
              <a:spcAft>
                <a:spcPts val="0"/>
              </a:spcAft>
              <a:buNone/>
            </a:pPr>
            <a:r>
              <a:rPr lang="en" b="1">
                <a:latin typeface="Arial"/>
                <a:ea typeface="Arial"/>
                <a:cs typeface="Arial"/>
                <a:sym typeface="Arial"/>
              </a:rPr>
              <a:t>Health Data</a:t>
            </a:r>
            <a:endParaRPr b="1">
              <a:latin typeface="Arial"/>
              <a:ea typeface="Arial"/>
              <a:cs typeface="Arial"/>
              <a:sym typeface="Arial"/>
            </a:endParaRPr>
          </a:p>
          <a:p>
            <a:pPr marL="457200" lvl="0" indent="-323850" algn="l" rtl="0">
              <a:lnSpc>
                <a:spcPct val="115000"/>
              </a:lnSpc>
              <a:spcBef>
                <a:spcPts val="1400"/>
              </a:spcBef>
              <a:spcAft>
                <a:spcPts val="0"/>
              </a:spcAft>
              <a:buSzPts val="1500"/>
              <a:buAutoNum type="arabicPeriod"/>
            </a:pPr>
            <a:r>
              <a:rPr lang="en">
                <a:latin typeface="Arial"/>
                <a:ea typeface="Arial"/>
                <a:cs typeface="Arial"/>
                <a:sym typeface="Arial"/>
              </a:rPr>
              <a:t>Clean Franchise Names</a:t>
            </a:r>
            <a:endParaRPr>
              <a:latin typeface="Arial"/>
              <a:ea typeface="Arial"/>
              <a:cs typeface="Arial"/>
              <a:sym typeface="Arial"/>
            </a:endParaRPr>
          </a:p>
          <a:p>
            <a:pPr marL="457200" lvl="0" indent="-323850" algn="l" rtl="0">
              <a:lnSpc>
                <a:spcPct val="115000"/>
              </a:lnSpc>
              <a:spcBef>
                <a:spcPts val="0"/>
              </a:spcBef>
              <a:spcAft>
                <a:spcPts val="0"/>
              </a:spcAft>
              <a:buSzPts val="1500"/>
              <a:buAutoNum type="arabicPeriod"/>
            </a:pPr>
            <a:r>
              <a:rPr lang="en">
                <a:latin typeface="Arial"/>
                <a:ea typeface="Arial"/>
                <a:cs typeface="Arial"/>
                <a:sym typeface="Arial"/>
              </a:rPr>
              <a:t>Sales and Expenses to USD</a:t>
            </a:r>
            <a:endParaRPr>
              <a:latin typeface="Arial"/>
              <a:ea typeface="Arial"/>
              <a:cs typeface="Arial"/>
              <a:sym typeface="Arial"/>
            </a:endParaRPr>
          </a:p>
          <a:p>
            <a:pPr marL="457200" lvl="0" indent="-323850" algn="l" rtl="0">
              <a:lnSpc>
                <a:spcPct val="115000"/>
              </a:lnSpc>
              <a:spcBef>
                <a:spcPts val="0"/>
              </a:spcBef>
              <a:spcAft>
                <a:spcPts val="0"/>
              </a:spcAft>
              <a:buSzPts val="1500"/>
              <a:buAutoNum type="arabicPeriod"/>
            </a:pPr>
            <a:r>
              <a:rPr lang="en">
                <a:latin typeface="Arial"/>
                <a:ea typeface="Arial"/>
                <a:cs typeface="Arial"/>
                <a:sym typeface="Arial"/>
              </a:rPr>
              <a:t>Outlier elimination:</a:t>
            </a:r>
            <a:endParaRPr>
              <a:latin typeface="Arial"/>
              <a:ea typeface="Arial"/>
              <a:cs typeface="Arial"/>
              <a:sym typeface="Arial"/>
            </a:endParaRPr>
          </a:p>
          <a:p>
            <a:pPr marL="914400" lvl="1" indent="-323850" algn="l" rtl="0">
              <a:lnSpc>
                <a:spcPct val="115000"/>
              </a:lnSpc>
              <a:spcBef>
                <a:spcPts val="0"/>
              </a:spcBef>
              <a:spcAft>
                <a:spcPts val="0"/>
              </a:spcAft>
              <a:buSzPts val="1500"/>
              <a:buAutoNum type="alphaLcPeriod"/>
            </a:pPr>
            <a:r>
              <a:rPr lang="en">
                <a:latin typeface="Arial"/>
                <a:ea typeface="Arial"/>
                <a:cs typeface="Arial"/>
                <a:sym typeface="Arial"/>
              </a:rPr>
              <a:t>Hygiene Audit score</a:t>
            </a:r>
            <a:endParaRPr>
              <a:latin typeface="Arial"/>
              <a:ea typeface="Arial"/>
              <a:cs typeface="Arial"/>
              <a:sym typeface="Arial"/>
            </a:endParaRPr>
          </a:p>
          <a:p>
            <a:pPr marL="914400" lvl="1" indent="-323850" algn="l" rtl="0">
              <a:lnSpc>
                <a:spcPct val="115000"/>
              </a:lnSpc>
              <a:spcBef>
                <a:spcPts val="0"/>
              </a:spcBef>
              <a:spcAft>
                <a:spcPts val="0"/>
              </a:spcAft>
              <a:buSzPts val="1500"/>
              <a:buAutoNum type="alphaLcPeriod"/>
            </a:pPr>
            <a:r>
              <a:rPr lang="en">
                <a:latin typeface="Arial"/>
                <a:ea typeface="Arial"/>
                <a:cs typeface="Arial"/>
                <a:sym typeface="Arial"/>
              </a:rPr>
              <a:t>P&amp;Q score</a:t>
            </a:r>
            <a:endParaRPr>
              <a:latin typeface="Arial"/>
              <a:ea typeface="Arial"/>
              <a:cs typeface="Arial"/>
              <a:sym typeface="Arial"/>
            </a:endParaRPr>
          </a:p>
          <a:p>
            <a:pPr marL="914400" lvl="1" indent="-323850" algn="l" rtl="0">
              <a:lnSpc>
                <a:spcPct val="115000"/>
              </a:lnSpc>
              <a:spcBef>
                <a:spcPts val="0"/>
              </a:spcBef>
              <a:spcAft>
                <a:spcPts val="0"/>
              </a:spcAft>
              <a:buSzPts val="1500"/>
              <a:buAutoNum type="alphaLcPeriod"/>
            </a:pPr>
            <a:r>
              <a:rPr lang="en">
                <a:latin typeface="Arial"/>
                <a:ea typeface="Arial"/>
                <a:cs typeface="Arial"/>
                <a:sym typeface="Arial"/>
              </a:rPr>
              <a:t>Retailer Satisfaction score</a:t>
            </a:r>
            <a:endParaRPr>
              <a:latin typeface="Arial"/>
              <a:ea typeface="Arial"/>
              <a:cs typeface="Arial"/>
              <a:sym typeface="Arial"/>
            </a:endParaRPr>
          </a:p>
          <a:p>
            <a:pPr marL="914400" lvl="1" indent="-323850" algn="l" rtl="0">
              <a:lnSpc>
                <a:spcPct val="115000"/>
              </a:lnSpc>
              <a:spcBef>
                <a:spcPts val="0"/>
              </a:spcBef>
              <a:spcAft>
                <a:spcPts val="0"/>
              </a:spcAft>
              <a:buSzPts val="1500"/>
              <a:buAutoNum type="alphaLcPeriod"/>
            </a:pPr>
            <a:r>
              <a:rPr lang="en">
                <a:latin typeface="Arial"/>
                <a:ea typeface="Arial"/>
                <a:cs typeface="Arial"/>
                <a:sym typeface="Arial"/>
              </a:rPr>
              <a:t>Retailer Branding score</a:t>
            </a:r>
            <a:endParaRPr>
              <a:latin typeface="Arial"/>
              <a:ea typeface="Arial"/>
              <a:cs typeface="Arial"/>
              <a:sym typeface="Arial"/>
            </a:endParaRPr>
          </a:p>
        </p:txBody>
      </p:sp>
      <p:sp>
        <p:nvSpPr>
          <p:cNvPr id="234" name="Google Shape;234;p34"/>
          <p:cNvSpPr txBox="1"/>
          <p:nvPr/>
        </p:nvSpPr>
        <p:spPr>
          <a:xfrm>
            <a:off x="1122050" y="4431875"/>
            <a:ext cx="5660100" cy="51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a:solidFill>
                  <a:schemeClr val="dk1"/>
                </a:solidFill>
              </a:rPr>
              <a:t>Merged both data based on Franchise ID</a:t>
            </a:r>
            <a:endParaRPr sz="1500">
              <a:solidFill>
                <a:schemeClr val="dk1"/>
              </a:solidFill>
            </a:endParaRPr>
          </a:p>
        </p:txBody>
      </p:sp>
      <p:sp>
        <p:nvSpPr>
          <p:cNvPr id="235" name="Google Shape;235;p34"/>
          <p:cNvSpPr/>
          <p:nvPr/>
        </p:nvSpPr>
        <p:spPr>
          <a:xfrm>
            <a:off x="1928225" y="4567050"/>
            <a:ext cx="272100" cy="152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5"/>
          <p:cNvSpPr txBox="1">
            <a:spLocks noGrp="1"/>
          </p:cNvSpPr>
          <p:nvPr>
            <p:ph type="title"/>
          </p:nvPr>
        </p:nvSpPr>
        <p:spPr>
          <a:xfrm>
            <a:off x="445770" y="148806"/>
            <a:ext cx="8229600" cy="1180738"/>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Clr>
                <a:schemeClr val="dk1"/>
              </a:buClr>
              <a:buSzPts val="3300"/>
              <a:buFont typeface="Franklin Gothic"/>
              <a:buNone/>
            </a:pPr>
            <a:r>
              <a:rPr lang="en" sz="3000">
                <a:latin typeface="Arial"/>
                <a:ea typeface="Arial"/>
                <a:cs typeface="Arial"/>
                <a:sym typeface="Arial"/>
              </a:rPr>
              <a:t>Insights from EDA</a:t>
            </a:r>
            <a:endParaRPr sz="3000">
              <a:latin typeface="Arial"/>
              <a:ea typeface="Arial"/>
              <a:cs typeface="Arial"/>
              <a:sym typeface="Arial"/>
            </a:endParaRPr>
          </a:p>
        </p:txBody>
      </p:sp>
      <p:sp>
        <p:nvSpPr>
          <p:cNvPr id="242" name="Google Shape;242;p35"/>
          <p:cNvSpPr txBox="1">
            <a:spLocks noGrp="1"/>
          </p:cNvSpPr>
          <p:nvPr>
            <p:ph type="body" idx="1"/>
          </p:nvPr>
        </p:nvSpPr>
        <p:spPr>
          <a:xfrm>
            <a:off x="381000" y="3390375"/>
            <a:ext cx="8229600" cy="30885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0"/>
              </a:spcBef>
              <a:spcAft>
                <a:spcPts val="0"/>
              </a:spcAft>
              <a:buNone/>
            </a:pPr>
            <a:endParaRPr b="1">
              <a:latin typeface="Arial"/>
              <a:ea typeface="Arial"/>
              <a:cs typeface="Arial"/>
              <a:sym typeface="Arial"/>
            </a:endParaRPr>
          </a:p>
          <a:p>
            <a:pPr marL="457200" lvl="0" indent="-323850" algn="l" rtl="0">
              <a:lnSpc>
                <a:spcPct val="100000"/>
              </a:lnSpc>
              <a:spcBef>
                <a:spcPts val="0"/>
              </a:spcBef>
              <a:spcAft>
                <a:spcPts val="0"/>
              </a:spcAft>
              <a:buClr>
                <a:schemeClr val="dk1"/>
              </a:buClr>
              <a:buSzPts val="1500"/>
              <a:buFont typeface="Arial"/>
              <a:buChar char="●"/>
            </a:pPr>
            <a:r>
              <a:rPr lang="en">
                <a:latin typeface="Arial"/>
                <a:ea typeface="Arial"/>
                <a:cs typeface="Arial"/>
                <a:sym typeface="Arial"/>
              </a:rPr>
              <a:t>The average number of liters produced per month across all franchises is approximately 66,669, with a median of 53,823 liters. High variation with minimum production as low as 20 liters and maximum production as high as 386,162 liters.</a:t>
            </a:r>
            <a:endParaRPr>
              <a:latin typeface="Arial"/>
              <a:ea typeface="Arial"/>
              <a:cs typeface="Arial"/>
              <a:sym typeface="Arial"/>
            </a:endParaRPr>
          </a:p>
          <a:p>
            <a:pPr marL="457200" lvl="0" indent="-323850" algn="l" rtl="0">
              <a:lnSpc>
                <a:spcPct val="100000"/>
              </a:lnSpc>
              <a:spcBef>
                <a:spcPts val="0"/>
              </a:spcBef>
              <a:spcAft>
                <a:spcPts val="0"/>
              </a:spcAft>
              <a:buClr>
                <a:schemeClr val="dk1"/>
              </a:buClr>
              <a:buSzPts val="1500"/>
              <a:buFont typeface="Arial"/>
              <a:buChar char="●"/>
            </a:pPr>
            <a:r>
              <a:rPr lang="en">
                <a:latin typeface="Arial"/>
                <a:ea typeface="Arial"/>
                <a:cs typeface="Arial"/>
                <a:sym typeface="Arial"/>
              </a:rPr>
              <a:t>Adjusted expenses range from 0 to $817,105, with a median value of $3,900 and a mean value of $38,047, indicating significant variability in expenditure levels across franchises</a:t>
            </a:r>
            <a:endParaRPr>
              <a:latin typeface="Arial"/>
              <a:ea typeface="Arial"/>
              <a:cs typeface="Arial"/>
              <a:sym typeface="Arial"/>
            </a:endParaRPr>
          </a:p>
          <a:p>
            <a:pPr marL="457200" lvl="0" indent="0" algn="l" rtl="0">
              <a:lnSpc>
                <a:spcPct val="100000"/>
              </a:lnSpc>
              <a:spcBef>
                <a:spcPts val="0"/>
              </a:spcBef>
              <a:spcAft>
                <a:spcPts val="0"/>
              </a:spcAft>
              <a:buNone/>
            </a:pPr>
            <a:endParaRPr>
              <a:latin typeface="Arial"/>
              <a:ea typeface="Arial"/>
              <a:cs typeface="Arial"/>
              <a:sym typeface="Arial"/>
            </a:endParaRPr>
          </a:p>
        </p:txBody>
      </p:sp>
      <p:pic>
        <p:nvPicPr>
          <p:cNvPr id="243" name="Google Shape;243;p35"/>
          <p:cNvPicPr preferRelativeResize="0"/>
          <p:nvPr/>
        </p:nvPicPr>
        <p:blipFill>
          <a:blip r:embed="rId3">
            <a:alphaModFix/>
          </a:blip>
          <a:stretch>
            <a:fillRect/>
          </a:stretch>
        </p:blipFill>
        <p:spPr>
          <a:xfrm>
            <a:off x="285750" y="1709825"/>
            <a:ext cx="8389625" cy="1827475"/>
          </a:xfrm>
          <a:prstGeom prst="rect">
            <a:avLst/>
          </a:prstGeom>
          <a:noFill/>
          <a:ln>
            <a:noFill/>
          </a:ln>
        </p:spPr>
      </p:pic>
      <p:sp>
        <p:nvSpPr>
          <p:cNvPr id="244" name="Google Shape;244;p35"/>
          <p:cNvSpPr txBox="1"/>
          <p:nvPr/>
        </p:nvSpPr>
        <p:spPr>
          <a:xfrm>
            <a:off x="5915025" y="3198000"/>
            <a:ext cx="3000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dk1"/>
                </a:solidFill>
              </a:rPr>
              <a:t>Total franchises : 156</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1701</Words>
  <Application>Microsoft Office PowerPoint</Application>
  <PresentationFormat>On-screen Show (16:9)</PresentationFormat>
  <Paragraphs>168</Paragraphs>
  <Slides>21</Slides>
  <Notes>21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Franklin Gothic</vt:lpstr>
      <vt:lpstr>Times New Roman</vt:lpstr>
      <vt:lpstr>Arial</vt:lpstr>
      <vt:lpstr>Libre Franklin</vt:lpstr>
      <vt:lpstr>Simple Light</vt:lpstr>
      <vt:lpstr>Custom</vt:lpstr>
      <vt:lpstr>JIBU - CLV </vt:lpstr>
      <vt:lpstr>Industry Overview</vt:lpstr>
      <vt:lpstr>About the company</vt:lpstr>
      <vt:lpstr>About the company</vt:lpstr>
      <vt:lpstr>Jibu Ecosystem</vt:lpstr>
      <vt:lpstr>Competitive Landscape</vt:lpstr>
      <vt:lpstr>Data Selection</vt:lpstr>
      <vt:lpstr>Data Cleaning and Merging</vt:lpstr>
      <vt:lpstr>Insights from EDA</vt:lpstr>
      <vt:lpstr>Insights from EDA</vt:lpstr>
      <vt:lpstr>Insights from EDA</vt:lpstr>
      <vt:lpstr>Insights from EDA</vt:lpstr>
      <vt:lpstr>RFM Transformation</vt:lpstr>
      <vt:lpstr>Customer Clustering</vt:lpstr>
      <vt:lpstr>Final Clusters</vt:lpstr>
      <vt:lpstr>CLV Calculations</vt:lpstr>
      <vt:lpstr>CLV Calculations </vt:lpstr>
      <vt:lpstr>CLV Summary by Clusters</vt:lpstr>
      <vt:lpstr>Drivers of CLV</vt:lpstr>
      <vt:lpstr>Conclusion and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khushboo surana</cp:lastModifiedBy>
  <cp:revision>1</cp:revision>
  <dcterms:modified xsi:type="dcterms:W3CDTF">2025-02-21T19:16:00Z</dcterms:modified>
</cp:coreProperties>
</file>