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sultant.ru/document/cons_doc_LAW_61798/" TargetMode="External"/><Relationship Id="rId2" Type="http://schemas.openxmlformats.org/officeDocument/2006/relationships/hyperlink" Target="http://www.consultant.ru/document/cons_doc_LAW_14017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nsultant.ru/document/cons_doc_LAW_618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ant.ru/products/ipo/prime/doc/71621568/" TargetMode="External"/><Relationship Id="rId2" Type="http://schemas.openxmlformats.org/officeDocument/2006/relationships/hyperlink" Target="https://base.garant.ru/7177001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ant.ru/products/ipo/prime/doc/7059034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tech47.mskobr.ru/files/documents/base_docs/&#1084;&#1077;&#1090;&#1086;&#1076;_&#1088;&#1077;&#1082;&#1086;&#1084;_BK-1013_06.pdf" TargetMode="External"/><Relationship Id="rId2" Type="http://schemas.openxmlformats.org/officeDocument/2006/relationships/hyperlink" Target="https://base.garant.ru/70706932/89300effb84a59912210b23abe10a68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ntd.ru/document/1200053104" TargetMode="External"/><Relationship Id="rId3" Type="http://schemas.openxmlformats.org/officeDocument/2006/relationships/hyperlink" Target="https://docs.cntd.ru/document/1200063713" TargetMode="External"/><Relationship Id="rId7" Type="http://schemas.openxmlformats.org/officeDocument/2006/relationships/hyperlink" Target="https://docs.cntd.ru/document/1200052738" TargetMode="External"/><Relationship Id="rId2" Type="http://schemas.openxmlformats.org/officeDocument/2006/relationships/hyperlink" Target="https://docs.cntd.ru/document/12001047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ntd.ru/document/1200052737" TargetMode="External"/><Relationship Id="rId11" Type="http://schemas.openxmlformats.org/officeDocument/2006/relationships/hyperlink" Target="https://docs.cntd.ru/document/1200107223" TargetMode="External"/><Relationship Id="rId5" Type="http://schemas.openxmlformats.org/officeDocument/2006/relationships/hyperlink" Target="https://docs.cntd.ru/document/1200053103" TargetMode="External"/><Relationship Id="rId10" Type="http://schemas.openxmlformats.org/officeDocument/2006/relationships/hyperlink" Target="https://docs.cntd.ru/document/1200108264" TargetMode="External"/><Relationship Id="rId4" Type="http://schemas.openxmlformats.org/officeDocument/2006/relationships/hyperlink" Target="https://docs.cntd.ru/document/1200052736" TargetMode="External"/><Relationship Id="rId9" Type="http://schemas.openxmlformats.org/officeDocument/2006/relationships/hyperlink" Target="https://docs.cntd.ru/document/12000821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470025"/>
          </a:xfrm>
        </p:spPr>
        <p:txBody>
          <a:bodyPr/>
          <a:lstStyle/>
          <a:p>
            <a:r>
              <a:rPr lang="ru-RU" b="1" dirty="0" smtClean="0">
                <a:latin typeface="Bahnschrift Light Condensed" pitchFamily="34" charset="0"/>
              </a:rPr>
              <a:t>Электронное обучение: стандарты и правовая база</a:t>
            </a:r>
            <a:endParaRPr lang="ru-RU" b="1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Bahnschrift Light Condensed" pitchFamily="34" charset="0"/>
              </a:rPr>
              <a:t>Федеральные законы</a:t>
            </a:r>
            <a:endParaRPr lang="ru-RU" b="1" dirty="0">
              <a:latin typeface="Bahnschrift Light 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ahnschrift Light Condensed" pitchFamily="34" charset="0"/>
              </a:rPr>
              <a:t>Федеральный закон от 29.12.2012 </a:t>
            </a:r>
            <a:r>
              <a:rPr lang="ru-RU" dirty="0">
                <a:latin typeface="Bahnschrift Light Condensed" pitchFamily="34" charset="0"/>
                <a:hlinkClick r:id="rId2"/>
              </a:rPr>
              <a:t>№ 273-ФЗ </a:t>
            </a:r>
            <a:r>
              <a:rPr lang="ru-RU" dirty="0">
                <a:latin typeface="Bahnschrift Light Condensed" pitchFamily="34" charset="0"/>
              </a:rPr>
              <a:t>"Об образовании в </a:t>
            </a:r>
            <a:r>
              <a:rPr lang="ru-RU" dirty="0" smtClean="0">
                <a:latin typeface="Bahnschrift Light Condensed" pitchFamily="34" charset="0"/>
              </a:rPr>
              <a:t>Российской Федерации".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  <a:p>
            <a:r>
              <a:rPr lang="ru-RU" dirty="0" smtClean="0">
                <a:latin typeface="Bahnschrift Light Condensed" pitchFamily="34" charset="0"/>
              </a:rPr>
              <a:t>Федеральный </a:t>
            </a:r>
            <a:r>
              <a:rPr lang="ru-RU" dirty="0">
                <a:latin typeface="Bahnschrift Light Condensed" pitchFamily="34" charset="0"/>
              </a:rPr>
              <a:t>закон от 27.07.2006г. </a:t>
            </a:r>
            <a:r>
              <a:rPr lang="ru-RU" dirty="0">
                <a:latin typeface="Bahnschrift Light Condensed" pitchFamily="34" charset="0"/>
                <a:hlinkClick r:id="rId3"/>
              </a:rPr>
              <a:t>№ 149-ФЗ </a:t>
            </a:r>
            <a:r>
              <a:rPr lang="ru-RU" dirty="0">
                <a:latin typeface="Bahnschrift Light Condensed" pitchFamily="34" charset="0"/>
              </a:rPr>
              <a:t>«Об </a:t>
            </a:r>
            <a:r>
              <a:rPr lang="ru-RU" dirty="0" smtClean="0">
                <a:latin typeface="Bahnschrift Light Condensed" pitchFamily="34" charset="0"/>
              </a:rPr>
              <a:t>информации, информационных </a:t>
            </a:r>
            <a:r>
              <a:rPr lang="ru-RU" dirty="0">
                <a:latin typeface="Bahnschrift Light Condensed" pitchFamily="34" charset="0"/>
              </a:rPr>
              <a:t>технологиях и о защите информации</a:t>
            </a:r>
            <a:r>
              <a:rPr lang="ru-RU" dirty="0" smtClean="0">
                <a:latin typeface="Bahnschrift Light Condensed" pitchFamily="34" charset="0"/>
              </a:rPr>
              <a:t>».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  <a:p>
            <a:r>
              <a:rPr lang="ru-RU" dirty="0" smtClean="0">
                <a:latin typeface="Bahnschrift Light Condensed" pitchFamily="34" charset="0"/>
              </a:rPr>
              <a:t>Федеральный </a:t>
            </a:r>
            <a:r>
              <a:rPr lang="ru-RU" dirty="0">
                <a:latin typeface="Bahnschrift Light Condensed" pitchFamily="34" charset="0"/>
              </a:rPr>
              <a:t>закон от 27.07.2006г. </a:t>
            </a:r>
            <a:r>
              <a:rPr lang="ru-RU" dirty="0">
                <a:latin typeface="Bahnschrift Light Condensed" pitchFamily="34" charset="0"/>
                <a:hlinkClick r:id="rId4"/>
              </a:rPr>
              <a:t>№ 152-ФЗ </a:t>
            </a:r>
            <a:r>
              <a:rPr lang="ru-RU" dirty="0">
                <a:latin typeface="Bahnschrift Light Condensed" pitchFamily="34" charset="0"/>
              </a:rPr>
              <a:t>«О персональных данных».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918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Light Condensed" pitchFamily="34" charset="0"/>
              </a:rPr>
              <a:t>Приказы Министерства образования и науки</a:t>
            </a:r>
            <a:endParaRPr lang="ru-RU" b="1" dirty="0">
              <a:latin typeface="Bahnschrift Light 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Bahnschrift Light Condensed" pitchFamily="34" charset="0"/>
              </a:rPr>
              <a:t>Приказ Министерства образования и науки Российской Федерации от 23 </a:t>
            </a:r>
            <a:r>
              <a:rPr lang="ru-RU" dirty="0" smtClean="0">
                <a:latin typeface="Bahnschrift Light Condensed" pitchFamily="34" charset="0"/>
              </a:rPr>
              <a:t>августа 2017 </a:t>
            </a:r>
            <a:r>
              <a:rPr lang="ru-RU" dirty="0">
                <a:latin typeface="Bahnschrift Light Condensed" pitchFamily="34" charset="0"/>
              </a:rPr>
              <a:t>г. </a:t>
            </a:r>
            <a:r>
              <a:rPr lang="ru-RU" dirty="0">
                <a:latin typeface="Bahnschrift Light Condensed" pitchFamily="34" charset="0"/>
                <a:hlinkClick r:id="rId2"/>
              </a:rPr>
              <a:t>№ 816 </a:t>
            </a:r>
            <a:r>
              <a:rPr lang="ru-RU" dirty="0">
                <a:latin typeface="Bahnschrift Light Condensed" pitchFamily="34" charset="0"/>
              </a:rPr>
              <a:t>«Об утверждении Порядка применения </a:t>
            </a:r>
            <a:r>
              <a:rPr lang="ru-RU" dirty="0" smtClean="0">
                <a:latin typeface="Bahnschrift Light Condensed" pitchFamily="34" charset="0"/>
              </a:rPr>
              <a:t>организациями, осуществляющими </a:t>
            </a:r>
            <a:r>
              <a:rPr lang="ru-RU" dirty="0">
                <a:latin typeface="Bahnschrift Light Condensed" pitchFamily="34" charset="0"/>
              </a:rPr>
              <a:t>образовательную деятельность, электронного </a:t>
            </a:r>
            <a:r>
              <a:rPr lang="ru-RU" dirty="0" smtClean="0">
                <a:latin typeface="Bahnschrift Light Condensed" pitchFamily="34" charset="0"/>
              </a:rPr>
              <a:t>обучения, дистанционных </a:t>
            </a:r>
            <a:r>
              <a:rPr lang="ru-RU" dirty="0">
                <a:latin typeface="Bahnschrift Light Condensed" pitchFamily="34" charset="0"/>
              </a:rPr>
              <a:t>образовательных технологий при реализации </a:t>
            </a:r>
            <a:r>
              <a:rPr lang="ru-RU" dirty="0" smtClean="0">
                <a:latin typeface="Bahnschrift Light Condensed" pitchFamily="34" charset="0"/>
              </a:rPr>
              <a:t>образовательных программ».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  <a:p>
            <a:r>
              <a:rPr lang="ru-RU" dirty="0" smtClean="0">
                <a:latin typeface="Bahnschrift Light Condensed" pitchFamily="34" charset="0"/>
              </a:rPr>
              <a:t>Приказ </a:t>
            </a:r>
            <a:r>
              <a:rPr lang="ru-RU" dirty="0">
                <a:latin typeface="Bahnschrift Light Condensed" pitchFamily="34" charset="0"/>
              </a:rPr>
              <a:t>Министерства образования и науки РФ от 5 апреля 2017 г. </a:t>
            </a:r>
            <a:r>
              <a:rPr lang="ru-RU" dirty="0">
                <a:latin typeface="Bahnschrift Light Condensed" pitchFamily="34" charset="0"/>
                <a:hlinkClick r:id="rId3"/>
              </a:rPr>
              <a:t>№ 301 </a:t>
            </a:r>
            <a:r>
              <a:rPr lang="ru-RU" dirty="0">
                <a:latin typeface="Bahnschrift Light Condensed" pitchFamily="34" charset="0"/>
              </a:rPr>
              <a:t>«</a:t>
            </a:r>
            <a:r>
              <a:rPr lang="ru-RU" dirty="0" smtClean="0">
                <a:latin typeface="Bahnschrift Light Condensed" pitchFamily="34" charset="0"/>
              </a:rPr>
              <a:t>Об утверждении </a:t>
            </a:r>
            <a:r>
              <a:rPr lang="ru-RU" dirty="0">
                <a:latin typeface="Bahnschrift Light Condensed" pitchFamily="34" charset="0"/>
              </a:rPr>
              <a:t>Порядка организации и осуществления </a:t>
            </a:r>
            <a:r>
              <a:rPr lang="ru-RU" dirty="0" smtClean="0">
                <a:latin typeface="Bahnschrift Light Condensed" pitchFamily="34" charset="0"/>
              </a:rPr>
              <a:t>образовательной деятельности </a:t>
            </a:r>
            <a:r>
              <a:rPr lang="ru-RU" dirty="0">
                <a:latin typeface="Bahnschrift Light Condensed" pitchFamily="34" charset="0"/>
              </a:rPr>
              <a:t>по образовательным программам высшего образования </a:t>
            </a:r>
            <a:r>
              <a:rPr lang="ru-RU" dirty="0" smtClean="0">
                <a:latin typeface="Bahnschrift Light Condensed" pitchFamily="34" charset="0"/>
              </a:rPr>
              <a:t>программам </a:t>
            </a:r>
            <a:r>
              <a:rPr lang="ru-RU" dirty="0" err="1" smtClean="0">
                <a:latin typeface="Bahnschrift Light Condensed" pitchFamily="34" charset="0"/>
              </a:rPr>
              <a:t>бакалавриата</a:t>
            </a:r>
            <a:r>
              <a:rPr lang="ru-RU" dirty="0">
                <a:latin typeface="Bahnschrift Light Condensed" pitchFamily="34" charset="0"/>
              </a:rPr>
              <a:t>, программам </a:t>
            </a:r>
            <a:r>
              <a:rPr lang="ru-RU" dirty="0" err="1">
                <a:latin typeface="Bahnschrift Light Condensed" pitchFamily="34" charset="0"/>
              </a:rPr>
              <a:t>специалитета</a:t>
            </a:r>
            <a:r>
              <a:rPr lang="ru-RU" dirty="0">
                <a:latin typeface="Bahnschrift Light Condensed" pitchFamily="34" charset="0"/>
              </a:rPr>
              <a:t>, программам магистратуры</a:t>
            </a:r>
            <a:r>
              <a:rPr lang="ru-RU" dirty="0" smtClean="0">
                <a:latin typeface="Bahnschrift Light Condensed" pitchFamily="34" charset="0"/>
              </a:rPr>
              <a:t>».</a:t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  <a:p>
            <a:r>
              <a:rPr lang="ru-RU" dirty="0" smtClean="0">
                <a:latin typeface="Bahnschrift Light Condensed" pitchFamily="34" charset="0"/>
              </a:rPr>
              <a:t>Письмо </a:t>
            </a:r>
            <a:r>
              <a:rPr lang="ru-RU" dirty="0">
                <a:latin typeface="Bahnschrift Light Condensed" pitchFamily="34" charset="0"/>
              </a:rPr>
              <a:t>от 24 июня 2014г. </a:t>
            </a:r>
            <a:r>
              <a:rPr lang="ru-RU" dirty="0">
                <a:latin typeface="Bahnschrift Light Condensed" pitchFamily="34" charset="0"/>
                <a:hlinkClick r:id="rId4"/>
              </a:rPr>
              <a:t>№ АК-1666/05 </a:t>
            </a:r>
            <a:r>
              <a:rPr lang="ru-RU" dirty="0">
                <a:latin typeface="Bahnschrift Light Condensed" pitchFamily="34" charset="0"/>
              </a:rPr>
              <a:t>"Об установлении соответствий </a:t>
            </a:r>
            <a:r>
              <a:rPr lang="ru-RU" dirty="0" smtClean="0">
                <a:latin typeface="Bahnschrift Light Condensed" pitchFamily="34" charset="0"/>
              </a:rPr>
              <a:t>при утверждении </a:t>
            </a:r>
            <a:r>
              <a:rPr lang="ru-RU" dirty="0">
                <a:latin typeface="Bahnschrift Light Condensed" pitchFamily="34" charset="0"/>
              </a:rPr>
              <a:t>новых перечней профессий, специальностей и </a:t>
            </a:r>
            <a:r>
              <a:rPr lang="ru-RU" dirty="0" smtClean="0">
                <a:latin typeface="Bahnschrift Light Condensed" pitchFamily="34" charset="0"/>
              </a:rPr>
              <a:t>направлений подготовки </a:t>
            </a:r>
            <a:r>
              <a:rPr lang="ru-RU" dirty="0">
                <a:latin typeface="Bahnschrift Light Condensed" pitchFamily="34" charset="0"/>
              </a:rPr>
              <a:t>указанным в предыдущих перечнях профессий, специальностей </a:t>
            </a:r>
            <a:r>
              <a:rPr lang="ru-RU" dirty="0" smtClean="0">
                <a:latin typeface="Bahnschrift Light Condensed" pitchFamily="34" charset="0"/>
              </a:rPr>
              <a:t>и направлений </a:t>
            </a:r>
            <a:r>
              <a:rPr lang="ru-RU" dirty="0">
                <a:latin typeface="Bahnschrift Light Condensed" pitchFamily="34" charset="0"/>
              </a:rPr>
              <a:t>подготовки".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1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Bahnschrift Light Condensed" pitchFamily="34" charset="0"/>
              </a:rPr>
              <a:t>Рекомендации Министерства образования и науки</a:t>
            </a:r>
            <a:endParaRPr lang="ru-RU" b="1" dirty="0">
              <a:latin typeface="Bahnschrift Light 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Bahnschrift Light Condensed" pitchFamily="34" charset="0"/>
                <a:hlinkClick r:id="rId2"/>
              </a:rPr>
              <a:t>Методические рекомендации по использованию электронного </a:t>
            </a:r>
            <a:r>
              <a:rPr lang="ru-RU" dirty="0" smtClean="0">
                <a:latin typeface="Bahnschrift Light Condensed" pitchFamily="34" charset="0"/>
                <a:hlinkClick r:id="rId2"/>
              </a:rPr>
              <a:t>обучения, дистанционных </a:t>
            </a:r>
            <a:r>
              <a:rPr lang="ru-RU" dirty="0">
                <a:latin typeface="Bahnschrift Light Condensed" pitchFamily="34" charset="0"/>
                <a:hlinkClick r:id="rId2"/>
              </a:rPr>
              <a:t>образовательных технологий при </a:t>
            </a:r>
            <a:r>
              <a:rPr lang="ru-RU" dirty="0" smtClean="0">
                <a:latin typeface="Bahnschrift Light Condensed" pitchFamily="34" charset="0"/>
                <a:hlinkClick r:id="rId2"/>
              </a:rPr>
              <a:t>реализации дополнительных </a:t>
            </a:r>
            <a:r>
              <a:rPr lang="ru-RU" dirty="0">
                <a:latin typeface="Bahnschrift Light Condensed" pitchFamily="34" charset="0"/>
                <a:hlinkClick r:id="rId2"/>
              </a:rPr>
              <a:t>профессиональных образовательных программ</a:t>
            </a:r>
            <a:r>
              <a:rPr lang="ru-RU" dirty="0" smtClean="0">
                <a:latin typeface="Bahnschrift Light Condensed" pitchFamily="34" charset="0"/>
                <a:hlinkClick r:id="rId2"/>
              </a:rPr>
              <a:t>.</a:t>
            </a:r>
            <a:r>
              <a:rPr lang="ru-RU" dirty="0" smtClean="0">
                <a:latin typeface="Bahnschrift Light Condensed" pitchFamily="34" charset="0"/>
              </a:rPr>
              <a:t/>
            </a:r>
            <a:br>
              <a:rPr lang="ru-RU" dirty="0" smtClean="0">
                <a:latin typeface="Bahnschrift Light Condensed" pitchFamily="34" charset="0"/>
              </a:rPr>
            </a:br>
            <a:endParaRPr lang="ru-RU" dirty="0">
              <a:latin typeface="Bahnschrift Light Condensed" pitchFamily="34" charset="0"/>
            </a:endParaRPr>
          </a:p>
          <a:p>
            <a:r>
              <a:rPr lang="ru-RU" dirty="0" smtClean="0">
                <a:latin typeface="Bahnschrift Light Condensed" pitchFamily="34" charset="0"/>
                <a:hlinkClick r:id="rId3"/>
              </a:rPr>
              <a:t>Методические </a:t>
            </a:r>
            <a:r>
              <a:rPr lang="ru-RU" dirty="0">
                <a:latin typeface="Bahnschrift Light Condensed" pitchFamily="34" charset="0"/>
                <a:hlinkClick r:id="rId3"/>
              </a:rPr>
              <a:t>рекомендации по реализации дополнительных </a:t>
            </a:r>
            <a:r>
              <a:rPr lang="ru-RU" dirty="0" smtClean="0">
                <a:latin typeface="Bahnschrift Light Condensed" pitchFamily="34" charset="0"/>
                <a:hlinkClick r:id="rId3"/>
              </a:rPr>
              <a:t>профессиональных программ </a:t>
            </a:r>
            <a:r>
              <a:rPr lang="ru-RU" dirty="0">
                <a:latin typeface="Bahnschrift Light Condensed" pitchFamily="34" charset="0"/>
                <a:hlinkClick r:id="rId3"/>
              </a:rPr>
              <a:t>с использованием дистанционных образовательных </a:t>
            </a:r>
            <a:r>
              <a:rPr lang="ru-RU" dirty="0" smtClean="0">
                <a:latin typeface="Bahnschrift Light Condensed" pitchFamily="34" charset="0"/>
                <a:hlinkClick r:id="rId3"/>
              </a:rPr>
              <a:t>технологий, электронного </a:t>
            </a:r>
            <a:r>
              <a:rPr lang="ru-RU" dirty="0">
                <a:latin typeface="Bahnschrift Light Condensed" pitchFamily="34" charset="0"/>
                <a:hlinkClick r:id="rId3"/>
              </a:rPr>
              <a:t>обучения и в сетевой форме (от 21.04.2015 г. № ВК-1013/06</a:t>
            </a:r>
            <a:r>
              <a:rPr lang="ru-RU" dirty="0" smtClean="0">
                <a:latin typeface="Bahnschrift Light Condensed" pitchFamily="34" charset="0"/>
                <a:hlinkClick r:id="rId3"/>
              </a:rPr>
              <a:t>).</a:t>
            </a:r>
            <a:endParaRPr lang="ru-RU" dirty="0">
              <a:latin typeface="Bahnschrift Light Condensed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2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616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Bahnschrift Light Condensed" pitchFamily="34" charset="0"/>
              </a:rPr>
              <a:t>Нормативные документы</a:t>
            </a:r>
            <a:endParaRPr lang="ru-RU" b="1" dirty="0">
              <a:latin typeface="Bahnschrift Light Condensed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74035"/>
          </a:xfrm>
        </p:spPr>
        <p:txBody>
          <a:bodyPr>
            <a:noAutofit/>
          </a:bodyPr>
          <a:lstStyle/>
          <a:p>
            <a:r>
              <a:rPr lang="ru-RU" sz="1800" dirty="0">
                <a:latin typeface="Bahnschrift Light Condensed" pitchFamily="34" charset="0"/>
                <a:hlinkClick r:id="rId2"/>
              </a:rPr>
              <a:t>ГОСТ 7.0.83-2013 </a:t>
            </a:r>
            <a:r>
              <a:rPr lang="ru-RU" sz="1800" dirty="0">
                <a:latin typeface="Bahnschrift Light Condensed" pitchFamily="34" charset="0"/>
              </a:rPr>
              <a:t>Система стандартов по информации, библиотечному </a:t>
            </a:r>
            <a:r>
              <a:rPr lang="ru-RU" sz="1800" dirty="0" smtClean="0">
                <a:latin typeface="Bahnschrift Light Condensed" pitchFamily="34" charset="0"/>
              </a:rPr>
              <a:t>и издательскому </a:t>
            </a:r>
            <a:r>
              <a:rPr lang="ru-RU" sz="1800" dirty="0">
                <a:latin typeface="Bahnschrift Light Condensed" pitchFamily="34" charset="0"/>
              </a:rPr>
              <a:t>делу. Электронные издания. Основные виды и выходные сведения;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3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3"/>
              </a:rPr>
              <a:t>Р 7.0.5–2008 </a:t>
            </a:r>
            <a:r>
              <a:rPr lang="ru-RU" sz="1800" dirty="0">
                <a:latin typeface="Bahnschrift Light Condensed" pitchFamily="34" charset="0"/>
              </a:rPr>
              <a:t>Система стандартов по информации, библиотечному </a:t>
            </a:r>
            <a:r>
              <a:rPr lang="ru-RU" sz="1800" dirty="0" smtClean="0">
                <a:latin typeface="Bahnschrift Light Condensed" pitchFamily="34" charset="0"/>
              </a:rPr>
              <a:t>и издательскому </a:t>
            </a:r>
            <a:r>
              <a:rPr lang="ru-RU" sz="1800" dirty="0">
                <a:latin typeface="Bahnschrift Light Condensed" pitchFamily="34" charset="0"/>
              </a:rPr>
              <a:t>делу. Библиографическая ссылка. </a:t>
            </a:r>
            <a:r>
              <a:rPr lang="ru-RU" sz="1800" dirty="0" smtClean="0">
                <a:latin typeface="Bahnschrift Light Condensed" pitchFamily="34" charset="0"/>
              </a:rPr>
              <a:t>Общие требования </a:t>
            </a:r>
            <a:r>
              <a:rPr lang="ru-RU" sz="1800" dirty="0">
                <a:latin typeface="Bahnschrift Light Condensed" pitchFamily="34" charset="0"/>
              </a:rPr>
              <a:t>и </a:t>
            </a:r>
            <a:r>
              <a:rPr lang="ru-RU" sz="1800" dirty="0" smtClean="0">
                <a:latin typeface="Bahnschrift Light Condensed" pitchFamily="34" charset="0"/>
              </a:rPr>
              <a:t>правила составления</a:t>
            </a:r>
            <a:r>
              <a:rPr lang="ru-RU" sz="1800" dirty="0">
                <a:latin typeface="Bahnschrift Light Condensed" pitchFamily="34" charset="0"/>
              </a:rPr>
              <a:t>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4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4"/>
              </a:rPr>
              <a:t>Р 52652–2006 </a:t>
            </a:r>
            <a:r>
              <a:rPr lang="ru-RU" sz="1800" dirty="0">
                <a:latin typeface="Bahnschrift Light Condensed" pitchFamily="34" charset="0"/>
              </a:rPr>
              <a:t>Информационно–коммуникационные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Общие положения;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5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5"/>
              </a:rPr>
              <a:t>Р 52653–2006 </a:t>
            </a:r>
            <a:r>
              <a:rPr lang="ru-RU" sz="1800" dirty="0">
                <a:latin typeface="Bahnschrift Light Condensed" pitchFamily="34" charset="0"/>
              </a:rPr>
              <a:t>Информационно–коммуникационные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Термины и определения;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6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6"/>
              </a:rPr>
              <a:t>Р 52655-2006 </a:t>
            </a:r>
            <a:r>
              <a:rPr lang="ru-RU" sz="1800" dirty="0">
                <a:latin typeface="Bahnschrift Light Condensed" pitchFamily="34" charset="0"/>
              </a:rPr>
              <a:t>Информационно-коммуникационные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Интегрированная автоматизированная система </a:t>
            </a:r>
            <a:r>
              <a:rPr lang="ru-RU" sz="1800" dirty="0" smtClean="0">
                <a:latin typeface="Bahnschrift Light Condensed" pitchFamily="34" charset="0"/>
              </a:rPr>
              <a:t>управления учреждением </a:t>
            </a:r>
            <a:r>
              <a:rPr lang="ru-RU" sz="1800" dirty="0">
                <a:latin typeface="Bahnschrift Light Condensed" pitchFamily="34" charset="0"/>
              </a:rPr>
              <a:t>высшего профессионального образования. Общие требования.</a:t>
            </a:r>
          </a:p>
          <a:p>
            <a:r>
              <a:rPr lang="ru-RU" sz="1800" dirty="0" smtClean="0">
                <a:latin typeface="Bahnschrift Light Condensed" pitchFamily="34" charset="0"/>
                <a:hlinkClick r:id="rId7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7"/>
              </a:rPr>
              <a:t>Р </a:t>
            </a:r>
            <a:r>
              <a:rPr lang="ru-RU" sz="1800" dirty="0" smtClean="0">
                <a:latin typeface="Bahnschrift Light Condensed" pitchFamily="34" charset="0"/>
                <a:hlinkClick r:id="rId7"/>
              </a:rPr>
              <a:t>52656-2006 </a:t>
            </a:r>
            <a:r>
              <a:rPr lang="ru-RU" sz="1800" dirty="0">
                <a:latin typeface="Bahnschrift Light Condensed" pitchFamily="34" charset="0"/>
              </a:rPr>
              <a:t>Образовательные интернет-порталы федерального </a:t>
            </a:r>
            <a:r>
              <a:rPr lang="ru-RU" sz="1800" dirty="0" smtClean="0">
                <a:latin typeface="Bahnschrift Light Condensed" pitchFamily="34" charset="0"/>
              </a:rPr>
              <a:t>уровня. Общие </a:t>
            </a:r>
            <a:r>
              <a:rPr lang="ru-RU" sz="1800" dirty="0">
                <a:latin typeface="Bahnschrift Light Condensed" pitchFamily="34" charset="0"/>
              </a:rPr>
              <a:t>требования</a:t>
            </a:r>
          </a:p>
          <a:p>
            <a:r>
              <a:rPr lang="ru-RU" sz="1800" dirty="0" smtClean="0">
                <a:latin typeface="Bahnschrift Light Condensed" pitchFamily="34" charset="0"/>
                <a:hlinkClick r:id="rId8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8"/>
              </a:rPr>
              <a:t>Р </a:t>
            </a:r>
            <a:r>
              <a:rPr lang="ru-RU" sz="1800" dirty="0" smtClean="0">
                <a:latin typeface="Bahnschrift Light Condensed" pitchFamily="34" charset="0"/>
                <a:hlinkClick r:id="rId8"/>
              </a:rPr>
              <a:t>52657-2006 </a:t>
            </a:r>
            <a:r>
              <a:rPr lang="ru-RU" sz="1800" dirty="0">
                <a:latin typeface="Bahnschrift Light Condensed" pitchFamily="34" charset="0"/>
              </a:rPr>
              <a:t>Информационно-коммуникационные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Образовательные интернет-порталы федерального </a:t>
            </a:r>
            <a:r>
              <a:rPr lang="ru-RU" sz="1800" dirty="0" smtClean="0">
                <a:latin typeface="Bahnschrift Light Condensed" pitchFamily="34" charset="0"/>
              </a:rPr>
              <a:t>уровня. Рубрикация </a:t>
            </a:r>
            <a:r>
              <a:rPr lang="ru-RU" sz="1800" dirty="0">
                <a:latin typeface="Bahnschrift Light Condensed" pitchFamily="34" charset="0"/>
              </a:rPr>
              <a:t>информационных ресурсов</a:t>
            </a:r>
          </a:p>
          <a:p>
            <a:r>
              <a:rPr lang="ru-RU" sz="1800" dirty="0" smtClean="0">
                <a:latin typeface="Bahnschrift Light Condensed" pitchFamily="34" charset="0"/>
                <a:hlinkClick r:id="rId9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9"/>
              </a:rPr>
              <a:t>Р 53620-2009</a:t>
            </a:r>
            <a:r>
              <a:rPr lang="ru-RU" sz="1800" dirty="0">
                <a:latin typeface="Bahnschrift Light Condensed" pitchFamily="34" charset="0"/>
              </a:rPr>
              <a:t> Информационно-коммуникационные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Электронные образовательные ресурсы. Общие положения;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10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10"/>
              </a:rPr>
              <a:t>Р 55751-2013 </a:t>
            </a:r>
            <a:r>
              <a:rPr lang="ru-RU" sz="1800" dirty="0">
                <a:latin typeface="Bahnschrift Light Condensed" pitchFamily="34" charset="0"/>
              </a:rPr>
              <a:t>Информационно-коммуникационные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Электронные учебно-методические комплексы;</a:t>
            </a:r>
          </a:p>
          <a:p>
            <a:r>
              <a:rPr lang="ru-RU" sz="1800" dirty="0" smtClean="0">
                <a:latin typeface="Bahnschrift Light Condensed" pitchFamily="34" charset="0"/>
                <a:hlinkClick r:id="rId11"/>
              </a:rPr>
              <a:t>ГОСТ </a:t>
            </a:r>
            <a:r>
              <a:rPr lang="ru-RU" sz="1800" dirty="0">
                <a:latin typeface="Bahnschrift Light Condensed" pitchFamily="34" charset="0"/>
                <a:hlinkClick r:id="rId11"/>
              </a:rPr>
              <a:t>Р 55750-2013 </a:t>
            </a:r>
            <a:r>
              <a:rPr lang="ru-RU" sz="1800" dirty="0">
                <a:latin typeface="Bahnschrift Light Condensed" pitchFamily="34" charset="0"/>
              </a:rPr>
              <a:t>Информационно-коммуникационные технологии </a:t>
            </a:r>
            <a:r>
              <a:rPr lang="ru-RU" sz="1800" dirty="0" smtClean="0">
                <a:latin typeface="Bahnschrift Light Condensed" pitchFamily="34" charset="0"/>
              </a:rPr>
              <a:t>в образовании</a:t>
            </a:r>
            <a:r>
              <a:rPr lang="ru-RU" sz="1800" dirty="0">
                <a:latin typeface="Bahnschrift Light Condensed" pitchFamily="34" charset="0"/>
              </a:rPr>
              <a:t>. Метаданные электронных образовательных </a:t>
            </a:r>
            <a:r>
              <a:rPr lang="ru-RU" sz="1800" dirty="0" smtClean="0">
                <a:latin typeface="Bahnschrift Light Condensed" pitchFamily="34" charset="0"/>
              </a:rPr>
              <a:t>ресурсов. Общие </a:t>
            </a:r>
            <a:r>
              <a:rPr lang="ru-RU" sz="1800" dirty="0">
                <a:latin typeface="Bahnschrift Light Condensed" pitchFamily="34" charset="0"/>
              </a:rPr>
              <a:t>положения.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837374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243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Электронное обучение: стандарты и правовая база</vt:lpstr>
      <vt:lpstr>Федеральные законы</vt:lpstr>
      <vt:lpstr>Приказы Министерства образования и науки</vt:lpstr>
      <vt:lpstr>Рекомендации Министерства образования и науки</vt:lpstr>
      <vt:lpstr>Нормативные документы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Электронное обучение: стандарты и правовая база</dc:title>
  <dc:creator>IMPERATOR</dc:creator>
  <cp:lastModifiedBy>Пользователь Windows</cp:lastModifiedBy>
  <cp:revision>7</cp:revision>
  <dcterms:created xsi:type="dcterms:W3CDTF">2021-05-26T17:10:18Z</dcterms:created>
  <dcterms:modified xsi:type="dcterms:W3CDTF">2021-05-26T18:04:35Z</dcterms:modified>
</cp:coreProperties>
</file>