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9" r:id="rId10"/>
    <p:sldId id="264" r:id="rId11"/>
    <p:sldId id="265" r:id="rId12"/>
    <p:sldId id="270" r:id="rId13"/>
    <p:sldId id="271"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7657" y="2221089"/>
            <a:ext cx="8915399" cy="2262781"/>
          </a:xfrm>
        </p:spPr>
        <p:txBody>
          <a:bodyPr>
            <a:normAutofit fontScale="90000"/>
          </a:bodyPr>
          <a:lstStyle/>
          <a:p>
            <a:pPr algn="ctr"/>
            <a:r>
              <a:rPr lang="ru-RU" b="1" dirty="0" smtClean="0"/>
              <a:t>Основы </a:t>
            </a:r>
            <a:r>
              <a:rPr lang="ru-RU" b="1" dirty="0" smtClean="0"/>
              <a:t> </a:t>
            </a:r>
            <a:r>
              <a:rPr lang="ru-RU" b="1" dirty="0" smtClean="0"/>
              <a:t/>
            </a:r>
            <a:br>
              <a:rPr lang="ru-RU" b="1" dirty="0" smtClean="0"/>
            </a:br>
            <a:r>
              <a:rPr lang="ru-RU" b="1" dirty="0" smtClean="0"/>
              <a:t>информационной </a:t>
            </a:r>
            <a:br>
              <a:rPr lang="ru-RU" b="1" dirty="0" smtClean="0"/>
            </a:br>
            <a:r>
              <a:rPr lang="ru-RU" b="1" dirty="0" smtClean="0"/>
              <a:t>безопасности</a:t>
            </a:r>
            <a:r>
              <a:rPr lang="ru-RU" b="1" dirty="0" smtClean="0"/>
              <a:t/>
            </a:r>
            <a:br>
              <a:rPr lang="ru-RU" b="1" dirty="0" smtClean="0"/>
            </a:br>
            <a:endParaRPr lang="ru-RU" b="1" dirty="0"/>
          </a:p>
        </p:txBody>
      </p:sp>
      <p:sp>
        <p:nvSpPr>
          <p:cNvPr id="3" name="Подзаголовок 2"/>
          <p:cNvSpPr>
            <a:spLocks noGrp="1"/>
          </p:cNvSpPr>
          <p:nvPr>
            <p:ph type="subTitle" idx="1"/>
          </p:nvPr>
        </p:nvSpPr>
        <p:spPr/>
        <p:txBody>
          <a:bodyPr>
            <a:normAutofit/>
          </a:bodyPr>
          <a:lstStyle/>
          <a:p>
            <a:r>
              <a:rPr lang="ru-RU" sz="2800" dirty="0" err="1" smtClean="0">
                <a:solidFill>
                  <a:schemeClr val="tx1"/>
                </a:solidFill>
              </a:rPr>
              <a:t>Ржеутская</a:t>
            </a:r>
            <a:r>
              <a:rPr lang="ru-RU" sz="2800" dirty="0" smtClean="0">
                <a:solidFill>
                  <a:schemeClr val="tx1"/>
                </a:solidFill>
              </a:rPr>
              <a:t> Надежда </a:t>
            </a:r>
            <a:r>
              <a:rPr lang="ru-RU" sz="2800" dirty="0" err="1" smtClean="0">
                <a:solidFill>
                  <a:schemeClr val="tx1"/>
                </a:solidFill>
              </a:rPr>
              <a:t>Викентьевна</a:t>
            </a:r>
            <a:endParaRPr lang="ru-RU" sz="2800" dirty="0" smtClean="0">
              <a:solidFill>
                <a:schemeClr val="tx1"/>
              </a:solidFill>
            </a:endParaRPr>
          </a:p>
          <a:p>
            <a:r>
              <a:rPr lang="ru-RU" sz="2800" dirty="0" smtClean="0">
                <a:solidFill>
                  <a:schemeClr val="tx1"/>
                </a:solidFill>
              </a:rPr>
              <a:t>Ст. преподаватель кафедры </a:t>
            </a:r>
            <a:r>
              <a:rPr lang="ru-RU" sz="2800" dirty="0" err="1" smtClean="0">
                <a:solidFill>
                  <a:schemeClr val="tx1"/>
                </a:solidFill>
              </a:rPr>
              <a:t>ИСиТ</a:t>
            </a:r>
            <a:endParaRPr lang="ru-RU" sz="2800" dirty="0">
              <a:solidFill>
                <a:schemeClr val="tx1"/>
              </a:solidFill>
            </a:endParaRPr>
          </a:p>
        </p:txBody>
      </p:sp>
    </p:spTree>
    <p:extLst>
      <p:ext uri="{BB962C8B-B14F-4D97-AF65-F5344CB8AC3E}">
        <p14:creationId xmlns:p14="http://schemas.microsoft.com/office/powerpoint/2010/main" val="510083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задачи </a:t>
            </a:r>
            <a:r>
              <a:rPr lang="ru-RU" dirty="0"/>
              <a:t>системы ИБ</a:t>
            </a:r>
          </a:p>
        </p:txBody>
      </p:sp>
      <p:sp>
        <p:nvSpPr>
          <p:cNvPr id="3" name="Объект 2"/>
          <p:cNvSpPr>
            <a:spLocks noGrp="1"/>
          </p:cNvSpPr>
          <p:nvPr>
            <p:ph idx="1"/>
          </p:nvPr>
        </p:nvSpPr>
        <p:spPr>
          <a:xfrm>
            <a:off x="2246811" y="1227909"/>
            <a:ext cx="9614263" cy="5316582"/>
          </a:xfrm>
        </p:spPr>
        <p:txBody>
          <a:bodyPr>
            <a:normAutofit/>
          </a:bodyPr>
          <a:lstStyle/>
          <a:p>
            <a:pPr lvl="0" fontAlgn="base"/>
            <a:r>
              <a:rPr lang="ru-RU" sz="2000" dirty="0"/>
              <a:t>своевременное выявление и устранение угроз безопасности и ресурсам, причин и условий, способствующих нанесению финансового, материального и морального ущерба его интересам;</a:t>
            </a:r>
          </a:p>
          <a:p>
            <a:pPr lvl="0" fontAlgn="base"/>
            <a:r>
              <a:rPr lang="ru-RU" sz="2000" dirty="0"/>
              <a:t>создание механизма и условий оперативного реагирования на угрозы безопасности и проявлению негативных тенденций в функционировании предприятия;</a:t>
            </a:r>
          </a:p>
          <a:p>
            <a:pPr lvl="0" fontAlgn="base"/>
            <a:r>
              <a:rPr lang="ru-RU" sz="2000" dirty="0"/>
              <a:t>эффективное пресечение посягательств на ресурсы и угроз персоналу на основе правовых, организационных и инженерно-технических мер и средств обеспечения безопасности;</a:t>
            </a:r>
          </a:p>
          <a:p>
            <a:pPr lvl="0" fontAlgn="base"/>
            <a:r>
              <a:rPr lang="ru-RU" sz="2000" dirty="0"/>
              <a:t>создание условий для максимально возможного возмещения и локализации наносимого ущерба неправомерными действиями физических и юридических лиц, ослабление негативного влияния последствий нарушения безопасности на достижение целей организации</a:t>
            </a:r>
            <a:r>
              <a:rPr lang="ru-RU" sz="2000" dirty="0" smtClean="0"/>
              <a:t>.</a:t>
            </a:r>
            <a:endParaRPr lang="ru-RU" sz="2000" dirty="0"/>
          </a:p>
        </p:txBody>
      </p:sp>
    </p:spTree>
    <p:extLst>
      <p:ext uri="{BB962C8B-B14F-4D97-AF65-F5344CB8AC3E}">
        <p14:creationId xmlns:p14="http://schemas.microsoft.com/office/powerpoint/2010/main" val="4179954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smtClean="0"/>
              <a:t>Составляющие ИБ:</a:t>
            </a:r>
            <a:r>
              <a:rPr lang="ru-RU" sz="2800" dirty="0"/>
              <a:t/>
            </a:r>
            <a:br>
              <a:rPr lang="ru-RU" sz="2800" dirty="0"/>
            </a:br>
            <a:r>
              <a:rPr lang="ru-RU" sz="2800" b="1" dirty="0"/>
              <a:t>Доступность информации</a:t>
            </a:r>
            <a:endParaRPr lang="ru-RU" sz="2800" dirty="0"/>
          </a:p>
        </p:txBody>
      </p:sp>
      <p:sp>
        <p:nvSpPr>
          <p:cNvPr id="3" name="Объект 2"/>
          <p:cNvSpPr>
            <a:spLocks noGrp="1"/>
          </p:cNvSpPr>
          <p:nvPr>
            <p:ph idx="1"/>
          </p:nvPr>
        </p:nvSpPr>
        <p:spPr>
          <a:xfrm>
            <a:off x="2150196" y="1623060"/>
            <a:ext cx="9797143" cy="5055326"/>
          </a:xfrm>
        </p:spPr>
        <p:txBody>
          <a:bodyPr>
            <a:normAutofit/>
          </a:bodyPr>
          <a:lstStyle/>
          <a:p>
            <a:r>
              <a:rPr lang="ru-RU" sz="2000" dirty="0"/>
              <a:t> – свойство системы обеспечивать своевременный беспрепятственный доступ правомочных (авторизованных) субъектов к интересующей их информации или осуществлять своевременный информационный обмен между ними. Информационные системы создаются (приобретаются) для получения определенных информационных услуг. Если по тем или иным причинам предоставить эти услуги пользователям становится невозможно, это, очевидно, наносит ущерб всем субъектам информационных отношений. Особенно ярко ведущая роль доступности проявляется в разного рода системах управления – производством, транспортом и т.п. Внешне менее драматичные, но также весьма неприятные последствия – и материальные, и моральные – может иметь длительная недоступность информационных услуг, которыми пользуется большое количество людей (продажа железнодорожных и авиабилетов, банковские услуги и т.п.).</a:t>
            </a:r>
          </a:p>
          <a:p>
            <a:endParaRPr lang="ru-RU" sz="2000" dirty="0"/>
          </a:p>
        </p:txBody>
      </p:sp>
    </p:spTree>
    <p:extLst>
      <p:ext uri="{BB962C8B-B14F-4D97-AF65-F5344CB8AC3E}">
        <p14:creationId xmlns:p14="http://schemas.microsoft.com/office/powerpoint/2010/main" val="372976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Целостность информации</a:t>
            </a:r>
            <a:endParaRPr lang="ru-RU" dirty="0"/>
          </a:p>
        </p:txBody>
      </p:sp>
      <p:sp>
        <p:nvSpPr>
          <p:cNvPr id="3" name="Объект 2"/>
          <p:cNvSpPr>
            <a:spLocks noGrp="1"/>
          </p:cNvSpPr>
          <p:nvPr>
            <p:ph idx="1"/>
          </p:nvPr>
        </p:nvSpPr>
        <p:spPr>
          <a:xfrm>
            <a:off x="1998617" y="1371599"/>
            <a:ext cx="9810206" cy="5159829"/>
          </a:xfrm>
        </p:spPr>
        <p:txBody>
          <a:bodyPr>
            <a:noAutofit/>
          </a:bodyPr>
          <a:lstStyle/>
          <a:p>
            <a:r>
              <a:rPr lang="ru-RU" sz="2000" dirty="0"/>
              <a:t> – свойство информации, характеризующее ее устойчивость к случайному или преднамеренному разрушению или несанкционированному изменению. Целостность можно подразделить на статическую (понимаемую как неизменность информационных объектов) и динамическую (относящуюся к корректному выполнению сложных действий (</a:t>
            </a:r>
            <a:r>
              <a:rPr lang="ru-RU" sz="2000" dirty="0" smtClean="0"/>
              <a:t>транзакций)). </a:t>
            </a:r>
            <a:r>
              <a:rPr lang="ru-RU" sz="2000" dirty="0"/>
              <a:t>Средства контроля динамической целостности применяются, в частности, при анализе потока финансовых сообщений с целью выявления кражи, переупорядочения или дублирования отдельных сообщений. Целостность оказывается важнейшим аспектом информационной безопасности в тех случаях, когда информация служит «руководством к действию». Рецептура лекарств, предписанные медицинские процедуры, набор и характеристики комплектующих изделий, ход технологического процесса – все это примеры информации, нарушение целостности которой может оказаться в буквальном смысле смертельным.</a:t>
            </a:r>
          </a:p>
          <a:p>
            <a:endParaRPr lang="ru-RU" sz="2000" dirty="0"/>
          </a:p>
        </p:txBody>
      </p:sp>
    </p:spTree>
    <p:extLst>
      <p:ext uri="{BB962C8B-B14F-4D97-AF65-F5344CB8AC3E}">
        <p14:creationId xmlns:p14="http://schemas.microsoft.com/office/powerpoint/2010/main" val="1653396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Конфиденциальность информации</a:t>
            </a:r>
            <a:endParaRPr lang="ru-RU" dirty="0"/>
          </a:p>
        </p:txBody>
      </p:sp>
      <p:sp>
        <p:nvSpPr>
          <p:cNvPr id="3" name="Объект 2"/>
          <p:cNvSpPr>
            <a:spLocks noGrp="1"/>
          </p:cNvSpPr>
          <p:nvPr>
            <p:ph idx="1"/>
          </p:nvPr>
        </p:nvSpPr>
        <p:spPr>
          <a:xfrm>
            <a:off x="1998617" y="1541418"/>
            <a:ext cx="9505995" cy="4500433"/>
          </a:xfrm>
        </p:spPr>
        <p:txBody>
          <a:bodyPr>
            <a:noAutofit/>
          </a:bodyPr>
          <a:lstStyle/>
          <a:p>
            <a:r>
              <a:rPr lang="ru-RU" sz="2000" dirty="0"/>
              <a:t> – свойство информации быть известной и доступной только правомочным субъектам системы (пользователям, программам, процессам</a:t>
            </a:r>
            <a:r>
              <a:rPr lang="ru-RU" sz="2000" dirty="0" smtClean="0"/>
              <a:t>). К сожалению, практическая реализация мер по обеспечению конфиденциальности современных информационных систем наталкивается на серьезные трудности. </a:t>
            </a:r>
            <a:r>
              <a:rPr lang="ru-RU" sz="2000" dirty="0"/>
              <a:t>Во-первых, сведения о технических каналах утечки информации являются закрытыми, так что большинство пользователей лишено возможности составить представление о потенциальных рисках. Во-вторых, на пути пользовательской криптографии как основного средства обеспечения конфиденциальности стоят многочисленные законодательные препоны и технические проблемы.</a:t>
            </a:r>
          </a:p>
          <a:p>
            <a:endParaRPr lang="ru-RU" sz="2000" dirty="0"/>
          </a:p>
        </p:txBody>
      </p:sp>
    </p:spTree>
    <p:extLst>
      <p:ext uri="{BB962C8B-B14F-4D97-AF65-F5344CB8AC3E}">
        <p14:creationId xmlns:p14="http://schemas.microsoft.com/office/powerpoint/2010/main" val="2247079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89212" y="901336"/>
            <a:ext cx="8915400" cy="5009885"/>
          </a:xfrm>
        </p:spPr>
        <p:txBody>
          <a:bodyPr/>
          <a:lstStyle/>
          <a:p>
            <a:r>
              <a:rPr lang="ru-RU" sz="2000" dirty="0"/>
              <a:t>Информационная безопасность не сводится исключительно к защите от НСД к информации, это принципиально более широкое понятие. Субъект информационных отношений может пострадать (понести убытки и/или получить моральный ущерб) не только от НСД, но и от поломки системы, вызвавшей перерыв в работе</a:t>
            </a:r>
            <a:r>
              <a:rPr lang="ru-RU" sz="2000" dirty="0" smtClean="0"/>
              <a:t>.</a:t>
            </a:r>
          </a:p>
          <a:p>
            <a:r>
              <a:rPr lang="ru-RU" sz="2000" b="1" dirty="0" smtClean="0"/>
              <a:t> </a:t>
            </a:r>
            <a:r>
              <a:rPr lang="ru-RU" sz="2000" b="1" dirty="0"/>
              <a:t>Информационный объект - </a:t>
            </a:r>
            <a:r>
              <a:rPr lang="ru-RU" sz="2000" dirty="0"/>
              <a:t> это среда, в которой информация создается, передается, обрабатывается или хранится.</a:t>
            </a:r>
          </a:p>
          <a:p>
            <a:endParaRPr lang="ru-RU" sz="2000" dirty="0"/>
          </a:p>
          <a:p>
            <a:r>
              <a:rPr lang="ru-RU" sz="2000" b="1" dirty="0" smtClean="0"/>
              <a:t>Безопасность информационного </a:t>
            </a:r>
            <a:r>
              <a:rPr lang="ru-RU" sz="2000" b="1" dirty="0"/>
              <a:t>объекта</a:t>
            </a:r>
            <a:r>
              <a:rPr lang="ru-RU" sz="2000" dirty="0"/>
              <a:t> понимается его защищенность от случайного или преднамеренного вмешательства в нормальный процесс его функционирования.</a:t>
            </a:r>
          </a:p>
          <a:p>
            <a:endParaRPr lang="ru-RU" dirty="0"/>
          </a:p>
        </p:txBody>
      </p:sp>
    </p:spTree>
    <p:extLst>
      <p:ext uri="{BB962C8B-B14F-4D97-AF65-F5344CB8AC3E}">
        <p14:creationId xmlns:p14="http://schemas.microsoft.com/office/powerpoint/2010/main" val="2807830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100" dirty="0"/>
              <a:t>Природа воздействия на информационный объект может быть двух видов:</a:t>
            </a:r>
            <a:br>
              <a:rPr lang="ru-RU" sz="3100" dirty="0"/>
            </a:br>
            <a:endParaRPr lang="ru-RU" dirty="0"/>
          </a:p>
        </p:txBody>
      </p:sp>
      <p:sp>
        <p:nvSpPr>
          <p:cNvPr id="3" name="Объект 2"/>
          <p:cNvSpPr>
            <a:spLocks noGrp="1"/>
          </p:cNvSpPr>
          <p:nvPr>
            <p:ph idx="1"/>
          </p:nvPr>
        </p:nvSpPr>
        <p:spPr/>
        <p:txBody>
          <a:bodyPr/>
          <a:lstStyle/>
          <a:p>
            <a:r>
              <a:rPr lang="ru-RU" sz="2000" dirty="0"/>
              <a:t>— непреднамеренной (стихийные бедствия, отказы оборудования, ошибки персонала и т.д</a:t>
            </a:r>
            <a:r>
              <a:rPr lang="ru-RU" sz="2000" dirty="0" smtClean="0"/>
              <a:t>.);</a:t>
            </a:r>
          </a:p>
          <a:p>
            <a:r>
              <a:rPr lang="ru-RU" sz="2000" dirty="0" smtClean="0"/>
              <a:t>—</a:t>
            </a:r>
            <a:r>
              <a:rPr lang="ru-RU" sz="2000" dirty="0"/>
              <a:t> преднамеренной (действия злоумышленников).</a:t>
            </a:r>
            <a:r>
              <a:rPr lang="ru-RU" dirty="0"/>
              <a:t/>
            </a:r>
            <a:br>
              <a:rPr lang="ru-RU" dirty="0"/>
            </a:br>
            <a:endParaRPr lang="ru-RU" dirty="0"/>
          </a:p>
        </p:txBody>
      </p:sp>
    </p:spTree>
    <p:extLst>
      <p:ext uri="{BB962C8B-B14F-4D97-AF65-F5344CB8AC3E}">
        <p14:creationId xmlns:p14="http://schemas.microsoft.com/office/powerpoint/2010/main" val="233787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2700" dirty="0"/>
              <a:t>Все воздействия могут привести к последствиям (ущербу) трех видов: нарушению конфиденциальности, целостности, доступности.</a:t>
            </a:r>
            <a:r>
              <a:rPr lang="ru-RU" dirty="0"/>
              <a:t/>
            </a:r>
            <a:br>
              <a:rPr lang="ru-RU" dirty="0"/>
            </a:br>
            <a:endParaRPr lang="ru-RU" dirty="0"/>
          </a:p>
        </p:txBody>
      </p:sp>
      <p:sp>
        <p:nvSpPr>
          <p:cNvPr id="3" name="Объект 2"/>
          <p:cNvSpPr>
            <a:spLocks noGrp="1"/>
          </p:cNvSpPr>
          <p:nvPr>
            <p:ph idx="1"/>
          </p:nvPr>
        </p:nvSpPr>
        <p:spPr/>
        <p:txBody>
          <a:bodyPr/>
          <a:lstStyle/>
          <a:p>
            <a:r>
              <a:rPr lang="ru-RU" b="1" dirty="0"/>
              <a:t>Нарушение конфиденциальности</a:t>
            </a:r>
            <a:r>
              <a:rPr lang="ru-RU" dirty="0"/>
              <a:t> — нарушение свойства информации быть известной только определенным субъектам.</a:t>
            </a:r>
          </a:p>
          <a:p>
            <a:r>
              <a:rPr lang="ru-RU" b="1" dirty="0"/>
              <a:t>Нарушение целостности</a:t>
            </a:r>
            <a:r>
              <a:rPr lang="ru-RU" dirty="0"/>
              <a:t> — несанкционированное изменение, искажение, уничтожение информации.</a:t>
            </a:r>
          </a:p>
          <a:p>
            <a:r>
              <a:rPr lang="ru-RU" b="1" dirty="0"/>
              <a:t>Нарушение доступности (отказ в обслуживании)</a:t>
            </a:r>
            <a:r>
              <a:rPr lang="ru-RU" dirty="0"/>
              <a:t> — нарушаются доступ к информации, работоспособность объекта, доступ в который получил злоумышленник.</a:t>
            </a:r>
          </a:p>
          <a:p>
            <a:r>
              <a:rPr lang="ru-RU" dirty="0"/>
              <a:t>В отличие от разрешенного (санкционированного) доступа к информации в результате преднамеренных действий злоумышленник получает несанкционированный доступ. Суть несанкционированного доступа состоит в получении нарушителем доступа к объекту в нарушение установленных правил.</a:t>
            </a:r>
          </a:p>
        </p:txBody>
      </p:sp>
    </p:spTree>
    <p:extLst>
      <p:ext uri="{BB962C8B-B14F-4D97-AF65-F5344CB8AC3E}">
        <p14:creationId xmlns:p14="http://schemas.microsoft.com/office/powerpoint/2010/main" val="714833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lvl="0"/>
            <a:r>
              <a:rPr lang="ru-RU" smtClean="0"/>
              <a:t>Информация </a:t>
            </a:r>
            <a:r>
              <a:rPr lang="ru-RU" dirty="0"/>
              <a:t>и </a:t>
            </a:r>
            <a:r>
              <a:rPr lang="ru-RU"/>
              <a:t>информационная </a:t>
            </a:r>
            <a:r>
              <a:rPr lang="ru-RU" smtClean="0"/>
              <a:t>безопасность</a:t>
            </a:r>
            <a:r>
              <a:rPr lang="ru-RU" dirty="0"/>
              <a:t/>
            </a:r>
            <a:br>
              <a:rPr lang="ru-RU" dirty="0"/>
            </a:br>
            <a:endParaRPr lang="ru-RU" dirty="0"/>
          </a:p>
        </p:txBody>
      </p:sp>
      <p:sp>
        <p:nvSpPr>
          <p:cNvPr id="3" name="Объект 2"/>
          <p:cNvSpPr>
            <a:spLocks noGrp="1"/>
          </p:cNvSpPr>
          <p:nvPr>
            <p:ph idx="1"/>
          </p:nvPr>
        </p:nvSpPr>
        <p:spPr/>
        <p:txBody>
          <a:bodyPr/>
          <a:lstStyle/>
          <a:p>
            <a:r>
              <a:rPr lang="ru-RU" sz="2000" b="1" dirty="0"/>
              <a:t>Информация</a:t>
            </a:r>
            <a:r>
              <a:rPr lang="ru-RU" sz="2000" dirty="0"/>
              <a:t> (лат. </a:t>
            </a:r>
            <a:r>
              <a:rPr lang="ru-RU" sz="2000" dirty="0" err="1"/>
              <a:t>informatio</a:t>
            </a:r>
            <a:r>
              <a:rPr lang="ru-RU" sz="2000" dirty="0"/>
              <a:t> — разъяснение, изложение), первоначально — сведения, передаваемые людьми устным, письменным или другим способом с помощью условных сигналов, технических средств и т.д</a:t>
            </a:r>
            <a:r>
              <a:rPr lang="ru-RU" sz="2000" dirty="0" smtClean="0"/>
              <a:t>.</a:t>
            </a:r>
          </a:p>
          <a:p>
            <a:r>
              <a:rPr lang="ru-RU" sz="2000" b="1" dirty="0" smtClean="0"/>
              <a:t>Информация -</a:t>
            </a:r>
            <a:r>
              <a:rPr lang="ru-RU" sz="2000" dirty="0"/>
              <a:t> </a:t>
            </a:r>
            <a:r>
              <a:rPr lang="ru-RU" sz="2000" dirty="0" smtClean="0"/>
              <a:t>сведения </a:t>
            </a:r>
            <a:r>
              <a:rPr lang="ru-RU" sz="2000" dirty="0"/>
              <a:t>о лицах, предметах, фактах, событиях, явлениях и процессах.</a:t>
            </a:r>
          </a:p>
          <a:p>
            <a:r>
              <a:rPr lang="ru-RU" sz="2000" b="1" dirty="0"/>
              <a:t>Информация</a:t>
            </a:r>
            <a:r>
              <a:rPr lang="ru-RU" sz="2000" dirty="0"/>
              <a:t> может существовать в виде бумажного документа, физических полей и </a:t>
            </a:r>
            <a:r>
              <a:rPr lang="ru-RU" sz="2000" dirty="0" smtClean="0"/>
              <a:t>сигналов, </a:t>
            </a:r>
            <a:r>
              <a:rPr lang="ru-RU" sz="2000" dirty="0"/>
              <a:t>биологических </a:t>
            </a:r>
            <a:r>
              <a:rPr lang="ru-RU" sz="2000" dirty="0" smtClean="0"/>
              <a:t>полей. </a:t>
            </a:r>
            <a:r>
              <a:rPr lang="ru-RU" sz="2000" dirty="0"/>
              <a:t>В дальнейшем будем рассматривать информацию в документированной </a:t>
            </a:r>
            <a:r>
              <a:rPr lang="ru-RU" sz="2000" dirty="0" smtClean="0"/>
              <a:t>форме </a:t>
            </a:r>
            <a:r>
              <a:rPr lang="ru-RU" sz="2000" dirty="0"/>
              <a:t>и в форме физических </a:t>
            </a:r>
            <a:r>
              <a:rPr lang="ru-RU" sz="2000" dirty="0" smtClean="0"/>
              <a:t>полей. </a:t>
            </a:r>
            <a:endParaRPr lang="ru-RU" sz="2000" dirty="0"/>
          </a:p>
          <a:p>
            <a:endParaRPr lang="ru-RU" dirty="0"/>
          </a:p>
        </p:txBody>
      </p:sp>
    </p:spTree>
    <p:extLst>
      <p:ext uri="{BB962C8B-B14F-4D97-AF65-F5344CB8AC3E}">
        <p14:creationId xmlns:p14="http://schemas.microsoft.com/office/powerpoint/2010/main" val="241076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06731" y="444137"/>
            <a:ext cx="10228218" cy="5995852"/>
          </a:xfrm>
        </p:spPr>
        <p:txBody>
          <a:bodyPr>
            <a:normAutofit/>
          </a:bodyPr>
          <a:lstStyle/>
          <a:p>
            <a:r>
              <a:rPr lang="ru-RU" sz="2000" b="1" dirty="0" smtClean="0"/>
              <a:t>Угроза информационной </a:t>
            </a:r>
            <a:r>
              <a:rPr lang="ru-RU" sz="2000" b="1" dirty="0"/>
              <a:t>безопасности </a:t>
            </a:r>
            <a:r>
              <a:rPr lang="ru-RU" sz="2000" b="1" dirty="0" smtClean="0"/>
              <a:t>объекта</a:t>
            </a:r>
            <a:r>
              <a:rPr lang="ru-RU" sz="2000" dirty="0" smtClean="0"/>
              <a:t> - возможные </a:t>
            </a:r>
            <a:r>
              <a:rPr lang="ru-RU" sz="2000" dirty="0"/>
              <a:t>воздействия на него, приводящие к ущербу.</a:t>
            </a:r>
          </a:p>
          <a:p>
            <a:r>
              <a:rPr lang="ru-RU" sz="2000" b="1" dirty="0" smtClean="0"/>
              <a:t>Уязвимость - </a:t>
            </a:r>
            <a:r>
              <a:rPr lang="ru-RU" sz="2000" dirty="0"/>
              <a:t>н</a:t>
            </a:r>
            <a:r>
              <a:rPr lang="ru-RU" sz="2000" dirty="0" smtClean="0"/>
              <a:t>екоторое </a:t>
            </a:r>
            <a:r>
              <a:rPr lang="ru-RU" sz="2000" dirty="0"/>
              <a:t>свойство объекта, делающее возможным возникновение и реализацию </a:t>
            </a:r>
            <a:r>
              <a:rPr lang="ru-RU" sz="2000" dirty="0" smtClean="0"/>
              <a:t>угрозы.</a:t>
            </a:r>
            <a:endParaRPr lang="ru-RU" sz="2000" dirty="0"/>
          </a:p>
          <a:p>
            <a:r>
              <a:rPr lang="ru-RU" sz="2000" b="1" dirty="0" smtClean="0"/>
              <a:t>Атака - </a:t>
            </a:r>
            <a:r>
              <a:rPr lang="ru-RU" sz="2000" dirty="0" smtClean="0"/>
              <a:t>действие злоумышленника</a:t>
            </a:r>
            <a:r>
              <a:rPr lang="ru-RU" sz="2000" dirty="0"/>
              <a:t>, заключающееся в поиске и использовании той или иной </a:t>
            </a:r>
            <a:r>
              <a:rPr lang="ru-RU" sz="2000" dirty="0" smtClean="0"/>
              <a:t>уязвимости</a:t>
            </a:r>
            <a:r>
              <a:rPr lang="ru-RU" sz="2000" i="1" dirty="0" smtClean="0"/>
              <a:t>.</a:t>
            </a:r>
          </a:p>
          <a:p>
            <a:r>
              <a:rPr lang="ru-RU" sz="2000" b="1" dirty="0"/>
              <a:t>Защита информации</a:t>
            </a:r>
            <a:r>
              <a:rPr lang="ru-RU" sz="2000" dirty="0"/>
              <a:t> – комплекс правовых, организационных и технических мероприятий и действий по предотвращению угроз информационной безопасности и устранению их последствий в процессе сбора, хранения, обработки и передачи информации в информационных системах.</a:t>
            </a:r>
          </a:p>
          <a:p>
            <a:r>
              <a:rPr lang="ru-RU" sz="2000" b="1" dirty="0"/>
              <a:t>Информационная безопасность</a:t>
            </a:r>
            <a:r>
              <a:rPr lang="ru-RU" sz="2000" dirty="0"/>
              <a:t> – это одна из характеристик информационной системы, т.е. информационная система на определенный момент времени обладает определенным состоянием (уровнем) защищенности, а защита информации – это процесс, который должен выполняться непрерывно на всем протяжении жизненного цикла информационной системы.</a:t>
            </a:r>
          </a:p>
          <a:p>
            <a:endParaRPr lang="ru-RU" sz="2000" dirty="0" smtClean="0"/>
          </a:p>
          <a:p>
            <a:endParaRPr lang="ru-RU" sz="2000" dirty="0"/>
          </a:p>
          <a:p>
            <a:endParaRPr lang="ru-RU" sz="2000" dirty="0"/>
          </a:p>
          <a:p>
            <a:endParaRPr lang="ru-RU" sz="2000" dirty="0"/>
          </a:p>
        </p:txBody>
      </p:sp>
    </p:spTree>
    <p:extLst>
      <p:ext uri="{BB962C8B-B14F-4D97-AF65-F5344CB8AC3E}">
        <p14:creationId xmlns:p14="http://schemas.microsoft.com/office/powerpoint/2010/main" val="61234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76103" y="418011"/>
            <a:ext cx="10332720" cy="6061166"/>
          </a:xfrm>
        </p:spPr>
        <p:txBody>
          <a:bodyPr>
            <a:normAutofit/>
          </a:bodyPr>
          <a:lstStyle/>
          <a:p>
            <a:r>
              <a:rPr lang="ru-RU" sz="2000" b="1" dirty="0"/>
              <a:t>Информационная угроза</a:t>
            </a:r>
            <a:r>
              <a:rPr lang="ru-RU" sz="2000" dirty="0"/>
              <a:t> – потенциальная возможность неправомерного или случайного воздействия на объект защиты, приводящая к потере, искажению или разглашению информации.</a:t>
            </a:r>
          </a:p>
          <a:p>
            <a:r>
              <a:rPr lang="ru-RU" sz="2000" b="1" dirty="0"/>
              <a:t>Политика информационной безопасности</a:t>
            </a:r>
            <a:r>
              <a:rPr lang="ru-RU" sz="2000" dirty="0"/>
              <a:t> (ПИБ) организации или учреждения – совокупность правил, процедур, практических методов, руководящих принципов, документированных управленческих решений, направленных на защиту информации и связанных с ней ресурсов и используемых всеми сотрудниками организации или учреждения в своей деятельности.</a:t>
            </a:r>
          </a:p>
          <a:p>
            <a:r>
              <a:rPr lang="ru-RU" sz="2000" b="1" dirty="0"/>
              <a:t>Объект</a:t>
            </a:r>
            <a:r>
              <a:rPr lang="ru-RU" sz="2000" dirty="0"/>
              <a:t> – пассивный компонент системы, хранящий, перерабатывающий, передающий или принимающий информацию; примеры объектов: страницы, файлы, папки, директории, компьютерные программы, устройства (мониторы, диски, принтеры и т. д.). </a:t>
            </a:r>
          </a:p>
          <a:p>
            <a:r>
              <a:rPr lang="ru-RU" sz="2000" b="1" dirty="0"/>
              <a:t>Субъект</a:t>
            </a:r>
            <a:r>
              <a:rPr lang="ru-RU" sz="2000" dirty="0"/>
              <a:t> – активный компонент системы, который может инициировать поток информации; примеры субъектов: пользователь, процесс либо устройство.</a:t>
            </a:r>
          </a:p>
        </p:txBody>
      </p:sp>
    </p:spTree>
    <p:extLst>
      <p:ext uri="{BB962C8B-B14F-4D97-AF65-F5344CB8AC3E}">
        <p14:creationId xmlns:p14="http://schemas.microsoft.com/office/powerpoint/2010/main" val="281777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02229" y="378823"/>
            <a:ext cx="10002383" cy="1526177"/>
          </a:xfrm>
        </p:spPr>
        <p:txBody>
          <a:bodyPr>
            <a:normAutofit/>
          </a:bodyPr>
          <a:lstStyle/>
          <a:p>
            <a:pPr algn="ctr"/>
            <a:r>
              <a:rPr lang="ru-RU" dirty="0" smtClean="0"/>
              <a:t>Цель </a:t>
            </a:r>
            <a:r>
              <a:rPr lang="ru-RU" dirty="0"/>
              <a:t>защиты информационного объекта </a:t>
            </a:r>
            <a:r>
              <a:rPr lang="ru-RU" dirty="0" smtClean="0"/>
              <a:t>- </a:t>
            </a:r>
            <a:r>
              <a:rPr lang="ru-RU" dirty="0"/>
              <a:t>противодействие угрозам безопасности</a:t>
            </a:r>
          </a:p>
        </p:txBody>
      </p:sp>
      <p:sp>
        <p:nvSpPr>
          <p:cNvPr id="3" name="Объект 2"/>
          <p:cNvSpPr>
            <a:spLocks noGrp="1"/>
          </p:cNvSpPr>
          <p:nvPr>
            <p:ph idx="1"/>
          </p:nvPr>
        </p:nvSpPr>
        <p:spPr>
          <a:xfrm>
            <a:off x="1672045" y="1724297"/>
            <a:ext cx="10162903" cy="4715692"/>
          </a:xfrm>
        </p:spPr>
        <p:txBody>
          <a:bodyPr>
            <a:noAutofit/>
          </a:bodyPr>
          <a:lstStyle/>
          <a:p>
            <a:r>
              <a:rPr lang="ru-RU" sz="2000" b="1" dirty="0"/>
              <a:t>Защищенный информационный объект</a:t>
            </a:r>
            <a:r>
              <a:rPr lang="ru-RU" sz="2000" dirty="0"/>
              <a:t> — это объект со средствами защиты, которые успешно и эффективно противостоят угрозам безопасности.</a:t>
            </a:r>
          </a:p>
          <a:p>
            <a:r>
              <a:rPr lang="ru-RU" sz="2000" b="1" dirty="0"/>
              <a:t>Комплексная защита информационного объекта (ИО)</a:t>
            </a:r>
            <a:r>
              <a:rPr lang="ru-RU" sz="2000" dirty="0"/>
              <a:t> — совокупность методов и средств (правовых, организационных, физических, технических, программных).</a:t>
            </a:r>
          </a:p>
          <a:p>
            <a:r>
              <a:rPr lang="ru-RU" sz="2000" dirty="0" smtClean="0"/>
              <a:t>Вывод: </a:t>
            </a:r>
            <a:r>
              <a:rPr lang="ru-RU" sz="2000" b="1" dirty="0" smtClean="0"/>
              <a:t>Политика </a:t>
            </a:r>
            <a:r>
              <a:rPr lang="ru-RU" sz="2000" b="1" dirty="0"/>
              <a:t>безопасности</a:t>
            </a:r>
            <a:r>
              <a:rPr lang="ru-RU" sz="2000" dirty="0"/>
              <a:t> — совокупность норм, правил, рекомендаций, регламентирующих работу средств защиты ИО от заданного множества угроз безопасности.</a:t>
            </a:r>
          </a:p>
          <a:p>
            <a:pPr fontAlgn="base"/>
            <a:r>
              <a:rPr lang="ru-RU" sz="2000" dirty="0"/>
              <a:t>Понятие информационной безопасности в узком смысле этого слова подразумевает: надежность работы компьютера; сохранность ценных данных; защиту информации от внесения в нее изменений неуполномоченными лицами; сохранение тайны переписки в электронной связи.</a:t>
            </a:r>
          </a:p>
          <a:p>
            <a:endParaRPr lang="ru-RU" sz="2000" dirty="0"/>
          </a:p>
        </p:txBody>
      </p:sp>
    </p:spTree>
    <p:extLst>
      <p:ext uri="{BB962C8B-B14F-4D97-AF65-F5344CB8AC3E}">
        <p14:creationId xmlns:p14="http://schemas.microsoft.com/office/powerpoint/2010/main" val="62039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Содержание предмета </a:t>
            </a:r>
            <a:r>
              <a:rPr lang="ru-RU" dirty="0" smtClean="0"/>
              <a:t/>
            </a:r>
            <a:br>
              <a:rPr lang="ru-RU" dirty="0" smtClean="0"/>
            </a:br>
            <a:r>
              <a:rPr lang="ru-RU" dirty="0" smtClean="0"/>
              <a:t>основы защиты </a:t>
            </a:r>
            <a:r>
              <a:rPr lang="ru-RU" dirty="0"/>
              <a:t>информации</a:t>
            </a:r>
          </a:p>
        </p:txBody>
      </p:sp>
      <p:pic>
        <p:nvPicPr>
          <p:cNvPr id="4" name="Объект 3" descr="https://studfile.net/html/2706/349/html_D3rXCzWP_r.3nmH/img-fGXYH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2076994"/>
            <a:ext cx="8340686" cy="4323806"/>
          </a:xfrm>
          <a:prstGeom prst="rect">
            <a:avLst/>
          </a:prstGeom>
          <a:noFill/>
          <a:ln>
            <a:noFill/>
          </a:ln>
        </p:spPr>
      </p:pic>
    </p:spTree>
    <p:extLst>
      <p:ext uri="{BB962C8B-B14F-4D97-AF65-F5344CB8AC3E}">
        <p14:creationId xmlns:p14="http://schemas.microsoft.com/office/powerpoint/2010/main" val="327508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Этапы развития информационной безопасности:</a:t>
            </a:r>
          </a:p>
        </p:txBody>
      </p:sp>
      <p:sp>
        <p:nvSpPr>
          <p:cNvPr id="3" name="Объект 2"/>
          <p:cNvSpPr>
            <a:spLocks noGrp="1"/>
          </p:cNvSpPr>
          <p:nvPr>
            <p:ph idx="1"/>
          </p:nvPr>
        </p:nvSpPr>
        <p:spPr/>
        <p:txBody>
          <a:bodyPr>
            <a:normAutofit/>
          </a:bodyPr>
          <a:lstStyle/>
          <a:p>
            <a:pPr lvl="0" fontAlgn="base"/>
            <a:r>
              <a:rPr lang="ru-RU" sz="2000" dirty="0"/>
              <a:t>I этап — до 1816 года — характеризуется использованием естественно возникавших средств информационных коммуникаций</a:t>
            </a:r>
            <a:r>
              <a:rPr lang="ru-RU" sz="2000" dirty="0" smtClean="0"/>
              <a:t>.</a:t>
            </a:r>
            <a:endParaRPr lang="ru-RU" sz="2000" dirty="0"/>
          </a:p>
          <a:p>
            <a:pPr lvl="0" fontAlgn="base"/>
            <a:r>
              <a:rPr lang="ru-RU" sz="2000" dirty="0"/>
              <a:t>II этап — начиная с 1816 года — связан с началом использования искусственно создаваемых технических средств электро- и радиосвязи. </a:t>
            </a:r>
            <a:endParaRPr lang="ru-RU" sz="2000" dirty="0" smtClean="0"/>
          </a:p>
          <a:p>
            <a:pPr lvl="0" fontAlgn="base"/>
            <a:r>
              <a:rPr lang="ru-RU" sz="2000" dirty="0" smtClean="0"/>
              <a:t>III </a:t>
            </a:r>
            <a:r>
              <a:rPr lang="ru-RU" sz="2000" dirty="0"/>
              <a:t>этап — начиная с 1935 года — связан с появлением радиолокационных и гидроакустических средств. </a:t>
            </a:r>
          </a:p>
        </p:txBody>
      </p:sp>
    </p:spTree>
    <p:extLst>
      <p:ext uri="{BB962C8B-B14F-4D97-AF65-F5344CB8AC3E}">
        <p14:creationId xmlns:p14="http://schemas.microsoft.com/office/powerpoint/2010/main" val="174032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89212" y="594360"/>
            <a:ext cx="8915400" cy="5316862"/>
          </a:xfrm>
        </p:spPr>
        <p:txBody>
          <a:bodyPr>
            <a:normAutofit/>
          </a:bodyPr>
          <a:lstStyle/>
          <a:p>
            <a:pPr lvl="0" fontAlgn="base"/>
            <a:r>
              <a:rPr lang="ru-RU" dirty="0"/>
              <a:t>IV этап — начиная с 1946 года — связан с изобретением и внедрением в практическую деятельность электронно-вычислительных машин (компьютеров). </a:t>
            </a:r>
            <a:endParaRPr lang="ru-RU" dirty="0" smtClean="0"/>
          </a:p>
          <a:p>
            <a:pPr lvl="0" fontAlgn="base"/>
            <a:r>
              <a:rPr lang="ru-RU" dirty="0" smtClean="0"/>
              <a:t>V </a:t>
            </a:r>
            <a:r>
              <a:rPr lang="ru-RU" dirty="0"/>
              <a:t>этап — начиная с 1965 года — обусловлен созданием и развитием локальных информационно-коммуникационных сетей. </a:t>
            </a:r>
          </a:p>
          <a:p>
            <a:pPr lvl="0" fontAlgn="base"/>
            <a:r>
              <a:rPr lang="ru-RU" dirty="0"/>
              <a:t>VI этап — начиная с 1973 года — связан с использованием </a:t>
            </a:r>
            <a:r>
              <a:rPr lang="ru-RU" dirty="0" err="1"/>
              <a:t>сверхмобильных</a:t>
            </a:r>
            <a:r>
              <a:rPr lang="ru-RU" dirty="0"/>
              <a:t> коммуникационных устройств с широким спектром задач. Угрозы информационной безопасности стали гораздо серьёзнее. Образовались сообщества людей — хакеров, ставящих своей целью нанесение ущерба информационной безопасности отдельных пользователей, организаций и целых стран. Информационный ресурс стал важнейшим ресурсом государства, а обеспечение его безопасности — важнейшей и обязательной составляющей национальной безопасности. Формируется информационное право — новая отрасль международной правовой системы.</a:t>
            </a:r>
          </a:p>
          <a:p>
            <a:endParaRPr lang="ru-RU" dirty="0"/>
          </a:p>
        </p:txBody>
      </p:sp>
    </p:spTree>
    <p:extLst>
      <p:ext uri="{BB962C8B-B14F-4D97-AF65-F5344CB8AC3E}">
        <p14:creationId xmlns:p14="http://schemas.microsoft.com/office/powerpoint/2010/main" val="143488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lvl="0"/>
            <a:r>
              <a:rPr lang="ru-RU" dirty="0"/>
              <a:t>VII этап — начиная с 1985 года — связан с созданием и развитием глобальных информационно-коммуникационных сетей с использованием космических средств обеспечения. Можно предположить что очередной этап развития информационной безопасности, будет связан с широким использованием </a:t>
            </a:r>
            <a:r>
              <a:rPr lang="ru-RU" dirty="0" err="1"/>
              <a:t>сверхмобильных</a:t>
            </a:r>
            <a:r>
              <a:rPr lang="ru-RU" dirty="0"/>
              <a:t> коммуникационных устройств с широким спектром задач и глобальным охватом в пространстве и времени, обеспечиваемым космическими информационно-коммуникационными системами. Для решения задач информационной безопасности на этом этапе необходимо создание макросистемы информационной безопасности человечества под эгидой ведущих международных форумов.</a:t>
            </a:r>
          </a:p>
          <a:p>
            <a:endParaRPr lang="ru-RU" dirty="0"/>
          </a:p>
        </p:txBody>
      </p:sp>
    </p:spTree>
    <p:extLst>
      <p:ext uri="{BB962C8B-B14F-4D97-AF65-F5344CB8AC3E}">
        <p14:creationId xmlns:p14="http://schemas.microsoft.com/office/powerpoint/2010/main" val="1771363789"/>
      </p:ext>
    </p:extLst>
  </p:cSld>
  <p:clrMapOvr>
    <a:masterClrMapping/>
  </p:clrMapOvr>
</p:sld>
</file>

<file path=ppt/theme/theme1.xml><?xml version="1.0" encoding="utf-8"?>
<a:theme xmlns:a="http://schemas.openxmlformats.org/drawingml/2006/main" name="Легкий дым">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288</TotalTime>
  <Words>519</Words>
  <Application>Microsoft Office PowerPoint</Application>
  <PresentationFormat>Широкоэкранный</PresentationFormat>
  <Paragraphs>55</Paragraphs>
  <Slides>16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16</vt:i4>
      </vt:variant>
    </vt:vector>
  </HeadingPairs>
  <TitlesOfParts>
    <vt:vector size="20" baseType="lpstr">
      <vt:lpstr>Arial</vt:lpstr>
      <vt:lpstr>Century Gothic</vt:lpstr>
      <vt:lpstr>Wingdings 3</vt:lpstr>
      <vt:lpstr>Легкий дым</vt:lpstr>
      <vt:lpstr>Основы   информационной  безопасности </vt:lpstr>
      <vt:lpstr>Информация и информационная безопасность </vt:lpstr>
      <vt:lpstr>Презентация PowerPoint</vt:lpstr>
      <vt:lpstr>Презентация PowerPoint</vt:lpstr>
      <vt:lpstr>Цель защиты информационного объекта - противодействие угрозам безопасности</vt:lpstr>
      <vt:lpstr>Содержание предмета  основы защиты информации</vt:lpstr>
      <vt:lpstr>Этапы развития информационной безопасности:</vt:lpstr>
      <vt:lpstr>Презентация PowerPoint</vt:lpstr>
      <vt:lpstr>Презентация PowerPoint</vt:lpstr>
      <vt:lpstr>Основные задачи системы ИБ</vt:lpstr>
      <vt:lpstr>Составляющие ИБ: Доступность информации</vt:lpstr>
      <vt:lpstr>Целостность информации</vt:lpstr>
      <vt:lpstr>Конфиденциальность информации</vt:lpstr>
      <vt:lpstr>Презентация PowerPoint</vt:lpstr>
      <vt:lpstr>Природа воздействия на информационный объект может быть двух видов: </vt:lpstr>
      <vt:lpstr>Все воздействия могут привести к последствиям (ущербу) трех видов: нарушению конфиденциальности, целостности, доступности.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защиты  информации</dc:title>
  <dc:creator>Nana</dc:creator>
  <cp:lastModifiedBy>Nagezhda</cp:lastModifiedBy>
  <cp:revision>14</cp:revision>
  <dcterms:created xsi:type="dcterms:W3CDTF">2021-02-03T09:19:28Z</dcterms:created>
  <dcterms:modified xsi:type="dcterms:W3CDTF">2022-09-05T14:03:17Z</dcterms:modified>
</cp:coreProperties>
</file>