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1" r:id="rId7"/>
    <p:sldId id="270" r:id="rId8"/>
    <p:sldId id="261" r:id="rId9"/>
    <p:sldId id="263" r:id="rId10"/>
    <p:sldId id="272" r:id="rId11"/>
    <p:sldId id="273" r:id="rId12"/>
    <p:sldId id="268" r:id="rId13"/>
    <p:sldId id="266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192525"/>
            <a:ext cx="8246070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56687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8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09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9654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18831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81818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18831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81818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Probability_of_defau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nadeep/credit-risk-datase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1J50PC8CR-F028G2L0T6Y/imag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Slack-Lato"/>
              </a:rPr>
              <a:t>Probability of default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By An Nguyen, Darren Kim, Rakhi Roy, </a:t>
            </a:r>
            <a:r>
              <a:rPr lang="en-AU" sz="2800" dirty="0">
                <a:solidFill>
                  <a:schemeClr val="bg2"/>
                </a:solidFill>
              </a:rPr>
              <a:t>Kevin Swartz, Andrew Thao, Mehrdad </a:t>
            </a:r>
            <a:r>
              <a:rPr lang="en-AU" sz="2800" dirty="0" err="1">
                <a:solidFill>
                  <a:schemeClr val="bg2"/>
                </a:solidFill>
              </a:rPr>
              <a:t>Maleki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endParaRPr lang="en-A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67405BD-50A2-4E7E-9EFD-DD19993F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41C4A01-E480-4D98-B780-34CB3D918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413" y="2919413"/>
            <a:ext cx="482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F9096-E41C-4702-B54A-E24E421E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909825"/>
            <a:ext cx="4943475" cy="5691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F96A21-F90E-4490-98A5-CA968D34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3711704"/>
            <a:ext cx="5257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0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67405BD-50A2-4E7E-9EFD-DD19993F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41C4A01-E480-4D98-B780-34CB3D918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413" y="2919413"/>
            <a:ext cx="482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0D977-F9BC-4E6A-AD49-D4F88B855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940538"/>
            <a:ext cx="4622980" cy="2550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FFD62-EC24-4BDA-9355-0D3D3339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4650640"/>
            <a:ext cx="5695752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054655"/>
            <a:ext cx="687172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Front end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46BC5-A2F6-4CDC-A8FB-3E74C87A051C}"/>
              </a:ext>
            </a:extLst>
          </p:cNvPr>
          <p:cNvSpPr txBox="1"/>
          <p:nvPr/>
        </p:nvSpPr>
        <p:spPr>
          <a:xfrm>
            <a:off x="1347246" y="2455039"/>
            <a:ext cx="6256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https://mbc-probability-of-default.herokuapp.com/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9B91-41ED-4ABA-BD16-954C67874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9" y="2970885"/>
            <a:ext cx="5619544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1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763" y="2360065"/>
            <a:ext cx="6871725" cy="763525"/>
          </a:xfrm>
        </p:spPr>
        <p:txBody>
          <a:bodyPr/>
          <a:lstStyle/>
          <a:p>
            <a:pPr algn="ctr"/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CDE5A-7316-4214-A72B-2A9A810A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3376632"/>
            <a:ext cx="7320690" cy="22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2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388711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054655"/>
            <a:ext cx="8382305" cy="305410"/>
          </a:xfrm>
        </p:spPr>
        <p:txBody>
          <a:bodyPr>
            <a:normAutofit fontScale="90000"/>
          </a:bodyPr>
          <a:lstStyle/>
          <a:p>
            <a:pPr algn="l"/>
            <a:r>
              <a:rPr lang="en-AU" b="1" i="0" u="sng" dirty="0"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 of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512770"/>
            <a:ext cx="8229600" cy="346068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Probability of default (PD) is a financial term describing the likelihood of a default over a particular time horizon. It provides an estimate of the likelihood that a borrower will be unable to meet its debt obligations. PD is used in a variety of credit analyses and risk management frameworks. 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I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 is a key parameter used in the calculation of economic capital or regulatory capital for a banking institution.</a:t>
            </a:r>
            <a:br>
              <a:rPr lang="en-US" dirty="0"/>
            </a:b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PD is closely linked to the expected loss, which is defined as the product of the PD, the loss given default (LGD) and the exposure at default (EAD).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Credit Risk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-The possibility that someone who has borrowed money will not repay it all.</a:t>
            </a:r>
          </a:p>
          <a:p>
            <a:pPr marL="0" indent="0">
              <a:buNone/>
            </a:pPr>
            <a:r>
              <a:rPr lang="en-US" dirty="0"/>
              <a:t>-Calculated risk difference between lending someone money and a government bond.</a:t>
            </a:r>
          </a:p>
          <a:p>
            <a:pPr marL="0" indent="0">
              <a:buNone/>
            </a:pPr>
            <a:r>
              <a:rPr lang="en-US" dirty="0"/>
              <a:t>-When someone fails to repay a loan it is said to be in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Higher the probability, higher the chance of default.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BF556-C71F-4CF8-B890-43672C52B2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6015" y="4039820"/>
            <a:ext cx="5955495" cy="4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054655"/>
            <a:ext cx="6871725" cy="763525"/>
          </a:xfrm>
        </p:spPr>
        <p:txBody>
          <a:bodyPr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75E5-1ED0-48CA-87E4-EDA8F33A009A}"/>
              </a:ext>
            </a:extLst>
          </p:cNvPr>
          <p:cNvSpPr txBox="1"/>
          <p:nvPr/>
        </p:nvSpPr>
        <p:spPr>
          <a:xfrm>
            <a:off x="1212490" y="3059668"/>
            <a:ext cx="640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2"/>
                </a:solidFill>
                <a:hlinkClick r:id="rId2"/>
              </a:rPr>
              <a:t>https://www.kaggle.com/ranadeep/credit-risk-dataset</a:t>
            </a:r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054655"/>
            <a:ext cx="6871725" cy="763525"/>
          </a:xfrm>
        </p:spPr>
        <p:txBody>
          <a:bodyPr/>
          <a:lstStyle/>
          <a:p>
            <a:pPr algn="ctr"/>
            <a:r>
              <a:rPr lang="en-US" dirty="0"/>
              <a:t>Technologies we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14AAF-874A-49BF-97C6-2078318D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3123590"/>
            <a:ext cx="789059" cy="673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7CECB-5A4A-4F18-93C0-3CB880048A89}"/>
              </a:ext>
            </a:extLst>
          </p:cNvPr>
          <p:cNvSpPr txBox="1"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Heroku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D5396-15DA-4E17-AAB6-037C5156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05" y="4102330"/>
            <a:ext cx="839294" cy="763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7264E-7976-4052-99E6-C38FEAFF9750}"/>
              </a:ext>
            </a:extLst>
          </p:cNvPr>
          <p:cNvSpPr txBox="1"/>
          <p:nvPr/>
        </p:nvSpPr>
        <p:spPr>
          <a:xfrm>
            <a:off x="2434130" y="4299426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Bootstrap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F71C2-32BF-4373-9627-3E765484B1A9}"/>
              </a:ext>
            </a:extLst>
          </p:cNvPr>
          <p:cNvSpPr txBox="1"/>
          <p:nvPr/>
        </p:nvSpPr>
        <p:spPr>
          <a:xfrm>
            <a:off x="2586835" y="5189467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Tableau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BA459D-4136-4549-A6EE-85AA7751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01" y="5081070"/>
            <a:ext cx="1050036" cy="883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68A953-AECF-4A14-A82B-9D1701E29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29" y="4516107"/>
            <a:ext cx="887303" cy="1129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FE1195-6BDF-49E7-9956-6287F39B8E33}"/>
              </a:ext>
            </a:extLst>
          </p:cNvPr>
          <p:cNvSpPr txBox="1"/>
          <p:nvPr/>
        </p:nvSpPr>
        <p:spPr>
          <a:xfrm>
            <a:off x="6633517" y="4865855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Flask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DA602B-D1E1-42D7-A354-8147D7468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059" y="3126617"/>
            <a:ext cx="964173" cy="879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2525D5-EA38-4F08-8C03-BDB0DC8114EF}"/>
              </a:ext>
            </a:extLst>
          </p:cNvPr>
          <p:cNvSpPr txBox="1"/>
          <p:nvPr/>
        </p:nvSpPr>
        <p:spPr>
          <a:xfrm>
            <a:off x="5893827" y="3378757"/>
            <a:ext cx="219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Python Pandas</a:t>
            </a:r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43758" y="1342314"/>
            <a:ext cx="5344674" cy="3054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5EC57-3A65-4EA1-9FF4-D0DF333E2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0" b="54051"/>
          <a:stretch/>
        </p:blipFill>
        <p:spPr>
          <a:xfrm>
            <a:off x="294153" y="1915921"/>
            <a:ext cx="4733855" cy="2721357"/>
          </a:xfrm>
          <a:prstGeom prst="rect">
            <a:avLst/>
          </a:prstGeom>
        </p:spPr>
      </p:pic>
      <p:sp>
        <p:nvSpPr>
          <p:cNvPr id="8" name="AutoShape 2">
            <a:hlinkClick r:id="rId3"/>
            <a:extLst>
              <a:ext uri="{FF2B5EF4-FFF2-40B4-BE49-F238E27FC236}">
                <a16:creationId xmlns:a16="http://schemas.microsoft.com/office/drawing/2014/main" id="{D8001A6C-790A-44C8-A9B0-70DB77621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EA7CE-031A-49B1-AE40-D5EADD3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320" r="-6079"/>
          <a:stretch/>
        </p:blipFill>
        <p:spPr>
          <a:xfrm>
            <a:off x="4419600" y="3507588"/>
            <a:ext cx="4992990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7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E2F525-7638-4208-912B-1DBD1F788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5" r="8118" b="46571"/>
          <a:stretch/>
        </p:blipFill>
        <p:spPr>
          <a:xfrm>
            <a:off x="1670605" y="0"/>
            <a:ext cx="7177135" cy="3720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8FC65-20C3-47C3-92A9-CAC05BD9B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67257" r="1"/>
          <a:stretch/>
        </p:blipFill>
        <p:spPr>
          <a:xfrm>
            <a:off x="3655770" y="4612462"/>
            <a:ext cx="5488230" cy="2245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1FD1B-E97F-4AF3-A458-9D2524DE9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7" r="5820" b="32341"/>
          <a:stretch/>
        </p:blipFill>
        <p:spPr>
          <a:xfrm>
            <a:off x="448965" y="3554105"/>
            <a:ext cx="5144963" cy="10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054655"/>
            <a:ext cx="6871725" cy="763525"/>
          </a:xfrm>
        </p:spPr>
        <p:txBody>
          <a:bodyPr/>
          <a:lstStyle/>
          <a:p>
            <a:pPr algn="ctr"/>
            <a:r>
              <a:rPr lang="en-US" sz="3600" b="1" dirty="0">
                <a:latin typeface="+mj-lt"/>
              </a:rPr>
              <a:t>Cleaning and Grouping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23D91-97AB-4EF4-96C3-6A253A9B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892245"/>
            <a:ext cx="964173" cy="879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EEE1E-A6F1-4E6F-B1FE-50C69332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12" y="3438840"/>
            <a:ext cx="3054563" cy="1109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841646-CA98-4E53-AB95-3590765C9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5" y="4527662"/>
            <a:ext cx="5012952" cy="1736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B8DF2-A1A6-4BBC-AB93-812101386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591" y="3438840"/>
            <a:ext cx="4458244" cy="13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054655"/>
            <a:ext cx="6871725" cy="763525"/>
          </a:xfrm>
        </p:spPr>
        <p:txBody>
          <a:bodyPr/>
          <a:lstStyle/>
          <a:p>
            <a:pPr algn="ctr"/>
            <a:r>
              <a:rPr lang="en-US" dirty="0"/>
              <a:t>Machine learning Library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67405BD-50A2-4E7E-9EFD-DD19993F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41C4A01-E480-4D98-B780-34CB3D918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413" y="2919413"/>
            <a:ext cx="482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DA8AB-1592-4779-B7FD-C770D710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3071812"/>
            <a:ext cx="482917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BAD15-7856-41CA-8BFB-750DDCF8C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5" y="4497935"/>
            <a:ext cx="4819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235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Slack-Lato</vt:lpstr>
      <vt:lpstr>Office Theme</vt:lpstr>
      <vt:lpstr>Probability of default</vt:lpstr>
      <vt:lpstr>Probability of default</vt:lpstr>
      <vt:lpstr>Credit Risk</vt:lpstr>
      <vt:lpstr>Data Source</vt:lpstr>
      <vt:lpstr>Technologies we used</vt:lpstr>
      <vt:lpstr>Exploratory Data Analysis</vt:lpstr>
      <vt:lpstr>PowerPoint Presentation</vt:lpstr>
      <vt:lpstr>Cleaning and Grouping</vt:lpstr>
      <vt:lpstr>Machine learning Library</vt:lpstr>
      <vt:lpstr>PowerPoint Presentation</vt:lpstr>
      <vt:lpstr>PowerPoint Presentation</vt:lpstr>
      <vt:lpstr>Front end  </vt:lpstr>
      <vt:lpstr>Predictions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Roy</cp:lastModifiedBy>
  <cp:revision>50</cp:revision>
  <dcterms:created xsi:type="dcterms:W3CDTF">2013-08-21T19:17:07Z</dcterms:created>
  <dcterms:modified xsi:type="dcterms:W3CDTF">2021-07-16T23:23:51Z</dcterms:modified>
</cp:coreProperties>
</file>