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8"/>
  </p:notesMasterIdLst>
  <p:sldIdLst>
    <p:sldId id="257" r:id="rId2"/>
    <p:sldId id="258" r:id="rId3"/>
    <p:sldId id="326" r:id="rId4"/>
    <p:sldId id="264" r:id="rId5"/>
    <p:sldId id="327" r:id="rId6"/>
    <p:sldId id="329" r:id="rId7"/>
    <p:sldId id="335" r:id="rId8"/>
    <p:sldId id="336" r:id="rId9"/>
    <p:sldId id="337" r:id="rId10"/>
    <p:sldId id="338" r:id="rId11"/>
    <p:sldId id="340" r:id="rId12"/>
    <p:sldId id="342" r:id="rId13"/>
    <p:sldId id="330" r:id="rId14"/>
    <p:sldId id="345" r:id="rId15"/>
    <p:sldId id="346" r:id="rId16"/>
    <p:sldId id="347" r:id="rId17"/>
    <p:sldId id="352" r:id="rId18"/>
    <p:sldId id="353" r:id="rId19"/>
    <p:sldId id="354" r:id="rId20"/>
    <p:sldId id="350" r:id="rId21"/>
    <p:sldId id="343" r:id="rId22"/>
    <p:sldId id="351" r:id="rId23"/>
    <p:sldId id="355" r:id="rId24"/>
    <p:sldId id="359" r:id="rId25"/>
    <p:sldId id="360" r:id="rId26"/>
    <p:sldId id="358" r:id="rId27"/>
    <p:sldId id="361" r:id="rId28"/>
    <p:sldId id="363" r:id="rId29"/>
    <p:sldId id="362" r:id="rId30"/>
    <p:sldId id="356" r:id="rId31"/>
    <p:sldId id="366" r:id="rId32"/>
    <p:sldId id="365" r:id="rId33"/>
    <p:sldId id="367" r:id="rId34"/>
    <p:sldId id="368" r:id="rId35"/>
    <p:sldId id="357" r:id="rId36"/>
    <p:sldId id="297" r:id="rId37"/>
  </p:sldIdLst>
  <p:sldSz cx="12192000" cy="6858000"/>
  <p:notesSz cx="6858000" cy="9144000"/>
  <p:embeddedFontLst>
    <p:embeddedFont>
      <p:font typeface="Aleo" panose="00000500000000000000" pitchFamily="2" charset="0"/>
      <p:regular r:id="rId39"/>
      <p:bold r:id="rId40"/>
      <p:italic r:id="rId41"/>
      <p:boldItalic r:id="rId42"/>
    </p:embeddedFon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Georgia" panose="02040502050405020303" pitchFamily="18" charset="0"/>
      <p:regular r:id="rId47"/>
      <p:bold r:id="rId48"/>
      <p:italic r:id="rId49"/>
      <p:boldItalic r:id="rId50"/>
    </p:embeddedFont>
    <p:embeddedFont>
      <p:font typeface="Segoe UI Semibold" panose="020B0702040204020203" pitchFamily="34" charset="0"/>
      <p:bold r:id="rId51"/>
      <p:boldItalic r:id="rId52"/>
    </p:embeddedFont>
    <p:embeddedFont>
      <p:font typeface="Sen" panose="020B0604020202020204" charset="0"/>
      <p:regular r:id="rId53"/>
      <p:bold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85" roundtripDataSignature="AMtx7miA8W9c+TVoq1QRcz929Pus+Sh4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1C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B20039-E82B-A577-E4A9-60C4F8B4DEF5}" v="24" dt="2023-11-08T13:38:32.290"/>
    <p1510:client id="{6B63EC2C-D42E-C0D3-751B-2399C13DD740}" v="6" dt="2023-11-02T17:02:08.787"/>
    <p1510:client id="{C734AFDC-DC61-81C4-A2F8-19A360F448E5}" v="6" dt="2023-11-09T04:12:12.014"/>
    <p1510:client id="{ECE31320-54BD-0923-62CE-706A8527259E}" v="37" dt="2023-11-03T16:10:01.4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940" autoAdjust="0"/>
  </p:normalViewPr>
  <p:slideViewPr>
    <p:cSldViewPr snapToGrid="0">
      <p:cViewPr varScale="1">
        <p:scale>
          <a:sx n="66" d="100"/>
          <a:sy n="66" d="100"/>
        </p:scale>
        <p:origin x="130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font" Target="fonts/font15.fntdata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microsoft.com/office/2015/10/relationships/revisionInfo" Target="revisionInfo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font" Target="fonts/font13.fntdata"/><Relationship Id="rId85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54" Type="http://schemas.openxmlformats.org/officeDocument/2006/relationships/font" Target="fonts/font16.fntdata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font" Target="fonts/font14.fntdata"/><Relationship Id="rId8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JavaScript interop </a:t>
            </a:r>
            <a:r>
              <a:rPr lang="en-US" dirty="0" err="1"/>
              <a:t>trong</a:t>
            </a:r>
            <a:r>
              <a:rPr lang="en-US" dirty="0"/>
              <a:t> Blazor </a:t>
            </a:r>
            <a:r>
              <a:rPr lang="en-US" dirty="0" err="1"/>
              <a:t>WebAssembly</a:t>
            </a:r>
            <a:r>
              <a:rPr lang="en-US" dirty="0"/>
              <a:t> Runtime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JavaScript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JavaScript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,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DOM,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JavaScript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C#,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.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linh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Blazor </a:t>
            </a:r>
            <a:r>
              <a:rPr lang="en-US" dirty="0" err="1"/>
              <a:t>WebAssembly</a:t>
            </a:r>
            <a:r>
              <a:rPr lang="en-US" dirty="0"/>
              <a:t>.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7090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Razor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đâu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code c#, </a:t>
            </a:r>
            <a:r>
              <a:rPr lang="en-US" dirty="0" err="1"/>
              <a:t>đâu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html </a:t>
            </a:r>
            <a:r>
              <a:rPr lang="en-US" dirty="0" err="1"/>
              <a:t>để</a:t>
            </a:r>
            <a:r>
              <a:rPr lang="en-US" dirty="0"/>
              <a:t> </a:t>
            </a:r>
            <a:r>
              <a:rPr lang="en-US" dirty="0" err="1"/>
              <a:t>dịch</a:t>
            </a:r>
            <a:r>
              <a:rPr lang="en-US" dirty="0"/>
              <a:t>,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 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html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6314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SignalR</a:t>
            </a:r>
            <a:r>
              <a:rPr lang="en-US" dirty="0"/>
              <a:t>: 1 framework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Microsoft. Cho </a:t>
            </a:r>
            <a:r>
              <a:rPr lang="en-US" dirty="0" err="1"/>
              <a:t>phép</a:t>
            </a:r>
            <a:r>
              <a:rPr lang="en-US" dirty="0"/>
              <a:t> client </a:t>
            </a:r>
            <a:r>
              <a:rPr lang="en-US" dirty="0" err="1"/>
              <a:t>và</a:t>
            </a:r>
            <a:r>
              <a:rPr lang="en-US" dirty="0"/>
              <a:t> server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 &amp; 2 </a:t>
            </a:r>
            <a:r>
              <a:rPr lang="en-US" dirty="0" err="1"/>
              <a:t>chiều</a:t>
            </a:r>
            <a:r>
              <a:rPr lang="en-US" dirty="0"/>
              <a:t>.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UI ko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 </a:t>
            </a:r>
            <a:r>
              <a:rPr lang="en-US" dirty="0" err="1"/>
              <a:t>trong</a:t>
            </a:r>
            <a:r>
              <a:rPr lang="en-US" dirty="0"/>
              <a:t> browser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. </a:t>
            </a:r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3405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browser ko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code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DOM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UI. 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4649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Assembly </a:t>
            </a:r>
            <a:r>
              <a:rPr lang="en-US" err="1"/>
              <a:t>là</a:t>
            </a:r>
            <a:r>
              <a:rPr lang="en-US" dirty="0"/>
              <a:t> </a:t>
            </a:r>
            <a:r>
              <a:rPr lang="en-US" err="1"/>
              <a:t>kết</a:t>
            </a:r>
            <a:r>
              <a:rPr lang="en-US" dirty="0"/>
              <a:t> </a:t>
            </a:r>
            <a:r>
              <a:rPr lang="en-US" err="1"/>
              <a:t>quả</a:t>
            </a:r>
            <a:r>
              <a:rPr lang="en-US" dirty="0"/>
              <a:t> </a:t>
            </a:r>
            <a:r>
              <a:rPr lang="en-US" err="1"/>
              <a:t>biên</a:t>
            </a:r>
            <a:r>
              <a:rPr lang="en-US" dirty="0"/>
              <a:t> </a:t>
            </a:r>
            <a:r>
              <a:rPr lang="en-US" err="1"/>
              <a:t>dịch</a:t>
            </a:r>
            <a:r>
              <a:rPr lang="en-US" dirty="0"/>
              <a:t> code c#. </a:t>
            </a:r>
          </a:p>
          <a:p>
            <a:r>
              <a:rPr lang="en-US" dirty="0"/>
              <a:t>JS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browser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 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 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.</a:t>
            </a:r>
          </a:p>
          <a:p>
            <a:r>
              <a:rPr lang="en-US" dirty="0" err="1"/>
              <a:t>wasm</a:t>
            </a:r>
            <a:r>
              <a:rPr lang="en-US" dirty="0"/>
              <a:t>: 1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err="1"/>
              <a:t>mà</a:t>
            </a:r>
            <a:r>
              <a:rPr lang="en-US"/>
              <a:t> </a:t>
            </a:r>
            <a:r>
              <a:rPr lang="vi-VN"/>
              <a:t>hầu hết</a:t>
            </a:r>
            <a:r>
              <a:rPr lang="en-US"/>
              <a:t> </a:t>
            </a:r>
            <a:r>
              <a:rPr lang="en-US" dirty="0"/>
              <a:t>browser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vi-VN"/>
              <a:t>thi: chrome, edge, opera, ..</a:t>
            </a:r>
            <a:r>
              <a:rPr lang="en-US"/>
              <a:t>. </a:t>
            </a:r>
            <a:endParaRPr lang="en-US" dirty="0"/>
          </a:p>
          <a:p>
            <a:r>
              <a:rPr lang="en-US" dirty="0" err="1"/>
              <a:t>wasm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1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native </a:t>
            </a:r>
            <a:r>
              <a:rPr lang="en-US" dirty="0" err="1"/>
              <a:t>của</a:t>
            </a:r>
            <a:r>
              <a:rPr lang="en-US" dirty="0"/>
              <a:t> browser</a:t>
            </a:r>
          </a:p>
          <a:p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webwasm</a:t>
            </a:r>
            <a:r>
              <a:rPr lang="en-US" dirty="0"/>
              <a:t>: code </a:t>
            </a:r>
            <a:r>
              <a:rPr lang="en-US" dirty="0" err="1"/>
              <a:t>c#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sang </a:t>
            </a:r>
            <a:r>
              <a:rPr lang="en-US" dirty="0" err="1"/>
              <a:t>wasm</a:t>
            </a:r>
            <a:r>
              <a:rPr lang="en-US" dirty="0"/>
              <a:t> &amp;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browser </a:t>
            </a:r>
            <a:r>
              <a:rPr lang="en-US" dirty="0" err="1"/>
              <a:t>như</a:t>
            </a:r>
            <a:r>
              <a:rPr lang="en-US" dirty="0"/>
              <a:t> 1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native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5627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519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.NET Runtime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.NET. 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5962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7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522284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4"/>
          <p:cNvSpPr txBox="1">
            <a:spLocks noGrp="1"/>
          </p:cNvSpPr>
          <p:nvPr>
            <p:ph type="body" idx="1"/>
          </p:nvPr>
        </p:nvSpPr>
        <p:spPr>
          <a:xfrm>
            <a:off x="1981200" y="361950"/>
            <a:ext cx="8229600" cy="413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595959"/>
                </a:solidFill>
                <a:latin typeface="Sen"/>
                <a:ea typeface="Sen"/>
                <a:cs typeface="Sen"/>
                <a:sym typeface="Se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74"/>
          <p:cNvSpPr txBox="1">
            <a:spLocks noGrp="1"/>
          </p:cNvSpPr>
          <p:nvPr>
            <p:ph type="body" idx="2"/>
          </p:nvPr>
        </p:nvSpPr>
        <p:spPr>
          <a:xfrm>
            <a:off x="1981200" y="742950"/>
            <a:ext cx="8229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Custom Layout">
  <p:cSld name="9_Custom Layou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8"/>
          <p:cNvSpPr>
            <a:spLocks noGrp="1"/>
          </p:cNvSpPr>
          <p:nvPr>
            <p:ph type="pic" idx="2"/>
          </p:nvPr>
        </p:nvSpPr>
        <p:spPr>
          <a:xfrm>
            <a:off x="0" y="0"/>
            <a:ext cx="3048000" cy="1193800"/>
          </a:xfrm>
          <a:prstGeom prst="rect">
            <a:avLst/>
          </a:prstGeom>
          <a:noFill/>
          <a:ln>
            <a:noFill/>
          </a:ln>
        </p:spPr>
      </p:sp>
      <p:sp>
        <p:nvSpPr>
          <p:cNvPr id="33" name="Google Shape;33;p78"/>
          <p:cNvSpPr>
            <a:spLocks noGrp="1"/>
          </p:cNvSpPr>
          <p:nvPr>
            <p:ph type="pic" idx="3"/>
          </p:nvPr>
        </p:nvSpPr>
        <p:spPr>
          <a:xfrm>
            <a:off x="3048000" y="0"/>
            <a:ext cx="3048000" cy="1193800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78"/>
          <p:cNvSpPr>
            <a:spLocks noGrp="1"/>
          </p:cNvSpPr>
          <p:nvPr>
            <p:ph type="pic" idx="4"/>
          </p:nvPr>
        </p:nvSpPr>
        <p:spPr>
          <a:xfrm>
            <a:off x="6096000" y="0"/>
            <a:ext cx="3048000" cy="11938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78"/>
          <p:cNvSpPr>
            <a:spLocks noGrp="1"/>
          </p:cNvSpPr>
          <p:nvPr>
            <p:ph type="pic" idx="5"/>
          </p:nvPr>
        </p:nvSpPr>
        <p:spPr>
          <a:xfrm>
            <a:off x="9144000" y="0"/>
            <a:ext cx="3048000" cy="1193800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78"/>
          <p:cNvSpPr>
            <a:spLocks noGrp="1"/>
          </p:cNvSpPr>
          <p:nvPr>
            <p:ph type="pic" idx="6"/>
          </p:nvPr>
        </p:nvSpPr>
        <p:spPr>
          <a:xfrm>
            <a:off x="1524000" y="1193800"/>
            <a:ext cx="3048000" cy="1193800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78"/>
          <p:cNvSpPr>
            <a:spLocks noGrp="1"/>
          </p:cNvSpPr>
          <p:nvPr>
            <p:ph type="pic" idx="7"/>
          </p:nvPr>
        </p:nvSpPr>
        <p:spPr>
          <a:xfrm>
            <a:off x="4572000" y="1193800"/>
            <a:ext cx="3048000" cy="1193800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78"/>
          <p:cNvSpPr>
            <a:spLocks noGrp="1"/>
          </p:cNvSpPr>
          <p:nvPr>
            <p:ph type="pic" idx="8"/>
          </p:nvPr>
        </p:nvSpPr>
        <p:spPr>
          <a:xfrm>
            <a:off x="7620000" y="1193800"/>
            <a:ext cx="3048000" cy="119380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78"/>
          <p:cNvSpPr>
            <a:spLocks noGrp="1"/>
          </p:cNvSpPr>
          <p:nvPr>
            <p:ph type="pic" idx="9"/>
          </p:nvPr>
        </p:nvSpPr>
        <p:spPr>
          <a:xfrm>
            <a:off x="10668000" y="1193800"/>
            <a:ext cx="1524000" cy="11938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78"/>
          <p:cNvSpPr>
            <a:spLocks noGrp="1"/>
          </p:cNvSpPr>
          <p:nvPr>
            <p:ph type="pic" idx="13"/>
          </p:nvPr>
        </p:nvSpPr>
        <p:spPr>
          <a:xfrm>
            <a:off x="0" y="1193800"/>
            <a:ext cx="1524000" cy="119380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78"/>
          <p:cNvSpPr>
            <a:spLocks noGrp="1"/>
          </p:cNvSpPr>
          <p:nvPr>
            <p:ph type="pic" idx="14"/>
          </p:nvPr>
        </p:nvSpPr>
        <p:spPr>
          <a:xfrm>
            <a:off x="0" y="2387600"/>
            <a:ext cx="3048000" cy="11938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78"/>
          <p:cNvSpPr>
            <a:spLocks noGrp="1"/>
          </p:cNvSpPr>
          <p:nvPr>
            <p:ph type="pic" idx="15"/>
          </p:nvPr>
        </p:nvSpPr>
        <p:spPr>
          <a:xfrm>
            <a:off x="3048000" y="2387600"/>
            <a:ext cx="3048000" cy="11938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78"/>
          <p:cNvSpPr>
            <a:spLocks noGrp="1"/>
          </p:cNvSpPr>
          <p:nvPr>
            <p:ph type="pic" idx="16"/>
          </p:nvPr>
        </p:nvSpPr>
        <p:spPr>
          <a:xfrm>
            <a:off x="6096000" y="2387600"/>
            <a:ext cx="3048000" cy="11938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78"/>
          <p:cNvSpPr>
            <a:spLocks noGrp="1"/>
          </p:cNvSpPr>
          <p:nvPr>
            <p:ph type="pic" idx="17"/>
          </p:nvPr>
        </p:nvSpPr>
        <p:spPr>
          <a:xfrm>
            <a:off x="9144000" y="2387600"/>
            <a:ext cx="3048000" cy="1193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_Custom Layout">
  <p:cSld name="21_Custom Layout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11"/>
          <p:cNvSpPr/>
          <p:nvPr/>
        </p:nvSpPr>
        <p:spPr>
          <a:xfrm>
            <a:off x="0" y="2122714"/>
            <a:ext cx="5181600" cy="2540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11"/>
          <p:cNvSpPr>
            <a:spLocks noGrp="1"/>
          </p:cNvSpPr>
          <p:nvPr>
            <p:ph type="pic" idx="2"/>
          </p:nvPr>
        </p:nvSpPr>
        <p:spPr>
          <a:xfrm>
            <a:off x="5181600" y="2122714"/>
            <a:ext cx="7010400" cy="2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319" name="Google Shape;319;p111"/>
          <p:cNvSpPr txBox="1">
            <a:spLocks noGrp="1"/>
          </p:cNvSpPr>
          <p:nvPr>
            <p:ph type="body" idx="1"/>
          </p:nvPr>
        </p:nvSpPr>
        <p:spPr>
          <a:xfrm>
            <a:off x="382016" y="2597858"/>
            <a:ext cx="4393184" cy="33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67"/>
              <a:buFont typeface="Arial"/>
              <a:buNone/>
              <a:defRPr sz="1867" b="1" i="0" u="none" strike="noStrike" cap="none">
                <a:solidFill>
                  <a:schemeClr val="lt1"/>
                </a:solidFill>
                <a:latin typeface="Aleo"/>
                <a:ea typeface="Aleo"/>
                <a:cs typeface="Aleo"/>
                <a:sym typeface="Ale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0" name="Google Shape;320;p111"/>
          <p:cNvSpPr txBox="1">
            <a:spLocks noGrp="1"/>
          </p:cNvSpPr>
          <p:nvPr>
            <p:ph type="body" idx="3"/>
          </p:nvPr>
        </p:nvSpPr>
        <p:spPr>
          <a:xfrm>
            <a:off x="382016" y="2930269"/>
            <a:ext cx="4393184" cy="1224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67"/>
              <a:buFont typeface="Arial"/>
              <a:buNone/>
              <a:defRPr sz="14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1" name="Google Shape;321;p111"/>
          <p:cNvSpPr txBox="1">
            <a:spLocks noGrp="1"/>
          </p:cNvSpPr>
          <p:nvPr>
            <p:ph type="body" idx="4"/>
          </p:nvPr>
        </p:nvSpPr>
        <p:spPr>
          <a:xfrm>
            <a:off x="1981200" y="361950"/>
            <a:ext cx="8229600" cy="413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595959"/>
                </a:solidFill>
                <a:latin typeface="Sen"/>
                <a:ea typeface="Sen"/>
                <a:cs typeface="Sen"/>
                <a:sym typeface="Se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2" name="Google Shape;322;p111"/>
          <p:cNvSpPr txBox="1">
            <a:spLocks noGrp="1"/>
          </p:cNvSpPr>
          <p:nvPr>
            <p:ph type="body" idx="5"/>
          </p:nvPr>
        </p:nvSpPr>
        <p:spPr>
          <a:xfrm>
            <a:off x="1981200" y="742950"/>
            <a:ext cx="8229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12"/>
          <p:cNvSpPr txBox="1">
            <a:spLocks noGrp="1"/>
          </p:cNvSpPr>
          <p:nvPr>
            <p:ph type="ctrTitle"/>
          </p:nvPr>
        </p:nvSpPr>
        <p:spPr>
          <a:xfrm>
            <a:off x="5384909" y="279401"/>
            <a:ext cx="142218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5" name="Google Shape;325;p112"/>
          <p:cNvSpPr txBox="1">
            <a:spLocks noGrp="1"/>
          </p:cNvSpPr>
          <p:nvPr>
            <p:ph type="body" idx="1"/>
          </p:nvPr>
        </p:nvSpPr>
        <p:spPr>
          <a:xfrm>
            <a:off x="3505200" y="912641"/>
            <a:ext cx="5181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5" r:id="rId3"/>
    <p:sldLayoutId id="2147483688" r:id="rId4"/>
    <p:sldLayoutId id="214748368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0.sv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26.png"/><Relationship Id="rId10" Type="http://schemas.openxmlformats.org/officeDocument/2006/relationships/image" Target="../media/image23.png"/><Relationship Id="rId4" Type="http://schemas.openxmlformats.org/officeDocument/2006/relationships/image" Target="../media/image18.svg"/><Relationship Id="rId9" Type="http://schemas.openxmlformats.org/officeDocument/2006/relationships/image" Target="../media/image22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26.png"/><Relationship Id="rId10" Type="http://schemas.openxmlformats.org/officeDocument/2006/relationships/image" Target="../media/image23.png"/><Relationship Id="rId4" Type="http://schemas.openxmlformats.org/officeDocument/2006/relationships/image" Target="../media/image18.svg"/><Relationship Id="rId9" Type="http://schemas.openxmlformats.org/officeDocument/2006/relationships/image" Target="../media/image22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2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11" Type="http://schemas.openxmlformats.org/officeDocument/2006/relationships/image" Target="../media/image23.png"/><Relationship Id="rId5" Type="http://schemas.openxmlformats.org/officeDocument/2006/relationships/image" Target="../media/image18.svg"/><Relationship Id="rId10" Type="http://schemas.openxmlformats.org/officeDocument/2006/relationships/image" Target="../media/image22.sv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2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11" Type="http://schemas.openxmlformats.org/officeDocument/2006/relationships/image" Target="../media/image23.png"/><Relationship Id="rId5" Type="http://schemas.openxmlformats.org/officeDocument/2006/relationships/image" Target="../media/image18.svg"/><Relationship Id="rId10" Type="http://schemas.openxmlformats.org/officeDocument/2006/relationships/image" Target="../media/image22.sv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0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"/>
          <p:cNvSpPr txBox="1"/>
          <p:nvPr/>
        </p:nvSpPr>
        <p:spPr>
          <a:xfrm>
            <a:off x="650944" y="4456790"/>
            <a:ext cx="718517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800" b="1" i="0" u="none" strike="noStrike" cap="none">
                <a:solidFill>
                  <a:srgbClr val="262626"/>
                </a:solidFill>
                <a:latin typeface="Sen"/>
                <a:ea typeface="Sen"/>
                <a:cs typeface="Sen"/>
                <a:sym typeface="Sen"/>
              </a:rPr>
              <a:t>BLAZOR</a:t>
            </a:r>
            <a:r>
              <a:rPr lang="en-US" sz="4800" b="1" i="0" u="none" strike="noStrike" cap="none">
                <a:solidFill>
                  <a:srgbClr val="262626"/>
                </a:solidFill>
                <a:latin typeface="Sen"/>
                <a:ea typeface="Sen"/>
                <a:cs typeface="Sen"/>
                <a:sym typeface="Sen"/>
              </a:rPr>
              <a:t> </a:t>
            </a:r>
            <a:r>
              <a:rPr lang="vi-VN" sz="4800" b="1">
                <a:solidFill>
                  <a:schemeClr val="accent5"/>
                </a:solidFill>
                <a:latin typeface="Sen"/>
                <a:ea typeface="Sen"/>
                <a:cs typeface="Sen"/>
                <a:sym typeface="Sen"/>
              </a:rPr>
              <a:t>FRAMEWORK</a:t>
            </a:r>
            <a:endParaRPr/>
          </a:p>
        </p:txBody>
      </p:sp>
      <p:sp>
        <p:nvSpPr>
          <p:cNvPr id="343" name="Google Shape;343;p2"/>
          <p:cNvSpPr txBox="1"/>
          <p:nvPr/>
        </p:nvSpPr>
        <p:spPr>
          <a:xfrm>
            <a:off x="692391" y="4270812"/>
            <a:ext cx="183717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b="1">
                <a:solidFill>
                  <a:srgbClr val="262626"/>
                </a:solidFill>
                <a:sym typeface="Sen"/>
              </a:rPr>
              <a:t>Nhóm 1</a:t>
            </a:r>
            <a:endParaRPr/>
          </a:p>
        </p:txBody>
      </p:sp>
      <p:cxnSp>
        <p:nvCxnSpPr>
          <p:cNvPr id="344" name="Google Shape;344;p2"/>
          <p:cNvCxnSpPr>
            <a:cxnSpLocks/>
          </p:cNvCxnSpPr>
          <p:nvPr/>
        </p:nvCxnSpPr>
        <p:spPr>
          <a:xfrm>
            <a:off x="1740310" y="4456790"/>
            <a:ext cx="5669564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5" name="Google Shape;345;p2"/>
          <p:cNvSpPr/>
          <p:nvPr/>
        </p:nvSpPr>
        <p:spPr>
          <a:xfrm rot="10800000">
            <a:off x="3809998" y="0"/>
            <a:ext cx="8382000" cy="6879889"/>
          </a:xfrm>
          <a:custGeom>
            <a:avLst/>
            <a:gdLst/>
            <a:ahLst/>
            <a:cxnLst/>
            <a:rect l="l" t="t" r="r" b="b"/>
            <a:pathLst>
              <a:path w="8382000" h="6879889" extrusionOk="0">
                <a:moveTo>
                  <a:pt x="0" y="6879889"/>
                </a:moveTo>
                <a:cubicBezTo>
                  <a:pt x="4233" y="4593889"/>
                  <a:pt x="952" y="3439776"/>
                  <a:pt x="8572" y="12046"/>
                </a:cubicBezTo>
                <a:cubicBezTo>
                  <a:pt x="772477" y="-8802"/>
                  <a:pt x="871537" y="828"/>
                  <a:pt x="1522095" y="15222"/>
                </a:cubicBezTo>
                <a:lnTo>
                  <a:pt x="8382000" y="6879889"/>
                </a:lnTo>
                <a:lnTo>
                  <a:pt x="0" y="6879889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64000">
                <a:schemeClr val="accent2"/>
              </a:gs>
              <a:gs pos="100000">
                <a:srgbClr val="21798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876933CA-EEBA-ED08-C18D-612B277196C9}"/>
              </a:ext>
            </a:extLst>
          </p:cNvPr>
          <p:cNvSpPr/>
          <p:nvPr/>
        </p:nvSpPr>
        <p:spPr>
          <a:xfrm>
            <a:off x="9834" y="151581"/>
            <a:ext cx="2349907" cy="580103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b="1">
                <a:latin typeface="Arial" panose="020B0604020202020204" pitchFamily="34" charset="0"/>
                <a:cs typeface="Arial" panose="020B0604020202020204" pitchFamily="34" charset="0"/>
              </a:rPr>
              <a:t>Mô hình hoạt động</a:t>
            </a:r>
            <a:endParaRPr 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Google Shape;478;p11">
            <a:extLst>
              <a:ext uri="{FF2B5EF4-FFF2-40B4-BE49-F238E27FC236}">
                <a16:creationId xmlns:a16="http://schemas.microsoft.com/office/drawing/2014/main" id="{8330187B-6985-FF73-0FA5-FA743466D7F3}"/>
              </a:ext>
            </a:extLst>
          </p:cNvPr>
          <p:cNvSpPr txBox="1">
            <a:spLocks/>
          </p:cNvSpPr>
          <p:nvPr/>
        </p:nvSpPr>
        <p:spPr>
          <a:xfrm>
            <a:off x="-227154" y="887493"/>
            <a:ext cx="3151239" cy="413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rgbClr val="595959"/>
              </a:buClr>
              <a:buSzPts val="2800"/>
            </a:pPr>
            <a:r>
              <a:rPr lang="vi-VN" sz="2000"/>
              <a:t>Luồng Hoạt Động</a:t>
            </a:r>
            <a:endParaRPr lang="en-US" sz="2000"/>
          </a:p>
        </p:txBody>
      </p:sp>
      <p:sp>
        <p:nvSpPr>
          <p:cNvPr id="8" name="Google Shape;485;p11">
            <a:extLst>
              <a:ext uri="{FF2B5EF4-FFF2-40B4-BE49-F238E27FC236}">
                <a16:creationId xmlns:a16="http://schemas.microsoft.com/office/drawing/2014/main" id="{5690283C-FD72-BC1C-727E-9FD5AB6B4BE9}"/>
              </a:ext>
            </a:extLst>
          </p:cNvPr>
          <p:cNvSpPr txBox="1"/>
          <p:nvPr/>
        </p:nvSpPr>
        <p:spPr>
          <a:xfrm>
            <a:off x="1282949" y="2222719"/>
            <a:ext cx="1495523" cy="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67"/>
              <a:buFont typeface="Arial"/>
              <a:buNone/>
            </a:pPr>
            <a:r>
              <a:rPr lang="vi-VN" sz="16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r>
              <a:rPr lang="en-US" sz="16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6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vi-V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60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" name="Google Shape;510;p11">
            <a:extLst>
              <a:ext uri="{FF2B5EF4-FFF2-40B4-BE49-F238E27FC236}">
                <a16:creationId xmlns:a16="http://schemas.microsoft.com/office/drawing/2014/main" id="{12A9CAC1-63B8-696B-8F61-267E2C2601D6}"/>
              </a:ext>
            </a:extLst>
          </p:cNvPr>
          <p:cNvGrpSpPr/>
          <p:nvPr/>
        </p:nvGrpSpPr>
        <p:grpSpPr>
          <a:xfrm>
            <a:off x="2726036" y="1432187"/>
            <a:ext cx="1600129" cy="5046734"/>
            <a:chOff x="1831298" y="1510845"/>
            <a:chExt cx="1600129" cy="5046734"/>
          </a:xfrm>
        </p:grpSpPr>
        <p:cxnSp>
          <p:nvCxnSpPr>
            <p:cNvPr id="15" name="Google Shape;527;p11">
              <a:extLst>
                <a:ext uri="{FF2B5EF4-FFF2-40B4-BE49-F238E27FC236}">
                  <a16:creationId xmlns:a16="http://schemas.microsoft.com/office/drawing/2014/main" id="{711C4BDA-37E2-FD65-5B14-ACDB3BAAB942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2105663" y="2496717"/>
              <a:ext cx="1217559" cy="1228"/>
            </a:xfrm>
            <a:prstGeom prst="straightConnector1">
              <a:avLst/>
            </a:prstGeom>
            <a:solidFill>
              <a:srgbClr val="F2F2F2"/>
            </a:solidFill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" name="Google Shape;511;p11">
              <a:extLst>
                <a:ext uri="{FF2B5EF4-FFF2-40B4-BE49-F238E27FC236}">
                  <a16:creationId xmlns:a16="http://schemas.microsoft.com/office/drawing/2014/main" id="{7BC11D2C-BEA1-7D9A-7271-481CA08758F0}"/>
                </a:ext>
              </a:extLst>
            </p:cNvPr>
            <p:cNvGrpSpPr/>
            <p:nvPr/>
          </p:nvGrpSpPr>
          <p:grpSpPr>
            <a:xfrm>
              <a:off x="3244795" y="1578823"/>
              <a:ext cx="186632" cy="4860767"/>
              <a:chOff x="3244795" y="2002894"/>
              <a:chExt cx="186632" cy="4860767"/>
            </a:xfrm>
          </p:grpSpPr>
          <p:sp>
            <p:nvSpPr>
              <p:cNvPr id="19" name="Google Shape;512;p11">
                <a:extLst>
                  <a:ext uri="{FF2B5EF4-FFF2-40B4-BE49-F238E27FC236}">
                    <a16:creationId xmlns:a16="http://schemas.microsoft.com/office/drawing/2014/main" id="{98F185F4-CD8E-AC39-E8A2-90717F4B6D51}"/>
                  </a:ext>
                </a:extLst>
              </p:cNvPr>
              <p:cNvSpPr/>
              <p:nvPr/>
            </p:nvSpPr>
            <p:spPr>
              <a:xfrm>
                <a:off x="3314688" y="2092358"/>
                <a:ext cx="45719" cy="4674639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513;p11">
                <a:extLst>
                  <a:ext uri="{FF2B5EF4-FFF2-40B4-BE49-F238E27FC236}">
                    <a16:creationId xmlns:a16="http://schemas.microsoft.com/office/drawing/2014/main" id="{A0342B4E-54D8-982E-4C10-6928339BE659}"/>
                  </a:ext>
                </a:extLst>
              </p:cNvPr>
              <p:cNvSpPr/>
              <p:nvPr/>
            </p:nvSpPr>
            <p:spPr>
              <a:xfrm rot="5400000">
                <a:off x="3246108" y="2002894"/>
                <a:ext cx="182880" cy="182880"/>
              </a:xfrm>
              <a:prstGeom prst="ellipse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514;p11">
                <a:extLst>
                  <a:ext uri="{FF2B5EF4-FFF2-40B4-BE49-F238E27FC236}">
                    <a16:creationId xmlns:a16="http://schemas.microsoft.com/office/drawing/2014/main" id="{6E91984E-125B-69DC-3F22-C004E42A5FA3}"/>
                  </a:ext>
                </a:extLst>
              </p:cNvPr>
              <p:cNvSpPr/>
              <p:nvPr/>
            </p:nvSpPr>
            <p:spPr>
              <a:xfrm rot="5400000">
                <a:off x="3244795" y="6680781"/>
                <a:ext cx="182880" cy="182880"/>
              </a:xfrm>
              <a:prstGeom prst="ellipse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516;p11">
                <a:extLst>
                  <a:ext uri="{FF2B5EF4-FFF2-40B4-BE49-F238E27FC236}">
                    <a16:creationId xmlns:a16="http://schemas.microsoft.com/office/drawing/2014/main" id="{B2257327-1218-40CD-F3DE-28C339DBCA99}"/>
                  </a:ext>
                </a:extLst>
              </p:cNvPr>
              <p:cNvSpPr/>
              <p:nvPr/>
            </p:nvSpPr>
            <p:spPr>
              <a:xfrm rot="5400000">
                <a:off x="3248547" y="2837341"/>
                <a:ext cx="182880" cy="18288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" name="Google Shape;533;p11">
              <a:extLst>
                <a:ext uri="{FF2B5EF4-FFF2-40B4-BE49-F238E27FC236}">
                  <a16:creationId xmlns:a16="http://schemas.microsoft.com/office/drawing/2014/main" id="{52E565FC-A9D8-E69C-3E82-04B14630F6D2}"/>
                </a:ext>
              </a:extLst>
            </p:cNvPr>
            <p:cNvSpPr txBox="1"/>
            <p:nvPr/>
          </p:nvSpPr>
          <p:spPr>
            <a:xfrm>
              <a:off x="1831298" y="1510845"/>
              <a:ext cx="984092" cy="40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67"/>
                <a:buFont typeface="Arial"/>
                <a:buNone/>
              </a:pPr>
              <a:r>
                <a:rPr lang="vi-VN" sz="1800" b="1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Bắt Đầu</a:t>
              </a:r>
              <a:endParaRPr sz="1800" b="1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Google Shape;534;p11">
              <a:extLst>
                <a:ext uri="{FF2B5EF4-FFF2-40B4-BE49-F238E27FC236}">
                  <a16:creationId xmlns:a16="http://schemas.microsoft.com/office/drawing/2014/main" id="{C80C70BF-5279-AE63-122C-924FF3DD423C}"/>
                </a:ext>
              </a:extLst>
            </p:cNvPr>
            <p:cNvSpPr txBox="1"/>
            <p:nvPr/>
          </p:nvSpPr>
          <p:spPr>
            <a:xfrm>
              <a:off x="1931218" y="6151179"/>
              <a:ext cx="994695" cy="40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67"/>
                <a:buFont typeface="Arial"/>
                <a:buNone/>
              </a:pPr>
              <a:r>
                <a:rPr lang="vi-VN" sz="1800" b="1" i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Kết thúc</a:t>
              </a:r>
              <a:endParaRPr sz="1800"/>
            </a:p>
          </p:txBody>
        </p:sp>
        <p:sp>
          <p:nvSpPr>
            <p:cNvPr id="16" name="Google Shape;528;p11">
              <a:extLst>
                <a:ext uri="{FF2B5EF4-FFF2-40B4-BE49-F238E27FC236}">
                  <a16:creationId xmlns:a16="http://schemas.microsoft.com/office/drawing/2014/main" id="{ACE20728-AC52-E028-04C9-0B2C919F993C}"/>
                </a:ext>
              </a:extLst>
            </p:cNvPr>
            <p:cNvSpPr/>
            <p:nvPr/>
          </p:nvSpPr>
          <p:spPr>
            <a:xfrm rot="10800000" flipH="1">
              <a:off x="2004063" y="2445917"/>
              <a:ext cx="101600" cy="1016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" name="Google Shape;485;p11">
            <a:extLst>
              <a:ext uri="{FF2B5EF4-FFF2-40B4-BE49-F238E27FC236}">
                <a16:creationId xmlns:a16="http://schemas.microsoft.com/office/drawing/2014/main" id="{F94BEDD3-38FF-96EE-8CBF-8FC00FED984B}"/>
              </a:ext>
            </a:extLst>
          </p:cNvPr>
          <p:cNvSpPr txBox="1"/>
          <p:nvPr/>
        </p:nvSpPr>
        <p:spPr>
          <a:xfrm>
            <a:off x="1268562" y="3139712"/>
            <a:ext cx="1590638" cy="32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67"/>
              <a:buFont typeface="Arial"/>
              <a:buNone/>
            </a:pPr>
            <a:r>
              <a:rPr lang="vi-VN" sz="16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16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6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vi-V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SIGNALR</a:t>
            </a:r>
            <a:endParaRPr sz="160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496;p11">
            <a:extLst>
              <a:ext uri="{FF2B5EF4-FFF2-40B4-BE49-F238E27FC236}">
                <a16:creationId xmlns:a16="http://schemas.microsoft.com/office/drawing/2014/main" id="{CCAE9964-0A4A-E403-C200-A832A51FFDEE}"/>
              </a:ext>
            </a:extLst>
          </p:cNvPr>
          <p:cNvSpPr/>
          <p:nvPr/>
        </p:nvSpPr>
        <p:spPr>
          <a:xfrm>
            <a:off x="576411" y="2955545"/>
            <a:ext cx="711200" cy="711200"/>
          </a:xfrm>
          <a:prstGeom prst="roundRect">
            <a:avLst>
              <a:gd name="adj" fmla="val 885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485;p11">
            <a:extLst>
              <a:ext uri="{FF2B5EF4-FFF2-40B4-BE49-F238E27FC236}">
                <a16:creationId xmlns:a16="http://schemas.microsoft.com/office/drawing/2014/main" id="{C8D7B195-E3DE-0947-13E9-B987AB97780D}"/>
              </a:ext>
            </a:extLst>
          </p:cNvPr>
          <p:cNvSpPr txBox="1"/>
          <p:nvPr/>
        </p:nvSpPr>
        <p:spPr>
          <a:xfrm>
            <a:off x="1353441" y="3972211"/>
            <a:ext cx="1428620" cy="32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67"/>
              <a:buFont typeface="Arial"/>
              <a:buNone/>
            </a:pPr>
            <a:r>
              <a:rPr lang="vi-VN" sz="16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XỬ LÝ</a:t>
            </a:r>
            <a:r>
              <a:rPr lang="en-US" sz="16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6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vi-V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</a:t>
            </a:r>
            <a:endParaRPr sz="160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486;p11">
            <a:extLst>
              <a:ext uri="{FF2B5EF4-FFF2-40B4-BE49-F238E27FC236}">
                <a16:creationId xmlns:a16="http://schemas.microsoft.com/office/drawing/2014/main" id="{1CB82761-32F4-84D0-6D5F-1A9BD25AE5DC}"/>
              </a:ext>
            </a:extLst>
          </p:cNvPr>
          <p:cNvSpPr txBox="1"/>
          <p:nvPr/>
        </p:nvSpPr>
        <p:spPr>
          <a:xfrm>
            <a:off x="356177" y="4720381"/>
            <a:ext cx="3772397" cy="1300111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lang="vi-VN" sz="1800" b="0" i="0" u="none" strike="noStrike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Server nhận thông tin sẽ xử lý logic nghiệp vụ và trả về kết quả từ server tới client thông qua signalR, client cập nhật kết quả vào DOM.</a:t>
            </a:r>
            <a:endParaRPr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Google Shape;496;p11">
            <a:extLst>
              <a:ext uri="{FF2B5EF4-FFF2-40B4-BE49-F238E27FC236}">
                <a16:creationId xmlns:a16="http://schemas.microsoft.com/office/drawing/2014/main" id="{3BBD3E74-B3F3-B01B-3285-9EC3ECC81672}"/>
              </a:ext>
            </a:extLst>
          </p:cNvPr>
          <p:cNvSpPr/>
          <p:nvPr/>
        </p:nvSpPr>
        <p:spPr>
          <a:xfrm>
            <a:off x="596076" y="3810949"/>
            <a:ext cx="711200" cy="711200"/>
          </a:xfrm>
          <a:prstGeom prst="roundRect">
            <a:avLst>
              <a:gd name="adj" fmla="val 885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" name="Google Shape;527;p11">
            <a:extLst>
              <a:ext uri="{FF2B5EF4-FFF2-40B4-BE49-F238E27FC236}">
                <a16:creationId xmlns:a16="http://schemas.microsoft.com/office/drawing/2014/main" id="{9E45F344-73BA-3DC3-4542-AB54AD72C802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3015149" y="3268551"/>
            <a:ext cx="1197897" cy="1228"/>
          </a:xfrm>
          <a:prstGeom prst="straightConnector1">
            <a:avLst/>
          </a:prstGeom>
          <a:solidFill>
            <a:srgbClr val="F2F2F2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Google Shape;516;p11">
            <a:extLst>
              <a:ext uri="{FF2B5EF4-FFF2-40B4-BE49-F238E27FC236}">
                <a16:creationId xmlns:a16="http://schemas.microsoft.com/office/drawing/2014/main" id="{48AE2C6F-825F-5D3B-3CFF-0ECCBA3E81B0}"/>
              </a:ext>
            </a:extLst>
          </p:cNvPr>
          <p:cNvSpPr/>
          <p:nvPr/>
        </p:nvSpPr>
        <p:spPr>
          <a:xfrm rot="5400000">
            <a:off x="4138371" y="3185104"/>
            <a:ext cx="182880" cy="18288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528;p11">
            <a:extLst>
              <a:ext uri="{FF2B5EF4-FFF2-40B4-BE49-F238E27FC236}">
                <a16:creationId xmlns:a16="http://schemas.microsoft.com/office/drawing/2014/main" id="{36FD02CD-CC33-CA9F-B320-8F0F3EDB36B2}"/>
              </a:ext>
            </a:extLst>
          </p:cNvPr>
          <p:cNvSpPr/>
          <p:nvPr/>
        </p:nvSpPr>
        <p:spPr>
          <a:xfrm rot="10800000" flipH="1">
            <a:off x="2913549" y="3217751"/>
            <a:ext cx="101600" cy="1016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496;p11">
            <a:extLst>
              <a:ext uri="{FF2B5EF4-FFF2-40B4-BE49-F238E27FC236}">
                <a16:creationId xmlns:a16="http://schemas.microsoft.com/office/drawing/2014/main" id="{F641752A-A490-8EC8-021A-9A8DBF6D0745}"/>
              </a:ext>
            </a:extLst>
          </p:cNvPr>
          <p:cNvSpPr/>
          <p:nvPr/>
        </p:nvSpPr>
        <p:spPr>
          <a:xfrm>
            <a:off x="572815" y="2005022"/>
            <a:ext cx="711200" cy="711200"/>
          </a:xfrm>
          <a:prstGeom prst="roundRect">
            <a:avLst>
              <a:gd name="adj" fmla="val 885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" name="Google Shape;527;p11">
            <a:extLst>
              <a:ext uri="{FF2B5EF4-FFF2-40B4-BE49-F238E27FC236}">
                <a16:creationId xmlns:a16="http://schemas.microsoft.com/office/drawing/2014/main" id="{42957459-A82B-C0E9-3AA9-5B232772F35A}"/>
              </a:ext>
            </a:extLst>
          </p:cNvPr>
          <p:cNvCxnSpPr>
            <a:cxnSpLocks/>
            <a:stCxn id="42" idx="6"/>
          </p:cNvCxnSpPr>
          <p:nvPr/>
        </p:nvCxnSpPr>
        <p:spPr>
          <a:xfrm>
            <a:off x="3010233" y="4119047"/>
            <a:ext cx="1217559" cy="1228"/>
          </a:xfrm>
          <a:prstGeom prst="straightConnector1">
            <a:avLst/>
          </a:prstGeom>
          <a:solidFill>
            <a:srgbClr val="F2F2F2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" name="Google Shape;516;p11">
            <a:extLst>
              <a:ext uri="{FF2B5EF4-FFF2-40B4-BE49-F238E27FC236}">
                <a16:creationId xmlns:a16="http://schemas.microsoft.com/office/drawing/2014/main" id="{4B33372E-9A4A-94B6-D906-412B6BE83721}"/>
              </a:ext>
            </a:extLst>
          </p:cNvPr>
          <p:cNvSpPr/>
          <p:nvPr/>
        </p:nvSpPr>
        <p:spPr>
          <a:xfrm rot="5400000">
            <a:off x="4153117" y="4035600"/>
            <a:ext cx="182880" cy="18288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528;p11">
            <a:extLst>
              <a:ext uri="{FF2B5EF4-FFF2-40B4-BE49-F238E27FC236}">
                <a16:creationId xmlns:a16="http://schemas.microsoft.com/office/drawing/2014/main" id="{037B8CAD-0B02-E542-4405-09245C078242}"/>
              </a:ext>
            </a:extLst>
          </p:cNvPr>
          <p:cNvSpPr/>
          <p:nvPr/>
        </p:nvSpPr>
        <p:spPr>
          <a:xfrm rot="10800000" flipH="1">
            <a:off x="2908633" y="4068247"/>
            <a:ext cx="101600" cy="1016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Picture 43" descr="A red arrows on a black background&#10;&#10;Description automatically generated">
            <a:extLst>
              <a:ext uri="{FF2B5EF4-FFF2-40B4-BE49-F238E27FC236}">
                <a16:creationId xmlns:a16="http://schemas.microsoft.com/office/drawing/2014/main" id="{A333CB29-4569-22C3-F1F0-2279D455F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72282" y="2111659"/>
            <a:ext cx="511200" cy="511200"/>
          </a:xfrm>
          <a:prstGeom prst="rect">
            <a:avLst/>
          </a:prstGeom>
        </p:spPr>
      </p:pic>
      <p:pic>
        <p:nvPicPr>
          <p:cNvPr id="45" name="Graphic 44" descr="Wi-Fi with solid fill">
            <a:extLst>
              <a:ext uri="{FF2B5EF4-FFF2-40B4-BE49-F238E27FC236}">
                <a16:creationId xmlns:a16="http://schemas.microsoft.com/office/drawing/2014/main" id="{891B649B-3A5F-C757-8BEB-BACCEDEA8A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8027" y="2991177"/>
            <a:ext cx="647967" cy="647967"/>
          </a:xfrm>
          <a:prstGeom prst="rect">
            <a:avLst/>
          </a:prstGeom>
        </p:spPr>
      </p:pic>
      <p:pic>
        <p:nvPicPr>
          <p:cNvPr id="47" name="Graphic 46" descr="Circles with arrows with solid fill">
            <a:extLst>
              <a:ext uri="{FF2B5EF4-FFF2-40B4-BE49-F238E27FC236}">
                <a16:creationId xmlns:a16="http://schemas.microsoft.com/office/drawing/2014/main" id="{92D81FEB-1EF2-FCD6-1F92-D4E7F7ADCB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6076" y="3808483"/>
            <a:ext cx="711200" cy="711200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3BEA6F2E-13D5-BAC2-613E-6317DC59F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931" y="986601"/>
            <a:ext cx="7690275" cy="42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6E564651-4900-96F7-0C4B-14B786AFAE6B}"/>
              </a:ext>
            </a:extLst>
          </p:cNvPr>
          <p:cNvCxnSpPr>
            <a:cxnSpLocks/>
            <a:stCxn id="38" idx="1"/>
            <a:endCxn id="36" idx="1"/>
          </p:cNvCxnSpPr>
          <p:nvPr/>
        </p:nvCxnSpPr>
        <p:spPr>
          <a:xfrm rot="10800000" flipV="1">
            <a:off x="356178" y="4166549"/>
            <a:ext cx="239899" cy="1203888"/>
          </a:xfrm>
          <a:prstGeom prst="bentConnector3">
            <a:avLst>
              <a:gd name="adj1" fmla="val 1952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788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83;p13">
            <a:extLst>
              <a:ext uri="{FF2B5EF4-FFF2-40B4-BE49-F238E27FC236}">
                <a16:creationId xmlns:a16="http://schemas.microsoft.com/office/drawing/2014/main" id="{0B321146-16CB-C0C0-1577-B9384987EA5B}"/>
              </a:ext>
            </a:extLst>
          </p:cNvPr>
          <p:cNvGrpSpPr/>
          <p:nvPr/>
        </p:nvGrpSpPr>
        <p:grpSpPr>
          <a:xfrm rot="6286264">
            <a:off x="4729549" y="3496599"/>
            <a:ext cx="1947861" cy="819830"/>
            <a:chOff x="4710018" y="2961262"/>
            <a:chExt cx="1460896" cy="614873"/>
          </a:xfrm>
          <a:solidFill>
            <a:schemeClr val="accent1">
              <a:lumMod val="50000"/>
            </a:schemeClr>
          </a:solidFill>
        </p:grpSpPr>
        <p:sp>
          <p:nvSpPr>
            <p:cNvPr id="57" name="Google Shape;584;p13">
              <a:extLst>
                <a:ext uri="{FF2B5EF4-FFF2-40B4-BE49-F238E27FC236}">
                  <a16:creationId xmlns:a16="http://schemas.microsoft.com/office/drawing/2014/main" id="{7F9DD629-A51E-4BF2-F463-CE92BB51B63F}"/>
                </a:ext>
              </a:extLst>
            </p:cNvPr>
            <p:cNvSpPr/>
            <p:nvPr/>
          </p:nvSpPr>
          <p:spPr>
            <a:xfrm rot="900000">
              <a:off x="4710018" y="2961262"/>
              <a:ext cx="1377527" cy="426119"/>
            </a:xfrm>
            <a:custGeom>
              <a:avLst/>
              <a:gdLst/>
              <a:ahLst/>
              <a:cxnLst/>
              <a:rect l="l" t="t" r="r" b="b"/>
              <a:pathLst>
                <a:path w="1717435" h="531265" extrusionOk="0">
                  <a:moveTo>
                    <a:pt x="28958" y="170931"/>
                  </a:moveTo>
                  <a:lnTo>
                    <a:pt x="1717435" y="0"/>
                  </a:lnTo>
                  <a:lnTo>
                    <a:pt x="1717435" y="531265"/>
                  </a:lnTo>
                  <a:lnTo>
                    <a:pt x="0" y="358762"/>
                  </a:lnTo>
                  <a:cubicBezTo>
                    <a:pt x="1101" y="232482"/>
                    <a:pt x="27857" y="297211"/>
                    <a:pt x="28958" y="1709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5;p13">
              <a:extLst>
                <a:ext uri="{FF2B5EF4-FFF2-40B4-BE49-F238E27FC236}">
                  <a16:creationId xmlns:a16="http://schemas.microsoft.com/office/drawing/2014/main" id="{B6C0AB6E-94B6-E739-CB3A-983B4807B0AE}"/>
                </a:ext>
              </a:extLst>
            </p:cNvPr>
            <p:cNvSpPr/>
            <p:nvPr/>
          </p:nvSpPr>
          <p:spPr>
            <a:xfrm rot="-6300000">
              <a:off x="5653483" y="3058704"/>
              <a:ext cx="517431" cy="517431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876933CA-EEBA-ED08-C18D-612B277196C9}"/>
              </a:ext>
            </a:extLst>
          </p:cNvPr>
          <p:cNvSpPr/>
          <p:nvPr/>
        </p:nvSpPr>
        <p:spPr>
          <a:xfrm>
            <a:off x="9834" y="151581"/>
            <a:ext cx="2349907" cy="580103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b="1">
                <a:latin typeface="Arial" panose="020B0604020202020204" pitchFamily="34" charset="0"/>
                <a:cs typeface="Arial" panose="020B0604020202020204" pitchFamily="34" charset="0"/>
              </a:rPr>
              <a:t>Mô hình hoạt động</a:t>
            </a:r>
            <a:endParaRPr 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Google Shape;572;p13">
            <a:extLst>
              <a:ext uri="{FF2B5EF4-FFF2-40B4-BE49-F238E27FC236}">
                <a16:creationId xmlns:a16="http://schemas.microsoft.com/office/drawing/2014/main" id="{D507CC11-AC21-3BB8-E722-9BDFE1B58692}"/>
              </a:ext>
            </a:extLst>
          </p:cNvPr>
          <p:cNvSpPr txBox="1">
            <a:spLocks/>
          </p:cNvSpPr>
          <p:nvPr/>
        </p:nvSpPr>
        <p:spPr>
          <a:xfrm>
            <a:off x="1981200" y="361950"/>
            <a:ext cx="8229600" cy="413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rgbClr val="595959"/>
              </a:buClr>
              <a:buSzPts val="2800"/>
            </a:pPr>
            <a:r>
              <a:rPr lang="vi-VN" sz="2000" b="1"/>
              <a:t>Blazor Server</a:t>
            </a:r>
            <a:endParaRPr lang="en-US" sz="2000" b="1"/>
          </a:p>
        </p:txBody>
      </p:sp>
      <p:grpSp>
        <p:nvGrpSpPr>
          <p:cNvPr id="10" name="Google Shape;574;p13">
            <a:extLst>
              <a:ext uri="{FF2B5EF4-FFF2-40B4-BE49-F238E27FC236}">
                <a16:creationId xmlns:a16="http://schemas.microsoft.com/office/drawing/2014/main" id="{580D5C84-694B-AA3C-FDF6-DF35BA13070D}"/>
              </a:ext>
            </a:extLst>
          </p:cNvPr>
          <p:cNvGrpSpPr/>
          <p:nvPr/>
        </p:nvGrpSpPr>
        <p:grpSpPr>
          <a:xfrm rot="10133572">
            <a:off x="4173675" y="2933026"/>
            <a:ext cx="2112291" cy="942432"/>
            <a:chOff x="3052649" y="2163745"/>
            <a:chExt cx="1975129" cy="881234"/>
          </a:xfrm>
          <a:solidFill>
            <a:schemeClr val="tx2">
              <a:lumMod val="50000"/>
            </a:schemeClr>
          </a:solidFill>
        </p:grpSpPr>
        <p:sp>
          <p:nvSpPr>
            <p:cNvPr id="12" name="Google Shape;575;p13">
              <a:extLst>
                <a:ext uri="{FF2B5EF4-FFF2-40B4-BE49-F238E27FC236}">
                  <a16:creationId xmlns:a16="http://schemas.microsoft.com/office/drawing/2014/main" id="{506BD37D-44A3-8F6C-54C4-AFDF123CCFAA}"/>
                </a:ext>
              </a:extLst>
            </p:cNvPr>
            <p:cNvSpPr/>
            <p:nvPr/>
          </p:nvSpPr>
          <p:spPr>
            <a:xfrm>
              <a:off x="3052649" y="2344066"/>
              <a:ext cx="1723397" cy="531265"/>
            </a:xfrm>
            <a:custGeom>
              <a:avLst/>
              <a:gdLst/>
              <a:ahLst/>
              <a:cxnLst/>
              <a:rect l="l" t="t" r="r" b="b"/>
              <a:pathLst>
                <a:path w="2050616" h="531265" extrusionOk="0">
                  <a:moveTo>
                    <a:pt x="292" y="151094"/>
                  </a:moveTo>
                  <a:lnTo>
                    <a:pt x="2050616" y="0"/>
                  </a:lnTo>
                  <a:lnTo>
                    <a:pt x="2050616" y="531265"/>
                  </a:lnTo>
                  <a:lnTo>
                    <a:pt x="531" y="447895"/>
                  </a:lnTo>
                  <a:cubicBezTo>
                    <a:pt x="1632" y="321615"/>
                    <a:pt x="-809" y="277374"/>
                    <a:pt x="292" y="15109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576;p13">
              <a:extLst>
                <a:ext uri="{FF2B5EF4-FFF2-40B4-BE49-F238E27FC236}">
                  <a16:creationId xmlns:a16="http://schemas.microsoft.com/office/drawing/2014/main" id="{E24C1E6E-6372-1572-9357-322277FF1F8C}"/>
                </a:ext>
              </a:extLst>
            </p:cNvPr>
            <p:cNvSpPr/>
            <p:nvPr/>
          </p:nvSpPr>
          <p:spPr>
            <a:xfrm rot="-9000000">
              <a:off x="4264606" y="2281808"/>
              <a:ext cx="645109" cy="645108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" name="Google Shape;577;p13">
            <a:extLst>
              <a:ext uri="{FF2B5EF4-FFF2-40B4-BE49-F238E27FC236}">
                <a16:creationId xmlns:a16="http://schemas.microsoft.com/office/drawing/2014/main" id="{B5F37172-58BD-BB11-D8CD-B57924F6725C}"/>
              </a:ext>
            </a:extLst>
          </p:cNvPr>
          <p:cNvGrpSpPr/>
          <p:nvPr/>
        </p:nvGrpSpPr>
        <p:grpSpPr>
          <a:xfrm rot="11183781">
            <a:off x="4154931" y="1974481"/>
            <a:ext cx="2411798" cy="1217589"/>
            <a:chOff x="4420210" y="2721088"/>
            <a:chExt cx="1808849" cy="91319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6" name="Google Shape;578;p13">
              <a:extLst>
                <a:ext uri="{FF2B5EF4-FFF2-40B4-BE49-F238E27FC236}">
                  <a16:creationId xmlns:a16="http://schemas.microsoft.com/office/drawing/2014/main" id="{B265DC62-95C8-B776-0C63-ECDC01557A9A}"/>
                </a:ext>
              </a:extLst>
            </p:cNvPr>
            <p:cNvSpPr/>
            <p:nvPr/>
          </p:nvSpPr>
          <p:spPr>
            <a:xfrm rot="900000">
              <a:off x="4447332" y="2926677"/>
              <a:ext cx="1644766" cy="426119"/>
            </a:xfrm>
            <a:custGeom>
              <a:avLst/>
              <a:gdLst/>
              <a:ahLst/>
              <a:cxnLst/>
              <a:rect l="l" t="t" r="r" b="b"/>
              <a:pathLst>
                <a:path w="2050616" h="531265" extrusionOk="0">
                  <a:moveTo>
                    <a:pt x="292" y="151094"/>
                  </a:moveTo>
                  <a:lnTo>
                    <a:pt x="2050616" y="0"/>
                  </a:lnTo>
                  <a:lnTo>
                    <a:pt x="2050616" y="531265"/>
                  </a:lnTo>
                  <a:lnTo>
                    <a:pt x="531" y="447895"/>
                  </a:lnTo>
                  <a:cubicBezTo>
                    <a:pt x="1632" y="321615"/>
                    <a:pt x="-809" y="277374"/>
                    <a:pt x="292" y="15109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579;p13">
              <a:extLst>
                <a:ext uri="{FF2B5EF4-FFF2-40B4-BE49-F238E27FC236}">
                  <a16:creationId xmlns:a16="http://schemas.microsoft.com/office/drawing/2014/main" id="{A9F644ED-AC1C-291B-68AE-0A47F6EEFF00}"/>
                </a:ext>
              </a:extLst>
            </p:cNvPr>
            <p:cNvSpPr/>
            <p:nvPr/>
          </p:nvSpPr>
          <p:spPr>
            <a:xfrm rot="-6300000">
              <a:off x="5653483" y="3058704"/>
              <a:ext cx="517431" cy="517431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" name="Google Shape;580;p13">
            <a:extLst>
              <a:ext uri="{FF2B5EF4-FFF2-40B4-BE49-F238E27FC236}">
                <a16:creationId xmlns:a16="http://schemas.microsoft.com/office/drawing/2014/main" id="{024D71DF-548A-3A7F-C484-89071316FD84}"/>
              </a:ext>
            </a:extLst>
          </p:cNvPr>
          <p:cNvGrpSpPr/>
          <p:nvPr/>
        </p:nvGrpSpPr>
        <p:grpSpPr>
          <a:xfrm rot="20760324">
            <a:off x="5979798" y="2201912"/>
            <a:ext cx="1863031" cy="942432"/>
            <a:chOff x="3052647" y="2171773"/>
            <a:chExt cx="1742055" cy="881234"/>
          </a:xfrm>
          <a:solidFill>
            <a:schemeClr val="tx2">
              <a:lumMod val="90000"/>
            </a:schemeClr>
          </a:solidFill>
        </p:grpSpPr>
        <p:sp>
          <p:nvSpPr>
            <p:cNvPr id="29" name="Google Shape;581;p13">
              <a:extLst>
                <a:ext uri="{FF2B5EF4-FFF2-40B4-BE49-F238E27FC236}">
                  <a16:creationId xmlns:a16="http://schemas.microsoft.com/office/drawing/2014/main" id="{38CD54EC-4517-4741-4572-98DF74F16C16}"/>
                </a:ext>
              </a:extLst>
            </p:cNvPr>
            <p:cNvSpPr/>
            <p:nvPr/>
          </p:nvSpPr>
          <p:spPr>
            <a:xfrm>
              <a:off x="3052647" y="2344064"/>
              <a:ext cx="1405814" cy="531265"/>
            </a:xfrm>
            <a:custGeom>
              <a:avLst/>
              <a:gdLst/>
              <a:ahLst/>
              <a:cxnLst/>
              <a:rect l="l" t="t" r="r" b="b"/>
              <a:pathLst>
                <a:path w="2050616" h="531265" extrusionOk="0">
                  <a:moveTo>
                    <a:pt x="292" y="151094"/>
                  </a:moveTo>
                  <a:lnTo>
                    <a:pt x="2050616" y="0"/>
                  </a:lnTo>
                  <a:lnTo>
                    <a:pt x="2050616" y="531265"/>
                  </a:lnTo>
                  <a:lnTo>
                    <a:pt x="531" y="447895"/>
                  </a:lnTo>
                  <a:cubicBezTo>
                    <a:pt x="1632" y="321615"/>
                    <a:pt x="-809" y="277374"/>
                    <a:pt x="292" y="15109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582;p13">
              <a:extLst>
                <a:ext uri="{FF2B5EF4-FFF2-40B4-BE49-F238E27FC236}">
                  <a16:creationId xmlns:a16="http://schemas.microsoft.com/office/drawing/2014/main" id="{ECA57A95-6C1B-1CB4-83F1-D1F40FED99F1}"/>
                </a:ext>
              </a:extLst>
            </p:cNvPr>
            <p:cNvSpPr/>
            <p:nvPr/>
          </p:nvSpPr>
          <p:spPr>
            <a:xfrm rot="-9000000">
              <a:off x="4031530" y="2289836"/>
              <a:ext cx="645109" cy="645108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" name="Google Shape;583;p13">
            <a:extLst>
              <a:ext uri="{FF2B5EF4-FFF2-40B4-BE49-F238E27FC236}">
                <a16:creationId xmlns:a16="http://schemas.microsoft.com/office/drawing/2014/main" id="{8478C897-0101-6E69-6263-70F6E4E38750}"/>
              </a:ext>
            </a:extLst>
          </p:cNvPr>
          <p:cNvGrpSpPr/>
          <p:nvPr/>
        </p:nvGrpSpPr>
        <p:grpSpPr>
          <a:xfrm>
            <a:off x="5941762" y="2950130"/>
            <a:ext cx="2067621" cy="1125367"/>
            <a:chOff x="4678343" y="2790255"/>
            <a:chExt cx="1550716" cy="844025"/>
          </a:xfrm>
          <a:solidFill>
            <a:schemeClr val="accent1">
              <a:lumMod val="75000"/>
            </a:schemeClr>
          </a:solidFill>
        </p:grpSpPr>
        <p:sp>
          <p:nvSpPr>
            <p:cNvPr id="34" name="Google Shape;584;p13">
              <a:extLst>
                <a:ext uri="{FF2B5EF4-FFF2-40B4-BE49-F238E27FC236}">
                  <a16:creationId xmlns:a16="http://schemas.microsoft.com/office/drawing/2014/main" id="{D7CDE412-08C2-898F-3696-DC5F494408DB}"/>
                </a:ext>
              </a:extLst>
            </p:cNvPr>
            <p:cNvSpPr/>
            <p:nvPr/>
          </p:nvSpPr>
          <p:spPr>
            <a:xfrm rot="900000">
              <a:off x="4710018" y="2961260"/>
              <a:ext cx="1377527" cy="426119"/>
            </a:xfrm>
            <a:custGeom>
              <a:avLst/>
              <a:gdLst/>
              <a:ahLst/>
              <a:cxnLst/>
              <a:rect l="l" t="t" r="r" b="b"/>
              <a:pathLst>
                <a:path w="1717435" h="531265" extrusionOk="0">
                  <a:moveTo>
                    <a:pt x="28958" y="170931"/>
                  </a:moveTo>
                  <a:lnTo>
                    <a:pt x="1717435" y="0"/>
                  </a:lnTo>
                  <a:lnTo>
                    <a:pt x="1717435" y="531265"/>
                  </a:lnTo>
                  <a:lnTo>
                    <a:pt x="0" y="358762"/>
                  </a:lnTo>
                  <a:cubicBezTo>
                    <a:pt x="1101" y="232482"/>
                    <a:pt x="27857" y="297211"/>
                    <a:pt x="28958" y="1709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585;p13">
              <a:extLst>
                <a:ext uri="{FF2B5EF4-FFF2-40B4-BE49-F238E27FC236}">
                  <a16:creationId xmlns:a16="http://schemas.microsoft.com/office/drawing/2014/main" id="{CD3FE8AA-F9CF-7B7F-C809-674E00051C11}"/>
                </a:ext>
              </a:extLst>
            </p:cNvPr>
            <p:cNvSpPr/>
            <p:nvPr/>
          </p:nvSpPr>
          <p:spPr>
            <a:xfrm rot="-6300000">
              <a:off x="5653483" y="3058704"/>
              <a:ext cx="517431" cy="517431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" name="Google Shape;586;p13">
            <a:extLst>
              <a:ext uri="{FF2B5EF4-FFF2-40B4-BE49-F238E27FC236}">
                <a16:creationId xmlns:a16="http://schemas.microsoft.com/office/drawing/2014/main" id="{19930775-EC71-ADA4-5608-5E3368745A60}"/>
              </a:ext>
            </a:extLst>
          </p:cNvPr>
          <p:cNvSpPr/>
          <p:nvPr/>
        </p:nvSpPr>
        <p:spPr>
          <a:xfrm>
            <a:off x="5231674" y="2228547"/>
            <a:ext cx="1720287" cy="1720287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588;p13">
            <a:extLst>
              <a:ext uri="{FF2B5EF4-FFF2-40B4-BE49-F238E27FC236}">
                <a16:creationId xmlns:a16="http://schemas.microsoft.com/office/drawing/2014/main" id="{CBAD5BFB-C502-1C15-2274-C02587593FD3}"/>
              </a:ext>
            </a:extLst>
          </p:cNvPr>
          <p:cNvSpPr txBox="1"/>
          <p:nvPr/>
        </p:nvSpPr>
        <p:spPr>
          <a:xfrm>
            <a:off x="7912981" y="1634865"/>
            <a:ext cx="3744813" cy="1478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33"/>
              <a:buFont typeface="Arial"/>
              <a:buNone/>
            </a:pPr>
            <a:r>
              <a:rPr lang="en-US" sz="2000" b="0" i="1" u="none" strike="noStrike">
                <a:solidFill>
                  <a:srgbClr val="1B1B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Tất cả chạy ở server nên có thể tận dụng sức mạnh của server-side API (các framework, library ở server, api của .net)</a:t>
            </a:r>
            <a:endParaRPr lang="en-US" sz="2000" i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Google Shape;589;p13">
            <a:extLst>
              <a:ext uri="{FF2B5EF4-FFF2-40B4-BE49-F238E27FC236}">
                <a16:creationId xmlns:a16="http://schemas.microsoft.com/office/drawing/2014/main" id="{D3154625-67B2-95F8-45CE-06762A598E17}"/>
              </a:ext>
            </a:extLst>
          </p:cNvPr>
          <p:cNvSpPr txBox="1"/>
          <p:nvPr/>
        </p:nvSpPr>
        <p:spPr>
          <a:xfrm>
            <a:off x="8009383" y="1248397"/>
            <a:ext cx="3541768" cy="32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67"/>
              <a:buFont typeface="Arial"/>
              <a:buNone/>
            </a:pPr>
            <a:r>
              <a:rPr lang="vi-VN" sz="2000" b="1">
                <a:solidFill>
                  <a:srgbClr val="3F3F3F"/>
                </a:solidFill>
                <a:latin typeface="Aleo"/>
                <a:ea typeface="Aleo"/>
                <a:cs typeface="Aleo"/>
                <a:sym typeface="Aleo"/>
              </a:rPr>
              <a:t>Ưu điểm 2</a:t>
            </a:r>
            <a:endParaRPr lang="vi-VN" sz="2000"/>
          </a:p>
        </p:txBody>
      </p:sp>
      <p:sp>
        <p:nvSpPr>
          <p:cNvPr id="49" name="Google Shape;590;p13">
            <a:extLst>
              <a:ext uri="{FF2B5EF4-FFF2-40B4-BE49-F238E27FC236}">
                <a16:creationId xmlns:a16="http://schemas.microsoft.com/office/drawing/2014/main" id="{0FDDD488-8B87-E0AF-6790-A23B5D75EC31}"/>
              </a:ext>
            </a:extLst>
          </p:cNvPr>
          <p:cNvSpPr txBox="1"/>
          <p:nvPr/>
        </p:nvSpPr>
        <p:spPr>
          <a:xfrm>
            <a:off x="8230501" y="4177014"/>
            <a:ext cx="2820956" cy="77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rtl="0" fontAlgn="base">
              <a:spcBef>
                <a:spcPts val="1400"/>
              </a:spcBef>
              <a:spcAft>
                <a:spcPts val="700"/>
              </a:spcAft>
            </a:pPr>
            <a:r>
              <a:rPr lang="en-US" sz="2000" b="0" i="1" u="none" strike="noStrike">
                <a:solidFill>
                  <a:srgbClr val="1B1B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Hỗ trợ tất cả trình duyệt</a:t>
            </a:r>
          </a:p>
        </p:txBody>
      </p:sp>
      <p:sp>
        <p:nvSpPr>
          <p:cNvPr id="50" name="Google Shape;591;p13">
            <a:extLst>
              <a:ext uri="{FF2B5EF4-FFF2-40B4-BE49-F238E27FC236}">
                <a16:creationId xmlns:a16="http://schemas.microsoft.com/office/drawing/2014/main" id="{EC5897BC-181D-21DC-0623-DE66DAF10BD2}"/>
              </a:ext>
            </a:extLst>
          </p:cNvPr>
          <p:cNvSpPr txBox="1"/>
          <p:nvPr/>
        </p:nvSpPr>
        <p:spPr>
          <a:xfrm>
            <a:off x="7633565" y="3937376"/>
            <a:ext cx="3541768" cy="32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67"/>
              <a:buFont typeface="Arial"/>
              <a:buNone/>
            </a:pPr>
            <a:r>
              <a:rPr lang="vi-VN" sz="1800" b="1">
                <a:solidFill>
                  <a:srgbClr val="3F3F3F"/>
                </a:solidFill>
                <a:latin typeface="Aleo"/>
                <a:ea typeface="Aleo"/>
                <a:cs typeface="Aleo"/>
                <a:sym typeface="Aleo"/>
              </a:rPr>
              <a:t>Ưu điểm 4</a:t>
            </a:r>
            <a:endParaRPr lang="vi-VN" sz="1800"/>
          </a:p>
        </p:txBody>
      </p:sp>
      <p:sp>
        <p:nvSpPr>
          <p:cNvPr id="51" name="Google Shape;592;p13">
            <a:extLst>
              <a:ext uri="{FF2B5EF4-FFF2-40B4-BE49-F238E27FC236}">
                <a16:creationId xmlns:a16="http://schemas.microsoft.com/office/drawing/2014/main" id="{4755B164-1357-522C-454E-2D9F9A72E73C}"/>
              </a:ext>
            </a:extLst>
          </p:cNvPr>
          <p:cNvSpPr txBox="1"/>
          <p:nvPr/>
        </p:nvSpPr>
        <p:spPr>
          <a:xfrm>
            <a:off x="606958" y="1668198"/>
            <a:ext cx="3541768" cy="77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33"/>
              <a:buFont typeface="Arial"/>
              <a:buNone/>
            </a:pPr>
            <a:r>
              <a:rPr lang="vi-VN" sz="2000" b="0" i="1" u="none" strike="noStrike">
                <a:solidFill>
                  <a:srgbClr val="1B1B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Số lượng file tải về browser rất ít vì toàn bộ chạy ở server</a:t>
            </a:r>
            <a:endParaRPr lang="en-US" sz="2000" i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Google Shape;593;p13">
            <a:extLst>
              <a:ext uri="{FF2B5EF4-FFF2-40B4-BE49-F238E27FC236}">
                <a16:creationId xmlns:a16="http://schemas.microsoft.com/office/drawing/2014/main" id="{3B4419BA-3899-0514-357C-09F74BE80631}"/>
              </a:ext>
            </a:extLst>
          </p:cNvPr>
          <p:cNvSpPr txBox="1"/>
          <p:nvPr/>
        </p:nvSpPr>
        <p:spPr>
          <a:xfrm>
            <a:off x="604933" y="1299388"/>
            <a:ext cx="3541768" cy="32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67"/>
              <a:buFont typeface="Arial"/>
              <a:buNone/>
            </a:pPr>
            <a:r>
              <a:rPr lang="vi-VN" sz="2000" b="1">
                <a:solidFill>
                  <a:srgbClr val="3F3F3F"/>
                </a:solidFill>
                <a:latin typeface="Aleo"/>
                <a:ea typeface="Aleo"/>
                <a:cs typeface="Aleo"/>
                <a:sym typeface="Aleo"/>
              </a:rPr>
              <a:t>Ưu điểm 1</a:t>
            </a:r>
            <a:endParaRPr sz="2000"/>
          </a:p>
        </p:txBody>
      </p:sp>
      <p:sp>
        <p:nvSpPr>
          <p:cNvPr id="53" name="Google Shape;594;p13">
            <a:extLst>
              <a:ext uri="{FF2B5EF4-FFF2-40B4-BE49-F238E27FC236}">
                <a16:creationId xmlns:a16="http://schemas.microsoft.com/office/drawing/2014/main" id="{642E82AB-1BC3-BB4B-3FD4-C4C5FB6CEB06}"/>
              </a:ext>
            </a:extLst>
          </p:cNvPr>
          <p:cNvSpPr txBox="1"/>
          <p:nvPr/>
        </p:nvSpPr>
        <p:spPr>
          <a:xfrm>
            <a:off x="1241246" y="3593834"/>
            <a:ext cx="2501287" cy="495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rtl="0" fontAlgn="base">
              <a:spcBef>
                <a:spcPts val="1400"/>
              </a:spcBef>
              <a:spcAft>
                <a:spcPts val="700"/>
              </a:spcAft>
            </a:pPr>
            <a:r>
              <a:rPr lang="en-US" sz="2000" b="0" i="1" u="none" strike="noStrike">
                <a:solidFill>
                  <a:srgbClr val="1B1B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Hỗ trợ full debugging</a:t>
            </a:r>
          </a:p>
        </p:txBody>
      </p:sp>
      <p:sp>
        <p:nvSpPr>
          <p:cNvPr id="54" name="Google Shape;595;p13">
            <a:extLst>
              <a:ext uri="{FF2B5EF4-FFF2-40B4-BE49-F238E27FC236}">
                <a16:creationId xmlns:a16="http://schemas.microsoft.com/office/drawing/2014/main" id="{3F705864-B3D3-0B50-12CA-23DCB907B78F}"/>
              </a:ext>
            </a:extLst>
          </p:cNvPr>
          <p:cNvSpPr txBox="1"/>
          <p:nvPr/>
        </p:nvSpPr>
        <p:spPr>
          <a:xfrm>
            <a:off x="603711" y="3334782"/>
            <a:ext cx="3541768" cy="32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67"/>
              <a:buFont typeface="Arial"/>
              <a:buNone/>
            </a:pPr>
            <a:r>
              <a:rPr lang="vi-VN" sz="2000" b="1">
                <a:solidFill>
                  <a:srgbClr val="3F3F3F"/>
                </a:solidFill>
                <a:latin typeface="Aleo"/>
                <a:ea typeface="Aleo"/>
                <a:cs typeface="Aleo"/>
                <a:sym typeface="Aleo"/>
              </a:rPr>
              <a:t>Ưu điểm 3</a:t>
            </a:r>
            <a:endParaRPr lang="vi-VN" sz="2000"/>
          </a:p>
        </p:txBody>
      </p:sp>
      <p:sp>
        <p:nvSpPr>
          <p:cNvPr id="55" name="Google Shape;596;p13">
            <a:extLst>
              <a:ext uri="{FF2B5EF4-FFF2-40B4-BE49-F238E27FC236}">
                <a16:creationId xmlns:a16="http://schemas.microsoft.com/office/drawing/2014/main" id="{D521681E-D521-8EE6-EE84-DB3390170767}"/>
              </a:ext>
            </a:extLst>
          </p:cNvPr>
          <p:cNvSpPr/>
          <p:nvPr/>
        </p:nvSpPr>
        <p:spPr>
          <a:xfrm>
            <a:off x="5407042" y="2403915"/>
            <a:ext cx="1369551" cy="1369551"/>
          </a:xfrm>
          <a:prstGeom prst="ellipse">
            <a:avLst/>
          </a:prstGeom>
          <a:noFill/>
          <a:ln w="381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4;p13">
            <a:extLst>
              <a:ext uri="{FF2B5EF4-FFF2-40B4-BE49-F238E27FC236}">
                <a16:creationId xmlns:a16="http://schemas.microsoft.com/office/drawing/2014/main" id="{1874C552-DB2F-90D2-BB39-23504A5C7ED9}"/>
              </a:ext>
            </a:extLst>
          </p:cNvPr>
          <p:cNvSpPr txBox="1"/>
          <p:nvPr/>
        </p:nvSpPr>
        <p:spPr>
          <a:xfrm>
            <a:off x="3100756" y="5459547"/>
            <a:ext cx="3541768" cy="77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33"/>
              <a:buFont typeface="Arial"/>
              <a:buNone/>
            </a:pPr>
            <a:r>
              <a:rPr lang="vi-VN" sz="2000" b="0" i="1" u="none" strike="noStrike">
                <a:solidFill>
                  <a:srgbClr val="1B1B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 được lưu trên server nên dễ debug hơn</a:t>
            </a:r>
            <a:endParaRPr sz="2000" i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Google Shape;595;p13">
            <a:extLst>
              <a:ext uri="{FF2B5EF4-FFF2-40B4-BE49-F238E27FC236}">
                <a16:creationId xmlns:a16="http://schemas.microsoft.com/office/drawing/2014/main" id="{E9E87570-DDAD-08C4-459A-876B79EA1ED5}"/>
              </a:ext>
            </a:extLst>
          </p:cNvPr>
          <p:cNvSpPr txBox="1"/>
          <p:nvPr/>
        </p:nvSpPr>
        <p:spPr>
          <a:xfrm>
            <a:off x="3076528" y="5109507"/>
            <a:ext cx="3541768" cy="32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67"/>
              <a:buFont typeface="Arial"/>
              <a:buNone/>
            </a:pPr>
            <a:r>
              <a:rPr lang="vi-VN" sz="2000" b="1">
                <a:solidFill>
                  <a:srgbClr val="3F3F3F"/>
                </a:solidFill>
                <a:latin typeface="Aleo"/>
                <a:ea typeface="Aleo"/>
                <a:cs typeface="Aleo"/>
                <a:sym typeface="Aleo"/>
              </a:rPr>
              <a:t>Ưu điểm 5</a:t>
            </a:r>
            <a:endParaRPr lang="vi-VN" sz="2000"/>
          </a:p>
        </p:txBody>
      </p:sp>
      <p:pic>
        <p:nvPicPr>
          <p:cNvPr id="62" name="Graphic 61" descr="Server with solid fill">
            <a:extLst>
              <a:ext uri="{FF2B5EF4-FFF2-40B4-BE49-F238E27FC236}">
                <a16:creationId xmlns:a16="http://schemas.microsoft.com/office/drawing/2014/main" id="{047307AE-B3B9-8039-4657-AEFEBB7A5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2823" y="26314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584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876933CA-EEBA-ED08-C18D-612B277196C9}"/>
              </a:ext>
            </a:extLst>
          </p:cNvPr>
          <p:cNvSpPr/>
          <p:nvPr/>
        </p:nvSpPr>
        <p:spPr>
          <a:xfrm>
            <a:off x="9834" y="151581"/>
            <a:ext cx="2349907" cy="580103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b="1">
                <a:latin typeface="Arial" panose="020B0604020202020204" pitchFamily="34" charset="0"/>
                <a:cs typeface="Arial" panose="020B0604020202020204" pitchFamily="34" charset="0"/>
              </a:rPr>
              <a:t>Mô hình hoạt động</a:t>
            </a:r>
            <a:endParaRPr 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Google Shape;572;p13">
            <a:extLst>
              <a:ext uri="{FF2B5EF4-FFF2-40B4-BE49-F238E27FC236}">
                <a16:creationId xmlns:a16="http://schemas.microsoft.com/office/drawing/2014/main" id="{D507CC11-AC21-3BB8-E722-9BDFE1B58692}"/>
              </a:ext>
            </a:extLst>
          </p:cNvPr>
          <p:cNvSpPr txBox="1">
            <a:spLocks/>
          </p:cNvSpPr>
          <p:nvPr/>
        </p:nvSpPr>
        <p:spPr>
          <a:xfrm>
            <a:off x="1981200" y="361950"/>
            <a:ext cx="8229600" cy="413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rgbClr val="595959"/>
              </a:buClr>
              <a:buSzPts val="2800"/>
            </a:pPr>
            <a:r>
              <a:rPr lang="vi-VN" sz="2000" b="1"/>
              <a:t>Blazor Server</a:t>
            </a:r>
            <a:endParaRPr lang="en-US" sz="2000" b="1"/>
          </a:p>
        </p:txBody>
      </p:sp>
      <p:grpSp>
        <p:nvGrpSpPr>
          <p:cNvPr id="10" name="Google Shape;574;p13">
            <a:extLst>
              <a:ext uri="{FF2B5EF4-FFF2-40B4-BE49-F238E27FC236}">
                <a16:creationId xmlns:a16="http://schemas.microsoft.com/office/drawing/2014/main" id="{580D5C84-694B-AA3C-FDF6-DF35BA13070D}"/>
              </a:ext>
            </a:extLst>
          </p:cNvPr>
          <p:cNvGrpSpPr/>
          <p:nvPr/>
        </p:nvGrpSpPr>
        <p:grpSpPr>
          <a:xfrm rot="9919555">
            <a:off x="4173675" y="2933026"/>
            <a:ext cx="2112291" cy="942432"/>
            <a:chOff x="3052649" y="2163745"/>
            <a:chExt cx="1975129" cy="88123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2" name="Google Shape;575;p13">
              <a:extLst>
                <a:ext uri="{FF2B5EF4-FFF2-40B4-BE49-F238E27FC236}">
                  <a16:creationId xmlns:a16="http://schemas.microsoft.com/office/drawing/2014/main" id="{506BD37D-44A3-8F6C-54C4-AFDF123CCFAA}"/>
                </a:ext>
              </a:extLst>
            </p:cNvPr>
            <p:cNvSpPr/>
            <p:nvPr/>
          </p:nvSpPr>
          <p:spPr>
            <a:xfrm>
              <a:off x="3052649" y="2344066"/>
              <a:ext cx="1723397" cy="531265"/>
            </a:xfrm>
            <a:custGeom>
              <a:avLst/>
              <a:gdLst/>
              <a:ahLst/>
              <a:cxnLst/>
              <a:rect l="l" t="t" r="r" b="b"/>
              <a:pathLst>
                <a:path w="2050616" h="531265" extrusionOk="0">
                  <a:moveTo>
                    <a:pt x="292" y="151094"/>
                  </a:moveTo>
                  <a:lnTo>
                    <a:pt x="2050616" y="0"/>
                  </a:lnTo>
                  <a:lnTo>
                    <a:pt x="2050616" y="531265"/>
                  </a:lnTo>
                  <a:lnTo>
                    <a:pt x="531" y="447895"/>
                  </a:lnTo>
                  <a:cubicBezTo>
                    <a:pt x="1632" y="321615"/>
                    <a:pt x="-809" y="277374"/>
                    <a:pt x="292" y="15109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576;p13">
              <a:extLst>
                <a:ext uri="{FF2B5EF4-FFF2-40B4-BE49-F238E27FC236}">
                  <a16:creationId xmlns:a16="http://schemas.microsoft.com/office/drawing/2014/main" id="{E24C1E6E-6372-1572-9357-322277FF1F8C}"/>
                </a:ext>
              </a:extLst>
            </p:cNvPr>
            <p:cNvSpPr/>
            <p:nvPr/>
          </p:nvSpPr>
          <p:spPr>
            <a:xfrm rot="-9000000">
              <a:off x="4264606" y="2281808"/>
              <a:ext cx="645109" cy="645108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" name="Google Shape;577;p13">
            <a:extLst>
              <a:ext uri="{FF2B5EF4-FFF2-40B4-BE49-F238E27FC236}">
                <a16:creationId xmlns:a16="http://schemas.microsoft.com/office/drawing/2014/main" id="{B5F37172-58BD-BB11-D8CD-B57924F6725C}"/>
              </a:ext>
            </a:extLst>
          </p:cNvPr>
          <p:cNvGrpSpPr/>
          <p:nvPr/>
        </p:nvGrpSpPr>
        <p:grpSpPr>
          <a:xfrm rot="11183781">
            <a:off x="4154931" y="1974481"/>
            <a:ext cx="2411798" cy="1217589"/>
            <a:chOff x="4420210" y="2721088"/>
            <a:chExt cx="1808849" cy="913192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26" name="Google Shape;578;p13">
              <a:extLst>
                <a:ext uri="{FF2B5EF4-FFF2-40B4-BE49-F238E27FC236}">
                  <a16:creationId xmlns:a16="http://schemas.microsoft.com/office/drawing/2014/main" id="{B265DC62-95C8-B776-0C63-ECDC01557A9A}"/>
                </a:ext>
              </a:extLst>
            </p:cNvPr>
            <p:cNvSpPr/>
            <p:nvPr/>
          </p:nvSpPr>
          <p:spPr>
            <a:xfrm rot="900000">
              <a:off x="4447332" y="2926677"/>
              <a:ext cx="1644766" cy="426119"/>
            </a:xfrm>
            <a:custGeom>
              <a:avLst/>
              <a:gdLst/>
              <a:ahLst/>
              <a:cxnLst/>
              <a:rect l="l" t="t" r="r" b="b"/>
              <a:pathLst>
                <a:path w="2050616" h="531265" extrusionOk="0">
                  <a:moveTo>
                    <a:pt x="292" y="151094"/>
                  </a:moveTo>
                  <a:lnTo>
                    <a:pt x="2050616" y="0"/>
                  </a:lnTo>
                  <a:lnTo>
                    <a:pt x="2050616" y="531265"/>
                  </a:lnTo>
                  <a:lnTo>
                    <a:pt x="531" y="447895"/>
                  </a:lnTo>
                  <a:cubicBezTo>
                    <a:pt x="1632" y="321615"/>
                    <a:pt x="-809" y="277374"/>
                    <a:pt x="292" y="15109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579;p13">
              <a:extLst>
                <a:ext uri="{FF2B5EF4-FFF2-40B4-BE49-F238E27FC236}">
                  <a16:creationId xmlns:a16="http://schemas.microsoft.com/office/drawing/2014/main" id="{A9F644ED-AC1C-291B-68AE-0A47F6EEFF00}"/>
                </a:ext>
              </a:extLst>
            </p:cNvPr>
            <p:cNvSpPr/>
            <p:nvPr/>
          </p:nvSpPr>
          <p:spPr>
            <a:xfrm rot="-6300000">
              <a:off x="5653483" y="3058704"/>
              <a:ext cx="517431" cy="517431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" name="Google Shape;580;p13">
            <a:extLst>
              <a:ext uri="{FF2B5EF4-FFF2-40B4-BE49-F238E27FC236}">
                <a16:creationId xmlns:a16="http://schemas.microsoft.com/office/drawing/2014/main" id="{024D71DF-548A-3A7F-C484-89071316FD84}"/>
              </a:ext>
            </a:extLst>
          </p:cNvPr>
          <p:cNvGrpSpPr/>
          <p:nvPr/>
        </p:nvGrpSpPr>
        <p:grpSpPr>
          <a:xfrm rot="20760324">
            <a:off x="5979798" y="2201912"/>
            <a:ext cx="1863031" cy="942432"/>
            <a:chOff x="3052647" y="2171773"/>
            <a:chExt cx="1742055" cy="88123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9" name="Google Shape;581;p13">
              <a:extLst>
                <a:ext uri="{FF2B5EF4-FFF2-40B4-BE49-F238E27FC236}">
                  <a16:creationId xmlns:a16="http://schemas.microsoft.com/office/drawing/2014/main" id="{38CD54EC-4517-4741-4572-98DF74F16C16}"/>
                </a:ext>
              </a:extLst>
            </p:cNvPr>
            <p:cNvSpPr/>
            <p:nvPr/>
          </p:nvSpPr>
          <p:spPr>
            <a:xfrm>
              <a:off x="3052647" y="2344064"/>
              <a:ext cx="1405814" cy="531265"/>
            </a:xfrm>
            <a:custGeom>
              <a:avLst/>
              <a:gdLst/>
              <a:ahLst/>
              <a:cxnLst/>
              <a:rect l="l" t="t" r="r" b="b"/>
              <a:pathLst>
                <a:path w="2050616" h="531265" extrusionOk="0">
                  <a:moveTo>
                    <a:pt x="292" y="151094"/>
                  </a:moveTo>
                  <a:lnTo>
                    <a:pt x="2050616" y="0"/>
                  </a:lnTo>
                  <a:lnTo>
                    <a:pt x="2050616" y="531265"/>
                  </a:lnTo>
                  <a:lnTo>
                    <a:pt x="531" y="447895"/>
                  </a:lnTo>
                  <a:cubicBezTo>
                    <a:pt x="1632" y="321615"/>
                    <a:pt x="-809" y="277374"/>
                    <a:pt x="292" y="15109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582;p13">
              <a:extLst>
                <a:ext uri="{FF2B5EF4-FFF2-40B4-BE49-F238E27FC236}">
                  <a16:creationId xmlns:a16="http://schemas.microsoft.com/office/drawing/2014/main" id="{ECA57A95-6C1B-1CB4-83F1-D1F40FED99F1}"/>
                </a:ext>
              </a:extLst>
            </p:cNvPr>
            <p:cNvSpPr/>
            <p:nvPr/>
          </p:nvSpPr>
          <p:spPr>
            <a:xfrm rot="-9000000">
              <a:off x="4031530" y="2289836"/>
              <a:ext cx="645109" cy="645108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" name="Google Shape;586;p13">
            <a:extLst>
              <a:ext uri="{FF2B5EF4-FFF2-40B4-BE49-F238E27FC236}">
                <a16:creationId xmlns:a16="http://schemas.microsoft.com/office/drawing/2014/main" id="{19930775-EC71-ADA4-5608-5E3368745A60}"/>
              </a:ext>
            </a:extLst>
          </p:cNvPr>
          <p:cNvSpPr/>
          <p:nvPr/>
        </p:nvSpPr>
        <p:spPr>
          <a:xfrm>
            <a:off x="5231674" y="2228547"/>
            <a:ext cx="1720287" cy="172028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5715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588;p13">
            <a:extLst>
              <a:ext uri="{FF2B5EF4-FFF2-40B4-BE49-F238E27FC236}">
                <a16:creationId xmlns:a16="http://schemas.microsoft.com/office/drawing/2014/main" id="{CBAD5BFB-C502-1C15-2274-C02587593FD3}"/>
              </a:ext>
            </a:extLst>
          </p:cNvPr>
          <p:cNvSpPr txBox="1"/>
          <p:nvPr/>
        </p:nvSpPr>
        <p:spPr>
          <a:xfrm>
            <a:off x="8429105" y="1762685"/>
            <a:ext cx="3228689" cy="1478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rtl="0" fontAlgn="base">
              <a:spcBef>
                <a:spcPts val="1400"/>
              </a:spcBef>
              <a:spcAft>
                <a:spcPts val="700"/>
              </a:spcAft>
            </a:pPr>
            <a:r>
              <a:rPr lang="en-US" sz="2000" b="0" i="0" u="none" strike="noStrike">
                <a:solidFill>
                  <a:srgbClr val="1B1B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Nếu network chậm thì sẽ web sẽ chậm do server giao tiếp với client qua signalR</a:t>
            </a:r>
          </a:p>
        </p:txBody>
      </p:sp>
      <p:sp>
        <p:nvSpPr>
          <p:cNvPr id="48" name="Google Shape;589;p13">
            <a:extLst>
              <a:ext uri="{FF2B5EF4-FFF2-40B4-BE49-F238E27FC236}">
                <a16:creationId xmlns:a16="http://schemas.microsoft.com/office/drawing/2014/main" id="{D3154625-67B2-95F8-45CE-06762A598E17}"/>
              </a:ext>
            </a:extLst>
          </p:cNvPr>
          <p:cNvSpPr txBox="1"/>
          <p:nvPr/>
        </p:nvSpPr>
        <p:spPr>
          <a:xfrm>
            <a:off x="8014503" y="1376897"/>
            <a:ext cx="3541768" cy="32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67"/>
              <a:buFont typeface="Arial"/>
              <a:buNone/>
            </a:pPr>
            <a:r>
              <a:rPr lang="vi-VN" sz="2000" b="1">
                <a:solidFill>
                  <a:srgbClr val="3F3F3F"/>
                </a:solidFill>
                <a:latin typeface="Aleo"/>
                <a:ea typeface="Aleo"/>
                <a:cs typeface="Aleo"/>
                <a:sym typeface="Aleo"/>
              </a:rPr>
              <a:t>Nhược điểm 2</a:t>
            </a:r>
            <a:endParaRPr lang="vi-VN" sz="2000"/>
          </a:p>
        </p:txBody>
      </p:sp>
      <p:sp>
        <p:nvSpPr>
          <p:cNvPr id="51" name="Google Shape;592;p13">
            <a:extLst>
              <a:ext uri="{FF2B5EF4-FFF2-40B4-BE49-F238E27FC236}">
                <a16:creationId xmlns:a16="http://schemas.microsoft.com/office/drawing/2014/main" id="{4755B164-1357-522C-454E-2D9F9A72E73C}"/>
              </a:ext>
            </a:extLst>
          </p:cNvPr>
          <p:cNvSpPr txBox="1"/>
          <p:nvPr/>
        </p:nvSpPr>
        <p:spPr>
          <a:xfrm>
            <a:off x="606958" y="1668198"/>
            <a:ext cx="3541768" cy="1188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33"/>
              <a:buFont typeface="Arial"/>
              <a:buNone/>
            </a:pPr>
            <a:r>
              <a:rPr lang="en-US" sz="2000" b="0" i="0" u="none" strike="noStrike">
                <a:solidFill>
                  <a:srgbClr val="1B1B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 hỗ trợ offline vì phải giữ kết nối liên tục giữa client và server qua </a:t>
            </a:r>
            <a:r>
              <a:rPr lang="vi-VN" sz="2000" b="0" i="0" u="none" strike="noStrike">
                <a:solidFill>
                  <a:srgbClr val="1B1B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SignalR</a:t>
            </a:r>
            <a:endParaRPr lang="en-US" sz="2000" i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Google Shape;593;p13">
            <a:extLst>
              <a:ext uri="{FF2B5EF4-FFF2-40B4-BE49-F238E27FC236}">
                <a16:creationId xmlns:a16="http://schemas.microsoft.com/office/drawing/2014/main" id="{3B4419BA-3899-0514-357C-09F74BE80631}"/>
              </a:ext>
            </a:extLst>
          </p:cNvPr>
          <p:cNvSpPr txBox="1"/>
          <p:nvPr/>
        </p:nvSpPr>
        <p:spPr>
          <a:xfrm>
            <a:off x="604933" y="1299388"/>
            <a:ext cx="3541768" cy="32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67"/>
              <a:buFont typeface="Arial"/>
              <a:buNone/>
            </a:pPr>
            <a:r>
              <a:rPr lang="vi-VN" sz="2000" b="1" dirty="0">
                <a:solidFill>
                  <a:srgbClr val="3F3F3F"/>
                </a:solidFill>
                <a:latin typeface="Aleo"/>
                <a:ea typeface="Aleo"/>
                <a:cs typeface="Aleo"/>
                <a:sym typeface="Aleo"/>
              </a:rPr>
              <a:t>Nhược điểm 1</a:t>
            </a:r>
            <a:endParaRPr sz="2000" dirty="0"/>
          </a:p>
        </p:txBody>
      </p:sp>
      <p:sp>
        <p:nvSpPr>
          <p:cNvPr id="53" name="Google Shape;594;p13">
            <a:extLst>
              <a:ext uri="{FF2B5EF4-FFF2-40B4-BE49-F238E27FC236}">
                <a16:creationId xmlns:a16="http://schemas.microsoft.com/office/drawing/2014/main" id="{642E82AB-1BC3-BB4B-3FD4-C4C5FB6CEB06}"/>
              </a:ext>
            </a:extLst>
          </p:cNvPr>
          <p:cNvSpPr txBox="1"/>
          <p:nvPr/>
        </p:nvSpPr>
        <p:spPr>
          <a:xfrm>
            <a:off x="1241246" y="4095280"/>
            <a:ext cx="2501287" cy="1865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rtl="0" fontAlgn="base">
              <a:spcBef>
                <a:spcPts val="1400"/>
              </a:spcBef>
              <a:spcAft>
                <a:spcPts val="700"/>
              </a:spcAft>
            </a:pPr>
            <a:r>
              <a:rPr lang="vi-VN" sz="2000" b="0" i="0" u="none" strike="noStrike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Tính mở rộng: blazor server-side khi hỗ trợ đồng thời hàng ngàn client cùng lúc có thể dẫn đến quá tải</a:t>
            </a:r>
            <a:endParaRPr lang="en-US" sz="2000" b="0" i="1" u="none" strike="noStrike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Google Shape;595;p13">
            <a:extLst>
              <a:ext uri="{FF2B5EF4-FFF2-40B4-BE49-F238E27FC236}">
                <a16:creationId xmlns:a16="http://schemas.microsoft.com/office/drawing/2014/main" id="{3F705864-B3D3-0B50-12CA-23DCB907B78F}"/>
              </a:ext>
            </a:extLst>
          </p:cNvPr>
          <p:cNvSpPr txBox="1"/>
          <p:nvPr/>
        </p:nvSpPr>
        <p:spPr>
          <a:xfrm>
            <a:off x="603711" y="3836228"/>
            <a:ext cx="3541768" cy="32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67"/>
              <a:buFont typeface="Arial"/>
              <a:buNone/>
            </a:pPr>
            <a:r>
              <a:rPr lang="vi-VN" sz="2000" b="1">
                <a:solidFill>
                  <a:srgbClr val="3F3F3F"/>
                </a:solidFill>
                <a:latin typeface="Aleo"/>
                <a:ea typeface="Aleo"/>
                <a:cs typeface="Aleo"/>
                <a:sym typeface="Aleo"/>
              </a:rPr>
              <a:t>Nhược điểm 3</a:t>
            </a:r>
            <a:endParaRPr lang="vi-VN" sz="2000"/>
          </a:p>
        </p:txBody>
      </p:sp>
      <p:sp>
        <p:nvSpPr>
          <p:cNvPr id="55" name="Google Shape;596;p13">
            <a:extLst>
              <a:ext uri="{FF2B5EF4-FFF2-40B4-BE49-F238E27FC236}">
                <a16:creationId xmlns:a16="http://schemas.microsoft.com/office/drawing/2014/main" id="{D521681E-D521-8EE6-EE84-DB3390170767}"/>
              </a:ext>
            </a:extLst>
          </p:cNvPr>
          <p:cNvSpPr/>
          <p:nvPr/>
        </p:nvSpPr>
        <p:spPr>
          <a:xfrm>
            <a:off x="5407042" y="2403915"/>
            <a:ext cx="1369551" cy="1369551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raphic 61" descr="Server with solid fill">
            <a:extLst>
              <a:ext uri="{FF2B5EF4-FFF2-40B4-BE49-F238E27FC236}">
                <a16:creationId xmlns:a16="http://schemas.microsoft.com/office/drawing/2014/main" id="{047307AE-B3B9-8039-4657-AEFEBB7A5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2823" y="26314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52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7FB60C-F207-8AA2-3B98-F23DBB2CFD1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oogle Shape;739;p23">
            <a:extLst>
              <a:ext uri="{FF2B5EF4-FFF2-40B4-BE49-F238E27FC236}">
                <a16:creationId xmlns:a16="http://schemas.microsoft.com/office/drawing/2014/main" id="{421F7357-6DFD-493A-5503-E2962C8FF293}"/>
              </a:ext>
            </a:extLst>
          </p:cNvPr>
          <p:cNvSpPr/>
          <p:nvPr/>
        </p:nvSpPr>
        <p:spPr>
          <a:xfrm>
            <a:off x="0" y="2006600"/>
            <a:ext cx="12192000" cy="2946400"/>
          </a:xfrm>
          <a:prstGeom prst="rect">
            <a:avLst/>
          </a:prstGeom>
          <a:gradFill>
            <a:gsLst>
              <a:gs pos="0">
                <a:schemeClr val="accent4"/>
              </a:gs>
              <a:gs pos="58000">
                <a:srgbClr val="DA1F28">
                  <a:alpha val="80000"/>
                </a:srgbClr>
              </a:gs>
              <a:gs pos="100000">
                <a:srgbClr val="21798F"/>
              </a:gs>
            </a:gsLst>
            <a:lin ang="3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740;p23">
            <a:extLst>
              <a:ext uri="{FF2B5EF4-FFF2-40B4-BE49-F238E27FC236}">
                <a16:creationId xmlns:a16="http://schemas.microsoft.com/office/drawing/2014/main" id="{BCEBF420-9976-2B73-4AD3-F731D9D64C9D}"/>
              </a:ext>
            </a:extLst>
          </p:cNvPr>
          <p:cNvSpPr txBox="1"/>
          <p:nvPr/>
        </p:nvSpPr>
        <p:spPr>
          <a:xfrm>
            <a:off x="566058" y="2700257"/>
            <a:ext cx="7642947" cy="7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67"/>
              <a:buFont typeface="Sen"/>
              <a:buNone/>
            </a:pPr>
            <a:r>
              <a:rPr lang="vi-VN" sz="4267" b="1">
                <a:solidFill>
                  <a:schemeClr val="lt1"/>
                </a:solidFill>
                <a:latin typeface="Sen"/>
                <a:ea typeface="Sen"/>
                <a:cs typeface="Sen"/>
                <a:sym typeface="Sen"/>
              </a:rPr>
              <a:t>2. Blazor WebAssembly</a:t>
            </a:r>
            <a:endParaRPr/>
          </a:p>
        </p:txBody>
      </p:sp>
      <p:sp>
        <p:nvSpPr>
          <p:cNvPr id="5" name="Google Shape;741;p23">
            <a:extLst>
              <a:ext uri="{FF2B5EF4-FFF2-40B4-BE49-F238E27FC236}">
                <a16:creationId xmlns:a16="http://schemas.microsoft.com/office/drawing/2014/main" id="{FC1E0145-3952-4364-4D8E-8DF56643187A}"/>
              </a:ext>
            </a:extLst>
          </p:cNvPr>
          <p:cNvSpPr txBox="1"/>
          <p:nvPr/>
        </p:nvSpPr>
        <p:spPr>
          <a:xfrm>
            <a:off x="609600" y="3342968"/>
            <a:ext cx="9550400" cy="898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600"/>
              <a:buFont typeface="Arial"/>
              <a:buNone/>
            </a:pPr>
            <a:r>
              <a:rPr lang="vi-VN" sz="16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Client-Side Blazor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600"/>
              <a:buFont typeface="Arial"/>
              <a:buNone/>
            </a:pPr>
            <a:r>
              <a:rPr lang="vi-VN" sz="16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Microsoft Build 2020</a:t>
            </a:r>
            <a:endParaRPr sz="16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876933CA-EEBA-ED08-C18D-612B277196C9}"/>
              </a:ext>
            </a:extLst>
          </p:cNvPr>
          <p:cNvSpPr/>
          <p:nvPr/>
        </p:nvSpPr>
        <p:spPr>
          <a:xfrm>
            <a:off x="9834" y="151581"/>
            <a:ext cx="2349907" cy="580103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b="1">
                <a:latin typeface="Arial" panose="020B0604020202020204" pitchFamily="34" charset="0"/>
                <a:cs typeface="Arial" panose="020B0604020202020204" pitchFamily="34" charset="0"/>
              </a:rPr>
              <a:t>Mô hình hoạt động</a:t>
            </a:r>
            <a:endParaRPr 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656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876933CA-EEBA-ED08-C18D-612B277196C9}"/>
              </a:ext>
            </a:extLst>
          </p:cNvPr>
          <p:cNvSpPr/>
          <p:nvPr/>
        </p:nvSpPr>
        <p:spPr>
          <a:xfrm>
            <a:off x="9834" y="151581"/>
            <a:ext cx="2349907" cy="580103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b="1">
                <a:latin typeface="Arial" panose="020B0604020202020204" pitchFamily="34" charset="0"/>
                <a:cs typeface="Arial" panose="020B0604020202020204" pitchFamily="34" charset="0"/>
              </a:rPr>
              <a:t>Mô hình hoạt động</a:t>
            </a:r>
            <a:endParaRPr 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Google Shape;1517;p54">
            <a:extLst>
              <a:ext uri="{FF2B5EF4-FFF2-40B4-BE49-F238E27FC236}">
                <a16:creationId xmlns:a16="http://schemas.microsoft.com/office/drawing/2014/main" id="{7C3E63F1-928A-4ABE-B965-8147C3002272}"/>
              </a:ext>
            </a:extLst>
          </p:cNvPr>
          <p:cNvSpPr txBox="1">
            <a:spLocks/>
          </p:cNvSpPr>
          <p:nvPr/>
        </p:nvSpPr>
        <p:spPr>
          <a:xfrm>
            <a:off x="1981200" y="361950"/>
            <a:ext cx="8229600" cy="413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rgbClr val="595959"/>
              </a:buClr>
              <a:buSzPts val="2800"/>
            </a:pPr>
            <a:r>
              <a:rPr lang="vi-VN" sz="2000"/>
              <a:t>GIỚI THIỆU</a:t>
            </a:r>
            <a:r>
              <a:rPr lang="en-US" sz="2000"/>
              <a:t> </a:t>
            </a:r>
            <a:r>
              <a:rPr lang="vi-VN" sz="2000" b="1"/>
              <a:t>WEBASSEMBLY</a:t>
            </a:r>
            <a:endParaRPr lang="en-US" sz="2000"/>
          </a:p>
        </p:txBody>
      </p:sp>
      <p:sp>
        <p:nvSpPr>
          <p:cNvPr id="13" name="Google Shape;1524;p54">
            <a:extLst>
              <a:ext uri="{FF2B5EF4-FFF2-40B4-BE49-F238E27FC236}">
                <a16:creationId xmlns:a16="http://schemas.microsoft.com/office/drawing/2014/main" id="{5B767FB1-0228-A3B8-C3FB-83FD652560CB}"/>
              </a:ext>
            </a:extLst>
          </p:cNvPr>
          <p:cNvSpPr txBox="1"/>
          <p:nvPr/>
        </p:nvSpPr>
        <p:spPr>
          <a:xfrm>
            <a:off x="5880318" y="4711390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 sz="1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" name="Google Shape;1527;p54">
            <a:extLst>
              <a:ext uri="{FF2B5EF4-FFF2-40B4-BE49-F238E27FC236}">
                <a16:creationId xmlns:a16="http://schemas.microsoft.com/office/drawing/2014/main" id="{1842F4C4-14B6-2740-6541-D52F87803AB9}"/>
              </a:ext>
            </a:extLst>
          </p:cNvPr>
          <p:cNvCxnSpPr>
            <a:cxnSpLocks/>
          </p:cNvCxnSpPr>
          <p:nvPr/>
        </p:nvCxnSpPr>
        <p:spPr>
          <a:xfrm flipH="1">
            <a:off x="8580261" y="973394"/>
            <a:ext cx="1735842" cy="0"/>
          </a:xfrm>
          <a:prstGeom prst="straightConnector1">
            <a:avLst/>
          </a:prstGeom>
          <a:noFill/>
          <a:ln w="15875" cap="flat" cmpd="sng">
            <a:solidFill>
              <a:srgbClr val="7F7F7F"/>
            </a:solidFill>
            <a:prstDash val="dash"/>
            <a:miter lim="800000"/>
            <a:headEnd type="oval" w="med" len="med"/>
            <a:tailEnd type="none" w="sm" len="sm"/>
          </a:ln>
        </p:spPr>
      </p:cxnSp>
      <p:cxnSp>
        <p:nvCxnSpPr>
          <p:cNvPr id="17" name="Google Shape;1528;p54">
            <a:extLst>
              <a:ext uri="{FF2B5EF4-FFF2-40B4-BE49-F238E27FC236}">
                <a16:creationId xmlns:a16="http://schemas.microsoft.com/office/drawing/2014/main" id="{DF09B491-919C-3ABD-4660-5412C1A1DDF6}"/>
              </a:ext>
            </a:extLst>
          </p:cNvPr>
          <p:cNvCxnSpPr>
            <a:cxnSpLocks/>
          </p:cNvCxnSpPr>
          <p:nvPr/>
        </p:nvCxnSpPr>
        <p:spPr>
          <a:xfrm flipH="1">
            <a:off x="7128387" y="985381"/>
            <a:ext cx="1451874" cy="1363839"/>
          </a:xfrm>
          <a:prstGeom prst="straightConnector1">
            <a:avLst/>
          </a:prstGeom>
          <a:noFill/>
          <a:ln w="15875" cap="flat" cmpd="sng">
            <a:solidFill>
              <a:srgbClr val="7F7F7F"/>
            </a:solidFill>
            <a:prstDash val="dash"/>
            <a:miter lim="800000"/>
            <a:headEnd type="none" w="sm" len="sm"/>
            <a:tailEnd type="oval" w="med" len="med"/>
          </a:ln>
        </p:spPr>
      </p:cxnSp>
      <p:sp>
        <p:nvSpPr>
          <p:cNvPr id="18" name="Google Shape;1529;p54">
            <a:extLst>
              <a:ext uri="{FF2B5EF4-FFF2-40B4-BE49-F238E27FC236}">
                <a16:creationId xmlns:a16="http://schemas.microsoft.com/office/drawing/2014/main" id="{CB43FD02-104B-781A-29F5-4C4DCD5E1844}"/>
              </a:ext>
            </a:extLst>
          </p:cNvPr>
          <p:cNvSpPr txBox="1"/>
          <p:nvPr/>
        </p:nvSpPr>
        <p:spPr>
          <a:xfrm>
            <a:off x="8725139" y="1142173"/>
            <a:ext cx="2000263" cy="282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lang="vi-VN" sz="2000" b="1">
                <a:solidFill>
                  <a:srgbClr val="262626"/>
                </a:solidFill>
                <a:sym typeface="Sen"/>
              </a:rPr>
              <a:t>ByteCode</a:t>
            </a:r>
            <a:endParaRPr sz="2000"/>
          </a:p>
        </p:txBody>
      </p:sp>
      <p:sp>
        <p:nvSpPr>
          <p:cNvPr id="19" name="Google Shape;1530;p54">
            <a:extLst>
              <a:ext uri="{FF2B5EF4-FFF2-40B4-BE49-F238E27FC236}">
                <a16:creationId xmlns:a16="http://schemas.microsoft.com/office/drawing/2014/main" id="{FF9C46EF-24C3-7AD5-AEF2-496F3A28EA00}"/>
              </a:ext>
            </a:extLst>
          </p:cNvPr>
          <p:cNvSpPr txBox="1"/>
          <p:nvPr/>
        </p:nvSpPr>
        <p:spPr>
          <a:xfrm>
            <a:off x="8725139" y="1487394"/>
            <a:ext cx="1810126" cy="87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</a:pPr>
            <a:r>
              <a:rPr lang="vi-VN"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Một dạng mã máy nhị phân</a:t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1534;p54">
            <a:extLst>
              <a:ext uri="{FF2B5EF4-FFF2-40B4-BE49-F238E27FC236}">
                <a16:creationId xmlns:a16="http://schemas.microsoft.com/office/drawing/2014/main" id="{46EA281C-A162-A786-D97A-E131E2AECFAE}"/>
              </a:ext>
            </a:extLst>
          </p:cNvPr>
          <p:cNvSpPr txBox="1"/>
          <p:nvPr/>
        </p:nvSpPr>
        <p:spPr>
          <a:xfrm>
            <a:off x="602738" y="1864126"/>
            <a:ext cx="2000263" cy="282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lang="vi-VN" sz="2000" b="1" i="0" u="none" strike="noStrike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WebAssembly</a:t>
            </a:r>
            <a:endParaRPr sz="2000" b="1"/>
          </a:p>
        </p:txBody>
      </p:sp>
      <p:sp>
        <p:nvSpPr>
          <p:cNvPr id="30" name="Google Shape;1540;p54">
            <a:extLst>
              <a:ext uri="{FF2B5EF4-FFF2-40B4-BE49-F238E27FC236}">
                <a16:creationId xmlns:a16="http://schemas.microsoft.com/office/drawing/2014/main" id="{2DB7C276-E48A-3643-642C-524EB5E64740}"/>
              </a:ext>
            </a:extLst>
          </p:cNvPr>
          <p:cNvSpPr txBox="1"/>
          <p:nvPr/>
        </p:nvSpPr>
        <p:spPr>
          <a:xfrm>
            <a:off x="787308" y="3614602"/>
            <a:ext cx="2000263" cy="282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lang="vi-VN" sz="2000" b="1">
                <a:solidFill>
                  <a:srgbClr val="262626"/>
                </a:solidFill>
                <a:latin typeface="Arial" panose="020B0604020202020204" pitchFamily="34" charset="0"/>
                <a:ea typeface="Sen"/>
                <a:cs typeface="Arial" panose="020B0604020202020204" pitchFamily="34" charset="0"/>
                <a:sym typeface="Sen"/>
              </a:rPr>
              <a:t>Compile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Google Shape;1541;p54">
            <a:extLst>
              <a:ext uri="{FF2B5EF4-FFF2-40B4-BE49-F238E27FC236}">
                <a16:creationId xmlns:a16="http://schemas.microsoft.com/office/drawing/2014/main" id="{AB5D6265-5B2F-D8E3-FEEC-40DEE872D9D1}"/>
              </a:ext>
            </a:extLst>
          </p:cNvPr>
          <p:cNvSpPr txBox="1"/>
          <p:nvPr/>
        </p:nvSpPr>
        <p:spPr>
          <a:xfrm>
            <a:off x="200917" y="3951951"/>
            <a:ext cx="3249688" cy="1511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</a:pPr>
            <a:r>
              <a:rPr lang="vi-VN" sz="2000" b="0" i="0" u="none" strike="noStrike">
                <a:solidFill>
                  <a:srgbClr val="1B1B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 đoạn mã code viết bằng các ngôn ngữ như (C/C++, Rust, C#...) sẽ biên dịch thành dạng mã nhị phân</a:t>
            </a:r>
            <a:endParaRPr sz="2000">
              <a:solidFill>
                <a:srgbClr val="26262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36" name="Google Shape;1546;p54">
            <a:extLst>
              <a:ext uri="{FF2B5EF4-FFF2-40B4-BE49-F238E27FC236}">
                <a16:creationId xmlns:a16="http://schemas.microsoft.com/office/drawing/2014/main" id="{7E8BDA68-48D8-3EB7-68BE-FF49517315AF}"/>
              </a:ext>
            </a:extLst>
          </p:cNvPr>
          <p:cNvSpPr txBox="1"/>
          <p:nvPr/>
        </p:nvSpPr>
        <p:spPr>
          <a:xfrm>
            <a:off x="8749093" y="2943799"/>
            <a:ext cx="2000263" cy="282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lang="vi-VN" sz="2000" b="1">
                <a:solidFill>
                  <a:srgbClr val="262626"/>
                </a:solidFill>
                <a:sym typeface="Sen"/>
              </a:rPr>
              <a:t>Support</a:t>
            </a:r>
            <a:endParaRPr sz="2000"/>
          </a:p>
        </p:txBody>
      </p:sp>
      <p:sp>
        <p:nvSpPr>
          <p:cNvPr id="37" name="Google Shape;1547;p54">
            <a:extLst>
              <a:ext uri="{FF2B5EF4-FFF2-40B4-BE49-F238E27FC236}">
                <a16:creationId xmlns:a16="http://schemas.microsoft.com/office/drawing/2014/main" id="{A321C10E-541B-5168-3D61-836C5A8D31E4}"/>
              </a:ext>
            </a:extLst>
          </p:cNvPr>
          <p:cNvSpPr txBox="1"/>
          <p:nvPr/>
        </p:nvSpPr>
        <p:spPr>
          <a:xfrm>
            <a:off x="8749093" y="3282823"/>
            <a:ext cx="3040418" cy="71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vi-VN" sz="2000" b="0" i="0" u="none" strike="noStrike">
                <a:solidFill>
                  <a:srgbClr val="1B1B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Hầu hết các trình duyệt hiện đại đều hỗ trợ WASM.</a:t>
            </a:r>
          </a:p>
        </p:txBody>
      </p:sp>
      <p:cxnSp>
        <p:nvCxnSpPr>
          <p:cNvPr id="49" name="Google Shape;1527;p54">
            <a:extLst>
              <a:ext uri="{FF2B5EF4-FFF2-40B4-BE49-F238E27FC236}">
                <a16:creationId xmlns:a16="http://schemas.microsoft.com/office/drawing/2014/main" id="{7A3AAF21-DCF1-90FA-D7E5-7ED1762BA3D9}"/>
              </a:ext>
            </a:extLst>
          </p:cNvPr>
          <p:cNvCxnSpPr>
            <a:cxnSpLocks/>
          </p:cNvCxnSpPr>
          <p:nvPr/>
        </p:nvCxnSpPr>
        <p:spPr>
          <a:xfrm>
            <a:off x="208947" y="1615001"/>
            <a:ext cx="2656929" cy="15649"/>
          </a:xfrm>
          <a:prstGeom prst="straightConnector1">
            <a:avLst/>
          </a:prstGeom>
          <a:noFill/>
          <a:ln w="15875" cap="flat" cmpd="sng">
            <a:solidFill>
              <a:srgbClr val="7F7F7F"/>
            </a:solidFill>
            <a:prstDash val="dash"/>
            <a:miter lim="800000"/>
            <a:headEnd type="oval" w="med" len="med"/>
            <a:tailEnd type="none" w="sm" len="sm"/>
          </a:ln>
        </p:spPr>
      </p:cxnSp>
      <p:cxnSp>
        <p:nvCxnSpPr>
          <p:cNvPr id="52" name="Google Shape;1528;p54">
            <a:extLst>
              <a:ext uri="{FF2B5EF4-FFF2-40B4-BE49-F238E27FC236}">
                <a16:creationId xmlns:a16="http://schemas.microsoft.com/office/drawing/2014/main" id="{01AD2ED7-96E7-AF69-54A5-17C54BA8F3CC}"/>
              </a:ext>
            </a:extLst>
          </p:cNvPr>
          <p:cNvCxnSpPr>
            <a:cxnSpLocks/>
          </p:cNvCxnSpPr>
          <p:nvPr/>
        </p:nvCxnSpPr>
        <p:spPr>
          <a:xfrm>
            <a:off x="2804213" y="1638474"/>
            <a:ext cx="1434626" cy="1303784"/>
          </a:xfrm>
          <a:prstGeom prst="straightConnector1">
            <a:avLst/>
          </a:prstGeom>
          <a:noFill/>
          <a:ln w="15875" cap="flat" cmpd="sng">
            <a:solidFill>
              <a:srgbClr val="7F7F7F"/>
            </a:solidFill>
            <a:prstDash val="dash"/>
            <a:miter lim="800000"/>
            <a:headEnd type="none" w="sm" len="sm"/>
            <a:tailEnd type="oval" w="med" len="med"/>
          </a:ln>
        </p:spPr>
      </p:cxnSp>
      <p:sp>
        <p:nvSpPr>
          <p:cNvPr id="58" name="Google Shape;1530;p54">
            <a:extLst>
              <a:ext uri="{FF2B5EF4-FFF2-40B4-BE49-F238E27FC236}">
                <a16:creationId xmlns:a16="http://schemas.microsoft.com/office/drawing/2014/main" id="{721FAB47-798D-BF4F-C98D-BE5F4A877BAA}"/>
              </a:ext>
            </a:extLst>
          </p:cNvPr>
          <p:cNvSpPr txBox="1"/>
          <p:nvPr/>
        </p:nvSpPr>
        <p:spPr>
          <a:xfrm>
            <a:off x="537281" y="2240465"/>
            <a:ext cx="2000262" cy="493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</a:pPr>
            <a:r>
              <a:rPr lang="vi-VN"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Gọi tắt là WASM</a:t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22" name="Google Shape;1546;p54">
            <a:extLst>
              <a:ext uri="{FF2B5EF4-FFF2-40B4-BE49-F238E27FC236}">
                <a16:creationId xmlns:a16="http://schemas.microsoft.com/office/drawing/2014/main" id="{F912E3C4-E53A-882E-5034-2E9D0ACC8DAB}"/>
              </a:ext>
            </a:extLst>
          </p:cNvPr>
          <p:cNvSpPr txBox="1"/>
          <p:nvPr/>
        </p:nvSpPr>
        <p:spPr>
          <a:xfrm>
            <a:off x="8024270" y="4423413"/>
            <a:ext cx="2510995" cy="644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lang="vi-VN" sz="2000" b="1">
                <a:solidFill>
                  <a:srgbClr val="262626"/>
                </a:solidFill>
                <a:sym typeface="Sen"/>
              </a:rPr>
              <a:t>Blazor WebAssembly</a:t>
            </a:r>
            <a:endParaRPr sz="2000"/>
          </a:p>
        </p:txBody>
      </p:sp>
      <p:sp>
        <p:nvSpPr>
          <p:cNvPr id="9223" name="Google Shape;1547;p54">
            <a:extLst>
              <a:ext uri="{FF2B5EF4-FFF2-40B4-BE49-F238E27FC236}">
                <a16:creationId xmlns:a16="http://schemas.microsoft.com/office/drawing/2014/main" id="{8FB301F2-7DC5-5C98-A35B-5CE2C60883B2}"/>
              </a:ext>
            </a:extLst>
          </p:cNvPr>
          <p:cNvSpPr txBox="1"/>
          <p:nvPr/>
        </p:nvSpPr>
        <p:spPr>
          <a:xfrm>
            <a:off x="7726507" y="5162361"/>
            <a:ext cx="4264576" cy="105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vi-VN" sz="2000" b="0" i="0" u="none" strike="noStrike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Blazor WebAssembly chạy toàn bộ ứng dụng trình duyệt ở phía client dựa trên WebAssembly.</a:t>
            </a:r>
            <a:endParaRPr lang="vi-VN" sz="2000" b="0" i="0" u="none" strike="noStrike">
              <a:solidFill>
                <a:srgbClr val="1B1B1B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224" name="Google Shape;1527;p54">
            <a:extLst>
              <a:ext uri="{FF2B5EF4-FFF2-40B4-BE49-F238E27FC236}">
                <a16:creationId xmlns:a16="http://schemas.microsoft.com/office/drawing/2014/main" id="{A0913448-9615-B0B0-5D3B-D81AC3B5DF46}"/>
              </a:ext>
            </a:extLst>
          </p:cNvPr>
          <p:cNvCxnSpPr>
            <a:cxnSpLocks/>
          </p:cNvCxnSpPr>
          <p:nvPr/>
        </p:nvCxnSpPr>
        <p:spPr>
          <a:xfrm flipH="1">
            <a:off x="8725139" y="2708788"/>
            <a:ext cx="1735842" cy="0"/>
          </a:xfrm>
          <a:prstGeom prst="straightConnector1">
            <a:avLst/>
          </a:prstGeom>
          <a:noFill/>
          <a:ln w="15875" cap="flat" cmpd="sng">
            <a:solidFill>
              <a:srgbClr val="7F7F7F"/>
            </a:solidFill>
            <a:prstDash val="dash"/>
            <a:miter lim="800000"/>
            <a:headEnd type="oval" w="med" len="med"/>
            <a:tailEnd type="none" w="sm" len="sm"/>
          </a:ln>
        </p:spPr>
      </p:cxnSp>
      <p:cxnSp>
        <p:nvCxnSpPr>
          <p:cNvPr id="9225" name="Google Shape;1528;p54">
            <a:extLst>
              <a:ext uri="{FF2B5EF4-FFF2-40B4-BE49-F238E27FC236}">
                <a16:creationId xmlns:a16="http://schemas.microsoft.com/office/drawing/2014/main" id="{BFB2E7D6-A864-4B61-09CA-7045DAB0734C}"/>
              </a:ext>
            </a:extLst>
          </p:cNvPr>
          <p:cNvCxnSpPr>
            <a:cxnSpLocks/>
          </p:cNvCxnSpPr>
          <p:nvPr/>
        </p:nvCxnSpPr>
        <p:spPr>
          <a:xfrm flipH="1">
            <a:off x="7256206" y="2704397"/>
            <a:ext cx="1441808" cy="578426"/>
          </a:xfrm>
          <a:prstGeom prst="straightConnector1">
            <a:avLst/>
          </a:prstGeom>
          <a:noFill/>
          <a:ln w="15875" cap="flat" cmpd="sng">
            <a:solidFill>
              <a:srgbClr val="7F7F7F"/>
            </a:solidFill>
            <a:prstDash val="dash"/>
            <a:miter lim="800000"/>
            <a:headEnd type="none" w="sm" len="sm"/>
            <a:tailEnd type="oval" w="med" len="med"/>
          </a:ln>
        </p:spPr>
      </p:cxnSp>
      <p:cxnSp>
        <p:nvCxnSpPr>
          <p:cNvPr id="9227" name="Google Shape;1527;p54">
            <a:extLst>
              <a:ext uri="{FF2B5EF4-FFF2-40B4-BE49-F238E27FC236}">
                <a16:creationId xmlns:a16="http://schemas.microsoft.com/office/drawing/2014/main" id="{FC6A05B1-9F3F-38FF-6A87-DE43816255E0}"/>
              </a:ext>
            </a:extLst>
          </p:cNvPr>
          <p:cNvCxnSpPr>
            <a:cxnSpLocks/>
          </p:cNvCxnSpPr>
          <p:nvPr/>
        </p:nvCxnSpPr>
        <p:spPr>
          <a:xfrm>
            <a:off x="219761" y="3470723"/>
            <a:ext cx="2656929" cy="15649"/>
          </a:xfrm>
          <a:prstGeom prst="straightConnector1">
            <a:avLst/>
          </a:prstGeom>
          <a:noFill/>
          <a:ln w="15875" cap="flat" cmpd="sng">
            <a:solidFill>
              <a:srgbClr val="7F7F7F"/>
            </a:solidFill>
            <a:prstDash val="dash"/>
            <a:miter lim="800000"/>
            <a:headEnd type="oval" w="med" len="med"/>
            <a:tailEnd type="none" w="sm" len="sm"/>
          </a:ln>
        </p:spPr>
      </p:cxnSp>
      <p:cxnSp>
        <p:nvCxnSpPr>
          <p:cNvPr id="9228" name="Google Shape;1528;p54">
            <a:extLst>
              <a:ext uri="{FF2B5EF4-FFF2-40B4-BE49-F238E27FC236}">
                <a16:creationId xmlns:a16="http://schemas.microsoft.com/office/drawing/2014/main" id="{80D6E1F1-5F7D-C38A-F956-B9CCBA9D3187}"/>
              </a:ext>
            </a:extLst>
          </p:cNvPr>
          <p:cNvCxnSpPr>
            <a:cxnSpLocks/>
          </p:cNvCxnSpPr>
          <p:nvPr/>
        </p:nvCxnSpPr>
        <p:spPr>
          <a:xfrm flipV="1">
            <a:off x="2804213" y="3478547"/>
            <a:ext cx="1434626" cy="7825"/>
          </a:xfrm>
          <a:prstGeom prst="straightConnector1">
            <a:avLst/>
          </a:prstGeom>
          <a:noFill/>
          <a:ln w="15875" cap="flat" cmpd="sng">
            <a:solidFill>
              <a:srgbClr val="7F7F7F"/>
            </a:solidFill>
            <a:prstDash val="dash"/>
            <a:miter lim="800000"/>
            <a:headEnd type="none" w="sm" len="sm"/>
            <a:tailEnd type="oval" w="med" len="med"/>
          </a:ln>
        </p:spPr>
      </p:cxnSp>
      <p:cxnSp>
        <p:nvCxnSpPr>
          <p:cNvPr id="9232" name="Google Shape;1527;p54">
            <a:extLst>
              <a:ext uri="{FF2B5EF4-FFF2-40B4-BE49-F238E27FC236}">
                <a16:creationId xmlns:a16="http://schemas.microsoft.com/office/drawing/2014/main" id="{C6E01C3F-7F6F-751F-882F-5582E99C1263}"/>
              </a:ext>
            </a:extLst>
          </p:cNvPr>
          <p:cNvCxnSpPr>
            <a:cxnSpLocks/>
          </p:cNvCxnSpPr>
          <p:nvPr/>
        </p:nvCxnSpPr>
        <p:spPr>
          <a:xfrm flipH="1">
            <a:off x="7423355" y="6390969"/>
            <a:ext cx="3037626" cy="0"/>
          </a:xfrm>
          <a:prstGeom prst="straightConnector1">
            <a:avLst/>
          </a:prstGeom>
          <a:noFill/>
          <a:ln w="15875" cap="flat" cmpd="sng">
            <a:solidFill>
              <a:srgbClr val="7F7F7F"/>
            </a:solidFill>
            <a:prstDash val="dash"/>
            <a:miter lim="800000"/>
            <a:headEnd type="oval" w="med" len="med"/>
            <a:tailEnd type="none" w="sm" len="sm"/>
          </a:ln>
        </p:spPr>
      </p:cxnSp>
      <p:cxnSp>
        <p:nvCxnSpPr>
          <p:cNvPr id="9237" name="Google Shape;1528;p54">
            <a:extLst>
              <a:ext uri="{FF2B5EF4-FFF2-40B4-BE49-F238E27FC236}">
                <a16:creationId xmlns:a16="http://schemas.microsoft.com/office/drawing/2014/main" id="{4848D21D-98CD-1348-AFAD-89BDCB7E762F}"/>
              </a:ext>
            </a:extLst>
          </p:cNvPr>
          <p:cNvCxnSpPr>
            <a:cxnSpLocks/>
          </p:cNvCxnSpPr>
          <p:nvPr/>
        </p:nvCxnSpPr>
        <p:spPr>
          <a:xfrm flipH="1" flipV="1">
            <a:off x="6582462" y="4642270"/>
            <a:ext cx="840893" cy="1748699"/>
          </a:xfrm>
          <a:prstGeom prst="straightConnector1">
            <a:avLst/>
          </a:prstGeom>
          <a:noFill/>
          <a:ln w="15875" cap="flat" cmpd="sng">
            <a:solidFill>
              <a:srgbClr val="7F7F7F"/>
            </a:solidFill>
            <a:prstDash val="dash"/>
            <a:miter lim="800000"/>
            <a:headEnd type="none" w="sm" len="sm"/>
            <a:tailEnd type="oval" w="med" len="med"/>
          </a:ln>
        </p:spPr>
      </p:cxnSp>
      <p:sp>
        <p:nvSpPr>
          <p:cNvPr id="43" name="Hexagon 42">
            <a:extLst>
              <a:ext uri="{FF2B5EF4-FFF2-40B4-BE49-F238E27FC236}">
                <a16:creationId xmlns:a16="http://schemas.microsoft.com/office/drawing/2014/main" id="{A17DE21B-FC09-AAF3-F464-D19FBE94B793}"/>
              </a:ext>
            </a:extLst>
          </p:cNvPr>
          <p:cNvSpPr/>
          <p:nvPr/>
        </p:nvSpPr>
        <p:spPr>
          <a:xfrm>
            <a:off x="3355116" y="1806919"/>
            <a:ext cx="4775353" cy="3007584"/>
          </a:xfrm>
          <a:prstGeom prst="hexagon">
            <a:avLst>
              <a:gd name="adj" fmla="val 26877"/>
              <a:gd name="vf" fmla="val 11547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06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876933CA-EEBA-ED08-C18D-612B277196C9}"/>
              </a:ext>
            </a:extLst>
          </p:cNvPr>
          <p:cNvSpPr/>
          <p:nvPr/>
        </p:nvSpPr>
        <p:spPr>
          <a:xfrm>
            <a:off x="9834" y="151581"/>
            <a:ext cx="2349907" cy="580103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b="1">
                <a:latin typeface="Arial" panose="020B0604020202020204" pitchFamily="34" charset="0"/>
                <a:cs typeface="Arial" panose="020B0604020202020204" pitchFamily="34" charset="0"/>
              </a:rPr>
              <a:t>Mô hình hoạt động</a:t>
            </a:r>
            <a:endParaRPr 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Google Shape;478;p11">
            <a:extLst>
              <a:ext uri="{FF2B5EF4-FFF2-40B4-BE49-F238E27FC236}">
                <a16:creationId xmlns:a16="http://schemas.microsoft.com/office/drawing/2014/main" id="{8330187B-6985-FF73-0FA5-FA743466D7F3}"/>
              </a:ext>
            </a:extLst>
          </p:cNvPr>
          <p:cNvSpPr txBox="1">
            <a:spLocks/>
          </p:cNvSpPr>
          <p:nvPr/>
        </p:nvSpPr>
        <p:spPr>
          <a:xfrm>
            <a:off x="4355176" y="731684"/>
            <a:ext cx="3151239" cy="413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  <a:buClr>
                <a:srgbClr val="595959"/>
              </a:buClr>
              <a:buSzPts val="2800"/>
            </a:pPr>
            <a:r>
              <a:rPr lang="vi-VN" sz="2000"/>
              <a:t>Luồng Hoạt Động </a:t>
            </a:r>
            <a:r>
              <a:rPr lang="vi-VN" sz="2000" b="1"/>
              <a:t>BLAZOR ASSEMBLY</a:t>
            </a:r>
            <a:endParaRPr lang="en-US" sz="2000" b="1"/>
          </a:p>
        </p:txBody>
      </p:sp>
      <p:sp>
        <p:nvSpPr>
          <p:cNvPr id="8" name="Google Shape;485;p11">
            <a:extLst>
              <a:ext uri="{FF2B5EF4-FFF2-40B4-BE49-F238E27FC236}">
                <a16:creationId xmlns:a16="http://schemas.microsoft.com/office/drawing/2014/main" id="{5690283C-FD72-BC1C-727E-9FD5AB6B4BE9}"/>
              </a:ext>
            </a:extLst>
          </p:cNvPr>
          <p:cNvSpPr txBox="1"/>
          <p:nvPr/>
        </p:nvSpPr>
        <p:spPr>
          <a:xfrm>
            <a:off x="1189622" y="5080723"/>
            <a:ext cx="2281085" cy="702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67"/>
              <a:buFont typeface="Arial"/>
              <a:buNone/>
            </a:pPr>
            <a:r>
              <a:rPr lang="vi-VN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COMPILE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67"/>
              <a:buFont typeface="Arial"/>
              <a:buNone/>
            </a:pPr>
            <a:r>
              <a:rPr lang="vi-VN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.NET ASSEMBLY</a:t>
            </a:r>
            <a:endParaRPr sz="240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496;p11">
            <a:extLst>
              <a:ext uri="{FF2B5EF4-FFF2-40B4-BE49-F238E27FC236}">
                <a16:creationId xmlns:a16="http://schemas.microsoft.com/office/drawing/2014/main" id="{F641752A-A490-8EC8-021A-9A8DBF6D0745}"/>
              </a:ext>
            </a:extLst>
          </p:cNvPr>
          <p:cNvSpPr/>
          <p:nvPr/>
        </p:nvSpPr>
        <p:spPr>
          <a:xfrm>
            <a:off x="1991331" y="3971798"/>
            <a:ext cx="711200" cy="711200"/>
          </a:xfrm>
          <a:prstGeom prst="roundRect">
            <a:avLst>
              <a:gd name="adj" fmla="val 885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" name="Google Shape;510;p11">
            <a:extLst>
              <a:ext uri="{FF2B5EF4-FFF2-40B4-BE49-F238E27FC236}">
                <a16:creationId xmlns:a16="http://schemas.microsoft.com/office/drawing/2014/main" id="{12A9CAC1-63B8-696B-8F61-267E2C2601D6}"/>
              </a:ext>
            </a:extLst>
          </p:cNvPr>
          <p:cNvGrpSpPr/>
          <p:nvPr/>
        </p:nvGrpSpPr>
        <p:grpSpPr>
          <a:xfrm>
            <a:off x="208062" y="2688574"/>
            <a:ext cx="11425136" cy="871665"/>
            <a:chOff x="208062" y="3484988"/>
            <a:chExt cx="11425136" cy="871665"/>
          </a:xfrm>
        </p:grpSpPr>
        <p:grpSp>
          <p:nvGrpSpPr>
            <p:cNvPr id="14" name="Google Shape;511;p11">
              <a:extLst>
                <a:ext uri="{FF2B5EF4-FFF2-40B4-BE49-F238E27FC236}">
                  <a16:creationId xmlns:a16="http://schemas.microsoft.com/office/drawing/2014/main" id="{7BC11D2C-BEA1-7D9A-7271-481CA08758F0}"/>
                </a:ext>
              </a:extLst>
            </p:cNvPr>
            <p:cNvGrpSpPr/>
            <p:nvPr/>
          </p:nvGrpSpPr>
          <p:grpSpPr>
            <a:xfrm>
              <a:off x="812743" y="3484988"/>
              <a:ext cx="10566514" cy="182880"/>
              <a:chOff x="812743" y="3909059"/>
              <a:chExt cx="10566514" cy="182880"/>
            </a:xfrm>
          </p:grpSpPr>
          <p:sp>
            <p:nvSpPr>
              <p:cNvPr id="19" name="Google Shape;512;p11">
                <a:extLst>
                  <a:ext uri="{FF2B5EF4-FFF2-40B4-BE49-F238E27FC236}">
                    <a16:creationId xmlns:a16="http://schemas.microsoft.com/office/drawing/2014/main" id="{98F185F4-CD8E-AC39-E8A2-90717F4B6D51}"/>
                  </a:ext>
                </a:extLst>
              </p:cNvPr>
              <p:cNvSpPr/>
              <p:nvPr/>
            </p:nvSpPr>
            <p:spPr>
              <a:xfrm>
                <a:off x="965200" y="3977640"/>
                <a:ext cx="10261600" cy="45719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513;p11">
                <a:extLst>
                  <a:ext uri="{FF2B5EF4-FFF2-40B4-BE49-F238E27FC236}">
                    <a16:creationId xmlns:a16="http://schemas.microsoft.com/office/drawing/2014/main" id="{A0342B4E-54D8-982E-4C10-6928339BE659}"/>
                  </a:ext>
                </a:extLst>
              </p:cNvPr>
              <p:cNvSpPr/>
              <p:nvPr/>
            </p:nvSpPr>
            <p:spPr>
              <a:xfrm>
                <a:off x="812743" y="3909059"/>
                <a:ext cx="182880" cy="182880"/>
              </a:xfrm>
              <a:prstGeom prst="ellipse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514;p11">
                <a:extLst>
                  <a:ext uri="{FF2B5EF4-FFF2-40B4-BE49-F238E27FC236}">
                    <a16:creationId xmlns:a16="http://schemas.microsoft.com/office/drawing/2014/main" id="{6E91984E-125B-69DC-3F22-C004E42A5FA3}"/>
                  </a:ext>
                </a:extLst>
              </p:cNvPr>
              <p:cNvSpPr/>
              <p:nvPr/>
            </p:nvSpPr>
            <p:spPr>
              <a:xfrm>
                <a:off x="11196377" y="3909059"/>
                <a:ext cx="182880" cy="182880"/>
              </a:xfrm>
              <a:prstGeom prst="ellipse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516;p11">
                <a:extLst>
                  <a:ext uri="{FF2B5EF4-FFF2-40B4-BE49-F238E27FC236}">
                    <a16:creationId xmlns:a16="http://schemas.microsoft.com/office/drawing/2014/main" id="{B2257327-1218-40CD-F3DE-28C339DBCA99}"/>
                  </a:ext>
                </a:extLst>
              </p:cNvPr>
              <p:cNvSpPr/>
              <p:nvPr/>
            </p:nvSpPr>
            <p:spPr>
              <a:xfrm>
                <a:off x="2275155" y="3909059"/>
                <a:ext cx="182880" cy="18288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5" name="Google Shape;527;p11">
              <a:extLst>
                <a:ext uri="{FF2B5EF4-FFF2-40B4-BE49-F238E27FC236}">
                  <a16:creationId xmlns:a16="http://schemas.microsoft.com/office/drawing/2014/main" id="{711C4BDA-37E2-FD65-5B14-ACDB3BAAB942}"/>
                </a:ext>
              </a:extLst>
            </p:cNvPr>
            <p:cNvCxnSpPr/>
            <p:nvPr/>
          </p:nvCxnSpPr>
          <p:spPr>
            <a:xfrm rot="10800000">
              <a:off x="2349830" y="3658152"/>
              <a:ext cx="0" cy="609600"/>
            </a:xfrm>
            <a:prstGeom prst="straightConnector1">
              <a:avLst/>
            </a:prstGeom>
            <a:solidFill>
              <a:srgbClr val="F2F2F2"/>
            </a:solidFill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6" name="Google Shape;528;p11">
              <a:extLst>
                <a:ext uri="{FF2B5EF4-FFF2-40B4-BE49-F238E27FC236}">
                  <a16:creationId xmlns:a16="http://schemas.microsoft.com/office/drawing/2014/main" id="{ACE20728-AC52-E028-04C9-0B2C919F993C}"/>
                </a:ext>
              </a:extLst>
            </p:cNvPr>
            <p:cNvSpPr/>
            <p:nvPr/>
          </p:nvSpPr>
          <p:spPr>
            <a:xfrm rot="10800000" flipH="1">
              <a:off x="2308867" y="4255053"/>
              <a:ext cx="101600" cy="1016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533;p11">
              <a:extLst>
                <a:ext uri="{FF2B5EF4-FFF2-40B4-BE49-F238E27FC236}">
                  <a16:creationId xmlns:a16="http://schemas.microsoft.com/office/drawing/2014/main" id="{52E565FC-A9D8-E69C-3E82-04B14630F6D2}"/>
                </a:ext>
              </a:extLst>
            </p:cNvPr>
            <p:cNvSpPr txBox="1"/>
            <p:nvPr/>
          </p:nvSpPr>
          <p:spPr>
            <a:xfrm>
              <a:off x="208062" y="3790853"/>
              <a:ext cx="1209361" cy="40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67"/>
                <a:buFont typeface="Arial"/>
                <a:buNone/>
              </a:pPr>
              <a:r>
                <a:rPr lang="vi-VN" sz="2000" b="1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Bắt Đầu</a:t>
              </a:r>
              <a:endParaRPr sz="2000" b="1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Google Shape;534;p11">
              <a:extLst>
                <a:ext uri="{FF2B5EF4-FFF2-40B4-BE49-F238E27FC236}">
                  <a16:creationId xmlns:a16="http://schemas.microsoft.com/office/drawing/2014/main" id="{C80C70BF-5279-AE63-122C-924FF3DD423C}"/>
                </a:ext>
              </a:extLst>
            </p:cNvPr>
            <p:cNvSpPr txBox="1"/>
            <p:nvPr/>
          </p:nvSpPr>
          <p:spPr>
            <a:xfrm>
              <a:off x="10520515" y="3790853"/>
              <a:ext cx="1112683" cy="40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67"/>
                <a:buFont typeface="Arial"/>
                <a:buNone/>
              </a:pPr>
              <a:r>
                <a:rPr lang="vi-VN" sz="2000" b="1" i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Kết thúc</a:t>
              </a:r>
              <a:endParaRPr sz="2000"/>
            </a:p>
          </p:txBody>
        </p:sp>
      </p:grpSp>
      <p:sp>
        <p:nvSpPr>
          <p:cNvPr id="24" name="Google Shape;516;p11">
            <a:extLst>
              <a:ext uri="{FF2B5EF4-FFF2-40B4-BE49-F238E27FC236}">
                <a16:creationId xmlns:a16="http://schemas.microsoft.com/office/drawing/2014/main" id="{5E6C07E3-5341-341B-34E5-EF5F95B865D6}"/>
              </a:ext>
            </a:extLst>
          </p:cNvPr>
          <p:cNvSpPr/>
          <p:nvPr/>
        </p:nvSpPr>
        <p:spPr>
          <a:xfrm>
            <a:off x="4649652" y="2703326"/>
            <a:ext cx="182880" cy="18288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" name="Google Shape;527;p11">
            <a:extLst>
              <a:ext uri="{FF2B5EF4-FFF2-40B4-BE49-F238E27FC236}">
                <a16:creationId xmlns:a16="http://schemas.microsoft.com/office/drawing/2014/main" id="{5A730A4C-452D-C17E-87C5-1317E09505C6}"/>
              </a:ext>
            </a:extLst>
          </p:cNvPr>
          <p:cNvCxnSpPr/>
          <p:nvPr/>
        </p:nvCxnSpPr>
        <p:spPr>
          <a:xfrm rot="10800000">
            <a:off x="4743991" y="2876490"/>
            <a:ext cx="0" cy="609600"/>
          </a:xfrm>
          <a:prstGeom prst="straightConnector1">
            <a:avLst/>
          </a:prstGeom>
          <a:solidFill>
            <a:srgbClr val="F2F2F2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" name="Google Shape;528;p11">
            <a:extLst>
              <a:ext uri="{FF2B5EF4-FFF2-40B4-BE49-F238E27FC236}">
                <a16:creationId xmlns:a16="http://schemas.microsoft.com/office/drawing/2014/main" id="{F726F50F-B8FF-EE6D-8B90-BF64A4305FFF}"/>
              </a:ext>
            </a:extLst>
          </p:cNvPr>
          <p:cNvSpPr/>
          <p:nvPr/>
        </p:nvSpPr>
        <p:spPr>
          <a:xfrm rot="10800000" flipH="1">
            <a:off x="4693196" y="3473391"/>
            <a:ext cx="101600" cy="1016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516;p11">
            <a:extLst>
              <a:ext uri="{FF2B5EF4-FFF2-40B4-BE49-F238E27FC236}">
                <a16:creationId xmlns:a16="http://schemas.microsoft.com/office/drawing/2014/main" id="{4B211103-6471-34A1-AF51-9A816C8F6E1F}"/>
              </a:ext>
            </a:extLst>
          </p:cNvPr>
          <p:cNvSpPr/>
          <p:nvPr/>
        </p:nvSpPr>
        <p:spPr>
          <a:xfrm>
            <a:off x="9457646" y="2703323"/>
            <a:ext cx="182880" cy="18288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" name="Google Shape;527;p11">
            <a:extLst>
              <a:ext uri="{FF2B5EF4-FFF2-40B4-BE49-F238E27FC236}">
                <a16:creationId xmlns:a16="http://schemas.microsoft.com/office/drawing/2014/main" id="{348B3802-A525-7F9F-D55B-D0D431E22ED3}"/>
              </a:ext>
            </a:extLst>
          </p:cNvPr>
          <p:cNvCxnSpPr/>
          <p:nvPr/>
        </p:nvCxnSpPr>
        <p:spPr>
          <a:xfrm rot="10800000">
            <a:off x="9542153" y="2876487"/>
            <a:ext cx="0" cy="609600"/>
          </a:xfrm>
          <a:prstGeom prst="straightConnector1">
            <a:avLst/>
          </a:prstGeom>
          <a:solidFill>
            <a:srgbClr val="F2F2F2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" name="Google Shape;528;p11">
            <a:extLst>
              <a:ext uri="{FF2B5EF4-FFF2-40B4-BE49-F238E27FC236}">
                <a16:creationId xmlns:a16="http://schemas.microsoft.com/office/drawing/2014/main" id="{8FB209AF-2F7E-DDB5-9AD2-B1C9A0C4C556}"/>
              </a:ext>
            </a:extLst>
          </p:cNvPr>
          <p:cNvSpPr/>
          <p:nvPr/>
        </p:nvSpPr>
        <p:spPr>
          <a:xfrm rot="10800000" flipH="1">
            <a:off x="9491358" y="3473388"/>
            <a:ext cx="101600" cy="1016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485;p11">
            <a:extLst>
              <a:ext uri="{FF2B5EF4-FFF2-40B4-BE49-F238E27FC236}">
                <a16:creationId xmlns:a16="http://schemas.microsoft.com/office/drawing/2014/main" id="{F94BEDD3-38FF-96EE-8CBF-8FC00FED984B}"/>
              </a:ext>
            </a:extLst>
          </p:cNvPr>
          <p:cNvSpPr txBox="1"/>
          <p:nvPr/>
        </p:nvSpPr>
        <p:spPr>
          <a:xfrm>
            <a:off x="3724421" y="5104974"/>
            <a:ext cx="2053000" cy="688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67"/>
              <a:buFont typeface="Arial"/>
              <a:buNone/>
            </a:pPr>
            <a:r>
              <a:rPr lang="vi-VN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DOWNLOAD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67"/>
              <a:buFont typeface="Arial"/>
              <a:buNone/>
            </a:pPr>
            <a:r>
              <a:rPr lang="vi-VN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BROWSER</a:t>
            </a:r>
            <a:endParaRPr sz="240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496;p11">
            <a:extLst>
              <a:ext uri="{FF2B5EF4-FFF2-40B4-BE49-F238E27FC236}">
                <a16:creationId xmlns:a16="http://schemas.microsoft.com/office/drawing/2014/main" id="{CCAE9964-0A4A-E403-C200-A832A51FFDEE}"/>
              </a:ext>
            </a:extLst>
          </p:cNvPr>
          <p:cNvSpPr/>
          <p:nvPr/>
        </p:nvSpPr>
        <p:spPr>
          <a:xfrm>
            <a:off x="4395324" y="3971798"/>
            <a:ext cx="711200" cy="711200"/>
          </a:xfrm>
          <a:prstGeom prst="roundRect">
            <a:avLst>
              <a:gd name="adj" fmla="val 885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485;p11">
            <a:extLst>
              <a:ext uri="{FF2B5EF4-FFF2-40B4-BE49-F238E27FC236}">
                <a16:creationId xmlns:a16="http://schemas.microsoft.com/office/drawing/2014/main" id="{C8D7B195-E3DE-0947-13E9-B987AB97780D}"/>
              </a:ext>
            </a:extLst>
          </p:cNvPr>
          <p:cNvSpPr txBox="1"/>
          <p:nvPr/>
        </p:nvSpPr>
        <p:spPr>
          <a:xfrm>
            <a:off x="8556025" y="5085182"/>
            <a:ext cx="2281085" cy="817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67"/>
              <a:buFont typeface="Arial"/>
              <a:buNone/>
            </a:pPr>
            <a:r>
              <a:rPr lang="vi-VN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67"/>
              <a:buFont typeface="Arial"/>
              <a:buNone/>
            </a:pPr>
            <a:r>
              <a:rPr lang="vi-VN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</a:t>
            </a:r>
            <a:endParaRPr sz="240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496;p11">
            <a:extLst>
              <a:ext uri="{FF2B5EF4-FFF2-40B4-BE49-F238E27FC236}">
                <a16:creationId xmlns:a16="http://schemas.microsoft.com/office/drawing/2014/main" id="{3BBD3E74-B3F3-B01B-3285-9EC3ECC81672}"/>
              </a:ext>
            </a:extLst>
          </p:cNvPr>
          <p:cNvSpPr/>
          <p:nvPr/>
        </p:nvSpPr>
        <p:spPr>
          <a:xfrm>
            <a:off x="9173819" y="3971798"/>
            <a:ext cx="711200" cy="711200"/>
          </a:xfrm>
          <a:prstGeom prst="roundRect">
            <a:avLst>
              <a:gd name="adj" fmla="val 885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raphic 43" descr="Circles with arrows with solid fill">
            <a:extLst>
              <a:ext uri="{FF2B5EF4-FFF2-40B4-BE49-F238E27FC236}">
                <a16:creationId xmlns:a16="http://schemas.microsoft.com/office/drawing/2014/main" id="{35BF0A99-5439-8000-2E27-70FDD4EE41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66886" y="3958524"/>
            <a:ext cx="711200" cy="711200"/>
          </a:xfrm>
          <a:prstGeom prst="rect">
            <a:avLst/>
          </a:prstGeom>
        </p:spPr>
      </p:pic>
      <p:sp>
        <p:nvSpPr>
          <p:cNvPr id="2" name="Google Shape;516;p11">
            <a:extLst>
              <a:ext uri="{FF2B5EF4-FFF2-40B4-BE49-F238E27FC236}">
                <a16:creationId xmlns:a16="http://schemas.microsoft.com/office/drawing/2014/main" id="{5DFAF31D-0B51-D12C-9B23-53ACDFA63D8B}"/>
              </a:ext>
            </a:extLst>
          </p:cNvPr>
          <p:cNvSpPr/>
          <p:nvPr/>
        </p:nvSpPr>
        <p:spPr>
          <a:xfrm>
            <a:off x="7151976" y="2688576"/>
            <a:ext cx="182880" cy="18288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" name="Google Shape;527;p11">
            <a:extLst>
              <a:ext uri="{FF2B5EF4-FFF2-40B4-BE49-F238E27FC236}">
                <a16:creationId xmlns:a16="http://schemas.microsoft.com/office/drawing/2014/main" id="{01FF37EC-DA0F-3F34-36B4-5BCF4BEDF667}"/>
              </a:ext>
            </a:extLst>
          </p:cNvPr>
          <p:cNvCxnSpPr/>
          <p:nvPr/>
        </p:nvCxnSpPr>
        <p:spPr>
          <a:xfrm rot="10800000">
            <a:off x="7236483" y="2861740"/>
            <a:ext cx="0" cy="609600"/>
          </a:xfrm>
          <a:prstGeom prst="straightConnector1">
            <a:avLst/>
          </a:prstGeom>
          <a:solidFill>
            <a:srgbClr val="F2F2F2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" name="Google Shape;528;p11">
            <a:extLst>
              <a:ext uri="{FF2B5EF4-FFF2-40B4-BE49-F238E27FC236}">
                <a16:creationId xmlns:a16="http://schemas.microsoft.com/office/drawing/2014/main" id="{F3BCDB0A-75A8-B742-2896-9186CAEB2FD4}"/>
              </a:ext>
            </a:extLst>
          </p:cNvPr>
          <p:cNvSpPr/>
          <p:nvPr/>
        </p:nvSpPr>
        <p:spPr>
          <a:xfrm rot="10800000" flipH="1">
            <a:off x="7185688" y="3458641"/>
            <a:ext cx="101600" cy="1016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485;p11">
            <a:extLst>
              <a:ext uri="{FF2B5EF4-FFF2-40B4-BE49-F238E27FC236}">
                <a16:creationId xmlns:a16="http://schemas.microsoft.com/office/drawing/2014/main" id="{26A47338-8241-3357-EF92-1AB4E0B8FADA}"/>
              </a:ext>
            </a:extLst>
          </p:cNvPr>
          <p:cNvSpPr txBox="1"/>
          <p:nvPr/>
        </p:nvSpPr>
        <p:spPr>
          <a:xfrm>
            <a:off x="6102874" y="5091668"/>
            <a:ext cx="2281084" cy="688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67"/>
              <a:buFont typeface="Arial"/>
              <a:buNone/>
            </a:pPr>
            <a:r>
              <a:rPr lang="vi-VN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.NET RUNTIME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67"/>
              <a:buFont typeface="Arial"/>
              <a:buNone/>
            </a:pPr>
            <a:r>
              <a:rPr lang="vi-VN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</a:t>
            </a:r>
            <a:endParaRPr sz="240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496;p11">
            <a:extLst>
              <a:ext uri="{FF2B5EF4-FFF2-40B4-BE49-F238E27FC236}">
                <a16:creationId xmlns:a16="http://schemas.microsoft.com/office/drawing/2014/main" id="{307E4CAC-79D2-560E-6509-6631CFCC138E}"/>
              </a:ext>
            </a:extLst>
          </p:cNvPr>
          <p:cNvSpPr/>
          <p:nvPr/>
        </p:nvSpPr>
        <p:spPr>
          <a:xfrm>
            <a:off x="6858308" y="3966881"/>
            <a:ext cx="711200" cy="711200"/>
          </a:xfrm>
          <a:prstGeom prst="roundRect">
            <a:avLst>
              <a:gd name="adj" fmla="val 885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" name="Graphic 31" descr="Gears with solid fill">
            <a:extLst>
              <a:ext uri="{FF2B5EF4-FFF2-40B4-BE49-F238E27FC236}">
                <a16:creationId xmlns:a16="http://schemas.microsoft.com/office/drawing/2014/main" id="{2B393163-FD40-293E-4D46-5711C15ED1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50006" y="4021370"/>
            <a:ext cx="619320" cy="619320"/>
          </a:xfrm>
          <a:prstGeom prst="rect">
            <a:avLst/>
          </a:prstGeom>
        </p:spPr>
      </p:pic>
      <p:pic>
        <p:nvPicPr>
          <p:cNvPr id="36" name="Graphic 35" descr="Download with solid fill">
            <a:extLst>
              <a:ext uri="{FF2B5EF4-FFF2-40B4-BE49-F238E27FC236}">
                <a16:creationId xmlns:a16="http://schemas.microsoft.com/office/drawing/2014/main" id="{AEC0137F-858E-7050-1168-7A32183E27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54315" y="4021370"/>
            <a:ext cx="585046" cy="585046"/>
          </a:xfrm>
          <a:prstGeom prst="rect">
            <a:avLst/>
          </a:prstGeom>
        </p:spPr>
      </p:pic>
      <p:pic>
        <p:nvPicPr>
          <p:cNvPr id="39" name="Graphic 38" descr="Stopwatch 33% with solid fill">
            <a:extLst>
              <a:ext uri="{FF2B5EF4-FFF2-40B4-BE49-F238E27FC236}">
                <a16:creationId xmlns:a16="http://schemas.microsoft.com/office/drawing/2014/main" id="{149DB66B-6DD7-7509-ACE5-343E9D37A2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39603" y="4035463"/>
            <a:ext cx="548604" cy="54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4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40" name="Picture 8">
            <a:extLst>
              <a:ext uri="{FF2B5EF4-FFF2-40B4-BE49-F238E27FC236}">
                <a16:creationId xmlns:a16="http://schemas.microsoft.com/office/drawing/2014/main" id="{F5FD3866-9700-0E1C-BE55-8A4C8AEE5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833" y="3743458"/>
            <a:ext cx="5734050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876933CA-EEBA-ED08-C18D-612B277196C9}"/>
              </a:ext>
            </a:extLst>
          </p:cNvPr>
          <p:cNvSpPr/>
          <p:nvPr/>
        </p:nvSpPr>
        <p:spPr>
          <a:xfrm>
            <a:off x="9834" y="151581"/>
            <a:ext cx="2349907" cy="580103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b="1">
                <a:latin typeface="Arial" panose="020B0604020202020204" pitchFamily="34" charset="0"/>
                <a:cs typeface="Arial" panose="020B0604020202020204" pitchFamily="34" charset="0"/>
              </a:rPr>
              <a:t>Mô hình hoạt động</a:t>
            </a:r>
            <a:endParaRPr 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Google Shape;478;p11">
            <a:extLst>
              <a:ext uri="{FF2B5EF4-FFF2-40B4-BE49-F238E27FC236}">
                <a16:creationId xmlns:a16="http://schemas.microsoft.com/office/drawing/2014/main" id="{8330187B-6985-FF73-0FA5-FA743466D7F3}"/>
              </a:ext>
            </a:extLst>
          </p:cNvPr>
          <p:cNvSpPr txBox="1">
            <a:spLocks/>
          </p:cNvSpPr>
          <p:nvPr/>
        </p:nvSpPr>
        <p:spPr>
          <a:xfrm>
            <a:off x="-227154" y="887493"/>
            <a:ext cx="3151239" cy="413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rgbClr val="595959"/>
              </a:buClr>
              <a:buSzPts val="2800"/>
            </a:pPr>
            <a:r>
              <a:rPr lang="vi-VN" sz="2000"/>
              <a:t>Luồng Hoạt Động</a:t>
            </a:r>
            <a:endParaRPr lang="en-US" sz="2000"/>
          </a:p>
        </p:txBody>
      </p:sp>
      <p:sp>
        <p:nvSpPr>
          <p:cNvPr id="8" name="Google Shape;485;p11">
            <a:extLst>
              <a:ext uri="{FF2B5EF4-FFF2-40B4-BE49-F238E27FC236}">
                <a16:creationId xmlns:a16="http://schemas.microsoft.com/office/drawing/2014/main" id="{5690283C-FD72-BC1C-727E-9FD5AB6B4BE9}"/>
              </a:ext>
            </a:extLst>
          </p:cNvPr>
          <p:cNvSpPr txBox="1"/>
          <p:nvPr/>
        </p:nvSpPr>
        <p:spPr>
          <a:xfrm>
            <a:off x="1342511" y="1584856"/>
            <a:ext cx="1600832" cy="468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67"/>
              <a:buFont typeface="Arial"/>
              <a:buNone/>
            </a:pPr>
            <a:r>
              <a:rPr lang="vi-VN" sz="16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COMPILE</a:t>
            </a:r>
            <a:r>
              <a:rPr lang="en-US" sz="16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6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67"/>
              <a:buFont typeface="Arial"/>
              <a:buNone/>
            </a:pPr>
            <a:r>
              <a:rPr lang="vi-V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.NET ASSEMBLY</a:t>
            </a:r>
            <a:endParaRPr sz="160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486;p11">
            <a:extLst>
              <a:ext uri="{FF2B5EF4-FFF2-40B4-BE49-F238E27FC236}">
                <a16:creationId xmlns:a16="http://schemas.microsoft.com/office/drawing/2014/main" id="{2B81BCC1-9FAE-BB00-01C0-334C722E33CB}"/>
              </a:ext>
            </a:extLst>
          </p:cNvPr>
          <p:cNvSpPr txBox="1"/>
          <p:nvPr/>
        </p:nvSpPr>
        <p:spPr>
          <a:xfrm>
            <a:off x="700969" y="2546359"/>
            <a:ext cx="2966463" cy="89489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lang="vi-VN" sz="1800" b="0" i="0" u="none" strike="noStrike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Các file code C# và Razor được biên dịch thành các .NET assembly.</a:t>
            </a:r>
            <a:endParaRPr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3" name="Google Shape;510;p11">
            <a:extLst>
              <a:ext uri="{FF2B5EF4-FFF2-40B4-BE49-F238E27FC236}">
                <a16:creationId xmlns:a16="http://schemas.microsoft.com/office/drawing/2014/main" id="{12A9CAC1-63B8-696B-8F61-267E2C2601D6}"/>
              </a:ext>
            </a:extLst>
          </p:cNvPr>
          <p:cNvGrpSpPr/>
          <p:nvPr/>
        </p:nvGrpSpPr>
        <p:grpSpPr>
          <a:xfrm>
            <a:off x="2754461" y="752279"/>
            <a:ext cx="1571704" cy="5945316"/>
            <a:chOff x="1859723" y="830937"/>
            <a:chExt cx="1571704" cy="5776087"/>
          </a:xfrm>
        </p:grpSpPr>
        <p:cxnSp>
          <p:nvCxnSpPr>
            <p:cNvPr id="15" name="Google Shape;527;p11">
              <a:extLst>
                <a:ext uri="{FF2B5EF4-FFF2-40B4-BE49-F238E27FC236}">
                  <a16:creationId xmlns:a16="http://schemas.microsoft.com/office/drawing/2014/main" id="{711C4BDA-37E2-FD65-5B14-ACDB3BAAB942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2105663" y="1926447"/>
              <a:ext cx="1217559" cy="1228"/>
            </a:xfrm>
            <a:prstGeom prst="straightConnector1">
              <a:avLst/>
            </a:prstGeom>
            <a:solidFill>
              <a:srgbClr val="F2F2F2"/>
            </a:solidFill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" name="Google Shape;511;p11">
              <a:extLst>
                <a:ext uri="{FF2B5EF4-FFF2-40B4-BE49-F238E27FC236}">
                  <a16:creationId xmlns:a16="http://schemas.microsoft.com/office/drawing/2014/main" id="{7BC11D2C-BEA1-7D9A-7271-481CA08758F0}"/>
                </a:ext>
              </a:extLst>
            </p:cNvPr>
            <p:cNvGrpSpPr/>
            <p:nvPr/>
          </p:nvGrpSpPr>
          <p:grpSpPr>
            <a:xfrm>
              <a:off x="3231782" y="905012"/>
              <a:ext cx="199645" cy="5620794"/>
              <a:chOff x="3231782" y="1329083"/>
              <a:chExt cx="199645" cy="5620794"/>
            </a:xfrm>
          </p:grpSpPr>
          <p:sp>
            <p:nvSpPr>
              <p:cNvPr id="19" name="Google Shape;512;p11">
                <a:extLst>
                  <a:ext uri="{FF2B5EF4-FFF2-40B4-BE49-F238E27FC236}">
                    <a16:creationId xmlns:a16="http://schemas.microsoft.com/office/drawing/2014/main" id="{98F185F4-CD8E-AC39-E8A2-90717F4B6D51}"/>
                  </a:ext>
                </a:extLst>
              </p:cNvPr>
              <p:cNvSpPr/>
              <p:nvPr/>
            </p:nvSpPr>
            <p:spPr>
              <a:xfrm>
                <a:off x="3314688" y="1390222"/>
                <a:ext cx="45719" cy="5376775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513;p11">
                <a:extLst>
                  <a:ext uri="{FF2B5EF4-FFF2-40B4-BE49-F238E27FC236}">
                    <a16:creationId xmlns:a16="http://schemas.microsoft.com/office/drawing/2014/main" id="{A0342B4E-54D8-982E-4C10-6928339BE659}"/>
                  </a:ext>
                </a:extLst>
              </p:cNvPr>
              <p:cNvSpPr/>
              <p:nvPr/>
            </p:nvSpPr>
            <p:spPr>
              <a:xfrm rot="5400000">
                <a:off x="3231782" y="1329083"/>
                <a:ext cx="182880" cy="182880"/>
              </a:xfrm>
              <a:prstGeom prst="ellipse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514;p11">
                <a:extLst>
                  <a:ext uri="{FF2B5EF4-FFF2-40B4-BE49-F238E27FC236}">
                    <a16:creationId xmlns:a16="http://schemas.microsoft.com/office/drawing/2014/main" id="{6E91984E-125B-69DC-3F22-C004E42A5FA3}"/>
                  </a:ext>
                </a:extLst>
              </p:cNvPr>
              <p:cNvSpPr/>
              <p:nvPr/>
            </p:nvSpPr>
            <p:spPr>
              <a:xfrm rot="5400000">
                <a:off x="3243633" y="6766997"/>
                <a:ext cx="182880" cy="182880"/>
              </a:xfrm>
              <a:prstGeom prst="ellipse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516;p11">
                <a:extLst>
                  <a:ext uri="{FF2B5EF4-FFF2-40B4-BE49-F238E27FC236}">
                    <a16:creationId xmlns:a16="http://schemas.microsoft.com/office/drawing/2014/main" id="{B2257327-1218-40CD-F3DE-28C339DBCA99}"/>
                  </a:ext>
                </a:extLst>
              </p:cNvPr>
              <p:cNvSpPr/>
              <p:nvPr/>
            </p:nvSpPr>
            <p:spPr>
              <a:xfrm rot="5400000">
                <a:off x="3248547" y="2267071"/>
                <a:ext cx="182880" cy="18288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" name="Google Shape;533;p11">
              <a:extLst>
                <a:ext uri="{FF2B5EF4-FFF2-40B4-BE49-F238E27FC236}">
                  <a16:creationId xmlns:a16="http://schemas.microsoft.com/office/drawing/2014/main" id="{52E565FC-A9D8-E69C-3E82-04B14630F6D2}"/>
                </a:ext>
              </a:extLst>
            </p:cNvPr>
            <p:cNvSpPr txBox="1"/>
            <p:nvPr/>
          </p:nvSpPr>
          <p:spPr>
            <a:xfrm>
              <a:off x="1859723" y="830937"/>
              <a:ext cx="984092" cy="40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67"/>
                <a:buFont typeface="Arial"/>
                <a:buNone/>
              </a:pPr>
              <a:r>
                <a:rPr lang="vi-VN" sz="1800" b="1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Bắt Đầu</a:t>
              </a:r>
              <a:endParaRPr sz="1800" b="1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Google Shape;534;p11">
              <a:extLst>
                <a:ext uri="{FF2B5EF4-FFF2-40B4-BE49-F238E27FC236}">
                  <a16:creationId xmlns:a16="http://schemas.microsoft.com/office/drawing/2014/main" id="{C80C70BF-5279-AE63-122C-924FF3DD423C}"/>
                </a:ext>
              </a:extLst>
            </p:cNvPr>
            <p:cNvSpPr txBox="1"/>
            <p:nvPr/>
          </p:nvSpPr>
          <p:spPr>
            <a:xfrm>
              <a:off x="1961112" y="6200624"/>
              <a:ext cx="994695" cy="40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67"/>
                <a:buFont typeface="Arial"/>
                <a:buNone/>
              </a:pPr>
              <a:r>
                <a:rPr lang="vi-VN" sz="1800" b="1" i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Kết thúc</a:t>
              </a:r>
              <a:endParaRPr sz="1800"/>
            </a:p>
          </p:txBody>
        </p:sp>
        <p:sp>
          <p:nvSpPr>
            <p:cNvPr id="16" name="Google Shape;528;p11">
              <a:extLst>
                <a:ext uri="{FF2B5EF4-FFF2-40B4-BE49-F238E27FC236}">
                  <a16:creationId xmlns:a16="http://schemas.microsoft.com/office/drawing/2014/main" id="{ACE20728-AC52-E028-04C9-0B2C919F993C}"/>
                </a:ext>
              </a:extLst>
            </p:cNvPr>
            <p:cNvSpPr/>
            <p:nvPr/>
          </p:nvSpPr>
          <p:spPr>
            <a:xfrm rot="10800000" flipH="1">
              <a:off x="2004063" y="1875647"/>
              <a:ext cx="101600" cy="1016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" name="Google Shape;485;p11">
            <a:extLst>
              <a:ext uri="{FF2B5EF4-FFF2-40B4-BE49-F238E27FC236}">
                <a16:creationId xmlns:a16="http://schemas.microsoft.com/office/drawing/2014/main" id="{F94BEDD3-38FF-96EE-8CBF-8FC00FED984B}"/>
              </a:ext>
            </a:extLst>
          </p:cNvPr>
          <p:cNvSpPr txBox="1"/>
          <p:nvPr/>
        </p:nvSpPr>
        <p:spPr>
          <a:xfrm>
            <a:off x="1308162" y="4836518"/>
            <a:ext cx="1590638" cy="45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67"/>
              <a:buFont typeface="Arial"/>
              <a:buNone/>
            </a:pPr>
            <a:r>
              <a:rPr lang="vi-VN" sz="16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.NET RUNTIME</a:t>
            </a:r>
            <a:r>
              <a:rPr lang="en-US" sz="16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6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67"/>
              <a:buFont typeface="Arial"/>
              <a:buNone/>
            </a:pPr>
            <a:r>
              <a:rPr lang="vi-V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</a:t>
            </a:r>
            <a:endParaRPr lang="vi-VN" sz="160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496;p11">
            <a:extLst>
              <a:ext uri="{FF2B5EF4-FFF2-40B4-BE49-F238E27FC236}">
                <a16:creationId xmlns:a16="http://schemas.microsoft.com/office/drawing/2014/main" id="{CCAE9964-0A4A-E403-C200-A832A51FFDEE}"/>
              </a:ext>
            </a:extLst>
          </p:cNvPr>
          <p:cNvSpPr/>
          <p:nvPr/>
        </p:nvSpPr>
        <p:spPr>
          <a:xfrm>
            <a:off x="576411" y="4686024"/>
            <a:ext cx="711200" cy="711200"/>
          </a:xfrm>
          <a:prstGeom prst="roundRect">
            <a:avLst>
              <a:gd name="adj" fmla="val 885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485;p11">
            <a:extLst>
              <a:ext uri="{FF2B5EF4-FFF2-40B4-BE49-F238E27FC236}">
                <a16:creationId xmlns:a16="http://schemas.microsoft.com/office/drawing/2014/main" id="{C8D7B195-E3DE-0947-13E9-B987AB97780D}"/>
              </a:ext>
            </a:extLst>
          </p:cNvPr>
          <p:cNvSpPr txBox="1"/>
          <p:nvPr/>
        </p:nvSpPr>
        <p:spPr>
          <a:xfrm>
            <a:off x="1363585" y="5549687"/>
            <a:ext cx="1428620" cy="462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67"/>
              <a:buFont typeface="Arial"/>
              <a:buNone/>
            </a:pPr>
            <a:r>
              <a:rPr lang="vi-VN" sz="16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lang="en-US" sz="16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6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67"/>
              <a:buFont typeface="Arial"/>
              <a:buNone/>
            </a:pPr>
            <a:r>
              <a:rPr lang="vi-V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</a:t>
            </a:r>
            <a:endParaRPr sz="160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496;p11">
            <a:extLst>
              <a:ext uri="{FF2B5EF4-FFF2-40B4-BE49-F238E27FC236}">
                <a16:creationId xmlns:a16="http://schemas.microsoft.com/office/drawing/2014/main" id="{3BBD3E74-B3F3-B01B-3285-9EC3ECC81672}"/>
              </a:ext>
            </a:extLst>
          </p:cNvPr>
          <p:cNvSpPr/>
          <p:nvPr/>
        </p:nvSpPr>
        <p:spPr>
          <a:xfrm>
            <a:off x="596076" y="5482435"/>
            <a:ext cx="711200" cy="711200"/>
          </a:xfrm>
          <a:prstGeom prst="roundRect">
            <a:avLst>
              <a:gd name="adj" fmla="val 885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" name="Google Shape;527;p11">
            <a:extLst>
              <a:ext uri="{FF2B5EF4-FFF2-40B4-BE49-F238E27FC236}">
                <a16:creationId xmlns:a16="http://schemas.microsoft.com/office/drawing/2014/main" id="{9E45F344-73BA-3DC3-4542-AB54AD72C802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3015149" y="5018695"/>
            <a:ext cx="1197897" cy="1228"/>
          </a:xfrm>
          <a:prstGeom prst="straightConnector1">
            <a:avLst/>
          </a:prstGeom>
          <a:solidFill>
            <a:srgbClr val="F2F2F2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Google Shape;516;p11">
            <a:extLst>
              <a:ext uri="{FF2B5EF4-FFF2-40B4-BE49-F238E27FC236}">
                <a16:creationId xmlns:a16="http://schemas.microsoft.com/office/drawing/2014/main" id="{48AE2C6F-825F-5D3B-3CFF-0ECCBA3E81B0}"/>
              </a:ext>
            </a:extLst>
          </p:cNvPr>
          <p:cNvSpPr/>
          <p:nvPr/>
        </p:nvSpPr>
        <p:spPr>
          <a:xfrm rot="5400000">
            <a:off x="4138371" y="4935248"/>
            <a:ext cx="182880" cy="18288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528;p11">
            <a:extLst>
              <a:ext uri="{FF2B5EF4-FFF2-40B4-BE49-F238E27FC236}">
                <a16:creationId xmlns:a16="http://schemas.microsoft.com/office/drawing/2014/main" id="{36FD02CD-CC33-CA9F-B320-8F0F3EDB36B2}"/>
              </a:ext>
            </a:extLst>
          </p:cNvPr>
          <p:cNvSpPr/>
          <p:nvPr/>
        </p:nvSpPr>
        <p:spPr>
          <a:xfrm rot="10800000" flipH="1">
            <a:off x="2913549" y="4967895"/>
            <a:ext cx="101600" cy="1016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496;p11">
            <a:extLst>
              <a:ext uri="{FF2B5EF4-FFF2-40B4-BE49-F238E27FC236}">
                <a16:creationId xmlns:a16="http://schemas.microsoft.com/office/drawing/2014/main" id="{F641752A-A490-8EC8-021A-9A8DBF6D0745}"/>
              </a:ext>
            </a:extLst>
          </p:cNvPr>
          <p:cNvSpPr/>
          <p:nvPr/>
        </p:nvSpPr>
        <p:spPr>
          <a:xfrm>
            <a:off x="572815" y="1474080"/>
            <a:ext cx="711200" cy="711200"/>
          </a:xfrm>
          <a:prstGeom prst="roundRect">
            <a:avLst>
              <a:gd name="adj" fmla="val 885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" name="Google Shape;527;p11">
            <a:extLst>
              <a:ext uri="{FF2B5EF4-FFF2-40B4-BE49-F238E27FC236}">
                <a16:creationId xmlns:a16="http://schemas.microsoft.com/office/drawing/2014/main" id="{42957459-A82B-C0E9-3AA9-5B232772F35A}"/>
              </a:ext>
            </a:extLst>
          </p:cNvPr>
          <p:cNvCxnSpPr>
            <a:cxnSpLocks/>
            <a:stCxn id="42" idx="6"/>
          </p:cNvCxnSpPr>
          <p:nvPr/>
        </p:nvCxnSpPr>
        <p:spPr>
          <a:xfrm>
            <a:off x="3010233" y="5780699"/>
            <a:ext cx="1217559" cy="1228"/>
          </a:xfrm>
          <a:prstGeom prst="straightConnector1">
            <a:avLst/>
          </a:prstGeom>
          <a:solidFill>
            <a:srgbClr val="F2F2F2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" name="Google Shape;516;p11">
            <a:extLst>
              <a:ext uri="{FF2B5EF4-FFF2-40B4-BE49-F238E27FC236}">
                <a16:creationId xmlns:a16="http://schemas.microsoft.com/office/drawing/2014/main" id="{4B33372E-9A4A-94B6-D906-412B6BE83721}"/>
              </a:ext>
            </a:extLst>
          </p:cNvPr>
          <p:cNvSpPr/>
          <p:nvPr/>
        </p:nvSpPr>
        <p:spPr>
          <a:xfrm rot="5400000">
            <a:off x="4153117" y="5697252"/>
            <a:ext cx="182880" cy="18288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528;p11">
            <a:extLst>
              <a:ext uri="{FF2B5EF4-FFF2-40B4-BE49-F238E27FC236}">
                <a16:creationId xmlns:a16="http://schemas.microsoft.com/office/drawing/2014/main" id="{037B8CAD-0B02-E542-4405-09245C078242}"/>
              </a:ext>
            </a:extLst>
          </p:cNvPr>
          <p:cNvSpPr/>
          <p:nvPr/>
        </p:nvSpPr>
        <p:spPr>
          <a:xfrm rot="10800000" flipH="1">
            <a:off x="2908633" y="5729899"/>
            <a:ext cx="101600" cy="1016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" name="Graphic 46" descr="Circles with arrows with solid fill">
            <a:extLst>
              <a:ext uri="{FF2B5EF4-FFF2-40B4-BE49-F238E27FC236}">
                <a16:creationId xmlns:a16="http://schemas.microsoft.com/office/drawing/2014/main" id="{92D81FEB-1EF2-FCD6-1F92-D4E7F7ADCB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6076" y="5479969"/>
            <a:ext cx="711200" cy="711200"/>
          </a:xfrm>
          <a:prstGeom prst="rect">
            <a:avLst/>
          </a:prstGeom>
        </p:spPr>
      </p:pic>
      <p:pic>
        <p:nvPicPr>
          <p:cNvPr id="18438" name="Picture 6">
            <a:extLst>
              <a:ext uri="{FF2B5EF4-FFF2-40B4-BE49-F238E27FC236}">
                <a16:creationId xmlns:a16="http://schemas.microsoft.com/office/drawing/2014/main" id="{727AF3FD-5C70-040D-0E94-F776FB8B4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352" y="211299"/>
            <a:ext cx="6257161" cy="3723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485;p11">
            <a:extLst>
              <a:ext uri="{FF2B5EF4-FFF2-40B4-BE49-F238E27FC236}">
                <a16:creationId xmlns:a16="http://schemas.microsoft.com/office/drawing/2014/main" id="{0C591044-461E-5900-D3A4-BE7E98616A8B}"/>
              </a:ext>
            </a:extLst>
          </p:cNvPr>
          <p:cNvSpPr txBox="1"/>
          <p:nvPr/>
        </p:nvSpPr>
        <p:spPr>
          <a:xfrm>
            <a:off x="1351360" y="3934621"/>
            <a:ext cx="1590638" cy="484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67"/>
              <a:buFont typeface="Arial"/>
              <a:buNone/>
            </a:pPr>
            <a:r>
              <a:rPr lang="vi-VN" sz="16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DOWNLOAD</a:t>
            </a:r>
            <a:r>
              <a:rPr lang="en-US" sz="16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6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67"/>
              <a:buFont typeface="Arial"/>
              <a:buNone/>
            </a:pPr>
            <a:r>
              <a:rPr lang="vi-VN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BROWSER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496;p11">
            <a:extLst>
              <a:ext uri="{FF2B5EF4-FFF2-40B4-BE49-F238E27FC236}">
                <a16:creationId xmlns:a16="http://schemas.microsoft.com/office/drawing/2014/main" id="{F9C14793-4E0E-4756-6840-8C8D01F0AB1B}"/>
              </a:ext>
            </a:extLst>
          </p:cNvPr>
          <p:cNvSpPr/>
          <p:nvPr/>
        </p:nvSpPr>
        <p:spPr>
          <a:xfrm>
            <a:off x="600992" y="3865028"/>
            <a:ext cx="711200" cy="711200"/>
          </a:xfrm>
          <a:prstGeom prst="roundRect">
            <a:avLst>
              <a:gd name="adj" fmla="val 885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" name="Google Shape;527;p11">
            <a:extLst>
              <a:ext uri="{FF2B5EF4-FFF2-40B4-BE49-F238E27FC236}">
                <a16:creationId xmlns:a16="http://schemas.microsoft.com/office/drawing/2014/main" id="{340A733E-45D4-5313-90EA-15DD1C41E285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3020066" y="4187865"/>
            <a:ext cx="1197897" cy="1228"/>
          </a:xfrm>
          <a:prstGeom prst="straightConnector1">
            <a:avLst/>
          </a:prstGeom>
          <a:solidFill>
            <a:srgbClr val="F2F2F2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" name="Google Shape;516;p11">
            <a:extLst>
              <a:ext uri="{FF2B5EF4-FFF2-40B4-BE49-F238E27FC236}">
                <a16:creationId xmlns:a16="http://schemas.microsoft.com/office/drawing/2014/main" id="{64475AB1-9EA9-A32A-2009-6E29F6DF5BC0}"/>
              </a:ext>
            </a:extLst>
          </p:cNvPr>
          <p:cNvSpPr/>
          <p:nvPr/>
        </p:nvSpPr>
        <p:spPr>
          <a:xfrm rot="5400000">
            <a:off x="4143288" y="4104418"/>
            <a:ext cx="182880" cy="18288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528;p11">
            <a:extLst>
              <a:ext uri="{FF2B5EF4-FFF2-40B4-BE49-F238E27FC236}">
                <a16:creationId xmlns:a16="http://schemas.microsoft.com/office/drawing/2014/main" id="{7ABD7296-9C8C-2802-29A7-34725CE0B664}"/>
              </a:ext>
            </a:extLst>
          </p:cNvPr>
          <p:cNvSpPr/>
          <p:nvPr/>
        </p:nvSpPr>
        <p:spPr>
          <a:xfrm rot="10800000" flipH="1">
            <a:off x="2918466" y="4137065"/>
            <a:ext cx="101600" cy="1016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raphic 27" descr="Gears with solid fill">
            <a:extLst>
              <a:ext uri="{FF2B5EF4-FFF2-40B4-BE49-F238E27FC236}">
                <a16:creationId xmlns:a16="http://schemas.microsoft.com/office/drawing/2014/main" id="{2644B0DD-006C-E834-6F5B-DDA59E7E4A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5753" y="1517937"/>
            <a:ext cx="619320" cy="619320"/>
          </a:xfrm>
          <a:prstGeom prst="rect">
            <a:avLst/>
          </a:prstGeom>
        </p:spPr>
      </p:pic>
      <p:pic>
        <p:nvPicPr>
          <p:cNvPr id="29" name="Graphic 28" descr="Download with solid fill">
            <a:extLst>
              <a:ext uri="{FF2B5EF4-FFF2-40B4-BE49-F238E27FC236}">
                <a16:creationId xmlns:a16="http://schemas.microsoft.com/office/drawing/2014/main" id="{432DC6B8-A572-F9CA-AD07-2B6E70FD55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0027" y="3914677"/>
            <a:ext cx="585046" cy="585046"/>
          </a:xfrm>
          <a:prstGeom prst="rect">
            <a:avLst/>
          </a:prstGeom>
        </p:spPr>
      </p:pic>
      <p:pic>
        <p:nvPicPr>
          <p:cNvPr id="31" name="Graphic 30" descr="Stopwatch 33% with solid fill">
            <a:extLst>
              <a:ext uri="{FF2B5EF4-FFF2-40B4-BE49-F238E27FC236}">
                <a16:creationId xmlns:a16="http://schemas.microsoft.com/office/drawing/2014/main" id="{09A7846F-0667-BD58-26F9-142A3C2003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5610" y="4767322"/>
            <a:ext cx="548604" cy="548604"/>
          </a:xfrm>
          <a:prstGeom prst="rect">
            <a:avLst/>
          </a:prstGeom>
        </p:spPr>
      </p:pic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6AC1B6E8-5CDA-3CAA-0C35-3EDDBEB21C2A}"/>
              </a:ext>
            </a:extLst>
          </p:cNvPr>
          <p:cNvCxnSpPr>
            <a:cxnSpLocks/>
            <a:stCxn id="11" idx="1"/>
            <a:endCxn id="9" idx="1"/>
          </p:cNvCxnSpPr>
          <p:nvPr/>
        </p:nvCxnSpPr>
        <p:spPr>
          <a:xfrm rot="10800000" flipH="1" flipV="1">
            <a:off x="572815" y="1829679"/>
            <a:ext cx="128154" cy="1164127"/>
          </a:xfrm>
          <a:prstGeom prst="bentConnector3">
            <a:avLst>
              <a:gd name="adj1" fmla="val -1783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056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40" name="Picture 8">
            <a:extLst>
              <a:ext uri="{FF2B5EF4-FFF2-40B4-BE49-F238E27FC236}">
                <a16:creationId xmlns:a16="http://schemas.microsoft.com/office/drawing/2014/main" id="{F5FD3866-9700-0E1C-BE55-8A4C8AEE5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833" y="3743458"/>
            <a:ext cx="5734050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876933CA-EEBA-ED08-C18D-612B277196C9}"/>
              </a:ext>
            </a:extLst>
          </p:cNvPr>
          <p:cNvSpPr/>
          <p:nvPr/>
        </p:nvSpPr>
        <p:spPr>
          <a:xfrm>
            <a:off x="9834" y="151581"/>
            <a:ext cx="2349907" cy="580103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b="1">
                <a:latin typeface="Arial" panose="020B0604020202020204" pitchFamily="34" charset="0"/>
                <a:cs typeface="Arial" panose="020B0604020202020204" pitchFamily="34" charset="0"/>
              </a:rPr>
              <a:t>Mô hình hoạt động</a:t>
            </a:r>
            <a:endParaRPr 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Google Shape;478;p11">
            <a:extLst>
              <a:ext uri="{FF2B5EF4-FFF2-40B4-BE49-F238E27FC236}">
                <a16:creationId xmlns:a16="http://schemas.microsoft.com/office/drawing/2014/main" id="{8330187B-6985-FF73-0FA5-FA743466D7F3}"/>
              </a:ext>
            </a:extLst>
          </p:cNvPr>
          <p:cNvSpPr txBox="1">
            <a:spLocks/>
          </p:cNvSpPr>
          <p:nvPr/>
        </p:nvSpPr>
        <p:spPr>
          <a:xfrm>
            <a:off x="-227154" y="887493"/>
            <a:ext cx="3151239" cy="413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rgbClr val="595959"/>
              </a:buClr>
              <a:buSzPts val="2800"/>
            </a:pPr>
            <a:r>
              <a:rPr lang="vi-VN" sz="2000"/>
              <a:t>Luồng Hoạt Động</a:t>
            </a:r>
            <a:endParaRPr lang="en-US" sz="2000"/>
          </a:p>
        </p:txBody>
      </p:sp>
      <p:sp>
        <p:nvSpPr>
          <p:cNvPr id="8" name="Google Shape;485;p11">
            <a:extLst>
              <a:ext uri="{FF2B5EF4-FFF2-40B4-BE49-F238E27FC236}">
                <a16:creationId xmlns:a16="http://schemas.microsoft.com/office/drawing/2014/main" id="{5690283C-FD72-BC1C-727E-9FD5AB6B4BE9}"/>
              </a:ext>
            </a:extLst>
          </p:cNvPr>
          <p:cNvSpPr txBox="1"/>
          <p:nvPr/>
        </p:nvSpPr>
        <p:spPr>
          <a:xfrm>
            <a:off x="1342511" y="1584856"/>
            <a:ext cx="1600832" cy="468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67"/>
              <a:buFont typeface="Arial"/>
              <a:buNone/>
            </a:pPr>
            <a:r>
              <a:rPr lang="vi-VN" sz="16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COMPILE</a:t>
            </a:r>
            <a:r>
              <a:rPr lang="en-US" sz="16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6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67"/>
              <a:buFont typeface="Arial"/>
              <a:buNone/>
            </a:pPr>
            <a:r>
              <a:rPr lang="vi-V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.NET ASSEMBLY</a:t>
            </a:r>
            <a:endParaRPr sz="160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486;p11">
            <a:extLst>
              <a:ext uri="{FF2B5EF4-FFF2-40B4-BE49-F238E27FC236}">
                <a16:creationId xmlns:a16="http://schemas.microsoft.com/office/drawing/2014/main" id="{2B81BCC1-9FAE-BB00-01C0-334C722E33CB}"/>
              </a:ext>
            </a:extLst>
          </p:cNvPr>
          <p:cNvSpPr txBox="1"/>
          <p:nvPr/>
        </p:nvSpPr>
        <p:spPr>
          <a:xfrm>
            <a:off x="541658" y="3064061"/>
            <a:ext cx="3634698" cy="156210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rtl="0">
              <a:lnSpc>
                <a:spcPts val="1700"/>
              </a:lnSpc>
              <a:spcBef>
                <a:spcPts val="2000"/>
              </a:spcBef>
              <a:spcAft>
                <a:spcPts val="0"/>
              </a:spcAft>
            </a:pPr>
            <a:r>
              <a:rPr lang="en-US" sz="1800" b="0" i="0" u="none" strike="noStrike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Blazor WebAssembly sẽ </a:t>
            </a:r>
            <a:r>
              <a:rPr lang="vi-VN" sz="1800" b="0" i="0" u="none" strike="noStrike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tải</a:t>
            </a:r>
            <a:r>
              <a:rPr lang="en-US" sz="1800" b="0" i="0" u="none" strike="noStrike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tất cả mọi thứ về trình duyệt</a:t>
            </a:r>
            <a:r>
              <a:rPr lang="vi-VN" sz="1800" b="0" i="0" u="none" strike="noStrike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(Browser):</a:t>
            </a:r>
            <a:endParaRPr lang="en-US" sz="1800" b="0">
              <a:effectLst/>
            </a:endParaRPr>
          </a:p>
          <a:p>
            <a:pPr rtl="0" fontAlgn="base"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0" i="0" u="none" strike="noStrike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HTML, CSS, Javascript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0" i="0" u="none" strike="noStrike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Các .NET DLL</a:t>
            </a:r>
          </a:p>
          <a:p>
            <a:pPr rtl="0" fontAlgn="base">
              <a:spcBef>
                <a:spcPts val="0"/>
              </a:spcBef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vi-VN" sz="1800" b="0" i="0" u="none" strike="noStrike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.NET Runtime</a:t>
            </a:r>
          </a:p>
        </p:txBody>
      </p:sp>
      <p:grpSp>
        <p:nvGrpSpPr>
          <p:cNvPr id="13" name="Google Shape;510;p11">
            <a:extLst>
              <a:ext uri="{FF2B5EF4-FFF2-40B4-BE49-F238E27FC236}">
                <a16:creationId xmlns:a16="http://schemas.microsoft.com/office/drawing/2014/main" id="{12A9CAC1-63B8-696B-8F61-267E2C2601D6}"/>
              </a:ext>
            </a:extLst>
          </p:cNvPr>
          <p:cNvGrpSpPr/>
          <p:nvPr/>
        </p:nvGrpSpPr>
        <p:grpSpPr>
          <a:xfrm>
            <a:off x="2754461" y="752279"/>
            <a:ext cx="1571704" cy="5945316"/>
            <a:chOff x="1859723" y="830937"/>
            <a:chExt cx="1571704" cy="5776087"/>
          </a:xfrm>
        </p:grpSpPr>
        <p:cxnSp>
          <p:nvCxnSpPr>
            <p:cNvPr id="15" name="Google Shape;527;p11">
              <a:extLst>
                <a:ext uri="{FF2B5EF4-FFF2-40B4-BE49-F238E27FC236}">
                  <a16:creationId xmlns:a16="http://schemas.microsoft.com/office/drawing/2014/main" id="{711C4BDA-37E2-FD65-5B14-ACDB3BAAB942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2105663" y="1926447"/>
              <a:ext cx="1217559" cy="1228"/>
            </a:xfrm>
            <a:prstGeom prst="straightConnector1">
              <a:avLst/>
            </a:prstGeom>
            <a:solidFill>
              <a:srgbClr val="F2F2F2"/>
            </a:solidFill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" name="Google Shape;511;p11">
              <a:extLst>
                <a:ext uri="{FF2B5EF4-FFF2-40B4-BE49-F238E27FC236}">
                  <a16:creationId xmlns:a16="http://schemas.microsoft.com/office/drawing/2014/main" id="{7BC11D2C-BEA1-7D9A-7271-481CA08758F0}"/>
                </a:ext>
              </a:extLst>
            </p:cNvPr>
            <p:cNvGrpSpPr/>
            <p:nvPr/>
          </p:nvGrpSpPr>
          <p:grpSpPr>
            <a:xfrm>
              <a:off x="3231782" y="905012"/>
              <a:ext cx="199645" cy="5620794"/>
              <a:chOff x="3231782" y="1329083"/>
              <a:chExt cx="199645" cy="5620794"/>
            </a:xfrm>
          </p:grpSpPr>
          <p:sp>
            <p:nvSpPr>
              <p:cNvPr id="19" name="Google Shape;512;p11">
                <a:extLst>
                  <a:ext uri="{FF2B5EF4-FFF2-40B4-BE49-F238E27FC236}">
                    <a16:creationId xmlns:a16="http://schemas.microsoft.com/office/drawing/2014/main" id="{98F185F4-CD8E-AC39-E8A2-90717F4B6D51}"/>
                  </a:ext>
                </a:extLst>
              </p:cNvPr>
              <p:cNvSpPr/>
              <p:nvPr/>
            </p:nvSpPr>
            <p:spPr>
              <a:xfrm>
                <a:off x="3314688" y="1390222"/>
                <a:ext cx="45719" cy="5376775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513;p11">
                <a:extLst>
                  <a:ext uri="{FF2B5EF4-FFF2-40B4-BE49-F238E27FC236}">
                    <a16:creationId xmlns:a16="http://schemas.microsoft.com/office/drawing/2014/main" id="{A0342B4E-54D8-982E-4C10-6928339BE659}"/>
                  </a:ext>
                </a:extLst>
              </p:cNvPr>
              <p:cNvSpPr/>
              <p:nvPr/>
            </p:nvSpPr>
            <p:spPr>
              <a:xfrm rot="5400000">
                <a:off x="3231782" y="1329083"/>
                <a:ext cx="182880" cy="182880"/>
              </a:xfrm>
              <a:prstGeom prst="ellipse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514;p11">
                <a:extLst>
                  <a:ext uri="{FF2B5EF4-FFF2-40B4-BE49-F238E27FC236}">
                    <a16:creationId xmlns:a16="http://schemas.microsoft.com/office/drawing/2014/main" id="{6E91984E-125B-69DC-3F22-C004E42A5FA3}"/>
                  </a:ext>
                </a:extLst>
              </p:cNvPr>
              <p:cNvSpPr/>
              <p:nvPr/>
            </p:nvSpPr>
            <p:spPr>
              <a:xfrm rot="5400000">
                <a:off x="3243633" y="6766997"/>
                <a:ext cx="182880" cy="182880"/>
              </a:xfrm>
              <a:prstGeom prst="ellipse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516;p11">
                <a:extLst>
                  <a:ext uri="{FF2B5EF4-FFF2-40B4-BE49-F238E27FC236}">
                    <a16:creationId xmlns:a16="http://schemas.microsoft.com/office/drawing/2014/main" id="{B2257327-1218-40CD-F3DE-28C339DBCA99}"/>
                  </a:ext>
                </a:extLst>
              </p:cNvPr>
              <p:cNvSpPr/>
              <p:nvPr/>
            </p:nvSpPr>
            <p:spPr>
              <a:xfrm rot="5400000">
                <a:off x="3248547" y="2267071"/>
                <a:ext cx="182880" cy="18288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" name="Google Shape;533;p11">
              <a:extLst>
                <a:ext uri="{FF2B5EF4-FFF2-40B4-BE49-F238E27FC236}">
                  <a16:creationId xmlns:a16="http://schemas.microsoft.com/office/drawing/2014/main" id="{52E565FC-A9D8-E69C-3E82-04B14630F6D2}"/>
                </a:ext>
              </a:extLst>
            </p:cNvPr>
            <p:cNvSpPr txBox="1"/>
            <p:nvPr/>
          </p:nvSpPr>
          <p:spPr>
            <a:xfrm>
              <a:off x="1859723" y="830937"/>
              <a:ext cx="984092" cy="40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67"/>
                <a:buFont typeface="Arial"/>
                <a:buNone/>
              </a:pPr>
              <a:r>
                <a:rPr lang="vi-VN" sz="1800" b="1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Bắt Đầu</a:t>
              </a:r>
              <a:endParaRPr sz="1800" b="1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Google Shape;534;p11">
              <a:extLst>
                <a:ext uri="{FF2B5EF4-FFF2-40B4-BE49-F238E27FC236}">
                  <a16:creationId xmlns:a16="http://schemas.microsoft.com/office/drawing/2014/main" id="{C80C70BF-5279-AE63-122C-924FF3DD423C}"/>
                </a:ext>
              </a:extLst>
            </p:cNvPr>
            <p:cNvSpPr txBox="1"/>
            <p:nvPr/>
          </p:nvSpPr>
          <p:spPr>
            <a:xfrm>
              <a:off x="1961112" y="6200624"/>
              <a:ext cx="994695" cy="40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67"/>
                <a:buFont typeface="Arial"/>
                <a:buNone/>
              </a:pPr>
              <a:r>
                <a:rPr lang="vi-VN" sz="1800" b="1" i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Kết thúc</a:t>
              </a:r>
              <a:endParaRPr sz="1800"/>
            </a:p>
          </p:txBody>
        </p:sp>
        <p:sp>
          <p:nvSpPr>
            <p:cNvPr id="16" name="Google Shape;528;p11">
              <a:extLst>
                <a:ext uri="{FF2B5EF4-FFF2-40B4-BE49-F238E27FC236}">
                  <a16:creationId xmlns:a16="http://schemas.microsoft.com/office/drawing/2014/main" id="{ACE20728-AC52-E028-04C9-0B2C919F993C}"/>
                </a:ext>
              </a:extLst>
            </p:cNvPr>
            <p:cNvSpPr/>
            <p:nvPr/>
          </p:nvSpPr>
          <p:spPr>
            <a:xfrm rot="10800000" flipH="1">
              <a:off x="2004063" y="1875647"/>
              <a:ext cx="101600" cy="1016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" name="Google Shape;485;p11">
            <a:extLst>
              <a:ext uri="{FF2B5EF4-FFF2-40B4-BE49-F238E27FC236}">
                <a16:creationId xmlns:a16="http://schemas.microsoft.com/office/drawing/2014/main" id="{F94BEDD3-38FF-96EE-8CBF-8FC00FED984B}"/>
              </a:ext>
            </a:extLst>
          </p:cNvPr>
          <p:cNvSpPr txBox="1"/>
          <p:nvPr/>
        </p:nvSpPr>
        <p:spPr>
          <a:xfrm>
            <a:off x="1308162" y="4836518"/>
            <a:ext cx="1590638" cy="45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67"/>
              <a:buFont typeface="Arial"/>
              <a:buNone/>
            </a:pPr>
            <a:r>
              <a:rPr lang="vi-VN" sz="16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.NET RUNTIME</a:t>
            </a:r>
            <a:r>
              <a:rPr lang="en-US" sz="16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6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67"/>
              <a:buFont typeface="Arial"/>
              <a:buNone/>
            </a:pPr>
            <a:r>
              <a:rPr lang="vi-V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</a:t>
            </a:r>
            <a:endParaRPr lang="vi-VN" sz="160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496;p11">
            <a:extLst>
              <a:ext uri="{FF2B5EF4-FFF2-40B4-BE49-F238E27FC236}">
                <a16:creationId xmlns:a16="http://schemas.microsoft.com/office/drawing/2014/main" id="{CCAE9964-0A4A-E403-C200-A832A51FFDEE}"/>
              </a:ext>
            </a:extLst>
          </p:cNvPr>
          <p:cNvSpPr/>
          <p:nvPr/>
        </p:nvSpPr>
        <p:spPr>
          <a:xfrm>
            <a:off x="576411" y="4686024"/>
            <a:ext cx="711200" cy="711200"/>
          </a:xfrm>
          <a:prstGeom prst="roundRect">
            <a:avLst>
              <a:gd name="adj" fmla="val 885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485;p11">
            <a:extLst>
              <a:ext uri="{FF2B5EF4-FFF2-40B4-BE49-F238E27FC236}">
                <a16:creationId xmlns:a16="http://schemas.microsoft.com/office/drawing/2014/main" id="{C8D7B195-E3DE-0947-13E9-B987AB97780D}"/>
              </a:ext>
            </a:extLst>
          </p:cNvPr>
          <p:cNvSpPr txBox="1"/>
          <p:nvPr/>
        </p:nvSpPr>
        <p:spPr>
          <a:xfrm>
            <a:off x="1363585" y="5549687"/>
            <a:ext cx="1428620" cy="462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67"/>
              <a:buFont typeface="Arial"/>
              <a:buNone/>
            </a:pPr>
            <a:r>
              <a:rPr lang="vi-VN" sz="16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lang="en-US" sz="16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6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67"/>
              <a:buFont typeface="Arial"/>
              <a:buNone/>
            </a:pPr>
            <a:r>
              <a:rPr lang="vi-V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</a:t>
            </a:r>
            <a:endParaRPr sz="160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496;p11">
            <a:extLst>
              <a:ext uri="{FF2B5EF4-FFF2-40B4-BE49-F238E27FC236}">
                <a16:creationId xmlns:a16="http://schemas.microsoft.com/office/drawing/2014/main" id="{3BBD3E74-B3F3-B01B-3285-9EC3ECC81672}"/>
              </a:ext>
            </a:extLst>
          </p:cNvPr>
          <p:cNvSpPr/>
          <p:nvPr/>
        </p:nvSpPr>
        <p:spPr>
          <a:xfrm>
            <a:off x="596076" y="5482435"/>
            <a:ext cx="711200" cy="711200"/>
          </a:xfrm>
          <a:prstGeom prst="roundRect">
            <a:avLst>
              <a:gd name="adj" fmla="val 885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" name="Google Shape;527;p11">
            <a:extLst>
              <a:ext uri="{FF2B5EF4-FFF2-40B4-BE49-F238E27FC236}">
                <a16:creationId xmlns:a16="http://schemas.microsoft.com/office/drawing/2014/main" id="{9E45F344-73BA-3DC3-4542-AB54AD72C802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3015149" y="5018695"/>
            <a:ext cx="1197897" cy="1228"/>
          </a:xfrm>
          <a:prstGeom prst="straightConnector1">
            <a:avLst/>
          </a:prstGeom>
          <a:solidFill>
            <a:srgbClr val="F2F2F2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Google Shape;516;p11">
            <a:extLst>
              <a:ext uri="{FF2B5EF4-FFF2-40B4-BE49-F238E27FC236}">
                <a16:creationId xmlns:a16="http://schemas.microsoft.com/office/drawing/2014/main" id="{48AE2C6F-825F-5D3B-3CFF-0ECCBA3E81B0}"/>
              </a:ext>
            </a:extLst>
          </p:cNvPr>
          <p:cNvSpPr/>
          <p:nvPr/>
        </p:nvSpPr>
        <p:spPr>
          <a:xfrm rot="5400000">
            <a:off x="4138371" y="4935248"/>
            <a:ext cx="182880" cy="18288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528;p11">
            <a:extLst>
              <a:ext uri="{FF2B5EF4-FFF2-40B4-BE49-F238E27FC236}">
                <a16:creationId xmlns:a16="http://schemas.microsoft.com/office/drawing/2014/main" id="{36FD02CD-CC33-CA9F-B320-8F0F3EDB36B2}"/>
              </a:ext>
            </a:extLst>
          </p:cNvPr>
          <p:cNvSpPr/>
          <p:nvPr/>
        </p:nvSpPr>
        <p:spPr>
          <a:xfrm rot="10800000" flipH="1">
            <a:off x="2913549" y="4967895"/>
            <a:ext cx="101600" cy="1016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496;p11">
            <a:extLst>
              <a:ext uri="{FF2B5EF4-FFF2-40B4-BE49-F238E27FC236}">
                <a16:creationId xmlns:a16="http://schemas.microsoft.com/office/drawing/2014/main" id="{F641752A-A490-8EC8-021A-9A8DBF6D0745}"/>
              </a:ext>
            </a:extLst>
          </p:cNvPr>
          <p:cNvSpPr/>
          <p:nvPr/>
        </p:nvSpPr>
        <p:spPr>
          <a:xfrm>
            <a:off x="572815" y="1474080"/>
            <a:ext cx="711200" cy="711200"/>
          </a:xfrm>
          <a:prstGeom prst="roundRect">
            <a:avLst>
              <a:gd name="adj" fmla="val 885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" name="Google Shape;527;p11">
            <a:extLst>
              <a:ext uri="{FF2B5EF4-FFF2-40B4-BE49-F238E27FC236}">
                <a16:creationId xmlns:a16="http://schemas.microsoft.com/office/drawing/2014/main" id="{42957459-A82B-C0E9-3AA9-5B232772F35A}"/>
              </a:ext>
            </a:extLst>
          </p:cNvPr>
          <p:cNvCxnSpPr>
            <a:cxnSpLocks/>
            <a:stCxn id="42" idx="6"/>
          </p:cNvCxnSpPr>
          <p:nvPr/>
        </p:nvCxnSpPr>
        <p:spPr>
          <a:xfrm>
            <a:off x="3010233" y="5780699"/>
            <a:ext cx="1217559" cy="1228"/>
          </a:xfrm>
          <a:prstGeom prst="straightConnector1">
            <a:avLst/>
          </a:prstGeom>
          <a:solidFill>
            <a:srgbClr val="F2F2F2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" name="Google Shape;516;p11">
            <a:extLst>
              <a:ext uri="{FF2B5EF4-FFF2-40B4-BE49-F238E27FC236}">
                <a16:creationId xmlns:a16="http://schemas.microsoft.com/office/drawing/2014/main" id="{4B33372E-9A4A-94B6-D906-412B6BE83721}"/>
              </a:ext>
            </a:extLst>
          </p:cNvPr>
          <p:cNvSpPr/>
          <p:nvPr/>
        </p:nvSpPr>
        <p:spPr>
          <a:xfrm rot="5400000">
            <a:off x="4153117" y="5697252"/>
            <a:ext cx="182880" cy="18288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528;p11">
            <a:extLst>
              <a:ext uri="{FF2B5EF4-FFF2-40B4-BE49-F238E27FC236}">
                <a16:creationId xmlns:a16="http://schemas.microsoft.com/office/drawing/2014/main" id="{037B8CAD-0B02-E542-4405-09245C078242}"/>
              </a:ext>
            </a:extLst>
          </p:cNvPr>
          <p:cNvSpPr/>
          <p:nvPr/>
        </p:nvSpPr>
        <p:spPr>
          <a:xfrm rot="10800000" flipH="1">
            <a:off x="2908633" y="5729899"/>
            <a:ext cx="101600" cy="1016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" name="Graphic 46" descr="Circles with arrows with solid fill">
            <a:extLst>
              <a:ext uri="{FF2B5EF4-FFF2-40B4-BE49-F238E27FC236}">
                <a16:creationId xmlns:a16="http://schemas.microsoft.com/office/drawing/2014/main" id="{92D81FEB-1EF2-FCD6-1F92-D4E7F7ADCB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6076" y="5479969"/>
            <a:ext cx="711200" cy="711200"/>
          </a:xfrm>
          <a:prstGeom prst="rect">
            <a:avLst/>
          </a:prstGeom>
        </p:spPr>
      </p:pic>
      <p:pic>
        <p:nvPicPr>
          <p:cNvPr id="18438" name="Picture 6">
            <a:extLst>
              <a:ext uri="{FF2B5EF4-FFF2-40B4-BE49-F238E27FC236}">
                <a16:creationId xmlns:a16="http://schemas.microsoft.com/office/drawing/2014/main" id="{727AF3FD-5C70-040D-0E94-F776FB8B4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352" y="211299"/>
            <a:ext cx="6257161" cy="3723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485;p11">
            <a:extLst>
              <a:ext uri="{FF2B5EF4-FFF2-40B4-BE49-F238E27FC236}">
                <a16:creationId xmlns:a16="http://schemas.microsoft.com/office/drawing/2014/main" id="{0C591044-461E-5900-D3A4-BE7E98616A8B}"/>
              </a:ext>
            </a:extLst>
          </p:cNvPr>
          <p:cNvSpPr txBox="1"/>
          <p:nvPr/>
        </p:nvSpPr>
        <p:spPr>
          <a:xfrm>
            <a:off x="1351360" y="2381122"/>
            <a:ext cx="1590638" cy="484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67"/>
              <a:buFont typeface="Arial"/>
              <a:buNone/>
            </a:pPr>
            <a:r>
              <a:rPr lang="vi-VN" sz="16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DOWNLOAD</a:t>
            </a:r>
            <a:r>
              <a:rPr lang="en-US" sz="16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6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67"/>
              <a:buFont typeface="Arial"/>
              <a:buNone/>
            </a:pPr>
            <a:r>
              <a:rPr lang="vi-V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BROSWER</a:t>
            </a:r>
            <a:endParaRPr sz="160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496;p11">
            <a:extLst>
              <a:ext uri="{FF2B5EF4-FFF2-40B4-BE49-F238E27FC236}">
                <a16:creationId xmlns:a16="http://schemas.microsoft.com/office/drawing/2014/main" id="{F9C14793-4E0E-4756-6840-8C8D01F0AB1B}"/>
              </a:ext>
            </a:extLst>
          </p:cNvPr>
          <p:cNvSpPr/>
          <p:nvPr/>
        </p:nvSpPr>
        <p:spPr>
          <a:xfrm>
            <a:off x="600992" y="2311529"/>
            <a:ext cx="711200" cy="711200"/>
          </a:xfrm>
          <a:prstGeom prst="roundRect">
            <a:avLst>
              <a:gd name="adj" fmla="val 885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" name="Google Shape;527;p11">
            <a:extLst>
              <a:ext uri="{FF2B5EF4-FFF2-40B4-BE49-F238E27FC236}">
                <a16:creationId xmlns:a16="http://schemas.microsoft.com/office/drawing/2014/main" id="{340A733E-45D4-5313-90EA-15DD1C41E285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3020066" y="2604868"/>
            <a:ext cx="1197897" cy="1228"/>
          </a:xfrm>
          <a:prstGeom prst="straightConnector1">
            <a:avLst/>
          </a:prstGeom>
          <a:solidFill>
            <a:srgbClr val="F2F2F2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" name="Google Shape;516;p11">
            <a:extLst>
              <a:ext uri="{FF2B5EF4-FFF2-40B4-BE49-F238E27FC236}">
                <a16:creationId xmlns:a16="http://schemas.microsoft.com/office/drawing/2014/main" id="{64475AB1-9EA9-A32A-2009-6E29F6DF5BC0}"/>
              </a:ext>
            </a:extLst>
          </p:cNvPr>
          <p:cNvSpPr/>
          <p:nvPr/>
        </p:nvSpPr>
        <p:spPr>
          <a:xfrm rot="5400000">
            <a:off x="4143288" y="2521421"/>
            <a:ext cx="182880" cy="18288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528;p11">
            <a:extLst>
              <a:ext uri="{FF2B5EF4-FFF2-40B4-BE49-F238E27FC236}">
                <a16:creationId xmlns:a16="http://schemas.microsoft.com/office/drawing/2014/main" id="{7ABD7296-9C8C-2802-29A7-34725CE0B664}"/>
              </a:ext>
            </a:extLst>
          </p:cNvPr>
          <p:cNvSpPr/>
          <p:nvPr/>
        </p:nvSpPr>
        <p:spPr>
          <a:xfrm rot="10800000" flipH="1">
            <a:off x="2918466" y="2554068"/>
            <a:ext cx="101600" cy="1016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raphic 27" descr="Gears with solid fill">
            <a:extLst>
              <a:ext uri="{FF2B5EF4-FFF2-40B4-BE49-F238E27FC236}">
                <a16:creationId xmlns:a16="http://schemas.microsoft.com/office/drawing/2014/main" id="{2644B0DD-006C-E834-6F5B-DDA59E7E4A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5753" y="1517937"/>
            <a:ext cx="619320" cy="619320"/>
          </a:xfrm>
          <a:prstGeom prst="rect">
            <a:avLst/>
          </a:prstGeom>
        </p:spPr>
      </p:pic>
      <p:pic>
        <p:nvPicPr>
          <p:cNvPr id="29" name="Graphic 28" descr="Download with solid fill">
            <a:extLst>
              <a:ext uri="{FF2B5EF4-FFF2-40B4-BE49-F238E27FC236}">
                <a16:creationId xmlns:a16="http://schemas.microsoft.com/office/drawing/2014/main" id="{432DC6B8-A572-F9CA-AD07-2B6E70FD55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0027" y="2361178"/>
            <a:ext cx="585046" cy="585046"/>
          </a:xfrm>
          <a:prstGeom prst="rect">
            <a:avLst/>
          </a:prstGeom>
        </p:spPr>
      </p:pic>
      <p:pic>
        <p:nvPicPr>
          <p:cNvPr id="31" name="Graphic 30" descr="Stopwatch 33% with solid fill">
            <a:extLst>
              <a:ext uri="{FF2B5EF4-FFF2-40B4-BE49-F238E27FC236}">
                <a16:creationId xmlns:a16="http://schemas.microsoft.com/office/drawing/2014/main" id="{09A7846F-0667-BD58-26F9-142A3C2003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5610" y="4767322"/>
            <a:ext cx="548604" cy="548604"/>
          </a:xfrm>
          <a:prstGeom prst="rect">
            <a:avLst/>
          </a:prstGeom>
        </p:spPr>
      </p:pic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4507609-CB9A-B089-A4BD-351EFB09DCB0}"/>
              </a:ext>
            </a:extLst>
          </p:cNvPr>
          <p:cNvCxnSpPr>
            <a:stCxn id="12" idx="1"/>
            <a:endCxn id="9" idx="1"/>
          </p:cNvCxnSpPr>
          <p:nvPr/>
        </p:nvCxnSpPr>
        <p:spPr>
          <a:xfrm rot="10800000" flipV="1">
            <a:off x="541658" y="2667129"/>
            <a:ext cx="59334" cy="1177986"/>
          </a:xfrm>
          <a:prstGeom prst="bentConnector3">
            <a:avLst>
              <a:gd name="adj1" fmla="val 48527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3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40" name="Picture 8">
            <a:extLst>
              <a:ext uri="{FF2B5EF4-FFF2-40B4-BE49-F238E27FC236}">
                <a16:creationId xmlns:a16="http://schemas.microsoft.com/office/drawing/2014/main" id="{F5FD3866-9700-0E1C-BE55-8A4C8AEE5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833" y="3743458"/>
            <a:ext cx="5734050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876933CA-EEBA-ED08-C18D-612B277196C9}"/>
              </a:ext>
            </a:extLst>
          </p:cNvPr>
          <p:cNvSpPr/>
          <p:nvPr/>
        </p:nvSpPr>
        <p:spPr>
          <a:xfrm>
            <a:off x="9834" y="151581"/>
            <a:ext cx="2349907" cy="580103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b="1">
                <a:latin typeface="Arial" panose="020B0604020202020204" pitchFamily="34" charset="0"/>
                <a:cs typeface="Arial" panose="020B0604020202020204" pitchFamily="34" charset="0"/>
              </a:rPr>
              <a:t>Mô hình hoạt động</a:t>
            </a:r>
            <a:endParaRPr 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Google Shape;478;p11">
            <a:extLst>
              <a:ext uri="{FF2B5EF4-FFF2-40B4-BE49-F238E27FC236}">
                <a16:creationId xmlns:a16="http://schemas.microsoft.com/office/drawing/2014/main" id="{8330187B-6985-FF73-0FA5-FA743466D7F3}"/>
              </a:ext>
            </a:extLst>
          </p:cNvPr>
          <p:cNvSpPr txBox="1">
            <a:spLocks/>
          </p:cNvSpPr>
          <p:nvPr/>
        </p:nvSpPr>
        <p:spPr>
          <a:xfrm>
            <a:off x="-227154" y="887493"/>
            <a:ext cx="3151239" cy="413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rgbClr val="595959"/>
              </a:buClr>
              <a:buSzPts val="2800"/>
            </a:pPr>
            <a:r>
              <a:rPr lang="vi-VN" sz="2000"/>
              <a:t>Luồng Hoạt Động</a:t>
            </a:r>
            <a:endParaRPr lang="en-US" sz="2000"/>
          </a:p>
        </p:txBody>
      </p:sp>
      <p:sp>
        <p:nvSpPr>
          <p:cNvPr id="8" name="Google Shape;485;p11">
            <a:extLst>
              <a:ext uri="{FF2B5EF4-FFF2-40B4-BE49-F238E27FC236}">
                <a16:creationId xmlns:a16="http://schemas.microsoft.com/office/drawing/2014/main" id="{5690283C-FD72-BC1C-727E-9FD5AB6B4BE9}"/>
              </a:ext>
            </a:extLst>
          </p:cNvPr>
          <p:cNvSpPr txBox="1"/>
          <p:nvPr/>
        </p:nvSpPr>
        <p:spPr>
          <a:xfrm>
            <a:off x="1342511" y="1584856"/>
            <a:ext cx="1600832" cy="468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67"/>
              <a:buFont typeface="Arial"/>
              <a:buNone/>
            </a:pPr>
            <a:r>
              <a:rPr lang="vi-VN" sz="16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COMPILE</a:t>
            </a:r>
            <a:r>
              <a:rPr lang="en-US" sz="16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6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67"/>
              <a:buFont typeface="Arial"/>
              <a:buNone/>
            </a:pPr>
            <a:r>
              <a:rPr lang="vi-V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.NET ASSEMBLY</a:t>
            </a:r>
            <a:endParaRPr sz="160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" name="Google Shape;510;p11">
            <a:extLst>
              <a:ext uri="{FF2B5EF4-FFF2-40B4-BE49-F238E27FC236}">
                <a16:creationId xmlns:a16="http://schemas.microsoft.com/office/drawing/2014/main" id="{12A9CAC1-63B8-696B-8F61-267E2C2601D6}"/>
              </a:ext>
            </a:extLst>
          </p:cNvPr>
          <p:cNvGrpSpPr/>
          <p:nvPr/>
        </p:nvGrpSpPr>
        <p:grpSpPr>
          <a:xfrm>
            <a:off x="2754461" y="752279"/>
            <a:ext cx="1571704" cy="5945316"/>
            <a:chOff x="1859723" y="830937"/>
            <a:chExt cx="1571704" cy="5776087"/>
          </a:xfrm>
        </p:grpSpPr>
        <p:cxnSp>
          <p:nvCxnSpPr>
            <p:cNvPr id="15" name="Google Shape;527;p11">
              <a:extLst>
                <a:ext uri="{FF2B5EF4-FFF2-40B4-BE49-F238E27FC236}">
                  <a16:creationId xmlns:a16="http://schemas.microsoft.com/office/drawing/2014/main" id="{711C4BDA-37E2-FD65-5B14-ACDB3BAAB942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2105663" y="1926447"/>
              <a:ext cx="1217559" cy="1228"/>
            </a:xfrm>
            <a:prstGeom prst="straightConnector1">
              <a:avLst/>
            </a:prstGeom>
            <a:solidFill>
              <a:srgbClr val="F2F2F2"/>
            </a:solidFill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" name="Google Shape;511;p11">
              <a:extLst>
                <a:ext uri="{FF2B5EF4-FFF2-40B4-BE49-F238E27FC236}">
                  <a16:creationId xmlns:a16="http://schemas.microsoft.com/office/drawing/2014/main" id="{7BC11D2C-BEA1-7D9A-7271-481CA08758F0}"/>
                </a:ext>
              </a:extLst>
            </p:cNvPr>
            <p:cNvGrpSpPr/>
            <p:nvPr/>
          </p:nvGrpSpPr>
          <p:grpSpPr>
            <a:xfrm>
              <a:off x="3231782" y="905012"/>
              <a:ext cx="199645" cy="5620794"/>
              <a:chOff x="3231782" y="1329083"/>
              <a:chExt cx="199645" cy="5620794"/>
            </a:xfrm>
          </p:grpSpPr>
          <p:sp>
            <p:nvSpPr>
              <p:cNvPr id="19" name="Google Shape;512;p11">
                <a:extLst>
                  <a:ext uri="{FF2B5EF4-FFF2-40B4-BE49-F238E27FC236}">
                    <a16:creationId xmlns:a16="http://schemas.microsoft.com/office/drawing/2014/main" id="{98F185F4-CD8E-AC39-E8A2-90717F4B6D51}"/>
                  </a:ext>
                </a:extLst>
              </p:cNvPr>
              <p:cNvSpPr/>
              <p:nvPr/>
            </p:nvSpPr>
            <p:spPr>
              <a:xfrm>
                <a:off x="3314688" y="1390222"/>
                <a:ext cx="45719" cy="5376775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513;p11">
                <a:extLst>
                  <a:ext uri="{FF2B5EF4-FFF2-40B4-BE49-F238E27FC236}">
                    <a16:creationId xmlns:a16="http://schemas.microsoft.com/office/drawing/2014/main" id="{A0342B4E-54D8-982E-4C10-6928339BE659}"/>
                  </a:ext>
                </a:extLst>
              </p:cNvPr>
              <p:cNvSpPr/>
              <p:nvPr/>
            </p:nvSpPr>
            <p:spPr>
              <a:xfrm rot="5400000">
                <a:off x="3231782" y="1329083"/>
                <a:ext cx="182880" cy="182880"/>
              </a:xfrm>
              <a:prstGeom prst="ellipse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514;p11">
                <a:extLst>
                  <a:ext uri="{FF2B5EF4-FFF2-40B4-BE49-F238E27FC236}">
                    <a16:creationId xmlns:a16="http://schemas.microsoft.com/office/drawing/2014/main" id="{6E91984E-125B-69DC-3F22-C004E42A5FA3}"/>
                  </a:ext>
                </a:extLst>
              </p:cNvPr>
              <p:cNvSpPr/>
              <p:nvPr/>
            </p:nvSpPr>
            <p:spPr>
              <a:xfrm rot="5400000">
                <a:off x="3243633" y="6766997"/>
                <a:ext cx="182880" cy="182880"/>
              </a:xfrm>
              <a:prstGeom prst="ellipse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516;p11">
                <a:extLst>
                  <a:ext uri="{FF2B5EF4-FFF2-40B4-BE49-F238E27FC236}">
                    <a16:creationId xmlns:a16="http://schemas.microsoft.com/office/drawing/2014/main" id="{B2257327-1218-40CD-F3DE-28C339DBCA99}"/>
                  </a:ext>
                </a:extLst>
              </p:cNvPr>
              <p:cNvSpPr/>
              <p:nvPr/>
            </p:nvSpPr>
            <p:spPr>
              <a:xfrm rot="5400000">
                <a:off x="3248547" y="2267071"/>
                <a:ext cx="182880" cy="18288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" name="Google Shape;533;p11">
              <a:extLst>
                <a:ext uri="{FF2B5EF4-FFF2-40B4-BE49-F238E27FC236}">
                  <a16:creationId xmlns:a16="http://schemas.microsoft.com/office/drawing/2014/main" id="{52E565FC-A9D8-E69C-3E82-04B14630F6D2}"/>
                </a:ext>
              </a:extLst>
            </p:cNvPr>
            <p:cNvSpPr txBox="1"/>
            <p:nvPr/>
          </p:nvSpPr>
          <p:spPr>
            <a:xfrm>
              <a:off x="1859723" y="830937"/>
              <a:ext cx="984092" cy="40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67"/>
                <a:buFont typeface="Arial"/>
                <a:buNone/>
              </a:pPr>
              <a:r>
                <a:rPr lang="vi-VN" sz="1800" b="1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Bắt Đầu</a:t>
              </a:r>
              <a:endParaRPr sz="1800" b="1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Google Shape;534;p11">
              <a:extLst>
                <a:ext uri="{FF2B5EF4-FFF2-40B4-BE49-F238E27FC236}">
                  <a16:creationId xmlns:a16="http://schemas.microsoft.com/office/drawing/2014/main" id="{C80C70BF-5279-AE63-122C-924FF3DD423C}"/>
                </a:ext>
              </a:extLst>
            </p:cNvPr>
            <p:cNvSpPr txBox="1"/>
            <p:nvPr/>
          </p:nvSpPr>
          <p:spPr>
            <a:xfrm>
              <a:off x="1961112" y="6200624"/>
              <a:ext cx="994695" cy="40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67"/>
                <a:buFont typeface="Arial"/>
                <a:buNone/>
              </a:pPr>
              <a:r>
                <a:rPr lang="vi-VN" sz="1800" b="1" i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Kết thúc</a:t>
              </a:r>
              <a:endParaRPr sz="1800"/>
            </a:p>
          </p:txBody>
        </p:sp>
        <p:sp>
          <p:nvSpPr>
            <p:cNvPr id="16" name="Google Shape;528;p11">
              <a:extLst>
                <a:ext uri="{FF2B5EF4-FFF2-40B4-BE49-F238E27FC236}">
                  <a16:creationId xmlns:a16="http://schemas.microsoft.com/office/drawing/2014/main" id="{ACE20728-AC52-E028-04C9-0B2C919F993C}"/>
                </a:ext>
              </a:extLst>
            </p:cNvPr>
            <p:cNvSpPr/>
            <p:nvPr/>
          </p:nvSpPr>
          <p:spPr>
            <a:xfrm rot="10800000" flipH="1">
              <a:off x="2004063" y="1875647"/>
              <a:ext cx="101600" cy="1016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" name="Google Shape;485;p11">
            <a:extLst>
              <a:ext uri="{FF2B5EF4-FFF2-40B4-BE49-F238E27FC236}">
                <a16:creationId xmlns:a16="http://schemas.microsoft.com/office/drawing/2014/main" id="{F94BEDD3-38FF-96EE-8CBF-8FC00FED984B}"/>
              </a:ext>
            </a:extLst>
          </p:cNvPr>
          <p:cNvSpPr txBox="1"/>
          <p:nvPr/>
        </p:nvSpPr>
        <p:spPr>
          <a:xfrm>
            <a:off x="1308162" y="3233857"/>
            <a:ext cx="1590638" cy="45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67"/>
              <a:buFont typeface="Arial"/>
              <a:buNone/>
            </a:pPr>
            <a:r>
              <a:rPr lang="vi-VN" sz="16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.NET RUNTIME</a:t>
            </a:r>
            <a:r>
              <a:rPr lang="en-US" sz="16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6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67"/>
              <a:buFont typeface="Arial"/>
              <a:buNone/>
            </a:pPr>
            <a:r>
              <a:rPr lang="vi-V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</a:t>
            </a:r>
            <a:endParaRPr lang="vi-VN" sz="160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496;p11">
            <a:extLst>
              <a:ext uri="{FF2B5EF4-FFF2-40B4-BE49-F238E27FC236}">
                <a16:creationId xmlns:a16="http://schemas.microsoft.com/office/drawing/2014/main" id="{CCAE9964-0A4A-E403-C200-A832A51FFDEE}"/>
              </a:ext>
            </a:extLst>
          </p:cNvPr>
          <p:cNvSpPr/>
          <p:nvPr/>
        </p:nvSpPr>
        <p:spPr>
          <a:xfrm>
            <a:off x="576411" y="3083363"/>
            <a:ext cx="711200" cy="711200"/>
          </a:xfrm>
          <a:prstGeom prst="roundRect">
            <a:avLst>
              <a:gd name="adj" fmla="val 885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485;p11">
            <a:extLst>
              <a:ext uri="{FF2B5EF4-FFF2-40B4-BE49-F238E27FC236}">
                <a16:creationId xmlns:a16="http://schemas.microsoft.com/office/drawing/2014/main" id="{C8D7B195-E3DE-0947-13E9-B987AB97780D}"/>
              </a:ext>
            </a:extLst>
          </p:cNvPr>
          <p:cNvSpPr txBox="1"/>
          <p:nvPr/>
        </p:nvSpPr>
        <p:spPr>
          <a:xfrm>
            <a:off x="1363585" y="5549687"/>
            <a:ext cx="1428620" cy="462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67"/>
              <a:buFont typeface="Arial"/>
              <a:buNone/>
            </a:pPr>
            <a:r>
              <a:rPr lang="vi-VN" sz="16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lang="en-US" sz="16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6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67"/>
              <a:buFont typeface="Arial"/>
              <a:buNone/>
            </a:pPr>
            <a:r>
              <a:rPr lang="vi-V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</a:t>
            </a:r>
            <a:endParaRPr sz="160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496;p11">
            <a:extLst>
              <a:ext uri="{FF2B5EF4-FFF2-40B4-BE49-F238E27FC236}">
                <a16:creationId xmlns:a16="http://schemas.microsoft.com/office/drawing/2014/main" id="{3BBD3E74-B3F3-B01B-3285-9EC3ECC81672}"/>
              </a:ext>
            </a:extLst>
          </p:cNvPr>
          <p:cNvSpPr/>
          <p:nvPr/>
        </p:nvSpPr>
        <p:spPr>
          <a:xfrm>
            <a:off x="596076" y="5482435"/>
            <a:ext cx="711200" cy="711200"/>
          </a:xfrm>
          <a:prstGeom prst="roundRect">
            <a:avLst>
              <a:gd name="adj" fmla="val 885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" name="Google Shape;527;p11">
            <a:extLst>
              <a:ext uri="{FF2B5EF4-FFF2-40B4-BE49-F238E27FC236}">
                <a16:creationId xmlns:a16="http://schemas.microsoft.com/office/drawing/2014/main" id="{9E45F344-73BA-3DC3-4542-AB54AD72C802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3015149" y="3514362"/>
            <a:ext cx="1197897" cy="1228"/>
          </a:xfrm>
          <a:prstGeom prst="straightConnector1">
            <a:avLst/>
          </a:prstGeom>
          <a:solidFill>
            <a:srgbClr val="F2F2F2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Google Shape;516;p11">
            <a:extLst>
              <a:ext uri="{FF2B5EF4-FFF2-40B4-BE49-F238E27FC236}">
                <a16:creationId xmlns:a16="http://schemas.microsoft.com/office/drawing/2014/main" id="{48AE2C6F-825F-5D3B-3CFF-0ECCBA3E81B0}"/>
              </a:ext>
            </a:extLst>
          </p:cNvPr>
          <p:cNvSpPr/>
          <p:nvPr/>
        </p:nvSpPr>
        <p:spPr>
          <a:xfrm rot="5400000">
            <a:off x="4138371" y="3430915"/>
            <a:ext cx="182880" cy="18288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528;p11">
            <a:extLst>
              <a:ext uri="{FF2B5EF4-FFF2-40B4-BE49-F238E27FC236}">
                <a16:creationId xmlns:a16="http://schemas.microsoft.com/office/drawing/2014/main" id="{36FD02CD-CC33-CA9F-B320-8F0F3EDB36B2}"/>
              </a:ext>
            </a:extLst>
          </p:cNvPr>
          <p:cNvSpPr/>
          <p:nvPr/>
        </p:nvSpPr>
        <p:spPr>
          <a:xfrm rot="10800000" flipH="1">
            <a:off x="2913549" y="3463562"/>
            <a:ext cx="101600" cy="1016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496;p11">
            <a:extLst>
              <a:ext uri="{FF2B5EF4-FFF2-40B4-BE49-F238E27FC236}">
                <a16:creationId xmlns:a16="http://schemas.microsoft.com/office/drawing/2014/main" id="{F641752A-A490-8EC8-021A-9A8DBF6D0745}"/>
              </a:ext>
            </a:extLst>
          </p:cNvPr>
          <p:cNvSpPr/>
          <p:nvPr/>
        </p:nvSpPr>
        <p:spPr>
          <a:xfrm>
            <a:off x="572815" y="1474080"/>
            <a:ext cx="711200" cy="711200"/>
          </a:xfrm>
          <a:prstGeom prst="roundRect">
            <a:avLst>
              <a:gd name="adj" fmla="val 885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" name="Google Shape;527;p11">
            <a:extLst>
              <a:ext uri="{FF2B5EF4-FFF2-40B4-BE49-F238E27FC236}">
                <a16:creationId xmlns:a16="http://schemas.microsoft.com/office/drawing/2014/main" id="{42957459-A82B-C0E9-3AA9-5B232772F35A}"/>
              </a:ext>
            </a:extLst>
          </p:cNvPr>
          <p:cNvCxnSpPr>
            <a:cxnSpLocks/>
            <a:stCxn id="42" idx="6"/>
          </p:cNvCxnSpPr>
          <p:nvPr/>
        </p:nvCxnSpPr>
        <p:spPr>
          <a:xfrm>
            <a:off x="3010233" y="5780699"/>
            <a:ext cx="1217559" cy="1228"/>
          </a:xfrm>
          <a:prstGeom prst="straightConnector1">
            <a:avLst/>
          </a:prstGeom>
          <a:solidFill>
            <a:srgbClr val="F2F2F2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" name="Google Shape;516;p11">
            <a:extLst>
              <a:ext uri="{FF2B5EF4-FFF2-40B4-BE49-F238E27FC236}">
                <a16:creationId xmlns:a16="http://schemas.microsoft.com/office/drawing/2014/main" id="{4B33372E-9A4A-94B6-D906-412B6BE83721}"/>
              </a:ext>
            </a:extLst>
          </p:cNvPr>
          <p:cNvSpPr/>
          <p:nvPr/>
        </p:nvSpPr>
        <p:spPr>
          <a:xfrm rot="5400000">
            <a:off x="4153117" y="5697252"/>
            <a:ext cx="182880" cy="18288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528;p11">
            <a:extLst>
              <a:ext uri="{FF2B5EF4-FFF2-40B4-BE49-F238E27FC236}">
                <a16:creationId xmlns:a16="http://schemas.microsoft.com/office/drawing/2014/main" id="{037B8CAD-0B02-E542-4405-09245C078242}"/>
              </a:ext>
            </a:extLst>
          </p:cNvPr>
          <p:cNvSpPr/>
          <p:nvPr/>
        </p:nvSpPr>
        <p:spPr>
          <a:xfrm rot="10800000" flipH="1">
            <a:off x="2908633" y="5729899"/>
            <a:ext cx="101600" cy="1016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" name="Graphic 46" descr="Circles with arrows with solid fill">
            <a:extLst>
              <a:ext uri="{FF2B5EF4-FFF2-40B4-BE49-F238E27FC236}">
                <a16:creationId xmlns:a16="http://schemas.microsoft.com/office/drawing/2014/main" id="{92D81FEB-1EF2-FCD6-1F92-D4E7F7ADCB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6076" y="5479969"/>
            <a:ext cx="711200" cy="711200"/>
          </a:xfrm>
          <a:prstGeom prst="rect">
            <a:avLst/>
          </a:prstGeom>
        </p:spPr>
      </p:pic>
      <p:pic>
        <p:nvPicPr>
          <p:cNvPr id="18438" name="Picture 6">
            <a:extLst>
              <a:ext uri="{FF2B5EF4-FFF2-40B4-BE49-F238E27FC236}">
                <a16:creationId xmlns:a16="http://schemas.microsoft.com/office/drawing/2014/main" id="{727AF3FD-5C70-040D-0E94-F776FB8B4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352" y="211299"/>
            <a:ext cx="6257161" cy="3723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485;p11">
            <a:extLst>
              <a:ext uri="{FF2B5EF4-FFF2-40B4-BE49-F238E27FC236}">
                <a16:creationId xmlns:a16="http://schemas.microsoft.com/office/drawing/2014/main" id="{0C591044-461E-5900-D3A4-BE7E98616A8B}"/>
              </a:ext>
            </a:extLst>
          </p:cNvPr>
          <p:cNvSpPr txBox="1"/>
          <p:nvPr/>
        </p:nvSpPr>
        <p:spPr>
          <a:xfrm>
            <a:off x="1351360" y="2381122"/>
            <a:ext cx="1590638" cy="484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67"/>
              <a:buFont typeface="Arial"/>
              <a:buNone/>
            </a:pPr>
            <a:r>
              <a:rPr lang="vi-VN" sz="16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DOWNLOAD</a:t>
            </a:r>
            <a:r>
              <a:rPr lang="en-US" sz="16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6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67"/>
              <a:buFont typeface="Arial"/>
              <a:buNone/>
            </a:pPr>
            <a:r>
              <a:rPr lang="vi-V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BROSWER</a:t>
            </a:r>
            <a:endParaRPr sz="160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496;p11">
            <a:extLst>
              <a:ext uri="{FF2B5EF4-FFF2-40B4-BE49-F238E27FC236}">
                <a16:creationId xmlns:a16="http://schemas.microsoft.com/office/drawing/2014/main" id="{F9C14793-4E0E-4756-6840-8C8D01F0AB1B}"/>
              </a:ext>
            </a:extLst>
          </p:cNvPr>
          <p:cNvSpPr/>
          <p:nvPr/>
        </p:nvSpPr>
        <p:spPr>
          <a:xfrm>
            <a:off x="600992" y="2311529"/>
            <a:ext cx="711200" cy="711200"/>
          </a:xfrm>
          <a:prstGeom prst="roundRect">
            <a:avLst>
              <a:gd name="adj" fmla="val 885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" name="Google Shape;527;p11">
            <a:extLst>
              <a:ext uri="{FF2B5EF4-FFF2-40B4-BE49-F238E27FC236}">
                <a16:creationId xmlns:a16="http://schemas.microsoft.com/office/drawing/2014/main" id="{340A733E-45D4-5313-90EA-15DD1C41E285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3020066" y="2604868"/>
            <a:ext cx="1197897" cy="1228"/>
          </a:xfrm>
          <a:prstGeom prst="straightConnector1">
            <a:avLst/>
          </a:prstGeom>
          <a:solidFill>
            <a:srgbClr val="F2F2F2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" name="Google Shape;516;p11">
            <a:extLst>
              <a:ext uri="{FF2B5EF4-FFF2-40B4-BE49-F238E27FC236}">
                <a16:creationId xmlns:a16="http://schemas.microsoft.com/office/drawing/2014/main" id="{64475AB1-9EA9-A32A-2009-6E29F6DF5BC0}"/>
              </a:ext>
            </a:extLst>
          </p:cNvPr>
          <p:cNvSpPr/>
          <p:nvPr/>
        </p:nvSpPr>
        <p:spPr>
          <a:xfrm rot="5400000">
            <a:off x="4143288" y="2521421"/>
            <a:ext cx="182880" cy="18288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528;p11">
            <a:extLst>
              <a:ext uri="{FF2B5EF4-FFF2-40B4-BE49-F238E27FC236}">
                <a16:creationId xmlns:a16="http://schemas.microsoft.com/office/drawing/2014/main" id="{7ABD7296-9C8C-2802-29A7-34725CE0B664}"/>
              </a:ext>
            </a:extLst>
          </p:cNvPr>
          <p:cNvSpPr/>
          <p:nvPr/>
        </p:nvSpPr>
        <p:spPr>
          <a:xfrm rot="10800000" flipH="1">
            <a:off x="2918466" y="2554068"/>
            <a:ext cx="101600" cy="1016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raphic 27" descr="Gears with solid fill">
            <a:extLst>
              <a:ext uri="{FF2B5EF4-FFF2-40B4-BE49-F238E27FC236}">
                <a16:creationId xmlns:a16="http://schemas.microsoft.com/office/drawing/2014/main" id="{2644B0DD-006C-E834-6F5B-DDA59E7E4A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5753" y="1517937"/>
            <a:ext cx="619320" cy="619320"/>
          </a:xfrm>
          <a:prstGeom prst="rect">
            <a:avLst/>
          </a:prstGeom>
        </p:spPr>
      </p:pic>
      <p:pic>
        <p:nvPicPr>
          <p:cNvPr id="29" name="Graphic 28" descr="Download with solid fill">
            <a:extLst>
              <a:ext uri="{FF2B5EF4-FFF2-40B4-BE49-F238E27FC236}">
                <a16:creationId xmlns:a16="http://schemas.microsoft.com/office/drawing/2014/main" id="{432DC6B8-A572-F9CA-AD07-2B6E70FD55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0027" y="2361178"/>
            <a:ext cx="585046" cy="585046"/>
          </a:xfrm>
          <a:prstGeom prst="rect">
            <a:avLst/>
          </a:prstGeom>
        </p:spPr>
      </p:pic>
      <p:pic>
        <p:nvPicPr>
          <p:cNvPr id="31" name="Graphic 30" descr="Stopwatch 33% with solid fill">
            <a:extLst>
              <a:ext uri="{FF2B5EF4-FFF2-40B4-BE49-F238E27FC236}">
                <a16:creationId xmlns:a16="http://schemas.microsoft.com/office/drawing/2014/main" id="{09A7846F-0667-BD58-26F9-142A3C2003B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5610" y="3164661"/>
            <a:ext cx="548604" cy="548604"/>
          </a:xfrm>
          <a:prstGeom prst="rect">
            <a:avLst/>
          </a:prstGeom>
        </p:spPr>
      </p:pic>
      <p:sp>
        <p:nvSpPr>
          <p:cNvPr id="2" name="Google Shape;486;p11">
            <a:extLst>
              <a:ext uri="{FF2B5EF4-FFF2-40B4-BE49-F238E27FC236}">
                <a16:creationId xmlns:a16="http://schemas.microsoft.com/office/drawing/2014/main" id="{63BEC328-2DA7-FCBE-E093-DAF4CB795939}"/>
              </a:ext>
            </a:extLst>
          </p:cNvPr>
          <p:cNvSpPr txBox="1"/>
          <p:nvPr/>
        </p:nvSpPr>
        <p:spPr>
          <a:xfrm>
            <a:off x="590331" y="4037417"/>
            <a:ext cx="3260214" cy="1225659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lang="en-US" sz="1800" b="0" i="0" u="none" strike="noStrike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Blazor WebAssembly chạy .NET Runtime và cấu hình lại Runtime để tải các assembly cho ứng </a:t>
            </a:r>
            <a:r>
              <a:rPr lang="vi-VN" sz="1800" b="0" i="0" u="none" strike="noStrike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dụng.</a:t>
            </a:r>
            <a:endParaRPr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83E0718-3970-CA31-8A38-99B80A79A8EB}"/>
              </a:ext>
            </a:extLst>
          </p:cNvPr>
          <p:cNvCxnSpPr>
            <a:cxnSpLocks/>
            <a:stCxn id="33" idx="1"/>
            <a:endCxn id="2" idx="1"/>
          </p:cNvCxnSpPr>
          <p:nvPr/>
        </p:nvCxnSpPr>
        <p:spPr>
          <a:xfrm rot="10800000" flipH="1" flipV="1">
            <a:off x="576411" y="3438963"/>
            <a:ext cx="13920" cy="1211284"/>
          </a:xfrm>
          <a:prstGeom prst="bentConnector3">
            <a:avLst>
              <a:gd name="adj1" fmla="val -16422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709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40" name="Picture 8">
            <a:extLst>
              <a:ext uri="{FF2B5EF4-FFF2-40B4-BE49-F238E27FC236}">
                <a16:creationId xmlns:a16="http://schemas.microsoft.com/office/drawing/2014/main" id="{F5FD3866-9700-0E1C-BE55-8A4C8AEE5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833" y="3743458"/>
            <a:ext cx="5734050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876933CA-EEBA-ED08-C18D-612B277196C9}"/>
              </a:ext>
            </a:extLst>
          </p:cNvPr>
          <p:cNvSpPr/>
          <p:nvPr/>
        </p:nvSpPr>
        <p:spPr>
          <a:xfrm>
            <a:off x="9834" y="151581"/>
            <a:ext cx="2349907" cy="580103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b="1">
                <a:latin typeface="Arial" panose="020B0604020202020204" pitchFamily="34" charset="0"/>
                <a:cs typeface="Arial" panose="020B0604020202020204" pitchFamily="34" charset="0"/>
              </a:rPr>
              <a:t>Mô hình hoạt động</a:t>
            </a:r>
            <a:endParaRPr 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Google Shape;478;p11">
            <a:extLst>
              <a:ext uri="{FF2B5EF4-FFF2-40B4-BE49-F238E27FC236}">
                <a16:creationId xmlns:a16="http://schemas.microsoft.com/office/drawing/2014/main" id="{8330187B-6985-FF73-0FA5-FA743466D7F3}"/>
              </a:ext>
            </a:extLst>
          </p:cNvPr>
          <p:cNvSpPr txBox="1">
            <a:spLocks/>
          </p:cNvSpPr>
          <p:nvPr/>
        </p:nvSpPr>
        <p:spPr>
          <a:xfrm>
            <a:off x="-227154" y="887493"/>
            <a:ext cx="3151239" cy="413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rgbClr val="595959"/>
              </a:buClr>
              <a:buSzPts val="2800"/>
            </a:pPr>
            <a:r>
              <a:rPr lang="vi-VN" sz="2000"/>
              <a:t>Luồng Hoạt Động</a:t>
            </a:r>
            <a:endParaRPr lang="en-US" sz="2000"/>
          </a:p>
        </p:txBody>
      </p:sp>
      <p:sp>
        <p:nvSpPr>
          <p:cNvPr id="8" name="Google Shape;485;p11">
            <a:extLst>
              <a:ext uri="{FF2B5EF4-FFF2-40B4-BE49-F238E27FC236}">
                <a16:creationId xmlns:a16="http://schemas.microsoft.com/office/drawing/2014/main" id="{5690283C-FD72-BC1C-727E-9FD5AB6B4BE9}"/>
              </a:ext>
            </a:extLst>
          </p:cNvPr>
          <p:cNvSpPr txBox="1"/>
          <p:nvPr/>
        </p:nvSpPr>
        <p:spPr>
          <a:xfrm>
            <a:off x="1342511" y="1584856"/>
            <a:ext cx="1600832" cy="468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67"/>
              <a:buFont typeface="Arial"/>
              <a:buNone/>
            </a:pPr>
            <a:r>
              <a:rPr lang="vi-VN" sz="16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COMPILE</a:t>
            </a:r>
            <a:r>
              <a:rPr lang="en-US" sz="16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6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67"/>
              <a:buFont typeface="Arial"/>
              <a:buNone/>
            </a:pPr>
            <a:r>
              <a:rPr lang="vi-V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.NET ASSEMBLY</a:t>
            </a:r>
            <a:endParaRPr sz="160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" name="Google Shape;510;p11">
            <a:extLst>
              <a:ext uri="{FF2B5EF4-FFF2-40B4-BE49-F238E27FC236}">
                <a16:creationId xmlns:a16="http://schemas.microsoft.com/office/drawing/2014/main" id="{12A9CAC1-63B8-696B-8F61-267E2C2601D6}"/>
              </a:ext>
            </a:extLst>
          </p:cNvPr>
          <p:cNvGrpSpPr/>
          <p:nvPr/>
        </p:nvGrpSpPr>
        <p:grpSpPr>
          <a:xfrm>
            <a:off x="2754461" y="752279"/>
            <a:ext cx="1571704" cy="5945316"/>
            <a:chOff x="1859723" y="830937"/>
            <a:chExt cx="1571704" cy="5776087"/>
          </a:xfrm>
        </p:grpSpPr>
        <p:cxnSp>
          <p:nvCxnSpPr>
            <p:cNvPr id="15" name="Google Shape;527;p11">
              <a:extLst>
                <a:ext uri="{FF2B5EF4-FFF2-40B4-BE49-F238E27FC236}">
                  <a16:creationId xmlns:a16="http://schemas.microsoft.com/office/drawing/2014/main" id="{711C4BDA-37E2-FD65-5B14-ACDB3BAAB942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2105663" y="1926447"/>
              <a:ext cx="1217559" cy="1228"/>
            </a:xfrm>
            <a:prstGeom prst="straightConnector1">
              <a:avLst/>
            </a:prstGeom>
            <a:solidFill>
              <a:srgbClr val="F2F2F2"/>
            </a:solidFill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" name="Google Shape;511;p11">
              <a:extLst>
                <a:ext uri="{FF2B5EF4-FFF2-40B4-BE49-F238E27FC236}">
                  <a16:creationId xmlns:a16="http://schemas.microsoft.com/office/drawing/2014/main" id="{7BC11D2C-BEA1-7D9A-7271-481CA08758F0}"/>
                </a:ext>
              </a:extLst>
            </p:cNvPr>
            <p:cNvGrpSpPr/>
            <p:nvPr/>
          </p:nvGrpSpPr>
          <p:grpSpPr>
            <a:xfrm>
              <a:off x="3231782" y="905012"/>
              <a:ext cx="199645" cy="5620794"/>
              <a:chOff x="3231782" y="1329083"/>
              <a:chExt cx="199645" cy="5620794"/>
            </a:xfrm>
          </p:grpSpPr>
          <p:sp>
            <p:nvSpPr>
              <p:cNvPr id="19" name="Google Shape;512;p11">
                <a:extLst>
                  <a:ext uri="{FF2B5EF4-FFF2-40B4-BE49-F238E27FC236}">
                    <a16:creationId xmlns:a16="http://schemas.microsoft.com/office/drawing/2014/main" id="{98F185F4-CD8E-AC39-E8A2-90717F4B6D51}"/>
                  </a:ext>
                </a:extLst>
              </p:cNvPr>
              <p:cNvSpPr/>
              <p:nvPr/>
            </p:nvSpPr>
            <p:spPr>
              <a:xfrm>
                <a:off x="3314688" y="1390222"/>
                <a:ext cx="45719" cy="5376775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513;p11">
                <a:extLst>
                  <a:ext uri="{FF2B5EF4-FFF2-40B4-BE49-F238E27FC236}">
                    <a16:creationId xmlns:a16="http://schemas.microsoft.com/office/drawing/2014/main" id="{A0342B4E-54D8-982E-4C10-6928339BE659}"/>
                  </a:ext>
                </a:extLst>
              </p:cNvPr>
              <p:cNvSpPr/>
              <p:nvPr/>
            </p:nvSpPr>
            <p:spPr>
              <a:xfrm rot="5400000">
                <a:off x="3231782" y="1329083"/>
                <a:ext cx="182880" cy="182880"/>
              </a:xfrm>
              <a:prstGeom prst="ellipse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514;p11">
                <a:extLst>
                  <a:ext uri="{FF2B5EF4-FFF2-40B4-BE49-F238E27FC236}">
                    <a16:creationId xmlns:a16="http://schemas.microsoft.com/office/drawing/2014/main" id="{6E91984E-125B-69DC-3F22-C004E42A5FA3}"/>
                  </a:ext>
                </a:extLst>
              </p:cNvPr>
              <p:cNvSpPr/>
              <p:nvPr/>
            </p:nvSpPr>
            <p:spPr>
              <a:xfrm rot="5400000">
                <a:off x="3243633" y="6766997"/>
                <a:ext cx="182880" cy="182880"/>
              </a:xfrm>
              <a:prstGeom prst="ellipse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516;p11">
                <a:extLst>
                  <a:ext uri="{FF2B5EF4-FFF2-40B4-BE49-F238E27FC236}">
                    <a16:creationId xmlns:a16="http://schemas.microsoft.com/office/drawing/2014/main" id="{B2257327-1218-40CD-F3DE-28C339DBCA99}"/>
                  </a:ext>
                </a:extLst>
              </p:cNvPr>
              <p:cNvSpPr/>
              <p:nvPr/>
            </p:nvSpPr>
            <p:spPr>
              <a:xfrm rot="5400000">
                <a:off x="3248547" y="2267071"/>
                <a:ext cx="182880" cy="18288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" name="Google Shape;533;p11">
              <a:extLst>
                <a:ext uri="{FF2B5EF4-FFF2-40B4-BE49-F238E27FC236}">
                  <a16:creationId xmlns:a16="http://schemas.microsoft.com/office/drawing/2014/main" id="{52E565FC-A9D8-E69C-3E82-04B14630F6D2}"/>
                </a:ext>
              </a:extLst>
            </p:cNvPr>
            <p:cNvSpPr txBox="1"/>
            <p:nvPr/>
          </p:nvSpPr>
          <p:spPr>
            <a:xfrm>
              <a:off x="1859723" y="830937"/>
              <a:ext cx="984092" cy="40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67"/>
                <a:buFont typeface="Arial"/>
                <a:buNone/>
              </a:pPr>
              <a:r>
                <a:rPr lang="vi-VN" sz="1800" b="1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Bắt Đầu</a:t>
              </a:r>
              <a:endParaRPr sz="1800" b="1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Google Shape;534;p11">
              <a:extLst>
                <a:ext uri="{FF2B5EF4-FFF2-40B4-BE49-F238E27FC236}">
                  <a16:creationId xmlns:a16="http://schemas.microsoft.com/office/drawing/2014/main" id="{C80C70BF-5279-AE63-122C-924FF3DD423C}"/>
                </a:ext>
              </a:extLst>
            </p:cNvPr>
            <p:cNvSpPr txBox="1"/>
            <p:nvPr/>
          </p:nvSpPr>
          <p:spPr>
            <a:xfrm>
              <a:off x="1961112" y="6200624"/>
              <a:ext cx="994695" cy="40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67"/>
                <a:buFont typeface="Arial"/>
                <a:buNone/>
              </a:pPr>
              <a:r>
                <a:rPr lang="vi-VN" sz="1800" b="1" i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Kết thúc</a:t>
              </a:r>
              <a:endParaRPr sz="1800"/>
            </a:p>
          </p:txBody>
        </p:sp>
        <p:sp>
          <p:nvSpPr>
            <p:cNvPr id="16" name="Google Shape;528;p11">
              <a:extLst>
                <a:ext uri="{FF2B5EF4-FFF2-40B4-BE49-F238E27FC236}">
                  <a16:creationId xmlns:a16="http://schemas.microsoft.com/office/drawing/2014/main" id="{ACE20728-AC52-E028-04C9-0B2C919F993C}"/>
                </a:ext>
              </a:extLst>
            </p:cNvPr>
            <p:cNvSpPr/>
            <p:nvPr/>
          </p:nvSpPr>
          <p:spPr>
            <a:xfrm rot="10800000" flipH="1">
              <a:off x="2004063" y="1875647"/>
              <a:ext cx="101600" cy="1016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" name="Google Shape;485;p11">
            <a:extLst>
              <a:ext uri="{FF2B5EF4-FFF2-40B4-BE49-F238E27FC236}">
                <a16:creationId xmlns:a16="http://schemas.microsoft.com/office/drawing/2014/main" id="{F94BEDD3-38FF-96EE-8CBF-8FC00FED984B}"/>
              </a:ext>
            </a:extLst>
          </p:cNvPr>
          <p:cNvSpPr txBox="1"/>
          <p:nvPr/>
        </p:nvSpPr>
        <p:spPr>
          <a:xfrm>
            <a:off x="1308162" y="3233857"/>
            <a:ext cx="1590638" cy="45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67"/>
              <a:buFont typeface="Arial"/>
              <a:buNone/>
            </a:pPr>
            <a:r>
              <a:rPr lang="vi-VN" sz="16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.NET RUNTIME</a:t>
            </a:r>
            <a:r>
              <a:rPr lang="en-US" sz="16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6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67"/>
              <a:buFont typeface="Arial"/>
              <a:buNone/>
            </a:pPr>
            <a:r>
              <a:rPr lang="vi-V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</a:t>
            </a:r>
            <a:endParaRPr lang="vi-VN" sz="160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496;p11">
            <a:extLst>
              <a:ext uri="{FF2B5EF4-FFF2-40B4-BE49-F238E27FC236}">
                <a16:creationId xmlns:a16="http://schemas.microsoft.com/office/drawing/2014/main" id="{CCAE9964-0A4A-E403-C200-A832A51FFDEE}"/>
              </a:ext>
            </a:extLst>
          </p:cNvPr>
          <p:cNvSpPr/>
          <p:nvPr/>
        </p:nvSpPr>
        <p:spPr>
          <a:xfrm>
            <a:off x="576411" y="3083363"/>
            <a:ext cx="711200" cy="711200"/>
          </a:xfrm>
          <a:prstGeom prst="roundRect">
            <a:avLst>
              <a:gd name="adj" fmla="val 885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485;p11">
            <a:extLst>
              <a:ext uri="{FF2B5EF4-FFF2-40B4-BE49-F238E27FC236}">
                <a16:creationId xmlns:a16="http://schemas.microsoft.com/office/drawing/2014/main" id="{C8D7B195-E3DE-0947-13E9-B987AB97780D}"/>
              </a:ext>
            </a:extLst>
          </p:cNvPr>
          <p:cNvSpPr txBox="1"/>
          <p:nvPr/>
        </p:nvSpPr>
        <p:spPr>
          <a:xfrm>
            <a:off x="1363585" y="3996190"/>
            <a:ext cx="1428620" cy="462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67"/>
              <a:buFont typeface="Arial"/>
              <a:buNone/>
            </a:pPr>
            <a:r>
              <a:rPr lang="vi-VN" sz="16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lang="en-US" sz="16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6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67"/>
              <a:buFont typeface="Arial"/>
              <a:buNone/>
            </a:pPr>
            <a:r>
              <a:rPr lang="vi-V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</a:t>
            </a:r>
            <a:endParaRPr sz="160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496;p11">
            <a:extLst>
              <a:ext uri="{FF2B5EF4-FFF2-40B4-BE49-F238E27FC236}">
                <a16:creationId xmlns:a16="http://schemas.microsoft.com/office/drawing/2014/main" id="{3BBD3E74-B3F3-B01B-3285-9EC3ECC81672}"/>
              </a:ext>
            </a:extLst>
          </p:cNvPr>
          <p:cNvSpPr/>
          <p:nvPr/>
        </p:nvSpPr>
        <p:spPr>
          <a:xfrm>
            <a:off x="596076" y="3928938"/>
            <a:ext cx="711200" cy="711200"/>
          </a:xfrm>
          <a:prstGeom prst="roundRect">
            <a:avLst>
              <a:gd name="adj" fmla="val 885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" name="Google Shape;527;p11">
            <a:extLst>
              <a:ext uri="{FF2B5EF4-FFF2-40B4-BE49-F238E27FC236}">
                <a16:creationId xmlns:a16="http://schemas.microsoft.com/office/drawing/2014/main" id="{9E45F344-73BA-3DC3-4542-AB54AD72C802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3015149" y="3514362"/>
            <a:ext cx="1197897" cy="1228"/>
          </a:xfrm>
          <a:prstGeom prst="straightConnector1">
            <a:avLst/>
          </a:prstGeom>
          <a:solidFill>
            <a:srgbClr val="F2F2F2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Google Shape;516;p11">
            <a:extLst>
              <a:ext uri="{FF2B5EF4-FFF2-40B4-BE49-F238E27FC236}">
                <a16:creationId xmlns:a16="http://schemas.microsoft.com/office/drawing/2014/main" id="{48AE2C6F-825F-5D3B-3CFF-0ECCBA3E81B0}"/>
              </a:ext>
            </a:extLst>
          </p:cNvPr>
          <p:cNvSpPr/>
          <p:nvPr/>
        </p:nvSpPr>
        <p:spPr>
          <a:xfrm rot="5400000">
            <a:off x="4138371" y="3430915"/>
            <a:ext cx="182880" cy="18288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528;p11">
            <a:extLst>
              <a:ext uri="{FF2B5EF4-FFF2-40B4-BE49-F238E27FC236}">
                <a16:creationId xmlns:a16="http://schemas.microsoft.com/office/drawing/2014/main" id="{36FD02CD-CC33-CA9F-B320-8F0F3EDB36B2}"/>
              </a:ext>
            </a:extLst>
          </p:cNvPr>
          <p:cNvSpPr/>
          <p:nvPr/>
        </p:nvSpPr>
        <p:spPr>
          <a:xfrm rot="10800000" flipH="1">
            <a:off x="2913549" y="3463562"/>
            <a:ext cx="101600" cy="1016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496;p11">
            <a:extLst>
              <a:ext uri="{FF2B5EF4-FFF2-40B4-BE49-F238E27FC236}">
                <a16:creationId xmlns:a16="http://schemas.microsoft.com/office/drawing/2014/main" id="{F641752A-A490-8EC8-021A-9A8DBF6D0745}"/>
              </a:ext>
            </a:extLst>
          </p:cNvPr>
          <p:cNvSpPr/>
          <p:nvPr/>
        </p:nvSpPr>
        <p:spPr>
          <a:xfrm>
            <a:off x="572815" y="1474080"/>
            <a:ext cx="711200" cy="711200"/>
          </a:xfrm>
          <a:prstGeom prst="roundRect">
            <a:avLst>
              <a:gd name="adj" fmla="val 885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" name="Google Shape;527;p11">
            <a:extLst>
              <a:ext uri="{FF2B5EF4-FFF2-40B4-BE49-F238E27FC236}">
                <a16:creationId xmlns:a16="http://schemas.microsoft.com/office/drawing/2014/main" id="{42957459-A82B-C0E9-3AA9-5B232772F35A}"/>
              </a:ext>
            </a:extLst>
          </p:cNvPr>
          <p:cNvCxnSpPr>
            <a:cxnSpLocks/>
            <a:stCxn id="42" idx="6"/>
          </p:cNvCxnSpPr>
          <p:nvPr/>
        </p:nvCxnSpPr>
        <p:spPr>
          <a:xfrm>
            <a:off x="3010233" y="4246864"/>
            <a:ext cx="1217559" cy="1228"/>
          </a:xfrm>
          <a:prstGeom prst="straightConnector1">
            <a:avLst/>
          </a:prstGeom>
          <a:solidFill>
            <a:srgbClr val="F2F2F2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" name="Google Shape;516;p11">
            <a:extLst>
              <a:ext uri="{FF2B5EF4-FFF2-40B4-BE49-F238E27FC236}">
                <a16:creationId xmlns:a16="http://schemas.microsoft.com/office/drawing/2014/main" id="{4B33372E-9A4A-94B6-D906-412B6BE83721}"/>
              </a:ext>
            </a:extLst>
          </p:cNvPr>
          <p:cNvSpPr/>
          <p:nvPr/>
        </p:nvSpPr>
        <p:spPr>
          <a:xfrm rot="5400000">
            <a:off x="4153117" y="4163417"/>
            <a:ext cx="182880" cy="18288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528;p11">
            <a:extLst>
              <a:ext uri="{FF2B5EF4-FFF2-40B4-BE49-F238E27FC236}">
                <a16:creationId xmlns:a16="http://schemas.microsoft.com/office/drawing/2014/main" id="{037B8CAD-0B02-E542-4405-09245C078242}"/>
              </a:ext>
            </a:extLst>
          </p:cNvPr>
          <p:cNvSpPr/>
          <p:nvPr/>
        </p:nvSpPr>
        <p:spPr>
          <a:xfrm rot="10800000" flipH="1">
            <a:off x="2908633" y="4196064"/>
            <a:ext cx="101600" cy="1016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" name="Graphic 46" descr="Circles with arrows with solid fill">
            <a:extLst>
              <a:ext uri="{FF2B5EF4-FFF2-40B4-BE49-F238E27FC236}">
                <a16:creationId xmlns:a16="http://schemas.microsoft.com/office/drawing/2014/main" id="{92D81FEB-1EF2-FCD6-1F92-D4E7F7ADCB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6076" y="3926472"/>
            <a:ext cx="711200" cy="711200"/>
          </a:xfrm>
          <a:prstGeom prst="rect">
            <a:avLst/>
          </a:prstGeom>
        </p:spPr>
      </p:pic>
      <p:pic>
        <p:nvPicPr>
          <p:cNvPr id="18438" name="Picture 6">
            <a:extLst>
              <a:ext uri="{FF2B5EF4-FFF2-40B4-BE49-F238E27FC236}">
                <a16:creationId xmlns:a16="http://schemas.microsoft.com/office/drawing/2014/main" id="{727AF3FD-5C70-040D-0E94-F776FB8B4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352" y="211299"/>
            <a:ext cx="6257161" cy="3723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485;p11">
            <a:extLst>
              <a:ext uri="{FF2B5EF4-FFF2-40B4-BE49-F238E27FC236}">
                <a16:creationId xmlns:a16="http://schemas.microsoft.com/office/drawing/2014/main" id="{0C591044-461E-5900-D3A4-BE7E98616A8B}"/>
              </a:ext>
            </a:extLst>
          </p:cNvPr>
          <p:cNvSpPr txBox="1"/>
          <p:nvPr/>
        </p:nvSpPr>
        <p:spPr>
          <a:xfrm>
            <a:off x="1351360" y="2381122"/>
            <a:ext cx="1590638" cy="484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67"/>
              <a:buFont typeface="Arial"/>
              <a:buNone/>
            </a:pPr>
            <a:r>
              <a:rPr lang="vi-VN" sz="16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DOWNLOAD</a:t>
            </a:r>
            <a:r>
              <a:rPr lang="en-US" sz="16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6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67"/>
              <a:buFont typeface="Arial"/>
              <a:buNone/>
            </a:pPr>
            <a:r>
              <a:rPr lang="vi-V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BROSWER</a:t>
            </a:r>
            <a:endParaRPr sz="160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496;p11">
            <a:extLst>
              <a:ext uri="{FF2B5EF4-FFF2-40B4-BE49-F238E27FC236}">
                <a16:creationId xmlns:a16="http://schemas.microsoft.com/office/drawing/2014/main" id="{F9C14793-4E0E-4756-6840-8C8D01F0AB1B}"/>
              </a:ext>
            </a:extLst>
          </p:cNvPr>
          <p:cNvSpPr/>
          <p:nvPr/>
        </p:nvSpPr>
        <p:spPr>
          <a:xfrm>
            <a:off x="600992" y="2311529"/>
            <a:ext cx="711200" cy="711200"/>
          </a:xfrm>
          <a:prstGeom prst="roundRect">
            <a:avLst>
              <a:gd name="adj" fmla="val 885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" name="Google Shape;527;p11">
            <a:extLst>
              <a:ext uri="{FF2B5EF4-FFF2-40B4-BE49-F238E27FC236}">
                <a16:creationId xmlns:a16="http://schemas.microsoft.com/office/drawing/2014/main" id="{340A733E-45D4-5313-90EA-15DD1C41E285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3020066" y="2604868"/>
            <a:ext cx="1197897" cy="1228"/>
          </a:xfrm>
          <a:prstGeom prst="straightConnector1">
            <a:avLst/>
          </a:prstGeom>
          <a:solidFill>
            <a:srgbClr val="F2F2F2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" name="Google Shape;516;p11">
            <a:extLst>
              <a:ext uri="{FF2B5EF4-FFF2-40B4-BE49-F238E27FC236}">
                <a16:creationId xmlns:a16="http://schemas.microsoft.com/office/drawing/2014/main" id="{64475AB1-9EA9-A32A-2009-6E29F6DF5BC0}"/>
              </a:ext>
            </a:extLst>
          </p:cNvPr>
          <p:cNvSpPr/>
          <p:nvPr/>
        </p:nvSpPr>
        <p:spPr>
          <a:xfrm rot="5400000">
            <a:off x="4143288" y="2521421"/>
            <a:ext cx="182880" cy="18288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528;p11">
            <a:extLst>
              <a:ext uri="{FF2B5EF4-FFF2-40B4-BE49-F238E27FC236}">
                <a16:creationId xmlns:a16="http://schemas.microsoft.com/office/drawing/2014/main" id="{7ABD7296-9C8C-2802-29A7-34725CE0B664}"/>
              </a:ext>
            </a:extLst>
          </p:cNvPr>
          <p:cNvSpPr/>
          <p:nvPr/>
        </p:nvSpPr>
        <p:spPr>
          <a:xfrm rot="10800000" flipH="1">
            <a:off x="2918466" y="2554068"/>
            <a:ext cx="101600" cy="1016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raphic 27" descr="Gears with solid fill">
            <a:extLst>
              <a:ext uri="{FF2B5EF4-FFF2-40B4-BE49-F238E27FC236}">
                <a16:creationId xmlns:a16="http://schemas.microsoft.com/office/drawing/2014/main" id="{2644B0DD-006C-E834-6F5B-DDA59E7E4A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5753" y="1517937"/>
            <a:ext cx="619320" cy="619320"/>
          </a:xfrm>
          <a:prstGeom prst="rect">
            <a:avLst/>
          </a:prstGeom>
        </p:spPr>
      </p:pic>
      <p:pic>
        <p:nvPicPr>
          <p:cNvPr id="29" name="Graphic 28" descr="Download with solid fill">
            <a:extLst>
              <a:ext uri="{FF2B5EF4-FFF2-40B4-BE49-F238E27FC236}">
                <a16:creationId xmlns:a16="http://schemas.microsoft.com/office/drawing/2014/main" id="{432DC6B8-A572-F9CA-AD07-2B6E70FD55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0027" y="2361178"/>
            <a:ext cx="585046" cy="585046"/>
          </a:xfrm>
          <a:prstGeom prst="rect">
            <a:avLst/>
          </a:prstGeom>
        </p:spPr>
      </p:pic>
      <p:pic>
        <p:nvPicPr>
          <p:cNvPr id="31" name="Graphic 30" descr="Stopwatch 33% with solid fill">
            <a:extLst>
              <a:ext uri="{FF2B5EF4-FFF2-40B4-BE49-F238E27FC236}">
                <a16:creationId xmlns:a16="http://schemas.microsoft.com/office/drawing/2014/main" id="{09A7846F-0667-BD58-26F9-142A3C2003B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5610" y="3164661"/>
            <a:ext cx="548604" cy="548604"/>
          </a:xfrm>
          <a:prstGeom prst="rect">
            <a:avLst/>
          </a:prstGeom>
        </p:spPr>
      </p:pic>
      <p:sp>
        <p:nvSpPr>
          <p:cNvPr id="2" name="Google Shape;486;p11">
            <a:extLst>
              <a:ext uri="{FF2B5EF4-FFF2-40B4-BE49-F238E27FC236}">
                <a16:creationId xmlns:a16="http://schemas.microsoft.com/office/drawing/2014/main" id="{63BEC328-2DA7-FCBE-E093-DAF4CB795939}"/>
              </a:ext>
            </a:extLst>
          </p:cNvPr>
          <p:cNvSpPr txBox="1"/>
          <p:nvPr/>
        </p:nvSpPr>
        <p:spPr>
          <a:xfrm>
            <a:off x="769772" y="4827817"/>
            <a:ext cx="3260214" cy="1225659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lang="en-US" sz="1800" b="0" i="0" u="none" strike="noStrike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Blazor WebAssembly Runtime sử dụng JavaScript interop để xử lý DOM và các lệnh API của trình duyệt.</a:t>
            </a:r>
            <a:endParaRPr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482C5AD-3E00-885A-39D2-076979D31F02}"/>
              </a:ext>
            </a:extLst>
          </p:cNvPr>
          <p:cNvCxnSpPr>
            <a:stCxn id="38" idx="1"/>
            <a:endCxn id="2" idx="1"/>
          </p:cNvCxnSpPr>
          <p:nvPr/>
        </p:nvCxnSpPr>
        <p:spPr>
          <a:xfrm rot="10800000" flipH="1" flipV="1">
            <a:off x="596076" y="4284537"/>
            <a:ext cx="173696" cy="1156109"/>
          </a:xfrm>
          <a:prstGeom prst="bentConnector3">
            <a:avLst>
              <a:gd name="adj1" fmla="val -13160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485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"/>
          <p:cNvSpPr txBox="1"/>
          <p:nvPr/>
        </p:nvSpPr>
        <p:spPr>
          <a:xfrm>
            <a:off x="637928" y="796117"/>
            <a:ext cx="8934946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6000" b="1">
                <a:solidFill>
                  <a:srgbClr val="262626"/>
                </a:solidFill>
                <a:latin typeface="Sen"/>
                <a:ea typeface="Sen"/>
                <a:cs typeface="Sen"/>
                <a:sym typeface="Sen"/>
              </a:rPr>
              <a:t>Danh sách</a:t>
            </a:r>
            <a:r>
              <a:rPr lang="en-US" sz="6000" b="1">
                <a:solidFill>
                  <a:srgbClr val="262626"/>
                </a:solidFill>
                <a:latin typeface="Sen"/>
                <a:ea typeface="Sen"/>
                <a:cs typeface="Sen"/>
                <a:sym typeface="Sen"/>
              </a:rPr>
              <a:t> </a:t>
            </a:r>
            <a:r>
              <a:rPr lang="vi-VN" sz="6000" b="1">
                <a:solidFill>
                  <a:schemeClr val="accent5"/>
                </a:solidFill>
                <a:latin typeface="Sen"/>
                <a:ea typeface="Sen"/>
                <a:cs typeface="Sen"/>
                <a:sym typeface="Sen"/>
              </a:rPr>
              <a:t>Thành viên</a:t>
            </a:r>
            <a:endParaRPr/>
          </a:p>
        </p:txBody>
      </p:sp>
      <p:sp>
        <p:nvSpPr>
          <p:cNvPr id="352" name="Google Shape;352;p3"/>
          <p:cNvSpPr txBox="1"/>
          <p:nvPr/>
        </p:nvSpPr>
        <p:spPr>
          <a:xfrm>
            <a:off x="663328" y="709034"/>
            <a:ext cx="183717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b="1">
                <a:solidFill>
                  <a:srgbClr val="262626"/>
                </a:solidFill>
                <a:sym typeface="Sen"/>
              </a:rPr>
              <a:t>Nhóm 1</a:t>
            </a:r>
            <a:endParaRPr/>
          </a:p>
        </p:txBody>
      </p:sp>
      <p:cxnSp>
        <p:nvCxnSpPr>
          <p:cNvPr id="353" name="Google Shape;353;p3"/>
          <p:cNvCxnSpPr>
            <a:cxnSpLocks/>
          </p:cNvCxnSpPr>
          <p:nvPr/>
        </p:nvCxnSpPr>
        <p:spPr>
          <a:xfrm>
            <a:off x="599581" y="621817"/>
            <a:ext cx="0" cy="110865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Google Shape;408;p8">
            <a:extLst>
              <a:ext uri="{FF2B5EF4-FFF2-40B4-BE49-F238E27FC236}">
                <a16:creationId xmlns:a16="http://schemas.microsoft.com/office/drawing/2014/main" id="{6FE68480-C84D-E00D-1BD4-26BC60FFF52D}"/>
              </a:ext>
            </a:extLst>
          </p:cNvPr>
          <p:cNvSpPr/>
          <p:nvPr/>
        </p:nvSpPr>
        <p:spPr>
          <a:xfrm>
            <a:off x="0" y="2202427"/>
            <a:ext cx="5811574" cy="2821858"/>
          </a:xfrm>
          <a:prstGeom prst="rect">
            <a:avLst/>
          </a:prstGeom>
          <a:solidFill>
            <a:srgbClr val="0C0C0C">
              <a:alpha val="7176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411;p8">
            <a:extLst>
              <a:ext uri="{FF2B5EF4-FFF2-40B4-BE49-F238E27FC236}">
                <a16:creationId xmlns:a16="http://schemas.microsoft.com/office/drawing/2014/main" id="{0EB39FB9-FD7F-275E-4CA7-B5F350695373}"/>
              </a:ext>
            </a:extLst>
          </p:cNvPr>
          <p:cNvSpPr/>
          <p:nvPr/>
        </p:nvSpPr>
        <p:spPr>
          <a:xfrm>
            <a:off x="2645070" y="2831131"/>
            <a:ext cx="319529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 b="1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en"/>
              </a:rPr>
              <a:t>Trần Kim Thanh</a:t>
            </a:r>
            <a:endParaRPr sz="3200" b="1">
              <a:solidFill>
                <a:schemeClr val="l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en"/>
            </a:endParaRPr>
          </a:p>
        </p:txBody>
      </p:sp>
      <p:sp>
        <p:nvSpPr>
          <p:cNvPr id="10" name="Google Shape;412;p8">
            <a:extLst>
              <a:ext uri="{FF2B5EF4-FFF2-40B4-BE49-F238E27FC236}">
                <a16:creationId xmlns:a16="http://schemas.microsoft.com/office/drawing/2014/main" id="{E0005707-854D-AEC4-094D-4A8E4C42BDA0}"/>
              </a:ext>
            </a:extLst>
          </p:cNvPr>
          <p:cNvSpPr/>
          <p:nvPr/>
        </p:nvSpPr>
        <p:spPr>
          <a:xfrm>
            <a:off x="2584803" y="3415866"/>
            <a:ext cx="307810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i="1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21522605</a:t>
            </a:r>
            <a:endParaRPr lang="vi-VN" sz="2000" i="1">
              <a:solidFill>
                <a:srgbClr val="F2F2F2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i="1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- Nhóm trưởng</a:t>
            </a:r>
            <a:endParaRPr sz="2000" i="1">
              <a:solidFill>
                <a:srgbClr val="F2F2F2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FD73C94-8647-0FF3-BA4D-55D9CE7FA1A3}"/>
              </a:ext>
            </a:extLst>
          </p:cNvPr>
          <p:cNvSpPr/>
          <p:nvPr/>
        </p:nvSpPr>
        <p:spPr>
          <a:xfrm>
            <a:off x="775668" y="2739100"/>
            <a:ext cx="1612489" cy="1612489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oogle Shape;408;p8">
            <a:extLst>
              <a:ext uri="{FF2B5EF4-FFF2-40B4-BE49-F238E27FC236}">
                <a16:creationId xmlns:a16="http://schemas.microsoft.com/office/drawing/2014/main" id="{483DD2AC-4332-9AB8-29AE-F7045A58102D}"/>
              </a:ext>
            </a:extLst>
          </p:cNvPr>
          <p:cNvSpPr/>
          <p:nvPr/>
        </p:nvSpPr>
        <p:spPr>
          <a:xfrm>
            <a:off x="6233652" y="3052653"/>
            <a:ext cx="5958348" cy="3009230"/>
          </a:xfrm>
          <a:prstGeom prst="rect">
            <a:avLst/>
          </a:prstGeom>
          <a:solidFill>
            <a:srgbClr val="0C0C0C">
              <a:alpha val="7176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411;p8">
            <a:extLst>
              <a:ext uri="{FF2B5EF4-FFF2-40B4-BE49-F238E27FC236}">
                <a16:creationId xmlns:a16="http://schemas.microsoft.com/office/drawing/2014/main" id="{608EF0A0-D8F8-C099-D899-7D432E4B3535}"/>
              </a:ext>
            </a:extLst>
          </p:cNvPr>
          <p:cNvSpPr/>
          <p:nvPr/>
        </p:nvSpPr>
        <p:spPr>
          <a:xfrm>
            <a:off x="8863194" y="3756678"/>
            <a:ext cx="318545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 b="1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en"/>
              </a:rPr>
              <a:t>Trần Minh Hoàng</a:t>
            </a:r>
            <a:endParaRPr sz="3200" b="1">
              <a:solidFill>
                <a:schemeClr val="l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en"/>
            </a:endParaRPr>
          </a:p>
        </p:txBody>
      </p:sp>
      <p:sp>
        <p:nvSpPr>
          <p:cNvPr id="15" name="Google Shape;412;p8">
            <a:extLst>
              <a:ext uri="{FF2B5EF4-FFF2-40B4-BE49-F238E27FC236}">
                <a16:creationId xmlns:a16="http://schemas.microsoft.com/office/drawing/2014/main" id="{B933327A-F739-F5F6-893A-A793BCB837DA}"/>
              </a:ext>
            </a:extLst>
          </p:cNvPr>
          <p:cNvSpPr/>
          <p:nvPr/>
        </p:nvSpPr>
        <p:spPr>
          <a:xfrm>
            <a:off x="8916870" y="4341413"/>
            <a:ext cx="307810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i="1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21522101</a:t>
            </a:r>
            <a:endParaRPr lang="vi-VN" sz="2000" i="1">
              <a:solidFill>
                <a:srgbClr val="F2F2F2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i="1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- Thành viên</a:t>
            </a:r>
            <a:endParaRPr sz="2000" i="1">
              <a:solidFill>
                <a:srgbClr val="F2F2F2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C7D3B3D-EC4F-6B0F-FF88-DCE339404EBE}"/>
              </a:ext>
            </a:extLst>
          </p:cNvPr>
          <p:cNvSpPr/>
          <p:nvPr/>
        </p:nvSpPr>
        <p:spPr>
          <a:xfrm>
            <a:off x="6921634" y="3643045"/>
            <a:ext cx="1612489" cy="1612489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83;p13">
            <a:extLst>
              <a:ext uri="{FF2B5EF4-FFF2-40B4-BE49-F238E27FC236}">
                <a16:creationId xmlns:a16="http://schemas.microsoft.com/office/drawing/2014/main" id="{0B321146-16CB-C0C0-1577-B9384987EA5B}"/>
              </a:ext>
            </a:extLst>
          </p:cNvPr>
          <p:cNvGrpSpPr/>
          <p:nvPr/>
        </p:nvGrpSpPr>
        <p:grpSpPr>
          <a:xfrm rot="5913802">
            <a:off x="4729549" y="3496599"/>
            <a:ext cx="1947861" cy="819830"/>
            <a:chOff x="4710018" y="2961262"/>
            <a:chExt cx="1460896" cy="614873"/>
          </a:xfrm>
          <a:solidFill>
            <a:schemeClr val="accent1">
              <a:lumMod val="50000"/>
            </a:schemeClr>
          </a:solidFill>
        </p:grpSpPr>
        <p:sp>
          <p:nvSpPr>
            <p:cNvPr id="57" name="Google Shape;584;p13">
              <a:extLst>
                <a:ext uri="{FF2B5EF4-FFF2-40B4-BE49-F238E27FC236}">
                  <a16:creationId xmlns:a16="http://schemas.microsoft.com/office/drawing/2014/main" id="{7F9DD629-A51E-4BF2-F463-CE92BB51B63F}"/>
                </a:ext>
              </a:extLst>
            </p:cNvPr>
            <p:cNvSpPr/>
            <p:nvPr/>
          </p:nvSpPr>
          <p:spPr>
            <a:xfrm rot="900000">
              <a:off x="4710018" y="2961262"/>
              <a:ext cx="1377527" cy="426119"/>
            </a:xfrm>
            <a:custGeom>
              <a:avLst/>
              <a:gdLst/>
              <a:ahLst/>
              <a:cxnLst/>
              <a:rect l="l" t="t" r="r" b="b"/>
              <a:pathLst>
                <a:path w="1717435" h="531265" extrusionOk="0">
                  <a:moveTo>
                    <a:pt x="28958" y="170931"/>
                  </a:moveTo>
                  <a:lnTo>
                    <a:pt x="1717435" y="0"/>
                  </a:lnTo>
                  <a:lnTo>
                    <a:pt x="1717435" y="531265"/>
                  </a:lnTo>
                  <a:lnTo>
                    <a:pt x="0" y="358762"/>
                  </a:lnTo>
                  <a:cubicBezTo>
                    <a:pt x="1101" y="232482"/>
                    <a:pt x="27857" y="297211"/>
                    <a:pt x="28958" y="1709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5;p13">
              <a:extLst>
                <a:ext uri="{FF2B5EF4-FFF2-40B4-BE49-F238E27FC236}">
                  <a16:creationId xmlns:a16="http://schemas.microsoft.com/office/drawing/2014/main" id="{B6C0AB6E-94B6-E739-CB3A-983B4807B0AE}"/>
                </a:ext>
              </a:extLst>
            </p:cNvPr>
            <p:cNvSpPr/>
            <p:nvPr/>
          </p:nvSpPr>
          <p:spPr>
            <a:xfrm rot="-6300000">
              <a:off x="5653483" y="3058704"/>
              <a:ext cx="517431" cy="517431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876933CA-EEBA-ED08-C18D-612B277196C9}"/>
              </a:ext>
            </a:extLst>
          </p:cNvPr>
          <p:cNvSpPr/>
          <p:nvPr/>
        </p:nvSpPr>
        <p:spPr>
          <a:xfrm>
            <a:off x="9834" y="151581"/>
            <a:ext cx="2349907" cy="580103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b="1">
                <a:latin typeface="Arial" panose="020B0604020202020204" pitchFamily="34" charset="0"/>
                <a:cs typeface="Arial" panose="020B0604020202020204" pitchFamily="34" charset="0"/>
              </a:rPr>
              <a:t>Mô hình hoạt động</a:t>
            </a:r>
            <a:endParaRPr 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Google Shape;572;p13">
            <a:extLst>
              <a:ext uri="{FF2B5EF4-FFF2-40B4-BE49-F238E27FC236}">
                <a16:creationId xmlns:a16="http://schemas.microsoft.com/office/drawing/2014/main" id="{D507CC11-AC21-3BB8-E722-9BDFE1B58692}"/>
              </a:ext>
            </a:extLst>
          </p:cNvPr>
          <p:cNvSpPr txBox="1">
            <a:spLocks/>
          </p:cNvSpPr>
          <p:nvPr/>
        </p:nvSpPr>
        <p:spPr>
          <a:xfrm>
            <a:off x="1981200" y="361950"/>
            <a:ext cx="8229600" cy="413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rgbClr val="595959"/>
              </a:buClr>
              <a:buSzPts val="2800"/>
            </a:pPr>
            <a:r>
              <a:rPr lang="vi-VN" sz="2000" b="1"/>
              <a:t>Blazor Assembly</a:t>
            </a:r>
            <a:endParaRPr lang="en-US" sz="2000" b="1"/>
          </a:p>
        </p:txBody>
      </p:sp>
      <p:grpSp>
        <p:nvGrpSpPr>
          <p:cNvPr id="10" name="Google Shape;574;p13">
            <a:extLst>
              <a:ext uri="{FF2B5EF4-FFF2-40B4-BE49-F238E27FC236}">
                <a16:creationId xmlns:a16="http://schemas.microsoft.com/office/drawing/2014/main" id="{580D5C84-694B-AA3C-FDF6-DF35BA13070D}"/>
              </a:ext>
            </a:extLst>
          </p:cNvPr>
          <p:cNvGrpSpPr/>
          <p:nvPr/>
        </p:nvGrpSpPr>
        <p:grpSpPr>
          <a:xfrm rot="10133572">
            <a:off x="3813313" y="2965379"/>
            <a:ext cx="2367580" cy="942432"/>
            <a:chOff x="3052649" y="2163745"/>
            <a:chExt cx="1975129" cy="881234"/>
          </a:xfrm>
          <a:solidFill>
            <a:schemeClr val="tx2">
              <a:lumMod val="50000"/>
            </a:schemeClr>
          </a:solidFill>
        </p:grpSpPr>
        <p:sp>
          <p:nvSpPr>
            <p:cNvPr id="12" name="Google Shape;575;p13">
              <a:extLst>
                <a:ext uri="{FF2B5EF4-FFF2-40B4-BE49-F238E27FC236}">
                  <a16:creationId xmlns:a16="http://schemas.microsoft.com/office/drawing/2014/main" id="{506BD37D-44A3-8F6C-54C4-AFDF123CCFAA}"/>
                </a:ext>
              </a:extLst>
            </p:cNvPr>
            <p:cNvSpPr/>
            <p:nvPr/>
          </p:nvSpPr>
          <p:spPr>
            <a:xfrm>
              <a:off x="3052649" y="2344066"/>
              <a:ext cx="1723397" cy="531265"/>
            </a:xfrm>
            <a:custGeom>
              <a:avLst/>
              <a:gdLst/>
              <a:ahLst/>
              <a:cxnLst/>
              <a:rect l="l" t="t" r="r" b="b"/>
              <a:pathLst>
                <a:path w="2050616" h="531265" extrusionOk="0">
                  <a:moveTo>
                    <a:pt x="292" y="151094"/>
                  </a:moveTo>
                  <a:lnTo>
                    <a:pt x="2050616" y="0"/>
                  </a:lnTo>
                  <a:lnTo>
                    <a:pt x="2050616" y="531265"/>
                  </a:lnTo>
                  <a:lnTo>
                    <a:pt x="531" y="447895"/>
                  </a:lnTo>
                  <a:cubicBezTo>
                    <a:pt x="1632" y="321615"/>
                    <a:pt x="-809" y="277374"/>
                    <a:pt x="292" y="15109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576;p13">
              <a:extLst>
                <a:ext uri="{FF2B5EF4-FFF2-40B4-BE49-F238E27FC236}">
                  <a16:creationId xmlns:a16="http://schemas.microsoft.com/office/drawing/2014/main" id="{E24C1E6E-6372-1572-9357-322277FF1F8C}"/>
                </a:ext>
              </a:extLst>
            </p:cNvPr>
            <p:cNvSpPr/>
            <p:nvPr/>
          </p:nvSpPr>
          <p:spPr>
            <a:xfrm rot="-9000000">
              <a:off x="4264606" y="2281808"/>
              <a:ext cx="645109" cy="645108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" name="Google Shape;577;p13">
            <a:extLst>
              <a:ext uri="{FF2B5EF4-FFF2-40B4-BE49-F238E27FC236}">
                <a16:creationId xmlns:a16="http://schemas.microsoft.com/office/drawing/2014/main" id="{B5F37172-58BD-BB11-D8CD-B57924F6725C}"/>
              </a:ext>
            </a:extLst>
          </p:cNvPr>
          <p:cNvGrpSpPr/>
          <p:nvPr/>
        </p:nvGrpSpPr>
        <p:grpSpPr>
          <a:xfrm rot="11183781">
            <a:off x="4154931" y="1974481"/>
            <a:ext cx="2411798" cy="1217589"/>
            <a:chOff x="4420210" y="2721088"/>
            <a:chExt cx="1808849" cy="91319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6" name="Google Shape;578;p13">
              <a:extLst>
                <a:ext uri="{FF2B5EF4-FFF2-40B4-BE49-F238E27FC236}">
                  <a16:creationId xmlns:a16="http://schemas.microsoft.com/office/drawing/2014/main" id="{B265DC62-95C8-B776-0C63-ECDC01557A9A}"/>
                </a:ext>
              </a:extLst>
            </p:cNvPr>
            <p:cNvSpPr/>
            <p:nvPr/>
          </p:nvSpPr>
          <p:spPr>
            <a:xfrm rot="900000">
              <a:off x="4447332" y="2926677"/>
              <a:ext cx="1644766" cy="426119"/>
            </a:xfrm>
            <a:custGeom>
              <a:avLst/>
              <a:gdLst/>
              <a:ahLst/>
              <a:cxnLst/>
              <a:rect l="l" t="t" r="r" b="b"/>
              <a:pathLst>
                <a:path w="2050616" h="531265" extrusionOk="0">
                  <a:moveTo>
                    <a:pt x="292" y="151094"/>
                  </a:moveTo>
                  <a:lnTo>
                    <a:pt x="2050616" y="0"/>
                  </a:lnTo>
                  <a:lnTo>
                    <a:pt x="2050616" y="531265"/>
                  </a:lnTo>
                  <a:lnTo>
                    <a:pt x="531" y="447895"/>
                  </a:lnTo>
                  <a:cubicBezTo>
                    <a:pt x="1632" y="321615"/>
                    <a:pt x="-809" y="277374"/>
                    <a:pt x="292" y="15109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579;p13">
              <a:extLst>
                <a:ext uri="{FF2B5EF4-FFF2-40B4-BE49-F238E27FC236}">
                  <a16:creationId xmlns:a16="http://schemas.microsoft.com/office/drawing/2014/main" id="{A9F644ED-AC1C-291B-68AE-0A47F6EEFF00}"/>
                </a:ext>
              </a:extLst>
            </p:cNvPr>
            <p:cNvSpPr/>
            <p:nvPr/>
          </p:nvSpPr>
          <p:spPr>
            <a:xfrm rot="-6300000">
              <a:off x="5653483" y="3058704"/>
              <a:ext cx="517431" cy="517431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" name="Google Shape;580;p13">
            <a:extLst>
              <a:ext uri="{FF2B5EF4-FFF2-40B4-BE49-F238E27FC236}">
                <a16:creationId xmlns:a16="http://schemas.microsoft.com/office/drawing/2014/main" id="{024D71DF-548A-3A7F-C484-89071316FD84}"/>
              </a:ext>
            </a:extLst>
          </p:cNvPr>
          <p:cNvGrpSpPr/>
          <p:nvPr/>
        </p:nvGrpSpPr>
        <p:grpSpPr>
          <a:xfrm rot="20760324">
            <a:off x="5979798" y="2201912"/>
            <a:ext cx="1863031" cy="942432"/>
            <a:chOff x="3052647" y="2171773"/>
            <a:chExt cx="1742055" cy="881234"/>
          </a:xfrm>
          <a:solidFill>
            <a:schemeClr val="tx2">
              <a:lumMod val="90000"/>
            </a:schemeClr>
          </a:solidFill>
        </p:grpSpPr>
        <p:sp>
          <p:nvSpPr>
            <p:cNvPr id="29" name="Google Shape;581;p13">
              <a:extLst>
                <a:ext uri="{FF2B5EF4-FFF2-40B4-BE49-F238E27FC236}">
                  <a16:creationId xmlns:a16="http://schemas.microsoft.com/office/drawing/2014/main" id="{38CD54EC-4517-4741-4572-98DF74F16C16}"/>
                </a:ext>
              </a:extLst>
            </p:cNvPr>
            <p:cNvSpPr/>
            <p:nvPr/>
          </p:nvSpPr>
          <p:spPr>
            <a:xfrm>
              <a:off x="3052647" y="2344064"/>
              <a:ext cx="1405814" cy="531265"/>
            </a:xfrm>
            <a:custGeom>
              <a:avLst/>
              <a:gdLst/>
              <a:ahLst/>
              <a:cxnLst/>
              <a:rect l="l" t="t" r="r" b="b"/>
              <a:pathLst>
                <a:path w="2050616" h="531265" extrusionOk="0">
                  <a:moveTo>
                    <a:pt x="292" y="151094"/>
                  </a:moveTo>
                  <a:lnTo>
                    <a:pt x="2050616" y="0"/>
                  </a:lnTo>
                  <a:lnTo>
                    <a:pt x="2050616" y="531265"/>
                  </a:lnTo>
                  <a:lnTo>
                    <a:pt x="531" y="447895"/>
                  </a:lnTo>
                  <a:cubicBezTo>
                    <a:pt x="1632" y="321615"/>
                    <a:pt x="-809" y="277374"/>
                    <a:pt x="292" y="15109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582;p13">
              <a:extLst>
                <a:ext uri="{FF2B5EF4-FFF2-40B4-BE49-F238E27FC236}">
                  <a16:creationId xmlns:a16="http://schemas.microsoft.com/office/drawing/2014/main" id="{ECA57A95-6C1B-1CB4-83F1-D1F40FED99F1}"/>
                </a:ext>
              </a:extLst>
            </p:cNvPr>
            <p:cNvSpPr/>
            <p:nvPr/>
          </p:nvSpPr>
          <p:spPr>
            <a:xfrm rot="-9000000">
              <a:off x="4031530" y="2289836"/>
              <a:ext cx="645109" cy="645108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" name="Google Shape;583;p13">
            <a:extLst>
              <a:ext uri="{FF2B5EF4-FFF2-40B4-BE49-F238E27FC236}">
                <a16:creationId xmlns:a16="http://schemas.microsoft.com/office/drawing/2014/main" id="{8478C897-0101-6E69-6263-70F6E4E38750}"/>
              </a:ext>
            </a:extLst>
          </p:cNvPr>
          <p:cNvGrpSpPr/>
          <p:nvPr/>
        </p:nvGrpSpPr>
        <p:grpSpPr>
          <a:xfrm>
            <a:off x="5941762" y="2950130"/>
            <a:ext cx="2067621" cy="1125367"/>
            <a:chOff x="4678343" y="2790255"/>
            <a:chExt cx="1550716" cy="844025"/>
          </a:xfrm>
          <a:solidFill>
            <a:schemeClr val="accent1">
              <a:lumMod val="75000"/>
            </a:schemeClr>
          </a:solidFill>
        </p:grpSpPr>
        <p:sp>
          <p:nvSpPr>
            <p:cNvPr id="34" name="Google Shape;584;p13">
              <a:extLst>
                <a:ext uri="{FF2B5EF4-FFF2-40B4-BE49-F238E27FC236}">
                  <a16:creationId xmlns:a16="http://schemas.microsoft.com/office/drawing/2014/main" id="{D7CDE412-08C2-898F-3696-DC5F494408DB}"/>
                </a:ext>
              </a:extLst>
            </p:cNvPr>
            <p:cNvSpPr/>
            <p:nvPr/>
          </p:nvSpPr>
          <p:spPr>
            <a:xfrm rot="900000">
              <a:off x="4710018" y="2961260"/>
              <a:ext cx="1377527" cy="426119"/>
            </a:xfrm>
            <a:custGeom>
              <a:avLst/>
              <a:gdLst/>
              <a:ahLst/>
              <a:cxnLst/>
              <a:rect l="l" t="t" r="r" b="b"/>
              <a:pathLst>
                <a:path w="1717435" h="531265" extrusionOk="0">
                  <a:moveTo>
                    <a:pt x="28958" y="170931"/>
                  </a:moveTo>
                  <a:lnTo>
                    <a:pt x="1717435" y="0"/>
                  </a:lnTo>
                  <a:lnTo>
                    <a:pt x="1717435" y="531265"/>
                  </a:lnTo>
                  <a:lnTo>
                    <a:pt x="0" y="358762"/>
                  </a:lnTo>
                  <a:cubicBezTo>
                    <a:pt x="1101" y="232482"/>
                    <a:pt x="27857" y="297211"/>
                    <a:pt x="28958" y="1709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585;p13">
              <a:extLst>
                <a:ext uri="{FF2B5EF4-FFF2-40B4-BE49-F238E27FC236}">
                  <a16:creationId xmlns:a16="http://schemas.microsoft.com/office/drawing/2014/main" id="{CD3FE8AA-F9CF-7B7F-C809-674E00051C11}"/>
                </a:ext>
              </a:extLst>
            </p:cNvPr>
            <p:cNvSpPr/>
            <p:nvPr/>
          </p:nvSpPr>
          <p:spPr>
            <a:xfrm rot="-6300000">
              <a:off x="5653483" y="3058704"/>
              <a:ext cx="517431" cy="517431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" name="Google Shape;586;p13">
            <a:extLst>
              <a:ext uri="{FF2B5EF4-FFF2-40B4-BE49-F238E27FC236}">
                <a16:creationId xmlns:a16="http://schemas.microsoft.com/office/drawing/2014/main" id="{19930775-EC71-ADA4-5608-5E3368745A60}"/>
              </a:ext>
            </a:extLst>
          </p:cNvPr>
          <p:cNvSpPr/>
          <p:nvPr/>
        </p:nvSpPr>
        <p:spPr>
          <a:xfrm>
            <a:off x="5231674" y="2228547"/>
            <a:ext cx="1720287" cy="1720287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588;p13">
            <a:extLst>
              <a:ext uri="{FF2B5EF4-FFF2-40B4-BE49-F238E27FC236}">
                <a16:creationId xmlns:a16="http://schemas.microsoft.com/office/drawing/2014/main" id="{CBAD5BFB-C502-1C15-2274-C02587593FD3}"/>
              </a:ext>
            </a:extLst>
          </p:cNvPr>
          <p:cNvSpPr txBox="1"/>
          <p:nvPr/>
        </p:nvSpPr>
        <p:spPr>
          <a:xfrm>
            <a:off x="7912981" y="1634865"/>
            <a:ext cx="3744813" cy="1478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33"/>
              <a:buFont typeface="Arial"/>
              <a:buNone/>
            </a:pPr>
            <a:r>
              <a:rPr lang="vi-VN" sz="2000" b="0" i="0" u="none" strike="noStrike">
                <a:solidFill>
                  <a:srgbClr val="1B1B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Website có thể hoạt động offline bởi toàn bộ mọi thứ đều được tải về trình duyệt</a:t>
            </a:r>
            <a:endParaRPr lang="en-US" sz="2000" i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Google Shape;589;p13">
            <a:extLst>
              <a:ext uri="{FF2B5EF4-FFF2-40B4-BE49-F238E27FC236}">
                <a16:creationId xmlns:a16="http://schemas.microsoft.com/office/drawing/2014/main" id="{D3154625-67B2-95F8-45CE-06762A598E17}"/>
              </a:ext>
            </a:extLst>
          </p:cNvPr>
          <p:cNvSpPr txBox="1"/>
          <p:nvPr/>
        </p:nvSpPr>
        <p:spPr>
          <a:xfrm>
            <a:off x="8009383" y="1248397"/>
            <a:ext cx="3541768" cy="32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67"/>
              <a:buFont typeface="Arial"/>
              <a:buNone/>
            </a:pPr>
            <a:r>
              <a:rPr lang="vi-VN" sz="2000" b="1">
                <a:solidFill>
                  <a:srgbClr val="3F3F3F"/>
                </a:solidFill>
                <a:latin typeface="Aleo"/>
                <a:ea typeface="Aleo"/>
                <a:cs typeface="Aleo"/>
                <a:sym typeface="Aleo"/>
              </a:rPr>
              <a:t>Ưu điểm 2</a:t>
            </a:r>
            <a:endParaRPr lang="vi-VN" sz="2000"/>
          </a:p>
        </p:txBody>
      </p:sp>
      <p:sp>
        <p:nvSpPr>
          <p:cNvPr id="49" name="Google Shape;590;p13">
            <a:extLst>
              <a:ext uri="{FF2B5EF4-FFF2-40B4-BE49-F238E27FC236}">
                <a16:creationId xmlns:a16="http://schemas.microsoft.com/office/drawing/2014/main" id="{0FDDD488-8B87-E0AF-6790-A23B5D75EC31}"/>
              </a:ext>
            </a:extLst>
          </p:cNvPr>
          <p:cNvSpPr txBox="1"/>
          <p:nvPr/>
        </p:nvSpPr>
        <p:spPr>
          <a:xfrm>
            <a:off x="8369789" y="4164947"/>
            <a:ext cx="2820956" cy="18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rtl="0" fontAlgn="base">
              <a:spcBef>
                <a:spcPts val="1400"/>
              </a:spcBef>
              <a:spcAft>
                <a:spcPts val="700"/>
              </a:spcAft>
            </a:pPr>
            <a:r>
              <a:rPr lang="en-US" sz="2000" b="0" i="0" u="none" strike="noStrike">
                <a:solidFill>
                  <a:srgbClr val="1B1B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Tận dụng tài nguyên ở client nên không cần server quá mạnh, có thể lấy các file static mà không cần vào </a:t>
            </a:r>
            <a:r>
              <a:rPr lang="vi-VN" sz="2000" b="0" i="0" u="none" strike="noStrike">
                <a:solidFill>
                  <a:srgbClr val="1B1B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server</a:t>
            </a:r>
            <a:endParaRPr lang="en-US" sz="2000" b="0" i="1" u="none" strike="noStrike">
              <a:solidFill>
                <a:srgbClr val="1B1B1B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Google Shape;591;p13">
            <a:extLst>
              <a:ext uri="{FF2B5EF4-FFF2-40B4-BE49-F238E27FC236}">
                <a16:creationId xmlns:a16="http://schemas.microsoft.com/office/drawing/2014/main" id="{EC5897BC-181D-21DC-0623-DE66DAF10BD2}"/>
              </a:ext>
            </a:extLst>
          </p:cNvPr>
          <p:cNvSpPr txBox="1"/>
          <p:nvPr/>
        </p:nvSpPr>
        <p:spPr>
          <a:xfrm>
            <a:off x="7633565" y="3937376"/>
            <a:ext cx="3541768" cy="32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67"/>
              <a:buFont typeface="Arial"/>
              <a:buNone/>
            </a:pPr>
            <a:r>
              <a:rPr lang="vi-VN" sz="1800" b="1">
                <a:solidFill>
                  <a:srgbClr val="3F3F3F"/>
                </a:solidFill>
                <a:latin typeface="Aleo"/>
                <a:ea typeface="Aleo"/>
                <a:cs typeface="Aleo"/>
                <a:sym typeface="Aleo"/>
              </a:rPr>
              <a:t>Ưu điểm 4</a:t>
            </a:r>
            <a:endParaRPr lang="vi-VN" sz="1800"/>
          </a:p>
        </p:txBody>
      </p:sp>
      <p:sp>
        <p:nvSpPr>
          <p:cNvPr id="51" name="Google Shape;592;p13">
            <a:extLst>
              <a:ext uri="{FF2B5EF4-FFF2-40B4-BE49-F238E27FC236}">
                <a16:creationId xmlns:a16="http://schemas.microsoft.com/office/drawing/2014/main" id="{4755B164-1357-522C-454E-2D9F9A72E73C}"/>
              </a:ext>
            </a:extLst>
          </p:cNvPr>
          <p:cNvSpPr txBox="1"/>
          <p:nvPr/>
        </p:nvSpPr>
        <p:spPr>
          <a:xfrm>
            <a:off x="794130" y="1711875"/>
            <a:ext cx="3131222" cy="1182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33"/>
              <a:buFont typeface="Arial"/>
              <a:buNone/>
            </a:pPr>
            <a:r>
              <a:rPr lang="vi-VN" sz="2000" b="0" i="0" u="none" strike="noStrike">
                <a:solidFill>
                  <a:srgbClr val="1B1B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Tốc độ ứng dụng web nhanh bởi code c# được biên dịch với WebAssembly</a:t>
            </a:r>
            <a:endParaRPr lang="en-US" sz="2000" i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Google Shape;593;p13">
            <a:extLst>
              <a:ext uri="{FF2B5EF4-FFF2-40B4-BE49-F238E27FC236}">
                <a16:creationId xmlns:a16="http://schemas.microsoft.com/office/drawing/2014/main" id="{3B4419BA-3899-0514-357C-09F74BE80631}"/>
              </a:ext>
            </a:extLst>
          </p:cNvPr>
          <p:cNvSpPr txBox="1"/>
          <p:nvPr/>
        </p:nvSpPr>
        <p:spPr>
          <a:xfrm>
            <a:off x="604933" y="1299388"/>
            <a:ext cx="3541768" cy="32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67"/>
              <a:buFont typeface="Arial"/>
              <a:buNone/>
            </a:pPr>
            <a:r>
              <a:rPr lang="vi-VN" sz="2000" b="1">
                <a:solidFill>
                  <a:srgbClr val="3F3F3F"/>
                </a:solidFill>
                <a:latin typeface="Aleo"/>
                <a:ea typeface="Aleo"/>
                <a:cs typeface="Aleo"/>
                <a:sym typeface="Aleo"/>
              </a:rPr>
              <a:t>Ưu điểm 1</a:t>
            </a:r>
            <a:endParaRPr sz="2000"/>
          </a:p>
        </p:txBody>
      </p:sp>
      <p:sp>
        <p:nvSpPr>
          <p:cNvPr id="53" name="Google Shape;594;p13">
            <a:extLst>
              <a:ext uri="{FF2B5EF4-FFF2-40B4-BE49-F238E27FC236}">
                <a16:creationId xmlns:a16="http://schemas.microsoft.com/office/drawing/2014/main" id="{642E82AB-1BC3-BB4B-3FD4-C4C5FB6CEB06}"/>
              </a:ext>
            </a:extLst>
          </p:cNvPr>
          <p:cNvSpPr txBox="1"/>
          <p:nvPr/>
        </p:nvSpPr>
        <p:spPr>
          <a:xfrm>
            <a:off x="764815" y="3518838"/>
            <a:ext cx="3137600" cy="1584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rtl="0" fontAlgn="base">
              <a:spcBef>
                <a:spcPts val="1400"/>
              </a:spcBef>
              <a:spcAft>
                <a:spcPts val="700"/>
              </a:spcAft>
            </a:pPr>
            <a:r>
              <a:rPr lang="en-US" sz="2000" b="0" i="0" u="none" strike="noStrike" dirty="0" err="1">
                <a:solidFill>
                  <a:srgbClr val="1B1B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Hỗ</a:t>
            </a:r>
            <a:r>
              <a:rPr lang="en-US" sz="2000" b="0" i="0" u="none" strike="noStrike" dirty="0">
                <a:solidFill>
                  <a:srgbClr val="1B1B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u="none" strike="noStrike" dirty="0" err="1">
                <a:solidFill>
                  <a:srgbClr val="1B1B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trợ</a:t>
            </a:r>
            <a:r>
              <a:rPr lang="en-US" sz="2000" b="0" i="0" u="none" strike="noStrike" dirty="0">
                <a:solidFill>
                  <a:srgbClr val="1B1B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u="none" strike="noStrike" dirty="0" err="1">
                <a:solidFill>
                  <a:srgbClr val="1B1B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hầu</a:t>
            </a:r>
            <a:r>
              <a:rPr lang="en-US" sz="2000" b="0" i="0" u="none" strike="noStrike" dirty="0">
                <a:solidFill>
                  <a:srgbClr val="1B1B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u="none" strike="noStrike" dirty="0" err="1">
                <a:solidFill>
                  <a:srgbClr val="1B1B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hết</a:t>
            </a:r>
            <a:r>
              <a:rPr lang="en-US" sz="2000" b="0" i="0" u="none" strike="noStrike" dirty="0">
                <a:solidFill>
                  <a:srgbClr val="1B1B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u="none" strike="noStrike" dirty="0" err="1">
                <a:solidFill>
                  <a:srgbClr val="1B1B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000" b="0" i="0" u="none" strike="noStrike" dirty="0">
                <a:solidFill>
                  <a:srgbClr val="1B1B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u="none" strike="noStrike" dirty="0" err="1">
                <a:solidFill>
                  <a:srgbClr val="1B1B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trình</a:t>
            </a:r>
            <a:r>
              <a:rPr lang="en-US" sz="2000" b="0" i="0" u="none" strike="noStrike" dirty="0">
                <a:solidFill>
                  <a:srgbClr val="1B1B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u="none" strike="noStrike" dirty="0" err="1">
                <a:solidFill>
                  <a:srgbClr val="1B1B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duyệt</a:t>
            </a:r>
            <a:r>
              <a:rPr lang="en-US" sz="2000" b="0" i="0" u="none" strike="noStrike" dirty="0">
                <a:solidFill>
                  <a:srgbClr val="1B1B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u="none" strike="noStrike" dirty="0" err="1">
                <a:solidFill>
                  <a:srgbClr val="1B1B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en-US" sz="2000" b="0" i="0" u="none" strike="noStrike" dirty="0">
                <a:solidFill>
                  <a:srgbClr val="1B1B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u="none" strike="noStrike" dirty="0" err="1">
                <a:solidFill>
                  <a:srgbClr val="1B1B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đại</a:t>
            </a:r>
            <a:r>
              <a:rPr lang="en-US" sz="2000" b="0" i="0" u="none" strike="noStrike" dirty="0">
                <a:solidFill>
                  <a:srgbClr val="1B1B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000" b="0" i="0" u="none" strike="noStrike" dirty="0" err="1">
                <a:solidFill>
                  <a:srgbClr val="1B1B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trừ</a:t>
            </a:r>
            <a:r>
              <a:rPr lang="en-US" sz="2000" b="0" i="0" u="none" strike="noStrike" dirty="0">
                <a:solidFill>
                  <a:srgbClr val="1B1B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internet explorer) </a:t>
            </a:r>
            <a:r>
              <a:rPr lang="en-US" sz="2000" b="0" i="0" u="none" strike="noStrike" dirty="0" err="1">
                <a:solidFill>
                  <a:srgbClr val="1B1B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mà</a:t>
            </a:r>
            <a:r>
              <a:rPr lang="en-US" sz="2000" b="0" i="0" u="none" strike="noStrike" dirty="0">
                <a:solidFill>
                  <a:srgbClr val="1B1B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u="none" strike="noStrike" dirty="0" err="1">
                <a:solidFill>
                  <a:srgbClr val="1B1B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000" b="0" i="0" u="none" strike="noStrike" dirty="0">
                <a:solidFill>
                  <a:srgbClr val="1B1B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u="none" strike="noStrike" dirty="0" err="1">
                <a:solidFill>
                  <a:srgbClr val="1B1B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cần</a:t>
            </a:r>
            <a:r>
              <a:rPr lang="en-US" sz="2000" b="0" i="0" u="none" strike="noStrike" dirty="0">
                <a:solidFill>
                  <a:srgbClr val="1B1B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u="none" strike="noStrike" dirty="0" err="1">
                <a:solidFill>
                  <a:srgbClr val="1B1B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cài</a:t>
            </a:r>
            <a:r>
              <a:rPr lang="en-US" sz="2000" b="0" i="0" u="none" strike="noStrike" dirty="0">
                <a:solidFill>
                  <a:srgbClr val="1B1B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u="none" strike="noStrike" dirty="0" err="1">
                <a:solidFill>
                  <a:srgbClr val="1B1B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thêm</a:t>
            </a:r>
            <a:r>
              <a:rPr lang="en-US" sz="2000" b="0" i="0" u="none" strike="noStrike" dirty="0">
                <a:solidFill>
                  <a:srgbClr val="1B1B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0" u="none" strike="noStrike" dirty="0" err="1">
                <a:solidFill>
                  <a:srgbClr val="1B1B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bất</a:t>
            </a:r>
            <a:r>
              <a:rPr lang="en-US" sz="2000" i="0" u="none" strike="noStrike" dirty="0">
                <a:solidFill>
                  <a:srgbClr val="1B1B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u="none" strike="noStrike" dirty="0" err="1">
                <a:solidFill>
                  <a:srgbClr val="1B1B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kỳ</a:t>
            </a:r>
            <a:r>
              <a:rPr lang="en-US" sz="2000" b="0" i="0" u="none" strike="noStrike" dirty="0">
                <a:solidFill>
                  <a:srgbClr val="1B1B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plugin </a:t>
            </a:r>
            <a:r>
              <a:rPr lang="en-US" sz="2000" b="0" i="0" u="none" strike="noStrike" dirty="0" err="1">
                <a:solidFill>
                  <a:srgbClr val="1B1B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nào</a:t>
            </a:r>
          </a:p>
        </p:txBody>
      </p:sp>
      <p:sp>
        <p:nvSpPr>
          <p:cNvPr id="54" name="Google Shape;595;p13">
            <a:extLst>
              <a:ext uri="{FF2B5EF4-FFF2-40B4-BE49-F238E27FC236}">
                <a16:creationId xmlns:a16="http://schemas.microsoft.com/office/drawing/2014/main" id="{3F705864-B3D3-0B50-12CA-23DCB907B78F}"/>
              </a:ext>
            </a:extLst>
          </p:cNvPr>
          <p:cNvSpPr txBox="1"/>
          <p:nvPr/>
        </p:nvSpPr>
        <p:spPr>
          <a:xfrm>
            <a:off x="561261" y="3196152"/>
            <a:ext cx="3541768" cy="32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67"/>
              <a:buFont typeface="Arial"/>
              <a:buNone/>
            </a:pPr>
            <a:r>
              <a:rPr lang="vi-VN" sz="2000" b="1">
                <a:solidFill>
                  <a:srgbClr val="3F3F3F"/>
                </a:solidFill>
                <a:latin typeface="Aleo"/>
                <a:ea typeface="Aleo"/>
                <a:cs typeface="Aleo"/>
                <a:sym typeface="Aleo"/>
              </a:rPr>
              <a:t>Ưu điểm 3</a:t>
            </a:r>
            <a:endParaRPr lang="vi-VN" sz="2000"/>
          </a:p>
        </p:txBody>
      </p:sp>
      <p:sp>
        <p:nvSpPr>
          <p:cNvPr id="55" name="Google Shape;596;p13">
            <a:extLst>
              <a:ext uri="{FF2B5EF4-FFF2-40B4-BE49-F238E27FC236}">
                <a16:creationId xmlns:a16="http://schemas.microsoft.com/office/drawing/2014/main" id="{D521681E-D521-8EE6-EE84-DB3390170767}"/>
              </a:ext>
            </a:extLst>
          </p:cNvPr>
          <p:cNvSpPr/>
          <p:nvPr/>
        </p:nvSpPr>
        <p:spPr>
          <a:xfrm>
            <a:off x="5407042" y="2403915"/>
            <a:ext cx="1369551" cy="1369551"/>
          </a:xfrm>
          <a:prstGeom prst="ellipse">
            <a:avLst/>
          </a:prstGeom>
          <a:noFill/>
          <a:ln w="381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4;p13">
            <a:extLst>
              <a:ext uri="{FF2B5EF4-FFF2-40B4-BE49-F238E27FC236}">
                <a16:creationId xmlns:a16="http://schemas.microsoft.com/office/drawing/2014/main" id="{1874C552-DB2F-90D2-BB39-23504A5C7ED9}"/>
              </a:ext>
            </a:extLst>
          </p:cNvPr>
          <p:cNvSpPr txBox="1"/>
          <p:nvPr/>
        </p:nvSpPr>
        <p:spPr>
          <a:xfrm>
            <a:off x="3376329" y="5401862"/>
            <a:ext cx="2990621" cy="876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rtl="0" fontAlgn="base">
              <a:spcBef>
                <a:spcPts val="1400"/>
              </a:spcBef>
              <a:spcAft>
                <a:spcPts val="700"/>
              </a:spcAft>
            </a:pPr>
            <a:r>
              <a:rPr lang="en-US" sz="2000" b="0" i="0" u="none" strike="noStrike">
                <a:solidFill>
                  <a:srgbClr val="1B1B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Server không cần cài</a:t>
            </a:r>
            <a:r>
              <a:rPr lang="vi-VN" sz="2000" b="0" i="0" u="none" strike="noStrike">
                <a:solidFill>
                  <a:srgbClr val="1B1B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nhiều thư viện</a:t>
            </a:r>
            <a:r>
              <a:rPr lang="en-US" sz="2000" b="0" i="0" u="none" strike="noStrike">
                <a:solidFill>
                  <a:srgbClr val="1B1B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.net core</a:t>
            </a:r>
          </a:p>
        </p:txBody>
      </p:sp>
      <p:sp>
        <p:nvSpPr>
          <p:cNvPr id="60" name="Google Shape;595;p13">
            <a:extLst>
              <a:ext uri="{FF2B5EF4-FFF2-40B4-BE49-F238E27FC236}">
                <a16:creationId xmlns:a16="http://schemas.microsoft.com/office/drawing/2014/main" id="{E9E87570-DDAD-08C4-459A-876B79EA1ED5}"/>
              </a:ext>
            </a:extLst>
          </p:cNvPr>
          <p:cNvSpPr txBox="1"/>
          <p:nvPr/>
        </p:nvSpPr>
        <p:spPr>
          <a:xfrm>
            <a:off x="3100756" y="5176439"/>
            <a:ext cx="3541768" cy="32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67"/>
              <a:buFont typeface="Arial"/>
              <a:buNone/>
            </a:pPr>
            <a:r>
              <a:rPr lang="vi-VN" sz="2000" b="1">
                <a:solidFill>
                  <a:srgbClr val="3F3F3F"/>
                </a:solidFill>
                <a:latin typeface="Aleo"/>
                <a:ea typeface="Aleo"/>
                <a:cs typeface="Aleo"/>
                <a:sym typeface="Aleo"/>
              </a:rPr>
              <a:t>Ưu điểm 5</a:t>
            </a:r>
            <a:endParaRPr lang="vi-VN" sz="2000"/>
          </a:p>
        </p:txBody>
      </p:sp>
      <p:pic>
        <p:nvPicPr>
          <p:cNvPr id="4" name="Graphic 3" descr="Monitor with solid fill">
            <a:extLst>
              <a:ext uri="{FF2B5EF4-FFF2-40B4-BE49-F238E27FC236}">
                <a16:creationId xmlns:a16="http://schemas.microsoft.com/office/drawing/2014/main" id="{33AD4C98-F257-0D7B-6177-6C1F091B5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1369" y="26314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593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83;p13">
            <a:extLst>
              <a:ext uri="{FF2B5EF4-FFF2-40B4-BE49-F238E27FC236}">
                <a16:creationId xmlns:a16="http://schemas.microsoft.com/office/drawing/2014/main" id="{0B321146-16CB-C0C0-1577-B9384987EA5B}"/>
              </a:ext>
            </a:extLst>
          </p:cNvPr>
          <p:cNvGrpSpPr/>
          <p:nvPr/>
        </p:nvGrpSpPr>
        <p:grpSpPr>
          <a:xfrm rot="6286264">
            <a:off x="4729549" y="3496599"/>
            <a:ext cx="1947861" cy="819830"/>
            <a:chOff x="4710018" y="2961262"/>
            <a:chExt cx="1460896" cy="614873"/>
          </a:xfrm>
          <a:solidFill>
            <a:schemeClr val="accent2">
              <a:lumMod val="75000"/>
            </a:schemeClr>
          </a:solidFill>
        </p:grpSpPr>
        <p:sp>
          <p:nvSpPr>
            <p:cNvPr id="57" name="Google Shape;584;p13">
              <a:extLst>
                <a:ext uri="{FF2B5EF4-FFF2-40B4-BE49-F238E27FC236}">
                  <a16:creationId xmlns:a16="http://schemas.microsoft.com/office/drawing/2014/main" id="{7F9DD629-A51E-4BF2-F463-CE92BB51B63F}"/>
                </a:ext>
              </a:extLst>
            </p:cNvPr>
            <p:cNvSpPr/>
            <p:nvPr/>
          </p:nvSpPr>
          <p:spPr>
            <a:xfrm rot="900000">
              <a:off x="4710018" y="2961262"/>
              <a:ext cx="1377527" cy="426119"/>
            </a:xfrm>
            <a:custGeom>
              <a:avLst/>
              <a:gdLst/>
              <a:ahLst/>
              <a:cxnLst/>
              <a:rect l="l" t="t" r="r" b="b"/>
              <a:pathLst>
                <a:path w="1717435" h="531265" extrusionOk="0">
                  <a:moveTo>
                    <a:pt x="28958" y="170931"/>
                  </a:moveTo>
                  <a:lnTo>
                    <a:pt x="1717435" y="0"/>
                  </a:lnTo>
                  <a:lnTo>
                    <a:pt x="1717435" y="531265"/>
                  </a:lnTo>
                  <a:lnTo>
                    <a:pt x="0" y="358762"/>
                  </a:lnTo>
                  <a:cubicBezTo>
                    <a:pt x="1101" y="232482"/>
                    <a:pt x="27857" y="297211"/>
                    <a:pt x="28958" y="1709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5;p13">
              <a:extLst>
                <a:ext uri="{FF2B5EF4-FFF2-40B4-BE49-F238E27FC236}">
                  <a16:creationId xmlns:a16="http://schemas.microsoft.com/office/drawing/2014/main" id="{B6C0AB6E-94B6-E739-CB3A-983B4807B0AE}"/>
                </a:ext>
              </a:extLst>
            </p:cNvPr>
            <p:cNvSpPr/>
            <p:nvPr/>
          </p:nvSpPr>
          <p:spPr>
            <a:xfrm rot="-6300000">
              <a:off x="5653483" y="3058704"/>
              <a:ext cx="517431" cy="517431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876933CA-EEBA-ED08-C18D-612B277196C9}"/>
              </a:ext>
            </a:extLst>
          </p:cNvPr>
          <p:cNvSpPr/>
          <p:nvPr/>
        </p:nvSpPr>
        <p:spPr>
          <a:xfrm>
            <a:off x="9834" y="151581"/>
            <a:ext cx="2349907" cy="580103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b="1">
                <a:latin typeface="Arial" panose="020B0604020202020204" pitchFamily="34" charset="0"/>
                <a:cs typeface="Arial" panose="020B0604020202020204" pitchFamily="34" charset="0"/>
              </a:rPr>
              <a:t>Mô hình hoạt động</a:t>
            </a:r>
            <a:endParaRPr 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Google Shape;572;p13">
            <a:extLst>
              <a:ext uri="{FF2B5EF4-FFF2-40B4-BE49-F238E27FC236}">
                <a16:creationId xmlns:a16="http://schemas.microsoft.com/office/drawing/2014/main" id="{D507CC11-AC21-3BB8-E722-9BDFE1B58692}"/>
              </a:ext>
            </a:extLst>
          </p:cNvPr>
          <p:cNvSpPr txBox="1">
            <a:spLocks/>
          </p:cNvSpPr>
          <p:nvPr/>
        </p:nvSpPr>
        <p:spPr>
          <a:xfrm>
            <a:off x="1981200" y="361950"/>
            <a:ext cx="8229600" cy="413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rgbClr val="595959"/>
              </a:buClr>
              <a:buSzPts val="2800"/>
            </a:pPr>
            <a:r>
              <a:rPr lang="vi-VN" sz="2000" b="1"/>
              <a:t>Blazor Assembly</a:t>
            </a:r>
            <a:endParaRPr lang="en-US" sz="2000" b="1"/>
          </a:p>
        </p:txBody>
      </p:sp>
      <p:grpSp>
        <p:nvGrpSpPr>
          <p:cNvPr id="10" name="Google Shape;574;p13">
            <a:extLst>
              <a:ext uri="{FF2B5EF4-FFF2-40B4-BE49-F238E27FC236}">
                <a16:creationId xmlns:a16="http://schemas.microsoft.com/office/drawing/2014/main" id="{580D5C84-694B-AA3C-FDF6-DF35BA13070D}"/>
              </a:ext>
            </a:extLst>
          </p:cNvPr>
          <p:cNvGrpSpPr/>
          <p:nvPr/>
        </p:nvGrpSpPr>
        <p:grpSpPr>
          <a:xfrm rot="10133572">
            <a:off x="4173675" y="2933026"/>
            <a:ext cx="2112291" cy="942432"/>
            <a:chOff x="3052649" y="2163745"/>
            <a:chExt cx="1975129" cy="88123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2" name="Google Shape;575;p13">
              <a:extLst>
                <a:ext uri="{FF2B5EF4-FFF2-40B4-BE49-F238E27FC236}">
                  <a16:creationId xmlns:a16="http://schemas.microsoft.com/office/drawing/2014/main" id="{506BD37D-44A3-8F6C-54C4-AFDF123CCFAA}"/>
                </a:ext>
              </a:extLst>
            </p:cNvPr>
            <p:cNvSpPr/>
            <p:nvPr/>
          </p:nvSpPr>
          <p:spPr>
            <a:xfrm>
              <a:off x="3052649" y="2344066"/>
              <a:ext cx="1723397" cy="531265"/>
            </a:xfrm>
            <a:custGeom>
              <a:avLst/>
              <a:gdLst/>
              <a:ahLst/>
              <a:cxnLst/>
              <a:rect l="l" t="t" r="r" b="b"/>
              <a:pathLst>
                <a:path w="2050616" h="531265" extrusionOk="0">
                  <a:moveTo>
                    <a:pt x="292" y="151094"/>
                  </a:moveTo>
                  <a:lnTo>
                    <a:pt x="2050616" y="0"/>
                  </a:lnTo>
                  <a:lnTo>
                    <a:pt x="2050616" y="531265"/>
                  </a:lnTo>
                  <a:lnTo>
                    <a:pt x="531" y="447895"/>
                  </a:lnTo>
                  <a:cubicBezTo>
                    <a:pt x="1632" y="321615"/>
                    <a:pt x="-809" y="277374"/>
                    <a:pt x="292" y="15109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576;p13">
              <a:extLst>
                <a:ext uri="{FF2B5EF4-FFF2-40B4-BE49-F238E27FC236}">
                  <a16:creationId xmlns:a16="http://schemas.microsoft.com/office/drawing/2014/main" id="{E24C1E6E-6372-1572-9357-322277FF1F8C}"/>
                </a:ext>
              </a:extLst>
            </p:cNvPr>
            <p:cNvSpPr/>
            <p:nvPr/>
          </p:nvSpPr>
          <p:spPr>
            <a:xfrm rot="-9000000">
              <a:off x="4264606" y="2281808"/>
              <a:ext cx="645109" cy="645108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" name="Google Shape;577;p13">
            <a:extLst>
              <a:ext uri="{FF2B5EF4-FFF2-40B4-BE49-F238E27FC236}">
                <a16:creationId xmlns:a16="http://schemas.microsoft.com/office/drawing/2014/main" id="{B5F37172-58BD-BB11-D8CD-B57924F6725C}"/>
              </a:ext>
            </a:extLst>
          </p:cNvPr>
          <p:cNvGrpSpPr/>
          <p:nvPr/>
        </p:nvGrpSpPr>
        <p:grpSpPr>
          <a:xfrm rot="11183781">
            <a:off x="4154931" y="1974481"/>
            <a:ext cx="2411798" cy="1217589"/>
            <a:chOff x="4420210" y="2721088"/>
            <a:chExt cx="1808849" cy="913192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26" name="Google Shape;578;p13">
              <a:extLst>
                <a:ext uri="{FF2B5EF4-FFF2-40B4-BE49-F238E27FC236}">
                  <a16:creationId xmlns:a16="http://schemas.microsoft.com/office/drawing/2014/main" id="{B265DC62-95C8-B776-0C63-ECDC01557A9A}"/>
                </a:ext>
              </a:extLst>
            </p:cNvPr>
            <p:cNvSpPr/>
            <p:nvPr/>
          </p:nvSpPr>
          <p:spPr>
            <a:xfrm rot="900000">
              <a:off x="4447332" y="2926677"/>
              <a:ext cx="1644766" cy="426119"/>
            </a:xfrm>
            <a:custGeom>
              <a:avLst/>
              <a:gdLst/>
              <a:ahLst/>
              <a:cxnLst/>
              <a:rect l="l" t="t" r="r" b="b"/>
              <a:pathLst>
                <a:path w="2050616" h="531265" extrusionOk="0">
                  <a:moveTo>
                    <a:pt x="292" y="151094"/>
                  </a:moveTo>
                  <a:lnTo>
                    <a:pt x="2050616" y="0"/>
                  </a:lnTo>
                  <a:lnTo>
                    <a:pt x="2050616" y="531265"/>
                  </a:lnTo>
                  <a:lnTo>
                    <a:pt x="531" y="447895"/>
                  </a:lnTo>
                  <a:cubicBezTo>
                    <a:pt x="1632" y="321615"/>
                    <a:pt x="-809" y="277374"/>
                    <a:pt x="292" y="15109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579;p13">
              <a:extLst>
                <a:ext uri="{FF2B5EF4-FFF2-40B4-BE49-F238E27FC236}">
                  <a16:creationId xmlns:a16="http://schemas.microsoft.com/office/drawing/2014/main" id="{A9F644ED-AC1C-291B-68AE-0A47F6EEFF00}"/>
                </a:ext>
              </a:extLst>
            </p:cNvPr>
            <p:cNvSpPr/>
            <p:nvPr/>
          </p:nvSpPr>
          <p:spPr>
            <a:xfrm rot="-6300000">
              <a:off x="5653483" y="3058704"/>
              <a:ext cx="517431" cy="517431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" name="Google Shape;580;p13">
            <a:extLst>
              <a:ext uri="{FF2B5EF4-FFF2-40B4-BE49-F238E27FC236}">
                <a16:creationId xmlns:a16="http://schemas.microsoft.com/office/drawing/2014/main" id="{024D71DF-548A-3A7F-C484-89071316FD84}"/>
              </a:ext>
            </a:extLst>
          </p:cNvPr>
          <p:cNvGrpSpPr/>
          <p:nvPr/>
        </p:nvGrpSpPr>
        <p:grpSpPr>
          <a:xfrm rot="20760324">
            <a:off x="5979798" y="2201912"/>
            <a:ext cx="1863031" cy="942432"/>
            <a:chOff x="3052647" y="2171773"/>
            <a:chExt cx="1742055" cy="881234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9" name="Google Shape;581;p13">
              <a:extLst>
                <a:ext uri="{FF2B5EF4-FFF2-40B4-BE49-F238E27FC236}">
                  <a16:creationId xmlns:a16="http://schemas.microsoft.com/office/drawing/2014/main" id="{38CD54EC-4517-4741-4572-98DF74F16C16}"/>
                </a:ext>
              </a:extLst>
            </p:cNvPr>
            <p:cNvSpPr/>
            <p:nvPr/>
          </p:nvSpPr>
          <p:spPr>
            <a:xfrm>
              <a:off x="3052647" y="2344064"/>
              <a:ext cx="1405814" cy="531265"/>
            </a:xfrm>
            <a:custGeom>
              <a:avLst/>
              <a:gdLst/>
              <a:ahLst/>
              <a:cxnLst/>
              <a:rect l="l" t="t" r="r" b="b"/>
              <a:pathLst>
                <a:path w="2050616" h="531265" extrusionOk="0">
                  <a:moveTo>
                    <a:pt x="292" y="151094"/>
                  </a:moveTo>
                  <a:lnTo>
                    <a:pt x="2050616" y="0"/>
                  </a:lnTo>
                  <a:lnTo>
                    <a:pt x="2050616" y="531265"/>
                  </a:lnTo>
                  <a:lnTo>
                    <a:pt x="531" y="447895"/>
                  </a:lnTo>
                  <a:cubicBezTo>
                    <a:pt x="1632" y="321615"/>
                    <a:pt x="-809" y="277374"/>
                    <a:pt x="292" y="15109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582;p13">
              <a:extLst>
                <a:ext uri="{FF2B5EF4-FFF2-40B4-BE49-F238E27FC236}">
                  <a16:creationId xmlns:a16="http://schemas.microsoft.com/office/drawing/2014/main" id="{ECA57A95-6C1B-1CB4-83F1-D1F40FED99F1}"/>
                </a:ext>
              </a:extLst>
            </p:cNvPr>
            <p:cNvSpPr/>
            <p:nvPr/>
          </p:nvSpPr>
          <p:spPr>
            <a:xfrm rot="-9000000">
              <a:off x="4031530" y="2289836"/>
              <a:ext cx="645109" cy="645108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" name="Google Shape;583;p13">
            <a:extLst>
              <a:ext uri="{FF2B5EF4-FFF2-40B4-BE49-F238E27FC236}">
                <a16:creationId xmlns:a16="http://schemas.microsoft.com/office/drawing/2014/main" id="{8478C897-0101-6E69-6263-70F6E4E38750}"/>
              </a:ext>
            </a:extLst>
          </p:cNvPr>
          <p:cNvGrpSpPr/>
          <p:nvPr/>
        </p:nvGrpSpPr>
        <p:grpSpPr>
          <a:xfrm>
            <a:off x="5941762" y="2950130"/>
            <a:ext cx="2067621" cy="1125367"/>
            <a:chOff x="4678343" y="2790255"/>
            <a:chExt cx="1550716" cy="84402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4" name="Google Shape;584;p13">
              <a:extLst>
                <a:ext uri="{FF2B5EF4-FFF2-40B4-BE49-F238E27FC236}">
                  <a16:creationId xmlns:a16="http://schemas.microsoft.com/office/drawing/2014/main" id="{D7CDE412-08C2-898F-3696-DC5F494408DB}"/>
                </a:ext>
              </a:extLst>
            </p:cNvPr>
            <p:cNvSpPr/>
            <p:nvPr/>
          </p:nvSpPr>
          <p:spPr>
            <a:xfrm rot="900000">
              <a:off x="4710018" y="2961260"/>
              <a:ext cx="1377527" cy="426119"/>
            </a:xfrm>
            <a:custGeom>
              <a:avLst/>
              <a:gdLst/>
              <a:ahLst/>
              <a:cxnLst/>
              <a:rect l="l" t="t" r="r" b="b"/>
              <a:pathLst>
                <a:path w="1717435" h="531265" extrusionOk="0">
                  <a:moveTo>
                    <a:pt x="28958" y="170931"/>
                  </a:moveTo>
                  <a:lnTo>
                    <a:pt x="1717435" y="0"/>
                  </a:lnTo>
                  <a:lnTo>
                    <a:pt x="1717435" y="531265"/>
                  </a:lnTo>
                  <a:lnTo>
                    <a:pt x="0" y="358762"/>
                  </a:lnTo>
                  <a:cubicBezTo>
                    <a:pt x="1101" y="232482"/>
                    <a:pt x="27857" y="297211"/>
                    <a:pt x="28958" y="1709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585;p13">
              <a:extLst>
                <a:ext uri="{FF2B5EF4-FFF2-40B4-BE49-F238E27FC236}">
                  <a16:creationId xmlns:a16="http://schemas.microsoft.com/office/drawing/2014/main" id="{CD3FE8AA-F9CF-7B7F-C809-674E00051C11}"/>
                </a:ext>
              </a:extLst>
            </p:cNvPr>
            <p:cNvSpPr/>
            <p:nvPr/>
          </p:nvSpPr>
          <p:spPr>
            <a:xfrm rot="-6300000">
              <a:off x="5653483" y="3058704"/>
              <a:ext cx="517431" cy="517431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" name="Google Shape;586;p13">
            <a:extLst>
              <a:ext uri="{FF2B5EF4-FFF2-40B4-BE49-F238E27FC236}">
                <a16:creationId xmlns:a16="http://schemas.microsoft.com/office/drawing/2014/main" id="{19930775-EC71-ADA4-5608-5E3368745A60}"/>
              </a:ext>
            </a:extLst>
          </p:cNvPr>
          <p:cNvSpPr/>
          <p:nvPr/>
        </p:nvSpPr>
        <p:spPr>
          <a:xfrm>
            <a:off x="5231674" y="2228547"/>
            <a:ext cx="1720287" cy="172028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5715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588;p13">
            <a:extLst>
              <a:ext uri="{FF2B5EF4-FFF2-40B4-BE49-F238E27FC236}">
                <a16:creationId xmlns:a16="http://schemas.microsoft.com/office/drawing/2014/main" id="{CBAD5BFB-C502-1C15-2274-C02587593FD3}"/>
              </a:ext>
            </a:extLst>
          </p:cNvPr>
          <p:cNvSpPr txBox="1"/>
          <p:nvPr/>
        </p:nvSpPr>
        <p:spPr>
          <a:xfrm>
            <a:off x="7912981" y="1634864"/>
            <a:ext cx="3744813" cy="119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33"/>
              <a:buFont typeface="Arial"/>
              <a:buNone/>
            </a:pPr>
            <a:r>
              <a:rPr lang="en-US" sz="2000" b="0" i="0" u="none" strike="noStrike">
                <a:solidFill>
                  <a:srgbClr val="1B1B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Yêu cầu WebAssembly ở </a:t>
            </a:r>
            <a:r>
              <a:rPr lang="vi-VN" sz="2000">
                <a:solidFill>
                  <a:srgbClr val="1B1B1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vi-VN" sz="2000" b="0" i="0" u="none" strike="noStrike">
                <a:solidFill>
                  <a:srgbClr val="1B1B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rowser</a:t>
            </a:r>
            <a:r>
              <a:rPr lang="en-US" sz="2000" b="0" i="0" u="none" strike="noStrike">
                <a:solidFill>
                  <a:srgbClr val="1B1B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vi-VN" sz="2000" b="0" i="0" u="none" strike="noStrike">
                <a:solidFill>
                  <a:srgbClr val="1B1B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phần lớn </a:t>
            </a:r>
            <a:r>
              <a:rPr lang="en-US" sz="2000" b="0" i="0" u="none" strike="noStrike">
                <a:solidFill>
                  <a:srgbClr val="1B1B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 trình duyệt hiện </a:t>
            </a:r>
            <a:r>
              <a:rPr lang="vi-VN" sz="2000" b="0" i="0" u="none" strike="noStrike">
                <a:solidFill>
                  <a:srgbClr val="1B1B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tại</a:t>
            </a:r>
            <a:r>
              <a:rPr lang="en-US" sz="2000" b="0" i="0" u="none" strike="noStrike">
                <a:solidFill>
                  <a:srgbClr val="1B1B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đều hỗ </a:t>
            </a:r>
            <a:r>
              <a:rPr lang="vi-VN" sz="2000" b="0" i="0" u="none" strike="noStrike">
                <a:solidFill>
                  <a:srgbClr val="1B1B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trợ)</a:t>
            </a:r>
            <a:endParaRPr lang="en-US" sz="2000" i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Google Shape;589;p13">
            <a:extLst>
              <a:ext uri="{FF2B5EF4-FFF2-40B4-BE49-F238E27FC236}">
                <a16:creationId xmlns:a16="http://schemas.microsoft.com/office/drawing/2014/main" id="{D3154625-67B2-95F8-45CE-06762A598E17}"/>
              </a:ext>
            </a:extLst>
          </p:cNvPr>
          <p:cNvSpPr txBox="1"/>
          <p:nvPr/>
        </p:nvSpPr>
        <p:spPr>
          <a:xfrm>
            <a:off x="8009383" y="1272016"/>
            <a:ext cx="3541768" cy="32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67"/>
              <a:buFont typeface="Arial"/>
              <a:buNone/>
            </a:pPr>
            <a:r>
              <a:rPr lang="vi-VN" sz="2000" b="1">
                <a:solidFill>
                  <a:srgbClr val="3F3F3F"/>
                </a:solidFill>
                <a:latin typeface="Aleo"/>
                <a:ea typeface="Aleo"/>
                <a:cs typeface="Aleo"/>
                <a:sym typeface="Aleo"/>
              </a:rPr>
              <a:t>Nhược điểm 2</a:t>
            </a:r>
            <a:endParaRPr lang="vi-VN" sz="2000"/>
          </a:p>
        </p:txBody>
      </p:sp>
      <p:sp>
        <p:nvSpPr>
          <p:cNvPr id="49" name="Google Shape;590;p13">
            <a:extLst>
              <a:ext uri="{FF2B5EF4-FFF2-40B4-BE49-F238E27FC236}">
                <a16:creationId xmlns:a16="http://schemas.microsoft.com/office/drawing/2014/main" id="{0FDDD488-8B87-E0AF-6790-A23B5D75EC31}"/>
              </a:ext>
            </a:extLst>
          </p:cNvPr>
          <p:cNvSpPr txBox="1"/>
          <p:nvPr/>
        </p:nvSpPr>
        <p:spPr>
          <a:xfrm>
            <a:off x="8354377" y="4167535"/>
            <a:ext cx="3051042" cy="775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rtl="0" fontAlgn="base">
              <a:spcBef>
                <a:spcPts val="1400"/>
              </a:spcBef>
              <a:spcAft>
                <a:spcPts val="700"/>
              </a:spcAft>
            </a:pPr>
            <a:r>
              <a:rPr lang="vi-VN" sz="2000" b="0" i="0" u="none" strike="noStrike">
                <a:solidFill>
                  <a:srgbClr val="1B1B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Chưa hỗ trợ full debugging</a:t>
            </a:r>
            <a:endParaRPr lang="en-US" sz="2000" b="0" i="1" u="none" strike="noStrike">
              <a:solidFill>
                <a:srgbClr val="1B1B1B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Google Shape;591;p13">
            <a:extLst>
              <a:ext uri="{FF2B5EF4-FFF2-40B4-BE49-F238E27FC236}">
                <a16:creationId xmlns:a16="http://schemas.microsoft.com/office/drawing/2014/main" id="{EC5897BC-181D-21DC-0623-DE66DAF10BD2}"/>
              </a:ext>
            </a:extLst>
          </p:cNvPr>
          <p:cNvSpPr txBox="1"/>
          <p:nvPr/>
        </p:nvSpPr>
        <p:spPr>
          <a:xfrm>
            <a:off x="7633565" y="3937376"/>
            <a:ext cx="3541768" cy="32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67"/>
              <a:buFont typeface="Arial"/>
              <a:buNone/>
            </a:pPr>
            <a:r>
              <a:rPr lang="vi-VN" sz="1800" b="1">
                <a:solidFill>
                  <a:srgbClr val="3F3F3F"/>
                </a:solidFill>
                <a:latin typeface="Aleo"/>
                <a:ea typeface="Aleo"/>
                <a:cs typeface="Aleo"/>
                <a:sym typeface="Aleo"/>
              </a:rPr>
              <a:t>Nhược điểm 4</a:t>
            </a:r>
            <a:endParaRPr lang="vi-VN" sz="1800"/>
          </a:p>
        </p:txBody>
      </p:sp>
      <p:sp>
        <p:nvSpPr>
          <p:cNvPr id="51" name="Google Shape;592;p13">
            <a:extLst>
              <a:ext uri="{FF2B5EF4-FFF2-40B4-BE49-F238E27FC236}">
                <a16:creationId xmlns:a16="http://schemas.microsoft.com/office/drawing/2014/main" id="{4755B164-1357-522C-454E-2D9F9A72E73C}"/>
              </a:ext>
            </a:extLst>
          </p:cNvPr>
          <p:cNvSpPr txBox="1"/>
          <p:nvPr/>
        </p:nvSpPr>
        <p:spPr>
          <a:xfrm>
            <a:off x="590316" y="1757812"/>
            <a:ext cx="3541768" cy="871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rtl="0" fontAlgn="base">
              <a:spcBef>
                <a:spcPts val="1400"/>
              </a:spcBef>
              <a:spcAft>
                <a:spcPts val="700"/>
              </a:spcAft>
            </a:pPr>
            <a:r>
              <a:rPr lang="en-US" sz="2000" b="0" i="0" u="none" strike="noStrike">
                <a:solidFill>
                  <a:srgbClr val="1B1B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 chạy trên các trình duyệt cũ (internet explorer)</a:t>
            </a:r>
          </a:p>
        </p:txBody>
      </p:sp>
      <p:sp>
        <p:nvSpPr>
          <p:cNvPr id="52" name="Google Shape;593;p13">
            <a:extLst>
              <a:ext uri="{FF2B5EF4-FFF2-40B4-BE49-F238E27FC236}">
                <a16:creationId xmlns:a16="http://schemas.microsoft.com/office/drawing/2014/main" id="{3B4419BA-3899-0514-357C-09F74BE80631}"/>
              </a:ext>
            </a:extLst>
          </p:cNvPr>
          <p:cNvSpPr txBox="1"/>
          <p:nvPr/>
        </p:nvSpPr>
        <p:spPr>
          <a:xfrm>
            <a:off x="165032" y="1371184"/>
            <a:ext cx="3541768" cy="32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67"/>
              <a:buFont typeface="Arial"/>
              <a:buNone/>
            </a:pPr>
            <a:r>
              <a:rPr lang="vi-VN" sz="2000" b="1">
                <a:solidFill>
                  <a:srgbClr val="3F3F3F"/>
                </a:solidFill>
                <a:latin typeface="Aleo"/>
                <a:ea typeface="Aleo"/>
                <a:cs typeface="Aleo"/>
                <a:sym typeface="Aleo"/>
              </a:rPr>
              <a:t>Nhược điểm 1</a:t>
            </a:r>
            <a:endParaRPr sz="2000"/>
          </a:p>
        </p:txBody>
      </p:sp>
      <p:sp>
        <p:nvSpPr>
          <p:cNvPr id="53" name="Google Shape;594;p13">
            <a:extLst>
              <a:ext uri="{FF2B5EF4-FFF2-40B4-BE49-F238E27FC236}">
                <a16:creationId xmlns:a16="http://schemas.microsoft.com/office/drawing/2014/main" id="{642E82AB-1BC3-BB4B-3FD4-C4C5FB6CEB06}"/>
              </a:ext>
            </a:extLst>
          </p:cNvPr>
          <p:cNvSpPr txBox="1"/>
          <p:nvPr/>
        </p:nvSpPr>
        <p:spPr>
          <a:xfrm>
            <a:off x="861102" y="3811548"/>
            <a:ext cx="2820956" cy="1349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rtl="0" fontAlgn="base">
              <a:spcBef>
                <a:spcPts val="1400"/>
              </a:spcBef>
              <a:spcAft>
                <a:spcPts val="700"/>
              </a:spcAft>
            </a:pPr>
            <a:r>
              <a:rPr lang="vi-VN" sz="2000">
                <a:solidFill>
                  <a:srgbClr val="1B1B1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vi-VN" sz="2000" b="0" i="0" u="none" strike="noStrike">
                <a:solidFill>
                  <a:srgbClr val="1B1B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hời gian kết nối lần đầu chậm do có quá nhiều file, thư viện,... phải tải</a:t>
            </a:r>
            <a:endParaRPr lang="en-US" sz="2000" b="0" i="1" u="none" strike="noStrike">
              <a:solidFill>
                <a:srgbClr val="1B1B1B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Google Shape;595;p13">
            <a:extLst>
              <a:ext uri="{FF2B5EF4-FFF2-40B4-BE49-F238E27FC236}">
                <a16:creationId xmlns:a16="http://schemas.microsoft.com/office/drawing/2014/main" id="{3F705864-B3D3-0B50-12CA-23DCB907B78F}"/>
              </a:ext>
            </a:extLst>
          </p:cNvPr>
          <p:cNvSpPr txBox="1"/>
          <p:nvPr/>
        </p:nvSpPr>
        <p:spPr>
          <a:xfrm>
            <a:off x="492563" y="3346727"/>
            <a:ext cx="3541768" cy="32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67"/>
              <a:buFont typeface="Arial"/>
              <a:buNone/>
            </a:pPr>
            <a:r>
              <a:rPr lang="vi-VN" sz="2000" b="1">
                <a:solidFill>
                  <a:srgbClr val="3F3F3F"/>
                </a:solidFill>
                <a:latin typeface="Aleo"/>
                <a:ea typeface="Aleo"/>
                <a:cs typeface="Aleo"/>
                <a:sym typeface="Aleo"/>
              </a:rPr>
              <a:t>Nhược điểm 3</a:t>
            </a:r>
            <a:endParaRPr lang="vi-VN" sz="2000"/>
          </a:p>
        </p:txBody>
      </p:sp>
      <p:sp>
        <p:nvSpPr>
          <p:cNvPr id="55" name="Google Shape;596;p13">
            <a:extLst>
              <a:ext uri="{FF2B5EF4-FFF2-40B4-BE49-F238E27FC236}">
                <a16:creationId xmlns:a16="http://schemas.microsoft.com/office/drawing/2014/main" id="{D521681E-D521-8EE6-EE84-DB3390170767}"/>
              </a:ext>
            </a:extLst>
          </p:cNvPr>
          <p:cNvSpPr/>
          <p:nvPr/>
        </p:nvSpPr>
        <p:spPr>
          <a:xfrm>
            <a:off x="5407042" y="2403915"/>
            <a:ext cx="1369551" cy="1369551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4;p13">
            <a:extLst>
              <a:ext uri="{FF2B5EF4-FFF2-40B4-BE49-F238E27FC236}">
                <a16:creationId xmlns:a16="http://schemas.microsoft.com/office/drawing/2014/main" id="{1874C552-DB2F-90D2-BB39-23504A5C7ED9}"/>
              </a:ext>
            </a:extLst>
          </p:cNvPr>
          <p:cNvSpPr txBox="1"/>
          <p:nvPr/>
        </p:nvSpPr>
        <p:spPr>
          <a:xfrm>
            <a:off x="3100756" y="5459546"/>
            <a:ext cx="3541768" cy="119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33"/>
              <a:buFont typeface="Arial"/>
              <a:buNone/>
            </a:pPr>
            <a:r>
              <a:rPr lang="vi-VN" sz="2000" b="0" i="0" u="none" strike="noStrike">
                <a:solidFill>
                  <a:srgbClr val="1B1B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</a:t>
            </a:r>
            <a:r>
              <a:rPr lang="en-US" sz="2000" b="0" i="0" u="none" strike="noStrike">
                <a:solidFill>
                  <a:srgbClr val="1B1B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mọi thứ đều tải về client side nên vấn đề bảo mật cần </a:t>
            </a:r>
            <a:r>
              <a:rPr lang="vi-VN" sz="2000" b="0" i="0" u="none" strike="noStrike">
                <a:solidFill>
                  <a:srgbClr val="1B1B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phải đảm bảo kỹ hơn</a:t>
            </a:r>
            <a:endParaRPr sz="2000" i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Google Shape;595;p13">
            <a:extLst>
              <a:ext uri="{FF2B5EF4-FFF2-40B4-BE49-F238E27FC236}">
                <a16:creationId xmlns:a16="http://schemas.microsoft.com/office/drawing/2014/main" id="{E9E87570-DDAD-08C4-459A-876B79EA1ED5}"/>
              </a:ext>
            </a:extLst>
          </p:cNvPr>
          <p:cNvSpPr txBox="1"/>
          <p:nvPr/>
        </p:nvSpPr>
        <p:spPr>
          <a:xfrm>
            <a:off x="3076528" y="5109507"/>
            <a:ext cx="3541768" cy="32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67"/>
              <a:buFont typeface="Arial"/>
              <a:buNone/>
            </a:pPr>
            <a:r>
              <a:rPr lang="vi-VN" sz="2000" b="1">
                <a:solidFill>
                  <a:srgbClr val="3F3F3F"/>
                </a:solidFill>
                <a:latin typeface="Aleo"/>
                <a:ea typeface="Aleo"/>
                <a:cs typeface="Aleo"/>
                <a:sym typeface="Aleo"/>
              </a:rPr>
              <a:t>Nhược điểm 5</a:t>
            </a:r>
            <a:endParaRPr lang="vi-VN" sz="2000"/>
          </a:p>
        </p:txBody>
      </p:sp>
      <p:pic>
        <p:nvPicPr>
          <p:cNvPr id="6" name="Graphic 5" descr="Monitor with solid fill">
            <a:extLst>
              <a:ext uri="{FF2B5EF4-FFF2-40B4-BE49-F238E27FC236}">
                <a16:creationId xmlns:a16="http://schemas.microsoft.com/office/drawing/2014/main" id="{8F75856B-C9EF-9DEC-AF8A-D3BCDB229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6424" y="262783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033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876933CA-EEBA-ED08-C18D-612B277196C9}"/>
              </a:ext>
            </a:extLst>
          </p:cNvPr>
          <p:cNvSpPr/>
          <p:nvPr/>
        </p:nvSpPr>
        <p:spPr>
          <a:xfrm>
            <a:off x="9834" y="151581"/>
            <a:ext cx="2349907" cy="580103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b="1">
                <a:latin typeface="Arial" panose="020B0604020202020204" pitchFamily="34" charset="0"/>
                <a:cs typeface="Arial" panose="020B0604020202020204" pitchFamily="34" charset="0"/>
              </a:rPr>
              <a:t>Mô hình hoạt động</a:t>
            </a:r>
            <a:endParaRPr 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26D0C555-AE2C-1A97-38EA-EF23317EE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84" y="1538542"/>
            <a:ext cx="10601191" cy="408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572;p13">
            <a:extLst>
              <a:ext uri="{FF2B5EF4-FFF2-40B4-BE49-F238E27FC236}">
                <a16:creationId xmlns:a16="http://schemas.microsoft.com/office/drawing/2014/main" id="{674B8DAE-8F21-D7BE-5405-C41BCABFCF2D}"/>
              </a:ext>
            </a:extLst>
          </p:cNvPr>
          <p:cNvSpPr txBox="1">
            <a:spLocks/>
          </p:cNvSpPr>
          <p:nvPr/>
        </p:nvSpPr>
        <p:spPr>
          <a:xfrm>
            <a:off x="1981200" y="731684"/>
            <a:ext cx="8229600" cy="413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rgbClr val="595959"/>
              </a:buClr>
              <a:buSzPts val="2800"/>
            </a:pPr>
            <a:r>
              <a:rPr lang="vi-VN" sz="2000" b="1"/>
              <a:t>So sánh Blazor Assembly và Blazor Server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1727419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876933CA-EEBA-ED08-C18D-612B277196C9}"/>
              </a:ext>
            </a:extLst>
          </p:cNvPr>
          <p:cNvSpPr/>
          <p:nvPr/>
        </p:nvSpPr>
        <p:spPr>
          <a:xfrm>
            <a:off x="9834" y="151581"/>
            <a:ext cx="2349907" cy="580103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b="1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Google Shape;572;p13">
            <a:extLst>
              <a:ext uri="{FF2B5EF4-FFF2-40B4-BE49-F238E27FC236}">
                <a16:creationId xmlns:a16="http://schemas.microsoft.com/office/drawing/2014/main" id="{674B8DAE-8F21-D7BE-5405-C41BCABFCF2D}"/>
              </a:ext>
            </a:extLst>
          </p:cNvPr>
          <p:cNvSpPr txBox="1">
            <a:spLocks/>
          </p:cNvSpPr>
          <p:nvPr/>
        </p:nvSpPr>
        <p:spPr>
          <a:xfrm>
            <a:off x="1981200" y="731684"/>
            <a:ext cx="8229600" cy="413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rgbClr val="595959"/>
              </a:buClr>
              <a:buSzPts val="2800"/>
            </a:pPr>
            <a:r>
              <a:rPr lang="vi-VN" sz="2000" b="1"/>
              <a:t>1. Tạo project Blazor Server và Blazor Assembly cơ bản</a:t>
            </a:r>
            <a:endParaRPr lang="en-US" sz="2000" b="1"/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D74F427C-CB17-057A-C91C-614CEF9FD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014" y="1423988"/>
            <a:ext cx="9881972" cy="480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129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876933CA-EEBA-ED08-C18D-612B277196C9}"/>
              </a:ext>
            </a:extLst>
          </p:cNvPr>
          <p:cNvSpPr/>
          <p:nvPr/>
        </p:nvSpPr>
        <p:spPr>
          <a:xfrm>
            <a:off x="9834" y="151581"/>
            <a:ext cx="2349907" cy="580103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b="1">
                <a:latin typeface="Arial" panose="020B0604020202020204" pitchFamily="34" charset="0"/>
                <a:cs typeface="Arial" panose="020B0604020202020204" pitchFamily="34" charset="0"/>
              </a:rPr>
              <a:t>Blazor Project</a:t>
            </a:r>
            <a:endParaRPr 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8A1914-DC33-FADA-0DE4-9F0D72238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27" y="926836"/>
            <a:ext cx="4911213" cy="53657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71ABBD-AB99-2A0B-20CC-93D0A1A3E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270" y="975597"/>
            <a:ext cx="6292957" cy="490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887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876933CA-EEBA-ED08-C18D-612B277196C9}"/>
              </a:ext>
            </a:extLst>
          </p:cNvPr>
          <p:cNvSpPr/>
          <p:nvPr/>
        </p:nvSpPr>
        <p:spPr>
          <a:xfrm>
            <a:off x="9834" y="151581"/>
            <a:ext cx="2349907" cy="580103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b="1">
                <a:latin typeface="Arial" panose="020B0604020202020204" pitchFamily="34" charset="0"/>
                <a:cs typeface="Arial" panose="020B0604020202020204" pitchFamily="34" charset="0"/>
              </a:rPr>
              <a:t>Blazor Project</a:t>
            </a:r>
            <a:endParaRPr 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F16781-DA6A-5366-0762-C17AAF9BD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03" y="986247"/>
            <a:ext cx="4323457" cy="4885506"/>
          </a:xfrm>
          <a:prstGeom prst="rect">
            <a:avLst/>
          </a:prstGeom>
        </p:spPr>
      </p:pic>
      <p:sp>
        <p:nvSpPr>
          <p:cNvPr id="6" name="Google Shape;486;p11">
            <a:extLst>
              <a:ext uri="{FF2B5EF4-FFF2-40B4-BE49-F238E27FC236}">
                <a16:creationId xmlns:a16="http://schemas.microsoft.com/office/drawing/2014/main" id="{24773330-4FF5-123A-3011-4561B0CCD405}"/>
              </a:ext>
            </a:extLst>
          </p:cNvPr>
          <p:cNvSpPr txBox="1"/>
          <p:nvPr/>
        </p:nvSpPr>
        <p:spPr>
          <a:xfrm>
            <a:off x="1814873" y="6004069"/>
            <a:ext cx="1877451" cy="702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lnSpc>
                <a:spcPts val="1700"/>
              </a:lnSpc>
              <a:spcBef>
                <a:spcPts val="2000"/>
              </a:spcBef>
              <a:spcAft>
                <a:spcPts val="0"/>
              </a:spcAft>
            </a:pPr>
            <a:r>
              <a:rPr lang="vi-VN" sz="1800" b="1" i="0" u="none" strike="noStrike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Blazor Server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F286E7-9D46-BB98-01CB-251AA291A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241" y="986247"/>
            <a:ext cx="4335482" cy="4885506"/>
          </a:xfrm>
          <a:prstGeom prst="rect">
            <a:avLst/>
          </a:prstGeom>
        </p:spPr>
      </p:pic>
      <p:sp>
        <p:nvSpPr>
          <p:cNvPr id="9" name="Google Shape;486;p11">
            <a:extLst>
              <a:ext uri="{FF2B5EF4-FFF2-40B4-BE49-F238E27FC236}">
                <a16:creationId xmlns:a16="http://schemas.microsoft.com/office/drawing/2014/main" id="{3054548B-0D93-55D8-A6C4-2BB1D437813B}"/>
              </a:ext>
            </a:extLst>
          </p:cNvPr>
          <p:cNvSpPr txBox="1"/>
          <p:nvPr/>
        </p:nvSpPr>
        <p:spPr>
          <a:xfrm>
            <a:off x="7672256" y="6004069"/>
            <a:ext cx="1877451" cy="702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lnSpc>
                <a:spcPts val="1700"/>
              </a:lnSpc>
              <a:spcBef>
                <a:spcPts val="2000"/>
              </a:spcBef>
              <a:spcAft>
                <a:spcPts val="0"/>
              </a:spcAft>
            </a:pPr>
            <a:r>
              <a:rPr lang="vi-VN" sz="1800" b="1" i="0" u="none" strike="noStrike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Blazor WebAssembly</a:t>
            </a:r>
          </a:p>
        </p:txBody>
      </p:sp>
    </p:spTree>
    <p:extLst>
      <p:ext uri="{BB962C8B-B14F-4D97-AF65-F5344CB8AC3E}">
        <p14:creationId xmlns:p14="http://schemas.microsoft.com/office/powerpoint/2010/main" val="4052264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876933CA-EEBA-ED08-C18D-612B277196C9}"/>
              </a:ext>
            </a:extLst>
          </p:cNvPr>
          <p:cNvSpPr/>
          <p:nvPr/>
        </p:nvSpPr>
        <p:spPr>
          <a:xfrm>
            <a:off x="9834" y="151581"/>
            <a:ext cx="2349907" cy="580103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b="1">
                <a:latin typeface="Arial" panose="020B0604020202020204" pitchFamily="34" charset="0"/>
                <a:cs typeface="Arial" panose="020B0604020202020204" pitchFamily="34" charset="0"/>
              </a:rPr>
              <a:t>Blazor Project</a:t>
            </a:r>
            <a:endParaRPr 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CE97DC-102E-040A-01EB-3D881E683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76" y="1343966"/>
            <a:ext cx="10954047" cy="370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63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876933CA-EEBA-ED08-C18D-612B277196C9}"/>
              </a:ext>
            </a:extLst>
          </p:cNvPr>
          <p:cNvSpPr/>
          <p:nvPr/>
        </p:nvSpPr>
        <p:spPr>
          <a:xfrm>
            <a:off x="9834" y="151581"/>
            <a:ext cx="2349907" cy="580103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b="1">
                <a:latin typeface="Arial" panose="020B0604020202020204" pitchFamily="34" charset="0"/>
                <a:cs typeface="Arial" panose="020B0604020202020204" pitchFamily="34" charset="0"/>
              </a:rPr>
              <a:t>Blazor Project</a:t>
            </a:r>
            <a:endParaRPr 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762CA2-FBDA-5B10-1220-77725D6C4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82" y="963408"/>
            <a:ext cx="4060185" cy="4785605"/>
          </a:xfrm>
          <a:prstGeom prst="rect">
            <a:avLst/>
          </a:prstGeom>
        </p:spPr>
      </p:pic>
      <p:sp>
        <p:nvSpPr>
          <p:cNvPr id="4" name="Google Shape;486;p11">
            <a:extLst>
              <a:ext uri="{FF2B5EF4-FFF2-40B4-BE49-F238E27FC236}">
                <a16:creationId xmlns:a16="http://schemas.microsoft.com/office/drawing/2014/main" id="{16B23242-339A-12F9-C243-E1C44389740B}"/>
              </a:ext>
            </a:extLst>
          </p:cNvPr>
          <p:cNvSpPr txBox="1"/>
          <p:nvPr/>
        </p:nvSpPr>
        <p:spPr>
          <a:xfrm>
            <a:off x="1733851" y="5897401"/>
            <a:ext cx="1877451" cy="702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lnSpc>
                <a:spcPts val="1700"/>
              </a:lnSpc>
              <a:spcBef>
                <a:spcPts val="2000"/>
              </a:spcBef>
              <a:spcAft>
                <a:spcPts val="0"/>
              </a:spcAft>
            </a:pPr>
            <a:r>
              <a:rPr lang="vi-VN" sz="1800" b="1" i="0" u="none" strike="noStrike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Blazor Server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5E0138-7E33-48D1-EDD5-410A695CD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996" y="963407"/>
            <a:ext cx="4525702" cy="4768151"/>
          </a:xfrm>
          <a:prstGeom prst="rect">
            <a:avLst/>
          </a:prstGeom>
        </p:spPr>
      </p:pic>
      <p:sp>
        <p:nvSpPr>
          <p:cNvPr id="7" name="Google Shape;486;p11">
            <a:extLst>
              <a:ext uri="{FF2B5EF4-FFF2-40B4-BE49-F238E27FC236}">
                <a16:creationId xmlns:a16="http://schemas.microsoft.com/office/drawing/2014/main" id="{7E78E8AD-FBBD-1BCC-CAC5-59A19DCAC0C0}"/>
              </a:ext>
            </a:extLst>
          </p:cNvPr>
          <p:cNvSpPr txBox="1"/>
          <p:nvPr/>
        </p:nvSpPr>
        <p:spPr>
          <a:xfrm>
            <a:off x="7525852" y="5877331"/>
            <a:ext cx="2645990" cy="702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lnSpc>
                <a:spcPts val="1700"/>
              </a:lnSpc>
              <a:spcBef>
                <a:spcPts val="2000"/>
              </a:spcBef>
              <a:spcAft>
                <a:spcPts val="0"/>
              </a:spcAft>
            </a:pPr>
            <a:r>
              <a:rPr lang="vi-VN" sz="1800" b="1" i="0" u="none" strike="noStrike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Blazor</a:t>
            </a:r>
            <a:r>
              <a:rPr lang="en-US" sz="1800" b="1">
                <a:solidFill>
                  <a:srgbClr val="1B1B1B"/>
                </a:solidFill>
                <a:latin typeface="Arial" panose="020B0604020202020204" pitchFamily="34" charset="0"/>
              </a:rPr>
              <a:t> WebAssembly</a:t>
            </a:r>
            <a:endParaRPr lang="vi-VN" sz="1800" b="1" i="0" u="none" strike="noStrike">
              <a:solidFill>
                <a:srgbClr val="1B1B1B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7966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876933CA-EEBA-ED08-C18D-612B277196C9}"/>
              </a:ext>
            </a:extLst>
          </p:cNvPr>
          <p:cNvSpPr/>
          <p:nvPr/>
        </p:nvSpPr>
        <p:spPr>
          <a:xfrm>
            <a:off x="9834" y="151581"/>
            <a:ext cx="2349907" cy="580103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b="1">
                <a:latin typeface="Arial" panose="020B0604020202020204" pitchFamily="34" charset="0"/>
                <a:cs typeface="Arial" panose="020B0604020202020204" pitchFamily="34" charset="0"/>
              </a:rPr>
              <a:t>Blazor Project</a:t>
            </a:r>
            <a:endParaRPr 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E48326-9C17-2376-B32C-80CBA17F4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821" y="1005209"/>
            <a:ext cx="8562358" cy="484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1153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876933CA-EEBA-ED08-C18D-612B277196C9}"/>
              </a:ext>
            </a:extLst>
          </p:cNvPr>
          <p:cNvSpPr/>
          <p:nvPr/>
        </p:nvSpPr>
        <p:spPr>
          <a:xfrm>
            <a:off x="9834" y="151581"/>
            <a:ext cx="2349907" cy="580103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b="1">
                <a:latin typeface="Arial" panose="020B0604020202020204" pitchFamily="34" charset="0"/>
                <a:cs typeface="Arial" panose="020B0604020202020204" pitchFamily="34" charset="0"/>
              </a:rPr>
              <a:t>Blazor Project</a:t>
            </a:r>
            <a:endParaRPr 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7A2647E-97B9-6585-34C4-BE59F157D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234" y="430270"/>
            <a:ext cx="5433531" cy="599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241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365;p5">
            <a:extLst>
              <a:ext uri="{FF2B5EF4-FFF2-40B4-BE49-F238E27FC236}">
                <a16:creationId xmlns:a16="http://schemas.microsoft.com/office/drawing/2014/main" id="{E732EF95-55D7-7F68-9CAD-0F25591C8A6E}"/>
              </a:ext>
            </a:extLst>
          </p:cNvPr>
          <p:cNvSpPr/>
          <p:nvPr/>
        </p:nvSpPr>
        <p:spPr>
          <a:xfrm>
            <a:off x="13447" y="1"/>
            <a:ext cx="12192000" cy="5222848"/>
          </a:xfrm>
          <a:prstGeom prst="rect">
            <a:avLst/>
          </a:prstGeom>
          <a:gradFill>
            <a:gsLst>
              <a:gs pos="0">
                <a:srgbClr val="474B78">
                  <a:alpha val="86666"/>
                </a:srgbClr>
              </a:gs>
              <a:gs pos="73000">
                <a:srgbClr val="DA1F28">
                  <a:alpha val="80000"/>
                </a:srgbClr>
              </a:gs>
              <a:gs pos="100000">
                <a:srgbClr val="21798F">
                  <a:alpha val="57647"/>
                </a:srgbClr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71;p5">
            <a:extLst>
              <a:ext uri="{FF2B5EF4-FFF2-40B4-BE49-F238E27FC236}">
                <a16:creationId xmlns:a16="http://schemas.microsoft.com/office/drawing/2014/main" id="{069389D3-A761-67D9-0921-77C61F3828B3}"/>
              </a:ext>
            </a:extLst>
          </p:cNvPr>
          <p:cNvSpPr txBox="1"/>
          <p:nvPr/>
        </p:nvSpPr>
        <p:spPr>
          <a:xfrm>
            <a:off x="2004281" y="487807"/>
            <a:ext cx="5635383" cy="212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6600" b="1" i="1">
                <a:solidFill>
                  <a:srgbClr val="F2F2F2"/>
                </a:solidFill>
                <a:latin typeface="Segoe UI Semibold" panose="020B0702040204020203" pitchFamily="34" charset="0"/>
                <a:ea typeface="Sen"/>
                <a:cs typeface="Segoe UI Semibold" panose="020B0702040204020203" pitchFamily="34" charset="0"/>
                <a:sym typeface="Sen"/>
              </a:rPr>
              <a:t>Nội Dung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6600" b="1" i="1">
                <a:solidFill>
                  <a:srgbClr val="F2F2F2"/>
                </a:solidFill>
                <a:latin typeface="Segoe UI Semibold" panose="020B0702040204020203" pitchFamily="34" charset="0"/>
                <a:ea typeface="Sen"/>
                <a:cs typeface="Segoe UI Semibold" panose="020B0702040204020203" pitchFamily="34" charset="0"/>
                <a:sym typeface="Sen"/>
              </a:rPr>
              <a:t>Trình Bày</a:t>
            </a:r>
          </a:p>
        </p:txBody>
      </p:sp>
      <p:sp>
        <p:nvSpPr>
          <p:cNvPr id="15" name="Google Shape;367;p5">
            <a:extLst>
              <a:ext uri="{FF2B5EF4-FFF2-40B4-BE49-F238E27FC236}">
                <a16:creationId xmlns:a16="http://schemas.microsoft.com/office/drawing/2014/main" id="{8E7D703C-F304-F10B-00FE-84C9D84EC709}"/>
              </a:ext>
            </a:extLst>
          </p:cNvPr>
          <p:cNvSpPr/>
          <p:nvPr/>
        </p:nvSpPr>
        <p:spPr>
          <a:xfrm>
            <a:off x="0" y="5222849"/>
            <a:ext cx="12192000" cy="163515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" name="Google Shape;372;p5">
            <a:extLst>
              <a:ext uri="{FF2B5EF4-FFF2-40B4-BE49-F238E27FC236}">
                <a16:creationId xmlns:a16="http://schemas.microsoft.com/office/drawing/2014/main" id="{897D3239-0F7D-CF0B-4700-B574EDAF2A22}"/>
              </a:ext>
            </a:extLst>
          </p:cNvPr>
          <p:cNvGrpSpPr/>
          <p:nvPr/>
        </p:nvGrpSpPr>
        <p:grpSpPr>
          <a:xfrm>
            <a:off x="1337190" y="3899545"/>
            <a:ext cx="9360302" cy="2646608"/>
            <a:chOff x="1978749" y="3200710"/>
            <a:chExt cx="8286737" cy="2195511"/>
          </a:xfrm>
        </p:grpSpPr>
        <p:sp>
          <p:nvSpPr>
            <p:cNvPr id="6" name="Google Shape;373;p5">
              <a:extLst>
                <a:ext uri="{FF2B5EF4-FFF2-40B4-BE49-F238E27FC236}">
                  <a16:creationId xmlns:a16="http://schemas.microsoft.com/office/drawing/2014/main" id="{3578D13E-41E6-329C-5935-65D322C3CB68}"/>
                </a:ext>
              </a:extLst>
            </p:cNvPr>
            <p:cNvSpPr/>
            <p:nvPr/>
          </p:nvSpPr>
          <p:spPr>
            <a:xfrm>
              <a:off x="1978749" y="3200710"/>
              <a:ext cx="2195511" cy="2195511"/>
            </a:xfrm>
            <a:prstGeom prst="diamond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374;p5">
              <a:extLst>
                <a:ext uri="{FF2B5EF4-FFF2-40B4-BE49-F238E27FC236}">
                  <a16:creationId xmlns:a16="http://schemas.microsoft.com/office/drawing/2014/main" id="{EC49A41E-525D-0694-10F5-FAAE93C3134D}"/>
                </a:ext>
              </a:extLst>
            </p:cNvPr>
            <p:cNvSpPr/>
            <p:nvPr/>
          </p:nvSpPr>
          <p:spPr>
            <a:xfrm>
              <a:off x="4998244" y="3200710"/>
              <a:ext cx="2195511" cy="2195511"/>
            </a:xfrm>
            <a:prstGeom prst="diamond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375;p5">
              <a:extLst>
                <a:ext uri="{FF2B5EF4-FFF2-40B4-BE49-F238E27FC236}">
                  <a16:creationId xmlns:a16="http://schemas.microsoft.com/office/drawing/2014/main" id="{C1137876-EF4F-623F-4141-3BC0A80DE245}"/>
                </a:ext>
              </a:extLst>
            </p:cNvPr>
            <p:cNvSpPr/>
            <p:nvPr/>
          </p:nvSpPr>
          <p:spPr>
            <a:xfrm>
              <a:off x="8069975" y="3200710"/>
              <a:ext cx="2195511" cy="2195511"/>
            </a:xfrm>
            <a:prstGeom prst="diamond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376;p5">
              <a:extLst>
                <a:ext uri="{FF2B5EF4-FFF2-40B4-BE49-F238E27FC236}">
                  <a16:creationId xmlns:a16="http://schemas.microsoft.com/office/drawing/2014/main" id="{C31AD28A-7DE3-E224-47FB-9E4240AA2C37}"/>
                </a:ext>
              </a:extLst>
            </p:cNvPr>
            <p:cNvSpPr txBox="1"/>
            <p:nvPr/>
          </p:nvSpPr>
          <p:spPr>
            <a:xfrm>
              <a:off x="2179380" y="3953803"/>
              <a:ext cx="1794249" cy="689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2400" b="1">
                  <a:solidFill>
                    <a:schemeClr val="bg1"/>
                  </a:solidFill>
                </a:rPr>
                <a:t>Tổng quan Blazor</a:t>
              </a:r>
              <a:endParaRPr sz="2400" b="1">
                <a:solidFill>
                  <a:schemeClr val="bg1"/>
                </a:solidFill>
              </a:endParaRPr>
            </a:p>
          </p:txBody>
        </p:sp>
        <p:sp>
          <p:nvSpPr>
            <p:cNvPr id="10" name="Google Shape;377;p5">
              <a:extLst>
                <a:ext uri="{FF2B5EF4-FFF2-40B4-BE49-F238E27FC236}">
                  <a16:creationId xmlns:a16="http://schemas.microsoft.com/office/drawing/2014/main" id="{AD036801-A710-A795-A06D-73C23AEC7B09}"/>
                </a:ext>
              </a:extLst>
            </p:cNvPr>
            <p:cNvSpPr txBox="1"/>
            <p:nvPr/>
          </p:nvSpPr>
          <p:spPr>
            <a:xfrm>
              <a:off x="5385674" y="3944543"/>
              <a:ext cx="1497461" cy="707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2400" b="1">
                  <a:solidFill>
                    <a:srgbClr val="F2F2F2"/>
                  </a:solidFill>
                  <a:sym typeface="Sen"/>
                </a:rPr>
                <a:t>Mô hình hoạt động</a:t>
              </a:r>
              <a:endParaRPr sz="2400"/>
            </a:p>
          </p:txBody>
        </p:sp>
        <p:sp>
          <p:nvSpPr>
            <p:cNvPr id="11" name="Google Shape;378;p5">
              <a:extLst>
                <a:ext uri="{FF2B5EF4-FFF2-40B4-BE49-F238E27FC236}">
                  <a16:creationId xmlns:a16="http://schemas.microsoft.com/office/drawing/2014/main" id="{826E0ECC-71D4-7390-3BCD-EA6EEA0F76FA}"/>
                </a:ext>
              </a:extLst>
            </p:cNvPr>
            <p:cNvSpPr txBox="1"/>
            <p:nvPr/>
          </p:nvSpPr>
          <p:spPr>
            <a:xfrm>
              <a:off x="8419000" y="4106994"/>
              <a:ext cx="1497461" cy="3829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2400" b="1">
                  <a:solidFill>
                    <a:srgbClr val="F2F2F2"/>
                  </a:solidFill>
                  <a:latin typeface="+mn-lt"/>
                  <a:ea typeface="Sen"/>
                  <a:cs typeface="Sen"/>
                  <a:sym typeface="Sen"/>
                </a:rPr>
                <a:t>Demo</a:t>
              </a:r>
              <a:endParaRPr sz="240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05248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876933CA-EEBA-ED08-C18D-612B277196C9}"/>
              </a:ext>
            </a:extLst>
          </p:cNvPr>
          <p:cNvSpPr/>
          <p:nvPr/>
        </p:nvSpPr>
        <p:spPr>
          <a:xfrm>
            <a:off x="9834" y="151581"/>
            <a:ext cx="2349907" cy="580103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b="1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Google Shape;572;p13">
            <a:extLst>
              <a:ext uri="{FF2B5EF4-FFF2-40B4-BE49-F238E27FC236}">
                <a16:creationId xmlns:a16="http://schemas.microsoft.com/office/drawing/2014/main" id="{674B8DAE-8F21-D7BE-5405-C41BCABFCF2D}"/>
              </a:ext>
            </a:extLst>
          </p:cNvPr>
          <p:cNvSpPr txBox="1">
            <a:spLocks/>
          </p:cNvSpPr>
          <p:nvPr/>
        </p:nvSpPr>
        <p:spPr>
          <a:xfrm>
            <a:off x="1981200" y="731684"/>
            <a:ext cx="8229600" cy="413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rgbClr val="595959"/>
              </a:buClr>
              <a:buSzPts val="2800"/>
            </a:pPr>
            <a:r>
              <a:rPr lang="vi-VN" sz="2000" b="1" dirty="0"/>
              <a:t>2. Tạo 1 </a:t>
            </a:r>
            <a:r>
              <a:rPr lang="vi-VN" sz="2000" b="1" dirty="0" err="1"/>
              <a:t>webpage</a:t>
            </a:r>
            <a:r>
              <a:rPr lang="vi-VN" sz="2000" b="1" dirty="0"/>
              <a:t> với </a:t>
            </a:r>
            <a:r>
              <a:rPr lang="vi-VN" sz="2000" b="1" dirty="0" err="1"/>
              <a:t>Blazor</a:t>
            </a:r>
            <a:r>
              <a:rPr lang="vi-VN" sz="2000" b="1" dirty="0"/>
              <a:t> Server</a:t>
            </a:r>
          </a:p>
        </p:txBody>
      </p:sp>
      <p:pic>
        <p:nvPicPr>
          <p:cNvPr id="2" name="Hình ảnh 1" descr="Ảnh có chứa văn bản, ảnh chụp màn hình, phần mềm, Biểu tượng máy tính&#10;&#10;Mô tả được tự động tạo">
            <a:extLst>
              <a:ext uri="{FF2B5EF4-FFF2-40B4-BE49-F238E27FC236}">
                <a16:creationId xmlns:a16="http://schemas.microsoft.com/office/drawing/2014/main" id="{8EC65A3D-DB28-E353-6C04-70A19F38A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768" y="1427381"/>
            <a:ext cx="7786436" cy="472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3305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876933CA-EEBA-ED08-C18D-612B277196C9}"/>
              </a:ext>
            </a:extLst>
          </p:cNvPr>
          <p:cNvSpPr/>
          <p:nvPr/>
        </p:nvSpPr>
        <p:spPr>
          <a:xfrm>
            <a:off x="9834" y="151581"/>
            <a:ext cx="2349907" cy="580103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vi-VN" sz="16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SoNganSach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7833B0-7D0D-BEBD-E973-54732D595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03" y="1232238"/>
            <a:ext cx="7372670" cy="412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6765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876933CA-EEBA-ED08-C18D-612B277196C9}"/>
              </a:ext>
            </a:extLst>
          </p:cNvPr>
          <p:cNvSpPr/>
          <p:nvPr/>
        </p:nvSpPr>
        <p:spPr>
          <a:xfrm>
            <a:off x="9834" y="151581"/>
            <a:ext cx="2490298" cy="580103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r>
              <a:rPr lang="vi-VN" sz="16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SoNganSach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5B18A0-4732-F188-468B-D204BCCCF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202" y="716045"/>
            <a:ext cx="6637595" cy="542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4150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876933CA-EEBA-ED08-C18D-612B277196C9}"/>
              </a:ext>
            </a:extLst>
          </p:cNvPr>
          <p:cNvSpPr/>
          <p:nvPr/>
        </p:nvSpPr>
        <p:spPr>
          <a:xfrm>
            <a:off x="9834" y="151581"/>
            <a:ext cx="2349907" cy="580103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r>
              <a:rPr lang="vi-VN" sz="16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SoNganSach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87E454-1EE1-0773-4E5B-52DE88073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672" y="731684"/>
            <a:ext cx="5874778" cy="5088918"/>
          </a:xfrm>
          <a:prstGeom prst="rect">
            <a:avLst/>
          </a:prstGeom>
        </p:spPr>
      </p:pic>
      <p:sp>
        <p:nvSpPr>
          <p:cNvPr id="5" name="Google Shape;486;p11">
            <a:extLst>
              <a:ext uri="{FF2B5EF4-FFF2-40B4-BE49-F238E27FC236}">
                <a16:creationId xmlns:a16="http://schemas.microsoft.com/office/drawing/2014/main" id="{5DAFDA15-DFEA-7540-5D49-C4193579DE8C}"/>
              </a:ext>
            </a:extLst>
          </p:cNvPr>
          <p:cNvSpPr txBox="1"/>
          <p:nvPr/>
        </p:nvSpPr>
        <p:spPr>
          <a:xfrm>
            <a:off x="4892335" y="6001573"/>
            <a:ext cx="1877451" cy="702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lnSpc>
                <a:spcPts val="1700"/>
              </a:lnSpc>
              <a:spcBef>
                <a:spcPts val="2000"/>
              </a:spcBef>
              <a:spcAft>
                <a:spcPts val="0"/>
              </a:spcAft>
            </a:pPr>
            <a:r>
              <a:rPr lang="en-US" sz="1800" b="1">
                <a:solidFill>
                  <a:srgbClr val="1B1B1B"/>
                </a:solidFill>
                <a:latin typeface="Arial" panose="020B0604020202020204" pitchFamily="34" charset="0"/>
              </a:rPr>
              <a:t>C# (Blazor)</a:t>
            </a:r>
            <a:endParaRPr lang="vi-VN" sz="1800" b="1" i="0" u="none" strike="noStrike">
              <a:solidFill>
                <a:srgbClr val="1B1B1B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3665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876933CA-EEBA-ED08-C18D-612B277196C9}"/>
              </a:ext>
            </a:extLst>
          </p:cNvPr>
          <p:cNvSpPr/>
          <p:nvPr/>
        </p:nvSpPr>
        <p:spPr>
          <a:xfrm>
            <a:off x="9834" y="151581"/>
            <a:ext cx="2349907" cy="580103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vi-VN" sz="16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SoNganSach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28DE80-54A8-71B7-633D-F616B0C32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792" y="812707"/>
            <a:ext cx="6292415" cy="4724949"/>
          </a:xfrm>
          <a:prstGeom prst="rect">
            <a:avLst/>
          </a:prstGeom>
        </p:spPr>
      </p:pic>
      <p:sp>
        <p:nvSpPr>
          <p:cNvPr id="5" name="Google Shape;486;p11">
            <a:extLst>
              <a:ext uri="{FF2B5EF4-FFF2-40B4-BE49-F238E27FC236}">
                <a16:creationId xmlns:a16="http://schemas.microsoft.com/office/drawing/2014/main" id="{5719AC4E-2DBD-A98A-D78E-616EE8F5A121}"/>
              </a:ext>
            </a:extLst>
          </p:cNvPr>
          <p:cNvSpPr txBox="1"/>
          <p:nvPr/>
        </p:nvSpPr>
        <p:spPr>
          <a:xfrm>
            <a:off x="5157273" y="5862677"/>
            <a:ext cx="1877451" cy="702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lnSpc>
                <a:spcPts val="1700"/>
              </a:lnSpc>
              <a:spcBef>
                <a:spcPts val="2000"/>
              </a:spcBef>
              <a:spcAft>
                <a:spcPts val="0"/>
              </a:spcAft>
            </a:pPr>
            <a:r>
              <a:rPr lang="en-US" sz="1800" b="1">
                <a:solidFill>
                  <a:srgbClr val="1B1B1B"/>
                </a:solidFill>
                <a:latin typeface="Arial" panose="020B0604020202020204" pitchFamily="34" charset="0"/>
              </a:rPr>
              <a:t>JavaScript</a:t>
            </a:r>
            <a:endParaRPr lang="vi-VN" sz="1800" b="1" i="0" u="none" strike="noStrike">
              <a:solidFill>
                <a:srgbClr val="1B1B1B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2022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876933CA-EEBA-ED08-C18D-612B277196C9}"/>
              </a:ext>
            </a:extLst>
          </p:cNvPr>
          <p:cNvSpPr/>
          <p:nvPr/>
        </p:nvSpPr>
        <p:spPr>
          <a:xfrm>
            <a:off x="9835" y="151581"/>
            <a:ext cx="2050936" cy="580103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b="1" dirty="0">
                <a:latin typeface="Arial" panose="020B0604020202020204" pitchFamily="34" charset="0"/>
                <a:cs typeface="Arial" panose="020B0604020202020204" pitchFamily="34" charset="0"/>
              </a:rPr>
              <a:t>Tổng quan </a:t>
            </a:r>
            <a:r>
              <a:rPr lang="vi-V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Blazor</a:t>
            </a:r>
            <a:endParaRPr lang="en-US" sz="16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51669A9-8FF3-270D-E252-5BD3E7D6D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5" y="452438"/>
            <a:ext cx="5734050" cy="595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9995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42"/>
          <p:cNvSpPr txBox="1"/>
          <p:nvPr/>
        </p:nvSpPr>
        <p:spPr>
          <a:xfrm>
            <a:off x="2995805" y="2598044"/>
            <a:ext cx="6462826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800">
                <a:solidFill>
                  <a:schemeClr val="accent4">
                    <a:lumMod val="75000"/>
                  </a:schemeClr>
                </a:solidFill>
                <a:latin typeface="Georgia" panose="02040502050405020303" pitchFamily="18" charset="0"/>
              </a:rPr>
              <a:t>Kết thúc </a:t>
            </a:r>
            <a:r>
              <a:rPr lang="vi-VN" sz="4800" b="1">
                <a:latin typeface="Georgia" panose="02040502050405020303" pitchFamily="18" charset="0"/>
              </a:rPr>
              <a:t>Trình Chiếu</a:t>
            </a:r>
            <a:endParaRPr sz="4800" b="1">
              <a:latin typeface="Georgia" panose="02040502050405020303" pitchFamily="18" charset="0"/>
            </a:endParaRPr>
          </a:p>
        </p:txBody>
      </p:sp>
      <p:sp>
        <p:nvSpPr>
          <p:cNvPr id="1239" name="Google Shape;1239;p42"/>
          <p:cNvSpPr txBox="1"/>
          <p:nvPr/>
        </p:nvSpPr>
        <p:spPr>
          <a:xfrm>
            <a:off x="4980181" y="2256296"/>
            <a:ext cx="223163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i="1">
                <a:latin typeface="Georgia" panose="02040502050405020303" pitchFamily="18" charset="0"/>
              </a:rPr>
              <a:t>Blazor</a:t>
            </a:r>
            <a:endParaRPr sz="1800" i="1">
              <a:latin typeface="Georgia" panose="02040502050405020303" pitchFamily="18" charset="0"/>
            </a:endParaRPr>
          </a:p>
        </p:txBody>
      </p:sp>
      <p:sp>
        <p:nvSpPr>
          <p:cNvPr id="1240" name="Google Shape;1240;p42"/>
          <p:cNvSpPr/>
          <p:nvPr/>
        </p:nvSpPr>
        <p:spPr>
          <a:xfrm>
            <a:off x="0" y="3556606"/>
            <a:ext cx="12192000" cy="63500"/>
          </a:xfrm>
          <a:prstGeom prst="rect">
            <a:avLst/>
          </a:prstGeom>
          <a:gradFill>
            <a:gsLst>
              <a:gs pos="0">
                <a:schemeClr val="accent4"/>
              </a:gs>
              <a:gs pos="58000">
                <a:srgbClr val="DA1F28">
                  <a:alpha val="80000"/>
                </a:srgbClr>
              </a:gs>
              <a:gs pos="100000">
                <a:srgbClr val="21798F"/>
              </a:gs>
            </a:gsLst>
            <a:lin ang="3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F3BFAF7-8DAD-2483-9C9F-948AF03B7B06}"/>
              </a:ext>
            </a:extLst>
          </p:cNvPr>
          <p:cNvSpPr/>
          <p:nvPr/>
        </p:nvSpPr>
        <p:spPr>
          <a:xfrm>
            <a:off x="1671485" y="3455928"/>
            <a:ext cx="1730476" cy="4385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B42EF3-9D9F-7288-0DCC-C7CB0BFAD714}"/>
              </a:ext>
            </a:extLst>
          </p:cNvPr>
          <p:cNvSpPr/>
          <p:nvPr/>
        </p:nvSpPr>
        <p:spPr>
          <a:xfrm>
            <a:off x="2277078" y="2002786"/>
            <a:ext cx="1626328" cy="4385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5C5540-DDCB-88C7-13CB-C1253DA9ECB1}"/>
              </a:ext>
            </a:extLst>
          </p:cNvPr>
          <p:cNvSpPr/>
          <p:nvPr/>
        </p:nvSpPr>
        <p:spPr>
          <a:xfrm>
            <a:off x="422787" y="4227870"/>
            <a:ext cx="1514168" cy="4385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A9C2E5-B0D3-A865-36E5-AE8E33E62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406" y="854962"/>
            <a:ext cx="7338942" cy="429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6" name="Google Shape;436;p9"/>
          <p:cNvSpPr txBox="1"/>
          <p:nvPr/>
        </p:nvSpPr>
        <p:spPr>
          <a:xfrm>
            <a:off x="535598" y="1331429"/>
            <a:ext cx="3657600" cy="330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vi-VN" sz="28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BLAZOR là gì ?</a:t>
            </a:r>
            <a:endParaRPr sz="2800"/>
          </a:p>
        </p:txBody>
      </p:sp>
      <p:sp>
        <p:nvSpPr>
          <p:cNvPr id="438" name="Google Shape;438;p9"/>
          <p:cNvSpPr/>
          <p:nvPr/>
        </p:nvSpPr>
        <p:spPr>
          <a:xfrm>
            <a:off x="0" y="5865878"/>
            <a:ext cx="12192000" cy="137160"/>
          </a:xfrm>
          <a:prstGeom prst="rect">
            <a:avLst/>
          </a:prstGeom>
          <a:gradFill>
            <a:gsLst>
              <a:gs pos="0">
                <a:schemeClr val="accent4"/>
              </a:gs>
              <a:gs pos="58000">
                <a:srgbClr val="DA1F28">
                  <a:alpha val="80000"/>
                </a:srgbClr>
              </a:gs>
              <a:gs pos="100000">
                <a:srgbClr val="21798F"/>
              </a:gs>
            </a:gsLst>
            <a:lin ang="3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572A04A8-43B8-3FA7-85D3-262CF00FA772}"/>
              </a:ext>
            </a:extLst>
          </p:cNvPr>
          <p:cNvSpPr/>
          <p:nvPr/>
        </p:nvSpPr>
        <p:spPr>
          <a:xfrm>
            <a:off x="9837" y="151581"/>
            <a:ext cx="2050936" cy="580103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b="1">
                <a:latin typeface="Arial" panose="020B0604020202020204" pitchFamily="34" charset="0"/>
                <a:cs typeface="Arial" panose="020B0604020202020204" pitchFamily="34" charset="0"/>
              </a:rPr>
              <a:t>Tổng quan Blazor</a:t>
            </a:r>
            <a:endParaRPr 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7" name="Google Shape;437;p9"/>
          <p:cNvSpPr txBox="1"/>
          <p:nvPr/>
        </p:nvSpPr>
        <p:spPr>
          <a:xfrm>
            <a:off x="535598" y="1995054"/>
            <a:ext cx="3657600" cy="275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lang="en-US" sz="2400" b="0" i="0" u="none" strike="noStrike">
                <a:solidFill>
                  <a:srgbClr val="1B1B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Blazor là một</a:t>
            </a:r>
            <a:r>
              <a:rPr lang="vi-VN" sz="2400" b="0" i="0" u="none" strike="noStrike">
                <a:solidFill>
                  <a:srgbClr val="1B1B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i="0" u="none" strike="noStrike">
                <a:solidFill>
                  <a:srgbClr val="1B1B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i="0" u="none" strike="noStrike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framework</a:t>
            </a:r>
            <a:r>
              <a:rPr lang="en-US" sz="2400" b="0" i="0" u="none" strike="noStrike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i="0" u="none" strike="noStrike">
                <a:solidFill>
                  <a:srgbClr val="1B1B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mã</a:t>
            </a:r>
            <a:r>
              <a:rPr lang="vi-VN" sz="2400" b="0" i="0" u="none" strike="noStrike">
                <a:solidFill>
                  <a:srgbClr val="1B1B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nguồn</a:t>
            </a:r>
            <a:r>
              <a:rPr lang="en-US" sz="2400" b="0" i="0" u="none" strike="noStrike">
                <a:solidFill>
                  <a:srgbClr val="1B1B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mở và là một bộ công cụ mới của Microsoft giúp phát triển client web sử dụng</a:t>
            </a:r>
            <a:r>
              <a:rPr lang="vi-VN" sz="2400" b="0" i="0" u="none" strike="noStrike">
                <a:solidFill>
                  <a:srgbClr val="1B1B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i="0" u="none" strike="noStrike">
                <a:solidFill>
                  <a:srgbClr val="1B1B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i="0" u="none" strike="noStrike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ngôn ngữ C# </a:t>
            </a:r>
            <a:r>
              <a:rPr lang="vi-VN" sz="2400" b="1" i="0" u="none" strike="noStrike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i="0" u="none" strike="noStrike">
                <a:solidFill>
                  <a:srgbClr val="1B1B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mà không cần dùng tới </a:t>
            </a:r>
            <a:r>
              <a:rPr lang="en-US" sz="2400" b="1" i="0" u="none" strike="noStrike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en-US" sz="2400" b="0" i="0" u="none" strike="noStrike">
                <a:solidFill>
                  <a:srgbClr val="1B1B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b="0" i="0" u="none" strike="noStrike">
                <a:solidFill>
                  <a:srgbClr val="1B1B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i="0" u="none" strike="noStrike">
                <a:solidFill>
                  <a:srgbClr val="1B1B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truyền </a:t>
            </a:r>
            <a:r>
              <a:rPr lang="vi-VN" sz="2400" b="0" i="0" u="none" strike="noStrike">
                <a:solidFill>
                  <a:srgbClr val="1B1B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thống.</a:t>
            </a:r>
            <a:endParaRPr sz="2400">
              <a:solidFill>
                <a:srgbClr val="3F3F3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876933CA-EEBA-ED08-C18D-612B277196C9}"/>
              </a:ext>
            </a:extLst>
          </p:cNvPr>
          <p:cNvSpPr/>
          <p:nvPr/>
        </p:nvSpPr>
        <p:spPr>
          <a:xfrm>
            <a:off x="9835" y="151581"/>
            <a:ext cx="2050936" cy="580103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b="1">
                <a:latin typeface="Arial" panose="020B0604020202020204" pitchFamily="34" charset="0"/>
                <a:cs typeface="Arial" panose="020B0604020202020204" pitchFamily="34" charset="0"/>
              </a:rPr>
              <a:t>Tổng quan Blazor</a:t>
            </a:r>
            <a:endParaRPr 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Google Shape;443;p10">
            <a:extLst>
              <a:ext uri="{FF2B5EF4-FFF2-40B4-BE49-F238E27FC236}">
                <a16:creationId xmlns:a16="http://schemas.microsoft.com/office/drawing/2014/main" id="{D7C7958F-917B-3FC2-BEE6-5F893D35E288}"/>
              </a:ext>
            </a:extLst>
          </p:cNvPr>
          <p:cNvSpPr/>
          <p:nvPr/>
        </p:nvSpPr>
        <p:spPr>
          <a:xfrm>
            <a:off x="0" y="985686"/>
            <a:ext cx="12192000" cy="5710082"/>
          </a:xfrm>
          <a:prstGeom prst="rect">
            <a:avLst/>
          </a:prstGeom>
          <a:solidFill>
            <a:schemeClr val="accent5">
              <a:lumMod val="75000"/>
              <a:alpha val="8235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444;p10">
            <a:extLst>
              <a:ext uri="{FF2B5EF4-FFF2-40B4-BE49-F238E27FC236}">
                <a16:creationId xmlns:a16="http://schemas.microsoft.com/office/drawing/2014/main" id="{D4EDC1D3-D785-AEEA-A5CF-3259DE4B4D39}"/>
              </a:ext>
            </a:extLst>
          </p:cNvPr>
          <p:cNvSpPr/>
          <p:nvPr/>
        </p:nvSpPr>
        <p:spPr>
          <a:xfrm>
            <a:off x="6908800" y="3288619"/>
            <a:ext cx="609600" cy="6096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" name="Google Shape;445;p10">
            <a:extLst>
              <a:ext uri="{FF2B5EF4-FFF2-40B4-BE49-F238E27FC236}">
                <a16:creationId xmlns:a16="http://schemas.microsoft.com/office/drawing/2014/main" id="{2F8FDA68-2579-D136-3EC5-3484A72AAE79}"/>
              </a:ext>
            </a:extLst>
          </p:cNvPr>
          <p:cNvCxnSpPr>
            <a:stCxn id="24" idx="2"/>
          </p:cNvCxnSpPr>
          <p:nvPr/>
        </p:nvCxnSpPr>
        <p:spPr>
          <a:xfrm>
            <a:off x="7518400" y="3593419"/>
            <a:ext cx="0" cy="5418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" name="Google Shape;446;p10">
            <a:extLst>
              <a:ext uri="{FF2B5EF4-FFF2-40B4-BE49-F238E27FC236}">
                <a16:creationId xmlns:a16="http://schemas.microsoft.com/office/drawing/2014/main" id="{A03871BE-6EB2-E504-0B6E-276BE01934CC}"/>
              </a:ext>
            </a:extLst>
          </p:cNvPr>
          <p:cNvCxnSpPr>
            <a:stCxn id="24" idx="0"/>
            <a:endCxn id="27" idx="0"/>
          </p:cNvCxnSpPr>
          <p:nvPr/>
        </p:nvCxnSpPr>
        <p:spPr>
          <a:xfrm rot="10800000">
            <a:off x="6400900" y="3288619"/>
            <a:ext cx="8127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" name="Google Shape;447;p10">
            <a:extLst>
              <a:ext uri="{FF2B5EF4-FFF2-40B4-BE49-F238E27FC236}">
                <a16:creationId xmlns:a16="http://schemas.microsoft.com/office/drawing/2014/main" id="{69076554-04E2-4163-2269-D0E6F3283F13}"/>
              </a:ext>
            </a:extLst>
          </p:cNvPr>
          <p:cNvSpPr/>
          <p:nvPr/>
        </p:nvSpPr>
        <p:spPr>
          <a:xfrm rot="10800000">
            <a:off x="6096000" y="2679021"/>
            <a:ext cx="609600" cy="6096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" name="Google Shape;448;p10">
            <a:extLst>
              <a:ext uri="{FF2B5EF4-FFF2-40B4-BE49-F238E27FC236}">
                <a16:creationId xmlns:a16="http://schemas.microsoft.com/office/drawing/2014/main" id="{9033AC24-279C-8AA1-0BC8-049F6BAA39BA}"/>
              </a:ext>
            </a:extLst>
          </p:cNvPr>
          <p:cNvCxnSpPr>
            <a:stCxn id="47" idx="4"/>
            <a:endCxn id="27" idx="2"/>
          </p:cNvCxnSpPr>
          <p:nvPr/>
        </p:nvCxnSpPr>
        <p:spPr>
          <a:xfrm>
            <a:off x="6096000" y="2814486"/>
            <a:ext cx="0" cy="1692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" name="Google Shape;450;p10">
            <a:extLst>
              <a:ext uri="{FF2B5EF4-FFF2-40B4-BE49-F238E27FC236}">
                <a16:creationId xmlns:a16="http://schemas.microsoft.com/office/drawing/2014/main" id="{A94BC4F8-071D-BFAE-6BF6-F4D50BB02D16}"/>
              </a:ext>
            </a:extLst>
          </p:cNvPr>
          <p:cNvSpPr/>
          <p:nvPr/>
        </p:nvSpPr>
        <p:spPr>
          <a:xfrm>
            <a:off x="9753600" y="3288619"/>
            <a:ext cx="609600" cy="6096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" name="Google Shape;451;p10">
            <a:extLst>
              <a:ext uri="{FF2B5EF4-FFF2-40B4-BE49-F238E27FC236}">
                <a16:creationId xmlns:a16="http://schemas.microsoft.com/office/drawing/2014/main" id="{AE7E81BE-FF52-4CB9-05C6-3E11BFD24E65}"/>
              </a:ext>
            </a:extLst>
          </p:cNvPr>
          <p:cNvCxnSpPr>
            <a:stCxn id="29" idx="2"/>
          </p:cNvCxnSpPr>
          <p:nvPr/>
        </p:nvCxnSpPr>
        <p:spPr>
          <a:xfrm>
            <a:off x="10363200" y="3593419"/>
            <a:ext cx="0" cy="5418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" name="Google Shape;452;p10">
            <a:extLst>
              <a:ext uri="{FF2B5EF4-FFF2-40B4-BE49-F238E27FC236}">
                <a16:creationId xmlns:a16="http://schemas.microsoft.com/office/drawing/2014/main" id="{14B409F9-451A-C401-7077-4941D7095898}"/>
              </a:ext>
            </a:extLst>
          </p:cNvPr>
          <p:cNvCxnSpPr>
            <a:stCxn id="29" idx="0"/>
            <a:endCxn id="24" idx="0"/>
          </p:cNvCxnSpPr>
          <p:nvPr/>
        </p:nvCxnSpPr>
        <p:spPr>
          <a:xfrm rot="10800000">
            <a:off x="7213500" y="3288619"/>
            <a:ext cx="28449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" name="Google Shape;453;p10">
            <a:extLst>
              <a:ext uri="{FF2B5EF4-FFF2-40B4-BE49-F238E27FC236}">
                <a16:creationId xmlns:a16="http://schemas.microsoft.com/office/drawing/2014/main" id="{F90DAD67-C007-6B11-CDEA-B8ABF714B234}"/>
              </a:ext>
            </a:extLst>
          </p:cNvPr>
          <p:cNvSpPr/>
          <p:nvPr/>
        </p:nvSpPr>
        <p:spPr>
          <a:xfrm>
            <a:off x="5486400" y="2679019"/>
            <a:ext cx="609600" cy="609600"/>
          </a:xfrm>
          <a:prstGeom prst="arc">
            <a:avLst>
              <a:gd name="adj1" fmla="val 74122"/>
              <a:gd name="adj2" fmla="val 5360810"/>
            </a:avLst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" name="Google Shape;454;p10">
            <a:extLst>
              <a:ext uri="{FF2B5EF4-FFF2-40B4-BE49-F238E27FC236}">
                <a16:creationId xmlns:a16="http://schemas.microsoft.com/office/drawing/2014/main" id="{0AC396A3-5533-6E10-3FAF-1A07A44F507E}"/>
              </a:ext>
            </a:extLst>
          </p:cNvPr>
          <p:cNvCxnSpPr/>
          <p:nvPr/>
        </p:nvCxnSpPr>
        <p:spPr>
          <a:xfrm>
            <a:off x="4673600" y="3589186"/>
            <a:ext cx="0" cy="575733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" name="Google Shape;455;p10">
            <a:extLst>
              <a:ext uri="{FF2B5EF4-FFF2-40B4-BE49-F238E27FC236}">
                <a16:creationId xmlns:a16="http://schemas.microsoft.com/office/drawing/2014/main" id="{1B7027EF-34FF-4D03-31F4-0BB1388960DA}"/>
              </a:ext>
            </a:extLst>
          </p:cNvPr>
          <p:cNvCxnSpPr>
            <a:stCxn id="32" idx="2"/>
            <a:endCxn id="35" idx="2"/>
          </p:cNvCxnSpPr>
          <p:nvPr/>
        </p:nvCxnSpPr>
        <p:spPr>
          <a:xfrm rot="10800000">
            <a:off x="4978375" y="3288599"/>
            <a:ext cx="816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" name="Google Shape;456;p10">
            <a:extLst>
              <a:ext uri="{FF2B5EF4-FFF2-40B4-BE49-F238E27FC236}">
                <a16:creationId xmlns:a16="http://schemas.microsoft.com/office/drawing/2014/main" id="{91291640-A0B0-6671-5D4E-126A3E96A4FE}"/>
              </a:ext>
            </a:extLst>
          </p:cNvPr>
          <p:cNvSpPr/>
          <p:nvPr/>
        </p:nvSpPr>
        <p:spPr>
          <a:xfrm rot="16200000">
            <a:off x="4673600" y="3288619"/>
            <a:ext cx="609600" cy="6096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" name="Google Shape;457;p10">
            <a:extLst>
              <a:ext uri="{FF2B5EF4-FFF2-40B4-BE49-F238E27FC236}">
                <a16:creationId xmlns:a16="http://schemas.microsoft.com/office/drawing/2014/main" id="{2370D730-67E2-E789-6689-3B2DC422CB3D}"/>
              </a:ext>
            </a:extLst>
          </p:cNvPr>
          <p:cNvCxnSpPr/>
          <p:nvPr/>
        </p:nvCxnSpPr>
        <p:spPr>
          <a:xfrm>
            <a:off x="1828799" y="3588129"/>
            <a:ext cx="0" cy="575733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7" name="Google Shape;458;p10">
            <a:extLst>
              <a:ext uri="{FF2B5EF4-FFF2-40B4-BE49-F238E27FC236}">
                <a16:creationId xmlns:a16="http://schemas.microsoft.com/office/drawing/2014/main" id="{63FC04A1-B2E5-AB6D-4173-8CE2BB4ECE6E}"/>
              </a:ext>
            </a:extLst>
          </p:cNvPr>
          <p:cNvCxnSpPr>
            <a:stCxn id="35" idx="2"/>
            <a:endCxn id="38" idx="2"/>
          </p:cNvCxnSpPr>
          <p:nvPr/>
        </p:nvCxnSpPr>
        <p:spPr>
          <a:xfrm rot="10800000">
            <a:off x="2133500" y="3287419"/>
            <a:ext cx="2844900" cy="12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459;p10">
            <a:extLst>
              <a:ext uri="{FF2B5EF4-FFF2-40B4-BE49-F238E27FC236}">
                <a16:creationId xmlns:a16="http://schemas.microsoft.com/office/drawing/2014/main" id="{7008BDA2-A989-657A-B4ED-DF671EF628A7}"/>
              </a:ext>
            </a:extLst>
          </p:cNvPr>
          <p:cNvSpPr/>
          <p:nvPr/>
        </p:nvSpPr>
        <p:spPr>
          <a:xfrm rot="16200000">
            <a:off x="1828799" y="3287562"/>
            <a:ext cx="609600" cy="6096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460;p10">
            <a:extLst>
              <a:ext uri="{FF2B5EF4-FFF2-40B4-BE49-F238E27FC236}">
                <a16:creationId xmlns:a16="http://schemas.microsoft.com/office/drawing/2014/main" id="{B4FB2174-55E0-8B8A-8DC1-2AFE79895784}"/>
              </a:ext>
            </a:extLst>
          </p:cNvPr>
          <p:cNvSpPr txBox="1"/>
          <p:nvPr/>
        </p:nvSpPr>
        <p:spPr>
          <a:xfrm>
            <a:off x="9042400" y="4338486"/>
            <a:ext cx="2664883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67"/>
              <a:buFont typeface="Arial"/>
              <a:buNone/>
            </a:pPr>
            <a:r>
              <a:rPr lang="vi-VN" sz="2000" b="1">
                <a:solidFill>
                  <a:srgbClr val="F2F2F2"/>
                </a:solidFill>
              </a:rPr>
              <a:t>Framework .NET</a:t>
            </a:r>
            <a:endParaRPr sz="2000"/>
          </a:p>
        </p:txBody>
      </p:sp>
      <p:sp>
        <p:nvSpPr>
          <p:cNvPr id="40" name="Google Shape;461;p10">
            <a:extLst>
              <a:ext uri="{FF2B5EF4-FFF2-40B4-BE49-F238E27FC236}">
                <a16:creationId xmlns:a16="http://schemas.microsoft.com/office/drawing/2014/main" id="{E6D3B9A1-D8AD-FAA5-542B-5F563D1935CE}"/>
              </a:ext>
            </a:extLst>
          </p:cNvPr>
          <p:cNvSpPr txBox="1"/>
          <p:nvPr/>
        </p:nvSpPr>
        <p:spPr>
          <a:xfrm>
            <a:off x="9042400" y="4798964"/>
            <a:ext cx="2664883" cy="11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333"/>
              <a:buFont typeface="Arial"/>
              <a:buNone/>
            </a:pPr>
            <a:r>
              <a:rPr lang="vi-VN" sz="1600">
                <a:solidFill>
                  <a:srgbClr val="F2F2F2"/>
                </a:solidFill>
                <a:latin typeface="+mn-lt"/>
                <a:ea typeface="Calibri"/>
                <a:cs typeface="Calibri"/>
                <a:sym typeface="Calibri"/>
              </a:rPr>
              <a:t>Tận dụng sức mạnh của thư viện framework .NET trong Blazor</a:t>
            </a:r>
            <a:endParaRPr lang="en-US" sz="1600">
              <a:solidFill>
                <a:srgbClr val="F2F2F2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62;p10">
            <a:extLst>
              <a:ext uri="{FF2B5EF4-FFF2-40B4-BE49-F238E27FC236}">
                <a16:creationId xmlns:a16="http://schemas.microsoft.com/office/drawing/2014/main" id="{5816FA34-6D5D-A20C-592D-072FC5A6F65B}"/>
              </a:ext>
            </a:extLst>
          </p:cNvPr>
          <p:cNvSpPr txBox="1"/>
          <p:nvPr/>
        </p:nvSpPr>
        <p:spPr>
          <a:xfrm>
            <a:off x="6174317" y="4338486"/>
            <a:ext cx="2664883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67"/>
              <a:buFont typeface="Arial"/>
              <a:buNone/>
            </a:pPr>
            <a:r>
              <a:rPr lang="vi-VN" sz="2000" b="1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Razor Component</a:t>
            </a:r>
            <a:endParaRPr sz="2000"/>
          </a:p>
        </p:txBody>
      </p:sp>
      <p:sp>
        <p:nvSpPr>
          <p:cNvPr id="42" name="Google Shape;463;p10">
            <a:extLst>
              <a:ext uri="{FF2B5EF4-FFF2-40B4-BE49-F238E27FC236}">
                <a16:creationId xmlns:a16="http://schemas.microsoft.com/office/drawing/2014/main" id="{2D56363B-6830-C86E-ADB3-4EA2579E38E7}"/>
              </a:ext>
            </a:extLst>
          </p:cNvPr>
          <p:cNvSpPr txBox="1"/>
          <p:nvPr/>
        </p:nvSpPr>
        <p:spPr>
          <a:xfrm>
            <a:off x="6174317" y="4798964"/>
            <a:ext cx="2664883" cy="11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333"/>
              <a:buFont typeface="Arial"/>
              <a:buNone/>
            </a:pPr>
            <a:r>
              <a:rPr lang="vi-VN" sz="1600" b="0" i="0" u="none" strike="noStrike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en-US" sz="1600" b="0" i="0" u="none" strike="noStrike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ử dụng Razor Component (razor cho phép trộn code c# và html)</a:t>
            </a:r>
            <a:endParaRPr lang="en-US" sz="16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64;p10">
            <a:extLst>
              <a:ext uri="{FF2B5EF4-FFF2-40B4-BE49-F238E27FC236}">
                <a16:creationId xmlns:a16="http://schemas.microsoft.com/office/drawing/2014/main" id="{DD255FDA-7937-108C-87BC-65F6BF6AB002}"/>
              </a:ext>
            </a:extLst>
          </p:cNvPr>
          <p:cNvSpPr txBox="1"/>
          <p:nvPr/>
        </p:nvSpPr>
        <p:spPr>
          <a:xfrm>
            <a:off x="3352800" y="4338486"/>
            <a:ext cx="2664883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67"/>
              <a:buFont typeface="Arial"/>
              <a:buNone/>
            </a:pPr>
            <a:r>
              <a:rPr lang="vi-VN" sz="2000" b="1">
                <a:solidFill>
                  <a:srgbClr val="F2F2F2"/>
                </a:solidFill>
              </a:rPr>
              <a:t>Khả năng tương tự</a:t>
            </a:r>
            <a:endParaRPr sz="2000"/>
          </a:p>
        </p:txBody>
      </p:sp>
      <p:sp>
        <p:nvSpPr>
          <p:cNvPr id="44" name="Google Shape;465;p10">
            <a:extLst>
              <a:ext uri="{FF2B5EF4-FFF2-40B4-BE49-F238E27FC236}">
                <a16:creationId xmlns:a16="http://schemas.microsoft.com/office/drawing/2014/main" id="{9447C3D4-8223-A415-1B9A-C5413139570E}"/>
              </a:ext>
            </a:extLst>
          </p:cNvPr>
          <p:cNvSpPr txBox="1"/>
          <p:nvPr/>
        </p:nvSpPr>
        <p:spPr>
          <a:xfrm>
            <a:off x="3352800" y="4798964"/>
            <a:ext cx="2664883" cy="11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333"/>
              <a:buFont typeface="Arial"/>
              <a:buNone/>
            </a:pPr>
            <a:r>
              <a:rPr lang="vi-VN" sz="1600" b="0" i="0" u="none" strike="noStrike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Cung cấp khả năng giống như của các JS framework thông dụng như Angular hay React</a:t>
            </a:r>
            <a:r>
              <a:rPr lang="vi-VN" sz="1800" b="0" i="0" u="none" strike="noStrike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.</a:t>
            </a:r>
            <a:endParaRPr sz="1333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66;p10">
            <a:extLst>
              <a:ext uri="{FF2B5EF4-FFF2-40B4-BE49-F238E27FC236}">
                <a16:creationId xmlns:a16="http://schemas.microsoft.com/office/drawing/2014/main" id="{F1235046-B1DD-D7AB-224E-E2C662C058CC}"/>
              </a:ext>
            </a:extLst>
          </p:cNvPr>
          <p:cNvSpPr txBox="1"/>
          <p:nvPr/>
        </p:nvSpPr>
        <p:spPr>
          <a:xfrm>
            <a:off x="484717" y="4338486"/>
            <a:ext cx="2664883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67"/>
              <a:buFont typeface="Arial"/>
              <a:buNone/>
            </a:pPr>
            <a:r>
              <a:rPr lang="vi-VN" sz="2000" b="1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Không Javascript</a:t>
            </a:r>
            <a:endParaRPr sz="2000"/>
          </a:p>
        </p:txBody>
      </p:sp>
      <p:sp>
        <p:nvSpPr>
          <p:cNvPr id="46" name="Google Shape;467;p10">
            <a:extLst>
              <a:ext uri="{FF2B5EF4-FFF2-40B4-BE49-F238E27FC236}">
                <a16:creationId xmlns:a16="http://schemas.microsoft.com/office/drawing/2014/main" id="{F34B509C-6717-8327-E87E-01F276A009F8}"/>
              </a:ext>
            </a:extLst>
          </p:cNvPr>
          <p:cNvSpPr txBox="1"/>
          <p:nvPr/>
        </p:nvSpPr>
        <p:spPr>
          <a:xfrm>
            <a:off x="484717" y="4798964"/>
            <a:ext cx="2664883" cy="11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333"/>
              <a:buFont typeface="Arial"/>
              <a:buNone/>
            </a:pPr>
            <a:r>
              <a:rPr lang="vi-VN" sz="1600" b="0" i="0" u="none" strike="noStrike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Tương tác với UI bằng c# code, không yêu cầu Javascript</a:t>
            </a:r>
            <a:endParaRPr sz="16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49;p10">
            <a:extLst>
              <a:ext uri="{FF2B5EF4-FFF2-40B4-BE49-F238E27FC236}">
                <a16:creationId xmlns:a16="http://schemas.microsoft.com/office/drawing/2014/main" id="{93261780-0B42-FF61-1E89-DC15189DA24C}"/>
              </a:ext>
            </a:extLst>
          </p:cNvPr>
          <p:cNvSpPr/>
          <p:nvPr/>
        </p:nvSpPr>
        <p:spPr>
          <a:xfrm>
            <a:off x="5588000" y="1798486"/>
            <a:ext cx="1016000" cy="10160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" name="Google Shape;468;p10">
            <a:extLst>
              <a:ext uri="{FF2B5EF4-FFF2-40B4-BE49-F238E27FC236}">
                <a16:creationId xmlns:a16="http://schemas.microsoft.com/office/drawing/2014/main" id="{A664A397-16CF-8AEC-8699-94C1F705C408}"/>
              </a:ext>
            </a:extLst>
          </p:cNvPr>
          <p:cNvGrpSpPr/>
          <p:nvPr/>
        </p:nvGrpSpPr>
        <p:grpSpPr>
          <a:xfrm>
            <a:off x="5849938" y="2065727"/>
            <a:ext cx="492125" cy="481519"/>
            <a:chOff x="3375025" y="1712912"/>
            <a:chExt cx="736600" cy="720725"/>
          </a:xfrm>
        </p:grpSpPr>
        <p:sp>
          <p:nvSpPr>
            <p:cNvPr id="49" name="Google Shape;469;p10">
              <a:extLst>
                <a:ext uri="{FF2B5EF4-FFF2-40B4-BE49-F238E27FC236}">
                  <a16:creationId xmlns:a16="http://schemas.microsoft.com/office/drawing/2014/main" id="{12C4F270-879F-E695-59C2-9CD2EF66B9DA}"/>
                </a:ext>
              </a:extLst>
            </p:cNvPr>
            <p:cNvSpPr/>
            <p:nvPr/>
          </p:nvSpPr>
          <p:spPr>
            <a:xfrm>
              <a:off x="3375025" y="1712912"/>
              <a:ext cx="736600" cy="720725"/>
            </a:xfrm>
            <a:custGeom>
              <a:avLst/>
              <a:gdLst/>
              <a:ahLst/>
              <a:cxnLst/>
              <a:rect l="l" t="t" r="r" b="b"/>
              <a:pathLst>
                <a:path w="1391" h="1361" extrusionOk="0">
                  <a:moveTo>
                    <a:pt x="1375" y="579"/>
                  </a:moveTo>
                  <a:lnTo>
                    <a:pt x="727" y="11"/>
                  </a:lnTo>
                  <a:lnTo>
                    <a:pt x="720" y="7"/>
                  </a:lnTo>
                  <a:lnTo>
                    <a:pt x="713" y="2"/>
                  </a:lnTo>
                  <a:lnTo>
                    <a:pt x="704" y="0"/>
                  </a:lnTo>
                  <a:lnTo>
                    <a:pt x="696" y="0"/>
                  </a:lnTo>
                  <a:lnTo>
                    <a:pt x="696" y="0"/>
                  </a:lnTo>
                  <a:lnTo>
                    <a:pt x="687" y="0"/>
                  </a:lnTo>
                  <a:lnTo>
                    <a:pt x="679" y="2"/>
                  </a:lnTo>
                  <a:lnTo>
                    <a:pt x="672" y="7"/>
                  </a:lnTo>
                  <a:lnTo>
                    <a:pt x="665" y="11"/>
                  </a:lnTo>
                  <a:lnTo>
                    <a:pt x="17" y="579"/>
                  </a:lnTo>
                  <a:lnTo>
                    <a:pt x="10" y="586"/>
                  </a:lnTo>
                  <a:lnTo>
                    <a:pt x="4" y="596"/>
                  </a:lnTo>
                  <a:lnTo>
                    <a:pt x="2" y="605"/>
                  </a:lnTo>
                  <a:lnTo>
                    <a:pt x="0" y="615"/>
                  </a:lnTo>
                  <a:lnTo>
                    <a:pt x="2" y="622"/>
                  </a:lnTo>
                  <a:lnTo>
                    <a:pt x="4" y="631"/>
                  </a:lnTo>
                  <a:lnTo>
                    <a:pt x="7" y="639"/>
                  </a:lnTo>
                  <a:lnTo>
                    <a:pt x="13" y="646"/>
                  </a:lnTo>
                  <a:lnTo>
                    <a:pt x="20" y="652"/>
                  </a:lnTo>
                  <a:lnTo>
                    <a:pt x="28" y="657"/>
                  </a:lnTo>
                  <a:lnTo>
                    <a:pt x="37" y="660"/>
                  </a:lnTo>
                  <a:lnTo>
                    <a:pt x="45" y="662"/>
                  </a:lnTo>
                  <a:lnTo>
                    <a:pt x="55" y="662"/>
                  </a:lnTo>
                  <a:lnTo>
                    <a:pt x="63" y="660"/>
                  </a:lnTo>
                  <a:lnTo>
                    <a:pt x="72" y="656"/>
                  </a:lnTo>
                  <a:lnTo>
                    <a:pt x="80" y="650"/>
                  </a:lnTo>
                  <a:lnTo>
                    <a:pt x="131" y="607"/>
                  </a:lnTo>
                  <a:lnTo>
                    <a:pt x="131" y="1314"/>
                  </a:lnTo>
                  <a:lnTo>
                    <a:pt x="131" y="1324"/>
                  </a:lnTo>
                  <a:lnTo>
                    <a:pt x="133" y="1333"/>
                  </a:lnTo>
                  <a:lnTo>
                    <a:pt x="138" y="1340"/>
                  </a:lnTo>
                  <a:lnTo>
                    <a:pt x="143" y="1347"/>
                  </a:lnTo>
                  <a:lnTo>
                    <a:pt x="152" y="1354"/>
                  </a:lnTo>
                  <a:lnTo>
                    <a:pt x="159" y="1359"/>
                  </a:lnTo>
                  <a:lnTo>
                    <a:pt x="168" y="1361"/>
                  </a:lnTo>
                  <a:lnTo>
                    <a:pt x="177" y="1361"/>
                  </a:lnTo>
                  <a:lnTo>
                    <a:pt x="1215" y="1361"/>
                  </a:lnTo>
                  <a:lnTo>
                    <a:pt x="1225" y="1361"/>
                  </a:lnTo>
                  <a:lnTo>
                    <a:pt x="1233" y="1359"/>
                  </a:lnTo>
                  <a:lnTo>
                    <a:pt x="1241" y="1354"/>
                  </a:lnTo>
                  <a:lnTo>
                    <a:pt x="1248" y="1347"/>
                  </a:lnTo>
                  <a:lnTo>
                    <a:pt x="1254" y="1340"/>
                  </a:lnTo>
                  <a:lnTo>
                    <a:pt x="1258" y="1333"/>
                  </a:lnTo>
                  <a:lnTo>
                    <a:pt x="1261" y="1324"/>
                  </a:lnTo>
                  <a:lnTo>
                    <a:pt x="1262" y="1314"/>
                  </a:lnTo>
                  <a:lnTo>
                    <a:pt x="1262" y="607"/>
                  </a:lnTo>
                  <a:lnTo>
                    <a:pt x="1312" y="650"/>
                  </a:lnTo>
                  <a:lnTo>
                    <a:pt x="1319" y="656"/>
                  </a:lnTo>
                  <a:lnTo>
                    <a:pt x="1327" y="659"/>
                  </a:lnTo>
                  <a:lnTo>
                    <a:pt x="1335" y="662"/>
                  </a:lnTo>
                  <a:lnTo>
                    <a:pt x="1344" y="662"/>
                  </a:lnTo>
                  <a:lnTo>
                    <a:pt x="1354" y="662"/>
                  </a:lnTo>
                  <a:lnTo>
                    <a:pt x="1363" y="657"/>
                  </a:lnTo>
                  <a:lnTo>
                    <a:pt x="1372" y="653"/>
                  </a:lnTo>
                  <a:lnTo>
                    <a:pt x="1379" y="646"/>
                  </a:lnTo>
                  <a:lnTo>
                    <a:pt x="1384" y="639"/>
                  </a:lnTo>
                  <a:lnTo>
                    <a:pt x="1389" y="631"/>
                  </a:lnTo>
                  <a:lnTo>
                    <a:pt x="1390" y="624"/>
                  </a:lnTo>
                  <a:lnTo>
                    <a:pt x="1391" y="615"/>
                  </a:lnTo>
                  <a:lnTo>
                    <a:pt x="1391" y="614"/>
                  </a:lnTo>
                  <a:lnTo>
                    <a:pt x="1390" y="604"/>
                  </a:lnTo>
                  <a:lnTo>
                    <a:pt x="1387" y="596"/>
                  </a:lnTo>
                  <a:lnTo>
                    <a:pt x="1382" y="586"/>
                  </a:lnTo>
                  <a:lnTo>
                    <a:pt x="1375" y="579"/>
                  </a:lnTo>
                  <a:close/>
                  <a:moveTo>
                    <a:pt x="586" y="1267"/>
                  </a:moveTo>
                  <a:lnTo>
                    <a:pt x="586" y="875"/>
                  </a:lnTo>
                  <a:lnTo>
                    <a:pt x="805" y="875"/>
                  </a:lnTo>
                  <a:lnTo>
                    <a:pt x="805" y="1267"/>
                  </a:lnTo>
                  <a:lnTo>
                    <a:pt x="586" y="1267"/>
                  </a:lnTo>
                  <a:close/>
                  <a:moveTo>
                    <a:pt x="1167" y="523"/>
                  </a:moveTo>
                  <a:lnTo>
                    <a:pt x="1167" y="1267"/>
                  </a:lnTo>
                  <a:lnTo>
                    <a:pt x="901" y="1267"/>
                  </a:lnTo>
                  <a:lnTo>
                    <a:pt x="901" y="827"/>
                  </a:lnTo>
                  <a:lnTo>
                    <a:pt x="901" y="817"/>
                  </a:lnTo>
                  <a:lnTo>
                    <a:pt x="898" y="809"/>
                  </a:lnTo>
                  <a:lnTo>
                    <a:pt x="894" y="800"/>
                  </a:lnTo>
                  <a:lnTo>
                    <a:pt x="887" y="793"/>
                  </a:lnTo>
                  <a:lnTo>
                    <a:pt x="880" y="788"/>
                  </a:lnTo>
                  <a:lnTo>
                    <a:pt x="873" y="784"/>
                  </a:lnTo>
                  <a:lnTo>
                    <a:pt x="863" y="781"/>
                  </a:lnTo>
                  <a:lnTo>
                    <a:pt x="853" y="779"/>
                  </a:lnTo>
                  <a:lnTo>
                    <a:pt x="539" y="779"/>
                  </a:lnTo>
                  <a:lnTo>
                    <a:pt x="529" y="781"/>
                  </a:lnTo>
                  <a:lnTo>
                    <a:pt x="520" y="784"/>
                  </a:lnTo>
                  <a:lnTo>
                    <a:pt x="512" y="788"/>
                  </a:lnTo>
                  <a:lnTo>
                    <a:pt x="505" y="793"/>
                  </a:lnTo>
                  <a:lnTo>
                    <a:pt x="499" y="800"/>
                  </a:lnTo>
                  <a:lnTo>
                    <a:pt x="494" y="809"/>
                  </a:lnTo>
                  <a:lnTo>
                    <a:pt x="492" y="817"/>
                  </a:lnTo>
                  <a:lnTo>
                    <a:pt x="491" y="827"/>
                  </a:lnTo>
                  <a:lnTo>
                    <a:pt x="491" y="1267"/>
                  </a:lnTo>
                  <a:lnTo>
                    <a:pt x="225" y="1267"/>
                  </a:lnTo>
                  <a:lnTo>
                    <a:pt x="225" y="523"/>
                  </a:lnTo>
                  <a:lnTo>
                    <a:pt x="225" y="523"/>
                  </a:lnTo>
                  <a:lnTo>
                    <a:pt x="225" y="523"/>
                  </a:lnTo>
                  <a:lnTo>
                    <a:pt x="696" y="110"/>
                  </a:lnTo>
                  <a:lnTo>
                    <a:pt x="1167" y="523"/>
                  </a:lnTo>
                  <a:lnTo>
                    <a:pt x="1167" y="523"/>
                  </a:lnTo>
                  <a:lnTo>
                    <a:pt x="1167" y="5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470;p10">
              <a:extLst>
                <a:ext uri="{FF2B5EF4-FFF2-40B4-BE49-F238E27FC236}">
                  <a16:creationId xmlns:a16="http://schemas.microsoft.com/office/drawing/2014/main" id="{07B420B6-FD89-391D-F420-3F6E603706AD}"/>
                </a:ext>
              </a:extLst>
            </p:cNvPr>
            <p:cNvSpPr/>
            <p:nvPr/>
          </p:nvSpPr>
          <p:spPr>
            <a:xfrm>
              <a:off x="3687763" y="1924050"/>
              <a:ext cx="112713" cy="49213"/>
            </a:xfrm>
            <a:custGeom>
              <a:avLst/>
              <a:gdLst/>
              <a:ahLst/>
              <a:cxnLst/>
              <a:rect l="l" t="t" r="r" b="b"/>
              <a:pathLst>
                <a:path w="213" h="95" extrusionOk="0">
                  <a:moveTo>
                    <a:pt x="0" y="48"/>
                  </a:moveTo>
                  <a:lnTo>
                    <a:pt x="2" y="57"/>
                  </a:lnTo>
                  <a:lnTo>
                    <a:pt x="4" y="66"/>
                  </a:lnTo>
                  <a:lnTo>
                    <a:pt x="9" y="74"/>
                  </a:lnTo>
                  <a:lnTo>
                    <a:pt x="14" y="81"/>
                  </a:lnTo>
                  <a:lnTo>
                    <a:pt x="21" y="87"/>
                  </a:lnTo>
                  <a:lnTo>
                    <a:pt x="30" y="91"/>
                  </a:lnTo>
                  <a:lnTo>
                    <a:pt x="38" y="94"/>
                  </a:lnTo>
                  <a:lnTo>
                    <a:pt x="48" y="95"/>
                  </a:lnTo>
                  <a:lnTo>
                    <a:pt x="166" y="95"/>
                  </a:lnTo>
                  <a:lnTo>
                    <a:pt x="176" y="94"/>
                  </a:lnTo>
                  <a:lnTo>
                    <a:pt x="184" y="91"/>
                  </a:lnTo>
                  <a:lnTo>
                    <a:pt x="192" y="87"/>
                  </a:lnTo>
                  <a:lnTo>
                    <a:pt x="199" y="81"/>
                  </a:lnTo>
                  <a:lnTo>
                    <a:pt x="205" y="74"/>
                  </a:lnTo>
                  <a:lnTo>
                    <a:pt x="209" y="66"/>
                  </a:lnTo>
                  <a:lnTo>
                    <a:pt x="212" y="57"/>
                  </a:lnTo>
                  <a:lnTo>
                    <a:pt x="213" y="48"/>
                  </a:lnTo>
                  <a:lnTo>
                    <a:pt x="212" y="38"/>
                  </a:lnTo>
                  <a:lnTo>
                    <a:pt x="209" y="29"/>
                  </a:lnTo>
                  <a:lnTo>
                    <a:pt x="205" y="21"/>
                  </a:lnTo>
                  <a:lnTo>
                    <a:pt x="199" y="14"/>
                  </a:lnTo>
                  <a:lnTo>
                    <a:pt x="192" y="8"/>
                  </a:lnTo>
                  <a:lnTo>
                    <a:pt x="184" y="4"/>
                  </a:lnTo>
                  <a:lnTo>
                    <a:pt x="176" y="1"/>
                  </a:lnTo>
                  <a:lnTo>
                    <a:pt x="166" y="0"/>
                  </a:lnTo>
                  <a:lnTo>
                    <a:pt x="48" y="0"/>
                  </a:lnTo>
                  <a:lnTo>
                    <a:pt x="38" y="1"/>
                  </a:lnTo>
                  <a:lnTo>
                    <a:pt x="30" y="4"/>
                  </a:lnTo>
                  <a:lnTo>
                    <a:pt x="21" y="8"/>
                  </a:lnTo>
                  <a:lnTo>
                    <a:pt x="14" y="14"/>
                  </a:lnTo>
                  <a:lnTo>
                    <a:pt x="9" y="21"/>
                  </a:lnTo>
                  <a:lnTo>
                    <a:pt x="4" y="29"/>
                  </a:lnTo>
                  <a:lnTo>
                    <a:pt x="2" y="3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471;p10">
            <a:extLst>
              <a:ext uri="{FF2B5EF4-FFF2-40B4-BE49-F238E27FC236}">
                <a16:creationId xmlns:a16="http://schemas.microsoft.com/office/drawing/2014/main" id="{3B8C118A-2A08-78BB-64E1-4B9B2D79DF94}"/>
              </a:ext>
            </a:extLst>
          </p:cNvPr>
          <p:cNvSpPr txBox="1"/>
          <p:nvPr/>
        </p:nvSpPr>
        <p:spPr>
          <a:xfrm>
            <a:off x="3469714" y="770596"/>
            <a:ext cx="5252573" cy="4498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vi-VN" sz="280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en"/>
              </a:rPr>
              <a:t>Đặc Trưng Blazor</a:t>
            </a:r>
            <a:endParaRPr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860DB54-5756-81C8-18AD-31193D9DCE4E}"/>
              </a:ext>
            </a:extLst>
          </p:cNvPr>
          <p:cNvSpPr/>
          <p:nvPr/>
        </p:nvSpPr>
        <p:spPr>
          <a:xfrm>
            <a:off x="5588000" y="1787877"/>
            <a:ext cx="1043856" cy="1040006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75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7FB60C-F207-8AA2-3B98-F23DBB2CFD1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oogle Shape;739;p23">
            <a:extLst>
              <a:ext uri="{FF2B5EF4-FFF2-40B4-BE49-F238E27FC236}">
                <a16:creationId xmlns:a16="http://schemas.microsoft.com/office/drawing/2014/main" id="{421F7357-6DFD-493A-5503-E2962C8FF293}"/>
              </a:ext>
            </a:extLst>
          </p:cNvPr>
          <p:cNvSpPr/>
          <p:nvPr/>
        </p:nvSpPr>
        <p:spPr>
          <a:xfrm>
            <a:off x="0" y="2006600"/>
            <a:ext cx="12192000" cy="2946400"/>
          </a:xfrm>
          <a:prstGeom prst="rect">
            <a:avLst/>
          </a:prstGeom>
          <a:gradFill>
            <a:gsLst>
              <a:gs pos="0">
                <a:schemeClr val="accent4"/>
              </a:gs>
              <a:gs pos="58000">
                <a:srgbClr val="DA1F28">
                  <a:alpha val="80000"/>
                </a:srgbClr>
              </a:gs>
              <a:gs pos="100000">
                <a:srgbClr val="21798F"/>
              </a:gs>
            </a:gsLst>
            <a:lin ang="3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740;p23">
            <a:extLst>
              <a:ext uri="{FF2B5EF4-FFF2-40B4-BE49-F238E27FC236}">
                <a16:creationId xmlns:a16="http://schemas.microsoft.com/office/drawing/2014/main" id="{BCEBF420-9976-2B73-4AD3-F731D9D64C9D}"/>
              </a:ext>
            </a:extLst>
          </p:cNvPr>
          <p:cNvSpPr txBox="1"/>
          <p:nvPr/>
        </p:nvSpPr>
        <p:spPr>
          <a:xfrm>
            <a:off x="566058" y="2700257"/>
            <a:ext cx="7642947" cy="7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67"/>
              <a:buFont typeface="Sen"/>
              <a:buNone/>
            </a:pPr>
            <a:r>
              <a:rPr lang="vi-VN" sz="4267" b="1">
                <a:solidFill>
                  <a:schemeClr val="lt1"/>
                </a:solidFill>
                <a:latin typeface="Sen"/>
                <a:ea typeface="Sen"/>
                <a:cs typeface="Sen"/>
                <a:sym typeface="Sen"/>
              </a:rPr>
              <a:t>1. Blazor Server</a:t>
            </a:r>
            <a:endParaRPr/>
          </a:p>
        </p:txBody>
      </p:sp>
      <p:sp>
        <p:nvSpPr>
          <p:cNvPr id="5" name="Google Shape;741;p23">
            <a:extLst>
              <a:ext uri="{FF2B5EF4-FFF2-40B4-BE49-F238E27FC236}">
                <a16:creationId xmlns:a16="http://schemas.microsoft.com/office/drawing/2014/main" id="{FC1E0145-3952-4364-4D8E-8DF56643187A}"/>
              </a:ext>
            </a:extLst>
          </p:cNvPr>
          <p:cNvSpPr txBox="1"/>
          <p:nvPr/>
        </p:nvSpPr>
        <p:spPr>
          <a:xfrm>
            <a:off x="609600" y="3342968"/>
            <a:ext cx="9550400" cy="898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600"/>
              <a:buFont typeface="Arial"/>
              <a:buNone/>
            </a:pPr>
            <a:r>
              <a:rPr lang="vi-VN" sz="16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Server-Side Blazor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600"/>
              <a:buFont typeface="Arial"/>
              <a:buNone/>
            </a:pPr>
            <a:r>
              <a:rPr lang="vi-VN" sz="16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.NET Core 3</a:t>
            </a:r>
            <a:endParaRPr sz="16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876933CA-EEBA-ED08-C18D-612B277196C9}"/>
              </a:ext>
            </a:extLst>
          </p:cNvPr>
          <p:cNvSpPr/>
          <p:nvPr/>
        </p:nvSpPr>
        <p:spPr>
          <a:xfrm>
            <a:off x="9834" y="151581"/>
            <a:ext cx="2349907" cy="580103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b="1">
                <a:latin typeface="Arial" panose="020B0604020202020204" pitchFamily="34" charset="0"/>
                <a:cs typeface="Arial" panose="020B0604020202020204" pitchFamily="34" charset="0"/>
              </a:rPr>
              <a:t>Mô hình hoạt động</a:t>
            </a:r>
            <a:endParaRPr 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078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876933CA-EEBA-ED08-C18D-612B277196C9}"/>
              </a:ext>
            </a:extLst>
          </p:cNvPr>
          <p:cNvSpPr/>
          <p:nvPr/>
        </p:nvSpPr>
        <p:spPr>
          <a:xfrm>
            <a:off x="9834" y="151581"/>
            <a:ext cx="2349907" cy="580103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b="1">
                <a:latin typeface="Arial" panose="020B0604020202020204" pitchFamily="34" charset="0"/>
                <a:cs typeface="Arial" panose="020B0604020202020204" pitchFamily="34" charset="0"/>
              </a:rPr>
              <a:t>Mô hình hoạt động</a:t>
            </a:r>
            <a:endParaRPr 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Google Shape;478;p11">
            <a:extLst>
              <a:ext uri="{FF2B5EF4-FFF2-40B4-BE49-F238E27FC236}">
                <a16:creationId xmlns:a16="http://schemas.microsoft.com/office/drawing/2014/main" id="{8330187B-6985-FF73-0FA5-FA743466D7F3}"/>
              </a:ext>
            </a:extLst>
          </p:cNvPr>
          <p:cNvSpPr txBox="1">
            <a:spLocks/>
          </p:cNvSpPr>
          <p:nvPr/>
        </p:nvSpPr>
        <p:spPr>
          <a:xfrm>
            <a:off x="4355176" y="731684"/>
            <a:ext cx="3151239" cy="413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  <a:buClr>
                <a:srgbClr val="595959"/>
              </a:buClr>
              <a:buSzPts val="2800"/>
            </a:pPr>
            <a:r>
              <a:rPr lang="vi-VN" sz="2000"/>
              <a:t>Luồng Hoạt Động </a:t>
            </a:r>
            <a:r>
              <a:rPr lang="vi-VN" sz="2000" b="1"/>
              <a:t>BLAZOR SERVER</a:t>
            </a:r>
            <a:endParaRPr lang="en-US" sz="2000" b="1"/>
          </a:p>
        </p:txBody>
      </p:sp>
      <p:sp>
        <p:nvSpPr>
          <p:cNvPr id="8" name="Google Shape;485;p11">
            <a:extLst>
              <a:ext uri="{FF2B5EF4-FFF2-40B4-BE49-F238E27FC236}">
                <a16:creationId xmlns:a16="http://schemas.microsoft.com/office/drawing/2014/main" id="{5690283C-FD72-BC1C-727E-9FD5AB6B4BE9}"/>
              </a:ext>
            </a:extLst>
          </p:cNvPr>
          <p:cNvSpPr txBox="1"/>
          <p:nvPr/>
        </p:nvSpPr>
        <p:spPr>
          <a:xfrm>
            <a:off x="1931959" y="5080723"/>
            <a:ext cx="2133600" cy="32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67"/>
              <a:buFont typeface="Arial"/>
              <a:buNone/>
            </a:pPr>
            <a:r>
              <a:rPr lang="vi-VN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vi-VN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240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496;p11">
            <a:extLst>
              <a:ext uri="{FF2B5EF4-FFF2-40B4-BE49-F238E27FC236}">
                <a16:creationId xmlns:a16="http://schemas.microsoft.com/office/drawing/2014/main" id="{F641752A-A490-8EC8-021A-9A8DBF6D0745}"/>
              </a:ext>
            </a:extLst>
          </p:cNvPr>
          <p:cNvSpPr/>
          <p:nvPr/>
        </p:nvSpPr>
        <p:spPr>
          <a:xfrm>
            <a:off x="2659925" y="3971798"/>
            <a:ext cx="711200" cy="711200"/>
          </a:xfrm>
          <a:prstGeom prst="roundRect">
            <a:avLst>
              <a:gd name="adj" fmla="val 885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" name="Google Shape;510;p11">
            <a:extLst>
              <a:ext uri="{FF2B5EF4-FFF2-40B4-BE49-F238E27FC236}">
                <a16:creationId xmlns:a16="http://schemas.microsoft.com/office/drawing/2014/main" id="{12A9CAC1-63B8-696B-8F61-267E2C2601D6}"/>
              </a:ext>
            </a:extLst>
          </p:cNvPr>
          <p:cNvGrpSpPr/>
          <p:nvPr/>
        </p:nvGrpSpPr>
        <p:grpSpPr>
          <a:xfrm>
            <a:off x="208062" y="2688574"/>
            <a:ext cx="11425136" cy="871665"/>
            <a:chOff x="208062" y="3484988"/>
            <a:chExt cx="11425136" cy="871665"/>
          </a:xfrm>
        </p:grpSpPr>
        <p:grpSp>
          <p:nvGrpSpPr>
            <p:cNvPr id="14" name="Google Shape;511;p11">
              <a:extLst>
                <a:ext uri="{FF2B5EF4-FFF2-40B4-BE49-F238E27FC236}">
                  <a16:creationId xmlns:a16="http://schemas.microsoft.com/office/drawing/2014/main" id="{7BC11D2C-BEA1-7D9A-7271-481CA08758F0}"/>
                </a:ext>
              </a:extLst>
            </p:cNvPr>
            <p:cNvGrpSpPr/>
            <p:nvPr/>
          </p:nvGrpSpPr>
          <p:grpSpPr>
            <a:xfrm>
              <a:off x="812743" y="3484988"/>
              <a:ext cx="10566514" cy="182880"/>
              <a:chOff x="812743" y="3909059"/>
              <a:chExt cx="10566514" cy="182880"/>
            </a:xfrm>
          </p:grpSpPr>
          <p:sp>
            <p:nvSpPr>
              <p:cNvPr id="19" name="Google Shape;512;p11">
                <a:extLst>
                  <a:ext uri="{FF2B5EF4-FFF2-40B4-BE49-F238E27FC236}">
                    <a16:creationId xmlns:a16="http://schemas.microsoft.com/office/drawing/2014/main" id="{98F185F4-CD8E-AC39-E8A2-90717F4B6D51}"/>
                  </a:ext>
                </a:extLst>
              </p:cNvPr>
              <p:cNvSpPr/>
              <p:nvPr/>
            </p:nvSpPr>
            <p:spPr>
              <a:xfrm>
                <a:off x="965200" y="3977640"/>
                <a:ext cx="10261600" cy="45719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513;p11">
                <a:extLst>
                  <a:ext uri="{FF2B5EF4-FFF2-40B4-BE49-F238E27FC236}">
                    <a16:creationId xmlns:a16="http://schemas.microsoft.com/office/drawing/2014/main" id="{A0342B4E-54D8-982E-4C10-6928339BE659}"/>
                  </a:ext>
                </a:extLst>
              </p:cNvPr>
              <p:cNvSpPr/>
              <p:nvPr/>
            </p:nvSpPr>
            <p:spPr>
              <a:xfrm>
                <a:off x="812743" y="3909059"/>
                <a:ext cx="182880" cy="182880"/>
              </a:xfrm>
              <a:prstGeom prst="ellipse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514;p11">
                <a:extLst>
                  <a:ext uri="{FF2B5EF4-FFF2-40B4-BE49-F238E27FC236}">
                    <a16:creationId xmlns:a16="http://schemas.microsoft.com/office/drawing/2014/main" id="{6E91984E-125B-69DC-3F22-C004E42A5FA3}"/>
                  </a:ext>
                </a:extLst>
              </p:cNvPr>
              <p:cNvSpPr/>
              <p:nvPr/>
            </p:nvSpPr>
            <p:spPr>
              <a:xfrm>
                <a:off x="11196377" y="3909059"/>
                <a:ext cx="182880" cy="182880"/>
              </a:xfrm>
              <a:prstGeom prst="ellipse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516;p11">
                <a:extLst>
                  <a:ext uri="{FF2B5EF4-FFF2-40B4-BE49-F238E27FC236}">
                    <a16:creationId xmlns:a16="http://schemas.microsoft.com/office/drawing/2014/main" id="{B2257327-1218-40CD-F3DE-28C339DBCA99}"/>
                  </a:ext>
                </a:extLst>
              </p:cNvPr>
              <p:cNvSpPr/>
              <p:nvPr/>
            </p:nvSpPr>
            <p:spPr>
              <a:xfrm>
                <a:off x="2924085" y="3909059"/>
                <a:ext cx="182880" cy="18288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5" name="Google Shape;527;p11">
              <a:extLst>
                <a:ext uri="{FF2B5EF4-FFF2-40B4-BE49-F238E27FC236}">
                  <a16:creationId xmlns:a16="http://schemas.microsoft.com/office/drawing/2014/main" id="{711C4BDA-37E2-FD65-5B14-ACDB3BAAB942}"/>
                </a:ext>
              </a:extLst>
            </p:cNvPr>
            <p:cNvCxnSpPr/>
            <p:nvPr/>
          </p:nvCxnSpPr>
          <p:spPr>
            <a:xfrm rot="10800000">
              <a:off x="2998760" y="3658152"/>
              <a:ext cx="0" cy="609600"/>
            </a:xfrm>
            <a:prstGeom prst="straightConnector1">
              <a:avLst/>
            </a:prstGeom>
            <a:solidFill>
              <a:srgbClr val="F2F2F2"/>
            </a:solidFill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6" name="Google Shape;528;p11">
              <a:extLst>
                <a:ext uri="{FF2B5EF4-FFF2-40B4-BE49-F238E27FC236}">
                  <a16:creationId xmlns:a16="http://schemas.microsoft.com/office/drawing/2014/main" id="{ACE20728-AC52-E028-04C9-0B2C919F993C}"/>
                </a:ext>
              </a:extLst>
            </p:cNvPr>
            <p:cNvSpPr/>
            <p:nvPr/>
          </p:nvSpPr>
          <p:spPr>
            <a:xfrm rot="10800000" flipH="1">
              <a:off x="2957797" y="4255053"/>
              <a:ext cx="101600" cy="1016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533;p11">
              <a:extLst>
                <a:ext uri="{FF2B5EF4-FFF2-40B4-BE49-F238E27FC236}">
                  <a16:creationId xmlns:a16="http://schemas.microsoft.com/office/drawing/2014/main" id="{52E565FC-A9D8-E69C-3E82-04B14630F6D2}"/>
                </a:ext>
              </a:extLst>
            </p:cNvPr>
            <p:cNvSpPr txBox="1"/>
            <p:nvPr/>
          </p:nvSpPr>
          <p:spPr>
            <a:xfrm>
              <a:off x="208062" y="3790853"/>
              <a:ext cx="1209361" cy="40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67"/>
                <a:buFont typeface="Arial"/>
                <a:buNone/>
              </a:pPr>
              <a:r>
                <a:rPr lang="vi-VN" sz="2000" b="1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Bắt Đầu</a:t>
              </a:r>
              <a:endParaRPr sz="2000" b="1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Google Shape;534;p11">
              <a:extLst>
                <a:ext uri="{FF2B5EF4-FFF2-40B4-BE49-F238E27FC236}">
                  <a16:creationId xmlns:a16="http://schemas.microsoft.com/office/drawing/2014/main" id="{C80C70BF-5279-AE63-122C-924FF3DD423C}"/>
                </a:ext>
              </a:extLst>
            </p:cNvPr>
            <p:cNvSpPr txBox="1"/>
            <p:nvPr/>
          </p:nvSpPr>
          <p:spPr>
            <a:xfrm>
              <a:off x="10520515" y="3790853"/>
              <a:ext cx="1112683" cy="40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67"/>
                <a:buFont typeface="Arial"/>
                <a:buNone/>
              </a:pPr>
              <a:r>
                <a:rPr lang="vi-VN" sz="2000" b="1" i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Kết thúc</a:t>
              </a:r>
              <a:endParaRPr sz="2000"/>
            </a:p>
          </p:txBody>
        </p:sp>
      </p:grpSp>
      <p:sp>
        <p:nvSpPr>
          <p:cNvPr id="24" name="Google Shape;516;p11">
            <a:extLst>
              <a:ext uri="{FF2B5EF4-FFF2-40B4-BE49-F238E27FC236}">
                <a16:creationId xmlns:a16="http://schemas.microsoft.com/office/drawing/2014/main" id="{5E6C07E3-5341-341B-34E5-EF5F95B865D6}"/>
              </a:ext>
            </a:extLst>
          </p:cNvPr>
          <p:cNvSpPr/>
          <p:nvPr/>
        </p:nvSpPr>
        <p:spPr>
          <a:xfrm>
            <a:off x="5839357" y="2703326"/>
            <a:ext cx="182880" cy="18288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" name="Google Shape;527;p11">
            <a:extLst>
              <a:ext uri="{FF2B5EF4-FFF2-40B4-BE49-F238E27FC236}">
                <a16:creationId xmlns:a16="http://schemas.microsoft.com/office/drawing/2014/main" id="{5A730A4C-452D-C17E-87C5-1317E09505C6}"/>
              </a:ext>
            </a:extLst>
          </p:cNvPr>
          <p:cNvCxnSpPr/>
          <p:nvPr/>
        </p:nvCxnSpPr>
        <p:spPr>
          <a:xfrm rot="10800000">
            <a:off x="5933696" y="2876490"/>
            <a:ext cx="0" cy="609600"/>
          </a:xfrm>
          <a:prstGeom prst="straightConnector1">
            <a:avLst/>
          </a:prstGeom>
          <a:solidFill>
            <a:srgbClr val="F2F2F2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" name="Google Shape;528;p11">
            <a:extLst>
              <a:ext uri="{FF2B5EF4-FFF2-40B4-BE49-F238E27FC236}">
                <a16:creationId xmlns:a16="http://schemas.microsoft.com/office/drawing/2014/main" id="{F726F50F-B8FF-EE6D-8B90-BF64A4305FFF}"/>
              </a:ext>
            </a:extLst>
          </p:cNvPr>
          <p:cNvSpPr/>
          <p:nvPr/>
        </p:nvSpPr>
        <p:spPr>
          <a:xfrm rot="10800000" flipH="1">
            <a:off x="5882901" y="3473391"/>
            <a:ext cx="101600" cy="1016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516;p11">
            <a:extLst>
              <a:ext uri="{FF2B5EF4-FFF2-40B4-BE49-F238E27FC236}">
                <a16:creationId xmlns:a16="http://schemas.microsoft.com/office/drawing/2014/main" id="{4B211103-6471-34A1-AF51-9A816C8F6E1F}"/>
              </a:ext>
            </a:extLst>
          </p:cNvPr>
          <p:cNvSpPr/>
          <p:nvPr/>
        </p:nvSpPr>
        <p:spPr>
          <a:xfrm>
            <a:off x="8730056" y="2703323"/>
            <a:ext cx="182880" cy="18288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" name="Google Shape;527;p11">
            <a:extLst>
              <a:ext uri="{FF2B5EF4-FFF2-40B4-BE49-F238E27FC236}">
                <a16:creationId xmlns:a16="http://schemas.microsoft.com/office/drawing/2014/main" id="{348B3802-A525-7F9F-D55B-D0D431E22ED3}"/>
              </a:ext>
            </a:extLst>
          </p:cNvPr>
          <p:cNvCxnSpPr/>
          <p:nvPr/>
        </p:nvCxnSpPr>
        <p:spPr>
          <a:xfrm rot="10800000">
            <a:off x="8814563" y="2876487"/>
            <a:ext cx="0" cy="609600"/>
          </a:xfrm>
          <a:prstGeom prst="straightConnector1">
            <a:avLst/>
          </a:prstGeom>
          <a:solidFill>
            <a:srgbClr val="F2F2F2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" name="Google Shape;528;p11">
            <a:extLst>
              <a:ext uri="{FF2B5EF4-FFF2-40B4-BE49-F238E27FC236}">
                <a16:creationId xmlns:a16="http://schemas.microsoft.com/office/drawing/2014/main" id="{8FB209AF-2F7E-DDB5-9AD2-B1C9A0C4C556}"/>
              </a:ext>
            </a:extLst>
          </p:cNvPr>
          <p:cNvSpPr/>
          <p:nvPr/>
        </p:nvSpPr>
        <p:spPr>
          <a:xfrm rot="10800000" flipH="1">
            <a:off x="8763768" y="3473388"/>
            <a:ext cx="101600" cy="1016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485;p11">
            <a:extLst>
              <a:ext uri="{FF2B5EF4-FFF2-40B4-BE49-F238E27FC236}">
                <a16:creationId xmlns:a16="http://schemas.microsoft.com/office/drawing/2014/main" id="{F94BEDD3-38FF-96EE-8CBF-8FC00FED984B}"/>
              </a:ext>
            </a:extLst>
          </p:cNvPr>
          <p:cNvSpPr txBox="1"/>
          <p:nvPr/>
        </p:nvSpPr>
        <p:spPr>
          <a:xfrm>
            <a:off x="4790252" y="5079805"/>
            <a:ext cx="2281085" cy="32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67"/>
              <a:buFont typeface="Arial"/>
              <a:buNone/>
            </a:pPr>
            <a:r>
              <a:rPr lang="vi-VN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vi-VN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SIGNALR</a:t>
            </a:r>
            <a:endParaRPr sz="240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496;p11">
            <a:extLst>
              <a:ext uri="{FF2B5EF4-FFF2-40B4-BE49-F238E27FC236}">
                <a16:creationId xmlns:a16="http://schemas.microsoft.com/office/drawing/2014/main" id="{CCAE9964-0A4A-E403-C200-A832A51FFDEE}"/>
              </a:ext>
            </a:extLst>
          </p:cNvPr>
          <p:cNvSpPr/>
          <p:nvPr/>
        </p:nvSpPr>
        <p:spPr>
          <a:xfrm>
            <a:off x="5575196" y="3971798"/>
            <a:ext cx="711200" cy="711200"/>
          </a:xfrm>
          <a:prstGeom prst="roundRect">
            <a:avLst>
              <a:gd name="adj" fmla="val 885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485;p11">
            <a:extLst>
              <a:ext uri="{FF2B5EF4-FFF2-40B4-BE49-F238E27FC236}">
                <a16:creationId xmlns:a16="http://schemas.microsoft.com/office/drawing/2014/main" id="{C8D7B195-E3DE-0947-13E9-B987AB97780D}"/>
              </a:ext>
            </a:extLst>
          </p:cNvPr>
          <p:cNvSpPr txBox="1"/>
          <p:nvPr/>
        </p:nvSpPr>
        <p:spPr>
          <a:xfrm>
            <a:off x="7848103" y="5085182"/>
            <a:ext cx="1946786" cy="364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67"/>
              <a:buFont typeface="Arial"/>
              <a:buNone/>
            </a:pPr>
            <a:r>
              <a:rPr lang="vi-VN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XỬ LÝ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vi-VN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</a:t>
            </a:r>
            <a:endParaRPr sz="240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496;p11">
            <a:extLst>
              <a:ext uri="{FF2B5EF4-FFF2-40B4-BE49-F238E27FC236}">
                <a16:creationId xmlns:a16="http://schemas.microsoft.com/office/drawing/2014/main" id="{3BBD3E74-B3F3-B01B-3285-9EC3ECC81672}"/>
              </a:ext>
            </a:extLst>
          </p:cNvPr>
          <p:cNvSpPr/>
          <p:nvPr/>
        </p:nvSpPr>
        <p:spPr>
          <a:xfrm>
            <a:off x="8465896" y="3971798"/>
            <a:ext cx="711200" cy="711200"/>
          </a:xfrm>
          <a:prstGeom prst="roundRect">
            <a:avLst>
              <a:gd name="adj" fmla="val 885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" name="Picture 39" descr="A red arrows on a black background&#10;&#10;Description automatically generated">
            <a:extLst>
              <a:ext uri="{FF2B5EF4-FFF2-40B4-BE49-F238E27FC236}">
                <a16:creationId xmlns:a16="http://schemas.microsoft.com/office/drawing/2014/main" id="{2B68A9BD-035C-7679-9FD1-FE5A66B6D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759925" y="4058524"/>
            <a:ext cx="511200" cy="511200"/>
          </a:xfrm>
          <a:prstGeom prst="rect">
            <a:avLst/>
          </a:prstGeom>
        </p:spPr>
      </p:pic>
      <p:pic>
        <p:nvPicPr>
          <p:cNvPr id="42" name="Graphic 41" descr="Wi-Fi with solid fill">
            <a:extLst>
              <a:ext uri="{FF2B5EF4-FFF2-40B4-BE49-F238E27FC236}">
                <a16:creationId xmlns:a16="http://schemas.microsoft.com/office/drawing/2014/main" id="{7264412C-0D46-EB1D-297C-18CF0803F5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06810" y="4007047"/>
            <a:ext cx="647967" cy="647967"/>
          </a:xfrm>
          <a:prstGeom prst="rect">
            <a:avLst/>
          </a:prstGeom>
        </p:spPr>
      </p:pic>
      <p:pic>
        <p:nvPicPr>
          <p:cNvPr id="44" name="Graphic 43" descr="Circles with arrows with solid fill">
            <a:extLst>
              <a:ext uri="{FF2B5EF4-FFF2-40B4-BE49-F238E27FC236}">
                <a16:creationId xmlns:a16="http://schemas.microsoft.com/office/drawing/2014/main" id="{35BF0A99-5439-8000-2E27-70FDD4EE41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58963" y="3958524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240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876933CA-EEBA-ED08-C18D-612B277196C9}"/>
              </a:ext>
            </a:extLst>
          </p:cNvPr>
          <p:cNvSpPr/>
          <p:nvPr/>
        </p:nvSpPr>
        <p:spPr>
          <a:xfrm>
            <a:off x="9834" y="151581"/>
            <a:ext cx="2349907" cy="580103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b="1">
                <a:latin typeface="Arial" panose="020B0604020202020204" pitchFamily="34" charset="0"/>
                <a:cs typeface="Arial" panose="020B0604020202020204" pitchFamily="34" charset="0"/>
              </a:rPr>
              <a:t>Mô hình hoạt động</a:t>
            </a:r>
            <a:endParaRPr 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Google Shape;478;p11">
            <a:extLst>
              <a:ext uri="{FF2B5EF4-FFF2-40B4-BE49-F238E27FC236}">
                <a16:creationId xmlns:a16="http://schemas.microsoft.com/office/drawing/2014/main" id="{8330187B-6985-FF73-0FA5-FA743466D7F3}"/>
              </a:ext>
            </a:extLst>
          </p:cNvPr>
          <p:cNvSpPr txBox="1">
            <a:spLocks/>
          </p:cNvSpPr>
          <p:nvPr/>
        </p:nvSpPr>
        <p:spPr>
          <a:xfrm>
            <a:off x="-227154" y="887493"/>
            <a:ext cx="3151239" cy="413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rgbClr val="595959"/>
              </a:buClr>
              <a:buSzPts val="2800"/>
            </a:pPr>
            <a:r>
              <a:rPr lang="vi-VN" sz="2000"/>
              <a:t>Luồng Hoạt Động</a:t>
            </a:r>
            <a:endParaRPr lang="en-US" sz="2000"/>
          </a:p>
        </p:txBody>
      </p:sp>
      <p:sp>
        <p:nvSpPr>
          <p:cNvPr id="8" name="Google Shape;485;p11">
            <a:extLst>
              <a:ext uri="{FF2B5EF4-FFF2-40B4-BE49-F238E27FC236}">
                <a16:creationId xmlns:a16="http://schemas.microsoft.com/office/drawing/2014/main" id="{5690283C-FD72-BC1C-727E-9FD5AB6B4BE9}"/>
              </a:ext>
            </a:extLst>
          </p:cNvPr>
          <p:cNvSpPr txBox="1"/>
          <p:nvPr/>
        </p:nvSpPr>
        <p:spPr>
          <a:xfrm>
            <a:off x="1282949" y="2222719"/>
            <a:ext cx="1495523" cy="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67"/>
              <a:buFont typeface="Arial"/>
              <a:buNone/>
            </a:pPr>
            <a:r>
              <a:rPr lang="vi-VN" sz="16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r>
              <a:rPr lang="en-US" sz="16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6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vi-V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60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486;p11">
            <a:extLst>
              <a:ext uri="{FF2B5EF4-FFF2-40B4-BE49-F238E27FC236}">
                <a16:creationId xmlns:a16="http://schemas.microsoft.com/office/drawing/2014/main" id="{2B81BCC1-9FAE-BB00-01C0-334C722E33CB}"/>
              </a:ext>
            </a:extLst>
          </p:cNvPr>
          <p:cNvSpPr txBox="1"/>
          <p:nvPr/>
        </p:nvSpPr>
        <p:spPr>
          <a:xfrm>
            <a:off x="934509" y="2936952"/>
            <a:ext cx="2139209" cy="89489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lang="en-US" sz="1800" b="0" i="0" u="none" strike="noStrike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Toàn bộ code của ứng dụng sẽ chạy ở phía Server.</a:t>
            </a:r>
            <a:endParaRPr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3" name="Google Shape;510;p11">
            <a:extLst>
              <a:ext uri="{FF2B5EF4-FFF2-40B4-BE49-F238E27FC236}">
                <a16:creationId xmlns:a16="http://schemas.microsoft.com/office/drawing/2014/main" id="{12A9CAC1-63B8-696B-8F61-267E2C2601D6}"/>
              </a:ext>
            </a:extLst>
          </p:cNvPr>
          <p:cNvGrpSpPr/>
          <p:nvPr/>
        </p:nvGrpSpPr>
        <p:grpSpPr>
          <a:xfrm>
            <a:off x="2726036" y="1432187"/>
            <a:ext cx="1600129" cy="5046734"/>
            <a:chOff x="1831298" y="1510845"/>
            <a:chExt cx="1600129" cy="5046734"/>
          </a:xfrm>
        </p:grpSpPr>
        <p:cxnSp>
          <p:nvCxnSpPr>
            <p:cNvPr id="15" name="Google Shape;527;p11">
              <a:extLst>
                <a:ext uri="{FF2B5EF4-FFF2-40B4-BE49-F238E27FC236}">
                  <a16:creationId xmlns:a16="http://schemas.microsoft.com/office/drawing/2014/main" id="{711C4BDA-37E2-FD65-5B14-ACDB3BAAB942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2105663" y="2496717"/>
              <a:ext cx="1217559" cy="1228"/>
            </a:xfrm>
            <a:prstGeom prst="straightConnector1">
              <a:avLst/>
            </a:prstGeom>
            <a:solidFill>
              <a:srgbClr val="F2F2F2"/>
            </a:solidFill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" name="Google Shape;511;p11">
              <a:extLst>
                <a:ext uri="{FF2B5EF4-FFF2-40B4-BE49-F238E27FC236}">
                  <a16:creationId xmlns:a16="http://schemas.microsoft.com/office/drawing/2014/main" id="{7BC11D2C-BEA1-7D9A-7271-481CA08758F0}"/>
                </a:ext>
              </a:extLst>
            </p:cNvPr>
            <p:cNvGrpSpPr/>
            <p:nvPr/>
          </p:nvGrpSpPr>
          <p:grpSpPr>
            <a:xfrm>
              <a:off x="3244795" y="1578823"/>
              <a:ext cx="186632" cy="4860767"/>
              <a:chOff x="3244795" y="2002894"/>
              <a:chExt cx="186632" cy="4860767"/>
            </a:xfrm>
          </p:grpSpPr>
          <p:sp>
            <p:nvSpPr>
              <p:cNvPr id="19" name="Google Shape;512;p11">
                <a:extLst>
                  <a:ext uri="{FF2B5EF4-FFF2-40B4-BE49-F238E27FC236}">
                    <a16:creationId xmlns:a16="http://schemas.microsoft.com/office/drawing/2014/main" id="{98F185F4-CD8E-AC39-E8A2-90717F4B6D51}"/>
                  </a:ext>
                </a:extLst>
              </p:cNvPr>
              <p:cNvSpPr/>
              <p:nvPr/>
            </p:nvSpPr>
            <p:spPr>
              <a:xfrm>
                <a:off x="3314688" y="2092358"/>
                <a:ext cx="45719" cy="4674639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513;p11">
                <a:extLst>
                  <a:ext uri="{FF2B5EF4-FFF2-40B4-BE49-F238E27FC236}">
                    <a16:creationId xmlns:a16="http://schemas.microsoft.com/office/drawing/2014/main" id="{A0342B4E-54D8-982E-4C10-6928339BE659}"/>
                  </a:ext>
                </a:extLst>
              </p:cNvPr>
              <p:cNvSpPr/>
              <p:nvPr/>
            </p:nvSpPr>
            <p:spPr>
              <a:xfrm rot="5400000">
                <a:off x="3246108" y="2002894"/>
                <a:ext cx="182880" cy="182880"/>
              </a:xfrm>
              <a:prstGeom prst="ellipse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514;p11">
                <a:extLst>
                  <a:ext uri="{FF2B5EF4-FFF2-40B4-BE49-F238E27FC236}">
                    <a16:creationId xmlns:a16="http://schemas.microsoft.com/office/drawing/2014/main" id="{6E91984E-125B-69DC-3F22-C004E42A5FA3}"/>
                  </a:ext>
                </a:extLst>
              </p:cNvPr>
              <p:cNvSpPr/>
              <p:nvPr/>
            </p:nvSpPr>
            <p:spPr>
              <a:xfrm rot="5400000">
                <a:off x="3244795" y="6680781"/>
                <a:ext cx="182880" cy="182880"/>
              </a:xfrm>
              <a:prstGeom prst="ellipse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516;p11">
                <a:extLst>
                  <a:ext uri="{FF2B5EF4-FFF2-40B4-BE49-F238E27FC236}">
                    <a16:creationId xmlns:a16="http://schemas.microsoft.com/office/drawing/2014/main" id="{B2257327-1218-40CD-F3DE-28C339DBCA99}"/>
                  </a:ext>
                </a:extLst>
              </p:cNvPr>
              <p:cNvSpPr/>
              <p:nvPr/>
            </p:nvSpPr>
            <p:spPr>
              <a:xfrm rot="5400000">
                <a:off x="3248547" y="2837341"/>
                <a:ext cx="182880" cy="18288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" name="Google Shape;533;p11">
              <a:extLst>
                <a:ext uri="{FF2B5EF4-FFF2-40B4-BE49-F238E27FC236}">
                  <a16:creationId xmlns:a16="http://schemas.microsoft.com/office/drawing/2014/main" id="{52E565FC-A9D8-E69C-3E82-04B14630F6D2}"/>
                </a:ext>
              </a:extLst>
            </p:cNvPr>
            <p:cNvSpPr txBox="1"/>
            <p:nvPr/>
          </p:nvSpPr>
          <p:spPr>
            <a:xfrm>
              <a:off x="1831298" y="1510845"/>
              <a:ext cx="984092" cy="40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67"/>
                <a:buFont typeface="Arial"/>
                <a:buNone/>
              </a:pPr>
              <a:r>
                <a:rPr lang="vi-VN" sz="1800" b="1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Bắt Đầu</a:t>
              </a:r>
              <a:endParaRPr sz="1800" b="1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Google Shape;534;p11">
              <a:extLst>
                <a:ext uri="{FF2B5EF4-FFF2-40B4-BE49-F238E27FC236}">
                  <a16:creationId xmlns:a16="http://schemas.microsoft.com/office/drawing/2014/main" id="{C80C70BF-5279-AE63-122C-924FF3DD423C}"/>
                </a:ext>
              </a:extLst>
            </p:cNvPr>
            <p:cNvSpPr txBox="1"/>
            <p:nvPr/>
          </p:nvSpPr>
          <p:spPr>
            <a:xfrm>
              <a:off x="1931218" y="6151179"/>
              <a:ext cx="994695" cy="40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67"/>
                <a:buFont typeface="Arial"/>
                <a:buNone/>
              </a:pPr>
              <a:r>
                <a:rPr lang="vi-VN" sz="1800" b="1" i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Kết thúc</a:t>
              </a:r>
              <a:endParaRPr sz="1800"/>
            </a:p>
          </p:txBody>
        </p:sp>
        <p:sp>
          <p:nvSpPr>
            <p:cNvPr id="16" name="Google Shape;528;p11">
              <a:extLst>
                <a:ext uri="{FF2B5EF4-FFF2-40B4-BE49-F238E27FC236}">
                  <a16:creationId xmlns:a16="http://schemas.microsoft.com/office/drawing/2014/main" id="{ACE20728-AC52-E028-04C9-0B2C919F993C}"/>
                </a:ext>
              </a:extLst>
            </p:cNvPr>
            <p:cNvSpPr/>
            <p:nvPr/>
          </p:nvSpPr>
          <p:spPr>
            <a:xfrm rot="10800000" flipH="1">
              <a:off x="2004063" y="2445917"/>
              <a:ext cx="101600" cy="1016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" name="Google Shape;485;p11">
            <a:extLst>
              <a:ext uri="{FF2B5EF4-FFF2-40B4-BE49-F238E27FC236}">
                <a16:creationId xmlns:a16="http://schemas.microsoft.com/office/drawing/2014/main" id="{F94BEDD3-38FF-96EE-8CBF-8FC00FED984B}"/>
              </a:ext>
            </a:extLst>
          </p:cNvPr>
          <p:cNvSpPr txBox="1"/>
          <p:nvPr/>
        </p:nvSpPr>
        <p:spPr>
          <a:xfrm>
            <a:off x="1268562" y="4447403"/>
            <a:ext cx="1590638" cy="32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67"/>
              <a:buFont typeface="Arial"/>
              <a:buNone/>
            </a:pPr>
            <a:r>
              <a:rPr lang="vi-VN" sz="16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16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6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vi-V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SIGNALR</a:t>
            </a:r>
            <a:endParaRPr sz="160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496;p11">
            <a:extLst>
              <a:ext uri="{FF2B5EF4-FFF2-40B4-BE49-F238E27FC236}">
                <a16:creationId xmlns:a16="http://schemas.microsoft.com/office/drawing/2014/main" id="{CCAE9964-0A4A-E403-C200-A832A51FFDEE}"/>
              </a:ext>
            </a:extLst>
          </p:cNvPr>
          <p:cNvSpPr/>
          <p:nvPr/>
        </p:nvSpPr>
        <p:spPr>
          <a:xfrm>
            <a:off x="576411" y="4263236"/>
            <a:ext cx="711200" cy="711200"/>
          </a:xfrm>
          <a:prstGeom prst="roundRect">
            <a:avLst>
              <a:gd name="adj" fmla="val 885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485;p11">
            <a:extLst>
              <a:ext uri="{FF2B5EF4-FFF2-40B4-BE49-F238E27FC236}">
                <a16:creationId xmlns:a16="http://schemas.microsoft.com/office/drawing/2014/main" id="{C8D7B195-E3DE-0947-13E9-B987AB97780D}"/>
              </a:ext>
            </a:extLst>
          </p:cNvPr>
          <p:cNvSpPr txBox="1"/>
          <p:nvPr/>
        </p:nvSpPr>
        <p:spPr>
          <a:xfrm>
            <a:off x="1353441" y="5338896"/>
            <a:ext cx="1428620" cy="32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67"/>
              <a:buFont typeface="Arial"/>
              <a:buNone/>
            </a:pPr>
            <a:r>
              <a:rPr lang="vi-VN" sz="16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XỬ LÝ</a:t>
            </a:r>
            <a:r>
              <a:rPr lang="en-US" sz="16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6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vi-V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</a:t>
            </a:r>
            <a:endParaRPr sz="160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496;p11">
            <a:extLst>
              <a:ext uri="{FF2B5EF4-FFF2-40B4-BE49-F238E27FC236}">
                <a16:creationId xmlns:a16="http://schemas.microsoft.com/office/drawing/2014/main" id="{3BBD3E74-B3F3-B01B-3285-9EC3ECC81672}"/>
              </a:ext>
            </a:extLst>
          </p:cNvPr>
          <p:cNvSpPr/>
          <p:nvPr/>
        </p:nvSpPr>
        <p:spPr>
          <a:xfrm>
            <a:off x="596076" y="5177634"/>
            <a:ext cx="711200" cy="711200"/>
          </a:xfrm>
          <a:prstGeom prst="roundRect">
            <a:avLst>
              <a:gd name="adj" fmla="val 885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" name="Google Shape;527;p11">
            <a:extLst>
              <a:ext uri="{FF2B5EF4-FFF2-40B4-BE49-F238E27FC236}">
                <a16:creationId xmlns:a16="http://schemas.microsoft.com/office/drawing/2014/main" id="{9E45F344-73BA-3DC3-4542-AB54AD72C802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3015149" y="4595907"/>
            <a:ext cx="1197897" cy="1228"/>
          </a:xfrm>
          <a:prstGeom prst="straightConnector1">
            <a:avLst/>
          </a:prstGeom>
          <a:solidFill>
            <a:srgbClr val="F2F2F2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Google Shape;516;p11">
            <a:extLst>
              <a:ext uri="{FF2B5EF4-FFF2-40B4-BE49-F238E27FC236}">
                <a16:creationId xmlns:a16="http://schemas.microsoft.com/office/drawing/2014/main" id="{48AE2C6F-825F-5D3B-3CFF-0ECCBA3E81B0}"/>
              </a:ext>
            </a:extLst>
          </p:cNvPr>
          <p:cNvSpPr/>
          <p:nvPr/>
        </p:nvSpPr>
        <p:spPr>
          <a:xfrm rot="5400000">
            <a:off x="4138371" y="4512460"/>
            <a:ext cx="182880" cy="18288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528;p11">
            <a:extLst>
              <a:ext uri="{FF2B5EF4-FFF2-40B4-BE49-F238E27FC236}">
                <a16:creationId xmlns:a16="http://schemas.microsoft.com/office/drawing/2014/main" id="{36FD02CD-CC33-CA9F-B320-8F0F3EDB36B2}"/>
              </a:ext>
            </a:extLst>
          </p:cNvPr>
          <p:cNvSpPr/>
          <p:nvPr/>
        </p:nvSpPr>
        <p:spPr>
          <a:xfrm rot="10800000" flipH="1">
            <a:off x="2913549" y="4545107"/>
            <a:ext cx="101600" cy="1016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496;p11">
            <a:extLst>
              <a:ext uri="{FF2B5EF4-FFF2-40B4-BE49-F238E27FC236}">
                <a16:creationId xmlns:a16="http://schemas.microsoft.com/office/drawing/2014/main" id="{F641752A-A490-8EC8-021A-9A8DBF6D0745}"/>
              </a:ext>
            </a:extLst>
          </p:cNvPr>
          <p:cNvSpPr/>
          <p:nvPr/>
        </p:nvSpPr>
        <p:spPr>
          <a:xfrm>
            <a:off x="572815" y="2005022"/>
            <a:ext cx="711200" cy="711200"/>
          </a:xfrm>
          <a:prstGeom prst="roundRect">
            <a:avLst>
              <a:gd name="adj" fmla="val 885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" name="Google Shape;527;p11">
            <a:extLst>
              <a:ext uri="{FF2B5EF4-FFF2-40B4-BE49-F238E27FC236}">
                <a16:creationId xmlns:a16="http://schemas.microsoft.com/office/drawing/2014/main" id="{42957459-A82B-C0E9-3AA9-5B232772F35A}"/>
              </a:ext>
            </a:extLst>
          </p:cNvPr>
          <p:cNvCxnSpPr>
            <a:cxnSpLocks/>
            <a:stCxn id="42" idx="6"/>
          </p:cNvCxnSpPr>
          <p:nvPr/>
        </p:nvCxnSpPr>
        <p:spPr>
          <a:xfrm>
            <a:off x="3010233" y="5515228"/>
            <a:ext cx="1217559" cy="1228"/>
          </a:xfrm>
          <a:prstGeom prst="straightConnector1">
            <a:avLst/>
          </a:prstGeom>
          <a:solidFill>
            <a:srgbClr val="F2F2F2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" name="Google Shape;516;p11">
            <a:extLst>
              <a:ext uri="{FF2B5EF4-FFF2-40B4-BE49-F238E27FC236}">
                <a16:creationId xmlns:a16="http://schemas.microsoft.com/office/drawing/2014/main" id="{4B33372E-9A4A-94B6-D906-412B6BE83721}"/>
              </a:ext>
            </a:extLst>
          </p:cNvPr>
          <p:cNvSpPr/>
          <p:nvPr/>
        </p:nvSpPr>
        <p:spPr>
          <a:xfrm rot="5400000">
            <a:off x="4153117" y="5431781"/>
            <a:ext cx="182880" cy="18288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528;p11">
            <a:extLst>
              <a:ext uri="{FF2B5EF4-FFF2-40B4-BE49-F238E27FC236}">
                <a16:creationId xmlns:a16="http://schemas.microsoft.com/office/drawing/2014/main" id="{037B8CAD-0B02-E542-4405-09245C078242}"/>
              </a:ext>
            </a:extLst>
          </p:cNvPr>
          <p:cNvSpPr/>
          <p:nvPr/>
        </p:nvSpPr>
        <p:spPr>
          <a:xfrm rot="10800000" flipH="1">
            <a:off x="2908633" y="5464428"/>
            <a:ext cx="101600" cy="1016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Picture 43" descr="A red arrows on a black background&#10;&#10;Description automatically generated">
            <a:extLst>
              <a:ext uri="{FF2B5EF4-FFF2-40B4-BE49-F238E27FC236}">
                <a16:creationId xmlns:a16="http://schemas.microsoft.com/office/drawing/2014/main" id="{A333CB29-4569-22C3-F1F0-2279D455F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72282" y="2111659"/>
            <a:ext cx="511200" cy="511200"/>
          </a:xfrm>
          <a:prstGeom prst="rect">
            <a:avLst/>
          </a:prstGeom>
        </p:spPr>
      </p:pic>
      <p:pic>
        <p:nvPicPr>
          <p:cNvPr id="45" name="Graphic 44" descr="Wi-Fi with solid fill">
            <a:extLst>
              <a:ext uri="{FF2B5EF4-FFF2-40B4-BE49-F238E27FC236}">
                <a16:creationId xmlns:a16="http://schemas.microsoft.com/office/drawing/2014/main" id="{891B649B-3A5F-C757-8BEB-BACCEDEA8A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8027" y="4298868"/>
            <a:ext cx="647967" cy="647967"/>
          </a:xfrm>
          <a:prstGeom prst="rect">
            <a:avLst/>
          </a:prstGeom>
        </p:spPr>
      </p:pic>
      <p:pic>
        <p:nvPicPr>
          <p:cNvPr id="47" name="Graphic 46" descr="Circles with arrows with solid fill">
            <a:extLst>
              <a:ext uri="{FF2B5EF4-FFF2-40B4-BE49-F238E27FC236}">
                <a16:creationId xmlns:a16="http://schemas.microsoft.com/office/drawing/2014/main" id="{92D81FEB-1EF2-FCD6-1F92-D4E7F7ADCB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6076" y="5175168"/>
            <a:ext cx="711200" cy="711200"/>
          </a:xfrm>
          <a:prstGeom prst="rect">
            <a:avLst/>
          </a:prstGeom>
        </p:spPr>
      </p:pic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88282D8B-C483-CDC7-2ED6-074065CB39E5}"/>
              </a:ext>
            </a:extLst>
          </p:cNvPr>
          <p:cNvCxnSpPr>
            <a:cxnSpLocks/>
            <a:stCxn id="11" idx="1"/>
            <a:endCxn id="9" idx="1"/>
          </p:cNvCxnSpPr>
          <p:nvPr/>
        </p:nvCxnSpPr>
        <p:spPr>
          <a:xfrm rot="10800000" flipH="1" flipV="1">
            <a:off x="572815" y="2360622"/>
            <a:ext cx="361694" cy="1023778"/>
          </a:xfrm>
          <a:prstGeom prst="bentConnector3">
            <a:avLst>
              <a:gd name="adj1" fmla="val -6320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>
            <a:extLst>
              <a:ext uri="{FF2B5EF4-FFF2-40B4-BE49-F238E27FC236}">
                <a16:creationId xmlns:a16="http://schemas.microsoft.com/office/drawing/2014/main" id="{3BEA6F2E-13D5-BAC2-613E-6317DC59F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931" y="986601"/>
            <a:ext cx="7690275" cy="42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939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876933CA-EEBA-ED08-C18D-612B277196C9}"/>
              </a:ext>
            </a:extLst>
          </p:cNvPr>
          <p:cNvSpPr/>
          <p:nvPr/>
        </p:nvSpPr>
        <p:spPr>
          <a:xfrm>
            <a:off x="9834" y="151581"/>
            <a:ext cx="2349907" cy="580103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b="1">
                <a:latin typeface="Arial" panose="020B0604020202020204" pitchFamily="34" charset="0"/>
                <a:cs typeface="Arial" panose="020B0604020202020204" pitchFamily="34" charset="0"/>
              </a:rPr>
              <a:t>Mô hình hoạt động</a:t>
            </a:r>
            <a:endParaRPr 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Google Shape;478;p11">
            <a:extLst>
              <a:ext uri="{FF2B5EF4-FFF2-40B4-BE49-F238E27FC236}">
                <a16:creationId xmlns:a16="http://schemas.microsoft.com/office/drawing/2014/main" id="{8330187B-6985-FF73-0FA5-FA743466D7F3}"/>
              </a:ext>
            </a:extLst>
          </p:cNvPr>
          <p:cNvSpPr txBox="1">
            <a:spLocks/>
          </p:cNvSpPr>
          <p:nvPr/>
        </p:nvSpPr>
        <p:spPr>
          <a:xfrm>
            <a:off x="-227154" y="887493"/>
            <a:ext cx="3151239" cy="413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rgbClr val="595959"/>
              </a:buClr>
              <a:buSzPts val="2800"/>
            </a:pPr>
            <a:r>
              <a:rPr lang="vi-VN" sz="2000"/>
              <a:t>Luồng Hoạt Động</a:t>
            </a:r>
            <a:endParaRPr lang="en-US" sz="2000"/>
          </a:p>
        </p:txBody>
      </p:sp>
      <p:sp>
        <p:nvSpPr>
          <p:cNvPr id="8" name="Google Shape;485;p11">
            <a:extLst>
              <a:ext uri="{FF2B5EF4-FFF2-40B4-BE49-F238E27FC236}">
                <a16:creationId xmlns:a16="http://schemas.microsoft.com/office/drawing/2014/main" id="{5690283C-FD72-BC1C-727E-9FD5AB6B4BE9}"/>
              </a:ext>
            </a:extLst>
          </p:cNvPr>
          <p:cNvSpPr txBox="1"/>
          <p:nvPr/>
        </p:nvSpPr>
        <p:spPr>
          <a:xfrm>
            <a:off x="1282949" y="2222719"/>
            <a:ext cx="1495523" cy="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67"/>
              <a:buFont typeface="Arial"/>
              <a:buNone/>
            </a:pPr>
            <a:r>
              <a:rPr lang="vi-VN" sz="16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r>
              <a:rPr lang="en-US" sz="16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6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vi-V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60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" name="Google Shape;510;p11">
            <a:extLst>
              <a:ext uri="{FF2B5EF4-FFF2-40B4-BE49-F238E27FC236}">
                <a16:creationId xmlns:a16="http://schemas.microsoft.com/office/drawing/2014/main" id="{12A9CAC1-63B8-696B-8F61-267E2C2601D6}"/>
              </a:ext>
            </a:extLst>
          </p:cNvPr>
          <p:cNvGrpSpPr/>
          <p:nvPr/>
        </p:nvGrpSpPr>
        <p:grpSpPr>
          <a:xfrm>
            <a:off x="2726036" y="1432187"/>
            <a:ext cx="1600129" cy="5046734"/>
            <a:chOff x="1831298" y="1510845"/>
            <a:chExt cx="1600129" cy="5046734"/>
          </a:xfrm>
        </p:grpSpPr>
        <p:cxnSp>
          <p:nvCxnSpPr>
            <p:cNvPr id="15" name="Google Shape;527;p11">
              <a:extLst>
                <a:ext uri="{FF2B5EF4-FFF2-40B4-BE49-F238E27FC236}">
                  <a16:creationId xmlns:a16="http://schemas.microsoft.com/office/drawing/2014/main" id="{711C4BDA-37E2-FD65-5B14-ACDB3BAAB942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2105663" y="2496717"/>
              <a:ext cx="1217559" cy="1228"/>
            </a:xfrm>
            <a:prstGeom prst="straightConnector1">
              <a:avLst/>
            </a:prstGeom>
            <a:solidFill>
              <a:srgbClr val="F2F2F2"/>
            </a:solidFill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" name="Google Shape;511;p11">
              <a:extLst>
                <a:ext uri="{FF2B5EF4-FFF2-40B4-BE49-F238E27FC236}">
                  <a16:creationId xmlns:a16="http://schemas.microsoft.com/office/drawing/2014/main" id="{7BC11D2C-BEA1-7D9A-7271-481CA08758F0}"/>
                </a:ext>
              </a:extLst>
            </p:cNvPr>
            <p:cNvGrpSpPr/>
            <p:nvPr/>
          </p:nvGrpSpPr>
          <p:grpSpPr>
            <a:xfrm>
              <a:off x="3244795" y="1578823"/>
              <a:ext cx="186632" cy="4860767"/>
              <a:chOff x="3244795" y="2002894"/>
              <a:chExt cx="186632" cy="4860767"/>
            </a:xfrm>
          </p:grpSpPr>
          <p:sp>
            <p:nvSpPr>
              <p:cNvPr id="19" name="Google Shape;512;p11">
                <a:extLst>
                  <a:ext uri="{FF2B5EF4-FFF2-40B4-BE49-F238E27FC236}">
                    <a16:creationId xmlns:a16="http://schemas.microsoft.com/office/drawing/2014/main" id="{98F185F4-CD8E-AC39-E8A2-90717F4B6D51}"/>
                  </a:ext>
                </a:extLst>
              </p:cNvPr>
              <p:cNvSpPr/>
              <p:nvPr/>
            </p:nvSpPr>
            <p:spPr>
              <a:xfrm>
                <a:off x="3314688" y="2092358"/>
                <a:ext cx="45719" cy="4674639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513;p11">
                <a:extLst>
                  <a:ext uri="{FF2B5EF4-FFF2-40B4-BE49-F238E27FC236}">
                    <a16:creationId xmlns:a16="http://schemas.microsoft.com/office/drawing/2014/main" id="{A0342B4E-54D8-982E-4C10-6928339BE659}"/>
                  </a:ext>
                </a:extLst>
              </p:cNvPr>
              <p:cNvSpPr/>
              <p:nvPr/>
            </p:nvSpPr>
            <p:spPr>
              <a:xfrm rot="5400000">
                <a:off x="3246108" y="2002894"/>
                <a:ext cx="182880" cy="182880"/>
              </a:xfrm>
              <a:prstGeom prst="ellipse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514;p11">
                <a:extLst>
                  <a:ext uri="{FF2B5EF4-FFF2-40B4-BE49-F238E27FC236}">
                    <a16:creationId xmlns:a16="http://schemas.microsoft.com/office/drawing/2014/main" id="{6E91984E-125B-69DC-3F22-C004E42A5FA3}"/>
                  </a:ext>
                </a:extLst>
              </p:cNvPr>
              <p:cNvSpPr/>
              <p:nvPr/>
            </p:nvSpPr>
            <p:spPr>
              <a:xfrm rot="5400000">
                <a:off x="3244795" y="6680781"/>
                <a:ext cx="182880" cy="182880"/>
              </a:xfrm>
              <a:prstGeom prst="ellipse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516;p11">
                <a:extLst>
                  <a:ext uri="{FF2B5EF4-FFF2-40B4-BE49-F238E27FC236}">
                    <a16:creationId xmlns:a16="http://schemas.microsoft.com/office/drawing/2014/main" id="{B2257327-1218-40CD-F3DE-28C339DBCA99}"/>
                  </a:ext>
                </a:extLst>
              </p:cNvPr>
              <p:cNvSpPr/>
              <p:nvPr/>
            </p:nvSpPr>
            <p:spPr>
              <a:xfrm rot="5400000">
                <a:off x="3248547" y="2837341"/>
                <a:ext cx="182880" cy="18288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" name="Google Shape;533;p11">
              <a:extLst>
                <a:ext uri="{FF2B5EF4-FFF2-40B4-BE49-F238E27FC236}">
                  <a16:creationId xmlns:a16="http://schemas.microsoft.com/office/drawing/2014/main" id="{52E565FC-A9D8-E69C-3E82-04B14630F6D2}"/>
                </a:ext>
              </a:extLst>
            </p:cNvPr>
            <p:cNvSpPr txBox="1"/>
            <p:nvPr/>
          </p:nvSpPr>
          <p:spPr>
            <a:xfrm>
              <a:off x="1831298" y="1510845"/>
              <a:ext cx="984092" cy="40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67"/>
                <a:buFont typeface="Arial"/>
                <a:buNone/>
              </a:pPr>
              <a:r>
                <a:rPr lang="vi-VN" sz="1800" b="1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Bắt Đầu</a:t>
              </a:r>
              <a:endParaRPr sz="1800" b="1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Google Shape;534;p11">
              <a:extLst>
                <a:ext uri="{FF2B5EF4-FFF2-40B4-BE49-F238E27FC236}">
                  <a16:creationId xmlns:a16="http://schemas.microsoft.com/office/drawing/2014/main" id="{C80C70BF-5279-AE63-122C-924FF3DD423C}"/>
                </a:ext>
              </a:extLst>
            </p:cNvPr>
            <p:cNvSpPr txBox="1"/>
            <p:nvPr/>
          </p:nvSpPr>
          <p:spPr>
            <a:xfrm>
              <a:off x="1931218" y="6151179"/>
              <a:ext cx="994695" cy="40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67"/>
                <a:buFont typeface="Arial"/>
                <a:buNone/>
              </a:pPr>
              <a:r>
                <a:rPr lang="vi-VN" sz="1800" b="1" i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Kết thúc</a:t>
              </a:r>
              <a:endParaRPr sz="1800"/>
            </a:p>
          </p:txBody>
        </p:sp>
        <p:sp>
          <p:nvSpPr>
            <p:cNvPr id="16" name="Google Shape;528;p11">
              <a:extLst>
                <a:ext uri="{FF2B5EF4-FFF2-40B4-BE49-F238E27FC236}">
                  <a16:creationId xmlns:a16="http://schemas.microsoft.com/office/drawing/2014/main" id="{ACE20728-AC52-E028-04C9-0B2C919F993C}"/>
                </a:ext>
              </a:extLst>
            </p:cNvPr>
            <p:cNvSpPr/>
            <p:nvPr/>
          </p:nvSpPr>
          <p:spPr>
            <a:xfrm rot="10800000" flipH="1">
              <a:off x="2004063" y="2445917"/>
              <a:ext cx="101600" cy="1016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" name="Google Shape;485;p11">
            <a:extLst>
              <a:ext uri="{FF2B5EF4-FFF2-40B4-BE49-F238E27FC236}">
                <a16:creationId xmlns:a16="http://schemas.microsoft.com/office/drawing/2014/main" id="{F94BEDD3-38FF-96EE-8CBF-8FC00FED984B}"/>
              </a:ext>
            </a:extLst>
          </p:cNvPr>
          <p:cNvSpPr txBox="1"/>
          <p:nvPr/>
        </p:nvSpPr>
        <p:spPr>
          <a:xfrm>
            <a:off x="1268562" y="3139712"/>
            <a:ext cx="1590638" cy="32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67"/>
              <a:buFont typeface="Arial"/>
              <a:buNone/>
            </a:pPr>
            <a:r>
              <a:rPr lang="vi-VN" sz="16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16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6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vi-V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SIGNALR</a:t>
            </a:r>
            <a:endParaRPr sz="160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486;p11">
            <a:extLst>
              <a:ext uri="{FF2B5EF4-FFF2-40B4-BE49-F238E27FC236}">
                <a16:creationId xmlns:a16="http://schemas.microsoft.com/office/drawing/2014/main" id="{40FA8710-30E9-30A8-73DB-56B8F8D2BB85}"/>
              </a:ext>
            </a:extLst>
          </p:cNvPr>
          <p:cNvSpPr txBox="1"/>
          <p:nvPr/>
        </p:nvSpPr>
        <p:spPr>
          <a:xfrm>
            <a:off x="652014" y="3965949"/>
            <a:ext cx="3511694" cy="999669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lang="vi-VN" sz="1800" b="0" i="0" u="none" strike="noStrike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Khi người dùng tương tác với hệ thống, data sẽ được gửi từ client tới server thông qua SignalR.</a:t>
            </a:r>
            <a:endParaRPr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Google Shape;496;p11">
            <a:extLst>
              <a:ext uri="{FF2B5EF4-FFF2-40B4-BE49-F238E27FC236}">
                <a16:creationId xmlns:a16="http://schemas.microsoft.com/office/drawing/2014/main" id="{CCAE9964-0A4A-E403-C200-A832A51FFDEE}"/>
              </a:ext>
            </a:extLst>
          </p:cNvPr>
          <p:cNvSpPr/>
          <p:nvPr/>
        </p:nvSpPr>
        <p:spPr>
          <a:xfrm>
            <a:off x="576411" y="2975209"/>
            <a:ext cx="711200" cy="711200"/>
          </a:xfrm>
          <a:prstGeom prst="roundRect">
            <a:avLst>
              <a:gd name="adj" fmla="val 885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485;p11">
            <a:extLst>
              <a:ext uri="{FF2B5EF4-FFF2-40B4-BE49-F238E27FC236}">
                <a16:creationId xmlns:a16="http://schemas.microsoft.com/office/drawing/2014/main" id="{C8D7B195-E3DE-0947-13E9-B987AB97780D}"/>
              </a:ext>
            </a:extLst>
          </p:cNvPr>
          <p:cNvSpPr txBox="1"/>
          <p:nvPr/>
        </p:nvSpPr>
        <p:spPr>
          <a:xfrm>
            <a:off x="1353441" y="5338896"/>
            <a:ext cx="1428620" cy="32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67"/>
              <a:buFont typeface="Arial"/>
              <a:buNone/>
            </a:pPr>
            <a:r>
              <a:rPr lang="vi-VN" sz="16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XỬ LÝ</a:t>
            </a:r>
            <a:r>
              <a:rPr lang="en-US" sz="16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6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vi-V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</a:t>
            </a:r>
            <a:endParaRPr sz="160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496;p11">
            <a:extLst>
              <a:ext uri="{FF2B5EF4-FFF2-40B4-BE49-F238E27FC236}">
                <a16:creationId xmlns:a16="http://schemas.microsoft.com/office/drawing/2014/main" id="{3BBD3E74-B3F3-B01B-3285-9EC3ECC81672}"/>
              </a:ext>
            </a:extLst>
          </p:cNvPr>
          <p:cNvSpPr/>
          <p:nvPr/>
        </p:nvSpPr>
        <p:spPr>
          <a:xfrm>
            <a:off x="596076" y="5177634"/>
            <a:ext cx="711200" cy="711200"/>
          </a:xfrm>
          <a:prstGeom prst="roundRect">
            <a:avLst>
              <a:gd name="adj" fmla="val 885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" name="Google Shape;527;p11">
            <a:extLst>
              <a:ext uri="{FF2B5EF4-FFF2-40B4-BE49-F238E27FC236}">
                <a16:creationId xmlns:a16="http://schemas.microsoft.com/office/drawing/2014/main" id="{9E45F344-73BA-3DC3-4542-AB54AD72C802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3015149" y="3268553"/>
            <a:ext cx="1197897" cy="1228"/>
          </a:xfrm>
          <a:prstGeom prst="straightConnector1">
            <a:avLst/>
          </a:prstGeom>
          <a:solidFill>
            <a:srgbClr val="F2F2F2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Google Shape;516;p11">
            <a:extLst>
              <a:ext uri="{FF2B5EF4-FFF2-40B4-BE49-F238E27FC236}">
                <a16:creationId xmlns:a16="http://schemas.microsoft.com/office/drawing/2014/main" id="{48AE2C6F-825F-5D3B-3CFF-0ECCBA3E81B0}"/>
              </a:ext>
            </a:extLst>
          </p:cNvPr>
          <p:cNvSpPr/>
          <p:nvPr/>
        </p:nvSpPr>
        <p:spPr>
          <a:xfrm rot="5400000">
            <a:off x="4138371" y="3185106"/>
            <a:ext cx="182880" cy="18288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528;p11">
            <a:extLst>
              <a:ext uri="{FF2B5EF4-FFF2-40B4-BE49-F238E27FC236}">
                <a16:creationId xmlns:a16="http://schemas.microsoft.com/office/drawing/2014/main" id="{36FD02CD-CC33-CA9F-B320-8F0F3EDB36B2}"/>
              </a:ext>
            </a:extLst>
          </p:cNvPr>
          <p:cNvSpPr/>
          <p:nvPr/>
        </p:nvSpPr>
        <p:spPr>
          <a:xfrm rot="10800000" flipH="1">
            <a:off x="2913549" y="3217753"/>
            <a:ext cx="101600" cy="1016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496;p11">
            <a:extLst>
              <a:ext uri="{FF2B5EF4-FFF2-40B4-BE49-F238E27FC236}">
                <a16:creationId xmlns:a16="http://schemas.microsoft.com/office/drawing/2014/main" id="{F641752A-A490-8EC8-021A-9A8DBF6D0745}"/>
              </a:ext>
            </a:extLst>
          </p:cNvPr>
          <p:cNvSpPr/>
          <p:nvPr/>
        </p:nvSpPr>
        <p:spPr>
          <a:xfrm>
            <a:off x="572815" y="2005022"/>
            <a:ext cx="711200" cy="711200"/>
          </a:xfrm>
          <a:prstGeom prst="roundRect">
            <a:avLst>
              <a:gd name="adj" fmla="val 885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" name="Google Shape;527;p11">
            <a:extLst>
              <a:ext uri="{FF2B5EF4-FFF2-40B4-BE49-F238E27FC236}">
                <a16:creationId xmlns:a16="http://schemas.microsoft.com/office/drawing/2014/main" id="{42957459-A82B-C0E9-3AA9-5B232772F35A}"/>
              </a:ext>
            </a:extLst>
          </p:cNvPr>
          <p:cNvCxnSpPr>
            <a:cxnSpLocks/>
            <a:stCxn id="42" idx="6"/>
          </p:cNvCxnSpPr>
          <p:nvPr/>
        </p:nvCxnSpPr>
        <p:spPr>
          <a:xfrm>
            <a:off x="3010233" y="5515228"/>
            <a:ext cx="1217559" cy="1228"/>
          </a:xfrm>
          <a:prstGeom prst="straightConnector1">
            <a:avLst/>
          </a:prstGeom>
          <a:solidFill>
            <a:srgbClr val="F2F2F2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" name="Google Shape;516;p11">
            <a:extLst>
              <a:ext uri="{FF2B5EF4-FFF2-40B4-BE49-F238E27FC236}">
                <a16:creationId xmlns:a16="http://schemas.microsoft.com/office/drawing/2014/main" id="{4B33372E-9A4A-94B6-D906-412B6BE83721}"/>
              </a:ext>
            </a:extLst>
          </p:cNvPr>
          <p:cNvSpPr/>
          <p:nvPr/>
        </p:nvSpPr>
        <p:spPr>
          <a:xfrm rot="5400000">
            <a:off x="4153117" y="5431781"/>
            <a:ext cx="182880" cy="18288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528;p11">
            <a:extLst>
              <a:ext uri="{FF2B5EF4-FFF2-40B4-BE49-F238E27FC236}">
                <a16:creationId xmlns:a16="http://schemas.microsoft.com/office/drawing/2014/main" id="{037B8CAD-0B02-E542-4405-09245C078242}"/>
              </a:ext>
            </a:extLst>
          </p:cNvPr>
          <p:cNvSpPr/>
          <p:nvPr/>
        </p:nvSpPr>
        <p:spPr>
          <a:xfrm rot="10800000" flipH="1">
            <a:off x="2908633" y="5464428"/>
            <a:ext cx="101600" cy="1016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Picture 43" descr="A red arrows on a black background&#10;&#10;Description automatically generated">
            <a:extLst>
              <a:ext uri="{FF2B5EF4-FFF2-40B4-BE49-F238E27FC236}">
                <a16:creationId xmlns:a16="http://schemas.microsoft.com/office/drawing/2014/main" id="{A333CB29-4569-22C3-F1F0-2279D455F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72282" y="2111659"/>
            <a:ext cx="511200" cy="511200"/>
          </a:xfrm>
          <a:prstGeom prst="rect">
            <a:avLst/>
          </a:prstGeom>
        </p:spPr>
      </p:pic>
      <p:pic>
        <p:nvPicPr>
          <p:cNvPr id="45" name="Graphic 44" descr="Wi-Fi with solid fill">
            <a:extLst>
              <a:ext uri="{FF2B5EF4-FFF2-40B4-BE49-F238E27FC236}">
                <a16:creationId xmlns:a16="http://schemas.microsoft.com/office/drawing/2014/main" id="{891B649B-3A5F-C757-8BEB-BACCEDEA8A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8027" y="3001009"/>
            <a:ext cx="647967" cy="647967"/>
          </a:xfrm>
          <a:prstGeom prst="rect">
            <a:avLst/>
          </a:prstGeom>
        </p:spPr>
      </p:pic>
      <p:pic>
        <p:nvPicPr>
          <p:cNvPr id="47" name="Graphic 46" descr="Circles with arrows with solid fill">
            <a:extLst>
              <a:ext uri="{FF2B5EF4-FFF2-40B4-BE49-F238E27FC236}">
                <a16:creationId xmlns:a16="http://schemas.microsoft.com/office/drawing/2014/main" id="{92D81FEB-1EF2-FCD6-1F92-D4E7F7ADCB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6076" y="5175168"/>
            <a:ext cx="711200" cy="711200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3BEA6F2E-13D5-BAC2-613E-6317DC59F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931" y="986601"/>
            <a:ext cx="7690275" cy="42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DF05CEA-8657-0854-349F-0A55BB131F55}"/>
              </a:ext>
            </a:extLst>
          </p:cNvPr>
          <p:cNvCxnSpPr>
            <a:cxnSpLocks/>
            <a:stCxn id="33" idx="1"/>
            <a:endCxn id="31" idx="1"/>
          </p:cNvCxnSpPr>
          <p:nvPr/>
        </p:nvCxnSpPr>
        <p:spPr>
          <a:xfrm rot="10800000" flipH="1" flipV="1">
            <a:off x="576410" y="3330808"/>
            <a:ext cx="75603" cy="1134975"/>
          </a:xfrm>
          <a:prstGeom prst="bentConnector3">
            <a:avLst>
              <a:gd name="adj1" fmla="val -3023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oogle Shape;486;p11">
            <a:extLst>
              <a:ext uri="{FF2B5EF4-FFF2-40B4-BE49-F238E27FC236}">
                <a16:creationId xmlns:a16="http://schemas.microsoft.com/office/drawing/2014/main" id="{E127D42B-036A-1673-8E1A-01FDC4DE63E3}"/>
              </a:ext>
            </a:extLst>
          </p:cNvPr>
          <p:cNvSpPr txBox="1"/>
          <p:nvPr/>
        </p:nvSpPr>
        <p:spPr>
          <a:xfrm>
            <a:off x="4731199" y="5016980"/>
            <a:ext cx="7074978" cy="89489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lang="en-US" sz="1800" b="1"/>
              <a:t>SignalR</a:t>
            </a:r>
            <a:r>
              <a:rPr lang="en-US" sz="1800"/>
              <a:t>: 1 </a:t>
            </a:r>
            <a:r>
              <a:rPr lang="vi-VN" sz="1800"/>
              <a:t>thư viện</a:t>
            </a:r>
            <a:r>
              <a:rPr lang="en-US" sz="1800"/>
              <a:t> khác của Microsoft. Cho phép client và server tương tác với nhau theo thời gian thực </a:t>
            </a:r>
            <a:r>
              <a:rPr lang="vi-VN" sz="1800"/>
              <a:t>và</a:t>
            </a:r>
            <a:r>
              <a:rPr lang="en-US" sz="1800"/>
              <a:t> 2 </a:t>
            </a:r>
            <a:r>
              <a:rPr lang="vi-VN" sz="1800"/>
              <a:t>chiều.</a:t>
            </a:r>
            <a:endParaRPr sz="1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839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1379</Words>
  <Application>Microsoft Office PowerPoint</Application>
  <PresentationFormat>Widescreen</PresentationFormat>
  <Paragraphs>234</Paragraphs>
  <Slides>36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Aleo</vt:lpstr>
      <vt:lpstr>Sen</vt:lpstr>
      <vt:lpstr>Georgia</vt:lpstr>
      <vt:lpstr>Arial</vt:lpstr>
      <vt:lpstr>Segoe UI Semibold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Rasid</dc:creator>
  <cp:lastModifiedBy>Hoang Tran</cp:lastModifiedBy>
  <cp:revision>93</cp:revision>
  <dcterms:created xsi:type="dcterms:W3CDTF">2015-08-28T04:07:01Z</dcterms:created>
  <dcterms:modified xsi:type="dcterms:W3CDTF">2023-11-09T07:08:37Z</dcterms:modified>
</cp:coreProperties>
</file>