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7" r:id="rId14"/>
    <p:sldId id="272" r:id="rId15"/>
    <p:sldId id="266" r:id="rId16"/>
    <p:sldId id="271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9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5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52A2C-FD44-4A3A-9EE6-14944AE60C05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672BE0-BD4B-45B0-9AA0-8D25081AB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2" cy="6858001"/>
            <a:chOff x="-2" y="0"/>
            <a:chExt cx="12192002" cy="6858001"/>
          </a:xfrm>
        </p:grpSpPr>
        <p:sp>
          <p:nvSpPr>
            <p:cNvPr id="8" name="직사각형 7"/>
            <p:cNvSpPr/>
            <p:nvPr/>
          </p:nvSpPr>
          <p:spPr>
            <a:xfrm>
              <a:off x="0" y="6464969"/>
              <a:ext cx="12192000" cy="393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Copyright ⓒ 2018 by Tae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hyeon</a:t>
              </a:r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Kim, Dept. of Knowledge and Service Engineering, KAIST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4427620" y="-4427620"/>
              <a:ext cx="1812759" cy="106680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 flipH="1">
              <a:off x="0" y="0"/>
              <a:ext cx="1716502" cy="4908882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0" y="113712"/>
              <a:ext cx="1433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ptimization &amp;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tatistical</a:t>
              </a:r>
              <a:endPara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nference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5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png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5717" y="1135763"/>
            <a:ext cx="2300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Review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24000" y="1989110"/>
            <a:ext cx="9144000" cy="1850980"/>
          </a:xfrm>
        </p:spPr>
        <p:txBody>
          <a:bodyPr/>
          <a:lstStyle/>
          <a:p>
            <a:pPr lvl="0">
              <a:defRPr/>
            </a:pPr>
            <a:r>
              <a:rPr kumimoji="1"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Gaussian Process Bandit Optimization</a:t>
            </a: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4991" y="4170217"/>
            <a:ext cx="39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Andreas Krause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Cheng Soon Ong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7573" y="4869676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ETH Zurich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2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502" y="438343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algorithm….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0400" y="1886458"/>
                <a:ext cx="8628621" cy="57023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sz="14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.=−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 smtClean="0">
                    <a:latin typeface="Cambria Math" panose="02040503050406030204" pitchFamily="18" charset="0"/>
                  </a:rPr>
                  <a:t>Second order term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sz="140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2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1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ko-KR" sz="120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200" dirty="0" smtClean="0">
                    <a:latin typeface="Cambria Math" panose="02040503050406030204" pitchFamily="18" charset="0"/>
                  </a:rPr>
                  <a:t>R becomes the precision matrix of Z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05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sz="105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1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2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 smtClean="0">
                    <a:latin typeface="Cambria Math" panose="02040503050406030204" pitchFamily="18" charset="0"/>
                  </a:rPr>
                  <a:t>First order term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sz="14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None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400" y="1886458"/>
                <a:ext cx="8628621" cy="5702320"/>
              </a:xfrm>
              <a:blipFill>
                <a:blip r:embed="rId2"/>
                <a:stretch>
                  <a:fillRect l="-141" t="-7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104523" y="5995785"/>
            <a:ext cx="1195939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7564" y="6039336"/>
            <a:ext cx="830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from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lecture note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IE661-AI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DM2-Gaussian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Process-ver-2 made by prof Moon	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010" y="1775789"/>
                <a:ext cx="8484433" cy="54114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|(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sz="1000" dirty="0" smtClean="0">
                    <a:latin typeface="Cambria Math" panose="02040503050406030204" pitchFamily="18" charset="0"/>
                  </a:rPr>
                  <a:t>Precision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0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 smtClean="0">
                    <a:latin typeface="Cambria Math" panose="02040503050406030204" pitchFamily="18" charset="0"/>
                  </a:rPr>
                  <a:t>Two theorems on multivariate normal distributions</a:t>
                </a:r>
              </a:p>
              <a:p>
                <a:pPr lvl="1"/>
                <a:r>
                  <a:rPr lang="en-US" altLang="ko-KR" sz="1200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20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sz="1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1"/>
                <a:r>
                  <a:rPr lang="en-US" altLang="ko-KR" sz="1200" b="0" dirty="0" smtClean="0"/>
                  <a:t>One example </a:t>
                </a:r>
                <a:r>
                  <a:rPr lang="en-US" altLang="ko-KR" sz="1200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200" b="0" dirty="0" smtClean="0"/>
              </a:p>
              <a:p>
                <a:r>
                  <a:rPr lang="en-US" altLang="ko-KR" sz="1400" dirty="0" smtClean="0"/>
                  <a:t>Our ultimate question </a:t>
                </a:r>
                <a:r>
                  <a:rPr lang="en-US" altLang="ko-KR" sz="1400" dirty="0"/>
                  <a:t>a</a:t>
                </a:r>
                <a:r>
                  <a:rPr lang="en-US" altLang="ko-KR" sz="1400" dirty="0" smtClean="0"/>
                  <a:t>s a regression problem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/>
                  <a:t>=? </a:t>
                </a:r>
                <a:r>
                  <a:rPr lang="en-US" altLang="ko-KR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/>
                  <a:t>=!</a:t>
                </a:r>
                <a:endParaRPr lang="en-US" altLang="ko-KR" sz="12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010" y="1775789"/>
                <a:ext cx="8484433" cy="5411449"/>
              </a:xfrm>
              <a:blipFill>
                <a:blip r:embed="rId2"/>
                <a:stretch>
                  <a:fillRect l="-72" t="-7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104523" y="5995785"/>
            <a:ext cx="1195939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7564" y="6039336"/>
            <a:ext cx="830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from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lecture note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IE661-AI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DM2-Gaussian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Process-ver-2 made by prof Moon	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6503" y="15962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CGP-UCB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7156" y="19396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69804" y="2501827"/>
                <a:ext cx="41491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set Z of contexts.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set S of action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(unknown)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noise (independent across the rounds)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04" y="2501827"/>
                <a:ext cx="4149149" cy="830997"/>
              </a:xfrm>
              <a:prstGeom prst="rect">
                <a:avLst/>
              </a:prstGeom>
              <a:blipFill>
                <a:blip r:embed="rId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47156" y="3635136"/>
                <a:ext cx="3915296" cy="46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regret at each round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cumulative regret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3635136"/>
                <a:ext cx="3915296" cy="467372"/>
              </a:xfrm>
              <a:prstGeom prst="rect">
                <a:avLst/>
              </a:prstGeom>
              <a:blipFill>
                <a:blip r:embed="rId3"/>
                <a:stretch>
                  <a:fillRect t="-16883" b="-93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47156" y="4404820"/>
                <a:ext cx="3915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set of all action-context pairs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4404820"/>
                <a:ext cx="3915296" cy="461665"/>
              </a:xfrm>
              <a:prstGeom prst="rect">
                <a:avLst/>
              </a:prstGeom>
              <a:blipFill>
                <a:blip r:embed="rId4"/>
                <a:stretch>
                  <a:fillRect t="-133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47156" y="5143858"/>
                <a:ext cx="4247804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[WLOG]   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≡0,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5143858"/>
                <a:ext cx="4247804" cy="485454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943301" y="4497152"/>
            <a:ext cx="123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function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4094" y="5249041"/>
            <a:ext cx="154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function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810" y="2467479"/>
            <a:ext cx="4282278" cy="9751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200" y="3708859"/>
            <a:ext cx="5890501" cy="4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6503" y="15962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CGP-UCB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7156" y="19396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train?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69804" y="2501827"/>
                <a:ext cx="41491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set Z of contexts.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set S of action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(unknown)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noise (independent across the rounds)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04" y="2501827"/>
                <a:ext cx="4149149" cy="830997"/>
              </a:xfrm>
              <a:prstGeom prst="rect">
                <a:avLst/>
              </a:prstGeom>
              <a:blipFill>
                <a:blip r:embed="rId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47156" y="3635136"/>
                <a:ext cx="3915296" cy="46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regret at each round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cumulative regret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3635136"/>
                <a:ext cx="3915296" cy="467372"/>
              </a:xfrm>
              <a:prstGeom prst="rect">
                <a:avLst/>
              </a:prstGeom>
              <a:blipFill>
                <a:blip r:embed="rId3"/>
                <a:stretch>
                  <a:fillRect t="-16883" b="-93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47156" y="4404820"/>
                <a:ext cx="3915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set of all action-context pairs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4404820"/>
                <a:ext cx="3915296" cy="461665"/>
              </a:xfrm>
              <a:prstGeom prst="rect">
                <a:avLst/>
              </a:prstGeom>
              <a:blipFill>
                <a:blip r:embed="rId4"/>
                <a:stretch>
                  <a:fillRect t="-133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47156" y="5143858"/>
                <a:ext cx="4247804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[WLOG]   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≡0,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6" y="5143858"/>
                <a:ext cx="4247804" cy="485454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943301" y="4497152"/>
            <a:ext cx="123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function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4094" y="5249041"/>
            <a:ext cx="154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function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810" y="2467479"/>
            <a:ext cx="4282278" cy="9751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200" y="3708859"/>
            <a:ext cx="5890501" cy="49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32814" y="1908872"/>
            <a:ext cx="373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Sigma is from error, and the identity matrix is from the assumption of the independence between error terms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950" y="4635651"/>
            <a:ext cx="2907000" cy="377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5293" y="5044182"/>
            <a:ext cx="24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upper confidence bound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026" y="3082812"/>
            <a:ext cx="1836000" cy="309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735" y="440575"/>
            <a:ext cx="295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week</a:t>
            </a:r>
            <a:endParaRPr lang="ko-KR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975" y="2477193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preview…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4974" y="3023606"/>
                <a:ext cx="8786553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GP-UCB algorithm can be bounded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974" y="3023606"/>
                <a:ext cx="8786553" cy="427746"/>
              </a:xfrm>
              <a:prstGeom prst="rect">
                <a:avLst/>
              </a:prstGeom>
              <a:blipFill>
                <a:blip r:embed="rId3"/>
                <a:stretch>
                  <a:fillRect l="-555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63" y="3946878"/>
            <a:ext cx="2760941" cy="299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5745" y="3992493"/>
            <a:ext cx="209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 entropy</a:t>
            </a:r>
            <a:endParaRPr lang="ko-KR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674" y="3900159"/>
            <a:ext cx="431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quantifies the mutual information between the observed context-action pairs and the estimated payoff function f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1" y="1983424"/>
            <a:ext cx="5852251" cy="3489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9644" y="2335876"/>
            <a:ext cx="3823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known GP prior and finite X</a:t>
            </a:r>
          </a:p>
          <a:p>
            <a:pPr marL="342900" indent="-342900">
              <a:buAutoNum type="arabicParenBoth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X with mild assumptions about k</a:t>
            </a:r>
          </a:p>
          <a:p>
            <a:pPr marL="342900" indent="-342900">
              <a:buAutoNum type="arabicParenBoth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has low “complexity” as quantified in terms of the Reproducing Kernel Hilbert Space norm associated with kernel k.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47" y="3034145"/>
            <a:ext cx="5890501" cy="11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47" y="4603000"/>
            <a:ext cx="5967001" cy="744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847" y="1903111"/>
            <a:ext cx="3863250" cy="5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6503" y="15962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CGP-UCB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3194872"/>
            <a:ext cx="101332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algorithm,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CGP-UCB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the contextual GP bandit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problem;</a:t>
            </a:r>
          </a:p>
          <a:p>
            <a:pPr marL="342900" indent="-342900" algn="just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by flexibly combining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over contexts and actions,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CGP-UCB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applied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variety of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applications;</a:t>
            </a:r>
          </a:p>
          <a:p>
            <a:pPr marL="342900" indent="-342900" algn="just">
              <a:buAutoNum type="arabi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approach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deriving regret bounds for composite kernel </a:t>
            </a:r>
            <a:r>
              <a:rPr lang="en-US" altLang="ko-KR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CGP-UCB on two case studies, related to automated vaccine design and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management.</a:t>
            </a:r>
          </a:p>
          <a:p>
            <a:pPr marL="342900" indent="-342900" algn="just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posterior inference can be performed in closed form.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0283" y="26628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79" y="2070935"/>
            <a:ext cx="4632556" cy="29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894" y="5220393"/>
            <a:ext cx="611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Should I keep pulling the best lever so far or should I explore a new lever?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9789" y="5533831"/>
            <a:ext cx="440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from http://</a:t>
            </a: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www.primarydigit.com/blog/multi-arm-bandits-explorationexploitation-trade-off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1550" y="1591051"/>
            <a:ext cx="4316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multi-armed bandit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174" y="2461633"/>
            <a:ext cx="518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 simultaneously attempts to acquire new knowledge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4174" y="3645664"/>
            <a:ext cx="518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 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its decision based on existing knowledge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6503" y="159624"/>
            <a:ext cx="383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" y="0"/>
            <a:ext cx="12192002" cy="6858001"/>
            <a:chOff x="-2" y="0"/>
            <a:chExt cx="12192002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6464969"/>
              <a:ext cx="12192000" cy="393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Copyright ⓒ 2018 by Tae </a:t>
              </a:r>
              <a:r>
                <a:rPr lang="en-US" altLang="ko-K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yeon</a:t>
              </a:r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Kim, Dept. of Knowledge and Service Engineering, KAIST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4427620" y="-4427620"/>
              <a:ext cx="1812759" cy="106680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 flipH="1">
              <a:off x="0" y="0"/>
              <a:ext cx="1716502" cy="4908882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113712"/>
              <a:ext cx="1433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ptimization &amp;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tatistical</a:t>
              </a:r>
              <a:endPara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nference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16503" y="159624"/>
            <a:ext cx="383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2068" y="2030021"/>
                <a:ext cx="107991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multi-armed bandit </a:t>
                </a:r>
                <a:r>
                  <a:rPr lang="en-US" altLang="ko-K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problem?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should we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sequentially from the k populations in order to achieve the greatest</a:t>
                </a:r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expected value of 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 player wants to choose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stage one of the k arms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choice depending in some way on the record       of previous trials.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to maximize the long-run total expected reward</a:t>
                </a: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68" y="2030021"/>
                <a:ext cx="10799110" cy="2677656"/>
              </a:xfrm>
              <a:prstGeom prst="rect">
                <a:avLst/>
              </a:prstGeom>
              <a:blipFill>
                <a:blip r:embed="rId2"/>
                <a:stretch>
                  <a:fillRect l="-847" t="-1822" r="-3273" b="-2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" y="0"/>
            <a:ext cx="12192002" cy="6858001"/>
            <a:chOff x="-2" y="0"/>
            <a:chExt cx="12192002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6464969"/>
              <a:ext cx="12192000" cy="393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Copyright ⓒ 2018 by Tae </a:t>
              </a:r>
              <a:r>
                <a:rPr lang="en-US" altLang="ko-K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yeon</a:t>
              </a:r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Kim, Dept. of Knowledge and Service Engineering, KAIST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4427620" y="-4427620"/>
              <a:ext cx="1812759" cy="106680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 flipH="1">
              <a:off x="0" y="0"/>
              <a:ext cx="1716502" cy="4908882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113712"/>
              <a:ext cx="1433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ptimization &amp;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tatistical</a:t>
              </a:r>
              <a:endPara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nference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00504" y="2155048"/>
                <a:ext cx="10799110" cy="217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Contextual bandit </a:t>
                </a:r>
                <a:r>
                  <a:rPr lang="en-US" altLang="ko-K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problem?</a:t>
                </a:r>
              </a:p>
              <a:p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most real-life applications, we have access to information that can be used to make  a better decision when choosing among all actions in a MAB setting, this extra information is what gives Contextual Bandits their name</a:t>
                </a: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stochastic contextual bandit,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as a function of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04" y="2155048"/>
                <a:ext cx="10799110" cy="2171492"/>
              </a:xfrm>
              <a:prstGeom prst="rect">
                <a:avLst/>
              </a:prstGeom>
              <a:blipFill>
                <a:blip r:embed="rId2"/>
                <a:stretch>
                  <a:fillRect l="-903" t="-2247" b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716503" y="159624"/>
            <a:ext cx="383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6503" y="159624"/>
            <a:ext cx="4498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Previous Algorithm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724" y="1720735"/>
            <a:ext cx="42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LinUCB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4" y="2293534"/>
            <a:ext cx="5953125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9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6503" y="159624"/>
            <a:ext cx="4498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Previous Algorithm</a:t>
            </a:r>
            <a:endParaRPr lang="en-US" altLang="ko-K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847" y="1953491"/>
            <a:ext cx="300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Thompson Sampling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7" y="2671354"/>
            <a:ext cx="4781208" cy="2615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6633555" y="1803862"/>
                <a:ext cx="590205" cy="611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55" y="1803862"/>
                <a:ext cx="590205" cy="611294"/>
              </a:xfrm>
              <a:prstGeom prst="ellipse">
                <a:avLst/>
              </a:prstGeom>
              <a:blipFill>
                <a:blip r:embed="rId3"/>
                <a:stretch>
                  <a:fillRect r="-202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7966362" y="1803862"/>
                <a:ext cx="590205" cy="611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62" y="1803862"/>
                <a:ext cx="590205" cy="6112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6928658" y="2415156"/>
            <a:ext cx="586047" cy="7603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13" idx="0"/>
          </p:cNvCxnSpPr>
          <p:nvPr/>
        </p:nvCxnSpPr>
        <p:spPr>
          <a:xfrm flipH="1">
            <a:off x="7531331" y="2415156"/>
            <a:ext cx="730134" cy="7603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/>
              <p:cNvSpPr/>
              <p:nvPr/>
            </p:nvSpPr>
            <p:spPr>
              <a:xfrm>
                <a:off x="7236228" y="3175462"/>
                <a:ext cx="590205" cy="611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28" y="3175462"/>
                <a:ext cx="590205" cy="6112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/>
              <p:cNvSpPr/>
              <p:nvPr/>
            </p:nvSpPr>
            <p:spPr>
              <a:xfrm>
                <a:off x="8732519" y="3214793"/>
                <a:ext cx="590205" cy="611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19" y="3214793"/>
                <a:ext cx="590205" cy="6112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8387542" y="2975956"/>
            <a:ext cx="1280160" cy="1088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00853" y="3848350"/>
            <a:ext cx="84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… , K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531330" y="3786756"/>
            <a:ext cx="730134" cy="1433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4"/>
            <a:endCxn id="23" idx="0"/>
          </p:cNvCxnSpPr>
          <p:nvPr/>
        </p:nvCxnSpPr>
        <p:spPr>
          <a:xfrm flipH="1">
            <a:off x="8265621" y="3826087"/>
            <a:ext cx="762001" cy="13943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21384" y="5005609"/>
            <a:ext cx="1280160" cy="1088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/>
              <p:cNvSpPr/>
              <p:nvPr/>
            </p:nvSpPr>
            <p:spPr>
              <a:xfrm>
                <a:off x="7970518" y="5220393"/>
                <a:ext cx="590205" cy="611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518" y="5220393"/>
                <a:ext cx="590205" cy="6112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155479" y="5843478"/>
            <a:ext cx="843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… , K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27126" y="4454225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Payoff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229" y="1654233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previous algorithms deal with the 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case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how about 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case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0420" y="2925095"/>
                <a:ext cx="90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f is a member of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family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GLM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UCB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0" y="2925095"/>
                <a:ext cx="9044247" cy="369332"/>
              </a:xfrm>
              <a:prstGeom prst="rect">
                <a:avLst/>
              </a:prstGeom>
              <a:blipFill>
                <a:blip r:embed="rId2"/>
                <a:stretch>
                  <a:fillRect l="-60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50420" y="3294427"/>
                <a:ext cx="90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f is sampled from a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Process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GP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UCB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CGP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UCB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0" y="3294427"/>
                <a:ext cx="9044247" cy="369332"/>
              </a:xfrm>
              <a:prstGeom prst="rect">
                <a:avLst/>
              </a:prstGeom>
              <a:blipFill>
                <a:blip r:embed="rId3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50420" y="3663759"/>
                <a:ext cx="90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f is an element of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Reproducing Kernel Hilbert Space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KernelUCB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0" y="3663759"/>
                <a:ext cx="9044247" cy="369332"/>
              </a:xfrm>
              <a:prstGeom prst="rect">
                <a:avLst/>
              </a:prstGeom>
              <a:blipFill>
                <a:blip r:embed="rId4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0420" y="4033091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we can use Thompson Sampling if we know the form of  probability distribution.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34" y="5698221"/>
            <a:ext cx="9948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Filippi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Bandits: The Generalized Linear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NIPS 2010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Srinivas et al.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 Optimization in the Bandit Setting: No Regret and Experimental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ICML, 2010.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This Paper will deal with this part (NIPS 2011)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Valko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al. Finite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Analysis of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Bandits, UAI, 2013.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34" y="5613400"/>
            <a:ext cx="1195939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92560" y="5198379"/>
            <a:ext cx="3786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GP-UCB is the algorithm of the context-free case.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0" y="3198168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Contextual Bandit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502" y="438343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algorithm….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9679" y="1758210"/>
                <a:ext cx="8650831" cy="49317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Observed value with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Latent, error-free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: Error term distributed by following the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/>
                  <a:t> : Hyper-parameter of the error precision (or, variance considering the invert)</a:t>
                </a:r>
                <a:endParaRPr lang="en-US" altLang="ko-KR" sz="16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600" dirty="0" smtClean="0"/>
                  <a:t>Assuming that the error terms are independent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9679" y="1758210"/>
                <a:ext cx="8650831" cy="4931765"/>
              </a:xfrm>
              <a:blipFill>
                <a:blip r:embed="rId2"/>
                <a:stretch>
                  <a:fillRect l="-423" t="-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104523" y="5995785"/>
            <a:ext cx="11959399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7564" y="6039336"/>
            <a:ext cx="830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from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lecture note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IE661-AI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DM2-Gaussian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Process-ver-2 made by prof Moon	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2EE23DE6-FDB8-4B7C-B92A-4F158BEDAC84}" vid="{8EA41DAD-DD15-45F0-A196-99D36037E2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351</TotalTime>
  <Words>651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Times New Roman</vt:lpstr>
      <vt:lpstr>Wingdings</vt:lpstr>
      <vt:lpstr>테마1</vt:lpstr>
      <vt:lpstr>Contextual Gaussian Process Bandit Optimization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Gaussian Process Bandit Optimization</dc:title>
  <dc:creator>Windows 사용자</dc:creator>
  <cp:lastModifiedBy>Windows 사용자</cp:lastModifiedBy>
  <cp:revision>26</cp:revision>
  <dcterms:created xsi:type="dcterms:W3CDTF">2018-09-11T03:59:50Z</dcterms:created>
  <dcterms:modified xsi:type="dcterms:W3CDTF">2018-09-11T09:51:18Z</dcterms:modified>
</cp:coreProperties>
</file>