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72" r:id="rId6"/>
    <p:sldId id="259" r:id="rId7"/>
    <p:sldId id="263" r:id="rId8"/>
    <p:sldId id="264" r:id="rId9"/>
    <p:sldId id="265" r:id="rId10"/>
    <p:sldId id="273" r:id="rId11"/>
    <p:sldId id="266" r:id="rId12"/>
    <p:sldId id="267" r:id="rId13"/>
    <p:sldId id="268" r:id="rId14"/>
    <p:sldId id="269" r:id="rId15"/>
    <p:sldId id="274" r:id="rId16"/>
    <p:sldId id="270" r:id="rId17"/>
    <p:sldId id="275" r:id="rId18"/>
    <p:sldId id="276" r:id="rId19"/>
    <p:sldId id="277" r:id="rId20"/>
    <p:sldId id="283" r:id="rId21"/>
    <p:sldId id="278" r:id="rId22"/>
    <p:sldId id="279" r:id="rId23"/>
    <p:sldId id="280" r:id="rId24"/>
    <p:sldId id="281" r:id="rId25"/>
    <p:sldId id="282" r:id="rId26"/>
    <p:sldId id="258"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3" autoAdjust="0"/>
    <p:restoredTop sz="94660"/>
  </p:normalViewPr>
  <p:slideViewPr>
    <p:cSldViewPr snapToGrid="0">
      <p:cViewPr varScale="1">
        <p:scale>
          <a:sx n="111" d="100"/>
          <a:sy n="111" d="100"/>
        </p:scale>
        <p:origin x="84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897B5A84-2CDC-48F7-AAFA-35A791930B2C}" type="datetimeFigureOut">
              <a:rPr lang="ko-KR" altLang="en-US" smtClean="0"/>
              <a:t>2019-07-25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AC3321-D5AB-40F8-8C94-E64C1925ED92}" type="slidenum">
              <a:rPr lang="ko-KR" altLang="en-US" smtClean="0"/>
              <a:t>‹#›</a:t>
            </a:fld>
            <a:endParaRPr lang="ko-KR" altLang="en-US"/>
          </a:p>
        </p:txBody>
      </p:sp>
    </p:spTree>
    <p:extLst>
      <p:ext uri="{BB962C8B-B14F-4D97-AF65-F5344CB8AC3E}">
        <p14:creationId xmlns:p14="http://schemas.microsoft.com/office/powerpoint/2010/main" val="193148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97B5A84-2CDC-48F7-AAFA-35A791930B2C}" type="datetimeFigureOut">
              <a:rPr lang="ko-KR" altLang="en-US" smtClean="0"/>
              <a:t>2019-07-25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AC3321-D5AB-40F8-8C94-E64C1925ED92}" type="slidenum">
              <a:rPr lang="ko-KR" altLang="en-US" smtClean="0"/>
              <a:t>‹#›</a:t>
            </a:fld>
            <a:endParaRPr lang="ko-KR" altLang="en-US"/>
          </a:p>
        </p:txBody>
      </p:sp>
    </p:spTree>
    <p:extLst>
      <p:ext uri="{BB962C8B-B14F-4D97-AF65-F5344CB8AC3E}">
        <p14:creationId xmlns:p14="http://schemas.microsoft.com/office/powerpoint/2010/main" val="24786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97B5A84-2CDC-48F7-AAFA-35A791930B2C}" type="datetimeFigureOut">
              <a:rPr lang="ko-KR" altLang="en-US" smtClean="0"/>
              <a:t>2019-07-25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AC3321-D5AB-40F8-8C94-E64C1925ED92}" type="slidenum">
              <a:rPr lang="ko-KR" altLang="en-US" smtClean="0"/>
              <a:t>‹#›</a:t>
            </a:fld>
            <a:endParaRPr lang="ko-KR" altLang="en-US"/>
          </a:p>
        </p:txBody>
      </p:sp>
    </p:spTree>
    <p:extLst>
      <p:ext uri="{BB962C8B-B14F-4D97-AF65-F5344CB8AC3E}">
        <p14:creationId xmlns:p14="http://schemas.microsoft.com/office/powerpoint/2010/main" val="141196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97B5A84-2CDC-48F7-AAFA-35A791930B2C}" type="datetimeFigureOut">
              <a:rPr lang="ko-KR" altLang="en-US" smtClean="0"/>
              <a:t>2019-07-25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AC3321-D5AB-40F8-8C94-E64C1925ED92}" type="slidenum">
              <a:rPr lang="ko-KR" altLang="en-US" smtClean="0"/>
              <a:t>‹#›</a:t>
            </a:fld>
            <a:endParaRPr lang="ko-KR" altLang="en-US"/>
          </a:p>
        </p:txBody>
      </p:sp>
    </p:spTree>
    <p:extLst>
      <p:ext uri="{BB962C8B-B14F-4D97-AF65-F5344CB8AC3E}">
        <p14:creationId xmlns:p14="http://schemas.microsoft.com/office/powerpoint/2010/main" val="117754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897B5A84-2CDC-48F7-AAFA-35A791930B2C}" type="datetimeFigureOut">
              <a:rPr lang="ko-KR" altLang="en-US" smtClean="0"/>
              <a:t>2019-07-25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AC3321-D5AB-40F8-8C94-E64C1925ED92}" type="slidenum">
              <a:rPr lang="ko-KR" altLang="en-US" smtClean="0"/>
              <a:t>‹#›</a:t>
            </a:fld>
            <a:endParaRPr lang="ko-KR" altLang="en-US"/>
          </a:p>
        </p:txBody>
      </p:sp>
    </p:spTree>
    <p:extLst>
      <p:ext uri="{BB962C8B-B14F-4D97-AF65-F5344CB8AC3E}">
        <p14:creationId xmlns:p14="http://schemas.microsoft.com/office/powerpoint/2010/main" val="349877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97B5A84-2CDC-48F7-AAFA-35A791930B2C}" type="datetimeFigureOut">
              <a:rPr lang="ko-KR" altLang="en-US" smtClean="0"/>
              <a:t>2019-07-25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AC3321-D5AB-40F8-8C94-E64C1925ED92}" type="slidenum">
              <a:rPr lang="ko-KR" altLang="en-US" smtClean="0"/>
              <a:t>‹#›</a:t>
            </a:fld>
            <a:endParaRPr lang="ko-KR" altLang="en-US"/>
          </a:p>
        </p:txBody>
      </p:sp>
    </p:spTree>
    <p:extLst>
      <p:ext uri="{BB962C8B-B14F-4D97-AF65-F5344CB8AC3E}">
        <p14:creationId xmlns:p14="http://schemas.microsoft.com/office/powerpoint/2010/main" val="362273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97B5A84-2CDC-48F7-AAFA-35A791930B2C}" type="datetimeFigureOut">
              <a:rPr lang="ko-KR" altLang="en-US" smtClean="0"/>
              <a:t>2019-07-25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2AC3321-D5AB-40F8-8C94-E64C1925ED92}" type="slidenum">
              <a:rPr lang="ko-KR" altLang="en-US" smtClean="0"/>
              <a:t>‹#›</a:t>
            </a:fld>
            <a:endParaRPr lang="ko-KR" altLang="en-US"/>
          </a:p>
        </p:txBody>
      </p:sp>
    </p:spTree>
    <p:extLst>
      <p:ext uri="{BB962C8B-B14F-4D97-AF65-F5344CB8AC3E}">
        <p14:creationId xmlns:p14="http://schemas.microsoft.com/office/powerpoint/2010/main" val="147832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97B5A84-2CDC-48F7-AAFA-35A791930B2C}" type="datetimeFigureOut">
              <a:rPr lang="ko-KR" altLang="en-US" smtClean="0"/>
              <a:t>2019-07-25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2AC3321-D5AB-40F8-8C94-E64C1925ED92}" type="slidenum">
              <a:rPr lang="ko-KR" altLang="en-US" smtClean="0"/>
              <a:t>‹#›</a:t>
            </a:fld>
            <a:endParaRPr lang="ko-KR" altLang="en-US"/>
          </a:p>
        </p:txBody>
      </p:sp>
    </p:spTree>
    <p:extLst>
      <p:ext uri="{BB962C8B-B14F-4D97-AF65-F5344CB8AC3E}">
        <p14:creationId xmlns:p14="http://schemas.microsoft.com/office/powerpoint/2010/main" val="94301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97B5A84-2CDC-48F7-AAFA-35A791930B2C}" type="datetimeFigureOut">
              <a:rPr lang="ko-KR" altLang="en-US" smtClean="0"/>
              <a:t>2019-07-25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2AC3321-D5AB-40F8-8C94-E64C1925ED92}" type="slidenum">
              <a:rPr lang="ko-KR" altLang="en-US" smtClean="0"/>
              <a:t>‹#›</a:t>
            </a:fld>
            <a:endParaRPr lang="ko-KR" altLang="en-US"/>
          </a:p>
        </p:txBody>
      </p:sp>
    </p:spTree>
    <p:extLst>
      <p:ext uri="{BB962C8B-B14F-4D97-AF65-F5344CB8AC3E}">
        <p14:creationId xmlns:p14="http://schemas.microsoft.com/office/powerpoint/2010/main" val="311730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897B5A84-2CDC-48F7-AAFA-35A791930B2C}" type="datetimeFigureOut">
              <a:rPr lang="ko-KR" altLang="en-US" smtClean="0"/>
              <a:t>2019-07-25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AC3321-D5AB-40F8-8C94-E64C1925ED92}" type="slidenum">
              <a:rPr lang="ko-KR" altLang="en-US" smtClean="0"/>
              <a:t>‹#›</a:t>
            </a:fld>
            <a:endParaRPr lang="ko-KR" altLang="en-US"/>
          </a:p>
        </p:txBody>
      </p:sp>
    </p:spTree>
    <p:extLst>
      <p:ext uri="{BB962C8B-B14F-4D97-AF65-F5344CB8AC3E}">
        <p14:creationId xmlns:p14="http://schemas.microsoft.com/office/powerpoint/2010/main" val="414808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897B5A84-2CDC-48F7-AAFA-35A791930B2C}" type="datetimeFigureOut">
              <a:rPr lang="ko-KR" altLang="en-US" smtClean="0"/>
              <a:t>2019-07-25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AC3321-D5AB-40F8-8C94-E64C1925ED92}" type="slidenum">
              <a:rPr lang="ko-KR" altLang="en-US" smtClean="0"/>
              <a:t>‹#›</a:t>
            </a:fld>
            <a:endParaRPr lang="ko-KR" altLang="en-US"/>
          </a:p>
        </p:txBody>
      </p:sp>
    </p:spTree>
    <p:extLst>
      <p:ext uri="{BB962C8B-B14F-4D97-AF65-F5344CB8AC3E}">
        <p14:creationId xmlns:p14="http://schemas.microsoft.com/office/powerpoint/2010/main" val="29882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B5A84-2CDC-48F7-AAFA-35A791930B2C}" type="datetimeFigureOut">
              <a:rPr lang="ko-KR" altLang="en-US" smtClean="0"/>
              <a:t>2019-07-25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C3321-D5AB-40F8-8C94-E64C1925ED92}" type="slidenum">
              <a:rPr lang="ko-KR" altLang="en-US" smtClean="0"/>
              <a:t>‹#›</a:t>
            </a:fld>
            <a:endParaRPr lang="ko-KR" altLang="en-US"/>
          </a:p>
        </p:txBody>
      </p:sp>
    </p:spTree>
    <p:extLst>
      <p:ext uri="{BB962C8B-B14F-4D97-AF65-F5344CB8AC3E}">
        <p14:creationId xmlns:p14="http://schemas.microsoft.com/office/powerpoint/2010/main" val="910689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1.emf"/><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20000"/>
                <a:lumOff val="80000"/>
              </a:schemeClr>
            </a:gs>
            <a:gs pos="67000">
              <a:schemeClr val="bg1"/>
            </a:gs>
          </a:gsLst>
          <a:lin ang="5400000" scaled="1"/>
        </a:gradFill>
        <a:effectLst/>
      </p:bgPr>
    </p:bg>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095625"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Image Classification</a:t>
            </a:r>
            <a:endParaRPr lang="ko-KR" altLang="en-US" sz="2400" dirty="0">
              <a:latin typeface="Times New Roman" panose="02020603050405020304" pitchFamily="18" charset="0"/>
              <a:cs typeface="Times New Roman" panose="02020603050405020304" pitchFamily="18" charset="0"/>
            </a:endParaRPr>
          </a:p>
        </p:txBody>
      </p:sp>
      <p:sp>
        <p:nvSpPr>
          <p:cNvPr id="10" name="직사각형 9"/>
          <p:cNvSpPr/>
          <p:nvPr/>
        </p:nvSpPr>
        <p:spPr>
          <a:xfrm>
            <a:off x="2854567" y="2650559"/>
            <a:ext cx="6482865" cy="769441"/>
          </a:xfrm>
          <a:prstGeom prst="rect">
            <a:avLst/>
          </a:prstGeom>
        </p:spPr>
        <p:txBody>
          <a:bodyPr wrap="none">
            <a:spAutoFit/>
          </a:bodyPr>
          <a:lstStyle/>
          <a:p>
            <a:r>
              <a:rPr lang="en-US" altLang="ko-KR" sz="4400" dirty="0">
                <a:latin typeface="Times New Roman" panose="02020603050405020304" pitchFamily="18" charset="0"/>
                <a:cs typeface="Times New Roman" panose="02020603050405020304" pitchFamily="18" charset="0"/>
              </a:rPr>
              <a:t>What we should focus on…</a:t>
            </a:r>
            <a:endParaRPr lang="ko-KR" altLang="en-US" sz="4400" dirty="0">
              <a:latin typeface="Times New Roman" panose="02020603050405020304" pitchFamily="18" charset="0"/>
              <a:cs typeface="Times New Roman" panose="02020603050405020304" pitchFamily="18" charset="0"/>
            </a:endParaRPr>
          </a:p>
        </p:txBody>
      </p:sp>
      <p:sp>
        <p:nvSpPr>
          <p:cNvPr id="11" name="직사각형 10"/>
          <p:cNvSpPr/>
          <p:nvPr/>
        </p:nvSpPr>
        <p:spPr>
          <a:xfrm>
            <a:off x="10575983" y="5368409"/>
            <a:ext cx="1547155" cy="646331"/>
          </a:xfrm>
          <a:prstGeom prst="rect">
            <a:avLst/>
          </a:prstGeom>
        </p:spPr>
        <p:txBody>
          <a:bodyPr wrap="none">
            <a:spAutoFit/>
          </a:bodyPr>
          <a:lstStyle/>
          <a:p>
            <a:pPr algn="r"/>
            <a:r>
              <a:rPr lang="en-US" altLang="ko-KR" dirty="0" err="1">
                <a:latin typeface="Times New Roman" panose="02020603050405020304" pitchFamily="18" charset="0"/>
                <a:cs typeface="Times New Roman" panose="02020603050405020304" pitchFamily="18" charset="0"/>
              </a:rPr>
              <a:t>Taehyeon</a:t>
            </a:r>
            <a:r>
              <a:rPr lang="en-US" altLang="ko-KR" dirty="0">
                <a:latin typeface="Times New Roman" panose="02020603050405020304" pitchFamily="18" charset="0"/>
                <a:cs typeface="Times New Roman" panose="02020603050405020304" pitchFamily="18" charset="0"/>
              </a:rPr>
              <a:t> Kim</a:t>
            </a:r>
          </a:p>
          <a:p>
            <a:pPr algn="r"/>
            <a:r>
              <a:rPr lang="en-US" altLang="ko-KR" dirty="0" err="1">
                <a:latin typeface="Times New Roman" panose="02020603050405020304" pitchFamily="18" charset="0"/>
                <a:cs typeface="Times New Roman" panose="02020603050405020304" pitchFamily="18" charset="0"/>
              </a:rPr>
              <a:t>OsiLab</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11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76199" y="943629"/>
            <a:ext cx="11905891" cy="1846659"/>
          </a:xfrm>
          <a:prstGeom prst="rect">
            <a:avLst/>
          </a:prstGeom>
        </p:spPr>
        <p:txBody>
          <a:bodyPr wrap="square">
            <a:spAutoFit/>
          </a:bodyPr>
          <a:lstStyle/>
          <a:p>
            <a:r>
              <a:rPr lang="en-US" altLang="ko-KR" sz="1600" dirty="0" smtClean="0">
                <a:latin typeface="Times New Roman" panose="02020603050405020304" pitchFamily="18" charset="0"/>
                <a:cs typeface="Times New Roman" panose="02020603050405020304" pitchFamily="18" charset="0"/>
              </a:rPr>
              <a:t>Main Approach of Deep learning</a:t>
            </a:r>
          </a:p>
          <a:p>
            <a:endParaRPr lang="en-US" altLang="ko-KR" sz="1600" dirty="0" smtClean="0">
              <a:latin typeface="Times New Roman" panose="02020603050405020304" pitchFamily="18" charset="0"/>
              <a:cs typeface="Times New Roman" panose="02020603050405020304" pitchFamily="18" charset="0"/>
            </a:endParaRPr>
          </a:p>
          <a:p>
            <a:r>
              <a:rPr lang="en-US" altLang="ko-KR" sz="1600" dirty="0" smtClean="0">
                <a:latin typeface="Times New Roman" panose="02020603050405020304" pitchFamily="18" charset="0"/>
                <a:cs typeface="Times New Roman" panose="02020603050405020304" pitchFamily="18" charset="0"/>
              </a:rPr>
              <a:t>Each layer of nodes trains on a distinct set of features based on the previous layer’s output. The further you advance into the neural net, the more complex the features your nodes can recognize, since they aggregate and recombine features from the previous layer.</a:t>
            </a:r>
          </a:p>
          <a:p>
            <a:endParaRPr lang="en-US" altLang="ko-KR" sz="1600" dirty="0">
              <a:latin typeface="Times New Roman" panose="02020603050405020304" pitchFamily="18" charset="0"/>
              <a:cs typeface="Times New Roman" panose="02020603050405020304" pitchFamily="18" charset="0"/>
            </a:endParaRPr>
          </a:p>
          <a:p>
            <a:pPr algn="ctr"/>
            <a:r>
              <a:rPr lang="en-US" altLang="ko-KR" dirty="0" smtClean="0">
                <a:solidFill>
                  <a:srgbClr val="C00000"/>
                </a:solidFill>
                <a:latin typeface="Times New Roman" panose="02020603050405020304" pitchFamily="18" charset="0"/>
                <a:cs typeface="Times New Roman" panose="02020603050405020304" pitchFamily="18" charset="0"/>
              </a:rPr>
              <a:t>Feature Hierarchy</a:t>
            </a:r>
            <a:endParaRPr lang="en-US" altLang="ko-KR" dirty="0">
              <a:solidFill>
                <a:srgbClr val="C00000"/>
              </a:solidFill>
              <a:latin typeface="Times New Roman" panose="02020603050405020304" pitchFamily="18" charset="0"/>
              <a:cs typeface="Times New Roman" panose="02020603050405020304" pitchFamily="18" charset="0"/>
            </a:endParaRPr>
          </a:p>
          <a:p>
            <a:endParaRPr lang="en-US" altLang="ko-KR" sz="1600" dirty="0" smtClean="0">
              <a:latin typeface="Times New Roman" panose="02020603050405020304" pitchFamily="18" charset="0"/>
              <a:cs typeface="Times New Roman" panose="02020603050405020304" pitchFamily="18" charset="0"/>
            </a:endParaRPr>
          </a:p>
        </p:txBody>
      </p:sp>
      <p:sp>
        <p:nvSpPr>
          <p:cNvPr id="12" name="TextBox 11"/>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architecture</a:t>
            </a:r>
          </a:p>
        </p:txBody>
      </p:sp>
      <p:pic>
        <p:nvPicPr>
          <p:cNvPr id="2" name="그림 1"/>
          <p:cNvPicPr>
            <a:picLocks noChangeAspect="1"/>
          </p:cNvPicPr>
          <p:nvPr/>
        </p:nvPicPr>
        <p:blipFill>
          <a:blip r:embed="rId2"/>
          <a:stretch>
            <a:fillRect/>
          </a:stretch>
        </p:blipFill>
        <p:spPr>
          <a:xfrm>
            <a:off x="2998177" y="2561738"/>
            <a:ext cx="5894875" cy="3414226"/>
          </a:xfrm>
          <a:prstGeom prst="rect">
            <a:avLst/>
          </a:prstGeom>
        </p:spPr>
      </p:pic>
    </p:spTree>
    <p:extLst>
      <p:ext uri="{BB962C8B-B14F-4D97-AF65-F5344CB8AC3E}">
        <p14:creationId xmlns:p14="http://schemas.microsoft.com/office/powerpoint/2010/main" val="308960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76199" y="943629"/>
            <a:ext cx="11905891" cy="1077218"/>
          </a:xfrm>
          <a:prstGeom prst="rect">
            <a:avLst/>
          </a:prstGeom>
        </p:spPr>
        <p:txBody>
          <a:bodyPr wrap="square">
            <a:spAutoFit/>
          </a:bodyPr>
          <a:lstStyle/>
          <a:p>
            <a:r>
              <a:rPr lang="en-US" altLang="ko-KR" sz="1600" dirty="0" smtClean="0">
                <a:latin typeface="Times New Roman" panose="02020603050405020304" pitchFamily="18" charset="0"/>
                <a:cs typeface="Times New Roman" panose="02020603050405020304" pitchFamily="18" charset="0"/>
              </a:rPr>
              <a:t>My approach…</a:t>
            </a:r>
          </a:p>
          <a:p>
            <a:endParaRPr lang="en-US" altLang="ko-KR" sz="1600" dirty="0" smtClean="0">
              <a:latin typeface="Times New Roman" panose="02020603050405020304" pitchFamily="18" charset="0"/>
              <a:cs typeface="Times New Roman" panose="02020603050405020304" pitchFamily="18" charset="0"/>
            </a:endParaRPr>
          </a:p>
          <a:p>
            <a:r>
              <a:rPr lang="en-US" altLang="ko-KR" sz="1600" dirty="0" smtClean="0">
                <a:latin typeface="Times New Roman" panose="02020603050405020304" pitchFamily="18" charset="0"/>
                <a:cs typeface="Times New Roman" panose="02020603050405020304" pitchFamily="18" charset="0"/>
              </a:rPr>
              <a:t>The main principle of deep learning architecture is to inject data towards high dimensional space.</a:t>
            </a:r>
          </a:p>
          <a:p>
            <a:r>
              <a:rPr lang="en-US" altLang="ko-KR" sz="1600" dirty="0" smtClean="0">
                <a:latin typeface="Times New Roman" panose="02020603050405020304" pitchFamily="18" charset="0"/>
                <a:cs typeface="Times New Roman" panose="02020603050405020304" pitchFamily="18" charset="0"/>
              </a:rPr>
              <a:t>Through this, they make the classification easier.</a:t>
            </a:r>
          </a:p>
        </p:txBody>
      </p:sp>
      <p:sp>
        <p:nvSpPr>
          <p:cNvPr id="12" name="TextBox 11"/>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architecture</a:t>
            </a:r>
          </a:p>
        </p:txBody>
      </p:sp>
      <p:pic>
        <p:nvPicPr>
          <p:cNvPr id="2056" name="Picture 8" descr="Image result for d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46" y="2469853"/>
            <a:ext cx="1152254" cy="130204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58" name="Picture 10" descr="Image result for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154" y="4151536"/>
            <a:ext cx="1685437" cy="11236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오른쪽 화살표 6"/>
          <p:cNvSpPr/>
          <p:nvPr/>
        </p:nvSpPr>
        <p:spPr>
          <a:xfrm>
            <a:off x="2365131" y="3613638"/>
            <a:ext cx="1099038" cy="395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66" name="Picture 18"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r="269" b="12169"/>
          <a:stretch/>
        </p:blipFill>
        <p:spPr bwMode="auto">
          <a:xfrm>
            <a:off x="3719147" y="2724220"/>
            <a:ext cx="3402622" cy="198912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4244495" y="4942030"/>
            <a:ext cx="2351926" cy="369332"/>
          </a:xfrm>
          <a:prstGeom prst="rect">
            <a:avLst/>
          </a:prstGeom>
        </p:spPr>
        <p:txBody>
          <a:bodyPr wrap="none">
            <a:spAutoFit/>
          </a:bodyPr>
          <a:lstStyle/>
          <a:p>
            <a:r>
              <a:rPr lang="en-US" altLang="ko-KR" dirty="0">
                <a:latin typeface="Times New Roman" panose="02020603050405020304" pitchFamily="18" charset="0"/>
                <a:cs typeface="Times New Roman" panose="02020603050405020304" pitchFamily="18" charset="0"/>
              </a:rPr>
              <a:t>high dimensional space</a:t>
            </a:r>
            <a:endParaRPr lang="ko-KR" altLang="en-US" dirty="0"/>
          </a:p>
        </p:txBody>
      </p:sp>
      <p:pic>
        <p:nvPicPr>
          <p:cNvPr id="2068" name="Picture 20" descr="Image result for decision boundary neural netwo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69916" y="2915039"/>
            <a:ext cx="2210044" cy="1713721"/>
          </a:xfrm>
          <a:prstGeom prst="rect">
            <a:avLst/>
          </a:prstGeom>
          <a:noFill/>
          <a:extLst>
            <a:ext uri="{909E8E84-426E-40DD-AFC4-6F175D3DCCD1}">
              <a14:hiddenFill xmlns:a14="http://schemas.microsoft.com/office/drawing/2010/main">
                <a:solidFill>
                  <a:srgbClr val="FFFFFF"/>
                </a:solidFill>
              </a14:hiddenFill>
            </a:ext>
          </a:extLst>
        </p:spPr>
      </p:pic>
      <p:sp>
        <p:nvSpPr>
          <p:cNvPr id="21" name="오른쪽 화살표 20"/>
          <p:cNvSpPr/>
          <p:nvPr/>
        </p:nvSpPr>
        <p:spPr>
          <a:xfrm>
            <a:off x="7450015" y="3626375"/>
            <a:ext cx="1099038" cy="395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9288129" y="4942030"/>
            <a:ext cx="1973617" cy="369332"/>
          </a:xfrm>
          <a:prstGeom prst="rect">
            <a:avLst/>
          </a:prstGeom>
        </p:spPr>
        <p:txBody>
          <a:bodyPr wrap="none">
            <a:spAutoFit/>
          </a:bodyPr>
          <a:lstStyle/>
          <a:p>
            <a:r>
              <a:rPr lang="en-US" altLang="ko-KR" dirty="0">
                <a:latin typeface="Times New Roman" panose="02020603050405020304" pitchFamily="18" charset="0"/>
                <a:cs typeface="Times New Roman" panose="02020603050405020304" pitchFamily="18" charset="0"/>
              </a:rPr>
              <a:t>Decision Boundary</a:t>
            </a:r>
            <a:endParaRPr lang="ko-KR" altLang="en-US" dirty="0"/>
          </a:p>
        </p:txBody>
      </p:sp>
      <mc:AlternateContent xmlns:mc="http://schemas.openxmlformats.org/markup-compatibility/2006" xmlns:a14="http://schemas.microsoft.com/office/drawing/2010/main">
        <mc:Choice Requires="a14">
          <p:sp>
            <p:nvSpPr>
              <p:cNvPr id="15" name="직사각형 14"/>
              <p:cNvSpPr/>
              <p:nvPr/>
            </p:nvSpPr>
            <p:spPr>
              <a:xfrm>
                <a:off x="2051538" y="3231067"/>
                <a:ext cx="1884686" cy="307777"/>
              </a:xfrm>
              <a:prstGeom prst="rect">
                <a:avLst/>
              </a:prstGeom>
            </p:spPr>
            <p:txBody>
              <a:bodyPr wrap="square">
                <a:spAutoFit/>
              </a:bodyPr>
              <a:lstStyle/>
              <a:p>
                <a:r>
                  <a:rPr lang="en-US" altLang="ko-KR" sz="1400" dirty="0">
                    <a:latin typeface="Times New Roman" panose="02020603050405020304" pitchFamily="18" charset="0"/>
                    <a:cs typeface="Times New Roman" panose="02020603050405020304" pitchFamily="18" charset="0"/>
                  </a:rPr>
                  <a:t>Increasing </a:t>
                </a:r>
                <a:r>
                  <a:rPr lang="en-US" altLang="ko-KR" sz="1400" dirty="0" smtClean="0">
                    <a:latin typeface="Times New Roman" panose="02020603050405020304" pitchFamily="18" charset="0"/>
                    <a:cs typeface="Times New Roman" panose="02020603050405020304" pitchFamily="18" charset="0"/>
                  </a:rPr>
                  <a:t>dimension </a:t>
                </a:r>
                <a14:m>
                  <m:oMath xmlns:m="http://schemas.openxmlformats.org/officeDocument/2006/math">
                    <m:r>
                      <a:rPr lang="en-US" altLang="ko-KR" sz="1400" i="1">
                        <a:latin typeface="Cambria Math" panose="02040503050406030204" pitchFamily="18" charset="0"/>
                        <a:ea typeface="Cambria Math" panose="02040503050406030204" pitchFamily="18" charset="0"/>
                        <a:cs typeface="Times New Roman" panose="02020603050405020304" pitchFamily="18" charset="0"/>
                      </a:rPr>
                      <m:t>↑</m:t>
                    </m:r>
                  </m:oMath>
                </a14:m>
                <a:endParaRPr lang="ko-KR" altLang="en-US" sz="1400" dirty="0"/>
              </a:p>
            </p:txBody>
          </p:sp>
        </mc:Choice>
        <mc:Fallback xmlns="">
          <p:sp>
            <p:nvSpPr>
              <p:cNvPr id="15" name="직사각형 14"/>
              <p:cNvSpPr>
                <a:spLocks noRot="1" noChangeAspect="1" noMove="1" noResize="1" noEditPoints="1" noAdjustHandles="1" noChangeArrowheads="1" noChangeShapeType="1" noTextEdit="1"/>
              </p:cNvSpPr>
              <p:nvPr/>
            </p:nvSpPr>
            <p:spPr>
              <a:xfrm>
                <a:off x="2051538" y="3231067"/>
                <a:ext cx="1884686" cy="307777"/>
              </a:xfrm>
              <a:prstGeom prst="rect">
                <a:avLst/>
              </a:prstGeom>
              <a:blipFill>
                <a:blip r:embed="rId6"/>
                <a:stretch>
                  <a:fillRect l="-971" t="-3922" b="-196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직사각형 15"/>
              <p:cNvSpPr/>
              <p:nvPr/>
            </p:nvSpPr>
            <p:spPr>
              <a:xfrm>
                <a:off x="6994344" y="3112223"/>
                <a:ext cx="2010379" cy="307777"/>
              </a:xfrm>
              <a:prstGeom prst="rect">
                <a:avLst/>
              </a:prstGeom>
            </p:spPr>
            <p:txBody>
              <a:bodyPr wrap="square">
                <a:spAutoFit/>
              </a:bodyPr>
              <a:lstStyle/>
              <a:p>
                <a:r>
                  <a:rPr lang="en-US" altLang="ko-KR" sz="1400" dirty="0" smtClean="0">
                    <a:latin typeface="Times New Roman" panose="02020603050405020304" pitchFamily="18" charset="0"/>
                    <a:cs typeface="Times New Roman" panose="02020603050405020304" pitchFamily="18" charset="0"/>
                  </a:rPr>
                  <a:t>Decreasing dimension </a:t>
                </a:r>
                <a14:m>
                  <m:oMath xmlns:m="http://schemas.openxmlformats.org/officeDocument/2006/math">
                    <m:r>
                      <a:rPr lang="en-US" altLang="ko-KR" sz="14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ko-KR" altLang="en-US" sz="1400" dirty="0"/>
              </a:p>
            </p:txBody>
          </p:sp>
        </mc:Choice>
        <mc:Fallback xmlns="">
          <p:sp>
            <p:nvSpPr>
              <p:cNvPr id="16" name="직사각형 15"/>
              <p:cNvSpPr>
                <a:spLocks noRot="1" noChangeAspect="1" noMove="1" noResize="1" noEditPoints="1" noAdjustHandles="1" noChangeArrowheads="1" noChangeShapeType="1" noTextEdit="1"/>
              </p:cNvSpPr>
              <p:nvPr/>
            </p:nvSpPr>
            <p:spPr>
              <a:xfrm>
                <a:off x="6994344" y="3112223"/>
                <a:ext cx="2010379" cy="307777"/>
              </a:xfrm>
              <a:prstGeom prst="rect">
                <a:avLst/>
              </a:prstGeom>
              <a:blipFill>
                <a:blip r:embed="rId7"/>
                <a:stretch>
                  <a:fillRect l="-909" t="-4000" b="-200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819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76199" y="943629"/>
            <a:ext cx="11905891" cy="830997"/>
          </a:xfrm>
          <a:prstGeom prst="rect">
            <a:avLst/>
          </a:prstGeom>
        </p:spPr>
        <p:txBody>
          <a:bodyPr wrap="square">
            <a:spAutoFit/>
          </a:bodyPr>
          <a:lstStyle/>
          <a:p>
            <a:r>
              <a:rPr lang="en-US" altLang="ko-KR" sz="1600" dirty="0" smtClean="0">
                <a:latin typeface="Times New Roman" panose="02020603050405020304" pitchFamily="18" charset="0"/>
                <a:cs typeface="Times New Roman" panose="02020603050405020304" pitchFamily="18" charset="0"/>
              </a:rPr>
              <a:t>In many architecture, they pay more attention on decreasing the dimension of input data.</a:t>
            </a:r>
          </a:p>
          <a:p>
            <a:endParaRPr lang="en-US" altLang="ko-KR" sz="1600" dirty="0">
              <a:latin typeface="Times New Roman" panose="02020603050405020304" pitchFamily="18" charset="0"/>
              <a:cs typeface="Times New Roman" panose="02020603050405020304" pitchFamily="18" charset="0"/>
            </a:endParaRPr>
          </a:p>
          <a:p>
            <a:r>
              <a:rPr lang="en-US" altLang="ko-KR" sz="1600" dirty="0" smtClean="0">
                <a:latin typeface="Times New Roman" panose="02020603050405020304" pitchFamily="18" charset="0"/>
                <a:cs typeface="Times New Roman" panose="02020603050405020304" pitchFamily="18" charset="0"/>
              </a:rPr>
              <a:t>Namely, maybe, the key of CNN is finding the way how to reducing the dimension effectively.</a:t>
            </a:r>
            <a:endParaRPr lang="en-US" altLang="ko-KR" sz="16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architecture design</a:t>
            </a:r>
          </a:p>
        </p:txBody>
      </p:sp>
      <p:sp>
        <p:nvSpPr>
          <p:cNvPr id="15" name="직사각형 14"/>
          <p:cNvSpPr/>
          <p:nvPr/>
        </p:nvSpPr>
        <p:spPr>
          <a:xfrm>
            <a:off x="76199" y="4885647"/>
            <a:ext cx="5420023" cy="1169551"/>
          </a:xfrm>
          <a:prstGeom prst="rect">
            <a:avLst/>
          </a:prstGeom>
        </p:spPr>
        <p:txBody>
          <a:bodyPr wrap="square">
            <a:spAutoFit/>
          </a:bodyPr>
          <a:lstStyle/>
          <a:p>
            <a:r>
              <a:rPr lang="en-US" altLang="ko-KR" sz="1400" dirty="0" smtClean="0">
                <a:latin typeface="Times New Roman" panose="02020603050405020304" pitchFamily="18" charset="0"/>
                <a:cs typeface="Times New Roman" panose="02020603050405020304" pitchFamily="18" charset="0"/>
              </a:rPr>
              <a:t>I want to find the optimal curve of above graph…</a:t>
            </a:r>
          </a:p>
          <a:p>
            <a:endParaRPr lang="en-US" altLang="ko-KR" sz="1400" dirty="0" smtClean="0">
              <a:latin typeface="Times New Roman" panose="02020603050405020304" pitchFamily="18" charset="0"/>
              <a:cs typeface="Times New Roman" panose="02020603050405020304" pitchFamily="18" charset="0"/>
            </a:endParaRPr>
          </a:p>
          <a:p>
            <a:r>
              <a:rPr lang="en-US" altLang="ko-KR" sz="1400" dirty="0" smtClean="0">
                <a:latin typeface="Times New Roman" panose="02020603050405020304" pitchFamily="18" charset="0"/>
                <a:cs typeface="Times New Roman" panose="02020603050405020304" pitchFamily="18" charset="0"/>
              </a:rPr>
              <a:t>To get this,</a:t>
            </a:r>
          </a:p>
          <a:p>
            <a:pPr marL="342900" indent="-342900">
              <a:buAutoNum type="arabicPeriod"/>
            </a:pPr>
            <a:r>
              <a:rPr lang="en-US" altLang="ko-KR" sz="1400" dirty="0" smtClean="0">
                <a:latin typeface="Times New Roman" panose="02020603050405020304" pitchFamily="18" charset="0"/>
                <a:cs typeface="Times New Roman" panose="02020603050405020304" pitchFamily="18" charset="0"/>
              </a:rPr>
              <a:t>Analyze the information gain and loss with the </a:t>
            </a:r>
            <a:r>
              <a:rPr lang="en-US" altLang="ko-KR" sz="1400" dirty="0" err="1" smtClean="0">
                <a:latin typeface="Times New Roman" panose="02020603050405020304" pitchFamily="18" charset="0"/>
                <a:cs typeface="Times New Roman" panose="02020603050405020304" pitchFamily="18" charset="0"/>
              </a:rPr>
              <a:t>layerwise</a:t>
            </a:r>
            <a:r>
              <a:rPr lang="en-US" altLang="ko-KR" sz="1400" dirty="0" smtClean="0">
                <a:latin typeface="Times New Roman" panose="02020603050405020304" pitchFamily="18" charset="0"/>
                <a:cs typeface="Times New Roman" panose="02020603050405020304" pitchFamily="18" charset="0"/>
              </a:rPr>
              <a:t> fashion.</a:t>
            </a:r>
          </a:p>
          <a:p>
            <a:pPr marL="342900" indent="-342900">
              <a:buAutoNum type="arabicPeriod"/>
            </a:pPr>
            <a:r>
              <a:rPr lang="en-US" altLang="ko-KR" sz="1400" dirty="0" smtClean="0">
                <a:latin typeface="Times New Roman" panose="02020603050405020304" pitchFamily="18" charset="0"/>
                <a:cs typeface="Times New Roman" panose="02020603050405020304" pitchFamily="18" charset="0"/>
              </a:rPr>
              <a:t>Make visualization of each input tensor.</a:t>
            </a:r>
            <a:endParaRPr lang="ko-KR" altLang="en-US" sz="1400" dirty="0"/>
          </a:p>
        </p:txBody>
      </p:sp>
      <p:pic>
        <p:nvPicPr>
          <p:cNvPr id="2" name="그림 1"/>
          <p:cNvPicPr>
            <a:picLocks noChangeAspect="1"/>
          </p:cNvPicPr>
          <p:nvPr/>
        </p:nvPicPr>
        <p:blipFill>
          <a:blip r:embed="rId2"/>
          <a:stretch>
            <a:fillRect/>
          </a:stretch>
        </p:blipFill>
        <p:spPr>
          <a:xfrm>
            <a:off x="7677330" y="1930070"/>
            <a:ext cx="3600450" cy="2790825"/>
          </a:xfrm>
          <a:prstGeom prst="rect">
            <a:avLst/>
          </a:prstGeom>
        </p:spPr>
      </p:pic>
      <p:pic>
        <p:nvPicPr>
          <p:cNvPr id="4" name="그림 3"/>
          <p:cNvPicPr>
            <a:picLocks noChangeAspect="1"/>
          </p:cNvPicPr>
          <p:nvPr/>
        </p:nvPicPr>
        <p:blipFill rotWithShape="1">
          <a:blip r:embed="rId3">
            <a:extLst>
              <a:ext uri="{28A0092B-C50C-407E-A947-70E740481C1C}">
                <a14:useLocalDpi xmlns:a14="http://schemas.microsoft.com/office/drawing/2010/main" val="0"/>
              </a:ext>
            </a:extLst>
          </a:blip>
          <a:srcRect l="11570" t="1203" r="679" b="7712"/>
          <a:stretch/>
        </p:blipFill>
        <p:spPr>
          <a:xfrm>
            <a:off x="1406106" y="1850844"/>
            <a:ext cx="4425351" cy="2915728"/>
          </a:xfrm>
          <a:prstGeom prst="rect">
            <a:avLst/>
          </a:prstGeom>
        </p:spPr>
      </p:pic>
      <p:cxnSp>
        <p:nvCxnSpPr>
          <p:cNvPr id="9" name="직선 화살표 연결선 8"/>
          <p:cNvCxnSpPr/>
          <p:nvPr/>
        </p:nvCxnSpPr>
        <p:spPr>
          <a:xfrm>
            <a:off x="1492370" y="2731254"/>
            <a:ext cx="68148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flipV="1">
            <a:off x="2147978" y="2731254"/>
            <a:ext cx="3554082"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2147978" y="1930070"/>
            <a:ext cx="8627" cy="2790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직사각형 2"/>
              <p:cNvSpPr/>
              <p:nvPr/>
            </p:nvSpPr>
            <p:spPr>
              <a:xfrm>
                <a:off x="275731" y="2959739"/>
                <a:ext cx="1854995"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Increasing dimension </a:t>
                </a:r>
                <a14:m>
                  <m:oMath xmlns:m="http://schemas.openxmlformats.org/officeDocument/2006/math">
                    <m:r>
                      <a:rPr lang="en-US" altLang="ko-KR" sz="1400" i="1">
                        <a:latin typeface="Cambria Math" panose="02040503050406030204" pitchFamily="18" charset="0"/>
                        <a:ea typeface="Cambria Math" panose="02040503050406030204" pitchFamily="18" charset="0"/>
                        <a:cs typeface="Times New Roman" panose="02020603050405020304" pitchFamily="18" charset="0"/>
                      </a:rPr>
                      <m:t>↑</m:t>
                    </m:r>
                  </m:oMath>
                </a14:m>
                <a:endParaRPr lang="ko-KR" altLang="en-US" sz="1400" dirty="0"/>
              </a:p>
            </p:txBody>
          </p:sp>
        </mc:Choice>
        <mc:Fallback xmlns="">
          <p:sp>
            <p:nvSpPr>
              <p:cNvPr id="3" name="직사각형 2"/>
              <p:cNvSpPr>
                <a:spLocks noRot="1" noChangeAspect="1" noMove="1" noResize="1" noEditPoints="1" noAdjustHandles="1" noChangeArrowheads="1" noChangeShapeType="1" noTextEdit="1"/>
              </p:cNvSpPr>
              <p:nvPr/>
            </p:nvSpPr>
            <p:spPr>
              <a:xfrm>
                <a:off x="275731" y="2959739"/>
                <a:ext cx="1854995" cy="307777"/>
              </a:xfrm>
              <a:prstGeom prst="rect">
                <a:avLst/>
              </a:prstGeom>
              <a:blipFill>
                <a:blip r:embed="rId4"/>
                <a:stretch>
                  <a:fillRect l="-984" t="-4000"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직사각형 5"/>
              <p:cNvSpPr/>
              <p:nvPr/>
            </p:nvSpPr>
            <p:spPr>
              <a:xfrm>
                <a:off x="3221445" y="2219073"/>
                <a:ext cx="1915909"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Decreasing dimension </a:t>
                </a:r>
                <a14:m>
                  <m:oMath xmlns:m="http://schemas.openxmlformats.org/officeDocument/2006/math">
                    <m:r>
                      <a:rPr lang="en-US" altLang="ko-KR" sz="1400" i="1">
                        <a:latin typeface="Cambria Math" panose="02040503050406030204" pitchFamily="18" charset="0"/>
                        <a:ea typeface="Cambria Math" panose="02040503050406030204" pitchFamily="18" charset="0"/>
                        <a:cs typeface="Times New Roman" panose="02020603050405020304" pitchFamily="18" charset="0"/>
                      </a:rPr>
                      <m:t>↓</m:t>
                    </m:r>
                  </m:oMath>
                </a14:m>
                <a:endParaRPr lang="ko-KR" altLang="en-US" sz="1400" dirty="0"/>
              </a:p>
            </p:txBody>
          </p:sp>
        </mc:Choice>
        <mc:Fallback xmlns="">
          <p:sp>
            <p:nvSpPr>
              <p:cNvPr id="6" name="직사각형 5"/>
              <p:cNvSpPr>
                <a:spLocks noRot="1" noChangeAspect="1" noMove="1" noResize="1" noEditPoints="1" noAdjustHandles="1" noChangeArrowheads="1" noChangeShapeType="1" noTextEdit="1"/>
              </p:cNvSpPr>
              <p:nvPr/>
            </p:nvSpPr>
            <p:spPr>
              <a:xfrm>
                <a:off x="3221445" y="2219073"/>
                <a:ext cx="1915909" cy="307777"/>
              </a:xfrm>
              <a:prstGeom prst="rect">
                <a:avLst/>
              </a:prstGeom>
              <a:blipFill>
                <a:blip r:embed="rId5"/>
                <a:stretch>
                  <a:fillRect l="-952" t="-3922" b="-19608"/>
                </a:stretch>
              </a:blipFill>
            </p:spPr>
            <p:txBody>
              <a:bodyPr/>
              <a:lstStyle/>
              <a:p>
                <a:r>
                  <a:rPr lang="ko-KR" altLang="en-US">
                    <a:noFill/>
                  </a:rPr>
                  <a:t> </a:t>
                </a:r>
              </a:p>
            </p:txBody>
          </p:sp>
        </mc:Fallback>
      </mc:AlternateContent>
      <p:sp>
        <p:nvSpPr>
          <p:cNvPr id="7" name="직사각형 6"/>
          <p:cNvSpPr/>
          <p:nvPr/>
        </p:nvSpPr>
        <p:spPr>
          <a:xfrm>
            <a:off x="8343298" y="4785697"/>
            <a:ext cx="1782796" cy="307777"/>
          </a:xfrm>
          <a:prstGeom prst="rect">
            <a:avLst/>
          </a:prstGeom>
        </p:spPr>
        <p:txBody>
          <a:bodyPr wrap="none">
            <a:spAutoFit/>
          </a:bodyPr>
          <a:lstStyle/>
          <a:p>
            <a:r>
              <a:rPr lang="en-US" altLang="ko-KR" sz="1400" dirty="0" smtClean="0">
                <a:latin typeface="Times New Roman" panose="02020603050405020304" pitchFamily="18" charset="0"/>
                <a:cs typeface="Times New Roman" panose="02020603050405020304" pitchFamily="18" charset="0"/>
              </a:rPr>
              <a:t>Figure. </a:t>
            </a:r>
            <a:r>
              <a:rPr lang="en-US" altLang="ko-KR" sz="1400" dirty="0" err="1" smtClean="0">
                <a:latin typeface="Times New Roman" panose="02020603050405020304" pitchFamily="18" charset="0"/>
                <a:cs typeface="Times New Roman" panose="02020603050405020304" pitchFamily="18" charset="0"/>
              </a:rPr>
              <a:t>MobileNet</a:t>
            </a:r>
            <a:r>
              <a:rPr lang="en-US" altLang="ko-KR" sz="1400" dirty="0" smtClean="0">
                <a:latin typeface="Times New Roman" panose="02020603050405020304" pitchFamily="18" charset="0"/>
                <a:cs typeface="Times New Roman" panose="02020603050405020304" pitchFamily="18" charset="0"/>
              </a:rPr>
              <a:t> V3</a:t>
            </a:r>
            <a:endParaRPr lang="ko-KR" altLang="en-US" sz="1400" dirty="0"/>
          </a:p>
        </p:txBody>
      </p:sp>
    </p:spTree>
    <p:extLst>
      <p:ext uri="{BB962C8B-B14F-4D97-AF65-F5344CB8AC3E}">
        <p14:creationId xmlns:p14="http://schemas.microsoft.com/office/powerpoint/2010/main" val="4011895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76199" y="943629"/>
            <a:ext cx="11905891" cy="338554"/>
          </a:xfrm>
          <a:prstGeom prst="rect">
            <a:avLst/>
          </a:prstGeom>
        </p:spPr>
        <p:txBody>
          <a:bodyPr wrap="square">
            <a:spAutoFit/>
          </a:bodyPr>
          <a:lstStyle/>
          <a:p>
            <a:r>
              <a:rPr lang="en-US" altLang="ko-KR" sz="1600" dirty="0" smtClean="0">
                <a:latin typeface="Times New Roman" panose="02020603050405020304" pitchFamily="18" charset="0"/>
                <a:cs typeface="Times New Roman" panose="02020603050405020304" pitchFamily="18" charset="0"/>
              </a:rPr>
              <a:t>To reduce the information loss when passing the next layer, nowadays, many use ‘swish’ activation function.</a:t>
            </a:r>
            <a:endParaRPr lang="en-US" altLang="ko-KR" sz="16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activation function</a:t>
            </a:r>
          </a:p>
        </p:txBody>
      </p:sp>
      <p:sp>
        <p:nvSpPr>
          <p:cNvPr id="3" name="직사각형 2"/>
          <p:cNvSpPr/>
          <p:nvPr/>
        </p:nvSpPr>
        <p:spPr>
          <a:xfrm>
            <a:off x="76199" y="1505811"/>
            <a:ext cx="1914307" cy="584775"/>
          </a:xfrm>
          <a:prstGeom prst="rect">
            <a:avLst/>
          </a:prstGeom>
        </p:spPr>
        <p:txBody>
          <a:bodyPr wrap="none">
            <a:spAutoFit/>
          </a:bodyPr>
          <a:lstStyle/>
          <a:p>
            <a:r>
              <a:rPr lang="en-US" altLang="ko-KR" sz="1600" b="1" dirty="0">
                <a:latin typeface="Times New Roman" panose="02020603050405020304" pitchFamily="18" charset="0"/>
                <a:cs typeface="Times New Roman" panose="02020603050405020304" pitchFamily="18" charset="0"/>
              </a:rPr>
              <a:t>swish</a:t>
            </a:r>
          </a:p>
          <a:p>
            <a:r>
              <a:rPr lang="en-US" altLang="ko-KR" sz="1600" b="1" dirty="0">
                <a:latin typeface="Times New Roman" panose="02020603050405020304" pitchFamily="18" charset="0"/>
                <a:cs typeface="Times New Roman" panose="02020603050405020304" pitchFamily="18" charset="0"/>
              </a:rPr>
              <a:t>f(x) = x · sigmoid(x)</a:t>
            </a:r>
            <a:endParaRPr lang="ko-KR" altLang="en-US" sz="1600" dirty="0">
              <a:latin typeface="Times New Roman" panose="02020603050405020304" pitchFamily="18" charset="0"/>
              <a:cs typeface="Times New Roman" panose="02020603050405020304" pitchFamily="18" charset="0"/>
            </a:endParaRPr>
          </a:p>
        </p:txBody>
      </p:sp>
      <p:pic>
        <p:nvPicPr>
          <p:cNvPr id="6" name="그림 5"/>
          <p:cNvPicPr>
            <a:picLocks noChangeAspect="1"/>
          </p:cNvPicPr>
          <p:nvPr/>
        </p:nvPicPr>
        <p:blipFill>
          <a:blip r:embed="rId2"/>
          <a:stretch>
            <a:fillRect/>
          </a:stretch>
        </p:blipFill>
        <p:spPr>
          <a:xfrm>
            <a:off x="754607" y="2527540"/>
            <a:ext cx="4148273" cy="3179641"/>
          </a:xfrm>
          <a:prstGeom prst="rect">
            <a:avLst/>
          </a:prstGeom>
        </p:spPr>
      </p:pic>
      <p:pic>
        <p:nvPicPr>
          <p:cNvPr id="7" name="그림 6"/>
          <p:cNvPicPr>
            <a:picLocks noChangeAspect="1"/>
          </p:cNvPicPr>
          <p:nvPr/>
        </p:nvPicPr>
        <p:blipFill>
          <a:blip r:embed="rId3"/>
          <a:stretch>
            <a:fillRect/>
          </a:stretch>
        </p:blipFill>
        <p:spPr>
          <a:xfrm>
            <a:off x="5368707" y="2923343"/>
            <a:ext cx="5879289" cy="2671677"/>
          </a:xfrm>
          <a:prstGeom prst="rect">
            <a:avLst/>
          </a:prstGeom>
        </p:spPr>
      </p:pic>
      <p:sp>
        <p:nvSpPr>
          <p:cNvPr id="10" name="직사각형 9"/>
          <p:cNvSpPr/>
          <p:nvPr/>
        </p:nvSpPr>
        <p:spPr>
          <a:xfrm>
            <a:off x="1184110" y="5654813"/>
            <a:ext cx="9823780" cy="338554"/>
          </a:xfrm>
          <a:prstGeom prst="rect">
            <a:avLst/>
          </a:prstGeom>
        </p:spPr>
        <p:txBody>
          <a:bodyPr wrap="none">
            <a:spAutoFit/>
          </a:bodyPr>
          <a:lstStyle/>
          <a:p>
            <a:r>
              <a:rPr lang="en-US" altLang="ko-KR" sz="1600" dirty="0" smtClean="0">
                <a:latin typeface="Times New Roman" panose="02020603050405020304" pitchFamily="18" charset="0"/>
                <a:cs typeface="Times New Roman" panose="02020603050405020304" pitchFamily="18" charset="0"/>
              </a:rPr>
              <a:t>Recently, the ‘hard swish’ function which approximates the swish is also proposed to reduce the computational costs.</a:t>
            </a:r>
            <a:endParaRPr lang="ko-KR" altLang="en-US" sz="1600" dirty="0"/>
          </a:p>
        </p:txBody>
      </p:sp>
    </p:spTree>
    <p:extLst>
      <p:ext uri="{BB962C8B-B14F-4D97-AF65-F5344CB8AC3E}">
        <p14:creationId xmlns:p14="http://schemas.microsoft.com/office/powerpoint/2010/main" val="419321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095625"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Image Classification</a:t>
            </a:r>
            <a:endParaRPr lang="ko-KR" altLang="en-US" sz="2400" dirty="0">
              <a:latin typeface="Times New Roman" panose="02020603050405020304" pitchFamily="18" charset="0"/>
              <a:cs typeface="Times New Roman" panose="02020603050405020304" pitchFamily="18" charset="0"/>
            </a:endParaRPr>
          </a:p>
        </p:txBody>
      </p:sp>
      <p:sp>
        <p:nvSpPr>
          <p:cNvPr id="10" name="직사각형 9"/>
          <p:cNvSpPr/>
          <p:nvPr/>
        </p:nvSpPr>
        <p:spPr>
          <a:xfrm>
            <a:off x="2927032" y="2659484"/>
            <a:ext cx="5872121" cy="769441"/>
          </a:xfrm>
          <a:prstGeom prst="rect">
            <a:avLst/>
          </a:prstGeom>
        </p:spPr>
        <p:txBody>
          <a:bodyPr wrap="none">
            <a:spAutoFit/>
          </a:bodyPr>
          <a:lstStyle/>
          <a:p>
            <a:pPr algn="ctr"/>
            <a:r>
              <a:rPr lang="en-US" altLang="ko-KR" sz="4400" dirty="0">
                <a:latin typeface="Times New Roman" panose="02020603050405020304" pitchFamily="18" charset="0"/>
                <a:cs typeface="Times New Roman" panose="02020603050405020304" pitchFamily="18" charset="0"/>
              </a:rPr>
              <a:t>Then, what should we do</a:t>
            </a:r>
            <a:endParaRPr lang="ko-KR" altLang="en-US" sz="4400" dirty="0">
              <a:latin typeface="Times New Roman" panose="02020603050405020304" pitchFamily="18" charset="0"/>
              <a:cs typeface="Times New Roman" panose="02020603050405020304" pitchFamily="18" charset="0"/>
            </a:endParaRPr>
          </a:p>
        </p:txBody>
      </p:sp>
      <p:sp>
        <p:nvSpPr>
          <p:cNvPr id="11" name="직사각형 10"/>
          <p:cNvSpPr/>
          <p:nvPr/>
        </p:nvSpPr>
        <p:spPr>
          <a:xfrm>
            <a:off x="10575983" y="5368409"/>
            <a:ext cx="1547155" cy="646331"/>
          </a:xfrm>
          <a:prstGeom prst="rect">
            <a:avLst/>
          </a:prstGeom>
        </p:spPr>
        <p:txBody>
          <a:bodyPr wrap="none">
            <a:spAutoFit/>
          </a:bodyPr>
          <a:lstStyle/>
          <a:p>
            <a:pPr algn="r"/>
            <a:r>
              <a:rPr lang="en-US" altLang="ko-KR" dirty="0" err="1">
                <a:latin typeface="Times New Roman" panose="02020603050405020304" pitchFamily="18" charset="0"/>
                <a:cs typeface="Times New Roman" panose="02020603050405020304" pitchFamily="18" charset="0"/>
              </a:rPr>
              <a:t>Taehyeon</a:t>
            </a:r>
            <a:r>
              <a:rPr lang="en-US" altLang="ko-KR" dirty="0">
                <a:latin typeface="Times New Roman" panose="02020603050405020304" pitchFamily="18" charset="0"/>
                <a:cs typeface="Times New Roman" panose="02020603050405020304" pitchFamily="18" charset="0"/>
              </a:rPr>
              <a:t> Kim</a:t>
            </a:r>
          </a:p>
          <a:p>
            <a:pPr algn="r"/>
            <a:r>
              <a:rPr lang="en-US" altLang="ko-KR" dirty="0" err="1">
                <a:latin typeface="Times New Roman" panose="02020603050405020304" pitchFamily="18" charset="0"/>
                <a:cs typeface="Times New Roman" panose="02020603050405020304" pitchFamily="18" charset="0"/>
              </a:rPr>
              <a:t>OsiLab</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285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data augmentation</a:t>
            </a:r>
          </a:p>
        </p:txBody>
      </p:sp>
      <p:sp>
        <p:nvSpPr>
          <p:cNvPr id="11" name="직사각형 10"/>
          <p:cNvSpPr/>
          <p:nvPr/>
        </p:nvSpPr>
        <p:spPr>
          <a:xfrm>
            <a:off x="143054" y="864036"/>
            <a:ext cx="11905891" cy="4278094"/>
          </a:xfrm>
          <a:prstGeom prst="rect">
            <a:avLst/>
          </a:prstGeom>
        </p:spPr>
        <p:txBody>
          <a:bodyPr wrap="square">
            <a:spAutoFit/>
          </a:bodyPr>
          <a:lstStyle/>
          <a:p>
            <a:pPr algn="just"/>
            <a:r>
              <a:rPr lang="en-US" altLang="ko-KR" sz="1600" dirty="0" smtClean="0">
                <a:latin typeface="Times New Roman" panose="02020603050405020304" pitchFamily="18" charset="0"/>
                <a:cs typeface="Times New Roman" panose="02020603050405020304" pitchFamily="18" charset="0"/>
              </a:rPr>
              <a:t>Now, I focus on the data augmentation policy.</a:t>
            </a:r>
          </a:p>
          <a:p>
            <a:pPr algn="just"/>
            <a:r>
              <a:rPr lang="en-US" altLang="ko-KR" sz="1600" dirty="0" smtClean="0">
                <a:latin typeface="Times New Roman" panose="02020603050405020304" pitchFamily="18" charset="0"/>
                <a:cs typeface="Times New Roman" panose="02020603050405020304" pitchFamily="18" charset="0"/>
              </a:rPr>
              <a:t>Also, study about the architecture design strategy, but still there’s no remarkable analysis, so today </a:t>
            </a:r>
            <a:r>
              <a:rPr lang="en-US" altLang="ko-KR" sz="1600" dirty="0" err="1" smtClean="0">
                <a:latin typeface="Times New Roman" panose="02020603050405020304" pitchFamily="18" charset="0"/>
                <a:cs typeface="Times New Roman" panose="02020603050405020304" pitchFamily="18" charset="0"/>
              </a:rPr>
              <a:t>i’ll</a:t>
            </a:r>
            <a:r>
              <a:rPr lang="en-US" altLang="ko-KR" sz="1600" dirty="0" smtClean="0">
                <a:latin typeface="Times New Roman" panose="02020603050405020304" pitchFamily="18" charset="0"/>
                <a:cs typeface="Times New Roman" panose="02020603050405020304" pitchFamily="18" charset="0"/>
              </a:rPr>
              <a:t> introduce some recent data augmentation policies.</a:t>
            </a:r>
          </a:p>
          <a:p>
            <a:endParaRPr lang="en-US" altLang="ko-KR" sz="1600" dirty="0" smtClean="0">
              <a:latin typeface="Times New Roman" panose="02020603050405020304" pitchFamily="18" charset="0"/>
              <a:cs typeface="Times New Roman" panose="02020603050405020304" pitchFamily="18" charset="0"/>
            </a:endParaRPr>
          </a:p>
          <a:p>
            <a:endParaRPr lang="en-US" altLang="ko-KR" sz="1600" dirty="0" smtClean="0">
              <a:latin typeface="Times New Roman" panose="02020603050405020304" pitchFamily="18" charset="0"/>
              <a:cs typeface="Times New Roman" panose="02020603050405020304" pitchFamily="18" charset="0"/>
            </a:endParaRPr>
          </a:p>
          <a:p>
            <a:r>
              <a:rPr lang="en-US" altLang="ko-KR" sz="1600" dirty="0" smtClean="0">
                <a:latin typeface="Times New Roman" panose="02020603050405020304" pitchFamily="18" charset="0"/>
                <a:cs typeface="Times New Roman" panose="02020603050405020304" pitchFamily="18" charset="0"/>
              </a:rPr>
              <a:t>I can improve the accuracy with ‘</a:t>
            </a:r>
            <a:r>
              <a:rPr lang="en-US" altLang="ko-KR" sz="1600" dirty="0" err="1" smtClean="0">
                <a:latin typeface="Times New Roman" panose="02020603050405020304" pitchFamily="18" charset="0"/>
                <a:cs typeface="Times New Roman" panose="02020603050405020304" pitchFamily="18" charset="0"/>
              </a:rPr>
              <a:t>AutoAugment</a:t>
            </a:r>
            <a:r>
              <a:rPr lang="en-US" altLang="ko-KR" sz="1600" dirty="0" smtClean="0">
                <a:latin typeface="Times New Roman" panose="02020603050405020304" pitchFamily="18" charset="0"/>
                <a:cs typeface="Times New Roman" panose="02020603050405020304" pitchFamily="18" charset="0"/>
              </a:rPr>
              <a:t> method’ from 74.25% to  79.08%.</a:t>
            </a:r>
          </a:p>
          <a:p>
            <a:r>
              <a:rPr lang="en-US" altLang="ko-KR" sz="1600" b="1" dirty="0" smtClean="0">
                <a:solidFill>
                  <a:srgbClr val="C00000"/>
                </a:solidFill>
                <a:latin typeface="Times New Roman" panose="02020603050405020304" pitchFamily="18" charset="0"/>
                <a:cs typeface="Times New Roman" panose="02020603050405020304" pitchFamily="18" charset="0"/>
              </a:rPr>
              <a:t>4.83% Improvement!!!</a:t>
            </a:r>
          </a:p>
          <a:p>
            <a:endParaRPr lang="en-US" altLang="ko-KR" sz="1600" dirty="0">
              <a:latin typeface="Times New Roman" panose="02020603050405020304" pitchFamily="18" charset="0"/>
              <a:cs typeface="Times New Roman" panose="02020603050405020304" pitchFamily="18" charset="0"/>
            </a:endParaRPr>
          </a:p>
          <a:p>
            <a:endParaRPr lang="en-US" altLang="ko-KR" sz="1600" dirty="0" smtClean="0">
              <a:latin typeface="Times New Roman" panose="02020603050405020304" pitchFamily="18" charset="0"/>
              <a:cs typeface="Times New Roman" panose="02020603050405020304" pitchFamily="18" charset="0"/>
            </a:endParaRPr>
          </a:p>
          <a:p>
            <a:r>
              <a:rPr lang="en-US" altLang="ko-KR" sz="1600" dirty="0" smtClean="0">
                <a:latin typeface="Times New Roman" panose="02020603050405020304" pitchFamily="18" charset="0"/>
                <a:cs typeface="Times New Roman" panose="02020603050405020304" pitchFamily="18" charset="0"/>
              </a:rPr>
              <a:t>Parameters : 1M</a:t>
            </a:r>
          </a:p>
          <a:p>
            <a:r>
              <a:rPr lang="en-US" altLang="ko-KR" sz="1600" dirty="0" smtClean="0">
                <a:latin typeface="Times New Roman" panose="02020603050405020304" pitchFamily="18" charset="0"/>
                <a:cs typeface="Times New Roman" panose="02020603050405020304" pitchFamily="18" charset="0"/>
              </a:rPr>
              <a:t>Flops: 0.98B</a:t>
            </a:r>
          </a:p>
          <a:p>
            <a:endParaRPr lang="en-US" altLang="ko-KR" sz="1600" dirty="0">
              <a:latin typeface="Times New Roman" panose="02020603050405020304" pitchFamily="18" charset="0"/>
              <a:cs typeface="Times New Roman" panose="02020603050405020304" pitchFamily="18" charset="0"/>
            </a:endParaRPr>
          </a:p>
          <a:p>
            <a:endParaRPr lang="en-US" altLang="ko-KR" sz="1600" dirty="0" smtClean="0">
              <a:latin typeface="Times New Roman" panose="02020603050405020304" pitchFamily="18" charset="0"/>
              <a:cs typeface="Times New Roman" panose="02020603050405020304" pitchFamily="18" charset="0"/>
            </a:endParaRPr>
          </a:p>
          <a:p>
            <a:endParaRPr lang="en-US" altLang="ko-KR" sz="1600" dirty="0">
              <a:latin typeface="Times New Roman" panose="02020603050405020304" pitchFamily="18" charset="0"/>
              <a:cs typeface="Times New Roman" panose="02020603050405020304" pitchFamily="18" charset="0"/>
            </a:endParaRPr>
          </a:p>
          <a:p>
            <a:endParaRPr lang="en-US" altLang="ko-KR" sz="1600" dirty="0" smtClean="0">
              <a:latin typeface="Times New Roman" panose="02020603050405020304" pitchFamily="18" charset="0"/>
              <a:cs typeface="Times New Roman" panose="02020603050405020304" pitchFamily="18" charset="0"/>
            </a:endParaRPr>
          </a:p>
          <a:p>
            <a:endParaRPr lang="en-US" altLang="ko-KR" sz="1600" dirty="0">
              <a:latin typeface="Times New Roman" panose="02020603050405020304" pitchFamily="18" charset="0"/>
              <a:cs typeface="Times New Roman" panose="02020603050405020304" pitchFamily="18" charset="0"/>
            </a:endParaRPr>
          </a:p>
          <a:p>
            <a:r>
              <a:rPr lang="en-US" altLang="ko-KR" sz="1600" dirty="0" smtClean="0">
                <a:latin typeface="Times New Roman" panose="02020603050405020304" pitchFamily="18" charset="0"/>
                <a:cs typeface="Times New Roman" panose="02020603050405020304" pitchFamily="18" charset="0"/>
              </a:rPr>
              <a:t>But we cannot use </a:t>
            </a:r>
            <a:r>
              <a:rPr lang="en-US" altLang="ko-KR" sz="1600" dirty="0" err="1" smtClean="0">
                <a:latin typeface="Times New Roman" panose="02020603050405020304" pitchFamily="18" charset="0"/>
                <a:cs typeface="Times New Roman" panose="02020603050405020304" pitchFamily="18" charset="0"/>
              </a:rPr>
              <a:t>autoaugment</a:t>
            </a:r>
            <a:r>
              <a:rPr lang="en-US" altLang="ko-KR" sz="1600" dirty="0" smtClean="0">
                <a:latin typeface="Times New Roman" panose="02020603050405020304" pitchFamily="18" charset="0"/>
                <a:cs typeface="Times New Roman" panose="02020603050405020304" pitchFamily="18" charset="0"/>
              </a:rPr>
              <a:t> policy… so we have to make new augment rule.!!</a:t>
            </a:r>
          </a:p>
        </p:txBody>
      </p:sp>
      <p:graphicFrame>
        <p:nvGraphicFramePr>
          <p:cNvPr id="2" name="표 1"/>
          <p:cNvGraphicFramePr>
            <a:graphicFrameLocks noGrp="1"/>
          </p:cNvGraphicFramePr>
          <p:nvPr>
            <p:extLst>
              <p:ext uri="{D42A27DB-BD31-4B8C-83A1-F6EECF244321}">
                <p14:modId xmlns:p14="http://schemas.microsoft.com/office/powerpoint/2010/main" val="755848291"/>
              </p:ext>
            </p:extLst>
          </p:nvPr>
        </p:nvGraphicFramePr>
        <p:xfrm>
          <a:off x="1803401" y="3603079"/>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82006"/>
                    </a:ext>
                  </a:extLst>
                </a:gridCol>
                <a:gridCol w="2709333">
                  <a:extLst>
                    <a:ext uri="{9D8B030D-6E8A-4147-A177-3AD203B41FA5}">
                      <a16:colId xmlns:a16="http://schemas.microsoft.com/office/drawing/2014/main" val="781426344"/>
                    </a:ext>
                  </a:extLst>
                </a:gridCol>
                <a:gridCol w="2709333">
                  <a:extLst>
                    <a:ext uri="{9D8B030D-6E8A-4147-A177-3AD203B41FA5}">
                      <a16:colId xmlns:a16="http://schemas.microsoft.com/office/drawing/2014/main" val="592542694"/>
                    </a:ext>
                  </a:extLst>
                </a:gridCol>
              </a:tblGrid>
              <a:tr h="370840">
                <a:tc>
                  <a:txBody>
                    <a:bodyPr/>
                    <a:lstStyle/>
                    <a:p>
                      <a:pPr algn="ctr" latinLnBrk="1"/>
                      <a:r>
                        <a:rPr lang="en-US" altLang="ko-KR" dirty="0" err="1" smtClean="0">
                          <a:latin typeface="Times New Roman" panose="02020603050405020304" pitchFamily="18" charset="0"/>
                          <a:cs typeface="Times New Roman" panose="02020603050405020304" pitchFamily="18" charset="0"/>
                        </a:rPr>
                        <a:t>HighpathNet</a:t>
                      </a:r>
                      <a:r>
                        <a:rPr lang="en-US" altLang="ko-KR" dirty="0" smtClean="0">
                          <a:latin typeface="Times New Roman" panose="02020603050405020304" pitchFamily="18" charset="0"/>
                          <a:cs typeface="Times New Roman" panose="02020603050405020304" pitchFamily="18" charset="0"/>
                        </a:rPr>
                        <a:t> (Mine)</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smtClean="0">
                          <a:latin typeface="Times New Roman" panose="02020603050405020304" pitchFamily="18" charset="0"/>
                          <a:cs typeface="Times New Roman" panose="02020603050405020304" pitchFamily="18" charset="0"/>
                        </a:rPr>
                        <a:t>No</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smtClean="0">
                          <a:latin typeface="Times New Roman" panose="02020603050405020304" pitchFamily="18" charset="0"/>
                          <a:cs typeface="Times New Roman" panose="02020603050405020304" pitchFamily="18" charset="0"/>
                        </a:rPr>
                        <a:t>With</a:t>
                      </a:r>
                      <a:r>
                        <a:rPr lang="en-US" altLang="ko-KR" baseline="0" dirty="0" smtClean="0">
                          <a:latin typeface="Times New Roman" panose="02020603050405020304" pitchFamily="18" charset="0"/>
                          <a:cs typeface="Times New Roman" panose="02020603050405020304" pitchFamily="18" charset="0"/>
                        </a:rPr>
                        <a:t> </a:t>
                      </a:r>
                      <a:r>
                        <a:rPr lang="en-US" altLang="ko-KR" baseline="0" dirty="0" err="1" smtClean="0">
                          <a:latin typeface="Times New Roman" panose="02020603050405020304" pitchFamily="18" charset="0"/>
                          <a:cs typeface="Times New Roman" panose="02020603050405020304" pitchFamily="18" charset="0"/>
                        </a:rPr>
                        <a:t>AutoAugment</a:t>
                      </a:r>
                      <a:endParaRPr lang="ko-KR"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9133830"/>
                  </a:ext>
                </a:extLst>
              </a:tr>
              <a:tr h="370840">
                <a:tc>
                  <a:txBody>
                    <a:bodyPr/>
                    <a:lstStyle/>
                    <a:p>
                      <a:pPr algn="ctr" latinLnBrk="1"/>
                      <a:r>
                        <a:rPr lang="en-US" altLang="ko-KR" dirty="0" err="1" smtClean="0">
                          <a:latin typeface="Times New Roman" panose="02020603050405020304" pitchFamily="18" charset="0"/>
                          <a:cs typeface="Times New Roman" panose="02020603050405020304" pitchFamily="18" charset="0"/>
                        </a:rPr>
                        <a:t>Accurcay</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smtClean="0">
                          <a:latin typeface="Times New Roman" panose="02020603050405020304" pitchFamily="18" charset="0"/>
                          <a:cs typeface="Times New Roman" panose="02020603050405020304" pitchFamily="18" charset="0"/>
                        </a:rPr>
                        <a:t>74.25%</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smtClean="0">
                          <a:solidFill>
                            <a:srgbClr val="C00000"/>
                          </a:solidFill>
                          <a:latin typeface="Times New Roman" panose="02020603050405020304" pitchFamily="18" charset="0"/>
                          <a:cs typeface="Times New Roman" panose="02020603050405020304" pitchFamily="18" charset="0"/>
                        </a:rPr>
                        <a:t>79.08%</a:t>
                      </a:r>
                      <a:endParaRPr lang="ko-KR" altLang="en-US" dirty="0">
                        <a:solidFill>
                          <a:srgbClr val="C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023310"/>
                  </a:ext>
                </a:extLst>
              </a:tr>
            </a:tbl>
          </a:graphicData>
        </a:graphic>
      </p:graphicFrame>
    </p:spTree>
    <p:extLst>
      <p:ext uri="{BB962C8B-B14F-4D97-AF65-F5344CB8AC3E}">
        <p14:creationId xmlns:p14="http://schemas.microsoft.com/office/powerpoint/2010/main" val="2228558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data augmentation</a:t>
            </a:r>
          </a:p>
        </p:txBody>
      </p:sp>
      <p:sp>
        <p:nvSpPr>
          <p:cNvPr id="11" name="직사각형 10"/>
          <p:cNvSpPr/>
          <p:nvPr/>
        </p:nvSpPr>
        <p:spPr>
          <a:xfrm>
            <a:off x="143054" y="864036"/>
            <a:ext cx="11905891" cy="2800767"/>
          </a:xfrm>
          <a:prstGeom prst="rect">
            <a:avLst/>
          </a:prstGeom>
        </p:spPr>
        <p:txBody>
          <a:bodyPr wrap="square">
            <a:spAutoFit/>
          </a:bodyPr>
          <a:lstStyle/>
          <a:p>
            <a:pPr algn="just"/>
            <a:r>
              <a:rPr lang="en-US" altLang="ko-KR" sz="1600" dirty="0" smtClean="0">
                <a:latin typeface="Times New Roman" panose="02020603050405020304" pitchFamily="18" charset="0"/>
                <a:cs typeface="Times New Roman" panose="02020603050405020304" pitchFamily="18" charset="0"/>
              </a:rPr>
              <a:t>These are the state-of-the-art augment polices or popular augment polices.</a:t>
            </a:r>
          </a:p>
          <a:p>
            <a:endParaRPr lang="en-US" altLang="ko-KR" sz="1600" dirty="0" smtClean="0">
              <a:latin typeface="Times New Roman" panose="02020603050405020304" pitchFamily="18" charset="0"/>
              <a:cs typeface="Times New Roman" panose="02020603050405020304" pitchFamily="18" charset="0"/>
            </a:endParaRPr>
          </a:p>
          <a:p>
            <a:endParaRPr lang="en-US" altLang="ko-KR" sz="1600" dirty="0" smtClean="0">
              <a:latin typeface="Times New Roman" panose="02020603050405020304" pitchFamily="18" charset="0"/>
              <a:cs typeface="Times New Roman" panose="02020603050405020304" pitchFamily="18" charset="0"/>
            </a:endParaRPr>
          </a:p>
          <a:p>
            <a:endParaRPr lang="en-US" altLang="ko-KR" sz="1600" dirty="0" smtClean="0">
              <a:latin typeface="Times New Roman" panose="02020603050405020304" pitchFamily="18" charset="0"/>
              <a:cs typeface="Times New Roman" panose="02020603050405020304" pitchFamily="18" charset="0"/>
            </a:endParaRPr>
          </a:p>
          <a:p>
            <a:pPr marL="285750" indent="-285750">
              <a:buFontTx/>
              <a:buChar char="-"/>
            </a:pPr>
            <a:r>
              <a:rPr lang="en-US" altLang="ko-KR" sz="1600" b="1" dirty="0" smtClean="0">
                <a:solidFill>
                  <a:srgbClr val="C00000"/>
                </a:solidFill>
                <a:latin typeface="Times New Roman" panose="02020603050405020304" pitchFamily="18" charset="0"/>
                <a:cs typeface="Times New Roman" panose="02020603050405020304" pitchFamily="18" charset="0"/>
              </a:rPr>
              <a:t>Cutout [arXiv’17]</a:t>
            </a:r>
          </a:p>
          <a:p>
            <a:pPr marL="285750" indent="-285750">
              <a:buFontTx/>
              <a:buChar char="-"/>
            </a:pPr>
            <a:r>
              <a:rPr lang="en-US" altLang="ko-KR" sz="1600" b="1" dirty="0" err="1" smtClean="0">
                <a:solidFill>
                  <a:srgbClr val="C00000"/>
                </a:solidFill>
                <a:latin typeface="Times New Roman" panose="02020603050405020304" pitchFamily="18" charset="0"/>
                <a:cs typeface="Times New Roman" panose="02020603050405020304" pitchFamily="18" charset="0"/>
              </a:rPr>
              <a:t>Mixup</a:t>
            </a:r>
            <a:r>
              <a:rPr lang="en-US" altLang="ko-KR" sz="1600" b="1" dirty="0" smtClean="0">
                <a:solidFill>
                  <a:srgbClr val="C00000"/>
                </a:solidFill>
                <a:latin typeface="Times New Roman" panose="02020603050405020304" pitchFamily="18" charset="0"/>
                <a:cs typeface="Times New Roman" panose="02020603050405020304" pitchFamily="18" charset="0"/>
              </a:rPr>
              <a:t> [ICLR’18]</a:t>
            </a:r>
          </a:p>
          <a:p>
            <a:pPr marL="285750" indent="-285750">
              <a:buFontTx/>
              <a:buChar char="-"/>
            </a:pPr>
            <a:r>
              <a:rPr lang="en-US" altLang="ko-KR" sz="1600" b="1" dirty="0" err="1" smtClean="0">
                <a:solidFill>
                  <a:srgbClr val="C00000"/>
                </a:solidFill>
                <a:latin typeface="Times New Roman" panose="02020603050405020304" pitchFamily="18" charset="0"/>
                <a:cs typeface="Times New Roman" panose="02020603050405020304" pitchFamily="18" charset="0"/>
              </a:rPr>
              <a:t>DropBlock</a:t>
            </a:r>
            <a:r>
              <a:rPr lang="en-US" altLang="ko-KR" sz="1600" b="1" dirty="0" smtClean="0">
                <a:solidFill>
                  <a:srgbClr val="C00000"/>
                </a:solidFill>
                <a:latin typeface="Times New Roman" panose="02020603050405020304" pitchFamily="18" charset="0"/>
                <a:cs typeface="Times New Roman" panose="02020603050405020304" pitchFamily="18" charset="0"/>
              </a:rPr>
              <a:t> [NeurIPS’18]</a:t>
            </a:r>
          </a:p>
          <a:p>
            <a:pPr marL="285750" indent="-285750">
              <a:buFontTx/>
              <a:buChar char="-"/>
            </a:pPr>
            <a:r>
              <a:rPr lang="en-US" altLang="ko-KR" sz="1600" dirty="0" smtClean="0">
                <a:latin typeface="Times New Roman" panose="02020603050405020304" pitchFamily="18" charset="0"/>
                <a:cs typeface="Times New Roman" panose="02020603050405020304" pitchFamily="18" charset="0"/>
              </a:rPr>
              <a:t>Manifold </a:t>
            </a:r>
            <a:r>
              <a:rPr lang="en-US" altLang="ko-KR" sz="1600" dirty="0" err="1" smtClean="0">
                <a:latin typeface="Times New Roman" panose="02020603050405020304" pitchFamily="18" charset="0"/>
                <a:cs typeface="Times New Roman" panose="02020603050405020304" pitchFamily="18" charset="0"/>
              </a:rPr>
              <a:t>Mixup</a:t>
            </a:r>
            <a:r>
              <a:rPr lang="en-US" altLang="ko-KR" sz="1600" dirty="0" smtClean="0">
                <a:latin typeface="Times New Roman" panose="02020603050405020304" pitchFamily="18" charset="0"/>
                <a:cs typeface="Times New Roman" panose="02020603050405020304" pitchFamily="18" charset="0"/>
              </a:rPr>
              <a:t> [ICML’19]</a:t>
            </a:r>
          </a:p>
          <a:p>
            <a:pPr marL="285750" indent="-285750">
              <a:buFontTx/>
              <a:buChar char="-"/>
            </a:pPr>
            <a:r>
              <a:rPr lang="en-US" altLang="ko-KR" sz="1600" b="1" dirty="0" err="1" smtClean="0">
                <a:solidFill>
                  <a:srgbClr val="C00000"/>
                </a:solidFill>
                <a:latin typeface="Times New Roman" panose="02020603050405020304" pitchFamily="18" charset="0"/>
                <a:cs typeface="Times New Roman" panose="02020603050405020304" pitchFamily="18" charset="0"/>
              </a:rPr>
              <a:t>AutoAugment</a:t>
            </a:r>
            <a:r>
              <a:rPr lang="en-US" altLang="ko-KR" sz="1600" b="1" dirty="0" smtClean="0">
                <a:solidFill>
                  <a:srgbClr val="C00000"/>
                </a:solidFill>
                <a:latin typeface="Times New Roman" panose="02020603050405020304" pitchFamily="18" charset="0"/>
                <a:cs typeface="Times New Roman" panose="02020603050405020304" pitchFamily="18" charset="0"/>
              </a:rPr>
              <a:t> [CVPR’19]</a:t>
            </a:r>
          </a:p>
          <a:p>
            <a:pPr marL="285750" indent="-285750">
              <a:buFontTx/>
              <a:buChar char="-"/>
            </a:pPr>
            <a:r>
              <a:rPr lang="en-US" altLang="ko-KR" sz="1600" dirty="0" err="1" smtClean="0">
                <a:latin typeface="Times New Roman" panose="02020603050405020304" pitchFamily="18" charset="0"/>
                <a:cs typeface="Times New Roman" panose="02020603050405020304" pitchFamily="18" charset="0"/>
              </a:rPr>
              <a:t>Cutmix</a:t>
            </a:r>
            <a:r>
              <a:rPr lang="en-US" altLang="ko-KR" sz="1600" dirty="0" smtClean="0">
                <a:latin typeface="Times New Roman" panose="02020603050405020304" pitchFamily="18" charset="0"/>
                <a:cs typeface="Times New Roman" panose="02020603050405020304" pitchFamily="18" charset="0"/>
              </a:rPr>
              <a:t> [ICCV’19]</a:t>
            </a:r>
          </a:p>
          <a:p>
            <a:pPr marL="285750" indent="-285750">
              <a:buFontTx/>
              <a:buChar char="-"/>
            </a:pPr>
            <a:r>
              <a:rPr lang="en-US" altLang="ko-KR" sz="1600" dirty="0" smtClean="0">
                <a:latin typeface="Times New Roman" panose="02020603050405020304" pitchFamily="18" charset="0"/>
                <a:cs typeface="Times New Roman" panose="02020603050405020304" pitchFamily="18" charset="0"/>
              </a:rPr>
              <a:t>label smoothing [Under review]</a:t>
            </a:r>
            <a:endParaRPr lang="en-US" altLang="ko-K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83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data augmentation</a:t>
            </a:r>
          </a:p>
        </p:txBody>
      </p:sp>
      <p:sp>
        <p:nvSpPr>
          <p:cNvPr id="11" name="직사각형 10"/>
          <p:cNvSpPr/>
          <p:nvPr/>
        </p:nvSpPr>
        <p:spPr>
          <a:xfrm>
            <a:off x="143054" y="864036"/>
            <a:ext cx="11905891" cy="338554"/>
          </a:xfrm>
          <a:prstGeom prst="rect">
            <a:avLst/>
          </a:prstGeom>
        </p:spPr>
        <p:txBody>
          <a:bodyPr wrap="square">
            <a:spAutoFit/>
          </a:bodyPr>
          <a:lstStyle/>
          <a:p>
            <a:r>
              <a:rPr lang="en-US" altLang="ko-KR" sz="1600" b="1" dirty="0">
                <a:solidFill>
                  <a:schemeClr val="accent1">
                    <a:lumMod val="50000"/>
                  </a:schemeClr>
                </a:solidFill>
                <a:latin typeface="Times New Roman" panose="02020603050405020304" pitchFamily="18" charset="0"/>
                <a:cs typeface="Times New Roman" panose="02020603050405020304" pitchFamily="18" charset="0"/>
              </a:rPr>
              <a:t>Cutout [arXiv’17</a:t>
            </a:r>
            <a:r>
              <a:rPr lang="en-US" altLang="ko-KR" sz="1600" b="1"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US" altLang="ko-KR" sz="16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 name="그림 1"/>
          <p:cNvPicPr>
            <a:picLocks noChangeAspect="1"/>
          </p:cNvPicPr>
          <p:nvPr/>
        </p:nvPicPr>
        <p:blipFill>
          <a:blip r:embed="rId2"/>
          <a:stretch>
            <a:fillRect/>
          </a:stretch>
        </p:blipFill>
        <p:spPr>
          <a:xfrm>
            <a:off x="394444" y="1787185"/>
            <a:ext cx="5109209" cy="3167891"/>
          </a:xfrm>
          <a:prstGeom prst="rect">
            <a:avLst/>
          </a:prstGeom>
        </p:spPr>
      </p:pic>
      <p:sp>
        <p:nvSpPr>
          <p:cNvPr id="3" name="TextBox 2"/>
          <p:cNvSpPr txBox="1"/>
          <p:nvPr/>
        </p:nvSpPr>
        <p:spPr>
          <a:xfrm>
            <a:off x="684614" y="5075872"/>
            <a:ext cx="4528868" cy="307777"/>
          </a:xfrm>
          <a:prstGeom prst="rect">
            <a:avLst/>
          </a:prstGeom>
          <a:no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Figure: cutout applied to images from the CIFAR-10 dataset</a:t>
            </a:r>
          </a:p>
        </p:txBody>
      </p:sp>
      <p:pic>
        <p:nvPicPr>
          <p:cNvPr id="4" name="그림 3"/>
          <p:cNvPicPr>
            <a:picLocks noChangeAspect="1"/>
          </p:cNvPicPr>
          <p:nvPr/>
        </p:nvPicPr>
        <p:blipFill>
          <a:blip r:embed="rId3"/>
          <a:stretch>
            <a:fillRect/>
          </a:stretch>
        </p:blipFill>
        <p:spPr>
          <a:xfrm>
            <a:off x="5968583" y="1568570"/>
            <a:ext cx="5011335" cy="3815079"/>
          </a:xfrm>
          <a:prstGeom prst="rect">
            <a:avLst/>
          </a:prstGeom>
        </p:spPr>
      </p:pic>
      <p:sp>
        <p:nvSpPr>
          <p:cNvPr id="6" name="직사각형 5"/>
          <p:cNvSpPr/>
          <p:nvPr/>
        </p:nvSpPr>
        <p:spPr>
          <a:xfrm>
            <a:off x="7608119" y="5384415"/>
            <a:ext cx="2313454" cy="307777"/>
          </a:xfrm>
          <a:prstGeom prst="rect">
            <a:avLst/>
          </a:prstGeom>
        </p:spPr>
        <p:txBody>
          <a:bodyPr wrap="none">
            <a:spAutoFit/>
          </a:bodyPr>
          <a:lstStyle/>
          <a:p>
            <a:pPr algn="ctr"/>
            <a:r>
              <a:rPr lang="en-US" altLang="ko-KR" sz="1400" dirty="0" smtClean="0">
                <a:latin typeface="Times New Roman" panose="02020603050405020304" pitchFamily="18" charset="0"/>
                <a:cs typeface="Times New Roman" panose="02020603050405020304" pitchFamily="18" charset="0"/>
              </a:rPr>
              <a:t>This can improve up to 1.5%.</a:t>
            </a:r>
            <a:endParaRPr lang="en-US" altLang="ko-KR" sz="1400" dirty="0">
              <a:latin typeface="Times New Roman" panose="02020603050405020304" pitchFamily="18" charset="0"/>
              <a:cs typeface="Times New Roman" panose="02020603050405020304" pitchFamily="18" charset="0"/>
            </a:endParaRPr>
          </a:p>
        </p:txBody>
      </p:sp>
      <p:sp>
        <p:nvSpPr>
          <p:cNvPr id="10" name="직사각형 9"/>
          <p:cNvSpPr/>
          <p:nvPr/>
        </p:nvSpPr>
        <p:spPr>
          <a:xfrm>
            <a:off x="61720" y="5513216"/>
            <a:ext cx="2654894" cy="523220"/>
          </a:xfrm>
          <a:prstGeom prst="rect">
            <a:avLst/>
          </a:prstGeom>
        </p:spPr>
        <p:txBody>
          <a:bodyPr wrap="none">
            <a:spAutoFit/>
          </a:bodyPr>
          <a:lstStyle/>
          <a:p>
            <a:r>
              <a:rPr lang="en-US" altLang="ko-KR" sz="1400" dirty="0" smtClean="0">
                <a:latin typeface="Times New Roman" panose="02020603050405020304" pitchFamily="18" charset="0"/>
                <a:cs typeface="Times New Roman" panose="02020603050405020304" pitchFamily="18" charset="0"/>
              </a:rPr>
              <a:t>Pros: Very simple</a:t>
            </a:r>
          </a:p>
          <a:p>
            <a:r>
              <a:rPr lang="en-US" altLang="ko-KR" sz="1400" dirty="0" smtClean="0">
                <a:latin typeface="Times New Roman" panose="02020603050405020304" pitchFamily="18" charset="0"/>
                <a:cs typeface="Times New Roman" panose="02020603050405020304" pitchFamily="18" charset="0"/>
              </a:rPr>
              <a:t>Cons: Not work on ImageNet data</a:t>
            </a:r>
            <a:endParaRPr lang="en-US" altLang="ko-K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35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data augmentation</a:t>
            </a:r>
          </a:p>
        </p:txBody>
      </p:sp>
      <p:sp>
        <p:nvSpPr>
          <p:cNvPr id="11" name="직사각형 10"/>
          <p:cNvSpPr/>
          <p:nvPr/>
        </p:nvSpPr>
        <p:spPr>
          <a:xfrm>
            <a:off x="143054" y="864036"/>
            <a:ext cx="11905891" cy="338554"/>
          </a:xfrm>
          <a:prstGeom prst="rect">
            <a:avLst/>
          </a:prstGeom>
        </p:spPr>
        <p:txBody>
          <a:bodyPr wrap="square">
            <a:spAutoFit/>
          </a:bodyPr>
          <a:lstStyle/>
          <a:p>
            <a:r>
              <a:rPr lang="en-US" altLang="ko-KR" sz="1600" b="1" dirty="0" err="1">
                <a:solidFill>
                  <a:schemeClr val="accent1">
                    <a:lumMod val="50000"/>
                  </a:schemeClr>
                </a:solidFill>
                <a:latin typeface="Times New Roman" panose="02020603050405020304" pitchFamily="18" charset="0"/>
                <a:cs typeface="Times New Roman" panose="02020603050405020304" pitchFamily="18" charset="0"/>
              </a:rPr>
              <a:t>Mixup</a:t>
            </a:r>
            <a:r>
              <a:rPr lang="en-US" altLang="ko-KR" sz="1600" b="1" dirty="0">
                <a:solidFill>
                  <a:schemeClr val="accent1">
                    <a:lumMod val="50000"/>
                  </a:schemeClr>
                </a:solidFill>
                <a:latin typeface="Times New Roman" panose="02020603050405020304" pitchFamily="18" charset="0"/>
                <a:cs typeface="Times New Roman" panose="02020603050405020304" pitchFamily="18" charset="0"/>
              </a:rPr>
              <a:t> [ICLR’18]</a:t>
            </a:r>
          </a:p>
        </p:txBody>
      </p:sp>
      <mc:AlternateContent xmlns:mc="http://schemas.openxmlformats.org/markup-compatibility/2006" xmlns:a14="http://schemas.microsoft.com/office/drawing/2010/main">
        <mc:Choice Requires="a14">
          <p:sp>
            <p:nvSpPr>
              <p:cNvPr id="6" name="직사각형 5"/>
              <p:cNvSpPr/>
              <p:nvPr/>
            </p:nvSpPr>
            <p:spPr>
              <a:xfrm>
                <a:off x="61720" y="4876738"/>
                <a:ext cx="9228929" cy="523220"/>
              </a:xfrm>
              <a:prstGeom prst="rect">
                <a:avLst/>
              </a:prstGeom>
            </p:spPr>
            <p:txBody>
              <a:bodyPr wrap="square">
                <a:spAutoFit/>
              </a:bodyPr>
              <a:lstStyle/>
              <a:p>
                <a:r>
                  <a:rPr lang="en-US" altLang="ko-KR" sz="1400" dirty="0" smtClean="0">
                    <a:latin typeface="Times New Roman" panose="02020603050405020304" pitchFamily="18" charset="0"/>
                    <a:cs typeface="Times New Roman" panose="02020603050405020304" pitchFamily="18" charset="0"/>
                  </a:rPr>
                  <a:t>From paper, this is called vicinity distribution that measures the probability of finding the virtual feature-target pair (</a:t>
                </a:r>
                <a14:m>
                  <m:oMath xmlns:m="http://schemas.openxmlformats.org/officeDocument/2006/math">
                    <m:acc>
                      <m:accPr>
                        <m:chr m:val="̃"/>
                        <m:ctrlPr>
                          <a:rPr lang="en-US" altLang="ko-KR" sz="1400" i="1" smtClean="0">
                            <a:latin typeface="Cambria Math" panose="02040503050406030204" pitchFamily="18" charset="0"/>
                            <a:cs typeface="Times New Roman" panose="02020603050405020304" pitchFamily="18" charset="0"/>
                          </a:rPr>
                        </m:ctrlPr>
                      </m:accPr>
                      <m:e>
                        <m:r>
                          <a:rPr lang="en-US" altLang="ko-KR" sz="1400" b="0" i="1" smtClean="0">
                            <a:latin typeface="Cambria Math" panose="02040503050406030204" pitchFamily="18" charset="0"/>
                            <a:cs typeface="Times New Roman" panose="02020603050405020304" pitchFamily="18" charset="0"/>
                          </a:rPr>
                          <m:t>𝑥</m:t>
                        </m:r>
                      </m:e>
                    </m:acc>
                    <m:r>
                      <a:rPr lang="en-US" altLang="ko-KR" sz="1400" b="0" i="1" smtClean="0">
                        <a:latin typeface="Cambria Math" panose="02040503050406030204" pitchFamily="18" charset="0"/>
                        <a:cs typeface="Times New Roman" panose="02020603050405020304" pitchFamily="18" charset="0"/>
                      </a:rPr>
                      <m:t>, </m:t>
                    </m:r>
                    <m:acc>
                      <m:accPr>
                        <m:chr m:val="̃"/>
                        <m:ctrlPr>
                          <a:rPr lang="en-US" altLang="ko-KR" sz="1400" b="0" i="1" smtClean="0">
                            <a:latin typeface="Cambria Math" panose="02040503050406030204" pitchFamily="18" charset="0"/>
                            <a:cs typeface="Times New Roman" panose="02020603050405020304" pitchFamily="18" charset="0"/>
                          </a:rPr>
                        </m:ctrlPr>
                      </m:accPr>
                      <m:e>
                        <m:r>
                          <a:rPr lang="en-US" altLang="ko-KR" sz="1400" b="0" i="1" smtClean="0">
                            <a:latin typeface="Cambria Math" panose="02040503050406030204" pitchFamily="18" charset="0"/>
                            <a:cs typeface="Times New Roman" panose="02020603050405020304" pitchFamily="18" charset="0"/>
                          </a:rPr>
                          <m:t>𝑦</m:t>
                        </m:r>
                      </m:e>
                    </m:acc>
                    <m:r>
                      <a:rPr lang="en-US" altLang="ko-KR" sz="1400" b="0" i="1" smtClean="0">
                        <a:latin typeface="Cambria Math" panose="02040503050406030204" pitchFamily="18" charset="0"/>
                        <a:cs typeface="Times New Roman" panose="02020603050405020304" pitchFamily="18" charset="0"/>
                      </a:rPr>
                      <m:t>)</m:t>
                    </m:r>
                  </m:oMath>
                </a14:m>
                <a:r>
                  <a:rPr lang="en-US" altLang="ko-KR" sz="1400" dirty="0" smtClean="0">
                    <a:latin typeface="Times New Roman" panose="02020603050405020304" pitchFamily="18" charset="0"/>
                    <a:cs typeface="Times New Roman" panose="02020603050405020304" pitchFamily="18" charset="0"/>
                  </a:rPr>
                  <a:t>.</a:t>
                </a:r>
              </a:p>
              <a:p>
                <a:r>
                  <a:rPr lang="en-US" altLang="ko-KR" sz="1400" dirty="0" smtClean="0">
                    <a:latin typeface="Times New Roman" panose="02020603050405020304" pitchFamily="18" charset="0"/>
                    <a:cs typeface="Times New Roman" panose="02020603050405020304" pitchFamily="18" charset="0"/>
                  </a:rPr>
                  <a:t>This encourages the model f to behave linearly in-between training examples.</a:t>
                </a:r>
              </a:p>
            </p:txBody>
          </p:sp>
        </mc:Choice>
        <mc:Fallback xmlns="">
          <p:sp>
            <p:nvSpPr>
              <p:cNvPr id="6" name="직사각형 5"/>
              <p:cNvSpPr>
                <a:spLocks noRot="1" noChangeAspect="1" noMove="1" noResize="1" noEditPoints="1" noAdjustHandles="1" noChangeArrowheads="1" noChangeShapeType="1" noTextEdit="1"/>
              </p:cNvSpPr>
              <p:nvPr/>
            </p:nvSpPr>
            <p:spPr>
              <a:xfrm>
                <a:off x="61720" y="4876738"/>
                <a:ext cx="9228929" cy="523220"/>
              </a:xfrm>
              <a:prstGeom prst="rect">
                <a:avLst/>
              </a:prstGeom>
              <a:blipFill>
                <a:blip r:embed="rId2"/>
                <a:stretch>
                  <a:fillRect l="-198" t="-2326" b="-10465"/>
                </a:stretch>
              </a:blipFill>
            </p:spPr>
            <p:txBody>
              <a:bodyPr/>
              <a:lstStyle/>
              <a:p>
                <a:r>
                  <a:rPr lang="ko-KR" altLang="en-US">
                    <a:noFill/>
                  </a:rPr>
                  <a:t> </a:t>
                </a:r>
              </a:p>
            </p:txBody>
          </p:sp>
        </mc:Fallback>
      </mc:AlternateContent>
      <p:sp>
        <p:nvSpPr>
          <p:cNvPr id="10" name="직사각형 9"/>
          <p:cNvSpPr/>
          <p:nvPr/>
        </p:nvSpPr>
        <p:spPr>
          <a:xfrm>
            <a:off x="61720" y="5513216"/>
            <a:ext cx="2654894" cy="523220"/>
          </a:xfrm>
          <a:prstGeom prst="rect">
            <a:avLst/>
          </a:prstGeom>
        </p:spPr>
        <p:txBody>
          <a:bodyPr wrap="none">
            <a:spAutoFit/>
          </a:bodyPr>
          <a:lstStyle/>
          <a:p>
            <a:r>
              <a:rPr lang="en-US" altLang="ko-KR" sz="1400" dirty="0" smtClean="0">
                <a:latin typeface="Times New Roman" panose="02020603050405020304" pitchFamily="18" charset="0"/>
                <a:cs typeface="Times New Roman" panose="02020603050405020304" pitchFamily="18" charset="0"/>
              </a:rPr>
              <a:t>Pros: Very simple</a:t>
            </a:r>
          </a:p>
          <a:p>
            <a:r>
              <a:rPr lang="en-US" altLang="ko-KR" sz="1400" dirty="0" smtClean="0">
                <a:latin typeface="Times New Roman" panose="02020603050405020304" pitchFamily="18" charset="0"/>
                <a:cs typeface="Times New Roman" panose="02020603050405020304" pitchFamily="18" charset="0"/>
              </a:rPr>
              <a:t>Cons: Not work on ImageNet data</a:t>
            </a:r>
            <a:endParaRPr lang="en-US" altLang="ko-KR" sz="1400" dirty="0">
              <a:latin typeface="Times New Roman" panose="02020603050405020304" pitchFamily="18" charset="0"/>
              <a:cs typeface="Times New Roman" panose="02020603050405020304" pitchFamily="18" charset="0"/>
            </a:endParaRPr>
          </a:p>
        </p:txBody>
      </p:sp>
      <p:pic>
        <p:nvPicPr>
          <p:cNvPr id="7" name="그림 6"/>
          <p:cNvPicPr>
            <a:picLocks noChangeAspect="1"/>
          </p:cNvPicPr>
          <p:nvPr/>
        </p:nvPicPr>
        <p:blipFill>
          <a:blip r:embed="rId3"/>
          <a:stretch>
            <a:fillRect/>
          </a:stretch>
        </p:blipFill>
        <p:spPr>
          <a:xfrm>
            <a:off x="143054" y="1407198"/>
            <a:ext cx="6181597" cy="694327"/>
          </a:xfrm>
          <a:prstGeom prst="rect">
            <a:avLst/>
          </a:prstGeom>
          <a:ln>
            <a:noFill/>
          </a:ln>
          <a:effectLst>
            <a:outerShdw blurRad="190500" algn="tl" rotWithShape="0">
              <a:srgbClr val="000000">
                <a:alpha val="70000"/>
              </a:srgbClr>
            </a:outerShdw>
          </a:effectLst>
        </p:spPr>
      </p:pic>
      <p:pic>
        <p:nvPicPr>
          <p:cNvPr id="12" name="그림 11"/>
          <p:cNvPicPr>
            <a:picLocks noChangeAspect="1"/>
          </p:cNvPicPr>
          <p:nvPr/>
        </p:nvPicPr>
        <p:blipFill>
          <a:blip r:embed="rId4"/>
          <a:stretch>
            <a:fillRect/>
          </a:stretch>
        </p:blipFill>
        <p:spPr>
          <a:xfrm>
            <a:off x="143054" y="2264737"/>
            <a:ext cx="6827838" cy="2513114"/>
          </a:xfrm>
          <a:prstGeom prst="rect">
            <a:avLst/>
          </a:prstGeom>
          <a:ln>
            <a:noFill/>
          </a:ln>
          <a:effectLst>
            <a:outerShdw blurRad="190500" algn="tl" rotWithShape="0">
              <a:srgbClr val="000000">
                <a:alpha val="70000"/>
              </a:srgbClr>
            </a:outerShdw>
          </a:effectLst>
        </p:spPr>
      </p:pic>
      <p:pic>
        <p:nvPicPr>
          <p:cNvPr id="13" name="그림 12"/>
          <p:cNvPicPr>
            <a:picLocks noChangeAspect="1"/>
          </p:cNvPicPr>
          <p:nvPr/>
        </p:nvPicPr>
        <p:blipFill>
          <a:blip r:embed="rId5"/>
          <a:stretch>
            <a:fillRect/>
          </a:stretch>
        </p:blipFill>
        <p:spPr>
          <a:xfrm>
            <a:off x="6518046" y="1590469"/>
            <a:ext cx="2371500" cy="27066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09970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data augmentation</a:t>
            </a:r>
          </a:p>
        </p:txBody>
      </p:sp>
      <p:sp>
        <p:nvSpPr>
          <p:cNvPr id="11" name="직사각형 10"/>
          <p:cNvSpPr/>
          <p:nvPr/>
        </p:nvSpPr>
        <p:spPr>
          <a:xfrm>
            <a:off x="143054" y="864036"/>
            <a:ext cx="11905891" cy="338554"/>
          </a:xfrm>
          <a:prstGeom prst="rect">
            <a:avLst/>
          </a:prstGeom>
        </p:spPr>
        <p:txBody>
          <a:bodyPr wrap="square">
            <a:spAutoFit/>
          </a:bodyPr>
          <a:lstStyle/>
          <a:p>
            <a:r>
              <a:rPr lang="en-US" altLang="ko-KR" sz="1600" b="1" dirty="0" err="1">
                <a:solidFill>
                  <a:schemeClr val="accent1">
                    <a:lumMod val="50000"/>
                  </a:schemeClr>
                </a:solidFill>
                <a:latin typeface="Times New Roman" panose="02020603050405020304" pitchFamily="18" charset="0"/>
                <a:cs typeface="Times New Roman" panose="02020603050405020304" pitchFamily="18" charset="0"/>
              </a:rPr>
              <a:t>Mixup</a:t>
            </a:r>
            <a:r>
              <a:rPr lang="en-US" altLang="ko-KR" sz="1600" b="1" dirty="0">
                <a:solidFill>
                  <a:schemeClr val="accent1">
                    <a:lumMod val="50000"/>
                  </a:schemeClr>
                </a:solidFill>
                <a:latin typeface="Times New Roman" panose="02020603050405020304" pitchFamily="18" charset="0"/>
                <a:cs typeface="Times New Roman" panose="02020603050405020304" pitchFamily="18" charset="0"/>
              </a:rPr>
              <a:t> [ICLR’18]</a:t>
            </a:r>
          </a:p>
        </p:txBody>
      </p:sp>
      <mc:AlternateContent xmlns:mc="http://schemas.openxmlformats.org/markup-compatibility/2006" xmlns:a14="http://schemas.microsoft.com/office/drawing/2010/main">
        <mc:Choice Requires="a14">
          <p:sp>
            <p:nvSpPr>
              <p:cNvPr id="6" name="직사각형 5"/>
              <p:cNvSpPr/>
              <p:nvPr/>
            </p:nvSpPr>
            <p:spPr>
              <a:xfrm>
                <a:off x="76200" y="5375801"/>
                <a:ext cx="9228929" cy="523220"/>
              </a:xfrm>
              <a:prstGeom prst="rect">
                <a:avLst/>
              </a:prstGeom>
            </p:spPr>
            <p:txBody>
              <a:bodyPr wrap="square">
                <a:spAutoFit/>
              </a:bodyPr>
              <a:lstStyle/>
              <a:p>
                <a:r>
                  <a:rPr lang="en-US" altLang="ko-KR" sz="1400" dirty="0" smtClean="0">
                    <a:latin typeface="Times New Roman" panose="02020603050405020304" pitchFamily="18" charset="0"/>
                    <a:cs typeface="Times New Roman" panose="02020603050405020304" pitchFamily="18" charset="0"/>
                  </a:rPr>
                  <a:t>From paper, this is called vicinity distribution that measures the probability of finding the virtual feature-target pair (</a:t>
                </a:r>
                <a14:m>
                  <m:oMath xmlns:m="http://schemas.openxmlformats.org/officeDocument/2006/math">
                    <m:acc>
                      <m:accPr>
                        <m:chr m:val="̃"/>
                        <m:ctrlPr>
                          <a:rPr lang="en-US" altLang="ko-KR" sz="1400" i="1" smtClean="0">
                            <a:latin typeface="Cambria Math" panose="02040503050406030204" pitchFamily="18" charset="0"/>
                            <a:cs typeface="Times New Roman" panose="02020603050405020304" pitchFamily="18" charset="0"/>
                          </a:rPr>
                        </m:ctrlPr>
                      </m:accPr>
                      <m:e>
                        <m:r>
                          <a:rPr lang="en-US" altLang="ko-KR" sz="1400" b="0" i="1" smtClean="0">
                            <a:latin typeface="Cambria Math" panose="02040503050406030204" pitchFamily="18" charset="0"/>
                            <a:cs typeface="Times New Roman" panose="02020603050405020304" pitchFamily="18" charset="0"/>
                          </a:rPr>
                          <m:t>𝑥</m:t>
                        </m:r>
                      </m:e>
                    </m:acc>
                    <m:r>
                      <a:rPr lang="en-US" altLang="ko-KR" sz="1400" b="0" i="1" smtClean="0">
                        <a:latin typeface="Cambria Math" panose="02040503050406030204" pitchFamily="18" charset="0"/>
                        <a:cs typeface="Times New Roman" panose="02020603050405020304" pitchFamily="18" charset="0"/>
                      </a:rPr>
                      <m:t>, </m:t>
                    </m:r>
                    <m:acc>
                      <m:accPr>
                        <m:chr m:val="̃"/>
                        <m:ctrlPr>
                          <a:rPr lang="en-US" altLang="ko-KR" sz="1400" b="0" i="1" smtClean="0">
                            <a:latin typeface="Cambria Math" panose="02040503050406030204" pitchFamily="18" charset="0"/>
                            <a:cs typeface="Times New Roman" panose="02020603050405020304" pitchFamily="18" charset="0"/>
                          </a:rPr>
                        </m:ctrlPr>
                      </m:accPr>
                      <m:e>
                        <m:r>
                          <a:rPr lang="en-US" altLang="ko-KR" sz="1400" b="0" i="1" smtClean="0">
                            <a:latin typeface="Cambria Math" panose="02040503050406030204" pitchFamily="18" charset="0"/>
                            <a:cs typeface="Times New Roman" panose="02020603050405020304" pitchFamily="18" charset="0"/>
                          </a:rPr>
                          <m:t>𝑦</m:t>
                        </m:r>
                      </m:e>
                    </m:acc>
                    <m:r>
                      <a:rPr lang="en-US" altLang="ko-KR" sz="1400" b="0" i="1" smtClean="0">
                        <a:latin typeface="Cambria Math" panose="02040503050406030204" pitchFamily="18" charset="0"/>
                        <a:cs typeface="Times New Roman" panose="02020603050405020304" pitchFamily="18" charset="0"/>
                      </a:rPr>
                      <m:t>)</m:t>
                    </m:r>
                  </m:oMath>
                </a14:m>
                <a:r>
                  <a:rPr lang="en-US" altLang="ko-KR" sz="1400" dirty="0" smtClean="0">
                    <a:latin typeface="Times New Roman" panose="02020603050405020304" pitchFamily="18" charset="0"/>
                    <a:cs typeface="Times New Roman" panose="02020603050405020304" pitchFamily="18" charset="0"/>
                  </a:rPr>
                  <a:t>.</a:t>
                </a:r>
              </a:p>
              <a:p>
                <a:r>
                  <a:rPr lang="en-US" altLang="ko-KR" sz="1400" dirty="0" smtClean="0">
                    <a:latin typeface="Times New Roman" panose="02020603050405020304" pitchFamily="18" charset="0"/>
                    <a:cs typeface="Times New Roman" panose="02020603050405020304" pitchFamily="18" charset="0"/>
                  </a:rPr>
                  <a:t>This encourages the model f to behave linearly in-between training examples.</a:t>
                </a:r>
              </a:p>
            </p:txBody>
          </p:sp>
        </mc:Choice>
        <mc:Fallback xmlns="">
          <p:sp>
            <p:nvSpPr>
              <p:cNvPr id="6" name="직사각형 5"/>
              <p:cNvSpPr>
                <a:spLocks noRot="1" noChangeAspect="1" noMove="1" noResize="1" noEditPoints="1" noAdjustHandles="1" noChangeArrowheads="1" noChangeShapeType="1" noTextEdit="1"/>
              </p:cNvSpPr>
              <p:nvPr/>
            </p:nvSpPr>
            <p:spPr>
              <a:xfrm>
                <a:off x="76200" y="5375801"/>
                <a:ext cx="9228929" cy="523220"/>
              </a:xfrm>
              <a:prstGeom prst="rect">
                <a:avLst/>
              </a:prstGeom>
              <a:blipFill>
                <a:blip r:embed="rId2"/>
                <a:stretch>
                  <a:fillRect l="-198" t="-2326" b="-10465"/>
                </a:stretch>
              </a:blipFill>
            </p:spPr>
            <p:txBody>
              <a:bodyPr/>
              <a:lstStyle/>
              <a:p>
                <a:r>
                  <a:rPr lang="ko-KR" altLang="en-US">
                    <a:noFill/>
                  </a:rPr>
                  <a:t> </a:t>
                </a:r>
              </a:p>
            </p:txBody>
          </p:sp>
        </mc:Fallback>
      </mc:AlternateContent>
      <p:pic>
        <p:nvPicPr>
          <p:cNvPr id="14" name="그림 13"/>
          <p:cNvPicPr>
            <a:picLocks noChangeAspect="1"/>
          </p:cNvPicPr>
          <p:nvPr/>
        </p:nvPicPr>
        <p:blipFill>
          <a:blip r:embed="rId3"/>
          <a:stretch>
            <a:fillRect/>
          </a:stretch>
        </p:blipFill>
        <p:spPr>
          <a:xfrm>
            <a:off x="214981" y="2106297"/>
            <a:ext cx="7382251" cy="2339334"/>
          </a:xfrm>
          <a:prstGeom prst="rect">
            <a:avLst/>
          </a:prstGeom>
          <a:ln>
            <a:noFill/>
          </a:ln>
          <a:effectLst>
            <a:outerShdw blurRad="190500" algn="tl" rotWithShape="0">
              <a:srgbClr val="000000">
                <a:alpha val="70000"/>
              </a:srgbClr>
            </a:outerShdw>
          </a:effectLst>
        </p:spPr>
      </p:pic>
      <p:pic>
        <p:nvPicPr>
          <p:cNvPr id="1026" name="Picture 2" descr="mixup-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3569" y="1086929"/>
            <a:ext cx="2682290" cy="406789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97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095625"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Image Classification</a:t>
            </a:r>
            <a:endParaRPr lang="ko-KR" altLang="en-US" sz="2400" dirty="0">
              <a:latin typeface="Times New Roman" panose="02020603050405020304" pitchFamily="18" charset="0"/>
              <a:cs typeface="Times New Roman" panose="02020603050405020304" pitchFamily="18" charset="0"/>
            </a:endParaRPr>
          </a:p>
        </p:txBody>
      </p:sp>
      <p:sp>
        <p:nvSpPr>
          <p:cNvPr id="11" name="직사각형 10"/>
          <p:cNvSpPr/>
          <p:nvPr/>
        </p:nvSpPr>
        <p:spPr>
          <a:xfrm>
            <a:off x="5848350" y="2303783"/>
            <a:ext cx="6277681" cy="2554545"/>
          </a:xfrm>
          <a:prstGeom prst="rect">
            <a:avLst/>
          </a:prstGeom>
        </p:spPr>
        <p:txBody>
          <a:bodyPr wrap="none">
            <a:spAutoFit/>
          </a:bodyPr>
          <a:lstStyle/>
          <a:p>
            <a:r>
              <a:rPr lang="en-US" altLang="ko-KR" sz="1600" dirty="0" smtClean="0">
                <a:latin typeface="Times New Roman" panose="02020603050405020304" pitchFamily="18" charset="0"/>
                <a:cs typeface="Times New Roman" panose="02020603050405020304" pitchFamily="18" charset="0"/>
              </a:rPr>
              <a:t>Supervised Learning!</a:t>
            </a:r>
          </a:p>
          <a:p>
            <a:endParaRPr lang="en-US" altLang="ko-KR" sz="1600" dirty="0">
              <a:latin typeface="Times New Roman" panose="02020603050405020304" pitchFamily="18" charset="0"/>
              <a:cs typeface="Times New Roman" panose="02020603050405020304" pitchFamily="18" charset="0"/>
            </a:endParaRPr>
          </a:p>
          <a:p>
            <a:r>
              <a:rPr lang="en-US" altLang="ko-KR" sz="1600" dirty="0" smtClean="0">
                <a:latin typeface="Times New Roman" panose="02020603050405020304" pitchFamily="18" charset="0"/>
                <a:cs typeface="Times New Roman" panose="02020603050405020304" pitchFamily="18" charset="0"/>
              </a:rPr>
              <a:t>Image </a:t>
            </a:r>
            <a:r>
              <a:rPr lang="en-US" altLang="ko-KR" sz="1600" dirty="0">
                <a:latin typeface="Times New Roman" panose="02020603050405020304" pitchFamily="18" charset="0"/>
                <a:cs typeface="Times New Roman" panose="02020603050405020304" pitchFamily="18" charset="0"/>
              </a:rPr>
              <a:t>is represented as one large 3-dimensional array of numbers.</a:t>
            </a:r>
          </a:p>
          <a:p>
            <a:r>
              <a:rPr lang="en-US" altLang="ko-KR" sz="1600" dirty="0">
                <a:latin typeface="Times New Roman" panose="02020603050405020304" pitchFamily="18" charset="0"/>
                <a:cs typeface="Times New Roman" panose="02020603050405020304" pitchFamily="18" charset="0"/>
              </a:rPr>
              <a:t>Image has three color channels Red, Green, Blue (or RGB for short).</a:t>
            </a:r>
          </a:p>
          <a:p>
            <a:endParaRPr lang="en-US" altLang="ko-KR" sz="1600" dirty="0">
              <a:latin typeface="Times New Roman" panose="02020603050405020304" pitchFamily="18" charset="0"/>
              <a:cs typeface="Times New Roman" panose="02020603050405020304" pitchFamily="18" charset="0"/>
            </a:endParaRPr>
          </a:p>
          <a:p>
            <a:r>
              <a:rPr lang="en-US" altLang="ko-KR" sz="1600" dirty="0">
                <a:latin typeface="Times New Roman" panose="02020603050405020304" pitchFamily="18" charset="0"/>
                <a:cs typeface="Times New Roman" panose="02020603050405020304" pitchFamily="18" charset="0"/>
              </a:rPr>
              <a:t>Cat: 248 pixels wide, 400 pixels tall</a:t>
            </a:r>
          </a:p>
          <a:p>
            <a:endParaRPr lang="en-US" altLang="ko-KR" sz="1600" dirty="0">
              <a:latin typeface="Times New Roman" panose="02020603050405020304" pitchFamily="18" charset="0"/>
              <a:cs typeface="Times New Roman" panose="02020603050405020304" pitchFamily="18" charset="0"/>
            </a:endParaRPr>
          </a:p>
          <a:p>
            <a:endParaRPr lang="en-US" altLang="ko-KR" sz="1600" dirty="0">
              <a:latin typeface="Times New Roman" panose="02020603050405020304" pitchFamily="18" charset="0"/>
              <a:cs typeface="Times New Roman" panose="02020603050405020304" pitchFamily="18" charset="0"/>
            </a:endParaRPr>
          </a:p>
          <a:p>
            <a:r>
              <a:rPr lang="en-US" altLang="ko-KR" sz="1600" dirty="0">
                <a:latin typeface="Times New Roman" panose="02020603050405020304" pitchFamily="18" charset="0"/>
                <a:cs typeface="Times New Roman" panose="02020603050405020304" pitchFamily="18" charset="0"/>
              </a:rPr>
              <a:t>Then, it consists of 248 x 400 x 3 numbers, or a total of </a:t>
            </a:r>
            <a:r>
              <a:rPr lang="en-US" altLang="ko-KR" sz="1600" dirty="0">
                <a:solidFill>
                  <a:srgbClr val="FF0000"/>
                </a:solidFill>
                <a:latin typeface="Times New Roman" panose="02020603050405020304" pitchFamily="18" charset="0"/>
                <a:cs typeface="Times New Roman" panose="02020603050405020304" pitchFamily="18" charset="0"/>
              </a:rPr>
              <a:t>297,600 numbers.</a:t>
            </a:r>
          </a:p>
          <a:p>
            <a:endParaRPr lang="ko-KR" altLang="en-US" sz="1600" dirty="0">
              <a:latin typeface="Times New Roman" panose="02020603050405020304" pitchFamily="18" charset="0"/>
              <a:cs typeface="Times New Roman" panose="02020603050405020304" pitchFamily="18" charset="0"/>
            </a:endParaRPr>
          </a:p>
        </p:txBody>
      </p:sp>
      <p:pic>
        <p:nvPicPr>
          <p:cNvPr id="2" name="그림 1"/>
          <p:cNvPicPr>
            <a:picLocks noChangeAspect="1"/>
          </p:cNvPicPr>
          <p:nvPr/>
        </p:nvPicPr>
        <p:blipFill rotWithShape="1">
          <a:blip r:embed="rId2"/>
          <a:srcRect l="12744" t="349" r="10663" b="1"/>
          <a:stretch/>
        </p:blipFill>
        <p:spPr>
          <a:xfrm>
            <a:off x="238125" y="1600200"/>
            <a:ext cx="5610225" cy="3768209"/>
          </a:xfrm>
          <a:prstGeom prst="rect">
            <a:avLst/>
          </a:prstGeom>
        </p:spPr>
      </p:pic>
    </p:spTree>
    <p:extLst>
      <p:ext uri="{BB962C8B-B14F-4D97-AF65-F5344CB8AC3E}">
        <p14:creationId xmlns:p14="http://schemas.microsoft.com/office/powerpoint/2010/main" val="689132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data augmentation</a:t>
            </a:r>
          </a:p>
        </p:txBody>
      </p:sp>
      <p:sp>
        <p:nvSpPr>
          <p:cNvPr id="11" name="직사각형 10"/>
          <p:cNvSpPr/>
          <p:nvPr/>
        </p:nvSpPr>
        <p:spPr>
          <a:xfrm>
            <a:off x="143054" y="864036"/>
            <a:ext cx="11905891" cy="338554"/>
          </a:xfrm>
          <a:prstGeom prst="rect">
            <a:avLst/>
          </a:prstGeom>
        </p:spPr>
        <p:txBody>
          <a:bodyPr wrap="square">
            <a:spAutoFit/>
          </a:bodyPr>
          <a:lstStyle/>
          <a:p>
            <a:r>
              <a:rPr lang="en-US" altLang="ko-KR" sz="1600" b="1" dirty="0" err="1">
                <a:solidFill>
                  <a:schemeClr val="accent1">
                    <a:lumMod val="50000"/>
                  </a:schemeClr>
                </a:solidFill>
                <a:latin typeface="Times New Roman" panose="02020603050405020304" pitchFamily="18" charset="0"/>
                <a:cs typeface="Times New Roman" panose="02020603050405020304" pitchFamily="18" charset="0"/>
              </a:rPr>
              <a:t>Mixup</a:t>
            </a:r>
            <a:r>
              <a:rPr lang="en-US" altLang="ko-KR" sz="1600" b="1" dirty="0">
                <a:solidFill>
                  <a:schemeClr val="accent1">
                    <a:lumMod val="50000"/>
                  </a:schemeClr>
                </a:solidFill>
                <a:latin typeface="Times New Roman" panose="02020603050405020304" pitchFamily="18" charset="0"/>
                <a:cs typeface="Times New Roman" panose="02020603050405020304" pitchFamily="18" charset="0"/>
              </a:rPr>
              <a:t> [ICLR’18]</a:t>
            </a:r>
          </a:p>
        </p:txBody>
      </p:sp>
      <p:sp>
        <p:nvSpPr>
          <p:cNvPr id="6" name="직사각형 5"/>
          <p:cNvSpPr/>
          <p:nvPr/>
        </p:nvSpPr>
        <p:spPr>
          <a:xfrm>
            <a:off x="143054" y="2330716"/>
            <a:ext cx="11905891" cy="2031325"/>
          </a:xfrm>
          <a:prstGeom prst="rect">
            <a:avLst/>
          </a:prstGeom>
        </p:spPr>
        <p:txBody>
          <a:bodyPr wrap="square">
            <a:spAutoFit/>
          </a:bodyPr>
          <a:lstStyle/>
          <a:p>
            <a:pPr marL="342900" indent="-342900" algn="just">
              <a:buAutoNum type="arabicPeriod"/>
            </a:pPr>
            <a:r>
              <a:rPr lang="en-US" altLang="ko-KR" dirty="0" smtClean="0">
                <a:latin typeface="Times New Roman" panose="02020603050405020304" pitchFamily="18" charset="0"/>
                <a:cs typeface="Times New Roman" panose="02020603050405020304" pitchFamily="18" charset="0"/>
              </a:rPr>
              <a:t>They also tried to use combinations of three or more examples with weights sampled from a </a:t>
            </a:r>
            <a:r>
              <a:rPr lang="en-US" altLang="ko-KR" dirty="0" err="1" smtClean="0">
                <a:latin typeface="Times New Roman" panose="02020603050405020304" pitchFamily="18" charset="0"/>
                <a:cs typeface="Times New Roman" panose="02020603050405020304" pitchFamily="18" charset="0"/>
              </a:rPr>
              <a:t>Dirichlet</a:t>
            </a:r>
            <a:r>
              <a:rPr lang="en-US" altLang="ko-KR" dirty="0" smtClean="0">
                <a:latin typeface="Times New Roman" panose="02020603050405020304" pitchFamily="18" charset="0"/>
                <a:cs typeface="Times New Roman" panose="02020603050405020304" pitchFamily="18" charset="0"/>
              </a:rPr>
              <a:t> distribution does not provide further gain, but increases the computation cost of </a:t>
            </a:r>
            <a:r>
              <a:rPr lang="en-US" altLang="ko-KR" dirty="0" err="1" smtClean="0">
                <a:latin typeface="Times New Roman" panose="02020603050405020304" pitchFamily="18" charset="0"/>
                <a:cs typeface="Times New Roman" panose="02020603050405020304" pitchFamily="18" charset="0"/>
              </a:rPr>
              <a:t>mixup</a:t>
            </a:r>
            <a:r>
              <a:rPr lang="en-US" altLang="ko-KR" dirty="0" smtClean="0">
                <a:latin typeface="Times New Roman" panose="02020603050405020304" pitchFamily="18" charset="0"/>
                <a:cs typeface="Times New Roman" panose="02020603050405020304" pitchFamily="18" charset="0"/>
              </a:rPr>
              <a:t>.</a:t>
            </a:r>
          </a:p>
          <a:p>
            <a:pPr marL="342900" indent="-342900" algn="just">
              <a:buAutoNum type="arabicPeriod"/>
            </a:pPr>
            <a:endParaRPr lang="en-US" altLang="ko-KR" dirty="0" smtClean="0">
              <a:latin typeface="Times New Roman" panose="02020603050405020304" pitchFamily="18" charset="0"/>
              <a:cs typeface="Times New Roman" panose="02020603050405020304" pitchFamily="18" charset="0"/>
            </a:endParaRPr>
          </a:p>
          <a:p>
            <a:pPr marL="342900" indent="-342900" algn="just">
              <a:buAutoNum type="arabicPeriod"/>
            </a:pPr>
            <a:r>
              <a:rPr lang="en-US" altLang="ko-KR" dirty="0" smtClean="0">
                <a:latin typeface="Times New Roman" panose="02020603050405020304" pitchFamily="18" charset="0"/>
                <a:cs typeface="Times New Roman" panose="02020603050405020304" pitchFamily="18" charset="0"/>
              </a:rPr>
              <a:t>Their current implementation uses a single data loader to obtain one </a:t>
            </a:r>
            <a:r>
              <a:rPr lang="en-US" altLang="ko-KR" dirty="0" err="1" smtClean="0">
                <a:latin typeface="Times New Roman" panose="02020603050405020304" pitchFamily="18" charset="0"/>
                <a:cs typeface="Times New Roman" panose="02020603050405020304" pitchFamily="18" charset="0"/>
              </a:rPr>
              <a:t>minibatch</a:t>
            </a:r>
            <a:r>
              <a:rPr lang="en-US" altLang="ko-KR" dirty="0" smtClean="0">
                <a:latin typeface="Times New Roman" panose="02020603050405020304" pitchFamily="18" charset="0"/>
                <a:cs typeface="Times New Roman" panose="02020603050405020304" pitchFamily="18" charset="0"/>
              </a:rPr>
              <a:t>, and then </a:t>
            </a:r>
            <a:r>
              <a:rPr lang="en-US" altLang="ko-KR" dirty="0" err="1" smtClean="0">
                <a:latin typeface="Times New Roman" panose="02020603050405020304" pitchFamily="18" charset="0"/>
                <a:cs typeface="Times New Roman" panose="02020603050405020304" pitchFamily="18" charset="0"/>
              </a:rPr>
              <a:t>mixup</a:t>
            </a:r>
            <a:r>
              <a:rPr lang="en-US" altLang="ko-KR" dirty="0" smtClean="0">
                <a:latin typeface="Times New Roman" panose="02020603050405020304" pitchFamily="18" charset="0"/>
                <a:cs typeface="Times New Roman" panose="02020603050405020304" pitchFamily="18" charset="0"/>
              </a:rPr>
              <a:t> is applied to the same </a:t>
            </a:r>
            <a:r>
              <a:rPr lang="en-US" altLang="ko-KR" dirty="0" err="1" smtClean="0">
                <a:latin typeface="Times New Roman" panose="02020603050405020304" pitchFamily="18" charset="0"/>
                <a:cs typeface="Times New Roman" panose="02020603050405020304" pitchFamily="18" charset="0"/>
              </a:rPr>
              <a:t>minibatch</a:t>
            </a:r>
            <a:r>
              <a:rPr lang="en-US" altLang="ko-KR" dirty="0" smtClean="0">
                <a:latin typeface="Times New Roman" panose="02020603050405020304" pitchFamily="18" charset="0"/>
                <a:cs typeface="Times New Roman" panose="02020603050405020304" pitchFamily="18" charset="0"/>
              </a:rPr>
              <a:t> after random shuffling.</a:t>
            </a:r>
          </a:p>
          <a:p>
            <a:pPr marL="342900" indent="-342900" algn="just">
              <a:buAutoNum type="arabicPeriod"/>
            </a:pPr>
            <a:endParaRPr lang="en-US" altLang="ko-KR" dirty="0" smtClean="0">
              <a:latin typeface="Times New Roman" panose="02020603050405020304" pitchFamily="18" charset="0"/>
              <a:cs typeface="Times New Roman" panose="02020603050405020304" pitchFamily="18" charset="0"/>
            </a:endParaRPr>
          </a:p>
          <a:p>
            <a:pPr marL="342900" indent="-342900" algn="just">
              <a:buAutoNum type="arabicPeriod"/>
            </a:pPr>
            <a:r>
              <a:rPr lang="en-US" altLang="ko-KR" dirty="0" smtClean="0">
                <a:latin typeface="Times New Roman" panose="02020603050405020304" pitchFamily="18" charset="0"/>
                <a:cs typeface="Times New Roman" panose="02020603050405020304" pitchFamily="18" charset="0"/>
              </a:rPr>
              <a:t>Interpolating only between inputs with equal label did not lead to the performance gains of </a:t>
            </a:r>
            <a:r>
              <a:rPr lang="en-US" altLang="ko-KR" dirty="0" err="1" smtClean="0">
                <a:latin typeface="Times New Roman" panose="02020603050405020304" pitchFamily="18" charset="0"/>
                <a:cs typeface="Times New Roman" panose="02020603050405020304" pitchFamily="18" charset="0"/>
              </a:rPr>
              <a:t>mixup</a:t>
            </a:r>
            <a:r>
              <a:rPr lang="en-US" altLang="ko-KR" dirty="0" smtClean="0">
                <a:latin typeface="Times New Roman" panose="02020603050405020304" pitchFamily="18" charset="0"/>
                <a:cs typeface="Times New Roman" panose="02020603050405020304" pitchFamily="18" charset="0"/>
              </a:rPr>
              <a:t> discussed in the sequel.</a:t>
            </a:r>
            <a:endParaRPr lang="en-US" altLang="ko-KR"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549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data augmentation</a:t>
            </a:r>
          </a:p>
        </p:txBody>
      </p:sp>
      <p:sp>
        <p:nvSpPr>
          <p:cNvPr id="11" name="직사각형 10"/>
          <p:cNvSpPr/>
          <p:nvPr/>
        </p:nvSpPr>
        <p:spPr>
          <a:xfrm>
            <a:off x="143054" y="864036"/>
            <a:ext cx="11905891" cy="338554"/>
          </a:xfrm>
          <a:prstGeom prst="rect">
            <a:avLst/>
          </a:prstGeom>
        </p:spPr>
        <p:txBody>
          <a:bodyPr wrap="square">
            <a:spAutoFit/>
          </a:bodyPr>
          <a:lstStyle/>
          <a:p>
            <a:r>
              <a:rPr lang="en-US" altLang="ko-KR" sz="1600" b="1" dirty="0" err="1">
                <a:solidFill>
                  <a:schemeClr val="accent1">
                    <a:lumMod val="50000"/>
                  </a:schemeClr>
                </a:solidFill>
                <a:latin typeface="Times New Roman" panose="02020603050405020304" pitchFamily="18" charset="0"/>
                <a:cs typeface="Times New Roman" panose="02020603050405020304" pitchFamily="18" charset="0"/>
              </a:rPr>
              <a:t>DropBlock</a:t>
            </a:r>
            <a:r>
              <a:rPr lang="en-US" altLang="ko-KR" sz="1600" b="1" dirty="0">
                <a:solidFill>
                  <a:schemeClr val="accent1">
                    <a:lumMod val="50000"/>
                  </a:schemeClr>
                </a:solidFill>
                <a:latin typeface="Times New Roman" panose="02020603050405020304" pitchFamily="18" charset="0"/>
                <a:cs typeface="Times New Roman" panose="02020603050405020304" pitchFamily="18" charset="0"/>
              </a:rPr>
              <a:t> [NeurIPS’18]</a:t>
            </a:r>
          </a:p>
        </p:txBody>
      </p:sp>
      <p:pic>
        <p:nvPicPr>
          <p:cNvPr id="2" name="그림 1"/>
          <p:cNvPicPr>
            <a:picLocks noChangeAspect="1"/>
          </p:cNvPicPr>
          <p:nvPr/>
        </p:nvPicPr>
        <p:blipFill>
          <a:blip r:embed="rId2"/>
          <a:stretch>
            <a:fillRect/>
          </a:stretch>
        </p:blipFill>
        <p:spPr>
          <a:xfrm>
            <a:off x="2152101" y="1650628"/>
            <a:ext cx="7611751" cy="4021334"/>
          </a:xfrm>
          <a:prstGeom prst="rect">
            <a:avLst/>
          </a:prstGeom>
        </p:spPr>
      </p:pic>
    </p:spTree>
    <p:extLst>
      <p:ext uri="{BB962C8B-B14F-4D97-AF65-F5344CB8AC3E}">
        <p14:creationId xmlns:p14="http://schemas.microsoft.com/office/powerpoint/2010/main" val="1370531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smtClean="0">
                <a:latin typeface="Times New Roman" panose="02020603050405020304" pitchFamily="18" charset="0"/>
                <a:cs typeface="Times New Roman" panose="02020603050405020304" pitchFamily="18" charset="0"/>
              </a:rPr>
              <a:t>Feature regularization</a:t>
            </a:r>
            <a:endParaRPr lang="en-US" altLang="ko-KR" dirty="0">
              <a:latin typeface="Times New Roman" panose="02020603050405020304" pitchFamily="18" charset="0"/>
              <a:cs typeface="Times New Roman" panose="02020603050405020304" pitchFamily="18" charset="0"/>
            </a:endParaRPr>
          </a:p>
        </p:txBody>
      </p:sp>
      <p:sp>
        <p:nvSpPr>
          <p:cNvPr id="11" name="직사각형 10"/>
          <p:cNvSpPr/>
          <p:nvPr/>
        </p:nvSpPr>
        <p:spPr>
          <a:xfrm>
            <a:off x="143054" y="864036"/>
            <a:ext cx="11905891" cy="338554"/>
          </a:xfrm>
          <a:prstGeom prst="rect">
            <a:avLst/>
          </a:prstGeom>
        </p:spPr>
        <p:txBody>
          <a:bodyPr wrap="square">
            <a:spAutoFit/>
          </a:bodyPr>
          <a:lstStyle/>
          <a:p>
            <a:r>
              <a:rPr lang="en-US" altLang="ko-KR" sz="1600" b="1" dirty="0" err="1">
                <a:solidFill>
                  <a:schemeClr val="accent1">
                    <a:lumMod val="50000"/>
                  </a:schemeClr>
                </a:solidFill>
                <a:latin typeface="Times New Roman" panose="02020603050405020304" pitchFamily="18" charset="0"/>
                <a:cs typeface="Times New Roman" panose="02020603050405020304" pitchFamily="18" charset="0"/>
              </a:rPr>
              <a:t>DropBlock</a:t>
            </a:r>
            <a:r>
              <a:rPr lang="en-US" altLang="ko-KR" sz="1600" b="1" dirty="0">
                <a:solidFill>
                  <a:schemeClr val="accent1">
                    <a:lumMod val="50000"/>
                  </a:schemeClr>
                </a:solidFill>
                <a:latin typeface="Times New Roman" panose="02020603050405020304" pitchFamily="18" charset="0"/>
                <a:cs typeface="Times New Roman" panose="02020603050405020304" pitchFamily="18" charset="0"/>
              </a:rPr>
              <a:t> [NeurIPS’18]</a:t>
            </a:r>
          </a:p>
        </p:txBody>
      </p:sp>
      <p:pic>
        <p:nvPicPr>
          <p:cNvPr id="4" name="그림 3"/>
          <p:cNvPicPr>
            <a:picLocks noChangeAspect="1"/>
          </p:cNvPicPr>
          <p:nvPr/>
        </p:nvPicPr>
        <p:blipFill>
          <a:blip r:embed="rId2"/>
          <a:stretch>
            <a:fillRect/>
          </a:stretch>
        </p:blipFill>
        <p:spPr>
          <a:xfrm>
            <a:off x="143054" y="1346625"/>
            <a:ext cx="7535251" cy="2387667"/>
          </a:xfrm>
          <a:prstGeom prst="rect">
            <a:avLst/>
          </a:prstGeom>
        </p:spPr>
      </p:pic>
      <p:sp>
        <p:nvSpPr>
          <p:cNvPr id="6" name="직사각형 5"/>
          <p:cNvSpPr/>
          <p:nvPr/>
        </p:nvSpPr>
        <p:spPr>
          <a:xfrm>
            <a:off x="336429" y="3645113"/>
            <a:ext cx="11018808" cy="338554"/>
          </a:xfrm>
          <a:prstGeom prst="rect">
            <a:avLst/>
          </a:prstGeom>
        </p:spPr>
        <p:txBody>
          <a:bodyPr wrap="square">
            <a:spAutoFit/>
          </a:bodyPr>
          <a:lstStyle/>
          <a:p>
            <a:r>
              <a:rPr lang="en-US" altLang="ko-KR" sz="1600" dirty="0" smtClean="0">
                <a:latin typeface="Times New Roman" panose="02020603050405020304" pitchFamily="18" charset="0"/>
                <a:cs typeface="Times New Roman" panose="02020603050405020304" pitchFamily="18" charset="0"/>
              </a:rPr>
              <a:t>Gradually, increasing number of dropped units during training leads to better accuracy and more robust to </a:t>
            </a:r>
            <a:r>
              <a:rPr lang="en-US" altLang="ko-KR" sz="1600" dirty="0" err="1" smtClean="0">
                <a:latin typeface="Times New Roman" panose="02020603050405020304" pitchFamily="18" charset="0"/>
                <a:cs typeface="Times New Roman" panose="02020603050405020304" pitchFamily="18" charset="0"/>
              </a:rPr>
              <a:t>hyperparameter</a:t>
            </a:r>
            <a:r>
              <a:rPr lang="en-US" altLang="ko-KR" sz="1600" dirty="0" smtClean="0">
                <a:latin typeface="Times New Roman" panose="02020603050405020304" pitchFamily="18" charset="0"/>
                <a:cs typeface="Times New Roman" panose="02020603050405020304" pitchFamily="18" charset="0"/>
              </a:rPr>
              <a:t> choices.</a:t>
            </a:r>
            <a:endParaRPr lang="en-US" altLang="ko-KR" sz="1600" dirty="0">
              <a:latin typeface="Times New Roman" panose="02020603050405020304" pitchFamily="18" charset="0"/>
              <a:cs typeface="Times New Roman" panose="02020603050405020304" pitchFamily="18" charset="0"/>
            </a:endParaRPr>
          </a:p>
        </p:txBody>
      </p:sp>
      <p:pic>
        <p:nvPicPr>
          <p:cNvPr id="7" name="그림 6"/>
          <p:cNvPicPr>
            <a:picLocks noChangeAspect="1"/>
          </p:cNvPicPr>
          <p:nvPr/>
        </p:nvPicPr>
        <p:blipFill>
          <a:blip r:embed="rId3"/>
          <a:stretch>
            <a:fillRect/>
          </a:stretch>
        </p:blipFill>
        <p:spPr>
          <a:xfrm>
            <a:off x="2542089" y="3983667"/>
            <a:ext cx="6481141" cy="2068479"/>
          </a:xfrm>
          <a:prstGeom prst="rect">
            <a:avLst/>
          </a:prstGeom>
        </p:spPr>
      </p:pic>
    </p:spTree>
    <p:extLst>
      <p:ext uri="{BB962C8B-B14F-4D97-AF65-F5344CB8AC3E}">
        <p14:creationId xmlns:p14="http://schemas.microsoft.com/office/powerpoint/2010/main" val="3719500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data augmentation</a:t>
            </a:r>
          </a:p>
        </p:txBody>
      </p:sp>
      <p:sp>
        <p:nvSpPr>
          <p:cNvPr id="11" name="직사각형 10"/>
          <p:cNvSpPr/>
          <p:nvPr/>
        </p:nvSpPr>
        <p:spPr>
          <a:xfrm>
            <a:off x="143054" y="864036"/>
            <a:ext cx="11905891" cy="338554"/>
          </a:xfrm>
          <a:prstGeom prst="rect">
            <a:avLst/>
          </a:prstGeom>
        </p:spPr>
        <p:txBody>
          <a:bodyPr wrap="square">
            <a:spAutoFit/>
          </a:bodyPr>
          <a:lstStyle/>
          <a:p>
            <a:r>
              <a:rPr lang="en-US" altLang="ko-KR" sz="1600" b="1" dirty="0" err="1">
                <a:solidFill>
                  <a:schemeClr val="accent1">
                    <a:lumMod val="50000"/>
                  </a:schemeClr>
                </a:solidFill>
                <a:latin typeface="Times New Roman" panose="02020603050405020304" pitchFamily="18" charset="0"/>
                <a:cs typeface="Times New Roman" panose="02020603050405020304" pitchFamily="18" charset="0"/>
              </a:rPr>
              <a:t>AutoAugment</a:t>
            </a:r>
            <a:r>
              <a:rPr lang="en-US" altLang="ko-KR" sz="1600" b="1" dirty="0">
                <a:solidFill>
                  <a:schemeClr val="accent1">
                    <a:lumMod val="50000"/>
                  </a:schemeClr>
                </a:solidFill>
                <a:latin typeface="Times New Roman" panose="02020603050405020304" pitchFamily="18" charset="0"/>
                <a:cs typeface="Times New Roman" panose="02020603050405020304" pitchFamily="18" charset="0"/>
              </a:rPr>
              <a:t> [CVPR’19]</a:t>
            </a:r>
          </a:p>
        </p:txBody>
      </p:sp>
      <p:sp>
        <p:nvSpPr>
          <p:cNvPr id="6" name="직사각형 5"/>
          <p:cNvSpPr/>
          <p:nvPr/>
        </p:nvSpPr>
        <p:spPr>
          <a:xfrm>
            <a:off x="143054" y="1281475"/>
            <a:ext cx="11018808" cy="1077218"/>
          </a:xfrm>
          <a:prstGeom prst="rect">
            <a:avLst/>
          </a:prstGeom>
        </p:spPr>
        <p:txBody>
          <a:bodyPr wrap="square">
            <a:spAutoFit/>
          </a:bodyPr>
          <a:lstStyle/>
          <a:p>
            <a:r>
              <a:rPr lang="en-US" altLang="ko-KR" sz="1600" dirty="0" smtClean="0">
                <a:latin typeface="Times New Roman" panose="02020603050405020304" pitchFamily="18" charset="0"/>
                <a:cs typeface="Times New Roman" panose="02020603050405020304" pitchFamily="18" charset="0"/>
              </a:rPr>
              <a:t>They use Reinforcement Learning as the search algorithm.</a:t>
            </a:r>
          </a:p>
          <a:p>
            <a:endParaRPr lang="en-US" altLang="ko-KR" sz="1600" dirty="0" smtClean="0">
              <a:latin typeface="Times New Roman" panose="02020603050405020304" pitchFamily="18" charset="0"/>
              <a:cs typeface="Times New Roman" panose="02020603050405020304" pitchFamily="18" charset="0"/>
            </a:endParaRPr>
          </a:p>
          <a:p>
            <a:r>
              <a:rPr lang="en-US" altLang="ko-KR" sz="1600" dirty="0" smtClean="0">
                <a:latin typeface="Times New Roman" panose="02020603050405020304" pitchFamily="18" charset="0"/>
                <a:cs typeface="Times New Roman" panose="02020603050405020304" pitchFamily="18" charset="0"/>
              </a:rPr>
              <a:t>Key: The policy S will be used to train a neural network with a fixed architecture, whose validation accuracy R will be sent back to update the controller.</a:t>
            </a:r>
            <a:endParaRPr lang="en-US" altLang="ko-KR" sz="1600" dirty="0">
              <a:latin typeface="Times New Roman" panose="02020603050405020304" pitchFamily="18" charset="0"/>
              <a:cs typeface="Times New Roman" panose="02020603050405020304" pitchFamily="18" charset="0"/>
            </a:endParaRPr>
          </a:p>
        </p:txBody>
      </p:sp>
      <p:pic>
        <p:nvPicPr>
          <p:cNvPr id="2" name="그림 1"/>
          <p:cNvPicPr>
            <a:picLocks noChangeAspect="1"/>
          </p:cNvPicPr>
          <p:nvPr/>
        </p:nvPicPr>
        <p:blipFill>
          <a:blip r:embed="rId2"/>
          <a:stretch>
            <a:fillRect/>
          </a:stretch>
        </p:blipFill>
        <p:spPr>
          <a:xfrm>
            <a:off x="467863" y="2975452"/>
            <a:ext cx="5010750" cy="1856000"/>
          </a:xfrm>
          <a:prstGeom prst="rect">
            <a:avLst/>
          </a:prstGeom>
        </p:spPr>
      </p:pic>
      <p:pic>
        <p:nvPicPr>
          <p:cNvPr id="3" name="그림 2"/>
          <p:cNvPicPr>
            <a:picLocks noChangeAspect="1"/>
          </p:cNvPicPr>
          <p:nvPr/>
        </p:nvPicPr>
        <p:blipFill>
          <a:blip r:embed="rId3"/>
          <a:stretch>
            <a:fillRect/>
          </a:stretch>
        </p:blipFill>
        <p:spPr>
          <a:xfrm>
            <a:off x="5850010" y="2625004"/>
            <a:ext cx="5202001" cy="2677667"/>
          </a:xfrm>
          <a:prstGeom prst="rect">
            <a:avLst/>
          </a:prstGeom>
        </p:spPr>
      </p:pic>
    </p:spTree>
    <p:extLst>
      <p:ext uri="{BB962C8B-B14F-4D97-AF65-F5344CB8AC3E}">
        <p14:creationId xmlns:p14="http://schemas.microsoft.com/office/powerpoint/2010/main" val="425118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data augmentation</a:t>
            </a:r>
          </a:p>
        </p:txBody>
      </p:sp>
      <p:sp>
        <p:nvSpPr>
          <p:cNvPr id="11" name="직사각형 10"/>
          <p:cNvSpPr/>
          <p:nvPr/>
        </p:nvSpPr>
        <p:spPr>
          <a:xfrm>
            <a:off x="143054" y="864036"/>
            <a:ext cx="11905891" cy="338554"/>
          </a:xfrm>
          <a:prstGeom prst="rect">
            <a:avLst/>
          </a:prstGeom>
        </p:spPr>
        <p:txBody>
          <a:bodyPr wrap="square">
            <a:spAutoFit/>
          </a:bodyPr>
          <a:lstStyle/>
          <a:p>
            <a:r>
              <a:rPr lang="en-US" altLang="ko-KR" sz="1600" b="1" dirty="0" err="1">
                <a:solidFill>
                  <a:schemeClr val="accent1">
                    <a:lumMod val="50000"/>
                  </a:schemeClr>
                </a:solidFill>
                <a:latin typeface="Times New Roman" panose="02020603050405020304" pitchFamily="18" charset="0"/>
                <a:cs typeface="Times New Roman" panose="02020603050405020304" pitchFamily="18" charset="0"/>
              </a:rPr>
              <a:t>AutoAugment</a:t>
            </a:r>
            <a:r>
              <a:rPr lang="en-US" altLang="ko-KR" sz="1600" b="1" dirty="0">
                <a:solidFill>
                  <a:schemeClr val="accent1">
                    <a:lumMod val="50000"/>
                  </a:schemeClr>
                </a:solidFill>
                <a:latin typeface="Times New Roman" panose="02020603050405020304" pitchFamily="18" charset="0"/>
                <a:cs typeface="Times New Roman" panose="02020603050405020304" pitchFamily="18" charset="0"/>
              </a:rPr>
              <a:t> [CVPR’19]</a:t>
            </a:r>
          </a:p>
        </p:txBody>
      </p:sp>
      <p:sp>
        <p:nvSpPr>
          <p:cNvPr id="6" name="직사각형 5"/>
          <p:cNvSpPr/>
          <p:nvPr/>
        </p:nvSpPr>
        <p:spPr>
          <a:xfrm>
            <a:off x="143054" y="1281475"/>
            <a:ext cx="11018808" cy="1077218"/>
          </a:xfrm>
          <a:prstGeom prst="rect">
            <a:avLst/>
          </a:prstGeom>
        </p:spPr>
        <p:txBody>
          <a:bodyPr wrap="square">
            <a:spAutoFit/>
          </a:bodyPr>
          <a:lstStyle/>
          <a:p>
            <a:r>
              <a:rPr lang="en-US" altLang="ko-KR" sz="1600" dirty="0" smtClean="0">
                <a:latin typeface="Times New Roman" panose="02020603050405020304" pitchFamily="18" charset="0"/>
                <a:cs typeface="Times New Roman" panose="02020603050405020304" pitchFamily="18" charset="0"/>
              </a:rPr>
              <a:t>They use Reinforcement Learning as the search algorithm.</a:t>
            </a:r>
          </a:p>
          <a:p>
            <a:endParaRPr lang="en-US" altLang="ko-KR" sz="1600" dirty="0" smtClean="0">
              <a:latin typeface="Times New Roman" panose="02020603050405020304" pitchFamily="18" charset="0"/>
              <a:cs typeface="Times New Roman" panose="02020603050405020304" pitchFamily="18" charset="0"/>
            </a:endParaRPr>
          </a:p>
          <a:p>
            <a:r>
              <a:rPr lang="en-US" altLang="ko-KR" sz="1600" dirty="0" smtClean="0">
                <a:latin typeface="Times New Roman" panose="02020603050405020304" pitchFamily="18" charset="0"/>
                <a:cs typeface="Times New Roman" panose="02020603050405020304" pitchFamily="18" charset="0"/>
              </a:rPr>
              <a:t>Key: The policy S will be used to train a neural network with a fixed architecture, whose validation accuracy R will be sent back to update the controller.</a:t>
            </a:r>
            <a:endParaRPr lang="en-US" altLang="ko-KR" sz="1600" dirty="0">
              <a:latin typeface="Times New Roman" panose="02020603050405020304" pitchFamily="18" charset="0"/>
              <a:cs typeface="Times New Roman" panose="02020603050405020304" pitchFamily="18" charset="0"/>
            </a:endParaRPr>
          </a:p>
        </p:txBody>
      </p:sp>
      <p:pic>
        <p:nvPicPr>
          <p:cNvPr id="4" name="그림 3"/>
          <p:cNvPicPr>
            <a:picLocks noChangeAspect="1"/>
          </p:cNvPicPr>
          <p:nvPr/>
        </p:nvPicPr>
        <p:blipFill>
          <a:blip r:embed="rId2"/>
          <a:stretch>
            <a:fillRect/>
          </a:stretch>
        </p:blipFill>
        <p:spPr>
          <a:xfrm>
            <a:off x="423261" y="2835895"/>
            <a:ext cx="5393251" cy="2445667"/>
          </a:xfrm>
          <a:prstGeom prst="rect">
            <a:avLst/>
          </a:prstGeom>
        </p:spPr>
      </p:pic>
      <p:pic>
        <p:nvPicPr>
          <p:cNvPr id="7" name="그림 6"/>
          <p:cNvPicPr>
            <a:picLocks noChangeAspect="1"/>
          </p:cNvPicPr>
          <p:nvPr/>
        </p:nvPicPr>
        <p:blipFill>
          <a:blip r:embed="rId3"/>
          <a:stretch>
            <a:fillRect/>
          </a:stretch>
        </p:blipFill>
        <p:spPr>
          <a:xfrm>
            <a:off x="6095999" y="2574894"/>
            <a:ext cx="5355001" cy="2967667"/>
          </a:xfrm>
          <a:prstGeom prst="rect">
            <a:avLst/>
          </a:prstGeom>
        </p:spPr>
      </p:pic>
    </p:spTree>
    <p:extLst>
      <p:ext uri="{BB962C8B-B14F-4D97-AF65-F5344CB8AC3E}">
        <p14:creationId xmlns:p14="http://schemas.microsoft.com/office/powerpoint/2010/main" val="3717982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095625"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Image Classification</a:t>
            </a:r>
            <a:endParaRPr lang="ko-KR" altLang="en-US" sz="2400" dirty="0">
              <a:latin typeface="Times New Roman" panose="02020603050405020304" pitchFamily="18" charset="0"/>
              <a:cs typeface="Times New Roman" panose="02020603050405020304" pitchFamily="18" charset="0"/>
            </a:endParaRPr>
          </a:p>
        </p:txBody>
      </p:sp>
      <p:sp>
        <p:nvSpPr>
          <p:cNvPr id="10" name="직사각형 9"/>
          <p:cNvSpPr/>
          <p:nvPr/>
        </p:nvSpPr>
        <p:spPr>
          <a:xfrm>
            <a:off x="4532698" y="2659484"/>
            <a:ext cx="2660793" cy="769441"/>
          </a:xfrm>
          <a:prstGeom prst="rect">
            <a:avLst/>
          </a:prstGeom>
        </p:spPr>
        <p:txBody>
          <a:bodyPr wrap="none">
            <a:spAutoFit/>
          </a:bodyPr>
          <a:lstStyle/>
          <a:p>
            <a:pPr algn="ctr"/>
            <a:r>
              <a:rPr lang="en-US" altLang="ko-KR" sz="4400" smtClean="0">
                <a:latin typeface="Times New Roman" panose="02020603050405020304" pitchFamily="18" charset="0"/>
                <a:cs typeface="Times New Roman" panose="02020603050405020304" pitchFamily="18" charset="0"/>
              </a:rPr>
              <a:t>Thank You</a:t>
            </a:r>
            <a:endParaRPr lang="ko-KR" altLang="en-US" sz="4400" dirty="0">
              <a:latin typeface="Times New Roman" panose="02020603050405020304" pitchFamily="18" charset="0"/>
              <a:cs typeface="Times New Roman" panose="02020603050405020304" pitchFamily="18" charset="0"/>
            </a:endParaRPr>
          </a:p>
        </p:txBody>
      </p:sp>
      <p:sp>
        <p:nvSpPr>
          <p:cNvPr id="11" name="직사각형 10"/>
          <p:cNvSpPr/>
          <p:nvPr/>
        </p:nvSpPr>
        <p:spPr>
          <a:xfrm>
            <a:off x="10575983" y="5368409"/>
            <a:ext cx="1547155" cy="646331"/>
          </a:xfrm>
          <a:prstGeom prst="rect">
            <a:avLst/>
          </a:prstGeom>
        </p:spPr>
        <p:txBody>
          <a:bodyPr wrap="none">
            <a:spAutoFit/>
          </a:bodyPr>
          <a:lstStyle/>
          <a:p>
            <a:pPr algn="r"/>
            <a:r>
              <a:rPr lang="en-US" altLang="ko-KR" dirty="0" err="1">
                <a:latin typeface="Times New Roman" panose="02020603050405020304" pitchFamily="18" charset="0"/>
                <a:cs typeface="Times New Roman" panose="02020603050405020304" pitchFamily="18" charset="0"/>
              </a:rPr>
              <a:t>Taehyeon</a:t>
            </a:r>
            <a:r>
              <a:rPr lang="en-US" altLang="ko-KR" dirty="0">
                <a:latin typeface="Times New Roman" panose="02020603050405020304" pitchFamily="18" charset="0"/>
                <a:cs typeface="Times New Roman" panose="02020603050405020304" pitchFamily="18" charset="0"/>
              </a:rPr>
              <a:t> Kim</a:t>
            </a:r>
          </a:p>
          <a:p>
            <a:pPr algn="r"/>
            <a:r>
              <a:rPr lang="en-US" altLang="ko-KR" dirty="0" err="1">
                <a:latin typeface="Times New Roman" panose="02020603050405020304" pitchFamily="18" charset="0"/>
                <a:cs typeface="Times New Roman" panose="02020603050405020304" pitchFamily="18" charset="0"/>
              </a:rPr>
              <a:t>OsiLab</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171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095625"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Reference</a:t>
            </a:r>
            <a:endParaRPr lang="ko-KR" altLang="en-US" sz="2400" dirty="0">
              <a:latin typeface="Times New Roman" panose="02020603050405020304" pitchFamily="18" charset="0"/>
              <a:cs typeface="Times New Roman" panose="02020603050405020304" pitchFamily="18" charset="0"/>
            </a:endParaRPr>
          </a:p>
        </p:txBody>
      </p:sp>
      <p:sp>
        <p:nvSpPr>
          <p:cNvPr id="11" name="직사각형 10"/>
          <p:cNvSpPr/>
          <p:nvPr/>
        </p:nvSpPr>
        <p:spPr>
          <a:xfrm>
            <a:off x="76199" y="1082159"/>
            <a:ext cx="11687175" cy="646331"/>
          </a:xfrm>
          <a:prstGeom prst="rect">
            <a:avLst/>
          </a:prstGeom>
        </p:spPr>
        <p:txBody>
          <a:bodyPr wrap="square">
            <a:spAutoFit/>
          </a:bodyPr>
          <a:lstStyle/>
          <a:p>
            <a:pPr marL="342900" indent="-342900">
              <a:buAutoNum type="arabicPeriod"/>
            </a:pPr>
            <a:r>
              <a:rPr lang="en-US" altLang="ko-KR" dirty="0">
                <a:latin typeface="Times New Roman" panose="02020603050405020304" pitchFamily="18" charset="0"/>
                <a:cs typeface="Times New Roman" panose="02020603050405020304" pitchFamily="18" charset="0"/>
              </a:rPr>
              <a:t>http://cs231n.github.io/classification/</a:t>
            </a:r>
          </a:p>
          <a:p>
            <a:pPr marL="342900" indent="-342900">
              <a:buAutoNum type="arabicPeriod"/>
            </a:pPr>
            <a:r>
              <a:rPr lang="en-US" altLang="ko-KR" dirty="0">
                <a:latin typeface="Times New Roman" panose="02020603050405020304" pitchFamily="18" charset="0"/>
                <a:cs typeface="Times New Roman" panose="02020603050405020304" pitchFamily="18" charset="0"/>
              </a:rPr>
              <a:t> </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52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095625"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Image Classification</a:t>
            </a:r>
            <a:endParaRPr lang="ko-KR" altLang="en-US" sz="2400" dirty="0">
              <a:latin typeface="Times New Roman" panose="02020603050405020304" pitchFamily="18" charset="0"/>
              <a:cs typeface="Times New Roman" panose="02020603050405020304" pitchFamily="18" charset="0"/>
            </a:endParaRPr>
          </a:p>
        </p:txBody>
      </p:sp>
      <p:sp>
        <p:nvSpPr>
          <p:cNvPr id="11" name="직사각형 10"/>
          <p:cNvSpPr/>
          <p:nvPr/>
        </p:nvSpPr>
        <p:spPr>
          <a:xfrm>
            <a:off x="76199" y="943629"/>
            <a:ext cx="11905891" cy="830997"/>
          </a:xfrm>
          <a:prstGeom prst="rect">
            <a:avLst/>
          </a:prstGeom>
        </p:spPr>
        <p:txBody>
          <a:bodyPr wrap="square">
            <a:spAutoFit/>
          </a:bodyPr>
          <a:lstStyle/>
          <a:p>
            <a:r>
              <a:rPr lang="en-US" altLang="ko-KR" sz="1600" dirty="0">
                <a:latin typeface="Times New Roman" panose="02020603050405020304" pitchFamily="18" charset="0"/>
                <a:cs typeface="Times New Roman" panose="02020603050405020304" pitchFamily="18" charset="0"/>
              </a:rPr>
              <a:t>It is hard to make the algorithm directly, so instead of trying to specify what every one of the categories of interest look like directly in code, many provides the computer with many examples of each class and then develop learning algorithms that look at these examples and learn about the visual appearance of each class.</a:t>
            </a:r>
            <a:endParaRPr lang="ko-KR" altLang="en-US" sz="1400" dirty="0">
              <a:latin typeface="Times New Roman" panose="02020603050405020304" pitchFamily="18" charset="0"/>
              <a:cs typeface="Times New Roman" panose="02020603050405020304" pitchFamily="18" charset="0"/>
            </a:endParaRPr>
          </a:p>
        </p:txBody>
      </p:sp>
      <p:sp>
        <p:nvSpPr>
          <p:cNvPr id="2" name="직사각형 1"/>
          <p:cNvSpPr/>
          <p:nvPr/>
        </p:nvSpPr>
        <p:spPr>
          <a:xfrm>
            <a:off x="4224067" y="2093858"/>
            <a:ext cx="3743865" cy="523220"/>
          </a:xfrm>
          <a:prstGeom prst="rect">
            <a:avLst/>
          </a:prstGeom>
        </p:spPr>
        <p:txBody>
          <a:bodyPr wrap="square">
            <a:spAutoFit/>
          </a:bodyPr>
          <a:lstStyle/>
          <a:p>
            <a:r>
              <a:rPr lang="en-US" altLang="ko-KR" sz="2800" b="1" dirty="0">
                <a:solidFill>
                  <a:srgbClr val="C00000"/>
                </a:solidFill>
                <a:latin typeface="Times New Roman" panose="02020603050405020304" pitchFamily="18" charset="0"/>
                <a:cs typeface="Times New Roman" panose="02020603050405020304" pitchFamily="18" charset="0"/>
              </a:rPr>
              <a:t>Data-Driven Approach</a:t>
            </a:r>
            <a:endParaRPr lang="ko-KR" altLang="en-US" sz="2800" b="1" dirty="0">
              <a:solidFill>
                <a:srgbClr val="C00000"/>
              </a:solidFill>
            </a:endParaRPr>
          </a:p>
        </p:txBody>
      </p:sp>
      <p:sp>
        <p:nvSpPr>
          <p:cNvPr id="4" name="직사각형 3"/>
          <p:cNvSpPr/>
          <p:nvPr/>
        </p:nvSpPr>
        <p:spPr>
          <a:xfrm>
            <a:off x="3352298" y="3496832"/>
            <a:ext cx="5487400" cy="1661993"/>
          </a:xfrm>
          <a:prstGeom prst="rect">
            <a:avLst/>
          </a:prstGeom>
        </p:spPr>
        <p:txBody>
          <a:bodyPr wrap="none">
            <a:spAutoFit/>
          </a:bodyPr>
          <a:lstStyle/>
          <a:p>
            <a:pPr algn="ctr"/>
            <a:r>
              <a:rPr lang="en-US" altLang="ko-KR" dirty="0">
                <a:latin typeface="Times New Roman" panose="02020603050405020304" pitchFamily="18" charset="0"/>
                <a:cs typeface="Times New Roman" panose="02020603050405020304" pitchFamily="18" charset="0"/>
              </a:rPr>
              <a:t>Then, </a:t>
            </a:r>
          </a:p>
          <a:p>
            <a:pPr algn="ctr"/>
            <a:endParaRPr lang="en-US" altLang="ko-KR" dirty="0">
              <a:latin typeface="Times New Roman" panose="02020603050405020304" pitchFamily="18" charset="0"/>
              <a:cs typeface="Times New Roman" panose="02020603050405020304" pitchFamily="18" charset="0"/>
            </a:endParaRPr>
          </a:p>
          <a:p>
            <a:pPr algn="ctr"/>
            <a:r>
              <a:rPr lang="en-US" altLang="ko-KR" dirty="0">
                <a:latin typeface="Times New Roman" panose="02020603050405020304" pitchFamily="18" charset="0"/>
                <a:cs typeface="Times New Roman" panose="02020603050405020304" pitchFamily="18" charset="0"/>
              </a:rPr>
              <a:t>how to classify the data well with Deep Neural Network?</a:t>
            </a:r>
          </a:p>
          <a:p>
            <a:pPr algn="ctr"/>
            <a:r>
              <a:rPr lang="en-US" altLang="ko-KR" sz="1600" dirty="0">
                <a:latin typeface="Times New Roman" panose="02020603050405020304" pitchFamily="18" charset="0"/>
                <a:cs typeface="Times New Roman" panose="02020603050405020304" pitchFamily="18" charset="0"/>
              </a:rPr>
              <a:t>why we should use Deep Neural Network?</a:t>
            </a:r>
          </a:p>
          <a:p>
            <a:pPr algn="ctr"/>
            <a:r>
              <a:rPr lang="en-US" altLang="ko-KR" sz="1600" dirty="0">
                <a:latin typeface="Times New Roman" panose="02020603050405020304" pitchFamily="18" charset="0"/>
                <a:cs typeface="Times New Roman" panose="02020603050405020304" pitchFamily="18" charset="0"/>
              </a:rPr>
              <a:t>what kind of loss function we should use?</a:t>
            </a:r>
          </a:p>
          <a:p>
            <a:pPr algn="ctr"/>
            <a:r>
              <a:rPr lang="en-US" altLang="ko-KR" sz="1600" dirty="0">
                <a:latin typeface="Times New Roman" panose="02020603050405020304" pitchFamily="18" charset="0"/>
                <a:cs typeface="Times New Roman" panose="02020603050405020304" pitchFamily="18" charset="0"/>
              </a:rPr>
              <a:t>what is key idea of deep neural network?</a:t>
            </a:r>
            <a:endParaRPr lang="ko-KR"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522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095625"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Image Classification</a:t>
            </a:r>
            <a:endParaRPr lang="ko-KR" altLang="en-US" sz="2400" dirty="0">
              <a:latin typeface="Times New Roman" panose="02020603050405020304" pitchFamily="18" charset="0"/>
              <a:cs typeface="Times New Roman" panose="02020603050405020304" pitchFamily="18" charset="0"/>
            </a:endParaRPr>
          </a:p>
        </p:txBody>
      </p:sp>
      <p:sp>
        <p:nvSpPr>
          <p:cNvPr id="10" name="직사각형 9"/>
          <p:cNvSpPr/>
          <p:nvPr/>
        </p:nvSpPr>
        <p:spPr>
          <a:xfrm>
            <a:off x="4836681" y="2705725"/>
            <a:ext cx="2518638" cy="1446550"/>
          </a:xfrm>
          <a:prstGeom prst="rect">
            <a:avLst/>
          </a:prstGeom>
        </p:spPr>
        <p:txBody>
          <a:bodyPr wrap="none">
            <a:spAutoFit/>
          </a:bodyPr>
          <a:lstStyle/>
          <a:p>
            <a:pPr algn="ctr"/>
            <a:r>
              <a:rPr lang="en-US" altLang="ko-KR" sz="4400" dirty="0" err="1">
                <a:latin typeface="Times New Roman" panose="02020603050405020304" pitchFamily="18" charset="0"/>
                <a:cs typeface="Times New Roman" panose="02020603050405020304" pitchFamily="18" charset="0"/>
              </a:rPr>
              <a:t>MicroNet</a:t>
            </a:r>
            <a:endParaRPr lang="en-US" altLang="ko-KR" sz="4400" dirty="0">
              <a:latin typeface="Times New Roman" panose="02020603050405020304" pitchFamily="18" charset="0"/>
              <a:cs typeface="Times New Roman" panose="02020603050405020304" pitchFamily="18" charset="0"/>
            </a:endParaRPr>
          </a:p>
          <a:p>
            <a:pPr algn="ctr"/>
            <a:r>
              <a:rPr lang="en-US" altLang="ko-KR" sz="4400" dirty="0">
                <a:latin typeface="Times New Roman" panose="02020603050405020304" pitchFamily="18" charset="0"/>
                <a:cs typeface="Times New Roman" panose="02020603050405020304" pitchFamily="18" charset="0"/>
              </a:rPr>
              <a:t>Challenge</a:t>
            </a:r>
            <a:endParaRPr lang="ko-KR" altLang="en-US" sz="4400" dirty="0">
              <a:latin typeface="Times New Roman" panose="02020603050405020304" pitchFamily="18" charset="0"/>
              <a:cs typeface="Times New Roman" panose="02020603050405020304" pitchFamily="18" charset="0"/>
            </a:endParaRPr>
          </a:p>
        </p:txBody>
      </p:sp>
      <p:sp>
        <p:nvSpPr>
          <p:cNvPr id="11" name="직사각형 10"/>
          <p:cNvSpPr/>
          <p:nvPr/>
        </p:nvSpPr>
        <p:spPr>
          <a:xfrm>
            <a:off x="10575983" y="5368409"/>
            <a:ext cx="1547155" cy="646331"/>
          </a:xfrm>
          <a:prstGeom prst="rect">
            <a:avLst/>
          </a:prstGeom>
        </p:spPr>
        <p:txBody>
          <a:bodyPr wrap="none">
            <a:spAutoFit/>
          </a:bodyPr>
          <a:lstStyle/>
          <a:p>
            <a:pPr algn="r"/>
            <a:r>
              <a:rPr lang="en-US" altLang="ko-KR" dirty="0" err="1">
                <a:latin typeface="Times New Roman" panose="02020603050405020304" pitchFamily="18" charset="0"/>
                <a:cs typeface="Times New Roman" panose="02020603050405020304" pitchFamily="18" charset="0"/>
              </a:rPr>
              <a:t>Taehyeon</a:t>
            </a:r>
            <a:r>
              <a:rPr lang="en-US" altLang="ko-KR" dirty="0">
                <a:latin typeface="Times New Roman" panose="02020603050405020304" pitchFamily="18" charset="0"/>
                <a:cs typeface="Times New Roman" panose="02020603050405020304" pitchFamily="18" charset="0"/>
              </a:rPr>
              <a:t> Kim</a:t>
            </a:r>
          </a:p>
          <a:p>
            <a:pPr algn="r"/>
            <a:r>
              <a:rPr lang="en-US" altLang="ko-KR" dirty="0" err="1">
                <a:latin typeface="Times New Roman" panose="02020603050405020304" pitchFamily="18" charset="0"/>
                <a:cs typeface="Times New Roman" panose="02020603050405020304" pitchFamily="18" charset="0"/>
              </a:rPr>
              <a:t>OsiLab</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2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095625"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Image Classification</a:t>
            </a:r>
            <a:endParaRPr lang="ko-KR" altLang="en-US" sz="2400" dirty="0">
              <a:latin typeface="Times New Roman" panose="02020603050405020304" pitchFamily="18" charset="0"/>
              <a:cs typeface="Times New Roman" panose="02020603050405020304" pitchFamily="18" charset="0"/>
            </a:endParaRPr>
          </a:p>
        </p:txBody>
      </p:sp>
      <p:sp>
        <p:nvSpPr>
          <p:cNvPr id="10" name="직사각형 9"/>
          <p:cNvSpPr/>
          <p:nvPr/>
        </p:nvSpPr>
        <p:spPr>
          <a:xfrm>
            <a:off x="76200" y="720000"/>
            <a:ext cx="1281121" cy="769441"/>
          </a:xfrm>
          <a:prstGeom prst="rect">
            <a:avLst/>
          </a:prstGeom>
        </p:spPr>
        <p:txBody>
          <a:bodyPr wrap="none">
            <a:spAutoFit/>
          </a:bodyPr>
          <a:lstStyle/>
          <a:p>
            <a:pPr algn="ctr"/>
            <a:r>
              <a:rPr lang="en-US" altLang="ko-KR" sz="4400" dirty="0" smtClean="0">
                <a:latin typeface="Times New Roman" panose="02020603050405020304" pitchFamily="18" charset="0"/>
                <a:cs typeface="Times New Roman" panose="02020603050405020304" pitchFamily="18" charset="0"/>
              </a:rPr>
              <a:t>Intro</a:t>
            </a:r>
            <a:endParaRPr lang="ko-KR" altLang="en-US" sz="4400" dirty="0">
              <a:latin typeface="Times New Roman" panose="02020603050405020304" pitchFamily="18" charset="0"/>
              <a:cs typeface="Times New Roman" panose="02020603050405020304" pitchFamily="18" charset="0"/>
            </a:endParaRPr>
          </a:p>
        </p:txBody>
      </p:sp>
      <p:pic>
        <p:nvPicPr>
          <p:cNvPr id="7" name="Picture 8" descr="Image result for d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4465" y="2624941"/>
            <a:ext cx="1152254" cy="130204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정육면체 2"/>
          <p:cNvSpPr/>
          <p:nvPr/>
        </p:nvSpPr>
        <p:spPr>
          <a:xfrm>
            <a:off x="3702325" y="2624941"/>
            <a:ext cx="694592" cy="1456350"/>
          </a:xfrm>
          <a:prstGeom prst="cube">
            <a:avLst>
              <a:gd name="adj" fmla="val 76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정육면체 11"/>
          <p:cNvSpPr/>
          <p:nvPr/>
        </p:nvSpPr>
        <p:spPr>
          <a:xfrm>
            <a:off x="5083439" y="2624941"/>
            <a:ext cx="694592" cy="1456350"/>
          </a:xfrm>
          <a:prstGeom prst="cube">
            <a:avLst>
              <a:gd name="adj" fmla="val 76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정육면체 12"/>
          <p:cNvSpPr/>
          <p:nvPr/>
        </p:nvSpPr>
        <p:spPr>
          <a:xfrm>
            <a:off x="6464553" y="2624941"/>
            <a:ext cx="694592" cy="1456350"/>
          </a:xfrm>
          <a:prstGeom prst="cube">
            <a:avLst>
              <a:gd name="adj" fmla="val 76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정육면체 13"/>
          <p:cNvSpPr/>
          <p:nvPr/>
        </p:nvSpPr>
        <p:spPr>
          <a:xfrm>
            <a:off x="7845668" y="2624941"/>
            <a:ext cx="694592" cy="1456350"/>
          </a:xfrm>
          <a:prstGeom prst="cube">
            <a:avLst>
              <a:gd name="adj" fmla="val 76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모서리가 둥근 직사각형 3"/>
          <p:cNvSpPr/>
          <p:nvPr/>
        </p:nvSpPr>
        <p:spPr>
          <a:xfrm>
            <a:off x="9795331" y="2150548"/>
            <a:ext cx="272562" cy="2250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806694" y="4330169"/>
            <a:ext cx="2365131" cy="646331"/>
          </a:xfrm>
          <a:prstGeom prst="rect">
            <a:avLst/>
          </a:prstGeom>
          <a:noFill/>
        </p:spPr>
        <p:txBody>
          <a:bodyPr wrap="square" rtlCol="0">
            <a:spAutoFit/>
          </a:bodyPr>
          <a:lstStyle/>
          <a:p>
            <a:pPr algn="ctr"/>
            <a:r>
              <a:rPr lang="en-US" altLang="ko-KR" dirty="0" smtClean="0">
                <a:latin typeface="Times New Roman" panose="02020603050405020304" pitchFamily="18" charset="0"/>
                <a:cs typeface="Times New Roman" panose="02020603050405020304" pitchFamily="18" charset="0"/>
              </a:rPr>
              <a:t>Input</a:t>
            </a:r>
          </a:p>
          <a:p>
            <a:pPr algn="ctr"/>
            <a:r>
              <a:rPr lang="en-US" altLang="ko-KR" dirty="0" smtClean="0">
                <a:latin typeface="Times New Roman" panose="02020603050405020304" pitchFamily="18" charset="0"/>
                <a:cs typeface="Times New Roman" panose="02020603050405020304" pitchFamily="18" charset="0"/>
              </a:rPr>
              <a:t>Data Augmentation</a:t>
            </a:r>
            <a:endParaRPr lang="ko-KR" altLang="en-US" dirty="0">
              <a:latin typeface="Times New Roman" panose="02020603050405020304" pitchFamily="18" charset="0"/>
              <a:cs typeface="Times New Roman" panose="02020603050405020304" pitchFamily="18" charset="0"/>
            </a:endParaRPr>
          </a:p>
        </p:txBody>
      </p:sp>
      <p:sp>
        <p:nvSpPr>
          <p:cNvPr id="17" name="직사각형 16"/>
          <p:cNvSpPr/>
          <p:nvPr/>
        </p:nvSpPr>
        <p:spPr>
          <a:xfrm>
            <a:off x="4775767" y="1026139"/>
            <a:ext cx="2640466" cy="923330"/>
          </a:xfrm>
          <a:prstGeom prst="rect">
            <a:avLst/>
          </a:prstGeom>
        </p:spPr>
        <p:txBody>
          <a:bodyPr wrap="none">
            <a:spAutoFit/>
          </a:bodyPr>
          <a:lstStyle/>
          <a:p>
            <a:pPr algn="ctr"/>
            <a:r>
              <a:rPr lang="en-US" altLang="ko-KR" dirty="0" smtClean="0">
                <a:latin typeface="Times New Roman" panose="02020603050405020304" pitchFamily="18" charset="0"/>
                <a:cs typeface="Times New Roman" panose="02020603050405020304" pitchFamily="18" charset="0"/>
              </a:rPr>
              <a:t>Continuity</a:t>
            </a:r>
          </a:p>
          <a:p>
            <a:pPr algn="ctr"/>
            <a:r>
              <a:rPr lang="en-US" altLang="ko-KR" dirty="0" smtClean="0">
                <a:latin typeface="Times New Roman" panose="02020603050405020304" pitchFamily="18" charset="0"/>
                <a:cs typeface="Times New Roman" panose="02020603050405020304" pitchFamily="18" charset="0"/>
              </a:rPr>
              <a:t>Lipschitz of weight matrix</a:t>
            </a:r>
          </a:p>
          <a:p>
            <a:pPr algn="ctr"/>
            <a:r>
              <a:rPr lang="en-US" altLang="ko-KR" dirty="0" smtClean="0">
                <a:latin typeface="Times New Roman" panose="02020603050405020304" pitchFamily="18" charset="0"/>
                <a:cs typeface="Times New Roman" panose="02020603050405020304" pitchFamily="18" charset="0"/>
              </a:rPr>
              <a:t>Orthogonality</a:t>
            </a:r>
            <a:endParaRPr lang="ko-KR" altLang="en-US" dirty="0">
              <a:latin typeface="Times New Roman" panose="02020603050405020304" pitchFamily="18" charset="0"/>
              <a:cs typeface="Times New Roman" panose="02020603050405020304" pitchFamily="18" charset="0"/>
            </a:endParaRPr>
          </a:p>
        </p:txBody>
      </p:sp>
      <p:sp>
        <p:nvSpPr>
          <p:cNvPr id="18" name="직사각형 17"/>
          <p:cNvSpPr/>
          <p:nvPr/>
        </p:nvSpPr>
        <p:spPr>
          <a:xfrm>
            <a:off x="9143576" y="4704229"/>
            <a:ext cx="1576072" cy="646331"/>
          </a:xfrm>
          <a:prstGeom prst="rect">
            <a:avLst/>
          </a:prstGeom>
        </p:spPr>
        <p:txBody>
          <a:bodyPr wrap="none">
            <a:spAutoFit/>
          </a:bodyPr>
          <a:lstStyle/>
          <a:p>
            <a:pPr algn="ctr"/>
            <a:r>
              <a:rPr lang="en-US" altLang="ko-KR" dirty="0" smtClean="0">
                <a:latin typeface="Times New Roman" panose="02020603050405020304" pitchFamily="18" charset="0"/>
                <a:cs typeface="Times New Roman" panose="02020603050405020304" pitchFamily="18" charset="0"/>
              </a:rPr>
              <a:t>Output</a:t>
            </a:r>
          </a:p>
          <a:p>
            <a:pPr algn="ctr"/>
            <a:r>
              <a:rPr lang="en-US" altLang="ko-KR" dirty="0" smtClean="0">
                <a:latin typeface="Times New Roman" panose="02020603050405020304" pitchFamily="18" charset="0"/>
                <a:cs typeface="Times New Roman" panose="02020603050405020304" pitchFamily="18" charset="0"/>
              </a:rPr>
              <a:t>One-hot vector</a:t>
            </a:r>
            <a:endParaRPr lang="ko-KR" altLang="en-US" dirty="0"/>
          </a:p>
        </p:txBody>
      </p:sp>
      <p:sp>
        <p:nvSpPr>
          <p:cNvPr id="19" name="직사각형 18"/>
          <p:cNvSpPr/>
          <p:nvPr/>
        </p:nvSpPr>
        <p:spPr>
          <a:xfrm>
            <a:off x="4322117" y="5504448"/>
            <a:ext cx="3547766" cy="461665"/>
          </a:xfrm>
          <a:prstGeom prst="rect">
            <a:avLst/>
          </a:prstGeom>
        </p:spPr>
        <p:txBody>
          <a:bodyPr wrap="none">
            <a:spAutoFit/>
          </a:bodyPr>
          <a:lstStyle/>
          <a:p>
            <a:r>
              <a:rPr lang="en-US" altLang="ko-KR" sz="2400" dirty="0" smtClean="0">
                <a:latin typeface="Times New Roman" panose="02020603050405020304" pitchFamily="18" charset="0"/>
                <a:cs typeface="Times New Roman" panose="02020603050405020304" pitchFamily="18" charset="0"/>
              </a:rPr>
              <a:t>There are three main issues</a:t>
            </a:r>
            <a:endParaRPr lang="ko-KR" altLang="en-US" sz="2400" dirty="0"/>
          </a:p>
        </p:txBody>
      </p:sp>
    </p:spTree>
    <p:extLst>
      <p:ext uri="{BB962C8B-B14F-4D97-AF65-F5344CB8AC3E}">
        <p14:creationId xmlns:p14="http://schemas.microsoft.com/office/powerpoint/2010/main" val="3616681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095625"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Image Classification</a:t>
            </a:r>
            <a:endParaRPr lang="ko-KR" altLang="en-US" sz="2400" dirty="0">
              <a:latin typeface="Times New Roman" panose="02020603050405020304" pitchFamily="18" charset="0"/>
              <a:cs typeface="Times New Roman" panose="02020603050405020304" pitchFamily="18" charset="0"/>
            </a:endParaRPr>
          </a:p>
        </p:txBody>
      </p:sp>
      <p:sp>
        <p:nvSpPr>
          <p:cNvPr id="11" name="직사각형 10"/>
          <p:cNvSpPr/>
          <p:nvPr/>
        </p:nvSpPr>
        <p:spPr>
          <a:xfrm>
            <a:off x="76199" y="943629"/>
            <a:ext cx="11905891" cy="4555093"/>
          </a:xfrm>
          <a:prstGeom prst="rect">
            <a:avLst/>
          </a:prstGeom>
        </p:spPr>
        <p:txBody>
          <a:bodyPr wrap="square">
            <a:spAutoFit/>
          </a:bodyPr>
          <a:lstStyle/>
          <a:p>
            <a:r>
              <a:rPr lang="en-US" altLang="ko-KR" sz="1600" dirty="0">
                <a:latin typeface="Times New Roman" panose="02020603050405020304" pitchFamily="18" charset="0"/>
                <a:cs typeface="Times New Roman" panose="02020603050405020304" pitchFamily="18" charset="0"/>
              </a:rPr>
              <a:t>Then, which part we should focus?</a:t>
            </a:r>
          </a:p>
          <a:p>
            <a:endParaRPr lang="en-US" altLang="ko-KR" sz="1600" dirty="0">
              <a:latin typeface="Times New Roman" panose="02020603050405020304" pitchFamily="18" charset="0"/>
              <a:cs typeface="Times New Roman" panose="02020603050405020304" pitchFamily="18" charset="0"/>
            </a:endParaRPr>
          </a:p>
          <a:p>
            <a:r>
              <a:rPr lang="en-US" altLang="ko-KR" sz="1600" b="1" dirty="0">
                <a:solidFill>
                  <a:schemeClr val="accent5"/>
                </a:solidFill>
                <a:latin typeface="Times New Roman" panose="02020603050405020304" pitchFamily="18" charset="0"/>
                <a:cs typeface="Times New Roman" panose="02020603050405020304" pitchFamily="18" charset="0"/>
              </a:rPr>
              <a:t>Viewpoint variation</a:t>
            </a:r>
            <a:r>
              <a:rPr lang="en-US" altLang="ko-KR" sz="1600" dirty="0">
                <a:solidFill>
                  <a:schemeClr val="accent5"/>
                </a:solidFill>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 A single instance of an object can be oriented in many ways with respect to the camera.</a:t>
            </a:r>
          </a:p>
          <a:p>
            <a:r>
              <a:rPr lang="en-US" altLang="ko-KR" sz="1600" b="1" dirty="0">
                <a:solidFill>
                  <a:schemeClr val="accent5"/>
                </a:solidFill>
                <a:latin typeface="Times New Roman" panose="02020603050405020304" pitchFamily="18" charset="0"/>
                <a:cs typeface="Times New Roman" panose="02020603050405020304" pitchFamily="18" charset="0"/>
              </a:rPr>
              <a:t>Scale variation</a:t>
            </a:r>
            <a:r>
              <a:rPr lang="en-US" altLang="ko-KR" sz="1600" dirty="0">
                <a:solidFill>
                  <a:schemeClr val="accent5"/>
                </a:solidFill>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 Visual classes often exhibit variation in their size (size in the real world, not only in terms of their extent in the image).</a:t>
            </a:r>
          </a:p>
          <a:p>
            <a:r>
              <a:rPr lang="en-US" altLang="ko-KR" sz="1600" b="1" dirty="0">
                <a:solidFill>
                  <a:schemeClr val="accent5"/>
                </a:solidFill>
                <a:latin typeface="Times New Roman" panose="02020603050405020304" pitchFamily="18" charset="0"/>
                <a:cs typeface="Times New Roman" panose="02020603050405020304" pitchFamily="18" charset="0"/>
              </a:rPr>
              <a:t>Deformation</a:t>
            </a:r>
            <a:r>
              <a:rPr lang="en-US" altLang="ko-KR" sz="1600" dirty="0">
                <a:latin typeface="Times New Roman" panose="02020603050405020304" pitchFamily="18" charset="0"/>
                <a:cs typeface="Times New Roman" panose="02020603050405020304" pitchFamily="18" charset="0"/>
              </a:rPr>
              <a:t> : Many objects of interest are not rigid bodies and can be deformed in extreme ways.</a:t>
            </a:r>
          </a:p>
          <a:p>
            <a:r>
              <a:rPr lang="en-US" altLang="ko-KR" sz="1600" b="1" dirty="0">
                <a:solidFill>
                  <a:schemeClr val="accent5"/>
                </a:solidFill>
                <a:latin typeface="Times New Roman" panose="02020603050405020304" pitchFamily="18" charset="0"/>
                <a:cs typeface="Times New Roman" panose="02020603050405020304" pitchFamily="18" charset="0"/>
              </a:rPr>
              <a:t>Occlusion</a:t>
            </a:r>
            <a:r>
              <a:rPr lang="en-US" altLang="ko-KR" sz="1600" dirty="0">
                <a:latin typeface="Times New Roman" panose="02020603050405020304" pitchFamily="18" charset="0"/>
                <a:cs typeface="Times New Roman" panose="02020603050405020304" pitchFamily="18" charset="0"/>
              </a:rPr>
              <a:t> : The objects of interest can be occluded. Sometimes only a small portion of an object (as little as few pixels) could be visible.</a:t>
            </a:r>
          </a:p>
          <a:p>
            <a:r>
              <a:rPr lang="en-US" altLang="ko-KR" sz="1600" b="1" dirty="0">
                <a:solidFill>
                  <a:schemeClr val="accent5"/>
                </a:solidFill>
                <a:latin typeface="Times New Roman" panose="02020603050405020304" pitchFamily="18" charset="0"/>
                <a:cs typeface="Times New Roman" panose="02020603050405020304" pitchFamily="18" charset="0"/>
              </a:rPr>
              <a:t>Illumination</a:t>
            </a:r>
            <a:r>
              <a:rPr lang="en-US" altLang="ko-KR" sz="1600" dirty="0">
                <a:latin typeface="Times New Roman" panose="02020603050405020304" pitchFamily="18" charset="0"/>
                <a:cs typeface="Times New Roman" panose="02020603050405020304" pitchFamily="18" charset="0"/>
              </a:rPr>
              <a:t> </a:t>
            </a:r>
            <a:r>
              <a:rPr lang="en-US" altLang="ko-KR" sz="1600" b="1" dirty="0">
                <a:solidFill>
                  <a:schemeClr val="accent5"/>
                </a:solidFill>
                <a:latin typeface="Times New Roman" panose="02020603050405020304" pitchFamily="18" charset="0"/>
                <a:cs typeface="Times New Roman" panose="02020603050405020304" pitchFamily="18" charset="0"/>
              </a:rPr>
              <a:t>conditions</a:t>
            </a:r>
            <a:r>
              <a:rPr lang="en-US" altLang="ko-KR" sz="1600" dirty="0">
                <a:latin typeface="Times New Roman" panose="02020603050405020304" pitchFamily="18" charset="0"/>
                <a:cs typeface="Times New Roman" panose="02020603050405020304" pitchFamily="18" charset="0"/>
              </a:rPr>
              <a:t> : The effects of illumination are drastic on the pixel level.</a:t>
            </a:r>
          </a:p>
          <a:p>
            <a:r>
              <a:rPr lang="en-US" altLang="ko-KR" sz="1600" b="1" dirty="0">
                <a:solidFill>
                  <a:schemeClr val="accent5"/>
                </a:solidFill>
                <a:latin typeface="Times New Roman" panose="02020603050405020304" pitchFamily="18" charset="0"/>
                <a:cs typeface="Times New Roman" panose="02020603050405020304" pitchFamily="18" charset="0"/>
              </a:rPr>
              <a:t>Background</a:t>
            </a:r>
            <a:r>
              <a:rPr lang="en-US" altLang="ko-KR" sz="1600" dirty="0">
                <a:latin typeface="Times New Roman" panose="02020603050405020304" pitchFamily="18" charset="0"/>
                <a:cs typeface="Times New Roman" panose="02020603050405020304" pitchFamily="18" charset="0"/>
              </a:rPr>
              <a:t> </a:t>
            </a:r>
            <a:r>
              <a:rPr lang="en-US" altLang="ko-KR" sz="1600" b="1" dirty="0">
                <a:solidFill>
                  <a:schemeClr val="accent5"/>
                </a:solidFill>
                <a:latin typeface="Times New Roman" panose="02020603050405020304" pitchFamily="18" charset="0"/>
                <a:cs typeface="Times New Roman" panose="02020603050405020304" pitchFamily="18" charset="0"/>
              </a:rPr>
              <a:t>clutter</a:t>
            </a:r>
            <a:r>
              <a:rPr lang="en-US" altLang="ko-KR" sz="1600" dirty="0">
                <a:latin typeface="Times New Roman" panose="02020603050405020304" pitchFamily="18" charset="0"/>
                <a:cs typeface="Times New Roman" panose="02020603050405020304" pitchFamily="18" charset="0"/>
              </a:rPr>
              <a:t> : The objects of interest may blend into their environment, making them hard to identify.</a:t>
            </a:r>
          </a:p>
          <a:p>
            <a:r>
              <a:rPr lang="en-US" altLang="ko-KR" sz="1600" b="1" dirty="0">
                <a:solidFill>
                  <a:schemeClr val="accent5"/>
                </a:solidFill>
                <a:latin typeface="Times New Roman" panose="02020603050405020304" pitchFamily="18" charset="0"/>
                <a:cs typeface="Times New Roman" panose="02020603050405020304" pitchFamily="18" charset="0"/>
              </a:rPr>
              <a:t>Intra-class</a:t>
            </a:r>
            <a:r>
              <a:rPr lang="en-US" altLang="ko-KR" sz="1600" dirty="0">
                <a:latin typeface="Times New Roman" panose="02020603050405020304" pitchFamily="18" charset="0"/>
                <a:cs typeface="Times New Roman" panose="02020603050405020304" pitchFamily="18" charset="0"/>
              </a:rPr>
              <a:t> </a:t>
            </a:r>
            <a:r>
              <a:rPr lang="en-US" altLang="ko-KR" sz="1600" b="1" dirty="0">
                <a:solidFill>
                  <a:schemeClr val="accent5"/>
                </a:solidFill>
                <a:latin typeface="Times New Roman" panose="02020603050405020304" pitchFamily="18" charset="0"/>
                <a:cs typeface="Times New Roman" panose="02020603050405020304" pitchFamily="18" charset="0"/>
              </a:rPr>
              <a:t>variation</a:t>
            </a:r>
            <a:r>
              <a:rPr lang="en-US" altLang="ko-KR" sz="1600" dirty="0">
                <a:latin typeface="Times New Roman" panose="02020603050405020304" pitchFamily="18" charset="0"/>
                <a:cs typeface="Times New Roman" panose="02020603050405020304" pitchFamily="18" charset="0"/>
              </a:rPr>
              <a:t> : The classes of interest can often be relatively broad, such as chair. There are many different types of these objects, each with their own appearance.</a:t>
            </a:r>
          </a:p>
          <a:p>
            <a:endParaRPr lang="en-US" altLang="ko-KR" sz="1600" dirty="0">
              <a:latin typeface="Times New Roman" panose="02020603050405020304" pitchFamily="18" charset="0"/>
              <a:cs typeface="Times New Roman" panose="02020603050405020304" pitchFamily="18" charset="0"/>
            </a:endParaRPr>
          </a:p>
          <a:p>
            <a:endParaRPr lang="en-US" altLang="ko-KR" sz="1600" dirty="0">
              <a:latin typeface="Times New Roman" panose="02020603050405020304" pitchFamily="18" charset="0"/>
              <a:cs typeface="Times New Roman" panose="02020603050405020304" pitchFamily="18" charset="0"/>
            </a:endParaRPr>
          </a:p>
          <a:p>
            <a:pPr marL="342900" indent="-342900">
              <a:buAutoNum type="arabicPeriod"/>
            </a:pPr>
            <a:r>
              <a:rPr lang="ko-KR" altLang="en-US" sz="1400" dirty="0">
                <a:latin typeface="Times New Roman" panose="02020603050405020304" pitchFamily="18" charset="0"/>
                <a:cs typeface="Times New Roman" panose="02020603050405020304" pitchFamily="18" charset="0"/>
              </a:rPr>
              <a:t>물체가 찍힌 구도</a:t>
            </a:r>
            <a:endParaRPr lang="en-US" altLang="ko-KR" sz="1400" dirty="0">
              <a:latin typeface="Times New Roman" panose="02020603050405020304" pitchFamily="18" charset="0"/>
              <a:cs typeface="Times New Roman" panose="02020603050405020304" pitchFamily="18" charset="0"/>
            </a:endParaRPr>
          </a:p>
          <a:p>
            <a:pPr marL="342900" indent="-342900">
              <a:buAutoNum type="arabicPeriod"/>
            </a:pPr>
            <a:r>
              <a:rPr lang="ko-KR" altLang="en-US" sz="1400" dirty="0">
                <a:latin typeface="Times New Roman" panose="02020603050405020304" pitchFamily="18" charset="0"/>
                <a:cs typeface="Times New Roman" panose="02020603050405020304" pitchFamily="18" charset="0"/>
              </a:rPr>
              <a:t>이미지 크기</a:t>
            </a:r>
            <a:endParaRPr lang="en-US" altLang="ko-KR" sz="1400" dirty="0">
              <a:latin typeface="Times New Roman" panose="02020603050405020304" pitchFamily="18" charset="0"/>
              <a:cs typeface="Times New Roman" panose="02020603050405020304" pitchFamily="18" charset="0"/>
            </a:endParaRPr>
          </a:p>
          <a:p>
            <a:pPr marL="342900" indent="-342900">
              <a:buAutoNum type="arabicPeriod"/>
            </a:pPr>
            <a:r>
              <a:rPr lang="ko-KR" altLang="en-US" sz="1400" dirty="0">
                <a:latin typeface="Times New Roman" panose="02020603050405020304" pitchFamily="18" charset="0"/>
                <a:cs typeface="Times New Roman" panose="02020603050405020304" pitchFamily="18" charset="0"/>
              </a:rPr>
              <a:t>물체 모양이</a:t>
            </a:r>
            <a:r>
              <a:rPr lang="en-US" altLang="ko-KR" sz="1400" dirty="0">
                <a:latin typeface="Times New Roman" panose="02020603050405020304" pitchFamily="18" charset="0"/>
                <a:cs typeface="Times New Roman" panose="02020603050405020304" pitchFamily="18" charset="0"/>
              </a:rPr>
              <a:t>??</a:t>
            </a:r>
          </a:p>
          <a:p>
            <a:pPr marL="342900" indent="-342900">
              <a:buAutoNum type="arabicPeriod"/>
            </a:pPr>
            <a:r>
              <a:rPr lang="ko-KR" altLang="en-US" sz="1400" dirty="0">
                <a:latin typeface="Times New Roman" panose="02020603050405020304" pitchFamily="18" charset="0"/>
                <a:cs typeface="Times New Roman" panose="02020603050405020304" pitchFamily="18" charset="0"/>
              </a:rPr>
              <a:t>일부만 나온 경우</a:t>
            </a:r>
            <a:endParaRPr lang="en-US" altLang="ko-KR" sz="1400" dirty="0">
              <a:latin typeface="Times New Roman" panose="02020603050405020304" pitchFamily="18" charset="0"/>
              <a:cs typeface="Times New Roman" panose="02020603050405020304" pitchFamily="18" charset="0"/>
            </a:endParaRPr>
          </a:p>
          <a:p>
            <a:pPr marL="342900" indent="-342900">
              <a:buAutoNum type="arabicPeriod"/>
            </a:pPr>
            <a:r>
              <a:rPr lang="ko-KR" altLang="en-US" sz="1400" dirty="0">
                <a:latin typeface="Times New Roman" panose="02020603050405020304" pitchFamily="18" charset="0"/>
                <a:cs typeface="Times New Roman" panose="02020603050405020304" pitchFamily="18" charset="0"/>
              </a:rPr>
              <a:t>조명 효과</a:t>
            </a:r>
            <a:endParaRPr lang="en-US" altLang="ko-KR" sz="1400" dirty="0">
              <a:latin typeface="Times New Roman" panose="02020603050405020304" pitchFamily="18" charset="0"/>
              <a:cs typeface="Times New Roman" panose="02020603050405020304" pitchFamily="18" charset="0"/>
            </a:endParaRPr>
          </a:p>
          <a:p>
            <a:pPr marL="342900" indent="-342900">
              <a:buAutoNum type="arabicPeriod"/>
            </a:pPr>
            <a:r>
              <a:rPr lang="ko-KR" altLang="en-US" sz="1400" dirty="0" err="1">
                <a:latin typeface="Times New Roman" panose="02020603050405020304" pitchFamily="18" charset="0"/>
                <a:cs typeface="Times New Roman" panose="02020603050405020304" pitchFamily="18" charset="0"/>
              </a:rPr>
              <a:t>배경이랑</a:t>
            </a:r>
            <a:r>
              <a:rPr lang="ko-KR" altLang="en-US" sz="1400" dirty="0">
                <a:latin typeface="Times New Roman" panose="02020603050405020304" pitchFamily="18" charset="0"/>
                <a:cs typeface="Times New Roman" panose="02020603050405020304" pitchFamily="18" charset="0"/>
              </a:rPr>
              <a:t> 비슷하게 생긴</a:t>
            </a:r>
            <a:r>
              <a:rPr lang="en-US" altLang="ko-KR" sz="1400" dirty="0">
                <a:latin typeface="Times New Roman" panose="02020603050405020304" pitchFamily="18" charset="0"/>
                <a:cs typeface="Times New Roman" panose="02020603050405020304" pitchFamily="18" charset="0"/>
              </a:rPr>
              <a:t>…</a:t>
            </a:r>
          </a:p>
          <a:p>
            <a:pPr marL="342900" indent="-342900">
              <a:buAutoNum type="arabicPeriod"/>
            </a:pPr>
            <a:r>
              <a:rPr lang="ko-KR" altLang="en-US" sz="1400" dirty="0">
                <a:latin typeface="Times New Roman" panose="02020603050405020304" pitchFamily="18" charset="0"/>
                <a:cs typeface="Times New Roman" panose="02020603050405020304" pitchFamily="18" charset="0"/>
              </a:rPr>
              <a:t>범주가 넓은 경우</a:t>
            </a:r>
          </a:p>
        </p:txBody>
      </p:sp>
      <p:pic>
        <p:nvPicPr>
          <p:cNvPr id="3" name="그림 2"/>
          <p:cNvPicPr>
            <a:picLocks noChangeAspect="1"/>
          </p:cNvPicPr>
          <p:nvPr/>
        </p:nvPicPr>
        <p:blipFill>
          <a:blip r:embed="rId2"/>
          <a:stretch>
            <a:fillRect/>
          </a:stretch>
        </p:blipFill>
        <p:spPr>
          <a:xfrm>
            <a:off x="4442604" y="3410093"/>
            <a:ext cx="6841286" cy="2571786"/>
          </a:xfrm>
          <a:prstGeom prst="rect">
            <a:avLst/>
          </a:prstGeom>
        </p:spPr>
      </p:pic>
    </p:spTree>
    <p:extLst>
      <p:ext uri="{BB962C8B-B14F-4D97-AF65-F5344CB8AC3E}">
        <p14:creationId xmlns:p14="http://schemas.microsoft.com/office/powerpoint/2010/main" val="145227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data augmentation</a:t>
            </a:r>
          </a:p>
        </p:txBody>
      </p:sp>
      <p:sp>
        <p:nvSpPr>
          <p:cNvPr id="11" name="직사각형 10"/>
          <p:cNvSpPr/>
          <p:nvPr/>
        </p:nvSpPr>
        <p:spPr>
          <a:xfrm>
            <a:off x="76199" y="943629"/>
            <a:ext cx="11905891" cy="3570208"/>
          </a:xfrm>
          <a:prstGeom prst="rect">
            <a:avLst/>
          </a:prstGeom>
        </p:spPr>
        <p:txBody>
          <a:bodyPr wrap="square">
            <a:spAutoFit/>
          </a:bodyPr>
          <a:lstStyle/>
          <a:p>
            <a:r>
              <a:rPr lang="en-US" altLang="ko-KR" sz="1600" dirty="0" smtClean="0">
                <a:latin typeface="Times New Roman" panose="02020603050405020304" pitchFamily="18" charset="0"/>
                <a:cs typeface="Times New Roman" panose="02020603050405020304" pitchFamily="18" charset="0"/>
              </a:rPr>
              <a:t>Task </a:t>
            </a:r>
            <a:r>
              <a:rPr lang="en-US" altLang="ko-KR" sz="1600" dirty="0">
                <a:latin typeface="Times New Roman" panose="02020603050405020304" pitchFamily="18" charset="0"/>
                <a:cs typeface="Times New Roman" panose="02020603050405020304" pitchFamily="18" charset="0"/>
              </a:rPr>
              <a:t>:  required to achieve 80% top-1 accuracy on the </a:t>
            </a:r>
            <a:r>
              <a:rPr lang="en-US" altLang="ko-KR" sz="1600" dirty="0" smtClean="0">
                <a:latin typeface="Times New Roman" panose="02020603050405020304" pitchFamily="18" charset="0"/>
                <a:cs typeface="Times New Roman" panose="02020603050405020304" pitchFamily="18" charset="0"/>
              </a:rPr>
              <a:t>CIFAR100 test </a:t>
            </a:r>
            <a:r>
              <a:rPr lang="en-US" altLang="ko-KR" sz="1600" dirty="0">
                <a:latin typeface="Times New Roman" panose="02020603050405020304" pitchFamily="18" charset="0"/>
                <a:cs typeface="Times New Roman" panose="02020603050405020304" pitchFamily="18" charset="0"/>
              </a:rPr>
              <a:t>set.</a:t>
            </a:r>
            <a:endParaRPr lang="en-US" altLang="ko-KR" sz="1600" dirty="0" smtClean="0">
              <a:latin typeface="Times New Roman" panose="02020603050405020304" pitchFamily="18" charset="0"/>
              <a:cs typeface="Times New Roman" panose="02020603050405020304" pitchFamily="18" charset="0"/>
            </a:endParaRPr>
          </a:p>
          <a:p>
            <a:endParaRPr lang="en-US" altLang="ko-KR" sz="1600" dirty="0" smtClean="0">
              <a:latin typeface="Times New Roman" panose="02020603050405020304" pitchFamily="18" charset="0"/>
              <a:cs typeface="Times New Roman" panose="02020603050405020304" pitchFamily="18" charset="0"/>
            </a:endParaRPr>
          </a:p>
          <a:p>
            <a:endParaRPr lang="en-US" altLang="ko-KR" sz="1600" dirty="0" smtClean="0">
              <a:latin typeface="Times New Roman" panose="02020603050405020304" pitchFamily="18" charset="0"/>
              <a:cs typeface="Times New Roman" panose="02020603050405020304" pitchFamily="18" charset="0"/>
            </a:endParaRPr>
          </a:p>
          <a:p>
            <a:r>
              <a:rPr lang="en-US" altLang="ko-KR" sz="1600" dirty="0" smtClean="0">
                <a:latin typeface="Times New Roman" panose="02020603050405020304" pitchFamily="18" charset="0"/>
                <a:cs typeface="Times New Roman" panose="02020603050405020304" pitchFamily="18" charset="0"/>
              </a:rPr>
              <a:t>Description</a:t>
            </a:r>
          </a:p>
          <a:p>
            <a:r>
              <a:rPr lang="en-US" altLang="ko-KR" sz="1600" dirty="0" smtClean="0">
                <a:latin typeface="Times New Roman" panose="02020603050405020304" pitchFamily="18" charset="0"/>
                <a:cs typeface="Times New Roman" panose="02020603050405020304" pitchFamily="18" charset="0"/>
              </a:rPr>
              <a:t>CIFAR100 dataset is a bit different with others such CIFAR10 or ImageNet.</a:t>
            </a:r>
          </a:p>
          <a:p>
            <a:endParaRPr lang="en-US" altLang="ko-KR" sz="1600" dirty="0" smtClean="0">
              <a:latin typeface="Times New Roman" panose="02020603050405020304" pitchFamily="18" charset="0"/>
              <a:cs typeface="Times New Roman" panose="02020603050405020304" pitchFamily="18" charset="0"/>
            </a:endParaRPr>
          </a:p>
          <a:p>
            <a:endParaRPr lang="en-US" altLang="ko-KR" sz="1600" dirty="0">
              <a:latin typeface="Times New Roman" panose="02020603050405020304" pitchFamily="18" charset="0"/>
              <a:cs typeface="Times New Roman" panose="02020603050405020304" pitchFamily="18" charset="0"/>
            </a:endParaRPr>
          </a:p>
          <a:p>
            <a:r>
              <a:rPr lang="en-US" altLang="ko-KR" sz="1600" dirty="0" smtClean="0">
                <a:latin typeface="Times New Roman" panose="02020603050405020304" pitchFamily="18" charset="0"/>
                <a:cs typeface="Times New Roman" panose="02020603050405020304" pitchFamily="18" charset="0"/>
              </a:rPr>
              <a:t>Composition</a:t>
            </a:r>
            <a:endParaRPr lang="en-US" altLang="ko-KR" sz="1600" dirty="0">
              <a:latin typeface="Times New Roman" panose="02020603050405020304" pitchFamily="18" charset="0"/>
              <a:cs typeface="Times New Roman" panose="02020603050405020304" pitchFamily="18" charset="0"/>
            </a:endParaRPr>
          </a:p>
          <a:p>
            <a:pPr marL="285750" indent="-285750">
              <a:buFontTx/>
              <a:buChar char="-"/>
            </a:pPr>
            <a:r>
              <a:rPr lang="en-US" altLang="ko-KR" sz="1400" dirty="0" smtClean="0">
                <a:latin typeface="Times New Roman" panose="02020603050405020304" pitchFamily="18" charset="0"/>
                <a:cs typeface="Times New Roman" panose="02020603050405020304" pitchFamily="18" charset="0"/>
              </a:rPr>
              <a:t>Training </a:t>
            </a:r>
            <a:r>
              <a:rPr lang="en-US" altLang="ko-KR" sz="1400" dirty="0">
                <a:latin typeface="Times New Roman" panose="02020603050405020304" pitchFamily="18" charset="0"/>
                <a:cs typeface="Times New Roman" panose="02020603050405020304" pitchFamily="18" charset="0"/>
              </a:rPr>
              <a:t>dataset: 50,000 (each class has 500 </a:t>
            </a:r>
            <a:r>
              <a:rPr lang="en-US" altLang="ko-KR" sz="1400" dirty="0" smtClean="0">
                <a:latin typeface="Times New Roman" panose="02020603050405020304" pitchFamily="18" charset="0"/>
                <a:cs typeface="Times New Roman" panose="02020603050405020304" pitchFamily="18" charset="0"/>
              </a:rPr>
              <a:t>images)</a:t>
            </a:r>
          </a:p>
          <a:p>
            <a:pPr marL="285750" indent="-285750">
              <a:buFontTx/>
              <a:buChar char="-"/>
            </a:pPr>
            <a:r>
              <a:rPr lang="en-US" altLang="ko-KR" sz="1400" dirty="0" smtClean="0">
                <a:latin typeface="Times New Roman" panose="02020603050405020304" pitchFamily="18" charset="0"/>
                <a:cs typeface="Times New Roman" panose="02020603050405020304" pitchFamily="18" charset="0"/>
              </a:rPr>
              <a:t>Test </a:t>
            </a:r>
            <a:r>
              <a:rPr lang="en-US" altLang="ko-KR" sz="1400" dirty="0">
                <a:latin typeface="Times New Roman" panose="02020603050405020304" pitchFamily="18" charset="0"/>
                <a:cs typeface="Times New Roman" panose="02020603050405020304" pitchFamily="18" charset="0"/>
              </a:rPr>
              <a:t>dataset: </a:t>
            </a:r>
            <a:r>
              <a:rPr lang="en-US" altLang="ko-KR" sz="1400" dirty="0" smtClean="0">
                <a:latin typeface="Times New Roman" panose="02020603050405020304" pitchFamily="18" charset="0"/>
                <a:cs typeface="Times New Roman" panose="02020603050405020304" pitchFamily="18" charset="0"/>
              </a:rPr>
              <a:t>10,000</a:t>
            </a:r>
          </a:p>
          <a:p>
            <a:pPr marL="285750" indent="-285750">
              <a:buFontTx/>
              <a:buChar char="-"/>
            </a:pPr>
            <a:r>
              <a:rPr lang="en-US" altLang="ko-KR" sz="1400" dirty="0" smtClean="0">
                <a:latin typeface="Times New Roman" panose="02020603050405020304" pitchFamily="18" charset="0"/>
                <a:cs typeface="Times New Roman" panose="02020603050405020304" pitchFamily="18" charset="0"/>
              </a:rPr>
              <a:t>Number </a:t>
            </a:r>
            <a:r>
              <a:rPr lang="en-US" altLang="ko-KR" sz="1400" dirty="0">
                <a:latin typeface="Times New Roman" panose="02020603050405020304" pitchFamily="18" charset="0"/>
                <a:cs typeface="Times New Roman" panose="02020603050405020304" pitchFamily="18" charset="0"/>
              </a:rPr>
              <a:t>of classes: </a:t>
            </a:r>
            <a:r>
              <a:rPr lang="en-US" altLang="ko-KR" sz="1400" dirty="0" smtClean="0">
                <a:latin typeface="Times New Roman" panose="02020603050405020304" pitchFamily="18" charset="0"/>
                <a:cs typeface="Times New Roman" panose="02020603050405020304" pitchFamily="18" charset="0"/>
              </a:rPr>
              <a:t>100</a:t>
            </a:r>
          </a:p>
          <a:p>
            <a:pPr marL="285750" indent="-285750">
              <a:buFontTx/>
              <a:buChar char="-"/>
            </a:pPr>
            <a:r>
              <a:rPr lang="en-US" altLang="ko-KR" sz="1400" dirty="0" smtClean="0">
                <a:latin typeface="Times New Roman" panose="02020603050405020304" pitchFamily="18" charset="0"/>
                <a:cs typeface="Times New Roman" panose="02020603050405020304" pitchFamily="18" charset="0"/>
              </a:rPr>
              <a:t>Image </a:t>
            </a:r>
            <a:r>
              <a:rPr lang="en-US" altLang="ko-KR" sz="1400" dirty="0">
                <a:latin typeface="Times New Roman" panose="02020603050405020304" pitchFamily="18" charset="0"/>
                <a:cs typeface="Times New Roman" panose="02020603050405020304" pitchFamily="18" charset="0"/>
              </a:rPr>
              <a:t>size: 32 x 32 x 3 (3,072)</a:t>
            </a:r>
          </a:p>
          <a:p>
            <a:endParaRPr lang="en-US" altLang="ko-KR" sz="1400" dirty="0">
              <a:latin typeface="Times New Roman" panose="02020603050405020304" pitchFamily="18" charset="0"/>
              <a:cs typeface="Times New Roman" panose="02020603050405020304" pitchFamily="18" charset="0"/>
            </a:endParaRPr>
          </a:p>
          <a:p>
            <a:r>
              <a:rPr lang="en-US" altLang="ko-KR" sz="1400" dirty="0" smtClean="0">
                <a:latin typeface="Times New Roman" panose="02020603050405020304" pitchFamily="18" charset="0"/>
                <a:cs typeface="Times New Roman" panose="02020603050405020304" pitchFamily="18" charset="0"/>
              </a:rPr>
              <a:t>The number of images per each class is less than other datasets.</a:t>
            </a:r>
          </a:p>
          <a:p>
            <a:r>
              <a:rPr lang="en-US" altLang="ko-KR" sz="1400" dirty="0" smtClean="0">
                <a:latin typeface="Times New Roman" panose="02020603050405020304" pitchFamily="18" charset="0"/>
                <a:cs typeface="Times New Roman" panose="02020603050405020304" pitchFamily="18" charset="0"/>
              </a:rPr>
              <a:t>Namely, with data-driven approach, for especially CIFAR100, maybe one of the most important job is </a:t>
            </a:r>
            <a:r>
              <a:rPr lang="en-US" altLang="ko-KR" sz="1400" dirty="0" smtClean="0">
                <a:solidFill>
                  <a:srgbClr val="C00000"/>
                </a:solidFill>
                <a:latin typeface="Times New Roman" panose="02020603050405020304" pitchFamily="18" charset="0"/>
                <a:cs typeface="Times New Roman" panose="02020603050405020304" pitchFamily="18" charset="0"/>
              </a:rPr>
              <a:t>data augmentation.</a:t>
            </a:r>
            <a:endParaRPr lang="en-US" altLang="ko-KR" sz="1400" dirty="0">
              <a:solidFill>
                <a:srgbClr val="C00000"/>
              </a:solidFill>
              <a:latin typeface="Times New Roman" panose="02020603050405020304" pitchFamily="18" charset="0"/>
              <a:cs typeface="Times New Roman" panose="02020603050405020304" pitchFamily="18" charset="0"/>
            </a:endParaRPr>
          </a:p>
        </p:txBody>
      </p:sp>
      <p:graphicFrame>
        <p:nvGraphicFramePr>
          <p:cNvPr id="3" name="표 2"/>
          <p:cNvGraphicFramePr>
            <a:graphicFrameLocks noGrp="1"/>
          </p:cNvGraphicFramePr>
          <p:nvPr>
            <p:extLst>
              <p:ext uri="{D42A27DB-BD31-4B8C-83A1-F6EECF244321}">
                <p14:modId xmlns:p14="http://schemas.microsoft.com/office/powerpoint/2010/main" val="4213618189"/>
              </p:ext>
            </p:extLst>
          </p:nvPr>
        </p:nvGraphicFramePr>
        <p:xfrm>
          <a:off x="2821241" y="4859718"/>
          <a:ext cx="6415806" cy="914400"/>
        </p:xfrm>
        <a:graphic>
          <a:graphicData uri="http://schemas.openxmlformats.org/drawingml/2006/table">
            <a:tbl>
              <a:tblPr firstRow="1" bandRow="1">
                <a:tableStyleId>{5C22544A-7EE6-4342-B048-85BDC9FD1C3A}</a:tableStyleId>
              </a:tblPr>
              <a:tblGrid>
                <a:gridCol w="2138602">
                  <a:extLst>
                    <a:ext uri="{9D8B030D-6E8A-4147-A177-3AD203B41FA5}">
                      <a16:colId xmlns:a16="http://schemas.microsoft.com/office/drawing/2014/main" val="1130508174"/>
                    </a:ext>
                  </a:extLst>
                </a:gridCol>
                <a:gridCol w="2138602">
                  <a:extLst>
                    <a:ext uri="{9D8B030D-6E8A-4147-A177-3AD203B41FA5}">
                      <a16:colId xmlns:a16="http://schemas.microsoft.com/office/drawing/2014/main" val="3017177493"/>
                    </a:ext>
                  </a:extLst>
                </a:gridCol>
                <a:gridCol w="2138602">
                  <a:extLst>
                    <a:ext uri="{9D8B030D-6E8A-4147-A177-3AD203B41FA5}">
                      <a16:colId xmlns:a16="http://schemas.microsoft.com/office/drawing/2014/main" val="1510729736"/>
                    </a:ext>
                  </a:extLst>
                </a:gridCol>
              </a:tblGrid>
              <a:tr h="278418">
                <a:tc>
                  <a:txBody>
                    <a:bodyPr/>
                    <a:lstStyle/>
                    <a:p>
                      <a:pPr algn="ctr" latinLnBrk="1"/>
                      <a:r>
                        <a:rPr lang="en-US" altLang="ko-KR" sz="1600" dirty="0">
                          <a:latin typeface="Times New Roman" panose="02020603050405020304" pitchFamily="18" charset="0"/>
                          <a:cs typeface="Times New Roman" panose="02020603050405020304" pitchFamily="18" charset="0"/>
                        </a:rPr>
                        <a:t>CIFAR10</a:t>
                      </a:r>
                      <a:endParaRPr lang="ko-KR" altLang="en-US" sz="16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600" dirty="0">
                          <a:latin typeface="Times New Roman" panose="02020603050405020304" pitchFamily="18" charset="0"/>
                          <a:cs typeface="Times New Roman" panose="02020603050405020304" pitchFamily="18" charset="0"/>
                        </a:rPr>
                        <a:t>IMAGENET</a:t>
                      </a:r>
                      <a:endParaRPr lang="ko-KR" altLang="en-US" sz="16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600" dirty="0">
                          <a:latin typeface="Times New Roman" panose="02020603050405020304" pitchFamily="18" charset="0"/>
                          <a:cs typeface="Times New Roman" panose="02020603050405020304" pitchFamily="18" charset="0"/>
                        </a:rPr>
                        <a:t>CIFAR100</a:t>
                      </a:r>
                      <a:endParaRPr lang="ko-KR"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04449334"/>
                  </a:ext>
                </a:extLst>
              </a:tr>
              <a:tr h="370840">
                <a:tc>
                  <a:txBody>
                    <a:bodyPr/>
                    <a:lstStyle/>
                    <a:p>
                      <a:pPr algn="ctr" latinLnBrk="1"/>
                      <a:r>
                        <a:rPr lang="en-US" altLang="ko-KR" sz="1600" dirty="0">
                          <a:latin typeface="Times New Roman" panose="02020603050405020304" pitchFamily="18" charset="0"/>
                          <a:cs typeface="Times New Roman" panose="02020603050405020304" pitchFamily="18" charset="0"/>
                        </a:rPr>
                        <a:t>5,000</a:t>
                      </a:r>
                      <a:endParaRPr lang="ko-KR" altLang="en-US" sz="16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600" dirty="0">
                          <a:latin typeface="Times New Roman" panose="02020603050405020304" pitchFamily="18" charset="0"/>
                          <a:cs typeface="Times New Roman" panose="02020603050405020304" pitchFamily="18" charset="0"/>
                        </a:rPr>
                        <a:t>732 – 1300 </a:t>
                      </a:r>
                      <a:endParaRPr lang="en-US" altLang="ko-KR" sz="1600" dirty="0" smtClean="0">
                        <a:latin typeface="Times New Roman" panose="02020603050405020304" pitchFamily="18" charset="0"/>
                        <a:cs typeface="Times New Roman" panose="02020603050405020304" pitchFamily="18" charset="0"/>
                      </a:endParaRPr>
                    </a:p>
                    <a:p>
                      <a:pPr algn="ctr" latinLnBrk="1"/>
                      <a:r>
                        <a:rPr lang="en-US" altLang="ko-KR" sz="1600" dirty="0" smtClean="0">
                          <a:latin typeface="Times New Roman" panose="02020603050405020304" pitchFamily="18" charset="0"/>
                          <a:cs typeface="Times New Roman" panose="02020603050405020304" pitchFamily="18" charset="0"/>
                        </a:rPr>
                        <a:t>(Most:</a:t>
                      </a:r>
                      <a:r>
                        <a:rPr lang="ko-KR" altLang="en-US" sz="1600" dirty="0" smtClean="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1000)</a:t>
                      </a:r>
                      <a:endParaRPr lang="ko-KR" altLang="en-US" sz="1600" dirty="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600" dirty="0">
                          <a:latin typeface="Times New Roman" panose="02020603050405020304" pitchFamily="18" charset="0"/>
                          <a:cs typeface="Times New Roman" panose="02020603050405020304" pitchFamily="18" charset="0"/>
                        </a:rPr>
                        <a:t>500</a:t>
                      </a:r>
                      <a:endParaRPr lang="ko-KR"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61598444"/>
                  </a:ext>
                </a:extLst>
              </a:tr>
            </a:tbl>
          </a:graphicData>
        </a:graphic>
      </p:graphicFrame>
    </p:spTree>
    <p:extLst>
      <p:ext uri="{BB962C8B-B14F-4D97-AF65-F5344CB8AC3E}">
        <p14:creationId xmlns:p14="http://schemas.microsoft.com/office/powerpoint/2010/main" val="121858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76199" y="943629"/>
            <a:ext cx="11905891" cy="1354217"/>
          </a:xfrm>
          <a:prstGeom prst="rect">
            <a:avLst/>
          </a:prstGeom>
        </p:spPr>
        <p:txBody>
          <a:bodyPr wrap="square">
            <a:spAutoFit/>
          </a:bodyPr>
          <a:lstStyle/>
          <a:p>
            <a:r>
              <a:rPr lang="en-US" altLang="ko-KR" sz="1600" dirty="0" smtClean="0">
                <a:latin typeface="Times New Roman" panose="02020603050405020304" pitchFamily="18" charset="0"/>
                <a:cs typeface="Times New Roman" panose="02020603050405020304" pitchFamily="18" charset="0"/>
              </a:rPr>
              <a:t>Then,</a:t>
            </a:r>
          </a:p>
          <a:p>
            <a:pPr marL="285750" indent="-285750">
              <a:buFontTx/>
              <a:buChar char="-"/>
            </a:pPr>
            <a:r>
              <a:rPr lang="en-US" altLang="ko-KR" sz="1600" dirty="0" smtClean="0">
                <a:latin typeface="Times New Roman" panose="02020603050405020304" pitchFamily="18" charset="0"/>
                <a:cs typeface="Times New Roman" panose="02020603050405020304" pitchFamily="18" charset="0"/>
              </a:rPr>
              <a:t>Is it okay to use all below augmentation strategies without any consideration?</a:t>
            </a:r>
          </a:p>
          <a:p>
            <a:pPr marL="285750" indent="-285750">
              <a:buFontTx/>
              <a:buChar char="-"/>
            </a:pPr>
            <a:r>
              <a:rPr lang="en-US" altLang="ko-KR" sz="1600" dirty="0" smtClean="0">
                <a:latin typeface="Times New Roman" panose="02020603050405020304" pitchFamily="18" charset="0"/>
                <a:cs typeface="Times New Roman" panose="02020603050405020304" pitchFamily="18" charset="0"/>
              </a:rPr>
              <a:t>Don’t we have to arrange the following methods any way?</a:t>
            </a:r>
          </a:p>
          <a:p>
            <a:endParaRPr lang="en-US" altLang="ko-KR" sz="1600" dirty="0" smtClean="0">
              <a:latin typeface="Times New Roman" panose="02020603050405020304" pitchFamily="18" charset="0"/>
              <a:cs typeface="Times New Roman" panose="02020603050405020304" pitchFamily="18" charset="0"/>
            </a:endParaRPr>
          </a:p>
          <a:p>
            <a:pPr algn="ctr"/>
            <a:r>
              <a:rPr lang="en-US" altLang="ko-KR" sz="1600" dirty="0" smtClean="0">
                <a:latin typeface="Times New Roman" panose="02020603050405020304" pitchFamily="18" charset="0"/>
                <a:cs typeface="Times New Roman" panose="02020603050405020304" pitchFamily="18" charset="0"/>
              </a:rPr>
              <a:t>The answer is </a:t>
            </a:r>
            <a:r>
              <a:rPr lang="en-US" altLang="ko-KR" b="1" dirty="0" smtClean="0">
                <a:solidFill>
                  <a:srgbClr val="C00000"/>
                </a:solidFill>
                <a:latin typeface="Times New Roman" panose="02020603050405020304" pitchFamily="18" charset="0"/>
                <a:cs typeface="Times New Roman" panose="02020603050405020304" pitchFamily="18" charset="0"/>
              </a:rPr>
              <a:t>No.</a:t>
            </a:r>
          </a:p>
        </p:txBody>
      </p:sp>
      <p:pic>
        <p:nvPicPr>
          <p:cNvPr id="6" name="그림 5"/>
          <p:cNvPicPr>
            <a:picLocks noChangeAspect="1"/>
          </p:cNvPicPr>
          <p:nvPr/>
        </p:nvPicPr>
        <p:blipFill>
          <a:blip r:embed="rId2"/>
          <a:stretch>
            <a:fillRect/>
          </a:stretch>
        </p:blipFill>
        <p:spPr>
          <a:xfrm>
            <a:off x="2051538" y="2591306"/>
            <a:ext cx="7724271" cy="2903719"/>
          </a:xfrm>
          <a:prstGeom prst="rect">
            <a:avLst/>
          </a:prstGeom>
        </p:spPr>
      </p:pic>
      <p:sp>
        <p:nvSpPr>
          <p:cNvPr id="7" name="TextBox 6"/>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data augmentation</a:t>
            </a:r>
          </a:p>
        </p:txBody>
      </p:sp>
    </p:spTree>
    <p:extLst>
      <p:ext uri="{BB962C8B-B14F-4D97-AF65-F5344CB8AC3E}">
        <p14:creationId xmlns:p14="http://schemas.microsoft.com/office/powerpoint/2010/main" val="320214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0" y="7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0" y="6120000"/>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76199" y="943629"/>
            <a:ext cx="11905891" cy="1569660"/>
          </a:xfrm>
          <a:prstGeom prst="rect">
            <a:avLst/>
          </a:prstGeom>
        </p:spPr>
        <p:txBody>
          <a:bodyPr wrap="square">
            <a:spAutoFit/>
          </a:bodyPr>
          <a:lstStyle/>
          <a:p>
            <a:r>
              <a:rPr lang="en-US" altLang="ko-KR" sz="1600" dirty="0" smtClean="0">
                <a:latin typeface="Times New Roman" panose="02020603050405020304" pitchFamily="18" charset="0"/>
                <a:cs typeface="Times New Roman" panose="02020603050405020304" pitchFamily="18" charset="0"/>
              </a:rPr>
              <a:t>Sometimes, this method can harm the performance</a:t>
            </a:r>
          </a:p>
          <a:p>
            <a:r>
              <a:rPr lang="en-US" altLang="ko-KR" sz="1600" dirty="0" smtClean="0">
                <a:latin typeface="Times New Roman" panose="02020603050405020304" pitchFamily="18" charset="0"/>
                <a:cs typeface="Times New Roman" panose="02020603050405020304" pitchFamily="18" charset="0"/>
              </a:rPr>
              <a:t>For example, let’s see MNIST dataset.</a:t>
            </a:r>
          </a:p>
          <a:p>
            <a:endParaRPr lang="en-US" altLang="ko-KR" sz="1600" dirty="0">
              <a:latin typeface="Times New Roman" panose="02020603050405020304" pitchFamily="18" charset="0"/>
              <a:cs typeface="Times New Roman" panose="02020603050405020304" pitchFamily="18" charset="0"/>
            </a:endParaRPr>
          </a:p>
          <a:p>
            <a:r>
              <a:rPr lang="en-US" altLang="ko-KR" sz="1600" dirty="0" smtClean="0">
                <a:latin typeface="Times New Roman" panose="02020603050405020304" pitchFamily="18" charset="0"/>
                <a:cs typeface="Times New Roman" panose="02020603050405020304" pitchFamily="18" charset="0"/>
              </a:rPr>
              <a:t>If we flip the number ‘9’, then the flipped image is useful for network? will be the network trained well?</a:t>
            </a:r>
            <a:endParaRPr lang="en-US" altLang="ko-KR" sz="1600" dirty="0">
              <a:latin typeface="Times New Roman" panose="02020603050405020304" pitchFamily="18" charset="0"/>
              <a:cs typeface="Times New Roman" panose="02020603050405020304" pitchFamily="18" charset="0"/>
            </a:endParaRPr>
          </a:p>
          <a:p>
            <a:endParaRPr lang="en-US" altLang="ko-KR" sz="1600" dirty="0" smtClean="0">
              <a:latin typeface="Times New Roman" panose="02020603050405020304" pitchFamily="18" charset="0"/>
              <a:cs typeface="Times New Roman" panose="02020603050405020304" pitchFamily="18" charset="0"/>
            </a:endParaRPr>
          </a:p>
          <a:p>
            <a:r>
              <a:rPr lang="en-US" altLang="ko-KR" sz="1600" dirty="0" smtClean="0">
                <a:latin typeface="Times New Roman" panose="02020603050405020304" pitchFamily="18" charset="0"/>
                <a:cs typeface="Times New Roman" panose="02020603050405020304" pitchFamily="18" charset="0"/>
              </a:rPr>
              <a:t>No. It’s not. Instead, the accuracy decreases. </a:t>
            </a:r>
            <a:endParaRPr lang="en-US" altLang="ko-KR" sz="1600" dirty="0">
              <a:latin typeface="Times New Roman" panose="02020603050405020304" pitchFamily="18" charset="0"/>
              <a:cs typeface="Times New Roman" panose="02020603050405020304" pitchFamily="18" charset="0"/>
            </a:endParaRP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816" y="2593602"/>
            <a:ext cx="25717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485565" y="2593602"/>
            <a:ext cx="2580797" cy="23050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6200" y="114300"/>
            <a:ext cx="3950677" cy="461665"/>
          </a:xfrm>
          <a:prstGeom prst="rect">
            <a:avLst/>
          </a:prstGeom>
          <a:noFill/>
        </p:spPr>
        <p:txBody>
          <a:bodyPr wrap="square" rtlCol="0">
            <a:spAutoFit/>
          </a:bodyPr>
          <a:lstStyle/>
          <a:p>
            <a:r>
              <a:rPr lang="en-US" altLang="ko-KR" sz="2400" dirty="0">
                <a:latin typeface="Times New Roman" panose="02020603050405020304" pitchFamily="18" charset="0"/>
                <a:cs typeface="Times New Roman" panose="02020603050405020304" pitchFamily="18" charset="0"/>
              </a:rPr>
              <a:t>CIFAR100 </a:t>
            </a:r>
            <a:r>
              <a:rPr lang="en-US" altLang="ko-KR" dirty="0">
                <a:latin typeface="Times New Roman" panose="02020603050405020304" pitchFamily="18" charset="0"/>
                <a:cs typeface="Times New Roman" panose="02020603050405020304" pitchFamily="18" charset="0"/>
              </a:rPr>
              <a:t>data augmentation</a:t>
            </a:r>
          </a:p>
        </p:txBody>
      </p:sp>
      <p:sp>
        <p:nvSpPr>
          <p:cNvPr id="13" name="직사각형 12"/>
          <p:cNvSpPr/>
          <p:nvPr/>
        </p:nvSpPr>
        <p:spPr>
          <a:xfrm>
            <a:off x="1932403" y="5052634"/>
            <a:ext cx="7930376" cy="923330"/>
          </a:xfrm>
          <a:prstGeom prst="rect">
            <a:avLst/>
          </a:prstGeom>
        </p:spPr>
        <p:txBody>
          <a:bodyPr wrap="none">
            <a:spAutoFit/>
          </a:bodyPr>
          <a:lstStyle/>
          <a:p>
            <a:pPr algn="ctr"/>
            <a:r>
              <a:rPr lang="en-US" altLang="ko-KR" dirty="0" smtClean="0">
                <a:latin typeface="Times New Roman" panose="02020603050405020304" pitchFamily="18" charset="0"/>
                <a:cs typeface="Times New Roman" panose="02020603050405020304" pitchFamily="18" charset="0"/>
              </a:rPr>
              <a:t>Therefore, data </a:t>
            </a:r>
            <a:r>
              <a:rPr lang="en-US" altLang="ko-KR" dirty="0" err="1" smtClean="0">
                <a:latin typeface="Times New Roman" panose="02020603050405020304" pitchFamily="18" charset="0"/>
                <a:cs typeface="Times New Roman" panose="02020603050405020304" pitchFamily="18" charset="0"/>
              </a:rPr>
              <a:t>augmetation</a:t>
            </a:r>
            <a:r>
              <a:rPr lang="en-US" altLang="ko-KR" dirty="0" smtClean="0">
                <a:latin typeface="Times New Roman" panose="02020603050405020304" pitchFamily="18" charset="0"/>
                <a:cs typeface="Times New Roman" panose="02020603050405020304" pitchFamily="18" charset="0"/>
              </a:rPr>
              <a:t> can improve your performance, </a:t>
            </a:r>
          </a:p>
          <a:p>
            <a:pPr algn="ctr"/>
            <a:r>
              <a:rPr lang="en-US" altLang="ko-KR" dirty="0" smtClean="0">
                <a:latin typeface="Times New Roman" panose="02020603050405020304" pitchFamily="18" charset="0"/>
                <a:cs typeface="Times New Roman" panose="02020603050405020304" pitchFamily="18" charset="0"/>
              </a:rPr>
              <a:t>but</a:t>
            </a:r>
            <a:r>
              <a:rPr lang="en-US" altLang="ko-KR" dirty="0">
                <a:latin typeface="Times New Roman" panose="02020603050405020304" pitchFamily="18" charset="0"/>
                <a:cs typeface="Times New Roman" panose="02020603050405020304" pitchFamily="18" charset="0"/>
              </a:rPr>
              <a:t> </a:t>
            </a:r>
            <a:r>
              <a:rPr lang="en-US" altLang="ko-KR" dirty="0" smtClean="0">
                <a:latin typeface="Times New Roman" panose="02020603050405020304" pitchFamily="18" charset="0"/>
                <a:cs typeface="Times New Roman" panose="02020603050405020304" pitchFamily="18" charset="0"/>
              </a:rPr>
              <a:t>it is not always true. </a:t>
            </a:r>
          </a:p>
          <a:p>
            <a:pPr algn="ctr"/>
            <a:r>
              <a:rPr lang="en-US" altLang="ko-KR" dirty="0" smtClean="0">
                <a:latin typeface="Times New Roman" panose="02020603050405020304" pitchFamily="18" charset="0"/>
                <a:cs typeface="Times New Roman" panose="02020603050405020304" pitchFamily="18" charset="0"/>
              </a:rPr>
              <a:t>The more important thing is to find a proper augmentation strategy for your dataset.</a:t>
            </a:r>
          </a:p>
        </p:txBody>
      </p:sp>
    </p:spTree>
    <p:extLst>
      <p:ext uri="{BB962C8B-B14F-4D97-AF65-F5344CB8AC3E}">
        <p14:creationId xmlns:p14="http://schemas.microsoft.com/office/powerpoint/2010/main" val="22742671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1332</Words>
  <Application>Microsoft Office PowerPoint</Application>
  <PresentationFormat>와이드스크린</PresentationFormat>
  <Paragraphs>212</Paragraphs>
  <Slides>26</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26</vt:i4>
      </vt:variant>
    </vt:vector>
  </HeadingPairs>
  <TitlesOfParts>
    <vt:vector size="31" baseType="lpstr">
      <vt:lpstr>맑은 고딕</vt:lpstr>
      <vt:lpstr>Arial</vt:lpstr>
      <vt:lpstr>Cambria Math</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Windows 사용자</cp:lastModifiedBy>
  <cp:revision>64</cp:revision>
  <dcterms:created xsi:type="dcterms:W3CDTF">2019-07-18T06:48:02Z</dcterms:created>
  <dcterms:modified xsi:type="dcterms:W3CDTF">2019-07-25T07:10:13Z</dcterms:modified>
</cp:coreProperties>
</file>