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9" r:id="rId22"/>
    <p:sldId id="280" r:id="rId23"/>
    <p:sldId id="278" r:id="rId24"/>
    <p:sldId id="281" r:id="rId25"/>
    <p:sldId id="284" r:id="rId26"/>
    <p:sldId id="283" r:id="rId27"/>
    <p:sldId id="282" r:id="rId28"/>
    <p:sldId id="26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FC4E-77B9-4401-9B45-89012EC04F9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93CDE-DFB2-46A5-83A2-B9E09754A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9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C1DDD-1F04-4977-9867-43C75CAEE6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37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92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4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C1DDD-1F04-4977-9867-43C75CAEE6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65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98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39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17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94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10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C1DDD-1F04-4977-9867-43C75CAEE6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06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C1DDD-1F04-4977-9867-43C75CAEE6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66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38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41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C1DDD-1F04-4977-9867-43C75CAEE60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38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08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0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66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C1DDD-1F04-4977-9867-43C75CAEE60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27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2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3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1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1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4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C5D42-D46E-4BEA-A10A-180A475492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0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8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5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1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9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5F1A-7388-4A0C-918A-45EA484878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9176-9C22-4B92-B4B5-E35A8AD6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3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7218" y="3618728"/>
            <a:ext cx="374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Presenter: Kim Tae </a:t>
            </a:r>
            <a:r>
              <a:rPr lang="en-US" altLang="ko-KR" sz="2400" b="1" dirty="0" err="1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Hyeon</a:t>
            </a:r>
            <a:r>
              <a:rPr lang="ko-KR" altLang="en-US" sz="24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6000" y="1898767"/>
            <a:ext cx="816140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0C3D88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Low-Memory NN Training</a:t>
            </a:r>
          </a:p>
          <a:p>
            <a:r>
              <a:rPr lang="en-US" altLang="ko-KR" sz="2800" b="1" dirty="0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0C3D88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Sparsity</a:t>
            </a:r>
            <a:endParaRPr lang="en-US" altLang="ko-KR" sz="5400" b="1" dirty="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rgbClr val="0C3D88"/>
                  </a:gs>
                </a:gsLst>
                <a:lin ang="5400000" scaled="1"/>
              </a:gra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56000" y="3254359"/>
            <a:ext cx="10080000" cy="180000"/>
          </a:xfrm>
          <a:prstGeom prst="rect">
            <a:avLst/>
          </a:prstGeom>
          <a:gradFill flip="none" rotWithShape="1">
            <a:gsLst>
              <a:gs pos="0">
                <a:srgbClr val="0C3D88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00" y="6038724"/>
            <a:ext cx="1296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8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981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Technique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560" y="1218136"/>
            <a:ext cx="115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2. Low Precision</a:t>
            </a:r>
          </a:p>
          <a:p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Precision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Generally, model is trained in single precision (FP32) (IEEE 32-bit] arithmetic.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It enables the model both to reduce all components of memory and to decrease the total amount of required computations.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Techniques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Recent : Half precision (FP16) [IEEE 16-bit] arithmetic is generally sufficient for training</a:t>
            </a:r>
          </a:p>
        </p:txBody>
      </p:sp>
    </p:spTree>
    <p:extLst>
      <p:ext uri="{BB962C8B-B14F-4D97-AF65-F5344CB8AC3E}">
        <p14:creationId xmlns:p14="http://schemas.microsoft.com/office/powerpoint/2010/main" val="3110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981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Technique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560" y="1218136"/>
            <a:ext cx="11520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3. </a:t>
            </a:r>
            <a:r>
              <a:rPr lang="en-US" altLang="ko-KR" sz="2400" b="1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Microbatching</a:t>
            </a:r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Issue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The memory required for computing and storing the network activation can far outstrip the memory required to store the model itself.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Two possible solutions are to </a:t>
            </a:r>
            <a:r>
              <a:rPr lang="en-US" altLang="ko-KR" sz="20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downsample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 the input data to a smaller size, or to make the model “narrower” {(ex) reducing the number of output channels of each convolution) 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What is </a:t>
            </a:r>
            <a:r>
              <a:rPr lang="en-US" altLang="ko-KR" sz="24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microbatching</a:t>
            </a:r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ko-KR" sz="20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minibatch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 is split into smaller groups called </a:t>
            </a:r>
            <a:r>
              <a:rPr lang="en-US" altLang="ko-KR" sz="20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microbatching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The gradients are accumulated in a separate buffer until the desired number of examples is processed, and only then are the parameters and momentum buffers updated.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729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981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Technique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560" y="1218136"/>
            <a:ext cx="1152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4. Gradient </a:t>
            </a:r>
            <a:r>
              <a:rPr lang="en-US" altLang="ko-KR" sz="2400" b="1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checkpointing</a:t>
            </a:r>
            <a:endParaRPr lang="ko-KR" altLang="en-US" sz="20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What is Gradient </a:t>
            </a:r>
            <a:r>
              <a:rPr lang="en-US" altLang="ko-KR" sz="24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checkpointing</a:t>
            </a:r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It is an algorithm to save memory on the network activations by only storing the activations of a subset of layers, rather than those of each layer as usual.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The activations that are discarded are recomputed when necessary during backpropagation.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Checkpointing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 is particularly convenient because the outcome of the forward and backward passes is mathematically and numerically equivalent whether or not </a:t>
            </a:r>
            <a:r>
              <a:rPr lang="en-US" altLang="ko-KR" sz="20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checkpointing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 is used, and so there is no memory-accuracy tradeoff.</a:t>
            </a:r>
          </a:p>
        </p:txBody>
      </p:sp>
    </p:spTree>
    <p:extLst>
      <p:ext uri="{BB962C8B-B14F-4D97-AF65-F5344CB8AC3E}">
        <p14:creationId xmlns:p14="http://schemas.microsoft.com/office/powerpoint/2010/main" val="415069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36000" y="812800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36000" y="151629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E9D56-16CB-884F-AEE3-CA195F5282AD}"/>
              </a:ext>
            </a:extLst>
          </p:cNvPr>
          <p:cNvSpPr txBox="1"/>
          <p:nvPr/>
        </p:nvSpPr>
        <p:spPr>
          <a:xfrm>
            <a:off x="3894468" y="2558128"/>
            <a:ext cx="38179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Method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Discussion</a:t>
            </a:r>
            <a:endParaRPr lang="ko-KR" altLang="en-US" sz="4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8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773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Sparsity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9343" y="2499301"/>
            <a:ext cx="1023331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i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Paper</a:t>
            </a:r>
          </a:p>
          <a:p>
            <a:pPr algn="ctr"/>
            <a:r>
              <a:rPr lang="en-US" altLang="ko-KR" sz="2800" i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2019 ICML</a:t>
            </a:r>
          </a:p>
          <a:p>
            <a:pPr algn="ctr"/>
            <a:endParaRPr lang="en-US" altLang="ko-KR" sz="2800" i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ctr"/>
            <a:r>
              <a:rPr lang="en-US" altLang="ko-KR" sz="2800" i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Parameter Efficient Training of Deep Convolutional Neural Networks</a:t>
            </a:r>
          </a:p>
          <a:p>
            <a:pPr algn="ctr"/>
            <a:r>
              <a:rPr lang="en-US" altLang="ko-KR" sz="2800" i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by Dynamic Sparse </a:t>
            </a:r>
            <a:r>
              <a:rPr lang="en-US" altLang="ko-KR" sz="2800" i="1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Reparameterization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2232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773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Sparsity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560" y="1385396"/>
            <a:ext cx="1161143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Issue</a:t>
            </a:r>
            <a:endParaRPr lang="en-US" altLang="ko-KR" sz="28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Training remains memory-inefficient despite the compact size of the resultant network produced by compression.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Training-time parameter efficiency.</a:t>
            </a:r>
          </a:p>
          <a:p>
            <a:pPr algn="just"/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Hypothesis</a:t>
            </a:r>
          </a:p>
          <a:p>
            <a:pPr algn="just"/>
            <a:r>
              <a:rPr lang="en-US" altLang="ko-KR" sz="20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Overparameterization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 during training might not be a strict necessity and alternative training or </a:t>
            </a:r>
            <a:r>
              <a:rPr lang="en-US" altLang="ko-KR" sz="20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reparameterization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 methods might exist to discover and train compact networks directly.</a:t>
            </a:r>
          </a:p>
          <a:p>
            <a:pPr algn="just"/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9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773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Sparsity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4560" y="1385396"/>
                <a:ext cx="11611439" cy="5035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b="1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Previous works</a:t>
                </a:r>
                <a:endParaRPr lang="en-US" altLang="ko-KR" sz="2800" b="1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/>
                </a:pP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Architecture</a:t>
                </a:r>
              </a:p>
              <a:p>
                <a:pPr marL="800100" lvl="1" indent="-342900" algn="just">
                  <a:buFontTx/>
                  <a:buChar char="-"/>
                </a:pP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Skip Connection, Global average pooling, </a:t>
                </a:r>
                <a:r>
                  <a:rPr lang="en-US" altLang="ko-KR" sz="2000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Depthwise</a:t>
                </a: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separable convolution.</a:t>
                </a:r>
              </a:p>
              <a:p>
                <a:pPr marL="800100" lvl="1" indent="-342900" algn="just">
                  <a:buFontTx/>
                  <a:buChar char="-"/>
                </a:pPr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ko-KR" sz="2000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Reparameterization</a:t>
                </a:r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Tx/>
                  <a:buChar char="-"/>
                </a:pP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Any differentiable </a:t>
                </a:r>
                <a:r>
                  <a:rPr lang="en-US" altLang="ko-KR" sz="2000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reparameterization</a:t>
                </a: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can be used to augment training of a given model.</a:t>
                </a:r>
              </a:p>
              <a:p>
                <a:pPr marL="800100" lvl="1" indent="-342900" algn="just">
                  <a:buFontTx/>
                  <a:buChar char="-"/>
                </a:pP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if </a:t>
                </a:r>
                <a:r>
                  <a:rPr lang="en-US" altLang="ko-KR" sz="2000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Origianl</a:t>
                </a: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Network </a:t>
                </a:r>
                <a:r>
                  <a:rPr lang="en-US" altLang="ko-KR" sz="2000" b="1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바른고딕" panose="020B0603020101020101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𝑝𝑎𝑟𝑎𝑚𝑒𝑡𝑒𝑟𝑖𝑧𝑒𝑑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, then</a:t>
                </a:r>
              </a:p>
              <a:p>
                <a:pPr marL="800100" lvl="1" indent="-342900" algn="just">
                  <a:buFontTx/>
                  <a:buChar char="-"/>
                </a:pPr>
                <a:r>
                  <a:rPr lang="en-US" altLang="ko-KR" sz="2000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Reparameterization</a:t>
                </a: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𝜙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𝑡h𝑟𝑜𝑢𝑔h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, where g is differentiable w.r.t.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but not necessarily w.r.t.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Tx/>
                  <a:buChar char="-"/>
                </a:pPr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Denote the </a:t>
                </a:r>
                <a:r>
                  <a:rPr lang="en-US" altLang="ko-KR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reparameterized</a:t>
                </a:r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network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, considering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as </a:t>
                </a:r>
                <a:r>
                  <a:rPr lang="en-US" altLang="ko-KR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metaparameters</a:t>
                </a:r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)≜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Tx/>
                  <a:buChar char="-"/>
                </a:pPr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Tx/>
                  <a:buChar char="-"/>
                </a:pPr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0" y="1385396"/>
                <a:ext cx="11611439" cy="5035481"/>
              </a:xfrm>
              <a:prstGeom prst="rect">
                <a:avLst/>
              </a:prstGeom>
              <a:blipFill>
                <a:blip r:embed="rId3"/>
                <a:stretch>
                  <a:fillRect l="-787" t="-969" r="-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44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773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Sparsity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4560" y="1385396"/>
                <a:ext cx="11611439" cy="3835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b="1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Sparse </a:t>
                </a:r>
                <a:r>
                  <a:rPr lang="en-US" altLang="ko-KR" sz="2400" b="1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reparameterization</a:t>
                </a:r>
                <a:endParaRPr lang="en-US" altLang="ko-KR" sz="2400" b="1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나눔바른고딕" panose="020B0603020101020101"/>
                              <a:cs typeface="Times New Roman" panose="020206030504050203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)≜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It is a special case where g is a linear projection;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is non-zero entries (i.e. weights)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their indices (i.e. connectivity) in the original parameter tensor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2400" b="1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Parameter Sharing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바른고딕" panose="020B0603020101020101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나눔바른고딕" panose="020B0603020101020101"/>
                              <a:cs typeface="Times New Roman" panose="020206030504050203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바른고딕" panose="020B0603020101020101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It is a similar special case of linear </a:t>
                </a:r>
                <a:r>
                  <a:rPr lang="en-US" altLang="ko-KR" sz="2000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reparameterization</a:t>
                </a: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is the tied parameters and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the indices at which each parameter is placed (with repetition) in the original parameter tensor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나눔바른고딕" panose="020B0603020101020101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0" y="1385396"/>
                <a:ext cx="11611439" cy="3835152"/>
              </a:xfrm>
              <a:prstGeom prst="rect">
                <a:avLst/>
              </a:prstGeom>
              <a:blipFill>
                <a:blip r:embed="rId3"/>
                <a:stretch>
                  <a:fillRect l="-764" t="-990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75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773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Sparsity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560" y="1385396"/>
            <a:ext cx="1161143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Dense reparameterization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low-rank decomposition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Fastfood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 transform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ACDC transform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Hashed-Net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Low displacement rank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Block-circulant matrix parameterization</a:t>
            </a:r>
          </a:p>
          <a:p>
            <a:pPr algn="just"/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Sparse reparameterization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Iteratively pruning and retraining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Pretrained &amp; pruning and fine-tuning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Lottery Ticket Hypothesis (2019 ICLR Oral)</a:t>
            </a:r>
          </a:p>
          <a:p>
            <a:pPr algn="just"/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1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773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Sparsity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4560" y="1385396"/>
                <a:ext cx="11611439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b="1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Definition</a:t>
                </a: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2000" b="1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1. Static</a:t>
                </a:r>
              </a:p>
              <a:p>
                <a:pPr algn="just"/>
                <a:r>
                  <a:rPr lang="en-US" altLang="ko-KR" sz="2000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metaparameters</a:t>
                </a: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are fixed during the course of training, the </a:t>
                </a:r>
                <a:r>
                  <a:rPr lang="en-US" altLang="ko-KR" sz="2000" dirty="0" err="1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reparameterization</a:t>
                </a: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is static.</a:t>
                </a:r>
              </a:p>
              <a:p>
                <a:pPr algn="just"/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altLang="ko-KR" sz="2000" b="1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2. Dynamic</a:t>
                </a:r>
              </a:p>
              <a:p>
                <a:pPr algn="just"/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if </a:t>
                </a:r>
                <a:r>
                  <a:rPr lang="ko-KR" altLang="en-US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𝜓 </a:t>
                </a:r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is adjusted adaptively during training, we call it dynamic reparameterization.</a:t>
                </a: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20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2400" b="1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Method</a:t>
                </a:r>
              </a:p>
              <a:p>
                <a:pPr algn="just"/>
                <a:endParaRPr lang="en-US" altLang="ko-KR" sz="2400" b="1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2000" dirty="0">
                    <a:latin typeface="Times New Roman" panose="02020603050405020304" pitchFamily="18" charset="0"/>
                    <a:ea typeface="나눔바른고딕" panose="020B0603020101020101"/>
                    <a:cs typeface="Times New Roman" panose="02020603050405020304" pitchFamily="18" charset="0"/>
                  </a:rPr>
                  <a:t>A Novel dynamic reparameterization method that yielded the highest parameter efficiency in training sparse deep residual networks, outperforming existing static and dynamic reparameterization methods.</a:t>
                </a:r>
                <a:endParaRPr lang="en-US" altLang="ko-KR" sz="24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0" y="1385396"/>
                <a:ext cx="11611439" cy="4278094"/>
              </a:xfrm>
              <a:prstGeom prst="rect">
                <a:avLst/>
              </a:prstGeom>
              <a:blipFill>
                <a:blip r:embed="rId3"/>
                <a:stretch>
                  <a:fillRect l="-764" t="-888" r="-437" b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09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36000" y="812800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36000" y="151629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E9D56-16CB-884F-AEE3-CA195F5282AD}"/>
              </a:ext>
            </a:extLst>
          </p:cNvPr>
          <p:cNvSpPr txBox="1"/>
          <p:nvPr/>
        </p:nvSpPr>
        <p:spPr>
          <a:xfrm>
            <a:off x="3894468" y="2558128"/>
            <a:ext cx="37212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Method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Discussion</a:t>
            </a:r>
            <a:endParaRPr lang="ko-KR" altLang="en-US" sz="4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4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36000" y="812800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36000" y="151629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E9D56-16CB-884F-AEE3-CA195F5282AD}"/>
              </a:ext>
            </a:extLst>
          </p:cNvPr>
          <p:cNvSpPr txBox="1"/>
          <p:nvPr/>
        </p:nvSpPr>
        <p:spPr>
          <a:xfrm>
            <a:off x="3894468" y="2558128"/>
            <a:ext cx="36047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Method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Discussion</a:t>
            </a:r>
            <a:endParaRPr lang="ko-KR" altLang="en-US" sz="4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6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18950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Method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560" y="1002267"/>
            <a:ext cx="11611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Algorithm</a:t>
            </a: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Case.</a:t>
            </a: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If a layer has been heavily pruned, this indicates that, for a large portion of its parameters, the training loss gradients are not large or consistent enough to counter act the pull towards zero exerted by weight-decay regularization. This layer is therefore to receive a smaller share of new free parameters during the growth phase.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9" y="1693753"/>
            <a:ext cx="11244661" cy="26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18950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Method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560" y="1002267"/>
            <a:ext cx="11611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Results</a:t>
            </a: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221917"/>
            <a:ext cx="8380747" cy="51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36000" y="812800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36000" y="151629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E9D56-16CB-884F-AEE3-CA195F5282AD}"/>
              </a:ext>
            </a:extLst>
          </p:cNvPr>
          <p:cNvSpPr txBox="1"/>
          <p:nvPr/>
        </p:nvSpPr>
        <p:spPr>
          <a:xfrm>
            <a:off x="3894468" y="2558128"/>
            <a:ext cx="36047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Recent 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Method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Discussion</a:t>
            </a:r>
            <a:endParaRPr lang="ko-KR" altLang="en-US" sz="4000" b="1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3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2496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Discussion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560" y="1384652"/>
            <a:ext cx="116114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1. Why </a:t>
            </a:r>
            <a:r>
              <a:rPr lang="en-US" altLang="ko-KR" sz="24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this mechanism yield high performance</a:t>
            </a:r>
            <a:r>
              <a:rPr lang="en-US" altLang="ko-KR" sz="24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buAutoNum type="arabicPeriod"/>
            </a:pPr>
            <a:endParaRPr lang="en-US" altLang="ko-KR" sz="2400" b="1" dirty="0" smtClean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They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found that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neither the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post hoc sparseness pattern, nor the combination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of connectivity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and initialization, managed to explain the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high performance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of sparse networks produced by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their dynamic sparse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training method. Thus, the value of dynamic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parameter reallocation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goes beyond discovering trainable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sparse network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structure: the evolutionary process of structural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exploration itself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seems helpful for SGD to converge to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better weights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r>
              <a:rPr lang="en-US" altLang="ko-KR" sz="24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Analysis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(previous)</a:t>
            </a:r>
            <a:endParaRPr lang="en-US" altLang="ko-KR" sz="2000" b="1" dirty="0" smtClean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One hypothesis is that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the discontinuous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jumps in parameter space when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parameters are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reallocated across layers helped training escape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sharp minima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that generalize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badly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.</a:t>
            </a:r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8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2496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Discussion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560" y="1748639"/>
            <a:ext cx="11611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2</a:t>
            </a:r>
            <a:r>
              <a:rPr lang="en-US" altLang="ko-KR" sz="24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. Structural degrees of freedom</a:t>
            </a:r>
          </a:p>
          <a:p>
            <a:pPr algn="just"/>
            <a:endParaRPr lang="en-US" altLang="ko-KR" sz="2400" b="1" dirty="0" smtClean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Structural degrees of freedom are qualitatively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different from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the degrees of freedom introduced by </a:t>
            </a:r>
            <a:r>
              <a:rPr lang="en-US" altLang="ko-KR" sz="2000" b="1" dirty="0" err="1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overparameterization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. The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latter directly expands the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dimensionality of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the parameter space in which SGD directly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optimizes, whereas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structural degrees of freedom are realized and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explored using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non-differentiable heuristics that only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interact indirectly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with the dynamics of gradient-based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optimization, e.g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. regularization pulling weights towards zero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causing connections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to be pruned.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Their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results suggest that,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for residual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CNNs under a given descriptive complexity (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i.e. memory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storage) constraint, it is better (in the sense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of producing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models that generalize better) to allocate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some memory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to describe and explore structural degrees of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freedom, than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to allocate all memory to conventional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weights.</a:t>
            </a:r>
          </a:p>
        </p:txBody>
      </p:sp>
    </p:spTree>
    <p:extLst>
      <p:ext uri="{BB962C8B-B14F-4D97-AF65-F5344CB8AC3E}">
        <p14:creationId xmlns:p14="http://schemas.microsoft.com/office/powerpoint/2010/main" val="245771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2496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Discussion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560" y="2004256"/>
            <a:ext cx="11611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Contribution</a:t>
            </a:r>
            <a:endParaRPr lang="en-US" altLang="ko-KR" sz="2400" b="1" dirty="0" smtClean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 smtClean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it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is possible to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train deep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sparse CNNs directly to reach generalization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performances comparable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to those achieved by iterative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pruning and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fine-tuning of pre-trained large dense models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dynamic exploration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of structural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degrees of freedom during training is crucial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to effective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learning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 smtClean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algn="just"/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77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5E9D56-16CB-884F-AEE3-CA195F5282AD}"/>
              </a:ext>
            </a:extLst>
          </p:cNvPr>
          <p:cNvSpPr txBox="1"/>
          <p:nvPr/>
        </p:nvSpPr>
        <p:spPr>
          <a:xfrm>
            <a:off x="3622406" y="2767281"/>
            <a:ext cx="4947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8000" b="1" dirty="0"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12800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23682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Reference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336000" y="2282533"/>
            <a:ext cx="11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Sohoni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S.,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Aberger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R.,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Leszczynski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Zhang, J., &amp;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(2019). Low-Memory Neural Network Training: A Technical Report.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arXiv:1904.10631.</a:t>
            </a:r>
          </a:p>
        </p:txBody>
      </p:sp>
    </p:spTree>
    <p:extLst>
      <p:ext uri="{BB962C8B-B14F-4D97-AF65-F5344CB8AC3E}">
        <p14:creationId xmlns:p14="http://schemas.microsoft.com/office/powerpoint/2010/main" val="387219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1764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Issue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6098" y="3070293"/>
            <a:ext cx="911980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Model Memory 	</a:t>
            </a:r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: consists of the model parameters</a:t>
            </a:r>
          </a:p>
          <a:p>
            <a:endParaRPr lang="en-US" altLang="ko-KR" sz="24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Optimizer Memory	</a:t>
            </a:r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: consists of the gradients and momentum vectors</a:t>
            </a:r>
          </a:p>
          <a:p>
            <a:endParaRPr lang="en-US" altLang="ko-KR" sz="24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Activation Memory 	</a:t>
            </a:r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: consists of the intermediate network activations</a:t>
            </a:r>
            <a:endParaRPr lang="ko-KR" altLang="en-US" sz="24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517" y="1268471"/>
            <a:ext cx="952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How much memory is actually needed to train a neural network?</a:t>
            </a:r>
            <a:endParaRPr lang="ko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7381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1764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Issue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56441" y="1287327"/>
            <a:ext cx="7079119" cy="4235969"/>
            <a:chOff x="1236609" y="1741000"/>
            <a:chExt cx="7079119" cy="42359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609" y="1741000"/>
              <a:ext cx="4848307" cy="423596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5529" y="3304293"/>
              <a:ext cx="1262250" cy="41566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2287" y="3823515"/>
              <a:ext cx="1300500" cy="406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5728" y="4333070"/>
              <a:ext cx="1530000" cy="406000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1992185" y="5951740"/>
            <a:ext cx="820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Figure 1: Pie charts of training memory consumption for </a:t>
            </a:r>
            <a:r>
              <a:rPr lang="en-US" altLang="ko-KR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WideResNet</a:t>
            </a:r>
            <a:r>
              <a:rPr lang="en-US" altLang="ko-KR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 on CIFAR-10 [1]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08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1764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Issue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6000" y="2079910"/>
            <a:ext cx="1081898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Model Memory </a:t>
            </a:r>
          </a:p>
          <a:p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It is simply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the memory used to store the model parameters,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i.e. the weights and biases of each layer in the network.</a:t>
            </a:r>
          </a:p>
          <a:p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Only major memory type that is common across both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inference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 and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training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 for the model architecture.</a:t>
            </a:r>
            <a:endParaRPr lang="ko-KR" altLang="en-US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6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1764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Issue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6000" y="2079910"/>
            <a:ext cx="104809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Optimizer Memory </a:t>
            </a:r>
          </a:p>
          <a:p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It refers to </a:t>
            </a:r>
            <a:r>
              <a:rPr lang="en-US" altLang="ko-KR" sz="20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the memory used to store the gradients and any momentum buffers during training.</a:t>
            </a:r>
          </a:p>
          <a:p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During backpropagation, compute the gradient with respect to all trainable model parameters.</a:t>
            </a:r>
            <a:endParaRPr lang="ko-KR" altLang="en-US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6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1764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Issue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6001" y="2079910"/>
            <a:ext cx="115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Activation Memory </a:t>
            </a:r>
          </a:p>
          <a:p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During training, the outputs, or activations, of each layer in the network are stored for reuses in the backward pass of backpropagation</a:t>
            </a:r>
          </a:p>
          <a:p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(They also count the network inputs as part of the forward activation memory if they need to be stored for reuse in the backward pass.)</a:t>
            </a:r>
            <a:endParaRPr lang="ko-KR" altLang="en-US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2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981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Technique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6000" y="2497695"/>
            <a:ext cx="115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Four memory reduction techniques</a:t>
            </a:r>
          </a:p>
          <a:p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Sparsity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Low precision</a:t>
            </a:r>
          </a:p>
          <a:p>
            <a:pPr marL="457200" indent="-457200">
              <a:buAutoNum type="arabicPeriod"/>
            </a:pPr>
            <a:r>
              <a:rPr lang="en-US" altLang="ko-KR" sz="24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Microbatching</a:t>
            </a:r>
            <a:endParaRPr lang="en-US" altLang="ko-KR" sz="24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Gradient </a:t>
            </a:r>
            <a:r>
              <a:rPr lang="en-US" altLang="ko-KR" sz="2400" dirty="0" err="1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checkpointing</a:t>
            </a:r>
            <a:endParaRPr lang="ko-KR" altLang="en-US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7457" y="1268471"/>
            <a:ext cx="925708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i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How to control these memories?</a:t>
            </a:r>
          </a:p>
          <a:p>
            <a:pPr algn="ctr"/>
            <a:r>
              <a:rPr lang="en-US" altLang="ko-KR" sz="2400" i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Of course, there are trade-offs between accuracies and memory reduction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6182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36000" y="895928"/>
            <a:ext cx="11520000" cy="0"/>
          </a:xfrm>
          <a:prstGeom prst="line">
            <a:avLst/>
          </a:prstGeom>
          <a:ln w="57150">
            <a:gradFill flip="none" rotWithShape="1"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rgbClr val="0C3D8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4560" y="91818"/>
            <a:ext cx="4981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Introduction : </a:t>
            </a:r>
            <a:r>
              <a:rPr lang="en-US" altLang="ko-KR" sz="28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Technique</a:t>
            </a:r>
            <a:endParaRPr lang="ko-KR" altLang="en-US" sz="32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AAC06A87-BEC4-E244-9A9B-33FA51F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349442"/>
            <a:ext cx="2743200" cy="365125"/>
          </a:xfrm>
        </p:spPr>
        <p:txBody>
          <a:bodyPr/>
          <a:lstStyle/>
          <a:p>
            <a:fld id="{878ACA2F-A0B7-453B-8FFF-49387313F2F1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560" y="1218136"/>
            <a:ext cx="115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1. Sparsity</a:t>
            </a:r>
          </a:p>
          <a:p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What is the definition of sparse?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A sparse tensor is a tensor in which most of the entries are zero.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  <a:sym typeface="Wingdings" panose="05000000000000000000" pitchFamily="2" charset="2"/>
              </a:rPr>
              <a:t>The zero entries do not need to be explicitly stored, so it can reduce the memory usage.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Techniques</a:t>
            </a:r>
            <a:endParaRPr lang="en-US" altLang="ko-KR" sz="2000" dirty="0">
              <a:latin typeface="Times New Roman" panose="02020603050405020304" pitchFamily="18" charset="0"/>
              <a:ea typeface="나눔바른고딕" panose="020B0603020101020101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Traditional : apply sparsity to compress pre-trained model with little or no loss of accuracy.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rPr>
              <a:t>Recent : maintain sparsity throughout the entire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39124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1246</Words>
  <Application>Microsoft Office PowerPoint</Application>
  <PresentationFormat>와이드스크린</PresentationFormat>
  <Paragraphs>255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나눔바른고딕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33</cp:revision>
  <dcterms:created xsi:type="dcterms:W3CDTF">2019-05-28T10:43:52Z</dcterms:created>
  <dcterms:modified xsi:type="dcterms:W3CDTF">2019-05-30T05:32:07Z</dcterms:modified>
</cp:coreProperties>
</file>