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a:xfrm>
            <a:off x="838200" y="6356350"/>
            <a:ext cx="2743200" cy="365125"/>
          </a:xfrm>
          <a:prstGeom prst="rect">
            <a:avLst/>
          </a:prstGeom>
        </p:spPr>
        <p:txBody>
          <a:bodyPr/>
          <a:lstStyle/>
          <a:p>
            <a:fld id="{A0078D6D-1817-4BB5-86C3-3353DDC3E6D1}" type="datetimeFigureOut">
              <a:rPr lang="ko-KR" altLang="en-US" smtClean="0"/>
              <a:t>2018-07-31</a:t>
            </a:fld>
            <a:endParaRPr lang="ko-KR" altLang="en-US"/>
          </a:p>
        </p:txBody>
      </p:sp>
      <p:sp>
        <p:nvSpPr>
          <p:cNvPr id="5" name="바닥글 개체 틀 4"/>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610600" y="6356350"/>
            <a:ext cx="2743200" cy="365125"/>
          </a:xfrm>
          <a:prstGeom prst="rect">
            <a:avLst/>
          </a:prstGeom>
        </p:spPr>
        <p:txBody>
          <a:bodyPr/>
          <a:lstStyle/>
          <a:p>
            <a:fld id="{F9CFC579-7BA2-4F40-9244-27ED7BA9B215}" type="slidenum">
              <a:rPr lang="ko-KR" altLang="en-US" smtClean="0"/>
              <a:t>‹#›</a:t>
            </a:fld>
            <a:endParaRPr lang="ko-KR" altLang="en-US"/>
          </a:p>
        </p:txBody>
      </p:sp>
    </p:spTree>
    <p:extLst>
      <p:ext uri="{BB962C8B-B14F-4D97-AF65-F5344CB8AC3E}">
        <p14:creationId xmlns:p14="http://schemas.microsoft.com/office/powerpoint/2010/main" val="18536738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1325563"/>
          </a:xfrm>
          <a:prstGeom prst="rect">
            <a:avLst/>
          </a:prstGeom>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1825625"/>
            <a:ext cx="10515600" cy="4351338"/>
          </a:xfrm>
          <a:prstGeom prst="rect">
            <a:avLst/>
          </a:prstGeo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838200" y="6356350"/>
            <a:ext cx="2743200" cy="365125"/>
          </a:xfrm>
          <a:prstGeom prst="rect">
            <a:avLst/>
          </a:prstGeom>
        </p:spPr>
        <p:txBody>
          <a:bodyPr/>
          <a:lstStyle/>
          <a:p>
            <a:fld id="{A0078D6D-1817-4BB5-86C3-3353DDC3E6D1}" type="datetimeFigureOut">
              <a:rPr lang="ko-KR" altLang="en-US" smtClean="0"/>
              <a:t>2018-07-31</a:t>
            </a:fld>
            <a:endParaRPr lang="ko-KR" altLang="en-US"/>
          </a:p>
        </p:txBody>
      </p:sp>
      <p:sp>
        <p:nvSpPr>
          <p:cNvPr id="5" name="바닥글 개체 틀 4"/>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610600" y="6356350"/>
            <a:ext cx="2743200" cy="365125"/>
          </a:xfrm>
          <a:prstGeom prst="rect">
            <a:avLst/>
          </a:prstGeom>
        </p:spPr>
        <p:txBody>
          <a:bodyPr/>
          <a:lstStyle/>
          <a:p>
            <a:fld id="{F9CFC579-7BA2-4F40-9244-27ED7BA9B215}" type="slidenum">
              <a:rPr lang="ko-KR" altLang="en-US" smtClean="0"/>
              <a:t>‹#›</a:t>
            </a:fld>
            <a:endParaRPr lang="ko-KR" altLang="en-US"/>
          </a:p>
        </p:txBody>
      </p:sp>
    </p:spTree>
    <p:extLst>
      <p:ext uri="{BB962C8B-B14F-4D97-AF65-F5344CB8AC3E}">
        <p14:creationId xmlns:p14="http://schemas.microsoft.com/office/powerpoint/2010/main" val="171040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a:prstGeom prst="rect">
            <a:avLst/>
          </a:prstGeo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a:prstGeom prst="rect">
            <a:avLst/>
          </a:prstGeo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838200" y="6356350"/>
            <a:ext cx="2743200" cy="365125"/>
          </a:xfrm>
          <a:prstGeom prst="rect">
            <a:avLst/>
          </a:prstGeom>
        </p:spPr>
        <p:txBody>
          <a:bodyPr/>
          <a:lstStyle/>
          <a:p>
            <a:fld id="{A0078D6D-1817-4BB5-86C3-3353DDC3E6D1}" type="datetimeFigureOut">
              <a:rPr lang="ko-KR" altLang="en-US" smtClean="0"/>
              <a:t>2018-07-31</a:t>
            </a:fld>
            <a:endParaRPr lang="ko-KR" altLang="en-US"/>
          </a:p>
        </p:txBody>
      </p:sp>
      <p:sp>
        <p:nvSpPr>
          <p:cNvPr id="5" name="바닥글 개체 틀 4"/>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610600" y="6356350"/>
            <a:ext cx="2743200" cy="365125"/>
          </a:xfrm>
          <a:prstGeom prst="rect">
            <a:avLst/>
          </a:prstGeom>
        </p:spPr>
        <p:txBody>
          <a:bodyPr/>
          <a:lstStyle/>
          <a:p>
            <a:fld id="{F9CFC579-7BA2-4F40-9244-27ED7BA9B215}" type="slidenum">
              <a:rPr lang="ko-KR" altLang="en-US" smtClean="0"/>
              <a:t>‹#›</a:t>
            </a:fld>
            <a:endParaRPr lang="ko-KR" altLang="en-US"/>
          </a:p>
        </p:txBody>
      </p:sp>
    </p:spTree>
    <p:extLst>
      <p:ext uri="{BB962C8B-B14F-4D97-AF65-F5344CB8AC3E}">
        <p14:creationId xmlns:p14="http://schemas.microsoft.com/office/powerpoint/2010/main" val="138059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1325563"/>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838200" y="1825625"/>
            <a:ext cx="10515600" cy="4351338"/>
          </a:xfrm>
          <a:prstGeom prst="rect">
            <a:avLst/>
          </a:prstGeo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838200" y="6356350"/>
            <a:ext cx="2743200" cy="365125"/>
          </a:xfrm>
          <a:prstGeom prst="rect">
            <a:avLst/>
          </a:prstGeom>
        </p:spPr>
        <p:txBody>
          <a:bodyPr/>
          <a:lstStyle/>
          <a:p>
            <a:fld id="{A0078D6D-1817-4BB5-86C3-3353DDC3E6D1}" type="datetimeFigureOut">
              <a:rPr lang="ko-KR" altLang="en-US" smtClean="0"/>
              <a:t>2018-07-31</a:t>
            </a:fld>
            <a:endParaRPr lang="ko-KR" altLang="en-US"/>
          </a:p>
        </p:txBody>
      </p:sp>
      <p:sp>
        <p:nvSpPr>
          <p:cNvPr id="5" name="바닥글 개체 틀 4"/>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610600" y="6356350"/>
            <a:ext cx="2743200" cy="365125"/>
          </a:xfrm>
          <a:prstGeom prst="rect">
            <a:avLst/>
          </a:prstGeom>
        </p:spPr>
        <p:txBody>
          <a:bodyPr/>
          <a:lstStyle/>
          <a:p>
            <a:fld id="{F9CFC579-7BA2-4F40-9244-27ED7BA9B215}" type="slidenum">
              <a:rPr lang="ko-KR" altLang="en-US" smtClean="0"/>
              <a:t>‹#›</a:t>
            </a:fld>
            <a:endParaRPr lang="ko-KR" altLang="en-US"/>
          </a:p>
        </p:txBody>
      </p:sp>
    </p:spTree>
    <p:extLst>
      <p:ext uri="{BB962C8B-B14F-4D97-AF65-F5344CB8AC3E}">
        <p14:creationId xmlns:p14="http://schemas.microsoft.com/office/powerpoint/2010/main" val="2965137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a:prstGeom prst="rect">
            <a:avLst/>
          </a:prstGeo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a:xfrm>
            <a:off x="838200" y="6356350"/>
            <a:ext cx="2743200" cy="365125"/>
          </a:xfrm>
          <a:prstGeom prst="rect">
            <a:avLst/>
          </a:prstGeom>
        </p:spPr>
        <p:txBody>
          <a:bodyPr/>
          <a:lstStyle/>
          <a:p>
            <a:fld id="{A0078D6D-1817-4BB5-86C3-3353DDC3E6D1}" type="datetimeFigureOut">
              <a:rPr lang="ko-KR" altLang="en-US" smtClean="0"/>
              <a:t>2018-07-31</a:t>
            </a:fld>
            <a:endParaRPr lang="ko-KR" altLang="en-US"/>
          </a:p>
        </p:txBody>
      </p:sp>
      <p:sp>
        <p:nvSpPr>
          <p:cNvPr id="5" name="바닥글 개체 틀 4"/>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610600" y="6356350"/>
            <a:ext cx="2743200" cy="365125"/>
          </a:xfrm>
          <a:prstGeom prst="rect">
            <a:avLst/>
          </a:prstGeom>
        </p:spPr>
        <p:txBody>
          <a:bodyPr/>
          <a:lstStyle/>
          <a:p>
            <a:fld id="{F9CFC579-7BA2-4F40-9244-27ED7BA9B215}" type="slidenum">
              <a:rPr lang="ko-KR" altLang="en-US" smtClean="0"/>
              <a:t>‹#›</a:t>
            </a:fld>
            <a:endParaRPr lang="ko-KR" altLang="en-US"/>
          </a:p>
        </p:txBody>
      </p:sp>
    </p:spTree>
    <p:extLst>
      <p:ext uri="{BB962C8B-B14F-4D97-AF65-F5344CB8AC3E}">
        <p14:creationId xmlns:p14="http://schemas.microsoft.com/office/powerpoint/2010/main" val="2453225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1325563"/>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a:prstGeom prst="rect">
            <a:avLst/>
          </a:prstGeo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a:prstGeom prst="rect">
            <a:avLst/>
          </a:prstGeo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a:xfrm>
            <a:off x="838200" y="6356350"/>
            <a:ext cx="2743200" cy="365125"/>
          </a:xfrm>
          <a:prstGeom prst="rect">
            <a:avLst/>
          </a:prstGeom>
        </p:spPr>
        <p:txBody>
          <a:bodyPr/>
          <a:lstStyle/>
          <a:p>
            <a:fld id="{A0078D6D-1817-4BB5-86C3-3353DDC3E6D1}" type="datetimeFigureOut">
              <a:rPr lang="ko-KR" altLang="en-US" smtClean="0"/>
              <a:t>2018-07-31</a:t>
            </a:fld>
            <a:endParaRPr lang="ko-KR" altLang="en-US"/>
          </a:p>
        </p:txBody>
      </p:sp>
      <p:sp>
        <p:nvSpPr>
          <p:cNvPr id="6" name="바닥글 개체 틀 5"/>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8610600" y="6356350"/>
            <a:ext cx="2743200" cy="365125"/>
          </a:xfrm>
          <a:prstGeom prst="rect">
            <a:avLst/>
          </a:prstGeom>
        </p:spPr>
        <p:txBody>
          <a:bodyPr/>
          <a:lstStyle/>
          <a:p>
            <a:fld id="{F9CFC579-7BA2-4F40-9244-27ED7BA9B215}" type="slidenum">
              <a:rPr lang="ko-KR" altLang="en-US" smtClean="0"/>
              <a:t>‹#›</a:t>
            </a:fld>
            <a:endParaRPr lang="ko-KR" altLang="en-US"/>
          </a:p>
        </p:txBody>
      </p:sp>
    </p:spTree>
    <p:extLst>
      <p:ext uri="{BB962C8B-B14F-4D97-AF65-F5344CB8AC3E}">
        <p14:creationId xmlns:p14="http://schemas.microsoft.com/office/powerpoint/2010/main" val="3696946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a:prstGeom prst="rect">
            <a:avLst/>
          </a:prstGeo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a:prstGeom prst="rect">
            <a:avLst/>
          </a:prstGeo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a:prstGeom prst="rect">
            <a:avLst/>
          </a:prstGeo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a:xfrm>
            <a:off x="838200" y="6356350"/>
            <a:ext cx="2743200" cy="365125"/>
          </a:xfrm>
          <a:prstGeom prst="rect">
            <a:avLst/>
          </a:prstGeom>
        </p:spPr>
        <p:txBody>
          <a:bodyPr/>
          <a:lstStyle/>
          <a:p>
            <a:fld id="{A0078D6D-1817-4BB5-86C3-3353DDC3E6D1}" type="datetimeFigureOut">
              <a:rPr lang="ko-KR" altLang="en-US" smtClean="0"/>
              <a:t>2018-07-31</a:t>
            </a:fld>
            <a:endParaRPr lang="ko-KR" altLang="en-US"/>
          </a:p>
        </p:txBody>
      </p:sp>
      <p:sp>
        <p:nvSpPr>
          <p:cNvPr id="8" name="바닥글 개체 틀 7"/>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9" name="슬라이드 번호 개체 틀 8"/>
          <p:cNvSpPr>
            <a:spLocks noGrp="1"/>
          </p:cNvSpPr>
          <p:nvPr>
            <p:ph type="sldNum" sz="quarter" idx="12"/>
          </p:nvPr>
        </p:nvSpPr>
        <p:spPr>
          <a:xfrm>
            <a:off x="8610600" y="6356350"/>
            <a:ext cx="2743200" cy="365125"/>
          </a:xfrm>
          <a:prstGeom prst="rect">
            <a:avLst/>
          </a:prstGeom>
        </p:spPr>
        <p:txBody>
          <a:bodyPr/>
          <a:lstStyle/>
          <a:p>
            <a:fld id="{F9CFC579-7BA2-4F40-9244-27ED7BA9B215}" type="slidenum">
              <a:rPr lang="ko-KR" altLang="en-US" smtClean="0"/>
              <a:t>‹#›</a:t>
            </a:fld>
            <a:endParaRPr lang="ko-KR" altLang="en-US"/>
          </a:p>
        </p:txBody>
      </p:sp>
    </p:spTree>
    <p:extLst>
      <p:ext uri="{BB962C8B-B14F-4D97-AF65-F5344CB8AC3E}">
        <p14:creationId xmlns:p14="http://schemas.microsoft.com/office/powerpoint/2010/main" val="316892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1325563"/>
          </a:xfrm>
          <a:prstGeom prst="rect">
            <a:avLst/>
          </a:prstGeom>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a:xfrm>
            <a:off x="838200" y="6356350"/>
            <a:ext cx="2743200" cy="365125"/>
          </a:xfrm>
          <a:prstGeom prst="rect">
            <a:avLst/>
          </a:prstGeom>
        </p:spPr>
        <p:txBody>
          <a:bodyPr/>
          <a:lstStyle/>
          <a:p>
            <a:fld id="{A0078D6D-1817-4BB5-86C3-3353DDC3E6D1}" type="datetimeFigureOut">
              <a:rPr lang="ko-KR" altLang="en-US" smtClean="0"/>
              <a:t>2018-07-31</a:t>
            </a:fld>
            <a:endParaRPr lang="ko-KR" altLang="en-US"/>
          </a:p>
        </p:txBody>
      </p:sp>
      <p:sp>
        <p:nvSpPr>
          <p:cNvPr id="4" name="바닥글 개체 틀 3"/>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5" name="슬라이드 번호 개체 틀 4"/>
          <p:cNvSpPr>
            <a:spLocks noGrp="1"/>
          </p:cNvSpPr>
          <p:nvPr>
            <p:ph type="sldNum" sz="quarter" idx="12"/>
          </p:nvPr>
        </p:nvSpPr>
        <p:spPr>
          <a:xfrm>
            <a:off x="8610600" y="6356350"/>
            <a:ext cx="2743200" cy="365125"/>
          </a:xfrm>
          <a:prstGeom prst="rect">
            <a:avLst/>
          </a:prstGeom>
        </p:spPr>
        <p:txBody>
          <a:bodyPr/>
          <a:lstStyle/>
          <a:p>
            <a:fld id="{F9CFC579-7BA2-4F40-9244-27ED7BA9B215}" type="slidenum">
              <a:rPr lang="ko-KR" altLang="en-US" smtClean="0"/>
              <a:t>‹#›</a:t>
            </a:fld>
            <a:endParaRPr lang="ko-KR" altLang="en-US"/>
          </a:p>
        </p:txBody>
      </p:sp>
    </p:spTree>
    <p:extLst>
      <p:ext uri="{BB962C8B-B14F-4D97-AF65-F5344CB8AC3E}">
        <p14:creationId xmlns:p14="http://schemas.microsoft.com/office/powerpoint/2010/main" val="2404443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838200" y="6356350"/>
            <a:ext cx="2743200" cy="365125"/>
          </a:xfrm>
          <a:prstGeom prst="rect">
            <a:avLst/>
          </a:prstGeom>
        </p:spPr>
        <p:txBody>
          <a:bodyPr/>
          <a:lstStyle/>
          <a:p>
            <a:fld id="{A0078D6D-1817-4BB5-86C3-3353DDC3E6D1}" type="datetimeFigureOut">
              <a:rPr lang="ko-KR" altLang="en-US" smtClean="0"/>
              <a:t>2018-07-31</a:t>
            </a:fld>
            <a:endParaRPr lang="ko-KR" altLang="en-US"/>
          </a:p>
        </p:txBody>
      </p:sp>
      <p:sp>
        <p:nvSpPr>
          <p:cNvPr id="3" name="바닥글 개체 틀 2"/>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4" name="슬라이드 번호 개체 틀 3"/>
          <p:cNvSpPr>
            <a:spLocks noGrp="1"/>
          </p:cNvSpPr>
          <p:nvPr>
            <p:ph type="sldNum" sz="quarter" idx="12"/>
          </p:nvPr>
        </p:nvSpPr>
        <p:spPr>
          <a:xfrm>
            <a:off x="8610600" y="6356350"/>
            <a:ext cx="2743200" cy="365125"/>
          </a:xfrm>
          <a:prstGeom prst="rect">
            <a:avLst/>
          </a:prstGeom>
        </p:spPr>
        <p:txBody>
          <a:bodyPr/>
          <a:lstStyle/>
          <a:p>
            <a:fld id="{F9CFC579-7BA2-4F40-9244-27ED7BA9B215}" type="slidenum">
              <a:rPr lang="ko-KR" altLang="en-US" smtClean="0"/>
              <a:t>‹#›</a:t>
            </a:fld>
            <a:endParaRPr lang="ko-KR" altLang="en-US"/>
          </a:p>
        </p:txBody>
      </p:sp>
    </p:spTree>
    <p:extLst>
      <p:ext uri="{BB962C8B-B14F-4D97-AF65-F5344CB8AC3E}">
        <p14:creationId xmlns:p14="http://schemas.microsoft.com/office/powerpoint/2010/main" val="620732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a:prstGeom prst="rect">
            <a:avLst/>
          </a:prstGeo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a:xfrm>
            <a:off x="838200" y="6356350"/>
            <a:ext cx="2743200" cy="365125"/>
          </a:xfrm>
          <a:prstGeom prst="rect">
            <a:avLst/>
          </a:prstGeom>
        </p:spPr>
        <p:txBody>
          <a:bodyPr/>
          <a:lstStyle/>
          <a:p>
            <a:fld id="{A0078D6D-1817-4BB5-86C3-3353DDC3E6D1}" type="datetimeFigureOut">
              <a:rPr lang="ko-KR" altLang="en-US" smtClean="0"/>
              <a:t>2018-07-31</a:t>
            </a:fld>
            <a:endParaRPr lang="ko-KR" altLang="en-US"/>
          </a:p>
        </p:txBody>
      </p:sp>
      <p:sp>
        <p:nvSpPr>
          <p:cNvPr id="6" name="바닥글 개체 틀 5"/>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8610600" y="6356350"/>
            <a:ext cx="2743200" cy="365125"/>
          </a:xfrm>
          <a:prstGeom prst="rect">
            <a:avLst/>
          </a:prstGeom>
        </p:spPr>
        <p:txBody>
          <a:bodyPr/>
          <a:lstStyle/>
          <a:p>
            <a:fld id="{F9CFC579-7BA2-4F40-9244-27ED7BA9B215}" type="slidenum">
              <a:rPr lang="ko-KR" altLang="en-US" smtClean="0"/>
              <a:t>‹#›</a:t>
            </a:fld>
            <a:endParaRPr lang="ko-KR" altLang="en-US"/>
          </a:p>
        </p:txBody>
      </p:sp>
    </p:spTree>
    <p:extLst>
      <p:ext uri="{BB962C8B-B14F-4D97-AF65-F5344CB8AC3E}">
        <p14:creationId xmlns:p14="http://schemas.microsoft.com/office/powerpoint/2010/main" val="120945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a:prstGeom prst="rect">
            <a:avLst/>
          </a:prstGeo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ko-KR" altLang="en-US"/>
          </a:p>
        </p:txBody>
      </p:sp>
      <p:sp>
        <p:nvSpPr>
          <p:cNvPr id="4" name="텍스트 개체 틀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a:xfrm>
            <a:off x="838200" y="6356350"/>
            <a:ext cx="2743200" cy="365125"/>
          </a:xfrm>
          <a:prstGeom prst="rect">
            <a:avLst/>
          </a:prstGeom>
        </p:spPr>
        <p:txBody>
          <a:bodyPr/>
          <a:lstStyle/>
          <a:p>
            <a:fld id="{A0078D6D-1817-4BB5-86C3-3353DDC3E6D1}" type="datetimeFigureOut">
              <a:rPr lang="ko-KR" altLang="en-US" smtClean="0"/>
              <a:t>2018-07-31</a:t>
            </a:fld>
            <a:endParaRPr lang="ko-KR" altLang="en-US"/>
          </a:p>
        </p:txBody>
      </p:sp>
      <p:sp>
        <p:nvSpPr>
          <p:cNvPr id="6" name="바닥글 개체 틀 5"/>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8610600" y="6356350"/>
            <a:ext cx="2743200" cy="365125"/>
          </a:xfrm>
          <a:prstGeom prst="rect">
            <a:avLst/>
          </a:prstGeom>
        </p:spPr>
        <p:txBody>
          <a:bodyPr/>
          <a:lstStyle/>
          <a:p>
            <a:fld id="{F9CFC579-7BA2-4F40-9244-27ED7BA9B215}" type="slidenum">
              <a:rPr lang="ko-KR" altLang="en-US" smtClean="0"/>
              <a:t>‹#›</a:t>
            </a:fld>
            <a:endParaRPr lang="ko-KR" altLang="en-US"/>
          </a:p>
        </p:txBody>
      </p:sp>
    </p:spTree>
    <p:extLst>
      <p:ext uri="{BB962C8B-B14F-4D97-AF65-F5344CB8AC3E}">
        <p14:creationId xmlns:p14="http://schemas.microsoft.com/office/powerpoint/2010/main" val="807012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5">
          <a:fgClr>
            <a:schemeClr val="accent6">
              <a:lumMod val="20000"/>
              <a:lumOff val="80000"/>
            </a:schemeClr>
          </a:fgClr>
          <a:bgClr>
            <a:schemeClr val="bg1"/>
          </a:bgClr>
        </a:pattFill>
        <a:effectLst/>
      </p:bgPr>
    </p:bg>
    <p:spTree>
      <p:nvGrpSpPr>
        <p:cNvPr id="1" name=""/>
        <p:cNvGrpSpPr/>
        <p:nvPr/>
      </p:nvGrpSpPr>
      <p:grpSpPr>
        <a:xfrm>
          <a:off x="0" y="0"/>
          <a:ext cx="0" cy="0"/>
          <a:chOff x="0" y="0"/>
          <a:chExt cx="0" cy="0"/>
        </a:xfrm>
      </p:grpSpPr>
      <p:grpSp>
        <p:nvGrpSpPr>
          <p:cNvPr id="7" name="그룹 6"/>
          <p:cNvGrpSpPr/>
          <p:nvPr/>
        </p:nvGrpSpPr>
        <p:grpSpPr>
          <a:xfrm>
            <a:off x="-1" y="0"/>
            <a:ext cx="12192002" cy="6858001"/>
            <a:chOff x="-2" y="0"/>
            <a:chExt cx="12192002" cy="6858001"/>
          </a:xfrm>
        </p:grpSpPr>
        <p:sp>
          <p:nvSpPr>
            <p:cNvPr id="8" name="직사각형 7"/>
            <p:cNvSpPr/>
            <p:nvPr/>
          </p:nvSpPr>
          <p:spPr>
            <a:xfrm>
              <a:off x="0" y="6464969"/>
              <a:ext cx="12192000" cy="39303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dirty="0" smtClean="0">
                  <a:solidFill>
                    <a:schemeClr val="bg1"/>
                  </a:solidFill>
                  <a:latin typeface="Times New Roman" panose="02020603050405020304" pitchFamily="18" charset="0"/>
                  <a:cs typeface="Times New Roman" panose="02020603050405020304" pitchFamily="18" charset="0"/>
                </a:rPr>
                <a:t>Copyright ⓒ 2018 by Tae </a:t>
              </a:r>
              <a:r>
                <a:rPr lang="en-US" altLang="ko-KR" dirty="0" err="1" smtClean="0">
                  <a:solidFill>
                    <a:schemeClr val="bg1"/>
                  </a:solidFill>
                  <a:latin typeface="Times New Roman" panose="02020603050405020304" pitchFamily="18" charset="0"/>
                  <a:cs typeface="Times New Roman" panose="02020603050405020304" pitchFamily="18" charset="0"/>
                </a:rPr>
                <a:t>hyeon</a:t>
              </a:r>
              <a:r>
                <a:rPr lang="en-US" altLang="ko-KR" dirty="0" smtClean="0">
                  <a:solidFill>
                    <a:schemeClr val="bg1"/>
                  </a:solidFill>
                  <a:latin typeface="Times New Roman" panose="02020603050405020304" pitchFamily="18" charset="0"/>
                  <a:cs typeface="Times New Roman" panose="02020603050405020304" pitchFamily="18" charset="0"/>
                </a:rPr>
                <a:t> Kim, Dept. of Knowledge and Service Engineering, KAIST</a:t>
              </a:r>
              <a:endParaRPr lang="ko-KR" altLang="en-US" dirty="0">
                <a:solidFill>
                  <a:schemeClr val="bg1"/>
                </a:solidFill>
                <a:latin typeface="Times New Roman" panose="02020603050405020304" pitchFamily="18" charset="0"/>
                <a:cs typeface="Times New Roman" panose="02020603050405020304" pitchFamily="18" charset="0"/>
              </a:endParaRPr>
            </a:p>
          </p:txBody>
        </p:sp>
        <p:sp>
          <p:nvSpPr>
            <p:cNvPr id="9" name="직각 삼각형 8"/>
            <p:cNvSpPr/>
            <p:nvPr/>
          </p:nvSpPr>
          <p:spPr>
            <a:xfrm rot="5400000">
              <a:off x="4427620" y="-4427620"/>
              <a:ext cx="1812759" cy="10668004"/>
            </a:xfrm>
            <a:prstGeom prst="rtTriangl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0" name="직각 삼각형 9"/>
            <p:cNvSpPr/>
            <p:nvPr/>
          </p:nvSpPr>
          <p:spPr>
            <a:xfrm rot="10800000" flipH="1">
              <a:off x="0" y="0"/>
              <a:ext cx="1716502" cy="4908882"/>
            </a:xfrm>
            <a:prstGeom prst="rtTriangle">
              <a:avLst/>
            </a:prstGeom>
            <a:solidFill>
              <a:schemeClr val="accent6">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1" name="TextBox 7"/>
            <p:cNvSpPr txBox="1"/>
            <p:nvPr/>
          </p:nvSpPr>
          <p:spPr>
            <a:xfrm>
              <a:off x="0" y="113712"/>
              <a:ext cx="1433406" cy="923330"/>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b="1" dirty="0" smtClean="0">
                  <a:solidFill>
                    <a:schemeClr val="bg1"/>
                  </a:solidFill>
                  <a:latin typeface="Times New Roman" panose="02020603050405020304" pitchFamily="18" charset="0"/>
                  <a:cs typeface="Times New Roman" panose="02020603050405020304" pitchFamily="18" charset="0"/>
                </a:rPr>
                <a:t>O</a:t>
              </a:r>
              <a:r>
                <a:rPr lang="en-US" altLang="ko-KR" sz="1400" b="1" dirty="0" smtClean="0">
                  <a:solidFill>
                    <a:schemeClr val="bg1"/>
                  </a:solidFill>
                  <a:latin typeface="Times New Roman" panose="02020603050405020304" pitchFamily="18" charset="0"/>
                  <a:cs typeface="Times New Roman" panose="02020603050405020304" pitchFamily="18" charset="0"/>
                </a:rPr>
                <a:t>ptimization &amp;</a:t>
              </a:r>
            </a:p>
            <a:p>
              <a:r>
                <a:rPr lang="en-US" altLang="ko-KR" b="1" dirty="0" smtClean="0">
                  <a:solidFill>
                    <a:schemeClr val="bg1"/>
                  </a:solidFill>
                  <a:latin typeface="Times New Roman" panose="02020603050405020304" pitchFamily="18" charset="0"/>
                  <a:cs typeface="Times New Roman" panose="02020603050405020304" pitchFamily="18" charset="0"/>
                </a:rPr>
                <a:t>S</a:t>
              </a:r>
              <a:r>
                <a:rPr lang="en-US" altLang="ko-KR" sz="1400" b="1" dirty="0" smtClean="0">
                  <a:solidFill>
                    <a:schemeClr val="bg1"/>
                  </a:solidFill>
                  <a:latin typeface="Times New Roman" panose="02020603050405020304" pitchFamily="18" charset="0"/>
                  <a:cs typeface="Times New Roman" panose="02020603050405020304" pitchFamily="18" charset="0"/>
                </a:rPr>
                <a:t>tatistical</a:t>
              </a:r>
              <a:endParaRPr lang="en-US" altLang="ko-KR" sz="1400" b="1" dirty="0">
                <a:solidFill>
                  <a:schemeClr val="bg1"/>
                </a:solidFill>
                <a:latin typeface="Times New Roman" panose="02020603050405020304" pitchFamily="18" charset="0"/>
                <a:cs typeface="Times New Roman" panose="02020603050405020304" pitchFamily="18" charset="0"/>
              </a:endParaRPr>
            </a:p>
            <a:p>
              <a:r>
                <a:rPr lang="en-US" altLang="ko-KR" b="1" dirty="0" smtClean="0">
                  <a:solidFill>
                    <a:schemeClr val="bg1"/>
                  </a:solidFill>
                  <a:latin typeface="Times New Roman" panose="02020603050405020304" pitchFamily="18" charset="0"/>
                  <a:cs typeface="Times New Roman" panose="02020603050405020304" pitchFamily="18" charset="0"/>
                </a:rPr>
                <a:t>I</a:t>
              </a:r>
              <a:r>
                <a:rPr lang="en-US" altLang="ko-KR" sz="1400" b="1" dirty="0" smtClean="0">
                  <a:solidFill>
                    <a:schemeClr val="bg1"/>
                  </a:solidFill>
                  <a:latin typeface="Times New Roman" panose="02020603050405020304" pitchFamily="18" charset="0"/>
                  <a:cs typeface="Times New Roman" panose="02020603050405020304" pitchFamily="18" charset="0"/>
                </a:rPr>
                <a:t>nference</a:t>
              </a:r>
              <a:r>
                <a:rPr lang="en-US" altLang="ko-KR" sz="1400" b="1" dirty="0">
                  <a:solidFill>
                    <a:schemeClr val="bg1"/>
                  </a:solidFill>
                  <a:latin typeface="Times New Roman" panose="02020603050405020304" pitchFamily="18" charset="0"/>
                  <a:cs typeface="Times New Roman" panose="02020603050405020304" pitchFamily="18" charset="0"/>
                </a:rPr>
                <a:t> </a:t>
              </a:r>
              <a:r>
                <a:rPr lang="en-US" altLang="ko-KR" sz="1400" b="1" dirty="0" smtClean="0">
                  <a:solidFill>
                    <a:schemeClr val="bg1"/>
                  </a:solidFill>
                  <a:latin typeface="Times New Roman" panose="02020603050405020304" pitchFamily="18" charset="0"/>
                  <a:cs typeface="Times New Roman" panose="02020603050405020304" pitchFamily="18" charset="0"/>
                </a:rPr>
                <a:t>Lab</a:t>
              </a:r>
            </a:p>
          </p:txBody>
        </p:sp>
      </p:grpSp>
    </p:spTree>
    <p:extLst>
      <p:ext uri="{BB962C8B-B14F-4D97-AF65-F5344CB8AC3E}">
        <p14:creationId xmlns:p14="http://schemas.microsoft.com/office/powerpoint/2010/main" val="33058147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image" Target="../media/image16.emf"/></Relationships>
</file>

<file path=ppt/slides/_rels/slide1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133301" y="2443942"/>
            <a:ext cx="9797935" cy="1049395"/>
          </a:xfrm>
        </p:spPr>
        <p:txBody>
          <a:bodyPr/>
          <a:lstStyle/>
          <a:p>
            <a:r>
              <a:rPr lang="en-US" altLang="ko-KR" sz="3600" dirty="0" smtClean="0">
                <a:latin typeface="Times New Roman" panose="02020603050405020304" pitchFamily="18" charset="0"/>
                <a:cs typeface="Times New Roman" panose="02020603050405020304" pitchFamily="18" charset="0"/>
              </a:rPr>
              <a:t/>
            </a:r>
            <a:br>
              <a:rPr lang="en-US" altLang="ko-KR" sz="3600" dirty="0" smtClean="0">
                <a:latin typeface="Times New Roman" panose="02020603050405020304" pitchFamily="18" charset="0"/>
                <a:cs typeface="Times New Roman" panose="02020603050405020304" pitchFamily="18" charset="0"/>
              </a:rPr>
            </a:br>
            <a:r>
              <a:rPr lang="en-US" altLang="ko-KR" sz="3600" dirty="0">
                <a:latin typeface="Times New Roman" panose="02020603050405020304" pitchFamily="18" charset="0"/>
                <a:cs typeface="Times New Roman" panose="02020603050405020304" pitchFamily="18" charset="0"/>
              </a:rPr>
              <a:t/>
            </a:r>
            <a:br>
              <a:rPr lang="en-US" altLang="ko-KR" sz="3600" dirty="0">
                <a:latin typeface="Times New Roman" panose="02020603050405020304" pitchFamily="18" charset="0"/>
                <a:cs typeface="Times New Roman" panose="02020603050405020304" pitchFamily="18" charset="0"/>
              </a:rPr>
            </a:br>
            <a:r>
              <a:rPr lang="en-US" altLang="ko-KR" sz="3600" b="1" dirty="0" smtClean="0">
                <a:latin typeface="Times New Roman" panose="02020603050405020304" pitchFamily="18" charset="0"/>
                <a:cs typeface="Times New Roman" panose="02020603050405020304" pitchFamily="18" charset="0"/>
              </a:rPr>
              <a:t>Paper Review</a:t>
            </a:r>
            <a:r>
              <a:rPr lang="en-US" altLang="ko-KR" sz="3600" dirty="0" smtClean="0">
                <a:latin typeface="Times New Roman" panose="02020603050405020304" pitchFamily="18" charset="0"/>
                <a:cs typeface="Times New Roman" panose="02020603050405020304" pitchFamily="18" charset="0"/>
              </a:rPr>
              <a:t/>
            </a:r>
            <a:br>
              <a:rPr lang="en-US" altLang="ko-KR" sz="3600" dirty="0" smtClean="0">
                <a:latin typeface="Times New Roman" panose="02020603050405020304" pitchFamily="18" charset="0"/>
                <a:cs typeface="Times New Roman" panose="02020603050405020304" pitchFamily="18" charset="0"/>
              </a:rPr>
            </a:br>
            <a:r>
              <a:rPr lang="en-US" altLang="ko-KR" sz="3600" dirty="0" smtClean="0">
                <a:latin typeface="Times New Roman" panose="02020603050405020304" pitchFamily="18" charset="0"/>
                <a:cs typeface="Times New Roman" panose="02020603050405020304" pitchFamily="18" charset="0"/>
              </a:rPr>
              <a:t>An Empirical Evaluation of Thompson Sampling</a:t>
            </a:r>
            <a:endParaRPr lang="ko-KR" altLang="en-US" sz="3600" dirty="0">
              <a:latin typeface="Times New Roman" panose="02020603050405020304" pitchFamily="18" charset="0"/>
              <a:cs typeface="Times New Roman" panose="02020603050405020304" pitchFamily="18" charset="0"/>
            </a:endParaRPr>
          </a:p>
        </p:txBody>
      </p:sp>
      <p:sp>
        <p:nvSpPr>
          <p:cNvPr id="3" name="부제목 2"/>
          <p:cNvSpPr>
            <a:spLocks noGrp="1"/>
          </p:cNvSpPr>
          <p:nvPr>
            <p:ph type="subTitle" idx="1"/>
          </p:nvPr>
        </p:nvSpPr>
        <p:spPr>
          <a:xfrm>
            <a:off x="1460268" y="3876358"/>
            <a:ext cx="9144000" cy="1260907"/>
          </a:xfrm>
        </p:spPr>
        <p:txBody>
          <a:bodyPr/>
          <a:lstStyle/>
          <a:p>
            <a:r>
              <a:rPr lang="en-US" altLang="ko-KR" sz="2000" dirty="0" smtClean="0">
                <a:latin typeface="Times New Roman" panose="02020603050405020304" pitchFamily="18" charset="0"/>
                <a:cs typeface="Times New Roman" panose="02020603050405020304" pitchFamily="18" charset="0"/>
              </a:rPr>
              <a:t>Olivier </a:t>
            </a:r>
            <a:r>
              <a:rPr lang="en-US" altLang="ko-KR" sz="2000" dirty="0" err="1" smtClean="0">
                <a:latin typeface="Times New Roman" panose="02020603050405020304" pitchFamily="18" charset="0"/>
                <a:cs typeface="Times New Roman" panose="02020603050405020304" pitchFamily="18" charset="0"/>
              </a:rPr>
              <a:t>Chapelle</a:t>
            </a:r>
            <a:r>
              <a:rPr lang="en-US" altLang="ko-KR" sz="2000" dirty="0" smtClean="0">
                <a:latin typeface="Times New Roman" panose="02020603050405020304" pitchFamily="18" charset="0"/>
                <a:cs typeface="Times New Roman" panose="02020603050405020304" pitchFamily="18" charset="0"/>
              </a:rPr>
              <a:t>, </a:t>
            </a:r>
            <a:r>
              <a:rPr lang="en-US" altLang="ko-KR" sz="2000" dirty="0" err="1" smtClean="0">
                <a:latin typeface="Times New Roman" panose="02020603050405020304" pitchFamily="18" charset="0"/>
                <a:cs typeface="Times New Roman" panose="02020603050405020304" pitchFamily="18" charset="0"/>
              </a:rPr>
              <a:t>Lihong</a:t>
            </a:r>
            <a:r>
              <a:rPr lang="en-US" altLang="ko-KR" sz="2000" dirty="0" smtClean="0">
                <a:latin typeface="Times New Roman" panose="02020603050405020304" pitchFamily="18" charset="0"/>
                <a:cs typeface="Times New Roman" panose="02020603050405020304" pitchFamily="18" charset="0"/>
              </a:rPr>
              <a:t> Li</a:t>
            </a:r>
          </a:p>
          <a:p>
            <a:r>
              <a:rPr lang="en-US" altLang="ko-KR" sz="2000" dirty="0" smtClean="0">
                <a:latin typeface="Times New Roman" panose="02020603050405020304" pitchFamily="18" charset="0"/>
                <a:cs typeface="Times New Roman" panose="02020603050405020304" pitchFamily="18" charset="0"/>
              </a:rPr>
              <a:t>NIPS 2011</a:t>
            </a:r>
          </a:p>
          <a:p>
            <a:r>
              <a:rPr lang="en-US" altLang="ko-KR" sz="2000" dirty="0" smtClean="0">
                <a:latin typeface="Times New Roman" panose="02020603050405020304" pitchFamily="18" charset="0"/>
                <a:cs typeface="Times New Roman" panose="02020603050405020304" pitchFamily="18" charset="0"/>
              </a:rPr>
              <a:t>Citation=492</a:t>
            </a:r>
            <a:endParaRPr lang="ko-KR"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1853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p:cNvSpPr txBox="1"/>
              <p:nvPr/>
            </p:nvSpPr>
            <p:spPr>
              <a:xfrm>
                <a:off x="998585" y="2248024"/>
                <a:ext cx="4504089" cy="1127809"/>
              </a:xfrm>
              <a:prstGeom prst="rect">
                <a:avLst/>
              </a:prstGeom>
              <a:noFill/>
            </p:spPr>
            <p:txBody>
              <a:bodyPr wrap="square" rtlCol="0">
                <a:spAutoFit/>
              </a:bodyPr>
              <a:lstStyle/>
              <a:p>
                <a:pPr algn="just"/>
                <a:r>
                  <a:rPr lang="en-US" altLang="ko-KR" sz="1400" b="1" dirty="0" smtClean="0">
                    <a:latin typeface="Times New Roman" panose="02020603050405020304" pitchFamily="18" charset="0"/>
                    <a:cs typeface="Times New Roman" panose="02020603050405020304" pitchFamily="18" charset="0"/>
                  </a:rPr>
                  <a:t>Posterior reshaping</a:t>
                </a:r>
              </a:p>
              <a:p>
                <a:pPr algn="just"/>
                <a:r>
                  <a:rPr lang="en-US" altLang="ko-KR" sz="1200" dirty="0" smtClean="0">
                    <a:latin typeface="Times New Roman" panose="02020603050405020304" pitchFamily="18" charset="0"/>
                    <a:cs typeface="Times New Roman" panose="02020603050405020304" pitchFamily="18" charset="0"/>
                  </a:rPr>
                  <a:t>The posterior is a Beta distribution with parameters a and b, and we have tried to change it to parameters </a:t>
                </a:r>
                <a14:m>
                  <m:oMath xmlns:m="http://schemas.openxmlformats.org/officeDocument/2006/math">
                    <m:f>
                      <m:fPr>
                        <m:ctrlPr>
                          <a:rPr lang="en-US" altLang="ko-KR" sz="1200" i="1" smtClean="0">
                            <a:latin typeface="Cambria Math" panose="02040503050406030204" pitchFamily="18" charset="0"/>
                            <a:cs typeface="Times New Roman" panose="02020603050405020304" pitchFamily="18" charset="0"/>
                          </a:rPr>
                        </m:ctrlPr>
                      </m:fPr>
                      <m:num>
                        <m:r>
                          <a:rPr lang="en-US" altLang="ko-KR" sz="1200" b="0" i="1" smtClean="0">
                            <a:latin typeface="Cambria Math" panose="02040503050406030204" pitchFamily="18" charset="0"/>
                            <a:cs typeface="Times New Roman" panose="02020603050405020304" pitchFamily="18" charset="0"/>
                          </a:rPr>
                          <m:t>𝑎</m:t>
                        </m:r>
                      </m:num>
                      <m:den>
                        <m:r>
                          <a:rPr lang="ko-KR" altLang="en-US" sz="1200" b="0" i="1" smtClean="0">
                            <a:latin typeface="Cambria Math" panose="02040503050406030204" pitchFamily="18" charset="0"/>
                            <a:cs typeface="Times New Roman" panose="02020603050405020304" pitchFamily="18" charset="0"/>
                          </a:rPr>
                          <m:t>𝛼</m:t>
                        </m:r>
                      </m:den>
                    </m:f>
                    <m:r>
                      <a:rPr lang="en-US" altLang="ko-KR" sz="1200" b="0" i="1" smtClean="0">
                        <a:latin typeface="Cambria Math" panose="02040503050406030204" pitchFamily="18" charset="0"/>
                        <a:cs typeface="Times New Roman" panose="02020603050405020304" pitchFamily="18" charset="0"/>
                      </a:rPr>
                      <m:t>,</m:t>
                    </m:r>
                    <m:f>
                      <m:fPr>
                        <m:ctrlPr>
                          <a:rPr lang="en-US" altLang="ko-KR" sz="1200" i="1" smtClean="0">
                            <a:latin typeface="Cambria Math" panose="02040503050406030204" pitchFamily="18" charset="0"/>
                            <a:cs typeface="Times New Roman" panose="02020603050405020304" pitchFamily="18" charset="0"/>
                          </a:rPr>
                        </m:ctrlPr>
                      </m:fPr>
                      <m:num>
                        <m:r>
                          <a:rPr lang="en-US" altLang="ko-KR" sz="1200" b="0" i="1" smtClean="0">
                            <a:latin typeface="Cambria Math" panose="02040503050406030204" pitchFamily="18" charset="0"/>
                            <a:cs typeface="Times New Roman" panose="02020603050405020304" pitchFamily="18" charset="0"/>
                          </a:rPr>
                          <m:t>𝑏</m:t>
                        </m:r>
                      </m:num>
                      <m:den>
                        <m:r>
                          <a:rPr lang="ko-KR" altLang="en-US" sz="1200" b="0" i="1" smtClean="0">
                            <a:latin typeface="Cambria Math" panose="02040503050406030204" pitchFamily="18" charset="0"/>
                            <a:cs typeface="Times New Roman" panose="02020603050405020304" pitchFamily="18" charset="0"/>
                          </a:rPr>
                          <m:t>𝛼</m:t>
                        </m:r>
                      </m:den>
                    </m:f>
                  </m:oMath>
                </a14:m>
                <a:r>
                  <a:rPr lang="en-US" altLang="ko-KR" sz="1200" dirty="0" smtClean="0">
                    <a:latin typeface="Times New Roman" panose="02020603050405020304" pitchFamily="18" charset="0"/>
                    <a:cs typeface="Times New Roman" panose="02020603050405020304" pitchFamily="18" charset="0"/>
                  </a:rPr>
                  <a:t>. Doing so does not change the posterior mean, but multiply its variance by a factor close to </a:t>
                </a:r>
                <a14:m>
                  <m:oMath xmlns:m="http://schemas.openxmlformats.org/officeDocument/2006/math">
                    <m:sSup>
                      <m:sSupPr>
                        <m:ctrlPr>
                          <a:rPr lang="en-US" altLang="ko-KR" sz="1200" i="1" smtClean="0">
                            <a:latin typeface="Cambria Math" panose="02040503050406030204" pitchFamily="18" charset="0"/>
                            <a:cs typeface="Times New Roman" panose="02020603050405020304" pitchFamily="18" charset="0"/>
                          </a:rPr>
                        </m:ctrlPr>
                      </m:sSupPr>
                      <m:e>
                        <m:r>
                          <a:rPr lang="ko-KR" altLang="en-US" sz="1200" b="0" i="1" smtClean="0">
                            <a:latin typeface="Cambria Math" panose="02040503050406030204" pitchFamily="18" charset="0"/>
                            <a:cs typeface="Times New Roman" panose="02020603050405020304" pitchFamily="18" charset="0"/>
                          </a:rPr>
                          <m:t>𝛼</m:t>
                        </m:r>
                      </m:e>
                      <m:sup>
                        <m:r>
                          <a:rPr lang="en-US" altLang="ko-KR" sz="1200" b="0" i="1" smtClean="0">
                            <a:latin typeface="Cambria Math" panose="02040503050406030204" pitchFamily="18" charset="0"/>
                            <a:cs typeface="Times New Roman" panose="02020603050405020304" pitchFamily="18" charset="0"/>
                          </a:rPr>
                          <m:t>2</m:t>
                        </m:r>
                      </m:sup>
                    </m:sSup>
                  </m:oMath>
                </a14:m>
                <a:endParaRPr lang="en-US" altLang="ko-KR" sz="1200" dirty="0" smtClean="0">
                  <a:latin typeface="Times New Roman" panose="02020603050405020304" pitchFamily="18" charset="0"/>
                  <a:cs typeface="Times New Roman" panose="02020603050405020304" pitchFamily="18" charset="0"/>
                </a:endParaRPr>
              </a:p>
              <a:p>
                <a:pPr algn="just"/>
                <a14:m>
                  <m:oMath xmlns:m="http://schemas.openxmlformats.org/officeDocument/2006/math">
                    <m:r>
                      <a:rPr lang="ko-KR" altLang="en-US" sz="1200" i="1" smtClean="0">
                        <a:latin typeface="Cambria Math" panose="02040503050406030204" pitchFamily="18" charset="0"/>
                        <a:cs typeface="Times New Roman" panose="02020603050405020304" pitchFamily="18" charset="0"/>
                      </a:rPr>
                      <m:t>𝛼</m:t>
                    </m:r>
                    <m:r>
                      <a:rPr lang="en-US" altLang="ko-KR" sz="1200" b="0" i="1" smtClean="0">
                        <a:latin typeface="Cambria Math" panose="02040503050406030204" pitchFamily="18" charset="0"/>
                        <a:cs typeface="Times New Roman" panose="02020603050405020304" pitchFamily="18" charset="0"/>
                      </a:rPr>
                      <m:t>&lt;1</m:t>
                    </m:r>
                  </m:oMath>
                </a14:m>
                <a:r>
                  <a:rPr lang="en-US" altLang="ko-KR" sz="1200" dirty="0" smtClean="0">
                    <a:latin typeface="Times New Roman" panose="02020603050405020304" pitchFamily="18" charset="0"/>
                    <a:cs typeface="Times New Roman" panose="02020603050405020304" pitchFamily="18" charset="0"/>
                  </a:rPr>
                  <a:t> : decrease the amount of exploration , lower regret</a:t>
                </a:r>
              </a:p>
            </p:txBody>
          </p:sp>
        </mc:Choice>
        <mc:Fallback xmlns="">
          <p:sp>
            <p:nvSpPr>
              <p:cNvPr id="6" name="TextBox 5"/>
              <p:cNvSpPr txBox="1">
                <a:spLocks noRot="1" noChangeAspect="1" noMove="1" noResize="1" noEditPoints="1" noAdjustHandles="1" noChangeArrowheads="1" noChangeShapeType="1" noTextEdit="1"/>
              </p:cNvSpPr>
              <p:nvPr/>
            </p:nvSpPr>
            <p:spPr>
              <a:xfrm>
                <a:off x="998585" y="2248024"/>
                <a:ext cx="4504089" cy="1127809"/>
              </a:xfrm>
              <a:prstGeom prst="rect">
                <a:avLst/>
              </a:prstGeom>
              <a:blipFill>
                <a:blip r:embed="rId2"/>
                <a:stretch>
                  <a:fillRect l="-406" t="-1081" b="-3243"/>
                </a:stretch>
              </a:blipFill>
            </p:spPr>
            <p:txBody>
              <a:bodyPr/>
              <a:lstStyle/>
              <a:p>
                <a:r>
                  <a:rPr lang="ko-KR" altLang="en-US">
                    <a:noFill/>
                  </a:rPr>
                  <a:t> </a:t>
                </a:r>
              </a:p>
            </p:txBody>
          </p:sp>
        </mc:Fallback>
      </mc:AlternateContent>
      <p:pic>
        <p:nvPicPr>
          <p:cNvPr id="7" name="그림 6"/>
          <p:cNvPicPr>
            <a:picLocks noChangeAspect="1"/>
          </p:cNvPicPr>
          <p:nvPr/>
        </p:nvPicPr>
        <p:blipFill>
          <a:blip r:embed="rId3"/>
          <a:stretch>
            <a:fillRect/>
          </a:stretch>
        </p:blipFill>
        <p:spPr>
          <a:xfrm>
            <a:off x="6038625" y="3375833"/>
            <a:ext cx="114750" cy="106333"/>
          </a:xfrm>
          <a:prstGeom prst="rect">
            <a:avLst/>
          </a:prstGeom>
        </p:spPr>
      </p:pic>
      <p:pic>
        <p:nvPicPr>
          <p:cNvPr id="2" name="그림 1"/>
          <p:cNvPicPr>
            <a:picLocks noChangeAspect="1"/>
          </p:cNvPicPr>
          <p:nvPr/>
        </p:nvPicPr>
        <p:blipFill>
          <a:blip r:embed="rId4"/>
          <a:stretch>
            <a:fillRect/>
          </a:stretch>
        </p:blipFill>
        <p:spPr>
          <a:xfrm>
            <a:off x="5721113" y="1415520"/>
            <a:ext cx="2622770" cy="2443888"/>
          </a:xfrm>
          <a:prstGeom prst="rect">
            <a:avLst/>
          </a:prstGeom>
          <a:ln>
            <a:noFill/>
          </a:ln>
          <a:effectLst>
            <a:outerShdw blurRad="190500" algn="tl" rotWithShape="0">
              <a:srgbClr val="000000">
                <a:alpha val="70000"/>
              </a:srgbClr>
            </a:outerShdw>
          </a:effectLst>
        </p:spPr>
      </p:pic>
      <p:pic>
        <p:nvPicPr>
          <p:cNvPr id="3" name="그림 2"/>
          <p:cNvPicPr>
            <a:picLocks noChangeAspect="1"/>
          </p:cNvPicPr>
          <p:nvPr/>
        </p:nvPicPr>
        <p:blipFill>
          <a:blip r:embed="rId5"/>
          <a:stretch>
            <a:fillRect/>
          </a:stretch>
        </p:blipFill>
        <p:spPr>
          <a:xfrm>
            <a:off x="5210563" y="4541128"/>
            <a:ext cx="6426001" cy="1034333"/>
          </a:xfrm>
          <a:prstGeom prst="rect">
            <a:avLst/>
          </a:prstGeom>
          <a:ln>
            <a:noFill/>
          </a:ln>
          <a:effectLst>
            <a:outerShdw blurRad="190500" algn="tl" rotWithShape="0">
              <a:srgbClr val="000000">
                <a:alpha val="70000"/>
              </a:srgbClr>
            </a:outerShdw>
          </a:effectLst>
        </p:spPr>
      </p:pic>
      <p:sp>
        <p:nvSpPr>
          <p:cNvPr id="8" name="TextBox 7"/>
          <p:cNvSpPr txBox="1"/>
          <p:nvPr/>
        </p:nvSpPr>
        <p:spPr>
          <a:xfrm>
            <a:off x="241338" y="4371372"/>
            <a:ext cx="4763192" cy="1046440"/>
          </a:xfrm>
          <a:prstGeom prst="rect">
            <a:avLst/>
          </a:prstGeom>
          <a:noFill/>
        </p:spPr>
        <p:txBody>
          <a:bodyPr wrap="square" rtlCol="0">
            <a:spAutoFit/>
          </a:bodyPr>
          <a:lstStyle/>
          <a:p>
            <a:pPr algn="just"/>
            <a:r>
              <a:rPr lang="en-US" altLang="ko-KR" sz="1400" b="1" dirty="0" smtClean="0">
                <a:latin typeface="Times New Roman" panose="02020603050405020304" pitchFamily="18" charset="0"/>
                <a:cs typeface="Times New Roman" panose="02020603050405020304" pitchFamily="18" charset="0"/>
              </a:rPr>
              <a:t>Impact of delay</a:t>
            </a:r>
          </a:p>
          <a:p>
            <a:pPr algn="just"/>
            <a:r>
              <a:rPr lang="en-US" altLang="ko-KR" sz="1200" dirty="0" smtClean="0">
                <a:latin typeface="Times New Roman" panose="02020603050405020304" pitchFamily="18" charset="0"/>
                <a:cs typeface="Times New Roman" panose="02020603050405020304" pitchFamily="18" charset="0"/>
              </a:rPr>
              <a:t>In a real world, the feedback is typically not processed immediately because of various runtime constraints. They try to quantify the impact of this delay by doing some simulations that mimic the problem of news articles recommendation.</a:t>
            </a:r>
          </a:p>
        </p:txBody>
      </p:sp>
      <p:pic>
        <p:nvPicPr>
          <p:cNvPr id="9" name="그림 8"/>
          <p:cNvPicPr>
            <a:picLocks noChangeAspect="1"/>
          </p:cNvPicPr>
          <p:nvPr/>
        </p:nvPicPr>
        <p:blipFill>
          <a:blip r:embed="rId6"/>
          <a:stretch>
            <a:fillRect/>
          </a:stretch>
        </p:blipFill>
        <p:spPr>
          <a:xfrm>
            <a:off x="8755144" y="1415520"/>
            <a:ext cx="2753552" cy="2443888"/>
          </a:xfrm>
          <a:prstGeom prst="rect">
            <a:avLst/>
          </a:prstGeom>
          <a:ln>
            <a:noFill/>
          </a:ln>
          <a:effectLst>
            <a:outerShdw blurRad="190500" algn="tl" rotWithShape="0">
              <a:srgbClr val="000000">
                <a:alpha val="70000"/>
              </a:srgbClr>
            </a:outerShdw>
          </a:effectLst>
        </p:spPr>
      </p:pic>
      <mc:AlternateContent xmlns:mc="http://schemas.openxmlformats.org/markup-compatibility/2006" xmlns:a14="http://schemas.microsoft.com/office/drawing/2010/main">
        <mc:Choice Requires="a14">
          <p:sp>
            <p:nvSpPr>
              <p:cNvPr id="10" name="TextBox 9"/>
              <p:cNvSpPr txBox="1"/>
              <p:nvPr/>
            </p:nvSpPr>
            <p:spPr>
              <a:xfrm>
                <a:off x="8578735" y="997527"/>
                <a:ext cx="3135154" cy="307777"/>
              </a:xfrm>
              <a:prstGeom prst="rect">
                <a:avLst/>
              </a:prstGeom>
              <a:noFill/>
            </p:spPr>
            <p:txBody>
              <a:bodyPr wrap="none" rtlCol="0">
                <a:spAutoFit/>
              </a:bodyPr>
              <a:lstStyle/>
              <a:p>
                <a:r>
                  <a:rPr lang="en-US" altLang="ko-KR" sz="1400" dirty="0" smtClean="0">
                    <a:latin typeface="Times New Roman" panose="02020603050405020304" pitchFamily="18" charset="0"/>
                    <a:cs typeface="Times New Roman" panose="02020603050405020304" pitchFamily="18" charset="0"/>
                  </a:rPr>
                  <a:t>Right: distribution of the regret at T=</a:t>
                </a:r>
                <a14:m>
                  <m:oMath xmlns:m="http://schemas.openxmlformats.org/officeDocument/2006/math">
                    <m:sSup>
                      <m:sSupPr>
                        <m:ctrlPr>
                          <a:rPr lang="en-US" altLang="ko-KR" sz="1400" i="1" smtClean="0">
                            <a:latin typeface="Cambria Math" panose="02040503050406030204" pitchFamily="18" charset="0"/>
                          </a:rPr>
                        </m:ctrlPr>
                      </m:sSupPr>
                      <m:e>
                        <m:r>
                          <a:rPr lang="en-US" altLang="ko-KR" sz="1400" b="0" i="1" smtClean="0">
                            <a:latin typeface="Cambria Math" panose="02040503050406030204" pitchFamily="18" charset="0"/>
                          </a:rPr>
                          <m:t>10</m:t>
                        </m:r>
                      </m:e>
                      <m:sup>
                        <m:r>
                          <a:rPr lang="en-US" altLang="ko-KR" sz="1400" b="0" i="1" smtClean="0">
                            <a:latin typeface="Cambria Math" panose="02040503050406030204" pitchFamily="18" charset="0"/>
                          </a:rPr>
                          <m:t>7</m:t>
                        </m:r>
                      </m:sup>
                    </m:sSup>
                  </m:oMath>
                </a14:m>
                <a:endParaRPr lang="ko-KR" altLang="en-US" sz="1400" dirty="0">
                  <a:latin typeface="Times New Roman" panose="02020603050405020304" pitchFamily="18" charset="0"/>
                  <a:cs typeface="Times New Roman" panose="02020603050405020304"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8578735" y="997527"/>
                <a:ext cx="3135154" cy="307777"/>
              </a:xfrm>
              <a:prstGeom prst="rect">
                <a:avLst/>
              </a:prstGeom>
              <a:blipFill>
                <a:blip r:embed="rId7"/>
                <a:stretch>
                  <a:fillRect l="-583" t="-4000" b="-20000"/>
                </a:stretch>
              </a:blipFill>
            </p:spPr>
            <p:txBody>
              <a:bodyPr/>
              <a:lstStyle/>
              <a:p>
                <a:r>
                  <a:rPr lang="ko-KR" altLang="en-US">
                    <a:noFill/>
                  </a:rPr>
                  <a:t> </a:t>
                </a:r>
              </a:p>
            </p:txBody>
          </p:sp>
        </mc:Fallback>
      </mc:AlternateContent>
      <p:sp>
        <p:nvSpPr>
          <p:cNvPr id="11" name="TextBox 10"/>
          <p:cNvSpPr txBox="1"/>
          <p:nvPr/>
        </p:nvSpPr>
        <p:spPr>
          <a:xfrm>
            <a:off x="1948988" y="5672406"/>
            <a:ext cx="8294024" cy="584775"/>
          </a:xfrm>
          <a:prstGeom prst="rect">
            <a:avLst/>
          </a:prstGeom>
          <a:noFill/>
        </p:spPr>
        <p:txBody>
          <a:bodyPr wrap="square" rtlCol="0">
            <a:spAutoFit/>
          </a:bodyPr>
          <a:lstStyle/>
          <a:p>
            <a:pPr algn="ctr"/>
            <a:r>
              <a:rPr lang="en-US" altLang="ko-KR" sz="1600" b="1" dirty="0" smtClean="0">
                <a:latin typeface="Times New Roman" panose="02020603050405020304" pitchFamily="18" charset="0"/>
                <a:cs typeface="Times New Roman" panose="02020603050405020304" pitchFamily="18" charset="0"/>
              </a:rPr>
              <a:t>It appears that Thompson sampling is more robust than UCB when the delay is long.</a:t>
            </a:r>
          </a:p>
          <a:p>
            <a:pPr algn="ctr"/>
            <a:r>
              <a:rPr lang="en-US" altLang="ko-KR" sz="1600" dirty="0" smtClean="0">
                <a:latin typeface="Times New Roman" panose="02020603050405020304" pitchFamily="18" charset="0"/>
                <a:cs typeface="Times New Roman" panose="02020603050405020304" pitchFamily="18" charset="0"/>
              </a:rPr>
              <a:t>I think this difference comes TS’s randomizing over actions (contrast to UCB – deterministic)</a:t>
            </a:r>
            <a:endParaRPr lang="ko-KR"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5571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1197032" y="1637607"/>
                <a:ext cx="10224655" cy="1477328"/>
              </a:xfrm>
              <a:prstGeom prst="rect">
                <a:avLst/>
              </a:prstGeom>
              <a:noFill/>
            </p:spPr>
            <p:txBody>
              <a:bodyPr wrap="square" rtlCol="0">
                <a:spAutoFit/>
              </a:bodyPr>
              <a:lstStyle/>
              <a:p>
                <a:r>
                  <a:rPr lang="en-US" altLang="ko-KR" b="1" dirty="0" smtClean="0">
                    <a:latin typeface="Times New Roman" panose="02020603050405020304" pitchFamily="18" charset="0"/>
                    <a:cs typeface="Times New Roman" panose="02020603050405020304" pitchFamily="18" charset="0"/>
                  </a:rPr>
                  <a:t>Display Advertising</a:t>
                </a:r>
              </a:p>
              <a:p>
                <a:r>
                  <a:rPr lang="en-US" altLang="ko-KR" sz="1200" dirty="0" smtClean="0">
                    <a:latin typeface="Times New Roman" panose="02020603050405020304" pitchFamily="18" charset="0"/>
                    <a:cs typeface="Times New Roman" panose="02020603050405020304" pitchFamily="18" charset="0"/>
                  </a:rPr>
                  <a:t>A key element in this matching problem is the </a:t>
                </a:r>
                <a:r>
                  <a:rPr lang="en-US" altLang="ko-KR" sz="1200" b="1" dirty="0" smtClean="0">
                    <a:latin typeface="Times New Roman" panose="02020603050405020304" pitchFamily="18" charset="0"/>
                    <a:cs typeface="Times New Roman" panose="02020603050405020304" pitchFamily="18" charset="0"/>
                  </a:rPr>
                  <a:t>click-through rate(CTR) estimation. </a:t>
                </a:r>
                <a:r>
                  <a:rPr lang="en-US" altLang="ko-KR" sz="1200" dirty="0">
                    <a:latin typeface="Times New Roman" panose="02020603050405020304" pitchFamily="18" charset="0"/>
                    <a:cs typeface="Times New Roman" panose="02020603050405020304" pitchFamily="18" charset="0"/>
                  </a:rPr>
                  <a:t>There is of course a fundamental exploration / exploitation dilemma here: in order to learn the </a:t>
                </a:r>
                <a:r>
                  <a:rPr lang="en-US" altLang="ko-KR" sz="1200" dirty="0" smtClean="0">
                    <a:latin typeface="Times New Roman" panose="02020603050405020304" pitchFamily="18" charset="0"/>
                    <a:cs typeface="Times New Roman" panose="02020603050405020304" pitchFamily="18" charset="0"/>
                  </a:rPr>
                  <a:t>CTR of </a:t>
                </a:r>
                <a:r>
                  <a:rPr lang="en-US" altLang="ko-KR" sz="1200" dirty="0">
                    <a:latin typeface="Times New Roman" panose="02020603050405020304" pitchFamily="18" charset="0"/>
                    <a:cs typeface="Times New Roman" panose="02020603050405020304" pitchFamily="18" charset="0"/>
                  </a:rPr>
                  <a:t>an ad, it needs to be displayed, leading to a potential loss of short-term revenue.</a:t>
                </a:r>
                <a:r>
                  <a:rPr lang="en-US" altLang="ko-KR" sz="1200" b="1" dirty="0" smtClean="0">
                    <a:latin typeface="Times New Roman" panose="020206030504050203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In this paper, we </a:t>
                </a:r>
                <a:r>
                  <a:rPr lang="en-US" altLang="ko-KR" sz="1200" b="1" dirty="0">
                    <a:latin typeface="Times New Roman" panose="02020603050405020304" pitchFamily="18" charset="0"/>
                    <a:cs typeface="Times New Roman" panose="02020603050405020304" pitchFamily="18" charset="0"/>
                  </a:rPr>
                  <a:t>consider standard regularized logistic regression for predicting CTR</a:t>
                </a:r>
                <a:r>
                  <a:rPr lang="en-US" altLang="ko-KR" sz="1200" dirty="0" smtClean="0">
                    <a:latin typeface="Times New Roman" panose="02020603050405020304" pitchFamily="18" charset="0"/>
                    <a:cs typeface="Times New Roman" panose="02020603050405020304" pitchFamily="18" charset="0"/>
                  </a:rPr>
                  <a:t>.</a:t>
                </a:r>
              </a:p>
              <a:p>
                <a:r>
                  <a:rPr lang="en-US" altLang="ko-KR" sz="1200" b="1" dirty="0" smtClean="0">
                    <a:latin typeface="Times New Roman" panose="02020603050405020304" pitchFamily="18" charset="0"/>
                    <a:cs typeface="Times New Roman" panose="02020603050405020304" pitchFamily="18" charset="0"/>
                  </a:rPr>
                  <a:t>Feature: </a:t>
                </a:r>
                <a:r>
                  <a:rPr lang="en-US" altLang="ko-KR" sz="1200" dirty="0">
                    <a:latin typeface="Times New Roman" panose="02020603050405020304" pitchFamily="18" charset="0"/>
                    <a:cs typeface="Times New Roman" panose="02020603050405020304" pitchFamily="18" charset="0"/>
                  </a:rPr>
                  <a:t>identifiers of the ad, advertiser, publisher and visited </a:t>
                </a:r>
                <a:r>
                  <a:rPr lang="en-US" altLang="ko-KR" sz="1200" dirty="0" smtClean="0">
                    <a:latin typeface="Times New Roman" panose="02020603050405020304" pitchFamily="18" charset="0"/>
                    <a:cs typeface="Times New Roman" panose="02020603050405020304" pitchFamily="18" charset="0"/>
                  </a:rPr>
                  <a:t>page, etc. Theses are hashed and each training sample ends up being represented as sparse binary vector of dimension </a:t>
                </a:r>
                <a14:m>
                  <m:oMath xmlns:m="http://schemas.openxmlformats.org/officeDocument/2006/math">
                    <m:sSup>
                      <m:sSupPr>
                        <m:ctrlPr>
                          <a:rPr lang="en-US" altLang="ko-KR" sz="1200" i="1" smtClean="0">
                            <a:latin typeface="Cambria Math" panose="02040503050406030204" pitchFamily="18" charset="0"/>
                            <a:cs typeface="Times New Roman" panose="02020603050405020304" pitchFamily="18" charset="0"/>
                          </a:rPr>
                        </m:ctrlPr>
                      </m:sSupPr>
                      <m:e>
                        <m:r>
                          <a:rPr lang="en-US" altLang="ko-KR" sz="1200" b="0" i="1" smtClean="0">
                            <a:latin typeface="Cambria Math" panose="02040503050406030204" pitchFamily="18" charset="0"/>
                            <a:cs typeface="Times New Roman" panose="02020603050405020304" pitchFamily="18" charset="0"/>
                          </a:rPr>
                          <m:t>2</m:t>
                        </m:r>
                      </m:e>
                      <m:sup>
                        <m:r>
                          <a:rPr lang="en-US" altLang="ko-KR" sz="1200" b="0" i="1" smtClean="0">
                            <a:latin typeface="Cambria Math" panose="02040503050406030204" pitchFamily="18" charset="0"/>
                            <a:cs typeface="Times New Roman" panose="02020603050405020304" pitchFamily="18" charset="0"/>
                          </a:rPr>
                          <m:t>24</m:t>
                        </m:r>
                      </m:sup>
                    </m:sSup>
                  </m:oMath>
                </a14:m>
                <a:r>
                  <a:rPr lang="en-US" altLang="ko-KR" sz="1200" b="1" dirty="0" smtClean="0">
                    <a:latin typeface="Times New Roman" panose="02020603050405020304" pitchFamily="18" charset="0"/>
                    <a:cs typeface="Times New Roman" panose="02020603050405020304" pitchFamily="18" charset="0"/>
                  </a:rPr>
                  <a:t>.</a:t>
                </a:r>
              </a:p>
              <a:p>
                <a:r>
                  <a:rPr lang="en-US" altLang="ko-KR" sz="1200" b="1" dirty="0" smtClean="0">
                    <a:latin typeface="Times New Roman" panose="02020603050405020304" pitchFamily="18" charset="0"/>
                    <a:cs typeface="Times New Roman" panose="02020603050405020304" pitchFamily="18" charset="0"/>
                  </a:rPr>
                  <a:t>Posterior: </a:t>
                </a:r>
                <a:r>
                  <a:rPr lang="en-US" altLang="ko-KR" sz="1200" dirty="0" smtClean="0">
                    <a:latin typeface="Times New Roman" panose="02020603050405020304" pitchFamily="18" charset="0"/>
                    <a:cs typeface="Times New Roman" panose="02020603050405020304" pitchFamily="18" charset="0"/>
                  </a:rPr>
                  <a:t>Gaussian distribution with diagonal covariance matrix.</a:t>
                </a:r>
                <a:endParaRPr lang="ko-KR" altLang="en-US" sz="1200" dirty="0">
                  <a:latin typeface="Times New Roman" panose="020206030504050203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197032" y="1637607"/>
                <a:ext cx="10224655" cy="1477328"/>
              </a:xfrm>
              <a:prstGeom prst="rect">
                <a:avLst/>
              </a:prstGeom>
              <a:blipFill>
                <a:blip r:embed="rId2"/>
                <a:stretch>
                  <a:fillRect l="-477" t="-2479" b="-2479"/>
                </a:stretch>
              </a:blipFill>
            </p:spPr>
            <p:txBody>
              <a:bodyPr/>
              <a:lstStyle/>
              <a:p>
                <a:r>
                  <a:rPr lang="ko-KR" altLang="en-US">
                    <a:noFill/>
                  </a:rPr>
                  <a:t> </a:t>
                </a:r>
              </a:p>
            </p:txBody>
          </p:sp>
        </mc:Fallback>
      </mc:AlternateContent>
      <p:pic>
        <p:nvPicPr>
          <p:cNvPr id="5" name="그림 4"/>
          <p:cNvPicPr>
            <a:picLocks noChangeAspect="1"/>
          </p:cNvPicPr>
          <p:nvPr/>
        </p:nvPicPr>
        <p:blipFill>
          <a:blip r:embed="rId3"/>
          <a:stretch>
            <a:fillRect/>
          </a:stretch>
        </p:blipFill>
        <p:spPr>
          <a:xfrm>
            <a:off x="1261033" y="3532910"/>
            <a:ext cx="5936242" cy="2269574"/>
          </a:xfrm>
          <a:prstGeom prst="rect">
            <a:avLst/>
          </a:prstGeom>
          <a:ln>
            <a:noFill/>
          </a:ln>
          <a:effectLst>
            <a:outerShdw blurRad="190500" algn="tl" rotWithShape="0">
              <a:srgbClr val="000000">
                <a:alpha val="70000"/>
              </a:srgbClr>
            </a:outerShdw>
          </a:effectLst>
        </p:spPr>
      </p:pic>
      <p:sp>
        <p:nvSpPr>
          <p:cNvPr id="6" name="TextBox 5"/>
          <p:cNvSpPr txBox="1"/>
          <p:nvPr/>
        </p:nvSpPr>
        <p:spPr>
          <a:xfrm>
            <a:off x="2043830" y="5883255"/>
            <a:ext cx="4370647" cy="523220"/>
          </a:xfrm>
          <a:prstGeom prst="rect">
            <a:avLst/>
          </a:prstGeom>
          <a:noFill/>
        </p:spPr>
        <p:txBody>
          <a:bodyPr wrap="square" rtlCol="0">
            <a:spAutoFit/>
          </a:bodyPr>
          <a:lstStyle/>
          <a:p>
            <a:pPr algn="ctr"/>
            <a:r>
              <a:rPr lang="en-US" altLang="ko-KR" sz="1400" dirty="0" smtClean="0">
                <a:latin typeface="Times New Roman" panose="02020603050405020304" pitchFamily="18" charset="0"/>
                <a:cs typeface="Times New Roman" panose="02020603050405020304" pitchFamily="18" charset="0"/>
              </a:rPr>
              <a:t>The input feature vectors x are as in the real world setting, but the clicks are artificially generated with probability.</a:t>
            </a:r>
            <a:endParaRPr lang="ko-KR" altLang="en-US" sz="1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713133" y="3975793"/>
            <a:ext cx="3615267" cy="1846659"/>
          </a:xfrm>
          <a:prstGeom prst="rect">
            <a:avLst/>
          </a:prstGeom>
          <a:noFill/>
        </p:spPr>
        <p:txBody>
          <a:bodyPr wrap="square" rtlCol="0">
            <a:spAutoFit/>
          </a:bodyPr>
          <a:lstStyle/>
          <a:p>
            <a:r>
              <a:rPr lang="en-US" altLang="ko-KR" b="1" dirty="0" smtClean="0">
                <a:latin typeface="Times New Roman" panose="02020603050405020304" pitchFamily="18" charset="0"/>
                <a:cs typeface="Times New Roman" panose="02020603050405020304" pitchFamily="18" charset="0"/>
              </a:rPr>
              <a:t>Method</a:t>
            </a:r>
          </a:p>
          <a:p>
            <a:r>
              <a:rPr lang="en-US" altLang="ko-KR" sz="1200" b="1" dirty="0" smtClean="0">
                <a:latin typeface="Times New Roman" panose="02020603050405020304" pitchFamily="18" charset="0"/>
                <a:cs typeface="Times New Roman" panose="02020603050405020304" pitchFamily="18" charset="0"/>
              </a:rPr>
              <a:t>Thompson sampling</a:t>
            </a:r>
            <a:r>
              <a:rPr lang="en-US" altLang="ko-KR" sz="1200" dirty="0" smtClean="0">
                <a:latin typeface="Times New Roman" panose="02020603050405020304" pitchFamily="18" charset="0"/>
                <a:cs typeface="Times New Roman" panose="02020603050405020304" pitchFamily="18" charset="0"/>
              </a:rPr>
              <a:t> with Gaussian posterior approximation </a:t>
            </a:r>
          </a:p>
          <a:p>
            <a:r>
              <a:rPr lang="en-US" altLang="ko-KR" sz="1200" b="1" dirty="0" err="1" smtClean="0">
                <a:latin typeface="Times New Roman" panose="02020603050405020304" pitchFamily="18" charset="0"/>
                <a:cs typeface="Times New Roman" panose="02020603050405020304" pitchFamily="18" charset="0"/>
              </a:rPr>
              <a:t>LinUCB</a:t>
            </a:r>
            <a:r>
              <a:rPr lang="en-US" altLang="ko-KR" sz="1200" b="1" dirty="0" smtClean="0">
                <a:latin typeface="Times New Roman" panose="02020603050405020304" pitchFamily="18" charset="0"/>
                <a:cs typeface="Times New Roman" panose="02020603050405020304" pitchFamily="18" charset="0"/>
              </a:rPr>
              <a:t> </a:t>
            </a:r>
          </a:p>
          <a:p>
            <a:r>
              <a:rPr lang="en-US" altLang="ko-KR" sz="1200" b="1" dirty="0" smtClean="0">
                <a:latin typeface="Times New Roman" panose="02020603050405020304" pitchFamily="18" charset="0"/>
                <a:cs typeface="Times New Roman" panose="02020603050405020304" pitchFamily="18" charset="0"/>
              </a:rPr>
              <a:t>Exploit-only </a:t>
            </a:r>
            <a:r>
              <a:rPr lang="en-US" altLang="ko-KR" sz="1200" dirty="0" smtClean="0">
                <a:latin typeface="Times New Roman" panose="02020603050405020304" pitchFamily="18" charset="0"/>
                <a:cs typeface="Times New Roman" panose="02020603050405020304" pitchFamily="18" charset="0"/>
              </a:rPr>
              <a:t>Select the ad with the </a:t>
            </a:r>
            <a:r>
              <a:rPr lang="en-US" altLang="ko-KR" sz="1200" dirty="0" err="1" smtClean="0">
                <a:latin typeface="Times New Roman" panose="02020603050405020304" pitchFamily="18" charset="0"/>
                <a:cs typeface="Times New Roman" panose="02020603050405020304" pitchFamily="18" charset="0"/>
              </a:rPr>
              <a:t>hightest</a:t>
            </a:r>
            <a:r>
              <a:rPr lang="en-US" altLang="ko-KR" sz="1200" dirty="0" smtClean="0">
                <a:latin typeface="Times New Roman" panose="02020603050405020304" pitchFamily="18" charset="0"/>
                <a:cs typeface="Times New Roman" panose="02020603050405020304" pitchFamily="18" charset="0"/>
              </a:rPr>
              <a:t> mean</a:t>
            </a:r>
            <a:endParaRPr lang="en-US" altLang="ko-KR" sz="1200" b="1" dirty="0" smtClean="0">
              <a:latin typeface="Times New Roman" panose="02020603050405020304" pitchFamily="18" charset="0"/>
              <a:cs typeface="Times New Roman" panose="02020603050405020304" pitchFamily="18" charset="0"/>
            </a:endParaRPr>
          </a:p>
          <a:p>
            <a:r>
              <a:rPr lang="en-US" altLang="ko-KR" sz="1200" b="1" dirty="0" smtClean="0">
                <a:latin typeface="Times New Roman" panose="02020603050405020304" pitchFamily="18" charset="0"/>
                <a:cs typeface="Times New Roman" panose="02020603050405020304" pitchFamily="18" charset="0"/>
              </a:rPr>
              <a:t>Random </a:t>
            </a:r>
            <a:r>
              <a:rPr lang="en-US" altLang="ko-KR" sz="1200" dirty="0" smtClean="0">
                <a:latin typeface="Times New Roman" panose="02020603050405020304" pitchFamily="18" charset="0"/>
                <a:cs typeface="Times New Roman" panose="02020603050405020304" pitchFamily="18" charset="0"/>
              </a:rPr>
              <a:t>Select the ad uniformly at random.</a:t>
            </a:r>
          </a:p>
          <a:p>
            <a:r>
              <a:rPr lang="en-US" altLang="ko-KR" sz="1200" b="1" dirty="0" smtClean="0">
                <a:latin typeface="Times New Roman" panose="02020603050405020304" pitchFamily="18" charset="0"/>
                <a:cs typeface="Times New Roman" panose="02020603050405020304" pitchFamily="18" charset="0"/>
              </a:rPr>
              <a:t>Epsilon greedy </a:t>
            </a:r>
            <a:r>
              <a:rPr lang="en-US" altLang="ko-KR" sz="1200" dirty="0" smtClean="0">
                <a:latin typeface="Times New Roman" panose="02020603050405020304" pitchFamily="18" charset="0"/>
                <a:cs typeface="Times New Roman" panose="02020603050405020304" pitchFamily="18" charset="0"/>
              </a:rPr>
              <a:t>with epsilon probability, select a 	random ad; other wise, select the one 	with the highest mean</a:t>
            </a:r>
            <a:endParaRPr lang="ko-KR" altLang="en-US" sz="1200" dirty="0">
              <a:latin typeface="Times New Roman" panose="02020603050405020304" pitchFamily="18" charset="0"/>
              <a:cs typeface="Times New Roman" panose="02020603050405020304" pitchFamily="18" charset="0"/>
            </a:endParaRPr>
          </a:p>
        </p:txBody>
      </p:sp>
      <p:pic>
        <p:nvPicPr>
          <p:cNvPr id="8" name="그림 7"/>
          <p:cNvPicPr>
            <a:picLocks noChangeAspect="1"/>
          </p:cNvPicPr>
          <p:nvPr/>
        </p:nvPicPr>
        <p:blipFill>
          <a:blip r:embed="rId4"/>
          <a:stretch>
            <a:fillRect/>
          </a:stretch>
        </p:blipFill>
        <p:spPr>
          <a:xfrm>
            <a:off x="8344917" y="3520974"/>
            <a:ext cx="2085952" cy="168694"/>
          </a:xfrm>
          <a:prstGeom prst="rect">
            <a:avLst/>
          </a:prstGeom>
          <a:ln>
            <a:noFill/>
          </a:ln>
          <a:effectLst>
            <a:outerShdw blurRad="190500" algn="tl" rotWithShape="0">
              <a:srgbClr val="000000">
                <a:alpha val="70000"/>
              </a:srgbClr>
            </a:outerShdw>
          </a:effectLst>
        </p:spPr>
      </p:pic>
      <p:sp>
        <p:nvSpPr>
          <p:cNvPr id="9" name="TextBox 8"/>
          <p:cNvSpPr txBox="1"/>
          <p:nvPr/>
        </p:nvSpPr>
        <p:spPr>
          <a:xfrm>
            <a:off x="7354099" y="3187346"/>
            <a:ext cx="4067588" cy="276999"/>
          </a:xfrm>
          <a:prstGeom prst="rect">
            <a:avLst/>
          </a:prstGeom>
          <a:noFill/>
        </p:spPr>
        <p:txBody>
          <a:bodyPr wrap="none" rtlCol="0">
            <a:spAutoFit/>
          </a:bodyPr>
          <a:lstStyle/>
          <a:p>
            <a:r>
              <a:rPr lang="en-US" altLang="ko-KR" sz="1200" b="1" dirty="0" smtClean="0">
                <a:latin typeface="Times New Roman" panose="02020603050405020304" pitchFamily="18" charset="0"/>
                <a:cs typeface="Times New Roman" panose="02020603050405020304" pitchFamily="18" charset="0"/>
              </a:rPr>
              <a:t>The clicks are artificially generated with probability below.</a:t>
            </a:r>
            <a:endParaRPr lang="ko-KR" altLang="en-US" sz="1200" b="1" dirty="0">
              <a:latin typeface="Times New Roman" panose="02020603050405020304" pitchFamily="18" charset="0"/>
              <a:cs typeface="Times New Roman" panose="02020603050405020304" pitchFamily="18" charset="0"/>
            </a:endParaRPr>
          </a:p>
        </p:txBody>
      </p:sp>
      <p:pic>
        <p:nvPicPr>
          <p:cNvPr id="11" name="그림 10"/>
          <p:cNvPicPr>
            <a:picLocks noChangeAspect="1"/>
          </p:cNvPicPr>
          <p:nvPr/>
        </p:nvPicPr>
        <p:blipFill>
          <a:blip r:embed="rId5"/>
          <a:stretch>
            <a:fillRect/>
          </a:stretch>
        </p:blipFill>
        <p:spPr>
          <a:xfrm>
            <a:off x="8764858" y="4652078"/>
            <a:ext cx="1326794" cy="20225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39113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776388" y="1504603"/>
            <a:ext cx="6878867" cy="454212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20663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185345" y="2513533"/>
            <a:ext cx="10029063" cy="3255500"/>
          </a:xfrm>
          <a:prstGeom prst="rect">
            <a:avLst/>
          </a:prstGeom>
          <a:ln>
            <a:noFill/>
          </a:ln>
          <a:effectLst>
            <a:outerShdw blurRad="190500" algn="tl" rotWithShape="0">
              <a:srgbClr val="000000">
                <a:alpha val="70000"/>
              </a:srgbClr>
            </a:outerShdw>
          </a:effectLst>
        </p:spPr>
      </p:pic>
      <p:sp>
        <p:nvSpPr>
          <p:cNvPr id="5" name="TextBox 4"/>
          <p:cNvSpPr txBox="1"/>
          <p:nvPr/>
        </p:nvSpPr>
        <p:spPr>
          <a:xfrm>
            <a:off x="1288472" y="1762298"/>
            <a:ext cx="3281732" cy="369332"/>
          </a:xfrm>
          <a:prstGeom prst="rect">
            <a:avLst/>
          </a:prstGeom>
          <a:noFill/>
        </p:spPr>
        <p:txBody>
          <a:bodyPr wrap="none" rtlCol="0">
            <a:spAutoFit/>
          </a:bodyPr>
          <a:lstStyle/>
          <a:p>
            <a:r>
              <a:rPr lang="en-US" altLang="ko-KR" b="1" dirty="0" smtClean="0">
                <a:latin typeface="Times New Roman" panose="02020603050405020304" pitchFamily="18" charset="0"/>
                <a:cs typeface="Times New Roman" panose="02020603050405020304" pitchFamily="18" charset="0"/>
              </a:rPr>
              <a:t>News Article Recommendation </a:t>
            </a:r>
            <a:endParaRPr lang="ko-KR"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0352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5098" y="2011680"/>
            <a:ext cx="1287532" cy="369332"/>
          </a:xfrm>
          <a:prstGeom prst="rect">
            <a:avLst/>
          </a:prstGeom>
          <a:noFill/>
        </p:spPr>
        <p:txBody>
          <a:bodyPr wrap="none" rtlCol="0">
            <a:spAutoFit/>
          </a:bodyPr>
          <a:lstStyle/>
          <a:p>
            <a:r>
              <a:rPr lang="en-US" altLang="ko-KR" b="1" dirty="0" smtClean="0">
                <a:latin typeface="Times New Roman" panose="02020603050405020304" pitchFamily="18" charset="0"/>
                <a:cs typeface="Times New Roman" panose="02020603050405020304" pitchFamily="18" charset="0"/>
              </a:rPr>
              <a:t>Conclusion</a:t>
            </a:r>
          </a:p>
        </p:txBody>
      </p:sp>
      <p:sp>
        <p:nvSpPr>
          <p:cNvPr id="5" name="TextBox 4"/>
          <p:cNvSpPr txBox="1"/>
          <p:nvPr/>
        </p:nvSpPr>
        <p:spPr>
          <a:xfrm>
            <a:off x="1305098" y="3084022"/>
            <a:ext cx="10390909" cy="1200329"/>
          </a:xfrm>
          <a:prstGeom prst="rect">
            <a:avLst/>
          </a:prstGeom>
          <a:noFill/>
        </p:spPr>
        <p:txBody>
          <a:bodyPr wrap="square" rtlCol="0">
            <a:spAutoFit/>
          </a:bodyPr>
          <a:lstStyle/>
          <a:p>
            <a:pPr marL="342900" indent="-342900">
              <a:buAutoNum type="arabicPeriod"/>
            </a:pPr>
            <a:r>
              <a:rPr lang="en-US" altLang="ko-KR" dirty="0" smtClean="0">
                <a:latin typeface="Times New Roman" panose="02020603050405020304" pitchFamily="18" charset="0"/>
                <a:cs typeface="Times New Roman" panose="02020603050405020304" pitchFamily="18" charset="0"/>
              </a:rPr>
              <a:t>Thompson sampling is a very effective heuristic for addressing the exploration / exploitation trade-off.</a:t>
            </a:r>
          </a:p>
          <a:p>
            <a:pPr marL="342900" indent="-342900">
              <a:buAutoNum type="arabicPeriod"/>
            </a:pPr>
            <a:r>
              <a:rPr lang="en-US" altLang="ko-KR" dirty="0" smtClean="0">
                <a:latin typeface="Times New Roman" panose="02020603050405020304" pitchFamily="18" charset="0"/>
                <a:cs typeface="Times New Roman" panose="02020603050405020304" pitchFamily="18" charset="0"/>
              </a:rPr>
              <a:t>It does not have any parameter to tune, but their results show that tweaking the posterior to reduce exploration can be beneficial.</a:t>
            </a:r>
          </a:p>
          <a:p>
            <a:pPr marL="342900" indent="-342900">
              <a:buAutoNum type="arabicPeriod"/>
            </a:pPr>
            <a:r>
              <a:rPr lang="en-US" altLang="ko-KR" dirty="0" smtClean="0">
                <a:latin typeface="Times New Roman" panose="02020603050405020304" pitchFamily="18" charset="0"/>
                <a:cs typeface="Times New Roman" panose="02020603050405020304" pitchFamily="18" charset="0"/>
              </a:rPr>
              <a:t>Since it is a randomized algorithm, it is robust in the case of delayed feedback.</a:t>
            </a:r>
          </a:p>
        </p:txBody>
      </p:sp>
    </p:spTree>
    <p:extLst>
      <p:ext uri="{BB962C8B-B14F-4D97-AF65-F5344CB8AC3E}">
        <p14:creationId xmlns:p14="http://schemas.microsoft.com/office/powerpoint/2010/main" val="72759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08218" y="2369128"/>
            <a:ext cx="5073761" cy="677108"/>
          </a:xfrm>
          <a:prstGeom prst="rect">
            <a:avLst/>
          </a:prstGeom>
          <a:noFill/>
        </p:spPr>
        <p:txBody>
          <a:bodyPr wrap="none" rtlCol="0">
            <a:spAutoFit/>
          </a:bodyPr>
          <a:lstStyle/>
          <a:p>
            <a:pPr algn="ctr"/>
            <a:r>
              <a:rPr lang="en-US" altLang="ko-KR" sz="2000" b="1" dirty="0" smtClean="0">
                <a:latin typeface="Times New Roman" panose="02020603050405020304" pitchFamily="18" charset="0"/>
                <a:cs typeface="Times New Roman" panose="02020603050405020304" pitchFamily="18" charset="0"/>
              </a:rPr>
              <a:t>Issue</a:t>
            </a:r>
          </a:p>
          <a:p>
            <a:r>
              <a:rPr lang="en-US" altLang="ko-KR" dirty="0" smtClean="0">
                <a:latin typeface="Times New Roman" panose="02020603050405020304" pitchFamily="18" charset="0"/>
                <a:cs typeface="Times New Roman" panose="02020603050405020304" pitchFamily="18" charset="0"/>
              </a:rPr>
              <a:t>To solve exploration / exploitation or bandit problem</a:t>
            </a:r>
            <a:endParaRPr lang="ko-KR" alt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631505" y="3757353"/>
            <a:ext cx="2460930" cy="1231106"/>
          </a:xfrm>
          <a:prstGeom prst="rect">
            <a:avLst/>
          </a:prstGeom>
          <a:noFill/>
        </p:spPr>
        <p:txBody>
          <a:bodyPr wrap="none" rtlCol="0">
            <a:spAutoFit/>
          </a:bodyPr>
          <a:lstStyle/>
          <a:p>
            <a:pPr algn="ctr"/>
            <a:r>
              <a:rPr lang="en-US" altLang="ko-KR" sz="2000" b="1" dirty="0" smtClean="0">
                <a:latin typeface="Times New Roman" panose="02020603050405020304" pitchFamily="18" charset="0"/>
                <a:cs typeface="Times New Roman" panose="02020603050405020304" pitchFamily="18" charset="0"/>
              </a:rPr>
              <a:t>Major Algorithm</a:t>
            </a:r>
          </a:p>
          <a:p>
            <a:pPr marL="342900" indent="-342900" algn="ctr">
              <a:buAutoNum type="arabicPeriod"/>
            </a:pPr>
            <a:r>
              <a:rPr lang="en-US" altLang="ko-KR" dirty="0" smtClean="0">
                <a:latin typeface="Times New Roman" panose="02020603050405020304" pitchFamily="18" charset="0"/>
                <a:cs typeface="Times New Roman" panose="02020603050405020304" pitchFamily="18" charset="0"/>
              </a:rPr>
              <a:t>UCB</a:t>
            </a:r>
          </a:p>
          <a:p>
            <a:pPr marL="342900" indent="-342900" algn="ctr">
              <a:buAutoNum type="arabicPeriod"/>
            </a:pPr>
            <a:r>
              <a:rPr lang="en-US" altLang="ko-KR" dirty="0" smtClean="0">
                <a:latin typeface="Times New Roman" panose="02020603050405020304" pitchFamily="18" charset="0"/>
                <a:cs typeface="Times New Roman" panose="02020603050405020304" pitchFamily="18" charset="0"/>
              </a:rPr>
              <a:t>Gittins</a:t>
            </a:r>
          </a:p>
          <a:p>
            <a:pPr marL="342900" indent="-342900" algn="ctr">
              <a:buAutoNum type="arabicPeriod"/>
            </a:pPr>
            <a:r>
              <a:rPr lang="en-US" altLang="ko-KR" dirty="0" smtClean="0">
                <a:latin typeface="Times New Roman" panose="02020603050405020304" pitchFamily="18" charset="0"/>
                <a:cs typeface="Times New Roman" panose="02020603050405020304" pitchFamily="18" charset="0"/>
              </a:rPr>
              <a:t>Thompson Sampling</a:t>
            </a:r>
            <a:endParaRPr lang="ko-KR"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66094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a:off x="4073237" y="1712422"/>
            <a:ext cx="0" cy="4081549"/>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047404" y="2435629"/>
            <a:ext cx="2676699" cy="1477328"/>
          </a:xfrm>
          <a:prstGeom prst="rect">
            <a:avLst/>
          </a:prstGeom>
          <a:noFill/>
        </p:spPr>
        <p:txBody>
          <a:bodyPr wrap="square" rtlCol="0">
            <a:spAutoFit/>
          </a:bodyPr>
          <a:lstStyle/>
          <a:p>
            <a:pPr algn="ctr"/>
            <a:r>
              <a:rPr lang="en-US" altLang="ko-KR" b="1" dirty="0" smtClean="0">
                <a:latin typeface="Times New Roman" panose="02020603050405020304" pitchFamily="18" charset="0"/>
                <a:cs typeface="Times New Roman" panose="02020603050405020304" pitchFamily="18" charset="0"/>
              </a:rPr>
              <a:t>UCB</a:t>
            </a:r>
          </a:p>
          <a:p>
            <a:pPr algn="ctr"/>
            <a:endParaRPr lang="en-US" altLang="ko-KR" dirty="0">
              <a:latin typeface="Times New Roman" panose="02020603050405020304" pitchFamily="18" charset="0"/>
              <a:cs typeface="Times New Roman" panose="02020603050405020304" pitchFamily="18" charset="0"/>
            </a:endParaRPr>
          </a:p>
          <a:p>
            <a:pPr algn="ctr"/>
            <a:r>
              <a:rPr lang="en-US" altLang="ko-KR" dirty="0" smtClean="0">
                <a:latin typeface="Times New Roman" panose="02020603050405020304" pitchFamily="18" charset="0"/>
                <a:cs typeface="Times New Roman" panose="02020603050405020304" pitchFamily="18" charset="0"/>
              </a:rPr>
              <a:t>Strong theoretical guarantees on the regret</a:t>
            </a:r>
          </a:p>
          <a:p>
            <a:pPr algn="ctr"/>
            <a:r>
              <a:rPr lang="en-US" altLang="ko-KR" dirty="0" smtClean="0">
                <a:latin typeface="Times New Roman" panose="02020603050405020304" pitchFamily="18" charset="0"/>
                <a:cs typeface="Times New Roman" panose="02020603050405020304" pitchFamily="18" charset="0"/>
              </a:rPr>
              <a:t>But…</a:t>
            </a:r>
            <a:endParaRPr lang="ko-KR" altLang="en-US" dirty="0">
              <a:latin typeface="Times New Roman" panose="02020603050405020304" pitchFamily="18" charset="0"/>
              <a:cs typeface="Times New Roman" panose="02020603050405020304" pitchFamily="18" charset="0"/>
            </a:endParaRPr>
          </a:p>
        </p:txBody>
      </p:sp>
      <p:cxnSp>
        <p:nvCxnSpPr>
          <p:cNvPr id="8" name="직선 연결선 7"/>
          <p:cNvCxnSpPr/>
          <p:nvPr/>
        </p:nvCxnSpPr>
        <p:spPr>
          <a:xfrm>
            <a:off x="8149244" y="1712421"/>
            <a:ext cx="0" cy="4081549"/>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772891" y="2435629"/>
            <a:ext cx="2676699" cy="923330"/>
          </a:xfrm>
          <a:prstGeom prst="rect">
            <a:avLst/>
          </a:prstGeom>
          <a:noFill/>
        </p:spPr>
        <p:txBody>
          <a:bodyPr wrap="square" rtlCol="0">
            <a:spAutoFit/>
          </a:bodyPr>
          <a:lstStyle/>
          <a:p>
            <a:pPr algn="ctr"/>
            <a:r>
              <a:rPr lang="en-US" altLang="ko-KR" b="1" dirty="0" smtClean="0">
                <a:latin typeface="Times New Roman" panose="02020603050405020304" pitchFamily="18" charset="0"/>
                <a:cs typeface="Times New Roman" panose="02020603050405020304" pitchFamily="18" charset="0"/>
              </a:rPr>
              <a:t>Gittins</a:t>
            </a:r>
          </a:p>
          <a:p>
            <a:pPr algn="ctr"/>
            <a:endParaRPr lang="en-US" altLang="ko-KR" dirty="0">
              <a:latin typeface="Times New Roman" panose="02020603050405020304" pitchFamily="18" charset="0"/>
              <a:cs typeface="Times New Roman" panose="02020603050405020304" pitchFamily="18" charset="0"/>
            </a:endParaRPr>
          </a:p>
          <a:p>
            <a:pPr algn="ctr"/>
            <a:r>
              <a:rPr lang="en-US" altLang="ko-KR" dirty="0" smtClean="0">
                <a:latin typeface="Times New Roman" panose="02020603050405020304" pitchFamily="18" charset="0"/>
                <a:cs typeface="Times New Roman" panose="02020603050405020304" pitchFamily="18" charset="0"/>
              </a:rPr>
              <a:t>Bayes-optimal approach</a:t>
            </a:r>
            <a:endParaRPr lang="ko-KR" alt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8506691" y="2427316"/>
            <a:ext cx="2773680" cy="2862322"/>
          </a:xfrm>
          <a:prstGeom prst="rect">
            <a:avLst/>
          </a:prstGeom>
          <a:noFill/>
        </p:spPr>
        <p:txBody>
          <a:bodyPr wrap="square" rtlCol="0">
            <a:spAutoFit/>
          </a:bodyPr>
          <a:lstStyle/>
          <a:p>
            <a:pPr algn="ctr"/>
            <a:r>
              <a:rPr lang="en-US" altLang="ko-KR" b="1" dirty="0" smtClean="0">
                <a:latin typeface="Times New Roman" panose="02020603050405020304" pitchFamily="18" charset="0"/>
                <a:cs typeface="Times New Roman" panose="02020603050405020304" pitchFamily="18" charset="0"/>
              </a:rPr>
              <a:t>TS</a:t>
            </a:r>
          </a:p>
          <a:p>
            <a:pPr algn="ctr"/>
            <a:endParaRPr lang="en-US" altLang="ko-KR" dirty="0">
              <a:latin typeface="Times New Roman" panose="02020603050405020304" pitchFamily="18" charset="0"/>
              <a:cs typeface="Times New Roman" panose="02020603050405020304" pitchFamily="18" charset="0"/>
            </a:endParaRPr>
          </a:p>
          <a:p>
            <a:pPr algn="ctr"/>
            <a:r>
              <a:rPr lang="en-US" altLang="ko-KR" b="1" dirty="0" smtClean="0">
                <a:latin typeface="Times New Roman" panose="02020603050405020304" pitchFamily="18" charset="0"/>
                <a:cs typeface="Times New Roman" panose="02020603050405020304" pitchFamily="18" charset="0"/>
              </a:rPr>
              <a:t>Idea</a:t>
            </a:r>
          </a:p>
          <a:p>
            <a:pPr algn="ctr"/>
            <a:r>
              <a:rPr lang="en-US" altLang="ko-KR" dirty="0" smtClean="0">
                <a:latin typeface="Times New Roman" panose="02020603050405020304" pitchFamily="18" charset="0"/>
                <a:cs typeface="Times New Roman" panose="02020603050405020304" pitchFamily="18" charset="0"/>
              </a:rPr>
              <a:t>To randomly draw each arm according to its probability of being optimal</a:t>
            </a:r>
          </a:p>
          <a:p>
            <a:pPr algn="ctr"/>
            <a:r>
              <a:rPr lang="en-US" altLang="ko-KR" dirty="0" smtClean="0">
                <a:latin typeface="Times New Roman" panose="02020603050405020304" pitchFamily="18" charset="0"/>
                <a:cs typeface="Times New Roman" panose="02020603050405020304" pitchFamily="18" charset="0"/>
              </a:rPr>
              <a:t>(Not full Bayes, namely simple)</a:t>
            </a:r>
          </a:p>
          <a:p>
            <a:pPr algn="ctr"/>
            <a:endParaRPr lang="en-US" altLang="ko-KR" dirty="0">
              <a:latin typeface="Times New Roman" panose="02020603050405020304" pitchFamily="18" charset="0"/>
              <a:cs typeface="Times New Roman" panose="02020603050405020304" pitchFamily="18" charset="0"/>
            </a:endParaRPr>
          </a:p>
          <a:p>
            <a:pPr algn="ctr"/>
            <a:r>
              <a:rPr lang="en-US" altLang="ko-KR" dirty="0" smtClean="0">
                <a:solidFill>
                  <a:srgbClr val="FF0000"/>
                </a:solidFill>
                <a:latin typeface="Times New Roman" panose="02020603050405020304" pitchFamily="18" charset="0"/>
                <a:cs typeface="Times New Roman" panose="02020603050405020304" pitchFamily="18" charset="0"/>
              </a:rPr>
              <a:t>Lack of theoretical analysis</a:t>
            </a:r>
          </a:p>
        </p:txBody>
      </p:sp>
    </p:spTree>
    <p:extLst>
      <p:ext uri="{BB962C8B-B14F-4D97-AF65-F5344CB8AC3E}">
        <p14:creationId xmlns:p14="http://schemas.microsoft.com/office/powerpoint/2010/main" val="32987669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3769" y="2485505"/>
            <a:ext cx="1784463" cy="400110"/>
          </a:xfrm>
          <a:prstGeom prst="rect">
            <a:avLst/>
          </a:prstGeom>
          <a:noFill/>
        </p:spPr>
        <p:txBody>
          <a:bodyPr wrap="none" rtlCol="0">
            <a:spAutoFit/>
          </a:bodyPr>
          <a:lstStyle/>
          <a:p>
            <a:r>
              <a:rPr lang="en-US" altLang="ko-KR" sz="2000" dirty="0" smtClean="0">
                <a:latin typeface="Times New Roman" panose="02020603050405020304" pitchFamily="18" charset="0"/>
                <a:cs typeface="Times New Roman" panose="02020603050405020304" pitchFamily="18" charset="0"/>
              </a:rPr>
              <a:t>In this paper….</a:t>
            </a:r>
            <a:endParaRPr lang="ko-KR" altLang="en-US"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592477" y="3715789"/>
            <a:ext cx="7007046" cy="369332"/>
          </a:xfrm>
          <a:prstGeom prst="rect">
            <a:avLst/>
          </a:prstGeom>
          <a:noFill/>
        </p:spPr>
        <p:txBody>
          <a:bodyPr wrap="none" rtlCol="0">
            <a:spAutoFit/>
          </a:bodyPr>
          <a:lstStyle/>
          <a:p>
            <a:r>
              <a:rPr lang="en-US" altLang="ko-KR" dirty="0" smtClean="0">
                <a:latin typeface="Times New Roman" panose="02020603050405020304" pitchFamily="18" charset="0"/>
                <a:cs typeface="Times New Roman" panose="02020603050405020304" pitchFamily="18" charset="0"/>
              </a:rPr>
              <a:t>Algorithm description </a:t>
            </a:r>
            <a:r>
              <a:rPr lang="en-US" altLang="ko-KR" dirty="0" smtClean="0">
                <a:latin typeface="Times New Roman" panose="02020603050405020304" pitchFamily="18" charset="0"/>
                <a:cs typeface="Times New Roman" panose="02020603050405020304" pitchFamily="18" charset="0"/>
                <a:sym typeface="Wingdings" panose="05000000000000000000" pitchFamily="2" charset="2"/>
              </a:rPr>
              <a:t> Comparison between algorithms  Conclusion</a:t>
            </a:r>
            <a:endParaRPr lang="ko-KR"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4210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03862" y="457200"/>
            <a:ext cx="2089033" cy="461665"/>
          </a:xfrm>
          <a:prstGeom prst="rect">
            <a:avLst/>
          </a:prstGeom>
          <a:noFill/>
        </p:spPr>
        <p:txBody>
          <a:bodyPr wrap="none" rtlCol="0">
            <a:spAutoFit/>
          </a:bodyPr>
          <a:lstStyle/>
          <a:p>
            <a:r>
              <a:rPr lang="en-US" altLang="ko-KR" sz="2400" dirty="0" smtClean="0">
                <a:latin typeface="Times New Roman" panose="02020603050405020304" pitchFamily="18" charset="0"/>
                <a:cs typeface="Times New Roman" panose="02020603050405020304" pitchFamily="18" charset="0"/>
              </a:rPr>
              <a:t>Before begin…</a:t>
            </a:r>
            <a:endParaRPr lang="ko-KR" alt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321723" y="1787236"/>
            <a:ext cx="8424422" cy="369332"/>
          </a:xfrm>
          <a:prstGeom prst="rect">
            <a:avLst/>
          </a:prstGeom>
          <a:noFill/>
        </p:spPr>
        <p:txBody>
          <a:bodyPr wrap="none" rtlCol="0">
            <a:spAutoFit/>
          </a:bodyPr>
          <a:lstStyle/>
          <a:p>
            <a:r>
              <a:rPr lang="en-US" altLang="ko-KR" dirty="0" smtClean="0">
                <a:latin typeface="Times New Roman" panose="02020603050405020304" pitchFamily="18" charset="0"/>
                <a:cs typeface="Times New Roman" panose="02020603050405020304" pitchFamily="18" charset="0"/>
              </a:rPr>
              <a:t>Do you know the difference between </a:t>
            </a:r>
            <a:r>
              <a:rPr lang="en-US" altLang="ko-KR" b="1" dirty="0" smtClean="0">
                <a:latin typeface="Times New Roman" panose="02020603050405020304" pitchFamily="18" charset="0"/>
                <a:cs typeface="Times New Roman" panose="02020603050405020304" pitchFamily="18" charset="0"/>
              </a:rPr>
              <a:t>Multi armed bandit </a:t>
            </a:r>
            <a:r>
              <a:rPr lang="en-US" altLang="ko-KR" dirty="0" smtClean="0">
                <a:latin typeface="Times New Roman" panose="02020603050405020304" pitchFamily="18" charset="0"/>
                <a:cs typeface="Times New Roman" panose="02020603050405020304" pitchFamily="18" charset="0"/>
              </a:rPr>
              <a:t>and </a:t>
            </a:r>
            <a:r>
              <a:rPr lang="en-US" altLang="ko-KR" b="1" dirty="0" smtClean="0">
                <a:latin typeface="Times New Roman" panose="02020603050405020304" pitchFamily="18" charset="0"/>
                <a:cs typeface="Times New Roman" panose="02020603050405020304" pitchFamily="18" charset="0"/>
              </a:rPr>
              <a:t>reinforcement learning</a:t>
            </a:r>
            <a:r>
              <a:rPr lang="en-US" altLang="ko-KR" dirty="0" smtClean="0">
                <a:latin typeface="Times New Roman" panose="02020603050405020304" pitchFamily="18" charset="0"/>
                <a:cs typeface="Times New Roman" panose="02020603050405020304" pitchFamily="18" charset="0"/>
              </a:rPr>
              <a:t>?</a:t>
            </a:r>
          </a:p>
        </p:txBody>
      </p:sp>
      <p:sp>
        <p:nvSpPr>
          <p:cNvPr id="6" name="TextBox 5"/>
          <p:cNvSpPr txBox="1"/>
          <p:nvPr/>
        </p:nvSpPr>
        <p:spPr>
          <a:xfrm>
            <a:off x="1321722" y="2865041"/>
            <a:ext cx="4442242" cy="369332"/>
          </a:xfrm>
          <a:prstGeom prst="rect">
            <a:avLst/>
          </a:prstGeom>
          <a:noFill/>
        </p:spPr>
        <p:txBody>
          <a:bodyPr wrap="none" rtlCol="0">
            <a:spAutoFit/>
          </a:bodyPr>
          <a:lstStyle/>
          <a:p>
            <a:r>
              <a:rPr lang="en-US" altLang="ko-KR" dirty="0" smtClean="0">
                <a:latin typeface="Times New Roman" panose="02020603050405020304" pitchFamily="18" charset="0"/>
                <a:cs typeface="Times New Roman" panose="02020603050405020304" pitchFamily="18" charset="0"/>
              </a:rPr>
              <a:t>Have you heard about the </a:t>
            </a:r>
            <a:r>
              <a:rPr lang="en-US" altLang="ko-KR" b="1" dirty="0" smtClean="0">
                <a:latin typeface="Times New Roman" panose="02020603050405020304" pitchFamily="18" charset="0"/>
                <a:cs typeface="Times New Roman" panose="02020603050405020304" pitchFamily="18" charset="0"/>
              </a:rPr>
              <a:t>contextual bandit</a:t>
            </a:r>
            <a:r>
              <a:rPr lang="en-US" altLang="ko-KR" dirty="0" smtClean="0">
                <a:latin typeface="Times New Roman" panose="02020603050405020304" pitchFamily="18" charset="0"/>
                <a:cs typeface="Times New Roman" panose="02020603050405020304" pitchFamily="18" charset="0"/>
              </a:rPr>
              <a:t>?</a:t>
            </a:r>
          </a:p>
        </p:txBody>
      </p:sp>
      <p:sp>
        <p:nvSpPr>
          <p:cNvPr id="7" name="TextBox 6"/>
          <p:cNvSpPr txBox="1"/>
          <p:nvPr/>
        </p:nvSpPr>
        <p:spPr>
          <a:xfrm>
            <a:off x="1321722" y="4102744"/>
            <a:ext cx="4442242" cy="1200329"/>
          </a:xfrm>
          <a:prstGeom prst="rect">
            <a:avLst/>
          </a:prstGeom>
          <a:noFill/>
        </p:spPr>
        <p:txBody>
          <a:bodyPr wrap="square" rtlCol="0">
            <a:spAutoFit/>
          </a:bodyPr>
          <a:lstStyle/>
          <a:p>
            <a:pPr algn="just"/>
            <a:r>
              <a:rPr lang="en-US" altLang="ko-KR" dirty="0" smtClean="0">
                <a:latin typeface="Times New Roman" panose="02020603050405020304" pitchFamily="18" charset="0"/>
                <a:cs typeface="Times New Roman" panose="02020603050405020304" pitchFamily="18" charset="0"/>
              </a:rPr>
              <a:t>MAB deals with only action to get reward, but there is more things to think, ‘state’, in the contextual Bandit problem. It is different from reinforcement learning.</a:t>
            </a:r>
          </a:p>
        </p:txBody>
      </p:sp>
      <p:pic>
        <p:nvPicPr>
          <p:cNvPr id="1026" name="Picture 2" descr="http://pavel.surmenok.com/wp-content/uploads/2017/08/contextual-bandits-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9350" y="3847143"/>
            <a:ext cx="5359400" cy="171153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8" name="직사각형 7"/>
          <p:cNvSpPr/>
          <p:nvPr/>
        </p:nvSpPr>
        <p:spPr>
          <a:xfrm>
            <a:off x="1412082" y="5956134"/>
            <a:ext cx="9367837" cy="369332"/>
          </a:xfrm>
          <a:prstGeom prst="rect">
            <a:avLst/>
          </a:prstGeom>
        </p:spPr>
        <p:txBody>
          <a:bodyPr wrap="square">
            <a:spAutoFit/>
          </a:bodyPr>
          <a:lstStyle/>
          <a:p>
            <a:r>
              <a:rPr lang="en-US" altLang="ko-KR" dirty="0" smtClean="0">
                <a:latin typeface="Times New Roman" panose="02020603050405020304" pitchFamily="18" charset="0"/>
                <a:cs typeface="Times New Roman" panose="02020603050405020304" pitchFamily="18" charset="0"/>
              </a:rPr>
              <a:t>Source </a:t>
            </a:r>
            <a:r>
              <a:rPr lang="en-US" altLang="ko-KR" dirty="0">
                <a:latin typeface="Times New Roman" panose="02020603050405020304" pitchFamily="18" charset="0"/>
                <a:cs typeface="Times New Roman" panose="02020603050405020304" pitchFamily="18" charset="0"/>
              </a:rPr>
              <a:t>from http://pavel.surmenok.com/2017/08/26/contextual-bandits-and-reinforcement-learning/</a:t>
            </a:r>
            <a:endParaRPr lang="ko-KR" altLang="en-US" dirty="0">
              <a:latin typeface="Times New Roman" panose="02020603050405020304" pitchFamily="18" charset="0"/>
              <a:cs typeface="Times New Roman" panose="02020603050405020304" pitchFamily="18" charset="0"/>
            </a:endParaRPr>
          </a:p>
        </p:txBody>
      </p:sp>
      <p:pic>
        <p:nvPicPr>
          <p:cNvPr id="2" name="Picture 2" descr="Source: https://medium.com/emergent-future/simple-reinforcement-learning-with-tensorflow-part-0-q-learning-with-tables-and-neural-networks-d195264329d0"/>
          <p:cNvPicPr>
            <a:picLocks noChangeAspect="1" noChangeArrowheads="1"/>
          </p:cNvPicPr>
          <p:nvPr/>
        </p:nvPicPr>
        <p:blipFill rotWithShape="1">
          <a:blip r:embed="rId3">
            <a:extLst>
              <a:ext uri="{28A0092B-C50C-407E-A947-70E740481C1C}">
                <a14:useLocalDpi xmlns:a14="http://schemas.microsoft.com/office/drawing/2010/main" val="0"/>
              </a:ext>
            </a:extLst>
          </a:blip>
          <a:srcRect l="-61" t="45346"/>
          <a:stretch/>
        </p:blipFill>
        <p:spPr bwMode="auto">
          <a:xfrm>
            <a:off x="6130281" y="2239052"/>
            <a:ext cx="5458469" cy="125197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5359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7325" y="1895475"/>
            <a:ext cx="8084264" cy="369332"/>
          </a:xfrm>
          <a:prstGeom prst="rect">
            <a:avLst/>
          </a:prstGeom>
          <a:noFill/>
        </p:spPr>
        <p:txBody>
          <a:bodyPr wrap="none" rtlCol="0">
            <a:spAutoFit/>
          </a:bodyPr>
          <a:lstStyle/>
          <a:p>
            <a:r>
              <a:rPr lang="en-US" altLang="ko-KR" b="1" dirty="0" smtClean="0">
                <a:latin typeface="Times New Roman" panose="02020603050405020304" pitchFamily="18" charset="0"/>
                <a:cs typeface="Times New Roman" panose="02020603050405020304" pitchFamily="18" charset="0"/>
              </a:rPr>
              <a:t>Experiment data set </a:t>
            </a:r>
            <a:r>
              <a:rPr lang="en-US" altLang="ko-KR" dirty="0" smtClean="0">
                <a:latin typeface="Times New Roman" panose="02020603050405020304" pitchFamily="18" charset="0"/>
                <a:cs typeface="Times New Roman" panose="02020603050405020304" pitchFamily="18" charset="0"/>
              </a:rPr>
              <a:t>: display advertisement selection, news article recommendation</a:t>
            </a:r>
            <a:endParaRPr lang="ko-KR" alt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457325" y="2686050"/>
            <a:ext cx="1777090" cy="369332"/>
          </a:xfrm>
          <a:prstGeom prst="rect">
            <a:avLst/>
          </a:prstGeom>
          <a:noFill/>
        </p:spPr>
        <p:txBody>
          <a:bodyPr wrap="none" rtlCol="0">
            <a:spAutoFit/>
          </a:bodyPr>
          <a:lstStyle/>
          <a:p>
            <a:r>
              <a:rPr lang="en-US" altLang="ko-KR" b="1" dirty="0" smtClean="0">
                <a:latin typeface="Times New Roman" panose="02020603050405020304" pitchFamily="18" charset="0"/>
                <a:cs typeface="Times New Roman" panose="02020603050405020304" pitchFamily="18" charset="0"/>
              </a:rPr>
              <a:t>Problem Setting</a:t>
            </a:r>
          </a:p>
        </p:txBody>
      </p:sp>
      <p:pic>
        <p:nvPicPr>
          <p:cNvPr id="7" name="그림 6"/>
          <p:cNvPicPr>
            <a:picLocks noChangeAspect="1"/>
          </p:cNvPicPr>
          <p:nvPr/>
        </p:nvPicPr>
        <p:blipFill>
          <a:blip r:embed="rId2"/>
          <a:stretch>
            <a:fillRect/>
          </a:stretch>
        </p:blipFill>
        <p:spPr>
          <a:xfrm>
            <a:off x="1547474" y="3319550"/>
            <a:ext cx="7458751" cy="638000"/>
          </a:xfrm>
          <a:prstGeom prst="rect">
            <a:avLst/>
          </a:prstGeom>
          <a:ln>
            <a:noFill/>
          </a:ln>
          <a:effectLst>
            <a:outerShdw blurRad="190500" algn="tl" rotWithShape="0">
              <a:srgbClr val="000000">
                <a:alpha val="70000"/>
              </a:srgbClr>
            </a:outerShdw>
          </a:effectLst>
        </p:spPr>
      </p:pic>
      <p:pic>
        <p:nvPicPr>
          <p:cNvPr id="8" name="그림 7"/>
          <p:cNvPicPr>
            <a:picLocks noChangeAspect="1"/>
          </p:cNvPicPr>
          <p:nvPr/>
        </p:nvPicPr>
        <p:blipFill>
          <a:blip r:embed="rId3"/>
          <a:stretch>
            <a:fillRect/>
          </a:stretch>
        </p:blipFill>
        <p:spPr>
          <a:xfrm>
            <a:off x="1547474" y="4332191"/>
            <a:ext cx="7420501" cy="879667"/>
          </a:xfrm>
          <a:prstGeom prst="rect">
            <a:avLst/>
          </a:prstGeom>
          <a:ln>
            <a:noFill/>
          </a:ln>
          <a:effectLst>
            <a:outerShdw blurRad="190500" algn="tl" rotWithShape="0">
              <a:srgbClr val="000000">
                <a:alpha val="70000"/>
              </a:srgbClr>
            </a:outerShdw>
          </a:effectLst>
        </p:spPr>
      </p:pic>
      <p:sp>
        <p:nvSpPr>
          <p:cNvPr id="9" name="오른쪽 화살표 8"/>
          <p:cNvSpPr/>
          <p:nvPr/>
        </p:nvSpPr>
        <p:spPr>
          <a:xfrm>
            <a:off x="9239250" y="3396234"/>
            <a:ext cx="695325" cy="385191"/>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0" name="TextBox 9"/>
          <p:cNvSpPr txBox="1"/>
          <p:nvPr/>
        </p:nvSpPr>
        <p:spPr>
          <a:xfrm>
            <a:off x="9934575" y="3419552"/>
            <a:ext cx="1686680" cy="338554"/>
          </a:xfrm>
          <a:prstGeom prst="rect">
            <a:avLst/>
          </a:prstGeom>
          <a:noFill/>
        </p:spPr>
        <p:txBody>
          <a:bodyPr wrap="none" rtlCol="0">
            <a:spAutoFit/>
          </a:bodyPr>
          <a:lstStyle/>
          <a:p>
            <a:r>
              <a:rPr lang="en-US" altLang="ko-KR" sz="1600" dirty="0" smtClean="0">
                <a:latin typeface="Times New Roman" panose="02020603050405020304" pitchFamily="18" charset="0"/>
                <a:cs typeface="Times New Roman" panose="02020603050405020304" pitchFamily="18" charset="0"/>
              </a:rPr>
              <a:t>Contextual Bandit</a:t>
            </a:r>
            <a:endParaRPr lang="ko-KR" altLang="en-US" sz="1600" dirty="0">
              <a:latin typeface="Times New Roman" panose="02020603050405020304" pitchFamily="18" charset="0"/>
              <a:cs typeface="Times New Roman" panose="02020603050405020304" pitchFamily="18" charset="0"/>
            </a:endParaRPr>
          </a:p>
        </p:txBody>
      </p:sp>
      <p:sp>
        <p:nvSpPr>
          <p:cNvPr id="11" name="오른쪽 화살표 10"/>
          <p:cNvSpPr/>
          <p:nvPr/>
        </p:nvSpPr>
        <p:spPr>
          <a:xfrm>
            <a:off x="9239249" y="4579428"/>
            <a:ext cx="695325" cy="385191"/>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3" name="TextBox 12"/>
          <p:cNvSpPr txBox="1"/>
          <p:nvPr/>
        </p:nvSpPr>
        <p:spPr>
          <a:xfrm>
            <a:off x="9963150" y="4602746"/>
            <a:ext cx="1903085" cy="338554"/>
          </a:xfrm>
          <a:prstGeom prst="rect">
            <a:avLst/>
          </a:prstGeom>
          <a:noFill/>
        </p:spPr>
        <p:txBody>
          <a:bodyPr wrap="none" rtlCol="0">
            <a:spAutoFit/>
          </a:bodyPr>
          <a:lstStyle/>
          <a:p>
            <a:r>
              <a:rPr lang="en-US" altLang="ko-KR" sz="1600" dirty="0" smtClean="0">
                <a:latin typeface="Times New Roman" panose="02020603050405020304" pitchFamily="18" charset="0"/>
                <a:cs typeface="Times New Roman" panose="02020603050405020304" pitchFamily="18" charset="0"/>
              </a:rPr>
              <a:t>Thompson Sampling</a:t>
            </a:r>
            <a:endParaRPr lang="ko-KR" altLang="en-US" sz="1600" dirty="0">
              <a:latin typeface="Times New Roman" panose="02020603050405020304" pitchFamily="18" charset="0"/>
              <a:cs typeface="Times New Roman" panose="02020603050405020304" pitchFamily="18" charset="0"/>
            </a:endParaRPr>
          </a:p>
        </p:txBody>
      </p:sp>
      <p:cxnSp>
        <p:nvCxnSpPr>
          <p:cNvPr id="12" name="직선 연결선 11"/>
          <p:cNvCxnSpPr/>
          <p:nvPr/>
        </p:nvCxnSpPr>
        <p:spPr>
          <a:xfrm>
            <a:off x="5478087" y="5120640"/>
            <a:ext cx="3333404" cy="8314"/>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4342144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1122219" y="1720734"/>
                <a:ext cx="10183090" cy="1200329"/>
              </a:xfrm>
              <a:prstGeom prst="rect">
                <a:avLst/>
              </a:prstGeom>
              <a:noFill/>
            </p:spPr>
            <p:txBody>
              <a:bodyPr wrap="square" rtlCol="0">
                <a:spAutoFit/>
              </a:bodyPr>
              <a:lstStyle/>
              <a:p>
                <a14:m>
                  <m:oMath xmlns:m="http://schemas.openxmlformats.org/officeDocument/2006/math">
                    <m:sSup>
                      <m:sSupPr>
                        <m:ctrlPr>
                          <a:rPr lang="en-US" altLang="ko-KR" i="1" smtClean="0">
                            <a:latin typeface="Cambria Math" panose="02040503050406030204" pitchFamily="18" charset="0"/>
                          </a:rPr>
                        </m:ctrlPr>
                      </m:sSupPr>
                      <m:e>
                        <m:r>
                          <a:rPr lang="ko-KR" altLang="en-US" i="1" smtClean="0">
                            <a:latin typeface="Cambria Math" panose="02040503050406030204" pitchFamily="18" charset="0"/>
                          </a:rPr>
                          <m:t>𝜃</m:t>
                        </m:r>
                      </m:e>
                      <m:sup>
                        <m:r>
                          <a:rPr lang="en-US" altLang="ko-KR" b="0" i="1" smtClean="0">
                            <a:latin typeface="Cambria Math" panose="02040503050406030204" pitchFamily="18" charset="0"/>
                          </a:rPr>
                          <m:t>∗</m:t>
                        </m:r>
                      </m:sup>
                    </m:sSup>
                  </m:oMath>
                </a14:m>
                <a:r>
                  <a:rPr lang="en-US" altLang="ko-KR" dirty="0" smtClean="0">
                    <a:latin typeface="Times New Roman" panose="02020603050405020304" pitchFamily="18" charset="0"/>
                    <a:cs typeface="Times New Roman" panose="02020603050405020304" pitchFamily="18" charset="0"/>
                  </a:rPr>
                  <a:t>is</a:t>
                </a:r>
                <a:r>
                  <a:rPr lang="ko-KR" altLang="en-US" dirty="0" smtClean="0">
                    <a:latin typeface="Times New Roman" panose="02020603050405020304" pitchFamily="18" charset="0"/>
                    <a:cs typeface="Times New Roman" panose="02020603050405020304" pitchFamily="18" charset="0"/>
                  </a:rPr>
                  <a:t> </a:t>
                </a:r>
                <a:r>
                  <a:rPr lang="en-US" altLang="ko-KR" dirty="0" smtClean="0">
                    <a:latin typeface="Times New Roman" panose="02020603050405020304" pitchFamily="18" charset="0"/>
                    <a:cs typeface="Times New Roman" panose="02020603050405020304" pitchFamily="18" charset="0"/>
                  </a:rPr>
                  <a:t>unknown.</a:t>
                </a:r>
              </a:p>
              <a:p>
                <a:endParaRPr lang="en-US" altLang="ko-KR" dirty="0">
                  <a:latin typeface="Times New Roman" panose="02020603050405020304" pitchFamily="18" charset="0"/>
                  <a:cs typeface="Times New Roman" panose="02020603050405020304" pitchFamily="18" charset="0"/>
                </a:endParaRPr>
              </a:p>
              <a:p>
                <a:r>
                  <a:rPr lang="en-US" altLang="ko-KR" dirty="0" smtClean="0">
                    <a:latin typeface="Times New Roman" panose="02020603050405020304" pitchFamily="18" charset="0"/>
                    <a:cs typeface="Times New Roman" panose="02020603050405020304" pitchFamily="18" charset="0"/>
                  </a:rPr>
                  <a:t>-Just interested in maximizing the immediate reward </a:t>
                </a:r>
                <a:r>
                  <a:rPr lang="en-US" altLang="ko-KR" b="1" dirty="0" smtClean="0">
                    <a:latin typeface="Times New Roman" panose="02020603050405020304" pitchFamily="18" charset="0"/>
                    <a:cs typeface="Times New Roman" panose="02020603050405020304" pitchFamily="18" charset="0"/>
                  </a:rPr>
                  <a:t>exploitation</a:t>
                </a:r>
                <a:r>
                  <a:rPr lang="en-US" altLang="ko-KR" dirty="0" smtClean="0">
                    <a:latin typeface="Times New Roman" panose="02020603050405020304" pitchFamily="18" charset="0"/>
                    <a:cs typeface="Times New Roman" panose="02020603050405020304" pitchFamily="18" charset="0"/>
                  </a:rPr>
                  <a:t>, then one should choose the action that maximize below.</a:t>
                </a:r>
                <a:endParaRPr lang="ko-KR" altLang="en-US" dirty="0">
                  <a:latin typeface="Times New Roman" panose="020206030504050203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122219" y="1720734"/>
                <a:ext cx="10183090" cy="1200329"/>
              </a:xfrm>
              <a:prstGeom prst="rect">
                <a:avLst/>
              </a:prstGeom>
              <a:blipFill>
                <a:blip r:embed="rId2"/>
                <a:stretch>
                  <a:fillRect l="-479" t="-2538" b="-7107"/>
                </a:stretch>
              </a:blipFill>
            </p:spPr>
            <p:txBody>
              <a:bodyPr/>
              <a:lstStyle/>
              <a:p>
                <a:r>
                  <a:rPr lang="ko-KR" altLang="en-US">
                    <a:noFill/>
                  </a:rPr>
                  <a:t> </a:t>
                </a:r>
              </a:p>
            </p:txBody>
          </p:sp>
        </mc:Fallback>
      </mc:AlternateContent>
      <p:sp>
        <p:nvSpPr>
          <p:cNvPr id="5" name="직사각형 4"/>
          <p:cNvSpPr/>
          <p:nvPr/>
        </p:nvSpPr>
        <p:spPr>
          <a:xfrm>
            <a:off x="1122219" y="3837354"/>
            <a:ext cx="10183090" cy="646331"/>
          </a:xfrm>
          <a:prstGeom prst="rect">
            <a:avLst/>
          </a:prstGeom>
        </p:spPr>
        <p:txBody>
          <a:bodyPr wrap="square">
            <a:spAutoFit/>
          </a:bodyPr>
          <a:lstStyle/>
          <a:p>
            <a:r>
              <a:rPr lang="en-US" altLang="ko-KR" dirty="0" smtClean="0">
                <a:latin typeface="Times New Roman" panose="02020603050405020304" pitchFamily="18" charset="0"/>
                <a:cs typeface="Times New Roman" panose="02020603050405020304" pitchFamily="18" charset="0"/>
              </a:rPr>
              <a:t>-the probability matching heuristic consists in randomly selecting an action a according to its probability of being optimal</a:t>
            </a:r>
          </a:p>
        </p:txBody>
      </p:sp>
      <p:pic>
        <p:nvPicPr>
          <p:cNvPr id="7" name="그림 6"/>
          <p:cNvPicPr>
            <a:picLocks noChangeAspect="1"/>
          </p:cNvPicPr>
          <p:nvPr/>
        </p:nvPicPr>
        <p:blipFill>
          <a:blip r:embed="rId3"/>
          <a:stretch>
            <a:fillRect/>
          </a:stretch>
        </p:blipFill>
        <p:spPr>
          <a:xfrm>
            <a:off x="4675751" y="3166541"/>
            <a:ext cx="2907000" cy="212667"/>
          </a:xfrm>
          <a:prstGeom prst="rect">
            <a:avLst/>
          </a:prstGeom>
          <a:ln>
            <a:noFill/>
          </a:ln>
          <a:effectLst>
            <a:outerShdw blurRad="190500" algn="tl" rotWithShape="0">
              <a:srgbClr val="000000">
                <a:alpha val="70000"/>
              </a:srgbClr>
            </a:outerShdw>
          </a:effectLst>
        </p:spPr>
      </p:pic>
      <p:pic>
        <p:nvPicPr>
          <p:cNvPr id="8" name="그림 7"/>
          <p:cNvPicPr>
            <a:picLocks noChangeAspect="1"/>
          </p:cNvPicPr>
          <p:nvPr/>
        </p:nvPicPr>
        <p:blipFill>
          <a:blip r:embed="rId4"/>
          <a:stretch>
            <a:fillRect/>
          </a:stretch>
        </p:blipFill>
        <p:spPr>
          <a:xfrm>
            <a:off x="4178501" y="4868309"/>
            <a:ext cx="3901500" cy="531667"/>
          </a:xfrm>
          <a:prstGeom prst="rect">
            <a:avLst/>
          </a:prstGeom>
          <a:ln>
            <a:noFill/>
          </a:ln>
          <a:effectLst>
            <a:outerShdw blurRad="190500" algn="tl" rotWithShape="0">
              <a:srgbClr val="000000">
                <a:alpha val="70000"/>
              </a:srgbClr>
            </a:outerShdw>
          </a:effectLst>
        </p:spPr>
      </p:pic>
      <p:sp>
        <p:nvSpPr>
          <p:cNvPr id="9" name="TextBox 8"/>
          <p:cNvSpPr txBox="1"/>
          <p:nvPr/>
        </p:nvSpPr>
        <p:spPr>
          <a:xfrm>
            <a:off x="4712545" y="5752407"/>
            <a:ext cx="2766911" cy="400110"/>
          </a:xfrm>
          <a:prstGeom prst="rect">
            <a:avLst/>
          </a:prstGeom>
          <a:noFill/>
        </p:spPr>
        <p:txBody>
          <a:bodyPr wrap="square" rtlCol="0">
            <a:spAutoFit/>
          </a:bodyPr>
          <a:lstStyle/>
          <a:p>
            <a:r>
              <a:rPr lang="en-US" altLang="ko-KR" sz="2000" b="1" dirty="0" smtClean="0">
                <a:latin typeface="Times New Roman" panose="02020603050405020304" pitchFamily="18" charset="0"/>
                <a:cs typeface="Times New Roman" panose="02020603050405020304" pitchFamily="18" charset="0"/>
              </a:rPr>
              <a:t>Not computed explicitly</a:t>
            </a:r>
            <a:endParaRPr lang="ko-KR"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2182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188720" y="1655267"/>
            <a:ext cx="5868785" cy="1689791"/>
          </a:xfrm>
          <a:prstGeom prst="rect">
            <a:avLst/>
          </a:prstGeom>
          <a:ln>
            <a:noFill/>
          </a:ln>
          <a:effectLst>
            <a:outerShdw blurRad="190500" algn="tl" rotWithShape="0">
              <a:srgbClr val="000000">
                <a:alpha val="70000"/>
              </a:srgbClr>
            </a:outerShdw>
          </a:effectLst>
        </p:spPr>
      </p:pic>
      <p:pic>
        <p:nvPicPr>
          <p:cNvPr id="6" name="그림 5"/>
          <p:cNvPicPr>
            <a:picLocks noChangeAspect="1"/>
          </p:cNvPicPr>
          <p:nvPr/>
        </p:nvPicPr>
        <p:blipFill>
          <a:blip r:embed="rId3"/>
          <a:stretch>
            <a:fillRect/>
          </a:stretch>
        </p:blipFill>
        <p:spPr>
          <a:xfrm>
            <a:off x="5838019" y="3790918"/>
            <a:ext cx="5769033" cy="2432429"/>
          </a:xfrm>
          <a:prstGeom prst="rect">
            <a:avLst/>
          </a:prstGeom>
          <a:ln>
            <a:noFill/>
          </a:ln>
          <a:effectLst>
            <a:outerShdw blurRad="190500" algn="tl" rotWithShape="0">
              <a:srgbClr val="000000">
                <a:alpha val="70000"/>
              </a:srgbClr>
            </a:outerShdw>
          </a:effectLst>
        </p:spPr>
      </p:pic>
      <p:sp>
        <p:nvSpPr>
          <p:cNvPr id="7" name="TextBox 6"/>
          <p:cNvSpPr txBox="1"/>
          <p:nvPr/>
        </p:nvSpPr>
        <p:spPr>
          <a:xfrm>
            <a:off x="7730934" y="2762647"/>
            <a:ext cx="3637534" cy="307777"/>
          </a:xfrm>
          <a:prstGeom prst="rect">
            <a:avLst/>
          </a:prstGeom>
          <a:noFill/>
        </p:spPr>
        <p:txBody>
          <a:bodyPr wrap="none" rtlCol="0">
            <a:spAutoFit/>
          </a:bodyPr>
          <a:lstStyle/>
          <a:p>
            <a:r>
              <a:rPr lang="en-US" altLang="ko-KR" sz="1400" dirty="0" smtClean="0">
                <a:latin typeface="Times New Roman" panose="02020603050405020304" pitchFamily="18" charset="0"/>
                <a:cs typeface="Times New Roman" panose="02020603050405020304" pitchFamily="18" charset="0"/>
              </a:rPr>
              <a:t>Each action corresponds to the choice of an arm</a:t>
            </a:r>
            <a:endParaRPr lang="ko-KR" altLang="en-US" sz="1400" dirty="0">
              <a:latin typeface="Times New Roman" panose="02020603050405020304" pitchFamily="18" charset="0"/>
              <a:cs typeface="Times New Roman" panose="02020603050405020304" pitchFamily="18" charset="0"/>
            </a:endParaRPr>
          </a:p>
        </p:txBody>
      </p:sp>
      <p:pic>
        <p:nvPicPr>
          <p:cNvPr id="8" name="그림 7"/>
          <p:cNvPicPr>
            <a:picLocks noChangeAspect="1"/>
          </p:cNvPicPr>
          <p:nvPr/>
        </p:nvPicPr>
        <p:blipFill>
          <a:blip r:embed="rId4"/>
          <a:stretch>
            <a:fillRect/>
          </a:stretch>
        </p:blipFill>
        <p:spPr>
          <a:xfrm>
            <a:off x="652503" y="3987082"/>
            <a:ext cx="4209206" cy="1991367"/>
          </a:xfrm>
          <a:prstGeom prst="rect">
            <a:avLst/>
          </a:prstGeom>
          <a:ln>
            <a:noFill/>
          </a:ln>
          <a:effectLst>
            <a:outerShdw blurRad="190500" algn="tl" rotWithShape="0">
              <a:srgbClr val="000000">
                <a:alpha val="70000"/>
              </a:srgbClr>
            </a:outerShdw>
          </a:effectLst>
        </p:spPr>
      </p:pic>
      <p:sp>
        <p:nvSpPr>
          <p:cNvPr id="9" name="TextBox 8"/>
          <p:cNvSpPr txBox="1"/>
          <p:nvPr/>
        </p:nvSpPr>
        <p:spPr>
          <a:xfrm>
            <a:off x="7492350" y="1850193"/>
            <a:ext cx="4114702" cy="523220"/>
          </a:xfrm>
          <a:prstGeom prst="rect">
            <a:avLst/>
          </a:prstGeom>
          <a:noFill/>
        </p:spPr>
        <p:txBody>
          <a:bodyPr wrap="square" rtlCol="0">
            <a:spAutoFit/>
          </a:bodyPr>
          <a:lstStyle/>
          <a:p>
            <a:r>
              <a:rPr lang="en-US" altLang="ko-KR" sz="1400" dirty="0" smtClean="0">
                <a:latin typeface="Times New Roman" panose="02020603050405020304" pitchFamily="18" charset="0"/>
                <a:cs typeface="Times New Roman" panose="02020603050405020304" pitchFamily="18" charset="0"/>
              </a:rPr>
              <a:t>The left below figure is from “finite time analysis of the </a:t>
            </a:r>
            <a:r>
              <a:rPr lang="en-US" altLang="ko-KR" sz="1400" dirty="0" err="1" smtClean="0">
                <a:latin typeface="Times New Roman" panose="02020603050405020304" pitchFamily="18" charset="0"/>
                <a:cs typeface="Times New Roman" panose="02020603050405020304" pitchFamily="18" charset="0"/>
              </a:rPr>
              <a:t>mab</a:t>
            </a:r>
            <a:r>
              <a:rPr lang="en-US" altLang="ko-KR" sz="1400" dirty="0" smtClean="0">
                <a:latin typeface="Times New Roman" panose="02020603050405020304" pitchFamily="18" charset="0"/>
                <a:cs typeface="Times New Roman" panose="02020603050405020304" pitchFamily="18" charset="0"/>
              </a:rPr>
              <a:t> problem”</a:t>
            </a:r>
            <a:endParaRPr lang="ko-KR" altLang="en-US" sz="1400" dirty="0">
              <a:latin typeface="Times New Roman" panose="02020603050405020304" pitchFamily="18" charset="0"/>
              <a:cs typeface="Times New Roman" panose="02020603050405020304" pitchFamily="18" charset="0"/>
            </a:endParaRPr>
          </a:p>
        </p:txBody>
      </p:sp>
      <p:cxnSp>
        <p:nvCxnSpPr>
          <p:cNvPr id="11" name="직선 연결선 10"/>
          <p:cNvCxnSpPr/>
          <p:nvPr/>
        </p:nvCxnSpPr>
        <p:spPr>
          <a:xfrm>
            <a:off x="652503" y="3516284"/>
            <a:ext cx="11376013" cy="24938"/>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86589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0408" y="1662546"/>
            <a:ext cx="2355132" cy="1292662"/>
          </a:xfrm>
          <a:prstGeom prst="rect">
            <a:avLst/>
          </a:prstGeom>
          <a:noFill/>
        </p:spPr>
        <p:txBody>
          <a:bodyPr wrap="none" rtlCol="0">
            <a:spAutoFit/>
          </a:bodyPr>
          <a:lstStyle/>
          <a:p>
            <a:r>
              <a:rPr lang="en-US" altLang="ko-KR" b="1" dirty="0" smtClean="0">
                <a:latin typeface="Times New Roman" panose="02020603050405020304" pitchFamily="18" charset="0"/>
                <a:cs typeface="Times New Roman" panose="02020603050405020304" pitchFamily="18" charset="0"/>
              </a:rPr>
              <a:t>Simulation</a:t>
            </a:r>
          </a:p>
          <a:p>
            <a:endParaRPr lang="en-US" altLang="ko-KR" dirty="0">
              <a:latin typeface="Times New Roman" panose="02020603050405020304" pitchFamily="18" charset="0"/>
              <a:cs typeface="Times New Roman" panose="02020603050405020304" pitchFamily="18" charset="0"/>
            </a:endParaRPr>
          </a:p>
          <a:p>
            <a:r>
              <a:rPr lang="en-US" altLang="ko-KR" sz="1400" dirty="0" smtClean="0">
                <a:latin typeface="Times New Roman" panose="02020603050405020304" pitchFamily="18" charset="0"/>
                <a:cs typeface="Times New Roman" panose="02020603050405020304" pitchFamily="18" charset="0"/>
              </a:rPr>
              <a:t>Reward Probability</a:t>
            </a:r>
          </a:p>
          <a:p>
            <a:r>
              <a:rPr lang="en-US" altLang="ko-KR" sz="1400" dirty="0" smtClean="0">
                <a:latin typeface="Times New Roman" panose="02020603050405020304" pitchFamily="18" charset="0"/>
                <a:cs typeface="Times New Roman" panose="02020603050405020304" pitchFamily="18" charset="0"/>
              </a:rPr>
              <a:t>Best arm = 0.5</a:t>
            </a:r>
          </a:p>
          <a:p>
            <a:r>
              <a:rPr lang="en-US" altLang="ko-KR" sz="1400" dirty="0" smtClean="0">
                <a:latin typeface="Times New Roman" panose="02020603050405020304" pitchFamily="18" charset="0"/>
                <a:cs typeface="Times New Roman" panose="02020603050405020304" pitchFamily="18" charset="0"/>
              </a:rPr>
              <a:t>K-1 other arms = 0.5 - epsilon</a:t>
            </a:r>
          </a:p>
        </p:txBody>
      </p:sp>
      <p:pic>
        <p:nvPicPr>
          <p:cNvPr id="5" name="그림 4"/>
          <p:cNvPicPr>
            <a:picLocks noChangeAspect="1"/>
          </p:cNvPicPr>
          <p:nvPr/>
        </p:nvPicPr>
        <p:blipFill>
          <a:blip r:embed="rId2"/>
          <a:stretch>
            <a:fillRect/>
          </a:stretch>
        </p:blipFill>
        <p:spPr>
          <a:xfrm>
            <a:off x="5799781" y="1055716"/>
            <a:ext cx="5754111" cy="4996475"/>
          </a:xfrm>
          <a:prstGeom prst="rect">
            <a:avLst/>
          </a:prstGeom>
          <a:ln>
            <a:noFill/>
          </a:ln>
          <a:effectLst>
            <a:outerShdw blurRad="190500" algn="tl" rotWithShape="0">
              <a:srgbClr val="000000">
                <a:alpha val="70000"/>
              </a:srgbClr>
            </a:outerShdw>
          </a:effectLst>
        </p:spPr>
      </p:pic>
      <p:sp>
        <p:nvSpPr>
          <p:cNvPr id="6" name="TextBox 5"/>
          <p:cNvSpPr txBox="1"/>
          <p:nvPr/>
        </p:nvSpPr>
        <p:spPr>
          <a:xfrm>
            <a:off x="620952" y="3944652"/>
            <a:ext cx="4763192" cy="1046440"/>
          </a:xfrm>
          <a:prstGeom prst="rect">
            <a:avLst/>
          </a:prstGeom>
          <a:noFill/>
        </p:spPr>
        <p:txBody>
          <a:bodyPr wrap="square" rtlCol="0">
            <a:spAutoFit/>
          </a:bodyPr>
          <a:lstStyle/>
          <a:p>
            <a:pPr algn="just"/>
            <a:r>
              <a:rPr lang="en-US" altLang="ko-KR" sz="1400" b="1" dirty="0" smtClean="0">
                <a:latin typeface="Times New Roman" panose="02020603050405020304" pitchFamily="18" charset="0"/>
                <a:cs typeface="Times New Roman" panose="02020603050405020304" pitchFamily="18" charset="0"/>
              </a:rPr>
              <a:t>Analysis</a:t>
            </a:r>
            <a:endParaRPr lang="en-US" altLang="ko-KR" sz="1200" b="1" dirty="0" smtClean="0">
              <a:latin typeface="Times New Roman" panose="02020603050405020304" pitchFamily="18" charset="0"/>
              <a:cs typeface="Times New Roman" panose="02020603050405020304" pitchFamily="18" charset="0"/>
            </a:endParaRPr>
          </a:p>
          <a:p>
            <a:pPr algn="just"/>
            <a:r>
              <a:rPr lang="en-US" altLang="ko-KR" sz="1200" dirty="0" smtClean="0">
                <a:latin typeface="Times New Roman" panose="02020603050405020304" pitchFamily="18" charset="0"/>
                <a:cs typeface="Times New Roman" panose="02020603050405020304" pitchFamily="18" charset="0"/>
              </a:rPr>
              <a:t>The result include already some prior mismatch because the Beta prior with parameters (1,1) has a large variance while the true probabilities were selected to be close to 0.5. But…</a:t>
            </a:r>
          </a:p>
          <a:p>
            <a:pPr algn="just"/>
            <a:r>
              <a:rPr lang="en-US" altLang="ko-KR" sz="1200" dirty="0" smtClean="0">
                <a:latin typeface="Times New Roman" panose="02020603050405020304" pitchFamily="18" charset="0"/>
                <a:cs typeface="Times New Roman" panose="02020603050405020304" pitchFamily="18" charset="0"/>
              </a:rPr>
              <a:t>Always better than UCB.</a:t>
            </a:r>
            <a:endParaRPr lang="ko-KR" altLang="en-US" sz="1200" dirty="0">
              <a:latin typeface="Times New Roman" panose="02020603050405020304" pitchFamily="18" charset="0"/>
              <a:cs typeface="Times New Roman" panose="02020603050405020304" pitchFamily="18" charset="0"/>
            </a:endParaRPr>
          </a:p>
        </p:txBody>
      </p:sp>
      <p:pic>
        <p:nvPicPr>
          <p:cNvPr id="7" name="그림 6"/>
          <p:cNvPicPr>
            <a:picLocks noChangeAspect="1"/>
          </p:cNvPicPr>
          <p:nvPr/>
        </p:nvPicPr>
        <p:blipFill>
          <a:blip r:embed="rId3"/>
          <a:stretch>
            <a:fillRect/>
          </a:stretch>
        </p:blipFill>
        <p:spPr>
          <a:xfrm>
            <a:off x="6038625" y="3375833"/>
            <a:ext cx="114750" cy="106333"/>
          </a:xfrm>
          <a:prstGeom prst="rect">
            <a:avLst/>
          </a:prstGeom>
        </p:spPr>
      </p:pic>
    </p:spTree>
    <p:extLst>
      <p:ext uri="{BB962C8B-B14F-4D97-AF65-F5344CB8AC3E}">
        <p14:creationId xmlns:p14="http://schemas.microsoft.com/office/powerpoint/2010/main" val="1757947314"/>
      </p:ext>
    </p:extLst>
  </p:cSld>
  <p:clrMapOvr>
    <a:masterClrMapping/>
  </p:clrMapOvr>
</p:sld>
</file>

<file path=ppt/theme/theme1.xml><?xml version="1.0" encoding="utf-8"?>
<a:theme xmlns:a="http://schemas.openxmlformats.org/drawingml/2006/main" name="테마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테마1" id="{2EE23DE6-FDB8-4B7C-B92A-4F158BEDAC84}" vid="{8EA41DAD-DD15-45F0-A196-99D36037E28B}"/>
    </a:ext>
  </a:extLst>
</a:theme>
</file>

<file path=docProps/app.xml><?xml version="1.0" encoding="utf-8"?>
<Properties xmlns="http://schemas.openxmlformats.org/officeDocument/2006/extended-properties" xmlns:vt="http://schemas.openxmlformats.org/officeDocument/2006/docPropsVTypes">
  <Template>테마1</Template>
  <TotalTime>746</TotalTime>
  <Words>585</Words>
  <Application>Microsoft Office PowerPoint</Application>
  <PresentationFormat>와이드스크린</PresentationFormat>
  <Paragraphs>75</Paragraphs>
  <Slides>14</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14</vt:i4>
      </vt:variant>
    </vt:vector>
  </HeadingPairs>
  <TitlesOfParts>
    <vt:vector size="20" baseType="lpstr">
      <vt:lpstr>맑은 고딕</vt:lpstr>
      <vt:lpstr>Arial</vt:lpstr>
      <vt:lpstr>Cambria Math</vt:lpstr>
      <vt:lpstr>Times New Roman</vt:lpstr>
      <vt:lpstr>Wingdings</vt:lpstr>
      <vt:lpstr>테마1</vt:lpstr>
      <vt:lpstr>  Paper Review An Empirical Evaluation of Thompson Sampling</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Review An Empirical Evaluation of Thompson Sampling</dc:title>
  <dc:creator>Windows 사용자</dc:creator>
  <cp:lastModifiedBy>Windows 사용자</cp:lastModifiedBy>
  <cp:revision>43</cp:revision>
  <dcterms:created xsi:type="dcterms:W3CDTF">2018-07-30T16:11:42Z</dcterms:created>
  <dcterms:modified xsi:type="dcterms:W3CDTF">2018-07-31T10:40:15Z</dcterms:modified>
</cp:coreProperties>
</file>