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21"/>
    <p:restoredTop sz="94604"/>
  </p:normalViewPr>
  <p:slideViewPr>
    <p:cSldViewPr snapToGrid="0" snapToObjects="1">
      <p:cViewPr varScale="1">
        <p:scale>
          <a:sx n="151" d="100"/>
          <a:sy n="151" d="100"/>
        </p:scale>
        <p:origin x="15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59299-8FAD-C14A-BB29-B230A6B7E5E4}" type="datetimeFigureOut">
              <a:rPr lang="en-US" smtClean="0"/>
              <a:t>9/4/20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B73D5-E962-B64A-A725-73441FB675C6}" type="slidenum">
              <a:rPr lang="en-US" smtClean="0"/>
              <a:t>‹#›</a:t>
            </a:fld>
            <a:endParaRPr lang="en-US"/>
          </a:p>
        </p:txBody>
      </p:sp>
    </p:spTree>
    <p:extLst>
      <p:ext uri="{BB962C8B-B14F-4D97-AF65-F5344CB8AC3E}">
        <p14:creationId xmlns:p14="http://schemas.microsoft.com/office/powerpoint/2010/main" val="241538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B73D5-E962-B64A-A725-73441FB675C6}" type="slidenum">
              <a:rPr lang="en-US" smtClean="0"/>
              <a:t>12</a:t>
            </a:fld>
            <a:endParaRPr lang="en-US"/>
          </a:p>
        </p:txBody>
      </p:sp>
    </p:spTree>
    <p:extLst>
      <p:ext uri="{BB962C8B-B14F-4D97-AF65-F5344CB8AC3E}">
        <p14:creationId xmlns:p14="http://schemas.microsoft.com/office/powerpoint/2010/main" val="1927140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8D90-1DA1-EB48-AE66-13D7EF93FA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FC2188-6DEC-554F-98AE-36B4F454F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CE8ECF-9050-7D4B-8C95-7214C4D796A9}"/>
              </a:ext>
            </a:extLst>
          </p:cNvPr>
          <p:cNvSpPr>
            <a:spLocks noGrp="1"/>
          </p:cNvSpPr>
          <p:nvPr>
            <p:ph type="dt" sz="half" idx="10"/>
          </p:nvPr>
        </p:nvSpPr>
        <p:spPr/>
        <p:txBody>
          <a:bodyPr/>
          <a:lstStyle/>
          <a:p>
            <a:fld id="{BD914C68-D961-0A4F-907D-FF0C6EADED6D}" type="datetimeFigureOut">
              <a:rPr lang="en-US" smtClean="0"/>
              <a:t>9/3/20</a:t>
            </a:fld>
            <a:endParaRPr lang="en-US"/>
          </a:p>
        </p:txBody>
      </p:sp>
      <p:sp>
        <p:nvSpPr>
          <p:cNvPr id="5" name="Footer Placeholder 4">
            <a:extLst>
              <a:ext uri="{FF2B5EF4-FFF2-40B4-BE49-F238E27FC236}">
                <a16:creationId xmlns:a16="http://schemas.microsoft.com/office/drawing/2014/main" id="{E482085F-5533-7B4C-8DC2-E1CD04144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F5111-D997-DC4E-ADBE-FF6D869A026F}"/>
              </a:ext>
            </a:extLst>
          </p:cNvPr>
          <p:cNvSpPr>
            <a:spLocks noGrp="1"/>
          </p:cNvSpPr>
          <p:nvPr>
            <p:ph type="sldNum" sz="quarter" idx="12"/>
          </p:nvPr>
        </p:nvSpPr>
        <p:spPr/>
        <p:txBody>
          <a:bodyPr/>
          <a:lstStyle/>
          <a:p>
            <a:fld id="{17326FF1-D743-8245-947B-C4BC86E2A7D3}" type="slidenum">
              <a:rPr lang="en-US" smtClean="0"/>
              <a:t>‹#›</a:t>
            </a:fld>
            <a:endParaRPr lang="en-US"/>
          </a:p>
        </p:txBody>
      </p:sp>
    </p:spTree>
    <p:extLst>
      <p:ext uri="{BB962C8B-B14F-4D97-AF65-F5344CB8AC3E}">
        <p14:creationId xmlns:p14="http://schemas.microsoft.com/office/powerpoint/2010/main" val="374206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1877-2379-8047-8901-5F5CA18C0F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8DC869-B9CA-BE47-9017-E76318D225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8A8D6-AE9C-6044-9904-45632A4E2191}"/>
              </a:ext>
            </a:extLst>
          </p:cNvPr>
          <p:cNvSpPr>
            <a:spLocks noGrp="1"/>
          </p:cNvSpPr>
          <p:nvPr>
            <p:ph type="dt" sz="half" idx="10"/>
          </p:nvPr>
        </p:nvSpPr>
        <p:spPr/>
        <p:txBody>
          <a:bodyPr/>
          <a:lstStyle/>
          <a:p>
            <a:fld id="{BD914C68-D961-0A4F-907D-FF0C6EADED6D}" type="datetimeFigureOut">
              <a:rPr lang="en-US" smtClean="0"/>
              <a:t>9/3/20</a:t>
            </a:fld>
            <a:endParaRPr lang="en-US"/>
          </a:p>
        </p:txBody>
      </p:sp>
      <p:sp>
        <p:nvSpPr>
          <p:cNvPr id="5" name="Footer Placeholder 4">
            <a:extLst>
              <a:ext uri="{FF2B5EF4-FFF2-40B4-BE49-F238E27FC236}">
                <a16:creationId xmlns:a16="http://schemas.microsoft.com/office/drawing/2014/main" id="{393E1B4A-090F-4848-969C-B1BFDC8C5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685E8-D4F3-B944-BFB9-23D5D6C24AE8}"/>
              </a:ext>
            </a:extLst>
          </p:cNvPr>
          <p:cNvSpPr>
            <a:spLocks noGrp="1"/>
          </p:cNvSpPr>
          <p:nvPr>
            <p:ph type="sldNum" sz="quarter" idx="12"/>
          </p:nvPr>
        </p:nvSpPr>
        <p:spPr/>
        <p:txBody>
          <a:bodyPr/>
          <a:lstStyle/>
          <a:p>
            <a:fld id="{17326FF1-D743-8245-947B-C4BC86E2A7D3}" type="slidenum">
              <a:rPr lang="en-US" smtClean="0"/>
              <a:t>‹#›</a:t>
            </a:fld>
            <a:endParaRPr lang="en-US"/>
          </a:p>
        </p:txBody>
      </p:sp>
    </p:spTree>
    <p:extLst>
      <p:ext uri="{BB962C8B-B14F-4D97-AF65-F5344CB8AC3E}">
        <p14:creationId xmlns:p14="http://schemas.microsoft.com/office/powerpoint/2010/main" val="203675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539D9B-1AD8-0B44-8C34-DB18E9F11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4B20D2-C0F3-104A-A775-8F545F54DA3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3FBBD-33A6-3945-BCB5-579E14BB20C3}"/>
              </a:ext>
            </a:extLst>
          </p:cNvPr>
          <p:cNvSpPr>
            <a:spLocks noGrp="1"/>
          </p:cNvSpPr>
          <p:nvPr>
            <p:ph type="dt" sz="half" idx="10"/>
          </p:nvPr>
        </p:nvSpPr>
        <p:spPr/>
        <p:txBody>
          <a:bodyPr/>
          <a:lstStyle/>
          <a:p>
            <a:fld id="{BD914C68-D961-0A4F-907D-FF0C6EADED6D}" type="datetimeFigureOut">
              <a:rPr lang="en-US" smtClean="0"/>
              <a:t>9/3/20</a:t>
            </a:fld>
            <a:endParaRPr lang="en-US"/>
          </a:p>
        </p:txBody>
      </p:sp>
      <p:sp>
        <p:nvSpPr>
          <p:cNvPr id="5" name="Footer Placeholder 4">
            <a:extLst>
              <a:ext uri="{FF2B5EF4-FFF2-40B4-BE49-F238E27FC236}">
                <a16:creationId xmlns:a16="http://schemas.microsoft.com/office/drawing/2014/main" id="{929E2D4D-FDBB-B84B-9DFC-5153710F0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FFA0C-CA19-6646-895B-21612A9740E2}"/>
              </a:ext>
            </a:extLst>
          </p:cNvPr>
          <p:cNvSpPr>
            <a:spLocks noGrp="1"/>
          </p:cNvSpPr>
          <p:nvPr>
            <p:ph type="sldNum" sz="quarter" idx="12"/>
          </p:nvPr>
        </p:nvSpPr>
        <p:spPr/>
        <p:txBody>
          <a:bodyPr/>
          <a:lstStyle/>
          <a:p>
            <a:fld id="{17326FF1-D743-8245-947B-C4BC86E2A7D3}" type="slidenum">
              <a:rPr lang="en-US" smtClean="0"/>
              <a:t>‹#›</a:t>
            </a:fld>
            <a:endParaRPr lang="en-US"/>
          </a:p>
        </p:txBody>
      </p:sp>
    </p:spTree>
    <p:extLst>
      <p:ext uri="{BB962C8B-B14F-4D97-AF65-F5344CB8AC3E}">
        <p14:creationId xmlns:p14="http://schemas.microsoft.com/office/powerpoint/2010/main" val="376759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58F1-FC06-464B-AA16-DE1CF487DE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A89D8-C1C1-6740-8C3F-A091ED53A6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4097A-E8AC-B549-B27E-A74C3926E192}"/>
              </a:ext>
            </a:extLst>
          </p:cNvPr>
          <p:cNvSpPr>
            <a:spLocks noGrp="1"/>
          </p:cNvSpPr>
          <p:nvPr>
            <p:ph type="dt" sz="half" idx="10"/>
          </p:nvPr>
        </p:nvSpPr>
        <p:spPr/>
        <p:txBody>
          <a:bodyPr/>
          <a:lstStyle/>
          <a:p>
            <a:fld id="{BD914C68-D961-0A4F-907D-FF0C6EADED6D}" type="datetimeFigureOut">
              <a:rPr lang="en-US" smtClean="0"/>
              <a:t>9/3/20</a:t>
            </a:fld>
            <a:endParaRPr lang="en-US"/>
          </a:p>
        </p:txBody>
      </p:sp>
      <p:sp>
        <p:nvSpPr>
          <p:cNvPr id="5" name="Footer Placeholder 4">
            <a:extLst>
              <a:ext uri="{FF2B5EF4-FFF2-40B4-BE49-F238E27FC236}">
                <a16:creationId xmlns:a16="http://schemas.microsoft.com/office/drawing/2014/main" id="{06B6086D-8254-E042-AE56-A0B25F855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FF230-6F73-F645-BC7F-B78E06FCFF3F}"/>
              </a:ext>
            </a:extLst>
          </p:cNvPr>
          <p:cNvSpPr>
            <a:spLocks noGrp="1"/>
          </p:cNvSpPr>
          <p:nvPr>
            <p:ph type="sldNum" sz="quarter" idx="12"/>
          </p:nvPr>
        </p:nvSpPr>
        <p:spPr/>
        <p:txBody>
          <a:bodyPr/>
          <a:lstStyle/>
          <a:p>
            <a:fld id="{17326FF1-D743-8245-947B-C4BC86E2A7D3}" type="slidenum">
              <a:rPr lang="en-US" smtClean="0"/>
              <a:t>‹#›</a:t>
            </a:fld>
            <a:endParaRPr lang="en-US"/>
          </a:p>
        </p:txBody>
      </p:sp>
    </p:spTree>
    <p:extLst>
      <p:ext uri="{BB962C8B-B14F-4D97-AF65-F5344CB8AC3E}">
        <p14:creationId xmlns:p14="http://schemas.microsoft.com/office/powerpoint/2010/main" val="1219393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0B86-5915-8245-BE3F-F491C2B6AD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D25544-157C-2A41-B875-5B0098C92A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13E340-ACA3-6042-83C9-9B118DE303BE}"/>
              </a:ext>
            </a:extLst>
          </p:cNvPr>
          <p:cNvSpPr>
            <a:spLocks noGrp="1"/>
          </p:cNvSpPr>
          <p:nvPr>
            <p:ph type="dt" sz="half" idx="10"/>
          </p:nvPr>
        </p:nvSpPr>
        <p:spPr/>
        <p:txBody>
          <a:bodyPr/>
          <a:lstStyle/>
          <a:p>
            <a:fld id="{BD914C68-D961-0A4F-907D-FF0C6EADED6D}" type="datetimeFigureOut">
              <a:rPr lang="en-US" smtClean="0"/>
              <a:t>9/3/20</a:t>
            </a:fld>
            <a:endParaRPr lang="en-US"/>
          </a:p>
        </p:txBody>
      </p:sp>
      <p:sp>
        <p:nvSpPr>
          <p:cNvPr id="5" name="Footer Placeholder 4">
            <a:extLst>
              <a:ext uri="{FF2B5EF4-FFF2-40B4-BE49-F238E27FC236}">
                <a16:creationId xmlns:a16="http://schemas.microsoft.com/office/drawing/2014/main" id="{7FD6C487-87E4-3B43-A31E-C7729A298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8FEB86-327F-9741-92CF-01D053EB5028}"/>
              </a:ext>
            </a:extLst>
          </p:cNvPr>
          <p:cNvSpPr>
            <a:spLocks noGrp="1"/>
          </p:cNvSpPr>
          <p:nvPr>
            <p:ph type="sldNum" sz="quarter" idx="12"/>
          </p:nvPr>
        </p:nvSpPr>
        <p:spPr/>
        <p:txBody>
          <a:bodyPr/>
          <a:lstStyle/>
          <a:p>
            <a:fld id="{17326FF1-D743-8245-947B-C4BC86E2A7D3}" type="slidenum">
              <a:rPr lang="en-US" smtClean="0"/>
              <a:t>‹#›</a:t>
            </a:fld>
            <a:endParaRPr lang="en-US"/>
          </a:p>
        </p:txBody>
      </p:sp>
    </p:spTree>
    <p:extLst>
      <p:ext uri="{BB962C8B-B14F-4D97-AF65-F5344CB8AC3E}">
        <p14:creationId xmlns:p14="http://schemas.microsoft.com/office/powerpoint/2010/main" val="369299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642D-3E02-154C-A622-D6AB7B02AB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B1BEC-BE8A-834C-9DBB-4B9B81D89E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12F694-6155-E749-ADA1-6AA2612322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6FEB47-7243-7646-9D71-B1985453FB1C}"/>
              </a:ext>
            </a:extLst>
          </p:cNvPr>
          <p:cNvSpPr>
            <a:spLocks noGrp="1"/>
          </p:cNvSpPr>
          <p:nvPr>
            <p:ph type="dt" sz="half" idx="10"/>
          </p:nvPr>
        </p:nvSpPr>
        <p:spPr/>
        <p:txBody>
          <a:bodyPr/>
          <a:lstStyle/>
          <a:p>
            <a:fld id="{BD914C68-D961-0A4F-907D-FF0C6EADED6D}" type="datetimeFigureOut">
              <a:rPr lang="en-US" smtClean="0"/>
              <a:t>9/3/20</a:t>
            </a:fld>
            <a:endParaRPr lang="en-US"/>
          </a:p>
        </p:txBody>
      </p:sp>
      <p:sp>
        <p:nvSpPr>
          <p:cNvPr id="6" name="Footer Placeholder 5">
            <a:extLst>
              <a:ext uri="{FF2B5EF4-FFF2-40B4-BE49-F238E27FC236}">
                <a16:creationId xmlns:a16="http://schemas.microsoft.com/office/drawing/2014/main" id="{3AD2A6D8-A55C-B24F-855C-24803FDAE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43E40-9A2E-3E4D-9EFD-271F6431BD5A}"/>
              </a:ext>
            </a:extLst>
          </p:cNvPr>
          <p:cNvSpPr>
            <a:spLocks noGrp="1"/>
          </p:cNvSpPr>
          <p:nvPr>
            <p:ph type="sldNum" sz="quarter" idx="12"/>
          </p:nvPr>
        </p:nvSpPr>
        <p:spPr/>
        <p:txBody>
          <a:bodyPr/>
          <a:lstStyle/>
          <a:p>
            <a:fld id="{17326FF1-D743-8245-947B-C4BC86E2A7D3}" type="slidenum">
              <a:rPr lang="en-US" smtClean="0"/>
              <a:t>‹#›</a:t>
            </a:fld>
            <a:endParaRPr lang="en-US"/>
          </a:p>
        </p:txBody>
      </p:sp>
    </p:spTree>
    <p:extLst>
      <p:ext uri="{BB962C8B-B14F-4D97-AF65-F5344CB8AC3E}">
        <p14:creationId xmlns:p14="http://schemas.microsoft.com/office/powerpoint/2010/main" val="185550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1BA9-24D7-6C41-8FB7-1219AE928D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1CE7E3-2911-7243-866F-A5388F2F0E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189367-60EE-E24D-BC35-B212103F73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6B3A2A-0639-2B49-B63F-DB0B038D9E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505C13-FC62-5145-96D7-C40D8F130D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6B262-6C00-3D4F-9C5D-FB327EA4C90E}"/>
              </a:ext>
            </a:extLst>
          </p:cNvPr>
          <p:cNvSpPr>
            <a:spLocks noGrp="1"/>
          </p:cNvSpPr>
          <p:nvPr>
            <p:ph type="dt" sz="half" idx="10"/>
          </p:nvPr>
        </p:nvSpPr>
        <p:spPr/>
        <p:txBody>
          <a:bodyPr/>
          <a:lstStyle/>
          <a:p>
            <a:fld id="{BD914C68-D961-0A4F-907D-FF0C6EADED6D}" type="datetimeFigureOut">
              <a:rPr lang="en-US" smtClean="0"/>
              <a:t>9/3/20</a:t>
            </a:fld>
            <a:endParaRPr lang="en-US"/>
          </a:p>
        </p:txBody>
      </p:sp>
      <p:sp>
        <p:nvSpPr>
          <p:cNvPr id="8" name="Footer Placeholder 7">
            <a:extLst>
              <a:ext uri="{FF2B5EF4-FFF2-40B4-BE49-F238E27FC236}">
                <a16:creationId xmlns:a16="http://schemas.microsoft.com/office/drawing/2014/main" id="{2119F201-19CE-5845-BB7B-98B9471946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A559AC-D0CE-0B40-8E57-FEDCDDB161E9}"/>
              </a:ext>
            </a:extLst>
          </p:cNvPr>
          <p:cNvSpPr>
            <a:spLocks noGrp="1"/>
          </p:cNvSpPr>
          <p:nvPr>
            <p:ph type="sldNum" sz="quarter" idx="12"/>
          </p:nvPr>
        </p:nvSpPr>
        <p:spPr/>
        <p:txBody>
          <a:bodyPr/>
          <a:lstStyle/>
          <a:p>
            <a:fld id="{17326FF1-D743-8245-947B-C4BC86E2A7D3}" type="slidenum">
              <a:rPr lang="en-US" smtClean="0"/>
              <a:t>‹#›</a:t>
            </a:fld>
            <a:endParaRPr lang="en-US"/>
          </a:p>
        </p:txBody>
      </p:sp>
    </p:spTree>
    <p:extLst>
      <p:ext uri="{BB962C8B-B14F-4D97-AF65-F5344CB8AC3E}">
        <p14:creationId xmlns:p14="http://schemas.microsoft.com/office/powerpoint/2010/main" val="410771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172-5DFA-8447-B4C3-2F29AC67AA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BD819F-144F-A047-8B43-F6B32A51B54E}"/>
              </a:ext>
            </a:extLst>
          </p:cNvPr>
          <p:cNvSpPr>
            <a:spLocks noGrp="1"/>
          </p:cNvSpPr>
          <p:nvPr>
            <p:ph type="dt" sz="half" idx="10"/>
          </p:nvPr>
        </p:nvSpPr>
        <p:spPr/>
        <p:txBody>
          <a:bodyPr/>
          <a:lstStyle/>
          <a:p>
            <a:fld id="{BD914C68-D961-0A4F-907D-FF0C6EADED6D}" type="datetimeFigureOut">
              <a:rPr lang="en-US" smtClean="0"/>
              <a:t>9/3/20</a:t>
            </a:fld>
            <a:endParaRPr lang="en-US"/>
          </a:p>
        </p:txBody>
      </p:sp>
      <p:sp>
        <p:nvSpPr>
          <p:cNvPr id="4" name="Footer Placeholder 3">
            <a:extLst>
              <a:ext uri="{FF2B5EF4-FFF2-40B4-BE49-F238E27FC236}">
                <a16:creationId xmlns:a16="http://schemas.microsoft.com/office/drawing/2014/main" id="{6B993435-7D4E-BF41-9EBB-F21E047710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A6024B-243C-C44E-8269-A56EE6EE7663}"/>
              </a:ext>
            </a:extLst>
          </p:cNvPr>
          <p:cNvSpPr>
            <a:spLocks noGrp="1"/>
          </p:cNvSpPr>
          <p:nvPr>
            <p:ph type="sldNum" sz="quarter" idx="12"/>
          </p:nvPr>
        </p:nvSpPr>
        <p:spPr/>
        <p:txBody>
          <a:bodyPr/>
          <a:lstStyle/>
          <a:p>
            <a:fld id="{17326FF1-D743-8245-947B-C4BC86E2A7D3}" type="slidenum">
              <a:rPr lang="en-US" smtClean="0"/>
              <a:t>‹#›</a:t>
            </a:fld>
            <a:endParaRPr lang="en-US"/>
          </a:p>
        </p:txBody>
      </p:sp>
    </p:spTree>
    <p:extLst>
      <p:ext uri="{BB962C8B-B14F-4D97-AF65-F5344CB8AC3E}">
        <p14:creationId xmlns:p14="http://schemas.microsoft.com/office/powerpoint/2010/main" val="179624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ED14F-44AD-BA47-8EBA-A9BA748492DE}"/>
              </a:ext>
            </a:extLst>
          </p:cNvPr>
          <p:cNvSpPr>
            <a:spLocks noGrp="1"/>
          </p:cNvSpPr>
          <p:nvPr>
            <p:ph type="dt" sz="half" idx="10"/>
          </p:nvPr>
        </p:nvSpPr>
        <p:spPr/>
        <p:txBody>
          <a:bodyPr/>
          <a:lstStyle/>
          <a:p>
            <a:fld id="{BD914C68-D961-0A4F-907D-FF0C6EADED6D}" type="datetimeFigureOut">
              <a:rPr lang="en-US" smtClean="0"/>
              <a:t>9/3/20</a:t>
            </a:fld>
            <a:endParaRPr lang="en-US"/>
          </a:p>
        </p:txBody>
      </p:sp>
      <p:sp>
        <p:nvSpPr>
          <p:cNvPr id="3" name="Footer Placeholder 2">
            <a:extLst>
              <a:ext uri="{FF2B5EF4-FFF2-40B4-BE49-F238E27FC236}">
                <a16:creationId xmlns:a16="http://schemas.microsoft.com/office/drawing/2014/main" id="{4A14C798-C804-4448-B3E6-64662E3627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741A5F-FD63-AC43-A38B-69BAD814D4F4}"/>
              </a:ext>
            </a:extLst>
          </p:cNvPr>
          <p:cNvSpPr>
            <a:spLocks noGrp="1"/>
          </p:cNvSpPr>
          <p:nvPr>
            <p:ph type="sldNum" sz="quarter" idx="12"/>
          </p:nvPr>
        </p:nvSpPr>
        <p:spPr/>
        <p:txBody>
          <a:bodyPr/>
          <a:lstStyle/>
          <a:p>
            <a:fld id="{17326FF1-D743-8245-947B-C4BC86E2A7D3}" type="slidenum">
              <a:rPr lang="en-US" smtClean="0"/>
              <a:t>‹#›</a:t>
            </a:fld>
            <a:endParaRPr lang="en-US"/>
          </a:p>
        </p:txBody>
      </p:sp>
    </p:spTree>
    <p:extLst>
      <p:ext uri="{BB962C8B-B14F-4D97-AF65-F5344CB8AC3E}">
        <p14:creationId xmlns:p14="http://schemas.microsoft.com/office/powerpoint/2010/main" val="3789270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85ED-37E4-5C48-AC84-B0A6E0DB4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9F5F6-E7EC-6846-90E8-C79A00DABE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7ADE9D-DB65-C749-B66D-8FB6C85B7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6F7C71-AD0B-0743-8028-BC8EEA5380F5}"/>
              </a:ext>
            </a:extLst>
          </p:cNvPr>
          <p:cNvSpPr>
            <a:spLocks noGrp="1"/>
          </p:cNvSpPr>
          <p:nvPr>
            <p:ph type="dt" sz="half" idx="10"/>
          </p:nvPr>
        </p:nvSpPr>
        <p:spPr/>
        <p:txBody>
          <a:bodyPr/>
          <a:lstStyle/>
          <a:p>
            <a:fld id="{BD914C68-D961-0A4F-907D-FF0C6EADED6D}" type="datetimeFigureOut">
              <a:rPr lang="en-US" smtClean="0"/>
              <a:t>9/3/20</a:t>
            </a:fld>
            <a:endParaRPr lang="en-US"/>
          </a:p>
        </p:txBody>
      </p:sp>
      <p:sp>
        <p:nvSpPr>
          <p:cNvPr id="6" name="Footer Placeholder 5">
            <a:extLst>
              <a:ext uri="{FF2B5EF4-FFF2-40B4-BE49-F238E27FC236}">
                <a16:creationId xmlns:a16="http://schemas.microsoft.com/office/drawing/2014/main" id="{990E9D11-DA1A-F649-A21B-9C4EEB600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32251-122C-5548-93FC-4AF62A00EC44}"/>
              </a:ext>
            </a:extLst>
          </p:cNvPr>
          <p:cNvSpPr>
            <a:spLocks noGrp="1"/>
          </p:cNvSpPr>
          <p:nvPr>
            <p:ph type="sldNum" sz="quarter" idx="12"/>
          </p:nvPr>
        </p:nvSpPr>
        <p:spPr/>
        <p:txBody>
          <a:bodyPr/>
          <a:lstStyle/>
          <a:p>
            <a:fld id="{17326FF1-D743-8245-947B-C4BC86E2A7D3}" type="slidenum">
              <a:rPr lang="en-US" smtClean="0"/>
              <a:t>‹#›</a:t>
            </a:fld>
            <a:endParaRPr lang="en-US"/>
          </a:p>
        </p:txBody>
      </p:sp>
    </p:spTree>
    <p:extLst>
      <p:ext uri="{BB962C8B-B14F-4D97-AF65-F5344CB8AC3E}">
        <p14:creationId xmlns:p14="http://schemas.microsoft.com/office/powerpoint/2010/main" val="3284093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4D8C-A32C-6B4E-BEFD-C9F929831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59ABD3-68E3-C748-BFF1-5F9668416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738BAB-D2B3-C343-ABDC-2ACA27E51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9B66F3-5DEE-0542-B3B9-762F6DFB0F11}"/>
              </a:ext>
            </a:extLst>
          </p:cNvPr>
          <p:cNvSpPr>
            <a:spLocks noGrp="1"/>
          </p:cNvSpPr>
          <p:nvPr>
            <p:ph type="dt" sz="half" idx="10"/>
          </p:nvPr>
        </p:nvSpPr>
        <p:spPr/>
        <p:txBody>
          <a:bodyPr/>
          <a:lstStyle/>
          <a:p>
            <a:fld id="{BD914C68-D961-0A4F-907D-FF0C6EADED6D}" type="datetimeFigureOut">
              <a:rPr lang="en-US" smtClean="0"/>
              <a:t>9/3/20</a:t>
            </a:fld>
            <a:endParaRPr lang="en-US"/>
          </a:p>
        </p:txBody>
      </p:sp>
      <p:sp>
        <p:nvSpPr>
          <p:cNvPr id="6" name="Footer Placeholder 5">
            <a:extLst>
              <a:ext uri="{FF2B5EF4-FFF2-40B4-BE49-F238E27FC236}">
                <a16:creationId xmlns:a16="http://schemas.microsoft.com/office/drawing/2014/main" id="{A94E9665-B11F-AF49-9341-75F9503FA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DA919-8E27-174C-9C36-C7FD096A7EDC}"/>
              </a:ext>
            </a:extLst>
          </p:cNvPr>
          <p:cNvSpPr>
            <a:spLocks noGrp="1"/>
          </p:cNvSpPr>
          <p:nvPr>
            <p:ph type="sldNum" sz="quarter" idx="12"/>
          </p:nvPr>
        </p:nvSpPr>
        <p:spPr/>
        <p:txBody>
          <a:bodyPr/>
          <a:lstStyle/>
          <a:p>
            <a:fld id="{17326FF1-D743-8245-947B-C4BC86E2A7D3}" type="slidenum">
              <a:rPr lang="en-US" smtClean="0"/>
              <a:t>‹#›</a:t>
            </a:fld>
            <a:endParaRPr lang="en-US"/>
          </a:p>
        </p:txBody>
      </p:sp>
    </p:spTree>
    <p:extLst>
      <p:ext uri="{BB962C8B-B14F-4D97-AF65-F5344CB8AC3E}">
        <p14:creationId xmlns:p14="http://schemas.microsoft.com/office/powerpoint/2010/main" val="78368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C8342-9FE2-8B47-994F-35CF62928B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63A0DC-29EB-D14C-8097-24C9C0B72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35468-CA87-8046-9437-942A3F845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14C68-D961-0A4F-907D-FF0C6EADED6D}" type="datetimeFigureOut">
              <a:rPr lang="en-US" smtClean="0"/>
              <a:t>9/3/20</a:t>
            </a:fld>
            <a:endParaRPr lang="en-US"/>
          </a:p>
        </p:txBody>
      </p:sp>
      <p:sp>
        <p:nvSpPr>
          <p:cNvPr id="5" name="Footer Placeholder 4">
            <a:extLst>
              <a:ext uri="{FF2B5EF4-FFF2-40B4-BE49-F238E27FC236}">
                <a16:creationId xmlns:a16="http://schemas.microsoft.com/office/drawing/2014/main" id="{BA71D50E-5E14-5C42-AD89-D06F7C935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BB2614-5CC7-B542-9176-518665CEF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26FF1-D743-8245-947B-C4BC86E2A7D3}" type="slidenum">
              <a:rPr lang="en-US" smtClean="0"/>
              <a:t>‹#›</a:t>
            </a:fld>
            <a:endParaRPr lang="en-US"/>
          </a:p>
        </p:txBody>
      </p:sp>
    </p:spTree>
    <p:extLst>
      <p:ext uri="{BB962C8B-B14F-4D97-AF65-F5344CB8AC3E}">
        <p14:creationId xmlns:p14="http://schemas.microsoft.com/office/powerpoint/2010/main" val="2834411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en.wikipedia.org/wiki/Rook_(ches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tiff"/></Relationships>
</file>

<file path=ppt/slides/_rels/slide13.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4527-082F-5448-AEA6-959839AFD63D}"/>
              </a:ext>
            </a:extLst>
          </p:cNvPr>
          <p:cNvSpPr>
            <a:spLocks noGrp="1"/>
          </p:cNvSpPr>
          <p:nvPr>
            <p:ph type="ctrTitle"/>
          </p:nvPr>
        </p:nvSpPr>
        <p:spPr/>
        <p:txBody>
          <a:bodyPr>
            <a:normAutofit/>
          </a:bodyPr>
          <a:lstStyle/>
          <a:p>
            <a:r>
              <a:rPr lang="en-US" sz="4400" dirty="0">
                <a:latin typeface="Times New Roman" panose="02020603050405020304" pitchFamily="18" charset="0"/>
                <a:cs typeface="Times New Roman" panose="02020603050405020304" pitchFamily="18" charset="0"/>
              </a:rPr>
              <a:t>Scalable Global Optimization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via Local Bayesian Optimization</a:t>
            </a:r>
          </a:p>
        </p:txBody>
      </p:sp>
      <p:sp>
        <p:nvSpPr>
          <p:cNvPr id="3" name="Subtitle 2">
            <a:extLst>
              <a:ext uri="{FF2B5EF4-FFF2-40B4-BE49-F238E27FC236}">
                <a16:creationId xmlns:a16="http://schemas.microsoft.com/office/drawing/2014/main" id="{59154055-7C56-E347-98FF-C60F2B2715FA}"/>
              </a:ext>
            </a:extLst>
          </p:cNvPr>
          <p:cNvSpPr>
            <a:spLocks noGrp="1"/>
          </p:cNvSpPr>
          <p:nvPr>
            <p:ph type="subTitle" idx="1"/>
          </p:nvPr>
        </p:nvSpPr>
        <p:spPr>
          <a:xfrm>
            <a:off x="2921000" y="4888971"/>
            <a:ext cx="9144000" cy="936095"/>
          </a:xfrm>
        </p:spPr>
        <p:txBody>
          <a:bodyPr/>
          <a:lstStyle/>
          <a:p>
            <a:pPr algn="r"/>
            <a:r>
              <a:rPr lang="en-US" dirty="0">
                <a:latin typeface="Times New Roman" panose="02020603050405020304" pitchFamily="18" charset="0"/>
                <a:cs typeface="Times New Roman" panose="02020603050405020304" pitchFamily="18" charset="0"/>
              </a:rPr>
              <a:t>2019 </a:t>
            </a:r>
            <a:r>
              <a:rPr lang="en-US" dirty="0" err="1">
                <a:latin typeface="Times New Roman" panose="02020603050405020304" pitchFamily="18" charset="0"/>
                <a:cs typeface="Times New Roman" panose="02020603050405020304" pitchFamily="18" charset="0"/>
              </a:rPr>
              <a:t>Neurips</a:t>
            </a:r>
            <a:r>
              <a:rPr lang="en-US" dirty="0">
                <a:latin typeface="Times New Roman" panose="02020603050405020304" pitchFamily="18" charset="0"/>
                <a:cs typeface="Times New Roman" panose="02020603050405020304" pitchFamily="18" charset="0"/>
              </a:rPr>
              <a:t> Spotlight Paper</a:t>
            </a:r>
          </a:p>
          <a:p>
            <a:pPr algn="r"/>
            <a:r>
              <a:rPr lang="en-US" dirty="0" err="1">
                <a:latin typeface="Times New Roman" panose="02020603050405020304" pitchFamily="18" charset="0"/>
                <a:cs typeface="Times New Roman" panose="02020603050405020304" pitchFamily="18" charset="0"/>
              </a:rPr>
              <a:t>Taehyeon</a:t>
            </a:r>
            <a:r>
              <a:rPr lang="en-US" dirty="0">
                <a:latin typeface="Times New Roman" panose="02020603050405020304" pitchFamily="18" charset="0"/>
                <a:cs typeface="Times New Roman" panose="02020603050405020304" pitchFamily="18" charset="0"/>
              </a:rPr>
              <a:t> Kim</a:t>
            </a:r>
          </a:p>
        </p:txBody>
      </p:sp>
    </p:spTree>
    <p:extLst>
      <p:ext uri="{BB962C8B-B14F-4D97-AF65-F5344CB8AC3E}">
        <p14:creationId xmlns:p14="http://schemas.microsoft.com/office/powerpoint/2010/main" val="414184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852816-B1A0-A045-BB06-392D4E277604}"/>
              </a:ext>
            </a:extLst>
          </p:cNvPr>
          <p:cNvSpPr>
            <a:spLocks noGrp="1"/>
          </p:cNvSpPr>
          <p:nvPr>
            <p:ph type="title"/>
          </p:nvPr>
        </p:nvSpPr>
        <p:spPr>
          <a:xfrm>
            <a:off x="838200" y="365125"/>
            <a:ext cx="10515600" cy="1325563"/>
          </a:xfrm>
        </p:spPr>
        <p:txBody>
          <a:bodyPr/>
          <a:lstStyle/>
          <a:p>
            <a:r>
              <a:rPr lang="en-US" dirty="0">
                <a:latin typeface="Times New Roman" panose="02020603050405020304" pitchFamily="18" charset="0"/>
                <a:cs typeface="Times New Roman" panose="02020603050405020304" pitchFamily="18" charset="0"/>
              </a:rPr>
              <a:t>3. What is </a:t>
            </a:r>
            <a:r>
              <a:rPr lang="en-US" dirty="0" err="1">
                <a:latin typeface="Times New Roman" panose="02020603050405020304" pitchFamily="18" charset="0"/>
                <a:cs typeface="Times New Roman" panose="02020603050405020304" pitchFamily="18" charset="0"/>
              </a:rPr>
              <a:t>TuRBO</a:t>
            </a: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F3DAE64-024A-DB48-947E-25998A1EF00C}"/>
              </a:ext>
            </a:extLst>
          </p:cNvPr>
          <p:cNvSpPr txBox="1"/>
          <p:nvPr/>
        </p:nvSpPr>
        <p:spPr>
          <a:xfrm>
            <a:off x="694267" y="1583267"/>
            <a:ext cx="10769600" cy="1846659"/>
          </a:xfrm>
          <a:prstGeom prst="rect">
            <a:avLst/>
          </a:prstGeom>
          <a:noFill/>
        </p:spPr>
        <p:txBody>
          <a:bodyPr wrap="square" rtlCol="0">
            <a:spAutoFit/>
          </a:bodyPr>
          <a:lstStyle/>
          <a:p>
            <a:pPr marL="285750" indent="-285750">
              <a:buFont typeface="Wingdings" pitchFamily="2" charset="2"/>
              <a:buChar char="§"/>
            </a:pPr>
            <a:r>
              <a:rPr lang="en-US" sz="2400" b="1" dirty="0">
                <a:latin typeface="Times New Roman" panose="02020603050405020304" pitchFamily="18" charset="0"/>
                <a:cs typeface="Times New Roman" panose="02020603050405020304" pitchFamily="18" charset="0"/>
              </a:rPr>
              <a:t>Strategy</a:t>
            </a:r>
          </a:p>
          <a:p>
            <a:pPr marL="742950" lvl="1" indent="-285750">
              <a:buFont typeface="Wingdings" pitchFamily="2" charset="2"/>
              <a:buChar char="§"/>
            </a:pPr>
            <a:r>
              <a:rPr lang="en-US" dirty="0">
                <a:latin typeface="Times New Roman" panose="02020603050405020304" pitchFamily="18" charset="0"/>
                <a:cs typeface="Times New Roman" panose="02020603050405020304" pitchFamily="18" charset="0"/>
              </a:rPr>
              <a:t>Adopt a local strategy for BO with the concept of trust region.</a:t>
            </a:r>
          </a:p>
          <a:p>
            <a:pPr marL="742950" lvl="1" indent="-285750">
              <a:buFont typeface="Wingdings" pitchFamily="2" charset="2"/>
              <a:buChar char="§"/>
            </a:pPr>
            <a:r>
              <a:rPr lang="en-US" dirty="0">
                <a:latin typeface="Times New Roman" panose="02020603050405020304" pitchFamily="18" charset="0"/>
                <a:cs typeface="Times New Roman" panose="02020603050405020304" pitchFamily="18" charset="0"/>
              </a:rPr>
              <a:t>With N independent trust regions, run using independent probabilistic models, respectively.</a:t>
            </a:r>
          </a:p>
          <a:p>
            <a:pPr marL="742950" lvl="1" indent="-285750">
              <a:buFont typeface="Wingdings" pitchFamily="2" charset="2"/>
              <a:buChar char="§"/>
            </a:pPr>
            <a:r>
              <a:rPr lang="en-US" dirty="0">
                <a:latin typeface="Times New Roman" panose="02020603050405020304" pitchFamily="18" charset="0"/>
                <a:cs typeface="Times New Roman" panose="02020603050405020304" pitchFamily="18" charset="0"/>
              </a:rPr>
              <a:t>Each trust region has local surrogate model.</a:t>
            </a:r>
          </a:p>
          <a:p>
            <a:pPr marL="742950" lvl="1" indent="-285750">
              <a:buFont typeface="Wingdings" pitchFamily="2" charset="2"/>
              <a:buChar char="§"/>
            </a:pPr>
            <a:r>
              <a:rPr lang="en-US" dirty="0">
                <a:latin typeface="Times New Roman" panose="02020603050405020304" pitchFamily="18" charset="0"/>
                <a:cs typeface="Times New Roman" panose="02020603050405020304" pitchFamily="18" charset="0"/>
              </a:rPr>
              <a:t>To optimize globally, they leverage an </a:t>
            </a:r>
            <a:r>
              <a:rPr lang="en-US" dirty="0">
                <a:solidFill>
                  <a:srgbClr val="C00000"/>
                </a:solidFill>
                <a:latin typeface="Times New Roman" panose="02020603050405020304" pitchFamily="18" charset="0"/>
                <a:cs typeface="Times New Roman" panose="02020603050405020304" pitchFamily="18" charset="0"/>
              </a:rPr>
              <a:t>implicit multi-armed bandit strategy (Thompson sampling) </a:t>
            </a:r>
            <a:r>
              <a:rPr lang="en-US" dirty="0">
                <a:latin typeface="Times New Roman" panose="02020603050405020304" pitchFamily="18" charset="0"/>
                <a:cs typeface="Times New Roman" panose="02020603050405020304" pitchFamily="18" charset="0"/>
              </a:rPr>
              <a:t>at each iteration to allocate samples between these local areas.</a:t>
            </a:r>
          </a:p>
        </p:txBody>
      </p:sp>
      <p:pic>
        <p:nvPicPr>
          <p:cNvPr id="3" name="Picture 2">
            <a:extLst>
              <a:ext uri="{FF2B5EF4-FFF2-40B4-BE49-F238E27FC236}">
                <a16:creationId xmlns:a16="http://schemas.microsoft.com/office/drawing/2014/main" id="{9303B2DA-91F4-FD42-AD63-4A598887DAD4}"/>
              </a:ext>
            </a:extLst>
          </p:cNvPr>
          <p:cNvPicPr>
            <a:picLocks noChangeAspect="1"/>
          </p:cNvPicPr>
          <p:nvPr/>
        </p:nvPicPr>
        <p:blipFill>
          <a:blip r:embed="rId2"/>
          <a:stretch>
            <a:fillRect/>
          </a:stretch>
        </p:blipFill>
        <p:spPr>
          <a:xfrm>
            <a:off x="2063750" y="3594100"/>
            <a:ext cx="8064500" cy="2667000"/>
          </a:xfrm>
          <a:prstGeom prst="rect">
            <a:avLst/>
          </a:prstGeom>
        </p:spPr>
      </p:pic>
    </p:spTree>
    <p:extLst>
      <p:ext uri="{BB962C8B-B14F-4D97-AF65-F5344CB8AC3E}">
        <p14:creationId xmlns:p14="http://schemas.microsoft.com/office/powerpoint/2010/main" val="3926688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0209-35D6-0D45-A0E5-DEDF8B1FA9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Details – TuRBO1</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953C8BE-A44B-9245-8B4F-1D4720410AB0}"/>
                  </a:ext>
                </a:extLst>
              </p:cNvPr>
              <p:cNvSpPr txBox="1"/>
              <p:nvPr/>
            </p:nvSpPr>
            <p:spPr>
              <a:xfrm>
                <a:off x="186266" y="2610582"/>
                <a:ext cx="7818294" cy="1846659"/>
              </a:xfrm>
              <a:prstGeom prst="rect">
                <a:avLst/>
              </a:prstGeom>
              <a:noFill/>
            </p:spPr>
            <p:txBody>
              <a:bodyPr wrap="none" rtlCol="0">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Initialization : select center point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𝑥</m:t>
                        </m:r>
                      </m:e>
                      <m:sub>
                        <m:r>
                          <a:rPr lang="en-US" sz="1600" i="1" dirty="0" smtClean="0">
                            <a:latin typeface="Cambria Math" panose="02040503050406030204" pitchFamily="18" charset="0"/>
                            <a:cs typeface="Times New Roman" panose="02020603050405020304" pitchFamily="18" charset="0"/>
                          </a:rPr>
                          <m:t>0</m:t>
                        </m:r>
                      </m:sub>
                    </m:sSub>
                    <m:r>
                      <a:rPr lang="en-US" sz="1600" b="0" i="1" dirty="0" smtClean="0">
                        <a:latin typeface="Cambria Math" panose="02040503050406030204" pitchFamily="18" charset="0"/>
                        <a:cs typeface="Times New Roman" panose="02020603050405020304" pitchFamily="18" charset="0"/>
                      </a:rPr>
                      <m:t>∈</m:t>
                    </m:r>
                    <m:r>
                      <a:rPr lang="en-US" sz="1600" b="0" i="1" dirty="0" smtClean="0">
                        <a:latin typeface="Cambria Math" panose="02040503050406030204" pitchFamily="18" charset="0"/>
                        <a:cs typeface="Times New Roman" panose="02020603050405020304" pitchFamily="18" charset="0"/>
                      </a:rPr>
                      <m:t>𝑆</m:t>
                    </m:r>
                  </m:oMath>
                </a14:m>
                <a:r>
                  <a:rPr lang="en-US" sz="1600" dirty="0">
                    <a:latin typeface="Times New Roman" panose="02020603050405020304" pitchFamily="18" charset="0"/>
                    <a:cs typeface="Times New Roman" panose="02020603050405020304" pitchFamily="18" charset="0"/>
                  </a:rPr>
                  <a:t> from </a:t>
                </a:r>
                <a:r>
                  <a:rPr lang="en-US" sz="1600" b="1" dirty="0" err="1">
                    <a:latin typeface="Times New Roman" panose="02020603050405020304" pitchFamily="18" charset="0"/>
                    <a:cs typeface="Times New Roman" panose="02020603050405020304" pitchFamily="18" charset="0"/>
                  </a:rPr>
                  <a:t>latin</a:t>
                </a:r>
                <a:r>
                  <a:rPr lang="en-US" sz="1600" b="1" dirty="0">
                    <a:latin typeface="Times New Roman" panose="02020603050405020304" pitchFamily="18" charset="0"/>
                    <a:cs typeface="Times New Roman" panose="02020603050405020304" pitchFamily="18" charset="0"/>
                  </a:rPr>
                  <a:t> hypercube sampling</a:t>
                </a:r>
                <a:r>
                  <a:rPr lang="en-US" sz="1600" dirty="0">
                    <a:latin typeface="Times New Roman" panose="02020603050405020304" pitchFamily="18" charset="0"/>
                    <a:cs typeface="Times New Roman" panose="02020603050405020304" pitchFamily="18" charset="0"/>
                  </a:rPr>
                  <a:t>.</a:t>
                </a:r>
              </a:p>
              <a:p>
                <a:pPr marL="800100" lvl="1" indent="-342900">
                  <a:buFont typeface="Wingdings" pitchFamily="2" charset="2"/>
                  <a:buChar char="§"/>
                </a:pPr>
                <a:r>
                  <a:rPr lang="en-US" sz="1600" dirty="0">
                    <a:latin typeface="Times New Roman" panose="02020603050405020304" pitchFamily="18" charset="0"/>
                    <a:cs typeface="Times New Roman" panose="02020603050405020304" pitchFamily="18" charset="0"/>
                  </a:rPr>
                  <a:t>Make a unit cube </a:t>
                </a:r>
                <a14:m>
                  <m:oMath xmlns:m="http://schemas.openxmlformats.org/officeDocument/2006/math">
                    <m:r>
                      <a:rPr lang="en-US" sz="1600" i="1" dirty="0" smtClean="0">
                        <a:latin typeface="Cambria Math" panose="02040503050406030204" pitchFamily="18" charset="0"/>
                        <a:cs typeface="Times New Roman" panose="02020603050405020304" pitchFamily="18" charset="0"/>
                      </a:rPr>
                      <m:t>𝐶</m:t>
                    </m:r>
                  </m:oMath>
                </a14:m>
                <a:r>
                  <a:rPr lang="en-US" sz="1600" dirty="0">
                    <a:latin typeface="Times New Roman" panose="02020603050405020304" pitchFamily="18" charset="0"/>
                    <a:cs typeface="Times New Roman" panose="02020603050405020304" pitchFamily="18" charset="0"/>
                  </a:rPr>
                  <a:t> whose dimension is dim(x).</a:t>
                </a:r>
              </a:p>
              <a:p>
                <a:pPr marL="800100" lvl="1" indent="-342900">
                  <a:buFont typeface="Wingdings" pitchFamily="2" charset="2"/>
                  <a:buChar char="§"/>
                </a:pPr>
                <a:r>
                  <a:rPr lang="en-US" sz="1600" dirty="0">
                    <a:latin typeface="Times New Roman" panose="02020603050405020304" pitchFamily="18" charset="0"/>
                    <a:cs typeface="Times New Roman" panose="02020603050405020304" pitchFamily="18" charset="0"/>
                  </a:rPr>
                  <a:t>Sampling N candidates from </a:t>
                </a:r>
                <a14:m>
                  <m:oMath xmlns:m="http://schemas.openxmlformats.org/officeDocument/2006/math">
                    <m:r>
                      <a:rPr lang="en-US" sz="1600" i="1" dirty="0" smtClean="0">
                        <a:latin typeface="Cambria Math" panose="02040503050406030204" pitchFamily="18" charset="0"/>
                        <a:cs typeface="Times New Roman" panose="02020603050405020304" pitchFamily="18" charset="0"/>
                      </a:rPr>
                      <m:t>𝐶</m:t>
                    </m:r>
                  </m:oMath>
                </a14:m>
                <a:r>
                  <a:rPr lang="en-US" sz="1600" dirty="0">
                    <a:latin typeface="Times New Roman" panose="02020603050405020304" pitchFamily="18" charset="0"/>
                    <a:cs typeface="Times New Roman" panose="02020603050405020304" pitchFamily="18" charset="0"/>
                  </a:rPr>
                  <a:t> via </a:t>
                </a:r>
                <a:r>
                  <a:rPr lang="en-US" sz="1600" b="1" dirty="0" err="1">
                    <a:latin typeface="Times New Roman" panose="02020603050405020304" pitchFamily="18" charset="0"/>
                    <a:cs typeface="Times New Roman" panose="02020603050405020304" pitchFamily="18" charset="0"/>
                  </a:rPr>
                  <a:t>latin</a:t>
                </a:r>
                <a:r>
                  <a:rPr lang="en-US" sz="1600" b="1" dirty="0">
                    <a:latin typeface="Times New Roman" panose="02020603050405020304" pitchFamily="18" charset="0"/>
                    <a:cs typeface="Times New Roman" panose="02020603050405020304" pitchFamily="18" charset="0"/>
                  </a:rPr>
                  <a:t> hypercube sampling</a:t>
                </a:r>
              </a:p>
              <a:p>
                <a:pPr marL="800100" lvl="1" indent="-342900">
                  <a:buFont typeface="Wingdings" pitchFamily="2" charset="2"/>
                  <a:buChar char="§"/>
                </a:pPr>
                <a:r>
                  <a:rPr lang="en-US" sz="1600" dirty="0">
                    <a:latin typeface="Times New Roman" panose="02020603050405020304" pitchFamily="18" charset="0"/>
                    <a:cs typeface="Times New Roman" panose="02020603050405020304" pitchFamily="18" charset="0"/>
                  </a:rPr>
                  <a:t>Project </a:t>
                </a:r>
                <a14:m>
                  <m:oMath xmlns:m="http://schemas.openxmlformats.org/officeDocument/2006/math">
                    <m:r>
                      <a:rPr lang="en-US" sz="1600" b="0" i="1" dirty="0" smtClean="0">
                        <a:latin typeface="Cambria Math" panose="02040503050406030204" pitchFamily="18" charset="0"/>
                        <a:cs typeface="Times New Roman" panose="02020603050405020304" pitchFamily="18" charset="0"/>
                      </a:rPr>
                      <m:t>𝑁</m:t>
                    </m:r>
                    <m:r>
                      <a:rPr lang="en-US" sz="1600" i="1" dirty="0"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candidates to </a:t>
                </a:r>
                <a14:m>
                  <m:oMath xmlns:m="http://schemas.openxmlformats.org/officeDocument/2006/math">
                    <m:r>
                      <a:rPr lang="en-US" sz="1600" i="1" dirty="0" smtClean="0">
                        <a:latin typeface="Cambria Math" panose="02040503050406030204" pitchFamily="18" charset="0"/>
                        <a:cs typeface="Times New Roman" panose="02020603050405020304" pitchFamily="18" charset="0"/>
                      </a:rPr>
                      <m:t>𝑆</m:t>
                    </m:r>
                  </m:oMath>
                </a14:m>
                <a:r>
                  <a:rPr lang="en-US" sz="1600" dirty="0">
                    <a:latin typeface="Times New Roman" panose="02020603050405020304" pitchFamily="18" charset="0"/>
                    <a:cs typeface="Times New Roman" panose="02020603050405020304" pitchFamily="18" charset="0"/>
                  </a:rPr>
                  <a:t>.</a:t>
                </a:r>
              </a:p>
              <a:p>
                <a:pPr marL="800100" lvl="1" indent="-342900">
                  <a:buFont typeface="Wingdings" pitchFamily="2" charset="2"/>
                  <a:buChar char="§"/>
                </a:pPr>
                <a:r>
                  <a:rPr lang="en-US" sz="1600" dirty="0">
                    <a:latin typeface="Times New Roman" panose="02020603050405020304" pitchFamily="18" charset="0"/>
                    <a:cs typeface="Times New Roman" panose="02020603050405020304" pitchFamily="18" charset="0"/>
                  </a:rPr>
                  <a:t>Evaluate N candidates (=get performance of model) and choose best point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𝑥</m:t>
                        </m:r>
                      </m:e>
                      <m:sub>
                        <m:r>
                          <a:rPr lang="en-US" sz="1600" i="1" dirty="0" smtClean="0">
                            <a:latin typeface="Cambria Math" panose="02040503050406030204" pitchFamily="18" charset="0"/>
                            <a:cs typeface="Times New Roman" panose="02020603050405020304" pitchFamily="18" charset="0"/>
                          </a:rPr>
                          <m:t>0</m:t>
                        </m:r>
                      </m:sub>
                    </m:sSub>
                  </m:oMath>
                </a14:m>
                <a:r>
                  <a:rPr lang="en-US" sz="1600" dirty="0">
                    <a:latin typeface="Times New Roman" panose="02020603050405020304" pitchFamily="18" charset="0"/>
                    <a:cs typeface="Times New Roman" panose="02020603050405020304" pitchFamily="18" charset="0"/>
                  </a:rPr>
                  <a:t>.</a:t>
                </a:r>
              </a:p>
              <a:p>
                <a:pPr marL="800100" lvl="1" indent="-342900">
                  <a:buFont typeface="Wingdings" pitchFamily="2" charset="2"/>
                  <a:buChar char="§"/>
                </a:pPr>
                <a:r>
                  <a:rPr lang="en-US" sz="1600" dirty="0">
                    <a:latin typeface="Times New Roman" panose="02020603050405020304" pitchFamily="18" charset="0"/>
                    <a:cs typeface="Times New Roman" panose="02020603050405020304" pitchFamily="18" charset="0"/>
                  </a:rPr>
                  <a:t>Make a trust region (cube) whose center is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𝑥</m:t>
                        </m:r>
                      </m:e>
                      <m:sub>
                        <m:r>
                          <a:rPr lang="en-US" sz="1600" i="1" dirty="0" smtClean="0">
                            <a:latin typeface="Cambria Math" panose="02040503050406030204" pitchFamily="18" charset="0"/>
                            <a:cs typeface="Times New Roman" panose="02020603050405020304" pitchFamily="18" charset="0"/>
                          </a:rPr>
                          <m:t>0</m:t>
                        </m:r>
                      </m:sub>
                    </m:sSub>
                  </m:oMath>
                </a14:m>
                <a:r>
                  <a:rPr lang="en-US" sz="1600" dirty="0">
                    <a:latin typeface="Times New Roman" panose="02020603050405020304" pitchFamily="18" charset="0"/>
                    <a:cs typeface="Times New Roman" panose="02020603050405020304" pitchFamily="18" charset="0"/>
                  </a:rPr>
                  <a:t> and each length is set to </a:t>
                </a:r>
                <a:r>
                  <a:rPr lang="en-US" sz="1600" dirty="0" err="1">
                    <a:latin typeface="Times New Roman" panose="02020603050405020304" pitchFamily="18" charset="0"/>
                    <a:cs typeface="Times New Roman" panose="02020603050405020304" pitchFamily="18" charset="0"/>
                  </a:rPr>
                  <a:t>length_init</a:t>
                </a:r>
                <a:r>
                  <a:rPr lang="en-US" sz="1600" dirty="0">
                    <a:latin typeface="Times New Roman" panose="02020603050405020304" pitchFamily="18" charset="0"/>
                    <a:cs typeface="Times New Roman" panose="02020603050405020304" pitchFamily="18" charset="0"/>
                  </a:rPr>
                  <a:t>. </a:t>
                </a:r>
              </a:p>
              <a:p>
                <a:pPr marL="342900" indent="-342900">
                  <a:buFont typeface="+mj-lt"/>
                  <a:buAutoNum type="arabicPeriod"/>
                </a:pPr>
                <a:endParaRPr lang="en-US" sz="1600"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1953C8BE-A44B-9245-8B4F-1D4720410AB0}"/>
                  </a:ext>
                </a:extLst>
              </p:cNvPr>
              <p:cNvSpPr txBox="1">
                <a:spLocks noRot="1" noChangeAspect="1" noMove="1" noResize="1" noEditPoints="1" noAdjustHandles="1" noChangeArrowheads="1" noChangeShapeType="1" noTextEdit="1"/>
              </p:cNvSpPr>
              <p:nvPr/>
            </p:nvSpPr>
            <p:spPr>
              <a:xfrm>
                <a:off x="186266" y="2610582"/>
                <a:ext cx="7818294" cy="1846659"/>
              </a:xfrm>
              <a:prstGeom prst="rect">
                <a:avLst/>
              </a:prstGeom>
              <a:blipFill>
                <a:blip r:embed="rId2"/>
                <a:stretch>
                  <a:fillRect l="-325" t="-68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59A98A3-280A-A54E-9D9D-BAB3C8AD8E0E}"/>
              </a:ext>
            </a:extLst>
          </p:cNvPr>
          <p:cNvPicPr>
            <a:picLocks noChangeAspect="1"/>
          </p:cNvPicPr>
          <p:nvPr/>
        </p:nvPicPr>
        <p:blipFill>
          <a:blip r:embed="rId3"/>
          <a:stretch>
            <a:fillRect/>
          </a:stretch>
        </p:blipFill>
        <p:spPr>
          <a:xfrm>
            <a:off x="8136986" y="2234279"/>
            <a:ext cx="3898901" cy="2599267"/>
          </a:xfrm>
          <a:prstGeom prst="rect">
            <a:avLst/>
          </a:prstGeom>
        </p:spPr>
      </p:pic>
      <p:sp>
        <p:nvSpPr>
          <p:cNvPr id="7" name="Rectangle 6">
            <a:extLst>
              <a:ext uri="{FF2B5EF4-FFF2-40B4-BE49-F238E27FC236}">
                <a16:creationId xmlns:a16="http://schemas.microsoft.com/office/drawing/2014/main" id="{492F3881-0354-B24C-8715-A0BAE7597B8E}"/>
              </a:ext>
            </a:extLst>
          </p:cNvPr>
          <p:cNvSpPr/>
          <p:nvPr/>
        </p:nvSpPr>
        <p:spPr>
          <a:xfrm>
            <a:off x="186266" y="5475870"/>
            <a:ext cx="11599333" cy="523220"/>
          </a:xfrm>
          <a:prstGeom prst="rect">
            <a:avLst/>
          </a:prstGeom>
        </p:spPr>
        <p:txBody>
          <a:bodyPr wrap="square">
            <a:spAutoFit/>
          </a:bodyPr>
          <a:lstStyle/>
          <a:p>
            <a:r>
              <a:rPr lang="en-US" sz="1400" b="1" dirty="0">
                <a:solidFill>
                  <a:srgbClr val="202122"/>
                </a:solidFill>
                <a:latin typeface="Times New Roman" panose="02020603050405020304" pitchFamily="18" charset="0"/>
                <a:cs typeface="Times New Roman" panose="02020603050405020304" pitchFamily="18" charset="0"/>
              </a:rPr>
              <a:t>Latin Hypercube sampling</a:t>
            </a:r>
            <a:r>
              <a:rPr lang="en-US" sz="1400" dirty="0">
                <a:solidFill>
                  <a:srgbClr val="202122"/>
                </a:solidFill>
                <a:latin typeface="Times New Roman" panose="02020603050405020304" pitchFamily="18" charset="0"/>
                <a:cs typeface="Times New Roman" panose="02020603050405020304" pitchFamily="18" charset="0"/>
              </a:rPr>
              <a:t> one must first decide how many sample points to use and for each sample point remember in which row and column the sample point was taken. Such configuration is similar to having N </a:t>
            </a:r>
            <a:r>
              <a:rPr lang="en-US" sz="1400" dirty="0">
                <a:solidFill>
                  <a:srgbClr val="0B0080"/>
                </a:solidFill>
                <a:latin typeface="Times New Roman" panose="02020603050405020304" pitchFamily="18" charset="0"/>
                <a:cs typeface="Times New Roman" panose="02020603050405020304" pitchFamily="18" charset="0"/>
                <a:hlinkClick r:id="rId4" tooltip="Rook (chess)"/>
              </a:rPr>
              <a:t>rooks</a:t>
            </a:r>
            <a:r>
              <a:rPr lang="en-US" sz="1400" dirty="0">
                <a:solidFill>
                  <a:srgbClr val="202122"/>
                </a:solidFill>
                <a:latin typeface="Times New Roman" panose="02020603050405020304" pitchFamily="18" charset="0"/>
                <a:cs typeface="Times New Roman" panose="02020603050405020304" pitchFamily="18" charset="0"/>
              </a:rPr>
              <a:t> on a chess board without threatening each other.</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6E16D4D-A135-8E43-B5BE-5886F89E02EC}"/>
              </a:ext>
            </a:extLst>
          </p:cNvPr>
          <p:cNvSpPr txBox="1"/>
          <p:nvPr/>
        </p:nvSpPr>
        <p:spPr>
          <a:xfrm>
            <a:off x="0" y="6501375"/>
            <a:ext cx="4270656"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https://</a:t>
            </a:r>
            <a:r>
              <a:rPr lang="en-US" sz="1400" dirty="0" err="1">
                <a:latin typeface="Times New Roman" panose="02020603050405020304" pitchFamily="18" charset="0"/>
                <a:cs typeface="Times New Roman" panose="02020603050405020304" pitchFamily="18" charset="0"/>
              </a:rPr>
              <a:t>en.wikipedia.org</a:t>
            </a:r>
            <a:r>
              <a:rPr lang="en-US" sz="1400" dirty="0">
                <a:latin typeface="Times New Roman" panose="02020603050405020304" pitchFamily="18" charset="0"/>
                <a:cs typeface="Times New Roman" panose="02020603050405020304" pitchFamily="18" charset="0"/>
              </a:rPr>
              <a:t>/wiki/</a:t>
            </a:r>
            <a:r>
              <a:rPr lang="en-US" sz="1400" dirty="0" err="1">
                <a:latin typeface="Times New Roman" panose="02020603050405020304" pitchFamily="18" charset="0"/>
                <a:cs typeface="Times New Roman" panose="02020603050405020304" pitchFamily="18" charset="0"/>
              </a:rPr>
              <a:t>Latin_hypercube_sampling</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52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0209-35D6-0D45-A0E5-DEDF8B1FA9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Details – TuRBO1</a:t>
            </a:r>
          </a:p>
        </p:txBody>
      </p:sp>
      <p:sp>
        <p:nvSpPr>
          <p:cNvPr id="5" name="TextBox 4">
            <a:extLst>
              <a:ext uri="{FF2B5EF4-FFF2-40B4-BE49-F238E27FC236}">
                <a16:creationId xmlns:a16="http://schemas.microsoft.com/office/drawing/2014/main" id="{1953C8BE-A44B-9245-8B4F-1D4720410AB0}"/>
              </a:ext>
            </a:extLst>
          </p:cNvPr>
          <p:cNvSpPr txBox="1"/>
          <p:nvPr/>
        </p:nvSpPr>
        <p:spPr>
          <a:xfrm>
            <a:off x="384974" y="1690688"/>
            <a:ext cx="7584127" cy="1200329"/>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  (After initialization) while convergence:</a:t>
            </a:r>
          </a:p>
          <a:p>
            <a:pPr marL="742950" lvl="1" indent="-285750">
              <a:buFont typeface="Wingdings" pitchFamily="2" charset="2"/>
              <a:buChar char="§"/>
            </a:pPr>
            <a:r>
              <a:rPr lang="en-US" dirty="0">
                <a:latin typeface="Times New Roman" panose="02020603050405020304" pitchFamily="18" charset="0"/>
                <a:cs typeface="Times New Roman" panose="02020603050405020304" pitchFamily="18" charset="0"/>
              </a:rPr>
              <a:t>GP training (Surrogate model: GP)</a:t>
            </a:r>
          </a:p>
          <a:p>
            <a:pPr marL="742950" lvl="1" indent="-285750">
              <a:buFont typeface="Wingdings" pitchFamily="2" charset="2"/>
              <a:buChar char="§"/>
            </a:pPr>
            <a:r>
              <a:rPr lang="en-US" dirty="0">
                <a:latin typeface="Times New Roman" panose="02020603050405020304" pitchFamily="18" charset="0"/>
                <a:cs typeface="Times New Roman" panose="02020603050405020304" pitchFamily="18" charset="0"/>
              </a:rPr>
              <a:t>Select candidate (Acquisition function: PI (probability of Improvement)</a:t>
            </a:r>
          </a:p>
          <a:p>
            <a:pPr marL="742950" lvl="1" indent="-285750">
              <a:buFont typeface="Wingdings" pitchFamily="2" charset="2"/>
              <a:buChar char="§"/>
            </a:pPr>
            <a:r>
              <a:rPr lang="en-US" dirty="0">
                <a:solidFill>
                  <a:schemeClr val="bg1">
                    <a:lumMod val="50000"/>
                  </a:schemeClr>
                </a:solidFill>
                <a:latin typeface="Times New Roman" panose="02020603050405020304" pitchFamily="18" charset="0"/>
                <a:cs typeface="Times New Roman" panose="02020603050405020304" pitchFamily="18" charset="0"/>
              </a:rPr>
              <a:t>Adjust length</a:t>
            </a:r>
          </a:p>
        </p:txBody>
      </p:sp>
      <p:pic>
        <p:nvPicPr>
          <p:cNvPr id="10" name="Picture 9">
            <a:extLst>
              <a:ext uri="{FF2B5EF4-FFF2-40B4-BE49-F238E27FC236}">
                <a16:creationId xmlns:a16="http://schemas.microsoft.com/office/drawing/2014/main" id="{1A4C9960-0193-D543-BAB9-7C2E93F0E9BE}"/>
              </a:ext>
            </a:extLst>
          </p:cNvPr>
          <p:cNvPicPr>
            <a:picLocks noChangeAspect="1"/>
          </p:cNvPicPr>
          <p:nvPr/>
        </p:nvPicPr>
        <p:blipFill>
          <a:blip r:embed="rId3"/>
          <a:stretch>
            <a:fillRect/>
          </a:stretch>
        </p:blipFill>
        <p:spPr>
          <a:xfrm>
            <a:off x="7865533" y="3016251"/>
            <a:ext cx="4267200" cy="2057400"/>
          </a:xfrm>
          <a:prstGeom prst="rect">
            <a:avLst/>
          </a:prstGeom>
        </p:spPr>
      </p:pic>
      <p:sp>
        <p:nvSpPr>
          <p:cNvPr id="11" name="TextBox 10">
            <a:extLst>
              <a:ext uri="{FF2B5EF4-FFF2-40B4-BE49-F238E27FC236}">
                <a16:creationId xmlns:a16="http://schemas.microsoft.com/office/drawing/2014/main" id="{E13F87BE-9A89-944C-BDC3-7DCB57B25615}"/>
              </a:ext>
            </a:extLst>
          </p:cNvPr>
          <p:cNvSpPr txBox="1"/>
          <p:nvPr/>
        </p:nvSpPr>
        <p:spPr>
          <a:xfrm>
            <a:off x="269224" y="3383230"/>
            <a:ext cx="5479642" cy="1323439"/>
          </a:xfrm>
          <a:prstGeom prst="rect">
            <a:avLst/>
          </a:prstGeom>
          <a:noFill/>
        </p:spPr>
        <p:txBody>
          <a:bodyPr wrap="none" rtlCol="0">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Train GP model (+ </a:t>
            </a:r>
            <a:r>
              <a:rPr lang="en-US" sz="1600" dirty="0" err="1">
                <a:latin typeface="Times New Roman" panose="02020603050405020304" pitchFamily="18" charset="0"/>
                <a:cs typeface="Times New Roman" panose="02020603050405020304" pitchFamily="18" charset="0"/>
              </a:rPr>
              <a:t>matern</a:t>
            </a:r>
            <a:r>
              <a:rPr lang="en-US" sz="1600" dirty="0">
                <a:latin typeface="Times New Roman" panose="02020603050405020304" pitchFamily="18" charset="0"/>
                <a:cs typeface="Times New Roman" panose="02020603050405020304" pitchFamily="18" charset="0"/>
              </a:rPr>
              <a:t> kernel) based on Observations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Choose new center and make Trust Regions based on length</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Create N candidates via </a:t>
            </a:r>
            <a:r>
              <a:rPr lang="en-US" sz="1600" dirty="0" err="1">
                <a:latin typeface="Times New Roman" panose="02020603050405020304" pitchFamily="18" charset="0"/>
                <a:cs typeface="Times New Roman" panose="02020603050405020304" pitchFamily="18" charset="0"/>
              </a:rPr>
              <a:t>SobolEngine</a:t>
            </a:r>
            <a:r>
              <a:rPr lang="en-US" sz="1600" dirty="0">
                <a:latin typeface="Times New Roman" panose="02020603050405020304" pitchFamily="18" charset="0"/>
                <a:cs typeface="Times New Roman" panose="02020603050405020304" pitchFamily="18" charset="0"/>
              </a:rPr>
              <a:t> in Trust Region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Add random perturbation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Select M candidates among N candidates via PI</a:t>
            </a:r>
          </a:p>
        </p:txBody>
      </p:sp>
      <p:pic>
        <p:nvPicPr>
          <p:cNvPr id="12" name="Picture 11">
            <a:extLst>
              <a:ext uri="{FF2B5EF4-FFF2-40B4-BE49-F238E27FC236}">
                <a16:creationId xmlns:a16="http://schemas.microsoft.com/office/drawing/2014/main" id="{BEC49D4A-38A9-9746-875D-744310FFEF53}"/>
              </a:ext>
            </a:extLst>
          </p:cNvPr>
          <p:cNvPicPr>
            <a:picLocks noChangeAspect="1"/>
          </p:cNvPicPr>
          <p:nvPr/>
        </p:nvPicPr>
        <p:blipFill>
          <a:blip r:embed="rId4"/>
          <a:stretch>
            <a:fillRect/>
          </a:stretch>
        </p:blipFill>
        <p:spPr>
          <a:xfrm>
            <a:off x="5748866" y="2986617"/>
            <a:ext cx="2116667" cy="2116667"/>
          </a:xfrm>
          <a:prstGeom prst="rect">
            <a:avLst/>
          </a:prstGeom>
        </p:spPr>
      </p:pic>
      <p:pic>
        <p:nvPicPr>
          <p:cNvPr id="14" name="Picture 13">
            <a:extLst>
              <a:ext uri="{FF2B5EF4-FFF2-40B4-BE49-F238E27FC236}">
                <a16:creationId xmlns:a16="http://schemas.microsoft.com/office/drawing/2014/main" id="{DB6EF3E5-8A2C-644C-B95F-24A017E2DA1E}"/>
              </a:ext>
            </a:extLst>
          </p:cNvPr>
          <p:cNvPicPr>
            <a:picLocks noChangeAspect="1"/>
          </p:cNvPicPr>
          <p:nvPr/>
        </p:nvPicPr>
        <p:blipFill>
          <a:blip r:embed="rId5"/>
          <a:stretch>
            <a:fillRect/>
          </a:stretch>
        </p:blipFill>
        <p:spPr>
          <a:xfrm>
            <a:off x="6318250" y="5327650"/>
            <a:ext cx="5143500" cy="673100"/>
          </a:xfrm>
          <a:prstGeom prst="rect">
            <a:avLst/>
          </a:prstGeom>
        </p:spPr>
      </p:pic>
    </p:spTree>
    <p:extLst>
      <p:ext uri="{BB962C8B-B14F-4D97-AF65-F5344CB8AC3E}">
        <p14:creationId xmlns:p14="http://schemas.microsoft.com/office/powerpoint/2010/main" val="140792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0209-35D6-0D45-A0E5-DEDF8B1FA9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Details – TuRBO1</a:t>
            </a:r>
          </a:p>
        </p:txBody>
      </p:sp>
      <p:sp>
        <p:nvSpPr>
          <p:cNvPr id="5" name="TextBox 4">
            <a:extLst>
              <a:ext uri="{FF2B5EF4-FFF2-40B4-BE49-F238E27FC236}">
                <a16:creationId xmlns:a16="http://schemas.microsoft.com/office/drawing/2014/main" id="{1953C8BE-A44B-9245-8B4F-1D4720410AB0}"/>
              </a:ext>
            </a:extLst>
          </p:cNvPr>
          <p:cNvSpPr txBox="1"/>
          <p:nvPr/>
        </p:nvSpPr>
        <p:spPr>
          <a:xfrm>
            <a:off x="384974" y="1690688"/>
            <a:ext cx="11400626"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  (After initialization) while convergence:</a:t>
            </a:r>
          </a:p>
          <a:p>
            <a:pPr marL="742950" lvl="1" indent="-285750">
              <a:buFont typeface="Wingdings" pitchFamily="2" charset="2"/>
              <a:buChar char="§"/>
            </a:pPr>
            <a:r>
              <a:rPr lang="en-US" dirty="0">
                <a:solidFill>
                  <a:schemeClr val="bg1">
                    <a:lumMod val="50000"/>
                  </a:schemeClr>
                </a:solidFill>
                <a:latin typeface="Times New Roman" panose="02020603050405020304" pitchFamily="18" charset="0"/>
                <a:cs typeface="Times New Roman" panose="02020603050405020304" pitchFamily="18" charset="0"/>
              </a:rPr>
              <a:t>GP training (Surrogate model: GP)</a:t>
            </a:r>
          </a:p>
          <a:p>
            <a:pPr marL="742950" lvl="1" indent="-285750">
              <a:buFont typeface="Wingdings" pitchFamily="2" charset="2"/>
              <a:buChar char="§"/>
            </a:pPr>
            <a:r>
              <a:rPr lang="en-US" dirty="0">
                <a:solidFill>
                  <a:schemeClr val="bg1">
                    <a:lumMod val="50000"/>
                  </a:schemeClr>
                </a:solidFill>
                <a:latin typeface="Times New Roman" panose="02020603050405020304" pitchFamily="18" charset="0"/>
                <a:cs typeface="Times New Roman" panose="02020603050405020304" pitchFamily="18" charset="0"/>
              </a:rPr>
              <a:t>Select candidate (Acquisition function: PI (probability of Improvement)</a:t>
            </a:r>
          </a:p>
          <a:p>
            <a:pPr marL="742950" lvl="1" indent="-285750">
              <a:buFont typeface="Wingdings" pitchFamily="2" charset="2"/>
              <a:buChar char="§"/>
            </a:pPr>
            <a:r>
              <a:rPr lang="en-US" dirty="0">
                <a:latin typeface="Times New Roman" panose="02020603050405020304" pitchFamily="18" charset="0"/>
                <a:cs typeface="Times New Roman" panose="02020603050405020304" pitchFamily="18" charset="0"/>
              </a:rPr>
              <a:t>Adjust length</a:t>
            </a:r>
          </a:p>
          <a:p>
            <a:pPr marL="1200150" lvl="2" indent="-285750">
              <a:buFont typeface="Wingdings" pitchFamily="2" charset="2"/>
              <a:buChar char="§"/>
            </a:pPr>
            <a:r>
              <a:rPr lang="en-US" dirty="0">
                <a:latin typeface="Times New Roman" panose="02020603050405020304" pitchFamily="18" charset="0"/>
                <a:cs typeface="Times New Roman" panose="02020603050405020304" pitchFamily="18" charset="0"/>
              </a:rPr>
              <a:t>Implicit bandit algorithm:  Thompson sampling is applied</a:t>
            </a:r>
          </a:p>
          <a:p>
            <a:pPr marL="1657350" lvl="3" indent="-285750">
              <a:buFont typeface="Wingdings" pitchFamily="2" charset="2"/>
              <a:buChar char="§"/>
            </a:pPr>
            <a:r>
              <a:rPr lang="en-US" dirty="0">
                <a:latin typeface="Times New Roman" panose="02020603050405020304" pitchFamily="18" charset="0"/>
                <a:cs typeface="Times New Roman" panose="02020603050405020304" pitchFamily="18" charset="0"/>
              </a:rPr>
              <a:t>If winning candidate is in selected candidates, +1 to success.</a:t>
            </a:r>
          </a:p>
          <a:p>
            <a:pPr marL="1657350" lvl="3" indent="-285750">
              <a:buFont typeface="Wingdings" pitchFamily="2" charset="2"/>
              <a:buChar char="§"/>
            </a:pPr>
            <a:r>
              <a:rPr lang="en-US" dirty="0">
                <a:latin typeface="Times New Roman" panose="02020603050405020304" pitchFamily="18" charset="0"/>
                <a:cs typeface="Times New Roman" panose="02020603050405020304" pitchFamily="18" charset="0"/>
              </a:rPr>
              <a:t>Else, +1 to fail.</a:t>
            </a:r>
          </a:p>
          <a:p>
            <a:pPr marL="1657350" lvl="3" indent="-285750">
              <a:buFont typeface="Wingdings" pitchFamily="2" charset="2"/>
              <a:buChar char="§"/>
            </a:pPr>
            <a:r>
              <a:rPr lang="en-US" dirty="0">
                <a:latin typeface="Times New Roman" panose="02020603050405020304" pitchFamily="18" charset="0"/>
                <a:cs typeface="Times New Roman" panose="02020603050405020304" pitchFamily="18" charset="0"/>
              </a:rPr>
              <a:t>There is success tolerance and fail tolerance.</a:t>
            </a:r>
          </a:p>
          <a:p>
            <a:pPr marL="1657350" lvl="3" indent="-285750">
              <a:buFont typeface="Wingdings" pitchFamily="2" charset="2"/>
              <a:buChar char="§"/>
            </a:pPr>
            <a:r>
              <a:rPr lang="en-US" dirty="0">
                <a:latin typeface="Times New Roman" panose="02020603050405020304" pitchFamily="18" charset="0"/>
                <a:cs typeface="Times New Roman" panose="02020603050405020304" pitchFamily="18" charset="0"/>
              </a:rPr>
              <a:t>If the number of success is equal to success tolerance, expand the length of trust region. (multiply 2x)</a:t>
            </a:r>
          </a:p>
          <a:p>
            <a:pPr marL="1657350" lvl="3" indent="-285750">
              <a:buFont typeface="Wingdings" pitchFamily="2" charset="2"/>
              <a:buChar char="§"/>
            </a:pPr>
            <a:r>
              <a:rPr lang="en-US" dirty="0">
                <a:latin typeface="Times New Roman" panose="02020603050405020304" pitchFamily="18" charset="0"/>
                <a:cs typeface="Times New Roman" panose="02020603050405020304" pitchFamily="18" charset="0"/>
              </a:rPr>
              <a:t>If the number of failure is equal to failure tolerance, shrink the length of trust region. (divide 2%)</a:t>
            </a:r>
          </a:p>
          <a:p>
            <a:r>
              <a:rPr lang="en-US" dirty="0">
                <a:latin typeface="Times New Roman" panose="02020603050405020304" pitchFamily="18" charset="0"/>
                <a:cs typeface="Times New Roman" panose="02020603050405020304" pitchFamily="18" charset="0"/>
              </a:rPr>
              <a:t>3.  Restart</a:t>
            </a:r>
          </a:p>
          <a:p>
            <a:pPr marL="742950" lvl="1" indent="-285750">
              <a:buFont typeface="Wingdings" pitchFamily="2" charset="2"/>
              <a:buChar char="§"/>
            </a:pPr>
            <a:r>
              <a:rPr lang="en-US" dirty="0">
                <a:latin typeface="Times New Roman" panose="02020603050405020304" pitchFamily="18" charset="0"/>
                <a:cs typeface="Times New Roman" panose="02020603050405020304" pitchFamily="18" charset="0"/>
              </a:rPr>
              <a:t>After a few fails, if length is lower than minimum length, restart !!</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6277E3A-9A07-2E4F-A92A-EF8787F898E2}"/>
              </a:ext>
            </a:extLst>
          </p:cNvPr>
          <p:cNvPicPr>
            <a:picLocks noChangeAspect="1"/>
          </p:cNvPicPr>
          <p:nvPr/>
        </p:nvPicPr>
        <p:blipFill>
          <a:blip r:embed="rId2"/>
          <a:stretch>
            <a:fillRect/>
          </a:stretch>
        </p:blipFill>
        <p:spPr>
          <a:xfrm>
            <a:off x="3555999" y="5085600"/>
            <a:ext cx="5090583" cy="1683500"/>
          </a:xfrm>
          <a:prstGeom prst="rect">
            <a:avLst/>
          </a:prstGeom>
        </p:spPr>
      </p:pic>
    </p:spTree>
    <p:extLst>
      <p:ext uri="{BB962C8B-B14F-4D97-AF65-F5344CB8AC3E}">
        <p14:creationId xmlns:p14="http://schemas.microsoft.com/office/powerpoint/2010/main" val="2409455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B06704-72AF-F842-9BC0-45430EE5C68E}"/>
              </a:ext>
            </a:extLst>
          </p:cNvPr>
          <p:cNvSpPr>
            <a:spLocks noGrp="1"/>
          </p:cNvSpPr>
          <p:nvPr>
            <p:ph type="title"/>
          </p:nvPr>
        </p:nvSpPr>
        <p:spPr>
          <a:xfrm>
            <a:off x="838200" y="365125"/>
            <a:ext cx="10515600" cy="1325563"/>
          </a:xfrm>
        </p:spPr>
        <p:txBody>
          <a:bodyPr/>
          <a:lstStyle/>
          <a:p>
            <a:r>
              <a:rPr lang="en-US" dirty="0">
                <a:latin typeface="Times New Roman" panose="02020603050405020304" pitchFamily="18" charset="0"/>
                <a:cs typeface="Times New Roman" panose="02020603050405020304" pitchFamily="18" charset="0"/>
              </a:rPr>
              <a:t>4. Details – </a:t>
            </a:r>
            <a:r>
              <a:rPr lang="en-US" dirty="0" err="1">
                <a:latin typeface="Times New Roman" panose="02020603050405020304" pitchFamily="18" charset="0"/>
                <a:cs typeface="Times New Roman" panose="02020603050405020304" pitchFamily="18" charset="0"/>
              </a:rPr>
              <a:t>TuRBOm</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B41DB7F-8DDC-4D4A-A6B9-5BFC41A629B0}"/>
              </a:ext>
            </a:extLst>
          </p:cNvPr>
          <p:cNvSpPr txBox="1"/>
          <p:nvPr/>
        </p:nvSpPr>
        <p:spPr>
          <a:xfrm>
            <a:off x="745067" y="1854199"/>
            <a:ext cx="3545073" cy="369332"/>
          </a:xfrm>
          <a:prstGeom prst="rect">
            <a:avLst/>
          </a:prstGeom>
          <a:noFill/>
        </p:spPr>
        <p:txBody>
          <a:bodyPr wrap="none" rtlCol="0">
            <a:spAutoFit/>
          </a:bodyPr>
          <a:lstStyle/>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Run M parallel TuRBO1 models!</a:t>
            </a:r>
          </a:p>
        </p:txBody>
      </p:sp>
      <p:pic>
        <p:nvPicPr>
          <p:cNvPr id="7" name="Picture 6">
            <a:extLst>
              <a:ext uri="{FF2B5EF4-FFF2-40B4-BE49-F238E27FC236}">
                <a16:creationId xmlns:a16="http://schemas.microsoft.com/office/drawing/2014/main" id="{1B0217F6-0A74-924A-83CC-BB6EDE0F9F62}"/>
              </a:ext>
            </a:extLst>
          </p:cNvPr>
          <p:cNvPicPr>
            <a:picLocks noChangeAspect="1"/>
          </p:cNvPicPr>
          <p:nvPr/>
        </p:nvPicPr>
        <p:blipFill>
          <a:blip r:embed="rId2"/>
          <a:stretch>
            <a:fillRect/>
          </a:stretch>
        </p:blipFill>
        <p:spPr>
          <a:xfrm>
            <a:off x="2680758" y="2387042"/>
            <a:ext cx="6830483" cy="3892641"/>
          </a:xfrm>
          <a:prstGeom prst="rect">
            <a:avLst/>
          </a:prstGeom>
        </p:spPr>
      </p:pic>
    </p:spTree>
    <p:extLst>
      <p:ext uri="{BB962C8B-B14F-4D97-AF65-F5344CB8AC3E}">
        <p14:creationId xmlns:p14="http://schemas.microsoft.com/office/powerpoint/2010/main" val="1784062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FC71-0650-D846-B5FF-741E053AAE9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Discussion</a:t>
            </a:r>
          </a:p>
        </p:txBody>
      </p:sp>
      <p:sp>
        <p:nvSpPr>
          <p:cNvPr id="3" name="Content Placeholder 2">
            <a:extLst>
              <a:ext uri="{FF2B5EF4-FFF2-40B4-BE49-F238E27FC236}">
                <a16:creationId xmlns:a16="http://schemas.microsoft.com/office/drawing/2014/main" id="{B6A69AB4-5538-174A-A8E0-2DFCA68CF566}"/>
              </a:ext>
            </a:extLst>
          </p:cNvPr>
          <p:cNvSpPr>
            <a:spLocks noGrp="1"/>
          </p:cNvSpPr>
          <p:nvPr>
            <p:ph idx="1"/>
          </p:nvPr>
        </p:nvSpPr>
        <p:spPr/>
        <p:txBody>
          <a:bodyPr>
            <a:normAutofit/>
          </a:bodyPr>
          <a:lstStyle/>
          <a:p>
            <a:pPr>
              <a:buFont typeface="Wingdings" pitchFamily="2" charset="2"/>
              <a:buChar char="§"/>
            </a:pPr>
            <a:r>
              <a:rPr lang="en-US" sz="1800" dirty="0">
                <a:latin typeface="Times New Roman" panose="02020603050405020304" pitchFamily="18" charset="0"/>
                <a:cs typeface="Times New Roman" panose="02020603050405020304" pitchFamily="18" charset="0"/>
              </a:rPr>
              <a:t>Local GPs have the advantage of being able to learn different hyperparameters in each region while the global GP has the advantage of having access to all of the data</a:t>
            </a:r>
          </a:p>
          <a:p>
            <a:pPr>
              <a:buFont typeface="Wingdings" pitchFamily="2" charset="2"/>
              <a:buChar char="§"/>
            </a:pPr>
            <a:endParaRPr lang="en-US" sz="1800" dirty="0">
              <a:latin typeface="Times New Roman" panose="02020603050405020304" pitchFamily="18" charset="0"/>
              <a:cs typeface="Times New Roman" panose="02020603050405020304" pitchFamily="18" charset="0"/>
            </a:endParaRPr>
          </a:p>
          <a:p>
            <a:pPr>
              <a:buFont typeface="Wingdings" pitchFamily="2" charset="2"/>
              <a:buChar char="§"/>
            </a:pPr>
            <a:r>
              <a:rPr lang="en-US" sz="1800" dirty="0">
                <a:latin typeface="Times New Roman" panose="02020603050405020304" pitchFamily="18" charset="0"/>
                <a:cs typeface="Times New Roman" panose="02020603050405020304" pitchFamily="18" charset="0"/>
              </a:rPr>
              <a:t>Why high-dimensional spaces are challenging</a:t>
            </a:r>
          </a:p>
          <a:p>
            <a:pPr lvl="1">
              <a:buFont typeface="Wingdings" pitchFamily="2" charset="2"/>
              <a:buChar char="§"/>
            </a:pPr>
            <a:r>
              <a:rPr lang="en-US" sz="1400" dirty="0">
                <a:latin typeface="Times New Roman" panose="02020603050405020304" pitchFamily="18" charset="0"/>
                <a:cs typeface="Times New Roman" panose="02020603050405020304" pitchFamily="18" charset="0"/>
              </a:rPr>
              <a:t>Each TR restart finds distant solutions of varying quality, which highlights the multimodal nature of the problem.</a:t>
            </a:r>
          </a:p>
          <a:p>
            <a:pPr lvl="1">
              <a:buFont typeface="Wingdings" pitchFamily="2" charset="2"/>
              <a:buChar char="§"/>
            </a:pPr>
            <a:endParaRPr lang="en-US" sz="1400" dirty="0">
              <a:latin typeface="Times New Roman" panose="02020603050405020304" pitchFamily="18" charset="0"/>
              <a:cs typeface="Times New Roman" panose="02020603050405020304" pitchFamily="18" charset="0"/>
            </a:endParaRPr>
          </a:p>
          <a:p>
            <a:pPr>
              <a:buFont typeface="Wingdings" pitchFamily="2" charset="2"/>
              <a:buChar char="§"/>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55780E-F992-E642-8155-E23D315F7052}"/>
              </a:ext>
            </a:extLst>
          </p:cNvPr>
          <p:cNvPicPr>
            <a:picLocks noChangeAspect="1"/>
          </p:cNvPicPr>
          <p:nvPr/>
        </p:nvPicPr>
        <p:blipFill>
          <a:blip r:embed="rId2"/>
          <a:stretch>
            <a:fillRect/>
          </a:stretch>
        </p:blipFill>
        <p:spPr>
          <a:xfrm>
            <a:off x="3133098" y="3784600"/>
            <a:ext cx="5773836" cy="2980267"/>
          </a:xfrm>
          <a:prstGeom prst="rect">
            <a:avLst/>
          </a:prstGeom>
        </p:spPr>
      </p:pic>
    </p:spTree>
    <p:extLst>
      <p:ext uri="{BB962C8B-B14F-4D97-AF65-F5344CB8AC3E}">
        <p14:creationId xmlns:p14="http://schemas.microsoft.com/office/powerpoint/2010/main" val="166318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FC71-0650-D846-B5FF-741E053AAE9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Discussion</a:t>
            </a:r>
          </a:p>
        </p:txBody>
      </p:sp>
      <p:sp>
        <p:nvSpPr>
          <p:cNvPr id="3" name="Content Placeholder 2">
            <a:extLst>
              <a:ext uri="{FF2B5EF4-FFF2-40B4-BE49-F238E27FC236}">
                <a16:creationId xmlns:a16="http://schemas.microsoft.com/office/drawing/2014/main" id="{B6A69AB4-5538-174A-A8E0-2DFCA68CF566}"/>
              </a:ext>
            </a:extLst>
          </p:cNvPr>
          <p:cNvSpPr>
            <a:spLocks noGrp="1"/>
          </p:cNvSpPr>
          <p:nvPr>
            <p:ph idx="1"/>
          </p:nvPr>
        </p:nvSpPr>
        <p:spPr>
          <a:xfrm>
            <a:off x="1837266" y="2291291"/>
            <a:ext cx="8517467" cy="2670175"/>
          </a:xfrm>
        </p:spPr>
        <p:txBody>
          <a:bodyPr>
            <a:normAutofit/>
          </a:bodyPr>
          <a:lstStyle/>
          <a:p>
            <a:pPr>
              <a:buFont typeface="Wingdings" pitchFamily="2" charset="2"/>
              <a:buChar char="§"/>
            </a:pPr>
            <a:r>
              <a:rPr lang="en-US" sz="2400" dirty="0">
                <a:latin typeface="Times New Roman" panose="02020603050405020304" pitchFamily="18" charset="0"/>
                <a:cs typeface="Times New Roman" panose="02020603050405020304" pitchFamily="18" charset="0"/>
              </a:rPr>
              <a:t>In my opinion,</a:t>
            </a:r>
          </a:p>
          <a:p>
            <a:pPr lvl="1">
              <a:buFont typeface="Wingdings" pitchFamily="2" charset="2"/>
              <a:buChar char="§"/>
            </a:pPr>
            <a:r>
              <a:rPr lang="en-US" sz="1800" dirty="0">
                <a:latin typeface="Times New Roman" panose="02020603050405020304" pitchFamily="18" charset="0"/>
                <a:cs typeface="Times New Roman" panose="02020603050405020304" pitchFamily="18" charset="0"/>
              </a:rPr>
              <a:t>Still many things are not investigated; </a:t>
            </a:r>
          </a:p>
          <a:p>
            <a:pPr lvl="2">
              <a:buFont typeface="Wingdings" pitchFamily="2" charset="2"/>
              <a:buChar char="§"/>
            </a:pPr>
            <a:r>
              <a:rPr lang="en-US" sz="1100" dirty="0">
                <a:latin typeface="Times New Roman" panose="02020603050405020304" pitchFamily="18" charset="0"/>
                <a:cs typeface="Times New Roman" panose="02020603050405020304" pitchFamily="18" charset="0"/>
              </a:rPr>
              <a:t>Other bandit based algorithms?</a:t>
            </a:r>
          </a:p>
          <a:p>
            <a:pPr lvl="2">
              <a:buFont typeface="Wingdings" pitchFamily="2" charset="2"/>
              <a:buChar char="§"/>
            </a:pPr>
            <a:r>
              <a:rPr lang="en-US" sz="1100" dirty="0">
                <a:latin typeface="Times New Roman" panose="02020603050405020304" pitchFamily="18" charset="0"/>
                <a:cs typeface="Times New Roman" panose="02020603050405020304" pitchFamily="18" charset="0"/>
              </a:rPr>
              <a:t>How about explicit bandit algorithms?</a:t>
            </a:r>
          </a:p>
          <a:p>
            <a:pPr lvl="1">
              <a:buFont typeface="Wingdings" pitchFamily="2" charset="2"/>
              <a:buChar char="§"/>
            </a:pPr>
            <a:r>
              <a:rPr lang="en-US" sz="1800" dirty="0">
                <a:latin typeface="Times New Roman" panose="02020603050405020304" pitchFamily="18" charset="0"/>
                <a:cs typeface="Times New Roman" panose="02020603050405020304" pitchFamily="18" charset="0"/>
              </a:rPr>
              <a:t>Broadly applicable! Maybe it is easy to combine </a:t>
            </a:r>
            <a:r>
              <a:rPr lang="en-US" sz="1800" dirty="0" err="1">
                <a:latin typeface="Times New Roman" panose="02020603050405020304" pitchFamily="18" charset="0"/>
                <a:cs typeface="Times New Roman" panose="02020603050405020304" pitchFamily="18" charset="0"/>
              </a:rPr>
              <a:t>TuRBO</a:t>
            </a:r>
            <a:r>
              <a:rPr lang="en-US" sz="1800" dirty="0">
                <a:latin typeface="Times New Roman" panose="02020603050405020304" pitchFamily="18" charset="0"/>
                <a:cs typeface="Times New Roman" panose="02020603050405020304" pitchFamily="18" charset="0"/>
              </a:rPr>
              <a:t> with other algorithms</a:t>
            </a:r>
          </a:p>
          <a:p>
            <a:pPr lvl="2">
              <a:buFont typeface="Wingdings" pitchFamily="2" charset="2"/>
              <a:buChar char="§"/>
            </a:pPr>
            <a:r>
              <a:rPr lang="en-US" sz="1100" dirty="0">
                <a:latin typeface="Times New Roman" panose="02020603050405020304" pitchFamily="18" charset="0"/>
                <a:cs typeface="Times New Roman" panose="02020603050405020304" pitchFamily="18" charset="0"/>
              </a:rPr>
              <a:t>Just change kernel and acquisition function!</a:t>
            </a:r>
          </a:p>
          <a:p>
            <a:pPr lvl="1">
              <a:buFont typeface="Wingdings" pitchFamily="2" charset="2"/>
              <a:buChar char="§"/>
            </a:pPr>
            <a:r>
              <a:rPr lang="en-US" sz="1800" dirty="0">
                <a:latin typeface="Times New Roman" panose="02020603050405020304" pitchFamily="18" charset="0"/>
                <a:cs typeface="Times New Roman" panose="02020603050405020304" pitchFamily="18" charset="0"/>
              </a:rPr>
              <a:t>There is no theoretical analysis and many hyperparameters</a:t>
            </a:r>
          </a:p>
          <a:p>
            <a:pPr lvl="2">
              <a:buFont typeface="Wingdings" pitchFamily="2" charset="2"/>
              <a:buChar char="§"/>
            </a:pPr>
            <a:r>
              <a:rPr lang="en-US" sz="1100" dirty="0">
                <a:latin typeface="Times New Roman" panose="02020603050405020304" pitchFamily="18" charset="0"/>
                <a:cs typeface="Times New Roman" panose="02020603050405020304" pitchFamily="18" charset="0"/>
              </a:rPr>
              <a:t>Maximum length, minimum length, number of candidates, train epoch, kernel, space shape (ball or cube)</a:t>
            </a:r>
            <a:endParaRPr lang="en-US" sz="1800" dirty="0">
              <a:latin typeface="Times New Roman" panose="02020603050405020304" pitchFamily="18" charset="0"/>
              <a:cs typeface="Times New Roman" panose="02020603050405020304" pitchFamily="18" charset="0"/>
            </a:endParaRPr>
          </a:p>
          <a:p>
            <a:pPr lvl="1">
              <a:buFont typeface="Wingdings" pitchFamily="2" charset="2"/>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9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7304-7645-D945-B84D-76BA589A5F4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4C92BFA0-F270-1F4F-A213-3E44734C1E77}"/>
              </a:ext>
            </a:extLst>
          </p:cNvPr>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What is Bayesian Optimization (BO)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What is a key challenge?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What is </a:t>
            </a:r>
            <a:r>
              <a:rPr lang="en-US" dirty="0" err="1">
                <a:latin typeface="Times New Roman" panose="02020603050405020304" pitchFamily="18" charset="0"/>
                <a:cs typeface="Times New Roman" panose="02020603050405020304" pitchFamily="18" charset="0"/>
              </a:rPr>
              <a:t>TuRBO</a:t>
            </a:r>
            <a:r>
              <a:rPr lang="en-US"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 detail</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40348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2465-2DFF-4B43-B281-D61EE62A559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Bayesian Optimization (BO) ?</a:t>
            </a:r>
          </a:p>
        </p:txBody>
      </p:sp>
      <p:sp>
        <p:nvSpPr>
          <p:cNvPr id="3" name="Content Placeholder 2">
            <a:extLst>
              <a:ext uri="{FF2B5EF4-FFF2-40B4-BE49-F238E27FC236}">
                <a16:creationId xmlns:a16="http://schemas.microsoft.com/office/drawing/2014/main" id="{FD631186-885C-1340-B61D-97D12EC1860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Application</a:t>
            </a:r>
          </a:p>
          <a:p>
            <a:pPr lvl="1">
              <a:buFont typeface="Wingdings" pitchFamily="2" charset="2"/>
              <a:buChar char="§"/>
            </a:pPr>
            <a:r>
              <a:rPr lang="en-US" dirty="0">
                <a:latin typeface="Times New Roman" panose="02020603050405020304" pitchFamily="18" charset="0"/>
                <a:cs typeface="Times New Roman" panose="02020603050405020304" pitchFamily="18" charset="0"/>
              </a:rPr>
              <a:t>Hyperparameter Optimization</a:t>
            </a:r>
          </a:p>
          <a:p>
            <a:pPr lvl="1">
              <a:buFont typeface="Wingdings" pitchFamily="2" charset="2"/>
              <a:buChar char="§"/>
            </a:pPr>
            <a:r>
              <a:rPr lang="en-US" dirty="0">
                <a:latin typeface="Times New Roman" panose="02020603050405020304" pitchFamily="18" charset="0"/>
                <a:cs typeface="Times New Roman" panose="02020603050405020304" pitchFamily="18" charset="0"/>
              </a:rPr>
              <a:t>Learning a controller in robotics</a:t>
            </a:r>
          </a:p>
          <a:p>
            <a:pPr lvl="1">
              <a:buFont typeface="Wingdings" pitchFamily="2" charset="2"/>
              <a:buChar char="§"/>
            </a:pPr>
            <a:r>
              <a:rPr lang="en-US" dirty="0">
                <a:latin typeface="Times New Roman" panose="02020603050405020304" pitchFamily="18" charset="0"/>
                <a:cs typeface="Times New Roman" panose="02020603050405020304" pitchFamily="18" charset="0"/>
              </a:rPr>
              <a:t>Processing conditions in materials discovery</a:t>
            </a:r>
          </a:p>
        </p:txBody>
      </p:sp>
    </p:spTree>
    <p:extLst>
      <p:ext uri="{BB962C8B-B14F-4D97-AF65-F5344CB8AC3E}">
        <p14:creationId xmlns:p14="http://schemas.microsoft.com/office/powerpoint/2010/main" val="341889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581970-78E2-534D-9F74-A5D540BD39B0}"/>
              </a:ext>
            </a:extLst>
          </p:cNvPr>
          <p:cNvSpPr>
            <a:spLocks noGrp="1"/>
          </p:cNvSpPr>
          <p:nvPr>
            <p:ph type="title"/>
          </p:nvPr>
        </p:nvSpPr>
        <p:spPr>
          <a:xfrm>
            <a:off x="838200" y="365125"/>
            <a:ext cx="10515600" cy="1325563"/>
          </a:xfrm>
        </p:spPr>
        <p:txBody>
          <a:bodyPr/>
          <a:lstStyle/>
          <a:p>
            <a:r>
              <a:rPr lang="en-US" dirty="0">
                <a:latin typeface="Times New Roman" panose="02020603050405020304" pitchFamily="18" charset="0"/>
                <a:cs typeface="Times New Roman" panose="02020603050405020304" pitchFamily="18" charset="0"/>
              </a:rPr>
              <a:t>1. What is Bayesian Optimization (BO)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27DF1E-2899-DC49-A05C-68A6F58BE26F}"/>
                  </a:ext>
                </a:extLst>
              </p:cNvPr>
              <p:cNvSpPr txBox="1"/>
              <p:nvPr/>
            </p:nvSpPr>
            <p:spPr>
              <a:xfrm>
                <a:off x="474133" y="1930401"/>
                <a:ext cx="11243734" cy="2862322"/>
              </a:xfrm>
              <a:prstGeom prst="rect">
                <a:avLst/>
              </a:prstGeom>
              <a:noFill/>
            </p:spPr>
            <p:txBody>
              <a:bodyPr wrap="square" rtlCol="0">
                <a:spAutoFit/>
              </a:bodyPr>
              <a:lstStyle/>
              <a:p>
                <a:pPr marL="342900" indent="-342900" algn="just">
                  <a:buFont typeface="Wingdings" pitchFamily="2" charset="2"/>
                  <a:buChar char="§"/>
                </a:pPr>
                <a:r>
                  <a:rPr lang="en-US" sz="2000" dirty="0">
                    <a:latin typeface="Times New Roman" panose="02020603050405020304" pitchFamily="18" charset="0"/>
                    <a:cs typeface="Times New Roman" panose="02020603050405020304" pitchFamily="18" charset="0"/>
                  </a:rPr>
                  <a:t>Goal</a:t>
                </a:r>
                <a:endParaRPr lang="en-US" sz="2400" dirty="0">
                  <a:latin typeface="Times New Roman" panose="02020603050405020304" pitchFamily="18" charset="0"/>
                  <a:cs typeface="Times New Roman" panose="02020603050405020304" pitchFamily="18" charset="0"/>
                </a:endParaRPr>
              </a:p>
              <a:p>
                <a:pPr marL="800100" lvl="1" indent="-342900" algn="just">
                  <a:buFont typeface="Wingdings" pitchFamily="2" charset="2"/>
                  <a:buChar char="§"/>
                </a:pPr>
                <a:r>
                  <a:rPr lang="en-US" sz="1600" dirty="0">
                    <a:latin typeface="Times New Roman" panose="02020603050405020304" pitchFamily="18" charset="0"/>
                    <a:cs typeface="Times New Roman" panose="02020603050405020304" pitchFamily="18" charset="0"/>
                  </a:rPr>
                  <a:t>For a given </a:t>
                </a:r>
                <a14:m>
                  <m:oMath xmlns:m="http://schemas.openxmlformats.org/officeDocument/2006/math">
                    <m:r>
                      <a:rPr lang="en-US" sz="1600" i="1" dirty="0" smtClean="0">
                        <a:latin typeface="Cambria Math" panose="02040503050406030204" pitchFamily="18" charset="0"/>
                        <a:cs typeface="Times New Roman" panose="02020603050405020304" pitchFamily="18" charset="0"/>
                      </a:rPr>
                      <m:t>𝑥</m:t>
                    </m:r>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i="1" dirty="0" smtClean="0">
                        <a:latin typeface="Cambria Math" panose="02040503050406030204" pitchFamily="18" charset="0"/>
                        <a:cs typeface="Times New Roman" panose="02020603050405020304" pitchFamily="18" charset="0"/>
                      </a:rPr>
                      <m:t>𝑥</m:t>
                    </m:r>
                  </m:oMath>
                </a14:m>
                <a:r>
                  <a:rPr lang="en-US" sz="1600" dirty="0">
                    <a:latin typeface="Times New Roman" panose="02020603050405020304" pitchFamily="18" charset="0"/>
                    <a:cs typeface="Times New Roman" panose="02020603050405020304" pitchFamily="18" charset="0"/>
                  </a:rPr>
                  <a:t> is a vector of hyperparameter), try to find an optima </a:t>
                </a:r>
                <a14:m>
                  <m:oMath xmlns:m="http://schemas.openxmlformats.org/officeDocument/2006/math">
                    <m:sSup>
                      <m:sSupPr>
                        <m:ctrlPr>
                          <a:rPr lang="en-US" sz="1600" i="1" dirty="0" smtClean="0">
                            <a:latin typeface="Cambria Math" panose="02040503050406030204" pitchFamily="18" charset="0"/>
                            <a:cs typeface="Times New Roman" panose="02020603050405020304" pitchFamily="18" charset="0"/>
                          </a:rPr>
                        </m:ctrlPr>
                      </m:sSupPr>
                      <m:e>
                        <m:r>
                          <a:rPr lang="en-US" sz="1600" i="1" dirty="0" smtClean="0">
                            <a:latin typeface="Cambria Math" panose="02040503050406030204" pitchFamily="18" charset="0"/>
                            <a:cs typeface="Times New Roman" panose="02020603050405020304" pitchFamily="18" charset="0"/>
                          </a:rPr>
                          <m:t>𝑥</m:t>
                        </m:r>
                      </m:e>
                      <m:sup>
                        <m:r>
                          <a:rPr lang="en-US" sz="1600" i="1" dirty="0" smtClean="0">
                            <a:latin typeface="Cambria Math" panose="02040503050406030204" pitchFamily="18" charset="0"/>
                            <a:cs typeface="Times New Roman" panose="02020603050405020304" pitchFamily="18" charset="0"/>
                          </a:rPr>
                          <m:t>∗</m:t>
                        </m:r>
                      </m:sup>
                    </m:sSup>
                  </m:oMath>
                </a14:m>
                <a:r>
                  <a:rPr lang="en-US" sz="1600" dirty="0">
                    <a:latin typeface="Times New Roman" panose="02020603050405020304" pitchFamily="18" charset="0"/>
                    <a:cs typeface="Times New Roman" panose="02020603050405020304" pitchFamily="18" charset="0"/>
                  </a:rPr>
                  <a:t> where the </a:t>
                </a:r>
                <a:r>
                  <a:rPr lang="en-US" sz="1600" dirty="0">
                    <a:solidFill>
                      <a:srgbClr val="C00000"/>
                    </a:solidFill>
                    <a:latin typeface="Times New Roman" panose="02020603050405020304" pitchFamily="18" charset="0"/>
                    <a:cs typeface="Times New Roman" panose="02020603050405020304" pitchFamily="18" charset="0"/>
                  </a:rPr>
                  <a:t>objective</a:t>
                </a:r>
                <a:r>
                  <a:rPr lang="en-US" sz="1600" dirty="0">
                    <a:latin typeface="Times New Roman" panose="02020603050405020304" pitchFamily="18" charset="0"/>
                    <a:cs typeface="Times New Roman" panose="02020603050405020304" pitchFamily="18" charset="0"/>
                  </a:rPr>
                  <a:t> function f(x) is a </a:t>
                </a:r>
                <a:r>
                  <a:rPr lang="en-US" sz="1600" dirty="0">
                    <a:solidFill>
                      <a:srgbClr val="C00000"/>
                    </a:solidFill>
                    <a:latin typeface="Times New Roman" panose="02020603050405020304" pitchFamily="18" charset="0"/>
                    <a:cs typeface="Times New Roman" panose="02020603050405020304" pitchFamily="18" charset="0"/>
                  </a:rPr>
                  <a:t>black</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box</a:t>
                </a:r>
                <a:r>
                  <a:rPr lang="en-US" sz="1600" dirty="0">
                    <a:latin typeface="Times New Roman" panose="02020603050405020304" pitchFamily="18" charset="0"/>
                    <a:cs typeface="Times New Roman" panose="02020603050405020304" pitchFamily="18" charset="0"/>
                  </a:rPr>
                  <a:t> function.</a:t>
                </a:r>
              </a:p>
              <a:p>
                <a:pPr marL="800100" lvl="1" indent="-342900" algn="just">
                  <a:buFont typeface="Wingdings" pitchFamily="2" charset="2"/>
                  <a:buChar char="§"/>
                </a:pPr>
                <a:r>
                  <a:rPr lang="en-US" sz="1600" dirty="0">
                    <a:latin typeface="Times New Roman" panose="02020603050405020304" pitchFamily="18" charset="0"/>
                    <a:cs typeface="Times New Roman" panose="02020603050405020304" pitchFamily="18" charset="0"/>
                  </a:rPr>
                  <a:t>In this area, many studies attempt to find the global optimum in a </a:t>
                </a:r>
                <a:r>
                  <a:rPr lang="en-US" sz="1600" dirty="0">
                    <a:solidFill>
                      <a:srgbClr val="C00000"/>
                    </a:solidFill>
                    <a:latin typeface="Times New Roman" panose="02020603050405020304" pitchFamily="18" charset="0"/>
                    <a:cs typeface="Times New Roman" panose="02020603050405020304" pitchFamily="18" charset="0"/>
                  </a:rPr>
                  <a:t>minimum number of steps.</a:t>
                </a:r>
              </a:p>
              <a:p>
                <a:pPr marL="342900" indent="-342900" algn="just">
                  <a:buFont typeface="Wingdings" pitchFamily="2" charset="2"/>
                  <a:buChar char="§"/>
                </a:pPr>
                <a:endParaRPr lang="en-US" sz="16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endParaRPr lang="en-US" sz="16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r>
                  <a:rPr lang="en-US" sz="2000" dirty="0">
                    <a:latin typeface="Times New Roman" panose="02020603050405020304" pitchFamily="18" charset="0"/>
                    <a:cs typeface="Times New Roman" panose="02020603050405020304" pitchFamily="18" charset="0"/>
                  </a:rPr>
                  <a:t>Two functions are needed: Surrogate model, Acquisition function</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Surrogate model: the model used for </a:t>
                </a:r>
                <a:r>
                  <a:rPr lang="en-US" dirty="0">
                    <a:solidFill>
                      <a:srgbClr val="C00000"/>
                    </a:solidFill>
                    <a:latin typeface="Times New Roman" panose="02020603050405020304" pitchFamily="18" charset="0"/>
                    <a:cs typeface="Times New Roman" panose="02020603050405020304" pitchFamily="18" charset="0"/>
                  </a:rPr>
                  <a:t>approximating</a:t>
                </a:r>
                <a:r>
                  <a:rPr lang="en-US" dirty="0">
                    <a:latin typeface="Times New Roman" panose="02020603050405020304" pitchFamily="18" charset="0"/>
                    <a:cs typeface="Times New Roman" panose="02020603050405020304" pitchFamily="18" charset="0"/>
                  </a:rPr>
                  <a:t> the objective function</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Acquisition function: it recommends a </a:t>
                </a:r>
                <a:r>
                  <a:rPr lang="en-US" dirty="0">
                    <a:solidFill>
                      <a:srgbClr val="C00000"/>
                    </a:solidFill>
                    <a:latin typeface="Times New Roman" panose="02020603050405020304" pitchFamily="18" charset="0"/>
                    <a:cs typeface="Times New Roman" panose="02020603050405020304" pitchFamily="18" charset="0"/>
                  </a:rPr>
                  <a:t>candidate</a:t>
                </a:r>
                <a:r>
                  <a:rPr lang="en-US" dirty="0">
                    <a:latin typeface="Times New Roman" panose="02020603050405020304" pitchFamily="18" charset="0"/>
                    <a:cs typeface="Times New Roman" panose="02020603050405020304" pitchFamily="18" charset="0"/>
                  </a:rPr>
                  <a:t> which is </a:t>
                </a:r>
                <a:r>
                  <a:rPr lang="en-US" dirty="0">
                    <a:solidFill>
                      <a:srgbClr val="C00000"/>
                    </a:solidFill>
                    <a:latin typeface="Times New Roman" panose="02020603050405020304" pitchFamily="18" charset="0"/>
                    <a:cs typeface="Times New Roman" panose="02020603050405020304" pitchFamily="18" charset="0"/>
                  </a:rPr>
                  <a:t>most likely </a:t>
                </a:r>
                <a:r>
                  <a:rPr lang="en-US" dirty="0">
                    <a:latin typeface="Times New Roman" panose="02020603050405020304" pitchFamily="18" charset="0"/>
                    <a:cs typeface="Times New Roman" panose="02020603050405020304" pitchFamily="18" charset="0"/>
                  </a:rPr>
                  <a:t>to improve the performance over the current observations.</a:t>
                </a:r>
              </a:p>
            </p:txBody>
          </p:sp>
        </mc:Choice>
        <mc:Fallback xmlns="">
          <p:sp>
            <p:nvSpPr>
              <p:cNvPr id="5" name="TextBox 4">
                <a:extLst>
                  <a:ext uri="{FF2B5EF4-FFF2-40B4-BE49-F238E27FC236}">
                    <a16:creationId xmlns:a16="http://schemas.microsoft.com/office/drawing/2014/main" id="{D627DF1E-2899-DC49-A05C-68A6F58BE26F}"/>
                  </a:ext>
                </a:extLst>
              </p:cNvPr>
              <p:cNvSpPr txBox="1">
                <a:spLocks noRot="1" noChangeAspect="1" noMove="1" noResize="1" noEditPoints="1" noAdjustHandles="1" noChangeArrowheads="1" noChangeShapeType="1" noTextEdit="1"/>
              </p:cNvSpPr>
              <p:nvPr/>
            </p:nvSpPr>
            <p:spPr>
              <a:xfrm>
                <a:off x="474133" y="1930401"/>
                <a:ext cx="11243734" cy="2862322"/>
              </a:xfrm>
              <a:prstGeom prst="rect">
                <a:avLst/>
              </a:prstGeom>
              <a:blipFill>
                <a:blip r:embed="rId2"/>
                <a:stretch>
                  <a:fillRect l="-338" t="-885" r="-338"/>
                </a:stretch>
              </a:blipFill>
            </p:spPr>
            <p:txBody>
              <a:bodyPr/>
              <a:lstStyle/>
              <a:p>
                <a:r>
                  <a:rPr lang="en-US">
                    <a:noFill/>
                  </a:rPr>
                  <a:t> </a:t>
                </a:r>
              </a:p>
            </p:txBody>
          </p:sp>
        </mc:Fallback>
      </mc:AlternateContent>
    </p:spTree>
    <p:extLst>
      <p:ext uri="{BB962C8B-B14F-4D97-AF65-F5344CB8AC3E}">
        <p14:creationId xmlns:p14="http://schemas.microsoft.com/office/powerpoint/2010/main" val="161950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EFD69A-7735-2443-AE0D-EB1C8719FE8F}"/>
              </a:ext>
            </a:extLst>
          </p:cNvPr>
          <p:cNvSpPr>
            <a:spLocks noGrp="1"/>
          </p:cNvSpPr>
          <p:nvPr>
            <p:ph type="title"/>
          </p:nvPr>
        </p:nvSpPr>
        <p:spPr>
          <a:xfrm>
            <a:off x="838200" y="365125"/>
            <a:ext cx="10515600" cy="1325563"/>
          </a:xfrm>
        </p:spPr>
        <p:txBody>
          <a:bodyPr/>
          <a:lstStyle/>
          <a:p>
            <a:r>
              <a:rPr lang="en-US" dirty="0">
                <a:latin typeface="Times New Roman" panose="02020603050405020304" pitchFamily="18" charset="0"/>
                <a:cs typeface="Times New Roman" panose="02020603050405020304" pitchFamily="18" charset="0"/>
              </a:rPr>
              <a:t>1. What is Bayesian Optimization (BO)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B35E226-82AA-E348-BB63-D969EA6522FF}"/>
                  </a:ext>
                </a:extLst>
              </p:cNvPr>
              <p:cNvSpPr txBox="1"/>
              <p:nvPr/>
            </p:nvSpPr>
            <p:spPr>
              <a:xfrm>
                <a:off x="2327821" y="2286000"/>
                <a:ext cx="7594067" cy="2897973"/>
              </a:xfrm>
              <a:prstGeom prst="rect">
                <a:avLst/>
              </a:prstGeom>
              <a:noFill/>
              <a:ln w="19050">
                <a:solidFill>
                  <a:schemeClr val="tx1"/>
                </a:solidFill>
              </a:ln>
            </p:spPr>
            <p:txBody>
              <a:bodyPr wrap="none" rtlCol="0">
                <a:spAutoFit/>
              </a:bodyPr>
              <a:lstStyle/>
              <a:p>
                <a:r>
                  <a:rPr lang="en-US" b="1" dirty="0">
                    <a:latin typeface="Times New Roman" panose="02020603050405020304" pitchFamily="18" charset="0"/>
                    <a:cs typeface="Times New Roman" panose="02020603050405020304" pitchFamily="18" charset="0"/>
                  </a:rPr>
                  <a:t>General Bayesian Optimization Algorithm (pseudo code)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 : objective function (black-box)</a:t>
                </a:r>
              </a:p>
              <a:p>
                <a14:m>
                  <m:oMath xmlns:m="http://schemas.openxmlformats.org/officeDocument/2006/math">
                    <m:r>
                      <a:rPr lang="en-US" b="0" i="1" dirty="0" smtClean="0">
                        <a:latin typeface="Cambria Math" panose="02040503050406030204" pitchFamily="18" charset="0"/>
                      </a:rPr>
                      <m:t>𝑆</m:t>
                    </m:r>
                    <m:r>
                      <a:rPr lang="en-US" b="0" i="1" dirty="0" smtClean="0">
                        <a:latin typeface="Cambria Math" panose="02040503050406030204" pitchFamily="18" charset="0"/>
                      </a:rPr>
                      <m:t>: </m:t>
                    </m:r>
                    <m:r>
                      <a:rPr lang="en-US" i="1" dirty="0" smtClean="0">
                        <a:latin typeface="Cambria Math" panose="02040503050406030204" pitchFamily="18" charset="0"/>
                      </a:rPr>
                      <m:t>𝑆𝑢𝑟𝑟𝑜𝑔𝑎𝑡𝑒</m:t>
                    </m:r>
                    <m:r>
                      <a:rPr lang="en-US" i="1" dirty="0">
                        <a:latin typeface="Cambria Math" panose="02040503050406030204" pitchFamily="18" charset="0"/>
                      </a:rPr>
                      <m:t> </m:t>
                    </m:r>
                    <m:r>
                      <a:rPr lang="en-US" i="1" dirty="0" smtClean="0">
                        <a:latin typeface="Cambria Math" panose="02040503050406030204" pitchFamily="18" charset="0"/>
                      </a:rPr>
                      <m:t>𝑚𝑜𝑑𝑒𝑙</m:t>
                    </m:r>
                    <m:r>
                      <a:rPr lang="en-US" i="1" dirty="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a:t>
                </a:r>
              </a:p>
              <a:p>
                <a14:m>
                  <m:oMath xmlns:m="http://schemas.openxmlformats.org/officeDocument/2006/math">
                    <m:r>
                      <a:rPr lang="en-US" i="1" dirty="0" smtClean="0">
                        <a:latin typeface="Cambria Math" panose="02040503050406030204" pitchFamily="18" charset="0"/>
                        <a:cs typeface="Times New Roman" panose="02020603050405020304" pitchFamily="18" charset="0"/>
                      </a:rPr>
                      <m:t>𝑢</m:t>
                    </m:r>
                  </m:oMath>
                </a14:m>
                <a:r>
                  <a:rPr lang="en-US" dirty="0">
                    <a:latin typeface="Times New Roman" panose="02020603050405020304" pitchFamily="18" charset="0"/>
                    <a:cs typeface="Times New Roman" panose="02020603050405020304" pitchFamily="18" charset="0"/>
                  </a:rPr>
                  <a:t> : acquisition function</a:t>
                </a:r>
              </a:p>
              <a:p>
                <a14:m>
                  <m:oMath xmlns:m="http://schemas.openxmlformats.org/officeDocument/2006/math">
                    <m:r>
                      <a:rPr lang="en-US" i="1" dirty="0" smtClean="0">
                        <a:latin typeface="Cambria Math" panose="02040503050406030204" pitchFamily="18" charset="0"/>
                      </a:rPr>
                      <m:t>𝑂𝑏𝑠𝑒𝑟𝑣𝑎𝑡𝑖𝑜𝑛</m:t>
                    </m:r>
                  </m:oMath>
                </a14:m>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for t = 1, 2, … do</a:t>
                </a:r>
              </a:p>
              <a:p>
                <a:r>
                  <a:rPr lang="ko-KR"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Train </a:t>
                </a:r>
                <a14:m>
                  <m:oMath xmlns:m="http://schemas.openxmlformats.org/officeDocument/2006/math">
                    <m:r>
                      <a:rPr lang="en-US" b="0" i="1" dirty="0" smtClean="0">
                        <a:latin typeface="Cambria Math" panose="02040503050406030204" pitchFamily="18" charset="0"/>
                      </a:rPr>
                      <m:t>𝑆</m:t>
                    </m:r>
                  </m:oMath>
                </a14:m>
                <a:r>
                  <a:rPr lang="en-US" dirty="0">
                    <a:latin typeface="Times New Roman" panose="02020603050405020304" pitchFamily="18" charset="0"/>
                    <a:cs typeface="Times New Roman" panose="02020603050405020304" pitchFamily="18" charset="0"/>
                  </a:rPr>
                  <a:t> via </a:t>
                </a:r>
                <a14:m>
                  <m:oMath xmlns:m="http://schemas.openxmlformats.org/officeDocument/2006/math">
                    <m:r>
                      <a:rPr lang="en-US" i="1" dirty="0" smtClean="0">
                        <a:latin typeface="Cambria Math" panose="02040503050406030204" pitchFamily="18" charset="0"/>
                      </a:rPr>
                      <m:t>𝑂𝑏𝑠𝑒𝑟𝑣𝑎𝑡𝑖𝑜𝑛</m:t>
                    </m:r>
                  </m:oMath>
                </a14:m>
                <a:endParaRPr lang="en-US" dirty="0">
                  <a:latin typeface="Times New Roman" panose="02020603050405020304" pitchFamily="18" charset="0"/>
                  <a:cs typeface="Times New Roman" panose="02020603050405020304" pitchFamily="18" charset="0"/>
                </a:endParaRPr>
              </a:p>
              <a:p>
                <a:r>
                  <a:rPr lang="ko-KR" alt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i="1" dirty="0" smtClean="0">
                        <a:latin typeface="Cambria Math" panose="02040503050406030204" pitchFamily="18" charset="0"/>
                        <a:cs typeface="Times New Roman" panose="02020603050405020304" pitchFamily="18" charset="0"/>
                      </a:rPr>
                      <m:t>𝑎𝑟𝑔𝑚𝑎</m:t>
                    </m:r>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𝑥</m:t>
                        </m:r>
                      </m:e>
                      <m:sub>
                        <m:r>
                          <a:rPr lang="en-US" i="1" dirty="0" smtClean="0">
                            <a:latin typeface="Cambria Math" panose="02040503050406030204" pitchFamily="18" charset="0"/>
                            <a:cs typeface="Times New Roman" panose="02020603050405020304" pitchFamily="18" charset="0"/>
                          </a:rPr>
                          <m:t>𝑥</m:t>
                        </m:r>
                      </m:sub>
                    </m:sSub>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𝑢</m:t>
                    </m:r>
                    <m:d>
                      <m:dPr>
                        <m:ctrlPr>
                          <a:rPr lang="en-US" b="0" i="1" dirty="0" smtClean="0">
                            <a:latin typeface="Cambria Math" panose="02040503050406030204" pitchFamily="18" charset="0"/>
                            <a:cs typeface="Times New Roman" panose="02020603050405020304" pitchFamily="18" charset="0"/>
                          </a:rPr>
                        </m:ctrlPr>
                      </m:dPr>
                      <m:e>
                        <m:r>
                          <a:rPr lang="en-US" b="0" i="1" dirty="0" smtClean="0">
                            <a:latin typeface="Cambria Math" panose="02040503050406030204" pitchFamily="18" charset="0"/>
                            <a:cs typeface="Times New Roman" panose="02020603050405020304" pitchFamily="18" charset="0"/>
                          </a:rPr>
                          <m:t>𝑥</m:t>
                        </m:r>
                      </m:e>
                      <m:e>
                        <m:r>
                          <a:rPr lang="en-US" b="0" i="1" dirty="0" smtClean="0">
                            <a:latin typeface="Cambria Math" panose="02040503050406030204" pitchFamily="18" charset="0"/>
                            <a:cs typeface="Times New Roman" panose="02020603050405020304" pitchFamily="18" charset="0"/>
                          </a:rPr>
                          <m:t>𝑂𝑏𝑠𝑒𝑟𝑣𝑎𝑡𝑖𝑜𝑛</m:t>
                        </m:r>
                      </m:e>
                    </m:d>
                  </m:oMath>
                </a14:m>
                <a:endParaRPr lang="en-US" b="0" dirty="0">
                  <a:latin typeface="Times New Roman" panose="02020603050405020304" pitchFamily="18" charset="0"/>
                  <a:cs typeface="Times New Roman" panose="02020603050405020304" pitchFamily="18" charset="0"/>
                </a:endParaRPr>
              </a:p>
              <a:p>
                <a:r>
                  <a:rPr lang="en-US" altLang="ko-K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e>
                    </m:d>
                  </m:oMath>
                </a14:m>
                <a:r>
                  <a:rPr lang="en-US" b="0" dirty="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rPr>
                      <m:t>𝑂𝑏𝑠𝑒𝑟𝑣𝑎𝑡𝑖𝑜𝑛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𝑂𝑏𝑠𝑒𝑟𝑣𝑎𝑡𝑖𝑜𝑛</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oMath>
                </a14:m>
                <a:endParaRPr lang="en-US" b="0" dirty="0">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9B35E226-82AA-E348-BB63-D969EA6522FF}"/>
                  </a:ext>
                </a:extLst>
              </p:cNvPr>
              <p:cNvSpPr txBox="1">
                <a:spLocks noRot="1" noChangeAspect="1" noMove="1" noResize="1" noEditPoints="1" noAdjustHandles="1" noChangeArrowheads="1" noChangeShapeType="1" noTextEdit="1"/>
              </p:cNvSpPr>
              <p:nvPr/>
            </p:nvSpPr>
            <p:spPr>
              <a:xfrm>
                <a:off x="2327821" y="2286000"/>
                <a:ext cx="7594067" cy="2897973"/>
              </a:xfrm>
              <a:prstGeom prst="rect">
                <a:avLst/>
              </a:prstGeom>
              <a:blipFill>
                <a:blip r:embed="rId2"/>
                <a:stretch>
                  <a:fillRect l="-333" b="-866"/>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08233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D656C6-0A3D-314F-AFF1-63BC172827F9}"/>
              </a:ext>
            </a:extLst>
          </p:cNvPr>
          <p:cNvSpPr>
            <a:spLocks noGrp="1"/>
          </p:cNvSpPr>
          <p:nvPr>
            <p:ph type="title"/>
          </p:nvPr>
        </p:nvSpPr>
        <p:spPr>
          <a:xfrm>
            <a:off x="838200" y="365125"/>
            <a:ext cx="10515600" cy="1325563"/>
          </a:xfrm>
        </p:spPr>
        <p:txBody>
          <a:bodyPr/>
          <a:lstStyle/>
          <a:p>
            <a:r>
              <a:rPr lang="en-US" dirty="0">
                <a:latin typeface="Times New Roman" panose="02020603050405020304" pitchFamily="18" charset="0"/>
                <a:cs typeface="Times New Roman" panose="02020603050405020304" pitchFamily="18" charset="0"/>
              </a:rPr>
              <a:t>1. What is Bayesian Optimization (BO) - GP</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814358-0578-FE45-BC1F-AF8ADEE7E364}"/>
                  </a:ext>
                </a:extLst>
              </p:cNvPr>
              <p:cNvSpPr txBox="1"/>
              <p:nvPr/>
            </p:nvSpPr>
            <p:spPr>
              <a:xfrm>
                <a:off x="751997" y="2142067"/>
                <a:ext cx="9543469" cy="1094659"/>
              </a:xfrm>
              <a:prstGeom prst="rect">
                <a:avLst/>
              </a:prstGeom>
              <a:noFill/>
            </p:spPr>
            <p:txBody>
              <a:bodyPr wrap="square" rtlCol="0">
                <a:spAutoFit/>
              </a:bodyPr>
              <a:lstStyle/>
              <a:p>
                <a:pPr marL="285750" indent="-285750" algn="just">
                  <a:buFont typeface="Wingdings" pitchFamily="2" charset="2"/>
                  <a:buChar char="§"/>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e>
                      <m:e>
                        <m:r>
                          <a:rPr lang="en-US" b="0" i="1" smtClean="0">
                            <a:latin typeface="Cambria Math" panose="02040503050406030204" pitchFamily="18" charset="0"/>
                          </a:rPr>
                          <m:t>𝐷</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en>
                    </m:f>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smtClean="0">
                        <a:latin typeface="Cambria Math" panose="02040503050406030204" pitchFamily="18" charset="0"/>
                        <a:cs typeface="Times New Roman" panose="02020603050405020304" pitchFamily="18" charset="0"/>
                      </a:rPr>
                      <m:t>𝐷</m:t>
                    </m:r>
                  </m:oMath>
                </a14:m>
                <a:r>
                  <a:rPr lang="en-US" dirty="0">
                    <a:latin typeface="Times New Roman" panose="02020603050405020304" pitchFamily="18" charset="0"/>
                    <a:cs typeface="Times New Roman" panose="02020603050405020304" pitchFamily="18" charset="0"/>
                  </a:rPr>
                  <a:t>: observations)</a:t>
                </a:r>
              </a:p>
              <a:p>
                <a:pPr marL="285750" indent="-285750" algn="just">
                  <a:buFont typeface="Wingdings" pitchFamily="2" charset="2"/>
                  <a:buChar char="§"/>
                </a:pPr>
                <a:r>
                  <a:rPr lang="en-US" dirty="0">
                    <a:latin typeface="Times New Roman" panose="02020603050405020304" pitchFamily="18" charset="0"/>
                    <a:cs typeface="Times New Roman" panose="02020603050405020304" pitchFamily="18" charset="0"/>
                  </a:rPr>
                  <a:t>A popular choice for surrogate model is GP</a:t>
                </a:r>
              </a:p>
              <a:p>
                <a:pPr marL="285750" indent="-285750" algn="just">
                  <a:buFont typeface="Wingdings" pitchFamily="2" charset="2"/>
                  <a:buChar char="§"/>
                </a:pPr>
                <a:r>
                  <a:rPr lang="en-US" dirty="0">
                    <a:latin typeface="Times New Roman" panose="02020603050405020304" pitchFamily="18" charset="0"/>
                    <a:cs typeface="Times New Roman" panose="02020603050405020304" pitchFamily="18" charset="0"/>
                  </a:rPr>
                  <a:t>GP defines a distribution over functions </a:t>
                </a:r>
                <a14:m>
                  <m:oMath xmlns:m="http://schemas.openxmlformats.org/officeDocument/2006/math">
                    <m:r>
                      <a:rPr lang="en-US" i="1" dirty="0" smtClean="0">
                        <a:latin typeface="Cambria Math" panose="02040503050406030204" pitchFamily="18" charset="0"/>
                        <a:cs typeface="Times New Roman" panose="02020603050405020304" pitchFamily="18" charset="0"/>
                      </a:rPr>
                      <m:t>𝑝</m:t>
                    </m:r>
                    <m:r>
                      <a:rPr lang="en-US" i="1" dirty="0" smtClean="0">
                        <a:latin typeface="Cambria Math" panose="02040503050406030204" pitchFamily="18" charset="0"/>
                        <a:cs typeface="Times New Roman" panose="02020603050405020304" pitchFamily="18" charset="0"/>
                      </a:rPr>
                      <m:t>(</m:t>
                    </m:r>
                    <m:r>
                      <a:rPr lang="en-US" i="1" dirty="0" smtClean="0">
                        <a:latin typeface="Cambria Math" panose="02040503050406030204" pitchFamily="18" charset="0"/>
                        <a:cs typeface="Times New Roman" panose="02020603050405020304" pitchFamily="18" charset="0"/>
                      </a:rPr>
                      <m:t>𝑓</m:t>
                    </m:r>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which can be used for Bayesian regression:</a:t>
                </a:r>
              </a:p>
            </p:txBody>
          </p:sp>
        </mc:Choice>
        <mc:Fallback xmlns="">
          <p:sp>
            <p:nvSpPr>
              <p:cNvPr id="7" name="TextBox 6">
                <a:extLst>
                  <a:ext uri="{FF2B5EF4-FFF2-40B4-BE49-F238E27FC236}">
                    <a16:creationId xmlns:a16="http://schemas.microsoft.com/office/drawing/2014/main" id="{69814358-0578-FE45-BC1F-AF8ADEE7E364}"/>
                  </a:ext>
                </a:extLst>
              </p:cNvPr>
              <p:cNvSpPr txBox="1">
                <a:spLocks noRot="1" noChangeAspect="1" noMove="1" noResize="1" noEditPoints="1" noAdjustHandles="1" noChangeArrowheads="1" noChangeShapeType="1" noTextEdit="1"/>
              </p:cNvSpPr>
              <p:nvPr/>
            </p:nvSpPr>
            <p:spPr>
              <a:xfrm>
                <a:off x="751997" y="2142067"/>
                <a:ext cx="9543469" cy="1094659"/>
              </a:xfrm>
              <a:prstGeom prst="rect">
                <a:avLst/>
              </a:prstGeom>
              <a:blipFill>
                <a:blip r:embed="rId2"/>
                <a:stretch>
                  <a:fillRect l="-266" b="-689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86D3F5C-5A20-5640-AA4D-0868448B378D}"/>
              </a:ext>
            </a:extLst>
          </p:cNvPr>
          <p:cNvSpPr/>
          <p:nvPr/>
        </p:nvSpPr>
        <p:spPr>
          <a:xfrm>
            <a:off x="1855634" y="1597400"/>
            <a:ext cx="710451" cy="369332"/>
          </a:xfrm>
          <a:prstGeom prst="rect">
            <a:avLst/>
          </a:prstGeom>
        </p:spPr>
        <p:txBody>
          <a:bodyPr wrap="none">
            <a:spAutoFit/>
          </a:bodyPr>
          <a:lstStyle/>
          <a:p>
            <a:r>
              <a:rPr lang="en-US" b="1" dirty="0">
                <a:solidFill>
                  <a:srgbClr val="C00000"/>
                </a:solidFill>
                <a:latin typeface="Times New Roman" panose="02020603050405020304" pitchFamily="18" charset="0"/>
                <a:cs typeface="Times New Roman" panose="02020603050405020304" pitchFamily="18" charset="0"/>
              </a:rPr>
              <a:t>Prior</a:t>
            </a:r>
            <a:endParaRPr lang="en-US" b="1" dirty="0">
              <a:solidFill>
                <a:srgbClr val="C00000"/>
              </a:solidFill>
            </a:endParaRPr>
          </a:p>
        </p:txBody>
      </p:sp>
      <p:sp>
        <p:nvSpPr>
          <p:cNvPr id="9" name="Rectangle 8">
            <a:extLst>
              <a:ext uri="{FF2B5EF4-FFF2-40B4-BE49-F238E27FC236}">
                <a16:creationId xmlns:a16="http://schemas.microsoft.com/office/drawing/2014/main" id="{877F8CE1-42A6-BF40-BF78-A16A7A8ED439}"/>
              </a:ext>
            </a:extLst>
          </p:cNvPr>
          <p:cNvSpPr/>
          <p:nvPr/>
        </p:nvSpPr>
        <p:spPr>
          <a:xfrm>
            <a:off x="2566085" y="1823089"/>
            <a:ext cx="1249060" cy="369332"/>
          </a:xfrm>
          <a:prstGeom prst="rect">
            <a:avLst/>
          </a:prstGeom>
        </p:spPr>
        <p:txBody>
          <a:bodyPr wrap="none">
            <a:spAutoFit/>
          </a:bodyPr>
          <a:lstStyle/>
          <a:p>
            <a:r>
              <a:rPr lang="en-US" b="1" dirty="0">
                <a:solidFill>
                  <a:srgbClr val="C00000"/>
                </a:solidFill>
                <a:latin typeface="Times New Roman" panose="02020603050405020304" pitchFamily="18" charset="0"/>
                <a:cs typeface="Times New Roman" panose="02020603050405020304" pitchFamily="18" charset="0"/>
              </a:rPr>
              <a:t>Likelihood</a:t>
            </a:r>
            <a:endParaRPr lang="en-US" b="1" dirty="0">
              <a:solidFill>
                <a:srgbClr val="C00000"/>
              </a:solidFill>
            </a:endParaRPr>
          </a:p>
        </p:txBody>
      </p:sp>
      <p:sp>
        <p:nvSpPr>
          <p:cNvPr id="10" name="Rectangle 9">
            <a:extLst>
              <a:ext uri="{FF2B5EF4-FFF2-40B4-BE49-F238E27FC236}">
                <a16:creationId xmlns:a16="http://schemas.microsoft.com/office/drawing/2014/main" id="{E16A9026-CBEF-3E4C-8F32-611B407E23A3}"/>
              </a:ext>
            </a:extLst>
          </p:cNvPr>
          <p:cNvSpPr/>
          <p:nvPr/>
        </p:nvSpPr>
        <p:spPr>
          <a:xfrm>
            <a:off x="838200" y="1873443"/>
            <a:ext cx="1095172" cy="369332"/>
          </a:xfrm>
          <a:prstGeom prst="rect">
            <a:avLst/>
          </a:prstGeom>
        </p:spPr>
        <p:txBody>
          <a:bodyPr wrap="none">
            <a:spAutoFit/>
          </a:bodyPr>
          <a:lstStyle/>
          <a:p>
            <a:r>
              <a:rPr lang="en-US" b="1" dirty="0">
                <a:solidFill>
                  <a:srgbClr val="C00000"/>
                </a:solidFill>
                <a:latin typeface="Times New Roman" panose="02020603050405020304" pitchFamily="18" charset="0"/>
                <a:cs typeface="Times New Roman" panose="02020603050405020304" pitchFamily="18" charset="0"/>
              </a:rPr>
              <a:t>Posterior</a:t>
            </a:r>
            <a:endParaRPr lang="en-US" b="1" dirty="0">
              <a:solidFill>
                <a:srgbClr val="C00000"/>
              </a:solidFill>
            </a:endParaRPr>
          </a:p>
        </p:txBody>
      </p:sp>
      <p:pic>
        <p:nvPicPr>
          <p:cNvPr id="11" name="Picture 10">
            <a:extLst>
              <a:ext uri="{FF2B5EF4-FFF2-40B4-BE49-F238E27FC236}">
                <a16:creationId xmlns:a16="http://schemas.microsoft.com/office/drawing/2014/main" id="{019EA1F8-1523-514B-930F-9BEA7FE42F89}"/>
              </a:ext>
            </a:extLst>
          </p:cNvPr>
          <p:cNvPicPr>
            <a:picLocks noChangeAspect="1"/>
          </p:cNvPicPr>
          <p:nvPr/>
        </p:nvPicPr>
        <p:blipFill rotWithShape="1">
          <a:blip r:embed="rId3"/>
          <a:srcRect l="-3112" t="54573" r="3392" b="23276"/>
          <a:stretch/>
        </p:blipFill>
        <p:spPr>
          <a:xfrm>
            <a:off x="1855634" y="3702484"/>
            <a:ext cx="6747933" cy="1865074"/>
          </a:xfrm>
          <a:prstGeom prst="rect">
            <a:avLst/>
          </a:prstGeom>
        </p:spPr>
      </p:pic>
    </p:spTree>
    <p:extLst>
      <p:ext uri="{BB962C8B-B14F-4D97-AF65-F5344CB8AC3E}">
        <p14:creationId xmlns:p14="http://schemas.microsoft.com/office/powerpoint/2010/main" val="148284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532007-EEB9-084B-81F6-205F881397E0}"/>
              </a:ext>
            </a:extLst>
          </p:cNvPr>
          <p:cNvSpPr>
            <a:spLocks noGrp="1"/>
          </p:cNvSpPr>
          <p:nvPr>
            <p:ph type="title"/>
          </p:nvPr>
        </p:nvSpPr>
        <p:spPr>
          <a:xfrm>
            <a:off x="838200" y="365125"/>
            <a:ext cx="10515600" cy="1325563"/>
          </a:xfrm>
        </p:spPr>
        <p:txBody>
          <a:bodyPr/>
          <a:lstStyle/>
          <a:p>
            <a:r>
              <a:rPr lang="en-US" dirty="0">
                <a:latin typeface="Times New Roman" panose="02020603050405020304" pitchFamily="18" charset="0"/>
                <a:cs typeface="Times New Roman" panose="02020603050405020304" pitchFamily="18" charset="0"/>
              </a:rPr>
              <a:t>1. What is Bayesian Optimization (BO) - GP</a:t>
            </a:r>
          </a:p>
        </p:txBody>
      </p:sp>
      <p:pic>
        <p:nvPicPr>
          <p:cNvPr id="6" name="Picture 5">
            <a:extLst>
              <a:ext uri="{FF2B5EF4-FFF2-40B4-BE49-F238E27FC236}">
                <a16:creationId xmlns:a16="http://schemas.microsoft.com/office/drawing/2014/main" id="{1DD5CB1B-3F9D-4B41-8B3C-A2808CFC0D51}"/>
              </a:ext>
            </a:extLst>
          </p:cNvPr>
          <p:cNvPicPr>
            <a:picLocks noChangeAspect="1"/>
          </p:cNvPicPr>
          <p:nvPr/>
        </p:nvPicPr>
        <p:blipFill>
          <a:blip r:embed="rId2"/>
          <a:stretch>
            <a:fillRect/>
          </a:stretch>
        </p:blipFill>
        <p:spPr>
          <a:xfrm>
            <a:off x="675213" y="1645879"/>
            <a:ext cx="10553776" cy="1480103"/>
          </a:xfrm>
          <a:prstGeom prst="rect">
            <a:avLst/>
          </a:prstGeom>
        </p:spPr>
      </p:pic>
      <p:pic>
        <p:nvPicPr>
          <p:cNvPr id="7" name="Picture 6">
            <a:extLst>
              <a:ext uri="{FF2B5EF4-FFF2-40B4-BE49-F238E27FC236}">
                <a16:creationId xmlns:a16="http://schemas.microsoft.com/office/drawing/2014/main" id="{35C9222E-F33B-614B-A58A-E2680EA2B0A2}"/>
              </a:ext>
            </a:extLst>
          </p:cNvPr>
          <p:cNvPicPr>
            <a:picLocks noChangeAspect="1"/>
          </p:cNvPicPr>
          <p:nvPr/>
        </p:nvPicPr>
        <p:blipFill>
          <a:blip r:embed="rId3"/>
          <a:stretch>
            <a:fillRect/>
          </a:stretch>
        </p:blipFill>
        <p:spPr>
          <a:xfrm>
            <a:off x="2723394" y="2714348"/>
            <a:ext cx="8622890" cy="3269842"/>
          </a:xfrm>
          <a:prstGeom prst="rect">
            <a:avLst/>
          </a:prstGeom>
        </p:spPr>
      </p:pic>
      <p:sp>
        <p:nvSpPr>
          <p:cNvPr id="8" name="Rectangle 7">
            <a:extLst>
              <a:ext uri="{FF2B5EF4-FFF2-40B4-BE49-F238E27FC236}">
                <a16:creationId xmlns:a16="http://schemas.microsoft.com/office/drawing/2014/main" id="{B948CD9F-311F-DC47-8E55-B676C8CA5AA2}"/>
              </a:ext>
            </a:extLst>
          </p:cNvPr>
          <p:cNvSpPr/>
          <p:nvPr/>
        </p:nvSpPr>
        <p:spPr>
          <a:xfrm>
            <a:off x="0" y="6444734"/>
            <a:ext cx="3411511"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Source: http://</a:t>
            </a:r>
            <a:r>
              <a:rPr lang="en-US" sz="1400" dirty="0" err="1">
                <a:latin typeface="Times New Roman" panose="02020603050405020304" pitchFamily="18" charset="0"/>
                <a:cs typeface="Times New Roman" panose="02020603050405020304" pitchFamily="18" charset="0"/>
              </a:rPr>
              <a:t>learning.eng.cam.ac.uk</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zoubin</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49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0AA847-8114-A543-ACE8-C0043CA3015F}"/>
              </a:ext>
            </a:extLst>
          </p:cNvPr>
          <p:cNvSpPr>
            <a:spLocks noGrp="1"/>
          </p:cNvSpPr>
          <p:nvPr>
            <p:ph type="title"/>
          </p:nvPr>
        </p:nvSpPr>
        <p:spPr>
          <a:xfrm>
            <a:off x="838200" y="365125"/>
            <a:ext cx="10515600" cy="1325563"/>
          </a:xfrm>
        </p:spPr>
        <p:txBody>
          <a:bodyPr/>
          <a:lstStyle/>
          <a:p>
            <a:r>
              <a:rPr lang="en-US" dirty="0">
                <a:latin typeface="Times New Roman" panose="02020603050405020304" pitchFamily="18" charset="0"/>
                <a:cs typeface="Times New Roman" panose="02020603050405020304" pitchFamily="18" charset="0"/>
              </a:rPr>
              <a:t>1. What is Bayesian Optimization (BO) - GP</a:t>
            </a:r>
          </a:p>
        </p:txBody>
      </p:sp>
      <p:sp>
        <p:nvSpPr>
          <p:cNvPr id="6" name="TextBox 5">
            <a:extLst>
              <a:ext uri="{FF2B5EF4-FFF2-40B4-BE49-F238E27FC236}">
                <a16:creationId xmlns:a16="http://schemas.microsoft.com/office/drawing/2014/main" id="{A177B7FC-AE8E-D04A-801F-4D99BBC87C4A}"/>
              </a:ext>
            </a:extLst>
          </p:cNvPr>
          <p:cNvSpPr txBox="1"/>
          <p:nvPr/>
        </p:nvSpPr>
        <p:spPr>
          <a:xfrm>
            <a:off x="778933" y="1938867"/>
            <a:ext cx="287129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Example of kernel function</a:t>
            </a:r>
          </a:p>
        </p:txBody>
      </p:sp>
      <p:pic>
        <p:nvPicPr>
          <p:cNvPr id="7" name="Picture 6">
            <a:extLst>
              <a:ext uri="{FF2B5EF4-FFF2-40B4-BE49-F238E27FC236}">
                <a16:creationId xmlns:a16="http://schemas.microsoft.com/office/drawing/2014/main" id="{515848C0-4411-B443-9A1C-FA8D82619AEA}"/>
              </a:ext>
            </a:extLst>
          </p:cNvPr>
          <p:cNvPicPr>
            <a:picLocks noChangeAspect="1"/>
          </p:cNvPicPr>
          <p:nvPr/>
        </p:nvPicPr>
        <p:blipFill>
          <a:blip r:embed="rId2"/>
          <a:stretch>
            <a:fillRect/>
          </a:stretch>
        </p:blipFill>
        <p:spPr>
          <a:xfrm>
            <a:off x="2188633" y="2688167"/>
            <a:ext cx="6454140" cy="2933700"/>
          </a:xfrm>
          <a:prstGeom prst="rect">
            <a:avLst/>
          </a:prstGeom>
        </p:spPr>
      </p:pic>
    </p:spTree>
    <p:extLst>
      <p:ext uri="{BB962C8B-B14F-4D97-AF65-F5344CB8AC3E}">
        <p14:creationId xmlns:p14="http://schemas.microsoft.com/office/powerpoint/2010/main" val="149935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852816-B1A0-A045-BB06-392D4E277604}"/>
              </a:ext>
            </a:extLst>
          </p:cNvPr>
          <p:cNvSpPr>
            <a:spLocks noGrp="1"/>
          </p:cNvSpPr>
          <p:nvPr>
            <p:ph type="title"/>
          </p:nvPr>
        </p:nvSpPr>
        <p:spPr>
          <a:xfrm>
            <a:off x="838200" y="365125"/>
            <a:ext cx="10515600" cy="1325563"/>
          </a:xfrm>
        </p:spPr>
        <p:txBody>
          <a:bodyPr/>
          <a:lstStyle/>
          <a:p>
            <a:r>
              <a:rPr lang="en-US" dirty="0">
                <a:latin typeface="Times New Roman" panose="02020603050405020304" pitchFamily="18" charset="0"/>
                <a:cs typeface="Times New Roman" panose="02020603050405020304" pitchFamily="18" charset="0"/>
              </a:rPr>
              <a:t>2. What is a key challenge?</a:t>
            </a:r>
          </a:p>
        </p:txBody>
      </p:sp>
      <p:sp>
        <p:nvSpPr>
          <p:cNvPr id="6" name="TextBox 5">
            <a:extLst>
              <a:ext uri="{FF2B5EF4-FFF2-40B4-BE49-F238E27FC236}">
                <a16:creationId xmlns:a16="http://schemas.microsoft.com/office/drawing/2014/main" id="{E928FC9A-A718-F141-86CF-8CFF233C4715}"/>
              </a:ext>
            </a:extLst>
          </p:cNvPr>
          <p:cNvSpPr txBox="1"/>
          <p:nvPr/>
        </p:nvSpPr>
        <p:spPr>
          <a:xfrm>
            <a:off x="499229" y="1879600"/>
            <a:ext cx="11311771" cy="2308324"/>
          </a:xfrm>
          <a:prstGeom prst="rect">
            <a:avLst/>
          </a:prstGeom>
          <a:noFill/>
        </p:spPr>
        <p:txBody>
          <a:bodyPr wrap="square" rtlCol="0">
            <a:spAutoFit/>
          </a:bodyPr>
          <a:lstStyle/>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Challenges</a:t>
            </a:r>
          </a:p>
          <a:p>
            <a:pPr marL="742950" lvl="1" indent="-285750">
              <a:buFont typeface="Wingdings" pitchFamily="2" charset="2"/>
              <a:buChar char="§"/>
            </a:pPr>
            <a:r>
              <a:rPr lang="en-US" dirty="0">
                <a:latin typeface="Times New Roman" panose="02020603050405020304" pitchFamily="18" charset="0"/>
                <a:cs typeface="Times New Roman" panose="02020603050405020304" pitchFamily="18" charset="0"/>
              </a:rPr>
              <a:t>It often scales poorly to high dimensions and large sample budgets.</a:t>
            </a:r>
          </a:p>
          <a:p>
            <a:pPr marL="742950" lvl="1" indent="-285750">
              <a:buFont typeface="Wingdings" pitchFamily="2" charset="2"/>
              <a:buChar char="§"/>
            </a:pPr>
            <a:r>
              <a:rPr lang="en-US" dirty="0">
                <a:latin typeface="Times New Roman" panose="02020603050405020304" pitchFamily="18" charset="0"/>
                <a:cs typeface="Times New Roman" panose="02020603050405020304" pitchFamily="18" charset="0"/>
              </a:rPr>
              <a:t>Why is it hard?</a:t>
            </a:r>
          </a:p>
          <a:p>
            <a:pPr marL="1257300" lvl="2" indent="-342900">
              <a:buFont typeface="+mj-lt"/>
              <a:buAutoNum type="arabicPeriod"/>
            </a:pPr>
            <a:r>
              <a:rPr lang="en-US" dirty="0">
                <a:latin typeface="Times New Roman" panose="02020603050405020304" pitchFamily="18" charset="0"/>
                <a:cs typeface="Times New Roman" panose="02020603050405020304" pitchFamily="18" charset="0"/>
              </a:rPr>
              <a:t>The search space grows </a:t>
            </a:r>
            <a:r>
              <a:rPr lang="en-US" dirty="0">
                <a:solidFill>
                  <a:srgbClr val="FF0000"/>
                </a:solidFill>
                <a:latin typeface="Times New Roman" panose="02020603050405020304" pitchFamily="18" charset="0"/>
                <a:cs typeface="Times New Roman" panose="02020603050405020304" pitchFamily="18" charset="0"/>
              </a:rPr>
              <a:t>exponentially</a:t>
            </a:r>
            <a:r>
              <a:rPr lang="en-US" dirty="0">
                <a:latin typeface="Times New Roman" panose="02020603050405020304" pitchFamily="18" charset="0"/>
                <a:cs typeface="Times New Roman" panose="02020603050405020304" pitchFamily="18" charset="0"/>
              </a:rPr>
              <a:t> with the dimension while local optima become more plentiful.</a:t>
            </a:r>
          </a:p>
          <a:p>
            <a:pPr marL="1257300" lvl="2" indent="-342900">
              <a:buFont typeface="+mj-lt"/>
              <a:buAutoNum type="arabicPeriod"/>
            </a:pPr>
            <a:r>
              <a:rPr lang="en-US" dirty="0">
                <a:latin typeface="Times New Roman" panose="02020603050405020304" pitchFamily="18" charset="0"/>
                <a:cs typeface="Times New Roman" panose="02020603050405020304" pitchFamily="18" charset="0"/>
              </a:rPr>
              <a:t>The function is often </a:t>
            </a:r>
            <a:r>
              <a:rPr lang="en-US" dirty="0">
                <a:solidFill>
                  <a:srgbClr val="FF0000"/>
                </a:solidFill>
                <a:latin typeface="Times New Roman" panose="02020603050405020304" pitchFamily="18" charset="0"/>
                <a:cs typeface="Times New Roman" panose="02020603050405020304" pitchFamily="18" charset="0"/>
              </a:rPr>
              <a:t>heterogeneous</a:t>
            </a:r>
            <a:r>
              <a:rPr lang="en-US" dirty="0">
                <a:latin typeface="Times New Roman" panose="02020603050405020304" pitchFamily="18" charset="0"/>
                <a:cs typeface="Times New Roman" panose="02020603050405020304" pitchFamily="18" charset="0"/>
              </a:rPr>
              <a:t>, making the task of fitting a global surrogate model challenging.</a:t>
            </a:r>
          </a:p>
          <a:p>
            <a:pPr marL="1714500" lvl="3" indent="-342900">
              <a:buFont typeface="Wingdings" pitchFamily="2" charset="2"/>
              <a:buChar char="§"/>
            </a:pPr>
            <a:r>
              <a:rPr lang="en-US" dirty="0">
                <a:latin typeface="Times New Roman" panose="02020603050405020304" pitchFamily="18" charset="0"/>
                <a:cs typeface="Times New Roman" panose="02020603050405020304" pitchFamily="18" charset="0"/>
              </a:rPr>
              <a:t>Sparse reward (discrete) in bandit or RL.</a:t>
            </a:r>
          </a:p>
          <a:p>
            <a:pPr marL="1257300" lvl="2" indent="-342900">
              <a:buFont typeface="+mj-lt"/>
              <a:buAutoNum type="arabicPeriod"/>
            </a:pPr>
            <a:r>
              <a:rPr lang="en-US" dirty="0">
                <a:latin typeface="Times New Roman" panose="02020603050405020304" pitchFamily="18" charset="0"/>
                <a:cs typeface="Times New Roman" panose="02020603050405020304" pitchFamily="18" charset="0"/>
              </a:rPr>
              <a:t>The fact that search spaces grow considerably faster than sampling budgets due to the curse of dimensionality implies the inherent presence of regions with </a:t>
            </a:r>
            <a:r>
              <a:rPr lang="en-US" dirty="0">
                <a:solidFill>
                  <a:srgbClr val="C00000"/>
                </a:solidFill>
                <a:latin typeface="Times New Roman" panose="02020603050405020304" pitchFamily="18" charset="0"/>
                <a:cs typeface="Times New Roman" panose="02020603050405020304" pitchFamily="18" charset="0"/>
              </a:rPr>
              <a:t>large posterior uncertainty</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9449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983</Words>
  <Application>Microsoft Macintosh PowerPoint</Application>
  <PresentationFormat>Widescreen</PresentationFormat>
  <Paragraphs>108</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맑은 고딕</vt:lpstr>
      <vt:lpstr>Arial</vt:lpstr>
      <vt:lpstr>Calibri</vt:lpstr>
      <vt:lpstr>Calibri Light</vt:lpstr>
      <vt:lpstr>Cambria Math</vt:lpstr>
      <vt:lpstr>Times New Roman</vt:lpstr>
      <vt:lpstr>Wingdings</vt:lpstr>
      <vt:lpstr>Office Theme</vt:lpstr>
      <vt:lpstr>Scalable Global Optimization  via Local Bayesian Optimization</vt:lpstr>
      <vt:lpstr>Contents</vt:lpstr>
      <vt:lpstr>What is Bayesian Optimization (BO) ?</vt:lpstr>
      <vt:lpstr>1. What is Bayesian Optimization (BO) ?</vt:lpstr>
      <vt:lpstr>1. What is Bayesian Optimization (BO) ?</vt:lpstr>
      <vt:lpstr>1. What is Bayesian Optimization (BO) - GP</vt:lpstr>
      <vt:lpstr>1. What is Bayesian Optimization (BO) - GP</vt:lpstr>
      <vt:lpstr>1. What is Bayesian Optimization (BO) - GP</vt:lpstr>
      <vt:lpstr>2. What is a key challenge?</vt:lpstr>
      <vt:lpstr>3. What is TuRBO</vt:lpstr>
      <vt:lpstr>4. Details – TuRBO1</vt:lpstr>
      <vt:lpstr>4. Details – TuRBO1</vt:lpstr>
      <vt:lpstr>4. Details – TuRBO1</vt:lpstr>
      <vt:lpstr>4. Details – TuRBOm</vt:lpstr>
      <vt:lpstr>5. Discussion</vt:lpstr>
      <vt:lpstr>5. Discussion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Global Optimization  via Local Bayesian Optimization</dc:title>
  <dc:creator>Microsoft Office 사용자</dc:creator>
  <cp:lastModifiedBy>Microsoft Office 사용자</cp:lastModifiedBy>
  <cp:revision>55</cp:revision>
  <dcterms:created xsi:type="dcterms:W3CDTF">2020-09-03T07:28:28Z</dcterms:created>
  <dcterms:modified xsi:type="dcterms:W3CDTF">2020-09-03T16:49:50Z</dcterms:modified>
</cp:coreProperties>
</file>