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8" r:id="rId5"/>
    <p:sldId id="260" r:id="rId6"/>
    <p:sldId id="262" r:id="rId7"/>
    <p:sldId id="264" r:id="rId8"/>
    <p:sldId id="265" r:id="rId9"/>
    <p:sldId id="266" r:id="rId10"/>
    <p:sldId id="271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4"/>
    <p:restoredTop sz="94604"/>
  </p:normalViewPr>
  <p:slideViewPr>
    <p:cSldViewPr snapToGrid="0" snapToObjects="1">
      <p:cViewPr varScale="1">
        <p:scale>
          <a:sx n="99" d="100"/>
          <a:sy n="99" d="100"/>
        </p:scale>
        <p:origin x="17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8A18-BCB0-4A47-A52F-FDC89C04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39D5-B53C-3C48-B047-F7ECC98C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6D1-4DAC-2A48-B98F-42344D97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EA98-B4B0-5246-B9DF-D27D08E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6398-67A1-5D43-BAD3-0F019626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A6BE-89DF-5247-8721-53AB648E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EDED4-CFFF-8444-AFAD-27F7F60C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E36A-9779-854D-8BFF-20AD34A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83A8-97DB-3A41-A416-AF5F5FE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1397-5A49-5E4A-8300-BB7B8412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9505B-253F-DB46-859D-16F8FD35C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7A45C-F88D-E149-B2BD-FF197622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280-7BE3-1646-8E12-B548AB6C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2FC4-1E45-2D43-B446-479F539D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14E1-DD74-0745-BBB4-9616989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9EF9-19B3-394E-9C27-5B2FF11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8EE5-8A41-0240-839A-263813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309F-EA89-9E43-BD81-D654F52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32C9-2E38-B043-977C-CC89F673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AC27-3F48-FD4B-8BE9-76906760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709-18A5-FA4D-8AC4-D4AFAD4A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0F14-2CCC-1F48-8A19-7DB02457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B604-113C-A946-BE29-AC6BDE60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503D-8F0B-4946-AFEA-AEC73A1F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6F4A-F61F-3041-95E0-BC5A05E4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E9F-E34D-E74E-ABB4-7600D41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9F1-D8FC-724F-B6D6-11ECA0A6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AE21-517A-164E-90FD-9DFF1DFD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64E4-1ED3-F043-B69D-9D0B9DE9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C8D8F-5535-4941-8D5A-A75F968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276D-EB45-D84C-80A8-976002AF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BA06-9192-7D43-ADCD-F5C1B2B1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A8D4-1022-CC48-A80E-87DB00BF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EA57-ACFD-B24D-A48B-F593307EA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0060-D8F1-0C4C-8D37-8D5B41115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66B91-79B9-5B48-B654-5DA6EC627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5611B-3A5D-D548-AAD1-2578432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71974-7336-0444-920E-28FAAFCF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9AD0E-4B49-8D41-A551-D3886D1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6C87-FC7B-0A42-8C5B-BFF04871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F658-B970-494B-86DF-5A0C210B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DCA8-D7C1-1047-B4BD-58F969C8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667C-8B8F-5145-ADC5-7D9E9CEC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5F6D6-7543-DF4F-8645-5F39FB8D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3ADFF-C945-7E44-8F30-A20546C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A249-9EF9-C94C-89E5-D90C45AB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56EB-4505-A545-AF26-8CDDACE2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2182-B4B1-1640-9A04-6633F8A0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90278-A418-F943-9B89-9307C0B7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F72FF-EE68-9D4C-B18B-3BFA6CC9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A7528-2C65-9D4D-908B-73BBF29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EB46F-B9BE-3843-910E-96E9EB65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0D5-33F4-854B-9781-ADB0201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B644-090C-5E4C-820E-435A9315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BFE57-339A-B84A-B091-8FAC18FF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FE5D-45BA-BA47-BD7D-54ED6AAB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7CD28-7BE8-8342-AA3A-E2717F0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2EFFD-A1FD-F740-A37B-97B09F3E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4D037-ED43-4040-A442-FBD8552B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00CB-7A19-5949-B712-489E8586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F96C-15DB-104B-BFA5-8619A66A2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3CAB-C7DE-034D-BF3E-F80CF6FB4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FD0B-127E-7C4A-B01B-016982731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3BEF-4E4F-AE4E-96C3-6CB1916D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F603-3912-0642-9588-39747290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AE9-CA51-0941-B49D-114000B8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33" y="859896"/>
            <a:ext cx="9567333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training dynamics of deep networks with L2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2F0DD-B67A-5849-867B-C014D65D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801" y="5964238"/>
            <a:ext cx="3352800" cy="5042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Taehyeon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34973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E0D-41A1-054D-9A0D-998BEB20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infinitely wide networks with positively-homogeneous activations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6AB1A0-DD13-AF4D-A8B0-8E55EB6CD553}"/>
                  </a:ext>
                </a:extLst>
              </p:cNvPr>
              <p:cNvSpPr txBox="1"/>
              <p:nvPr/>
            </p:nvSpPr>
            <p:spPr>
              <a:xfrm>
                <a:off x="719667" y="2125133"/>
                <a:ext cx="11167533" cy="3827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wide networks with positively-homogeneous activations.</a:t>
                </a: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initialized using NTK parameterization [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Jacot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2018]: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initial  parameters are sampled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i.i.d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-homogeneous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 network with L layers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linear activations is L-homogeneous.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Ex) networks with convolutional, max-pooling or batch-normalization layers are also k-homogeneous.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normalization is often implemented with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meant to prevent numerical instabilities.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networks are only approximately homogeneous.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 is the gradient flow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(Neural Tangent Kernel (NTK))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6AB1A0-DD13-AF4D-A8B0-8E55EB6C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7" y="2125133"/>
                <a:ext cx="11167533" cy="3827843"/>
              </a:xfrm>
              <a:prstGeom prst="rect">
                <a:avLst/>
              </a:prstGeom>
              <a:blipFill>
                <a:blip r:embed="rId2"/>
                <a:stretch>
                  <a:fillRect l="-341" t="-330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7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E0D-41A1-054D-9A0D-998BEB20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infinitely wide networks with positively-homogeneous activations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431E5-6B0F-764C-9158-DC9CE90D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44" y="1995151"/>
            <a:ext cx="9102843" cy="2399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FC54-1D2C-A641-815A-974A76C27CC9}"/>
                  </a:ext>
                </a:extLst>
              </p:cNvPr>
              <p:cNvSpPr txBox="1"/>
              <p:nvPr/>
            </p:nvSpPr>
            <p:spPr>
              <a:xfrm>
                <a:off x="618067" y="4758267"/>
                <a:ext cx="9860135" cy="10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(approximate equation). It leads to and exponential decay of the function in zero.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Both the explicit exponent in the equation, and the approximate late time exponential decay,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decay occurs at a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FC54-1D2C-A641-815A-974A76C2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4758267"/>
                <a:ext cx="9860135" cy="1078693"/>
              </a:xfrm>
              <a:prstGeom prst="rect">
                <a:avLst/>
              </a:prstGeom>
              <a:blipFill>
                <a:blip r:embed="rId3"/>
                <a:stretch>
                  <a:fillRect l="-38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13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E0D-41A1-054D-9A0D-998BEB20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0778067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infinitely wide networks with positively-homogeneous activations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FC54-1D2C-A641-815A-974A76C27CC9}"/>
                  </a:ext>
                </a:extLst>
              </p:cNvPr>
              <p:cNvSpPr txBox="1"/>
              <p:nvPr/>
            </p:nvSpPr>
            <p:spPr>
              <a:xfrm>
                <a:off x="618067" y="4758267"/>
                <a:ext cx="9644628" cy="1504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include k dependence the decay time scale is approximately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Models with a higher degree of homogeneity will converge faster.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properties of the solution (3) depend on whether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&gt;1 or not.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&gt;1, the function approaches the label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at a time that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&lt;1, the mode decays to zero at a time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BFC54-1D2C-A641-815A-974A76C27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4758267"/>
                <a:ext cx="9644628" cy="1504194"/>
              </a:xfrm>
              <a:prstGeom prst="rect">
                <a:avLst/>
              </a:prstGeom>
              <a:blipFill>
                <a:blip r:embed="rId2"/>
                <a:stretch>
                  <a:fillRect l="-395" t="-168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D0D1E25-E282-4440-8B5B-7E186D1B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46" y="1690688"/>
            <a:ext cx="8805639" cy="29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E4D-6070-0144-B00C-43F13879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56403-DCB2-5C49-B6E0-0B84720D6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it takes the network to reach peak performance is proportional to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regularization parameter.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performance reached in this way is independent of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too large.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56403-DCB2-5C49-B6E0-0B84720D6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26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F28E-6C1E-FB4F-876E-CD05CC64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Regularizations in 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A88AE-0C09-8845-984F-FF04A3B10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function [ICLR 2020,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Grathwohl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𝐿𝑜𝑔𝑆𝑢𝑚𝐸𝑥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Orthogonality Regularization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𝑤𝑒𝑖𝑔h𝑡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𝑚𝑎𝑡𝑟𝑖𝑥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𝑙𝑎𝑦𝑒𝑟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Smoothing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⋅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Distillation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p is the prediction of a model (i.e., student), and q is that of a well-trained model (i.e., teacher).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A88AE-0C09-8845-984F-FF04A3B10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5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A186-5475-6F46-9C21-A5C798EE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2EAD0-83E0-B540-8942-8AD9060A9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3137958"/>
                <a:ext cx="5689600" cy="138324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decay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+||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2EAD0-83E0-B540-8942-8AD9060A9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3137958"/>
                <a:ext cx="5689600" cy="1383242"/>
              </a:xfrm>
              <a:blipFill>
                <a:blip r:embed="rId2"/>
                <a:stretch>
                  <a:fillRect l="-1782" t="-7273" b="-3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D64D57-5B43-A843-9860-54D7E93B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74" y="2053960"/>
            <a:ext cx="4274315" cy="3894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93A0D-3EBE-7743-8AC9-4E90829D4E17}"/>
              </a:ext>
            </a:extLst>
          </p:cNvPr>
          <p:cNvSpPr txBox="1"/>
          <p:nvPr/>
        </p:nvSpPr>
        <p:spPr>
          <a:xfrm>
            <a:off x="6747933" y="1502992"/>
            <a:ext cx="296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Code in Torch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41B95-B678-7A41-BA89-6F3632F480E2}"/>
              </a:ext>
            </a:extLst>
          </p:cNvPr>
          <p:cNvSpPr txBox="1"/>
          <p:nvPr/>
        </p:nvSpPr>
        <p:spPr>
          <a:xfrm>
            <a:off x="0" y="6550223"/>
            <a:ext cx="511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/docs/stable/_modules/torch/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sgd.html#SGD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A186-5475-6F46-9C21-A5C798EE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41B95-B678-7A41-BA89-6F3632F480E2}"/>
              </a:ext>
            </a:extLst>
          </p:cNvPr>
          <p:cNvSpPr txBox="1"/>
          <p:nvPr/>
        </p:nvSpPr>
        <p:spPr>
          <a:xfrm>
            <a:off x="0" y="6550223"/>
            <a:ext cx="511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/docs/stable/_modules/torch/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sgd.html#SGD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D8D95-4A62-F34A-9FFF-16492537F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6" r="25801"/>
          <a:stretch/>
        </p:blipFill>
        <p:spPr>
          <a:xfrm>
            <a:off x="515471" y="1819835"/>
            <a:ext cx="10460193" cy="137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BBDDB-A2AA-7748-96EF-AF951D0CDA4B}"/>
              </a:ext>
            </a:extLst>
          </p:cNvPr>
          <p:cNvSpPr txBox="1"/>
          <p:nvPr/>
        </p:nvSpPr>
        <p:spPr>
          <a:xfrm>
            <a:off x="744071" y="4258235"/>
            <a:ext cx="6747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 clear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strategy.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theoretical motivation for its use is less clear.</a:t>
            </a:r>
          </a:p>
        </p:txBody>
      </p:sp>
    </p:spTree>
    <p:extLst>
      <p:ext uri="{BB962C8B-B14F-4D97-AF65-F5344CB8AC3E}">
        <p14:creationId xmlns:p14="http://schemas.microsoft.com/office/powerpoint/2010/main" val="29560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E17E-EE16-B245-94B6-7C2D722F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&amp;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C28E-88F1-D14E-822E-2B1673350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dataset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noised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𝐵𝑖𝑎𝑠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𝐵𝑖𝑎𝑠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BC28E-88F1-D14E-822E-2B1673350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25FD8B1-656A-7242-BA27-8EC5EB2A8D6A}"/>
              </a:ext>
            </a:extLst>
          </p:cNvPr>
          <p:cNvSpPr/>
          <p:nvPr/>
        </p:nvSpPr>
        <p:spPr>
          <a:xfrm>
            <a:off x="0" y="6550223"/>
            <a:ext cx="668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/wiki/Bias%E2%80%93variance_tradeoff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4FE00-5573-F249-98C2-8F792230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383585"/>
            <a:ext cx="4766733" cy="1168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ADCD9-4E1E-2344-B8DE-4F8C714FFFE6}"/>
              </a:ext>
            </a:extLst>
          </p:cNvPr>
          <p:cNvSpPr txBox="1"/>
          <p:nvPr/>
        </p:nvSpPr>
        <p:spPr>
          <a:xfrm>
            <a:off x="7137400" y="5602879"/>
            <a:ext cx="124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Bias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94531-8C1C-3646-A161-4D860A9272CD}"/>
              </a:ext>
            </a:extLst>
          </p:cNvPr>
          <p:cNvSpPr txBox="1"/>
          <p:nvPr/>
        </p:nvSpPr>
        <p:spPr>
          <a:xfrm>
            <a:off x="10335498" y="5602879"/>
            <a:ext cx="12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Bias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32880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5555F-35B1-D84A-A4B4-727EBA63AA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Value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5555F-35B1-D84A-A4B4-727EBA63A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530C-B26E-AC4E-AC3C-D18BF2A19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SGD steps until a model achieves maximum performance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c is a coefficient that depends on the data, the architecture, and all other hyperparameters.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530C-B26E-AC4E-AC3C-D18BF2A19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1BAFF3B-CD98-AE43-ABFB-34652EA3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366" y="3351117"/>
            <a:ext cx="4135967" cy="3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5555F-35B1-D84A-A4B4-727EBA63AA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5555F-35B1-D84A-A4B4-727EBA63A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530C-B26E-AC4E-AC3C-D18BF2A19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Firstly, training the model with a large L_2 parameter for 2 epochs in order to measure c, and find optimal value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(below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0.0066)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retrain the model with the tuned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530C-B26E-AC4E-AC3C-D18BF2A19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339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695F273-AD54-BC44-A3FD-EEFC2D5B2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" b="33176"/>
          <a:stretch/>
        </p:blipFill>
        <p:spPr>
          <a:xfrm>
            <a:off x="1756210" y="3338554"/>
            <a:ext cx="8732847" cy="26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7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E0D-41A1-054D-9A0D-998BE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More: Optimal value in vanilla SGD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60359-D4BB-774F-8057-ADCC8283E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training with vanilla SGD (without momentum), we observe that the number of steps until maximum performance depends on the learning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60359-D4BB-774F-8057-ADCC8283E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1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E0D-41A1-054D-9A0D-998BEB20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More: Optimal value in vanilla SGD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46192-FAD5-D748-920B-D2CDAA1BA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 b="25676"/>
          <a:stretch/>
        </p:blipFill>
        <p:spPr>
          <a:xfrm>
            <a:off x="838200" y="1762406"/>
            <a:ext cx="6614398" cy="4828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C9F38-065D-DA4B-8752-C1F61E403AF8}"/>
                  </a:ext>
                </a:extLst>
              </p:cNvPr>
              <p:cNvSpPr txBox="1"/>
              <p:nvPr/>
            </p:nvSpPr>
            <p:spPr>
              <a:xfrm>
                <a:off x="7799294" y="2626659"/>
                <a:ext cx="4141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Robust to the presence of momentum and data augmentation.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Training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leads to improved performance at smaller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C9F38-065D-DA4B-8752-C1F61E40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94" y="2626659"/>
                <a:ext cx="4141694" cy="1477328"/>
              </a:xfrm>
              <a:prstGeom prst="rect">
                <a:avLst/>
              </a:prstGeom>
              <a:blipFill>
                <a:blip r:embed="rId3"/>
                <a:stretch>
                  <a:fillRect l="-612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763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Times New Roman</vt:lpstr>
      <vt:lpstr>Office Theme</vt:lpstr>
      <vt:lpstr>On the training dynamics of deep networks with L2 regularization</vt:lpstr>
      <vt:lpstr>Regularizations in CNN</vt:lpstr>
      <vt:lpstr>Weight decay</vt:lpstr>
      <vt:lpstr>Weight decay in Batchnorm</vt:lpstr>
      <vt:lpstr>Bias &amp; Variance</vt:lpstr>
      <vt:lpstr>Optimal Value of the L_2 parameter</vt:lpstr>
      <vt:lpstr>How to find c</vt:lpstr>
      <vt:lpstr>More: Optimal value in vanilla SGD training</vt:lpstr>
      <vt:lpstr>More: Optimal value in vanilla SGD training</vt:lpstr>
      <vt:lpstr>Thm: infinitely wide networks with positively-homogeneous activations</vt:lpstr>
      <vt:lpstr>Thm: infinitely wide networks with positively-homogeneous activations</vt:lpstr>
      <vt:lpstr>Thm: infinitely wide networks with positively-homogeneous activations</vt:lpstr>
      <vt:lpstr>Discussion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training dynamics of deep networks with L2 regularization</dc:title>
  <dc:creator>Microsoft Office 사용자</dc:creator>
  <cp:lastModifiedBy>Microsoft Office 사용자</cp:lastModifiedBy>
  <cp:revision>42</cp:revision>
  <dcterms:created xsi:type="dcterms:W3CDTF">2020-11-27T00:31:33Z</dcterms:created>
  <dcterms:modified xsi:type="dcterms:W3CDTF">2020-11-27T04:22:03Z</dcterms:modified>
</cp:coreProperties>
</file>