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B4105-124A-4A1C-85F5-850E5FFEB412}" v="1573" dt="2022-02-09T12:15:52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2/9/2022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2/9/2022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2/9/2022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2/9/2022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2/9/2022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2/9/2022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2/9/2022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2/9/2022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2/9/2022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2/9/2022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2/9/2022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9.02.2022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96F3-A46E-44CF-A5DC-E9616EF9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128" y="188296"/>
            <a:ext cx="7958331" cy="1077229"/>
          </a:xfrm>
        </p:spPr>
        <p:txBody>
          <a:bodyPr/>
          <a:lstStyle/>
          <a:p>
            <a:r>
              <a:rPr lang="en-US" dirty="0">
                <a:cs typeface="Arial"/>
              </a:rPr>
              <a:t>Churn Data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8753F-F5C4-4F1B-B4BC-5B4B6AC91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999" y="2824276"/>
            <a:ext cx="3122940" cy="3286628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en-US" sz="1600" dirty="0">
                <a:cs typeface="Arial"/>
              </a:rPr>
              <a:t>Steps Involved:</a:t>
            </a:r>
            <a:endParaRPr lang="en-US"/>
          </a:p>
          <a:p>
            <a:pPr marL="0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en-US" sz="1600" dirty="0">
                <a:cs typeface="Arial"/>
              </a:rPr>
              <a:t>1. Stratified sampling for Train and Test Set</a:t>
            </a:r>
          </a:p>
          <a:p>
            <a:pPr marL="0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en-US" sz="1600" dirty="0">
                <a:cs typeface="Arial"/>
              </a:rPr>
              <a:t>2. Separating Categorical and Numerical Variables and converting numerical variables to buckets.</a:t>
            </a:r>
          </a:p>
          <a:p>
            <a:pPr marL="0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en-US" sz="1600" dirty="0">
                <a:cs typeface="Arial"/>
              </a:rPr>
              <a:t>3. Analyzing effect of each variable on Churn Rates.</a:t>
            </a:r>
          </a:p>
        </p:txBody>
      </p:sp>
      <p:pic>
        <p:nvPicPr>
          <p:cNvPr id="5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79C14ECA-44CB-4C2B-8546-6893865B7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972" y="1010209"/>
            <a:ext cx="3466508" cy="2716091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921CF9B-164D-40EE-9C56-A941EAC7E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920" y="3947715"/>
            <a:ext cx="3468596" cy="2528731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0EBD1756-09CA-45D7-8499-A5BEE8104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920" y="2538087"/>
            <a:ext cx="2824480" cy="30619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EFADE0-F193-452D-9AFB-DC3E6DC19496}"/>
              </a:ext>
            </a:extLst>
          </p:cNvPr>
          <p:cNvSpPr txBox="1"/>
          <p:nvPr/>
        </p:nvSpPr>
        <p:spPr>
          <a:xfrm>
            <a:off x="1148715" y="1260475"/>
            <a:ext cx="38912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Scoring Population:           10000</a:t>
            </a:r>
          </a:p>
          <a:p>
            <a:r>
              <a:rPr lang="en-US" dirty="0">
                <a:cs typeface="Arial"/>
              </a:rPr>
              <a:t>Train Population:                7500</a:t>
            </a:r>
          </a:p>
          <a:p>
            <a:r>
              <a:rPr lang="en-US" dirty="0">
                <a:cs typeface="Arial"/>
              </a:rPr>
              <a:t>Test Population:                 2500</a:t>
            </a:r>
          </a:p>
          <a:p>
            <a:r>
              <a:rPr lang="en-US" dirty="0">
                <a:cs typeface="Arial"/>
              </a:rPr>
              <a:t>Avg Churn Rate:                20.37%</a:t>
            </a:r>
          </a:p>
        </p:txBody>
      </p:sp>
    </p:spTree>
    <p:extLst>
      <p:ext uri="{BB962C8B-B14F-4D97-AF65-F5344CB8AC3E}">
        <p14:creationId xmlns:p14="http://schemas.microsoft.com/office/powerpoint/2010/main" val="127703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8090-10FE-4643-AA2B-B3D92C26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808" y="239096"/>
            <a:ext cx="7958331" cy="1077229"/>
          </a:xfrm>
        </p:spPr>
        <p:txBody>
          <a:bodyPr/>
          <a:lstStyle/>
          <a:p>
            <a:r>
              <a:rPr lang="en-US" dirty="0">
                <a:cs typeface="Arial"/>
              </a:rPr>
              <a:t>Feature Selection and Model Building</a:t>
            </a:r>
            <a:endParaRPr lang="en-US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B3CE3B-97D2-42EC-B651-5F86FED3A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3629" y="1320847"/>
            <a:ext cx="2438400" cy="29813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CAF379-F31F-4CBE-A313-7861519B791D}"/>
              </a:ext>
            </a:extLst>
          </p:cNvPr>
          <p:cNvSpPr txBox="1">
            <a:spLocks/>
          </p:cNvSpPr>
          <p:nvPr/>
        </p:nvSpPr>
        <p:spPr>
          <a:xfrm>
            <a:off x="1269919" y="1320596"/>
            <a:ext cx="4829820" cy="2981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1600" dirty="0">
                <a:cs typeface="Arial"/>
              </a:rPr>
              <a:t>Steps Involved:</a:t>
            </a:r>
            <a:endParaRPr lang="en-US"/>
          </a:p>
          <a:p>
            <a:pPr marL="0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en-US" sz="1600" dirty="0">
                <a:cs typeface="Arial"/>
              </a:rPr>
              <a:t>1. Calculating IV values of Each Feature based on Target.</a:t>
            </a:r>
          </a:p>
          <a:p>
            <a:pPr marL="0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en-US" sz="1600" dirty="0">
                <a:cs typeface="Arial"/>
              </a:rPr>
              <a:t>2. Calculating F Scores for each numerical variable</a:t>
            </a:r>
          </a:p>
          <a:p>
            <a:pPr marL="0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en-US" sz="1600" dirty="0">
                <a:cs typeface="Arial"/>
              </a:rPr>
              <a:t>3. Feature Selection and picking features to bucket.</a:t>
            </a:r>
          </a:p>
          <a:p>
            <a:pPr marL="0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en-US" sz="1600" dirty="0">
                <a:cs typeface="Arial"/>
              </a:rPr>
              <a:t>4. One hot Encoding Features</a:t>
            </a:r>
          </a:p>
          <a:p>
            <a:pPr marL="0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en-US" sz="1600" dirty="0">
                <a:cs typeface="Arial"/>
              </a:rPr>
              <a:t>5. Model Building with Logistic Regression, Random Forests and </a:t>
            </a:r>
            <a:r>
              <a:rPr lang="en-US" sz="1600" dirty="0" err="1">
                <a:cs typeface="Arial"/>
              </a:rPr>
              <a:t>Xgboost</a:t>
            </a:r>
            <a:r>
              <a:rPr lang="en-US" sz="1600" dirty="0">
                <a:cs typeface="Arial"/>
              </a:rPr>
              <a:t>.</a:t>
            </a:r>
          </a:p>
        </p:txBody>
      </p:sp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AAE8562-C4AD-4FFF-BBF8-835274B3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35" y="5399625"/>
            <a:ext cx="5885145" cy="969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548BA0-DF1D-4723-8499-19EF57397D3A}"/>
              </a:ext>
            </a:extLst>
          </p:cNvPr>
          <p:cNvSpPr txBox="1"/>
          <p:nvPr/>
        </p:nvSpPr>
        <p:spPr>
          <a:xfrm>
            <a:off x="8056880" y="985520"/>
            <a:ext cx="2438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 panose="020B0604020202020204"/>
              </a:rPr>
              <a:t>IV Analysis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F6851-F1D9-4877-947C-6A394882AF30}"/>
              </a:ext>
            </a:extLst>
          </p:cNvPr>
          <p:cNvSpPr txBox="1"/>
          <p:nvPr/>
        </p:nvSpPr>
        <p:spPr>
          <a:xfrm>
            <a:off x="4724400" y="50292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F Score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08F43-37C9-4855-9025-F573B91C5B2B}"/>
              </a:ext>
            </a:extLst>
          </p:cNvPr>
          <p:cNvSpPr txBox="1"/>
          <p:nvPr/>
        </p:nvSpPr>
        <p:spPr>
          <a:xfrm>
            <a:off x="1270635" y="4298315"/>
            <a:ext cx="3200400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Selected </a:t>
            </a:r>
            <a:r>
              <a:rPr lang="en-US" sz="1600" dirty="0">
                <a:ea typeface="+mn-lt"/>
                <a:cs typeface="+mn-lt"/>
              </a:rPr>
              <a:t>Features:</a:t>
            </a:r>
            <a:endParaRPr lang="en-US" sz="1600" dirty="0">
              <a:cs typeface="Arial"/>
            </a:endParaRPr>
          </a:p>
          <a:p>
            <a:endParaRPr lang="en-US" sz="1400" dirty="0">
              <a:cs typeface="Arial"/>
            </a:endParaRPr>
          </a:p>
          <a:p>
            <a:r>
              <a:rPr lang="en-US" sz="1400" dirty="0">
                <a:latin typeface="Consolas"/>
                <a:ea typeface="+mn-lt"/>
                <a:cs typeface="+mn-lt"/>
              </a:rPr>
              <a:t>-</a:t>
            </a:r>
            <a:r>
              <a:rPr lang="en-US" sz="1600" dirty="0">
                <a:latin typeface="Consolas"/>
                <a:ea typeface="+mn-lt"/>
                <a:cs typeface="+mn-lt"/>
              </a:rPr>
              <a:t> Age 
- Geography 
- 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IsActiveMember</a:t>
            </a:r>
            <a:r>
              <a:rPr lang="en-US" sz="1600" dirty="0">
                <a:latin typeface="Consolas"/>
                <a:ea typeface="+mn-lt"/>
                <a:cs typeface="+mn-lt"/>
              </a:rPr>
              <a:t> 
- Balance 
- Gender 
- 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CreditScore</a:t>
            </a:r>
            <a:r>
              <a:rPr lang="en-US" sz="1600" dirty="0">
                <a:latin typeface="Consolas"/>
                <a:ea typeface="+mn-lt"/>
                <a:cs typeface="+mn-lt"/>
              </a:rPr>
              <a:t> 
- 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EstimatedSalary</a:t>
            </a:r>
            <a:r>
              <a:rPr lang="en-US" sz="1600" dirty="0">
                <a:latin typeface="Consolas"/>
                <a:ea typeface="+mn-lt"/>
                <a:cs typeface="+mn-lt"/>
              </a:rPr>
              <a:t> </a:t>
            </a:r>
            <a:endParaRPr lang="en-US" sz="1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597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23B9-5292-4CA4-9EE2-A2420EB4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228936"/>
            <a:ext cx="8395211" cy="1077229"/>
          </a:xfrm>
        </p:spPr>
        <p:txBody>
          <a:bodyPr/>
          <a:lstStyle/>
          <a:p>
            <a:r>
              <a:rPr lang="en-US" dirty="0">
                <a:cs typeface="Arial"/>
              </a:rPr>
              <a:t>Model Results and Metrics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33CDB9-9896-4607-A9EA-709269003BD9}"/>
              </a:ext>
            </a:extLst>
          </p:cNvPr>
          <p:cNvSpPr txBox="1">
            <a:spLocks/>
          </p:cNvSpPr>
          <p:nvPr/>
        </p:nvSpPr>
        <p:spPr>
          <a:xfrm>
            <a:off x="1269919" y="1310436"/>
            <a:ext cx="4829820" cy="4973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en-US" sz="1600" dirty="0">
                <a:cs typeface="Arial"/>
              </a:rPr>
              <a:t>AUC Scores:</a:t>
            </a:r>
          </a:p>
          <a:p>
            <a:pPr marL="0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en-US" sz="1600" dirty="0">
                <a:cs typeface="Arial"/>
              </a:rPr>
              <a:t>- Logistic Regression: train: </a:t>
            </a:r>
            <a:r>
              <a:rPr lang="en-US" sz="1600" dirty="0">
                <a:latin typeface="Consolas"/>
                <a:cs typeface="Arial"/>
              </a:rPr>
              <a:t>0.67, test:0.0.668</a:t>
            </a:r>
            <a:endParaRPr lang="en-US" sz="1600" dirty="0">
              <a:cs typeface="Arial"/>
            </a:endParaRPr>
          </a:p>
          <a:p>
            <a:pPr marL="0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en-US" sz="1600" dirty="0">
                <a:cs typeface="Arial"/>
              </a:rPr>
              <a:t>- Random Forests (Default Params):</a:t>
            </a:r>
          </a:p>
          <a:p>
            <a:pPr marL="0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en-US" sz="1600" dirty="0">
                <a:cs typeface="Arial"/>
              </a:rPr>
              <a:t>   Train: </a:t>
            </a:r>
            <a:r>
              <a:rPr lang="en-US" sz="1600" dirty="0">
                <a:latin typeface="Consolas"/>
                <a:cs typeface="Arial"/>
              </a:rPr>
              <a:t>1.0, Test: 0.773</a:t>
            </a:r>
            <a:endParaRPr lang="en-US" sz="1600" dirty="0">
              <a:cs typeface="Arial"/>
            </a:endParaRPr>
          </a:p>
          <a:p>
            <a:pPr marL="0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/>
                <a:cs typeface="Arial"/>
              </a:rPr>
              <a:t>- Random Forests Params Optimized to reduce overfitting using Randomized </a:t>
            </a:r>
            <a:r>
              <a:rPr lang="en-US" sz="1600" dirty="0" err="1">
                <a:latin typeface="Consolas"/>
                <a:cs typeface="Arial"/>
              </a:rPr>
              <a:t>SearchCV</a:t>
            </a:r>
            <a:endParaRPr lang="en-US" sz="1600">
              <a:latin typeface="Consolas"/>
              <a:cs typeface="Arial"/>
            </a:endParaRPr>
          </a:p>
          <a:p>
            <a:pPr marL="0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/>
                <a:cs typeface="Arial"/>
              </a:rPr>
              <a:t>  Train:0.92, Test:0.799</a:t>
            </a:r>
          </a:p>
          <a:p>
            <a:pPr marL="0" indent="0">
              <a:spcBef>
                <a:spcPts val="300"/>
              </a:spcBef>
              <a:spcAft>
                <a:spcPts val="400"/>
              </a:spcAft>
              <a:buNone/>
            </a:pPr>
            <a:endParaRPr lang="en-US" sz="1600" dirty="0">
              <a:latin typeface="Consolas"/>
              <a:cs typeface="Arial"/>
            </a:endParaRPr>
          </a:p>
          <a:p>
            <a:pPr marL="0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/>
                <a:cs typeface="Arial"/>
              </a:rPr>
              <a:t>Final Random Forests Model Params:</a:t>
            </a:r>
          </a:p>
          <a:p>
            <a:pPr marL="0" indent="0">
              <a:spcBef>
                <a:spcPts val="3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/>
                <a:cs typeface="Arial"/>
              </a:rPr>
              <a:t>{'n_estimators': 1000,
 '</a:t>
            </a:r>
            <a:r>
              <a:rPr lang="en-US" sz="1600" dirty="0" err="1">
                <a:latin typeface="Consolas"/>
                <a:cs typeface="Arial"/>
              </a:rPr>
              <a:t>min_samples_split</a:t>
            </a:r>
            <a:r>
              <a:rPr lang="en-US" sz="1600" dirty="0">
                <a:latin typeface="Consolas"/>
                <a:cs typeface="Arial"/>
              </a:rPr>
              <a:t>': 10,
 '</a:t>
            </a:r>
            <a:r>
              <a:rPr lang="en-US" sz="1600" dirty="0" err="1">
                <a:latin typeface="Consolas"/>
                <a:cs typeface="Arial"/>
              </a:rPr>
              <a:t>min_samples_leaf</a:t>
            </a:r>
            <a:r>
              <a:rPr lang="en-US" sz="1600" dirty="0">
                <a:latin typeface="Consolas"/>
                <a:cs typeface="Arial"/>
              </a:rPr>
              <a:t>': 2,
 '</a:t>
            </a:r>
            <a:r>
              <a:rPr lang="en-US" sz="1600" dirty="0" err="1">
                <a:latin typeface="Consolas"/>
                <a:cs typeface="Arial"/>
              </a:rPr>
              <a:t>max_features</a:t>
            </a:r>
            <a:r>
              <a:rPr lang="en-US" sz="1600" dirty="0">
                <a:latin typeface="Consolas"/>
                <a:cs typeface="Arial"/>
              </a:rPr>
              <a:t>': 'sqrt',
 '</a:t>
            </a:r>
            <a:r>
              <a:rPr lang="en-US" sz="1600" dirty="0" err="1">
                <a:latin typeface="Consolas"/>
                <a:cs typeface="Arial"/>
              </a:rPr>
              <a:t>max_depth</a:t>
            </a:r>
            <a:r>
              <a:rPr lang="en-US" sz="1600" dirty="0">
                <a:latin typeface="Consolas"/>
                <a:cs typeface="Arial"/>
              </a:rPr>
              <a:t>': 10,
 'bootstrap': True}</a:t>
            </a:r>
            <a:endParaRPr lang="en-US" dirty="0"/>
          </a:p>
          <a:p>
            <a:pPr marL="0" indent="0">
              <a:spcBef>
                <a:spcPts val="300"/>
              </a:spcBef>
              <a:spcAft>
                <a:spcPts val="400"/>
              </a:spcAft>
              <a:buNone/>
            </a:pPr>
            <a:endParaRPr lang="en-US" sz="1600" dirty="0">
              <a:cs typeface="Arial"/>
            </a:endParaRPr>
          </a:p>
        </p:txBody>
      </p:sp>
      <p:pic>
        <p:nvPicPr>
          <p:cNvPr id="4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CE9B56E-34FF-489A-8D2E-777BD26E5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547" y="1374325"/>
            <a:ext cx="3203879" cy="2270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31C9B-BE75-41BF-B86B-1BD90B3539AC}"/>
              </a:ext>
            </a:extLst>
          </p:cNvPr>
          <p:cNvSpPr txBox="1"/>
          <p:nvPr/>
        </p:nvSpPr>
        <p:spPr>
          <a:xfrm>
            <a:off x="6547850" y="106771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Final Model Train AUC</a:t>
            </a: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4CBE622-319F-4CD2-BB29-0A297CBAE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320" y="4198992"/>
            <a:ext cx="3362960" cy="23716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B06EDB-05A6-4D65-B0E0-14CE38E0B53A}"/>
              </a:ext>
            </a:extLst>
          </p:cNvPr>
          <p:cNvSpPr txBox="1"/>
          <p:nvPr/>
        </p:nvSpPr>
        <p:spPr>
          <a:xfrm>
            <a:off x="6544310" y="38315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Final Model Test AUC</a:t>
            </a:r>
          </a:p>
        </p:txBody>
      </p:sp>
    </p:spTree>
    <p:extLst>
      <p:ext uri="{BB962C8B-B14F-4D97-AF65-F5344CB8AC3E}">
        <p14:creationId xmlns:p14="http://schemas.microsoft.com/office/powerpoint/2010/main" val="4276819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Madison</vt:lpstr>
      <vt:lpstr>Churn Data EDA</vt:lpstr>
      <vt:lpstr>Feature Selection and Model Building</vt:lpstr>
      <vt:lpstr>Model Results and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264</cp:revision>
  <dcterms:created xsi:type="dcterms:W3CDTF">2022-02-09T10:04:21Z</dcterms:created>
  <dcterms:modified xsi:type="dcterms:W3CDTF">2022-02-09T12:20:24Z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