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8229600" cx="14630400"/>
  <p:notesSz cx="8229600" cy="14630400"/>
  <p:embeddedFontLst>
    <p:embeddedFont>
      <p:font typeface="Bitter"/>
      <p:regular r:id="rId15"/>
      <p:bold r:id="rId16"/>
      <p:italic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eoVgZ8HltaoVrEPFyqBMK82S6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B3D764-2775-4955-9F3B-4A1FD9FE2C29}">
  <a:tblStyle styleId="{C6B3D764-2775-4955-9F3B-4A1FD9FE2C29}" styleName="Table_0">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272637EB-AC12-49C1-94AF-0D68499AB314}" styleName="Table_1">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6"/>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itter-regular.fntdata"/><Relationship Id="rId14" Type="http://schemas.openxmlformats.org/officeDocument/2006/relationships/slide" Target="slides/slide9.xml"/><Relationship Id="rId17" Type="http://schemas.openxmlformats.org/officeDocument/2006/relationships/font" Target="fonts/Bitter-italic.fntdata"/><Relationship Id="rId16" Type="http://schemas.openxmlformats.org/officeDocument/2006/relationships/font" Target="fonts/Bitter-bold.fntdata"/><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Bitter-boldItalic.fnt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D:\Projects\HPC\Funding\2023\InterConnect\Pitch\Materials\IDM%20Result%20for_%202023-09-03.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bg-BG"/>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'IDM Result for_ 2023-09-03'!$B$1</c:f>
              <c:strCache>
                <c:ptCount val="1"/>
                <c:pt idx="0">
                  <c:v>Weighted Average Price (EUR/MWh)</c:v>
                </c:pt>
              </c:strCache>
            </c:strRef>
          </c:tx>
          <c:spPr>
            <a:ln w="28575" cap="rnd">
              <a:solidFill>
                <a:schemeClr val="accent1"/>
              </a:solidFill>
              <a:round/>
            </a:ln>
            <a:effectLst/>
          </c:spPr>
          <c:marker>
            <c:symbol val="none"/>
          </c:marker>
          <c:cat>
            <c:strRef>
              <c:f>'IDM Result for_ 2023-09-03'!$A$2:$A$25</c:f>
              <c:strCache>
                <c:ptCount val="24"/>
                <c:pt idx="0">
                  <c:v>PH-230903-01</c:v>
                </c:pt>
                <c:pt idx="1">
                  <c:v>PH-230903-02</c:v>
                </c:pt>
                <c:pt idx="2">
                  <c:v>PH-230903-03</c:v>
                </c:pt>
                <c:pt idx="3">
                  <c:v>PH-230903-04</c:v>
                </c:pt>
                <c:pt idx="4">
                  <c:v>PH-230903-05</c:v>
                </c:pt>
                <c:pt idx="5">
                  <c:v>PH-230903-06</c:v>
                </c:pt>
                <c:pt idx="6">
                  <c:v>PH-230903-07</c:v>
                </c:pt>
                <c:pt idx="7">
                  <c:v>PH-230903-08</c:v>
                </c:pt>
                <c:pt idx="8">
                  <c:v>PH-230903-09</c:v>
                </c:pt>
                <c:pt idx="9">
                  <c:v>PH-230903-10</c:v>
                </c:pt>
                <c:pt idx="10">
                  <c:v>PH-230903-11</c:v>
                </c:pt>
                <c:pt idx="11">
                  <c:v>PH-230903-12</c:v>
                </c:pt>
                <c:pt idx="12">
                  <c:v>PH-230903-13</c:v>
                </c:pt>
                <c:pt idx="13">
                  <c:v>PH-230903-14</c:v>
                </c:pt>
                <c:pt idx="14">
                  <c:v>PH-230903-15</c:v>
                </c:pt>
                <c:pt idx="15">
                  <c:v>PH-230903-16</c:v>
                </c:pt>
                <c:pt idx="16">
                  <c:v>PH-230903-17</c:v>
                </c:pt>
                <c:pt idx="17">
                  <c:v>PH-230903-18</c:v>
                </c:pt>
                <c:pt idx="18">
                  <c:v>PH-230903-19</c:v>
                </c:pt>
                <c:pt idx="19">
                  <c:v>PH-230903-20</c:v>
                </c:pt>
                <c:pt idx="20">
                  <c:v>PH-230903-21</c:v>
                </c:pt>
                <c:pt idx="21">
                  <c:v>PH-230903-22</c:v>
                </c:pt>
                <c:pt idx="22">
                  <c:v>PH-230903-23</c:v>
                </c:pt>
                <c:pt idx="23">
                  <c:v>PH-230903-24</c:v>
                </c:pt>
              </c:strCache>
            </c:strRef>
          </c:cat>
          <c:val>
            <c:numRef>
              <c:f>'IDM Result for_ 2023-09-03'!$B$2:$B$25</c:f>
              <c:numCache>
                <c:formatCode>General</c:formatCode>
                <c:ptCount val="24"/>
                <c:pt idx="0">
                  <c:v>95.18</c:v>
                </c:pt>
                <c:pt idx="1">
                  <c:v>91.7</c:v>
                </c:pt>
                <c:pt idx="2">
                  <c:v>81.97</c:v>
                </c:pt>
                <c:pt idx="3">
                  <c:v>85.6</c:v>
                </c:pt>
                <c:pt idx="4">
                  <c:v>81.31</c:v>
                </c:pt>
                <c:pt idx="5">
                  <c:v>84.72</c:v>
                </c:pt>
                <c:pt idx="6">
                  <c:v>80.7</c:v>
                </c:pt>
                <c:pt idx="7">
                  <c:v>72.069999999999993</c:v>
                </c:pt>
                <c:pt idx="8">
                  <c:v>70.12</c:v>
                </c:pt>
                <c:pt idx="9">
                  <c:v>80.22</c:v>
                </c:pt>
                <c:pt idx="10">
                  <c:v>51.27</c:v>
                </c:pt>
                <c:pt idx="11">
                  <c:v>35.06</c:v>
                </c:pt>
                <c:pt idx="12">
                  <c:v>14.11</c:v>
                </c:pt>
                <c:pt idx="13">
                  <c:v>6.88</c:v>
                </c:pt>
                <c:pt idx="14">
                  <c:v>0.43</c:v>
                </c:pt>
                <c:pt idx="15">
                  <c:v>13.02</c:v>
                </c:pt>
                <c:pt idx="16">
                  <c:v>50.13</c:v>
                </c:pt>
                <c:pt idx="17">
                  <c:v>90.63</c:v>
                </c:pt>
                <c:pt idx="18">
                  <c:v>104.91</c:v>
                </c:pt>
                <c:pt idx="19">
                  <c:v>124.96</c:v>
                </c:pt>
                <c:pt idx="20">
                  <c:v>135.08000000000001</c:v>
                </c:pt>
                <c:pt idx="21">
                  <c:v>109.45</c:v>
                </c:pt>
                <c:pt idx="22">
                  <c:v>111.5</c:v>
                </c:pt>
                <c:pt idx="23">
                  <c:v>96.67</c:v>
                </c:pt>
              </c:numCache>
            </c:numRef>
          </c:val>
          <c:smooth val="0"/>
          <c:extLst>
            <c:ext xmlns:c16="http://schemas.microsoft.com/office/drawing/2014/chart" uri="{C3380CC4-5D6E-409C-BE32-E72D297353CC}">
              <c16:uniqueId val="{00000000-94F8-449B-A548-5EACA1EDBA8E}"/>
            </c:ext>
          </c:extLst>
        </c:ser>
        <c:dLbls>
          <c:showLegendKey val="0"/>
          <c:showVal val="0"/>
          <c:showCatName val="0"/>
          <c:showSerName val="0"/>
          <c:showPercent val="0"/>
          <c:showBubbleSize val="0"/>
        </c:dLbls>
        <c:smooth val="0"/>
        <c:axId val="1478366735"/>
        <c:axId val="1463846591"/>
        <c:extLst>
          <c:ext xmlns:c15="http://schemas.microsoft.com/office/drawing/2012/chart" uri="{02D57815-91ED-43cb-92C2-25804820EDAC}">
            <c15:filteredLineSeries>
              <c15:ser>
                <c:idx val="1"/>
                <c:order val="1"/>
                <c:tx>
                  <c:strRef>
                    <c:extLst>
                      <c:ext uri="{02D57815-91ED-43cb-92C2-25804820EDAC}">
                        <c15:formulaRef>
                          <c15:sqref>'IDM Result for_ 2023-09-03'!$C$1</c15:sqref>
                        </c15:formulaRef>
                      </c:ext>
                    </c:extLst>
                    <c:strCache>
                      <c:ptCount val="1"/>
                      <c:pt idx="0">
                        <c:v>Max Price (EUR/MWh)</c:v>
                      </c:pt>
                    </c:strCache>
                  </c:strRef>
                </c:tx>
                <c:spPr>
                  <a:ln w="28575" cap="rnd">
                    <a:solidFill>
                      <a:schemeClr val="accent2"/>
                    </a:solidFill>
                    <a:round/>
                  </a:ln>
                  <a:effectLst/>
                </c:spPr>
                <c:marker>
                  <c:symbol val="none"/>
                </c:marker>
                <c:cat>
                  <c:strRef>
                    <c:extLst>
                      <c:ext uri="{02D57815-91ED-43cb-92C2-25804820EDAC}">
                        <c15:formulaRef>
                          <c15:sqref>'IDM Result for_ 2023-09-03'!$A$2:$A$25</c15:sqref>
                        </c15:formulaRef>
                      </c:ext>
                    </c:extLst>
                    <c:strCache>
                      <c:ptCount val="24"/>
                      <c:pt idx="0">
                        <c:v>PH-230903-01</c:v>
                      </c:pt>
                      <c:pt idx="1">
                        <c:v>PH-230903-02</c:v>
                      </c:pt>
                      <c:pt idx="2">
                        <c:v>PH-230903-03</c:v>
                      </c:pt>
                      <c:pt idx="3">
                        <c:v>PH-230903-04</c:v>
                      </c:pt>
                      <c:pt idx="4">
                        <c:v>PH-230903-05</c:v>
                      </c:pt>
                      <c:pt idx="5">
                        <c:v>PH-230903-06</c:v>
                      </c:pt>
                      <c:pt idx="6">
                        <c:v>PH-230903-07</c:v>
                      </c:pt>
                      <c:pt idx="7">
                        <c:v>PH-230903-08</c:v>
                      </c:pt>
                      <c:pt idx="8">
                        <c:v>PH-230903-09</c:v>
                      </c:pt>
                      <c:pt idx="9">
                        <c:v>PH-230903-10</c:v>
                      </c:pt>
                      <c:pt idx="10">
                        <c:v>PH-230903-11</c:v>
                      </c:pt>
                      <c:pt idx="11">
                        <c:v>PH-230903-12</c:v>
                      </c:pt>
                      <c:pt idx="12">
                        <c:v>PH-230903-13</c:v>
                      </c:pt>
                      <c:pt idx="13">
                        <c:v>PH-230903-14</c:v>
                      </c:pt>
                      <c:pt idx="14">
                        <c:v>PH-230903-15</c:v>
                      </c:pt>
                      <c:pt idx="15">
                        <c:v>PH-230903-16</c:v>
                      </c:pt>
                      <c:pt idx="16">
                        <c:v>PH-230903-17</c:v>
                      </c:pt>
                      <c:pt idx="17">
                        <c:v>PH-230903-18</c:v>
                      </c:pt>
                      <c:pt idx="18">
                        <c:v>PH-230903-19</c:v>
                      </c:pt>
                      <c:pt idx="19">
                        <c:v>PH-230903-20</c:v>
                      </c:pt>
                      <c:pt idx="20">
                        <c:v>PH-230903-21</c:v>
                      </c:pt>
                      <c:pt idx="21">
                        <c:v>PH-230903-22</c:v>
                      </c:pt>
                      <c:pt idx="22">
                        <c:v>PH-230903-23</c:v>
                      </c:pt>
                      <c:pt idx="23">
                        <c:v>PH-230903-24</c:v>
                      </c:pt>
                    </c:strCache>
                  </c:strRef>
                </c:cat>
                <c:val>
                  <c:numRef>
                    <c:extLst>
                      <c:ext uri="{02D57815-91ED-43cb-92C2-25804820EDAC}">
                        <c15:formulaRef>
                          <c15:sqref>'IDM Result for_ 2023-09-03'!$C$2:$C$25</c15:sqref>
                        </c15:formulaRef>
                      </c:ext>
                    </c:extLst>
                    <c:numCache>
                      <c:formatCode>General</c:formatCode>
                      <c:ptCount val="24"/>
                      <c:pt idx="0">
                        <c:v>103.9</c:v>
                      </c:pt>
                      <c:pt idx="1">
                        <c:v>100.9</c:v>
                      </c:pt>
                      <c:pt idx="2">
                        <c:v>99.9</c:v>
                      </c:pt>
                      <c:pt idx="3">
                        <c:v>99.6</c:v>
                      </c:pt>
                      <c:pt idx="4">
                        <c:v>94</c:v>
                      </c:pt>
                      <c:pt idx="5">
                        <c:v>95</c:v>
                      </c:pt>
                      <c:pt idx="6">
                        <c:v>94.49</c:v>
                      </c:pt>
                      <c:pt idx="7">
                        <c:v>84.99</c:v>
                      </c:pt>
                      <c:pt idx="8">
                        <c:v>90.5</c:v>
                      </c:pt>
                      <c:pt idx="9">
                        <c:v>88.23</c:v>
                      </c:pt>
                      <c:pt idx="10">
                        <c:v>60.3</c:v>
                      </c:pt>
                      <c:pt idx="11">
                        <c:v>45</c:v>
                      </c:pt>
                      <c:pt idx="12">
                        <c:v>24.38</c:v>
                      </c:pt>
                      <c:pt idx="13">
                        <c:v>11.5</c:v>
                      </c:pt>
                      <c:pt idx="14">
                        <c:v>7</c:v>
                      </c:pt>
                      <c:pt idx="15">
                        <c:v>16.11</c:v>
                      </c:pt>
                      <c:pt idx="16">
                        <c:v>56.5</c:v>
                      </c:pt>
                      <c:pt idx="17">
                        <c:v>120.5</c:v>
                      </c:pt>
                      <c:pt idx="18">
                        <c:v>130</c:v>
                      </c:pt>
                      <c:pt idx="19">
                        <c:v>145</c:v>
                      </c:pt>
                      <c:pt idx="20">
                        <c:v>150</c:v>
                      </c:pt>
                      <c:pt idx="21">
                        <c:v>133.1</c:v>
                      </c:pt>
                      <c:pt idx="22">
                        <c:v>134.97</c:v>
                      </c:pt>
                      <c:pt idx="23">
                        <c:v>98.63</c:v>
                      </c:pt>
                    </c:numCache>
                  </c:numRef>
                </c:val>
                <c:smooth val="0"/>
                <c:extLst>
                  <c:ext xmlns:c16="http://schemas.microsoft.com/office/drawing/2014/chart" uri="{C3380CC4-5D6E-409C-BE32-E72D297353CC}">
                    <c16:uniqueId val="{00000001-94F8-449B-A548-5EACA1EDBA8E}"/>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'IDM Result for_ 2023-09-03'!$D$1</c15:sqref>
                        </c15:formulaRef>
                      </c:ext>
                    </c:extLst>
                    <c:strCache>
                      <c:ptCount val="1"/>
                      <c:pt idx="0">
                        <c:v>Min Price (EUR/MWh)</c:v>
                      </c:pt>
                    </c:strCache>
                  </c:strRef>
                </c:tx>
                <c:spPr>
                  <a:ln w="28575" cap="rnd">
                    <a:solidFill>
                      <a:schemeClr val="accent3"/>
                    </a:solidFill>
                    <a:round/>
                  </a:ln>
                  <a:effectLst/>
                </c:spPr>
                <c:marker>
                  <c:symbol val="none"/>
                </c:marker>
                <c:cat>
                  <c:strRef>
                    <c:extLst xmlns:c15="http://schemas.microsoft.com/office/drawing/2012/chart">
                      <c:ext xmlns:c15="http://schemas.microsoft.com/office/drawing/2012/chart" uri="{02D57815-91ED-43cb-92C2-25804820EDAC}">
                        <c15:formulaRef>
                          <c15:sqref>'IDM Result for_ 2023-09-03'!$A$2:$A$25</c15:sqref>
                        </c15:formulaRef>
                      </c:ext>
                    </c:extLst>
                    <c:strCache>
                      <c:ptCount val="24"/>
                      <c:pt idx="0">
                        <c:v>PH-230903-01</c:v>
                      </c:pt>
                      <c:pt idx="1">
                        <c:v>PH-230903-02</c:v>
                      </c:pt>
                      <c:pt idx="2">
                        <c:v>PH-230903-03</c:v>
                      </c:pt>
                      <c:pt idx="3">
                        <c:v>PH-230903-04</c:v>
                      </c:pt>
                      <c:pt idx="4">
                        <c:v>PH-230903-05</c:v>
                      </c:pt>
                      <c:pt idx="5">
                        <c:v>PH-230903-06</c:v>
                      </c:pt>
                      <c:pt idx="6">
                        <c:v>PH-230903-07</c:v>
                      </c:pt>
                      <c:pt idx="7">
                        <c:v>PH-230903-08</c:v>
                      </c:pt>
                      <c:pt idx="8">
                        <c:v>PH-230903-09</c:v>
                      </c:pt>
                      <c:pt idx="9">
                        <c:v>PH-230903-10</c:v>
                      </c:pt>
                      <c:pt idx="10">
                        <c:v>PH-230903-11</c:v>
                      </c:pt>
                      <c:pt idx="11">
                        <c:v>PH-230903-12</c:v>
                      </c:pt>
                      <c:pt idx="12">
                        <c:v>PH-230903-13</c:v>
                      </c:pt>
                      <c:pt idx="13">
                        <c:v>PH-230903-14</c:v>
                      </c:pt>
                      <c:pt idx="14">
                        <c:v>PH-230903-15</c:v>
                      </c:pt>
                      <c:pt idx="15">
                        <c:v>PH-230903-16</c:v>
                      </c:pt>
                      <c:pt idx="16">
                        <c:v>PH-230903-17</c:v>
                      </c:pt>
                      <c:pt idx="17">
                        <c:v>PH-230903-18</c:v>
                      </c:pt>
                      <c:pt idx="18">
                        <c:v>PH-230903-19</c:v>
                      </c:pt>
                      <c:pt idx="19">
                        <c:v>PH-230903-20</c:v>
                      </c:pt>
                      <c:pt idx="20">
                        <c:v>PH-230903-21</c:v>
                      </c:pt>
                      <c:pt idx="21">
                        <c:v>PH-230903-22</c:v>
                      </c:pt>
                      <c:pt idx="22">
                        <c:v>PH-230903-23</c:v>
                      </c:pt>
                      <c:pt idx="23">
                        <c:v>PH-230903-24</c:v>
                      </c:pt>
                    </c:strCache>
                  </c:strRef>
                </c:cat>
                <c:val>
                  <c:numRef>
                    <c:extLst xmlns:c15="http://schemas.microsoft.com/office/drawing/2012/chart">
                      <c:ext xmlns:c15="http://schemas.microsoft.com/office/drawing/2012/chart" uri="{02D57815-91ED-43cb-92C2-25804820EDAC}">
                        <c15:formulaRef>
                          <c15:sqref>'IDM Result for_ 2023-09-03'!$D$2:$D$25</c15:sqref>
                        </c15:formulaRef>
                      </c:ext>
                    </c:extLst>
                    <c:numCache>
                      <c:formatCode>General</c:formatCode>
                      <c:ptCount val="24"/>
                      <c:pt idx="0">
                        <c:v>95</c:v>
                      </c:pt>
                      <c:pt idx="1">
                        <c:v>85</c:v>
                      </c:pt>
                      <c:pt idx="2">
                        <c:v>80</c:v>
                      </c:pt>
                      <c:pt idx="3">
                        <c:v>84.39</c:v>
                      </c:pt>
                      <c:pt idx="4">
                        <c:v>78.25</c:v>
                      </c:pt>
                      <c:pt idx="5">
                        <c:v>80.52</c:v>
                      </c:pt>
                      <c:pt idx="6">
                        <c:v>67.010000000000005</c:v>
                      </c:pt>
                      <c:pt idx="7">
                        <c:v>69</c:v>
                      </c:pt>
                      <c:pt idx="8">
                        <c:v>49.34</c:v>
                      </c:pt>
                      <c:pt idx="9">
                        <c:v>53.32</c:v>
                      </c:pt>
                      <c:pt idx="10">
                        <c:v>25.18</c:v>
                      </c:pt>
                      <c:pt idx="11">
                        <c:v>15</c:v>
                      </c:pt>
                      <c:pt idx="12">
                        <c:v>0.15</c:v>
                      </c:pt>
                      <c:pt idx="13">
                        <c:v>-9.3000000000000007</c:v>
                      </c:pt>
                      <c:pt idx="14">
                        <c:v>-18</c:v>
                      </c:pt>
                      <c:pt idx="15">
                        <c:v>-9.48</c:v>
                      </c:pt>
                      <c:pt idx="16">
                        <c:v>30</c:v>
                      </c:pt>
                      <c:pt idx="17">
                        <c:v>79.680000000000007</c:v>
                      </c:pt>
                      <c:pt idx="18">
                        <c:v>96.61</c:v>
                      </c:pt>
                      <c:pt idx="19">
                        <c:v>88.32</c:v>
                      </c:pt>
                      <c:pt idx="20">
                        <c:v>117.05</c:v>
                      </c:pt>
                      <c:pt idx="21">
                        <c:v>102.25</c:v>
                      </c:pt>
                      <c:pt idx="22">
                        <c:v>98.51</c:v>
                      </c:pt>
                      <c:pt idx="23">
                        <c:v>79.5</c:v>
                      </c:pt>
                    </c:numCache>
                  </c:numRef>
                </c:val>
                <c:smooth val="0"/>
                <c:extLst>
                  <c:ext xmlns:c16="http://schemas.microsoft.com/office/drawing/2014/chart" uri="{C3380CC4-5D6E-409C-BE32-E72D297353CC}">
                    <c16:uniqueId val="{00000002-94F8-449B-A548-5EACA1EDBA8E}"/>
                  </c:ext>
                </c:extLst>
              </c15:ser>
            </c15:filteredLineSeries>
          </c:ext>
        </c:extLst>
      </c:lineChart>
      <c:catAx>
        <c:axId val="14783667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3846591"/>
        <c:crosses val="autoZero"/>
        <c:auto val="1"/>
        <c:lblAlgn val="ctr"/>
        <c:lblOffset val="100"/>
        <c:noMultiLvlLbl val="0"/>
      </c:catAx>
      <c:valAx>
        <c:axId val="146384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8366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4" name="Google Shape;84;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4" name="Google Shape;94;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3" name="Google Shape;113;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0" name="Google Shape;130;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1" name="Google Shape;141;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2" name="Google Shape;142;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4" name="Google Shape;154;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1" name="Google Shape;161;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4" name="Google Shape;184;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822950" y="6949425"/>
            <a:ext cx="6583675" cy="65836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notes"/>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ина с надпис" type="picTx">
  <p:cSld name="PICTURE_WITH_CAPTION_TEXT">
    <p:spTree>
      <p:nvGrpSpPr>
        <p:cNvPr id="62" name="Shape 62"/>
        <p:cNvGrpSpPr/>
        <p:nvPr/>
      </p:nvGrpSpPr>
      <p:grpSpPr>
        <a:xfrm>
          <a:off x="0" y="0"/>
          <a:ext cx="0" cy="0"/>
          <a:chOff x="0" y="0"/>
          <a:chExt cx="0" cy="0"/>
        </a:xfrm>
      </p:grpSpPr>
      <p:sp>
        <p:nvSpPr>
          <p:cNvPr id="63" name="Google Shape;63;p20"/>
          <p:cNvSpPr txBox="1"/>
          <p:nvPr>
            <p:ph type="title"/>
          </p:nvPr>
        </p:nvSpPr>
        <p:spPr>
          <a:xfrm>
            <a:off x="1007746" y="548640"/>
            <a:ext cx="4718684" cy="19202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840"/>
              <a:buFont typeface="Calibri"/>
              <a:buNone/>
              <a:defRPr sz="38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0"/>
          <p:cNvSpPr/>
          <p:nvPr>
            <p:ph idx="2" type="pic"/>
          </p:nvPr>
        </p:nvSpPr>
        <p:spPr>
          <a:xfrm>
            <a:off x="6219826" y="1184911"/>
            <a:ext cx="7406640" cy="5848350"/>
          </a:xfrm>
          <a:prstGeom prst="rect">
            <a:avLst/>
          </a:prstGeom>
          <a:noFill/>
          <a:ln>
            <a:noFill/>
          </a:ln>
        </p:spPr>
      </p:sp>
      <p:sp>
        <p:nvSpPr>
          <p:cNvPr id="65" name="Google Shape;65;p20"/>
          <p:cNvSpPr txBox="1"/>
          <p:nvPr>
            <p:ph idx="1" type="body"/>
          </p:nvPr>
        </p:nvSpPr>
        <p:spPr>
          <a:xfrm>
            <a:off x="1007746" y="2468880"/>
            <a:ext cx="4718684" cy="45739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1920"/>
              <a:buNone/>
              <a:defRPr sz="1920"/>
            </a:lvl1pPr>
            <a:lvl2pPr indent="-228600" lvl="1" marL="914400" algn="l">
              <a:lnSpc>
                <a:spcPct val="90000"/>
              </a:lnSpc>
              <a:spcBef>
                <a:spcPts val="600"/>
              </a:spcBef>
              <a:spcAft>
                <a:spcPts val="0"/>
              </a:spcAft>
              <a:buClr>
                <a:schemeClr val="dk1"/>
              </a:buClr>
              <a:buSzPts val="1680"/>
              <a:buNone/>
              <a:defRPr sz="1679"/>
            </a:lvl2pPr>
            <a:lvl3pPr indent="-228600" lvl="2" marL="1371600" algn="l">
              <a:lnSpc>
                <a:spcPct val="90000"/>
              </a:lnSpc>
              <a:spcBef>
                <a:spcPts val="600"/>
              </a:spcBef>
              <a:spcAft>
                <a:spcPts val="0"/>
              </a:spcAft>
              <a:buClr>
                <a:schemeClr val="dk1"/>
              </a:buClr>
              <a:buSzPts val="1440"/>
              <a:buNone/>
              <a:defRPr sz="1440"/>
            </a:lvl3pPr>
            <a:lvl4pPr indent="-228600" lvl="3" marL="1828800" algn="l">
              <a:lnSpc>
                <a:spcPct val="90000"/>
              </a:lnSpc>
              <a:spcBef>
                <a:spcPts val="600"/>
              </a:spcBef>
              <a:spcAft>
                <a:spcPts val="0"/>
              </a:spcAft>
              <a:buClr>
                <a:schemeClr val="dk1"/>
              </a:buClr>
              <a:buSzPts val="1200"/>
              <a:buNone/>
              <a:defRPr sz="1200"/>
            </a:lvl4pPr>
            <a:lvl5pPr indent="-228600" lvl="4" marL="2286000" algn="l">
              <a:lnSpc>
                <a:spcPct val="90000"/>
              </a:lnSpc>
              <a:spcBef>
                <a:spcPts val="600"/>
              </a:spcBef>
              <a:spcAft>
                <a:spcPts val="0"/>
              </a:spcAft>
              <a:buClr>
                <a:schemeClr val="dk1"/>
              </a:buClr>
              <a:buSzPts val="1200"/>
              <a:buNone/>
              <a:defRPr sz="1200"/>
            </a:lvl5pPr>
            <a:lvl6pPr indent="-228600" lvl="5" marL="2743200" algn="l">
              <a:lnSpc>
                <a:spcPct val="90000"/>
              </a:lnSpc>
              <a:spcBef>
                <a:spcPts val="600"/>
              </a:spcBef>
              <a:spcAft>
                <a:spcPts val="0"/>
              </a:spcAft>
              <a:buClr>
                <a:schemeClr val="dk1"/>
              </a:buClr>
              <a:buSzPts val="1200"/>
              <a:buNone/>
              <a:defRPr sz="1200"/>
            </a:lvl6pPr>
            <a:lvl7pPr indent="-228600" lvl="6" marL="3200400" algn="l">
              <a:lnSpc>
                <a:spcPct val="90000"/>
              </a:lnSpc>
              <a:spcBef>
                <a:spcPts val="600"/>
              </a:spcBef>
              <a:spcAft>
                <a:spcPts val="0"/>
              </a:spcAft>
              <a:buClr>
                <a:schemeClr val="dk1"/>
              </a:buClr>
              <a:buSzPts val="1200"/>
              <a:buNone/>
              <a:defRPr sz="1200"/>
            </a:lvl7pPr>
            <a:lvl8pPr indent="-228600" lvl="7" marL="3657600" algn="l">
              <a:lnSpc>
                <a:spcPct val="90000"/>
              </a:lnSpc>
              <a:spcBef>
                <a:spcPts val="600"/>
              </a:spcBef>
              <a:spcAft>
                <a:spcPts val="0"/>
              </a:spcAft>
              <a:buClr>
                <a:schemeClr val="dk1"/>
              </a:buClr>
              <a:buSzPts val="1200"/>
              <a:buNone/>
              <a:defRPr sz="1200"/>
            </a:lvl8pPr>
            <a:lvl9pPr indent="-228600" lvl="8" marL="4114800" algn="l">
              <a:lnSpc>
                <a:spcPct val="90000"/>
              </a:lnSpc>
              <a:spcBef>
                <a:spcPts val="600"/>
              </a:spcBef>
              <a:spcAft>
                <a:spcPts val="0"/>
              </a:spcAft>
              <a:buClr>
                <a:schemeClr val="dk1"/>
              </a:buClr>
              <a:buSzPts val="1200"/>
              <a:buNone/>
              <a:defRPr sz="1200"/>
            </a:lvl9pPr>
          </a:lstStyle>
          <a:p/>
        </p:txBody>
      </p:sp>
      <p:sp>
        <p:nvSpPr>
          <p:cNvPr id="66" name="Google Shape;66;p20"/>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лавие и вертикален текст" type="vertTx">
  <p:cSld name="VERTICAL_TEXT">
    <p:spTree>
      <p:nvGrpSpPr>
        <p:cNvPr id="69" name="Shape 69"/>
        <p:cNvGrpSpPr/>
        <p:nvPr/>
      </p:nvGrpSpPr>
      <p:grpSpPr>
        <a:xfrm>
          <a:off x="0" y="0"/>
          <a:ext cx="0" cy="0"/>
          <a:chOff x="0" y="0"/>
          <a:chExt cx="0" cy="0"/>
        </a:xfrm>
      </p:grpSpPr>
      <p:sp>
        <p:nvSpPr>
          <p:cNvPr id="70" name="Google Shape;70;p21"/>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1"/>
          <p:cNvSpPr txBox="1"/>
          <p:nvPr>
            <p:ph idx="1" type="body"/>
          </p:nvPr>
        </p:nvSpPr>
        <p:spPr>
          <a:xfrm rot="5400000">
            <a:off x="4704397" y="-1507807"/>
            <a:ext cx="5221606" cy="126187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72" name="Google Shape;72;p21"/>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но заглавие и текст" type="vertTitleAndTx">
  <p:cSld name="VERTICAL_TITLE_AND_VERTICAL_TEXT">
    <p:spTree>
      <p:nvGrpSpPr>
        <p:cNvPr id="75" name="Shape 75"/>
        <p:cNvGrpSpPr/>
        <p:nvPr/>
      </p:nvGrpSpPr>
      <p:grpSpPr>
        <a:xfrm>
          <a:off x="0" y="0"/>
          <a:ext cx="0" cy="0"/>
          <a:chOff x="0" y="0"/>
          <a:chExt cx="0" cy="0"/>
        </a:xfrm>
      </p:grpSpPr>
      <p:sp>
        <p:nvSpPr>
          <p:cNvPr id="76" name="Google Shape;76;p22"/>
          <p:cNvSpPr txBox="1"/>
          <p:nvPr>
            <p:ph type="title"/>
          </p:nvPr>
        </p:nvSpPr>
        <p:spPr>
          <a:xfrm rot="5400000">
            <a:off x="8560117" y="2347913"/>
            <a:ext cx="6974206" cy="31546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2"/>
          <p:cNvSpPr txBox="1"/>
          <p:nvPr>
            <p:ph idx="1" type="body"/>
          </p:nvPr>
        </p:nvSpPr>
        <p:spPr>
          <a:xfrm rot="5400000">
            <a:off x="2159317" y="-715327"/>
            <a:ext cx="6974206" cy="9281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78" name="Google Shape;78;p22"/>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лавен слайд" type="title">
  <p:cSld name="TITLE">
    <p:spTree>
      <p:nvGrpSpPr>
        <p:cNvPr id="12" name="Shape 12"/>
        <p:cNvGrpSpPr/>
        <p:nvPr/>
      </p:nvGrpSpPr>
      <p:grpSpPr>
        <a:xfrm>
          <a:off x="0" y="0"/>
          <a:ext cx="0" cy="0"/>
          <a:chOff x="0" y="0"/>
          <a:chExt cx="0" cy="0"/>
        </a:xfrm>
      </p:grpSpPr>
      <p:sp>
        <p:nvSpPr>
          <p:cNvPr id="13" name="Google Shape;13;p12"/>
          <p:cNvSpPr txBox="1"/>
          <p:nvPr>
            <p:ph type="ctrTitle"/>
          </p:nvPr>
        </p:nvSpPr>
        <p:spPr>
          <a:xfrm>
            <a:off x="1828800" y="1346836"/>
            <a:ext cx="10972800" cy="286512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7200"/>
              <a:buFont typeface="Calibri"/>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2"/>
          <p:cNvSpPr txBox="1"/>
          <p:nvPr>
            <p:ph idx="1" type="subTitle"/>
          </p:nvPr>
        </p:nvSpPr>
        <p:spPr>
          <a:xfrm>
            <a:off x="1828800" y="4322446"/>
            <a:ext cx="10972800" cy="198691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200"/>
              </a:spcBef>
              <a:spcAft>
                <a:spcPts val="0"/>
              </a:spcAft>
              <a:buClr>
                <a:schemeClr val="dk1"/>
              </a:buClr>
              <a:buSzPts val="2880"/>
              <a:buNone/>
              <a:defRPr sz="2880"/>
            </a:lvl1pPr>
            <a:lvl2pPr lvl="1" algn="ctr">
              <a:lnSpc>
                <a:spcPct val="90000"/>
              </a:lnSpc>
              <a:spcBef>
                <a:spcPts val="600"/>
              </a:spcBef>
              <a:spcAft>
                <a:spcPts val="0"/>
              </a:spcAft>
              <a:buClr>
                <a:schemeClr val="dk1"/>
              </a:buClr>
              <a:buSzPts val="2400"/>
              <a:buNone/>
              <a:defRPr sz="2400"/>
            </a:lvl2pPr>
            <a:lvl3pPr lvl="2" algn="ctr">
              <a:lnSpc>
                <a:spcPct val="90000"/>
              </a:lnSpc>
              <a:spcBef>
                <a:spcPts val="600"/>
              </a:spcBef>
              <a:spcAft>
                <a:spcPts val="0"/>
              </a:spcAft>
              <a:buClr>
                <a:schemeClr val="dk1"/>
              </a:buClr>
              <a:buSzPts val="2160"/>
              <a:buNone/>
              <a:defRPr sz="2160"/>
            </a:lvl3pPr>
            <a:lvl4pPr lvl="3" algn="ctr">
              <a:lnSpc>
                <a:spcPct val="90000"/>
              </a:lnSpc>
              <a:spcBef>
                <a:spcPts val="600"/>
              </a:spcBef>
              <a:spcAft>
                <a:spcPts val="0"/>
              </a:spcAft>
              <a:buClr>
                <a:schemeClr val="dk1"/>
              </a:buClr>
              <a:buSzPts val="1920"/>
              <a:buNone/>
              <a:defRPr sz="1920"/>
            </a:lvl4pPr>
            <a:lvl5pPr lvl="4" algn="ctr">
              <a:lnSpc>
                <a:spcPct val="90000"/>
              </a:lnSpc>
              <a:spcBef>
                <a:spcPts val="600"/>
              </a:spcBef>
              <a:spcAft>
                <a:spcPts val="0"/>
              </a:spcAft>
              <a:buClr>
                <a:schemeClr val="dk1"/>
              </a:buClr>
              <a:buSzPts val="1920"/>
              <a:buNone/>
              <a:defRPr sz="1920"/>
            </a:lvl5pPr>
            <a:lvl6pPr lvl="5" algn="ctr">
              <a:lnSpc>
                <a:spcPct val="90000"/>
              </a:lnSpc>
              <a:spcBef>
                <a:spcPts val="600"/>
              </a:spcBef>
              <a:spcAft>
                <a:spcPts val="0"/>
              </a:spcAft>
              <a:buClr>
                <a:schemeClr val="dk1"/>
              </a:buClr>
              <a:buSzPts val="1920"/>
              <a:buNone/>
              <a:defRPr sz="1920"/>
            </a:lvl6pPr>
            <a:lvl7pPr lvl="6" algn="ctr">
              <a:lnSpc>
                <a:spcPct val="90000"/>
              </a:lnSpc>
              <a:spcBef>
                <a:spcPts val="600"/>
              </a:spcBef>
              <a:spcAft>
                <a:spcPts val="0"/>
              </a:spcAft>
              <a:buClr>
                <a:schemeClr val="dk1"/>
              </a:buClr>
              <a:buSzPts val="1920"/>
              <a:buNone/>
              <a:defRPr sz="1920"/>
            </a:lvl7pPr>
            <a:lvl8pPr lvl="7" algn="ctr">
              <a:lnSpc>
                <a:spcPct val="90000"/>
              </a:lnSpc>
              <a:spcBef>
                <a:spcPts val="600"/>
              </a:spcBef>
              <a:spcAft>
                <a:spcPts val="0"/>
              </a:spcAft>
              <a:buClr>
                <a:schemeClr val="dk1"/>
              </a:buClr>
              <a:buSzPts val="1920"/>
              <a:buNone/>
              <a:defRPr sz="1920"/>
            </a:lvl8pPr>
            <a:lvl9pPr lvl="8" algn="ctr">
              <a:lnSpc>
                <a:spcPct val="90000"/>
              </a:lnSpc>
              <a:spcBef>
                <a:spcPts val="600"/>
              </a:spcBef>
              <a:spcAft>
                <a:spcPts val="0"/>
              </a:spcAft>
              <a:buClr>
                <a:schemeClr val="dk1"/>
              </a:buClr>
              <a:buSzPts val="1920"/>
              <a:buNone/>
              <a:defRPr sz="1920"/>
            </a:lvl9pPr>
          </a:lstStyle>
          <a:p/>
        </p:txBody>
      </p:sp>
      <p:sp>
        <p:nvSpPr>
          <p:cNvPr id="15" name="Google Shape;15;p12"/>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лавие и съдържание" type="obj">
  <p:cSld name="OBJECT">
    <p:spTree>
      <p:nvGrpSpPr>
        <p:cNvPr id="18" name="Shape 18"/>
        <p:cNvGrpSpPr/>
        <p:nvPr/>
      </p:nvGrpSpPr>
      <p:grpSpPr>
        <a:xfrm>
          <a:off x="0" y="0"/>
          <a:ext cx="0" cy="0"/>
          <a:chOff x="0" y="0"/>
          <a:chExt cx="0" cy="0"/>
        </a:xfrm>
      </p:grpSpPr>
      <p:sp>
        <p:nvSpPr>
          <p:cNvPr id="19" name="Google Shape;19;p13"/>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 type="body"/>
          </p:nvPr>
        </p:nvSpPr>
        <p:spPr>
          <a:xfrm>
            <a:off x="1005840" y="2190750"/>
            <a:ext cx="12618720" cy="52216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21" name="Google Shape;21;p13"/>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лавка разд." type="secHead">
  <p:cSld name="SECTION_HEADER">
    <p:spTree>
      <p:nvGrpSpPr>
        <p:cNvPr id="24" name="Shape 24"/>
        <p:cNvGrpSpPr/>
        <p:nvPr/>
      </p:nvGrpSpPr>
      <p:grpSpPr>
        <a:xfrm>
          <a:off x="0" y="0"/>
          <a:ext cx="0" cy="0"/>
          <a:chOff x="0" y="0"/>
          <a:chExt cx="0" cy="0"/>
        </a:xfrm>
      </p:grpSpPr>
      <p:sp>
        <p:nvSpPr>
          <p:cNvPr id="25" name="Google Shape;25;p14"/>
          <p:cNvSpPr txBox="1"/>
          <p:nvPr>
            <p:ph type="title"/>
          </p:nvPr>
        </p:nvSpPr>
        <p:spPr>
          <a:xfrm>
            <a:off x="998220" y="2051686"/>
            <a:ext cx="12618720" cy="34232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200"/>
              <a:buFont typeface="Calibri"/>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4"/>
          <p:cNvSpPr txBox="1"/>
          <p:nvPr>
            <p:ph idx="1" type="body"/>
          </p:nvPr>
        </p:nvSpPr>
        <p:spPr>
          <a:xfrm>
            <a:off x="998220" y="5507356"/>
            <a:ext cx="12618720" cy="18002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rgbClr val="888888"/>
              </a:buClr>
              <a:buSzPts val="2880"/>
              <a:buNone/>
              <a:defRPr sz="2880">
                <a:solidFill>
                  <a:srgbClr val="888888"/>
                </a:solidFill>
              </a:defRPr>
            </a:lvl1pPr>
            <a:lvl2pPr indent="-228600" lvl="1" marL="914400" algn="l">
              <a:lnSpc>
                <a:spcPct val="90000"/>
              </a:lnSpc>
              <a:spcBef>
                <a:spcPts val="600"/>
              </a:spcBef>
              <a:spcAft>
                <a:spcPts val="0"/>
              </a:spcAft>
              <a:buClr>
                <a:srgbClr val="888888"/>
              </a:buClr>
              <a:buSzPts val="2400"/>
              <a:buNone/>
              <a:defRPr sz="2400">
                <a:solidFill>
                  <a:srgbClr val="888888"/>
                </a:solidFill>
              </a:defRPr>
            </a:lvl2pPr>
            <a:lvl3pPr indent="-228600" lvl="2" marL="1371600" algn="l">
              <a:lnSpc>
                <a:spcPct val="90000"/>
              </a:lnSpc>
              <a:spcBef>
                <a:spcPts val="600"/>
              </a:spcBef>
              <a:spcAft>
                <a:spcPts val="0"/>
              </a:spcAft>
              <a:buClr>
                <a:srgbClr val="888888"/>
              </a:buClr>
              <a:buSzPts val="2160"/>
              <a:buNone/>
              <a:defRPr sz="2160">
                <a:solidFill>
                  <a:srgbClr val="888888"/>
                </a:solidFill>
              </a:defRPr>
            </a:lvl3pPr>
            <a:lvl4pPr indent="-228600" lvl="3" marL="1828800" algn="l">
              <a:lnSpc>
                <a:spcPct val="90000"/>
              </a:lnSpc>
              <a:spcBef>
                <a:spcPts val="600"/>
              </a:spcBef>
              <a:spcAft>
                <a:spcPts val="0"/>
              </a:spcAft>
              <a:buClr>
                <a:srgbClr val="888888"/>
              </a:buClr>
              <a:buSzPts val="1920"/>
              <a:buNone/>
              <a:defRPr sz="1920">
                <a:solidFill>
                  <a:srgbClr val="888888"/>
                </a:solidFill>
              </a:defRPr>
            </a:lvl4pPr>
            <a:lvl5pPr indent="-228600" lvl="4" marL="2286000" algn="l">
              <a:lnSpc>
                <a:spcPct val="90000"/>
              </a:lnSpc>
              <a:spcBef>
                <a:spcPts val="600"/>
              </a:spcBef>
              <a:spcAft>
                <a:spcPts val="0"/>
              </a:spcAft>
              <a:buClr>
                <a:srgbClr val="888888"/>
              </a:buClr>
              <a:buSzPts val="1920"/>
              <a:buNone/>
              <a:defRPr sz="1920">
                <a:solidFill>
                  <a:srgbClr val="888888"/>
                </a:solidFill>
              </a:defRPr>
            </a:lvl5pPr>
            <a:lvl6pPr indent="-228600" lvl="5" marL="2743200" algn="l">
              <a:lnSpc>
                <a:spcPct val="90000"/>
              </a:lnSpc>
              <a:spcBef>
                <a:spcPts val="600"/>
              </a:spcBef>
              <a:spcAft>
                <a:spcPts val="0"/>
              </a:spcAft>
              <a:buClr>
                <a:srgbClr val="888888"/>
              </a:buClr>
              <a:buSzPts val="1920"/>
              <a:buNone/>
              <a:defRPr sz="1920">
                <a:solidFill>
                  <a:srgbClr val="888888"/>
                </a:solidFill>
              </a:defRPr>
            </a:lvl6pPr>
            <a:lvl7pPr indent="-228600" lvl="6" marL="3200400" algn="l">
              <a:lnSpc>
                <a:spcPct val="90000"/>
              </a:lnSpc>
              <a:spcBef>
                <a:spcPts val="600"/>
              </a:spcBef>
              <a:spcAft>
                <a:spcPts val="0"/>
              </a:spcAft>
              <a:buClr>
                <a:srgbClr val="888888"/>
              </a:buClr>
              <a:buSzPts val="1920"/>
              <a:buNone/>
              <a:defRPr sz="1920">
                <a:solidFill>
                  <a:srgbClr val="888888"/>
                </a:solidFill>
              </a:defRPr>
            </a:lvl7pPr>
            <a:lvl8pPr indent="-228600" lvl="7" marL="3657600" algn="l">
              <a:lnSpc>
                <a:spcPct val="90000"/>
              </a:lnSpc>
              <a:spcBef>
                <a:spcPts val="600"/>
              </a:spcBef>
              <a:spcAft>
                <a:spcPts val="0"/>
              </a:spcAft>
              <a:buClr>
                <a:srgbClr val="888888"/>
              </a:buClr>
              <a:buSzPts val="1920"/>
              <a:buNone/>
              <a:defRPr sz="1920">
                <a:solidFill>
                  <a:srgbClr val="888888"/>
                </a:solidFill>
              </a:defRPr>
            </a:lvl8pPr>
            <a:lvl9pPr indent="-228600" lvl="8" marL="4114800" algn="l">
              <a:lnSpc>
                <a:spcPct val="90000"/>
              </a:lnSpc>
              <a:spcBef>
                <a:spcPts val="600"/>
              </a:spcBef>
              <a:spcAft>
                <a:spcPts val="0"/>
              </a:spcAft>
              <a:buClr>
                <a:srgbClr val="888888"/>
              </a:buClr>
              <a:buSzPts val="1920"/>
              <a:buNone/>
              <a:defRPr sz="1920">
                <a:solidFill>
                  <a:srgbClr val="888888"/>
                </a:solidFill>
              </a:defRPr>
            </a:lvl9pPr>
          </a:lstStyle>
          <a:p/>
        </p:txBody>
      </p:sp>
      <p:sp>
        <p:nvSpPr>
          <p:cNvPr id="27" name="Google Shape;27;p14"/>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е съдържания" type="twoObj">
  <p:cSld name="TWO_OBJECTS">
    <p:spTree>
      <p:nvGrpSpPr>
        <p:cNvPr id="30" name="Shape 30"/>
        <p:cNvGrpSpPr/>
        <p:nvPr/>
      </p:nvGrpSpPr>
      <p:grpSpPr>
        <a:xfrm>
          <a:off x="0" y="0"/>
          <a:ext cx="0" cy="0"/>
          <a:chOff x="0" y="0"/>
          <a:chExt cx="0" cy="0"/>
        </a:xfrm>
      </p:grpSpPr>
      <p:sp>
        <p:nvSpPr>
          <p:cNvPr id="31" name="Google Shape;31;p15"/>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5"/>
          <p:cNvSpPr txBox="1"/>
          <p:nvPr>
            <p:ph idx="1" type="body"/>
          </p:nvPr>
        </p:nvSpPr>
        <p:spPr>
          <a:xfrm>
            <a:off x="1005840" y="2190750"/>
            <a:ext cx="6217920" cy="52216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3" name="Google Shape;33;p15"/>
          <p:cNvSpPr txBox="1"/>
          <p:nvPr>
            <p:ph idx="2" type="body"/>
          </p:nvPr>
        </p:nvSpPr>
        <p:spPr>
          <a:xfrm>
            <a:off x="7406640" y="2190750"/>
            <a:ext cx="6217920" cy="52216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34" name="Google Shape;34;p15"/>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7" name="Shape 37"/>
        <p:cNvGrpSpPr/>
        <p:nvPr/>
      </p:nvGrpSpPr>
      <p:grpSpPr>
        <a:xfrm>
          <a:off x="0" y="0"/>
          <a:ext cx="0" cy="0"/>
          <a:chOff x="0" y="0"/>
          <a:chExt cx="0" cy="0"/>
        </a:xfrm>
      </p:grpSpPr>
      <p:sp>
        <p:nvSpPr>
          <p:cNvPr id="38" name="Google Shape;38;p16"/>
          <p:cNvSpPr txBox="1"/>
          <p:nvPr>
            <p:ph type="title"/>
          </p:nvPr>
        </p:nvSpPr>
        <p:spPr>
          <a:xfrm>
            <a:off x="1007746"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idx="1" type="body"/>
          </p:nvPr>
        </p:nvSpPr>
        <p:spPr>
          <a:xfrm>
            <a:off x="1007746" y="2017396"/>
            <a:ext cx="6189344" cy="98869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2880"/>
              <a:buNone/>
              <a:defRPr b="1" sz="2880"/>
            </a:lvl1pPr>
            <a:lvl2pPr indent="-228600" lvl="1" marL="914400" algn="l">
              <a:lnSpc>
                <a:spcPct val="90000"/>
              </a:lnSpc>
              <a:spcBef>
                <a:spcPts val="600"/>
              </a:spcBef>
              <a:spcAft>
                <a:spcPts val="0"/>
              </a:spcAft>
              <a:buClr>
                <a:schemeClr val="dk1"/>
              </a:buClr>
              <a:buSzPts val="2400"/>
              <a:buNone/>
              <a:defRPr b="1" sz="2400"/>
            </a:lvl2pPr>
            <a:lvl3pPr indent="-228600" lvl="2" marL="1371600" algn="l">
              <a:lnSpc>
                <a:spcPct val="90000"/>
              </a:lnSpc>
              <a:spcBef>
                <a:spcPts val="600"/>
              </a:spcBef>
              <a:spcAft>
                <a:spcPts val="0"/>
              </a:spcAft>
              <a:buClr>
                <a:schemeClr val="dk1"/>
              </a:buClr>
              <a:buSzPts val="2160"/>
              <a:buNone/>
              <a:defRPr b="1" sz="2160"/>
            </a:lvl3pPr>
            <a:lvl4pPr indent="-228600" lvl="3" marL="1828800" algn="l">
              <a:lnSpc>
                <a:spcPct val="90000"/>
              </a:lnSpc>
              <a:spcBef>
                <a:spcPts val="600"/>
              </a:spcBef>
              <a:spcAft>
                <a:spcPts val="0"/>
              </a:spcAft>
              <a:buClr>
                <a:schemeClr val="dk1"/>
              </a:buClr>
              <a:buSzPts val="1920"/>
              <a:buNone/>
              <a:defRPr b="1" sz="1920"/>
            </a:lvl4pPr>
            <a:lvl5pPr indent="-228600" lvl="4" marL="2286000" algn="l">
              <a:lnSpc>
                <a:spcPct val="90000"/>
              </a:lnSpc>
              <a:spcBef>
                <a:spcPts val="600"/>
              </a:spcBef>
              <a:spcAft>
                <a:spcPts val="0"/>
              </a:spcAft>
              <a:buClr>
                <a:schemeClr val="dk1"/>
              </a:buClr>
              <a:buSzPts val="1920"/>
              <a:buNone/>
              <a:defRPr b="1" sz="1920"/>
            </a:lvl5pPr>
            <a:lvl6pPr indent="-228600" lvl="5" marL="2743200" algn="l">
              <a:lnSpc>
                <a:spcPct val="90000"/>
              </a:lnSpc>
              <a:spcBef>
                <a:spcPts val="600"/>
              </a:spcBef>
              <a:spcAft>
                <a:spcPts val="0"/>
              </a:spcAft>
              <a:buClr>
                <a:schemeClr val="dk1"/>
              </a:buClr>
              <a:buSzPts val="1920"/>
              <a:buNone/>
              <a:defRPr b="1" sz="1920"/>
            </a:lvl6pPr>
            <a:lvl7pPr indent="-228600" lvl="6" marL="3200400" algn="l">
              <a:lnSpc>
                <a:spcPct val="90000"/>
              </a:lnSpc>
              <a:spcBef>
                <a:spcPts val="600"/>
              </a:spcBef>
              <a:spcAft>
                <a:spcPts val="0"/>
              </a:spcAft>
              <a:buClr>
                <a:schemeClr val="dk1"/>
              </a:buClr>
              <a:buSzPts val="1920"/>
              <a:buNone/>
              <a:defRPr b="1" sz="1920"/>
            </a:lvl7pPr>
            <a:lvl8pPr indent="-228600" lvl="7" marL="3657600" algn="l">
              <a:lnSpc>
                <a:spcPct val="90000"/>
              </a:lnSpc>
              <a:spcBef>
                <a:spcPts val="600"/>
              </a:spcBef>
              <a:spcAft>
                <a:spcPts val="0"/>
              </a:spcAft>
              <a:buClr>
                <a:schemeClr val="dk1"/>
              </a:buClr>
              <a:buSzPts val="1920"/>
              <a:buNone/>
              <a:defRPr b="1" sz="1920"/>
            </a:lvl8pPr>
            <a:lvl9pPr indent="-228600" lvl="8" marL="4114800" algn="l">
              <a:lnSpc>
                <a:spcPct val="90000"/>
              </a:lnSpc>
              <a:spcBef>
                <a:spcPts val="600"/>
              </a:spcBef>
              <a:spcAft>
                <a:spcPts val="0"/>
              </a:spcAft>
              <a:buClr>
                <a:schemeClr val="dk1"/>
              </a:buClr>
              <a:buSzPts val="1920"/>
              <a:buNone/>
              <a:defRPr b="1" sz="1920"/>
            </a:lvl9pPr>
          </a:lstStyle>
          <a:p/>
        </p:txBody>
      </p:sp>
      <p:sp>
        <p:nvSpPr>
          <p:cNvPr id="40" name="Google Shape;40;p16"/>
          <p:cNvSpPr txBox="1"/>
          <p:nvPr>
            <p:ph idx="2" type="body"/>
          </p:nvPr>
        </p:nvSpPr>
        <p:spPr>
          <a:xfrm>
            <a:off x="1007746" y="3006090"/>
            <a:ext cx="6189344" cy="44215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1" name="Google Shape;41;p16"/>
          <p:cNvSpPr txBox="1"/>
          <p:nvPr>
            <p:ph idx="3" type="body"/>
          </p:nvPr>
        </p:nvSpPr>
        <p:spPr>
          <a:xfrm>
            <a:off x="7406640" y="2017396"/>
            <a:ext cx="6219826" cy="98869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2880"/>
              <a:buNone/>
              <a:defRPr b="1" sz="2880"/>
            </a:lvl1pPr>
            <a:lvl2pPr indent="-228600" lvl="1" marL="914400" algn="l">
              <a:lnSpc>
                <a:spcPct val="90000"/>
              </a:lnSpc>
              <a:spcBef>
                <a:spcPts val="600"/>
              </a:spcBef>
              <a:spcAft>
                <a:spcPts val="0"/>
              </a:spcAft>
              <a:buClr>
                <a:schemeClr val="dk1"/>
              </a:buClr>
              <a:buSzPts val="2400"/>
              <a:buNone/>
              <a:defRPr b="1" sz="2400"/>
            </a:lvl2pPr>
            <a:lvl3pPr indent="-228600" lvl="2" marL="1371600" algn="l">
              <a:lnSpc>
                <a:spcPct val="90000"/>
              </a:lnSpc>
              <a:spcBef>
                <a:spcPts val="600"/>
              </a:spcBef>
              <a:spcAft>
                <a:spcPts val="0"/>
              </a:spcAft>
              <a:buClr>
                <a:schemeClr val="dk1"/>
              </a:buClr>
              <a:buSzPts val="2160"/>
              <a:buNone/>
              <a:defRPr b="1" sz="2160"/>
            </a:lvl3pPr>
            <a:lvl4pPr indent="-228600" lvl="3" marL="1828800" algn="l">
              <a:lnSpc>
                <a:spcPct val="90000"/>
              </a:lnSpc>
              <a:spcBef>
                <a:spcPts val="600"/>
              </a:spcBef>
              <a:spcAft>
                <a:spcPts val="0"/>
              </a:spcAft>
              <a:buClr>
                <a:schemeClr val="dk1"/>
              </a:buClr>
              <a:buSzPts val="1920"/>
              <a:buNone/>
              <a:defRPr b="1" sz="1920"/>
            </a:lvl4pPr>
            <a:lvl5pPr indent="-228600" lvl="4" marL="2286000" algn="l">
              <a:lnSpc>
                <a:spcPct val="90000"/>
              </a:lnSpc>
              <a:spcBef>
                <a:spcPts val="600"/>
              </a:spcBef>
              <a:spcAft>
                <a:spcPts val="0"/>
              </a:spcAft>
              <a:buClr>
                <a:schemeClr val="dk1"/>
              </a:buClr>
              <a:buSzPts val="1920"/>
              <a:buNone/>
              <a:defRPr b="1" sz="1920"/>
            </a:lvl5pPr>
            <a:lvl6pPr indent="-228600" lvl="5" marL="2743200" algn="l">
              <a:lnSpc>
                <a:spcPct val="90000"/>
              </a:lnSpc>
              <a:spcBef>
                <a:spcPts val="600"/>
              </a:spcBef>
              <a:spcAft>
                <a:spcPts val="0"/>
              </a:spcAft>
              <a:buClr>
                <a:schemeClr val="dk1"/>
              </a:buClr>
              <a:buSzPts val="1920"/>
              <a:buNone/>
              <a:defRPr b="1" sz="1920"/>
            </a:lvl6pPr>
            <a:lvl7pPr indent="-228600" lvl="6" marL="3200400" algn="l">
              <a:lnSpc>
                <a:spcPct val="90000"/>
              </a:lnSpc>
              <a:spcBef>
                <a:spcPts val="600"/>
              </a:spcBef>
              <a:spcAft>
                <a:spcPts val="0"/>
              </a:spcAft>
              <a:buClr>
                <a:schemeClr val="dk1"/>
              </a:buClr>
              <a:buSzPts val="1920"/>
              <a:buNone/>
              <a:defRPr b="1" sz="1920"/>
            </a:lvl7pPr>
            <a:lvl8pPr indent="-228600" lvl="7" marL="3657600" algn="l">
              <a:lnSpc>
                <a:spcPct val="90000"/>
              </a:lnSpc>
              <a:spcBef>
                <a:spcPts val="600"/>
              </a:spcBef>
              <a:spcAft>
                <a:spcPts val="0"/>
              </a:spcAft>
              <a:buClr>
                <a:schemeClr val="dk1"/>
              </a:buClr>
              <a:buSzPts val="1920"/>
              <a:buNone/>
              <a:defRPr b="1" sz="1920"/>
            </a:lvl8pPr>
            <a:lvl9pPr indent="-228600" lvl="8" marL="4114800" algn="l">
              <a:lnSpc>
                <a:spcPct val="90000"/>
              </a:lnSpc>
              <a:spcBef>
                <a:spcPts val="600"/>
              </a:spcBef>
              <a:spcAft>
                <a:spcPts val="0"/>
              </a:spcAft>
              <a:buClr>
                <a:schemeClr val="dk1"/>
              </a:buClr>
              <a:buSzPts val="1920"/>
              <a:buNone/>
              <a:defRPr b="1" sz="1920"/>
            </a:lvl9pPr>
          </a:lstStyle>
          <a:p/>
        </p:txBody>
      </p:sp>
      <p:sp>
        <p:nvSpPr>
          <p:cNvPr id="42" name="Google Shape;42;p16"/>
          <p:cNvSpPr txBox="1"/>
          <p:nvPr>
            <p:ph idx="4" type="body"/>
          </p:nvPr>
        </p:nvSpPr>
        <p:spPr>
          <a:xfrm>
            <a:off x="7406640" y="3006090"/>
            <a:ext cx="6219826" cy="442150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3" name="Google Shape;43;p16"/>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амо заглавие" type="titleOnly">
  <p:cSld name="TITLE_ONLY">
    <p:spTree>
      <p:nvGrpSpPr>
        <p:cNvPr id="46" name="Shape 46"/>
        <p:cNvGrpSpPr/>
        <p:nvPr/>
      </p:nvGrpSpPr>
      <p:grpSpPr>
        <a:xfrm>
          <a:off x="0" y="0"/>
          <a:ext cx="0" cy="0"/>
          <a:chOff x="0" y="0"/>
          <a:chExt cx="0" cy="0"/>
        </a:xfrm>
      </p:grpSpPr>
      <p:sp>
        <p:nvSpPr>
          <p:cNvPr id="47" name="Google Shape;47;p17"/>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7"/>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разен" type="blank">
  <p:cSld name="BLANK">
    <p:spTree>
      <p:nvGrpSpPr>
        <p:cNvPr id="51" name="Shape 51"/>
        <p:cNvGrpSpPr/>
        <p:nvPr/>
      </p:nvGrpSpPr>
      <p:grpSpPr>
        <a:xfrm>
          <a:off x="0" y="0"/>
          <a:ext cx="0" cy="0"/>
          <a:chOff x="0" y="0"/>
          <a:chExt cx="0" cy="0"/>
        </a:xfrm>
      </p:grpSpPr>
      <p:sp>
        <p:nvSpPr>
          <p:cNvPr id="52" name="Google Shape;52;p18"/>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ъдържание с надпис" type="objTx">
  <p:cSld name="OBJECT_WITH_CAPTION_TEXT">
    <p:spTree>
      <p:nvGrpSpPr>
        <p:cNvPr id="55" name="Shape 55"/>
        <p:cNvGrpSpPr/>
        <p:nvPr/>
      </p:nvGrpSpPr>
      <p:grpSpPr>
        <a:xfrm>
          <a:off x="0" y="0"/>
          <a:ext cx="0" cy="0"/>
          <a:chOff x="0" y="0"/>
          <a:chExt cx="0" cy="0"/>
        </a:xfrm>
      </p:grpSpPr>
      <p:sp>
        <p:nvSpPr>
          <p:cNvPr id="56" name="Google Shape;56;p19"/>
          <p:cNvSpPr txBox="1"/>
          <p:nvPr>
            <p:ph type="title"/>
          </p:nvPr>
        </p:nvSpPr>
        <p:spPr>
          <a:xfrm>
            <a:off x="1007746" y="548640"/>
            <a:ext cx="4718684" cy="19202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840"/>
              <a:buFont typeface="Calibri"/>
              <a:buNone/>
              <a:defRPr sz="384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9"/>
          <p:cNvSpPr txBox="1"/>
          <p:nvPr>
            <p:ph idx="1" type="body"/>
          </p:nvPr>
        </p:nvSpPr>
        <p:spPr>
          <a:xfrm>
            <a:off x="6219826" y="1184911"/>
            <a:ext cx="7406640" cy="5848350"/>
          </a:xfrm>
          <a:prstGeom prst="rect">
            <a:avLst/>
          </a:prstGeom>
          <a:noFill/>
          <a:ln>
            <a:noFill/>
          </a:ln>
        </p:spPr>
        <p:txBody>
          <a:bodyPr anchorCtr="0" anchor="t" bIns="45700" lIns="91425" spcFirstLastPara="1" rIns="91425" wrap="square" tIns="45700">
            <a:normAutofit/>
          </a:bodyPr>
          <a:lstStyle>
            <a:lvl1pPr indent="-472440" lvl="0" marL="457200" algn="l">
              <a:lnSpc>
                <a:spcPct val="90000"/>
              </a:lnSpc>
              <a:spcBef>
                <a:spcPts val="1200"/>
              </a:spcBef>
              <a:spcAft>
                <a:spcPts val="0"/>
              </a:spcAft>
              <a:buClr>
                <a:schemeClr val="dk1"/>
              </a:buClr>
              <a:buSzPts val="3840"/>
              <a:buChar char="•"/>
              <a:defRPr sz="3840"/>
            </a:lvl1pPr>
            <a:lvl2pPr indent="-441960" lvl="1" marL="914400" algn="l">
              <a:lnSpc>
                <a:spcPct val="90000"/>
              </a:lnSpc>
              <a:spcBef>
                <a:spcPts val="600"/>
              </a:spcBef>
              <a:spcAft>
                <a:spcPts val="0"/>
              </a:spcAft>
              <a:buClr>
                <a:schemeClr val="dk1"/>
              </a:buClr>
              <a:buSzPts val="3360"/>
              <a:buChar char="•"/>
              <a:defRPr sz="3359"/>
            </a:lvl2pPr>
            <a:lvl3pPr indent="-411480" lvl="2" marL="1371600" algn="l">
              <a:lnSpc>
                <a:spcPct val="90000"/>
              </a:lnSpc>
              <a:spcBef>
                <a:spcPts val="600"/>
              </a:spcBef>
              <a:spcAft>
                <a:spcPts val="0"/>
              </a:spcAft>
              <a:buClr>
                <a:schemeClr val="dk1"/>
              </a:buClr>
              <a:buSzPts val="2880"/>
              <a:buChar char="•"/>
              <a:defRPr sz="2880"/>
            </a:lvl3pPr>
            <a:lvl4pPr indent="-381000" lvl="3" marL="1828800" algn="l">
              <a:lnSpc>
                <a:spcPct val="90000"/>
              </a:lnSpc>
              <a:spcBef>
                <a:spcPts val="600"/>
              </a:spcBef>
              <a:spcAft>
                <a:spcPts val="0"/>
              </a:spcAft>
              <a:buClr>
                <a:schemeClr val="dk1"/>
              </a:buClr>
              <a:buSzPts val="2400"/>
              <a:buChar char="•"/>
              <a:defRPr sz="2400"/>
            </a:lvl4pPr>
            <a:lvl5pPr indent="-381000" lvl="4" marL="2286000" algn="l">
              <a:lnSpc>
                <a:spcPct val="90000"/>
              </a:lnSpc>
              <a:spcBef>
                <a:spcPts val="600"/>
              </a:spcBef>
              <a:spcAft>
                <a:spcPts val="0"/>
              </a:spcAft>
              <a:buClr>
                <a:schemeClr val="dk1"/>
              </a:buClr>
              <a:buSzPts val="2400"/>
              <a:buChar char="•"/>
              <a:defRPr sz="2400"/>
            </a:lvl5pPr>
            <a:lvl6pPr indent="-381000" lvl="5" marL="2743200" algn="l">
              <a:lnSpc>
                <a:spcPct val="90000"/>
              </a:lnSpc>
              <a:spcBef>
                <a:spcPts val="600"/>
              </a:spcBef>
              <a:spcAft>
                <a:spcPts val="0"/>
              </a:spcAft>
              <a:buClr>
                <a:schemeClr val="dk1"/>
              </a:buClr>
              <a:buSzPts val="2400"/>
              <a:buChar char="•"/>
              <a:defRPr sz="2400"/>
            </a:lvl6pPr>
            <a:lvl7pPr indent="-381000" lvl="6" marL="3200400" algn="l">
              <a:lnSpc>
                <a:spcPct val="90000"/>
              </a:lnSpc>
              <a:spcBef>
                <a:spcPts val="600"/>
              </a:spcBef>
              <a:spcAft>
                <a:spcPts val="0"/>
              </a:spcAft>
              <a:buClr>
                <a:schemeClr val="dk1"/>
              </a:buClr>
              <a:buSzPts val="2400"/>
              <a:buChar char="•"/>
              <a:defRPr sz="2400"/>
            </a:lvl7pPr>
            <a:lvl8pPr indent="-381000" lvl="7" marL="3657600" algn="l">
              <a:lnSpc>
                <a:spcPct val="90000"/>
              </a:lnSpc>
              <a:spcBef>
                <a:spcPts val="600"/>
              </a:spcBef>
              <a:spcAft>
                <a:spcPts val="0"/>
              </a:spcAft>
              <a:buClr>
                <a:schemeClr val="dk1"/>
              </a:buClr>
              <a:buSzPts val="2400"/>
              <a:buChar char="•"/>
              <a:defRPr sz="2400"/>
            </a:lvl8pPr>
            <a:lvl9pPr indent="-381000" lvl="8" marL="4114800" algn="l">
              <a:lnSpc>
                <a:spcPct val="90000"/>
              </a:lnSpc>
              <a:spcBef>
                <a:spcPts val="600"/>
              </a:spcBef>
              <a:spcAft>
                <a:spcPts val="0"/>
              </a:spcAft>
              <a:buClr>
                <a:schemeClr val="dk1"/>
              </a:buClr>
              <a:buSzPts val="2400"/>
              <a:buChar char="•"/>
              <a:defRPr sz="2400"/>
            </a:lvl9pPr>
          </a:lstStyle>
          <a:p/>
        </p:txBody>
      </p:sp>
      <p:sp>
        <p:nvSpPr>
          <p:cNvPr id="58" name="Google Shape;58;p19"/>
          <p:cNvSpPr txBox="1"/>
          <p:nvPr>
            <p:ph idx="2" type="body"/>
          </p:nvPr>
        </p:nvSpPr>
        <p:spPr>
          <a:xfrm>
            <a:off x="1007746" y="2468880"/>
            <a:ext cx="4718684" cy="457390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Clr>
                <a:schemeClr val="dk1"/>
              </a:buClr>
              <a:buSzPts val="1920"/>
              <a:buNone/>
              <a:defRPr sz="1920"/>
            </a:lvl1pPr>
            <a:lvl2pPr indent="-228600" lvl="1" marL="914400" algn="l">
              <a:lnSpc>
                <a:spcPct val="90000"/>
              </a:lnSpc>
              <a:spcBef>
                <a:spcPts val="600"/>
              </a:spcBef>
              <a:spcAft>
                <a:spcPts val="0"/>
              </a:spcAft>
              <a:buClr>
                <a:schemeClr val="dk1"/>
              </a:buClr>
              <a:buSzPts val="1680"/>
              <a:buNone/>
              <a:defRPr sz="1679"/>
            </a:lvl2pPr>
            <a:lvl3pPr indent="-228600" lvl="2" marL="1371600" algn="l">
              <a:lnSpc>
                <a:spcPct val="90000"/>
              </a:lnSpc>
              <a:spcBef>
                <a:spcPts val="600"/>
              </a:spcBef>
              <a:spcAft>
                <a:spcPts val="0"/>
              </a:spcAft>
              <a:buClr>
                <a:schemeClr val="dk1"/>
              </a:buClr>
              <a:buSzPts val="1440"/>
              <a:buNone/>
              <a:defRPr sz="1440"/>
            </a:lvl3pPr>
            <a:lvl4pPr indent="-228600" lvl="3" marL="1828800" algn="l">
              <a:lnSpc>
                <a:spcPct val="90000"/>
              </a:lnSpc>
              <a:spcBef>
                <a:spcPts val="600"/>
              </a:spcBef>
              <a:spcAft>
                <a:spcPts val="0"/>
              </a:spcAft>
              <a:buClr>
                <a:schemeClr val="dk1"/>
              </a:buClr>
              <a:buSzPts val="1200"/>
              <a:buNone/>
              <a:defRPr sz="1200"/>
            </a:lvl4pPr>
            <a:lvl5pPr indent="-228600" lvl="4" marL="2286000" algn="l">
              <a:lnSpc>
                <a:spcPct val="90000"/>
              </a:lnSpc>
              <a:spcBef>
                <a:spcPts val="600"/>
              </a:spcBef>
              <a:spcAft>
                <a:spcPts val="0"/>
              </a:spcAft>
              <a:buClr>
                <a:schemeClr val="dk1"/>
              </a:buClr>
              <a:buSzPts val="1200"/>
              <a:buNone/>
              <a:defRPr sz="1200"/>
            </a:lvl5pPr>
            <a:lvl6pPr indent="-228600" lvl="5" marL="2743200" algn="l">
              <a:lnSpc>
                <a:spcPct val="90000"/>
              </a:lnSpc>
              <a:spcBef>
                <a:spcPts val="600"/>
              </a:spcBef>
              <a:spcAft>
                <a:spcPts val="0"/>
              </a:spcAft>
              <a:buClr>
                <a:schemeClr val="dk1"/>
              </a:buClr>
              <a:buSzPts val="1200"/>
              <a:buNone/>
              <a:defRPr sz="1200"/>
            </a:lvl6pPr>
            <a:lvl7pPr indent="-228600" lvl="6" marL="3200400" algn="l">
              <a:lnSpc>
                <a:spcPct val="90000"/>
              </a:lnSpc>
              <a:spcBef>
                <a:spcPts val="600"/>
              </a:spcBef>
              <a:spcAft>
                <a:spcPts val="0"/>
              </a:spcAft>
              <a:buClr>
                <a:schemeClr val="dk1"/>
              </a:buClr>
              <a:buSzPts val="1200"/>
              <a:buNone/>
              <a:defRPr sz="1200"/>
            </a:lvl7pPr>
            <a:lvl8pPr indent="-228600" lvl="7" marL="3657600" algn="l">
              <a:lnSpc>
                <a:spcPct val="90000"/>
              </a:lnSpc>
              <a:spcBef>
                <a:spcPts val="600"/>
              </a:spcBef>
              <a:spcAft>
                <a:spcPts val="0"/>
              </a:spcAft>
              <a:buClr>
                <a:schemeClr val="dk1"/>
              </a:buClr>
              <a:buSzPts val="1200"/>
              <a:buNone/>
              <a:defRPr sz="1200"/>
            </a:lvl8pPr>
            <a:lvl9pPr indent="-228600" lvl="8" marL="4114800" algn="l">
              <a:lnSpc>
                <a:spcPct val="90000"/>
              </a:lnSpc>
              <a:spcBef>
                <a:spcPts val="600"/>
              </a:spcBef>
              <a:spcAft>
                <a:spcPts val="0"/>
              </a:spcAft>
              <a:buClr>
                <a:schemeClr val="dk1"/>
              </a:buClr>
              <a:buSzPts val="1200"/>
              <a:buNone/>
              <a:defRPr sz="1200"/>
            </a:lvl9pPr>
          </a:lstStyle>
          <a:p/>
        </p:txBody>
      </p:sp>
      <p:sp>
        <p:nvSpPr>
          <p:cNvPr id="59" name="Google Shape;59;p19"/>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AD0">
            <a:alpha val="37647"/>
          </a:srgbClr>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005840" y="438150"/>
            <a:ext cx="12618720" cy="159067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5280"/>
              <a:buFont typeface="Calibri"/>
              <a:buNone/>
              <a:defRPr b="0" i="0" sz="528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1005840" y="2190750"/>
            <a:ext cx="12618720" cy="5221606"/>
          </a:xfrm>
          <a:prstGeom prst="rect">
            <a:avLst/>
          </a:prstGeom>
          <a:noFill/>
          <a:ln>
            <a:noFill/>
          </a:ln>
        </p:spPr>
        <p:txBody>
          <a:bodyPr anchorCtr="0" anchor="t" bIns="45700" lIns="91425" spcFirstLastPara="1" rIns="91425" wrap="square" tIns="45700">
            <a:normAutofit/>
          </a:bodyPr>
          <a:lstStyle>
            <a:lvl1pPr indent="-441960" lvl="0" marL="457200" marR="0" rtl="0" algn="l">
              <a:lnSpc>
                <a:spcPct val="90000"/>
              </a:lnSpc>
              <a:spcBef>
                <a:spcPts val="1200"/>
              </a:spcBef>
              <a:spcAft>
                <a:spcPts val="0"/>
              </a:spcAft>
              <a:buClr>
                <a:schemeClr val="dk1"/>
              </a:buClr>
              <a:buSzPts val="3360"/>
              <a:buFont typeface="Arial"/>
              <a:buChar char="•"/>
              <a:defRPr b="0" i="0" sz="3359" u="none" cap="none" strike="noStrike">
                <a:solidFill>
                  <a:schemeClr val="dk1"/>
                </a:solidFill>
                <a:latin typeface="Calibri"/>
                <a:ea typeface="Calibri"/>
                <a:cs typeface="Calibri"/>
                <a:sym typeface="Calibri"/>
              </a:defRPr>
            </a:lvl1pPr>
            <a:lvl2pPr indent="-411480" lvl="1" marL="914400" marR="0" rtl="0" algn="l">
              <a:lnSpc>
                <a:spcPct val="90000"/>
              </a:lnSpc>
              <a:spcBef>
                <a:spcPts val="600"/>
              </a:spcBef>
              <a:spcAft>
                <a:spcPts val="0"/>
              </a:spcAft>
              <a:buClr>
                <a:schemeClr val="dk1"/>
              </a:buClr>
              <a:buSzPts val="2880"/>
              <a:buFont typeface="Arial"/>
              <a:buChar char="•"/>
              <a:defRPr b="0" i="0" sz="2880" u="none" cap="none" strike="noStrike">
                <a:solidFill>
                  <a:schemeClr val="dk1"/>
                </a:solidFill>
                <a:latin typeface="Calibri"/>
                <a:ea typeface="Calibri"/>
                <a:cs typeface="Calibri"/>
                <a:sym typeface="Calibri"/>
              </a:defRPr>
            </a:lvl2pPr>
            <a:lvl3pPr indent="-381000" lvl="2" marL="13716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65760" lvl="3" marL="18288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4pPr>
            <a:lvl5pPr indent="-365760" lvl="4" marL="22860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5pPr>
            <a:lvl6pPr indent="-365760" lvl="5" marL="27432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6pPr>
            <a:lvl7pPr indent="-365760" lvl="6" marL="32004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7pPr>
            <a:lvl8pPr indent="-365759" lvl="7" marL="36576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8pPr>
            <a:lvl9pPr indent="-365759" lvl="8" marL="4114800" marR="0" rtl="0" algn="l">
              <a:lnSpc>
                <a:spcPct val="90000"/>
              </a:lnSpc>
              <a:spcBef>
                <a:spcPts val="600"/>
              </a:spcBef>
              <a:spcAft>
                <a:spcPts val="0"/>
              </a:spcAft>
              <a:buClr>
                <a:schemeClr val="dk1"/>
              </a:buClr>
              <a:buSzPts val="2160"/>
              <a:buFont typeface="Arial"/>
              <a:buChar char="•"/>
              <a:defRPr b="0" i="0" sz="216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1005840" y="7627621"/>
            <a:ext cx="3291840" cy="43815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4846320" y="7627621"/>
            <a:ext cx="4937760" cy="4381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4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10332720" y="7627621"/>
            <a:ext cx="3291840" cy="4381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40" u="none" cap="none" strike="noStrike">
                <a:solidFill>
                  <a:srgbClr val="888888"/>
                </a:solidFill>
                <a:latin typeface="Calibri"/>
                <a:ea typeface="Calibri"/>
                <a:cs typeface="Calibri"/>
                <a:sym typeface="Calibri"/>
              </a:defRPr>
            </a:lvl1pPr>
            <a:lvl2pPr indent="0" lvl="1" marL="0" marR="0" rtl="0" algn="r">
              <a:spcBef>
                <a:spcPts val="0"/>
              </a:spcBef>
              <a:buNone/>
              <a:defRPr b="0" i="0" sz="1440" u="none" cap="none" strike="noStrike">
                <a:solidFill>
                  <a:srgbClr val="888888"/>
                </a:solidFill>
                <a:latin typeface="Calibri"/>
                <a:ea typeface="Calibri"/>
                <a:cs typeface="Calibri"/>
                <a:sym typeface="Calibri"/>
              </a:defRPr>
            </a:lvl2pPr>
            <a:lvl3pPr indent="0" lvl="2" marL="0" marR="0" rtl="0" algn="r">
              <a:spcBef>
                <a:spcPts val="0"/>
              </a:spcBef>
              <a:buNone/>
              <a:defRPr b="0" i="0" sz="1440" u="none" cap="none" strike="noStrike">
                <a:solidFill>
                  <a:srgbClr val="888888"/>
                </a:solidFill>
                <a:latin typeface="Calibri"/>
                <a:ea typeface="Calibri"/>
                <a:cs typeface="Calibri"/>
                <a:sym typeface="Calibri"/>
              </a:defRPr>
            </a:lvl3pPr>
            <a:lvl4pPr indent="0" lvl="3" marL="0" marR="0" rtl="0" algn="r">
              <a:spcBef>
                <a:spcPts val="0"/>
              </a:spcBef>
              <a:buNone/>
              <a:defRPr b="0" i="0" sz="1440" u="none" cap="none" strike="noStrike">
                <a:solidFill>
                  <a:srgbClr val="888888"/>
                </a:solidFill>
                <a:latin typeface="Calibri"/>
                <a:ea typeface="Calibri"/>
                <a:cs typeface="Calibri"/>
                <a:sym typeface="Calibri"/>
              </a:defRPr>
            </a:lvl4pPr>
            <a:lvl5pPr indent="0" lvl="4" marL="0" marR="0" rtl="0" algn="r">
              <a:spcBef>
                <a:spcPts val="0"/>
              </a:spcBef>
              <a:buNone/>
              <a:defRPr b="0" i="0" sz="1440" u="none" cap="none" strike="noStrike">
                <a:solidFill>
                  <a:srgbClr val="888888"/>
                </a:solidFill>
                <a:latin typeface="Calibri"/>
                <a:ea typeface="Calibri"/>
                <a:cs typeface="Calibri"/>
                <a:sym typeface="Calibri"/>
              </a:defRPr>
            </a:lvl5pPr>
            <a:lvl6pPr indent="0" lvl="5" marL="0" marR="0" rtl="0" algn="r">
              <a:spcBef>
                <a:spcPts val="0"/>
              </a:spcBef>
              <a:buNone/>
              <a:defRPr b="0" i="0" sz="1440" u="none" cap="none" strike="noStrike">
                <a:solidFill>
                  <a:srgbClr val="888888"/>
                </a:solidFill>
                <a:latin typeface="Calibri"/>
                <a:ea typeface="Calibri"/>
                <a:cs typeface="Calibri"/>
                <a:sym typeface="Calibri"/>
              </a:defRPr>
            </a:lvl6pPr>
            <a:lvl7pPr indent="0" lvl="6" marL="0" marR="0" rtl="0" algn="r">
              <a:spcBef>
                <a:spcPts val="0"/>
              </a:spcBef>
              <a:buNone/>
              <a:defRPr b="0" i="0" sz="1440" u="none" cap="none" strike="noStrike">
                <a:solidFill>
                  <a:srgbClr val="888888"/>
                </a:solidFill>
                <a:latin typeface="Calibri"/>
                <a:ea typeface="Calibri"/>
                <a:cs typeface="Calibri"/>
                <a:sym typeface="Calibri"/>
              </a:defRPr>
            </a:lvl7pPr>
            <a:lvl8pPr indent="0" lvl="7" marL="0" marR="0" rtl="0" algn="r">
              <a:spcBef>
                <a:spcPts val="0"/>
              </a:spcBef>
              <a:buNone/>
              <a:defRPr b="0" i="0" sz="1440" u="none" cap="none" strike="noStrike">
                <a:solidFill>
                  <a:srgbClr val="888888"/>
                </a:solidFill>
                <a:latin typeface="Calibri"/>
                <a:ea typeface="Calibri"/>
                <a:cs typeface="Calibri"/>
                <a:sym typeface="Calibri"/>
              </a:defRPr>
            </a:lvl8pPr>
            <a:lvl9pPr indent="0" lvl="8" marL="0" marR="0" rtl="0" algn="r">
              <a:spcBef>
                <a:spcPts val="0"/>
              </a:spcBef>
              <a:buNone/>
              <a:defRPr b="0" i="0" sz="144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hart" Target="../charts/char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p:nvPr/>
        </p:nvSpPr>
        <p:spPr>
          <a:xfrm>
            <a:off x="833199" y="2673548"/>
            <a:ext cx="5332690" cy="833199"/>
          </a:xfrm>
          <a:prstGeom prst="rect">
            <a:avLst/>
          </a:prstGeom>
          <a:noFill/>
          <a:ln>
            <a:noFill/>
          </a:ln>
        </p:spPr>
        <p:txBody>
          <a:bodyPr anchorCtr="0" anchor="t" bIns="45700" lIns="91425" spcFirstLastPara="1" rIns="91425" wrap="square" tIns="45700">
            <a:noAutofit/>
          </a:bodyPr>
          <a:lstStyle/>
          <a:p>
            <a:pPr indent="0" lvl="0" marL="0" marR="0" rtl="0" algn="l">
              <a:lnSpc>
                <a:spcPct val="124995"/>
              </a:lnSpc>
              <a:spcBef>
                <a:spcPts val="0"/>
              </a:spcBef>
              <a:spcAft>
                <a:spcPts val="0"/>
              </a:spcAft>
              <a:buClr>
                <a:srgbClr val="2C3F42"/>
              </a:buClr>
              <a:buSzPts val="5249"/>
              <a:buFont typeface="Bitter"/>
              <a:buNone/>
            </a:pPr>
            <a:r>
              <a:rPr b="0" i="0" lang="en-US" sz="5249" u="none" cap="none" strike="noStrike">
                <a:solidFill>
                  <a:srgbClr val="2C3F42"/>
                </a:solidFill>
                <a:latin typeface="Bitter"/>
                <a:ea typeface="Bitter"/>
                <a:cs typeface="Bitter"/>
                <a:sym typeface="Bitter"/>
              </a:rPr>
              <a:t>DESTO</a:t>
            </a:r>
            <a:endParaRPr b="0" i="0" sz="5249" u="none" cap="none" strike="noStrike">
              <a:solidFill>
                <a:schemeClr val="dk1"/>
              </a:solidFill>
              <a:latin typeface="Calibri"/>
              <a:ea typeface="Calibri"/>
              <a:cs typeface="Calibri"/>
              <a:sym typeface="Calibri"/>
            </a:endParaRPr>
          </a:p>
        </p:txBody>
      </p:sp>
      <p:sp>
        <p:nvSpPr>
          <p:cNvPr id="87" name="Google Shape;87;p1"/>
          <p:cNvSpPr/>
          <p:nvPr/>
        </p:nvSpPr>
        <p:spPr>
          <a:xfrm>
            <a:off x="833199" y="3840004"/>
            <a:ext cx="747760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B2E3C"/>
              </a:buClr>
              <a:buSzPts val="1750"/>
              <a:buFont typeface="Open Sans"/>
              <a:buNone/>
            </a:pPr>
            <a:r>
              <a:rPr b="0" i="0" lang="en-US" sz="1750" u="none" cap="none" strike="noStrike">
                <a:solidFill>
                  <a:srgbClr val="2B2E3C"/>
                </a:solidFill>
                <a:latin typeface="Open Sans"/>
                <a:ea typeface="Open Sans"/>
                <a:cs typeface="Open Sans"/>
                <a:sym typeface="Open Sans"/>
              </a:rPr>
              <a:t>Data exchange between distributed energy resources and active customers for stable grid and energy saving by efficient storage</a:t>
            </a:r>
            <a:endParaRPr/>
          </a:p>
        </p:txBody>
      </p:sp>
      <p:pic>
        <p:nvPicPr>
          <p:cNvPr descr="Smart grid - Free networking icons" id="88" name="Google Shape;88;p1"/>
          <p:cNvPicPr preferRelativeResize="0"/>
          <p:nvPr/>
        </p:nvPicPr>
        <p:blipFill rotWithShape="1">
          <a:blip r:embed="rId3">
            <a:alphaModFix/>
          </a:blip>
          <a:srcRect b="0" l="0" r="0" t="0"/>
          <a:stretch/>
        </p:blipFill>
        <p:spPr>
          <a:xfrm>
            <a:off x="8453914" y="1555819"/>
            <a:ext cx="4876800" cy="4876800"/>
          </a:xfrm>
          <a:prstGeom prst="rect">
            <a:avLst/>
          </a:prstGeom>
          <a:noFill/>
          <a:ln>
            <a:noFill/>
          </a:ln>
        </p:spPr>
      </p:pic>
      <p:pic>
        <p:nvPicPr>
          <p:cNvPr id="89" name="Google Shape;89;p1"/>
          <p:cNvPicPr preferRelativeResize="0"/>
          <p:nvPr/>
        </p:nvPicPr>
        <p:blipFill rotWithShape="1">
          <a:blip r:embed="rId4">
            <a:alphaModFix/>
          </a:blip>
          <a:srcRect b="0" l="0" r="0" t="0"/>
          <a:stretch/>
        </p:blipFill>
        <p:spPr>
          <a:xfrm>
            <a:off x="5294302" y="6611035"/>
            <a:ext cx="2926086" cy="585217"/>
          </a:xfrm>
          <a:prstGeom prst="rect">
            <a:avLst/>
          </a:prstGeom>
          <a:noFill/>
          <a:ln>
            <a:noFill/>
          </a:ln>
        </p:spPr>
      </p:pic>
      <p:pic>
        <p:nvPicPr>
          <p:cNvPr id="90" name="Google Shape;90;p1"/>
          <p:cNvPicPr preferRelativeResize="0"/>
          <p:nvPr/>
        </p:nvPicPr>
        <p:blipFill rotWithShape="1">
          <a:blip r:embed="rId5">
            <a:alphaModFix/>
          </a:blip>
          <a:srcRect b="0" l="0" r="0" t="0"/>
          <a:stretch/>
        </p:blipFill>
        <p:spPr>
          <a:xfrm>
            <a:off x="1096107" y="6503450"/>
            <a:ext cx="2501203" cy="8003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832527" y="269880"/>
            <a:ext cx="475357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F42"/>
              </a:buClr>
              <a:buSzPts val="4374"/>
              <a:buFont typeface="Bitter"/>
              <a:buNone/>
            </a:pPr>
            <a:r>
              <a:rPr lang="en-US" sz="4374">
                <a:solidFill>
                  <a:srgbClr val="2C3F42"/>
                </a:solidFill>
                <a:latin typeface="Bitter"/>
                <a:ea typeface="Bitter"/>
                <a:cs typeface="Bitter"/>
                <a:sym typeface="Bitter"/>
              </a:rPr>
              <a:t>Problem Statement</a:t>
            </a:r>
            <a:endParaRPr sz="4374">
              <a:solidFill>
                <a:schemeClr val="dk1"/>
              </a:solidFill>
              <a:latin typeface="Calibri"/>
              <a:ea typeface="Calibri"/>
              <a:cs typeface="Calibri"/>
              <a:sym typeface="Calibri"/>
            </a:endParaRPr>
          </a:p>
        </p:txBody>
      </p:sp>
      <p:sp>
        <p:nvSpPr>
          <p:cNvPr id="97" name="Google Shape;97;p2"/>
          <p:cNvSpPr txBox="1"/>
          <p:nvPr/>
        </p:nvSpPr>
        <p:spPr>
          <a:xfrm>
            <a:off x="8029490" y="635435"/>
            <a:ext cx="595867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https://ibex.bg/markets/idm/idm-prices-volumes-with-qh/</a:t>
            </a:r>
            <a:endParaRPr/>
          </a:p>
        </p:txBody>
      </p:sp>
      <p:pic>
        <p:nvPicPr>
          <p:cNvPr id="98" name="Google Shape;98;p2"/>
          <p:cNvPicPr preferRelativeResize="0"/>
          <p:nvPr/>
        </p:nvPicPr>
        <p:blipFill rotWithShape="1">
          <a:blip r:embed="rId3">
            <a:alphaModFix/>
          </a:blip>
          <a:srcRect b="0" l="0" r="0" t="0"/>
          <a:stretch/>
        </p:blipFill>
        <p:spPr>
          <a:xfrm>
            <a:off x="7502168" y="1115121"/>
            <a:ext cx="6816615" cy="3247166"/>
          </a:xfrm>
          <a:prstGeom prst="rect">
            <a:avLst/>
          </a:prstGeom>
          <a:noFill/>
          <a:ln>
            <a:noFill/>
          </a:ln>
        </p:spPr>
      </p:pic>
      <p:pic>
        <p:nvPicPr>
          <p:cNvPr id="99" name="Google Shape;99;p2"/>
          <p:cNvPicPr preferRelativeResize="0"/>
          <p:nvPr/>
        </p:nvPicPr>
        <p:blipFill rotWithShape="1">
          <a:blip r:embed="rId4">
            <a:alphaModFix/>
          </a:blip>
          <a:srcRect b="0" l="0" r="0" t="0"/>
          <a:stretch/>
        </p:blipFill>
        <p:spPr>
          <a:xfrm>
            <a:off x="373936" y="1091207"/>
            <a:ext cx="6816615" cy="3272960"/>
          </a:xfrm>
          <a:prstGeom prst="rect">
            <a:avLst/>
          </a:prstGeom>
          <a:noFill/>
          <a:ln>
            <a:noFill/>
          </a:ln>
        </p:spPr>
      </p:pic>
      <p:sp>
        <p:nvSpPr>
          <p:cNvPr id="100" name="Google Shape;100;p2"/>
          <p:cNvSpPr/>
          <p:nvPr/>
        </p:nvSpPr>
        <p:spPr>
          <a:xfrm>
            <a:off x="373936" y="4773846"/>
            <a:ext cx="2830045" cy="3065576"/>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2"/>
          <p:cNvSpPr/>
          <p:nvPr/>
        </p:nvSpPr>
        <p:spPr>
          <a:xfrm>
            <a:off x="609918" y="5009828"/>
            <a:ext cx="2221944"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chemeClr val="dk1"/>
              </a:buClr>
              <a:buSzPts val="2187"/>
              <a:buFont typeface="Bitter"/>
              <a:buNone/>
            </a:pPr>
            <a:r>
              <a:rPr lang="en-US" sz="2187">
                <a:solidFill>
                  <a:schemeClr val="dk1"/>
                </a:solidFill>
                <a:latin typeface="Bitter"/>
                <a:ea typeface="Bitter"/>
                <a:cs typeface="Bitter"/>
                <a:sym typeface="Bitter"/>
              </a:rPr>
              <a:t>General problem</a:t>
            </a:r>
            <a:endParaRPr/>
          </a:p>
        </p:txBody>
      </p:sp>
      <p:sp>
        <p:nvSpPr>
          <p:cNvPr id="102" name="Google Shape;102;p2"/>
          <p:cNvSpPr/>
          <p:nvPr/>
        </p:nvSpPr>
        <p:spPr>
          <a:xfrm>
            <a:off x="609918" y="5579185"/>
            <a:ext cx="2454829"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B2E3C"/>
              </a:buClr>
              <a:buSzPts val="1750"/>
              <a:buFont typeface="Open Sans"/>
              <a:buNone/>
            </a:pPr>
            <a:r>
              <a:rPr lang="en-US" sz="1750">
                <a:solidFill>
                  <a:srgbClr val="2B2E3C"/>
                </a:solidFill>
                <a:latin typeface="Open Sans"/>
                <a:ea typeface="Open Sans"/>
                <a:cs typeface="Open Sans"/>
                <a:sym typeface="Open Sans"/>
              </a:rPr>
              <a:t>The energy produced by DER such as photovoltaic, wind, etc. is not efficiently used</a:t>
            </a:r>
            <a:endParaRPr sz="1750">
              <a:solidFill>
                <a:schemeClr val="dk1"/>
              </a:solidFill>
              <a:latin typeface="Calibri"/>
              <a:ea typeface="Calibri"/>
              <a:cs typeface="Calibri"/>
              <a:sym typeface="Calibri"/>
            </a:endParaRPr>
          </a:p>
        </p:txBody>
      </p:sp>
      <p:sp>
        <p:nvSpPr>
          <p:cNvPr id="103" name="Google Shape;103;p2"/>
          <p:cNvSpPr/>
          <p:nvPr/>
        </p:nvSpPr>
        <p:spPr>
          <a:xfrm>
            <a:off x="3617382" y="4773846"/>
            <a:ext cx="3456651" cy="3065577"/>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2"/>
          <p:cNvSpPr/>
          <p:nvPr/>
        </p:nvSpPr>
        <p:spPr>
          <a:xfrm>
            <a:off x="3830581" y="4995914"/>
            <a:ext cx="2691646"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B2E3C"/>
              </a:buClr>
              <a:buSzPts val="2187"/>
              <a:buFont typeface="Bitter"/>
              <a:buNone/>
            </a:pPr>
            <a:r>
              <a:rPr lang="en-US" sz="2187">
                <a:solidFill>
                  <a:srgbClr val="2B2E3C"/>
                </a:solidFill>
                <a:latin typeface="Bitter"/>
                <a:ea typeface="Bitter"/>
                <a:cs typeface="Bitter"/>
                <a:sym typeface="Bitter"/>
              </a:rPr>
              <a:t>Challenges:</a:t>
            </a:r>
            <a:endParaRPr sz="2187">
              <a:solidFill>
                <a:schemeClr val="dk1"/>
              </a:solidFill>
              <a:latin typeface="Calibri"/>
              <a:ea typeface="Calibri"/>
              <a:cs typeface="Calibri"/>
              <a:sym typeface="Calibri"/>
            </a:endParaRPr>
          </a:p>
        </p:txBody>
      </p:sp>
      <p:sp>
        <p:nvSpPr>
          <p:cNvPr id="105" name="Google Shape;105;p2"/>
          <p:cNvSpPr/>
          <p:nvPr/>
        </p:nvSpPr>
        <p:spPr>
          <a:xfrm>
            <a:off x="3806340" y="5532335"/>
            <a:ext cx="3267694" cy="2117852"/>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9942"/>
              </a:lnSpc>
              <a:spcBef>
                <a:spcPts val="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Reduced possibility of accurate forecasting of the generation profile</a:t>
            </a:r>
            <a:endParaRPr/>
          </a:p>
          <a:p>
            <a:pPr indent="-285750" lvl="0" marL="285750" marR="0" rtl="0" algn="l">
              <a:lnSpc>
                <a:spcPct val="159942"/>
              </a:lnSpc>
              <a:spcBef>
                <a:spcPts val="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A huge energy storage capacity is required in order to shift the demand</a:t>
            </a:r>
            <a:endParaRPr/>
          </a:p>
          <a:p>
            <a:pPr indent="0" lvl="0" marL="0" marR="0" rtl="0" algn="l">
              <a:lnSpc>
                <a:spcPct val="159942"/>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106" name="Google Shape;106;p2"/>
          <p:cNvSpPr/>
          <p:nvPr/>
        </p:nvSpPr>
        <p:spPr>
          <a:xfrm>
            <a:off x="7502168" y="4773847"/>
            <a:ext cx="6518314" cy="3065576"/>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2"/>
          <p:cNvSpPr/>
          <p:nvPr/>
        </p:nvSpPr>
        <p:spPr>
          <a:xfrm>
            <a:off x="7794387" y="5009828"/>
            <a:ext cx="2221944" cy="347186"/>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B2E3C"/>
              </a:buClr>
              <a:buSzPts val="2187"/>
              <a:buFont typeface="Bitter"/>
              <a:buNone/>
            </a:pPr>
            <a:r>
              <a:rPr lang="en-US" sz="2187">
                <a:solidFill>
                  <a:srgbClr val="2B2E3C"/>
                </a:solidFill>
                <a:latin typeface="Bitter"/>
                <a:ea typeface="Bitter"/>
                <a:cs typeface="Bitter"/>
                <a:sym typeface="Bitter"/>
              </a:rPr>
              <a:t>Negative effects:</a:t>
            </a:r>
            <a:endParaRPr sz="2187">
              <a:solidFill>
                <a:schemeClr val="dk1"/>
              </a:solidFill>
              <a:latin typeface="Calibri"/>
              <a:ea typeface="Calibri"/>
              <a:cs typeface="Calibri"/>
              <a:sym typeface="Calibri"/>
            </a:endParaRPr>
          </a:p>
        </p:txBody>
      </p:sp>
      <p:sp>
        <p:nvSpPr>
          <p:cNvPr id="108" name="Google Shape;108;p2"/>
          <p:cNvSpPr/>
          <p:nvPr/>
        </p:nvSpPr>
        <p:spPr>
          <a:xfrm>
            <a:off x="7794387" y="5579185"/>
            <a:ext cx="2898100" cy="1777008"/>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109" name="Google Shape;109;p2"/>
          <p:cNvSpPr/>
          <p:nvPr/>
        </p:nvSpPr>
        <p:spPr>
          <a:xfrm>
            <a:off x="7794387" y="5573161"/>
            <a:ext cx="5811081" cy="2077026"/>
          </a:xfrm>
          <a:prstGeom prst="rect">
            <a:avLst/>
          </a:prstGeom>
          <a:noFill/>
          <a:ln>
            <a:noFill/>
          </a:ln>
        </p:spPr>
        <p:txBody>
          <a:bodyPr anchorCtr="0" anchor="t" bIns="45700" lIns="91425" spcFirstLastPara="1" rIns="91425" wrap="square" tIns="45700">
            <a:noAutofit/>
          </a:bodyPr>
          <a:lstStyle/>
          <a:p>
            <a:pPr indent="-285750" lvl="0" marL="285750" marR="0" rtl="0" algn="l">
              <a:lnSpc>
                <a:spcPct val="159942"/>
              </a:lnSpc>
              <a:spcBef>
                <a:spcPts val="0"/>
              </a:spcBef>
              <a:spcAft>
                <a:spcPts val="0"/>
              </a:spcAft>
              <a:buClr>
                <a:srgbClr val="2B2E3C"/>
              </a:buClr>
              <a:buSzPts val="1750"/>
              <a:buFont typeface="Arial"/>
              <a:buChar char="•"/>
            </a:pPr>
            <a:r>
              <a:rPr lang="en-US" sz="1750">
                <a:solidFill>
                  <a:srgbClr val="2B2E3C"/>
                </a:solidFill>
                <a:latin typeface="Open Sans"/>
                <a:ea typeface="Open Sans"/>
                <a:cs typeface="Open Sans"/>
                <a:sym typeface="Open Sans"/>
              </a:rPr>
              <a:t>The energy prices are often extremely low for the producers and very high for the consumers, so the both sides are facing significant loses</a:t>
            </a:r>
            <a:endParaRPr/>
          </a:p>
          <a:p>
            <a:pPr indent="-285750" lvl="0" marL="285750" marR="0" rtl="0" algn="l">
              <a:lnSpc>
                <a:spcPct val="159942"/>
              </a:lnSpc>
              <a:spcBef>
                <a:spcPts val="0"/>
              </a:spcBef>
              <a:spcAft>
                <a:spcPts val="0"/>
              </a:spcAft>
              <a:buClr>
                <a:srgbClr val="2B2E3C"/>
              </a:buClr>
              <a:buSzPts val="1750"/>
              <a:buFont typeface="Arial"/>
              <a:buChar char="•"/>
            </a:pPr>
            <a:r>
              <a:rPr lang="en-US" sz="1750">
                <a:solidFill>
                  <a:srgbClr val="2B2E3C"/>
                </a:solidFill>
                <a:latin typeface="Open Sans"/>
                <a:ea typeface="Open Sans"/>
                <a:cs typeface="Open Sans"/>
                <a:sym typeface="Open Sans"/>
              </a:rPr>
              <a:t>Reduces ability for reaction to special requests from the Smart Grid</a:t>
            </a:r>
            <a:endParaRPr/>
          </a:p>
          <a:p>
            <a:pPr indent="-285750" lvl="0" marL="285750" marR="0" rtl="0" algn="l">
              <a:lnSpc>
                <a:spcPct val="159942"/>
              </a:lnSpc>
              <a:spcBef>
                <a:spcPts val="0"/>
              </a:spcBef>
              <a:spcAft>
                <a:spcPts val="0"/>
              </a:spcAft>
              <a:buClr>
                <a:srgbClr val="2B2E3C"/>
              </a:buClr>
              <a:buSzPts val="1750"/>
              <a:buFont typeface="Arial"/>
              <a:buChar char="•"/>
            </a:pPr>
            <a:r>
              <a:rPr lang="en-US" sz="1750">
                <a:solidFill>
                  <a:srgbClr val="2B2E3C"/>
                </a:solidFill>
                <a:latin typeface="Open Sans"/>
                <a:ea typeface="Open Sans"/>
                <a:cs typeface="Open Sans"/>
                <a:sym typeface="Open Sans"/>
              </a:rPr>
              <a:t>Difficult to balance the network</a:t>
            </a:r>
            <a:endParaRPr/>
          </a:p>
          <a:p>
            <a:pPr indent="0" lvl="0" marL="0" marR="0" rtl="0" algn="l">
              <a:lnSpc>
                <a:spcPct val="159942"/>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p:nvPr/>
        </p:nvSpPr>
        <p:spPr>
          <a:xfrm>
            <a:off x="601079" y="399811"/>
            <a:ext cx="545594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F42"/>
              </a:buClr>
              <a:buSzPts val="4374"/>
              <a:buFont typeface="Bitter"/>
              <a:buNone/>
            </a:pPr>
            <a:r>
              <a:rPr lang="en-US" sz="4374">
                <a:solidFill>
                  <a:srgbClr val="2C3F42"/>
                </a:solidFill>
                <a:latin typeface="Bitter"/>
                <a:ea typeface="Bitter"/>
                <a:cs typeface="Bitter"/>
                <a:sym typeface="Bitter"/>
              </a:rPr>
              <a:t>Our Solution - Concept</a:t>
            </a:r>
            <a:endParaRPr sz="4374">
              <a:solidFill>
                <a:schemeClr val="dk1"/>
              </a:solidFill>
              <a:latin typeface="Calibri"/>
              <a:ea typeface="Calibri"/>
              <a:cs typeface="Calibri"/>
              <a:sym typeface="Calibri"/>
            </a:endParaRPr>
          </a:p>
        </p:txBody>
      </p:sp>
      <p:grpSp>
        <p:nvGrpSpPr>
          <p:cNvPr id="116" name="Google Shape;116;p3"/>
          <p:cNvGrpSpPr/>
          <p:nvPr/>
        </p:nvGrpSpPr>
        <p:grpSpPr>
          <a:xfrm>
            <a:off x="766349" y="2198920"/>
            <a:ext cx="7429096" cy="4312412"/>
            <a:chOff x="733686" y="1575700"/>
            <a:chExt cx="6772275" cy="3852863"/>
          </a:xfrm>
        </p:grpSpPr>
        <p:graphicFrame>
          <p:nvGraphicFramePr>
            <p:cNvPr id="117" name="Google Shape;117;p3"/>
            <p:cNvGraphicFramePr/>
            <p:nvPr/>
          </p:nvGraphicFramePr>
          <p:xfrm>
            <a:off x="733686" y="1575700"/>
            <a:ext cx="6772275" cy="3852863"/>
          </p:xfrm>
          <a:graphic>
            <a:graphicData uri="http://schemas.openxmlformats.org/drawingml/2006/chart">
              <c:chart r:id="rId3"/>
            </a:graphicData>
          </a:graphic>
        </p:graphicFrame>
        <p:sp>
          <p:nvSpPr>
            <p:cNvPr id="118" name="Google Shape;118;p3"/>
            <p:cNvSpPr txBox="1"/>
            <p:nvPr/>
          </p:nvSpPr>
          <p:spPr>
            <a:xfrm>
              <a:off x="3818373" y="1841811"/>
              <a:ext cx="18187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57359"/>
                  </a:solidFill>
                  <a:latin typeface="Calibri"/>
                  <a:ea typeface="Calibri"/>
                  <a:cs typeface="Calibri"/>
                  <a:sym typeface="Calibri"/>
                </a:rPr>
                <a:t>Low tariff</a:t>
              </a:r>
              <a:endParaRPr/>
            </a:p>
            <a:p>
              <a:pPr indent="0" lvl="0" marL="0" marR="0" rtl="0" algn="ctr">
                <a:spcBef>
                  <a:spcPts val="0"/>
                </a:spcBef>
                <a:spcAft>
                  <a:spcPts val="0"/>
                </a:spcAft>
                <a:buNone/>
              </a:pPr>
              <a:r>
                <a:rPr lang="en-US" sz="1800">
                  <a:solidFill>
                    <a:srgbClr val="157359"/>
                  </a:solidFill>
                  <a:latin typeface="Calibri"/>
                  <a:ea typeface="Calibri"/>
                  <a:cs typeface="Calibri"/>
                  <a:sym typeface="Calibri"/>
                </a:rPr>
                <a:t>Renewable based</a:t>
              </a:r>
              <a:endParaRPr/>
            </a:p>
          </p:txBody>
        </p:sp>
        <p:sp>
          <p:nvSpPr>
            <p:cNvPr id="119" name="Google Shape;119;p3"/>
            <p:cNvSpPr txBox="1"/>
            <p:nvPr/>
          </p:nvSpPr>
          <p:spPr>
            <a:xfrm>
              <a:off x="5687209" y="1869274"/>
              <a:ext cx="18187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accent5"/>
                  </a:solidFill>
                  <a:latin typeface="Calibri"/>
                  <a:ea typeface="Calibri"/>
                  <a:cs typeface="Calibri"/>
                  <a:sym typeface="Calibri"/>
                </a:rPr>
                <a:t>High tariff</a:t>
              </a:r>
              <a:endParaRPr/>
            </a:p>
            <a:p>
              <a:pPr indent="0" lvl="0" marL="0" marR="0" rtl="0" algn="ctr">
                <a:spcBef>
                  <a:spcPts val="0"/>
                </a:spcBef>
                <a:spcAft>
                  <a:spcPts val="0"/>
                </a:spcAft>
                <a:buNone/>
              </a:pPr>
              <a:r>
                <a:rPr lang="en-US" sz="1800">
                  <a:solidFill>
                    <a:schemeClr val="accent5"/>
                  </a:solidFill>
                  <a:latin typeface="Calibri"/>
                  <a:ea typeface="Calibri"/>
                  <a:cs typeface="Calibri"/>
                  <a:sym typeface="Calibri"/>
                </a:rPr>
                <a:t>Fossil fuel based</a:t>
              </a:r>
              <a:endParaRPr/>
            </a:p>
          </p:txBody>
        </p:sp>
        <p:sp>
          <p:nvSpPr>
            <p:cNvPr id="120" name="Google Shape;120;p3"/>
            <p:cNvSpPr txBox="1"/>
            <p:nvPr/>
          </p:nvSpPr>
          <p:spPr>
            <a:xfrm>
              <a:off x="1366654" y="1837739"/>
              <a:ext cx="1818752"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accent5"/>
                  </a:solidFill>
                  <a:latin typeface="Calibri"/>
                  <a:ea typeface="Calibri"/>
                  <a:cs typeface="Calibri"/>
                  <a:sym typeface="Calibri"/>
                </a:rPr>
                <a:t>High tariff</a:t>
              </a:r>
              <a:endParaRPr/>
            </a:p>
            <a:p>
              <a:pPr indent="0" lvl="0" marL="0" marR="0" rtl="0" algn="ctr">
                <a:spcBef>
                  <a:spcPts val="0"/>
                </a:spcBef>
                <a:spcAft>
                  <a:spcPts val="0"/>
                </a:spcAft>
                <a:buNone/>
              </a:pPr>
              <a:r>
                <a:rPr lang="en-US" sz="1800">
                  <a:solidFill>
                    <a:schemeClr val="accent5"/>
                  </a:solidFill>
                  <a:latin typeface="Calibri"/>
                  <a:ea typeface="Calibri"/>
                  <a:cs typeface="Calibri"/>
                  <a:sym typeface="Calibri"/>
                </a:rPr>
                <a:t>Fossil fuel based</a:t>
              </a:r>
              <a:endParaRPr/>
            </a:p>
          </p:txBody>
        </p:sp>
        <p:sp>
          <p:nvSpPr>
            <p:cNvPr id="121" name="Google Shape;121;p3"/>
            <p:cNvSpPr/>
            <p:nvPr/>
          </p:nvSpPr>
          <p:spPr>
            <a:xfrm>
              <a:off x="5184791" y="3111081"/>
              <a:ext cx="1004835" cy="330759"/>
            </a:xfrm>
            <a:prstGeom prst="leftArrow">
              <a:avLst>
                <a:gd fmla="val 50000" name="adj1"/>
                <a:gd fmla="val 50000" name="adj2"/>
              </a:avLst>
            </a:prstGeom>
            <a:solidFill>
              <a:schemeClr val="accent1"/>
            </a:solidFill>
            <a:ln cap="flat" cmpd="sng" w="12700">
              <a:solidFill>
                <a:srgbClr val="0C413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3"/>
            <p:cNvSpPr txBox="1"/>
            <p:nvPr/>
          </p:nvSpPr>
          <p:spPr>
            <a:xfrm>
              <a:off x="5518219" y="3377759"/>
              <a:ext cx="181875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157359"/>
                  </a:solidFill>
                  <a:latin typeface="Calibri"/>
                  <a:ea typeface="Calibri"/>
                  <a:cs typeface="Calibri"/>
                  <a:sym typeface="Calibri"/>
                </a:rPr>
                <a:t>Demand shift</a:t>
              </a:r>
              <a:endParaRPr/>
            </a:p>
          </p:txBody>
        </p:sp>
      </p:grpSp>
      <p:grpSp>
        <p:nvGrpSpPr>
          <p:cNvPr id="123" name="Google Shape;123;p3"/>
          <p:cNvGrpSpPr/>
          <p:nvPr/>
        </p:nvGrpSpPr>
        <p:grpSpPr>
          <a:xfrm>
            <a:off x="9335581" y="4637949"/>
            <a:ext cx="4458134" cy="2948556"/>
            <a:chOff x="9365725" y="4215920"/>
            <a:chExt cx="4458134" cy="2948556"/>
          </a:xfrm>
        </p:grpSpPr>
        <p:sp>
          <p:nvSpPr>
            <p:cNvPr id="124" name="Google Shape;124;p3"/>
            <p:cNvSpPr/>
            <p:nvPr/>
          </p:nvSpPr>
          <p:spPr>
            <a:xfrm>
              <a:off x="9365725" y="4215920"/>
              <a:ext cx="4458134" cy="2948556"/>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p:nvPr/>
          </p:nvSpPr>
          <p:spPr>
            <a:xfrm>
              <a:off x="9674689" y="4422694"/>
              <a:ext cx="3942633" cy="2530765"/>
            </a:xfrm>
            <a:prstGeom prst="rect">
              <a:avLst/>
            </a:prstGeom>
            <a:noFill/>
            <a:ln>
              <a:noFill/>
            </a:ln>
          </p:spPr>
          <p:txBody>
            <a:bodyPr anchorCtr="0" anchor="t" bIns="45700" lIns="91425" spcFirstLastPara="1" rIns="91425" wrap="square" tIns="45700">
              <a:noAutofit/>
            </a:bodyPr>
            <a:lstStyle/>
            <a:p>
              <a:pPr indent="0" lvl="0" marL="0" marR="0" rtl="0" algn="just">
                <a:lnSpc>
                  <a:spcPct val="159942"/>
                </a:lnSpc>
                <a:spcBef>
                  <a:spcPts val="0"/>
                </a:spcBef>
                <a:spcAft>
                  <a:spcPts val="0"/>
                </a:spcAft>
                <a:buClr>
                  <a:srgbClr val="2B2E3C"/>
                </a:buClr>
                <a:buSzPts val="1750"/>
                <a:buFont typeface="Open Sans"/>
                <a:buNone/>
              </a:pPr>
              <a:r>
                <a:rPr lang="en-US" sz="1750">
                  <a:solidFill>
                    <a:srgbClr val="2B2E3C"/>
                  </a:solidFill>
                  <a:latin typeface="Open Sans"/>
                  <a:ea typeface="Open Sans"/>
                  <a:cs typeface="Open Sans"/>
                  <a:sym typeface="Open Sans"/>
                </a:rPr>
                <a:t>Thanks to the storage nature of the water storage heaters, the time for running the appliances could be shifted to the periods when DER produce energy at lower prices without compromising the user experience.</a:t>
              </a:r>
              <a:endParaRPr sz="1750">
                <a:solidFill>
                  <a:schemeClr val="dk1"/>
                </a:solidFill>
                <a:latin typeface="Calibri"/>
                <a:ea typeface="Calibri"/>
                <a:cs typeface="Calibri"/>
                <a:sym typeface="Calibri"/>
              </a:endParaRPr>
            </a:p>
          </p:txBody>
        </p:sp>
      </p:grpSp>
      <p:pic>
        <p:nvPicPr>
          <p:cNvPr descr="IHWTs for Solar/Boiler systems EEC B &amp; C" id="126" name="Google Shape;126;p3"/>
          <p:cNvPicPr preferRelativeResize="0"/>
          <p:nvPr/>
        </p:nvPicPr>
        <p:blipFill rotWithShape="1">
          <a:blip r:embed="rId4">
            <a:alphaModFix/>
          </a:blip>
          <a:srcRect b="0" l="0" r="0" t="0"/>
          <a:stretch/>
        </p:blipFill>
        <p:spPr>
          <a:xfrm>
            <a:off x="9762128" y="399811"/>
            <a:ext cx="3194422" cy="35176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p:nvPr/>
        </p:nvSpPr>
        <p:spPr>
          <a:xfrm>
            <a:off x="601079" y="399811"/>
            <a:ext cx="545594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F42"/>
              </a:buClr>
              <a:buSzPts val="4374"/>
              <a:buFont typeface="Bitter"/>
              <a:buNone/>
            </a:pPr>
            <a:r>
              <a:rPr lang="en-US" sz="4374">
                <a:solidFill>
                  <a:srgbClr val="2C3F42"/>
                </a:solidFill>
                <a:latin typeface="Bitter"/>
                <a:ea typeface="Bitter"/>
                <a:cs typeface="Bitter"/>
                <a:sym typeface="Bitter"/>
              </a:rPr>
              <a:t>Our Solution - Technical</a:t>
            </a:r>
            <a:endParaRPr sz="4374">
              <a:solidFill>
                <a:schemeClr val="dk1"/>
              </a:solidFill>
              <a:latin typeface="Calibri"/>
              <a:ea typeface="Calibri"/>
              <a:cs typeface="Calibri"/>
              <a:sym typeface="Calibri"/>
            </a:endParaRPr>
          </a:p>
        </p:txBody>
      </p:sp>
      <p:grpSp>
        <p:nvGrpSpPr>
          <p:cNvPr id="133" name="Google Shape;133;p4"/>
          <p:cNvGrpSpPr/>
          <p:nvPr/>
        </p:nvGrpSpPr>
        <p:grpSpPr>
          <a:xfrm>
            <a:off x="8566339" y="4539288"/>
            <a:ext cx="4458134" cy="2948556"/>
            <a:chOff x="9365725" y="4185776"/>
            <a:chExt cx="4458134" cy="2948556"/>
          </a:xfrm>
        </p:grpSpPr>
        <p:sp>
          <p:nvSpPr>
            <p:cNvPr id="134" name="Google Shape;134;p4"/>
            <p:cNvSpPr/>
            <p:nvPr/>
          </p:nvSpPr>
          <p:spPr>
            <a:xfrm>
              <a:off x="9365725" y="4185776"/>
              <a:ext cx="4458134" cy="2948556"/>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
            <p:cNvSpPr/>
            <p:nvPr/>
          </p:nvSpPr>
          <p:spPr>
            <a:xfrm>
              <a:off x="9674689" y="4422694"/>
              <a:ext cx="3942633" cy="2530765"/>
            </a:xfrm>
            <a:prstGeom prst="rect">
              <a:avLst/>
            </a:prstGeom>
            <a:noFill/>
            <a:ln>
              <a:noFill/>
            </a:ln>
          </p:spPr>
          <p:txBody>
            <a:bodyPr anchorCtr="0" anchor="t" bIns="45700" lIns="91425" spcFirstLastPara="1" rIns="91425" wrap="square" tIns="45700">
              <a:noAutofit/>
            </a:bodyPr>
            <a:lstStyle/>
            <a:p>
              <a:pPr indent="0" lvl="0" marL="0" marR="0" rtl="0" algn="just">
                <a:lnSpc>
                  <a:spcPct val="159942"/>
                </a:lnSpc>
                <a:spcBef>
                  <a:spcPts val="0"/>
                </a:spcBef>
                <a:spcAft>
                  <a:spcPts val="0"/>
                </a:spcAft>
                <a:buClr>
                  <a:srgbClr val="2B2E3C"/>
                </a:buClr>
                <a:buSzPts val="1750"/>
                <a:buFont typeface="Open Sans"/>
                <a:buNone/>
              </a:pPr>
              <a:r>
                <a:rPr lang="en-US" sz="1750">
                  <a:solidFill>
                    <a:srgbClr val="2B2E3C"/>
                  </a:solidFill>
                  <a:latin typeface="Open Sans"/>
                  <a:ea typeface="Open Sans"/>
                  <a:cs typeface="Open Sans"/>
                  <a:sym typeface="Open Sans"/>
                </a:rPr>
                <a:t>Provides interface between the IoT devices related to energy consumers (storage water heaters in this particular use case) and producers in order to allow reliable operation and savings based on demand side management and energy storage.</a:t>
              </a:r>
              <a:endParaRPr sz="1750">
                <a:solidFill>
                  <a:schemeClr val="dk1"/>
                </a:solidFill>
                <a:latin typeface="Calibri"/>
                <a:ea typeface="Calibri"/>
                <a:cs typeface="Calibri"/>
                <a:sym typeface="Calibri"/>
              </a:endParaRPr>
            </a:p>
          </p:txBody>
        </p:sp>
      </p:grpSp>
      <p:pic>
        <p:nvPicPr>
          <p:cNvPr id="136" name="Google Shape;136;p4"/>
          <p:cNvPicPr preferRelativeResize="0"/>
          <p:nvPr/>
        </p:nvPicPr>
        <p:blipFill rotWithShape="1">
          <a:blip r:embed="rId3">
            <a:alphaModFix/>
          </a:blip>
          <a:srcRect b="0" l="0" r="0" t="0"/>
          <a:stretch/>
        </p:blipFill>
        <p:spPr>
          <a:xfrm>
            <a:off x="614023" y="1584403"/>
            <a:ext cx="6011970" cy="4971769"/>
          </a:xfrm>
          <a:prstGeom prst="rect">
            <a:avLst/>
          </a:prstGeom>
          <a:noFill/>
          <a:ln>
            <a:noFill/>
          </a:ln>
        </p:spPr>
      </p:pic>
      <p:sp>
        <p:nvSpPr>
          <p:cNvPr id="137" name="Google Shape;137;p4"/>
          <p:cNvSpPr txBox="1"/>
          <p:nvPr/>
        </p:nvSpPr>
        <p:spPr>
          <a:xfrm>
            <a:off x="2017296" y="6668161"/>
            <a:ext cx="3205424" cy="375552"/>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chemeClr val="dk1"/>
                </a:solidFill>
                <a:latin typeface="Calibri"/>
                <a:ea typeface="Calibri"/>
                <a:cs typeface="Calibri"/>
                <a:sym typeface="Calibri"/>
              </a:rPr>
              <a:t>High level system architecture</a:t>
            </a:r>
            <a:endParaRPr/>
          </a:p>
        </p:txBody>
      </p:sp>
      <p:pic>
        <p:nvPicPr>
          <p:cNvPr id="138" name="Google Shape;138;p4"/>
          <p:cNvPicPr preferRelativeResize="0"/>
          <p:nvPr/>
        </p:nvPicPr>
        <p:blipFill rotWithShape="1">
          <a:blip r:embed="rId4">
            <a:alphaModFix/>
          </a:blip>
          <a:srcRect b="0" l="0" r="0" t="0"/>
          <a:stretch/>
        </p:blipFill>
        <p:spPr>
          <a:xfrm>
            <a:off x="7601160" y="596935"/>
            <a:ext cx="6019800" cy="3257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p:nvPr/>
        </p:nvSpPr>
        <p:spPr>
          <a:xfrm>
            <a:off x="601079" y="399811"/>
            <a:ext cx="5455940"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F42"/>
              </a:buClr>
              <a:buSzPts val="4374"/>
              <a:buFont typeface="Bitter"/>
              <a:buNone/>
            </a:pPr>
            <a:r>
              <a:rPr lang="en-US" sz="4374">
                <a:solidFill>
                  <a:srgbClr val="2C3F42"/>
                </a:solidFill>
                <a:latin typeface="Bitter"/>
                <a:ea typeface="Bitter"/>
                <a:cs typeface="Bitter"/>
                <a:sym typeface="Bitter"/>
              </a:rPr>
              <a:t>Our Solution - Demo</a:t>
            </a:r>
            <a:endParaRPr sz="4374">
              <a:solidFill>
                <a:schemeClr val="dk1"/>
              </a:solidFill>
              <a:latin typeface="Calibri"/>
              <a:ea typeface="Calibri"/>
              <a:cs typeface="Calibri"/>
              <a:sym typeface="Calibri"/>
            </a:endParaRPr>
          </a:p>
        </p:txBody>
      </p:sp>
      <p:pic>
        <p:nvPicPr>
          <p:cNvPr id="145" name="Google Shape;145;p5"/>
          <p:cNvPicPr preferRelativeResize="0"/>
          <p:nvPr/>
        </p:nvPicPr>
        <p:blipFill rotWithShape="1">
          <a:blip r:embed="rId3">
            <a:alphaModFix/>
          </a:blip>
          <a:srcRect b="0" l="0" r="0" t="0"/>
          <a:stretch/>
        </p:blipFill>
        <p:spPr>
          <a:xfrm>
            <a:off x="8160041" y="399811"/>
            <a:ext cx="4870975" cy="3368321"/>
          </a:xfrm>
          <a:prstGeom prst="rect">
            <a:avLst/>
          </a:prstGeom>
          <a:noFill/>
          <a:ln>
            <a:noFill/>
          </a:ln>
        </p:spPr>
      </p:pic>
      <p:pic>
        <p:nvPicPr>
          <p:cNvPr id="146" name="Google Shape;146;p5"/>
          <p:cNvPicPr preferRelativeResize="0"/>
          <p:nvPr/>
        </p:nvPicPr>
        <p:blipFill rotWithShape="1">
          <a:blip r:embed="rId4">
            <a:alphaModFix/>
          </a:blip>
          <a:srcRect b="0" l="0" r="0" t="0"/>
          <a:stretch/>
        </p:blipFill>
        <p:spPr>
          <a:xfrm>
            <a:off x="8573383" y="4296527"/>
            <a:ext cx="4270608" cy="3290902"/>
          </a:xfrm>
          <a:prstGeom prst="rect">
            <a:avLst/>
          </a:prstGeom>
          <a:noFill/>
          <a:ln>
            <a:noFill/>
          </a:ln>
        </p:spPr>
      </p:pic>
      <p:pic>
        <p:nvPicPr>
          <p:cNvPr id="147" name="Google Shape;147;p5"/>
          <p:cNvPicPr preferRelativeResize="0"/>
          <p:nvPr/>
        </p:nvPicPr>
        <p:blipFill rotWithShape="1">
          <a:blip r:embed="rId5">
            <a:alphaModFix/>
          </a:blip>
          <a:srcRect b="0" l="0" r="0" t="0"/>
          <a:stretch/>
        </p:blipFill>
        <p:spPr>
          <a:xfrm>
            <a:off x="967111" y="2103305"/>
            <a:ext cx="5089908" cy="2754349"/>
          </a:xfrm>
          <a:prstGeom prst="rect">
            <a:avLst/>
          </a:prstGeom>
          <a:noFill/>
          <a:ln>
            <a:noFill/>
          </a:ln>
        </p:spPr>
      </p:pic>
      <p:grpSp>
        <p:nvGrpSpPr>
          <p:cNvPr id="148" name="Google Shape;148;p5"/>
          <p:cNvGrpSpPr/>
          <p:nvPr/>
        </p:nvGrpSpPr>
        <p:grpSpPr>
          <a:xfrm>
            <a:off x="601079" y="5309827"/>
            <a:ext cx="6543299" cy="2347015"/>
            <a:chOff x="9365725" y="4185776"/>
            <a:chExt cx="4458134" cy="2948556"/>
          </a:xfrm>
        </p:grpSpPr>
        <p:sp>
          <p:nvSpPr>
            <p:cNvPr id="149" name="Google Shape;149;p5"/>
            <p:cNvSpPr/>
            <p:nvPr/>
          </p:nvSpPr>
          <p:spPr>
            <a:xfrm>
              <a:off x="9365725" y="4185776"/>
              <a:ext cx="4458134" cy="2948556"/>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p:nvPr/>
          </p:nvSpPr>
          <p:spPr>
            <a:xfrm>
              <a:off x="9674689" y="4422695"/>
              <a:ext cx="3942633" cy="2110096"/>
            </a:xfrm>
            <a:prstGeom prst="rect">
              <a:avLst/>
            </a:prstGeom>
            <a:noFill/>
            <a:ln>
              <a:noFill/>
            </a:ln>
          </p:spPr>
          <p:txBody>
            <a:bodyPr anchorCtr="0" anchor="t" bIns="45700" lIns="91425" spcFirstLastPara="1" rIns="91425" wrap="square" tIns="45700">
              <a:noAutofit/>
            </a:bodyPr>
            <a:lstStyle/>
            <a:p>
              <a:pPr indent="0" lvl="0" marL="0" marR="0" rtl="0" algn="just">
                <a:lnSpc>
                  <a:spcPct val="110000"/>
                </a:lnSpc>
                <a:spcBef>
                  <a:spcPts val="0"/>
                </a:spcBef>
                <a:spcAft>
                  <a:spcPts val="0"/>
                </a:spcAft>
                <a:buNone/>
              </a:pPr>
              <a:r>
                <a:rPr lang="en-US" sz="1750">
                  <a:solidFill>
                    <a:schemeClr val="dk1"/>
                  </a:solidFill>
                  <a:latin typeface="Open Sans"/>
                  <a:ea typeface="Open Sans"/>
                  <a:cs typeface="Open Sans"/>
                  <a:sym typeface="Open Sans"/>
                </a:rPr>
                <a:t>To demonstrate the functionality and the benefits of the solution, a service that gets information about the prices ahead from the Bulgarian Energy Exchange has been created.</a:t>
              </a:r>
              <a:endParaRPr/>
            </a:p>
            <a:p>
              <a:pPr indent="0" lvl="0" marL="0" marR="0" rtl="0" algn="just">
                <a:lnSpc>
                  <a:spcPct val="110000"/>
                </a:lnSpc>
                <a:spcBef>
                  <a:spcPts val="900"/>
                </a:spcBef>
                <a:spcAft>
                  <a:spcPts val="0"/>
                </a:spcAft>
                <a:buNone/>
              </a:pPr>
              <a:r>
                <a:rPr lang="en-US" sz="1750">
                  <a:solidFill>
                    <a:schemeClr val="dk1"/>
                  </a:solidFill>
                  <a:latin typeface="Open Sans"/>
                  <a:ea typeface="Open Sans"/>
                  <a:cs typeface="Open Sans"/>
                  <a:sym typeface="Open Sans"/>
                </a:rPr>
                <a:t>This service communicates with our application via the InterConnect Platform.</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500595" y="357661"/>
            <a:ext cx="769885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F42"/>
              </a:buClr>
              <a:buSzPts val="4374"/>
              <a:buFont typeface="Bitter"/>
              <a:buNone/>
            </a:pPr>
            <a:r>
              <a:rPr lang="en-US" sz="4374">
                <a:solidFill>
                  <a:srgbClr val="2C3F42"/>
                </a:solidFill>
                <a:latin typeface="Bitter"/>
                <a:ea typeface="Bitter"/>
                <a:cs typeface="Bitter"/>
                <a:sym typeface="Bitter"/>
              </a:rPr>
              <a:t>Impact – Grid stakeholder engagement</a:t>
            </a:r>
            <a:endParaRPr sz="4374">
              <a:solidFill>
                <a:schemeClr val="dk1"/>
              </a:solidFill>
              <a:latin typeface="Calibri"/>
              <a:ea typeface="Calibri"/>
              <a:cs typeface="Calibri"/>
              <a:sym typeface="Calibri"/>
            </a:endParaRPr>
          </a:p>
        </p:txBody>
      </p:sp>
      <p:graphicFrame>
        <p:nvGraphicFramePr>
          <p:cNvPr id="157" name="Google Shape;157;p6"/>
          <p:cNvGraphicFramePr/>
          <p:nvPr/>
        </p:nvGraphicFramePr>
        <p:xfrm>
          <a:off x="855750" y="2128424"/>
          <a:ext cx="3000000" cy="3000000"/>
        </p:xfrm>
        <a:graphic>
          <a:graphicData uri="http://schemas.openxmlformats.org/drawingml/2006/table">
            <a:tbl>
              <a:tblPr bandRow="1" firstCol="1" firstRow="1">
                <a:noFill/>
                <a:tableStyleId>{C6B3D764-2775-4955-9F3B-4A1FD9FE2C29}</a:tableStyleId>
              </a:tblPr>
              <a:tblGrid>
                <a:gridCol w="2536100"/>
                <a:gridCol w="2359475"/>
                <a:gridCol w="3267925"/>
                <a:gridCol w="4453950"/>
              </a:tblGrid>
              <a:tr h="391675">
                <a:tc>
                  <a:txBody>
                    <a:bodyPr/>
                    <a:lstStyle/>
                    <a:p>
                      <a:pPr indent="0" lvl="0" marL="0" marR="0" rtl="0" algn="just">
                        <a:lnSpc>
                          <a:spcPct val="110000"/>
                        </a:lnSpc>
                        <a:spcBef>
                          <a:spcPts val="0"/>
                        </a:spcBef>
                        <a:spcAft>
                          <a:spcPts val="0"/>
                        </a:spcAft>
                        <a:buNone/>
                      </a:pPr>
                      <a:r>
                        <a:rPr b="0" lang="en-US" sz="1400" u="none" cap="none" strike="noStrike">
                          <a:solidFill>
                            <a:schemeClr val="dk1"/>
                          </a:solidFill>
                          <a:latin typeface="Open Sans"/>
                          <a:ea typeface="Open Sans"/>
                          <a:cs typeface="Open Sans"/>
                          <a:sym typeface="Open Sans"/>
                        </a:rPr>
                        <a:t>Partner Name</a:t>
                      </a:r>
                      <a:endParaRPr b="0" sz="1400" u="none" cap="none" strike="noStrike">
                        <a:solidFill>
                          <a:schemeClr val="dk1"/>
                        </a:solidFill>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chemeClr val="dk1"/>
                          </a:solidFill>
                          <a:latin typeface="Open Sans"/>
                          <a:ea typeface="Open Sans"/>
                          <a:cs typeface="Open Sans"/>
                          <a:sym typeface="Open Sans"/>
                        </a:rPr>
                        <a:t>Role</a:t>
                      </a:r>
                      <a:endParaRPr b="0" sz="1400" u="none" cap="none" strike="noStrike">
                        <a:solidFill>
                          <a:schemeClr val="dk1"/>
                        </a:solidFill>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chemeClr val="dk1"/>
                          </a:solidFill>
                          <a:latin typeface="Open Sans"/>
                          <a:ea typeface="Open Sans"/>
                          <a:cs typeface="Open Sans"/>
                          <a:sym typeface="Open Sans"/>
                        </a:rPr>
                        <a:t>Tasks</a:t>
                      </a:r>
                      <a:endParaRPr b="0" sz="1400" u="none" cap="none" strike="noStrike">
                        <a:solidFill>
                          <a:schemeClr val="dk1"/>
                        </a:solidFill>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chemeClr val="dk1"/>
                          </a:solidFill>
                          <a:latin typeface="Open Sans"/>
                          <a:ea typeface="Open Sans"/>
                          <a:cs typeface="Open Sans"/>
                          <a:sym typeface="Open Sans"/>
                        </a:rPr>
                        <a:t>Engagement Strategy</a:t>
                      </a:r>
                      <a:endParaRPr b="0" sz="1400" u="none" cap="none" strike="noStrike">
                        <a:solidFill>
                          <a:schemeClr val="dk1"/>
                        </a:solidFill>
                        <a:latin typeface="Open Sans"/>
                        <a:ea typeface="Open Sans"/>
                        <a:cs typeface="Open Sans"/>
                        <a:sym typeface="Open Sans"/>
                      </a:endParaRPr>
                    </a:p>
                  </a:txBody>
                  <a:tcPr marT="0" marB="0" marR="68575" marL="68575"/>
                </a:tc>
              </a:tr>
              <a:tr h="1206750">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TESY Ltd</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Technology adopter</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Testing and verification of the solution on their product line – Pilot.</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Cooperation agreement for testing end piloting the new solution on their products.</a:t>
                      </a:r>
                      <a:endParaRPr b="0" sz="1400" u="none" cap="none" strike="noStrike">
                        <a:latin typeface="Open Sans"/>
                        <a:ea typeface="Open Sans"/>
                        <a:cs typeface="Open Sans"/>
                        <a:sym typeface="Open Sans"/>
                      </a:endParaRPr>
                    </a:p>
                    <a:p>
                      <a:pPr indent="0" lvl="0" marL="0" marR="0" rtl="0" algn="just">
                        <a:lnSpc>
                          <a:spcPct val="110000"/>
                        </a:lnSpc>
                        <a:spcBef>
                          <a:spcPts val="900"/>
                        </a:spcBef>
                        <a:spcAft>
                          <a:spcPts val="0"/>
                        </a:spcAft>
                        <a:buNone/>
                      </a:pPr>
                      <a:r>
                        <a:rPr b="0" lang="en-US" sz="1400" u="none" cap="none" strike="noStrike">
                          <a:solidFill>
                            <a:srgbClr val="404040"/>
                          </a:solidFill>
                          <a:latin typeface="Open Sans"/>
                          <a:ea typeface="Open Sans"/>
                          <a:cs typeface="Open Sans"/>
                          <a:sym typeface="Open Sans"/>
                        </a:rPr>
                        <a:t>Acetract customers with innovative solution that allows significant energy costs savings.</a:t>
                      </a:r>
                      <a:endParaRPr b="0" sz="1400" u="none" cap="none" strike="noStrike">
                        <a:latin typeface="Open Sans"/>
                        <a:ea typeface="Open Sans"/>
                        <a:cs typeface="Open Sans"/>
                        <a:sym typeface="Open Sans"/>
                      </a:endParaRPr>
                    </a:p>
                  </a:txBody>
                  <a:tcPr marT="0" marB="0" marR="68575" marL="68575"/>
                </a:tc>
              </a:tr>
              <a:tr h="639850">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Association of traders with energy in Bulgaria</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Data source provider and promotor</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Provides data about from the grid and promote the solution.</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The Interoperability enhances the trading process making it seamless and transparent.</a:t>
                      </a:r>
                      <a:endParaRPr b="0" sz="1400" u="none" cap="none" strike="noStrike">
                        <a:latin typeface="Open Sans"/>
                        <a:ea typeface="Open Sans"/>
                        <a:cs typeface="Open Sans"/>
                        <a:sym typeface="Open Sans"/>
                      </a:endParaRPr>
                    </a:p>
                  </a:txBody>
                  <a:tcPr marT="0" marB="0" marR="68575" marL="68575"/>
                </a:tc>
              </a:tr>
              <a:tr h="656375">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Sofia Development Association</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Service user and technology promotor</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Test the service and promote the technology.</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Reduce energy cost and green image.</a:t>
                      </a:r>
                      <a:endParaRPr b="0" sz="1400" u="none" cap="none" strike="noStrike">
                        <a:latin typeface="Open Sans"/>
                        <a:ea typeface="Open Sans"/>
                        <a:cs typeface="Open Sans"/>
                        <a:sym typeface="Open Sans"/>
                      </a:endParaRPr>
                    </a:p>
                  </a:txBody>
                  <a:tcPr marT="0" marB="0" marR="68575" marL="68575"/>
                </a:tc>
              </a:tr>
              <a:tr h="1316325">
                <a:tc>
                  <a:txBody>
                    <a:bodyPr/>
                    <a:lstStyle/>
                    <a:p>
                      <a:pPr indent="0" lvl="0" marL="0" marR="0" rtl="0" algn="just">
                        <a:lnSpc>
                          <a:spcPct val="110000"/>
                        </a:lnSpc>
                        <a:spcBef>
                          <a:spcPts val="0"/>
                        </a:spcBef>
                        <a:spcAft>
                          <a:spcPts val="0"/>
                        </a:spcAft>
                        <a:buNone/>
                      </a:pPr>
                      <a:r>
                        <a:rPr b="0" lang="en-US" sz="1400" u="none" cap="none" strike="noStrike">
                          <a:solidFill>
                            <a:srgbClr val="404040"/>
                          </a:solidFill>
                          <a:latin typeface="Open Sans"/>
                          <a:ea typeface="Open Sans"/>
                          <a:cs typeface="Open Sans"/>
                          <a:sym typeface="Open Sans"/>
                        </a:rPr>
                        <a:t>Bulgarian Photovoltaic Association</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Data source provider and promotor</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Provide data about the production profiles and prices and promote the solution.</a:t>
                      </a:r>
                      <a:endParaRPr b="0" sz="1400" u="none" cap="none" strike="noStrike">
                        <a:latin typeface="Open Sans"/>
                        <a:ea typeface="Open Sans"/>
                        <a:cs typeface="Open Sans"/>
                        <a:sym typeface="Open Sans"/>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On the free market, the price might drop to zero when the produced energy exceeds the consumed, usually during the sunny days at noon. Our solution allows this energy to be sold and stored as thermal in many of the available storage water heaters.</a:t>
                      </a:r>
                      <a:endParaRPr/>
                    </a:p>
                  </a:txBody>
                  <a:tcPr marT="0" marB="0" marR="68575" marL="68575"/>
                </a:tc>
              </a:tr>
              <a:tr h="885375">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Small business on the open market</a:t>
                      </a:r>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Technology adopter</a:t>
                      </a:r>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Adopt the technology and provide data about the energy usage and savings.</a:t>
                      </a:r>
                      <a:endParaRPr/>
                    </a:p>
                  </a:txBody>
                  <a:tcPr marT="0" marB="0" marR="68575" marL="68575"/>
                </a:tc>
                <a:tc>
                  <a:txBody>
                    <a:bodyPr/>
                    <a:lstStyle/>
                    <a:p>
                      <a:pPr indent="0" lvl="0" marL="0" marR="0" rtl="0" algn="just">
                        <a:lnSpc>
                          <a:spcPct val="110000"/>
                        </a:lnSpc>
                        <a:spcBef>
                          <a:spcPts val="0"/>
                        </a:spcBef>
                        <a:spcAft>
                          <a:spcPts val="0"/>
                        </a:spcAft>
                        <a:buNone/>
                      </a:pPr>
                      <a:r>
                        <a:rPr b="0" lang="en-US" sz="1400" u="none" cap="none" strike="noStrike">
                          <a:latin typeface="Open Sans"/>
                          <a:ea typeface="Open Sans"/>
                          <a:cs typeface="Open Sans"/>
                          <a:sym typeface="Open Sans"/>
                        </a:rPr>
                        <a:t>Interested in reducing the energy costs</a:t>
                      </a:r>
                      <a:endParaRPr/>
                    </a:p>
                  </a:txBody>
                  <a:tcPr marT="0" marB="0"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p:nvPr/>
        </p:nvSpPr>
        <p:spPr>
          <a:xfrm>
            <a:off x="8837237" y="3801290"/>
            <a:ext cx="4918954" cy="1700792"/>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p:nvPr/>
        </p:nvSpPr>
        <p:spPr>
          <a:xfrm>
            <a:off x="848501" y="1464085"/>
            <a:ext cx="12435419" cy="1342687"/>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7"/>
          <p:cNvSpPr/>
          <p:nvPr/>
        </p:nvSpPr>
        <p:spPr>
          <a:xfrm>
            <a:off x="1348056" y="6193015"/>
            <a:ext cx="4003765" cy="1400383"/>
          </a:xfrm>
          <a:prstGeom prst="roundRect">
            <a:avLst>
              <a:gd fmla="val 3548" name="adj"/>
            </a:avLst>
          </a:prstGeom>
          <a:solidFill>
            <a:srgbClr val="FCE2CF"/>
          </a:solidFill>
          <a:ln cap="flat" cmpd="sng" w="13800">
            <a:solidFill>
              <a:srgbClr val="F9C59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7"/>
          <p:cNvSpPr/>
          <p:nvPr/>
        </p:nvSpPr>
        <p:spPr>
          <a:xfrm>
            <a:off x="413563" y="485567"/>
            <a:ext cx="4801433" cy="686038"/>
          </a:xfrm>
          <a:prstGeom prst="rect">
            <a:avLst/>
          </a:prstGeom>
          <a:noFill/>
          <a:ln>
            <a:noFill/>
          </a:ln>
        </p:spPr>
        <p:txBody>
          <a:bodyPr anchorCtr="0" anchor="t" bIns="45700" lIns="91425" spcFirstLastPara="1" rIns="91425" wrap="square" tIns="45700">
            <a:noAutofit/>
          </a:bodyPr>
          <a:lstStyle/>
          <a:p>
            <a:pPr indent="0" lvl="0" marL="0" marR="0" rtl="0" algn="l">
              <a:lnSpc>
                <a:spcPct val="124988"/>
              </a:lnSpc>
              <a:spcBef>
                <a:spcPts val="0"/>
              </a:spcBef>
              <a:spcAft>
                <a:spcPts val="0"/>
              </a:spcAft>
              <a:buClr>
                <a:srgbClr val="2C3F42"/>
              </a:buClr>
              <a:buSzPts val="4322"/>
              <a:buFont typeface="Bitter"/>
              <a:buNone/>
            </a:pPr>
            <a:r>
              <a:rPr lang="en-US" sz="4322">
                <a:solidFill>
                  <a:srgbClr val="2C3F42"/>
                </a:solidFill>
                <a:latin typeface="Bitter"/>
                <a:ea typeface="Bitter"/>
                <a:cs typeface="Bitter"/>
                <a:sym typeface="Bitter"/>
              </a:rPr>
              <a:t>Market Opportunity</a:t>
            </a:r>
            <a:endParaRPr sz="4322">
              <a:solidFill>
                <a:schemeClr val="dk1"/>
              </a:solidFill>
              <a:latin typeface="Calibri"/>
              <a:ea typeface="Calibri"/>
              <a:cs typeface="Calibri"/>
              <a:sym typeface="Calibri"/>
            </a:endParaRPr>
          </a:p>
        </p:txBody>
      </p:sp>
      <p:grpSp>
        <p:nvGrpSpPr>
          <p:cNvPr id="167" name="Google Shape;167;p7"/>
          <p:cNvGrpSpPr/>
          <p:nvPr/>
        </p:nvGrpSpPr>
        <p:grpSpPr>
          <a:xfrm>
            <a:off x="6753500" y="6090381"/>
            <a:ext cx="6450886" cy="1579643"/>
            <a:chOff x="4641433" y="7438429"/>
            <a:chExt cx="7981647" cy="2048470"/>
          </a:xfrm>
        </p:grpSpPr>
        <p:sp>
          <p:nvSpPr>
            <p:cNvPr id="168" name="Google Shape;168;p7"/>
            <p:cNvSpPr/>
            <p:nvPr/>
          </p:nvSpPr>
          <p:spPr>
            <a:xfrm>
              <a:off x="5545603" y="8416430"/>
              <a:ext cx="357210" cy="433741"/>
            </a:xfrm>
            <a:prstGeom prst="rightArrow">
              <a:avLst>
                <a:gd fmla="val 50000" name="adj1"/>
                <a:gd fmla="val 50000" name="adj2"/>
              </a:avLst>
            </a:prstGeom>
            <a:solidFill>
              <a:srgbClr val="D5DBE5"/>
            </a:solidFill>
            <a:ln cap="flat" cmpd="sng" w="12700">
              <a:solidFill>
                <a:srgbClr val="15705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7"/>
            <p:cNvSpPr/>
            <p:nvPr/>
          </p:nvSpPr>
          <p:spPr>
            <a:xfrm>
              <a:off x="7755403" y="8368881"/>
              <a:ext cx="357210" cy="433741"/>
            </a:xfrm>
            <a:prstGeom prst="rightArrow">
              <a:avLst>
                <a:gd fmla="val 50000" name="adj1"/>
                <a:gd fmla="val 50000" name="adj2"/>
              </a:avLst>
            </a:prstGeom>
            <a:solidFill>
              <a:srgbClr val="D5DBE5"/>
            </a:solidFill>
            <a:ln cap="flat" cmpd="sng" w="12700">
              <a:solidFill>
                <a:srgbClr val="15705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0" name="Google Shape;170;p7"/>
            <p:cNvPicPr preferRelativeResize="0"/>
            <p:nvPr/>
          </p:nvPicPr>
          <p:blipFill rotWithShape="1">
            <a:blip r:embed="rId3">
              <a:alphaModFix/>
            </a:blip>
            <a:srcRect b="0" l="0" r="0" t="0"/>
            <a:stretch/>
          </p:blipFill>
          <p:spPr>
            <a:xfrm>
              <a:off x="10829818" y="7438429"/>
              <a:ext cx="1793262" cy="2048470"/>
            </a:xfrm>
            <a:prstGeom prst="rect">
              <a:avLst/>
            </a:prstGeom>
            <a:noFill/>
            <a:ln>
              <a:noFill/>
            </a:ln>
          </p:spPr>
        </p:pic>
        <p:sp>
          <p:nvSpPr>
            <p:cNvPr id="171" name="Google Shape;171;p7"/>
            <p:cNvSpPr/>
            <p:nvPr/>
          </p:nvSpPr>
          <p:spPr>
            <a:xfrm>
              <a:off x="10270003" y="8421218"/>
              <a:ext cx="357210" cy="433741"/>
            </a:xfrm>
            <a:prstGeom prst="rightArrow">
              <a:avLst>
                <a:gd fmla="val 50000" name="adj1"/>
                <a:gd fmla="val 50000" name="adj2"/>
              </a:avLst>
            </a:prstGeom>
            <a:solidFill>
              <a:srgbClr val="D5DBE5"/>
            </a:solidFill>
            <a:ln cap="flat" cmpd="sng" w="12700">
              <a:solidFill>
                <a:srgbClr val="15705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2" name="Google Shape;172;p7"/>
            <p:cNvPicPr preferRelativeResize="0"/>
            <p:nvPr/>
          </p:nvPicPr>
          <p:blipFill rotWithShape="1">
            <a:blip r:embed="rId4">
              <a:alphaModFix/>
            </a:blip>
            <a:srcRect b="0" l="0" r="0" t="0"/>
            <a:stretch/>
          </p:blipFill>
          <p:spPr>
            <a:xfrm>
              <a:off x="4641433" y="8019825"/>
              <a:ext cx="917149" cy="917149"/>
            </a:xfrm>
            <a:prstGeom prst="rect">
              <a:avLst/>
            </a:prstGeom>
            <a:noFill/>
            <a:ln>
              <a:noFill/>
            </a:ln>
          </p:spPr>
        </p:pic>
        <p:pic>
          <p:nvPicPr>
            <p:cNvPr id="173" name="Google Shape;173;p7"/>
            <p:cNvPicPr preferRelativeResize="0"/>
            <p:nvPr/>
          </p:nvPicPr>
          <p:blipFill rotWithShape="1">
            <a:blip r:embed="rId5">
              <a:alphaModFix/>
            </a:blip>
            <a:srcRect b="0" l="0" r="0" t="0"/>
            <a:stretch/>
          </p:blipFill>
          <p:spPr>
            <a:xfrm>
              <a:off x="6866196" y="7687249"/>
              <a:ext cx="933461" cy="933461"/>
            </a:xfrm>
            <a:prstGeom prst="rect">
              <a:avLst/>
            </a:prstGeom>
            <a:noFill/>
            <a:ln>
              <a:noFill/>
            </a:ln>
          </p:spPr>
        </p:pic>
        <p:pic>
          <p:nvPicPr>
            <p:cNvPr id="174" name="Google Shape;174;p7"/>
            <p:cNvPicPr preferRelativeResize="0"/>
            <p:nvPr/>
          </p:nvPicPr>
          <p:blipFill rotWithShape="1">
            <a:blip r:embed="rId6">
              <a:alphaModFix/>
            </a:blip>
            <a:srcRect b="0" l="0" r="0" t="0"/>
            <a:stretch/>
          </p:blipFill>
          <p:spPr>
            <a:xfrm>
              <a:off x="6117554" y="8049830"/>
              <a:ext cx="848879" cy="848879"/>
            </a:xfrm>
            <a:prstGeom prst="rect">
              <a:avLst/>
            </a:prstGeom>
            <a:noFill/>
            <a:ln>
              <a:noFill/>
            </a:ln>
          </p:spPr>
        </p:pic>
        <p:pic>
          <p:nvPicPr>
            <p:cNvPr id="175" name="Google Shape;175;p7"/>
            <p:cNvPicPr preferRelativeResize="0"/>
            <p:nvPr/>
          </p:nvPicPr>
          <p:blipFill rotWithShape="1">
            <a:blip r:embed="rId7">
              <a:alphaModFix/>
            </a:blip>
            <a:srcRect b="0" l="0" r="0" t="0"/>
            <a:stretch/>
          </p:blipFill>
          <p:spPr>
            <a:xfrm>
              <a:off x="6796025" y="8536083"/>
              <a:ext cx="950815" cy="950815"/>
            </a:xfrm>
            <a:prstGeom prst="rect">
              <a:avLst/>
            </a:prstGeom>
            <a:noFill/>
            <a:ln>
              <a:noFill/>
            </a:ln>
          </p:spPr>
        </p:pic>
        <p:pic>
          <p:nvPicPr>
            <p:cNvPr id="176" name="Google Shape;176;p7"/>
            <p:cNvPicPr preferRelativeResize="0"/>
            <p:nvPr/>
          </p:nvPicPr>
          <p:blipFill rotWithShape="1">
            <a:blip r:embed="rId8">
              <a:alphaModFix/>
            </a:blip>
            <a:srcRect b="0" l="0" r="0" t="0"/>
            <a:stretch/>
          </p:blipFill>
          <p:spPr>
            <a:xfrm>
              <a:off x="8447007" y="7484871"/>
              <a:ext cx="1646668" cy="2002027"/>
            </a:xfrm>
            <a:prstGeom prst="rect">
              <a:avLst/>
            </a:prstGeom>
            <a:noFill/>
            <a:ln>
              <a:noFill/>
            </a:ln>
          </p:spPr>
        </p:pic>
      </p:grpSp>
      <p:sp>
        <p:nvSpPr>
          <p:cNvPr id="177" name="Google Shape;177;p7"/>
          <p:cNvSpPr/>
          <p:nvPr/>
        </p:nvSpPr>
        <p:spPr>
          <a:xfrm>
            <a:off x="1467846" y="6378657"/>
            <a:ext cx="3883976" cy="1400383"/>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Sofia – 500 000 customers</a:t>
            </a:r>
            <a:endParaRPr/>
          </a:p>
          <a:p>
            <a:pPr indent="-342900" lvl="0" marL="342900" marR="0" rtl="0" algn="just">
              <a:spcBef>
                <a:spcPts val="60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Bulgaria - 2 000 000 customers</a:t>
            </a:r>
            <a:endParaRPr/>
          </a:p>
          <a:p>
            <a:pPr indent="-342900" lvl="0" marL="342900" marR="0" rtl="0" algn="just">
              <a:spcBef>
                <a:spcPts val="60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EU – 50 000 000 customers</a:t>
            </a:r>
            <a:endParaRPr/>
          </a:p>
          <a:p>
            <a:pPr indent="-231775" lvl="0" marL="342900" marR="0" rtl="0" algn="l">
              <a:spcBef>
                <a:spcPts val="600"/>
              </a:spcBef>
              <a:spcAft>
                <a:spcPts val="0"/>
              </a:spcAft>
              <a:buClr>
                <a:schemeClr val="dk1"/>
              </a:buClr>
              <a:buSzPts val="1750"/>
              <a:buFont typeface="Arial"/>
              <a:buNone/>
            </a:pPr>
            <a:r>
              <a:t/>
            </a:r>
            <a:endParaRPr sz="1750">
              <a:solidFill>
                <a:schemeClr val="dk1"/>
              </a:solidFill>
              <a:latin typeface="Open Sans"/>
              <a:ea typeface="Open Sans"/>
              <a:cs typeface="Open Sans"/>
              <a:sym typeface="Open Sans"/>
            </a:endParaRPr>
          </a:p>
        </p:txBody>
      </p:sp>
      <p:graphicFrame>
        <p:nvGraphicFramePr>
          <p:cNvPr id="178" name="Google Shape;178;p7"/>
          <p:cNvGraphicFramePr/>
          <p:nvPr/>
        </p:nvGraphicFramePr>
        <p:xfrm>
          <a:off x="793812" y="3801453"/>
          <a:ext cx="3000000" cy="3000000"/>
        </p:xfrm>
        <a:graphic>
          <a:graphicData uri="http://schemas.openxmlformats.org/drawingml/2006/table">
            <a:tbl>
              <a:tblPr bandRow="1" firstRow="1">
                <a:noFill/>
                <a:tableStyleId>{272637EB-AC12-49C1-94AF-0D68499AB314}</a:tableStyleId>
              </a:tblPr>
              <a:tblGrid>
                <a:gridCol w="2197650"/>
                <a:gridCol w="2989850"/>
                <a:gridCol w="1866450"/>
              </a:tblGrid>
              <a:tr h="475500">
                <a:tc>
                  <a:txBody>
                    <a:bodyPr/>
                    <a:lstStyle/>
                    <a:p>
                      <a:pPr indent="0" lvl="0" marL="0" marR="0" rtl="0" algn="l">
                        <a:spcBef>
                          <a:spcPts val="0"/>
                        </a:spcBef>
                        <a:spcAft>
                          <a:spcPts val="0"/>
                        </a:spcAft>
                        <a:buNone/>
                      </a:pPr>
                      <a:r>
                        <a:t/>
                      </a:r>
                      <a:endParaRPr sz="2160"/>
                    </a:p>
                  </a:txBody>
                  <a:tcPr marT="45725" marB="45725" marR="91450" marL="91450"/>
                </a:tc>
                <a:tc>
                  <a:txBody>
                    <a:bodyPr/>
                    <a:lstStyle/>
                    <a:p>
                      <a:pPr indent="0" lvl="0" marL="0" marR="0" rtl="0" algn="l">
                        <a:spcBef>
                          <a:spcPts val="0"/>
                        </a:spcBef>
                        <a:spcAft>
                          <a:spcPts val="0"/>
                        </a:spcAft>
                        <a:buNone/>
                      </a:pPr>
                      <a:r>
                        <a:rPr lang="en-US" sz="2160"/>
                        <a:t>Power</a:t>
                      </a:r>
                      <a:endParaRPr/>
                    </a:p>
                  </a:txBody>
                  <a:tcPr marT="45725" marB="45725" marR="91450" marL="91450"/>
                </a:tc>
                <a:tc>
                  <a:txBody>
                    <a:bodyPr/>
                    <a:lstStyle/>
                    <a:p>
                      <a:pPr indent="0" lvl="0" marL="0" marR="0" rtl="0" algn="l">
                        <a:spcBef>
                          <a:spcPts val="0"/>
                        </a:spcBef>
                        <a:spcAft>
                          <a:spcPts val="0"/>
                        </a:spcAft>
                        <a:buNone/>
                      </a:pPr>
                      <a:r>
                        <a:rPr lang="en-US" sz="2160"/>
                        <a:t>Investment</a:t>
                      </a:r>
                      <a:endParaRPr/>
                    </a:p>
                  </a:txBody>
                  <a:tcPr marT="45725" marB="45725" marR="91450" marL="91450"/>
                </a:tc>
              </a:tr>
              <a:tr h="475500">
                <a:tc>
                  <a:txBody>
                    <a:bodyPr/>
                    <a:lstStyle/>
                    <a:p>
                      <a:pPr indent="0" lvl="0" marL="0" marR="0" rtl="0" algn="l">
                        <a:spcBef>
                          <a:spcPts val="0"/>
                        </a:spcBef>
                        <a:spcAft>
                          <a:spcPts val="0"/>
                        </a:spcAft>
                        <a:buNone/>
                      </a:pPr>
                      <a:r>
                        <a:rPr lang="en-US" sz="1750">
                          <a:latin typeface="Open Sans"/>
                          <a:ea typeface="Open Sans"/>
                          <a:cs typeface="Open Sans"/>
                          <a:sym typeface="Open Sans"/>
                        </a:rPr>
                        <a:t>DESTO Storage</a:t>
                      </a:r>
                      <a:endParaRPr/>
                    </a:p>
                  </a:txBody>
                  <a:tcPr marT="45725" marB="45725" marR="91450" marL="91450"/>
                </a:tc>
                <a:tc>
                  <a:txBody>
                    <a:bodyPr/>
                    <a:lstStyle/>
                    <a:p>
                      <a:pPr indent="0" lvl="0" marL="0" marR="0" rtl="0" algn="l">
                        <a:spcBef>
                          <a:spcPts val="0"/>
                        </a:spcBef>
                        <a:spcAft>
                          <a:spcPts val="0"/>
                        </a:spcAft>
                        <a:buNone/>
                      </a:pPr>
                      <a:r>
                        <a:rPr lang="en-US" sz="1750">
                          <a:latin typeface="Open Sans"/>
                          <a:ea typeface="Open Sans"/>
                          <a:cs typeface="Open Sans"/>
                          <a:sym typeface="Open Sans"/>
                        </a:rPr>
                        <a:t>50 MW (5000 appliances)</a:t>
                      </a:r>
                      <a:endParaRPr/>
                    </a:p>
                  </a:txBody>
                  <a:tcPr marT="45725" marB="45725" marR="91450" marL="91450"/>
                </a:tc>
                <a:tc>
                  <a:txBody>
                    <a:bodyPr/>
                    <a:lstStyle/>
                    <a:p>
                      <a:pPr indent="0" lvl="0" marL="0" marR="0" rtl="0" algn="l">
                        <a:spcBef>
                          <a:spcPts val="0"/>
                        </a:spcBef>
                        <a:spcAft>
                          <a:spcPts val="0"/>
                        </a:spcAft>
                        <a:buNone/>
                      </a:pPr>
                      <a:r>
                        <a:rPr lang="en-US" sz="1750">
                          <a:latin typeface="Open Sans"/>
                          <a:ea typeface="Open Sans"/>
                          <a:cs typeface="Open Sans"/>
                          <a:sym typeface="Open Sans"/>
                        </a:rPr>
                        <a:t>1 750 000</a:t>
                      </a:r>
                      <a:endParaRPr/>
                    </a:p>
                  </a:txBody>
                  <a:tcPr marT="45725" marB="45725" marR="91450" marL="91450"/>
                </a:tc>
              </a:tr>
              <a:tr h="475500">
                <a:tc>
                  <a:txBody>
                    <a:bodyPr/>
                    <a:lstStyle/>
                    <a:p>
                      <a:pPr indent="0" lvl="0" marL="0" marR="0" rtl="0" algn="l">
                        <a:spcBef>
                          <a:spcPts val="0"/>
                        </a:spcBef>
                        <a:spcAft>
                          <a:spcPts val="0"/>
                        </a:spcAft>
                        <a:buNone/>
                      </a:pPr>
                      <a:r>
                        <a:rPr lang="en-US" sz="1750">
                          <a:latin typeface="Open Sans"/>
                          <a:ea typeface="Open Sans"/>
                          <a:cs typeface="Open Sans"/>
                          <a:sym typeface="Open Sans"/>
                        </a:rPr>
                        <a:t>Chemical Battery</a:t>
                      </a:r>
                      <a:endParaRPr/>
                    </a:p>
                  </a:txBody>
                  <a:tcPr marT="45725" marB="45725" marR="91450" marL="91450"/>
                </a:tc>
                <a:tc>
                  <a:txBody>
                    <a:bodyPr/>
                    <a:lstStyle/>
                    <a:p>
                      <a:pPr indent="0" lvl="0" marL="0" marR="0" rtl="0" algn="l">
                        <a:spcBef>
                          <a:spcPts val="0"/>
                        </a:spcBef>
                        <a:spcAft>
                          <a:spcPts val="0"/>
                        </a:spcAft>
                        <a:buNone/>
                      </a:pPr>
                      <a:r>
                        <a:rPr lang="en-US" sz="1750">
                          <a:latin typeface="Open Sans"/>
                          <a:ea typeface="Open Sans"/>
                          <a:cs typeface="Open Sans"/>
                          <a:sym typeface="Open Sans"/>
                        </a:rPr>
                        <a:t>50 MW</a:t>
                      </a:r>
                      <a:endParaRPr/>
                    </a:p>
                  </a:txBody>
                  <a:tcPr marT="45725" marB="45725" marR="91450" marL="91450"/>
                </a:tc>
                <a:tc>
                  <a:txBody>
                    <a:bodyPr/>
                    <a:lstStyle/>
                    <a:p>
                      <a:pPr indent="0" lvl="0" marL="0" marR="0" rtl="0" algn="l">
                        <a:spcBef>
                          <a:spcPts val="0"/>
                        </a:spcBef>
                        <a:spcAft>
                          <a:spcPts val="0"/>
                        </a:spcAft>
                        <a:buNone/>
                      </a:pPr>
                      <a:r>
                        <a:rPr lang="en-US" sz="1750">
                          <a:latin typeface="Open Sans"/>
                          <a:ea typeface="Open Sans"/>
                          <a:cs typeface="Open Sans"/>
                          <a:sym typeface="Open Sans"/>
                        </a:rPr>
                        <a:t>22 500 000</a:t>
                      </a:r>
                      <a:endParaRPr/>
                    </a:p>
                  </a:txBody>
                  <a:tcPr marT="45725" marB="45725" marR="91450" marL="91450"/>
                </a:tc>
              </a:tr>
            </a:tbl>
          </a:graphicData>
        </a:graphic>
      </p:graphicFrame>
      <p:sp>
        <p:nvSpPr>
          <p:cNvPr id="179" name="Google Shape;179;p7"/>
          <p:cNvSpPr txBox="1"/>
          <p:nvPr/>
        </p:nvSpPr>
        <p:spPr>
          <a:xfrm>
            <a:off x="925236" y="1638219"/>
            <a:ext cx="12167765" cy="1041824"/>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10000"/>
              </a:lnSpc>
              <a:spcBef>
                <a:spcPts val="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Water heating takes a major share of the energy consumption in the residential sector. </a:t>
            </a:r>
            <a:endParaRPr/>
          </a:p>
          <a:p>
            <a:pPr indent="-285750" lvl="0" marL="285750" marR="0" rtl="0" algn="just">
              <a:lnSpc>
                <a:spcPct val="110000"/>
              </a:lnSpc>
              <a:spcBef>
                <a:spcPts val="60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The nature of the storage water heaters allows smart energy management such as (re-) scheduling appliances in certain modes.</a:t>
            </a:r>
            <a:endParaRPr/>
          </a:p>
        </p:txBody>
      </p:sp>
      <p:sp>
        <p:nvSpPr>
          <p:cNvPr id="180" name="Google Shape;180;p7"/>
          <p:cNvSpPr txBox="1"/>
          <p:nvPr/>
        </p:nvSpPr>
        <p:spPr>
          <a:xfrm>
            <a:off x="8957027" y="3861665"/>
            <a:ext cx="4658487" cy="15158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750"/>
              <a:buFont typeface="Arial"/>
              <a:buChar char="•"/>
            </a:pPr>
            <a:r>
              <a:rPr lang="en-US" sz="1750">
                <a:solidFill>
                  <a:schemeClr val="dk1"/>
                </a:solidFill>
                <a:latin typeface="Open Sans"/>
                <a:ea typeface="Open Sans"/>
                <a:cs typeface="Open Sans"/>
                <a:sym typeface="Open Sans"/>
              </a:rPr>
              <a:t>Achieved average energy saving is 55 %</a:t>
            </a:r>
            <a:endParaRPr/>
          </a:p>
          <a:p>
            <a:pPr indent="-285750" lvl="0" marL="285750" marR="0" rtl="0" algn="just">
              <a:spcBef>
                <a:spcPts val="600"/>
              </a:spcBef>
              <a:spcAft>
                <a:spcPts val="0"/>
              </a:spcAft>
              <a:buClr>
                <a:srgbClr val="000000"/>
              </a:buClr>
              <a:buSzPts val="1750"/>
              <a:buFont typeface="Arial"/>
              <a:buChar char="•"/>
            </a:pPr>
            <a:r>
              <a:rPr lang="en-US" sz="1750">
                <a:solidFill>
                  <a:srgbClr val="000000"/>
                </a:solidFill>
                <a:latin typeface="Open Sans"/>
                <a:ea typeface="Open Sans"/>
                <a:cs typeface="Open Sans"/>
                <a:sym typeface="Open Sans"/>
              </a:rPr>
              <a:t>Around 30 MW power is required to control the peaks. When scaled-up the DESTO project is expect to fully cover that amount.</a:t>
            </a:r>
            <a:endParaRPr sz="175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p:nvPr/>
        </p:nvSpPr>
        <p:spPr>
          <a:xfrm>
            <a:off x="6420079" y="3377859"/>
            <a:ext cx="444388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F42"/>
              </a:buClr>
              <a:buSzPts val="4374"/>
              <a:buFont typeface="Bitter"/>
              <a:buNone/>
            </a:pPr>
            <a:r>
              <a:rPr lang="en-US" sz="4374">
                <a:solidFill>
                  <a:srgbClr val="2C3F42"/>
                </a:solidFill>
                <a:latin typeface="Bitter"/>
                <a:ea typeface="Bitter"/>
                <a:cs typeface="Bitter"/>
                <a:sym typeface="Bitter"/>
              </a:rPr>
              <a:t>Ask/Call to Action</a:t>
            </a:r>
            <a:endParaRPr sz="4374">
              <a:solidFill>
                <a:schemeClr val="dk1"/>
              </a:solidFill>
              <a:latin typeface="Calibri"/>
              <a:ea typeface="Calibri"/>
              <a:cs typeface="Calibri"/>
              <a:sym typeface="Calibri"/>
            </a:endParaRPr>
          </a:p>
        </p:txBody>
      </p:sp>
      <p:sp>
        <p:nvSpPr>
          <p:cNvPr id="187" name="Google Shape;187;p8"/>
          <p:cNvSpPr/>
          <p:nvPr/>
        </p:nvSpPr>
        <p:spPr>
          <a:xfrm>
            <a:off x="6420079" y="4405487"/>
            <a:ext cx="7477601" cy="1066205"/>
          </a:xfrm>
          <a:prstGeom prst="rect">
            <a:avLst/>
          </a:prstGeom>
          <a:noFill/>
          <a:ln>
            <a:noFill/>
          </a:ln>
        </p:spPr>
        <p:txBody>
          <a:bodyPr anchorCtr="0" anchor="t" bIns="45700" lIns="91425" spcFirstLastPara="1" rIns="91425" wrap="square" tIns="45700">
            <a:noAutofit/>
          </a:bodyPr>
          <a:lstStyle/>
          <a:p>
            <a:pPr indent="0" lvl="0" marL="0" marR="0" rtl="0" algn="l">
              <a:lnSpc>
                <a:spcPct val="159942"/>
              </a:lnSpc>
              <a:spcBef>
                <a:spcPts val="0"/>
              </a:spcBef>
              <a:spcAft>
                <a:spcPts val="0"/>
              </a:spcAft>
              <a:buClr>
                <a:srgbClr val="2B2E3C"/>
              </a:buClr>
              <a:buSzPts val="1750"/>
              <a:buFont typeface="Open Sans"/>
              <a:buNone/>
            </a:pPr>
            <a:r>
              <a:rPr lang="en-US" sz="1750">
                <a:solidFill>
                  <a:srgbClr val="2B2E3C"/>
                </a:solidFill>
                <a:latin typeface="Open Sans"/>
                <a:ea typeface="Open Sans"/>
                <a:cs typeface="Open Sans"/>
                <a:sym typeface="Open Sans"/>
              </a:rPr>
              <a:t>We invite you to join us on this exciting journey as we revolutionize the way smart grid operate. Contact us today to schedule a demo and explore how our solution can transform your organization.</a:t>
            </a:r>
            <a:endParaRPr sz="1750">
              <a:solidFill>
                <a:schemeClr val="dk1"/>
              </a:solidFill>
              <a:latin typeface="Calibri"/>
              <a:ea typeface="Calibri"/>
              <a:cs typeface="Calibri"/>
              <a:sym typeface="Calibri"/>
            </a:endParaRPr>
          </a:p>
        </p:txBody>
      </p:sp>
      <p:pic>
        <p:nvPicPr>
          <p:cNvPr descr="preencoded.png" id="188" name="Google Shape;188;p8"/>
          <p:cNvPicPr preferRelativeResize="0"/>
          <p:nvPr/>
        </p:nvPicPr>
        <p:blipFill rotWithShape="1">
          <a:blip r:embed="rId3">
            <a:alphaModFix/>
          </a:blip>
          <a:srcRect b="0" l="0" r="0" t="0"/>
          <a:stretch/>
        </p:blipFill>
        <p:spPr>
          <a:xfrm>
            <a:off x="6420079" y="5749346"/>
            <a:ext cx="2183725" cy="621983"/>
          </a:xfrm>
          <a:prstGeom prst="rect">
            <a:avLst/>
          </a:prstGeom>
          <a:noFill/>
          <a:ln>
            <a:noFill/>
          </a:ln>
        </p:spPr>
      </p:pic>
      <p:pic>
        <p:nvPicPr>
          <p:cNvPr descr="preencoded.png" id="189" name="Google Shape;189;p8"/>
          <p:cNvPicPr preferRelativeResize="0"/>
          <p:nvPr/>
        </p:nvPicPr>
        <p:blipFill rotWithShape="1">
          <a:blip r:embed="rId4">
            <a:alphaModFix/>
          </a:blip>
          <a:srcRect b="0" l="0" r="0" t="0"/>
          <a:stretch/>
        </p:blipFill>
        <p:spPr>
          <a:xfrm>
            <a:off x="8725725" y="5721604"/>
            <a:ext cx="1583174" cy="677466"/>
          </a:xfrm>
          <a:prstGeom prst="rect">
            <a:avLst/>
          </a:prstGeom>
          <a:noFill/>
          <a:ln>
            <a:noFill/>
          </a:ln>
        </p:spPr>
      </p:pic>
      <p:pic>
        <p:nvPicPr>
          <p:cNvPr descr="preencoded.png" id="190" name="Google Shape;190;p8"/>
          <p:cNvPicPr preferRelativeResize="0"/>
          <p:nvPr/>
        </p:nvPicPr>
        <p:blipFill rotWithShape="1">
          <a:blip r:embed="rId5">
            <a:alphaModFix/>
          </a:blip>
          <a:srcRect b="0" l="0" r="0" t="0"/>
          <a:stretch/>
        </p:blipFill>
        <p:spPr>
          <a:xfrm>
            <a:off x="0" y="0"/>
            <a:ext cx="5486400" cy="8229600"/>
          </a:xfrm>
          <a:prstGeom prst="rect">
            <a:avLst/>
          </a:prstGeom>
          <a:noFill/>
          <a:ln>
            <a:noFill/>
          </a:ln>
        </p:spPr>
      </p:pic>
      <p:pic>
        <p:nvPicPr>
          <p:cNvPr id="191" name="Google Shape;191;p8"/>
          <p:cNvPicPr preferRelativeResize="0"/>
          <p:nvPr/>
        </p:nvPicPr>
        <p:blipFill rotWithShape="1">
          <a:blip r:embed="rId6">
            <a:alphaModFix/>
          </a:blip>
          <a:srcRect b="0" l="0" r="0" t="0"/>
          <a:stretch/>
        </p:blipFill>
        <p:spPr>
          <a:xfrm>
            <a:off x="517506" y="1807248"/>
            <a:ext cx="4451387" cy="4451387"/>
          </a:xfrm>
          <a:prstGeom prst="rect">
            <a:avLst/>
          </a:prstGeom>
          <a:noFill/>
          <a:ln>
            <a:noFill/>
          </a:ln>
        </p:spPr>
      </p:pic>
      <p:sp>
        <p:nvSpPr>
          <p:cNvPr id="192" name="Google Shape;192;p8"/>
          <p:cNvSpPr txBox="1"/>
          <p:nvPr/>
        </p:nvSpPr>
        <p:spPr>
          <a:xfrm>
            <a:off x="6319599" y="1026745"/>
            <a:ext cx="7315200" cy="1561005"/>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lang="en-US" sz="1800">
                <a:solidFill>
                  <a:schemeClr val="dk1"/>
                </a:solidFill>
                <a:latin typeface="Calibri"/>
                <a:ea typeface="Calibri"/>
                <a:cs typeface="Calibri"/>
                <a:sym typeface="Calibri"/>
              </a:rPr>
              <a:t>The proposed solution was designed for end consumers to reduce their energy costs, but also engages Distributed Energy Resources (DER) such as photovoltaic, wind, cogeneration, water, geothermal, etc. and could be scaled up to EU level introducing the possibility of smart GRID for supporting the balance of the EU energy market.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p9"/>
          <p:cNvSpPr/>
          <p:nvPr/>
        </p:nvSpPr>
        <p:spPr>
          <a:xfrm>
            <a:off x="580982" y="300514"/>
            <a:ext cx="4443889" cy="694373"/>
          </a:xfrm>
          <a:prstGeom prst="rect">
            <a:avLst/>
          </a:prstGeom>
          <a:noFill/>
          <a:ln>
            <a:noFill/>
          </a:ln>
        </p:spPr>
        <p:txBody>
          <a:bodyPr anchorCtr="0" anchor="t" bIns="45700" lIns="91425" spcFirstLastPara="1" rIns="91425" wrap="square" tIns="45700">
            <a:noAutofit/>
          </a:bodyPr>
          <a:lstStyle/>
          <a:p>
            <a:pPr indent="0" lvl="0" marL="0" marR="0" rtl="0" algn="l">
              <a:lnSpc>
                <a:spcPct val="125011"/>
              </a:lnSpc>
              <a:spcBef>
                <a:spcPts val="0"/>
              </a:spcBef>
              <a:spcAft>
                <a:spcPts val="0"/>
              </a:spcAft>
              <a:buClr>
                <a:srgbClr val="2C3F42"/>
              </a:buClr>
              <a:buSzPts val="4374"/>
              <a:buFont typeface="Bitter"/>
              <a:buNone/>
            </a:pPr>
            <a:r>
              <a:rPr lang="en-US" sz="4374">
                <a:solidFill>
                  <a:srgbClr val="2C3F42"/>
                </a:solidFill>
                <a:latin typeface="Bitter"/>
                <a:ea typeface="Bitter"/>
                <a:cs typeface="Bitter"/>
                <a:sym typeface="Bitter"/>
              </a:rPr>
              <a:t>Backup Slides</a:t>
            </a:r>
            <a:endParaRPr sz="4374">
              <a:solidFill>
                <a:schemeClr val="dk1"/>
              </a:solidFill>
              <a:latin typeface="Calibri"/>
              <a:ea typeface="Calibri"/>
              <a:cs typeface="Calibri"/>
              <a:sym typeface="Calibri"/>
            </a:endParaRPr>
          </a:p>
        </p:txBody>
      </p:sp>
      <p:pic>
        <p:nvPicPr>
          <p:cNvPr descr="Supply And Demand Curves Diagram Showing Equilibrium Point On White  Background Stock Photo - Download Image Now - iStock" id="198" name="Google Shape;198;p9"/>
          <p:cNvPicPr preferRelativeResize="0"/>
          <p:nvPr/>
        </p:nvPicPr>
        <p:blipFill rotWithShape="1">
          <a:blip r:embed="rId3">
            <a:alphaModFix/>
          </a:blip>
          <a:srcRect b="0" l="0" r="0" t="0"/>
          <a:stretch/>
        </p:blipFill>
        <p:spPr>
          <a:xfrm>
            <a:off x="11000845" y="5196438"/>
            <a:ext cx="2586011" cy="2586011"/>
          </a:xfrm>
          <a:prstGeom prst="rect">
            <a:avLst/>
          </a:prstGeom>
          <a:noFill/>
          <a:ln>
            <a:noFill/>
          </a:ln>
        </p:spPr>
      </p:pic>
      <p:sp>
        <p:nvSpPr>
          <p:cNvPr id="199" name="Google Shape;199;p9"/>
          <p:cNvSpPr txBox="1"/>
          <p:nvPr/>
        </p:nvSpPr>
        <p:spPr>
          <a:xfrm>
            <a:off x="231112" y="1073896"/>
            <a:ext cx="13474840" cy="6558847"/>
          </a:xfrm>
          <a:prstGeom prst="rect">
            <a:avLst/>
          </a:prstGeom>
          <a:noFill/>
          <a:ln>
            <a:noFill/>
          </a:ln>
        </p:spPr>
        <p:txBody>
          <a:bodyPr anchorCtr="0" anchor="t" bIns="45700" lIns="91425" spcFirstLastPara="1" rIns="91425" wrap="square" tIns="45700">
            <a:spAutoFit/>
          </a:bodyPr>
          <a:lstStyle/>
          <a:p>
            <a:pPr indent="0" lvl="0" marL="0" marR="0" rtl="0" algn="just">
              <a:lnSpc>
                <a:spcPct val="110000"/>
              </a:lnSpc>
              <a:spcBef>
                <a:spcPts val="0"/>
              </a:spcBef>
              <a:spcAft>
                <a:spcPts val="0"/>
              </a:spcAft>
              <a:buNone/>
            </a:pPr>
            <a:r>
              <a:rPr lang="en-US" sz="1800">
                <a:solidFill>
                  <a:schemeClr val="dk1"/>
                </a:solidFill>
                <a:latin typeface="Calibri"/>
                <a:ea typeface="Calibri"/>
                <a:cs typeface="Calibri"/>
                <a:sym typeface="Calibri"/>
              </a:rPr>
              <a:t>Perquisites:</a:t>
            </a:r>
            <a:endParaRPr sz="1800">
              <a:solidFill>
                <a:schemeClr val="dk1"/>
              </a:solidFill>
              <a:latin typeface="Calibri"/>
              <a:ea typeface="Calibri"/>
              <a:cs typeface="Calibri"/>
              <a:sym typeface="Calibri"/>
            </a:endParaRPr>
          </a:p>
          <a:p>
            <a:pPr indent="-342900" lvl="0" marL="342900" marR="0" rtl="0" algn="just">
              <a:lnSpc>
                <a:spcPct val="110000"/>
              </a:lnSpc>
              <a:spcBef>
                <a:spcPts val="90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Water heating takes a major share of the energy consumption in the residential sector. </a:t>
            </a:r>
            <a:endParaRPr sz="1800">
              <a:solidFill>
                <a:schemeClr val="dk1"/>
              </a:solidFill>
              <a:latin typeface="Calibri"/>
              <a:ea typeface="Calibri"/>
              <a:cs typeface="Calibri"/>
              <a:sym typeface="Calibri"/>
            </a:endParaRPr>
          </a:p>
          <a:p>
            <a:pPr indent="-342900" lvl="0" marL="342900" marR="0" rtl="0" algn="just">
              <a:lnSpc>
                <a:spcPct val="11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energy storage nature of the storage water heaters allows smart energy management such as (re-)scheduling appliances in certain modes and preferred times using power profiles to optimise energy efficiency.</a:t>
            </a:r>
            <a:endParaRPr sz="1800">
              <a:solidFill>
                <a:schemeClr val="dk1"/>
              </a:solidFill>
              <a:latin typeface="Calibri"/>
              <a:ea typeface="Calibri"/>
              <a:cs typeface="Calibri"/>
              <a:sym typeface="Calibri"/>
            </a:endParaRPr>
          </a:p>
          <a:p>
            <a:pPr indent="0" lvl="0" marL="0" marR="0" rtl="0" algn="just">
              <a:lnSpc>
                <a:spcPct val="110000"/>
              </a:lnSpc>
              <a:spcBef>
                <a:spcPts val="900"/>
              </a:spcBef>
              <a:spcAft>
                <a:spcPts val="0"/>
              </a:spcAft>
              <a:buNone/>
            </a:pPr>
            <a:r>
              <a:rPr lang="en-US" sz="1800">
                <a:solidFill>
                  <a:schemeClr val="dk1"/>
                </a:solidFill>
                <a:latin typeface="Calibri"/>
                <a:ea typeface="Calibri"/>
                <a:cs typeface="Calibri"/>
                <a:sym typeface="Calibri"/>
              </a:rPr>
              <a:t>One of the most important KPI is B2 (reduction of energy costs). After rescheduling the load, the achieved average energy saving is 55 %. These calculations are made using real data from the energy exchange, and turning the appliances on when the prices are 10% lower than average for the next hour.</a:t>
            </a:r>
            <a:endParaRPr sz="1800">
              <a:solidFill>
                <a:schemeClr val="dk1"/>
              </a:solidFill>
              <a:latin typeface="Calibri"/>
              <a:ea typeface="Calibri"/>
              <a:cs typeface="Calibri"/>
              <a:sym typeface="Calibri"/>
            </a:endParaRPr>
          </a:p>
          <a:p>
            <a:pPr indent="0" lvl="0" marL="0" marR="0" rtl="0" algn="just">
              <a:lnSpc>
                <a:spcPct val="110000"/>
              </a:lnSpc>
              <a:spcBef>
                <a:spcPts val="900"/>
              </a:spcBef>
              <a:spcAft>
                <a:spcPts val="0"/>
              </a:spcAft>
              <a:buNone/>
            </a:pPr>
            <a:r>
              <a:rPr lang="en-US" sz="1800">
                <a:solidFill>
                  <a:schemeClr val="dk1"/>
                </a:solidFill>
                <a:latin typeface="Calibri"/>
                <a:ea typeface="Calibri"/>
                <a:cs typeface="Calibri"/>
                <a:sym typeface="Calibri"/>
              </a:rPr>
              <a:t>To estimate KPI B4 (energy storage capacity) we presume the numbers of appliances. For example: To heat to water from 20 to 90 C° in 5000 storage water heaters with capacity 120L, the required energy is 49000 kWh. </a:t>
            </a:r>
            <a:endParaRPr sz="1800">
              <a:solidFill>
                <a:schemeClr val="dk1"/>
              </a:solidFill>
              <a:latin typeface="Calibri"/>
              <a:ea typeface="Calibri"/>
              <a:cs typeface="Calibri"/>
              <a:sym typeface="Calibri"/>
            </a:endParaRPr>
          </a:p>
          <a:p>
            <a:pPr indent="0" lvl="0" marL="0" marR="0" rtl="0" algn="just">
              <a:lnSpc>
                <a:spcPct val="110000"/>
              </a:lnSpc>
              <a:spcBef>
                <a:spcPts val="900"/>
              </a:spcBef>
              <a:spcAft>
                <a:spcPts val="0"/>
              </a:spcAft>
              <a:buNone/>
            </a:pPr>
            <a:r>
              <a:rPr lang="en-US" sz="1800">
                <a:solidFill>
                  <a:schemeClr val="dk1"/>
                </a:solidFill>
                <a:latin typeface="Calibri"/>
                <a:ea typeface="Calibri"/>
                <a:cs typeface="Calibri"/>
                <a:sym typeface="Calibri"/>
              </a:rPr>
              <a:t>In a very optimistic scenario, we could assume a higher number of appliances. As mentioned earlier, one of our partners produces 900 000 standard and 100 000 high-capacity storage water heaters per year. The total capacity is (900 000 x 100 + 100000 x 1000) 190 000 000 L. To heat it to 90 C° the required energy is 15517 MWh and this is the amount that can be stored.</a:t>
            </a:r>
            <a:endParaRPr sz="1800">
              <a:solidFill>
                <a:schemeClr val="dk1"/>
              </a:solidFill>
              <a:latin typeface="Calibri"/>
              <a:ea typeface="Calibri"/>
              <a:cs typeface="Calibri"/>
              <a:sym typeface="Calibri"/>
            </a:endParaRPr>
          </a:p>
          <a:p>
            <a:pPr indent="0" lvl="0" marL="0" marR="0" rtl="0" algn="just">
              <a:lnSpc>
                <a:spcPct val="110000"/>
              </a:lnSpc>
              <a:spcBef>
                <a:spcPts val="900"/>
              </a:spcBef>
              <a:spcAft>
                <a:spcPts val="0"/>
              </a:spcAft>
              <a:buNone/>
            </a:pPr>
            <a:r>
              <a:rPr lang="en-US" sz="1800">
                <a:solidFill>
                  <a:schemeClr val="dk1"/>
                </a:solidFill>
                <a:latin typeface="Calibri"/>
                <a:ea typeface="Calibri"/>
                <a:cs typeface="Calibri"/>
                <a:sym typeface="Calibri"/>
              </a:rPr>
              <a:t>To estimate KPI B5 (Capacity to support DER) we need to find the ratio between the energy produced form sustainable sources such as PV and the capacity to store that energy in the storage water tanks. As mentioned above, the energy storage capacity is comparable to the amount of energy produced by DER, moreover the outcome of the DESTO project will support the local energy production.</a:t>
            </a:r>
            <a:endParaRPr sz="1800">
              <a:solidFill>
                <a:schemeClr val="dk1"/>
              </a:solidFill>
              <a:latin typeface="Calibri"/>
              <a:ea typeface="Calibri"/>
              <a:cs typeface="Calibri"/>
              <a:sym typeface="Calibri"/>
            </a:endParaRPr>
          </a:p>
          <a:p>
            <a:pPr indent="0" lvl="0" marL="0" marR="0" rtl="0" algn="just">
              <a:lnSpc>
                <a:spcPct val="110000"/>
              </a:lnSpc>
              <a:spcBef>
                <a:spcPts val="900"/>
              </a:spcBef>
              <a:spcAft>
                <a:spcPts val="0"/>
              </a:spcAft>
              <a:buNone/>
            </a:pPr>
            <a:r>
              <a:rPr lang="en-US" sz="1800">
                <a:solidFill>
                  <a:schemeClr val="dk1"/>
                </a:solidFill>
                <a:latin typeface="Calibri"/>
                <a:ea typeface="Calibri"/>
                <a:cs typeface="Calibri"/>
                <a:sym typeface="Calibri"/>
              </a:rPr>
              <a:t>KPI B6 (Energy reduction for peak control) takes into consideration the amount of energy required for effective peak control compared to accumulated power of the available appliances that with high possibility could accept the request for power reduction from the grid. It assumed that the required power is around 30000kW and the number of customers is 50 (some of them are non-residential businesses and therefore have bigger and more powerful appliances).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на Office">
  <a:themeElements>
    <a:clrScheme name="Тема на 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на Office">
  <a:themeElements>
    <a:clrScheme name="О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2023-09-28T01:44:53Z</dcterms:created>
  <dc:creator>PptxGenJS</dc:creator>
</cp:coreProperties>
</file>