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8" r:id="rId3"/>
    <p:sldId id="259" r:id="rId4"/>
    <p:sldId id="260" r:id="rId5"/>
    <p:sldId id="368" r:id="rId6"/>
    <p:sldId id="261" r:id="rId7"/>
    <p:sldId id="262" r:id="rId8"/>
    <p:sldId id="263" r:id="rId9"/>
    <p:sldId id="264" r:id="rId10"/>
    <p:sldId id="265" r:id="rId11"/>
    <p:sldId id="266" r:id="rId12"/>
    <p:sldId id="267" r:id="rId13"/>
    <p:sldId id="268" r:id="rId14"/>
    <p:sldId id="270" r:id="rId15"/>
    <p:sldId id="271" r:id="rId16"/>
    <p:sldId id="269" r:id="rId17"/>
    <p:sldId id="272" r:id="rId18"/>
    <p:sldId id="273" r:id="rId19"/>
    <p:sldId id="275" r:id="rId20"/>
    <p:sldId id="277" r:id="rId21"/>
    <p:sldId id="278" r:id="rId22"/>
    <p:sldId id="279" r:id="rId23"/>
    <p:sldId id="280" r:id="rId24"/>
    <p:sldId id="281" r:id="rId25"/>
    <p:sldId id="282" r:id="rId26"/>
    <p:sldId id="369"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4" r:id="rId48"/>
    <p:sldId id="303" r:id="rId49"/>
    <p:sldId id="305" r:id="rId50"/>
    <p:sldId id="307"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6" r:id="rId68"/>
    <p:sldId id="325" r:id="rId69"/>
    <p:sldId id="328" r:id="rId70"/>
    <p:sldId id="329" r:id="rId71"/>
    <p:sldId id="330" r:id="rId72"/>
    <p:sldId id="331" r:id="rId73"/>
    <p:sldId id="334" r:id="rId74"/>
    <p:sldId id="332" r:id="rId75"/>
    <p:sldId id="333"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71" r:id="rId1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snapToGrid="0">
      <p:cViewPr>
        <p:scale>
          <a:sx n="66" d="100"/>
          <a:sy n="66" d="100"/>
        </p:scale>
        <p:origin x="99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663C6B-EE2F-4C63-8CB4-17DE39719A30}"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C4A1A-379A-49C7-99DC-E7F48C49E8FD}" type="slidenum">
              <a:rPr lang="en-US" smtClean="0"/>
              <a:t>‹#›</a:t>
            </a:fld>
            <a:endParaRPr lang="en-US"/>
          </a:p>
        </p:txBody>
      </p:sp>
    </p:spTree>
    <p:extLst>
      <p:ext uri="{BB962C8B-B14F-4D97-AF65-F5344CB8AC3E}">
        <p14:creationId xmlns:p14="http://schemas.microsoft.com/office/powerpoint/2010/main" val="1605879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663C6B-EE2F-4C63-8CB4-17DE39719A30}"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C4A1A-379A-49C7-99DC-E7F48C49E8FD}" type="slidenum">
              <a:rPr lang="en-US" smtClean="0"/>
              <a:t>‹#›</a:t>
            </a:fld>
            <a:endParaRPr lang="en-US"/>
          </a:p>
        </p:txBody>
      </p:sp>
    </p:spTree>
    <p:extLst>
      <p:ext uri="{BB962C8B-B14F-4D97-AF65-F5344CB8AC3E}">
        <p14:creationId xmlns:p14="http://schemas.microsoft.com/office/powerpoint/2010/main" val="1310672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663C6B-EE2F-4C63-8CB4-17DE39719A30}"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C4A1A-379A-49C7-99DC-E7F48C49E8F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81182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663C6B-EE2F-4C63-8CB4-17DE39719A30}"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C4A1A-379A-49C7-99DC-E7F48C49E8FD}" type="slidenum">
              <a:rPr lang="en-US" smtClean="0"/>
              <a:t>‹#›</a:t>
            </a:fld>
            <a:endParaRPr lang="en-US"/>
          </a:p>
        </p:txBody>
      </p:sp>
    </p:spTree>
    <p:extLst>
      <p:ext uri="{BB962C8B-B14F-4D97-AF65-F5344CB8AC3E}">
        <p14:creationId xmlns:p14="http://schemas.microsoft.com/office/powerpoint/2010/main" val="72958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663C6B-EE2F-4C63-8CB4-17DE39719A30}"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C4A1A-379A-49C7-99DC-E7F48C49E8F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5669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663C6B-EE2F-4C63-8CB4-17DE39719A30}"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C4A1A-379A-49C7-99DC-E7F48C49E8FD}" type="slidenum">
              <a:rPr lang="en-US" smtClean="0"/>
              <a:t>‹#›</a:t>
            </a:fld>
            <a:endParaRPr lang="en-US"/>
          </a:p>
        </p:txBody>
      </p:sp>
    </p:spTree>
    <p:extLst>
      <p:ext uri="{BB962C8B-B14F-4D97-AF65-F5344CB8AC3E}">
        <p14:creationId xmlns:p14="http://schemas.microsoft.com/office/powerpoint/2010/main" val="135003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663C6B-EE2F-4C63-8CB4-17DE39719A30}"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C4A1A-379A-49C7-99DC-E7F48C49E8FD}" type="slidenum">
              <a:rPr lang="en-US" smtClean="0"/>
              <a:t>‹#›</a:t>
            </a:fld>
            <a:endParaRPr lang="en-US"/>
          </a:p>
        </p:txBody>
      </p:sp>
    </p:spTree>
    <p:extLst>
      <p:ext uri="{BB962C8B-B14F-4D97-AF65-F5344CB8AC3E}">
        <p14:creationId xmlns:p14="http://schemas.microsoft.com/office/powerpoint/2010/main" val="2918724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663C6B-EE2F-4C63-8CB4-17DE39719A30}"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C4A1A-379A-49C7-99DC-E7F48C49E8FD}" type="slidenum">
              <a:rPr lang="en-US" smtClean="0"/>
              <a:t>‹#›</a:t>
            </a:fld>
            <a:endParaRPr lang="en-US"/>
          </a:p>
        </p:txBody>
      </p:sp>
    </p:spTree>
    <p:extLst>
      <p:ext uri="{BB962C8B-B14F-4D97-AF65-F5344CB8AC3E}">
        <p14:creationId xmlns:p14="http://schemas.microsoft.com/office/powerpoint/2010/main" val="3588503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663C6B-EE2F-4C63-8CB4-17DE39719A30}"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C4A1A-379A-49C7-99DC-E7F48C49E8FD}" type="slidenum">
              <a:rPr lang="en-US" smtClean="0"/>
              <a:t>‹#›</a:t>
            </a:fld>
            <a:endParaRPr lang="en-US"/>
          </a:p>
        </p:txBody>
      </p:sp>
    </p:spTree>
    <p:extLst>
      <p:ext uri="{BB962C8B-B14F-4D97-AF65-F5344CB8AC3E}">
        <p14:creationId xmlns:p14="http://schemas.microsoft.com/office/powerpoint/2010/main" val="2010095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663C6B-EE2F-4C63-8CB4-17DE39719A30}"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C4A1A-379A-49C7-99DC-E7F48C49E8FD}" type="slidenum">
              <a:rPr lang="en-US" smtClean="0"/>
              <a:t>‹#›</a:t>
            </a:fld>
            <a:endParaRPr lang="en-US"/>
          </a:p>
        </p:txBody>
      </p:sp>
    </p:spTree>
    <p:extLst>
      <p:ext uri="{BB962C8B-B14F-4D97-AF65-F5344CB8AC3E}">
        <p14:creationId xmlns:p14="http://schemas.microsoft.com/office/powerpoint/2010/main" val="3318764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663C6B-EE2F-4C63-8CB4-17DE39719A30}"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C4A1A-379A-49C7-99DC-E7F48C49E8FD}" type="slidenum">
              <a:rPr lang="en-US" smtClean="0"/>
              <a:t>‹#›</a:t>
            </a:fld>
            <a:endParaRPr lang="en-US"/>
          </a:p>
        </p:txBody>
      </p:sp>
    </p:spTree>
    <p:extLst>
      <p:ext uri="{BB962C8B-B14F-4D97-AF65-F5344CB8AC3E}">
        <p14:creationId xmlns:p14="http://schemas.microsoft.com/office/powerpoint/2010/main" val="3393327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663C6B-EE2F-4C63-8CB4-17DE39719A30}" type="datetimeFigureOut">
              <a:rPr lang="en-US" smtClean="0"/>
              <a:t>3/27/2025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6C4A1A-379A-49C7-99DC-E7F48C49E8FD}" type="slidenum">
              <a:rPr lang="en-US" smtClean="0"/>
              <a:t>‹#›</a:t>
            </a:fld>
            <a:endParaRPr lang="en-US"/>
          </a:p>
        </p:txBody>
      </p:sp>
    </p:spTree>
    <p:extLst>
      <p:ext uri="{BB962C8B-B14F-4D97-AF65-F5344CB8AC3E}">
        <p14:creationId xmlns:p14="http://schemas.microsoft.com/office/powerpoint/2010/main" val="2694986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663C6B-EE2F-4C63-8CB4-17DE39719A30}" type="datetimeFigureOut">
              <a:rPr lang="en-US" smtClean="0"/>
              <a:t>3/27/2025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6C4A1A-379A-49C7-99DC-E7F48C49E8FD}" type="slidenum">
              <a:rPr lang="en-US" smtClean="0"/>
              <a:t>‹#›</a:t>
            </a:fld>
            <a:endParaRPr lang="en-US"/>
          </a:p>
        </p:txBody>
      </p:sp>
    </p:spTree>
    <p:extLst>
      <p:ext uri="{BB962C8B-B14F-4D97-AF65-F5344CB8AC3E}">
        <p14:creationId xmlns:p14="http://schemas.microsoft.com/office/powerpoint/2010/main" val="2647521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663C6B-EE2F-4C63-8CB4-17DE39719A30}" type="datetimeFigureOut">
              <a:rPr lang="en-US" smtClean="0"/>
              <a:t>3/27/2025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6C4A1A-379A-49C7-99DC-E7F48C49E8FD}" type="slidenum">
              <a:rPr lang="en-US" smtClean="0"/>
              <a:t>‹#›</a:t>
            </a:fld>
            <a:endParaRPr lang="en-US"/>
          </a:p>
        </p:txBody>
      </p:sp>
    </p:spTree>
    <p:extLst>
      <p:ext uri="{BB962C8B-B14F-4D97-AF65-F5344CB8AC3E}">
        <p14:creationId xmlns:p14="http://schemas.microsoft.com/office/powerpoint/2010/main" val="124387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663C6B-EE2F-4C63-8CB4-17DE39719A30}"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C4A1A-379A-49C7-99DC-E7F48C49E8FD}" type="slidenum">
              <a:rPr lang="en-US" smtClean="0"/>
              <a:t>‹#›</a:t>
            </a:fld>
            <a:endParaRPr lang="en-US"/>
          </a:p>
        </p:txBody>
      </p:sp>
    </p:spTree>
    <p:extLst>
      <p:ext uri="{BB962C8B-B14F-4D97-AF65-F5344CB8AC3E}">
        <p14:creationId xmlns:p14="http://schemas.microsoft.com/office/powerpoint/2010/main" val="1276521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C4A1A-379A-49C7-99DC-E7F48C49E8FD}" type="slidenum">
              <a:rPr lang="en-US" smtClean="0"/>
              <a:t>‹#›</a:t>
            </a:fld>
            <a:endParaRPr lang="en-US"/>
          </a:p>
        </p:txBody>
      </p:sp>
      <p:sp>
        <p:nvSpPr>
          <p:cNvPr id="5" name="Date Placeholder 4"/>
          <p:cNvSpPr>
            <a:spLocks noGrp="1"/>
          </p:cNvSpPr>
          <p:nvPr>
            <p:ph type="dt" sz="half" idx="10"/>
          </p:nvPr>
        </p:nvSpPr>
        <p:spPr/>
        <p:txBody>
          <a:bodyPr/>
          <a:lstStyle/>
          <a:p>
            <a:fld id="{30663C6B-EE2F-4C63-8CB4-17DE39719A30}" type="datetimeFigureOut">
              <a:rPr lang="en-US" smtClean="0"/>
              <a:t>3/27/2025</a:t>
            </a:fld>
            <a:endParaRPr lang="en-US"/>
          </a:p>
        </p:txBody>
      </p:sp>
    </p:spTree>
    <p:extLst>
      <p:ext uri="{BB962C8B-B14F-4D97-AF65-F5344CB8AC3E}">
        <p14:creationId xmlns:p14="http://schemas.microsoft.com/office/powerpoint/2010/main" val="1436390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663C6B-EE2F-4C63-8CB4-17DE39719A30}" type="datetimeFigureOut">
              <a:rPr lang="en-US" smtClean="0"/>
              <a:t>3/27/2025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F6C4A1A-379A-49C7-99DC-E7F48C49E8FD}" type="slidenum">
              <a:rPr lang="en-US" smtClean="0"/>
              <a:t>‹#›</a:t>
            </a:fld>
            <a:endParaRPr lang="en-US"/>
          </a:p>
        </p:txBody>
      </p:sp>
    </p:spTree>
    <p:extLst>
      <p:ext uri="{BB962C8B-B14F-4D97-AF65-F5344CB8AC3E}">
        <p14:creationId xmlns:p14="http://schemas.microsoft.com/office/powerpoint/2010/main" val="292253106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8" Type="http://schemas.openxmlformats.org/officeDocument/2006/relationships/hyperlink" Target="https://hbr.org/" TargetMode="External"/><Relationship Id="rId3" Type="http://schemas.openxmlformats.org/officeDocument/2006/relationships/hyperlink" Target="https://www.rbi.org.in/" TargetMode="External"/><Relationship Id="rId7" Type="http://schemas.openxmlformats.org/officeDocument/2006/relationships/hyperlink" Target="https://www.indiatoday.in/" TargetMode="External"/><Relationship Id="rId2" Type="http://schemas.openxmlformats.org/officeDocument/2006/relationships/hyperlink" Target="https://www.npci.org.in/" TargetMode="External"/><Relationship Id="rId1" Type="http://schemas.openxmlformats.org/officeDocument/2006/relationships/slideLayout" Target="../slideLayouts/slideLayout2.xml"/><Relationship Id="rId6" Type="http://schemas.openxmlformats.org/officeDocument/2006/relationships/hyperlink" Target="https://www.mckinsey.com/" TargetMode="External"/><Relationship Id="rId5" Type="http://schemas.openxmlformats.org/officeDocument/2006/relationships/hyperlink" Target="https://www.worldbank.org/" TargetMode="External"/><Relationship Id="rId10" Type="http://schemas.openxmlformats.org/officeDocument/2006/relationships/hyperlink" Target="https://www.accenture.com/" TargetMode="External"/><Relationship Id="rId4" Type="http://schemas.openxmlformats.org/officeDocument/2006/relationships/hyperlink" Target="https://niti.gov.in/" TargetMode="External"/><Relationship Id="rId9" Type="http://schemas.openxmlformats.org/officeDocument/2006/relationships/hyperlink" Target="https://www.pwc.i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2046" y="-633748"/>
            <a:ext cx="7766936" cy="3136436"/>
          </a:xfrm>
        </p:spPr>
        <p:txBody>
          <a:bodyPr/>
          <a:lstStyle/>
          <a:p>
            <a:r>
              <a:rPr lang="en-US" sz="7200" b="1" dirty="0" smtClean="0">
                <a:solidFill>
                  <a:srgbClr val="00B0F0"/>
                </a:solidFill>
                <a:latin typeface="Algerian" panose="04020705040A02060702" pitchFamily="82" charset="0"/>
              </a:rPr>
              <a:t> </a:t>
            </a:r>
            <a:r>
              <a:rPr lang="en-US" sz="7200" b="1" dirty="0" err="1" smtClean="0">
                <a:solidFill>
                  <a:srgbClr val="00B0F0"/>
                </a:solidFill>
                <a:latin typeface="Algerian" panose="04020705040A02060702" pitchFamily="82" charset="0"/>
              </a:rPr>
              <a:t>upi</a:t>
            </a:r>
            <a:r>
              <a:rPr lang="en-US" sz="7200" b="1" dirty="0" smtClean="0">
                <a:solidFill>
                  <a:srgbClr val="00B0F0"/>
                </a:solidFill>
                <a:latin typeface="Algerian" panose="04020705040A02060702" pitchFamily="82" charset="0"/>
              </a:rPr>
              <a:t> </a:t>
            </a:r>
            <a:r>
              <a:rPr lang="en-US" sz="7200" b="1" dirty="0" smtClean="0">
                <a:solidFill>
                  <a:srgbClr val="00B0F0"/>
                </a:solidFill>
                <a:latin typeface="Algerian" panose="04020705040A02060702" pitchFamily="82" charset="0"/>
              </a:rPr>
              <a:t>payment</a:t>
            </a:r>
            <a:br>
              <a:rPr lang="en-US" sz="7200" b="1" dirty="0" smtClean="0">
                <a:solidFill>
                  <a:srgbClr val="00B0F0"/>
                </a:solidFill>
                <a:latin typeface="Algerian" panose="04020705040A02060702" pitchFamily="82" charset="0"/>
              </a:rPr>
            </a:br>
            <a:r>
              <a:rPr lang="en-US" sz="7200" b="1" dirty="0" smtClean="0">
                <a:solidFill>
                  <a:srgbClr val="00B0F0"/>
                </a:solidFill>
                <a:latin typeface="Algerian" panose="04020705040A02060702" pitchFamily="82" charset="0"/>
              </a:rPr>
              <a:t>system </a:t>
            </a:r>
            <a:endParaRPr lang="en-US" sz="7200" b="1" dirty="0">
              <a:solidFill>
                <a:srgbClr val="00B0F0"/>
              </a:solidFill>
              <a:latin typeface="Algerian" panose="04020705040A02060702" pitchFamily="82" charset="0"/>
            </a:endParaRPr>
          </a:p>
        </p:txBody>
      </p:sp>
      <p:pic>
        <p:nvPicPr>
          <p:cNvPr id="4" name="Picture 3"/>
          <p:cNvPicPr>
            <a:picLocks noChangeAspect="1"/>
          </p:cNvPicPr>
          <p:nvPr/>
        </p:nvPicPr>
        <p:blipFill>
          <a:blip r:embed="rId2"/>
          <a:stretch>
            <a:fillRect/>
          </a:stretch>
        </p:blipFill>
        <p:spPr>
          <a:xfrm>
            <a:off x="4432062" y="2749431"/>
            <a:ext cx="7462392" cy="3731197"/>
          </a:xfrm>
          <a:prstGeom prst="rect">
            <a:avLst/>
          </a:prstGeom>
          <a:ln w="228600" cap="sq" cmpd="thickThin">
            <a:solidFill>
              <a:srgbClr val="00B0F0"/>
            </a:solidFill>
            <a:prstDash val="solid"/>
            <a:miter lim="800000"/>
          </a:ln>
          <a:effectLst>
            <a:innerShdw blurRad="76200">
              <a:srgbClr val="000000"/>
            </a:innerShdw>
          </a:effectLst>
        </p:spPr>
      </p:pic>
    </p:spTree>
    <p:extLst>
      <p:ext uri="{BB962C8B-B14F-4D97-AF65-F5344CB8AC3E}">
        <p14:creationId xmlns:p14="http://schemas.microsoft.com/office/powerpoint/2010/main" val="328138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70844"/>
            <a:ext cx="8596668" cy="4809067"/>
          </a:xfrm>
        </p:spPr>
        <p:txBody>
          <a:bodyPr/>
          <a:lstStyle/>
          <a:p>
            <a:pPr marL="0" indent="0">
              <a:buNone/>
            </a:pPr>
            <a:r>
              <a:rPr lang="en-US" b="1" dirty="0">
                <a:latin typeface="Times New Roman" panose="02020603050405020304" pitchFamily="18" charset="0"/>
                <a:cs typeface="Times New Roman" panose="02020603050405020304" pitchFamily="18" charset="0"/>
              </a:rPr>
              <a:t>2. Instant and Real-Time Payments</a:t>
            </a:r>
          </a:p>
          <a:p>
            <a:r>
              <a:rPr lang="en-US" dirty="0">
                <a:latin typeface="Times New Roman" panose="02020603050405020304" pitchFamily="18" charset="0"/>
                <a:cs typeface="Times New Roman" panose="02020603050405020304" pitchFamily="18" charset="0"/>
              </a:rPr>
              <a:t>UPI allows </a:t>
            </a:r>
            <a:r>
              <a:rPr lang="en-US" b="1" dirty="0">
                <a:latin typeface="Times New Roman" panose="02020603050405020304" pitchFamily="18" charset="0"/>
                <a:cs typeface="Times New Roman" panose="02020603050405020304" pitchFamily="18" charset="0"/>
              </a:rPr>
              <a:t>real-time, 24/7 payments</a:t>
            </a:r>
            <a:r>
              <a:rPr lang="en-US" dirty="0">
                <a:latin typeface="Times New Roman" panose="02020603050405020304" pitchFamily="18" charset="0"/>
                <a:cs typeface="Times New Roman" panose="02020603050405020304" pitchFamily="18" charset="0"/>
              </a:rPr>
              <a:t>. Unlike older payment methods like NEFT or RTGS, which only process transactions during business hours, UPI enables </a:t>
            </a:r>
            <a:r>
              <a:rPr lang="en-US" b="1" dirty="0">
                <a:latin typeface="Times New Roman" panose="02020603050405020304" pitchFamily="18" charset="0"/>
                <a:cs typeface="Times New Roman" panose="02020603050405020304" pitchFamily="18" charset="0"/>
              </a:rPr>
              <a:t>instant transfers</a:t>
            </a:r>
            <a:r>
              <a:rPr lang="en-US" dirty="0">
                <a:latin typeface="Times New Roman" panose="02020603050405020304" pitchFamily="18" charset="0"/>
                <a:cs typeface="Times New Roman" panose="02020603050405020304" pitchFamily="18" charset="0"/>
              </a:rPr>
              <a:t> at any time of day or night, including weekends and holidays.</a:t>
            </a:r>
          </a:p>
          <a:p>
            <a:r>
              <a:rPr lang="en-US" dirty="0">
                <a:latin typeface="Times New Roman" panose="02020603050405020304" pitchFamily="18" charset="0"/>
                <a:cs typeface="Times New Roman" panose="02020603050405020304" pitchFamily="18" charset="0"/>
              </a:rPr>
              <a:t>This feature has made UPI a preferred choice for urgent transactions, whether for paying bills, transferring money between friends, or settling payments with merchants.</a:t>
            </a:r>
          </a:p>
          <a:p>
            <a:pPr marL="0" indent="0">
              <a:buNone/>
            </a:pPr>
            <a:r>
              <a:rPr lang="en-US" b="1" dirty="0">
                <a:latin typeface="Times New Roman" panose="02020603050405020304" pitchFamily="18" charset="0"/>
                <a:cs typeface="Times New Roman" panose="02020603050405020304" pitchFamily="18" charset="0"/>
              </a:rPr>
              <a:t>3. Cost-Effective for Users</a:t>
            </a:r>
          </a:p>
          <a:p>
            <a:r>
              <a:rPr lang="en-US" dirty="0">
                <a:latin typeface="Times New Roman" panose="02020603050405020304" pitchFamily="18" charset="0"/>
                <a:cs typeface="Times New Roman" panose="02020603050405020304" pitchFamily="18" charset="0"/>
              </a:rPr>
              <a:t>One of the key attractions of UPI is that most of the </a:t>
            </a:r>
            <a:r>
              <a:rPr lang="en-US" b="1" dirty="0">
                <a:latin typeface="Times New Roman" panose="02020603050405020304" pitchFamily="18" charset="0"/>
                <a:cs typeface="Times New Roman" panose="02020603050405020304" pitchFamily="18" charset="0"/>
              </a:rPr>
              <a:t>transactions are free for individual users</a:t>
            </a:r>
            <a:r>
              <a:rPr lang="en-US" dirty="0">
                <a:latin typeface="Times New Roman" panose="02020603050405020304" pitchFamily="18" charset="0"/>
                <a:cs typeface="Times New Roman" panose="02020603050405020304" pitchFamily="18" charset="0"/>
              </a:rPr>
              <a:t>. There are no transaction fees or hidden charges, unlike credit/debit card payments, which often involve processing fees.</a:t>
            </a:r>
          </a:p>
          <a:p>
            <a:r>
              <a:rPr lang="en-US" dirty="0">
                <a:latin typeface="Times New Roman" panose="02020603050405020304" pitchFamily="18" charset="0"/>
                <a:cs typeface="Times New Roman" panose="02020603050405020304" pitchFamily="18" charset="0"/>
              </a:rPr>
              <a:t>This affordability has encouraged widespread adoption, especially among the lower-income segments, who may have been hesitant to use paid services like traditional bank transfers or </a:t>
            </a:r>
            <a:r>
              <a:rPr lang="en-US" dirty="0" smtClean="0">
                <a:latin typeface="Times New Roman" panose="02020603050405020304" pitchFamily="18" charset="0"/>
                <a:cs typeface="Times New Roman" panose="02020603050405020304" pitchFamily="18" charset="0"/>
              </a:rPr>
              <a:t>card-</a:t>
            </a:r>
            <a:r>
              <a:rPr lang="en-US" dirty="0">
                <a:latin typeface="Times New Roman" panose="02020603050405020304" pitchFamily="18" charset="0"/>
                <a:cs typeface="Times New Roman" panose="02020603050405020304" pitchFamily="18" charset="0"/>
              </a:rPr>
              <a:t>based payments.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00454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937"/>
          </a:xfrm>
        </p:spPr>
        <p:txBody>
          <a:bodyPr/>
          <a:lstStyle/>
          <a:p>
            <a:r>
              <a:rPr lang="en-US" dirty="0" smtClean="0">
                <a:latin typeface="Algerian" panose="04020705040A02060702" pitchFamily="82" charset="0"/>
              </a:rPr>
              <a:t>Role of </a:t>
            </a:r>
            <a:r>
              <a:rPr lang="en-US" dirty="0" err="1" smtClean="0">
                <a:latin typeface="Algerian" panose="04020705040A02060702" pitchFamily="82" charset="0"/>
              </a:rPr>
              <a:t>ai</a:t>
            </a:r>
            <a:r>
              <a:rPr lang="en-US" dirty="0" smtClean="0">
                <a:latin typeface="Algerian" panose="04020705040A02060702" pitchFamily="82" charset="0"/>
              </a:rPr>
              <a:t> &amp; </a:t>
            </a:r>
            <a:r>
              <a:rPr lang="en-US" dirty="0" err="1" smtClean="0">
                <a:latin typeface="Algerian" panose="04020705040A02060702" pitchFamily="82" charset="0"/>
              </a:rPr>
              <a:t>blockchain</a:t>
            </a:r>
            <a:r>
              <a:rPr lang="en-US" dirty="0" smtClean="0">
                <a:latin typeface="Algerian" panose="04020705040A02060702" pitchFamily="82" charset="0"/>
              </a:rPr>
              <a:t> </a:t>
            </a:r>
            <a:r>
              <a:rPr lang="en-US" dirty="0" err="1" smtClean="0">
                <a:latin typeface="Algerian" panose="04020705040A02060702" pitchFamily="82" charset="0"/>
              </a:rPr>
              <a:t>upi</a:t>
            </a:r>
            <a:endParaRPr lang="en-US" dirty="0">
              <a:latin typeface="Algerian" panose="04020705040A02060702" pitchFamily="82" charset="0"/>
            </a:endParaRPr>
          </a:p>
        </p:txBody>
      </p:sp>
      <p:sp>
        <p:nvSpPr>
          <p:cNvPr id="3" name="Content Placeholder 2"/>
          <p:cNvSpPr>
            <a:spLocks noGrp="1"/>
          </p:cNvSpPr>
          <p:nvPr>
            <p:ph idx="1"/>
          </p:nvPr>
        </p:nvSpPr>
        <p:spPr>
          <a:xfrm>
            <a:off x="677334" y="1476103"/>
            <a:ext cx="8596668" cy="5120640"/>
          </a:xfrm>
        </p:spPr>
        <p:txBody>
          <a:bodyPr>
            <a:normAutofit fontScale="85000" lnSpcReduction="20000"/>
          </a:bodyPr>
          <a:lstStyle/>
          <a:p>
            <a:r>
              <a:rPr lang="en-US" b="1" dirty="0">
                <a:latin typeface="Times New Roman" panose="02020603050405020304" pitchFamily="18" charset="0"/>
                <a:cs typeface="Times New Roman" panose="02020603050405020304" pitchFamily="18" charset="0"/>
              </a:rPr>
              <a:t>1. Role of AI in UPI:</a:t>
            </a:r>
          </a:p>
          <a:p>
            <a:r>
              <a:rPr lang="en-US" dirty="0">
                <a:latin typeface="Times New Roman" panose="02020603050405020304" pitchFamily="18" charset="0"/>
                <a:cs typeface="Times New Roman" panose="02020603050405020304" pitchFamily="18" charset="0"/>
              </a:rPr>
              <a:t>AI can revolutionize UPI by improving user experience, boosting security, and enhancing operational efficiency. Here are the key roles AI can play:</a:t>
            </a:r>
          </a:p>
          <a:p>
            <a:r>
              <a:rPr lang="en-US" b="1" dirty="0">
                <a:latin typeface="Times New Roman" panose="02020603050405020304" pitchFamily="18" charset="0"/>
                <a:cs typeface="Times New Roman" panose="02020603050405020304" pitchFamily="18" charset="0"/>
              </a:rPr>
              <a:t>a) Fraud Detection and Security:</a:t>
            </a:r>
          </a:p>
          <a:p>
            <a:r>
              <a:rPr lang="en-US" b="1" dirty="0">
                <a:latin typeface="Times New Roman" panose="02020603050405020304" pitchFamily="18" charset="0"/>
                <a:cs typeface="Times New Roman" panose="02020603050405020304" pitchFamily="18" charset="0"/>
              </a:rPr>
              <a:t>Real-Time Fraud Prevention</a:t>
            </a:r>
            <a:r>
              <a:rPr lang="en-US" dirty="0">
                <a:latin typeface="Times New Roman" panose="02020603050405020304" pitchFamily="18" charset="0"/>
                <a:cs typeface="Times New Roman" panose="02020603050405020304" pitchFamily="18" charset="0"/>
              </a:rPr>
              <a:t>: AI and machine learning algorithms can be used to detect suspicious activities in real time. By analyzing transaction patterns, AI can spot anomalies (e.g., high-value transactions or unusual locations) and flag them for review, helping to prevent fraud before it happens.</a:t>
            </a:r>
          </a:p>
          <a:p>
            <a:r>
              <a:rPr lang="en-US" b="1" dirty="0">
                <a:latin typeface="Times New Roman" panose="02020603050405020304" pitchFamily="18" charset="0"/>
                <a:cs typeface="Times New Roman" panose="02020603050405020304" pitchFamily="18" charset="0"/>
              </a:rPr>
              <a:t>Biometric Authentication</a:t>
            </a:r>
            <a:r>
              <a:rPr lang="en-US" dirty="0">
                <a:latin typeface="Times New Roman" panose="02020603050405020304" pitchFamily="18" charset="0"/>
                <a:cs typeface="Times New Roman" panose="02020603050405020304" pitchFamily="18" charset="0"/>
              </a:rPr>
              <a:t>: AI-powered facial recognition, fingerprint scanning, or voice recognition could be integrated into UPI for more secure, </a:t>
            </a:r>
            <a:r>
              <a:rPr lang="en-US" b="1" dirty="0">
                <a:latin typeface="Times New Roman" panose="02020603050405020304" pitchFamily="18" charset="0"/>
                <a:cs typeface="Times New Roman" panose="02020603050405020304" pitchFamily="18" charset="0"/>
              </a:rPr>
              <a:t>biometric-based authentication</a:t>
            </a:r>
            <a:r>
              <a:rPr lang="en-US" dirty="0">
                <a:latin typeface="Times New Roman" panose="02020603050405020304" pitchFamily="18" charset="0"/>
                <a:cs typeface="Times New Roman" panose="02020603050405020304" pitchFamily="18" charset="0"/>
              </a:rPr>
              <a:t>. This would reduce the chances of unauthorized access and make transactions more secure.</a:t>
            </a:r>
          </a:p>
          <a:p>
            <a:r>
              <a:rPr lang="en-US" b="1" dirty="0">
                <a:latin typeface="Times New Roman" panose="02020603050405020304" pitchFamily="18" charset="0"/>
                <a:cs typeface="Times New Roman" panose="02020603050405020304" pitchFamily="18" charset="0"/>
              </a:rPr>
              <a:t>b) Personalized User Experience:</a:t>
            </a:r>
          </a:p>
          <a:p>
            <a:r>
              <a:rPr lang="en-US" b="1" dirty="0">
                <a:latin typeface="Times New Roman" panose="02020603050405020304" pitchFamily="18" charset="0"/>
                <a:cs typeface="Times New Roman" panose="02020603050405020304" pitchFamily="18" charset="0"/>
              </a:rPr>
              <a:t>AI-Driven Recommendations</a:t>
            </a:r>
            <a:r>
              <a:rPr lang="en-US" dirty="0">
                <a:latin typeface="Times New Roman" panose="02020603050405020304" pitchFamily="18" charset="0"/>
                <a:cs typeface="Times New Roman" panose="02020603050405020304" pitchFamily="18" charset="0"/>
              </a:rPr>
              <a:t>: AI can analyze a user's transaction history and offer personalized suggestions, such as offering reminders for bill payments, or suggesting merchants that a user frequently interacts with.</a:t>
            </a:r>
          </a:p>
          <a:p>
            <a:r>
              <a:rPr lang="en-US" b="1" dirty="0" err="1">
                <a:latin typeface="Times New Roman" panose="02020603050405020304" pitchFamily="18" charset="0"/>
                <a:cs typeface="Times New Roman" panose="02020603050405020304" pitchFamily="18" charset="0"/>
              </a:rPr>
              <a:t>Chatbots</a:t>
            </a:r>
            <a:r>
              <a:rPr lang="en-US" b="1" dirty="0">
                <a:latin typeface="Times New Roman" panose="02020603050405020304" pitchFamily="18" charset="0"/>
                <a:cs typeface="Times New Roman" panose="02020603050405020304" pitchFamily="18" charset="0"/>
              </a:rPr>
              <a:t> and Virtual Assistants</a:t>
            </a:r>
            <a:r>
              <a:rPr lang="en-US" dirty="0">
                <a:latin typeface="Times New Roman" panose="02020603050405020304" pitchFamily="18" charset="0"/>
                <a:cs typeface="Times New Roman" panose="02020603050405020304" pitchFamily="18" charset="0"/>
              </a:rPr>
              <a:t>: UPI apps could integrate AI-driven </a:t>
            </a:r>
            <a:r>
              <a:rPr lang="en-US"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or virtual assistants to help users perform tasks, answer queries, or guide them through transactions, providing 24/7 support for a better user experience.</a:t>
            </a:r>
          </a:p>
          <a:p>
            <a:r>
              <a:rPr lang="en-US" b="1" dirty="0">
                <a:latin typeface="Times New Roman" panose="02020603050405020304" pitchFamily="18" charset="0"/>
                <a:cs typeface="Times New Roman" panose="02020603050405020304" pitchFamily="18" charset="0"/>
              </a:rPr>
              <a:t>c) Improved Customer Support:</a:t>
            </a:r>
          </a:p>
          <a:p>
            <a:r>
              <a:rPr lang="en-US" b="1" dirty="0">
                <a:latin typeface="Times New Roman" panose="02020603050405020304" pitchFamily="18" charset="0"/>
                <a:cs typeface="Times New Roman" panose="02020603050405020304" pitchFamily="18" charset="0"/>
              </a:rPr>
              <a:t>AI-Powered Support</a:t>
            </a:r>
            <a:r>
              <a:rPr lang="en-US" dirty="0">
                <a:latin typeface="Times New Roman" panose="02020603050405020304" pitchFamily="18" charset="0"/>
                <a:cs typeface="Times New Roman" panose="02020603050405020304" pitchFamily="18" charset="0"/>
              </a:rPr>
              <a:t>: AI could help handle common customer service issues, like transaction disputes, account updates, or billing queries, by providing instant responses or directing the user to relevant solutions, reducing waiting times and improving user satisfaction.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63972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57200"/>
            <a:ext cx="9590072" cy="5917473"/>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d) Intelligent Transaction Routing:</a:t>
            </a:r>
          </a:p>
          <a:p>
            <a:r>
              <a:rPr lang="en-US" b="1" dirty="0">
                <a:latin typeface="Times New Roman" panose="02020603050405020304" pitchFamily="18" charset="0"/>
                <a:cs typeface="Times New Roman" panose="02020603050405020304" pitchFamily="18" charset="0"/>
              </a:rPr>
              <a:t>Optimizing Payment Routes</a:t>
            </a:r>
            <a:r>
              <a:rPr lang="en-US" dirty="0">
                <a:latin typeface="Times New Roman" panose="02020603050405020304" pitchFamily="18" charset="0"/>
                <a:cs typeface="Times New Roman" panose="02020603050405020304" pitchFamily="18" charset="0"/>
              </a:rPr>
              <a:t>: AI can be used to automatically route transactions through the most efficient channels, ensuring that payments are completed quickly and cost-effectively. It can assess factors like network congestion, fees, and transaction speed to ensure optimal performance.</a:t>
            </a:r>
          </a:p>
          <a:p>
            <a:pPr marL="0" indent="0">
              <a:buNone/>
            </a:pPr>
            <a:r>
              <a:rPr lang="en-US" b="1" dirty="0">
                <a:latin typeface="Times New Roman" panose="02020603050405020304" pitchFamily="18" charset="0"/>
                <a:cs typeface="Times New Roman" panose="02020603050405020304" pitchFamily="18" charset="0"/>
              </a:rPr>
              <a:t>e) Predictive Analytics:</a:t>
            </a:r>
          </a:p>
          <a:p>
            <a:r>
              <a:rPr lang="en-US" b="1" dirty="0">
                <a:latin typeface="Times New Roman" panose="02020603050405020304" pitchFamily="18" charset="0"/>
                <a:cs typeface="Times New Roman" panose="02020603050405020304" pitchFamily="18" charset="0"/>
              </a:rPr>
              <a:t>Financial Predictions</a:t>
            </a:r>
            <a:r>
              <a:rPr lang="en-US" dirty="0">
                <a:latin typeface="Times New Roman" panose="02020603050405020304" pitchFamily="18" charset="0"/>
                <a:cs typeface="Times New Roman" panose="02020603050405020304" pitchFamily="18" charset="0"/>
              </a:rPr>
              <a:t>: AI can assist UPI users by analyzing their spending patterns and providing insights into their financial behavior, helping them make informed decisions. It could also notify users about upcoming payments, such as monthly bills or loan installments</a:t>
            </a:r>
            <a:r>
              <a:rPr lang="en-US" dirty="0" smtClean="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2. Role of </a:t>
            </a:r>
            <a:r>
              <a:rPr lang="en-US" b="1" dirty="0" err="1">
                <a:latin typeface="Times New Roman" panose="02020603050405020304" pitchFamily="18" charset="0"/>
                <a:cs typeface="Times New Roman" panose="02020603050405020304" pitchFamily="18" charset="0"/>
              </a:rPr>
              <a:t>Blockchain</a:t>
            </a:r>
            <a:r>
              <a:rPr lang="en-US" b="1" dirty="0">
                <a:latin typeface="Times New Roman" panose="02020603050405020304" pitchFamily="18" charset="0"/>
                <a:cs typeface="Times New Roman" panose="02020603050405020304" pitchFamily="18" charset="0"/>
              </a:rPr>
              <a:t> in UPI:</a:t>
            </a:r>
          </a:p>
          <a:p>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known for its decentralized and immutable ledger, can provide enhanced </a:t>
            </a:r>
            <a:r>
              <a:rPr lang="en-US" b="1" dirty="0">
                <a:latin typeface="Times New Roman" panose="02020603050405020304" pitchFamily="18" charset="0"/>
                <a:cs typeface="Times New Roman" panose="02020603050405020304" pitchFamily="18" charset="0"/>
              </a:rPr>
              <a:t>security</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transparency</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efficiency</a:t>
            </a:r>
            <a:r>
              <a:rPr lang="en-US" dirty="0">
                <a:latin typeface="Times New Roman" panose="02020603050405020304" pitchFamily="18" charset="0"/>
                <a:cs typeface="Times New Roman" panose="02020603050405020304" pitchFamily="18" charset="0"/>
              </a:rPr>
              <a:t> to UPI’s infrastructure. Here’s how it could be integrated:</a:t>
            </a:r>
          </a:p>
          <a:p>
            <a:pPr marL="0" indent="0">
              <a:buNone/>
            </a:pPr>
            <a:r>
              <a:rPr lang="en-US" b="1" dirty="0">
                <a:latin typeface="Times New Roman" panose="02020603050405020304" pitchFamily="18" charset="0"/>
                <a:cs typeface="Times New Roman" panose="02020603050405020304" pitchFamily="18" charset="0"/>
              </a:rPr>
              <a:t>a) Enhanced Security and Transparency:</a:t>
            </a:r>
          </a:p>
          <a:p>
            <a:r>
              <a:rPr lang="en-US" b="1" dirty="0">
                <a:latin typeface="Times New Roman" panose="02020603050405020304" pitchFamily="18" charset="0"/>
                <a:cs typeface="Times New Roman" panose="02020603050405020304" pitchFamily="18" charset="0"/>
              </a:rPr>
              <a:t>Immutable Records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Blockchain’s</a:t>
            </a:r>
            <a:r>
              <a:rPr lang="en-US" dirty="0">
                <a:latin typeface="Times New Roman" panose="02020603050405020304" pitchFamily="18" charset="0"/>
                <a:cs typeface="Times New Roman" panose="02020603050405020304" pitchFamily="18" charset="0"/>
              </a:rPr>
              <a:t> core feature—its immutable ledger—can be leveraged to ensure that all UPI transactions are securely recorded and cannot be altered or tampered with, reducing the risk of fraud and ensuring a high level of </a:t>
            </a:r>
            <a:r>
              <a:rPr lang="en-US" b="1" dirty="0">
                <a:latin typeface="Times New Roman" panose="02020603050405020304" pitchFamily="18" charset="0"/>
                <a:cs typeface="Times New Roman" panose="02020603050405020304" pitchFamily="18" charset="0"/>
              </a:rPr>
              <a:t>data integrity</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Tamper-Proof Transaction History</a:t>
            </a:r>
            <a:r>
              <a:rPr lang="en-US" dirty="0">
                <a:latin typeface="Times New Roman" panose="02020603050405020304" pitchFamily="18" charset="0"/>
                <a:cs typeface="Times New Roman" panose="02020603050405020304" pitchFamily="18" charset="0"/>
              </a:rPr>
              <a:t>: With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each UPI transaction can be stored as a block in a decentralized ledger. This would guarantee </a:t>
            </a:r>
            <a:r>
              <a:rPr lang="en-US" b="1" dirty="0">
                <a:latin typeface="Times New Roman" panose="02020603050405020304" pitchFamily="18" charset="0"/>
                <a:cs typeface="Times New Roman" panose="02020603050405020304" pitchFamily="18" charset="0"/>
              </a:rPr>
              <a:t>transparent transaction history</a:t>
            </a:r>
            <a:r>
              <a:rPr lang="en-US" dirty="0">
                <a:latin typeface="Times New Roman" panose="02020603050405020304" pitchFamily="18" charset="0"/>
                <a:cs typeface="Times New Roman" panose="02020603050405020304" pitchFamily="18" charset="0"/>
              </a:rPr>
              <a:t> that is available for audit at any point, helping reduce fraudulent activity and improving trust in the system.</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92670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57200"/>
            <a:ext cx="8596668" cy="5969725"/>
          </a:xfr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b) Decentralized Payments:</a:t>
            </a:r>
          </a:p>
          <a:p>
            <a:r>
              <a:rPr lang="en-US" b="1" dirty="0">
                <a:latin typeface="Times New Roman" panose="02020603050405020304" pitchFamily="18" charset="0"/>
                <a:cs typeface="Times New Roman" panose="02020603050405020304" pitchFamily="18" charset="0"/>
              </a:rPr>
              <a:t>Smart Contracts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could enable the use of </a:t>
            </a:r>
            <a:r>
              <a:rPr lang="en-US" b="1" dirty="0">
                <a:latin typeface="Times New Roman" panose="02020603050405020304" pitchFamily="18" charset="0"/>
                <a:cs typeface="Times New Roman" panose="02020603050405020304" pitchFamily="18" charset="0"/>
              </a:rPr>
              <a:t>smart contracts</a:t>
            </a:r>
            <a:r>
              <a:rPr lang="en-US" dirty="0">
                <a:latin typeface="Times New Roman" panose="02020603050405020304" pitchFamily="18" charset="0"/>
                <a:cs typeface="Times New Roman" panose="02020603050405020304" pitchFamily="18" charset="0"/>
              </a:rPr>
              <a:t> in UPI, allowing users and merchants to enter agreements that automatically execute when predefined conditions are met. For example, a payment could be automatically made when goods are delivered, eliminating the need for intermediaries and ensuring faster, more secure transactions.</a:t>
            </a:r>
          </a:p>
          <a:p>
            <a:r>
              <a:rPr lang="en-US" b="1" dirty="0">
                <a:latin typeface="Times New Roman" panose="02020603050405020304" pitchFamily="18" charset="0"/>
                <a:cs typeface="Times New Roman" panose="02020603050405020304" pitchFamily="18" charset="0"/>
              </a:rPr>
              <a:t>Cross-Border Payments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could make </a:t>
            </a:r>
            <a:r>
              <a:rPr lang="en-US" b="1" dirty="0">
                <a:latin typeface="Times New Roman" panose="02020603050405020304" pitchFamily="18" charset="0"/>
                <a:cs typeface="Times New Roman" panose="02020603050405020304" pitchFamily="18" charset="0"/>
              </a:rPr>
              <a:t>cross-border payments</a:t>
            </a:r>
            <a:r>
              <a:rPr lang="en-US" dirty="0">
                <a:latin typeface="Times New Roman" panose="02020603050405020304" pitchFamily="18" charset="0"/>
                <a:cs typeface="Times New Roman" panose="02020603050405020304" pitchFamily="18" charset="0"/>
              </a:rPr>
              <a:t> under UPI faster and cheaper by eliminating intermediaries, which often cause delays and add transaction fees.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-based cross-border payment systems could operate seamlessly with UPI, enhancing international payment capabilities.</a:t>
            </a:r>
          </a:p>
          <a:p>
            <a:pPr marL="0" indent="0">
              <a:buNone/>
            </a:pPr>
            <a:r>
              <a:rPr lang="en-US" b="1" dirty="0">
                <a:latin typeface="Times New Roman" panose="02020603050405020304" pitchFamily="18" charset="0"/>
                <a:cs typeface="Times New Roman" panose="02020603050405020304" pitchFamily="18" charset="0"/>
              </a:rPr>
              <a:t>c) Reduced Intermediary Costs:</a:t>
            </a:r>
          </a:p>
          <a:p>
            <a:r>
              <a:rPr lang="en-US" b="1" dirty="0">
                <a:latin typeface="Times New Roman" panose="02020603050405020304" pitchFamily="18" charset="0"/>
                <a:cs typeface="Times New Roman" panose="02020603050405020304" pitchFamily="18" charset="0"/>
              </a:rPr>
              <a:t>Eliminating Middlemen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can help reduce costs associated with intermediaries (such as clearing houses or settlement banks) in the payment process. This would make UPI transactions faster, cheaper, and more efficient by reducing the number of parties involved in settling payments.</a:t>
            </a:r>
          </a:p>
          <a:p>
            <a:pPr marL="0" indent="0">
              <a:buNone/>
            </a:pPr>
            <a:r>
              <a:rPr lang="en-US" b="1" dirty="0">
                <a:latin typeface="Times New Roman" panose="02020603050405020304" pitchFamily="18" charset="0"/>
                <a:cs typeface="Times New Roman" panose="02020603050405020304" pitchFamily="18" charset="0"/>
              </a:rPr>
              <a:t>d) Enhanced Data Privacy:</a:t>
            </a:r>
          </a:p>
          <a:p>
            <a:r>
              <a:rPr lang="en-US" b="1" dirty="0">
                <a:latin typeface="Times New Roman" panose="02020603050405020304" pitchFamily="18" charset="0"/>
                <a:cs typeface="Times New Roman" panose="02020603050405020304" pitchFamily="18" charset="0"/>
              </a:rPr>
              <a:t>User Privacy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can offer </a:t>
            </a:r>
            <a:r>
              <a:rPr lang="en-US" b="1" dirty="0">
                <a:latin typeface="Times New Roman" panose="02020603050405020304" pitchFamily="18" charset="0"/>
                <a:cs typeface="Times New Roman" panose="02020603050405020304" pitchFamily="18" charset="0"/>
              </a:rPr>
              <a:t>data privacy</a:t>
            </a:r>
            <a:r>
              <a:rPr lang="en-US" dirty="0">
                <a:latin typeface="Times New Roman" panose="02020603050405020304" pitchFamily="18" charset="0"/>
                <a:cs typeface="Times New Roman" panose="02020603050405020304" pitchFamily="18" charset="0"/>
              </a:rPr>
              <a:t> features that give users greater control over their personal financial data. For example, through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users could have more autonomy over how their transaction information is shared and accessed, improving user trust and privacy.</a:t>
            </a:r>
          </a:p>
        </p:txBody>
      </p:sp>
    </p:spTree>
    <p:extLst>
      <p:ext uri="{BB962C8B-B14F-4D97-AF65-F5344CB8AC3E}">
        <p14:creationId xmlns:p14="http://schemas.microsoft.com/office/powerpoint/2010/main" val="202823796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3460" y="849087"/>
            <a:ext cx="8596668" cy="5199016"/>
          </a:xfrm>
        </p:spPr>
        <p:txBody>
          <a:bodyPr/>
          <a:lstStyle/>
          <a:p>
            <a:pPr marL="0" indent="0">
              <a:buNone/>
            </a:pPr>
            <a:r>
              <a:rPr lang="en-US" b="1" dirty="0">
                <a:latin typeface="Times New Roman" panose="02020603050405020304" pitchFamily="18" charset="0"/>
                <a:cs typeface="Times New Roman" panose="02020603050405020304" pitchFamily="18" charset="0"/>
              </a:rPr>
              <a:t>e) Tokenization and Cryptocurrencies:</a:t>
            </a:r>
          </a:p>
          <a:p>
            <a:r>
              <a:rPr lang="en-US" b="1" dirty="0">
                <a:latin typeface="Times New Roman" panose="02020603050405020304" pitchFamily="18" charset="0"/>
                <a:cs typeface="Times New Roman" panose="02020603050405020304" pitchFamily="18" charset="0"/>
              </a:rPr>
              <a:t>Cryptocurrency Integration</a:t>
            </a:r>
            <a:r>
              <a:rPr lang="en-US" dirty="0">
                <a:latin typeface="Times New Roman" panose="02020603050405020304" pitchFamily="18" charset="0"/>
                <a:cs typeface="Times New Roman" panose="02020603050405020304" pitchFamily="18" charset="0"/>
              </a:rPr>
              <a:t>: UPI could integrate </a:t>
            </a:r>
            <a:r>
              <a:rPr lang="en-US" dirty="0" err="1">
                <a:latin typeface="Times New Roman" panose="02020603050405020304" pitchFamily="18" charset="0"/>
                <a:cs typeface="Times New Roman" panose="02020603050405020304" pitchFamily="18" charset="0"/>
              </a:rPr>
              <a:t>blockchain’s</a:t>
            </a:r>
            <a:r>
              <a:rPr lang="en-US" dirty="0">
                <a:latin typeface="Times New Roman" panose="02020603050405020304" pitchFamily="18" charset="0"/>
                <a:cs typeface="Times New Roman" panose="02020603050405020304" pitchFamily="18" charset="0"/>
              </a:rPr>
              <a:t> tokenization feature, allowing users to make payments using </a:t>
            </a:r>
            <a:r>
              <a:rPr lang="en-US" b="1" dirty="0">
                <a:latin typeface="Times New Roman" panose="02020603050405020304" pitchFamily="18" charset="0"/>
                <a:cs typeface="Times New Roman" panose="02020603050405020304" pitchFamily="18" charset="0"/>
              </a:rPr>
              <a:t>digital currencies or </a:t>
            </a:r>
            <a:r>
              <a:rPr lang="en-US" b="1" dirty="0" err="1">
                <a:latin typeface="Times New Roman" panose="02020603050405020304" pitchFamily="18" charset="0"/>
                <a:cs typeface="Times New Roman" panose="02020603050405020304" pitchFamily="18" charset="0"/>
              </a:rPr>
              <a:t>stablecoins</a:t>
            </a:r>
            <a:r>
              <a:rPr lang="en-US" dirty="0">
                <a:latin typeface="Times New Roman" panose="02020603050405020304" pitchFamily="18" charset="0"/>
                <a:cs typeface="Times New Roman" panose="02020603050405020304" pitchFamily="18" charset="0"/>
              </a:rPr>
              <a:t>. This could open the door for UPI to become a platform that supports not just traditional currencies, but also cryptocurrency-based transactions.</a:t>
            </a:r>
          </a:p>
          <a:p>
            <a:r>
              <a:rPr lang="en-US" b="1" dirty="0">
                <a:latin typeface="Times New Roman" panose="02020603050405020304" pitchFamily="18" charset="0"/>
                <a:cs typeface="Times New Roman" panose="02020603050405020304" pitchFamily="18" charset="0"/>
              </a:rPr>
              <a:t>Digital Rupee (CBDC) Support</a:t>
            </a:r>
            <a:r>
              <a:rPr lang="en-US" dirty="0">
                <a:latin typeface="Times New Roman" panose="02020603050405020304" pitchFamily="18" charset="0"/>
                <a:cs typeface="Times New Roman" panose="02020603050405020304" pitchFamily="18" charset="0"/>
              </a:rPr>
              <a:t>: The Indian government’s </a:t>
            </a:r>
            <a:r>
              <a:rPr lang="en-US" b="1" dirty="0">
                <a:latin typeface="Times New Roman" panose="02020603050405020304" pitchFamily="18" charset="0"/>
                <a:cs typeface="Times New Roman" panose="02020603050405020304" pitchFamily="18" charset="0"/>
              </a:rPr>
              <a:t>Digital Rupee (Central Bank Digital Currency)</a:t>
            </a:r>
            <a:r>
              <a:rPr lang="en-US" dirty="0">
                <a:latin typeface="Times New Roman" panose="02020603050405020304" pitchFamily="18" charset="0"/>
                <a:cs typeface="Times New Roman" panose="02020603050405020304" pitchFamily="18" charset="0"/>
              </a:rPr>
              <a:t>, which is a form of digital currency backed by the Reserve Bank of India (RBI), could be seamlessly integrated with UPI through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technology, making CBDC transactions more efficient and transparent.</a:t>
            </a:r>
          </a:p>
          <a:p>
            <a:pPr marL="0" indent="0">
              <a:buNone/>
            </a:pPr>
            <a:r>
              <a:rPr lang="en-US" b="1" dirty="0">
                <a:latin typeface="Times New Roman" panose="02020603050405020304" pitchFamily="18" charset="0"/>
                <a:cs typeface="Times New Roman" panose="02020603050405020304" pitchFamily="18" charset="0"/>
              </a:rPr>
              <a:t>f) Efficient Reconciliation:</a:t>
            </a:r>
          </a:p>
          <a:p>
            <a:r>
              <a:rPr lang="en-US" b="1" dirty="0">
                <a:latin typeface="Times New Roman" panose="02020603050405020304" pitchFamily="18" charset="0"/>
                <a:cs typeface="Times New Roman" panose="02020603050405020304" pitchFamily="18" charset="0"/>
              </a:rPr>
              <a:t>Instant Settlement and Reconciliation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Blockchain’s</a:t>
            </a:r>
            <a:r>
              <a:rPr lang="en-US" dirty="0">
                <a:latin typeface="Times New Roman" panose="02020603050405020304" pitchFamily="18" charset="0"/>
                <a:cs typeface="Times New Roman" panose="02020603050405020304" pitchFamily="18" charset="0"/>
              </a:rPr>
              <a:t> decentralized nature can enable </a:t>
            </a:r>
            <a:r>
              <a:rPr lang="en-US" b="1" dirty="0">
                <a:latin typeface="Times New Roman" panose="02020603050405020304" pitchFamily="18" charset="0"/>
                <a:cs typeface="Times New Roman" panose="02020603050405020304" pitchFamily="18" charset="0"/>
              </a:rPr>
              <a:t>instant settlement</a:t>
            </a:r>
            <a:r>
              <a:rPr lang="en-US" dirty="0">
                <a:latin typeface="Times New Roman" panose="02020603050405020304" pitchFamily="18" charset="0"/>
                <a:cs typeface="Times New Roman" panose="02020603050405020304" pitchFamily="18" charset="0"/>
              </a:rPr>
              <a:t> of transactions, ensuring that UPI payments are reconciled faster. This is particularly beneficial for businesses and merchants who may need quick access to funds, as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can provide real-time settlement without relying on centralized clearinghouses.</a:t>
            </a:r>
          </a:p>
        </p:txBody>
      </p:sp>
    </p:spTree>
    <p:extLst>
      <p:ext uri="{BB962C8B-B14F-4D97-AF65-F5344CB8AC3E}">
        <p14:creationId xmlns:p14="http://schemas.microsoft.com/office/powerpoint/2010/main" val="8299161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4434"/>
          </a:xfrm>
        </p:spPr>
        <p:txBody>
          <a:bodyPr/>
          <a:lstStyle/>
          <a:p>
            <a:r>
              <a:rPr lang="en-US" dirty="0" err="1" smtClean="0">
                <a:latin typeface="Algerian" panose="04020705040A02060702" pitchFamily="82" charset="0"/>
                <a:cs typeface="Times New Roman" panose="02020603050405020304" pitchFamily="18" charset="0"/>
              </a:rPr>
              <a:t>Upi</a:t>
            </a:r>
            <a:r>
              <a:rPr lang="en-US" dirty="0" smtClean="0">
                <a:latin typeface="Algerian" panose="04020705040A02060702" pitchFamily="82" charset="0"/>
                <a:cs typeface="Times New Roman" panose="02020603050405020304" pitchFamily="18" charset="0"/>
              </a:rPr>
              <a:t> 3.0 &amp; </a:t>
            </a:r>
            <a:r>
              <a:rPr lang="en-US" dirty="0" err="1" smtClean="0">
                <a:latin typeface="Algerian" panose="04020705040A02060702" pitchFamily="82" charset="0"/>
                <a:cs typeface="Times New Roman" panose="02020603050405020304" pitchFamily="18" charset="0"/>
              </a:rPr>
              <a:t>upi</a:t>
            </a:r>
            <a:r>
              <a:rPr lang="en-US" dirty="0" smtClean="0">
                <a:latin typeface="Algerian" panose="04020705040A02060702" pitchFamily="82" charset="0"/>
                <a:cs typeface="Times New Roman" panose="02020603050405020304" pitchFamily="18" charset="0"/>
              </a:rPr>
              <a:t> 4.0</a:t>
            </a:r>
            <a:endParaRPr lang="en-US" dirty="0">
              <a:latin typeface="Algerian" panose="04020705040A02060702" pitchFamily="82" charset="0"/>
              <a:cs typeface="Times New Roman" panose="02020603050405020304" pitchFamily="18" charset="0"/>
            </a:endParaRPr>
          </a:p>
        </p:txBody>
      </p:sp>
      <p:sp>
        <p:nvSpPr>
          <p:cNvPr id="3" name="Content Placeholder 2"/>
          <p:cNvSpPr>
            <a:spLocks noGrp="1"/>
          </p:cNvSpPr>
          <p:nvPr>
            <p:ph idx="1"/>
          </p:nvPr>
        </p:nvSpPr>
        <p:spPr>
          <a:xfrm>
            <a:off x="677334" y="1358537"/>
            <a:ext cx="8596668" cy="5172892"/>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UPI 3.0:</a:t>
            </a:r>
          </a:p>
          <a:p>
            <a:r>
              <a:rPr lang="en-US" b="1" dirty="0">
                <a:latin typeface="Times New Roman" panose="02020603050405020304" pitchFamily="18" charset="0"/>
                <a:cs typeface="Times New Roman" panose="02020603050405020304" pitchFamily="18" charset="0"/>
              </a:rPr>
              <a:t>Enhanced Security</a:t>
            </a:r>
            <a:r>
              <a:rPr lang="en-US" dirty="0">
                <a:latin typeface="Times New Roman" panose="02020603050405020304" pitchFamily="18" charset="0"/>
                <a:cs typeface="Times New Roman" panose="02020603050405020304" pitchFamily="18" charset="0"/>
              </a:rPr>
              <a:t>: AI-driven fraud detection and biometric authentication.</a:t>
            </a:r>
          </a:p>
          <a:p>
            <a:r>
              <a:rPr lang="en-US" b="1" dirty="0">
                <a:latin typeface="Times New Roman" panose="02020603050405020304" pitchFamily="18" charset="0"/>
                <a:cs typeface="Times New Roman" panose="02020603050405020304" pitchFamily="18" charset="0"/>
              </a:rPr>
              <a:t>Multiple Bank Accounts</a:t>
            </a:r>
            <a:r>
              <a:rPr lang="en-US" dirty="0">
                <a:latin typeface="Times New Roman" panose="02020603050405020304" pitchFamily="18" charset="0"/>
                <a:cs typeface="Times New Roman" panose="02020603050405020304" pitchFamily="18" charset="0"/>
              </a:rPr>
              <a:t>: Link multiple bank accounts to a single UPI ID.</a:t>
            </a:r>
          </a:p>
          <a:p>
            <a:r>
              <a:rPr lang="en-US" b="1" dirty="0">
                <a:latin typeface="Times New Roman" panose="02020603050405020304" pitchFamily="18" charset="0"/>
                <a:cs typeface="Times New Roman" panose="02020603050405020304" pitchFamily="18" charset="0"/>
              </a:rPr>
              <a:t>Invoice-Based Payments</a:t>
            </a:r>
            <a:r>
              <a:rPr lang="en-US" dirty="0">
                <a:latin typeface="Times New Roman" panose="02020603050405020304" pitchFamily="18" charset="0"/>
                <a:cs typeface="Times New Roman" panose="02020603050405020304" pitchFamily="18" charset="0"/>
              </a:rPr>
              <a:t>: Simplified merchant payments through digital invoices.</a:t>
            </a:r>
          </a:p>
          <a:p>
            <a:r>
              <a:rPr lang="en-US" b="1" dirty="0">
                <a:latin typeface="Times New Roman" panose="02020603050405020304" pitchFamily="18" charset="0"/>
                <a:cs typeface="Times New Roman" panose="02020603050405020304" pitchFamily="18" charset="0"/>
              </a:rPr>
              <a:t>UPI 123Pay</a:t>
            </a:r>
            <a:r>
              <a:rPr lang="en-US" dirty="0">
                <a:latin typeface="Times New Roman" panose="02020603050405020304" pitchFamily="18" charset="0"/>
                <a:cs typeface="Times New Roman" panose="02020603050405020304" pitchFamily="18" charset="0"/>
              </a:rPr>
              <a:t>: Expanded support for feature phones and voice-based payments.</a:t>
            </a:r>
          </a:p>
          <a:p>
            <a:r>
              <a:rPr lang="en-US" b="1" dirty="0">
                <a:latin typeface="Times New Roman" panose="02020603050405020304" pitchFamily="18" charset="0"/>
                <a:cs typeface="Times New Roman" panose="02020603050405020304" pitchFamily="18" charset="0"/>
              </a:rPr>
              <a:t>Cross-Border Payments</a:t>
            </a:r>
            <a:r>
              <a:rPr lang="en-US" dirty="0">
                <a:latin typeface="Times New Roman" panose="02020603050405020304" pitchFamily="18" charset="0"/>
                <a:cs typeface="Times New Roman" panose="02020603050405020304" pitchFamily="18" charset="0"/>
              </a:rPr>
              <a:t>: Greater international payment integration.</a:t>
            </a:r>
          </a:p>
          <a:p>
            <a:pPr marL="0" indent="0">
              <a:buNone/>
            </a:pPr>
            <a:r>
              <a:rPr lang="en-US" b="1" dirty="0">
                <a:latin typeface="Times New Roman" panose="02020603050405020304" pitchFamily="18" charset="0"/>
                <a:cs typeface="Times New Roman" panose="02020603050405020304" pitchFamily="18" charset="0"/>
              </a:rPr>
              <a:t>UPI 4.0 (Future):</a:t>
            </a:r>
          </a:p>
          <a:p>
            <a:r>
              <a:rPr lang="en-US" b="1" dirty="0" err="1">
                <a:latin typeface="Times New Roman" panose="02020603050405020304" pitchFamily="18" charset="0"/>
                <a:cs typeface="Times New Roman" panose="02020603050405020304" pitchFamily="18" charset="0"/>
              </a:rPr>
              <a:t>Blockchain</a:t>
            </a:r>
            <a:r>
              <a:rPr lang="en-US" b="1" dirty="0">
                <a:latin typeface="Times New Roman" panose="02020603050405020304" pitchFamily="18" charset="0"/>
                <a:cs typeface="Times New Roman" panose="02020603050405020304" pitchFamily="18" charset="0"/>
              </a:rPr>
              <a:t> Integration</a:t>
            </a:r>
            <a:r>
              <a:rPr lang="en-US" dirty="0">
                <a:latin typeface="Times New Roman" panose="02020603050405020304" pitchFamily="18" charset="0"/>
                <a:cs typeface="Times New Roman" panose="02020603050405020304" pitchFamily="18" charset="0"/>
              </a:rPr>
              <a:t>: Tamper-proof transactions and improved transparency.</a:t>
            </a:r>
          </a:p>
          <a:p>
            <a:r>
              <a:rPr lang="en-US" b="1" dirty="0">
                <a:latin typeface="Times New Roman" panose="02020603050405020304" pitchFamily="18" charset="0"/>
                <a:cs typeface="Times New Roman" panose="02020603050405020304" pitchFamily="18" charset="0"/>
              </a:rPr>
              <a:t>CBDC Support</a:t>
            </a:r>
            <a:r>
              <a:rPr lang="en-US" dirty="0">
                <a:latin typeface="Times New Roman" panose="02020603050405020304" pitchFamily="18" charset="0"/>
                <a:cs typeface="Times New Roman" panose="02020603050405020304" pitchFamily="18" charset="0"/>
              </a:rPr>
              <a:t>: Integration with Central Bank Digital Currencies for seamless payments.</a:t>
            </a:r>
          </a:p>
          <a:p>
            <a:r>
              <a:rPr lang="en-US" b="1" dirty="0">
                <a:latin typeface="Times New Roman" panose="02020603050405020304" pitchFamily="18" charset="0"/>
                <a:cs typeface="Times New Roman" panose="02020603050405020304" pitchFamily="18" charset="0"/>
              </a:rPr>
              <a:t>AI-Powered Personalization</a:t>
            </a:r>
            <a:r>
              <a:rPr lang="en-US" dirty="0">
                <a:latin typeface="Times New Roman" panose="02020603050405020304" pitchFamily="18" charset="0"/>
                <a:cs typeface="Times New Roman" panose="02020603050405020304" pitchFamily="18" charset="0"/>
              </a:rPr>
              <a:t>: Personalized financial insights and recommendations.</a:t>
            </a:r>
          </a:p>
          <a:p>
            <a:r>
              <a:rPr lang="en-US" b="1" dirty="0" err="1">
                <a:latin typeface="Times New Roman" panose="02020603050405020304" pitchFamily="18" charset="0"/>
                <a:cs typeface="Times New Roman" panose="02020603050405020304" pitchFamily="18" charset="0"/>
              </a:rPr>
              <a:t>IoT</a:t>
            </a:r>
            <a:r>
              <a:rPr lang="en-US" b="1" dirty="0">
                <a:latin typeface="Times New Roman" panose="02020603050405020304" pitchFamily="18" charset="0"/>
                <a:cs typeface="Times New Roman" panose="02020603050405020304" pitchFamily="18" charset="0"/>
              </a:rPr>
              <a:t> Payments</a:t>
            </a:r>
            <a:r>
              <a:rPr lang="en-US" dirty="0">
                <a:latin typeface="Times New Roman" panose="02020603050405020304" pitchFamily="18" charset="0"/>
                <a:cs typeface="Times New Roman" panose="02020603050405020304" pitchFamily="18" charset="0"/>
              </a:rPr>
              <a:t>: Payment capabilities via smart devices like wearables and appliances.</a:t>
            </a:r>
          </a:p>
          <a:p>
            <a:r>
              <a:rPr lang="en-US" b="1" dirty="0">
                <a:latin typeface="Times New Roman" panose="02020603050405020304" pitchFamily="18" charset="0"/>
                <a:cs typeface="Times New Roman" panose="02020603050405020304" pitchFamily="18" charset="0"/>
              </a:rPr>
              <a:t>Quantum Security</a:t>
            </a:r>
            <a:r>
              <a:rPr lang="en-US" dirty="0">
                <a:latin typeface="Times New Roman" panose="02020603050405020304" pitchFamily="18" charset="0"/>
                <a:cs typeface="Times New Roman" panose="02020603050405020304" pitchFamily="18" charset="0"/>
              </a:rPr>
              <a:t>: Enhanced encryption with quantum computing.</a:t>
            </a:r>
          </a:p>
          <a:p>
            <a:r>
              <a:rPr lang="en-US" b="1" dirty="0">
                <a:latin typeface="Times New Roman" panose="02020603050405020304" pitchFamily="18" charset="0"/>
                <a:cs typeface="Times New Roman" panose="02020603050405020304" pitchFamily="18" charset="0"/>
              </a:rPr>
              <a:t>Global Expansion</a:t>
            </a:r>
            <a:r>
              <a:rPr lang="en-US" dirty="0">
                <a:latin typeface="Times New Roman" panose="02020603050405020304" pitchFamily="18" charset="0"/>
                <a:cs typeface="Times New Roman" panose="02020603050405020304" pitchFamily="18" charset="0"/>
              </a:rPr>
              <a:t>: Further cross-border payment solutions.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87003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874"/>
          </a:xfrm>
        </p:spPr>
        <p:txBody>
          <a:bodyPr/>
          <a:lstStyle/>
          <a:p>
            <a:r>
              <a:rPr lang="en-US" dirty="0" smtClean="0">
                <a:latin typeface="Algerian" panose="04020705040A02060702" pitchFamily="82" charset="0"/>
              </a:rPr>
              <a:t>Summary of key points</a:t>
            </a:r>
            <a:endParaRPr lang="en-US" dirty="0">
              <a:latin typeface="Algerian" panose="04020705040A02060702" pitchFamily="82" charset="0"/>
            </a:endParaRPr>
          </a:p>
        </p:txBody>
      </p:sp>
      <p:sp>
        <p:nvSpPr>
          <p:cNvPr id="3" name="Content Placeholder 2"/>
          <p:cNvSpPr>
            <a:spLocks noGrp="1"/>
          </p:cNvSpPr>
          <p:nvPr>
            <p:ph idx="1"/>
          </p:nvPr>
        </p:nvSpPr>
        <p:spPr>
          <a:xfrm>
            <a:off x="677334" y="1567543"/>
            <a:ext cx="8596668" cy="5016137"/>
          </a:xfrm>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Here’s a summary of </a:t>
            </a:r>
            <a:r>
              <a:rPr lang="en-US" b="1" dirty="0">
                <a:latin typeface="Times New Roman" panose="02020603050405020304" pitchFamily="18" charset="0"/>
                <a:cs typeface="Times New Roman" panose="02020603050405020304" pitchFamily="18" charset="0"/>
              </a:rPr>
              <a:t>UPI (Unified Payments Interface)</a:t>
            </a:r>
            <a:r>
              <a:rPr lang="en-US" dirty="0">
                <a:latin typeface="Times New Roman" panose="02020603050405020304" pitchFamily="18" charset="0"/>
                <a:cs typeface="Times New Roman" panose="02020603050405020304" pitchFamily="18" charset="0"/>
              </a:rPr>
              <a:t> with key points:</a:t>
            </a:r>
          </a:p>
          <a:p>
            <a:r>
              <a:rPr lang="en-US" b="1" dirty="0">
                <a:latin typeface="Times New Roman" panose="02020603050405020304" pitchFamily="18" charset="0"/>
                <a:cs typeface="Times New Roman" panose="02020603050405020304" pitchFamily="18" charset="0"/>
              </a:rPr>
              <a:t>Key Features of UPI:</a:t>
            </a:r>
          </a:p>
          <a:p>
            <a:r>
              <a:rPr lang="en-US" b="1" dirty="0">
                <a:latin typeface="Times New Roman" panose="02020603050405020304" pitchFamily="18" charset="0"/>
                <a:cs typeface="Times New Roman" panose="02020603050405020304" pitchFamily="18" charset="0"/>
              </a:rPr>
              <a:t>Instant Payments</a:t>
            </a:r>
            <a:r>
              <a:rPr lang="en-US" dirty="0">
                <a:latin typeface="Times New Roman" panose="02020603050405020304" pitchFamily="18" charset="0"/>
                <a:cs typeface="Times New Roman" panose="02020603050405020304" pitchFamily="18" charset="0"/>
              </a:rPr>
              <a:t>: UPI allows instant real-time money transfers between bank accounts.</a:t>
            </a:r>
          </a:p>
          <a:p>
            <a:r>
              <a:rPr lang="en-US" b="1" dirty="0">
                <a:latin typeface="Times New Roman" panose="02020603050405020304" pitchFamily="18" charset="0"/>
                <a:cs typeface="Times New Roman" panose="02020603050405020304" pitchFamily="18" charset="0"/>
              </a:rPr>
              <a:t>24/7 Availability</a:t>
            </a:r>
            <a:r>
              <a:rPr lang="en-US" dirty="0">
                <a:latin typeface="Times New Roman" panose="02020603050405020304" pitchFamily="18" charset="0"/>
                <a:cs typeface="Times New Roman" panose="02020603050405020304" pitchFamily="18" charset="0"/>
              </a:rPr>
              <a:t>: UPI operates 24/7, including on holidays, providing round-the-clock accessibility.</a:t>
            </a:r>
          </a:p>
          <a:p>
            <a:r>
              <a:rPr lang="en-US" b="1" dirty="0">
                <a:latin typeface="Times New Roman" panose="02020603050405020304" pitchFamily="18" charset="0"/>
                <a:cs typeface="Times New Roman" panose="02020603050405020304" pitchFamily="18" charset="0"/>
              </a:rPr>
              <a:t>Interoperability</a:t>
            </a:r>
            <a:r>
              <a:rPr lang="en-US" dirty="0">
                <a:latin typeface="Times New Roman" panose="02020603050405020304" pitchFamily="18" charset="0"/>
                <a:cs typeface="Times New Roman" panose="02020603050405020304" pitchFamily="18" charset="0"/>
              </a:rPr>
              <a:t>: It connects multiple banks and apps, allowing users to send money across different platforms seamlessly.</a:t>
            </a:r>
          </a:p>
          <a:p>
            <a:r>
              <a:rPr lang="en-US" b="1" dirty="0">
                <a:latin typeface="Times New Roman" panose="02020603050405020304" pitchFamily="18" charset="0"/>
                <a:cs typeface="Times New Roman" panose="02020603050405020304" pitchFamily="18" charset="0"/>
              </a:rPr>
              <a:t>Single ID for Multiple Accounts</a:t>
            </a:r>
            <a:r>
              <a:rPr lang="en-US" dirty="0">
                <a:latin typeface="Times New Roman" panose="02020603050405020304" pitchFamily="18" charset="0"/>
                <a:cs typeface="Times New Roman" panose="02020603050405020304" pitchFamily="18" charset="0"/>
              </a:rPr>
              <a:t>: Users can link multiple bank accounts to a single UPI ID for easy transactions.</a:t>
            </a:r>
          </a:p>
          <a:p>
            <a:r>
              <a:rPr lang="en-US" b="1" dirty="0">
                <a:latin typeface="Times New Roman" panose="02020603050405020304" pitchFamily="18" charset="0"/>
                <a:cs typeface="Times New Roman" panose="02020603050405020304" pitchFamily="18" charset="0"/>
              </a:rPr>
              <a:t>Low-Cost Transactions</a:t>
            </a:r>
            <a:r>
              <a:rPr lang="en-US" dirty="0">
                <a:latin typeface="Times New Roman" panose="02020603050405020304" pitchFamily="18" charset="0"/>
                <a:cs typeface="Times New Roman" panose="02020603050405020304" pitchFamily="18" charset="0"/>
              </a:rPr>
              <a:t>: UPI transactions are generally free or have minimal charges, making it an affordable payment option.</a:t>
            </a:r>
          </a:p>
          <a:p>
            <a:r>
              <a:rPr lang="en-US" b="1" dirty="0">
                <a:latin typeface="Times New Roman" panose="02020603050405020304" pitchFamily="18" charset="0"/>
                <a:cs typeface="Times New Roman" panose="02020603050405020304" pitchFamily="18" charset="0"/>
              </a:rPr>
              <a:t>Secure</a:t>
            </a:r>
            <a:r>
              <a:rPr lang="en-US" dirty="0">
                <a:latin typeface="Times New Roman" panose="02020603050405020304" pitchFamily="18" charset="0"/>
                <a:cs typeface="Times New Roman" panose="02020603050405020304" pitchFamily="18" charset="0"/>
              </a:rPr>
              <a:t>: UPI uses </a:t>
            </a:r>
            <a:r>
              <a:rPr lang="en-US" b="1" dirty="0">
                <a:latin typeface="Times New Roman" panose="02020603050405020304" pitchFamily="18" charset="0"/>
                <a:cs typeface="Times New Roman" panose="02020603050405020304" pitchFamily="18" charset="0"/>
              </a:rPr>
              <a:t>two-factor authentication</a:t>
            </a:r>
            <a:r>
              <a:rPr lang="en-US" dirty="0">
                <a:latin typeface="Times New Roman" panose="02020603050405020304" pitchFamily="18" charset="0"/>
                <a:cs typeface="Times New Roman" panose="02020603050405020304" pitchFamily="18" charset="0"/>
              </a:rPr>
              <a:t> and encryption to ensure secure transactions.</a:t>
            </a:r>
          </a:p>
          <a:p>
            <a:r>
              <a:rPr lang="en-US" b="1" dirty="0">
                <a:latin typeface="Times New Roman" panose="02020603050405020304" pitchFamily="18" charset="0"/>
                <a:cs typeface="Times New Roman" panose="02020603050405020304" pitchFamily="18" charset="0"/>
              </a:rPr>
              <a:t>QR Code Integration</a:t>
            </a:r>
            <a:r>
              <a:rPr lang="en-US" dirty="0">
                <a:latin typeface="Times New Roman" panose="02020603050405020304" pitchFamily="18" charset="0"/>
                <a:cs typeface="Times New Roman" panose="02020603050405020304" pitchFamily="18" charset="0"/>
              </a:rPr>
              <a:t>: UPI uses dynamic </a:t>
            </a:r>
            <a:r>
              <a:rPr lang="en-US" b="1" dirty="0">
                <a:latin typeface="Times New Roman" panose="02020603050405020304" pitchFamily="18" charset="0"/>
                <a:cs typeface="Times New Roman" panose="02020603050405020304" pitchFamily="18" charset="0"/>
              </a:rPr>
              <a:t>QR codes</a:t>
            </a:r>
            <a:r>
              <a:rPr lang="en-US" dirty="0">
                <a:latin typeface="Times New Roman" panose="02020603050405020304" pitchFamily="18" charset="0"/>
                <a:cs typeface="Times New Roman" panose="02020603050405020304" pitchFamily="18" charset="0"/>
              </a:rPr>
              <a:t> for easy, contactless payments.</a:t>
            </a:r>
          </a:p>
          <a:p>
            <a:r>
              <a:rPr lang="en-US" b="1" dirty="0">
                <a:latin typeface="Times New Roman" panose="02020603050405020304" pitchFamily="18" charset="0"/>
                <a:cs typeface="Times New Roman" panose="02020603050405020304" pitchFamily="18" charset="0"/>
              </a:rPr>
              <a:t>UPI 123Pay</a:t>
            </a:r>
            <a:r>
              <a:rPr lang="en-US" dirty="0">
                <a:latin typeface="Times New Roman" panose="02020603050405020304" pitchFamily="18" charset="0"/>
                <a:cs typeface="Times New Roman" panose="02020603050405020304" pitchFamily="18" charset="0"/>
              </a:rPr>
              <a:t>: It allows feature phone users to make digital payments via voice and </a:t>
            </a:r>
            <a:r>
              <a:rPr lang="en-US" i="1" dirty="0">
                <a:latin typeface="Times New Roman" panose="02020603050405020304" pitchFamily="18" charset="0"/>
                <a:cs typeface="Times New Roman" panose="02020603050405020304" pitchFamily="18" charset="0"/>
              </a:rPr>
              <a:t>IVR</a:t>
            </a:r>
            <a:r>
              <a:rPr lang="en-US" dirty="0">
                <a:latin typeface="Times New Roman" panose="02020603050405020304" pitchFamily="18" charset="0"/>
                <a:cs typeface="Times New Roman" panose="02020603050405020304" pitchFamily="18" charset="0"/>
              </a:rPr>
              <a:t> (Interactive Voice Response) services.</a:t>
            </a:r>
          </a:p>
          <a:p>
            <a:r>
              <a:rPr lang="en-US" b="1" dirty="0">
                <a:latin typeface="Times New Roman" panose="02020603050405020304" pitchFamily="18" charset="0"/>
                <a:cs typeface="Times New Roman" panose="02020603050405020304" pitchFamily="18" charset="0"/>
              </a:rPr>
              <a:t>Cross-Border Payments</a:t>
            </a:r>
            <a:r>
              <a:rPr lang="en-US" dirty="0">
                <a:latin typeface="Times New Roman" panose="02020603050405020304" pitchFamily="18" charset="0"/>
                <a:cs typeface="Times New Roman" panose="02020603050405020304" pitchFamily="18" charset="0"/>
              </a:rPr>
              <a:t>: UPI is expanding its international footprint, allowing global payments, such as in </a:t>
            </a:r>
            <a:r>
              <a:rPr lang="en-US" b="1" dirty="0">
                <a:latin typeface="Times New Roman" panose="02020603050405020304" pitchFamily="18" charset="0"/>
                <a:cs typeface="Times New Roman" panose="02020603050405020304" pitchFamily="18" charset="0"/>
              </a:rPr>
              <a:t>Singapore</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Bhutan</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267111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87829"/>
            <a:ext cx="8596668" cy="5453533"/>
          </a:xfrm>
        </p:spPr>
        <p:txBody>
          <a:bodyPr/>
          <a:lstStyle/>
          <a:p>
            <a:r>
              <a:rPr lang="en-US" b="1" dirty="0">
                <a:latin typeface="Times New Roman" panose="02020603050405020304" pitchFamily="18" charset="0"/>
                <a:cs typeface="Times New Roman" panose="02020603050405020304" pitchFamily="18" charset="0"/>
              </a:rPr>
              <a:t>Benefits:</a:t>
            </a:r>
          </a:p>
          <a:p>
            <a:r>
              <a:rPr lang="en-US" b="1" dirty="0">
                <a:latin typeface="Times New Roman" panose="02020603050405020304" pitchFamily="18" charset="0"/>
                <a:cs typeface="Times New Roman" panose="02020603050405020304" pitchFamily="18" charset="0"/>
              </a:rPr>
              <a:t>Financial Inclusion</a:t>
            </a:r>
            <a:r>
              <a:rPr lang="en-US" dirty="0">
                <a:latin typeface="Times New Roman" panose="02020603050405020304" pitchFamily="18" charset="0"/>
                <a:cs typeface="Times New Roman" panose="02020603050405020304" pitchFamily="18" charset="0"/>
              </a:rPr>
              <a:t>: UPI promotes digital payments in rural areas and helps integrate more people into the financial system.</a:t>
            </a:r>
          </a:p>
          <a:p>
            <a:r>
              <a:rPr lang="en-US" b="1" dirty="0">
                <a:latin typeface="Times New Roman" panose="02020603050405020304" pitchFamily="18" charset="0"/>
                <a:cs typeface="Times New Roman" panose="02020603050405020304" pitchFamily="18" charset="0"/>
              </a:rPr>
              <a:t>Convenient for Users</a:t>
            </a:r>
            <a:r>
              <a:rPr lang="en-US" dirty="0">
                <a:latin typeface="Times New Roman" panose="02020603050405020304" pitchFamily="18" charset="0"/>
                <a:cs typeface="Times New Roman" panose="02020603050405020304" pitchFamily="18" charset="0"/>
              </a:rPr>
              <a:t>: Simple, easy-to-use interface with features like bill payments, peer-to-peer transactions, and merchant payments.</a:t>
            </a:r>
          </a:p>
          <a:p>
            <a:r>
              <a:rPr lang="en-US" b="1" dirty="0">
                <a:latin typeface="Times New Roman" panose="02020603050405020304" pitchFamily="18" charset="0"/>
                <a:cs typeface="Times New Roman" panose="02020603050405020304" pitchFamily="18" charset="0"/>
              </a:rPr>
              <a:t>Reduced Cash Dependency</a:t>
            </a:r>
            <a:r>
              <a:rPr lang="en-US" dirty="0">
                <a:latin typeface="Times New Roman" panose="02020603050405020304" pitchFamily="18" charset="0"/>
                <a:cs typeface="Times New Roman" panose="02020603050405020304" pitchFamily="18" charset="0"/>
              </a:rPr>
              <a:t>: UPI helps reduce the use of physical cash and encourages a cashless economy.</a:t>
            </a:r>
          </a:p>
          <a:p>
            <a:r>
              <a:rPr lang="en-US" b="1" dirty="0">
                <a:latin typeface="Times New Roman" panose="02020603050405020304" pitchFamily="18" charset="0"/>
                <a:cs typeface="Times New Roman" panose="02020603050405020304" pitchFamily="18" charset="0"/>
              </a:rPr>
              <a:t>Government Schemes</a:t>
            </a:r>
            <a:r>
              <a:rPr lang="en-US" dirty="0">
                <a:latin typeface="Times New Roman" panose="02020603050405020304" pitchFamily="18" charset="0"/>
                <a:cs typeface="Times New Roman" panose="02020603050405020304" pitchFamily="18" charset="0"/>
              </a:rPr>
              <a:t>: UPI supports government payments like </a:t>
            </a:r>
            <a:r>
              <a:rPr lang="en-US" b="1" dirty="0">
                <a:latin typeface="Times New Roman" panose="02020603050405020304" pitchFamily="18" charset="0"/>
                <a:cs typeface="Times New Roman" panose="02020603050405020304" pitchFamily="18" charset="0"/>
              </a:rPr>
              <a:t>DBT</a:t>
            </a:r>
            <a:r>
              <a:rPr lang="en-US" dirty="0">
                <a:latin typeface="Times New Roman" panose="02020603050405020304" pitchFamily="18" charset="0"/>
                <a:cs typeface="Times New Roman" panose="02020603050405020304" pitchFamily="18" charset="0"/>
              </a:rPr>
              <a:t> (Direct Benefit Transfer) and other subsidies directly to users.</a:t>
            </a:r>
          </a:p>
          <a:p>
            <a:r>
              <a:rPr lang="en-US" b="1" dirty="0">
                <a:latin typeface="Times New Roman" panose="02020603050405020304" pitchFamily="18" charset="0"/>
                <a:cs typeface="Times New Roman" panose="02020603050405020304" pitchFamily="18" charset="0"/>
              </a:rPr>
              <a:t>Future of UPI:</a:t>
            </a:r>
          </a:p>
          <a:p>
            <a:r>
              <a:rPr lang="en-US" b="1" dirty="0">
                <a:latin typeface="Times New Roman" panose="02020603050405020304" pitchFamily="18" charset="0"/>
                <a:cs typeface="Times New Roman" panose="02020603050405020304" pitchFamily="18" charset="0"/>
              </a:rPr>
              <a:t>UPI 3.0</a:t>
            </a:r>
            <a:r>
              <a:rPr lang="en-US" dirty="0">
                <a:latin typeface="Times New Roman" panose="02020603050405020304" pitchFamily="18" charset="0"/>
                <a:cs typeface="Times New Roman" panose="02020603050405020304" pitchFamily="18" charset="0"/>
              </a:rPr>
              <a:t>: Expected to bring enhanced security features, invoice-based payments, and expanded international reach.</a:t>
            </a:r>
          </a:p>
          <a:p>
            <a:r>
              <a:rPr lang="en-US" b="1" dirty="0">
                <a:latin typeface="Times New Roman" panose="02020603050405020304" pitchFamily="18" charset="0"/>
                <a:cs typeface="Times New Roman" panose="02020603050405020304" pitchFamily="18" charset="0"/>
              </a:rPr>
              <a:t>UPI 4.0</a:t>
            </a:r>
            <a:r>
              <a:rPr lang="en-US" dirty="0">
                <a:latin typeface="Times New Roman" panose="02020603050405020304" pitchFamily="18" charset="0"/>
                <a:cs typeface="Times New Roman" panose="02020603050405020304" pitchFamily="18" charset="0"/>
              </a:rPr>
              <a:t>: Potential integration with </a:t>
            </a:r>
            <a:r>
              <a:rPr lang="en-US" b="1"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Central Bank Digital Currencies (CBDC)</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AI</a:t>
            </a:r>
            <a:r>
              <a:rPr lang="en-US" dirty="0">
                <a:latin typeface="Times New Roman" panose="02020603050405020304" pitchFamily="18" charset="0"/>
                <a:cs typeface="Times New Roman" panose="02020603050405020304" pitchFamily="18" charset="0"/>
              </a:rPr>
              <a:t> for advanced fraud detection and personalized services.</a:t>
            </a:r>
          </a:p>
        </p:txBody>
      </p:sp>
    </p:spTree>
    <p:extLst>
      <p:ext uri="{BB962C8B-B14F-4D97-AF65-F5344CB8AC3E}">
        <p14:creationId xmlns:p14="http://schemas.microsoft.com/office/powerpoint/2010/main" val="89465157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2811"/>
          </a:xfrm>
        </p:spPr>
        <p:txBody>
          <a:bodyPr/>
          <a:lstStyle/>
          <a:p>
            <a:r>
              <a:rPr lang="en-US" b="1" dirty="0">
                <a:latin typeface="Algerian" panose="04020705040A02060702" pitchFamily="82" charset="0"/>
                <a:cs typeface="Times New Roman" panose="02020603050405020304" pitchFamily="18" charset="0"/>
              </a:rPr>
              <a:t>future impact of UPI</a:t>
            </a:r>
            <a:endParaRPr lang="en-US" dirty="0">
              <a:latin typeface="Algerian" panose="04020705040A02060702" pitchFamily="82" charset="0"/>
            </a:endParaRPr>
          </a:p>
        </p:txBody>
      </p:sp>
      <p:sp>
        <p:nvSpPr>
          <p:cNvPr id="3" name="Content Placeholder 2"/>
          <p:cNvSpPr>
            <a:spLocks noGrp="1"/>
          </p:cNvSpPr>
          <p:nvPr>
            <p:ph idx="1"/>
          </p:nvPr>
        </p:nvSpPr>
        <p:spPr>
          <a:xfrm>
            <a:off x="677334" y="1449977"/>
            <a:ext cx="8596668" cy="5251269"/>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future impact of UPI (Unified Payments Interface)</a:t>
            </a:r>
            <a:r>
              <a:rPr lang="en-US" dirty="0">
                <a:latin typeface="Times New Roman" panose="02020603050405020304" pitchFamily="18" charset="0"/>
                <a:cs typeface="Times New Roman" panose="02020603050405020304" pitchFamily="18" charset="0"/>
              </a:rPr>
              <a:t> is expected to be transformative, both within India and globally. Here are some key areas where UPI will have a significant impact:</a:t>
            </a:r>
          </a:p>
          <a:p>
            <a:pPr marL="0" indent="0">
              <a:buNone/>
            </a:pPr>
            <a:r>
              <a:rPr lang="en-US" b="1" dirty="0">
                <a:latin typeface="Times New Roman" panose="02020603050405020304" pitchFamily="18" charset="0"/>
                <a:cs typeface="Times New Roman" panose="02020603050405020304" pitchFamily="18" charset="0"/>
              </a:rPr>
              <a:t>1. Financial Inclusion</a:t>
            </a:r>
          </a:p>
          <a:p>
            <a:r>
              <a:rPr lang="en-US" b="1" dirty="0">
                <a:latin typeface="Times New Roman" panose="02020603050405020304" pitchFamily="18" charset="0"/>
                <a:cs typeface="Times New Roman" panose="02020603050405020304" pitchFamily="18" charset="0"/>
              </a:rPr>
              <a:t>Wider Access</a:t>
            </a:r>
            <a:r>
              <a:rPr lang="en-US" dirty="0">
                <a:latin typeface="Times New Roman" panose="02020603050405020304" pitchFamily="18" charset="0"/>
                <a:cs typeface="Times New Roman" panose="02020603050405020304" pitchFamily="18" charset="0"/>
              </a:rPr>
              <a:t>: UPI will continue to drive financial inclusion, especially in </a:t>
            </a:r>
            <a:r>
              <a:rPr lang="en-US" b="1" dirty="0">
                <a:latin typeface="Times New Roman" panose="02020603050405020304" pitchFamily="18" charset="0"/>
                <a:cs typeface="Times New Roman" panose="02020603050405020304" pitchFamily="18" charset="0"/>
              </a:rPr>
              <a:t>rural areas</a:t>
            </a:r>
            <a:r>
              <a:rPr lang="en-US" dirty="0">
                <a:latin typeface="Times New Roman" panose="02020603050405020304" pitchFamily="18" charset="0"/>
                <a:cs typeface="Times New Roman" panose="02020603050405020304" pitchFamily="18" charset="0"/>
              </a:rPr>
              <a:t> and for the </a:t>
            </a:r>
            <a:r>
              <a:rPr lang="en-US" b="1" dirty="0">
                <a:latin typeface="Times New Roman" panose="02020603050405020304" pitchFamily="18" charset="0"/>
                <a:cs typeface="Times New Roman" panose="02020603050405020304" pitchFamily="18" charset="0"/>
              </a:rPr>
              <a:t>unbanked population</a:t>
            </a:r>
            <a:r>
              <a:rPr lang="en-US" dirty="0">
                <a:latin typeface="Times New Roman" panose="02020603050405020304" pitchFamily="18" charset="0"/>
                <a:cs typeface="Times New Roman" panose="02020603050405020304" pitchFamily="18" charset="0"/>
              </a:rPr>
              <a:t>. Features like </a:t>
            </a:r>
            <a:r>
              <a:rPr lang="en-US" b="1" dirty="0">
                <a:latin typeface="Times New Roman" panose="02020603050405020304" pitchFamily="18" charset="0"/>
                <a:cs typeface="Times New Roman" panose="02020603050405020304" pitchFamily="18" charset="0"/>
              </a:rPr>
              <a:t>UPI 123Pay</a:t>
            </a:r>
            <a:r>
              <a:rPr lang="en-US" dirty="0">
                <a:latin typeface="Times New Roman" panose="02020603050405020304" pitchFamily="18" charset="0"/>
                <a:cs typeface="Times New Roman" panose="02020603050405020304" pitchFamily="18" charset="0"/>
              </a:rPr>
              <a:t> (for feature phones) and </a:t>
            </a:r>
            <a:r>
              <a:rPr lang="en-US" b="1" dirty="0">
                <a:latin typeface="Times New Roman" panose="02020603050405020304" pitchFamily="18" charset="0"/>
                <a:cs typeface="Times New Roman" panose="02020603050405020304" pitchFamily="18" charset="0"/>
              </a:rPr>
              <a:t>offline payments</a:t>
            </a:r>
            <a:r>
              <a:rPr lang="en-US" dirty="0">
                <a:latin typeface="Times New Roman" panose="02020603050405020304" pitchFamily="18" charset="0"/>
                <a:cs typeface="Times New Roman" panose="02020603050405020304" pitchFamily="18" charset="0"/>
              </a:rPr>
              <a:t> will enable people with limited access to smartphones or the internet to participate in digital transactions.</a:t>
            </a:r>
          </a:p>
          <a:p>
            <a:r>
              <a:rPr lang="en-US" b="1" dirty="0">
                <a:latin typeface="Times New Roman" panose="02020603050405020304" pitchFamily="18" charset="0"/>
                <a:cs typeface="Times New Roman" panose="02020603050405020304" pitchFamily="18" charset="0"/>
              </a:rPr>
              <a:t>Government Welfare Distribution</a:t>
            </a:r>
            <a:r>
              <a:rPr lang="en-US" dirty="0">
                <a:latin typeface="Times New Roman" panose="02020603050405020304" pitchFamily="18" charset="0"/>
                <a:cs typeface="Times New Roman" panose="02020603050405020304" pitchFamily="18" charset="0"/>
              </a:rPr>
              <a:t>: UPI will simplify the delivery of </a:t>
            </a:r>
            <a:r>
              <a:rPr lang="en-US" b="1" dirty="0">
                <a:latin typeface="Times New Roman" panose="02020603050405020304" pitchFamily="18" charset="0"/>
                <a:cs typeface="Times New Roman" panose="02020603050405020304" pitchFamily="18" charset="0"/>
              </a:rPr>
              <a:t>direct benefit transfers (DBT)</a:t>
            </a:r>
            <a:r>
              <a:rPr lang="en-US" dirty="0">
                <a:latin typeface="Times New Roman" panose="02020603050405020304" pitchFamily="18" charset="0"/>
                <a:cs typeface="Times New Roman" panose="02020603050405020304" pitchFamily="18" charset="0"/>
              </a:rPr>
              <a:t>, subsidies, and pensions to millions, ensuring quicker and more transparent financial assistance.</a:t>
            </a:r>
          </a:p>
          <a:p>
            <a:pPr marL="0" indent="0">
              <a:buNone/>
            </a:pPr>
            <a:r>
              <a:rPr lang="en-US" b="1" dirty="0">
                <a:latin typeface="Times New Roman" panose="02020603050405020304" pitchFamily="18" charset="0"/>
                <a:cs typeface="Times New Roman" panose="02020603050405020304" pitchFamily="18" charset="0"/>
              </a:rPr>
              <a:t>2. Cashless Economy</a:t>
            </a:r>
          </a:p>
          <a:p>
            <a:r>
              <a:rPr lang="en-US" b="1" dirty="0">
                <a:latin typeface="Times New Roman" panose="02020603050405020304" pitchFamily="18" charset="0"/>
                <a:cs typeface="Times New Roman" panose="02020603050405020304" pitchFamily="18" charset="0"/>
              </a:rPr>
              <a:t>Reduced Cash Dependency</a:t>
            </a:r>
            <a:r>
              <a:rPr lang="en-US" dirty="0">
                <a:latin typeface="Times New Roman" panose="02020603050405020304" pitchFamily="18" charset="0"/>
                <a:cs typeface="Times New Roman" panose="02020603050405020304" pitchFamily="18" charset="0"/>
              </a:rPr>
              <a:t>: As UPI adoption grows, India will move closer to a </a:t>
            </a:r>
            <a:r>
              <a:rPr lang="en-US" b="1" dirty="0">
                <a:latin typeface="Times New Roman" panose="02020603050405020304" pitchFamily="18" charset="0"/>
                <a:cs typeface="Times New Roman" panose="02020603050405020304" pitchFamily="18" charset="0"/>
              </a:rPr>
              <a:t>cashless society</a:t>
            </a:r>
            <a:r>
              <a:rPr lang="en-US" dirty="0">
                <a:latin typeface="Times New Roman" panose="02020603050405020304" pitchFamily="18" charset="0"/>
                <a:cs typeface="Times New Roman" panose="02020603050405020304" pitchFamily="18" charset="0"/>
              </a:rPr>
              <a:t>, reducing the risks and inefficiencies associated with cash handling (e.g., theft, mismanagement). This will also encourage businesses to adopt digital payment systems, enhancing transparency and traceability.</a:t>
            </a: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126838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35577"/>
            <a:ext cx="8596668" cy="5505785"/>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5. Increased Digital Wallet Integration</a:t>
            </a:r>
          </a:p>
          <a:p>
            <a:r>
              <a:rPr lang="en-US" dirty="0">
                <a:latin typeface="Times New Roman" panose="02020603050405020304" pitchFamily="18" charset="0"/>
                <a:cs typeface="Times New Roman" panose="02020603050405020304" pitchFamily="18" charset="0"/>
              </a:rPr>
              <a:t>UPI’s integration with digital wallets will allow users to easily store funds and make payments directly from their wallets without needing a bank account. This integration is likely to drive further adoption of UPI as a payment method across different sectors like retail, transportation, entertainment, and utilities.</a:t>
            </a:r>
          </a:p>
          <a:p>
            <a:pPr marL="0" indent="0">
              <a:buNone/>
            </a:pPr>
            <a:r>
              <a:rPr lang="en-US" b="1" dirty="0">
                <a:latin typeface="Times New Roman" panose="02020603050405020304" pitchFamily="18" charset="0"/>
                <a:cs typeface="Times New Roman" panose="02020603050405020304" pitchFamily="18" charset="0"/>
              </a:rPr>
              <a:t>6. Micro-Payments and </a:t>
            </a:r>
            <a:r>
              <a:rPr lang="en-US" b="1" dirty="0" err="1">
                <a:latin typeface="Times New Roman" panose="02020603050405020304" pitchFamily="18" charset="0"/>
                <a:cs typeface="Times New Roman" panose="02020603050405020304" pitchFamily="18" charset="0"/>
              </a:rPr>
              <a:t>IoT</a:t>
            </a:r>
            <a:r>
              <a:rPr lang="en-US" b="1" dirty="0">
                <a:latin typeface="Times New Roman" panose="02020603050405020304" pitchFamily="18" charset="0"/>
                <a:cs typeface="Times New Roman" panose="02020603050405020304" pitchFamily="18" charset="0"/>
              </a:rPr>
              <a:t> Integration</a:t>
            </a:r>
          </a:p>
          <a:p>
            <a:r>
              <a:rPr lang="en-US" dirty="0">
                <a:latin typeface="Times New Roman" panose="02020603050405020304" pitchFamily="18" charset="0"/>
                <a:cs typeface="Times New Roman" panose="02020603050405020304" pitchFamily="18" charset="0"/>
              </a:rPr>
              <a:t>The future of UPI could see a surge in micro-payments, where small, frequent transactions occur, such as for digital content or pay-per-use services. Furthermore, UPI could be integrated with the Internet of Things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 enabling machine-to-machine payments—like paying for services automatically when using smart devices, such as smart parking meters or autonomous vehicles.</a:t>
            </a:r>
          </a:p>
          <a:p>
            <a:pPr marL="0" indent="0">
              <a:buNone/>
            </a:pPr>
            <a:r>
              <a:rPr lang="en-US" b="1" dirty="0">
                <a:latin typeface="Times New Roman" panose="02020603050405020304" pitchFamily="18" charset="0"/>
                <a:cs typeface="Times New Roman" panose="02020603050405020304" pitchFamily="18" charset="0"/>
              </a:rPr>
              <a:t>7. Partnerships with International Payment Systems</a:t>
            </a:r>
          </a:p>
          <a:p>
            <a:r>
              <a:rPr lang="en-US" dirty="0">
                <a:latin typeface="Times New Roman" panose="02020603050405020304" pitchFamily="18" charset="0"/>
                <a:cs typeface="Times New Roman" panose="02020603050405020304" pitchFamily="18" charset="0"/>
              </a:rPr>
              <a:t>UPI could become more integrated with global payment systems, such as Visa, </a:t>
            </a:r>
            <a:r>
              <a:rPr lang="en-US" dirty="0" err="1">
                <a:latin typeface="Times New Roman" panose="02020603050405020304" pitchFamily="18" charset="0"/>
                <a:cs typeface="Times New Roman" panose="02020603050405020304" pitchFamily="18" charset="0"/>
              </a:rPr>
              <a:t>Mastercard</a:t>
            </a:r>
            <a:r>
              <a:rPr lang="en-US" dirty="0">
                <a:latin typeface="Times New Roman" panose="02020603050405020304" pitchFamily="18" charset="0"/>
                <a:cs typeface="Times New Roman" panose="02020603050405020304" pitchFamily="18" charset="0"/>
              </a:rPr>
              <a:t>, or other digital payment platforms. This would facilitate easier international transactions and offer UPI’s efficiency and convenience in a global context.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874280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0229"/>
          </a:xfrm>
        </p:spPr>
        <p:txBody>
          <a:bodyPr/>
          <a:lstStyle/>
          <a:p>
            <a:r>
              <a:rPr lang="en-US" dirty="0" smtClean="0">
                <a:latin typeface="Algerian" panose="04020705040A02060702" pitchFamily="82" charset="0"/>
                <a:cs typeface="Times New Roman" panose="02020603050405020304" pitchFamily="18" charset="0"/>
              </a:rPr>
              <a:t>References &amp;  sources</a:t>
            </a:r>
            <a:endParaRPr lang="en-US" dirty="0">
              <a:latin typeface="Algerian" panose="04020705040A02060702" pitchFamily="82" charset="0"/>
              <a:cs typeface="Times New Roman" panose="02020603050405020304" pitchFamily="18" charset="0"/>
            </a:endParaRPr>
          </a:p>
        </p:txBody>
      </p:sp>
      <p:sp>
        <p:nvSpPr>
          <p:cNvPr id="3" name="Content Placeholder 2"/>
          <p:cNvSpPr>
            <a:spLocks noGrp="1"/>
          </p:cNvSpPr>
          <p:nvPr>
            <p:ph idx="1"/>
          </p:nvPr>
        </p:nvSpPr>
        <p:spPr>
          <a:xfrm>
            <a:off x="677334" y="1524001"/>
            <a:ext cx="8596668" cy="4517362"/>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Here are some key sources for information on UPI:</a:t>
            </a:r>
          </a:p>
          <a:p>
            <a:r>
              <a:rPr lang="en-US" b="1" dirty="0">
                <a:latin typeface="Times New Roman" panose="02020603050405020304" pitchFamily="18" charset="0"/>
                <a:cs typeface="Times New Roman" panose="02020603050405020304" pitchFamily="18" charset="0"/>
              </a:rPr>
              <a:t>NPCI Official Website</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2"/>
              </a:rPr>
              <a:t>NPCI</a:t>
            </a:r>
            <a:r>
              <a:rPr lang="en-US" dirty="0">
                <a:latin typeface="Times New Roman" panose="02020603050405020304" pitchFamily="18" charset="0"/>
                <a:cs typeface="Times New Roman" panose="02020603050405020304" pitchFamily="18" charset="0"/>
              </a:rPr>
              <a:t> – Provides official data and updates on UPI's growth.</a:t>
            </a:r>
          </a:p>
          <a:p>
            <a:r>
              <a:rPr lang="en-US" b="1" dirty="0">
                <a:latin typeface="Times New Roman" panose="02020603050405020304" pitchFamily="18" charset="0"/>
                <a:cs typeface="Times New Roman" panose="02020603050405020304" pitchFamily="18" charset="0"/>
              </a:rPr>
              <a:t>RBI Reports</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3"/>
              </a:rPr>
              <a:t>RBI</a:t>
            </a:r>
            <a:r>
              <a:rPr lang="en-US" dirty="0">
                <a:latin typeface="Times New Roman" panose="02020603050405020304" pitchFamily="18" charset="0"/>
                <a:cs typeface="Times New Roman" panose="02020603050405020304" pitchFamily="18" charset="0"/>
              </a:rPr>
              <a:t> – Offers insights into UPI’s role in India’s financial system.</a:t>
            </a:r>
          </a:p>
          <a:p>
            <a:r>
              <a:rPr lang="en-US" b="1" dirty="0">
                <a:latin typeface="Times New Roman" panose="02020603050405020304" pitchFamily="18" charset="0"/>
                <a:cs typeface="Times New Roman" panose="02020603050405020304" pitchFamily="18" charset="0"/>
              </a:rPr>
              <a:t>NITI </a:t>
            </a:r>
            <a:r>
              <a:rPr lang="en-US" b="1" dirty="0" err="1">
                <a:latin typeface="Times New Roman" panose="02020603050405020304" pitchFamily="18" charset="0"/>
                <a:cs typeface="Times New Roman" panose="02020603050405020304" pitchFamily="18" charset="0"/>
              </a:rPr>
              <a:t>Aayog</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4"/>
              </a:rPr>
              <a:t>NITI </a:t>
            </a:r>
            <a:r>
              <a:rPr lang="en-US" dirty="0" err="1">
                <a:latin typeface="Times New Roman" panose="02020603050405020304" pitchFamily="18" charset="0"/>
                <a:cs typeface="Times New Roman" panose="02020603050405020304" pitchFamily="18" charset="0"/>
                <a:hlinkClick r:id="rId4"/>
              </a:rPr>
              <a:t>Aayog</a:t>
            </a:r>
            <a:r>
              <a:rPr lang="en-US" dirty="0">
                <a:latin typeface="Times New Roman" panose="02020603050405020304" pitchFamily="18" charset="0"/>
                <a:cs typeface="Times New Roman" panose="02020603050405020304" pitchFamily="18" charset="0"/>
              </a:rPr>
              <a:t> – Research on UPI's impact on financial inclusion.</a:t>
            </a:r>
          </a:p>
          <a:p>
            <a:r>
              <a:rPr lang="en-US" b="1" dirty="0">
                <a:latin typeface="Times New Roman" panose="02020603050405020304" pitchFamily="18" charset="0"/>
                <a:cs typeface="Times New Roman" panose="02020603050405020304" pitchFamily="18" charset="0"/>
              </a:rPr>
              <a:t>World Bank</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5"/>
              </a:rPr>
              <a:t>World Bank</a:t>
            </a:r>
            <a:r>
              <a:rPr lang="en-US" dirty="0">
                <a:latin typeface="Times New Roman" panose="02020603050405020304" pitchFamily="18" charset="0"/>
                <a:cs typeface="Times New Roman" panose="02020603050405020304" pitchFamily="18" charset="0"/>
              </a:rPr>
              <a:t> – Explores UPI’s role in global financial inclusion.</a:t>
            </a:r>
          </a:p>
          <a:p>
            <a:r>
              <a:rPr lang="en-US" b="1" dirty="0">
                <a:latin typeface="Times New Roman" panose="02020603050405020304" pitchFamily="18" charset="0"/>
                <a:cs typeface="Times New Roman" panose="02020603050405020304" pitchFamily="18" charset="0"/>
              </a:rPr>
              <a:t>McKinsey</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6"/>
              </a:rPr>
              <a:t>McKinsey</a:t>
            </a:r>
            <a:r>
              <a:rPr lang="en-US" dirty="0">
                <a:latin typeface="Times New Roman" panose="02020603050405020304" pitchFamily="18" charset="0"/>
                <a:cs typeface="Times New Roman" panose="02020603050405020304" pitchFamily="18" charset="0"/>
              </a:rPr>
              <a:t> – Reports on UPI’s influence on digital payments in India.</a:t>
            </a:r>
          </a:p>
          <a:p>
            <a:r>
              <a:rPr lang="en-US" b="1" dirty="0">
                <a:latin typeface="Times New Roman" panose="02020603050405020304" pitchFamily="18" charset="0"/>
                <a:cs typeface="Times New Roman" panose="02020603050405020304" pitchFamily="18" charset="0"/>
              </a:rPr>
              <a:t>India Today</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7"/>
              </a:rPr>
              <a:t>India Today</a:t>
            </a:r>
            <a:r>
              <a:rPr lang="en-US" dirty="0">
                <a:latin typeface="Times New Roman" panose="02020603050405020304" pitchFamily="18" charset="0"/>
                <a:cs typeface="Times New Roman" panose="02020603050405020304" pitchFamily="18" charset="0"/>
              </a:rPr>
              <a:t> – Covers news and reports on UPI's impact.</a:t>
            </a:r>
          </a:p>
          <a:p>
            <a:r>
              <a:rPr lang="en-US" b="1" dirty="0">
                <a:latin typeface="Times New Roman" panose="02020603050405020304" pitchFamily="18" charset="0"/>
                <a:cs typeface="Times New Roman" panose="02020603050405020304" pitchFamily="18" charset="0"/>
              </a:rPr>
              <a:t>The Economic Times</a:t>
            </a:r>
            <a:r>
              <a:rPr lang="en-US" dirty="0">
                <a:latin typeface="Times New Roman" panose="02020603050405020304" pitchFamily="18" charset="0"/>
                <a:cs typeface="Times New Roman" panose="02020603050405020304" pitchFamily="18" charset="0"/>
              </a:rPr>
              <a:t>: Economic Times – Articles on UPI’s market transformation.</a:t>
            </a:r>
          </a:p>
          <a:p>
            <a:r>
              <a:rPr lang="en-US" b="1" dirty="0">
                <a:latin typeface="Times New Roman" panose="02020603050405020304" pitchFamily="18" charset="0"/>
                <a:cs typeface="Times New Roman" panose="02020603050405020304" pitchFamily="18" charset="0"/>
              </a:rPr>
              <a:t>Harvard Business Review</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8"/>
              </a:rPr>
              <a:t>HBR</a:t>
            </a:r>
            <a:r>
              <a:rPr lang="en-US" dirty="0">
                <a:latin typeface="Times New Roman" panose="02020603050405020304" pitchFamily="18" charset="0"/>
                <a:cs typeface="Times New Roman" panose="02020603050405020304" pitchFamily="18" charset="0"/>
              </a:rPr>
              <a:t> – Explores UPI’s business implications.</a:t>
            </a:r>
          </a:p>
          <a:p>
            <a:r>
              <a:rPr lang="en-US" b="1" dirty="0">
                <a:latin typeface="Times New Roman" panose="02020603050405020304" pitchFamily="18" charset="0"/>
                <a:cs typeface="Times New Roman" panose="02020603050405020304" pitchFamily="18" charset="0"/>
              </a:rPr>
              <a:t>PwC Report</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9"/>
              </a:rPr>
              <a:t>PwC</a:t>
            </a:r>
            <a:r>
              <a:rPr lang="en-US" dirty="0">
                <a:latin typeface="Times New Roman" panose="02020603050405020304" pitchFamily="18" charset="0"/>
                <a:cs typeface="Times New Roman" panose="02020603050405020304" pitchFamily="18" charset="0"/>
              </a:rPr>
              <a:t> – Discusses UPI's impact on businesses and government.</a:t>
            </a:r>
          </a:p>
          <a:p>
            <a:r>
              <a:rPr lang="en-US" b="1" dirty="0">
                <a:latin typeface="Times New Roman" panose="02020603050405020304" pitchFamily="18" charset="0"/>
                <a:cs typeface="Times New Roman" panose="02020603050405020304" pitchFamily="18" charset="0"/>
              </a:rPr>
              <a:t>Accenture</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10"/>
              </a:rPr>
              <a:t>Accenture</a:t>
            </a:r>
            <a:r>
              <a:rPr lang="en-US" dirty="0">
                <a:latin typeface="Times New Roman" panose="02020603050405020304" pitchFamily="18" charset="0"/>
                <a:cs typeface="Times New Roman" panose="02020603050405020304" pitchFamily="18" charset="0"/>
              </a:rPr>
              <a:t> – Insights on digital payments and UPI's role in India.</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2755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78933"/>
            <a:ext cx="8596668" cy="5262429"/>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4. Financial Inclusion</a:t>
            </a:r>
          </a:p>
          <a:p>
            <a:r>
              <a:rPr lang="en-US" dirty="0">
                <a:latin typeface="Times New Roman" panose="02020603050405020304" pitchFamily="18" charset="0"/>
                <a:cs typeface="Times New Roman" panose="02020603050405020304" pitchFamily="18" charset="0"/>
              </a:rPr>
              <a:t>UPI has been a </a:t>
            </a:r>
            <a:r>
              <a:rPr lang="en-US" b="1" dirty="0">
                <a:latin typeface="Times New Roman" panose="02020603050405020304" pitchFamily="18" charset="0"/>
                <a:cs typeface="Times New Roman" panose="02020603050405020304" pitchFamily="18" charset="0"/>
              </a:rPr>
              <a:t>game-changer for financial inclusion</a:t>
            </a:r>
            <a:r>
              <a:rPr lang="en-US" dirty="0">
                <a:latin typeface="Times New Roman" panose="02020603050405020304" pitchFamily="18" charset="0"/>
                <a:cs typeface="Times New Roman" panose="02020603050405020304" pitchFamily="18" charset="0"/>
              </a:rPr>
              <a:t> in India, as it allows even those without access to traditional banking infrastructure (like branches or ATMs) to access digital banking services using just a smartphone.</a:t>
            </a:r>
          </a:p>
          <a:p>
            <a:r>
              <a:rPr lang="en-US" dirty="0">
                <a:latin typeface="Times New Roman" panose="02020603050405020304" pitchFamily="18" charset="0"/>
                <a:cs typeface="Times New Roman" panose="02020603050405020304" pitchFamily="18" charset="0"/>
              </a:rPr>
              <a:t>The platform also allows users to link multiple bank accounts to a single UPI ID, making it easier to manage finances from different institutions.</a:t>
            </a:r>
          </a:p>
          <a:p>
            <a:r>
              <a:rPr lang="en-US" dirty="0">
                <a:latin typeface="Times New Roman" panose="02020603050405020304" pitchFamily="18" charset="0"/>
                <a:cs typeface="Times New Roman" panose="02020603050405020304" pitchFamily="18" charset="0"/>
              </a:rPr>
              <a:t>UPI has expanded access to banking services, especially in rural and remote areas, where internet connectivity and smartphone penetration have increased in recent years.</a:t>
            </a:r>
          </a:p>
          <a:p>
            <a:pPr marL="0" indent="0">
              <a:buNone/>
            </a:pPr>
            <a:r>
              <a:rPr lang="en-US" b="1" dirty="0">
                <a:latin typeface="Times New Roman" panose="02020603050405020304" pitchFamily="18" charset="0"/>
                <a:cs typeface="Times New Roman" panose="02020603050405020304" pitchFamily="18" charset="0"/>
              </a:rPr>
              <a:t>5. Interoperability Across Banks</a:t>
            </a:r>
          </a:p>
          <a:p>
            <a:r>
              <a:rPr lang="en-US" b="1" dirty="0">
                <a:latin typeface="Times New Roman" panose="02020603050405020304" pitchFamily="18" charset="0"/>
                <a:cs typeface="Times New Roman" panose="02020603050405020304" pitchFamily="18" charset="0"/>
              </a:rPr>
              <a:t>Interoperability</a:t>
            </a:r>
            <a:r>
              <a:rPr lang="en-US" dirty="0">
                <a:latin typeface="Times New Roman" panose="02020603050405020304" pitchFamily="18" charset="0"/>
                <a:cs typeface="Times New Roman" panose="02020603050405020304" pitchFamily="18" charset="0"/>
              </a:rPr>
              <a:t> is one of UPI’s standout features. Unlike previous digital payment methods, which were often bank-specific or app-specific, UPI allows transactions to occur seamlessly between accounts across </a:t>
            </a:r>
            <a:r>
              <a:rPr lang="en-US" b="1" dirty="0">
                <a:latin typeface="Times New Roman" panose="02020603050405020304" pitchFamily="18" charset="0"/>
                <a:cs typeface="Times New Roman" panose="02020603050405020304" pitchFamily="18" charset="0"/>
              </a:rPr>
              <a:t>different banks</a:t>
            </a:r>
            <a:r>
              <a:rPr lang="en-US" dirty="0">
                <a:latin typeface="Times New Roman" panose="02020603050405020304" pitchFamily="18" charset="0"/>
                <a:cs typeface="Times New Roman" panose="02020603050405020304" pitchFamily="18" charset="0"/>
              </a:rPr>
              <a:t> and apps.</a:t>
            </a:r>
          </a:p>
          <a:p>
            <a:r>
              <a:rPr lang="en-US" dirty="0">
                <a:latin typeface="Times New Roman" panose="02020603050405020304" pitchFamily="18" charset="0"/>
                <a:cs typeface="Times New Roman" panose="02020603050405020304" pitchFamily="18" charset="0"/>
              </a:rPr>
              <a:t>This has created a </a:t>
            </a:r>
            <a:r>
              <a:rPr lang="en-US" b="1" dirty="0">
                <a:latin typeface="Times New Roman" panose="02020603050405020304" pitchFamily="18" charset="0"/>
                <a:cs typeface="Times New Roman" panose="02020603050405020304" pitchFamily="18" charset="0"/>
              </a:rPr>
              <a:t>unified platform</a:t>
            </a:r>
            <a:r>
              <a:rPr lang="en-US" dirty="0">
                <a:latin typeface="Times New Roman" panose="02020603050405020304" pitchFamily="18" charset="0"/>
                <a:cs typeface="Times New Roman" panose="02020603050405020304" pitchFamily="18" charset="0"/>
              </a:rPr>
              <a:t> for digital payments, making it easier for users to transact across various platforms, without being restricted to a particular bank or payment app.</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0529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580" y="838120"/>
            <a:ext cx="8596668" cy="4778908"/>
          </a:xfrm>
        </p:spPr>
        <p:txBody>
          <a:bodyPr/>
          <a:lstStyle/>
          <a:p>
            <a:pPr marL="0" indent="0">
              <a:buNone/>
            </a:pPr>
            <a:r>
              <a:rPr lang="en-US" b="1" dirty="0">
                <a:latin typeface="Times New Roman" panose="02020603050405020304" pitchFamily="18" charset="0"/>
                <a:cs typeface="Times New Roman" panose="02020603050405020304" pitchFamily="18" charset="0"/>
              </a:rPr>
              <a:t>4. Security</a:t>
            </a:r>
          </a:p>
          <a:p>
            <a:r>
              <a:rPr lang="en-US" dirty="0">
                <a:latin typeface="Times New Roman" panose="02020603050405020304" pitchFamily="18" charset="0"/>
                <a:cs typeface="Times New Roman" panose="02020603050405020304" pitchFamily="18" charset="0"/>
              </a:rPr>
              <a:t>UPI is built with multiple layers of security, including two-factor authentication, encryption, and a one-time pin (OTP) for every transaction. This makes it safe and secure for users to make payments without worrying about </a:t>
            </a:r>
            <a:r>
              <a:rPr lang="en-US" dirty="0" smtClean="0">
                <a:latin typeface="Times New Roman" panose="02020603050405020304" pitchFamily="18" charset="0"/>
                <a:cs typeface="Times New Roman" panose="02020603050405020304" pitchFamily="18" charset="0"/>
              </a:rPr>
              <a:t>fraud.</a:t>
            </a:r>
          </a:p>
          <a:p>
            <a:pPr marL="0" indent="0">
              <a:buNone/>
            </a:pPr>
            <a:r>
              <a:rPr lang="en-US" b="1" dirty="0" smtClean="0">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 Interoperability</a:t>
            </a:r>
          </a:p>
          <a:p>
            <a:r>
              <a:rPr lang="en-US" dirty="0">
                <a:latin typeface="Times New Roman" panose="02020603050405020304" pitchFamily="18" charset="0"/>
                <a:cs typeface="Times New Roman" panose="02020603050405020304" pitchFamily="18" charset="0"/>
              </a:rPr>
              <a:t>UPI enables transactions across different banks and financial institutions, allowing users to send and receive money between different UPI-enabled apps (like Google Pay, </a:t>
            </a:r>
            <a:r>
              <a:rPr lang="en-US" dirty="0" err="1">
                <a:latin typeface="Times New Roman" panose="02020603050405020304" pitchFamily="18" charset="0"/>
                <a:cs typeface="Times New Roman" panose="02020603050405020304" pitchFamily="18" charset="0"/>
              </a:rPr>
              <a:t>PhonePe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Paytm</a:t>
            </a:r>
            <a:r>
              <a:rPr lang="en-US" dirty="0">
                <a:latin typeface="Times New Roman" panose="02020603050405020304" pitchFamily="18" charset="0"/>
                <a:cs typeface="Times New Roman" panose="02020603050405020304" pitchFamily="18" charset="0"/>
              </a:rPr>
              <a:t>, etc.) without any barriers.</a:t>
            </a:r>
          </a:p>
          <a:p>
            <a:pPr marL="0" indent="0">
              <a:buNone/>
            </a:pPr>
            <a:r>
              <a:rPr lang="en-US" b="1" dirty="0">
                <a:latin typeface="Times New Roman" panose="02020603050405020304" pitchFamily="18" charset="0"/>
                <a:cs typeface="Times New Roman" panose="02020603050405020304" pitchFamily="18" charset="0"/>
              </a:rPr>
              <a:t>6. Financial Inclusion</a:t>
            </a:r>
          </a:p>
          <a:p>
            <a:r>
              <a:rPr lang="en-US" dirty="0">
                <a:latin typeface="Times New Roman" panose="02020603050405020304" pitchFamily="18" charset="0"/>
                <a:cs typeface="Times New Roman" panose="02020603050405020304" pitchFamily="18" charset="0"/>
              </a:rPr>
              <a:t>UPI is accessible to a large population, including those without access to physical banking infrastructure. As long as one has a smartphone and a bank account, they can access UPI, making it an important tool for financial inclusion.</a:t>
            </a:r>
          </a:p>
          <a:p>
            <a:pPr marL="0" indent="0">
              <a:buNone/>
            </a:pPr>
            <a:endParaRPr lang="en-US" dirty="0">
              <a:latin typeface="4. SecurityTimes New Roman"/>
              <a:cs typeface="Times New Roman" panose="02020603050405020304" pitchFamily="18" charset="0"/>
            </a:endParaRPr>
          </a:p>
        </p:txBody>
      </p:sp>
    </p:spTree>
    <p:extLst>
      <p:ext uri="{BB962C8B-B14F-4D97-AF65-F5344CB8AC3E}">
        <p14:creationId xmlns:p14="http://schemas.microsoft.com/office/powerpoint/2010/main" val="1947265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66206"/>
            <a:ext cx="8596668" cy="5799907"/>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7. Boosts Digital Economy</a:t>
            </a:r>
          </a:p>
          <a:p>
            <a:r>
              <a:rPr lang="en-US" dirty="0">
                <a:latin typeface="Times New Roman" panose="02020603050405020304" pitchFamily="18" charset="0"/>
                <a:cs typeface="Times New Roman" panose="02020603050405020304" pitchFamily="18" charset="0"/>
              </a:rPr>
              <a:t>By promoting cashless transactions, UPI has been pivotal in moving toward a more digital economy. It aids in reducing the reliance on physical cash and supports a wide range of sectors, including retail, utilities, government services, and more.</a:t>
            </a:r>
          </a:p>
          <a:p>
            <a:pPr marL="0" indent="0">
              <a:buNone/>
            </a:pPr>
            <a:r>
              <a:rPr lang="en-US" b="1" dirty="0">
                <a:latin typeface="Times New Roman" panose="02020603050405020304" pitchFamily="18" charset="0"/>
                <a:cs typeface="Times New Roman" panose="02020603050405020304" pitchFamily="18" charset="0"/>
              </a:rPr>
              <a:t>8. Convenience for Businesses</a:t>
            </a:r>
          </a:p>
          <a:p>
            <a:r>
              <a:rPr lang="en-US" dirty="0">
                <a:latin typeface="Times New Roman" panose="02020603050405020304" pitchFamily="18" charset="0"/>
                <a:cs typeface="Times New Roman" panose="02020603050405020304" pitchFamily="18" charset="0"/>
              </a:rPr>
              <a:t>UPI has simplified payments for businesses by providing an easy-to-integrate system for payments. This helps even small and medium-sized enterprises (SMEs) accept payments from a variety of sources without needing complex setups.</a:t>
            </a:r>
          </a:p>
          <a:p>
            <a:pPr marL="0" indent="0">
              <a:buNone/>
            </a:pPr>
            <a:r>
              <a:rPr lang="en-US" b="1" dirty="0">
                <a:latin typeface="Times New Roman" panose="02020603050405020304" pitchFamily="18" charset="0"/>
                <a:cs typeface="Times New Roman" panose="02020603050405020304" pitchFamily="18" charset="0"/>
              </a:rPr>
              <a:t>9. Government and Welfare Benefits</a:t>
            </a:r>
          </a:p>
          <a:p>
            <a:r>
              <a:rPr lang="en-US" dirty="0">
                <a:latin typeface="Times New Roman" panose="02020603050405020304" pitchFamily="18" charset="0"/>
                <a:cs typeface="Times New Roman" panose="02020603050405020304" pitchFamily="18" charset="0"/>
              </a:rPr>
              <a:t>The Indian government has also integrated UPI into various welfare and subsidy schemes. This ensures direct transfers to beneficiaries, improving efficiency, transparency, and reducing leakage.</a:t>
            </a:r>
          </a:p>
          <a:p>
            <a:pPr marL="0" indent="0">
              <a:buNone/>
            </a:pPr>
            <a:r>
              <a:rPr lang="en-US" b="1" dirty="0">
                <a:latin typeface="Times New Roman" panose="02020603050405020304" pitchFamily="18" charset="0"/>
                <a:cs typeface="Times New Roman" panose="02020603050405020304" pitchFamily="18" charset="0"/>
              </a:rPr>
              <a:t>10. Global Expansion</a:t>
            </a:r>
          </a:p>
          <a:p>
            <a:r>
              <a:rPr lang="en-US" dirty="0">
                <a:latin typeface="Times New Roman" panose="02020603050405020304" pitchFamily="18" charset="0"/>
                <a:cs typeface="Times New Roman" panose="02020603050405020304" pitchFamily="18" charset="0"/>
              </a:rPr>
              <a:t>UPI has gained international recognition, with countries such as Singapore adopting it for cross-border payments. This offers users and businesses a seamless way to conduct international </a:t>
            </a:r>
            <a:r>
              <a:rPr lang="en-US" dirty="0" smtClean="0">
                <a:latin typeface="Times New Roman" panose="02020603050405020304" pitchFamily="18" charset="0"/>
                <a:cs typeface="Times New Roman" panose="02020603050405020304" pitchFamily="18" charset="0"/>
              </a:rPr>
              <a:t>transactions.</a:t>
            </a:r>
          </a:p>
          <a:p>
            <a:r>
              <a:rPr lang="en-US" dirty="0" smtClean="0">
                <a:latin typeface="Times New Roman" panose="02020603050405020304" pitchFamily="18" charset="0"/>
                <a:cs typeface="Times New Roman" panose="02020603050405020304" pitchFamily="18" charset="0"/>
              </a:rPr>
              <a:t>Overall</a:t>
            </a:r>
            <a:r>
              <a:rPr lang="en-US" dirty="0">
                <a:latin typeface="Times New Roman" panose="02020603050405020304" pitchFamily="18" charset="0"/>
                <a:cs typeface="Times New Roman" panose="02020603050405020304" pitchFamily="18" charset="0"/>
              </a:rPr>
              <a:t>, UPI's role in facilitating seamless, efficient, and secure digital payments has been transformative, making it a cornerstone of India’s digital payment ecosystem and a model for other countries as well.</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61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5063"/>
          </a:xfrm>
        </p:spPr>
        <p:txBody>
          <a:bodyPr>
            <a:normAutofit/>
          </a:bodyPr>
          <a:lstStyle/>
          <a:p>
            <a:r>
              <a:rPr lang="en-US" sz="4000" dirty="0" smtClean="0">
                <a:latin typeface="Algerian" panose="04020705040A02060702" pitchFamily="82" charset="0"/>
              </a:rPr>
              <a:t>How </a:t>
            </a:r>
            <a:r>
              <a:rPr lang="en-US" sz="4000" dirty="0" err="1" smtClean="0">
                <a:latin typeface="Algerian" panose="04020705040A02060702" pitchFamily="82" charset="0"/>
              </a:rPr>
              <a:t>upi</a:t>
            </a:r>
            <a:r>
              <a:rPr lang="en-US" sz="4000" dirty="0" smtClean="0">
                <a:latin typeface="Algerian" panose="04020705040A02060702" pitchFamily="82" charset="0"/>
              </a:rPr>
              <a:t> works </a:t>
            </a:r>
            <a:endParaRPr lang="en-US" sz="4000" dirty="0">
              <a:latin typeface="Algerian" panose="04020705040A02060702" pitchFamily="82" charset="0"/>
            </a:endParaRPr>
          </a:p>
        </p:txBody>
      </p:sp>
      <p:sp>
        <p:nvSpPr>
          <p:cNvPr id="3" name="Content Placeholder 2"/>
          <p:cNvSpPr>
            <a:spLocks noGrp="1"/>
          </p:cNvSpPr>
          <p:nvPr>
            <p:ph idx="1"/>
          </p:nvPr>
        </p:nvSpPr>
        <p:spPr>
          <a:xfrm>
            <a:off x="677334" y="1384663"/>
            <a:ext cx="8596668" cy="4656699"/>
          </a:xfrm>
        </p:spPr>
        <p:txBody>
          <a:bodyPr/>
          <a:lstStyle/>
          <a:p>
            <a:pPr marL="0" indent="0">
              <a:buNone/>
            </a:pPr>
            <a:r>
              <a:rPr lang="en-US" sz="2800" dirty="0" smtClean="0">
                <a:solidFill>
                  <a:srgbClr val="002060"/>
                </a:solidFill>
                <a:latin typeface="Algerian" panose="04020705040A02060702" pitchFamily="82" charset="0"/>
                <a:cs typeface="Times New Roman" panose="02020603050405020304" pitchFamily="18" charset="0"/>
              </a:rPr>
              <a:t>How </a:t>
            </a:r>
            <a:r>
              <a:rPr lang="en-US" sz="2800" dirty="0" err="1" smtClean="0">
                <a:solidFill>
                  <a:srgbClr val="002060"/>
                </a:solidFill>
                <a:latin typeface="Algerian" panose="04020705040A02060702" pitchFamily="82" charset="0"/>
                <a:cs typeface="Times New Roman" panose="02020603050405020304" pitchFamily="18" charset="0"/>
              </a:rPr>
              <a:t>upi</a:t>
            </a:r>
            <a:r>
              <a:rPr lang="en-US" sz="2800" dirty="0" smtClean="0">
                <a:solidFill>
                  <a:srgbClr val="002060"/>
                </a:solidFill>
                <a:latin typeface="Algerian" panose="04020705040A02060702" pitchFamily="82" charset="0"/>
                <a:cs typeface="Times New Roman" panose="02020603050405020304" pitchFamily="18" charset="0"/>
              </a:rPr>
              <a:t> connects bank accounts</a:t>
            </a:r>
          </a:p>
          <a:p>
            <a:pPr marL="0" indent="0">
              <a:buNone/>
            </a:pPr>
            <a:r>
              <a:rPr lang="en-US" dirty="0" smtClean="0">
                <a:latin typeface="Times New Roman" panose="02020603050405020304" pitchFamily="18" charset="0"/>
                <a:cs typeface="Times New Roman" panose="02020603050405020304" pitchFamily="18" charset="0"/>
              </a:rPr>
              <a:t>UPI </a:t>
            </a:r>
            <a:r>
              <a:rPr lang="en-US" dirty="0">
                <a:latin typeface="Times New Roman" panose="02020603050405020304" pitchFamily="18" charset="0"/>
                <a:cs typeface="Times New Roman" panose="02020603050405020304" pitchFamily="18" charset="0"/>
              </a:rPr>
              <a:t>(Unified Payments Interface) connects bank accounts through a centralized platform that allows seamless and secure interbank transactions in real time. Here's a breakdown of how UPI connects and enables communication between bank accounts:</a:t>
            </a:r>
          </a:p>
          <a:p>
            <a:pPr marL="0" indent="0">
              <a:buNone/>
            </a:pPr>
            <a:r>
              <a:rPr lang="en-US" b="1" dirty="0">
                <a:latin typeface="Times New Roman" panose="02020603050405020304" pitchFamily="18" charset="0"/>
                <a:cs typeface="Times New Roman" panose="02020603050405020304" pitchFamily="18" charset="0"/>
              </a:rPr>
              <a:t>1. Linking Bank Accounts to UPI ID</a:t>
            </a:r>
          </a:p>
          <a:p>
            <a:r>
              <a:rPr lang="en-US" b="1" dirty="0">
                <a:latin typeface="Times New Roman" panose="02020603050405020304" pitchFamily="18" charset="0"/>
                <a:cs typeface="Times New Roman" panose="02020603050405020304" pitchFamily="18" charset="0"/>
              </a:rPr>
              <a:t>UPI ID (Virtual Payment Address - VPA):</a:t>
            </a:r>
            <a:r>
              <a:rPr lang="en-US" dirty="0">
                <a:latin typeface="Times New Roman" panose="02020603050405020304" pitchFamily="18" charset="0"/>
                <a:cs typeface="Times New Roman" panose="02020603050405020304" pitchFamily="18" charset="0"/>
              </a:rPr>
              <a:t> To use UPI, you first need to link your bank account to a UPI-enabled app (such as Google Pay, </a:t>
            </a:r>
            <a:r>
              <a:rPr lang="en-US" dirty="0" err="1">
                <a:latin typeface="Times New Roman" panose="02020603050405020304" pitchFamily="18" charset="0"/>
                <a:cs typeface="Times New Roman" panose="02020603050405020304" pitchFamily="18" charset="0"/>
              </a:rPr>
              <a:t>PhonePe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Paytm</a:t>
            </a:r>
            <a:r>
              <a:rPr lang="en-US" dirty="0">
                <a:latin typeface="Times New Roman" panose="02020603050405020304" pitchFamily="18" charset="0"/>
                <a:cs typeface="Times New Roman" panose="02020603050405020304" pitchFamily="18" charset="0"/>
              </a:rPr>
              <a:t>, etc.). During this process, you create a </a:t>
            </a:r>
            <a:r>
              <a:rPr lang="en-US" b="1" dirty="0">
                <a:latin typeface="Times New Roman" panose="02020603050405020304" pitchFamily="18" charset="0"/>
                <a:cs typeface="Times New Roman" panose="02020603050405020304" pitchFamily="18" charset="0"/>
              </a:rPr>
              <a:t>UPI ID</a:t>
            </a:r>
            <a:r>
              <a:rPr lang="en-US" dirty="0">
                <a:latin typeface="Times New Roman" panose="02020603050405020304" pitchFamily="18" charset="0"/>
                <a:cs typeface="Times New Roman" panose="02020603050405020304" pitchFamily="18" charset="0"/>
              </a:rPr>
              <a:t> (or Virtual Payment Address). This VPA is a unique identifier tied to your bank account and does not require sharing sensitive information like your account number or IFSC code.</a:t>
            </a:r>
          </a:p>
          <a:p>
            <a:r>
              <a:rPr lang="en-US" b="1" dirty="0">
                <a:latin typeface="Times New Roman" panose="02020603050405020304" pitchFamily="18" charset="0"/>
                <a:cs typeface="Times New Roman" panose="02020603050405020304" pitchFamily="18" charset="0"/>
              </a:rPr>
              <a:t>Bank Account Linking:</a:t>
            </a:r>
            <a:r>
              <a:rPr lang="en-US" dirty="0">
                <a:latin typeface="Times New Roman" panose="02020603050405020304" pitchFamily="18" charset="0"/>
                <a:cs typeface="Times New Roman" panose="02020603050405020304" pitchFamily="18" charset="0"/>
              </a:rPr>
              <a:t> The UPI ID is linked to a specific bank account (or multiple accounts, if desired). This linkage is done securely through the UPI platform by providing your account details (like your bank account number and the linked mobile number).</a:t>
            </a:r>
          </a:p>
          <a:p>
            <a:endParaRPr lang="en-US" dirty="0"/>
          </a:p>
        </p:txBody>
      </p:sp>
    </p:spTree>
    <p:extLst>
      <p:ext uri="{BB962C8B-B14F-4D97-AF65-F5344CB8AC3E}">
        <p14:creationId xmlns:p14="http://schemas.microsoft.com/office/powerpoint/2010/main" val="2432107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65761"/>
            <a:ext cx="8596668" cy="5675602"/>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2. UPI Platform (NPCI) and Bank Integration</a:t>
            </a:r>
          </a:p>
          <a:p>
            <a:r>
              <a:rPr lang="en-US" b="1" dirty="0">
                <a:latin typeface="Times New Roman" panose="02020603050405020304" pitchFamily="18" charset="0"/>
                <a:cs typeface="Times New Roman" panose="02020603050405020304" pitchFamily="18" charset="0"/>
              </a:rPr>
              <a:t>National Payments Corporation of India (NPCI):</a:t>
            </a:r>
            <a:r>
              <a:rPr lang="en-US" dirty="0">
                <a:latin typeface="Times New Roman" panose="02020603050405020304" pitchFamily="18" charset="0"/>
                <a:cs typeface="Times New Roman" panose="02020603050405020304" pitchFamily="18" charset="0"/>
              </a:rPr>
              <a:t> UPI is powered by NPCI, which acts as the central clearinghouse for all UPI transactions. NPCI connects with various banks across the country, enabling them to send and receive transaction requests through the UPI network.</a:t>
            </a:r>
          </a:p>
          <a:p>
            <a:r>
              <a:rPr lang="en-US" b="1" dirty="0">
                <a:latin typeface="Times New Roman" panose="02020603050405020304" pitchFamily="18" charset="0"/>
                <a:cs typeface="Times New Roman" panose="02020603050405020304" pitchFamily="18" charset="0"/>
              </a:rPr>
              <a:t>Bank’s UPI Server:</a:t>
            </a:r>
            <a:r>
              <a:rPr lang="en-US" dirty="0">
                <a:latin typeface="Times New Roman" panose="02020603050405020304" pitchFamily="18" charset="0"/>
                <a:cs typeface="Times New Roman" panose="02020603050405020304" pitchFamily="18" charset="0"/>
              </a:rPr>
              <a:t> Each participating bank has its own UPI server that is integrated with the NPCI platform. When you initiate a transaction via a UPI app, the app communicates with your bank's server, which checks if the transaction request is valid (i.e., if the account has sufficient balance, the UPI ID is correct, etc.).</a:t>
            </a:r>
          </a:p>
          <a:p>
            <a:pPr marL="0" indent="0">
              <a:buNone/>
            </a:pPr>
            <a:r>
              <a:rPr lang="en-US" b="1" dirty="0">
                <a:latin typeface="Times New Roman" panose="02020603050405020304" pitchFamily="18" charset="0"/>
                <a:cs typeface="Times New Roman" panose="02020603050405020304" pitchFamily="18" charset="0"/>
              </a:rPr>
              <a:t>3. Real-Time Settlement Between Banks</a:t>
            </a:r>
          </a:p>
          <a:p>
            <a:r>
              <a:rPr lang="en-US" b="1" dirty="0">
                <a:latin typeface="Times New Roman" panose="02020603050405020304" pitchFamily="18" charset="0"/>
                <a:cs typeface="Times New Roman" panose="02020603050405020304" pitchFamily="18" charset="0"/>
              </a:rPr>
              <a:t>Transaction Request:</a:t>
            </a:r>
            <a:r>
              <a:rPr lang="en-US" dirty="0">
                <a:latin typeface="Times New Roman" panose="02020603050405020304" pitchFamily="18" charset="0"/>
                <a:cs typeface="Times New Roman" panose="02020603050405020304" pitchFamily="18" charset="0"/>
              </a:rPr>
              <a:t> When you send money using UPI, your app communicates with the bank’s server to process the request. This request is routed through NPCI to the recipient’s bank.</a:t>
            </a:r>
          </a:p>
          <a:p>
            <a:r>
              <a:rPr lang="en-US" b="1" dirty="0">
                <a:latin typeface="Times New Roman" panose="02020603050405020304" pitchFamily="18" charset="0"/>
                <a:cs typeface="Times New Roman" panose="02020603050405020304" pitchFamily="18" charset="0"/>
              </a:rPr>
              <a:t>Verification and Approval:</a:t>
            </a:r>
            <a:r>
              <a:rPr lang="en-US" dirty="0">
                <a:latin typeface="Times New Roman" panose="02020603050405020304" pitchFamily="18" charset="0"/>
                <a:cs typeface="Times New Roman" panose="02020603050405020304" pitchFamily="18" charset="0"/>
              </a:rPr>
              <a:t> The sender’s bank verifies the request (checks for sufficient balance, security, etc.). Once the verification is complete, the transaction is approved, and the money is transferred instantly.</a:t>
            </a:r>
          </a:p>
          <a:p>
            <a:r>
              <a:rPr lang="en-US" b="1" dirty="0">
                <a:latin typeface="Times New Roman" panose="02020603050405020304" pitchFamily="18" charset="0"/>
                <a:cs typeface="Times New Roman" panose="02020603050405020304" pitchFamily="18" charset="0"/>
              </a:rPr>
              <a:t>Transfer to Receiver:</a:t>
            </a:r>
            <a:r>
              <a:rPr lang="en-US" dirty="0">
                <a:latin typeface="Times New Roman" panose="02020603050405020304" pitchFamily="18" charset="0"/>
                <a:cs typeface="Times New Roman" panose="02020603050405020304" pitchFamily="18" charset="0"/>
              </a:rPr>
              <a:t> The recipient's bank receives the payment request from NPCI, processes it, and credits the money to the receiver’s bank account. This entire process happens in real-time, 24/7, including holidays.</a:t>
            </a:r>
          </a:p>
          <a:p>
            <a:endParaRPr lang="en-US" dirty="0"/>
          </a:p>
        </p:txBody>
      </p:sp>
    </p:spTree>
    <p:extLst>
      <p:ext uri="{BB962C8B-B14F-4D97-AF65-F5344CB8AC3E}">
        <p14:creationId xmlns:p14="http://schemas.microsoft.com/office/powerpoint/2010/main" val="371742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8956" y="927463"/>
            <a:ext cx="8596668" cy="4754880"/>
          </a:xfrm>
        </p:spPr>
        <p:txBody>
          <a:bodyPr/>
          <a:lstStyle/>
          <a:p>
            <a:pPr marL="0" indent="0">
              <a:buNone/>
            </a:pPr>
            <a:r>
              <a:rPr lang="en-US" b="1" dirty="0">
                <a:latin typeface="Times New Roman" panose="02020603050405020304" pitchFamily="18" charset="0"/>
                <a:cs typeface="Times New Roman" panose="02020603050405020304" pitchFamily="18" charset="0"/>
              </a:rPr>
              <a:t>4. Security Layers</a:t>
            </a:r>
          </a:p>
          <a:p>
            <a:r>
              <a:rPr lang="en-US" b="1" dirty="0">
                <a:latin typeface="Times New Roman" panose="02020603050405020304" pitchFamily="18" charset="0"/>
                <a:cs typeface="Times New Roman" panose="02020603050405020304" pitchFamily="18" charset="0"/>
              </a:rPr>
              <a:t>Authentication:</a:t>
            </a:r>
            <a:r>
              <a:rPr lang="en-US" dirty="0">
                <a:latin typeface="Times New Roman" panose="02020603050405020304" pitchFamily="18" charset="0"/>
                <a:cs typeface="Times New Roman" panose="02020603050405020304" pitchFamily="18" charset="0"/>
              </a:rPr>
              <a:t> To ensure security, UPI uses a two-factor authentication process. This involves entering a UPI PIN, which only the user knows. The PIN is used to authenticate the transaction before the money is debited from the sender’s bank account.</a:t>
            </a:r>
          </a:p>
          <a:p>
            <a:r>
              <a:rPr lang="en-US" b="1" dirty="0">
                <a:latin typeface="Times New Roman" panose="02020603050405020304" pitchFamily="18" charset="0"/>
                <a:cs typeface="Times New Roman" panose="02020603050405020304" pitchFamily="18" charset="0"/>
              </a:rPr>
              <a:t>Encryption and Tokenization:</a:t>
            </a:r>
            <a:r>
              <a:rPr lang="en-US" dirty="0">
                <a:latin typeface="Times New Roman" panose="02020603050405020304" pitchFamily="18" charset="0"/>
                <a:cs typeface="Times New Roman" panose="02020603050405020304" pitchFamily="18" charset="0"/>
              </a:rPr>
              <a:t> UPI uses strong encryption to protect sensitive data during transactions. It ensures that your bank details are not directly shared during the transaction, thus minimizing the risk of fraud.</a:t>
            </a:r>
          </a:p>
          <a:p>
            <a:pPr marL="0" indent="0">
              <a:buNone/>
            </a:pPr>
            <a:r>
              <a:rPr lang="en-US" b="1" dirty="0">
                <a:latin typeface="Times New Roman" panose="02020603050405020304" pitchFamily="18" charset="0"/>
                <a:cs typeface="Times New Roman" panose="02020603050405020304" pitchFamily="18" charset="0"/>
              </a:rPr>
              <a:t>5. Interoperability</a:t>
            </a:r>
          </a:p>
          <a:p>
            <a:r>
              <a:rPr lang="en-US" b="1" dirty="0">
                <a:latin typeface="Times New Roman" panose="02020603050405020304" pitchFamily="18" charset="0"/>
                <a:cs typeface="Times New Roman" panose="02020603050405020304" pitchFamily="18" charset="0"/>
              </a:rPr>
              <a:t>Cross-Bank Transactions:</a:t>
            </a:r>
            <a:r>
              <a:rPr lang="en-US" dirty="0">
                <a:latin typeface="Times New Roman" panose="02020603050405020304" pitchFamily="18" charset="0"/>
                <a:cs typeface="Times New Roman" panose="02020603050405020304" pitchFamily="18" charset="0"/>
              </a:rPr>
              <a:t> One of UPI's greatest strengths is its interoperability. A user can send money from any UPI-enabled app (like Google Pay, </a:t>
            </a:r>
            <a:r>
              <a:rPr lang="en-US" dirty="0" err="1">
                <a:latin typeface="Times New Roman" panose="02020603050405020304" pitchFamily="18" charset="0"/>
                <a:cs typeface="Times New Roman" panose="02020603050405020304" pitchFamily="18" charset="0"/>
              </a:rPr>
              <a:t>PhonePe</a:t>
            </a:r>
            <a:r>
              <a:rPr lang="en-US" dirty="0">
                <a:latin typeface="Times New Roman" panose="02020603050405020304" pitchFamily="18" charset="0"/>
                <a:cs typeface="Times New Roman" panose="02020603050405020304" pitchFamily="18" charset="0"/>
              </a:rPr>
              <a:t>, etc.) linked to one bank account to a recipient using a different UPI app linked to another bank, and the payment is processed without any barriers.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8012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44583"/>
            <a:ext cx="8596668" cy="5296779"/>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6. Real-Time Settlements</a:t>
            </a:r>
          </a:p>
          <a:p>
            <a:r>
              <a:rPr lang="en-US" dirty="0">
                <a:latin typeface="Times New Roman" panose="02020603050405020304" pitchFamily="18" charset="0"/>
                <a:cs typeface="Times New Roman" panose="02020603050405020304" pitchFamily="18" charset="0"/>
              </a:rPr>
              <a:t>UPI transactions are settled immediately, meaning that the recipient’s bank receives the funds in real time and can access them instantly. Unlike traditional methods like NEFT, which might take hours, UPI offers instant credit and debit.</a:t>
            </a:r>
          </a:p>
          <a:p>
            <a:pPr marL="0" indent="0">
              <a:buNone/>
            </a:pPr>
            <a:r>
              <a:rPr lang="en-US" b="1" dirty="0">
                <a:latin typeface="Times New Roman" panose="02020603050405020304" pitchFamily="18" charset="0"/>
                <a:cs typeface="Times New Roman" panose="02020603050405020304" pitchFamily="18" charset="0"/>
              </a:rPr>
              <a:t>7. Multiple Bank Accounts</a:t>
            </a:r>
          </a:p>
          <a:p>
            <a:r>
              <a:rPr lang="en-US" b="1" dirty="0">
                <a:latin typeface="Times New Roman" panose="02020603050405020304" pitchFamily="18" charset="0"/>
                <a:cs typeface="Times New Roman" panose="02020603050405020304" pitchFamily="18" charset="0"/>
              </a:rPr>
              <a:t>Linking Multiple Accounts:</a:t>
            </a:r>
            <a:r>
              <a:rPr lang="en-US" dirty="0">
                <a:latin typeface="Times New Roman" panose="02020603050405020304" pitchFamily="18" charset="0"/>
                <a:cs typeface="Times New Roman" panose="02020603050405020304" pitchFamily="18" charset="0"/>
              </a:rPr>
              <a:t> A user can link more than one bank account to their UPI ID. For example, a person can link their savings, checking, and other accounts to the same UPI ID and choose which one to use during a transaction.</a:t>
            </a:r>
          </a:p>
          <a:p>
            <a:r>
              <a:rPr lang="en-US" b="1" dirty="0">
                <a:latin typeface="Times New Roman" panose="02020603050405020304" pitchFamily="18" charset="0"/>
                <a:cs typeface="Times New Roman" panose="02020603050405020304" pitchFamily="18" charset="0"/>
              </a:rPr>
              <a:t>Choice of Account:</a:t>
            </a:r>
            <a:r>
              <a:rPr lang="en-US" dirty="0">
                <a:latin typeface="Times New Roman" panose="02020603050405020304" pitchFamily="18" charset="0"/>
                <a:cs typeface="Times New Roman" panose="02020603050405020304" pitchFamily="18" charset="0"/>
              </a:rPr>
              <a:t> If a user has multiple accounts linked, they can choose from which account to transfer funds while making a payment.</a:t>
            </a:r>
          </a:p>
          <a:p>
            <a:r>
              <a:rPr lang="en-US" dirty="0">
                <a:latin typeface="Times New Roman" panose="02020603050405020304" pitchFamily="18" charset="0"/>
                <a:cs typeface="Times New Roman" panose="02020603050405020304" pitchFamily="18" charset="0"/>
              </a:rPr>
              <a:t>In summary, UPI connects bank accounts through a combination of mobile apps, a central platform (NPCI), secure authentication, and real-time transaction processing. It enables seamless money transfers between different banks and apps, allowing users to make payments or receive funds quickly, securely, and without needing to know sensitive banking details.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3019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937"/>
          </a:xfrm>
        </p:spPr>
        <p:txBody>
          <a:bodyPr>
            <a:normAutofit fontScale="90000"/>
          </a:bodyPr>
          <a:lstStyle/>
          <a:p>
            <a:r>
              <a:rPr lang="en-US" dirty="0" smtClean="0">
                <a:latin typeface="Algerian" panose="04020705040A02060702" pitchFamily="82" charset="0"/>
              </a:rPr>
              <a:t>Role of virtual payment address (</a:t>
            </a:r>
            <a:r>
              <a:rPr lang="en-US" dirty="0" err="1" smtClean="0">
                <a:latin typeface="Algerian" panose="04020705040A02060702" pitchFamily="82" charset="0"/>
              </a:rPr>
              <a:t>vpa</a:t>
            </a:r>
            <a:r>
              <a:rPr lang="en-US" dirty="0" smtClean="0">
                <a:latin typeface="Algerian" panose="04020705040A02060702" pitchFamily="82" charset="0"/>
              </a:rPr>
              <a:t>)</a:t>
            </a:r>
            <a:endParaRPr lang="en-US" dirty="0">
              <a:latin typeface="Algerian" panose="04020705040A02060702" pitchFamily="82" charset="0"/>
            </a:endParaRPr>
          </a:p>
        </p:txBody>
      </p:sp>
      <p:sp>
        <p:nvSpPr>
          <p:cNvPr id="3" name="Content Placeholder 2"/>
          <p:cNvSpPr>
            <a:spLocks noGrp="1"/>
          </p:cNvSpPr>
          <p:nvPr>
            <p:ph idx="1"/>
          </p:nvPr>
        </p:nvSpPr>
        <p:spPr>
          <a:xfrm>
            <a:off x="677334" y="1358537"/>
            <a:ext cx="8596668" cy="4563291"/>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A Virtual Payment Address (VPA) plays a crucial role in simplifying digital payments, particularly within the framework of India's Unified Payments Interface (UPI). Here's a breakdown of its role:</a:t>
            </a:r>
          </a:p>
          <a:p>
            <a:r>
              <a:rPr lang="en-US" sz="2000" b="1" dirty="0">
                <a:latin typeface="Times New Roman" panose="02020603050405020304" pitchFamily="18" charset="0"/>
                <a:cs typeface="Times New Roman" panose="02020603050405020304" pitchFamily="18" charset="0"/>
              </a:rPr>
              <a:t>Simplified Identification</a:t>
            </a:r>
            <a:r>
              <a:rPr lang="en-US" sz="2000" dirty="0">
                <a:latin typeface="Times New Roman" panose="02020603050405020304" pitchFamily="18" charset="0"/>
                <a:cs typeface="Times New Roman" panose="02020603050405020304" pitchFamily="18" charset="0"/>
              </a:rPr>
              <a:t>: A VPA is an identifier that functions like an email address, but for making payments. Instead of using complicated bank account details (like account number and IFSC code), users can use a VPA to send or receive money.</a:t>
            </a:r>
          </a:p>
          <a:p>
            <a:r>
              <a:rPr lang="en-US" sz="2000" b="1" dirty="0">
                <a:latin typeface="Times New Roman" panose="02020603050405020304" pitchFamily="18" charset="0"/>
                <a:cs typeface="Times New Roman" panose="02020603050405020304" pitchFamily="18" charset="0"/>
              </a:rPr>
              <a:t>Privacy and Security</a:t>
            </a:r>
            <a:r>
              <a:rPr lang="en-US" sz="2000" dirty="0">
                <a:latin typeface="Times New Roman" panose="02020603050405020304" pitchFamily="18" charset="0"/>
                <a:cs typeface="Times New Roman" panose="02020603050405020304" pitchFamily="18" charset="0"/>
              </a:rPr>
              <a:t>: Since the VPA doesn't reveal the actual bank account number or sensitive details, it helps protect users' privacy and security. The VPA acts as a shield, ensuring that personal banking information remains private.</a:t>
            </a:r>
          </a:p>
          <a:p>
            <a:r>
              <a:rPr lang="en-US" sz="2000" b="1" dirty="0">
                <a:latin typeface="Times New Roman" panose="02020603050405020304" pitchFamily="18" charset="0"/>
                <a:cs typeface="Times New Roman" panose="02020603050405020304" pitchFamily="18" charset="0"/>
              </a:rPr>
              <a:t>Ease of Transactions</a:t>
            </a:r>
            <a:r>
              <a:rPr lang="en-US" sz="2000" dirty="0">
                <a:latin typeface="Times New Roman" panose="02020603050405020304" pitchFamily="18" charset="0"/>
                <a:cs typeface="Times New Roman" panose="02020603050405020304" pitchFamily="18" charset="0"/>
              </a:rPr>
              <a:t>: Users can link their VPA to one or more bank accounts, allowing them to seamlessly make payments across different platforms (apps, websites, etc.) without having to enter bank details each time.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068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3830"/>
            <a:ext cx="8596668" cy="1175658"/>
          </a:xfrm>
        </p:spPr>
        <p:txBody>
          <a:bodyPr>
            <a:normAutofit fontScale="90000"/>
          </a:bodyPr>
          <a:lstStyle/>
          <a:p>
            <a:r>
              <a:rPr lang="en-US" dirty="0" smtClean="0">
                <a:latin typeface="Algerian" panose="04020705040A02060702" pitchFamily="82" charset="0"/>
              </a:rPr>
              <a:t>Transaction flow (sending &amp; </a:t>
            </a:r>
            <a:r>
              <a:rPr lang="en-US" dirty="0" err="1" smtClean="0">
                <a:latin typeface="Algerian" panose="04020705040A02060702" pitchFamily="82" charset="0"/>
              </a:rPr>
              <a:t>reciving</a:t>
            </a:r>
            <a:r>
              <a:rPr lang="en-US" dirty="0" smtClean="0">
                <a:latin typeface="Algerian" panose="04020705040A02060702" pitchFamily="82" charset="0"/>
              </a:rPr>
              <a:t> money )</a:t>
            </a:r>
            <a:endParaRPr lang="en-US" dirty="0">
              <a:latin typeface="Algerian" panose="04020705040A02060702" pitchFamily="82" charset="0"/>
            </a:endParaRPr>
          </a:p>
        </p:txBody>
      </p:sp>
      <p:sp>
        <p:nvSpPr>
          <p:cNvPr id="3" name="Content Placeholder 2"/>
          <p:cNvSpPr>
            <a:spLocks noGrp="1"/>
          </p:cNvSpPr>
          <p:nvPr>
            <p:ph idx="1"/>
          </p:nvPr>
        </p:nvSpPr>
        <p:spPr>
          <a:xfrm>
            <a:off x="677334" y="1509487"/>
            <a:ext cx="8596668" cy="4531876"/>
          </a:xfrm>
        </p:spPr>
        <p:txBody>
          <a:bodyPr/>
          <a:lstStyle/>
          <a:p>
            <a:pPr marL="0" indent="0">
              <a:buNone/>
            </a:pPr>
            <a:r>
              <a:rPr lang="en-US" sz="2000" dirty="0">
                <a:latin typeface="Times New Roman" panose="02020603050405020304" pitchFamily="18" charset="0"/>
                <a:cs typeface="Times New Roman" panose="02020603050405020304" pitchFamily="18" charset="0"/>
              </a:rPr>
              <a:t>The transaction flow for sending and receiving money using a Virtual Payment Address (VPA) in systems like </a:t>
            </a:r>
            <a:r>
              <a:rPr lang="en-US" sz="2000" b="1" dirty="0">
                <a:latin typeface="Times New Roman" panose="02020603050405020304" pitchFamily="18" charset="0"/>
                <a:cs typeface="Times New Roman" panose="02020603050405020304" pitchFamily="18" charset="0"/>
              </a:rPr>
              <a:t>Unified Payments Interface (UPI)</a:t>
            </a:r>
            <a:r>
              <a:rPr lang="en-US" sz="2000" dirty="0">
                <a:latin typeface="Times New Roman" panose="02020603050405020304" pitchFamily="18" charset="0"/>
                <a:cs typeface="Times New Roman" panose="02020603050405020304" pitchFamily="18" charset="0"/>
              </a:rPr>
              <a:t> typically involves the following steps. Here's how the process works</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1. Sending Money (Payer Side)</a:t>
            </a:r>
          </a:p>
          <a:p>
            <a:r>
              <a:rPr lang="en-US" sz="2000" b="1" dirty="0">
                <a:latin typeface="Times New Roman" panose="02020603050405020304" pitchFamily="18" charset="0"/>
                <a:cs typeface="Times New Roman" panose="02020603050405020304" pitchFamily="18" charset="0"/>
              </a:rPr>
              <a:t>Initiating the Transaction</a:t>
            </a:r>
            <a:r>
              <a:rPr lang="en-US" sz="20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The payer (sender) opens their UPI-enabled app (e.g., Google Pay, </a:t>
            </a:r>
            <a:r>
              <a:rPr lang="en-US" sz="1800" dirty="0" err="1">
                <a:latin typeface="Times New Roman" panose="02020603050405020304" pitchFamily="18" charset="0"/>
                <a:cs typeface="Times New Roman" panose="02020603050405020304" pitchFamily="18" charset="0"/>
              </a:rPr>
              <a:t>PhonePe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Paytm</a:t>
            </a:r>
            <a:r>
              <a:rPr lang="en-US" sz="1800" dirty="0">
                <a:latin typeface="Times New Roman" panose="02020603050405020304" pitchFamily="18" charset="0"/>
                <a:cs typeface="Times New Roman" panose="02020603050405020304" pitchFamily="18" charset="0"/>
              </a:rPr>
              <a:t>, etc.).</a:t>
            </a:r>
          </a:p>
          <a:p>
            <a:pPr lvl="1"/>
            <a:r>
              <a:rPr lang="en-US" sz="1800" dirty="0">
                <a:latin typeface="Times New Roman" panose="02020603050405020304" pitchFamily="18" charset="0"/>
                <a:cs typeface="Times New Roman" panose="02020603050405020304" pitchFamily="18" charset="0"/>
              </a:rPr>
              <a:t>The payer selects the option to send money or make a payment</a:t>
            </a:r>
            <a:r>
              <a:rPr lang="en-US" sz="1800" dirty="0" smtClean="0">
                <a:latin typeface="Times New Roman" panose="02020603050405020304" pitchFamily="18" charset="0"/>
                <a:cs typeface="Times New Roman" panose="02020603050405020304" pitchFamily="18" charset="0"/>
              </a:rPr>
              <a:t>.</a:t>
            </a:r>
          </a:p>
          <a:p>
            <a:pPr marL="457200" lvl="1" indent="0">
              <a:buNone/>
            </a:pPr>
            <a:endParaRPr lang="en-US"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41626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743423" cy="633046"/>
          </a:xfrm>
        </p:spPr>
        <p:txBody>
          <a:bodyPr>
            <a:noAutofit/>
          </a:bodyPr>
          <a:lstStyle/>
          <a:p>
            <a:r>
              <a:rPr lang="en-US" dirty="0">
                <a:solidFill>
                  <a:srgbClr val="00B0F0"/>
                </a:solidFill>
                <a:latin typeface="Algerian" panose="04020705040A02060702" pitchFamily="82" charset="0"/>
                <a:cs typeface="Times New Roman" panose="02020603050405020304" pitchFamily="18" charset="0"/>
              </a:rPr>
              <a:t>What is </a:t>
            </a:r>
            <a:r>
              <a:rPr lang="en-US" dirty="0" err="1">
                <a:solidFill>
                  <a:srgbClr val="00B0F0"/>
                </a:solidFill>
                <a:latin typeface="Algerian" panose="04020705040A02060702" pitchFamily="82" charset="0"/>
                <a:cs typeface="Times New Roman" panose="02020603050405020304" pitchFamily="18" charset="0"/>
              </a:rPr>
              <a:t>upi</a:t>
            </a:r>
            <a:r>
              <a:rPr lang="en-US" dirty="0">
                <a:solidFill>
                  <a:srgbClr val="00B0F0"/>
                </a:solidFill>
                <a:latin typeface="Algerian" panose="04020705040A02060702" pitchFamily="82" charset="0"/>
                <a:cs typeface="Times New Roman" panose="02020603050405020304" pitchFamily="18" charset="0"/>
              </a:rPr>
              <a:t> ?</a:t>
            </a:r>
            <a:endParaRPr lang="en-US" dirty="0">
              <a:solidFill>
                <a:srgbClr val="00B0F0"/>
              </a:solidFill>
            </a:endParaRPr>
          </a:p>
        </p:txBody>
      </p:sp>
      <p:sp>
        <p:nvSpPr>
          <p:cNvPr id="3" name="Content Placeholder 2"/>
          <p:cNvSpPr>
            <a:spLocks noGrp="1"/>
          </p:cNvSpPr>
          <p:nvPr>
            <p:ph idx="1"/>
          </p:nvPr>
        </p:nvSpPr>
        <p:spPr>
          <a:xfrm>
            <a:off x="677334" y="1242647"/>
            <a:ext cx="8596668" cy="4798716"/>
          </a:xfrm>
        </p:spPr>
        <p:txBody>
          <a:bodyPr>
            <a:normAutofit fontScale="92500" lnSpcReduction="10000"/>
          </a:bodyPr>
          <a:lstStyle/>
          <a:p>
            <a:pPr marL="0" indent="0">
              <a:buNone/>
            </a:pPr>
            <a:r>
              <a:rPr lang="en-US" sz="2800" dirty="0" smtClean="0">
                <a:solidFill>
                  <a:srgbClr val="002060"/>
                </a:solidFill>
                <a:latin typeface="Algerian" panose="04020705040A02060702" pitchFamily="82" charset="0"/>
                <a:cs typeface="Times New Roman" panose="02020603050405020304" pitchFamily="18" charset="0"/>
              </a:rPr>
              <a:t>Definition</a:t>
            </a:r>
          </a:p>
          <a:p>
            <a:pPr marL="0" indent="0">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Unified Payments Interface (UPI) is a real-time payment system developed by the National Payments Corporation of India (NPCI) in 2016. It enables instant money transfers between bank accounts through mobile devices, </a:t>
            </a:r>
            <a:r>
              <a:rPr lang="en-US" dirty="0" smtClean="0">
                <a:latin typeface="Times New Roman" panose="02020603050405020304" pitchFamily="18" charset="0"/>
                <a:cs typeface="Times New Roman" panose="02020603050405020304" pitchFamily="18" charset="0"/>
              </a:rPr>
              <a:t>simplifying transactions by allowing users to send or receive money without needing to enter detailed bank information each time.</a:t>
            </a:r>
          </a:p>
          <a:p>
            <a:pPr marL="0" indent="0">
              <a:buNone/>
            </a:pPr>
            <a:r>
              <a:rPr lang="en-US" sz="2200" b="1" dirty="0">
                <a:solidFill>
                  <a:srgbClr val="002060"/>
                </a:solidFill>
                <a:latin typeface="Times New Roman" panose="02020603050405020304" pitchFamily="18" charset="0"/>
                <a:cs typeface="Times New Roman" panose="02020603050405020304" pitchFamily="18" charset="0"/>
              </a:rPr>
              <a:t>Key Features of UPI:</a:t>
            </a:r>
            <a:endParaRPr lang="en-US" sz="2200" dirty="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Instant Transactions:</a:t>
            </a:r>
            <a:r>
              <a:rPr lang="en-US" dirty="0">
                <a:latin typeface="Times New Roman" panose="02020603050405020304" pitchFamily="18" charset="0"/>
                <a:cs typeface="Times New Roman" panose="02020603050405020304" pitchFamily="18" charset="0"/>
              </a:rPr>
              <a:t> UPI facilitates immediate fund transfers between bank accounts, operating 24/7, including weekends and holidays. </a:t>
            </a:r>
          </a:p>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Simplified Payment Process:</a:t>
            </a:r>
            <a:r>
              <a:rPr lang="en-US" dirty="0">
                <a:latin typeface="Times New Roman" panose="02020603050405020304" pitchFamily="18" charset="0"/>
                <a:cs typeface="Times New Roman" panose="02020603050405020304" pitchFamily="18" charset="0"/>
              </a:rPr>
              <a:t> Users can send money using various methods such as Virtual Payment Address (VPA), mobile number, </a:t>
            </a:r>
            <a:r>
              <a:rPr lang="en-US" dirty="0" err="1">
                <a:latin typeface="Times New Roman" panose="02020603050405020304" pitchFamily="18" charset="0"/>
                <a:cs typeface="Times New Roman" panose="02020603050405020304" pitchFamily="18" charset="0"/>
              </a:rPr>
              <a:t>Aadhaar</a:t>
            </a:r>
            <a:r>
              <a:rPr lang="en-US" dirty="0">
                <a:latin typeface="Times New Roman" panose="02020603050405020304" pitchFamily="18" charset="0"/>
                <a:cs typeface="Times New Roman" panose="02020603050405020304" pitchFamily="18" charset="0"/>
              </a:rPr>
              <a:t> number, or by scanning QR codes, eliminating the need to remember complex bank </a:t>
            </a:r>
            <a:r>
              <a:rPr lang="en-US" dirty="0" smtClean="0">
                <a:latin typeface="Times New Roman" panose="02020603050405020304" pitchFamily="18" charset="0"/>
                <a:cs typeface="Times New Roman" panose="02020603050405020304" pitchFamily="18" charset="0"/>
              </a:rPr>
              <a:t>details</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Secure Authentication:</a:t>
            </a:r>
            <a:r>
              <a:rPr lang="en-US" dirty="0">
                <a:latin typeface="Times New Roman" panose="02020603050405020304" pitchFamily="18" charset="0"/>
                <a:cs typeface="Times New Roman" panose="02020603050405020304" pitchFamily="18" charset="0"/>
              </a:rPr>
              <a:t> Each transaction is authorized using a Mobile Banking Personal Identification Number (MPIN), ensuring secure payments. </a:t>
            </a:r>
          </a:p>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Wide Accessibility:</a:t>
            </a:r>
            <a:r>
              <a:rPr lang="en-US" dirty="0">
                <a:latin typeface="Times New Roman" panose="02020603050405020304" pitchFamily="18" charset="0"/>
                <a:cs typeface="Times New Roman" panose="02020603050405020304" pitchFamily="18" charset="0"/>
              </a:rPr>
              <a:t> UPI integrates multiple bank accounts into a single mobile application, allowing users to manage various banking services seamlessly. </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7231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877" y="870857"/>
            <a:ext cx="8596668" cy="4981820"/>
          </a:xfrm>
        </p:spPr>
        <p:txBody>
          <a:bodyPr/>
          <a:lstStyle/>
          <a:p>
            <a:pPr marL="0" indent="0">
              <a:buNone/>
            </a:pPr>
            <a:r>
              <a:rPr lang="en-US"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Entering the Recipient's Details</a:t>
            </a:r>
            <a:r>
              <a:rPr lang="en-US" sz="2000" dirty="0">
                <a:latin typeface="Times New Roman" panose="02020603050405020304" pitchFamily="18" charset="0"/>
                <a:cs typeface="Times New Roman" panose="02020603050405020304" pitchFamily="18" charset="0"/>
              </a:rPr>
              <a:t>:</a:t>
            </a:r>
          </a:p>
          <a:p>
            <a:pPr lvl="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sender enters the </a:t>
            </a:r>
            <a:r>
              <a:rPr lang="en-US" sz="2000" b="1" dirty="0">
                <a:latin typeface="Times New Roman" panose="02020603050405020304" pitchFamily="18" charset="0"/>
                <a:cs typeface="Times New Roman" panose="02020603050405020304" pitchFamily="18" charset="0"/>
              </a:rPr>
              <a:t>receiver’s VPA</a:t>
            </a:r>
            <a:r>
              <a:rPr lang="en-US" sz="2000" dirty="0">
                <a:latin typeface="Times New Roman" panose="02020603050405020304" pitchFamily="18" charset="0"/>
                <a:cs typeface="Times New Roman" panose="02020603050405020304" pitchFamily="18" charset="0"/>
              </a:rPr>
              <a:t> (Virtual Payment Address) or scans a QR code linked to the receiver's VPA. For example, the receiver's VPA could be </a:t>
            </a:r>
            <a:r>
              <a:rPr lang="en-US" sz="2000" dirty="0" err="1">
                <a:latin typeface="Times New Roman" panose="02020603050405020304" pitchFamily="18" charset="0"/>
                <a:cs typeface="Times New Roman" panose="02020603050405020304" pitchFamily="18" charset="0"/>
              </a:rPr>
              <a:t>john@axis</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alice@upi</a:t>
            </a:r>
            <a:r>
              <a:rPr lang="en-US" sz="2000" dirty="0" smtClean="0">
                <a:latin typeface="Times New Roman" panose="02020603050405020304" pitchFamily="18" charset="0"/>
                <a:cs typeface="Times New Roman" panose="02020603050405020304" pitchFamily="18" charset="0"/>
              </a:rPr>
              <a:t>.</a:t>
            </a:r>
          </a:p>
          <a:p>
            <a:pPr marL="0" lvl="0" indent="0">
              <a:buNone/>
            </a:pPr>
            <a:r>
              <a:rPr lang="en-US" sz="2000"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Specifying Payment Amount</a:t>
            </a:r>
            <a:r>
              <a:rPr lang="en-US" sz="2000" dirty="0">
                <a:latin typeface="Times New Roman" panose="02020603050405020304" pitchFamily="18" charset="0"/>
                <a:cs typeface="Times New Roman" panose="02020603050405020304" pitchFamily="18" charset="0"/>
              </a:rPr>
              <a:t>:</a:t>
            </a:r>
          </a:p>
          <a:p>
            <a:pPr lvl="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sender enters the </a:t>
            </a:r>
            <a:r>
              <a:rPr lang="en-US" sz="2000" b="1" dirty="0">
                <a:latin typeface="Times New Roman" panose="02020603050405020304" pitchFamily="18" charset="0"/>
                <a:cs typeface="Times New Roman" panose="02020603050405020304" pitchFamily="18" charset="0"/>
              </a:rPr>
              <a:t>amount</a:t>
            </a:r>
            <a:r>
              <a:rPr lang="en-US" sz="2000" dirty="0">
                <a:latin typeface="Times New Roman" panose="02020603050405020304" pitchFamily="18" charset="0"/>
                <a:cs typeface="Times New Roman" panose="02020603050405020304" pitchFamily="18" charset="0"/>
              </a:rPr>
              <a:t> they wish to send.</a:t>
            </a:r>
          </a:p>
          <a:p>
            <a:pPr lvl="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Additional details such as </a:t>
            </a:r>
            <a:r>
              <a:rPr lang="en-US" sz="2000" b="1" dirty="0">
                <a:latin typeface="Times New Roman" panose="02020603050405020304" pitchFamily="18" charset="0"/>
                <a:cs typeface="Times New Roman" panose="02020603050405020304" pitchFamily="18" charset="0"/>
              </a:rPr>
              <a:t>payment description</a:t>
            </a:r>
            <a:r>
              <a:rPr lang="en-US" sz="2000" dirty="0">
                <a:latin typeface="Times New Roman" panose="02020603050405020304" pitchFamily="18" charset="0"/>
                <a:cs typeface="Times New Roman" panose="02020603050405020304" pitchFamily="18" charset="0"/>
              </a:rPr>
              <a:t> (optional) can be provided for a reference.</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Authenticating the Transaction</a:t>
            </a:r>
            <a:r>
              <a:rPr lang="en-US" sz="2000" dirty="0">
                <a:latin typeface="Times New Roman" panose="02020603050405020304" pitchFamily="18" charset="0"/>
                <a:cs typeface="Times New Roman" panose="02020603050405020304" pitchFamily="18" charset="0"/>
              </a:rPr>
              <a:t>:</a:t>
            </a:r>
          </a:p>
          <a:p>
            <a:pPr lvl="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sender is prompted to enter their </a:t>
            </a:r>
            <a:r>
              <a:rPr lang="en-US" sz="2000" b="1" dirty="0">
                <a:latin typeface="Times New Roman" panose="02020603050405020304" pitchFamily="18" charset="0"/>
                <a:cs typeface="Times New Roman" panose="02020603050405020304" pitchFamily="18" charset="0"/>
              </a:rPr>
              <a:t>UPI PIN</a:t>
            </a:r>
            <a:r>
              <a:rPr lang="en-US" sz="2000" dirty="0">
                <a:latin typeface="Times New Roman" panose="02020603050405020304" pitchFamily="18" charset="0"/>
                <a:cs typeface="Times New Roman" panose="02020603050405020304" pitchFamily="18" charset="0"/>
              </a:rPr>
              <a:t> (Personal Identification Number) to authenticate the transaction. This step is vital for security and ensuring the payer's identity.</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18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677334" y="609600"/>
            <a:ext cx="8596668" cy="5776685"/>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a:t>
            </a:r>
            <a:r>
              <a:rPr lang="en-US" sz="2000" b="1" dirty="0" smtClean="0">
                <a:latin typeface="Times New Roman" panose="02020603050405020304" pitchFamily="18" charset="0"/>
                <a:cs typeface="Times New Roman" panose="02020603050405020304" pitchFamily="18" charset="0"/>
              </a:rPr>
              <a:t>ransaction </a:t>
            </a:r>
            <a:r>
              <a:rPr lang="en-US" sz="2000" b="1" dirty="0">
                <a:latin typeface="Times New Roman" panose="02020603050405020304" pitchFamily="18" charset="0"/>
                <a:cs typeface="Times New Roman" panose="02020603050405020304" pitchFamily="18" charset="0"/>
              </a:rPr>
              <a:t>Request Sent</a:t>
            </a:r>
            <a:r>
              <a:rPr lang="en-US" sz="2000" dirty="0">
                <a:latin typeface="Times New Roman" panose="02020603050405020304" pitchFamily="18" charset="0"/>
                <a:cs typeface="Times New Roman" panose="02020603050405020304" pitchFamily="18" charset="0"/>
              </a:rPr>
              <a:t>:</a:t>
            </a:r>
          </a:p>
          <a:p>
            <a:pPr lvl="0"/>
            <a:r>
              <a:rPr lang="en-US" sz="2000" dirty="0">
                <a:latin typeface="Times New Roman" panose="02020603050405020304" pitchFamily="18" charset="0"/>
                <a:cs typeface="Times New Roman" panose="02020603050405020304" pitchFamily="18" charset="0"/>
              </a:rPr>
              <a:t>The UPI app sends the </a:t>
            </a:r>
            <a:r>
              <a:rPr lang="en-US" sz="2000" b="1" dirty="0">
                <a:latin typeface="Times New Roman" panose="02020603050405020304" pitchFamily="18" charset="0"/>
                <a:cs typeface="Times New Roman" panose="02020603050405020304" pitchFamily="18" charset="0"/>
              </a:rPr>
              <a:t>payment request</a:t>
            </a:r>
            <a:r>
              <a:rPr lang="en-US" sz="2000" dirty="0">
                <a:latin typeface="Times New Roman" panose="02020603050405020304" pitchFamily="18" charset="0"/>
                <a:cs typeface="Times New Roman" panose="02020603050405020304" pitchFamily="18" charset="0"/>
              </a:rPr>
              <a:t> to the </a:t>
            </a:r>
            <a:r>
              <a:rPr lang="en-US" sz="2000" b="1" dirty="0">
                <a:latin typeface="Times New Roman" panose="02020603050405020304" pitchFamily="18" charset="0"/>
                <a:cs typeface="Times New Roman" panose="02020603050405020304" pitchFamily="18" charset="0"/>
              </a:rPr>
              <a:t>payer’s bank</a:t>
            </a:r>
            <a:r>
              <a:rPr lang="en-US" sz="2000" dirty="0">
                <a:latin typeface="Times New Roman" panose="02020603050405020304" pitchFamily="18" charset="0"/>
                <a:cs typeface="Times New Roman" panose="02020603050405020304" pitchFamily="18" charset="0"/>
              </a:rPr>
              <a:t> (also called the </a:t>
            </a:r>
            <a:r>
              <a:rPr lang="en-US" sz="2000" b="1" dirty="0">
                <a:latin typeface="Times New Roman" panose="02020603050405020304" pitchFamily="18" charset="0"/>
                <a:cs typeface="Times New Roman" panose="02020603050405020304" pitchFamily="18" charset="0"/>
              </a:rPr>
              <a:t>remitter's bank</a:t>
            </a:r>
            <a:r>
              <a:rPr lang="en-US" sz="2000" dirty="0">
                <a:latin typeface="Times New Roman" panose="02020603050405020304" pitchFamily="18" charset="0"/>
                <a:cs typeface="Times New Roman" panose="02020603050405020304" pitchFamily="18" charset="0"/>
              </a:rPr>
              <a:t>).</a:t>
            </a:r>
          </a:p>
          <a:p>
            <a:pPr lvl="0"/>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payer's bank</a:t>
            </a:r>
            <a:r>
              <a:rPr lang="en-US" sz="2000" dirty="0">
                <a:latin typeface="Times New Roman" panose="02020603050405020304" pitchFamily="18" charset="0"/>
                <a:cs typeface="Times New Roman" panose="02020603050405020304" pitchFamily="18" charset="0"/>
              </a:rPr>
              <a:t> checks whether the amount is available in the sender's account and verifies the transaction request</a:t>
            </a:r>
            <a:r>
              <a:rPr lang="en-US" sz="2000" dirty="0" smtClean="0">
                <a:latin typeface="Times New Roman" panose="02020603050405020304" pitchFamily="18" charset="0"/>
                <a:cs typeface="Times New Roman" panose="02020603050405020304" pitchFamily="18" charset="0"/>
              </a:rPr>
              <a:t>.</a:t>
            </a:r>
          </a:p>
          <a:p>
            <a:pPr marL="0" lvl="0" indent="0">
              <a:buNone/>
            </a:pPr>
            <a:r>
              <a:rPr lang="en-US" sz="2000"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Payment Verification</a:t>
            </a:r>
            <a:r>
              <a:rPr lang="en-US" sz="2000" dirty="0">
                <a:latin typeface="Times New Roman" panose="02020603050405020304" pitchFamily="18" charset="0"/>
                <a:cs typeface="Times New Roman" panose="02020603050405020304" pitchFamily="18" charset="0"/>
              </a:rPr>
              <a:t>:</a:t>
            </a:r>
          </a:p>
          <a:p>
            <a:pPr lvl="0"/>
            <a:r>
              <a:rPr lang="en-US" sz="2000" dirty="0">
                <a:latin typeface="Times New Roman" panose="02020603050405020304" pitchFamily="18" charset="0"/>
                <a:cs typeface="Times New Roman" panose="02020603050405020304" pitchFamily="18" charset="0"/>
              </a:rPr>
              <a:t>The payer’s bank confirms the transaction details, ensuring that funds are available, and the sender’s credentials (PIN) are valid.</a:t>
            </a:r>
          </a:p>
          <a:p>
            <a:pPr marL="0" indent="0">
              <a:buNone/>
            </a:pPr>
            <a:r>
              <a:rPr lang="en-US" sz="2000"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Fund Transfer</a:t>
            </a:r>
            <a:r>
              <a:rPr lang="en-US" sz="2000" dirty="0">
                <a:latin typeface="Times New Roman" panose="02020603050405020304" pitchFamily="18" charset="0"/>
                <a:cs typeface="Times New Roman" panose="02020603050405020304" pitchFamily="18" charset="0"/>
              </a:rPr>
              <a:t>:</a:t>
            </a:r>
          </a:p>
          <a:p>
            <a:pPr lvl="0"/>
            <a:r>
              <a:rPr lang="en-US" sz="2000" dirty="0">
                <a:latin typeface="Times New Roman" panose="02020603050405020304" pitchFamily="18" charset="0"/>
                <a:cs typeface="Times New Roman" panose="02020603050405020304" pitchFamily="18" charset="0"/>
              </a:rPr>
              <a:t>If everything is verified, the payer’s bank debits the specified amount from the sender's account.</a:t>
            </a:r>
          </a:p>
          <a:p>
            <a:pPr lvl="0"/>
            <a:r>
              <a:rPr lang="en-US" sz="2000" dirty="0">
                <a:latin typeface="Times New Roman" panose="02020603050405020304" pitchFamily="18" charset="0"/>
                <a:cs typeface="Times New Roman" panose="02020603050405020304" pitchFamily="18" charset="0"/>
              </a:rPr>
              <a:t>The request is then forwarded to the </a:t>
            </a:r>
            <a:r>
              <a:rPr lang="en-US" sz="2000" b="1" dirty="0">
                <a:latin typeface="Times New Roman" panose="02020603050405020304" pitchFamily="18" charset="0"/>
                <a:cs typeface="Times New Roman" panose="02020603050405020304" pitchFamily="18" charset="0"/>
              </a:rPr>
              <a:t>receiver’s bank</a:t>
            </a:r>
            <a:r>
              <a:rPr lang="en-US" sz="2000" dirty="0">
                <a:latin typeface="Times New Roman" panose="02020603050405020304" pitchFamily="18" charset="0"/>
                <a:cs typeface="Times New Roman" panose="02020603050405020304" pitchFamily="18" charset="0"/>
              </a:rPr>
              <a:t> (also called the </a:t>
            </a:r>
            <a:r>
              <a:rPr lang="en-US" sz="2000" b="1" dirty="0">
                <a:latin typeface="Times New Roman" panose="02020603050405020304" pitchFamily="18" charset="0"/>
                <a:cs typeface="Times New Roman" panose="02020603050405020304" pitchFamily="18" charset="0"/>
              </a:rPr>
              <a:t>beneficiary's bank</a:t>
            </a:r>
            <a:r>
              <a:rPr lang="en-US" sz="2000"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28198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874"/>
          </a:xfrm>
        </p:spPr>
        <p:txBody>
          <a:bodyPr>
            <a:normAutofit/>
          </a:bodyPr>
          <a:lstStyle/>
          <a:p>
            <a:r>
              <a:rPr lang="en-US" sz="4000" dirty="0" smtClean="0">
                <a:latin typeface="Algerian" panose="04020705040A02060702" pitchFamily="82" charset="0"/>
              </a:rPr>
              <a:t>Receiving money </a:t>
            </a:r>
            <a:endParaRPr lang="en-US" sz="4000" dirty="0">
              <a:latin typeface="Algerian" panose="04020705040A02060702" pitchFamily="82" charset="0"/>
            </a:endParaRPr>
          </a:p>
        </p:txBody>
      </p:sp>
      <p:sp>
        <p:nvSpPr>
          <p:cNvPr id="3" name="Content Placeholder 2"/>
          <p:cNvSpPr>
            <a:spLocks noGrp="1"/>
          </p:cNvSpPr>
          <p:nvPr>
            <p:ph idx="1"/>
          </p:nvPr>
        </p:nvSpPr>
        <p:spPr>
          <a:xfrm>
            <a:off x="677334" y="1528355"/>
            <a:ext cx="8596668" cy="4513008"/>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A transaction flow for receiving money generally involves several key steps, depending on the payment method (bank transfer, PayPal, credit card, etc.). Below is a general outline for receiving money in a digital transaction flow:</a:t>
            </a:r>
          </a:p>
          <a:p>
            <a:pPr marL="0" indent="0">
              <a:buNone/>
            </a:pPr>
            <a:r>
              <a:rPr lang="en-US" b="1" dirty="0">
                <a:latin typeface="Times New Roman" panose="02020603050405020304" pitchFamily="18" charset="0"/>
                <a:cs typeface="Times New Roman" panose="02020603050405020304" pitchFamily="18" charset="0"/>
              </a:rPr>
              <a:t>1. Initiating the Transaction</a:t>
            </a:r>
          </a:p>
          <a:p>
            <a:r>
              <a:rPr lang="en-US" b="1" dirty="0">
                <a:latin typeface="Times New Roman" panose="02020603050405020304" pitchFamily="18" charset="0"/>
                <a:cs typeface="Times New Roman" panose="02020603050405020304" pitchFamily="18" charset="0"/>
              </a:rPr>
              <a:t>Sender's Action</a:t>
            </a:r>
            <a:r>
              <a:rPr lang="en-US" dirty="0">
                <a:latin typeface="Times New Roman" panose="02020603050405020304" pitchFamily="18" charset="0"/>
                <a:cs typeface="Times New Roman" panose="02020603050405020304" pitchFamily="18" charset="0"/>
              </a:rPr>
              <a:t>: The person sending money initiates the transaction by choosing a payment method and entering the recipient’s details (email, phone number, bank account details, etc.).</a:t>
            </a:r>
          </a:p>
          <a:p>
            <a:r>
              <a:rPr lang="en-US" b="1" dirty="0">
                <a:latin typeface="Times New Roman" panose="02020603050405020304" pitchFamily="18" charset="0"/>
                <a:cs typeface="Times New Roman" panose="02020603050405020304" pitchFamily="18" charset="0"/>
              </a:rPr>
              <a:t>Payment Method Choice</a:t>
            </a:r>
            <a:r>
              <a:rPr lang="en-US" dirty="0">
                <a:latin typeface="Times New Roman" panose="02020603050405020304" pitchFamily="18" charset="0"/>
                <a:cs typeface="Times New Roman" panose="02020603050405020304" pitchFamily="18" charset="0"/>
              </a:rPr>
              <a:t>: This can be a bank transfer, PayPal, credit card, cryptocurrency wallet, etc.</a:t>
            </a:r>
          </a:p>
          <a:p>
            <a:pPr marL="0" indent="0">
              <a:buNone/>
            </a:pPr>
            <a:r>
              <a:rPr lang="en-US" b="1" dirty="0">
                <a:latin typeface="Times New Roman" panose="02020603050405020304" pitchFamily="18" charset="0"/>
                <a:cs typeface="Times New Roman" panose="02020603050405020304" pitchFamily="18" charset="0"/>
              </a:rPr>
              <a:t>2. Authentication/Authorization</a:t>
            </a:r>
          </a:p>
          <a:p>
            <a:r>
              <a:rPr lang="en-US" b="1" dirty="0">
                <a:latin typeface="Times New Roman" panose="02020603050405020304" pitchFamily="18" charset="0"/>
                <a:cs typeface="Times New Roman" panose="02020603050405020304" pitchFamily="18" charset="0"/>
              </a:rPr>
              <a:t>Sender’s Verification</a:t>
            </a:r>
            <a:r>
              <a:rPr lang="en-US" dirty="0">
                <a:latin typeface="Times New Roman" panose="02020603050405020304" pitchFamily="18" charset="0"/>
                <a:cs typeface="Times New Roman" panose="02020603050405020304" pitchFamily="18" charset="0"/>
              </a:rPr>
              <a:t>: The sender may be required to authenticate their identity, such as entering a PIN, password, or using multi-factor authentication (MFA).</a:t>
            </a:r>
          </a:p>
          <a:p>
            <a:r>
              <a:rPr lang="en-US" b="1" dirty="0">
                <a:latin typeface="Times New Roman" panose="02020603050405020304" pitchFamily="18" charset="0"/>
                <a:cs typeface="Times New Roman" panose="02020603050405020304" pitchFamily="18" charset="0"/>
              </a:rPr>
              <a:t>Payment Processor’s Check</a:t>
            </a:r>
            <a:r>
              <a:rPr lang="en-US" dirty="0">
                <a:latin typeface="Times New Roman" panose="02020603050405020304" pitchFamily="18" charset="0"/>
                <a:cs typeface="Times New Roman" panose="02020603050405020304" pitchFamily="18" charset="0"/>
              </a:rPr>
              <a:t>: The payment service (bank, PayPal, etc.) ensures the transaction is legitimate, and the sender has enough funds or credit available.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269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020" y="313508"/>
            <a:ext cx="8596668" cy="6204857"/>
          </a:xfrm>
        </p:spPr>
        <p:txBody>
          <a:bodyPr>
            <a:noAutofit/>
          </a:bodyPr>
          <a:lstStyle/>
          <a:p>
            <a:pPr marL="0" indent="0">
              <a:buNone/>
            </a:pPr>
            <a:r>
              <a:rPr lang="en-US" b="1" dirty="0" smtClean="0">
                <a:latin typeface="Times New Roman" panose="02020603050405020304" pitchFamily="18" charset="0"/>
                <a:cs typeface="Times New Roman" panose="02020603050405020304" pitchFamily="18" charset="0"/>
              </a:rPr>
              <a:t> 3. Transaction </a:t>
            </a:r>
            <a:r>
              <a:rPr lang="en-US" b="1" dirty="0">
                <a:latin typeface="Times New Roman" panose="02020603050405020304" pitchFamily="18" charset="0"/>
                <a:cs typeface="Times New Roman" panose="02020603050405020304" pitchFamily="18" charset="0"/>
              </a:rPr>
              <a:t>Processing</a:t>
            </a:r>
          </a:p>
          <a:p>
            <a:r>
              <a:rPr lang="en-US" b="1" dirty="0">
                <a:latin typeface="Times New Roman" panose="02020603050405020304" pitchFamily="18" charset="0"/>
                <a:cs typeface="Times New Roman" panose="02020603050405020304" pitchFamily="18" charset="0"/>
              </a:rPr>
              <a:t>Funds Transfer</a:t>
            </a:r>
            <a:r>
              <a:rPr lang="en-US" dirty="0">
                <a:latin typeface="Times New Roman" panose="02020603050405020304" pitchFamily="18" charset="0"/>
                <a:cs typeface="Times New Roman" panose="02020603050405020304" pitchFamily="18" charset="0"/>
              </a:rPr>
              <a:t>: The money is moved from the sender’s account or wallet to the payment processor’s intermediary system. This could involve clearinghouses, banks, or third-party payment platforms.</a:t>
            </a:r>
          </a:p>
          <a:p>
            <a:r>
              <a:rPr lang="en-US" b="1" dirty="0">
                <a:latin typeface="Times New Roman" panose="02020603050405020304" pitchFamily="18" charset="0"/>
                <a:cs typeface="Times New Roman" panose="02020603050405020304" pitchFamily="18" charset="0"/>
              </a:rPr>
              <a:t>Transfer Confirmation</a:t>
            </a:r>
            <a:r>
              <a:rPr lang="en-US" dirty="0">
                <a:latin typeface="Times New Roman" panose="02020603050405020304" pitchFamily="18" charset="0"/>
                <a:cs typeface="Times New Roman" panose="02020603050405020304" pitchFamily="18" charset="0"/>
              </a:rPr>
              <a:t>: The sender and recipient are notified that the funds are being processed.</a:t>
            </a:r>
          </a:p>
          <a:p>
            <a:pPr marL="0" indent="0">
              <a:buNone/>
            </a:pPr>
            <a:r>
              <a:rPr lang="en-US" b="1" dirty="0">
                <a:latin typeface="Times New Roman" panose="02020603050405020304" pitchFamily="18" charset="0"/>
                <a:cs typeface="Times New Roman" panose="02020603050405020304" pitchFamily="18" charset="0"/>
              </a:rPr>
              <a:t>4. Receiving the Payment</a:t>
            </a:r>
          </a:p>
          <a:p>
            <a:r>
              <a:rPr lang="en-US" b="1" dirty="0">
                <a:latin typeface="Times New Roman" panose="02020603050405020304" pitchFamily="18" charset="0"/>
                <a:cs typeface="Times New Roman" panose="02020603050405020304" pitchFamily="18" charset="0"/>
              </a:rPr>
              <a:t>Recipient’s Action</a:t>
            </a:r>
            <a:r>
              <a:rPr lang="en-US" dirty="0">
                <a:latin typeface="Times New Roman" panose="02020603050405020304" pitchFamily="18" charset="0"/>
                <a:cs typeface="Times New Roman" panose="02020603050405020304" pitchFamily="18" charset="0"/>
              </a:rPr>
              <a:t>: The recipient is notified of the incoming funds through their platform (bank, payment app, etc.).</a:t>
            </a:r>
          </a:p>
          <a:p>
            <a:r>
              <a:rPr lang="en-US" b="1" dirty="0">
                <a:latin typeface="Times New Roman" panose="02020603050405020304" pitchFamily="18" charset="0"/>
                <a:cs typeface="Times New Roman" panose="02020603050405020304" pitchFamily="18" charset="0"/>
              </a:rPr>
              <a:t>Notification</a:t>
            </a:r>
            <a:r>
              <a:rPr lang="en-US" dirty="0">
                <a:latin typeface="Times New Roman" panose="02020603050405020304" pitchFamily="18" charset="0"/>
                <a:cs typeface="Times New Roman" panose="02020603050405020304" pitchFamily="18" charset="0"/>
              </a:rPr>
              <a:t>: The recipient may receive an email, SMS, or in-app notification depending on the payment method.</a:t>
            </a:r>
          </a:p>
          <a:p>
            <a:pPr marL="0" indent="0">
              <a:buNone/>
            </a:pPr>
            <a:r>
              <a:rPr lang="en-US" b="1" dirty="0">
                <a:latin typeface="Times New Roman" panose="02020603050405020304" pitchFamily="18" charset="0"/>
                <a:cs typeface="Times New Roman" panose="02020603050405020304" pitchFamily="18" charset="0"/>
              </a:rPr>
              <a:t>5. Transaction Completion</a:t>
            </a:r>
          </a:p>
          <a:p>
            <a:r>
              <a:rPr lang="en-US" b="1" dirty="0">
                <a:latin typeface="Times New Roman" panose="02020603050405020304" pitchFamily="18" charset="0"/>
                <a:cs typeface="Times New Roman" panose="02020603050405020304" pitchFamily="18" charset="0"/>
              </a:rPr>
              <a:t>Funds Transfer to Recipient</a:t>
            </a:r>
            <a:r>
              <a:rPr lang="en-US" dirty="0">
                <a:latin typeface="Times New Roman" panose="02020603050405020304" pitchFamily="18" charset="0"/>
                <a:cs typeface="Times New Roman" panose="02020603050405020304" pitchFamily="18" charset="0"/>
              </a:rPr>
              <a:t>: Once the transaction is successfully processed, the funds are either: </a:t>
            </a:r>
          </a:p>
          <a:p>
            <a:pPr lvl="1"/>
            <a:r>
              <a:rPr lang="en-US" b="1" dirty="0">
                <a:latin typeface="Times New Roman" panose="02020603050405020304" pitchFamily="18" charset="0"/>
                <a:cs typeface="Times New Roman" panose="02020603050405020304" pitchFamily="18" charset="0"/>
              </a:rPr>
              <a:t>Deposited into the recipient’s bank account</a:t>
            </a:r>
            <a:r>
              <a:rPr lang="en-US" dirty="0">
                <a:latin typeface="Times New Roman" panose="02020603050405020304" pitchFamily="18" charset="0"/>
                <a:cs typeface="Times New Roman" panose="02020603050405020304" pitchFamily="18" charset="0"/>
              </a:rPr>
              <a:t> (if via bank transfer).</a:t>
            </a:r>
          </a:p>
          <a:p>
            <a:pPr lvl="1"/>
            <a:r>
              <a:rPr lang="en-US" b="1" dirty="0">
                <a:latin typeface="Times New Roman" panose="02020603050405020304" pitchFamily="18" charset="0"/>
                <a:cs typeface="Times New Roman" panose="02020603050405020304" pitchFamily="18" charset="0"/>
              </a:rPr>
              <a:t>Added to the recipient’s wallet</a:t>
            </a:r>
            <a:r>
              <a:rPr lang="en-US" dirty="0">
                <a:latin typeface="Times New Roman" panose="02020603050405020304" pitchFamily="18" charset="0"/>
                <a:cs typeface="Times New Roman" panose="02020603050405020304" pitchFamily="18" charset="0"/>
              </a:rPr>
              <a:t> (if via cryptocurrency or payment app).</a:t>
            </a:r>
          </a:p>
          <a:p>
            <a:r>
              <a:rPr lang="en-US" b="1" dirty="0">
                <a:latin typeface="Times New Roman" panose="02020603050405020304" pitchFamily="18" charset="0"/>
                <a:cs typeface="Times New Roman" panose="02020603050405020304" pitchFamily="18" charset="0"/>
              </a:rPr>
              <a:t>Confirmation</a:t>
            </a:r>
            <a:r>
              <a:rPr lang="en-US" dirty="0">
                <a:latin typeface="Times New Roman" panose="02020603050405020304" pitchFamily="18" charset="0"/>
                <a:cs typeface="Times New Roman" panose="02020603050405020304" pitchFamily="18" charset="0"/>
              </a:rPr>
              <a:t>: Both sender and recipient are notified that the funds are successfully </a:t>
            </a:r>
            <a:r>
              <a:rPr lang="en-US" dirty="0" smtClean="0">
                <a:latin typeface="Times New Roman" panose="02020603050405020304" pitchFamily="18" charset="0"/>
                <a:cs typeface="Times New Roman" panose="02020603050405020304" pitchFamily="18" charset="0"/>
              </a:rPr>
              <a:t>transferred.</a:t>
            </a:r>
          </a:p>
          <a:p>
            <a:pPr marL="0" indent="0">
              <a:buNone/>
            </a:pPr>
            <a:endParaRPr lang="en-US" b="1"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909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13953"/>
            <a:ext cx="8596668" cy="5427409"/>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6. Post-Transaction</a:t>
            </a:r>
          </a:p>
          <a:p>
            <a:r>
              <a:rPr lang="en-US" b="1" dirty="0">
                <a:latin typeface="Times New Roman" panose="02020603050405020304" pitchFamily="18" charset="0"/>
                <a:cs typeface="Times New Roman" panose="02020603050405020304" pitchFamily="18" charset="0"/>
              </a:rPr>
              <a:t>Transaction Records</a:t>
            </a:r>
            <a:r>
              <a:rPr lang="en-US" dirty="0">
                <a:latin typeface="Times New Roman" panose="02020603050405020304" pitchFamily="18" charset="0"/>
                <a:cs typeface="Times New Roman" panose="02020603050405020304" pitchFamily="18" charset="0"/>
              </a:rPr>
              <a:t>: Both parties can access transaction details, such as confirmation receipts, transaction IDs, and amount.</a:t>
            </a:r>
          </a:p>
          <a:p>
            <a:r>
              <a:rPr lang="en-US" b="1" dirty="0">
                <a:latin typeface="Times New Roman" panose="02020603050405020304" pitchFamily="18" charset="0"/>
                <a:cs typeface="Times New Roman" panose="02020603050405020304" pitchFamily="18" charset="0"/>
              </a:rPr>
              <a:t>Dispute Resolution (if needed)</a:t>
            </a:r>
            <a:r>
              <a:rPr lang="en-US" dirty="0">
                <a:latin typeface="Times New Roman" panose="02020603050405020304" pitchFamily="18" charset="0"/>
                <a:cs typeface="Times New Roman" panose="02020603050405020304" pitchFamily="18" charset="0"/>
              </a:rPr>
              <a:t>: If the recipient does not receive the funds, the payment provider may intervene for a resolution.</a:t>
            </a: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Example </a:t>
            </a:r>
            <a:r>
              <a:rPr lang="en-US" b="1" dirty="0">
                <a:latin typeface="Times New Roman" panose="02020603050405020304" pitchFamily="18" charset="0"/>
                <a:cs typeface="Times New Roman" panose="02020603050405020304" pitchFamily="18" charset="0"/>
              </a:rPr>
              <a:t>Payment Flow (PayPal):</a:t>
            </a:r>
          </a:p>
          <a:p>
            <a:r>
              <a:rPr lang="en-US" b="1" dirty="0">
                <a:latin typeface="Times New Roman" panose="02020603050405020304" pitchFamily="18" charset="0"/>
                <a:cs typeface="Times New Roman" panose="02020603050405020304" pitchFamily="18" charset="0"/>
              </a:rPr>
              <a:t>Sender logs into PayPal</a:t>
            </a:r>
            <a:r>
              <a:rPr lang="en-US" dirty="0">
                <a:latin typeface="Times New Roman" panose="02020603050405020304" pitchFamily="18" charset="0"/>
                <a:cs typeface="Times New Roman" panose="02020603050405020304" pitchFamily="18" charset="0"/>
              </a:rPr>
              <a:t> and selects the recipient.</a:t>
            </a:r>
          </a:p>
          <a:p>
            <a:r>
              <a:rPr lang="en-US" b="1" dirty="0">
                <a:latin typeface="Times New Roman" panose="02020603050405020304" pitchFamily="18" charset="0"/>
                <a:cs typeface="Times New Roman" panose="02020603050405020304" pitchFamily="18" charset="0"/>
              </a:rPr>
              <a:t>Sender enters the payment amount</a:t>
            </a:r>
            <a:r>
              <a:rPr lang="en-US" dirty="0">
                <a:latin typeface="Times New Roman" panose="02020603050405020304" pitchFamily="18" charset="0"/>
                <a:cs typeface="Times New Roman" panose="02020603050405020304" pitchFamily="18" charset="0"/>
              </a:rPr>
              <a:t> and confirms the transaction.</a:t>
            </a:r>
          </a:p>
          <a:p>
            <a:r>
              <a:rPr lang="en-US" b="1" dirty="0">
                <a:latin typeface="Times New Roman" panose="02020603050405020304" pitchFamily="18" charset="0"/>
                <a:cs typeface="Times New Roman" panose="02020603050405020304" pitchFamily="18" charset="0"/>
              </a:rPr>
              <a:t>Sender authenticates the transaction</a:t>
            </a:r>
            <a:r>
              <a:rPr lang="en-US" dirty="0">
                <a:latin typeface="Times New Roman" panose="02020603050405020304" pitchFamily="18" charset="0"/>
                <a:cs typeface="Times New Roman" panose="02020603050405020304" pitchFamily="18" charset="0"/>
              </a:rPr>
              <a:t>, possibly with a PIN or 2FA.</a:t>
            </a:r>
          </a:p>
          <a:p>
            <a:r>
              <a:rPr lang="en-US" dirty="0">
                <a:latin typeface="Times New Roman" panose="02020603050405020304" pitchFamily="18" charset="0"/>
                <a:cs typeface="Times New Roman" panose="02020603050405020304" pitchFamily="18" charset="0"/>
              </a:rPr>
              <a:t>PayPal processes the payment.</a:t>
            </a:r>
          </a:p>
          <a:p>
            <a:r>
              <a:rPr lang="en-US" b="1" dirty="0">
                <a:latin typeface="Times New Roman" panose="02020603050405020304" pitchFamily="18" charset="0"/>
                <a:cs typeface="Times New Roman" panose="02020603050405020304" pitchFamily="18" charset="0"/>
              </a:rPr>
              <a:t>Recipient gets a notification</a:t>
            </a:r>
            <a:r>
              <a:rPr lang="en-US" dirty="0">
                <a:latin typeface="Times New Roman" panose="02020603050405020304" pitchFamily="18" charset="0"/>
                <a:cs typeface="Times New Roman" panose="02020603050405020304" pitchFamily="18" charset="0"/>
              </a:rPr>
              <a:t> of the incoming payment.</a:t>
            </a:r>
          </a:p>
          <a:p>
            <a:r>
              <a:rPr lang="en-US" b="1" dirty="0">
                <a:latin typeface="Times New Roman" panose="02020603050405020304" pitchFamily="18" charset="0"/>
                <a:cs typeface="Times New Roman" panose="02020603050405020304" pitchFamily="18" charset="0"/>
              </a:rPr>
              <a:t>Recipient accesses PayPal</a:t>
            </a:r>
            <a:r>
              <a:rPr lang="en-US" dirty="0">
                <a:latin typeface="Times New Roman" panose="02020603050405020304" pitchFamily="18" charset="0"/>
                <a:cs typeface="Times New Roman" panose="02020603050405020304" pitchFamily="18" charset="0"/>
              </a:rPr>
              <a:t> and can either withdraw the funds to their bank account or use the balance for purchases.</a:t>
            </a:r>
          </a:p>
          <a:p>
            <a:r>
              <a:rPr lang="en-US" dirty="0">
                <a:latin typeface="Times New Roman" panose="02020603050405020304" pitchFamily="18" charset="0"/>
                <a:cs typeface="Times New Roman" panose="02020603050405020304" pitchFamily="18" charset="0"/>
              </a:rPr>
              <a:t>Transaction confirmation is sent to both parties.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1331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6503"/>
          </a:xfrm>
        </p:spPr>
        <p:txBody>
          <a:bodyPr>
            <a:normAutofit/>
          </a:bodyPr>
          <a:lstStyle/>
          <a:p>
            <a:r>
              <a:rPr lang="en-US" sz="4800" dirty="0" err="1" smtClean="0">
                <a:latin typeface="Algerian" panose="04020705040A02060702" pitchFamily="82" charset="0"/>
              </a:rPr>
              <a:t>Upi</a:t>
            </a:r>
            <a:r>
              <a:rPr lang="en-US" sz="4800" dirty="0" smtClean="0">
                <a:latin typeface="Algerian" panose="04020705040A02060702" pitchFamily="82" charset="0"/>
              </a:rPr>
              <a:t> apps </a:t>
            </a:r>
            <a:endParaRPr lang="en-US" sz="4800" dirty="0">
              <a:latin typeface="Algerian" panose="04020705040A02060702" pitchFamily="82" charset="0"/>
            </a:endParaRPr>
          </a:p>
        </p:txBody>
      </p:sp>
      <p:sp>
        <p:nvSpPr>
          <p:cNvPr id="3" name="Content Placeholder 2"/>
          <p:cNvSpPr>
            <a:spLocks noGrp="1"/>
          </p:cNvSpPr>
          <p:nvPr>
            <p:ph idx="1"/>
          </p:nvPr>
        </p:nvSpPr>
        <p:spPr>
          <a:xfrm>
            <a:off x="677334" y="1580607"/>
            <a:ext cx="8596668" cy="4767942"/>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UPI apps are mobile applications that enable users to make payments, transfer funds, and </a:t>
            </a:r>
            <a:r>
              <a:rPr lang="en-US" dirty="0" smtClean="0">
                <a:latin typeface="Times New Roman" panose="02020603050405020304" pitchFamily="18" charset="0"/>
                <a:cs typeface="Times New Roman" panose="02020603050405020304" pitchFamily="18" charset="0"/>
              </a:rPr>
              <a:t>perform </a:t>
            </a:r>
            <a:r>
              <a:rPr lang="en-US" dirty="0">
                <a:latin typeface="Times New Roman" panose="02020603050405020304" pitchFamily="18" charset="0"/>
                <a:cs typeface="Times New Roman" panose="02020603050405020304" pitchFamily="18" charset="0"/>
              </a:rPr>
              <a:t>other financial transactions using the Unified Payments Interface (UPI). UPI apps are widely used in India and have become an essential part of digital banking and payments. Here are some of the most popular UPI apps you can use:</a:t>
            </a:r>
          </a:p>
          <a:p>
            <a:pPr marL="0" indent="0">
              <a:buNone/>
            </a:pPr>
            <a:r>
              <a:rPr lang="en-US" b="1" dirty="0">
                <a:latin typeface="Times New Roman" panose="02020603050405020304" pitchFamily="18" charset="0"/>
                <a:cs typeface="Times New Roman" panose="02020603050405020304" pitchFamily="18" charset="0"/>
              </a:rPr>
              <a:t>1. Google Pay</a:t>
            </a:r>
          </a:p>
          <a:p>
            <a:r>
              <a:rPr lang="en-US" b="1" dirty="0">
                <a:latin typeface="Times New Roman" panose="02020603050405020304" pitchFamily="18" charset="0"/>
                <a:cs typeface="Times New Roman" panose="02020603050405020304" pitchFamily="18" charset="0"/>
              </a:rPr>
              <a:t>Features</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Send and receive money instantly.</a:t>
            </a:r>
          </a:p>
          <a:p>
            <a:pPr lvl="1"/>
            <a:r>
              <a:rPr lang="en-US" dirty="0">
                <a:latin typeface="Times New Roman" panose="02020603050405020304" pitchFamily="18" charset="0"/>
                <a:cs typeface="Times New Roman" panose="02020603050405020304" pitchFamily="18" charset="0"/>
              </a:rPr>
              <a:t>Pay bills, recharge mobile phones, and make online purchases.</a:t>
            </a:r>
          </a:p>
          <a:p>
            <a:pPr lvl="1"/>
            <a:r>
              <a:rPr lang="en-US" dirty="0">
                <a:latin typeface="Times New Roman" panose="02020603050405020304" pitchFamily="18" charset="0"/>
                <a:cs typeface="Times New Roman" panose="02020603050405020304" pitchFamily="18" charset="0"/>
              </a:rPr>
              <a:t>Send money to contacts via UPI ID, phone number, or QR code.</a:t>
            </a:r>
          </a:p>
          <a:p>
            <a:pPr lvl="1"/>
            <a:r>
              <a:rPr lang="en-US" dirty="0">
                <a:latin typeface="Times New Roman" panose="02020603050405020304" pitchFamily="18" charset="0"/>
                <a:cs typeface="Times New Roman" panose="02020603050405020304" pitchFamily="18" charset="0"/>
              </a:rPr>
              <a:t>Cashback offers and rewards.</a:t>
            </a:r>
          </a:p>
          <a:p>
            <a:r>
              <a:rPr lang="en-US" b="1" dirty="0">
                <a:latin typeface="Times New Roman" panose="02020603050405020304" pitchFamily="18" charset="0"/>
                <a:cs typeface="Times New Roman" panose="02020603050405020304" pitchFamily="18" charset="0"/>
              </a:rPr>
              <a:t>Bank Linking</a:t>
            </a:r>
            <a:r>
              <a:rPr lang="en-US" dirty="0">
                <a:latin typeface="Times New Roman" panose="02020603050405020304" pitchFamily="18" charset="0"/>
                <a:cs typeface="Times New Roman" panose="02020603050405020304" pitchFamily="18" charset="0"/>
              </a:rPr>
              <a:t>: Supports linking multiple bank accounts from various banks in India.</a:t>
            </a:r>
          </a:p>
          <a:p>
            <a:r>
              <a:rPr lang="en-US" b="1" dirty="0">
                <a:latin typeface="Times New Roman" panose="02020603050405020304" pitchFamily="18" charset="0"/>
                <a:cs typeface="Times New Roman" panose="02020603050405020304" pitchFamily="18" charset="0"/>
              </a:rPr>
              <a:t>Security</a:t>
            </a:r>
            <a:r>
              <a:rPr lang="en-US" dirty="0">
                <a:latin typeface="Times New Roman" panose="02020603050405020304" pitchFamily="18" charset="0"/>
                <a:cs typeface="Times New Roman" panose="02020603050405020304" pitchFamily="18" charset="0"/>
              </a:rPr>
              <a:t>: Secure transactions with 2-factor authentication (PIN and fingerprint).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6215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49943" y="624115"/>
            <a:ext cx="8824059" cy="5417248"/>
          </a:xfrm>
        </p:spPr>
        <p:txBody>
          <a:bodyPr/>
          <a:lstStyle/>
          <a:p>
            <a:endParaRPr lang="en-US" dirty="0"/>
          </a:p>
        </p:txBody>
      </p:sp>
      <p:pic>
        <p:nvPicPr>
          <p:cNvPr id="6" name="Picture 5"/>
          <p:cNvPicPr>
            <a:picLocks noChangeAspect="1"/>
          </p:cNvPicPr>
          <p:nvPr/>
        </p:nvPicPr>
        <p:blipFill rotWithShape="1">
          <a:blip r:embed="rId2"/>
          <a:srcRect r="5000" b="5705"/>
          <a:stretch/>
        </p:blipFill>
        <p:spPr>
          <a:xfrm>
            <a:off x="653145" y="362857"/>
            <a:ext cx="10203542" cy="6029553"/>
          </a:xfrm>
          <a:prstGeom prst="rect">
            <a:avLst/>
          </a:prstGeom>
          <a:ln w="228600" cap="sq" cmpd="thickThin">
            <a:solidFill>
              <a:srgbClr val="00B0F0"/>
            </a:solidFill>
            <a:prstDash val="solid"/>
            <a:miter lim="800000"/>
          </a:ln>
          <a:effectLst>
            <a:innerShdw blurRad="76200">
              <a:srgbClr val="000000"/>
            </a:innerShdw>
          </a:effectLst>
        </p:spPr>
      </p:pic>
    </p:spTree>
    <p:extLst>
      <p:ext uri="{BB962C8B-B14F-4D97-AF65-F5344CB8AC3E}">
        <p14:creationId xmlns:p14="http://schemas.microsoft.com/office/powerpoint/2010/main" val="721975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515" y="431075"/>
            <a:ext cx="9328815" cy="6165668"/>
          </a:xfrm>
        </p:spPr>
        <p:txBody>
          <a:bodyPr>
            <a:normAutofit fontScale="92500" lnSpcReduction="20000"/>
          </a:bodyPr>
          <a:lstStyle/>
          <a:p>
            <a:pPr marL="0" indent="0">
              <a:buNone/>
            </a:pPr>
            <a:r>
              <a:rPr lang="en-US" sz="2000" b="1" dirty="0">
                <a:latin typeface="Times New Roman" panose="02020603050405020304" pitchFamily="18" charset="0"/>
                <a:cs typeface="Times New Roman" panose="02020603050405020304" pitchFamily="18" charset="0"/>
              </a:rPr>
              <a:t>2. </a:t>
            </a:r>
            <a:r>
              <a:rPr lang="en-US" sz="2000" b="1" dirty="0" err="1">
                <a:latin typeface="Times New Roman" panose="02020603050405020304" pitchFamily="18" charset="0"/>
                <a:cs typeface="Times New Roman" panose="02020603050405020304" pitchFamily="18" charset="0"/>
              </a:rPr>
              <a:t>PhonePe</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Features</a:t>
            </a:r>
            <a:r>
              <a:rPr lang="en-US" sz="2000" dirty="0">
                <a:latin typeface="Times New Roman" panose="02020603050405020304" pitchFamily="18" charset="0"/>
                <a:cs typeface="Times New Roman" panose="02020603050405020304" pitchFamily="18" charset="0"/>
              </a:rPr>
              <a:t>: </a:t>
            </a:r>
          </a:p>
          <a:p>
            <a:pPr lvl="1"/>
            <a:r>
              <a:rPr lang="en-US" sz="1800" dirty="0">
                <a:latin typeface="Times New Roman" panose="02020603050405020304" pitchFamily="18" charset="0"/>
                <a:cs typeface="Times New Roman" panose="02020603050405020304" pitchFamily="18" charset="0"/>
              </a:rPr>
              <a:t>Instant money transfers to anyone with a UPI ID.</a:t>
            </a:r>
          </a:p>
          <a:p>
            <a:pPr lvl="1"/>
            <a:r>
              <a:rPr lang="en-US" sz="1800" dirty="0">
                <a:latin typeface="Times New Roman" panose="02020603050405020304" pitchFamily="18" charset="0"/>
                <a:cs typeface="Times New Roman" panose="02020603050405020304" pitchFamily="18" charset="0"/>
              </a:rPr>
              <a:t>Bill payments for utilities like electricity, water, and DTH.</a:t>
            </a:r>
          </a:p>
          <a:p>
            <a:pPr lvl="1"/>
            <a:r>
              <a:rPr lang="en-US" sz="1800" dirty="0">
                <a:latin typeface="Times New Roman" panose="02020603050405020304" pitchFamily="18" charset="0"/>
                <a:cs typeface="Times New Roman" panose="02020603050405020304" pitchFamily="18" charset="0"/>
              </a:rPr>
              <a:t>Mobile recharges, insurance, and online shopping.</a:t>
            </a:r>
          </a:p>
          <a:p>
            <a:pPr lvl="1"/>
            <a:r>
              <a:rPr lang="en-US" sz="1800" dirty="0">
                <a:latin typeface="Times New Roman" panose="02020603050405020304" pitchFamily="18" charset="0"/>
                <a:cs typeface="Times New Roman" panose="02020603050405020304" pitchFamily="18" charset="0"/>
              </a:rPr>
              <a:t>Peer-to-peer payments and merchant payments.</a:t>
            </a:r>
          </a:p>
          <a:p>
            <a:r>
              <a:rPr lang="en-US" sz="2000" b="1" dirty="0">
                <a:latin typeface="Times New Roman" panose="02020603050405020304" pitchFamily="18" charset="0"/>
                <a:cs typeface="Times New Roman" panose="02020603050405020304" pitchFamily="18" charset="0"/>
              </a:rPr>
              <a:t>Bank Linking</a:t>
            </a:r>
            <a:r>
              <a:rPr lang="en-US" sz="2000" dirty="0">
                <a:latin typeface="Times New Roman" panose="02020603050405020304" pitchFamily="18" charset="0"/>
                <a:cs typeface="Times New Roman" panose="02020603050405020304" pitchFamily="18" charset="0"/>
              </a:rPr>
              <a:t>: Supports most banks in India.</a:t>
            </a:r>
          </a:p>
          <a:p>
            <a:r>
              <a:rPr lang="en-US" sz="2000" b="1" dirty="0">
                <a:latin typeface="Times New Roman" panose="02020603050405020304" pitchFamily="18" charset="0"/>
                <a:cs typeface="Times New Roman" panose="02020603050405020304" pitchFamily="18" charset="0"/>
              </a:rPr>
              <a:t>Security</a:t>
            </a:r>
            <a:r>
              <a:rPr lang="en-US" sz="2000" dirty="0">
                <a:latin typeface="Times New Roman" panose="02020603050405020304" pitchFamily="18" charset="0"/>
                <a:cs typeface="Times New Roman" panose="02020603050405020304" pitchFamily="18" charset="0"/>
              </a:rPr>
              <a:t>: Multiple layers of security, including a UPI PIN and 2FA</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r>
              <a:rPr lang="en-US" sz="1900" b="1" dirty="0">
                <a:latin typeface="Times New Roman" panose="02020603050405020304" pitchFamily="18" charset="0"/>
                <a:cs typeface="Times New Roman" panose="02020603050405020304" pitchFamily="18" charset="0"/>
              </a:rPr>
              <a:t>3. </a:t>
            </a:r>
            <a:r>
              <a:rPr lang="en-US" sz="1900" b="1" dirty="0" err="1">
                <a:latin typeface="Times New Roman" panose="02020603050405020304" pitchFamily="18" charset="0"/>
                <a:cs typeface="Times New Roman" panose="02020603050405020304" pitchFamily="18" charset="0"/>
              </a:rPr>
              <a:t>Paytm</a:t>
            </a:r>
            <a:endParaRPr lang="en-US" sz="1900" b="1"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Features</a:t>
            </a:r>
            <a:r>
              <a:rPr lang="en-US" sz="1900" dirty="0">
                <a:latin typeface="Times New Roman" panose="02020603050405020304" pitchFamily="18" charset="0"/>
                <a:cs typeface="Times New Roman" panose="02020603050405020304" pitchFamily="18" charset="0"/>
              </a:rPr>
              <a:t>: </a:t>
            </a:r>
          </a:p>
          <a:p>
            <a:pPr lvl="1"/>
            <a:r>
              <a:rPr lang="en-US" sz="1900" dirty="0">
                <a:latin typeface="Times New Roman" panose="02020603050405020304" pitchFamily="18" charset="0"/>
                <a:cs typeface="Times New Roman" panose="02020603050405020304" pitchFamily="18" charset="0"/>
              </a:rPr>
              <a:t>Peer-to-peer money transfer.</a:t>
            </a:r>
          </a:p>
          <a:p>
            <a:pPr lvl="1"/>
            <a:r>
              <a:rPr lang="en-US" sz="1900" dirty="0">
                <a:latin typeface="Times New Roman" panose="02020603050405020304" pitchFamily="18" charset="0"/>
                <a:cs typeface="Times New Roman" panose="02020603050405020304" pitchFamily="18" charset="0"/>
              </a:rPr>
              <a:t>Bill payments (electricity, water, etc.), mobile recharges, and shopping.</a:t>
            </a:r>
          </a:p>
          <a:p>
            <a:pPr lvl="1"/>
            <a:r>
              <a:rPr lang="en-US" sz="1900" dirty="0" err="1">
                <a:latin typeface="Times New Roman" panose="02020603050405020304" pitchFamily="18" charset="0"/>
                <a:cs typeface="Times New Roman" panose="02020603050405020304" pitchFamily="18" charset="0"/>
              </a:rPr>
              <a:t>Paytm</a:t>
            </a:r>
            <a:r>
              <a:rPr lang="en-US" sz="1900" dirty="0">
                <a:latin typeface="Times New Roman" panose="02020603050405020304" pitchFamily="18" charset="0"/>
                <a:cs typeface="Times New Roman" panose="02020603050405020304" pitchFamily="18" charset="0"/>
              </a:rPr>
              <a:t> Wallet integration for payments and cashback.</a:t>
            </a:r>
          </a:p>
          <a:p>
            <a:pPr lvl="1"/>
            <a:r>
              <a:rPr lang="en-US" sz="1900" dirty="0">
                <a:latin typeface="Times New Roman" panose="02020603050405020304" pitchFamily="18" charset="0"/>
                <a:cs typeface="Times New Roman" panose="02020603050405020304" pitchFamily="18" charset="0"/>
              </a:rPr>
              <a:t>QR code payments and UPI ID-based transfers.</a:t>
            </a:r>
          </a:p>
          <a:p>
            <a:r>
              <a:rPr lang="en-US" sz="1900" b="1" dirty="0">
                <a:latin typeface="Times New Roman" panose="02020603050405020304" pitchFamily="18" charset="0"/>
                <a:cs typeface="Times New Roman" panose="02020603050405020304" pitchFamily="18" charset="0"/>
              </a:rPr>
              <a:t>Bank Linking</a:t>
            </a:r>
            <a:r>
              <a:rPr lang="en-US" sz="1900" dirty="0">
                <a:latin typeface="Times New Roman" panose="02020603050405020304" pitchFamily="18" charset="0"/>
                <a:cs typeface="Times New Roman" panose="02020603050405020304" pitchFamily="18" charset="0"/>
              </a:rPr>
              <a:t>: Integrates UPI with your linked bank accounts.</a:t>
            </a:r>
          </a:p>
          <a:p>
            <a:r>
              <a:rPr lang="en-US" sz="1900" b="1" dirty="0">
                <a:latin typeface="Times New Roman" panose="02020603050405020304" pitchFamily="18" charset="0"/>
                <a:cs typeface="Times New Roman" panose="02020603050405020304" pitchFamily="18" charset="0"/>
              </a:rPr>
              <a:t>Security</a:t>
            </a:r>
            <a:r>
              <a:rPr lang="en-US" sz="1900" dirty="0">
                <a:latin typeface="Times New Roman" panose="02020603050405020304" pitchFamily="18" charset="0"/>
                <a:cs typeface="Times New Roman" panose="02020603050405020304" pitchFamily="18" charset="0"/>
              </a:rPr>
              <a:t>: Strong security features with 2FA and secure PINs.</a:t>
            </a:r>
          </a:p>
          <a:p>
            <a:endParaRPr lang="en-US" sz="21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145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57201"/>
            <a:ext cx="8596668" cy="6113416"/>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4. BHIM (Bharat Interface for Money)</a:t>
            </a:r>
          </a:p>
          <a:p>
            <a:r>
              <a:rPr lang="en-US" b="1" dirty="0">
                <a:latin typeface="Times New Roman" panose="02020603050405020304" pitchFamily="18" charset="0"/>
                <a:cs typeface="Times New Roman" panose="02020603050405020304" pitchFamily="18" charset="0"/>
              </a:rPr>
              <a:t>Features</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Developed by the National Payments Corporation of India (NPCI).</a:t>
            </a:r>
          </a:p>
          <a:p>
            <a:pPr lvl="1"/>
            <a:r>
              <a:rPr lang="en-US" dirty="0">
                <a:latin typeface="Times New Roman" panose="02020603050405020304" pitchFamily="18" charset="0"/>
                <a:cs typeface="Times New Roman" panose="02020603050405020304" pitchFamily="18" charset="0"/>
              </a:rPr>
              <a:t>Quick and simple UPI-based money transfers.</a:t>
            </a:r>
          </a:p>
          <a:p>
            <a:pPr lvl="1"/>
            <a:r>
              <a:rPr lang="en-US" dirty="0">
                <a:latin typeface="Times New Roman" panose="02020603050405020304" pitchFamily="18" charset="0"/>
                <a:cs typeface="Times New Roman" panose="02020603050405020304" pitchFamily="18" charset="0"/>
              </a:rPr>
              <a:t>Send money via UPI ID, phone number, or QR code.</a:t>
            </a:r>
          </a:p>
          <a:p>
            <a:pPr lvl="1"/>
            <a:r>
              <a:rPr lang="en-US" dirty="0">
                <a:latin typeface="Times New Roman" panose="02020603050405020304" pitchFamily="18" charset="0"/>
                <a:cs typeface="Times New Roman" panose="02020603050405020304" pitchFamily="18" charset="0"/>
              </a:rPr>
              <a:t>Bill payments and online transactions.</a:t>
            </a:r>
          </a:p>
          <a:p>
            <a:r>
              <a:rPr lang="en-US" b="1" dirty="0">
                <a:latin typeface="Times New Roman" panose="02020603050405020304" pitchFamily="18" charset="0"/>
                <a:cs typeface="Times New Roman" panose="02020603050405020304" pitchFamily="18" charset="0"/>
              </a:rPr>
              <a:t>Bank Linking</a:t>
            </a:r>
            <a:r>
              <a:rPr lang="en-US" dirty="0">
                <a:latin typeface="Times New Roman" panose="02020603050405020304" pitchFamily="18" charset="0"/>
                <a:cs typeface="Times New Roman" panose="02020603050405020304" pitchFamily="18" charset="0"/>
              </a:rPr>
              <a:t>: Supports UPI for many Indian banks.</a:t>
            </a:r>
          </a:p>
          <a:p>
            <a:r>
              <a:rPr lang="en-US" b="1" dirty="0">
                <a:latin typeface="Times New Roman" panose="02020603050405020304" pitchFamily="18" charset="0"/>
                <a:cs typeface="Times New Roman" panose="02020603050405020304" pitchFamily="18" charset="0"/>
              </a:rPr>
              <a:t>Security</a:t>
            </a:r>
            <a:r>
              <a:rPr lang="en-US" dirty="0">
                <a:latin typeface="Times New Roman" panose="02020603050405020304" pitchFamily="18" charset="0"/>
                <a:cs typeface="Times New Roman" panose="02020603050405020304" pitchFamily="18" charset="0"/>
              </a:rPr>
              <a:t>: Secure with UPI PIN and encryption</a:t>
            </a:r>
            <a:r>
              <a:rPr lang="en-US" dirty="0" smtClean="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5. Amazon Pay</a:t>
            </a:r>
          </a:p>
          <a:p>
            <a:r>
              <a:rPr lang="en-US" b="1" dirty="0">
                <a:latin typeface="Times New Roman" panose="02020603050405020304" pitchFamily="18" charset="0"/>
                <a:cs typeface="Times New Roman" panose="02020603050405020304" pitchFamily="18" charset="0"/>
              </a:rPr>
              <a:t>Features</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Pay for goods and services, recharge mobile phones, and pay bills.</a:t>
            </a:r>
          </a:p>
          <a:p>
            <a:pPr lvl="1"/>
            <a:r>
              <a:rPr lang="en-US" dirty="0">
                <a:latin typeface="Times New Roman" panose="02020603050405020304" pitchFamily="18" charset="0"/>
                <a:cs typeface="Times New Roman" panose="02020603050405020304" pitchFamily="18" charset="0"/>
              </a:rPr>
              <a:t>Send money using UPI ID or QR codes.</a:t>
            </a:r>
          </a:p>
          <a:p>
            <a:pPr lvl="1"/>
            <a:r>
              <a:rPr lang="en-US" dirty="0">
                <a:latin typeface="Times New Roman" panose="02020603050405020304" pitchFamily="18" charset="0"/>
                <a:cs typeface="Times New Roman" panose="02020603050405020304" pitchFamily="18" charset="0"/>
              </a:rPr>
              <a:t>Link your bank account to Amazon Pay and use it for UPI payments.</a:t>
            </a:r>
          </a:p>
          <a:p>
            <a:r>
              <a:rPr lang="en-US" b="1" dirty="0">
                <a:latin typeface="Times New Roman" panose="02020603050405020304" pitchFamily="18" charset="0"/>
                <a:cs typeface="Times New Roman" panose="02020603050405020304" pitchFamily="18" charset="0"/>
              </a:rPr>
              <a:t>Bank Linking</a:t>
            </a:r>
            <a:r>
              <a:rPr lang="en-US" dirty="0">
                <a:latin typeface="Times New Roman" panose="02020603050405020304" pitchFamily="18" charset="0"/>
                <a:cs typeface="Times New Roman" panose="02020603050405020304" pitchFamily="18" charset="0"/>
              </a:rPr>
              <a:t>: Allows UPI integration for easy payments.</a:t>
            </a:r>
          </a:p>
          <a:p>
            <a:r>
              <a:rPr lang="en-US" b="1" dirty="0">
                <a:latin typeface="Times New Roman" panose="02020603050405020304" pitchFamily="18" charset="0"/>
                <a:cs typeface="Times New Roman" panose="02020603050405020304" pitchFamily="18" charset="0"/>
              </a:rPr>
              <a:t>Security</a:t>
            </a:r>
            <a:r>
              <a:rPr lang="en-US" dirty="0">
                <a:latin typeface="Times New Roman" panose="02020603050405020304" pitchFamily="18" charset="0"/>
                <a:cs typeface="Times New Roman" panose="02020603050405020304" pitchFamily="18" charset="0"/>
              </a:rPr>
              <a:t>: High-level security with encryption and PIN protection.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13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61703"/>
            <a:ext cx="8596668" cy="5479659"/>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How to Use UPI Apps:</a:t>
            </a:r>
          </a:p>
          <a:p>
            <a:r>
              <a:rPr lang="en-US" b="1" dirty="0">
                <a:latin typeface="Times New Roman" panose="02020603050405020304" pitchFamily="18" charset="0"/>
                <a:cs typeface="Times New Roman" panose="02020603050405020304" pitchFamily="18" charset="0"/>
              </a:rPr>
              <a:t>Download</a:t>
            </a:r>
            <a:r>
              <a:rPr lang="en-US" dirty="0">
                <a:latin typeface="Times New Roman" panose="02020603050405020304" pitchFamily="18" charset="0"/>
                <a:cs typeface="Times New Roman" panose="02020603050405020304" pitchFamily="18" charset="0"/>
              </a:rPr>
              <a:t> the app of your choice from Google Play Store or Apple App Store.</a:t>
            </a:r>
          </a:p>
          <a:p>
            <a:r>
              <a:rPr lang="en-US" b="1" dirty="0">
                <a:latin typeface="Times New Roman" panose="02020603050405020304" pitchFamily="18" charset="0"/>
                <a:cs typeface="Times New Roman" panose="02020603050405020304" pitchFamily="18" charset="0"/>
              </a:rPr>
              <a:t>Set up</a:t>
            </a:r>
            <a:r>
              <a:rPr lang="en-US" dirty="0">
                <a:latin typeface="Times New Roman" panose="02020603050405020304" pitchFamily="18" charset="0"/>
                <a:cs typeface="Times New Roman" panose="02020603050405020304" pitchFamily="18" charset="0"/>
              </a:rPr>
              <a:t> your account by linking your bank account(s) and creating a UPI ID.</a:t>
            </a:r>
          </a:p>
          <a:p>
            <a:r>
              <a:rPr lang="en-US" b="1" dirty="0">
                <a:latin typeface="Times New Roman" panose="02020603050405020304" pitchFamily="18" charset="0"/>
                <a:cs typeface="Times New Roman" panose="02020603050405020304" pitchFamily="18" charset="0"/>
              </a:rPr>
              <a:t>Create a UPI PIN</a:t>
            </a:r>
            <a:r>
              <a:rPr lang="en-US" dirty="0">
                <a:latin typeface="Times New Roman" panose="02020603050405020304" pitchFamily="18" charset="0"/>
                <a:cs typeface="Times New Roman" panose="02020603050405020304" pitchFamily="18" charset="0"/>
              </a:rPr>
              <a:t> for transaction security.</a:t>
            </a:r>
          </a:p>
          <a:p>
            <a:r>
              <a:rPr lang="en-US" b="1" dirty="0">
                <a:latin typeface="Times New Roman" panose="02020603050405020304" pitchFamily="18" charset="0"/>
                <a:cs typeface="Times New Roman" panose="02020603050405020304" pitchFamily="18" charset="0"/>
              </a:rPr>
              <a:t>Start using UPI</a:t>
            </a:r>
            <a:r>
              <a:rPr lang="en-US" dirty="0">
                <a:latin typeface="Times New Roman" panose="02020603050405020304" pitchFamily="18" charset="0"/>
                <a:cs typeface="Times New Roman" panose="02020603050405020304" pitchFamily="18" charset="0"/>
              </a:rPr>
              <a:t>: Transfer money, pay bills, and make purchases by entering the recipient’s UPI ID, scanning a QR code, or using their phone number.</a:t>
            </a:r>
          </a:p>
          <a:p>
            <a:r>
              <a:rPr lang="en-US" b="1" dirty="0">
                <a:latin typeface="Times New Roman" panose="02020603050405020304" pitchFamily="18" charset="0"/>
                <a:cs typeface="Times New Roman" panose="02020603050405020304" pitchFamily="18" charset="0"/>
              </a:rPr>
              <a:t>Monitor Transactions</a:t>
            </a:r>
            <a:r>
              <a:rPr lang="en-US" dirty="0">
                <a:latin typeface="Times New Roman" panose="02020603050405020304" pitchFamily="18" charset="0"/>
                <a:cs typeface="Times New Roman" panose="02020603050405020304" pitchFamily="18" charset="0"/>
              </a:rPr>
              <a:t>: Keep track of your transactions and receive instant notifications</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Security Features in UPI Apps:</a:t>
            </a:r>
          </a:p>
          <a:p>
            <a:r>
              <a:rPr lang="en-US" b="1" dirty="0">
                <a:latin typeface="Times New Roman" panose="02020603050405020304" pitchFamily="18" charset="0"/>
                <a:cs typeface="Times New Roman" panose="02020603050405020304" pitchFamily="18" charset="0"/>
              </a:rPr>
              <a:t>Two-Factor Authentication</a:t>
            </a:r>
            <a:r>
              <a:rPr lang="en-US" dirty="0">
                <a:latin typeface="Times New Roman" panose="02020603050405020304" pitchFamily="18" charset="0"/>
                <a:cs typeface="Times New Roman" panose="02020603050405020304" pitchFamily="18" charset="0"/>
              </a:rPr>
              <a:t>: UPI requires users to set up a UPI PIN to authorize payments.</a:t>
            </a:r>
          </a:p>
          <a:p>
            <a:r>
              <a:rPr lang="en-US" b="1" dirty="0">
                <a:latin typeface="Times New Roman" panose="02020603050405020304" pitchFamily="18" charset="0"/>
                <a:cs typeface="Times New Roman" panose="02020603050405020304" pitchFamily="18" charset="0"/>
              </a:rPr>
              <a:t>Encryption</a:t>
            </a:r>
            <a:r>
              <a:rPr lang="en-US" dirty="0">
                <a:latin typeface="Times New Roman" panose="02020603050405020304" pitchFamily="18" charset="0"/>
                <a:cs typeface="Times New Roman" panose="02020603050405020304" pitchFamily="18" charset="0"/>
              </a:rPr>
              <a:t>: Data is encrypted to protect your financial details.</a:t>
            </a:r>
          </a:p>
          <a:p>
            <a:r>
              <a:rPr lang="en-US" b="1" dirty="0">
                <a:latin typeface="Times New Roman" panose="02020603050405020304" pitchFamily="18" charset="0"/>
                <a:cs typeface="Times New Roman" panose="02020603050405020304" pitchFamily="18" charset="0"/>
              </a:rPr>
              <a:t>Fraud Detection</a:t>
            </a:r>
            <a:r>
              <a:rPr lang="en-US" dirty="0">
                <a:latin typeface="Times New Roman" panose="02020603050405020304" pitchFamily="18" charset="0"/>
                <a:cs typeface="Times New Roman" panose="02020603050405020304" pitchFamily="18" charset="0"/>
              </a:rPr>
              <a:t>: UPI apps have systems in place to detect suspicious activities.</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664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1200"/>
          </a:xfrm>
        </p:spPr>
        <p:txBody>
          <a:bodyPr>
            <a:normAutofit/>
          </a:bodyPr>
          <a:lstStyle/>
          <a:p>
            <a:r>
              <a:rPr lang="en-US" sz="4000" b="1" dirty="0" smtClean="0">
                <a:latin typeface="Algerian" panose="04020705040A02060702" pitchFamily="82" charset="0"/>
              </a:rPr>
              <a:t>History of </a:t>
            </a:r>
            <a:r>
              <a:rPr lang="en-US" sz="4000" b="1" dirty="0" err="1" smtClean="0">
                <a:latin typeface="Algerian" panose="04020705040A02060702" pitchFamily="82" charset="0"/>
              </a:rPr>
              <a:t>upi</a:t>
            </a:r>
            <a:r>
              <a:rPr lang="en-US" sz="4000" b="1" dirty="0" smtClean="0">
                <a:latin typeface="Algerian" panose="04020705040A02060702" pitchFamily="82" charset="0"/>
              </a:rPr>
              <a:t> </a:t>
            </a:r>
            <a:endParaRPr lang="en-US" sz="4000" b="1" dirty="0">
              <a:latin typeface="Algerian" panose="04020705040A02060702" pitchFamily="82" charset="0"/>
            </a:endParaRPr>
          </a:p>
        </p:txBody>
      </p:sp>
      <p:sp>
        <p:nvSpPr>
          <p:cNvPr id="3" name="Content Placeholder 2"/>
          <p:cNvSpPr>
            <a:spLocks noGrp="1"/>
          </p:cNvSpPr>
          <p:nvPr>
            <p:ph idx="1"/>
          </p:nvPr>
        </p:nvSpPr>
        <p:spPr>
          <a:xfrm>
            <a:off x="677334" y="1320801"/>
            <a:ext cx="8596668" cy="4720562"/>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The history of </a:t>
            </a:r>
            <a:r>
              <a:rPr lang="en-US" b="1" dirty="0">
                <a:latin typeface="Times New Roman" panose="02020603050405020304" pitchFamily="18" charset="0"/>
                <a:cs typeface="Times New Roman" panose="02020603050405020304" pitchFamily="18" charset="0"/>
              </a:rPr>
              <a:t>UPI</a:t>
            </a:r>
            <a:r>
              <a:rPr lang="en-US" dirty="0">
                <a:latin typeface="Times New Roman" panose="02020603050405020304" pitchFamily="18" charset="0"/>
                <a:cs typeface="Times New Roman" panose="02020603050405020304" pitchFamily="18" charset="0"/>
              </a:rPr>
              <a:t> (Unified Payments Interface) in India is a story of rapid evolution in the country's digital payments landscape. Here’s a timeline of significant events that shaped </a:t>
            </a:r>
            <a:r>
              <a:rPr lang="en-US" dirty="0" smtClean="0">
                <a:latin typeface="Times New Roman" panose="02020603050405020304" pitchFamily="18" charset="0"/>
                <a:cs typeface="Times New Roman" panose="02020603050405020304" pitchFamily="18" charset="0"/>
              </a:rPr>
              <a:t>UPI:</a:t>
            </a:r>
          </a:p>
          <a:p>
            <a:pPr marL="0" indent="0">
              <a:buNone/>
            </a:pPr>
            <a:r>
              <a:rPr lang="en-US" dirty="0">
                <a:latin typeface="Times New Roman" panose="02020603050405020304" pitchFamily="18" charset="0"/>
                <a:cs typeface="Times New Roman" panose="02020603050405020304" pitchFamily="18" charset="0"/>
              </a:rPr>
              <a:t>1</a:t>
            </a:r>
            <a:r>
              <a:rPr lang="it-IT" dirty="0" smtClean="0">
                <a:latin typeface="Times New Roman" panose="02020603050405020304" pitchFamily="18" charset="0"/>
                <a:cs typeface="Times New Roman" panose="02020603050405020304" pitchFamily="18" charset="0"/>
              </a:rPr>
              <a:t>. </a:t>
            </a:r>
            <a:r>
              <a:rPr lang="it-IT" b="1" dirty="0">
                <a:latin typeface="Times New Roman" panose="02020603050405020304" pitchFamily="18" charset="0"/>
                <a:cs typeface="Times New Roman" panose="02020603050405020304" pitchFamily="18" charset="0"/>
              </a:rPr>
              <a:t>Pre-UPI Era (Before 2016)</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Before UPI, India’s digital payment ecosystem was fragmented with different payment systems such as Immediate Payment Service (IMPS), National Electronic Funds Transfer (NEFT), and mobile wallets.</a:t>
            </a:r>
          </a:p>
          <a:p>
            <a:r>
              <a:rPr lang="en-US" dirty="0">
                <a:latin typeface="Times New Roman" panose="02020603050405020304" pitchFamily="18" charset="0"/>
                <a:cs typeface="Times New Roman" panose="02020603050405020304" pitchFamily="18" charset="0"/>
              </a:rPr>
              <a:t>The adoption of digital payments was slow due to limited interoperability, security concerns, and lack of widespread smartphone usage.</a:t>
            </a:r>
          </a:p>
          <a:p>
            <a:pPr marL="0" indent="0">
              <a:buNone/>
            </a:pPr>
            <a:r>
              <a:rPr lang="en-US" b="1" dirty="0">
                <a:latin typeface="Times New Roman" panose="02020603050405020304" pitchFamily="18" charset="0"/>
                <a:cs typeface="Times New Roman" panose="02020603050405020304" pitchFamily="18" charset="0"/>
              </a:rPr>
              <a:t>2. The Birth of UPI (2016)</a:t>
            </a:r>
          </a:p>
          <a:p>
            <a:r>
              <a:rPr lang="en-US" b="1" dirty="0">
                <a:latin typeface="Times New Roman" panose="02020603050405020304" pitchFamily="18" charset="0"/>
                <a:cs typeface="Times New Roman" panose="02020603050405020304" pitchFamily="18" charset="0"/>
              </a:rPr>
              <a:t>National Payments Corporation of India (NPCI)</a:t>
            </a:r>
            <a:r>
              <a:rPr lang="en-US" dirty="0">
                <a:latin typeface="Times New Roman" panose="02020603050405020304" pitchFamily="18" charset="0"/>
                <a:cs typeface="Times New Roman" panose="02020603050405020304" pitchFamily="18" charset="0"/>
              </a:rPr>
              <a:t>, which had already introduced IMPS in 2010, launched </a:t>
            </a:r>
            <a:r>
              <a:rPr lang="en-US" b="1" dirty="0">
                <a:latin typeface="Times New Roman" panose="02020603050405020304" pitchFamily="18" charset="0"/>
                <a:cs typeface="Times New Roman" panose="02020603050405020304" pitchFamily="18" charset="0"/>
              </a:rPr>
              <a:t>UPI</a:t>
            </a:r>
            <a:r>
              <a:rPr lang="en-US" dirty="0">
                <a:latin typeface="Times New Roman" panose="02020603050405020304" pitchFamily="18" charset="0"/>
                <a:cs typeface="Times New Roman" panose="02020603050405020304" pitchFamily="18" charset="0"/>
              </a:rPr>
              <a:t> on </a:t>
            </a:r>
            <a:r>
              <a:rPr lang="en-US" b="1" dirty="0">
                <a:latin typeface="Times New Roman" panose="02020603050405020304" pitchFamily="18" charset="0"/>
                <a:cs typeface="Times New Roman" panose="02020603050405020304" pitchFamily="18" charset="0"/>
              </a:rPr>
              <a:t>April 11, 2016</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UPI was developed with the goal of enabling real-time, peer-to-peer, and merchant transactions through a mobile platform, offering a seamless way to transfer money.</a:t>
            </a:r>
          </a:p>
          <a:p>
            <a:r>
              <a:rPr lang="en-US" dirty="0">
                <a:latin typeface="Times New Roman" panose="02020603050405020304" pitchFamily="18" charset="0"/>
                <a:cs typeface="Times New Roman" panose="02020603050405020304" pitchFamily="18" charset="0"/>
              </a:rPr>
              <a:t>UPI was designed to be a single platform that would allow users to link multiple bank accounts, making payments as easy as sending a message, without requiring the recipient’s bank account details.</a:t>
            </a:r>
          </a:p>
          <a:p>
            <a:pPr marL="0" indent="0">
              <a:buNone/>
            </a:pPr>
            <a:endParaRPr lang="en-US" dirty="0"/>
          </a:p>
          <a:p>
            <a:endParaRPr lang="en-US" dirty="0"/>
          </a:p>
        </p:txBody>
      </p:sp>
    </p:spTree>
    <p:extLst>
      <p:ext uri="{BB962C8B-B14F-4D97-AF65-F5344CB8AC3E}">
        <p14:creationId xmlns:p14="http://schemas.microsoft.com/office/powerpoint/2010/main" val="1193478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1371"/>
          </a:xfrm>
        </p:spPr>
        <p:txBody>
          <a:bodyPr>
            <a:normAutofit fontScale="90000"/>
          </a:bodyPr>
          <a:lstStyle/>
          <a:p>
            <a:r>
              <a:rPr lang="en-US" sz="4000" dirty="0" err="1" smtClean="0">
                <a:latin typeface="Algerian" panose="04020705040A02060702" pitchFamily="82" charset="0"/>
              </a:rPr>
              <a:t>Upi</a:t>
            </a:r>
            <a:r>
              <a:rPr lang="en-US" sz="4000" dirty="0" smtClean="0">
                <a:latin typeface="Algerian" panose="04020705040A02060702" pitchFamily="82" charset="0"/>
              </a:rPr>
              <a:t> id &amp; </a:t>
            </a:r>
            <a:r>
              <a:rPr lang="en-US" sz="4000" dirty="0" err="1" smtClean="0">
                <a:latin typeface="Algerian" panose="04020705040A02060702" pitchFamily="82" charset="0"/>
              </a:rPr>
              <a:t>upi</a:t>
            </a:r>
            <a:r>
              <a:rPr lang="en-US" sz="4000" dirty="0" smtClean="0">
                <a:latin typeface="Algerian" panose="04020705040A02060702" pitchFamily="82" charset="0"/>
              </a:rPr>
              <a:t> pin</a:t>
            </a:r>
            <a:endParaRPr lang="en-US" sz="4000" dirty="0">
              <a:latin typeface="Algerian" panose="04020705040A02060702" pitchFamily="82" charset="0"/>
            </a:endParaRPr>
          </a:p>
        </p:txBody>
      </p:sp>
      <p:sp>
        <p:nvSpPr>
          <p:cNvPr id="3" name="Content Placeholder 2"/>
          <p:cNvSpPr>
            <a:spLocks noGrp="1"/>
          </p:cNvSpPr>
          <p:nvPr>
            <p:ph idx="1"/>
          </p:nvPr>
        </p:nvSpPr>
        <p:spPr>
          <a:xfrm>
            <a:off x="677334" y="1511300"/>
            <a:ext cx="8596668" cy="4317999"/>
          </a:xfrm>
        </p:spPr>
        <p:txBody>
          <a:bodyPr/>
          <a:lstStyle/>
          <a:p>
            <a:pPr marL="0" indent="0">
              <a:buNone/>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UPI ID</a:t>
            </a:r>
            <a:r>
              <a:rPr lang="en-US" dirty="0">
                <a:latin typeface="Times New Roman" panose="02020603050405020304" pitchFamily="18" charset="0"/>
                <a:cs typeface="Times New Roman" panose="02020603050405020304" pitchFamily="18" charset="0"/>
              </a:rPr>
              <a:t> and a </a:t>
            </a:r>
            <a:r>
              <a:rPr lang="en-US" b="1" dirty="0">
                <a:latin typeface="Times New Roman" panose="02020603050405020304" pitchFamily="18" charset="0"/>
                <a:cs typeface="Times New Roman" panose="02020603050405020304" pitchFamily="18" charset="0"/>
              </a:rPr>
              <a:t>UPI PIN</a:t>
            </a:r>
            <a:r>
              <a:rPr lang="en-US" dirty="0">
                <a:latin typeface="Times New Roman" panose="02020603050405020304" pitchFamily="18" charset="0"/>
                <a:cs typeface="Times New Roman" panose="02020603050405020304" pitchFamily="18" charset="0"/>
              </a:rPr>
              <a:t> are two distinct elements in the Unified Payments Interface (UPI) system used for making </a:t>
            </a:r>
            <a:r>
              <a:rPr lang="en-US" dirty="0" smtClean="0">
                <a:latin typeface="Times New Roman" panose="02020603050405020304" pitchFamily="18" charset="0"/>
                <a:cs typeface="Times New Roman" panose="02020603050405020304" pitchFamily="18" charset="0"/>
              </a:rPr>
              <a:t>digital </a:t>
            </a:r>
            <a:r>
              <a:rPr lang="en-US" dirty="0">
                <a:latin typeface="Times New Roman" panose="02020603050405020304" pitchFamily="18" charset="0"/>
                <a:cs typeface="Times New Roman" panose="02020603050405020304" pitchFamily="18" charset="0"/>
              </a:rPr>
              <a:t>payments in India. Here's a breakdown of each</a:t>
            </a:r>
            <a:r>
              <a:rPr lang="en-US" dirty="0" smtClean="0">
                <a:latin typeface="Times New Roman" panose="02020603050405020304" pitchFamily="18" charset="0"/>
                <a:cs typeface="Times New Roman" panose="02020603050405020304" pitchFamily="18" charset="0"/>
              </a:rPr>
              <a: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1. UPI ID</a:t>
            </a:r>
          </a:p>
          <a:p>
            <a:r>
              <a:rPr lang="en-US" b="1" dirty="0">
                <a:latin typeface="Times New Roman" panose="02020603050405020304" pitchFamily="18" charset="0"/>
                <a:cs typeface="Times New Roman" panose="02020603050405020304" pitchFamily="18" charset="0"/>
              </a:rPr>
              <a:t>What it is</a:t>
            </a:r>
            <a:r>
              <a:rPr lang="en-US" dirty="0">
                <a:latin typeface="Times New Roman" panose="02020603050405020304" pitchFamily="18" charset="0"/>
                <a:cs typeface="Times New Roman" panose="02020603050405020304" pitchFamily="18" charset="0"/>
              </a:rPr>
              <a:t>: A UPI ID is a unique identifier used to send and receive money through UPI. It is like an email address for UPI transactions. The UPI ID is typically in the </a:t>
            </a:r>
            <a:r>
              <a:rPr lang="en-US" dirty="0" smtClean="0">
                <a:latin typeface="Times New Roman" panose="02020603050405020304" pitchFamily="18" charset="0"/>
                <a:cs typeface="Times New Roman" panose="02020603050405020304" pitchFamily="18" charset="0"/>
              </a:rPr>
              <a:t>format( </a:t>
            </a:r>
            <a:r>
              <a:rPr lang="en-US" dirty="0" err="1" smtClean="0">
                <a:latin typeface="Times New Roman" panose="02020603050405020304" pitchFamily="18" charset="0"/>
                <a:cs typeface="Times New Roman" panose="02020603050405020304" pitchFamily="18" charset="0"/>
              </a:rPr>
              <a:t>username@bankname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It is used to identify the account where the money is being transferred or received, without needing to share bank account details. It's tied to your bank account but is more </a:t>
            </a:r>
            <a:r>
              <a:rPr lang="en-US" dirty="0" smtClean="0">
                <a:latin typeface="Times New Roman" panose="02020603050405020304" pitchFamily="18" charset="0"/>
                <a:cs typeface="Times New Roman" panose="02020603050405020304" pitchFamily="18" charset="0"/>
              </a:rPr>
              <a:t>user-friendly </a:t>
            </a:r>
            <a:r>
              <a:rPr lang="en-US" dirty="0">
                <a:latin typeface="Times New Roman" panose="02020603050405020304" pitchFamily="18" charset="0"/>
                <a:cs typeface="Times New Roman" panose="02020603050405020304" pitchFamily="18" charset="0"/>
              </a:rPr>
              <a:t>and simple to use</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Example</a:t>
            </a:r>
            <a:r>
              <a:rPr lang="en-US" dirty="0" smtClean="0">
                <a:latin typeface="Times New Roman" panose="02020603050405020304" pitchFamily="18" charset="0"/>
                <a:cs typeface="Times New Roman" panose="02020603050405020304" pitchFamily="18" charset="0"/>
              </a:rPr>
              <a:t>: john123@upi , john123@hdfcbank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9939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62000"/>
            <a:ext cx="8596668" cy="5029200"/>
          </a:xfrm>
        </p:spPr>
        <p:txBody>
          <a:bodyPr/>
          <a:lstStyle/>
          <a:p>
            <a:pPr marL="0" indent="0">
              <a:buNone/>
            </a:pPr>
            <a:r>
              <a:rPr lang="en-US" b="1" dirty="0">
                <a:latin typeface="Times New Roman" panose="02020603050405020304" pitchFamily="18" charset="0"/>
                <a:cs typeface="Times New Roman" panose="02020603050405020304" pitchFamily="18" charset="0"/>
              </a:rPr>
              <a:t>2. UPI PIN</a:t>
            </a:r>
          </a:p>
          <a:p>
            <a:r>
              <a:rPr lang="en-US" b="1" dirty="0">
                <a:latin typeface="Times New Roman" panose="02020603050405020304" pitchFamily="18" charset="0"/>
                <a:cs typeface="Times New Roman" panose="02020603050405020304" pitchFamily="18" charset="0"/>
              </a:rPr>
              <a:t>What it is</a:t>
            </a:r>
            <a:r>
              <a:rPr lang="en-US" dirty="0">
                <a:latin typeface="Times New Roman" panose="02020603050405020304" pitchFamily="18" charset="0"/>
                <a:cs typeface="Times New Roman" panose="02020603050405020304" pitchFamily="18" charset="0"/>
              </a:rPr>
              <a:t>: A UPI PIN (Personal Identification Number) is a 4-6 digit code that you set up for security. It is required to authenticate transactions or access certain UPI features.</a:t>
            </a:r>
          </a:p>
          <a:p>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The UPI PIN ensures the security of your transactions. You need to enter your PIN every time you make a payment or check your balance using UPI</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A 4-digit PIN </a:t>
            </a:r>
            <a:r>
              <a:rPr lang="en-US" dirty="0" smtClean="0">
                <a:latin typeface="Times New Roman" panose="02020603050405020304" pitchFamily="18" charset="0"/>
                <a:cs typeface="Times New Roman" panose="02020603050405020304" pitchFamily="18" charset="0"/>
              </a:rPr>
              <a:t>like 1234.</a:t>
            </a:r>
          </a:p>
          <a:p>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Key Differences:</a:t>
            </a:r>
          </a:p>
          <a:p>
            <a:r>
              <a:rPr lang="en-US" b="1" dirty="0">
                <a:latin typeface="Times New Roman" panose="02020603050405020304" pitchFamily="18" charset="0"/>
                <a:cs typeface="Times New Roman" panose="02020603050405020304" pitchFamily="18" charset="0"/>
              </a:rPr>
              <a:t>UPI ID</a:t>
            </a:r>
            <a:r>
              <a:rPr lang="en-US" dirty="0">
                <a:latin typeface="Times New Roman" panose="02020603050405020304" pitchFamily="18" charset="0"/>
                <a:cs typeface="Times New Roman" panose="02020603050405020304" pitchFamily="18" charset="0"/>
              </a:rPr>
              <a:t> is a unique identifier for sending/receiving payments, while </a:t>
            </a:r>
            <a:r>
              <a:rPr lang="en-US" b="1" dirty="0">
                <a:latin typeface="Times New Roman" panose="02020603050405020304" pitchFamily="18" charset="0"/>
                <a:cs typeface="Times New Roman" panose="02020603050405020304" pitchFamily="18" charset="0"/>
              </a:rPr>
              <a:t>UPI PIN</a:t>
            </a:r>
            <a:r>
              <a:rPr lang="en-US" dirty="0">
                <a:latin typeface="Times New Roman" panose="02020603050405020304" pitchFamily="18" charset="0"/>
                <a:cs typeface="Times New Roman" panose="02020603050405020304" pitchFamily="18" charset="0"/>
              </a:rPr>
              <a:t> is a security feature for authentication.</a:t>
            </a:r>
          </a:p>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UPI ID</a:t>
            </a:r>
            <a:r>
              <a:rPr lang="en-US" dirty="0">
                <a:latin typeface="Times New Roman" panose="02020603050405020304" pitchFamily="18" charset="0"/>
                <a:cs typeface="Times New Roman" panose="02020603050405020304" pitchFamily="18" charset="0"/>
              </a:rPr>
              <a:t> is something you share with others to receive payments, whereas the </a:t>
            </a:r>
            <a:r>
              <a:rPr lang="en-US" b="1" dirty="0">
                <a:latin typeface="Times New Roman" panose="02020603050405020304" pitchFamily="18" charset="0"/>
                <a:cs typeface="Times New Roman" panose="02020603050405020304" pitchFamily="18" charset="0"/>
              </a:rPr>
              <a:t>UPI PIN</a:t>
            </a:r>
            <a:r>
              <a:rPr lang="en-US" dirty="0">
                <a:latin typeface="Times New Roman" panose="02020603050405020304" pitchFamily="18" charset="0"/>
                <a:cs typeface="Times New Roman" panose="02020603050405020304" pitchFamily="18" charset="0"/>
              </a:rPr>
              <a:t> is never shared and only used for transaction verification by you.</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0901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2811"/>
          </a:xfrm>
        </p:spPr>
        <p:txBody>
          <a:bodyPr/>
          <a:lstStyle/>
          <a:p>
            <a:r>
              <a:rPr lang="en-US" dirty="0">
                <a:latin typeface="Algerian" panose="04020705040A02060702" pitchFamily="82" charset="0"/>
              </a:rPr>
              <a:t>Real-time </a:t>
            </a:r>
            <a:r>
              <a:rPr lang="en-US" dirty="0" smtClean="0">
                <a:latin typeface="Algerian" panose="04020705040A02060702" pitchFamily="82" charset="0"/>
              </a:rPr>
              <a:t>transactions</a:t>
            </a:r>
            <a:endParaRPr lang="en-US" dirty="0">
              <a:latin typeface="Algerian" panose="04020705040A02060702" pitchFamily="82" charset="0"/>
            </a:endParaRPr>
          </a:p>
        </p:txBody>
      </p:sp>
      <p:sp>
        <p:nvSpPr>
          <p:cNvPr id="3" name="Content Placeholder 2"/>
          <p:cNvSpPr>
            <a:spLocks noGrp="1"/>
          </p:cNvSpPr>
          <p:nvPr>
            <p:ph idx="1"/>
          </p:nvPr>
        </p:nvSpPr>
        <p:spPr>
          <a:xfrm>
            <a:off x="677334" y="1332410"/>
            <a:ext cx="8596668" cy="4336869"/>
          </a:xfrm>
        </p:spPr>
        <p:txBody>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Real-time </a:t>
            </a:r>
            <a:r>
              <a:rPr lang="en-US" dirty="0">
                <a:latin typeface="Times New Roman" panose="02020603050405020304" pitchFamily="18" charset="0"/>
                <a:cs typeface="Times New Roman" panose="02020603050405020304" pitchFamily="18" charset="0"/>
              </a:rPr>
              <a:t>transactions, especially in digital payment systems like </a:t>
            </a:r>
            <a:r>
              <a:rPr lang="en-US" b="1" dirty="0">
                <a:latin typeface="Times New Roman" panose="02020603050405020304" pitchFamily="18" charset="0"/>
                <a:cs typeface="Times New Roman" panose="02020603050405020304" pitchFamily="18" charset="0"/>
              </a:rPr>
              <a:t>UPI (Unified Payments Interface)</a:t>
            </a:r>
            <a:r>
              <a:rPr lang="en-US" dirty="0">
                <a:latin typeface="Times New Roman" panose="02020603050405020304" pitchFamily="18" charset="0"/>
                <a:cs typeface="Times New Roman" panose="02020603050405020304" pitchFamily="18" charset="0"/>
              </a:rPr>
              <a:t>, happen almost instantly. Here's a step-by-step overview of how a typical real-time transaction works using UPI</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1. Initiating the Transaction</a:t>
            </a:r>
          </a:p>
          <a:p>
            <a:r>
              <a:rPr lang="en-US" dirty="0">
                <a:latin typeface="Times New Roman" panose="02020603050405020304" pitchFamily="18" charset="0"/>
                <a:cs typeface="Times New Roman" panose="02020603050405020304" pitchFamily="18" charset="0"/>
              </a:rPr>
              <a:t>The payer (person sending the money) opens their UPI-enabled app (such as Google Pay, </a:t>
            </a:r>
            <a:r>
              <a:rPr lang="en-US" dirty="0" err="1">
                <a:latin typeface="Times New Roman" panose="02020603050405020304" pitchFamily="18" charset="0"/>
                <a:cs typeface="Times New Roman" panose="02020603050405020304" pitchFamily="18" charset="0"/>
              </a:rPr>
              <a:t>PhonePe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Paytm</a:t>
            </a:r>
            <a:r>
              <a:rPr lang="en-US" dirty="0">
                <a:latin typeface="Times New Roman" panose="02020603050405020304" pitchFamily="18" charset="0"/>
                <a:cs typeface="Times New Roman" panose="02020603050405020304" pitchFamily="18" charset="0"/>
              </a:rPr>
              <a:t>, or their bank’s UPI app).</a:t>
            </a:r>
          </a:p>
          <a:p>
            <a:r>
              <a:rPr lang="en-US" dirty="0">
                <a:latin typeface="Times New Roman" panose="02020603050405020304" pitchFamily="18" charset="0"/>
                <a:cs typeface="Times New Roman" panose="02020603050405020304" pitchFamily="18" charset="0"/>
              </a:rPr>
              <a:t>The payer enters the </a:t>
            </a:r>
            <a:r>
              <a:rPr lang="en-US" b="1" dirty="0">
                <a:latin typeface="Times New Roman" panose="02020603050405020304" pitchFamily="18" charset="0"/>
                <a:cs typeface="Times New Roman" panose="02020603050405020304" pitchFamily="18" charset="0"/>
              </a:rPr>
              <a:t>UPI ID</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mobile number</a:t>
            </a:r>
            <a:r>
              <a:rPr lang="en-US" dirty="0">
                <a:latin typeface="Times New Roman" panose="02020603050405020304" pitchFamily="18" charset="0"/>
                <a:cs typeface="Times New Roman" panose="02020603050405020304" pitchFamily="18" charset="0"/>
              </a:rPr>
              <a:t> of the recipient (person receiving the money). This identifies the recipient's bank account linked with UPI.</a:t>
            </a:r>
          </a:p>
          <a:p>
            <a:r>
              <a:rPr lang="en-US" dirty="0">
                <a:latin typeface="Times New Roman" panose="02020603050405020304" pitchFamily="18" charset="0"/>
                <a:cs typeface="Times New Roman" panose="02020603050405020304" pitchFamily="18" charset="0"/>
              </a:rPr>
              <a:t>The payer selects the amount to be transferred and may choose to add a message or description, if required.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4543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73100"/>
            <a:ext cx="8596668" cy="5368262"/>
          </a:xfrm>
        </p:spPr>
        <p:txBody>
          <a:bodyPr/>
          <a:lstStyle/>
          <a:p>
            <a:pPr marL="0" indent="0">
              <a:buNone/>
            </a:pPr>
            <a:r>
              <a:rPr lang="en-US" b="1" dirty="0">
                <a:latin typeface="Times New Roman" panose="02020603050405020304" pitchFamily="18" charset="0"/>
                <a:cs typeface="Times New Roman" panose="02020603050405020304" pitchFamily="18" charset="0"/>
              </a:rPr>
              <a:t>2. Authentication</a:t>
            </a:r>
          </a:p>
          <a:p>
            <a:r>
              <a:rPr lang="en-US" dirty="0">
                <a:latin typeface="Times New Roman" panose="02020603050405020304" pitchFamily="18" charset="0"/>
                <a:cs typeface="Times New Roman" panose="02020603050405020304" pitchFamily="18" charset="0"/>
              </a:rPr>
              <a:t>After entering the payment details, the payer is prompted to enter their </a:t>
            </a:r>
            <a:r>
              <a:rPr lang="en-US" b="1" dirty="0">
                <a:latin typeface="Times New Roman" panose="02020603050405020304" pitchFamily="18" charset="0"/>
                <a:cs typeface="Times New Roman" panose="02020603050405020304" pitchFamily="18" charset="0"/>
              </a:rPr>
              <a:t>UPI PIN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This PIN is used to authenticate the transaction, ensuring that the transaction is being initiated by the account holder and is secure.</a:t>
            </a: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 Transaction Request to the Bank</a:t>
            </a:r>
          </a:p>
          <a:p>
            <a:r>
              <a:rPr lang="en-US" dirty="0">
                <a:latin typeface="Times New Roman" panose="02020603050405020304" pitchFamily="18" charset="0"/>
                <a:cs typeface="Times New Roman" panose="02020603050405020304" pitchFamily="18" charset="0"/>
              </a:rPr>
              <a:t>Once the PIN is entered, the UPI app sends the payment request to the payer's bank (bank A).</a:t>
            </a:r>
          </a:p>
          <a:p>
            <a:r>
              <a:rPr lang="en-US" dirty="0">
                <a:latin typeface="Times New Roman" panose="02020603050405020304" pitchFamily="18" charset="0"/>
                <a:cs typeface="Times New Roman" panose="02020603050405020304" pitchFamily="18" charset="0"/>
              </a:rPr>
              <a:t>The request includes: </a:t>
            </a:r>
          </a:p>
          <a:p>
            <a:pPr lvl="1"/>
            <a:r>
              <a:rPr lang="en-US" dirty="0">
                <a:latin typeface="Times New Roman" panose="02020603050405020304" pitchFamily="18" charset="0"/>
                <a:cs typeface="Times New Roman" panose="02020603050405020304" pitchFamily="18" charset="0"/>
              </a:rPr>
              <a:t>The payer's UPI ID.</a:t>
            </a:r>
          </a:p>
          <a:p>
            <a:pPr lvl="1"/>
            <a:r>
              <a:rPr lang="en-US" dirty="0">
                <a:latin typeface="Times New Roman" panose="02020603050405020304" pitchFamily="18" charset="0"/>
                <a:cs typeface="Times New Roman" panose="02020603050405020304" pitchFamily="18" charset="0"/>
              </a:rPr>
              <a:t>The amount.</a:t>
            </a:r>
          </a:p>
          <a:p>
            <a:pPr lvl="1"/>
            <a:r>
              <a:rPr lang="en-US" dirty="0">
                <a:latin typeface="Times New Roman" panose="02020603050405020304" pitchFamily="18" charset="0"/>
                <a:cs typeface="Times New Roman" panose="02020603050405020304" pitchFamily="18" charset="0"/>
              </a:rPr>
              <a:t>The recipient’s UPI ID or mobile number.</a:t>
            </a:r>
          </a:p>
          <a:p>
            <a:r>
              <a:rPr lang="en-US" dirty="0">
                <a:latin typeface="Times New Roman" panose="02020603050405020304" pitchFamily="18" charset="0"/>
                <a:cs typeface="Times New Roman" panose="02020603050405020304" pitchFamily="18" charset="0"/>
              </a:rPr>
              <a:t>The bank (bank A) verifies the transaction details to ensure the payer has sufficient balance.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9577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57200"/>
            <a:ext cx="8596668" cy="539750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4. Request to the Recipient’s Bank</a:t>
            </a:r>
          </a:p>
          <a:p>
            <a:r>
              <a:rPr lang="en-US" dirty="0">
                <a:latin typeface="Times New Roman" panose="02020603050405020304" pitchFamily="18" charset="0"/>
                <a:cs typeface="Times New Roman" panose="02020603050405020304" pitchFamily="18" charset="0"/>
              </a:rPr>
              <a:t>After validation, bank A communicates with the </a:t>
            </a:r>
            <a:r>
              <a:rPr lang="en-US" b="1" dirty="0">
                <a:latin typeface="Times New Roman" panose="02020603050405020304" pitchFamily="18" charset="0"/>
                <a:cs typeface="Times New Roman" panose="02020603050405020304" pitchFamily="18" charset="0"/>
              </a:rPr>
              <a:t>National Payments Corporation of India (NPCI)</a:t>
            </a:r>
            <a:r>
              <a:rPr lang="en-US" dirty="0">
                <a:latin typeface="Times New Roman" panose="02020603050405020304" pitchFamily="18" charset="0"/>
                <a:cs typeface="Times New Roman" panose="02020603050405020304" pitchFamily="18" charset="0"/>
              </a:rPr>
              <a:t>, which acts as the central switch for UPI transactions.</a:t>
            </a:r>
          </a:p>
          <a:p>
            <a:r>
              <a:rPr lang="en-US" dirty="0">
                <a:latin typeface="Times New Roman" panose="02020603050405020304" pitchFamily="18" charset="0"/>
                <a:cs typeface="Times New Roman" panose="02020603050405020304" pitchFamily="18" charset="0"/>
              </a:rPr>
              <a:t>NPCI routes the payment request to the </a:t>
            </a:r>
            <a:r>
              <a:rPr lang="en-US" b="1" dirty="0">
                <a:latin typeface="Times New Roman" panose="02020603050405020304" pitchFamily="18" charset="0"/>
                <a:cs typeface="Times New Roman" panose="02020603050405020304" pitchFamily="18" charset="0"/>
              </a:rPr>
              <a:t>recipient's bank (bank B)</a:t>
            </a:r>
            <a:r>
              <a:rPr lang="en-US"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5. Recipient’s Bank Verification</a:t>
            </a:r>
          </a:p>
          <a:p>
            <a:r>
              <a:rPr lang="en-US" dirty="0">
                <a:latin typeface="Times New Roman" panose="02020603050405020304" pitchFamily="18" charset="0"/>
                <a:cs typeface="Times New Roman" panose="02020603050405020304" pitchFamily="18" charset="0"/>
              </a:rPr>
              <a:t>Bank B receives the payment request and checks whether the recipient’s UPI ID is valid and if the recipient’s bank account is active.</a:t>
            </a:r>
          </a:p>
          <a:p>
            <a:r>
              <a:rPr lang="en-US" dirty="0">
                <a:latin typeface="Times New Roman" panose="02020603050405020304" pitchFamily="18" charset="0"/>
                <a:cs typeface="Times New Roman" panose="02020603050405020304" pitchFamily="18" charset="0"/>
              </a:rPr>
              <a:t>If everything is correct, bank B proceeds to credit the recipient's account with the specified amount.</a:t>
            </a:r>
          </a:p>
          <a:p>
            <a:pPr marL="0" indent="0">
              <a:buNone/>
            </a:pPr>
            <a:r>
              <a:rPr lang="en-US" b="1" dirty="0">
                <a:latin typeface="Times New Roman" panose="02020603050405020304" pitchFamily="18" charset="0"/>
                <a:cs typeface="Times New Roman" panose="02020603050405020304" pitchFamily="18" charset="0"/>
              </a:rPr>
              <a:t>6. Completion of Transaction</a:t>
            </a:r>
          </a:p>
          <a:p>
            <a:r>
              <a:rPr lang="en-US" dirty="0">
                <a:latin typeface="Times New Roman" panose="02020603050405020304" pitchFamily="18" charset="0"/>
                <a:cs typeface="Times New Roman" panose="02020603050405020304" pitchFamily="18" charset="0"/>
              </a:rPr>
              <a:t>Both the payer and recipient receive real-time notifications (usually via SMS or app) confirming the successful transaction.</a:t>
            </a:r>
          </a:p>
          <a:p>
            <a:r>
              <a:rPr lang="en-US" dirty="0">
                <a:latin typeface="Times New Roman" panose="02020603050405020304" pitchFamily="18" charset="0"/>
                <a:cs typeface="Times New Roman" panose="02020603050405020304" pitchFamily="18" charset="0"/>
              </a:rPr>
              <a:t>The money is debited from the payer's bank account and credited to the recipient’s bank account in near real-time (usually within seconds).</a:t>
            </a: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9133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6843" y="1193076"/>
            <a:ext cx="8596668" cy="3213461"/>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Advantages of Real-Time Transactions:</a:t>
            </a:r>
          </a:p>
          <a:p>
            <a:r>
              <a:rPr lang="en-US" sz="2400" b="1" dirty="0">
                <a:latin typeface="Times New Roman" panose="02020603050405020304" pitchFamily="18" charset="0"/>
                <a:cs typeface="Times New Roman" panose="02020603050405020304" pitchFamily="18" charset="0"/>
              </a:rPr>
              <a:t>Speed</a:t>
            </a:r>
            <a:r>
              <a:rPr lang="en-US" sz="2400" dirty="0">
                <a:latin typeface="Times New Roman" panose="02020603050405020304" pitchFamily="18" charset="0"/>
                <a:cs typeface="Times New Roman" panose="02020603050405020304" pitchFamily="18" charset="0"/>
              </a:rPr>
              <a:t>: Money is transferred instantly, which is perfect for urgent or emergency payments.</a:t>
            </a:r>
          </a:p>
          <a:p>
            <a:r>
              <a:rPr lang="en-US" sz="2400" b="1" dirty="0">
                <a:latin typeface="Times New Roman" panose="02020603050405020304" pitchFamily="18" charset="0"/>
                <a:cs typeface="Times New Roman" panose="02020603050405020304" pitchFamily="18" charset="0"/>
              </a:rPr>
              <a:t>Convenience</a:t>
            </a:r>
            <a:r>
              <a:rPr lang="en-US" sz="2400" dirty="0">
                <a:latin typeface="Times New Roman" panose="02020603050405020304" pitchFamily="18" charset="0"/>
                <a:cs typeface="Times New Roman" panose="02020603050405020304" pitchFamily="18" charset="0"/>
              </a:rPr>
              <a:t>: Transactions can be done from a smartphone at any time, eliminating the need to visit a physical bank.</a:t>
            </a:r>
          </a:p>
          <a:p>
            <a:r>
              <a:rPr lang="en-US" sz="2400" b="1" dirty="0">
                <a:latin typeface="Times New Roman" panose="02020603050405020304" pitchFamily="18" charset="0"/>
                <a:cs typeface="Times New Roman" panose="02020603050405020304" pitchFamily="18" charset="0"/>
              </a:rPr>
              <a:t>Security</a:t>
            </a:r>
            <a:r>
              <a:rPr lang="en-US" sz="2400" dirty="0">
                <a:latin typeface="Times New Roman" panose="02020603050405020304" pitchFamily="18" charset="0"/>
                <a:cs typeface="Times New Roman" panose="02020603050405020304" pitchFamily="18" charset="0"/>
              </a:rPr>
              <a:t>: UPI uses advanced encryption and two-factor authentication for secure transactions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437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3248"/>
            <a:ext cx="8596668" cy="725714"/>
          </a:xfrm>
        </p:spPr>
        <p:txBody>
          <a:bodyPr>
            <a:normAutofit/>
          </a:bodyPr>
          <a:lstStyle/>
          <a:p>
            <a:r>
              <a:rPr lang="en-US" sz="4000" dirty="0" smtClean="0">
                <a:latin typeface="Algerian" panose="04020705040A02060702" pitchFamily="82" charset="0"/>
              </a:rPr>
              <a:t>Features of </a:t>
            </a:r>
            <a:r>
              <a:rPr lang="en-US" sz="4000" dirty="0" err="1" smtClean="0">
                <a:latin typeface="Algerian" panose="04020705040A02060702" pitchFamily="82" charset="0"/>
              </a:rPr>
              <a:t>upi</a:t>
            </a:r>
            <a:r>
              <a:rPr lang="en-US" sz="4000" dirty="0" smtClean="0">
                <a:latin typeface="Algerian" panose="04020705040A02060702" pitchFamily="82" charset="0"/>
              </a:rPr>
              <a:t> </a:t>
            </a:r>
            <a:endParaRPr lang="en-US" sz="4000" dirty="0">
              <a:latin typeface="Algerian" panose="04020705040A02060702" pitchFamily="82" charset="0"/>
            </a:endParaRPr>
          </a:p>
        </p:txBody>
      </p:sp>
      <p:sp>
        <p:nvSpPr>
          <p:cNvPr id="3" name="Content Placeholder 2"/>
          <p:cNvSpPr>
            <a:spLocks noGrp="1"/>
          </p:cNvSpPr>
          <p:nvPr>
            <p:ph idx="1"/>
          </p:nvPr>
        </p:nvSpPr>
        <p:spPr>
          <a:xfrm>
            <a:off x="677334" y="1621917"/>
            <a:ext cx="8596668" cy="4205677"/>
          </a:xfrm>
        </p:spPr>
        <p:txBody>
          <a:bodyPr>
            <a:normAutofit/>
          </a:bodyPr>
          <a:lstStyle/>
          <a:p>
            <a:pPr marL="0" indent="0">
              <a:buNone/>
            </a:pPr>
            <a:r>
              <a:rPr lang="en-US" sz="2000" dirty="0" smtClean="0">
                <a:latin typeface="Times New Roman" panose="02020603050405020304" pitchFamily="18" charset="0"/>
                <a:cs typeface="Times New Roman" panose="02020603050405020304" pitchFamily="18" charset="0"/>
              </a:rPr>
              <a:t>UPI's </a:t>
            </a:r>
            <a:r>
              <a:rPr lang="en-US" sz="2000" b="1" dirty="0">
                <a:latin typeface="Times New Roman" panose="02020603050405020304" pitchFamily="18" charset="0"/>
                <a:cs typeface="Times New Roman" panose="02020603050405020304" pitchFamily="18" charset="0"/>
              </a:rPr>
              <a:t>24/7 availability</a:t>
            </a:r>
            <a:r>
              <a:rPr lang="en-US" sz="2000" dirty="0">
                <a:latin typeface="Times New Roman" panose="02020603050405020304" pitchFamily="18" charset="0"/>
                <a:cs typeface="Times New Roman" panose="02020603050405020304" pitchFamily="18" charset="0"/>
              </a:rPr>
              <a:t> means that you can make or receive transactions </a:t>
            </a:r>
            <a:r>
              <a:rPr lang="en-US" sz="2000" b="1" dirty="0">
                <a:latin typeface="Times New Roman" panose="02020603050405020304" pitchFamily="18" charset="0"/>
                <a:cs typeface="Times New Roman" panose="02020603050405020304" pitchFamily="18" charset="0"/>
              </a:rPr>
              <a:t>anytime, anywhere</a:t>
            </a:r>
            <a:r>
              <a:rPr lang="en-US" sz="2000" dirty="0">
                <a:latin typeface="Times New Roman" panose="02020603050405020304" pitchFamily="18" charset="0"/>
                <a:cs typeface="Times New Roman" panose="02020603050405020304" pitchFamily="18" charset="0"/>
              </a:rPr>
              <a:t>, without being restricted by bank working hours or holidays. Here's how it works:</a:t>
            </a:r>
          </a:p>
          <a:p>
            <a:r>
              <a:rPr lang="en-US" sz="2000" b="1" dirty="0">
                <a:latin typeface="Times New Roman" panose="02020603050405020304" pitchFamily="18" charset="0"/>
                <a:cs typeface="Times New Roman" panose="02020603050405020304" pitchFamily="18" charset="0"/>
              </a:rPr>
              <a:t>Anytime</a:t>
            </a:r>
            <a:r>
              <a:rPr lang="en-US" sz="2000" dirty="0">
                <a:latin typeface="Times New Roman" panose="02020603050405020304" pitchFamily="18" charset="0"/>
                <a:cs typeface="Times New Roman" panose="02020603050405020304" pitchFamily="18" charset="0"/>
              </a:rPr>
              <a:t>: UPI transactions can be initiated at any hour of the day or night, even on weekends and holidays.</a:t>
            </a:r>
          </a:p>
          <a:p>
            <a:r>
              <a:rPr lang="en-US" sz="2000" b="1" dirty="0">
                <a:latin typeface="Times New Roman" panose="02020603050405020304" pitchFamily="18" charset="0"/>
                <a:cs typeface="Times New Roman" panose="02020603050405020304" pitchFamily="18" charset="0"/>
              </a:rPr>
              <a:t>Anywhere</a:t>
            </a:r>
            <a:r>
              <a:rPr lang="en-US" sz="2000" dirty="0">
                <a:latin typeface="Times New Roman" panose="02020603050405020304" pitchFamily="18" charset="0"/>
                <a:cs typeface="Times New Roman" panose="02020603050405020304" pitchFamily="18" charset="0"/>
              </a:rPr>
              <a:t>: You can perform UPI transactions as long as you have an internet connection, whether you're at home, traveling, or anywhere else.</a:t>
            </a:r>
          </a:p>
          <a:p>
            <a:pPr marL="0" indent="0">
              <a:buNone/>
            </a:pP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system is designed to be available round-the-clock, enabling </a:t>
            </a:r>
            <a:r>
              <a:rPr lang="en-US" sz="2000" dirty="0" smtClean="0">
                <a:latin typeface="Times New Roman" panose="02020603050405020304" pitchFamily="18" charset="0"/>
                <a:cs typeface="Times New Roman" panose="02020603050405020304" pitchFamily="18" charset="0"/>
              </a:rPr>
              <a:t>instant, seamless </a:t>
            </a:r>
            <a:r>
              <a:rPr lang="en-US" sz="2000" dirty="0">
                <a:latin typeface="Times New Roman" panose="02020603050405020304" pitchFamily="18" charset="0"/>
                <a:cs typeface="Times New Roman" panose="02020603050405020304" pitchFamily="18" charset="0"/>
              </a:rPr>
              <a:t>digital payments at all times.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70565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82136"/>
            <a:ext cx="8596668" cy="6264323"/>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I</a:t>
            </a:r>
            <a:r>
              <a:rPr lang="en-US" sz="2000" b="1" dirty="0" smtClean="0">
                <a:latin typeface="Times New Roman" panose="02020603050405020304" pitchFamily="18" charset="0"/>
                <a:cs typeface="Times New Roman" panose="02020603050405020304" pitchFamily="18" charset="0"/>
              </a:rPr>
              <a:t>nstant </a:t>
            </a:r>
            <a:r>
              <a:rPr lang="en-US" sz="2000" b="1" dirty="0">
                <a:latin typeface="Times New Roman" panose="02020603050405020304" pitchFamily="18" charset="0"/>
                <a:cs typeface="Times New Roman" panose="02020603050405020304" pitchFamily="18" charset="0"/>
              </a:rPr>
              <a:t>Fund Transfer Interoperability</a:t>
            </a:r>
            <a:r>
              <a:rPr lang="en-US" sz="2000" dirty="0">
                <a:latin typeface="Times New Roman" panose="02020603050405020304" pitchFamily="18" charset="0"/>
                <a:cs typeface="Times New Roman" panose="02020603050405020304" pitchFamily="18" charset="0"/>
              </a:rPr>
              <a:t> refers to the ability to transfer funds instantly between different banks, payment platforms, or financial systems, regardless of which service or provider you use. In the context of </a:t>
            </a:r>
            <a:r>
              <a:rPr lang="en-US" sz="2000" b="1" dirty="0">
                <a:latin typeface="Times New Roman" panose="02020603050405020304" pitchFamily="18" charset="0"/>
                <a:cs typeface="Times New Roman" panose="02020603050405020304" pitchFamily="18" charset="0"/>
              </a:rPr>
              <a:t>UPI (Unified Payments Interface)</a:t>
            </a:r>
            <a:r>
              <a:rPr lang="en-US" sz="2000" dirty="0">
                <a:latin typeface="Times New Roman" panose="02020603050405020304" pitchFamily="18" charset="0"/>
                <a:cs typeface="Times New Roman" panose="02020603050405020304" pitchFamily="18" charset="0"/>
              </a:rPr>
              <a:t>, it means that you can send and receive money between different UPI-enabled banks and apps in real-time, without compatibility issues</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Key Features:</a:t>
            </a:r>
          </a:p>
          <a:p>
            <a:r>
              <a:rPr lang="en-US" sz="2000" b="1" dirty="0">
                <a:latin typeface="Times New Roman" panose="02020603050405020304" pitchFamily="18" charset="0"/>
                <a:cs typeface="Times New Roman" panose="02020603050405020304" pitchFamily="18" charset="0"/>
              </a:rPr>
              <a:t>Cross-Bank Instant Transfers</a:t>
            </a:r>
            <a:r>
              <a:rPr lang="en-US" sz="2000" dirty="0">
                <a:latin typeface="Times New Roman" panose="02020603050405020304" pitchFamily="18" charset="0"/>
                <a:cs typeface="Times New Roman" panose="02020603050405020304" pitchFamily="18" charset="0"/>
              </a:rPr>
              <a:t>: You can instantly transfer money from one bank to another, even if the payer and the recipient use different banks.</a:t>
            </a:r>
          </a:p>
          <a:p>
            <a:pPr lvl="1"/>
            <a:r>
              <a:rPr lang="en-US" sz="1800" dirty="0">
                <a:latin typeface="Times New Roman" panose="02020603050405020304" pitchFamily="18" charset="0"/>
                <a:cs typeface="Times New Roman" panose="02020603050405020304" pitchFamily="18" charset="0"/>
              </a:rPr>
              <a:t>Example: Sending money from </a:t>
            </a:r>
            <a:r>
              <a:rPr lang="en-US" sz="1800" b="1" dirty="0">
                <a:latin typeface="Times New Roman" panose="02020603050405020304" pitchFamily="18" charset="0"/>
                <a:cs typeface="Times New Roman" panose="02020603050405020304" pitchFamily="18" charset="0"/>
              </a:rPr>
              <a:t>HDFC Bank</a:t>
            </a:r>
            <a:r>
              <a:rPr lang="en-US" sz="1800" dirty="0">
                <a:latin typeface="Times New Roman" panose="02020603050405020304" pitchFamily="18" charset="0"/>
                <a:cs typeface="Times New Roman" panose="02020603050405020304" pitchFamily="18" charset="0"/>
              </a:rPr>
              <a:t> to </a:t>
            </a:r>
            <a:r>
              <a:rPr lang="en-US" sz="1800" b="1" dirty="0">
                <a:latin typeface="Times New Roman" panose="02020603050405020304" pitchFamily="18" charset="0"/>
                <a:cs typeface="Times New Roman" panose="02020603050405020304" pitchFamily="18" charset="0"/>
              </a:rPr>
              <a:t>SBI</a:t>
            </a:r>
            <a:r>
              <a:rPr lang="en-US" sz="1800" dirty="0">
                <a:latin typeface="Times New Roman" panose="02020603050405020304" pitchFamily="18" charset="0"/>
                <a:cs typeface="Times New Roman" panose="02020603050405020304" pitchFamily="18" charset="0"/>
              </a:rPr>
              <a:t> instantly.</a:t>
            </a:r>
          </a:p>
          <a:p>
            <a:r>
              <a:rPr lang="en-US" sz="2000" b="1" dirty="0">
                <a:latin typeface="Times New Roman" panose="02020603050405020304" pitchFamily="18" charset="0"/>
                <a:cs typeface="Times New Roman" panose="02020603050405020304" pitchFamily="18" charset="0"/>
              </a:rPr>
              <a:t>Different Payment Apps</a:t>
            </a:r>
            <a:r>
              <a:rPr lang="en-US" sz="2000" dirty="0">
                <a:latin typeface="Times New Roman" panose="02020603050405020304" pitchFamily="18" charset="0"/>
                <a:cs typeface="Times New Roman" panose="02020603050405020304" pitchFamily="18" charset="0"/>
              </a:rPr>
              <a:t>: You can use any UPI-enabled payment app (like Google Pay, </a:t>
            </a:r>
            <a:r>
              <a:rPr lang="en-US" sz="2000" dirty="0" err="1">
                <a:latin typeface="Times New Roman" panose="02020603050405020304" pitchFamily="18" charset="0"/>
                <a:cs typeface="Times New Roman" panose="02020603050405020304" pitchFamily="18" charset="0"/>
              </a:rPr>
              <a:t>PhonePe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Paytm</a:t>
            </a:r>
            <a:r>
              <a:rPr lang="en-US" sz="2000" dirty="0">
                <a:latin typeface="Times New Roman" panose="02020603050405020304" pitchFamily="18" charset="0"/>
                <a:cs typeface="Times New Roman" panose="02020603050405020304" pitchFamily="18" charset="0"/>
              </a:rPr>
              <a:t>, or a bank app) to send money to someone using a different app.</a:t>
            </a:r>
          </a:p>
          <a:p>
            <a:pPr lvl="1"/>
            <a:r>
              <a:rPr lang="en-US" sz="1800" dirty="0">
                <a:latin typeface="Times New Roman" panose="02020603050405020304" pitchFamily="18" charset="0"/>
                <a:cs typeface="Times New Roman" panose="02020603050405020304" pitchFamily="18" charset="0"/>
              </a:rPr>
              <a:t>Example: Sending money from </a:t>
            </a:r>
            <a:r>
              <a:rPr lang="en-US" sz="1800" b="1" dirty="0" err="1">
                <a:latin typeface="Times New Roman" panose="02020603050405020304" pitchFamily="18" charset="0"/>
                <a:cs typeface="Times New Roman" panose="02020603050405020304" pitchFamily="18" charset="0"/>
              </a:rPr>
              <a:t>PhonePe</a:t>
            </a:r>
            <a:r>
              <a:rPr lang="en-US" sz="1800" dirty="0">
                <a:latin typeface="Times New Roman" panose="02020603050405020304" pitchFamily="18" charset="0"/>
                <a:cs typeface="Times New Roman" panose="02020603050405020304" pitchFamily="18" charset="0"/>
              </a:rPr>
              <a:t> to a recipient using </a:t>
            </a:r>
            <a:r>
              <a:rPr lang="en-US" sz="1800" b="1" dirty="0">
                <a:latin typeface="Times New Roman" panose="02020603050405020304" pitchFamily="18" charset="0"/>
                <a:cs typeface="Times New Roman" panose="02020603050405020304" pitchFamily="18" charset="0"/>
              </a:rPr>
              <a:t>Google Pay</a:t>
            </a:r>
            <a:r>
              <a:rPr lang="en-US" sz="1800"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Seamless Transactions</a:t>
            </a:r>
            <a:r>
              <a:rPr lang="en-US" sz="2000" dirty="0">
                <a:latin typeface="Times New Roman" panose="02020603050405020304" pitchFamily="18" charset="0"/>
                <a:cs typeface="Times New Roman" panose="02020603050405020304" pitchFamily="18" charset="0"/>
              </a:rPr>
              <a:t>: The transfer is </a:t>
            </a:r>
            <a:r>
              <a:rPr lang="en-US" sz="2000" b="1" dirty="0">
                <a:latin typeface="Times New Roman" panose="02020603050405020304" pitchFamily="18" charset="0"/>
                <a:cs typeface="Times New Roman" panose="02020603050405020304" pitchFamily="18" charset="0"/>
              </a:rPr>
              <a:t>instant</a:t>
            </a:r>
            <a:r>
              <a:rPr lang="en-US" sz="2000" dirty="0">
                <a:latin typeface="Times New Roman" panose="02020603050405020304" pitchFamily="18" charset="0"/>
                <a:cs typeface="Times New Roman" panose="02020603050405020304" pitchFamily="18" charset="0"/>
              </a:rPr>
              <a:t>, and the recipient's bank account is credited immediately, regardless of the banks involved or apps used.</a:t>
            </a:r>
          </a:p>
        </p:txBody>
      </p:sp>
    </p:spTree>
    <p:extLst>
      <p:ext uri="{BB962C8B-B14F-4D97-AF65-F5344CB8AC3E}">
        <p14:creationId xmlns:p14="http://schemas.microsoft.com/office/powerpoint/2010/main" val="1707839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6119"/>
          </a:xfrm>
        </p:spPr>
        <p:txBody>
          <a:bodyPr/>
          <a:lstStyle/>
          <a:p>
            <a:r>
              <a:rPr lang="en-US" dirty="0" smtClean="0">
                <a:latin typeface="Algerian" panose="04020705040A02060702" pitchFamily="82" charset="0"/>
              </a:rPr>
              <a:t>MULITIPLE BANK ACCOUNTS IN ONE APP</a:t>
            </a:r>
            <a:endParaRPr lang="en-US" dirty="0">
              <a:latin typeface="Algerian" panose="04020705040A02060702" pitchFamily="82" charset="0"/>
            </a:endParaRPr>
          </a:p>
        </p:txBody>
      </p:sp>
      <p:sp>
        <p:nvSpPr>
          <p:cNvPr id="3" name="Content Placeholder 2"/>
          <p:cNvSpPr>
            <a:spLocks noGrp="1"/>
          </p:cNvSpPr>
          <p:nvPr>
            <p:ph idx="1"/>
          </p:nvPr>
        </p:nvSpPr>
        <p:spPr>
          <a:xfrm>
            <a:off x="677334" y="1296537"/>
            <a:ext cx="8596668" cy="5145206"/>
          </a:xfrm>
        </p:spPr>
        <p:txBody>
          <a:bodyPr>
            <a:normAutofit fontScale="92500" lnSpcReduction="10000"/>
          </a:bodyPr>
          <a:lstStyle/>
          <a:p>
            <a:pPr marL="0" indent="0">
              <a:buNone/>
            </a:pPr>
            <a:r>
              <a:rPr lang="en-US" dirty="0"/>
              <a:t>Having </a:t>
            </a:r>
            <a:r>
              <a:rPr lang="en-US" b="1" dirty="0"/>
              <a:t>multiple bank accounts</a:t>
            </a:r>
            <a:r>
              <a:rPr lang="en-US" dirty="0"/>
              <a:t> in </a:t>
            </a:r>
            <a:r>
              <a:rPr lang="en-US" b="1" dirty="0"/>
              <a:t>one UPI-enabled app</a:t>
            </a:r>
            <a:r>
              <a:rPr lang="en-US" dirty="0"/>
              <a:t> is a feature offered by many payment platforms (like </a:t>
            </a:r>
            <a:r>
              <a:rPr lang="en-US" b="1" dirty="0"/>
              <a:t>Google Pay</a:t>
            </a:r>
            <a:r>
              <a:rPr lang="en-US" dirty="0"/>
              <a:t>, </a:t>
            </a:r>
            <a:r>
              <a:rPr lang="en-US" b="1" dirty="0" err="1"/>
              <a:t>PhonePe</a:t>
            </a:r>
            <a:r>
              <a:rPr lang="en-US" dirty="0"/>
              <a:t>, </a:t>
            </a:r>
            <a:r>
              <a:rPr lang="en-US" b="1" dirty="0" err="1"/>
              <a:t>Paytm</a:t>
            </a:r>
            <a:r>
              <a:rPr lang="en-US" dirty="0"/>
              <a:t>, etc.). It allows users to link multiple bank accounts to a single app and easily switch between them for making payments, receiving money, and managing their finances.</a:t>
            </a:r>
          </a:p>
          <a:p>
            <a:pPr marL="0" indent="0">
              <a:buNone/>
            </a:pPr>
            <a:r>
              <a:rPr lang="en-US" b="1" dirty="0"/>
              <a:t>How It Works:</a:t>
            </a:r>
          </a:p>
          <a:p>
            <a:r>
              <a:rPr lang="en-US" b="1" dirty="0"/>
              <a:t>Link Multiple Accounts</a:t>
            </a:r>
            <a:r>
              <a:rPr lang="en-US" dirty="0"/>
              <a:t>: You can link more than one bank account to the same UPI app by selecting the "Add Bank Account" option in the app settings. Most apps allow you to add accounts from different banks (e.g., HDFC, ICICI, SBI).</a:t>
            </a:r>
          </a:p>
          <a:p>
            <a:r>
              <a:rPr lang="en-US" b="1" dirty="0"/>
              <a:t>Set Primary Account</a:t>
            </a:r>
            <a:r>
              <a:rPr lang="en-US" dirty="0"/>
              <a:t>: You can choose one account as your </a:t>
            </a:r>
            <a:r>
              <a:rPr lang="en-US" b="1" dirty="0"/>
              <a:t>primary account</a:t>
            </a:r>
            <a:r>
              <a:rPr lang="en-US" dirty="0"/>
              <a:t> for transactions. However, you can easily switch to any other linked account when making a payment or transfer.</a:t>
            </a:r>
          </a:p>
          <a:p>
            <a:r>
              <a:rPr lang="en-US" b="1" dirty="0"/>
              <a:t>Select Bank for Transactions</a:t>
            </a:r>
            <a:r>
              <a:rPr lang="en-US" dirty="0"/>
              <a:t>: When initiating a transaction, you can choose which linked bank account you want to use for the payment. This is especially useful when you have accounts in different banks or need to manage funds from multiple sources.</a:t>
            </a:r>
          </a:p>
          <a:p>
            <a:r>
              <a:rPr lang="en-US" b="1" dirty="0"/>
              <a:t>Multiple UPI IDs</a:t>
            </a:r>
            <a:r>
              <a:rPr lang="en-US" dirty="0"/>
              <a:t>: Each bank account is linked to its own unique </a:t>
            </a:r>
            <a:r>
              <a:rPr lang="en-US" b="1" dirty="0"/>
              <a:t>UPI ID</a:t>
            </a:r>
            <a:r>
              <a:rPr lang="en-US" dirty="0"/>
              <a:t>, but all can be managed under one app. You can switch UPI IDs for sending or receiving payments.</a:t>
            </a:r>
          </a:p>
          <a:p>
            <a:endParaRPr lang="en-US" dirty="0"/>
          </a:p>
        </p:txBody>
      </p:sp>
    </p:spTree>
    <p:extLst>
      <p:ext uri="{BB962C8B-B14F-4D97-AF65-F5344CB8AC3E}">
        <p14:creationId xmlns:p14="http://schemas.microsoft.com/office/powerpoint/2010/main" val="27270557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3686" y="928049"/>
            <a:ext cx="8596668" cy="5213444"/>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Benefits:</a:t>
            </a:r>
          </a:p>
          <a:p>
            <a:r>
              <a:rPr lang="en-US" sz="2000" b="1" dirty="0">
                <a:latin typeface="Times New Roman" panose="02020603050405020304" pitchFamily="18" charset="0"/>
                <a:cs typeface="Times New Roman" panose="02020603050405020304" pitchFamily="18" charset="0"/>
              </a:rPr>
              <a:t>Convenience</a:t>
            </a:r>
            <a:r>
              <a:rPr lang="en-US" sz="2000" dirty="0">
                <a:latin typeface="Times New Roman" panose="02020603050405020304" pitchFamily="18" charset="0"/>
                <a:cs typeface="Times New Roman" panose="02020603050405020304" pitchFamily="18" charset="0"/>
              </a:rPr>
              <a:t>: You don’t need to switch between different apps or banks. All your accounts are in one place.</a:t>
            </a:r>
          </a:p>
          <a:p>
            <a:r>
              <a:rPr lang="en-US" sz="2000" b="1" dirty="0">
                <a:latin typeface="Times New Roman" panose="02020603050405020304" pitchFamily="18" charset="0"/>
                <a:cs typeface="Times New Roman" panose="02020603050405020304" pitchFamily="18" charset="0"/>
              </a:rPr>
              <a:t>Flexibility</a:t>
            </a:r>
            <a:r>
              <a:rPr lang="en-US" sz="2000" dirty="0">
                <a:latin typeface="Times New Roman" panose="02020603050405020304" pitchFamily="18" charset="0"/>
                <a:cs typeface="Times New Roman" panose="02020603050405020304" pitchFamily="18" charset="0"/>
              </a:rPr>
              <a:t>: Choose which bank account to use based on balance, offers, or ease of use.</a:t>
            </a:r>
          </a:p>
          <a:p>
            <a:r>
              <a:rPr lang="en-US" sz="2000" b="1" dirty="0">
                <a:latin typeface="Times New Roman" panose="02020603050405020304" pitchFamily="18" charset="0"/>
                <a:cs typeface="Times New Roman" panose="02020603050405020304" pitchFamily="18" charset="0"/>
              </a:rPr>
              <a:t>Better Fund Management</a:t>
            </a:r>
            <a:r>
              <a:rPr lang="en-US" sz="2000" dirty="0">
                <a:latin typeface="Times New Roman" panose="02020603050405020304" pitchFamily="18" charset="0"/>
                <a:cs typeface="Times New Roman" panose="02020603050405020304" pitchFamily="18" charset="0"/>
              </a:rPr>
              <a:t>: You can manage multiple accounts for different purposes, like savings, daily expenses, or bills, from one app</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Example:</a:t>
            </a:r>
          </a:p>
          <a:p>
            <a:r>
              <a:rPr lang="en-US" sz="2000" b="1" dirty="0">
                <a:latin typeface="Times New Roman" panose="02020603050405020304" pitchFamily="18" charset="0"/>
                <a:cs typeface="Times New Roman" panose="02020603050405020304" pitchFamily="18" charset="0"/>
              </a:rPr>
              <a:t>Scenario</a:t>
            </a:r>
            <a:r>
              <a:rPr lang="en-US" sz="2000" dirty="0">
                <a:latin typeface="Times New Roman" panose="02020603050405020304" pitchFamily="18" charset="0"/>
                <a:cs typeface="Times New Roman" panose="02020603050405020304" pitchFamily="18" charset="0"/>
              </a:rPr>
              <a:t>: Let’s say you have accounts in </a:t>
            </a:r>
            <a:r>
              <a:rPr lang="en-US" sz="2000" b="1" dirty="0">
                <a:latin typeface="Times New Roman" panose="02020603050405020304" pitchFamily="18" charset="0"/>
                <a:cs typeface="Times New Roman" panose="02020603050405020304" pitchFamily="18" charset="0"/>
              </a:rPr>
              <a:t>SBI</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HDFC Bank</a:t>
            </a:r>
            <a:r>
              <a:rPr lang="en-US" sz="2000"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Process</a:t>
            </a:r>
            <a:r>
              <a:rPr lang="en-US" sz="2000" dirty="0">
                <a:latin typeface="Times New Roman" panose="02020603050405020304" pitchFamily="18" charset="0"/>
                <a:cs typeface="Times New Roman" panose="02020603050405020304" pitchFamily="18" charset="0"/>
              </a:rPr>
              <a:t>: You can link both accounts to Google Pay and use either account to make a payment. For example, if you want to pay ₹500 for a bill using your </a:t>
            </a:r>
            <a:r>
              <a:rPr lang="en-US" sz="2000" b="1" dirty="0">
                <a:latin typeface="Times New Roman" panose="02020603050405020304" pitchFamily="18" charset="0"/>
                <a:cs typeface="Times New Roman" panose="02020603050405020304" pitchFamily="18" charset="0"/>
              </a:rPr>
              <a:t>HDFC Bank</a:t>
            </a:r>
            <a:r>
              <a:rPr lang="en-US" sz="2000" dirty="0">
                <a:latin typeface="Times New Roman" panose="02020603050405020304" pitchFamily="18" charset="0"/>
                <a:cs typeface="Times New Roman" panose="02020603050405020304" pitchFamily="18" charset="0"/>
              </a:rPr>
              <a:t> account, you can select that account in the app. If you want to transfer money to a friend using your </a:t>
            </a:r>
            <a:r>
              <a:rPr lang="en-US" sz="2000" b="1" dirty="0">
                <a:latin typeface="Times New Roman" panose="02020603050405020304" pitchFamily="18" charset="0"/>
                <a:cs typeface="Times New Roman" panose="02020603050405020304" pitchFamily="18" charset="0"/>
              </a:rPr>
              <a:t>SBI</a:t>
            </a:r>
            <a:r>
              <a:rPr lang="en-US" sz="2000" dirty="0">
                <a:latin typeface="Times New Roman" panose="02020603050405020304" pitchFamily="18" charset="0"/>
                <a:cs typeface="Times New Roman" panose="02020603050405020304" pitchFamily="18" charset="0"/>
              </a:rPr>
              <a:t> account, you can easily switch to that account.</a:t>
            </a:r>
          </a:p>
        </p:txBody>
      </p:sp>
    </p:spTree>
    <p:extLst>
      <p:ext uri="{BB962C8B-B14F-4D97-AF65-F5344CB8AC3E}">
        <p14:creationId xmlns:p14="http://schemas.microsoft.com/office/powerpoint/2010/main" val="1698298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20889"/>
            <a:ext cx="8596668" cy="5712178"/>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3. Initial Launch (2016)</a:t>
            </a:r>
          </a:p>
          <a:p>
            <a:r>
              <a:rPr lang="en-US" sz="2000" dirty="0">
                <a:latin typeface="Times New Roman" panose="02020603050405020304" pitchFamily="18" charset="0"/>
                <a:cs typeface="Times New Roman" panose="02020603050405020304" pitchFamily="18" charset="0"/>
              </a:rPr>
              <a:t>The first version of UPI was launched with support from around 21 banks. It allowed for simple and instant bank-to-bank transactions, including </a:t>
            </a:r>
            <a:r>
              <a:rPr lang="en-US" sz="2000" b="1" dirty="0">
                <a:latin typeface="Times New Roman" panose="02020603050405020304" pitchFamily="18" charset="0"/>
                <a:cs typeface="Times New Roman" panose="02020603050405020304" pitchFamily="18" charset="0"/>
              </a:rPr>
              <a:t>P2P</a:t>
            </a:r>
            <a:r>
              <a:rPr lang="en-US" sz="2000" dirty="0">
                <a:latin typeface="Times New Roman" panose="02020603050405020304" pitchFamily="18" charset="0"/>
                <a:cs typeface="Times New Roman" panose="02020603050405020304" pitchFamily="18" charset="0"/>
              </a:rPr>
              <a:t> (peer-to-peer) and </a:t>
            </a:r>
            <a:r>
              <a:rPr lang="en-US" sz="2000" b="1" dirty="0">
                <a:latin typeface="Times New Roman" panose="02020603050405020304" pitchFamily="18" charset="0"/>
                <a:cs typeface="Times New Roman" panose="02020603050405020304" pitchFamily="18" charset="0"/>
              </a:rPr>
              <a:t>P2M</a:t>
            </a:r>
            <a:r>
              <a:rPr lang="en-US" sz="2000" dirty="0">
                <a:latin typeface="Times New Roman" panose="02020603050405020304" pitchFamily="18" charset="0"/>
                <a:cs typeface="Times New Roman" panose="02020603050405020304" pitchFamily="18" charset="0"/>
              </a:rPr>
              <a:t> (peer-to-merchant) payments.</a:t>
            </a:r>
          </a:p>
          <a:p>
            <a:r>
              <a:rPr lang="en-US" sz="2000" dirty="0">
                <a:latin typeface="Times New Roman" panose="02020603050405020304" pitchFamily="18" charset="0"/>
                <a:cs typeface="Times New Roman" panose="02020603050405020304" pitchFamily="18" charset="0"/>
              </a:rPr>
              <a:t>Initially, UPI's adoption was limited, as the platform was new, and many users were not familiar with its functionality.</a:t>
            </a:r>
          </a:p>
          <a:p>
            <a:pPr marL="0" indent="0">
              <a:buNone/>
            </a:pPr>
            <a:r>
              <a:rPr lang="en-US" sz="2000" b="1" dirty="0">
                <a:latin typeface="Times New Roman" panose="02020603050405020304" pitchFamily="18" charset="0"/>
                <a:cs typeface="Times New Roman" panose="02020603050405020304" pitchFamily="18" charset="0"/>
              </a:rPr>
              <a:t>4. UPI 2.0 (2018)</a:t>
            </a:r>
          </a:p>
          <a:p>
            <a:r>
              <a:rPr lang="en-US" sz="2000" dirty="0">
                <a:latin typeface="Times New Roman" panose="02020603050405020304" pitchFamily="18" charset="0"/>
                <a:cs typeface="Times New Roman" panose="02020603050405020304" pitchFamily="18" charset="0"/>
              </a:rPr>
              <a:t>On </a:t>
            </a:r>
            <a:r>
              <a:rPr lang="en-US" sz="2000" b="1" dirty="0">
                <a:latin typeface="Times New Roman" panose="02020603050405020304" pitchFamily="18" charset="0"/>
                <a:cs typeface="Times New Roman" panose="02020603050405020304" pitchFamily="18" charset="0"/>
              </a:rPr>
              <a:t>August 16, 2018</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UPI 2.0</a:t>
            </a:r>
            <a:r>
              <a:rPr lang="en-US" sz="2000" dirty="0">
                <a:latin typeface="Times New Roman" panose="02020603050405020304" pitchFamily="18" charset="0"/>
                <a:cs typeface="Times New Roman" panose="02020603050405020304" pitchFamily="18" charset="0"/>
              </a:rPr>
              <a:t> was launched with enhanced features such as: </a:t>
            </a:r>
          </a:p>
          <a:p>
            <a:pPr lvl="1"/>
            <a:r>
              <a:rPr lang="en-US" sz="1800" b="1" dirty="0">
                <a:latin typeface="Times New Roman" panose="02020603050405020304" pitchFamily="18" charset="0"/>
                <a:cs typeface="Times New Roman" panose="02020603050405020304" pitchFamily="18" charset="0"/>
              </a:rPr>
              <a:t>Overdraft Account Linking</a:t>
            </a:r>
            <a:r>
              <a:rPr lang="en-US" sz="1800" dirty="0">
                <a:latin typeface="Times New Roman" panose="02020603050405020304" pitchFamily="18" charset="0"/>
                <a:cs typeface="Times New Roman" panose="02020603050405020304" pitchFamily="18" charset="0"/>
              </a:rPr>
              <a:t>: Users could link their overdraft accounts to UPI.</a:t>
            </a:r>
          </a:p>
          <a:p>
            <a:pPr lvl="1"/>
            <a:r>
              <a:rPr lang="en-US" sz="1800" b="1" dirty="0">
                <a:latin typeface="Times New Roman" panose="02020603050405020304" pitchFamily="18" charset="0"/>
                <a:cs typeface="Times New Roman" panose="02020603050405020304" pitchFamily="18" charset="0"/>
              </a:rPr>
              <a:t>Invoice in the Request</a:t>
            </a:r>
            <a:r>
              <a:rPr lang="en-US" sz="1800" dirty="0">
                <a:latin typeface="Times New Roman" panose="02020603050405020304" pitchFamily="18" charset="0"/>
                <a:cs typeface="Times New Roman" panose="02020603050405020304" pitchFamily="18" charset="0"/>
              </a:rPr>
              <a:t>: Users could receive an invoice along with the payment request.</a:t>
            </a:r>
          </a:p>
          <a:p>
            <a:pPr lvl="1"/>
            <a:r>
              <a:rPr lang="en-US" sz="1800" b="1" dirty="0">
                <a:latin typeface="Times New Roman" panose="02020603050405020304" pitchFamily="18" charset="0"/>
                <a:cs typeface="Times New Roman" panose="02020603050405020304" pitchFamily="18" charset="0"/>
              </a:rPr>
              <a:t>Signed/Verified Transactions</a:t>
            </a:r>
            <a:r>
              <a:rPr lang="en-US" sz="1800" dirty="0">
                <a:latin typeface="Times New Roman" panose="02020603050405020304" pitchFamily="18" charset="0"/>
                <a:cs typeface="Times New Roman" panose="02020603050405020304" pitchFamily="18" charset="0"/>
              </a:rPr>
              <a:t>: This allowed for higher security in </a:t>
            </a:r>
            <a:r>
              <a:rPr lang="en-US" sz="1800" dirty="0" smtClean="0">
                <a:latin typeface="Times New Roman" panose="02020603050405020304" pitchFamily="18" charset="0"/>
                <a:cs typeface="Times New Roman" panose="02020603050405020304" pitchFamily="18" charset="0"/>
              </a:rPr>
              <a:t>transaction.</a:t>
            </a:r>
            <a:endParaRPr lang="en-US" sz="18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94021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1528"/>
          </a:xfrm>
        </p:spPr>
        <p:txBody>
          <a:bodyPr/>
          <a:lstStyle/>
          <a:p>
            <a:r>
              <a:rPr lang="en-US" b="1" dirty="0">
                <a:latin typeface="Times New Roman" panose="02020603050405020304" pitchFamily="18" charset="0"/>
                <a:cs typeface="Times New Roman" panose="02020603050405020304" pitchFamily="18" charset="0"/>
              </a:rPr>
              <a:t>Two-factor authentication (2FA)</a:t>
            </a:r>
            <a:endParaRPr lang="en-US" dirty="0"/>
          </a:p>
        </p:txBody>
      </p:sp>
      <p:sp>
        <p:nvSpPr>
          <p:cNvPr id="3" name="Content Placeholder 2"/>
          <p:cNvSpPr>
            <a:spLocks noGrp="1"/>
          </p:cNvSpPr>
          <p:nvPr>
            <p:ph idx="1"/>
          </p:nvPr>
        </p:nvSpPr>
        <p:spPr>
          <a:xfrm>
            <a:off x="677334" y="1446664"/>
            <a:ext cx="8596668" cy="4518708"/>
          </a:xfrm>
        </p:spPr>
        <p:txBody>
          <a:bodyPr/>
          <a:lstStyle/>
          <a:p>
            <a:pPr marL="0" indent="0">
              <a:buNone/>
            </a:pPr>
            <a:r>
              <a:rPr lang="en-US" sz="2000" b="1" dirty="0">
                <a:latin typeface="Times New Roman" panose="02020603050405020304" pitchFamily="18" charset="0"/>
                <a:cs typeface="Times New Roman" panose="02020603050405020304" pitchFamily="18" charset="0"/>
              </a:rPr>
              <a:t>Two-factor authentication (2FA)</a:t>
            </a:r>
            <a:r>
              <a:rPr lang="en-US" sz="2000" dirty="0">
                <a:latin typeface="Times New Roman" panose="02020603050405020304" pitchFamily="18" charset="0"/>
                <a:cs typeface="Times New Roman" panose="02020603050405020304" pitchFamily="18" charset="0"/>
              </a:rPr>
              <a:t> is an extra layer of security used to ensure that people trying to access an account or complete a transaction are who they say they are. It requires two forms of identification before granting access or completing a transaction, which makes it much harder for unauthorized users to gain access.</a:t>
            </a:r>
          </a:p>
          <a:p>
            <a:pPr marL="0" indent="0">
              <a:buNone/>
            </a:pPr>
            <a:r>
              <a:rPr lang="en-US" sz="2000" b="1" dirty="0">
                <a:latin typeface="Times New Roman" panose="02020603050405020304" pitchFamily="18" charset="0"/>
                <a:cs typeface="Times New Roman" panose="02020603050405020304" pitchFamily="18" charset="0"/>
              </a:rPr>
              <a:t>How 2FA Works in UPI:</a:t>
            </a:r>
          </a:p>
          <a:p>
            <a:r>
              <a:rPr lang="en-US" sz="2000" dirty="0">
                <a:latin typeface="Times New Roman" panose="02020603050405020304" pitchFamily="18" charset="0"/>
                <a:cs typeface="Times New Roman" panose="02020603050405020304" pitchFamily="18" charset="0"/>
              </a:rPr>
              <a:t>When making UPI transactions, </a:t>
            </a:r>
            <a:r>
              <a:rPr lang="en-US" sz="2000" b="1" dirty="0">
                <a:latin typeface="Times New Roman" panose="02020603050405020304" pitchFamily="18" charset="0"/>
                <a:cs typeface="Times New Roman" panose="02020603050405020304" pitchFamily="18" charset="0"/>
              </a:rPr>
              <a:t>two-factor authentication</a:t>
            </a:r>
            <a:r>
              <a:rPr lang="en-US" sz="2000" dirty="0">
                <a:latin typeface="Times New Roman" panose="02020603050405020304" pitchFamily="18" charset="0"/>
                <a:cs typeface="Times New Roman" panose="02020603050405020304" pitchFamily="18" charset="0"/>
              </a:rPr>
              <a:t> typically involves:</a:t>
            </a:r>
          </a:p>
          <a:p>
            <a:r>
              <a:rPr lang="en-US" sz="2000" b="1" dirty="0">
                <a:latin typeface="Times New Roman" panose="02020603050405020304" pitchFamily="18" charset="0"/>
                <a:cs typeface="Times New Roman" panose="02020603050405020304" pitchFamily="18" charset="0"/>
              </a:rPr>
              <a:t>Something you know</a:t>
            </a:r>
            <a:r>
              <a:rPr lang="en-US" sz="2000" dirty="0">
                <a:latin typeface="Times New Roman" panose="02020603050405020304" pitchFamily="18" charset="0"/>
                <a:cs typeface="Times New Roman" panose="02020603050405020304" pitchFamily="18" charset="0"/>
              </a:rPr>
              <a:t>: This is your </a:t>
            </a:r>
            <a:r>
              <a:rPr lang="en-US" sz="2000" b="1" dirty="0">
                <a:latin typeface="Times New Roman" panose="02020603050405020304" pitchFamily="18" charset="0"/>
                <a:cs typeface="Times New Roman" panose="02020603050405020304" pitchFamily="18" charset="0"/>
              </a:rPr>
              <a:t>UPI PIN</a:t>
            </a:r>
            <a:r>
              <a:rPr lang="en-US" sz="2000" dirty="0">
                <a:latin typeface="Times New Roman" panose="02020603050405020304" pitchFamily="18" charset="0"/>
                <a:cs typeface="Times New Roman" panose="02020603050405020304" pitchFamily="18" charset="0"/>
              </a:rPr>
              <a:t>, which you set up while linking your bank account to the UPI app.</a:t>
            </a:r>
          </a:p>
          <a:p>
            <a:r>
              <a:rPr lang="en-US" sz="2000" b="1" dirty="0">
                <a:latin typeface="Times New Roman" panose="02020603050405020304" pitchFamily="18" charset="0"/>
                <a:cs typeface="Times New Roman" panose="02020603050405020304" pitchFamily="18" charset="0"/>
              </a:rPr>
              <a:t>Something you have</a:t>
            </a:r>
            <a:r>
              <a:rPr lang="en-US" sz="2000" dirty="0">
                <a:latin typeface="Times New Roman" panose="02020603050405020304" pitchFamily="18" charset="0"/>
                <a:cs typeface="Times New Roman" panose="02020603050405020304" pitchFamily="18" charset="0"/>
              </a:rPr>
              <a:t>: This is your </a:t>
            </a:r>
            <a:r>
              <a:rPr lang="en-US" sz="2000" b="1" dirty="0">
                <a:latin typeface="Times New Roman" panose="02020603050405020304" pitchFamily="18" charset="0"/>
                <a:cs typeface="Times New Roman" panose="02020603050405020304" pitchFamily="18" charset="0"/>
              </a:rPr>
              <a:t>mobile phone</a:t>
            </a:r>
            <a:r>
              <a:rPr lang="en-US" sz="2000" dirty="0">
                <a:latin typeface="Times New Roman" panose="02020603050405020304" pitchFamily="18" charset="0"/>
                <a:cs typeface="Times New Roman" panose="02020603050405020304" pitchFamily="18" charset="0"/>
              </a:rPr>
              <a:t>, which is used to receive the UPI PIN prompt. The app is linked to your phone number, ensuring that only the person with the phone can authorize the transaction.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0344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27797"/>
            <a:ext cx="8596668" cy="5413565"/>
          </a:xfrm>
        </p:spPr>
        <p:txBody>
          <a:bodyPr/>
          <a:lstStyle/>
          <a:p>
            <a:pPr marL="0" indent="0">
              <a:buNone/>
            </a:pPr>
            <a:r>
              <a:rPr lang="en-US" sz="2000" b="1" dirty="0">
                <a:latin typeface="Times New Roman" panose="02020603050405020304" pitchFamily="18" charset="0"/>
                <a:cs typeface="Times New Roman" panose="02020603050405020304" pitchFamily="18" charset="0"/>
              </a:rPr>
              <a:t>Why 2FA is Important:</a:t>
            </a:r>
          </a:p>
          <a:p>
            <a:r>
              <a:rPr lang="en-US" sz="2000" b="1" dirty="0">
                <a:latin typeface="Times New Roman" panose="02020603050405020304" pitchFamily="18" charset="0"/>
                <a:cs typeface="Times New Roman" panose="02020603050405020304" pitchFamily="18" charset="0"/>
              </a:rPr>
              <a:t>Enhanced Security</a:t>
            </a:r>
            <a:r>
              <a:rPr lang="en-US" sz="2000" dirty="0">
                <a:latin typeface="Times New Roman" panose="02020603050405020304" pitchFamily="18" charset="0"/>
                <a:cs typeface="Times New Roman" panose="02020603050405020304" pitchFamily="18" charset="0"/>
              </a:rPr>
              <a:t>: Even if someone knows your bank details or has access to your phone, they can’t complete a transaction without your PIN.</a:t>
            </a:r>
          </a:p>
          <a:p>
            <a:r>
              <a:rPr lang="en-US" sz="2000" b="1" dirty="0">
                <a:latin typeface="Times New Roman" panose="02020603050405020304" pitchFamily="18" charset="0"/>
                <a:cs typeface="Times New Roman" panose="02020603050405020304" pitchFamily="18" charset="0"/>
              </a:rPr>
              <a:t>Protection Against Fraud</a:t>
            </a:r>
            <a:r>
              <a:rPr lang="en-US" sz="2000" dirty="0">
                <a:latin typeface="Times New Roman" panose="02020603050405020304" pitchFamily="18" charset="0"/>
                <a:cs typeface="Times New Roman" panose="02020603050405020304" pitchFamily="18" charset="0"/>
              </a:rPr>
              <a:t>: It reduces the risk of unauthorized access to your accounts or fraudulent transactions.</a:t>
            </a:r>
          </a:p>
          <a:p>
            <a:r>
              <a:rPr lang="en-US" sz="2000" b="1" dirty="0">
                <a:latin typeface="Times New Roman" panose="02020603050405020304" pitchFamily="18" charset="0"/>
                <a:cs typeface="Times New Roman" panose="02020603050405020304" pitchFamily="18" charset="0"/>
              </a:rPr>
              <a:t>Real-time Verification</a:t>
            </a:r>
            <a:r>
              <a:rPr lang="en-US" sz="2000" dirty="0">
                <a:latin typeface="Times New Roman" panose="02020603050405020304" pitchFamily="18" charset="0"/>
                <a:cs typeface="Times New Roman" panose="02020603050405020304" pitchFamily="18" charset="0"/>
              </a:rPr>
              <a:t>: Your phone acts as the second factor, ensuring that the person initiating the transaction is the one holding the phone.</a:t>
            </a:r>
          </a:p>
          <a:p>
            <a:endParaRPr lang="en-US" sz="2000" dirty="0" smtClean="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Types of 2FA in UPI:</a:t>
            </a:r>
          </a:p>
          <a:p>
            <a:r>
              <a:rPr lang="en-US" sz="2000" b="1" dirty="0">
                <a:latin typeface="Times New Roman" panose="02020603050405020304" pitchFamily="18" charset="0"/>
                <a:cs typeface="Times New Roman" panose="02020603050405020304" pitchFamily="18" charset="0"/>
              </a:rPr>
              <a:t>UPI PIN</a:t>
            </a:r>
            <a:r>
              <a:rPr lang="en-US" sz="2000" dirty="0">
                <a:latin typeface="Times New Roman" panose="02020603050405020304" pitchFamily="18" charset="0"/>
                <a:cs typeface="Times New Roman" panose="02020603050405020304" pitchFamily="18" charset="0"/>
              </a:rPr>
              <a:t>: This is the most common form of 2FA in UPI systems, where you need to input your PIN for every transaction.</a:t>
            </a:r>
          </a:p>
          <a:p>
            <a:r>
              <a:rPr lang="en-US" sz="2000" b="1" dirty="0">
                <a:latin typeface="Times New Roman" panose="02020603050405020304" pitchFamily="18" charset="0"/>
                <a:cs typeface="Times New Roman" panose="02020603050405020304" pitchFamily="18" charset="0"/>
              </a:rPr>
              <a:t>OTP (One-Time Password)</a:t>
            </a:r>
            <a:r>
              <a:rPr lang="en-US" sz="2000" dirty="0">
                <a:latin typeface="Times New Roman" panose="02020603050405020304" pitchFamily="18" charset="0"/>
                <a:cs typeface="Times New Roman" panose="02020603050405020304" pitchFamily="18" charset="0"/>
              </a:rPr>
              <a:t>: For some bank apps or services, an </a:t>
            </a:r>
            <a:r>
              <a:rPr lang="en-US" sz="2000" b="1" dirty="0">
                <a:latin typeface="Times New Roman" panose="02020603050405020304" pitchFamily="18" charset="0"/>
                <a:cs typeface="Times New Roman" panose="02020603050405020304" pitchFamily="18" charset="0"/>
              </a:rPr>
              <a:t>OTP</a:t>
            </a:r>
            <a:r>
              <a:rPr lang="en-US" sz="2000" dirty="0">
                <a:latin typeface="Times New Roman" panose="02020603050405020304" pitchFamily="18" charset="0"/>
                <a:cs typeface="Times New Roman" panose="02020603050405020304" pitchFamily="18" charset="0"/>
              </a:rPr>
              <a:t> may be sent to your registered mobile number, and you need to enter this code as the second factor of authentication.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4059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0229"/>
          </a:xfrm>
        </p:spPr>
        <p:txBody>
          <a:bodyPr/>
          <a:lstStyle/>
          <a:p>
            <a:r>
              <a:rPr lang="en-US" b="1" dirty="0">
                <a:latin typeface="Times New Roman" panose="02020603050405020304" pitchFamily="18" charset="0"/>
                <a:cs typeface="Times New Roman" panose="02020603050405020304" pitchFamily="18" charset="0"/>
              </a:rPr>
              <a:t>QR code-based payments</a:t>
            </a:r>
            <a:endParaRPr lang="en-US" dirty="0"/>
          </a:p>
        </p:txBody>
      </p:sp>
      <p:sp>
        <p:nvSpPr>
          <p:cNvPr id="3" name="Content Placeholder 2"/>
          <p:cNvSpPr>
            <a:spLocks noGrp="1"/>
          </p:cNvSpPr>
          <p:nvPr>
            <p:ph idx="1"/>
          </p:nvPr>
        </p:nvSpPr>
        <p:spPr>
          <a:xfrm>
            <a:off x="677334" y="1349830"/>
            <a:ext cx="8596668" cy="5152570"/>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QR code-based payments</a:t>
            </a:r>
            <a:r>
              <a:rPr lang="en-US" dirty="0">
                <a:latin typeface="Times New Roman" panose="02020603050405020304" pitchFamily="18" charset="0"/>
                <a:cs typeface="Times New Roman" panose="02020603050405020304" pitchFamily="18" charset="0"/>
              </a:rPr>
              <a:t> are a convenient and fast method of making payments using </a:t>
            </a:r>
            <a:r>
              <a:rPr lang="en-US" b="1" dirty="0">
                <a:latin typeface="Times New Roman" panose="02020603050405020304" pitchFamily="18" charset="0"/>
                <a:cs typeface="Times New Roman" panose="02020603050405020304" pitchFamily="18" charset="0"/>
              </a:rPr>
              <a:t>QR (Quick Response) codes</a:t>
            </a:r>
            <a:r>
              <a:rPr lang="en-US" dirty="0">
                <a:latin typeface="Times New Roman" panose="02020603050405020304" pitchFamily="18" charset="0"/>
                <a:cs typeface="Times New Roman" panose="02020603050405020304" pitchFamily="18" charset="0"/>
              </a:rPr>
              <a:t>. These payments allow users to transfer money by scanning a QR code with their mobile phone, simplifying the payment process without the need for physical cash or card swipes.</a:t>
            </a:r>
          </a:p>
          <a:p>
            <a:pPr marL="0" indent="0">
              <a:buNone/>
            </a:pPr>
            <a:r>
              <a:rPr lang="en-US" b="1" dirty="0" smtClean="0">
                <a:latin typeface="Times New Roman" panose="02020603050405020304" pitchFamily="18" charset="0"/>
                <a:cs typeface="Times New Roman" panose="02020603050405020304" pitchFamily="18" charset="0"/>
              </a:rPr>
              <a:t>How </a:t>
            </a:r>
            <a:r>
              <a:rPr lang="en-US" b="1" dirty="0">
                <a:latin typeface="Times New Roman" panose="02020603050405020304" pitchFamily="18" charset="0"/>
                <a:cs typeface="Times New Roman" panose="02020603050405020304" pitchFamily="18" charset="0"/>
              </a:rPr>
              <a:t>QR Code-Based Payments Work:</a:t>
            </a:r>
          </a:p>
          <a:p>
            <a:r>
              <a:rPr lang="en-US" b="1" dirty="0">
                <a:latin typeface="Times New Roman" panose="02020603050405020304" pitchFamily="18" charset="0"/>
                <a:cs typeface="Times New Roman" panose="02020603050405020304" pitchFamily="18" charset="0"/>
              </a:rPr>
              <a:t>Merchant/Recipient Creates a QR Code</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The merchant or recipient generates a </a:t>
            </a:r>
            <a:r>
              <a:rPr lang="en-US" b="1" dirty="0">
                <a:latin typeface="Times New Roman" panose="02020603050405020304" pitchFamily="18" charset="0"/>
                <a:cs typeface="Times New Roman" panose="02020603050405020304" pitchFamily="18" charset="0"/>
              </a:rPr>
              <a:t>static or dynamic QR code</a:t>
            </a:r>
            <a:r>
              <a:rPr lang="en-US" dirty="0">
                <a:latin typeface="Times New Roman" panose="02020603050405020304" pitchFamily="18" charset="0"/>
                <a:cs typeface="Times New Roman" panose="02020603050405020304" pitchFamily="18" charset="0"/>
              </a:rPr>
              <a:t> linked to their </a:t>
            </a:r>
            <a:r>
              <a:rPr lang="en-US" b="1" dirty="0">
                <a:latin typeface="Times New Roman" panose="02020603050405020304" pitchFamily="18" charset="0"/>
                <a:cs typeface="Times New Roman" panose="02020603050405020304" pitchFamily="18" charset="0"/>
              </a:rPr>
              <a:t>UPI ID</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bank account</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The code contains the necessary payment information (like the amount and UPI ID).</a:t>
            </a:r>
          </a:p>
          <a:p>
            <a:r>
              <a:rPr lang="en-US" b="1" dirty="0">
                <a:latin typeface="Times New Roman" panose="02020603050405020304" pitchFamily="18" charset="0"/>
                <a:cs typeface="Times New Roman" panose="02020603050405020304" pitchFamily="18" charset="0"/>
              </a:rPr>
              <a:t>Customer Scans the QR Code</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The customer opens their </a:t>
            </a:r>
            <a:r>
              <a:rPr lang="en-US" b="1" dirty="0">
                <a:latin typeface="Times New Roman" panose="02020603050405020304" pitchFamily="18" charset="0"/>
                <a:cs typeface="Times New Roman" panose="02020603050405020304" pitchFamily="18" charset="0"/>
              </a:rPr>
              <a:t>UPI app</a:t>
            </a:r>
            <a:r>
              <a:rPr lang="en-US" dirty="0">
                <a:latin typeface="Times New Roman" panose="02020603050405020304" pitchFamily="18" charset="0"/>
                <a:cs typeface="Times New Roman" panose="02020603050405020304" pitchFamily="18" charset="0"/>
              </a:rPr>
              <a:t> (Google Pay, </a:t>
            </a:r>
            <a:r>
              <a:rPr lang="en-US" dirty="0" err="1">
                <a:latin typeface="Times New Roman" panose="02020603050405020304" pitchFamily="18" charset="0"/>
                <a:cs typeface="Times New Roman" panose="02020603050405020304" pitchFamily="18" charset="0"/>
              </a:rPr>
              <a:t>PhonePe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Paytm</a:t>
            </a:r>
            <a:r>
              <a:rPr lang="en-US" dirty="0">
                <a:latin typeface="Times New Roman" panose="02020603050405020304" pitchFamily="18" charset="0"/>
                <a:cs typeface="Times New Roman" panose="02020603050405020304" pitchFamily="18" charset="0"/>
              </a:rPr>
              <a:t>, etc.) and selects the "Scan &amp; Pay" option.</a:t>
            </a:r>
          </a:p>
          <a:p>
            <a:pPr lvl="1"/>
            <a:r>
              <a:rPr lang="en-US" dirty="0">
                <a:latin typeface="Times New Roman" panose="02020603050405020304" pitchFamily="18" charset="0"/>
                <a:cs typeface="Times New Roman" panose="02020603050405020304" pitchFamily="18" charset="0"/>
              </a:rPr>
              <a:t>They then scan the </a:t>
            </a:r>
            <a:r>
              <a:rPr lang="en-US" b="1" dirty="0">
                <a:latin typeface="Times New Roman" panose="02020603050405020304" pitchFamily="18" charset="0"/>
                <a:cs typeface="Times New Roman" panose="02020603050405020304" pitchFamily="18" charset="0"/>
              </a:rPr>
              <a:t>merchant's or recipient's QR code</a:t>
            </a:r>
            <a:r>
              <a:rPr lang="en-US" dirty="0">
                <a:latin typeface="Times New Roman" panose="02020603050405020304" pitchFamily="18" charset="0"/>
                <a:cs typeface="Times New Roman" panose="02020603050405020304" pitchFamily="18" charset="0"/>
              </a:rPr>
              <a:t> using their phone's camera</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20512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857" y="1009935"/>
            <a:ext cx="8596668" cy="4476464"/>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Types of QR Codes in Payments:</a:t>
            </a:r>
          </a:p>
          <a:p>
            <a:r>
              <a:rPr lang="en-US" sz="2000" b="1" dirty="0">
                <a:latin typeface="Times New Roman" panose="02020603050405020304" pitchFamily="18" charset="0"/>
                <a:cs typeface="Times New Roman" panose="02020603050405020304" pitchFamily="18" charset="0"/>
              </a:rPr>
              <a:t>Static QR Codes</a:t>
            </a:r>
            <a:r>
              <a:rPr lang="en-US" sz="2000" dirty="0">
                <a:latin typeface="Times New Roman" panose="02020603050405020304" pitchFamily="18" charset="0"/>
                <a:cs typeface="Times New Roman" panose="02020603050405020304" pitchFamily="18" charset="0"/>
              </a:rPr>
              <a:t>: </a:t>
            </a:r>
          </a:p>
          <a:p>
            <a:pPr lvl="1"/>
            <a:r>
              <a:rPr lang="en-US" sz="1800" dirty="0">
                <a:latin typeface="Times New Roman" panose="02020603050405020304" pitchFamily="18" charset="0"/>
                <a:cs typeface="Times New Roman" panose="02020603050405020304" pitchFamily="18" charset="0"/>
              </a:rPr>
              <a:t>The QR code contains fixed information (like a merchant's UPI ID).</a:t>
            </a:r>
          </a:p>
          <a:p>
            <a:pPr lvl="1"/>
            <a:r>
              <a:rPr lang="en-US" sz="1800" dirty="0">
                <a:latin typeface="Times New Roman" panose="02020603050405020304" pitchFamily="18" charset="0"/>
                <a:cs typeface="Times New Roman" panose="02020603050405020304" pitchFamily="18" charset="0"/>
              </a:rPr>
              <a:t>The user scans the code and enters the amount manually.</a:t>
            </a:r>
          </a:p>
          <a:p>
            <a:r>
              <a:rPr lang="en-US" sz="2000" b="1" dirty="0">
                <a:latin typeface="Times New Roman" panose="02020603050405020304" pitchFamily="18" charset="0"/>
                <a:cs typeface="Times New Roman" panose="02020603050405020304" pitchFamily="18" charset="0"/>
              </a:rPr>
              <a:t>Dynamic QR Codes</a:t>
            </a:r>
            <a:r>
              <a:rPr lang="en-US" sz="2000" dirty="0">
                <a:latin typeface="Times New Roman" panose="02020603050405020304" pitchFamily="18" charset="0"/>
                <a:cs typeface="Times New Roman" panose="02020603050405020304" pitchFamily="18" charset="0"/>
              </a:rPr>
              <a:t>: </a:t>
            </a:r>
          </a:p>
          <a:p>
            <a:pPr lvl="1"/>
            <a:r>
              <a:rPr lang="en-US" sz="1800" dirty="0">
                <a:latin typeface="Times New Roman" panose="02020603050405020304" pitchFamily="18" charset="0"/>
                <a:cs typeface="Times New Roman" panose="02020603050405020304" pitchFamily="18" charset="0"/>
              </a:rPr>
              <a:t>These codes contain variable information, such as the transaction amount and other payment details.</a:t>
            </a:r>
          </a:p>
          <a:p>
            <a:pPr lvl="1"/>
            <a:r>
              <a:rPr lang="en-US" sz="1800" dirty="0">
                <a:latin typeface="Times New Roman" panose="02020603050405020304" pitchFamily="18" charset="0"/>
                <a:cs typeface="Times New Roman" panose="02020603050405020304" pitchFamily="18" charset="0"/>
              </a:rPr>
              <a:t>The customer only needs to scan the code, and the amount is automatically filled in, making the process quicker.</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8711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73207"/>
            <a:ext cx="8596668" cy="5468156"/>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Advantages of QR Code Payments:</a:t>
            </a:r>
          </a:p>
          <a:p>
            <a:r>
              <a:rPr lang="en-US" sz="2000" b="1" dirty="0">
                <a:latin typeface="Times New Roman" panose="02020603050405020304" pitchFamily="18" charset="0"/>
                <a:cs typeface="Times New Roman" panose="02020603050405020304" pitchFamily="18" charset="0"/>
              </a:rPr>
              <a:t>Easy to Use</a:t>
            </a:r>
            <a:r>
              <a:rPr lang="en-US" sz="2000" dirty="0">
                <a:latin typeface="Times New Roman" panose="02020603050405020304" pitchFamily="18" charset="0"/>
                <a:cs typeface="Times New Roman" panose="02020603050405020304" pitchFamily="18" charset="0"/>
              </a:rPr>
              <a:t>: No need for physical cards or cash. Just scan and pay.</a:t>
            </a:r>
          </a:p>
          <a:p>
            <a:r>
              <a:rPr lang="en-US" sz="2000" b="1" dirty="0">
                <a:latin typeface="Times New Roman" panose="02020603050405020304" pitchFamily="18" charset="0"/>
                <a:cs typeface="Times New Roman" panose="02020603050405020304" pitchFamily="18" charset="0"/>
              </a:rPr>
              <a:t>Contactless</a:t>
            </a:r>
            <a:r>
              <a:rPr lang="en-US" sz="2000" dirty="0">
                <a:latin typeface="Times New Roman" panose="02020603050405020304" pitchFamily="18" charset="0"/>
                <a:cs typeface="Times New Roman" panose="02020603050405020304" pitchFamily="18" charset="0"/>
              </a:rPr>
              <a:t>: Since you don't need to touch anything except your phone, it’s a hygienic and safe option, especially during times of health concerns like COVID-19.</a:t>
            </a:r>
          </a:p>
          <a:p>
            <a:r>
              <a:rPr lang="en-US" sz="2000" b="1" dirty="0">
                <a:latin typeface="Times New Roman" panose="02020603050405020304" pitchFamily="18" charset="0"/>
                <a:cs typeface="Times New Roman" panose="02020603050405020304" pitchFamily="18" charset="0"/>
              </a:rPr>
              <a:t>Universal Acceptance</a:t>
            </a:r>
            <a:r>
              <a:rPr lang="en-US" sz="2000" dirty="0">
                <a:latin typeface="Times New Roman" panose="02020603050405020304" pitchFamily="18" charset="0"/>
                <a:cs typeface="Times New Roman" panose="02020603050405020304" pitchFamily="18" charset="0"/>
              </a:rPr>
              <a:t>: Merchants from small stores to large businesses can easily use QR codes to accept payments, and customers can use any UPI-enabled app to make payments.</a:t>
            </a:r>
          </a:p>
          <a:p>
            <a:r>
              <a:rPr lang="en-US" sz="2000" b="1" dirty="0">
                <a:latin typeface="Times New Roman" panose="02020603050405020304" pitchFamily="18" charset="0"/>
                <a:cs typeface="Times New Roman" panose="02020603050405020304" pitchFamily="18" charset="0"/>
              </a:rPr>
              <a:t>Instant Transactions</a:t>
            </a:r>
            <a:r>
              <a:rPr lang="en-US" sz="2000" dirty="0">
                <a:latin typeface="Times New Roman" panose="02020603050405020304" pitchFamily="18" charset="0"/>
                <a:cs typeface="Times New Roman" panose="02020603050405020304" pitchFamily="18" charset="0"/>
              </a:rPr>
              <a:t>: QR code payments are processed instantly, with funds transferred in real time.</a:t>
            </a:r>
          </a:p>
          <a:p>
            <a:r>
              <a:rPr lang="en-US" sz="2000" b="1" dirty="0">
                <a:latin typeface="Times New Roman" panose="02020603050405020304" pitchFamily="18" charset="0"/>
                <a:cs typeface="Times New Roman" panose="02020603050405020304" pitchFamily="18" charset="0"/>
              </a:rPr>
              <a:t>Low Cost</a:t>
            </a:r>
            <a:r>
              <a:rPr lang="en-US" sz="2000" dirty="0">
                <a:latin typeface="Times New Roman" panose="02020603050405020304" pitchFamily="18" charset="0"/>
                <a:cs typeface="Times New Roman" panose="02020603050405020304" pitchFamily="18" charset="0"/>
              </a:rPr>
              <a:t>: There are minimal or no transaction fees for merchants using QR codes, making it an affordable payment method for businesses.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8488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4107"/>
          </a:xfrm>
        </p:spPr>
        <p:txBody>
          <a:bodyPr>
            <a:normAutofit fontScale="90000"/>
          </a:bodyPr>
          <a:lstStyle/>
          <a:p>
            <a:r>
              <a:rPr lang="en-US" b="1" dirty="0" err="1">
                <a:latin typeface="Algerian" panose="04020705040A02060702" pitchFamily="82" charset="0"/>
                <a:cs typeface="Times New Roman" panose="02020603050405020304" pitchFamily="18" charset="0"/>
              </a:rPr>
              <a:t>AutoPay</a:t>
            </a:r>
            <a:r>
              <a:rPr lang="en-US" dirty="0">
                <a:latin typeface="Algerian" panose="04020705040A02060702" pitchFamily="82" charset="0"/>
                <a:cs typeface="Times New Roman" panose="02020603050405020304" pitchFamily="18" charset="0"/>
              </a:rPr>
              <a:t> and </a:t>
            </a:r>
            <a:r>
              <a:rPr lang="en-US" b="1" dirty="0">
                <a:latin typeface="Algerian" panose="04020705040A02060702" pitchFamily="82" charset="0"/>
                <a:cs typeface="Times New Roman" panose="02020603050405020304" pitchFamily="18" charset="0"/>
              </a:rPr>
              <a:t>Recurring Payments</a:t>
            </a:r>
            <a:endParaRPr lang="en-US" dirty="0">
              <a:latin typeface="Algerian" panose="04020705040A02060702" pitchFamily="82" charset="0"/>
            </a:endParaRPr>
          </a:p>
        </p:txBody>
      </p:sp>
      <p:sp>
        <p:nvSpPr>
          <p:cNvPr id="3" name="Content Placeholder 2"/>
          <p:cNvSpPr>
            <a:spLocks noGrp="1"/>
          </p:cNvSpPr>
          <p:nvPr>
            <p:ph idx="1"/>
          </p:nvPr>
        </p:nvSpPr>
        <p:spPr>
          <a:xfrm>
            <a:off x="677334" y="1173707"/>
            <a:ext cx="8596668" cy="5650173"/>
          </a:xfrm>
        </p:spPr>
        <p:txBody>
          <a:bodyPr>
            <a:noAutofit/>
          </a:bodyPr>
          <a:lstStyle/>
          <a:p>
            <a:pPr marL="0" indent="0">
              <a:buNone/>
            </a:pPr>
            <a:r>
              <a:rPr lang="en-US" b="1" dirty="0" err="1">
                <a:latin typeface="Times New Roman" panose="02020603050405020304" pitchFamily="18" charset="0"/>
                <a:cs typeface="Times New Roman" panose="02020603050405020304" pitchFamily="18" charset="0"/>
              </a:rPr>
              <a:t>AutoPay</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Recurring Payments</a:t>
            </a:r>
            <a:r>
              <a:rPr lang="en-US" dirty="0">
                <a:latin typeface="Times New Roman" panose="02020603050405020304" pitchFamily="18" charset="0"/>
                <a:cs typeface="Times New Roman" panose="02020603050405020304" pitchFamily="18" charset="0"/>
              </a:rPr>
              <a:t> are payment methods that allow you to set up automatic payments for regular services or bills. Both methods ensure that you don’t have to manually authorize each payment, making them convenient for subscriptions, bills, and other periodic transactions.</a:t>
            </a:r>
          </a:p>
          <a:p>
            <a:pPr marL="0" indent="0">
              <a:buNone/>
            </a:pPr>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AutoPay</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Definition</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AutoPay</a:t>
            </a:r>
            <a:r>
              <a:rPr lang="en-US" dirty="0">
                <a:latin typeface="Times New Roman" panose="02020603050405020304" pitchFamily="18" charset="0"/>
                <a:cs typeface="Times New Roman" panose="02020603050405020304" pitchFamily="18" charset="0"/>
              </a:rPr>
              <a:t> is a feature that allows you to automate payments for regular bills (like utilities, subscriptions, insurance premiums) on a specific date, usually linked to your </a:t>
            </a:r>
            <a:r>
              <a:rPr lang="en-US" b="1" dirty="0">
                <a:latin typeface="Times New Roman" panose="02020603050405020304" pitchFamily="18" charset="0"/>
                <a:cs typeface="Times New Roman" panose="02020603050405020304" pitchFamily="18" charset="0"/>
              </a:rPr>
              <a:t>bank account</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UPI</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How it Works</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You authorize the app or service provider to automatically debit a set amount from your linked bank account or wallet.</a:t>
            </a:r>
          </a:p>
          <a:p>
            <a:pPr lvl="1"/>
            <a:r>
              <a:rPr lang="en-US" dirty="0">
                <a:latin typeface="Times New Roman" panose="02020603050405020304" pitchFamily="18" charset="0"/>
                <a:cs typeface="Times New Roman" panose="02020603050405020304" pitchFamily="18" charset="0"/>
              </a:rPr>
              <a:t>The payment is deducted on the scheduled date (e.g., monthly, quarterly</a:t>
            </a:r>
            <a:r>
              <a:rPr lang="en-US" dirty="0" smtClean="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Examples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Paying your monthly </a:t>
            </a:r>
            <a:r>
              <a:rPr lang="en-US" b="1" dirty="0">
                <a:latin typeface="Times New Roman" panose="02020603050405020304" pitchFamily="18" charset="0"/>
                <a:cs typeface="Times New Roman" panose="02020603050405020304" pitchFamily="18" charset="0"/>
              </a:rPr>
              <a:t>electricity bill</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insurance premiums</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mobile recharges</a:t>
            </a:r>
            <a:r>
              <a:rPr lang="en-US" dirty="0">
                <a:latin typeface="Times New Roman" panose="02020603050405020304" pitchFamily="18" charset="0"/>
                <a:cs typeface="Times New Roman" panose="02020603050405020304" pitchFamily="18" charset="0"/>
              </a:rPr>
              <a:t> automatically.</a:t>
            </a:r>
          </a:p>
          <a:p>
            <a:r>
              <a:rPr lang="en-US" dirty="0">
                <a:latin typeface="Times New Roman" panose="02020603050405020304" pitchFamily="18" charset="0"/>
                <a:cs typeface="Times New Roman" panose="02020603050405020304" pitchFamily="18" charset="0"/>
              </a:rPr>
              <a:t>Subscribing to services like </a:t>
            </a:r>
            <a:r>
              <a:rPr lang="en-US" b="1" dirty="0">
                <a:latin typeface="Times New Roman" panose="02020603050405020304" pitchFamily="18" charset="0"/>
                <a:cs typeface="Times New Roman" panose="02020603050405020304" pitchFamily="18" charset="0"/>
              </a:rPr>
              <a:t>Netflix</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Spotify</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Amazon Prime</a:t>
            </a:r>
            <a:r>
              <a:rPr lang="en-US" dirty="0">
                <a:latin typeface="Times New Roman" panose="02020603050405020304" pitchFamily="18" charset="0"/>
                <a:cs typeface="Times New Roman" panose="02020603050405020304" pitchFamily="18" charset="0"/>
              </a:rPr>
              <a:t>, where the payment is automatically deducted each month.</a:t>
            </a:r>
          </a:p>
          <a:p>
            <a:pPr lvl="1"/>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73788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5572" y="1064526"/>
            <a:ext cx="8596668" cy="3903259"/>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2. Recurring Payments:</a:t>
            </a:r>
          </a:p>
          <a:p>
            <a:r>
              <a:rPr lang="en-US" sz="2000" b="1" dirty="0">
                <a:latin typeface="Times New Roman" panose="02020603050405020304" pitchFamily="18" charset="0"/>
                <a:cs typeface="Times New Roman" panose="02020603050405020304" pitchFamily="18" charset="0"/>
              </a:rPr>
              <a:t>Definition</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Recurring Payments</a:t>
            </a:r>
            <a:r>
              <a:rPr lang="en-US" sz="2000" dirty="0">
                <a:latin typeface="Times New Roman" panose="02020603050405020304" pitchFamily="18" charset="0"/>
                <a:cs typeface="Times New Roman" panose="02020603050405020304" pitchFamily="18" charset="0"/>
              </a:rPr>
              <a:t> are payments that are automatically billed at regular intervals for ongoing services or products.</a:t>
            </a:r>
          </a:p>
          <a:p>
            <a:r>
              <a:rPr lang="en-US" sz="2000" b="1" dirty="0">
                <a:latin typeface="Times New Roman" panose="02020603050405020304" pitchFamily="18" charset="0"/>
                <a:cs typeface="Times New Roman" panose="02020603050405020304" pitchFamily="18" charset="0"/>
              </a:rPr>
              <a:t>How it Works</a:t>
            </a:r>
            <a:r>
              <a:rPr lang="en-US" sz="2000" dirty="0">
                <a:latin typeface="Times New Roman" panose="02020603050405020304" pitchFamily="18" charset="0"/>
                <a:cs typeface="Times New Roman" panose="02020603050405020304" pitchFamily="18" charset="0"/>
              </a:rPr>
              <a:t>: </a:t>
            </a:r>
          </a:p>
          <a:p>
            <a:pPr lvl="1"/>
            <a:r>
              <a:rPr lang="en-US" sz="1800" dirty="0">
                <a:latin typeface="Times New Roman" panose="02020603050405020304" pitchFamily="18" charset="0"/>
                <a:cs typeface="Times New Roman" panose="02020603050405020304" pitchFamily="18" charset="0"/>
              </a:rPr>
              <a:t>A service or product provider schedules the payment based on a fixed frequency (e.g., weekly, monthly, yearly).</a:t>
            </a:r>
          </a:p>
          <a:p>
            <a:pPr lvl="1"/>
            <a:r>
              <a:rPr lang="en-US" sz="1800" dirty="0">
                <a:latin typeface="Times New Roman" panose="02020603050405020304" pitchFamily="18" charset="0"/>
                <a:cs typeface="Times New Roman" panose="02020603050405020304" pitchFamily="18" charset="0"/>
              </a:rPr>
              <a:t>Payments are automatically processed on the set date without requiring further action from the customer.</a:t>
            </a:r>
          </a:p>
          <a:p>
            <a:pPr lvl="1"/>
            <a:r>
              <a:rPr lang="en-US" sz="1800" dirty="0">
                <a:latin typeface="Times New Roman" panose="02020603050405020304" pitchFamily="18" charset="0"/>
                <a:cs typeface="Times New Roman" panose="02020603050405020304" pitchFamily="18" charset="0"/>
              </a:rPr>
              <a:t>These payments can be authorized via </a:t>
            </a:r>
            <a:r>
              <a:rPr lang="en-US" sz="1800" b="1" dirty="0">
                <a:latin typeface="Times New Roman" panose="02020603050405020304" pitchFamily="18" charset="0"/>
                <a:cs typeface="Times New Roman" panose="02020603050405020304" pitchFamily="18" charset="0"/>
              </a:rPr>
              <a:t>UPI</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credit card</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debit card</a:t>
            </a:r>
            <a:r>
              <a:rPr lang="en-US" sz="1800" dirty="0">
                <a:latin typeface="Times New Roman" panose="02020603050405020304" pitchFamily="18" charset="0"/>
                <a:cs typeface="Times New Roman" panose="02020603050405020304" pitchFamily="18" charset="0"/>
              </a:rPr>
              <a:t>, or </a:t>
            </a:r>
            <a:r>
              <a:rPr lang="en-US" sz="1800" b="1" dirty="0">
                <a:latin typeface="Times New Roman" panose="02020603050405020304" pitchFamily="18" charset="0"/>
                <a:cs typeface="Times New Roman" panose="02020603050405020304" pitchFamily="18" charset="0"/>
              </a:rPr>
              <a:t>digital wallets</a:t>
            </a:r>
            <a:r>
              <a:rPr lang="en-US" sz="18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88363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1189"/>
          </a:xfrm>
        </p:spPr>
        <p:txBody>
          <a:bodyPr>
            <a:normAutofit/>
          </a:bodyPr>
          <a:lstStyle/>
          <a:p>
            <a:r>
              <a:rPr lang="en-US" sz="4000" dirty="0" err="1" smtClean="0">
                <a:latin typeface="Algerian" panose="04020705040A02060702" pitchFamily="82" charset="0"/>
              </a:rPr>
              <a:t>Upi</a:t>
            </a:r>
            <a:r>
              <a:rPr lang="en-US" sz="4000" dirty="0" smtClean="0">
                <a:latin typeface="Algerian" panose="04020705040A02060702" pitchFamily="82" charset="0"/>
              </a:rPr>
              <a:t> transactions &amp; limit</a:t>
            </a:r>
            <a:endParaRPr lang="en-US" sz="4000" dirty="0">
              <a:latin typeface="Algerian" panose="04020705040A02060702" pitchFamily="82" charset="0"/>
            </a:endParaRPr>
          </a:p>
        </p:txBody>
      </p:sp>
      <p:sp>
        <p:nvSpPr>
          <p:cNvPr id="3" name="Content Placeholder 2"/>
          <p:cNvSpPr>
            <a:spLocks noGrp="1"/>
          </p:cNvSpPr>
          <p:nvPr>
            <p:ph idx="1"/>
          </p:nvPr>
        </p:nvSpPr>
        <p:spPr>
          <a:xfrm>
            <a:off x="677334" y="1319349"/>
            <a:ext cx="8897740" cy="5133702"/>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UPI (Unified Payments Interface) transactions are a popular way of transferring money instantly in India. The limits for UPI transactions can vary based on factors such as the type of bank account, the type of transaction, and whether you're using a bank's UPI app or a third-party UPI app. Here's a general overview of the limits:</a:t>
            </a:r>
          </a:p>
          <a:p>
            <a:pPr marL="0" indent="0">
              <a:buNone/>
            </a:pPr>
            <a:r>
              <a:rPr lang="en-US" b="1" dirty="0">
                <a:latin typeface="Times New Roman" panose="02020603050405020304" pitchFamily="18" charset="0"/>
                <a:cs typeface="Times New Roman" panose="02020603050405020304" pitchFamily="18" charset="0"/>
              </a:rPr>
              <a:t>1. Per Transaction Limit</a:t>
            </a:r>
          </a:p>
          <a:p>
            <a:r>
              <a:rPr lang="en-US" b="1" dirty="0">
                <a:latin typeface="Times New Roman" panose="02020603050405020304" pitchFamily="18" charset="0"/>
                <a:cs typeface="Times New Roman" panose="02020603050405020304" pitchFamily="18" charset="0"/>
              </a:rPr>
              <a:t>Standard UPI Transaction</a:t>
            </a:r>
            <a:r>
              <a:rPr lang="en-US" dirty="0">
                <a:latin typeface="Times New Roman" panose="02020603050405020304" pitchFamily="18" charset="0"/>
                <a:cs typeface="Times New Roman" panose="02020603050405020304" pitchFamily="18" charset="0"/>
              </a:rPr>
              <a:t>: The limit for a UPI transaction is typically </a:t>
            </a:r>
            <a:r>
              <a:rPr lang="en-US" b="1" dirty="0">
                <a:latin typeface="Times New Roman" panose="02020603050405020304" pitchFamily="18" charset="0"/>
                <a:cs typeface="Times New Roman" panose="02020603050405020304" pitchFamily="18" charset="0"/>
              </a:rPr>
              <a:t>₹1 lakh</a:t>
            </a:r>
            <a:r>
              <a:rPr lang="en-US" dirty="0">
                <a:latin typeface="Times New Roman" panose="02020603050405020304" pitchFamily="18" charset="0"/>
                <a:cs typeface="Times New Roman" panose="02020603050405020304" pitchFamily="18" charset="0"/>
              </a:rPr>
              <a:t> per transaction.</a:t>
            </a:r>
          </a:p>
          <a:p>
            <a:r>
              <a:rPr lang="en-US" b="1" dirty="0">
                <a:latin typeface="Times New Roman" panose="02020603050405020304" pitchFamily="18" charset="0"/>
                <a:cs typeface="Times New Roman" panose="02020603050405020304" pitchFamily="18" charset="0"/>
              </a:rPr>
              <a:t>For some banks and third-party apps</a:t>
            </a:r>
            <a:r>
              <a:rPr lang="en-US" dirty="0">
                <a:latin typeface="Times New Roman" panose="02020603050405020304" pitchFamily="18" charset="0"/>
                <a:cs typeface="Times New Roman" panose="02020603050405020304" pitchFamily="18" charset="0"/>
              </a:rPr>
              <a:t>, the limit may be lower depending on their specific policies.</a:t>
            </a:r>
          </a:p>
          <a:p>
            <a:pPr marL="0" indent="0">
              <a:buNone/>
            </a:pPr>
            <a:r>
              <a:rPr lang="en-US" b="1" dirty="0">
                <a:latin typeface="Times New Roman" panose="02020603050405020304" pitchFamily="18" charset="0"/>
                <a:cs typeface="Times New Roman" panose="02020603050405020304" pitchFamily="18" charset="0"/>
              </a:rPr>
              <a:t>2. Daily Transaction Limit</a:t>
            </a:r>
          </a:p>
          <a:p>
            <a:r>
              <a:rPr lang="en-US" dirty="0">
                <a:latin typeface="Times New Roman" panose="02020603050405020304" pitchFamily="18" charset="0"/>
                <a:cs typeface="Times New Roman" panose="02020603050405020304" pitchFamily="18" charset="0"/>
              </a:rPr>
              <a:t>Most banks have a daily limit for UPI transactions, which is generally </a:t>
            </a:r>
            <a:r>
              <a:rPr lang="en-US" b="1" dirty="0">
                <a:latin typeface="Times New Roman" panose="02020603050405020304" pitchFamily="18" charset="0"/>
                <a:cs typeface="Times New Roman" panose="02020603050405020304" pitchFamily="18" charset="0"/>
              </a:rPr>
              <a:t>₹1 lakh</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₹2 lakh</a:t>
            </a:r>
            <a:r>
              <a:rPr lang="en-US" dirty="0">
                <a:latin typeface="Times New Roman" panose="02020603050405020304" pitchFamily="18" charset="0"/>
                <a:cs typeface="Times New Roman" panose="02020603050405020304" pitchFamily="18" charset="0"/>
              </a:rPr>
              <a:t> per day.</a:t>
            </a:r>
          </a:p>
          <a:p>
            <a:r>
              <a:rPr lang="en-US" dirty="0">
                <a:latin typeface="Times New Roman" panose="02020603050405020304" pitchFamily="18" charset="0"/>
                <a:cs typeface="Times New Roman" panose="02020603050405020304" pitchFamily="18" charset="0"/>
              </a:rPr>
              <a:t>Some banks may have a lower limit for certain types of accounts, like savings accounts or regular accounts, and may impose restrictions on specific types of transactions (such as peer-to-peer transfers or bill payments).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70927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48641"/>
            <a:ext cx="8596668" cy="5492722"/>
          </a:xfrm>
        </p:spPr>
        <p:txBody>
          <a:bodyPr/>
          <a:lstStyle/>
          <a:p>
            <a:pPr marL="0" indent="0">
              <a:buNone/>
            </a:pPr>
            <a:r>
              <a:rPr lang="en-US" b="1" dirty="0">
                <a:latin typeface="Times New Roman" panose="02020603050405020304" pitchFamily="18" charset="0"/>
                <a:cs typeface="Times New Roman" panose="02020603050405020304" pitchFamily="18" charset="0"/>
              </a:rPr>
              <a:t>3. Per Transaction Limits for Specific Use-Cases</a:t>
            </a:r>
          </a:p>
          <a:p>
            <a:r>
              <a:rPr lang="en-US" b="1" dirty="0">
                <a:latin typeface="Times New Roman" panose="02020603050405020304" pitchFamily="18" charset="0"/>
                <a:cs typeface="Times New Roman" panose="02020603050405020304" pitchFamily="18" charset="0"/>
              </a:rPr>
              <a:t>Merchant Payments</a:t>
            </a:r>
            <a:r>
              <a:rPr lang="en-US" dirty="0">
                <a:latin typeface="Times New Roman" panose="02020603050405020304" pitchFamily="18" charset="0"/>
                <a:cs typeface="Times New Roman" panose="02020603050405020304" pitchFamily="18" charset="0"/>
              </a:rPr>
              <a:t>: Some merchants or businesses may have specific limits, which can vary depending on the agreements they have with the bank.</a:t>
            </a:r>
          </a:p>
          <a:p>
            <a:r>
              <a:rPr lang="en-US" b="1" dirty="0">
                <a:latin typeface="Times New Roman" panose="02020603050405020304" pitchFamily="18" charset="0"/>
                <a:cs typeface="Times New Roman" panose="02020603050405020304" pitchFamily="18" charset="0"/>
              </a:rPr>
              <a:t>Payment Requests/Collecting Money</a:t>
            </a:r>
            <a:r>
              <a:rPr lang="en-US" dirty="0">
                <a:latin typeface="Times New Roman" panose="02020603050405020304" pitchFamily="18" charset="0"/>
                <a:cs typeface="Times New Roman" panose="02020603050405020304" pitchFamily="18" charset="0"/>
              </a:rPr>
              <a:t>: For collect requests (money being requested), the amount could depend on the user’s account limits as set by the bank.</a:t>
            </a:r>
          </a:p>
          <a:p>
            <a:pPr marL="0" indent="0">
              <a:buNone/>
            </a:pPr>
            <a:r>
              <a:rPr lang="en-US" b="1" dirty="0">
                <a:latin typeface="Times New Roman" panose="02020603050405020304" pitchFamily="18" charset="0"/>
                <a:cs typeface="Times New Roman" panose="02020603050405020304" pitchFamily="18" charset="0"/>
              </a:rPr>
              <a:t>4. Different Types of UPI Transactions</a:t>
            </a:r>
          </a:p>
          <a:p>
            <a:r>
              <a:rPr lang="en-US" b="1" dirty="0">
                <a:latin typeface="Times New Roman" panose="02020603050405020304" pitchFamily="18" charset="0"/>
                <a:cs typeface="Times New Roman" panose="02020603050405020304" pitchFamily="18" charset="0"/>
              </a:rPr>
              <a:t>P2P (Peer to Peer)</a:t>
            </a:r>
            <a:r>
              <a:rPr lang="en-US" dirty="0">
                <a:latin typeface="Times New Roman" panose="02020603050405020304" pitchFamily="18" charset="0"/>
                <a:cs typeface="Times New Roman" panose="02020603050405020304" pitchFamily="18" charset="0"/>
              </a:rPr>
              <a:t>: Transactions between individuals typically follow the ₹1 lakh limit per transaction.</a:t>
            </a:r>
          </a:p>
          <a:p>
            <a:r>
              <a:rPr lang="en-US" b="1" dirty="0">
                <a:latin typeface="Times New Roman" panose="02020603050405020304" pitchFamily="18" charset="0"/>
                <a:cs typeface="Times New Roman" panose="02020603050405020304" pitchFamily="18" charset="0"/>
              </a:rPr>
              <a:t>P2M (Peer to Merchant)</a:t>
            </a:r>
            <a:r>
              <a:rPr lang="en-US" dirty="0">
                <a:latin typeface="Times New Roman" panose="02020603050405020304" pitchFamily="18" charset="0"/>
                <a:cs typeface="Times New Roman" panose="02020603050405020304" pitchFamily="18" charset="0"/>
              </a:rPr>
              <a:t>: Payments to merchants can follow similar limits as P2P transactions, depending on the merchant’s agreement with the bank.</a:t>
            </a:r>
          </a:p>
          <a:p>
            <a:pPr marL="0" indent="0">
              <a:buNone/>
            </a:pPr>
            <a:r>
              <a:rPr lang="en-US" sz="2000" b="1" dirty="0">
                <a:latin typeface="Times New Roman" panose="02020603050405020304" pitchFamily="18" charset="0"/>
                <a:cs typeface="Times New Roman" panose="02020603050405020304" pitchFamily="18" charset="0"/>
              </a:rPr>
              <a:t>5. Types of UPI Apps</a:t>
            </a:r>
          </a:p>
          <a:p>
            <a:r>
              <a:rPr lang="en-US" sz="2000" dirty="0">
                <a:latin typeface="Times New Roman" panose="02020603050405020304" pitchFamily="18" charset="0"/>
                <a:cs typeface="Times New Roman" panose="02020603050405020304" pitchFamily="18" charset="0"/>
              </a:rPr>
              <a:t>UPI apps such as Google Pay, </a:t>
            </a:r>
            <a:r>
              <a:rPr lang="en-US" sz="2000" dirty="0" err="1">
                <a:latin typeface="Times New Roman" panose="02020603050405020304" pitchFamily="18" charset="0"/>
                <a:cs typeface="Times New Roman" panose="02020603050405020304" pitchFamily="18" charset="0"/>
              </a:rPr>
              <a:t>PhonePe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Paytm</a:t>
            </a:r>
            <a:r>
              <a:rPr lang="en-US" sz="2000" dirty="0">
                <a:latin typeface="Times New Roman" panose="02020603050405020304" pitchFamily="18" charset="0"/>
                <a:cs typeface="Times New Roman" panose="02020603050405020304" pitchFamily="18" charset="0"/>
              </a:rPr>
              <a:t>, etc., follow the same limits as the bank’s UPI limits but can impose additional restrictions based on their own policies.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10896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1817"/>
          </a:xfrm>
        </p:spPr>
        <p:txBody>
          <a:bodyPr>
            <a:normAutofit fontScale="90000"/>
          </a:bodyPr>
          <a:lstStyle/>
          <a:p>
            <a:r>
              <a:rPr lang="en-US" dirty="0">
                <a:latin typeface="Algerian" panose="04020705040A02060702" pitchFamily="82" charset="0"/>
                <a:cs typeface="Times New Roman" panose="02020603050405020304" pitchFamily="18" charset="0"/>
              </a:rPr>
              <a:t>Merchant payments and peer-to-peer (P2P)</a:t>
            </a:r>
            <a:endParaRPr lang="en-US" dirty="0">
              <a:latin typeface="Algerian" panose="04020705040A02060702" pitchFamily="82" charset="0"/>
            </a:endParaRPr>
          </a:p>
        </p:txBody>
      </p:sp>
      <p:sp>
        <p:nvSpPr>
          <p:cNvPr id="3" name="Content Placeholder 2"/>
          <p:cNvSpPr>
            <a:spLocks noGrp="1"/>
          </p:cNvSpPr>
          <p:nvPr>
            <p:ph idx="1"/>
          </p:nvPr>
        </p:nvSpPr>
        <p:spPr>
          <a:xfrm>
            <a:off x="677334" y="1541417"/>
            <a:ext cx="8596668" cy="4499945"/>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Merchant payments and peer-to-peer (P2P) payments are two different types of payment methods, and they serve different purposes. Here's a breakdown of the two:</a:t>
            </a:r>
          </a:p>
          <a:p>
            <a:pPr marL="0" indent="0">
              <a:buNone/>
            </a:pPr>
            <a:r>
              <a:rPr lang="en-US" sz="2000" b="1" dirty="0">
                <a:latin typeface="Times New Roman" panose="02020603050405020304" pitchFamily="18" charset="0"/>
                <a:cs typeface="Times New Roman" panose="02020603050405020304" pitchFamily="18" charset="0"/>
              </a:rPr>
              <a:t>Merchant Payments</a:t>
            </a:r>
          </a:p>
          <a:p>
            <a:r>
              <a:rPr lang="en-US" sz="2000" b="1" dirty="0">
                <a:latin typeface="Times New Roman" panose="02020603050405020304" pitchFamily="18" charset="0"/>
                <a:cs typeface="Times New Roman" panose="02020603050405020304" pitchFamily="18" charset="0"/>
              </a:rPr>
              <a:t>Definition</a:t>
            </a:r>
            <a:r>
              <a:rPr lang="en-US" sz="2000" dirty="0">
                <a:latin typeface="Times New Roman" panose="02020603050405020304" pitchFamily="18" charset="0"/>
                <a:cs typeface="Times New Roman" panose="02020603050405020304" pitchFamily="18" charset="0"/>
              </a:rPr>
              <a:t>: Merchant payments are transactions made between a customer and a business (merchant) in exchange for goods or services.</a:t>
            </a:r>
          </a:p>
          <a:p>
            <a:r>
              <a:rPr lang="en-US" sz="2000" b="1" dirty="0">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 When you buy a product online from an e-commerce site or pay at a retail store using a credit card or mobile wallet, you're making a merchant payment.</a:t>
            </a:r>
          </a:p>
          <a:p>
            <a:r>
              <a:rPr lang="en-US" sz="2000" b="1" dirty="0">
                <a:latin typeface="Times New Roman" panose="02020603050405020304" pitchFamily="18" charset="0"/>
                <a:cs typeface="Times New Roman" panose="02020603050405020304" pitchFamily="18" charset="0"/>
              </a:rPr>
              <a:t>Process</a:t>
            </a:r>
            <a:r>
              <a:rPr lang="en-US" sz="20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The customer selects an item or service to purchase.</a:t>
            </a:r>
          </a:p>
          <a:p>
            <a:pPr lvl="1"/>
            <a:r>
              <a:rPr lang="en-US" sz="1800" dirty="0">
                <a:latin typeface="Times New Roman" panose="02020603050405020304" pitchFamily="18" charset="0"/>
                <a:cs typeface="Times New Roman" panose="02020603050405020304" pitchFamily="18" charset="0"/>
              </a:rPr>
              <a:t>They make a payment through credit/debit card, digital wallet, or other payment systems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6234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NPCI Implements Stricter UPI Rules from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0229" y="438084"/>
            <a:ext cx="10203543" cy="6053755"/>
          </a:xfrm>
          <a:prstGeom prst="rect">
            <a:avLst/>
          </a:prstGeom>
          <a:ln w="228600" cap="sq" cmpd="thickThin">
            <a:solidFill>
              <a:srgbClr val="00B0F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1886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36023"/>
            <a:ext cx="8596668" cy="5205339"/>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Peer-to-Peer (P2P) Payments</a:t>
            </a:r>
          </a:p>
          <a:p>
            <a:r>
              <a:rPr lang="en-US" b="1" dirty="0">
                <a:latin typeface="Times New Roman" panose="02020603050405020304" pitchFamily="18" charset="0"/>
                <a:cs typeface="Times New Roman" panose="02020603050405020304" pitchFamily="18" charset="0"/>
              </a:rPr>
              <a:t>Definition</a:t>
            </a:r>
            <a:r>
              <a:rPr lang="en-US" dirty="0">
                <a:latin typeface="Times New Roman" panose="02020603050405020304" pitchFamily="18" charset="0"/>
                <a:cs typeface="Times New Roman" panose="02020603050405020304" pitchFamily="18" charset="0"/>
              </a:rPr>
              <a:t>: P2P payments are transactions made directly between two individuals, typically via a mobile app or digital payment platform, without the involvement of a merchant or business.</a:t>
            </a:r>
          </a:p>
          <a:p>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Sending money to a friend through apps like </a:t>
            </a:r>
            <a:r>
              <a:rPr lang="en-US" dirty="0" err="1">
                <a:latin typeface="Times New Roman" panose="02020603050405020304" pitchFamily="18" charset="0"/>
                <a:cs typeface="Times New Roman" panose="02020603050405020304" pitchFamily="18" charset="0"/>
              </a:rPr>
              <a:t>Venmo</a:t>
            </a:r>
            <a:r>
              <a:rPr lang="en-US" dirty="0">
                <a:latin typeface="Times New Roman" panose="02020603050405020304" pitchFamily="18" charset="0"/>
                <a:cs typeface="Times New Roman" panose="02020603050405020304" pitchFamily="18" charset="0"/>
              </a:rPr>
              <a:t>, PayPal, Cash App, or </a:t>
            </a:r>
            <a:r>
              <a:rPr lang="en-US" dirty="0" err="1">
                <a:latin typeface="Times New Roman" panose="02020603050405020304" pitchFamily="18" charset="0"/>
                <a:cs typeface="Times New Roman" panose="02020603050405020304" pitchFamily="18" charset="0"/>
              </a:rPr>
              <a:t>Zelle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Process</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The sender initiates the transaction using a P2P payment app.</a:t>
            </a:r>
          </a:p>
          <a:p>
            <a:pPr lvl="1"/>
            <a:r>
              <a:rPr lang="en-US" dirty="0">
                <a:latin typeface="Times New Roman" panose="02020603050405020304" pitchFamily="18" charset="0"/>
                <a:cs typeface="Times New Roman" panose="02020603050405020304" pitchFamily="18" charset="0"/>
              </a:rPr>
              <a:t>The recipient receives the payment directly into their account, which may be linked to a bank account, debit card, or digital wallet.</a:t>
            </a:r>
          </a:p>
          <a:p>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P2P payments are person-to-person (P2P) transactions, often used for splitting bills, sending gifts, or reimbursing a friend or family member.</a:t>
            </a:r>
          </a:p>
          <a:p>
            <a:r>
              <a:rPr lang="en-US" b="1" dirty="0">
                <a:latin typeface="Times New Roman" panose="02020603050405020304" pitchFamily="18" charset="0"/>
                <a:cs typeface="Times New Roman" panose="02020603050405020304" pitchFamily="18" charset="0"/>
              </a:rPr>
              <a:t>Security and Regulation</a:t>
            </a:r>
            <a:r>
              <a:rPr lang="en-US" dirty="0">
                <a:latin typeface="Times New Roman" panose="02020603050405020304" pitchFamily="18" charset="0"/>
                <a:cs typeface="Times New Roman" panose="02020603050405020304" pitchFamily="18" charset="0"/>
              </a:rPr>
              <a:t>: P2P services are generally regulated based on the platform, and while they may offer protection, they are typically less secure for business transactions compared to merchant payments.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09779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44583"/>
            <a:ext cx="8596668" cy="744584"/>
          </a:xfrm>
        </p:spPr>
        <p:txBody>
          <a:bodyPr>
            <a:normAutofit/>
          </a:bodyPr>
          <a:lstStyle/>
          <a:p>
            <a:r>
              <a:rPr lang="en-US" sz="4000" dirty="0" err="1" smtClean="0">
                <a:latin typeface="Algerian" panose="04020705040A02060702" pitchFamily="82" charset="0"/>
              </a:rPr>
              <a:t>Upi</a:t>
            </a:r>
            <a:r>
              <a:rPr lang="en-US" sz="4000" dirty="0" smtClean="0">
                <a:latin typeface="Algerian" panose="04020705040A02060702" pitchFamily="82" charset="0"/>
              </a:rPr>
              <a:t> lite</a:t>
            </a:r>
            <a:endParaRPr lang="en-US" sz="4000" dirty="0">
              <a:latin typeface="Algerian" panose="04020705040A02060702" pitchFamily="82" charset="0"/>
            </a:endParaRPr>
          </a:p>
        </p:txBody>
      </p:sp>
      <p:sp>
        <p:nvSpPr>
          <p:cNvPr id="3" name="Content Placeholder 2"/>
          <p:cNvSpPr>
            <a:spLocks noGrp="1"/>
          </p:cNvSpPr>
          <p:nvPr>
            <p:ph idx="1"/>
          </p:nvPr>
        </p:nvSpPr>
        <p:spPr>
          <a:xfrm>
            <a:off x="677334" y="1489167"/>
            <a:ext cx="8596668" cy="4552195"/>
          </a:xfrm>
        </p:spPr>
        <p:txBody>
          <a:bodyPr>
            <a:normAutofit fontScale="92500"/>
          </a:bodyPr>
          <a:lstStyle/>
          <a:p>
            <a:pPr marL="0" indent="0">
              <a:buNone/>
            </a:pPr>
            <a:r>
              <a:rPr lang="en-US" sz="2000" b="1" dirty="0">
                <a:latin typeface="Times New Roman" panose="02020603050405020304" pitchFamily="18" charset="0"/>
                <a:cs typeface="Times New Roman" panose="02020603050405020304" pitchFamily="18" charset="0"/>
              </a:rPr>
              <a:t>UPI Lite</a:t>
            </a:r>
            <a:r>
              <a:rPr lang="en-US" sz="2000" dirty="0">
                <a:latin typeface="Times New Roman" panose="02020603050405020304" pitchFamily="18" charset="0"/>
                <a:cs typeface="Times New Roman" panose="02020603050405020304" pitchFamily="18" charset="0"/>
              </a:rPr>
              <a:t> is a feature designed to facilitate small transactions on the UPI (Unified Payments Interface) platform in India. It allows users to make faster and simpler transactions for amounts up to ₹200 without the need for internet connectivity or a PIN.</a:t>
            </a:r>
          </a:p>
          <a:p>
            <a:pPr marL="0" indent="0">
              <a:buNone/>
            </a:pPr>
            <a:r>
              <a:rPr lang="en-US" sz="2000" b="1" dirty="0">
                <a:latin typeface="Times New Roman" panose="02020603050405020304" pitchFamily="18" charset="0"/>
                <a:cs typeface="Times New Roman" panose="02020603050405020304" pitchFamily="18" charset="0"/>
              </a:rPr>
              <a:t>Key Features of UPI Lite:</a:t>
            </a:r>
          </a:p>
          <a:p>
            <a:r>
              <a:rPr lang="en-US" sz="2000" b="1" dirty="0">
                <a:latin typeface="Times New Roman" panose="02020603050405020304" pitchFamily="18" charset="0"/>
                <a:cs typeface="Times New Roman" panose="02020603050405020304" pitchFamily="18" charset="0"/>
              </a:rPr>
              <a:t>Small Transactions</a:t>
            </a:r>
            <a:r>
              <a:rPr lang="en-US" sz="2000" dirty="0">
                <a:latin typeface="Times New Roman" panose="02020603050405020304" pitchFamily="18" charset="0"/>
                <a:cs typeface="Times New Roman" panose="02020603050405020304" pitchFamily="18" charset="0"/>
              </a:rPr>
              <a:t>: UPI Lite is aimed at low-value transactions, typically up to ₹200.</a:t>
            </a:r>
          </a:p>
          <a:p>
            <a:r>
              <a:rPr lang="en-US" sz="2000" b="1" dirty="0">
                <a:latin typeface="Times New Roman" panose="02020603050405020304" pitchFamily="18" charset="0"/>
                <a:cs typeface="Times New Roman" panose="02020603050405020304" pitchFamily="18" charset="0"/>
              </a:rPr>
              <a:t>No PIN Requirement</a:t>
            </a:r>
            <a:r>
              <a:rPr lang="en-US" sz="2000" dirty="0">
                <a:latin typeface="Times New Roman" panose="02020603050405020304" pitchFamily="18" charset="0"/>
                <a:cs typeface="Times New Roman" panose="02020603050405020304" pitchFamily="18" charset="0"/>
              </a:rPr>
              <a:t>: Unlike regular UPI transactions, UPI Lite doesn't require you to enter a PIN for every small transaction, making the process quicker.</a:t>
            </a:r>
          </a:p>
          <a:p>
            <a:r>
              <a:rPr lang="en-US" sz="2000" b="1" dirty="0">
                <a:latin typeface="Times New Roman" panose="02020603050405020304" pitchFamily="18" charset="0"/>
                <a:cs typeface="Times New Roman" panose="02020603050405020304" pitchFamily="18" charset="0"/>
              </a:rPr>
              <a:t>Offline Transactions</a:t>
            </a:r>
            <a:r>
              <a:rPr lang="en-US" sz="2000" dirty="0">
                <a:latin typeface="Times New Roman" panose="02020603050405020304" pitchFamily="18" charset="0"/>
                <a:cs typeface="Times New Roman" panose="02020603050405020304" pitchFamily="18" charset="0"/>
              </a:rPr>
              <a:t>: It works even when you have no internet connection, making it useful in areas with low or no network connectivity.</a:t>
            </a:r>
          </a:p>
          <a:p>
            <a:r>
              <a:rPr lang="en-US" sz="2000" b="1" dirty="0">
                <a:latin typeface="Times New Roman" panose="02020603050405020304" pitchFamily="18" charset="0"/>
                <a:cs typeface="Times New Roman" panose="02020603050405020304" pitchFamily="18" charset="0"/>
              </a:rPr>
              <a:t>Instant Payments</a:t>
            </a:r>
            <a:r>
              <a:rPr lang="en-US" sz="2000" dirty="0">
                <a:latin typeface="Times New Roman" panose="02020603050405020304" pitchFamily="18" charset="0"/>
                <a:cs typeface="Times New Roman" panose="02020603050405020304" pitchFamily="18" charset="0"/>
              </a:rPr>
              <a:t>: The transactions are processed instantly without waiting for confirmation.</a:t>
            </a:r>
          </a:p>
          <a:p>
            <a:endParaRPr lang="en-US" dirty="0"/>
          </a:p>
        </p:txBody>
      </p:sp>
    </p:spTree>
    <p:extLst>
      <p:ext uri="{BB962C8B-B14F-4D97-AF65-F5344CB8AC3E}">
        <p14:creationId xmlns:p14="http://schemas.microsoft.com/office/powerpoint/2010/main" val="24260104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1005841"/>
            <a:ext cx="8963055" cy="4585062"/>
          </a:xfrm>
        </p:spPr>
        <p:txBody>
          <a:bodyPr/>
          <a:lstStyle/>
          <a:p>
            <a:pPr marL="0" indent="0">
              <a:buNone/>
            </a:pPr>
            <a:r>
              <a:rPr lang="en-US" b="1" dirty="0">
                <a:latin typeface="Times New Roman" panose="02020603050405020304" pitchFamily="18" charset="0"/>
                <a:cs typeface="Times New Roman" panose="02020603050405020304" pitchFamily="18" charset="0"/>
              </a:rPr>
              <a:t>How It Works:</a:t>
            </a:r>
          </a:p>
          <a:p>
            <a:r>
              <a:rPr lang="en-US" dirty="0">
                <a:latin typeface="Times New Roman" panose="02020603050405020304" pitchFamily="18" charset="0"/>
                <a:cs typeface="Times New Roman" panose="02020603050405020304" pitchFamily="18" charset="0"/>
              </a:rPr>
              <a:t>Users need to activate UPI Lite via their UPI-enabled apps like Google Pay, </a:t>
            </a:r>
            <a:r>
              <a:rPr lang="en-US" dirty="0" err="1">
                <a:latin typeface="Times New Roman" panose="02020603050405020304" pitchFamily="18" charset="0"/>
                <a:cs typeface="Times New Roman" panose="02020603050405020304" pitchFamily="18" charset="0"/>
              </a:rPr>
              <a:t>PhonePe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Paytm</a:t>
            </a:r>
            <a:r>
              <a:rPr lang="en-US" dirty="0">
                <a:latin typeface="Times New Roman" panose="02020603050405020304" pitchFamily="18" charset="0"/>
                <a:cs typeface="Times New Roman" panose="02020603050405020304" pitchFamily="18" charset="0"/>
              </a:rPr>
              <a:t>, etc.</a:t>
            </a:r>
          </a:p>
          <a:p>
            <a:r>
              <a:rPr lang="en-US" dirty="0">
                <a:latin typeface="Times New Roman" panose="02020603050405020304" pitchFamily="18" charset="0"/>
                <a:cs typeface="Times New Roman" panose="02020603050405020304" pitchFamily="18" charset="0"/>
              </a:rPr>
              <a:t>After activation, users can load small amounts into the UPI Lite wallet (using the bank account linked to the UPI app).</a:t>
            </a:r>
          </a:p>
          <a:p>
            <a:r>
              <a:rPr lang="en-US" dirty="0">
                <a:latin typeface="Times New Roman" panose="02020603050405020304" pitchFamily="18" charset="0"/>
                <a:cs typeface="Times New Roman" panose="02020603050405020304" pitchFamily="18" charset="0"/>
              </a:rPr>
              <a:t>Transactions up to ₹200 can be made directly from this UPI Lite wallet without the need for internet or entering a UPI PIN.</a:t>
            </a:r>
          </a:p>
          <a:p>
            <a:r>
              <a:rPr lang="en-US" dirty="0">
                <a:latin typeface="Times New Roman" panose="02020603050405020304" pitchFamily="18" charset="0"/>
                <a:cs typeface="Times New Roman" panose="02020603050405020304" pitchFamily="18" charset="0"/>
              </a:rPr>
              <a:t>This feature is part of efforts to enhance digital payment adoption, especially in rural or remote areas where internet connectivity is not reliable.</a:t>
            </a:r>
          </a:p>
          <a:p>
            <a:endParaRPr lang="en-US" dirty="0"/>
          </a:p>
        </p:txBody>
      </p:sp>
    </p:spTree>
    <p:extLst>
      <p:ext uri="{BB962C8B-B14F-4D97-AF65-F5344CB8AC3E}">
        <p14:creationId xmlns:p14="http://schemas.microsoft.com/office/powerpoint/2010/main" val="3941875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normAutofit/>
          </a:bodyPr>
          <a:lstStyle/>
          <a:p>
            <a:r>
              <a:rPr lang="en-US" sz="4000" dirty="0" smtClean="0">
                <a:latin typeface="Algerian" panose="04020705040A02060702" pitchFamily="82" charset="0"/>
                <a:cs typeface="Times New Roman" panose="02020603050405020304" pitchFamily="18" charset="0"/>
              </a:rPr>
              <a:t>International </a:t>
            </a:r>
            <a:r>
              <a:rPr lang="en-US" sz="4000" dirty="0" err="1" smtClean="0">
                <a:latin typeface="Algerian" panose="04020705040A02060702" pitchFamily="82" charset="0"/>
                <a:cs typeface="Times New Roman" panose="02020603050405020304" pitchFamily="18" charset="0"/>
              </a:rPr>
              <a:t>upi</a:t>
            </a:r>
            <a:r>
              <a:rPr lang="en-US" sz="4000" dirty="0" smtClean="0">
                <a:latin typeface="Algerian" panose="04020705040A02060702" pitchFamily="82" charset="0"/>
                <a:cs typeface="Times New Roman" panose="02020603050405020304" pitchFamily="18" charset="0"/>
              </a:rPr>
              <a:t> transaction </a:t>
            </a:r>
            <a:endParaRPr lang="en-US" sz="4000" dirty="0">
              <a:latin typeface="Algerian" panose="04020705040A02060702" pitchFamily="82" charset="0"/>
              <a:cs typeface="Times New Roman" panose="02020603050405020304" pitchFamily="18" charset="0"/>
            </a:endParaRPr>
          </a:p>
        </p:txBody>
      </p:sp>
      <p:sp>
        <p:nvSpPr>
          <p:cNvPr id="3" name="Content Placeholder 2"/>
          <p:cNvSpPr>
            <a:spLocks noGrp="1"/>
          </p:cNvSpPr>
          <p:nvPr>
            <p:ph idx="1"/>
          </p:nvPr>
        </p:nvSpPr>
        <p:spPr>
          <a:xfrm>
            <a:off x="677334" y="1436914"/>
            <a:ext cx="8596668" cy="4859383"/>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As of now, </a:t>
            </a:r>
            <a:r>
              <a:rPr lang="en-US" b="1" dirty="0">
                <a:latin typeface="Times New Roman" panose="02020603050405020304" pitchFamily="18" charset="0"/>
                <a:cs typeface="Times New Roman" panose="02020603050405020304" pitchFamily="18" charset="0"/>
              </a:rPr>
              <a:t>UPI (Unified Payments Interface)</a:t>
            </a:r>
            <a:r>
              <a:rPr lang="en-US" dirty="0">
                <a:latin typeface="Times New Roman" panose="02020603050405020304" pitchFamily="18" charset="0"/>
                <a:cs typeface="Times New Roman" panose="02020603050405020304" pitchFamily="18" charset="0"/>
              </a:rPr>
              <a:t> is primarily designed for domestic transactions within India. However, </a:t>
            </a:r>
            <a:r>
              <a:rPr lang="en-US" b="1" dirty="0">
                <a:latin typeface="Times New Roman" panose="02020603050405020304" pitchFamily="18" charset="0"/>
                <a:cs typeface="Times New Roman" panose="02020603050405020304" pitchFamily="18" charset="0"/>
              </a:rPr>
              <a:t>NRI (Non-Resident Indian) users</a:t>
            </a:r>
            <a:r>
              <a:rPr lang="en-US" dirty="0">
                <a:latin typeface="Times New Roman" panose="02020603050405020304" pitchFamily="18" charset="0"/>
                <a:cs typeface="Times New Roman" panose="02020603050405020304" pitchFamily="18" charset="0"/>
              </a:rPr>
              <a:t> can make use of UPI for transactions under certain conditions, but there are limitations and guidelines to be aware of for international transactions.</a:t>
            </a:r>
          </a:p>
          <a:p>
            <a:r>
              <a:rPr lang="en-US" dirty="0">
                <a:latin typeface="Times New Roman" panose="02020603050405020304" pitchFamily="18" charset="0"/>
                <a:cs typeface="Times New Roman" panose="02020603050405020304" pitchFamily="18" charset="0"/>
              </a:rPr>
              <a:t>Here’s what you need to know about </a:t>
            </a:r>
            <a:r>
              <a:rPr lang="en-US" b="1" dirty="0">
                <a:latin typeface="Times New Roman" panose="02020603050405020304" pitchFamily="18" charset="0"/>
                <a:cs typeface="Times New Roman" panose="02020603050405020304" pitchFamily="18" charset="0"/>
              </a:rPr>
              <a:t>international UPI transactions</a:t>
            </a:r>
            <a:r>
              <a:rPr lang="en-US" dirty="0">
                <a:latin typeface="Times New Roman" panose="02020603050405020304" pitchFamily="18" charset="0"/>
                <a:cs typeface="Times New Roman" panose="02020603050405020304" pitchFamily="18" charset="0"/>
              </a:rPr>
              <a:t> for NRIs:</a:t>
            </a:r>
          </a:p>
          <a:p>
            <a:pPr marL="0" indent="0">
              <a:buNone/>
            </a:pPr>
            <a:r>
              <a:rPr lang="en-US" b="1" dirty="0">
                <a:latin typeface="Times New Roman" panose="02020603050405020304" pitchFamily="18" charset="0"/>
                <a:cs typeface="Times New Roman" panose="02020603050405020304" pitchFamily="18" charset="0"/>
              </a:rPr>
              <a:t>1. Sending Money Abroad Using UPI:</a:t>
            </a:r>
          </a:p>
          <a:p>
            <a:r>
              <a:rPr lang="en-US" b="1" dirty="0">
                <a:latin typeface="Times New Roman" panose="02020603050405020304" pitchFamily="18" charset="0"/>
                <a:cs typeface="Times New Roman" panose="02020603050405020304" pitchFamily="18" charset="0"/>
              </a:rPr>
              <a:t>UPI does not directly support sending money internationally</a:t>
            </a:r>
            <a:r>
              <a:rPr lang="en-US" dirty="0">
                <a:latin typeface="Times New Roman" panose="02020603050405020304" pitchFamily="18" charset="0"/>
                <a:cs typeface="Times New Roman" panose="02020603050405020304" pitchFamily="18" charset="0"/>
              </a:rPr>
              <a:t> (from India to other countries).</a:t>
            </a:r>
          </a:p>
          <a:p>
            <a:r>
              <a:rPr lang="en-US" dirty="0">
                <a:latin typeface="Times New Roman" panose="02020603050405020304" pitchFamily="18" charset="0"/>
                <a:cs typeface="Times New Roman" panose="02020603050405020304" pitchFamily="18" charset="0"/>
              </a:rPr>
              <a:t>NRIs in foreign countries can't use UPI to transfer funds to bank accounts in their resident countries. The current structure of UPI is meant only for domestic payments.</a:t>
            </a:r>
          </a:p>
          <a:p>
            <a:pPr marL="0" indent="0">
              <a:buNone/>
            </a:pPr>
            <a:r>
              <a:rPr lang="en-US" b="1" dirty="0">
                <a:latin typeface="Times New Roman" panose="02020603050405020304" pitchFamily="18" charset="0"/>
                <a:cs typeface="Times New Roman" panose="02020603050405020304" pitchFamily="18" charset="0"/>
              </a:rPr>
              <a:t>2. Receiving Money via UPI:</a:t>
            </a:r>
          </a:p>
          <a:p>
            <a:r>
              <a:rPr lang="en-US" dirty="0">
                <a:latin typeface="Times New Roman" panose="02020603050405020304" pitchFamily="18" charset="0"/>
                <a:cs typeface="Times New Roman" panose="02020603050405020304" pitchFamily="18" charset="0"/>
              </a:rPr>
              <a:t>NRIs </a:t>
            </a:r>
            <a:r>
              <a:rPr lang="en-US" b="1" dirty="0">
                <a:latin typeface="Times New Roman" panose="02020603050405020304" pitchFamily="18" charset="0"/>
                <a:cs typeface="Times New Roman" panose="02020603050405020304" pitchFamily="18" charset="0"/>
              </a:rPr>
              <a:t>can receive payments into their Indian bank accounts</a:t>
            </a:r>
            <a:r>
              <a:rPr lang="en-US" dirty="0">
                <a:latin typeface="Times New Roman" panose="02020603050405020304" pitchFamily="18" charset="0"/>
                <a:cs typeface="Times New Roman" panose="02020603050405020304" pitchFamily="18" charset="0"/>
              </a:rPr>
              <a:t> via UPI if they have a valid Indian bank account linked to their UPI ID. However, the sender must be within India and use UPI to send money to an NRI's Indian bank account.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04387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13954"/>
            <a:ext cx="8596668" cy="5414345"/>
          </a:xfrm>
        </p:spPr>
        <p:txBody>
          <a:bodyPr/>
          <a:lstStyle/>
          <a:p>
            <a:pPr marL="0" indent="0">
              <a:buNone/>
            </a:pPr>
            <a:r>
              <a:rPr lang="en-US" b="1" dirty="0">
                <a:latin typeface="Times New Roman" panose="02020603050405020304" pitchFamily="18" charset="0"/>
                <a:cs typeface="Times New Roman" panose="02020603050405020304" pitchFamily="18" charset="0"/>
              </a:rPr>
              <a:t>3. Using UPI Abroad:</a:t>
            </a:r>
          </a:p>
          <a:p>
            <a:r>
              <a:rPr lang="en-US" dirty="0">
                <a:latin typeface="Times New Roman" panose="02020603050405020304" pitchFamily="18" charset="0"/>
                <a:cs typeface="Times New Roman" panose="02020603050405020304" pitchFamily="18" charset="0"/>
              </a:rPr>
              <a:t>UPI-based apps (like </a:t>
            </a:r>
            <a:r>
              <a:rPr lang="en-US" dirty="0" err="1">
                <a:latin typeface="Times New Roman" panose="02020603050405020304" pitchFamily="18" charset="0"/>
                <a:cs typeface="Times New Roman" panose="02020603050405020304" pitchFamily="18" charset="0"/>
              </a:rPr>
              <a:t>PhonePe</a:t>
            </a:r>
            <a:r>
              <a:rPr lang="en-US" dirty="0">
                <a:latin typeface="Times New Roman" panose="02020603050405020304" pitchFamily="18" charset="0"/>
                <a:cs typeface="Times New Roman" panose="02020603050405020304" pitchFamily="18" charset="0"/>
              </a:rPr>
              <a:t>, Google Pay, etc.) have </a:t>
            </a:r>
            <a:r>
              <a:rPr lang="en-US" b="1" dirty="0">
                <a:latin typeface="Times New Roman" panose="02020603050405020304" pitchFamily="18" charset="0"/>
                <a:cs typeface="Times New Roman" panose="02020603050405020304" pitchFamily="18" charset="0"/>
              </a:rPr>
              <a:t>started expanding internationally</a:t>
            </a:r>
            <a:r>
              <a:rPr lang="en-US" dirty="0">
                <a:latin typeface="Times New Roman" panose="02020603050405020304" pitchFamily="18" charset="0"/>
                <a:cs typeface="Times New Roman" panose="02020603050405020304" pitchFamily="18" charset="0"/>
              </a:rPr>
              <a:t>. For example, Google Pay has integrated UPI with services in countries like Singapore, and more countries may follow suit.</a:t>
            </a:r>
          </a:p>
          <a:p>
            <a:r>
              <a:rPr lang="en-US" dirty="0">
                <a:latin typeface="Times New Roman" panose="02020603050405020304" pitchFamily="18" charset="0"/>
                <a:cs typeface="Times New Roman" panose="02020603050405020304" pitchFamily="18" charset="0"/>
              </a:rPr>
              <a:t>But the ability to use UPI for payments abroad is </a:t>
            </a:r>
            <a:r>
              <a:rPr lang="en-US" b="1" dirty="0">
                <a:latin typeface="Times New Roman" panose="02020603050405020304" pitchFamily="18" charset="0"/>
                <a:cs typeface="Times New Roman" panose="02020603050405020304" pitchFamily="18" charset="0"/>
              </a:rPr>
              <a:t>limited to certain international merchants</a:t>
            </a:r>
            <a:r>
              <a:rPr lang="en-US" dirty="0">
                <a:latin typeface="Times New Roman" panose="02020603050405020304" pitchFamily="18" charset="0"/>
                <a:cs typeface="Times New Roman" panose="02020603050405020304" pitchFamily="18" charset="0"/>
              </a:rPr>
              <a:t> and might require certain agreements between the payment platforms and local banks.</a:t>
            </a:r>
          </a:p>
          <a:p>
            <a:pPr marL="0" indent="0">
              <a:buNone/>
            </a:pPr>
            <a:r>
              <a:rPr lang="en-US" b="1" dirty="0">
                <a:latin typeface="Times New Roman" panose="02020603050405020304" pitchFamily="18" charset="0"/>
                <a:cs typeface="Times New Roman" panose="02020603050405020304" pitchFamily="18" charset="0"/>
              </a:rPr>
              <a:t>4. UPI-Linked Bank Accounts for NRIs:</a:t>
            </a:r>
          </a:p>
          <a:p>
            <a:r>
              <a:rPr lang="en-US" dirty="0">
                <a:latin typeface="Times New Roman" panose="02020603050405020304" pitchFamily="18" charset="0"/>
                <a:cs typeface="Times New Roman" panose="02020603050405020304" pitchFamily="18" charset="0"/>
              </a:rPr>
              <a:t>NRIs can link their </a:t>
            </a:r>
            <a:r>
              <a:rPr lang="en-US" b="1" dirty="0">
                <a:latin typeface="Times New Roman" panose="02020603050405020304" pitchFamily="18" charset="0"/>
                <a:cs typeface="Times New Roman" panose="02020603050405020304" pitchFamily="18" charset="0"/>
              </a:rPr>
              <a:t>Indian bank accounts</a:t>
            </a:r>
            <a:r>
              <a:rPr lang="en-US" dirty="0">
                <a:latin typeface="Times New Roman" panose="02020603050405020304" pitchFamily="18" charset="0"/>
                <a:cs typeface="Times New Roman" panose="02020603050405020304" pitchFamily="18" charset="0"/>
              </a:rPr>
              <a:t> (both NRE or NRO accounts) to their UPI apps. They can use UPI to make domestic payments and transactions in India, such as paying for goods, services, or transferring money to another Indian bank account.</a:t>
            </a:r>
          </a:p>
          <a:p>
            <a:r>
              <a:rPr lang="en-US" dirty="0">
                <a:latin typeface="Times New Roman" panose="02020603050405020304" pitchFamily="18" charset="0"/>
                <a:cs typeface="Times New Roman" panose="02020603050405020304" pitchFamily="18" charset="0"/>
              </a:rPr>
              <a:t>However, </a:t>
            </a:r>
            <a:r>
              <a:rPr lang="en-US" b="1" dirty="0">
                <a:latin typeface="Times New Roman" panose="02020603050405020304" pitchFamily="18" charset="0"/>
                <a:cs typeface="Times New Roman" panose="02020603050405020304" pitchFamily="18" charset="0"/>
              </a:rPr>
              <a:t>UPI payments cannot be used directly for international transactions</a:t>
            </a:r>
            <a:r>
              <a:rPr lang="en-US" dirty="0">
                <a:latin typeface="Times New Roman" panose="02020603050405020304" pitchFamily="18" charset="0"/>
                <a:cs typeface="Times New Roman" panose="02020603050405020304" pitchFamily="18" charset="0"/>
              </a:rPr>
              <a:t> from these accounts.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22096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40081"/>
            <a:ext cx="8596668" cy="5316582"/>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5. Third-Party Services:</a:t>
            </a:r>
          </a:p>
          <a:p>
            <a:r>
              <a:rPr lang="en-US" sz="2000" dirty="0">
                <a:latin typeface="Times New Roman" panose="02020603050405020304" pitchFamily="18" charset="0"/>
                <a:cs typeface="Times New Roman" panose="02020603050405020304" pitchFamily="18" charset="0"/>
              </a:rPr>
              <a:t>If an NRI wants to send money internationally, they would typically need to use services like </a:t>
            </a:r>
            <a:r>
              <a:rPr lang="en-US" sz="2000" b="1" dirty="0">
                <a:latin typeface="Times New Roman" panose="02020603050405020304" pitchFamily="18" charset="0"/>
                <a:cs typeface="Times New Roman" panose="02020603050405020304" pitchFamily="18" charset="0"/>
              </a:rPr>
              <a:t>Wire Transfer</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Western Union</a:t>
            </a:r>
            <a:r>
              <a:rPr lang="en-US" sz="2000" dirty="0">
                <a:latin typeface="Times New Roman" panose="02020603050405020304" pitchFamily="18" charset="0"/>
                <a:cs typeface="Times New Roman" panose="02020603050405020304" pitchFamily="18" charset="0"/>
              </a:rPr>
              <a:t>, or international remittance services such as </a:t>
            </a:r>
            <a:r>
              <a:rPr lang="en-US" sz="2000" b="1" dirty="0">
                <a:latin typeface="Times New Roman" panose="02020603050405020304" pitchFamily="18" charset="0"/>
                <a:cs typeface="Times New Roman" panose="02020603050405020304" pitchFamily="18" charset="0"/>
              </a:rPr>
              <a:t>Wise (formerly </a:t>
            </a:r>
            <a:r>
              <a:rPr lang="en-US" sz="2000" b="1" dirty="0" err="1">
                <a:latin typeface="Times New Roman" panose="02020603050405020304" pitchFamily="18" charset="0"/>
                <a:cs typeface="Times New Roman" panose="02020603050405020304" pitchFamily="18" charset="0"/>
              </a:rPr>
              <a:t>TransferWise</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Remitly</a:t>
            </a:r>
            <a:r>
              <a:rPr lang="en-US" sz="2000" dirty="0">
                <a:latin typeface="Times New Roman" panose="02020603050405020304" pitchFamily="18" charset="0"/>
                <a:cs typeface="Times New Roman" panose="02020603050405020304" pitchFamily="18" charset="0"/>
              </a:rPr>
              <a:t>, etc.</a:t>
            </a:r>
          </a:p>
          <a:p>
            <a:r>
              <a:rPr lang="en-US" sz="2000" dirty="0">
                <a:latin typeface="Times New Roman" panose="02020603050405020304" pitchFamily="18" charset="0"/>
                <a:cs typeface="Times New Roman" panose="02020603050405020304" pitchFamily="18" charset="0"/>
              </a:rPr>
              <a:t>For some countries, UPI-enabled apps like </a:t>
            </a:r>
            <a:r>
              <a:rPr lang="en-US" sz="2000" b="1" dirty="0">
                <a:latin typeface="Times New Roman" panose="02020603050405020304" pitchFamily="18" charset="0"/>
                <a:cs typeface="Times New Roman" panose="02020603050405020304" pitchFamily="18" charset="0"/>
              </a:rPr>
              <a:t>Google Pay</a:t>
            </a:r>
            <a:r>
              <a:rPr lang="en-US" sz="2000" dirty="0">
                <a:latin typeface="Times New Roman" panose="02020603050405020304" pitchFamily="18" charset="0"/>
                <a:cs typeface="Times New Roman" panose="02020603050405020304" pitchFamily="18" charset="0"/>
              </a:rPr>
              <a:t> or </a:t>
            </a:r>
            <a:r>
              <a:rPr lang="en-US" sz="2000" b="1" dirty="0" err="1">
                <a:latin typeface="Times New Roman" panose="02020603050405020304" pitchFamily="18" charset="0"/>
                <a:cs typeface="Times New Roman" panose="02020603050405020304" pitchFamily="18" charset="0"/>
              </a:rPr>
              <a:t>Paytm</a:t>
            </a:r>
            <a:r>
              <a:rPr lang="en-US" sz="2000" dirty="0">
                <a:latin typeface="Times New Roman" panose="02020603050405020304" pitchFamily="18" charset="0"/>
                <a:cs typeface="Times New Roman" panose="02020603050405020304" pitchFamily="18" charset="0"/>
              </a:rPr>
              <a:t> may allow international money transfers using partnered services, but these are not the same as domestic UPI transfers.</a:t>
            </a:r>
          </a:p>
          <a:p>
            <a:pPr marL="0" indent="0">
              <a:buNone/>
            </a:pPr>
            <a:r>
              <a:rPr lang="en-US" sz="2000" b="1" dirty="0">
                <a:latin typeface="Times New Roman" panose="02020603050405020304" pitchFamily="18" charset="0"/>
                <a:cs typeface="Times New Roman" panose="02020603050405020304" pitchFamily="18" charset="0"/>
              </a:rPr>
              <a:t>6. UPI International Expansion:</a:t>
            </a:r>
          </a:p>
          <a:p>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National Payments Corporation of India (NPCI)</a:t>
            </a:r>
            <a:r>
              <a:rPr lang="en-US" sz="2000" dirty="0">
                <a:latin typeface="Times New Roman" panose="02020603050405020304" pitchFamily="18" charset="0"/>
                <a:cs typeface="Times New Roman" panose="02020603050405020304" pitchFamily="18" charset="0"/>
              </a:rPr>
              <a:t> is working on expanding UPI globally. Some progress has been made in countries like Singapore, UAE, and Bhutan, where NRIs can make UPI payments via linked Indian accounts in these countries.</a:t>
            </a:r>
          </a:p>
          <a:p>
            <a:r>
              <a:rPr lang="en-US" sz="2000" dirty="0">
                <a:latin typeface="Times New Roman" panose="02020603050405020304" pitchFamily="18" charset="0"/>
                <a:cs typeface="Times New Roman" panose="02020603050405020304" pitchFamily="18" charset="0"/>
              </a:rPr>
              <a:t>However, sending money abroad directly via UPI is not yet supported.</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55441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5063"/>
          </a:xfrm>
        </p:spPr>
        <p:txBody>
          <a:bodyPr>
            <a:normAutofit/>
          </a:bodyPr>
          <a:lstStyle/>
          <a:p>
            <a:r>
              <a:rPr lang="en-US" sz="4000" dirty="0" smtClean="0">
                <a:latin typeface="Algerian" panose="04020705040A02060702" pitchFamily="82" charset="0"/>
                <a:cs typeface="Times New Roman" panose="02020603050405020304" pitchFamily="18" charset="0"/>
              </a:rPr>
              <a:t>Security &amp; fraud prevention </a:t>
            </a:r>
            <a:endParaRPr lang="en-US" sz="4000" dirty="0">
              <a:latin typeface="Algerian" panose="04020705040A02060702" pitchFamily="82" charset="0"/>
              <a:cs typeface="Times New Roman" panose="02020603050405020304" pitchFamily="18" charset="0"/>
            </a:endParaRPr>
          </a:p>
        </p:txBody>
      </p:sp>
      <p:sp>
        <p:nvSpPr>
          <p:cNvPr id="3" name="Content Placeholder 2"/>
          <p:cNvSpPr>
            <a:spLocks noGrp="1"/>
          </p:cNvSpPr>
          <p:nvPr>
            <p:ph idx="1"/>
          </p:nvPr>
        </p:nvSpPr>
        <p:spPr>
          <a:xfrm>
            <a:off x="677334" y="1384663"/>
            <a:ext cx="8596668" cy="4656699"/>
          </a:xfrm>
        </p:spPr>
        <p:txBody>
          <a:bodyPr>
            <a:normAutofit fontScale="92500" lnSpcReduction="10000"/>
          </a:bodyPr>
          <a:lstStyle/>
          <a:p>
            <a:pPr marL="0" indent="0">
              <a:buNone/>
            </a:pPr>
            <a:r>
              <a:rPr lang="en-US" sz="2000" dirty="0">
                <a:latin typeface="Times New Roman" panose="02020603050405020304" pitchFamily="18" charset="0"/>
                <a:cs typeface="Times New Roman" panose="02020603050405020304" pitchFamily="18" charset="0"/>
              </a:rPr>
              <a:t>UPI (Unified Payments Interface) ensures security through several key mechanisms and protocols designed to protect users during financial transactions. Here's how UPI ensures security:</a:t>
            </a:r>
          </a:p>
          <a:p>
            <a:pPr marL="0" indent="0">
              <a:buNone/>
            </a:pPr>
            <a:r>
              <a:rPr lang="en-US" sz="2000" b="1" dirty="0">
                <a:latin typeface="Times New Roman" panose="02020603050405020304" pitchFamily="18" charset="0"/>
                <a:cs typeface="Times New Roman" panose="02020603050405020304" pitchFamily="18" charset="0"/>
              </a:rPr>
              <a:t>1. Two-Factor Authentication (2FA)</a:t>
            </a:r>
          </a:p>
          <a:p>
            <a:r>
              <a:rPr lang="en-US" sz="2000" dirty="0">
                <a:latin typeface="Times New Roman" panose="02020603050405020304" pitchFamily="18" charset="0"/>
                <a:cs typeface="Times New Roman" panose="02020603050405020304" pitchFamily="18" charset="0"/>
              </a:rPr>
              <a:t>Every UPI transaction requires two-factor authentication (2FA). This typically involves:</a:t>
            </a:r>
          </a:p>
          <a:p>
            <a:pPr lvl="1"/>
            <a:r>
              <a:rPr lang="en-US" sz="1800" b="1" dirty="0">
                <a:latin typeface="Times New Roman" panose="02020603050405020304" pitchFamily="18" charset="0"/>
                <a:cs typeface="Times New Roman" panose="02020603050405020304" pitchFamily="18" charset="0"/>
              </a:rPr>
              <a:t>UPI PIN</a:t>
            </a:r>
            <a:r>
              <a:rPr lang="en-US" sz="1800" dirty="0">
                <a:latin typeface="Times New Roman" panose="02020603050405020304" pitchFamily="18" charset="0"/>
                <a:cs typeface="Times New Roman" panose="02020603050405020304" pitchFamily="18" charset="0"/>
              </a:rPr>
              <a:t>: The user needs to enter a personal identification number (PIN) to authorize a transaction, which is known only to the user.</a:t>
            </a:r>
          </a:p>
          <a:p>
            <a:pPr lvl="1"/>
            <a:r>
              <a:rPr lang="en-US" sz="1800" b="1" dirty="0">
                <a:latin typeface="Times New Roman" panose="02020603050405020304" pitchFamily="18" charset="0"/>
                <a:cs typeface="Times New Roman" panose="02020603050405020304" pitchFamily="18" charset="0"/>
              </a:rPr>
              <a:t>Mobile Number Verification</a:t>
            </a:r>
            <a:r>
              <a:rPr lang="en-US" sz="1800" dirty="0">
                <a:latin typeface="Times New Roman" panose="02020603050405020304" pitchFamily="18" charset="0"/>
                <a:cs typeface="Times New Roman" panose="02020603050405020304" pitchFamily="18" charset="0"/>
              </a:rPr>
              <a:t>: During setup and for certain transactions, OTPs (One-Time Passwords) are sent to the registered mobile number for additional security.</a:t>
            </a:r>
          </a:p>
          <a:p>
            <a:pPr marL="0" indent="0">
              <a:buNone/>
            </a:pPr>
            <a:r>
              <a:rPr lang="en-US" sz="2000" b="1" dirty="0">
                <a:latin typeface="Times New Roman" panose="02020603050405020304" pitchFamily="18" charset="0"/>
                <a:cs typeface="Times New Roman" panose="02020603050405020304" pitchFamily="18" charset="0"/>
              </a:rPr>
              <a:t>2. Encryption</a:t>
            </a:r>
          </a:p>
          <a:p>
            <a:r>
              <a:rPr lang="en-US" sz="2000" dirty="0">
                <a:latin typeface="Times New Roman" panose="02020603050405020304" pitchFamily="18" charset="0"/>
                <a:cs typeface="Times New Roman" panose="02020603050405020304" pitchFamily="18" charset="0"/>
              </a:rPr>
              <a:t>UPI uses </a:t>
            </a:r>
            <a:r>
              <a:rPr lang="en-US" sz="2000" b="1" dirty="0">
                <a:latin typeface="Times New Roman" panose="02020603050405020304" pitchFamily="18" charset="0"/>
                <a:cs typeface="Times New Roman" panose="02020603050405020304" pitchFamily="18" charset="0"/>
              </a:rPr>
              <a:t>strong encryption</a:t>
            </a:r>
            <a:r>
              <a:rPr lang="en-US" sz="2000" dirty="0">
                <a:latin typeface="Times New Roman" panose="02020603050405020304" pitchFamily="18" charset="0"/>
                <a:cs typeface="Times New Roman" panose="02020603050405020304" pitchFamily="18" charset="0"/>
              </a:rPr>
              <a:t> for all transactions, meaning the data sent between the user's device, the app, and the bank is encrypted to prevent unauthorized access. </a:t>
            </a:r>
            <a:r>
              <a:rPr lang="en-US" sz="2000" b="1" dirty="0">
                <a:latin typeface="Times New Roman" panose="02020603050405020304" pitchFamily="18" charset="0"/>
                <a:cs typeface="Times New Roman" panose="02020603050405020304" pitchFamily="18" charset="0"/>
              </a:rPr>
              <a:t>256-bit SSL/TLS encryption</a:t>
            </a:r>
            <a:r>
              <a:rPr lang="en-US" sz="2000" dirty="0">
                <a:latin typeface="Times New Roman" panose="02020603050405020304" pitchFamily="18" charset="0"/>
                <a:cs typeface="Times New Roman" panose="02020603050405020304" pitchFamily="18" charset="0"/>
              </a:rPr>
              <a:t> is used to protect sensitive data.</a:t>
            </a:r>
          </a:p>
          <a:p>
            <a:endParaRPr lang="en-US" dirty="0"/>
          </a:p>
        </p:txBody>
      </p:sp>
    </p:spTree>
    <p:extLst>
      <p:ext uri="{BB962C8B-B14F-4D97-AF65-F5344CB8AC3E}">
        <p14:creationId xmlns:p14="http://schemas.microsoft.com/office/powerpoint/2010/main" val="13967433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18457"/>
            <a:ext cx="8596668" cy="5322905"/>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3. Virtual Payment Address (VPA)</a:t>
            </a:r>
          </a:p>
          <a:p>
            <a:r>
              <a:rPr lang="en-US" dirty="0">
                <a:latin typeface="Times New Roman" panose="02020603050405020304" pitchFamily="18" charset="0"/>
                <a:cs typeface="Times New Roman" panose="02020603050405020304" pitchFamily="18" charset="0"/>
              </a:rPr>
              <a:t>Instead of sharing your real bank account number, UPI uses a </a:t>
            </a:r>
            <a:r>
              <a:rPr lang="en-US" b="1" dirty="0">
                <a:latin typeface="Times New Roman" panose="02020603050405020304" pitchFamily="18" charset="0"/>
                <a:cs typeface="Times New Roman" panose="02020603050405020304" pitchFamily="18" charset="0"/>
              </a:rPr>
              <a:t>Virtual Payment Address (VPA)</a:t>
            </a:r>
            <a:r>
              <a:rPr lang="en-US" dirty="0">
                <a:latin typeface="Times New Roman" panose="02020603050405020304" pitchFamily="18" charset="0"/>
                <a:cs typeface="Times New Roman" panose="02020603050405020304" pitchFamily="18" charset="0"/>
              </a:rPr>
              <a:t> (e.g., </a:t>
            </a:r>
            <a:r>
              <a:rPr lang="en-US" dirty="0" err="1">
                <a:latin typeface="Times New Roman" panose="02020603050405020304" pitchFamily="18" charset="0"/>
                <a:cs typeface="Times New Roman" panose="02020603050405020304" pitchFamily="18" charset="0"/>
              </a:rPr>
              <a:t>yourname@upi</a:t>
            </a:r>
            <a:r>
              <a:rPr lang="en-US" dirty="0">
                <a:latin typeface="Times New Roman" panose="02020603050405020304" pitchFamily="18" charset="0"/>
                <a:cs typeface="Times New Roman" panose="02020603050405020304" pitchFamily="18" charset="0"/>
              </a:rPr>
              <a:t>) to facilitate transactions. This protects the user’s account number from exposure, minimizing the risk of fraud.</a:t>
            </a:r>
          </a:p>
          <a:p>
            <a:pPr marL="0" indent="0">
              <a:buNone/>
            </a:pPr>
            <a:r>
              <a:rPr lang="en-US" b="1" dirty="0">
                <a:latin typeface="Times New Roman" panose="02020603050405020304" pitchFamily="18" charset="0"/>
                <a:cs typeface="Times New Roman" panose="02020603050405020304" pitchFamily="18" charset="0"/>
              </a:rPr>
              <a:t>4. One-Time Password (OTP) Authentication</a:t>
            </a:r>
          </a:p>
          <a:p>
            <a:r>
              <a:rPr lang="en-US" dirty="0">
                <a:latin typeface="Times New Roman" panose="02020603050405020304" pitchFamily="18" charset="0"/>
                <a:cs typeface="Times New Roman" panose="02020603050405020304" pitchFamily="18" charset="0"/>
              </a:rPr>
              <a:t>For various actions like linking your bank account or initiating large transactions, UPI requires the user to authenticate the transaction using an </a:t>
            </a:r>
            <a:r>
              <a:rPr lang="en-US" b="1" dirty="0">
                <a:latin typeface="Times New Roman" panose="02020603050405020304" pitchFamily="18" charset="0"/>
                <a:cs typeface="Times New Roman" panose="02020603050405020304" pitchFamily="18" charset="0"/>
              </a:rPr>
              <a:t>OTP</a:t>
            </a:r>
            <a:r>
              <a:rPr lang="en-US" dirty="0">
                <a:latin typeface="Times New Roman" panose="02020603050405020304" pitchFamily="18" charset="0"/>
                <a:cs typeface="Times New Roman" panose="02020603050405020304" pitchFamily="18" charset="0"/>
              </a:rPr>
              <a:t> (sent to the registered mobile number), ensuring that only the rightful user authorizes the action.</a:t>
            </a:r>
          </a:p>
          <a:p>
            <a:pPr marL="0" indent="0">
              <a:buNone/>
            </a:pPr>
            <a:r>
              <a:rPr lang="en-US" b="1" dirty="0">
                <a:latin typeface="Times New Roman" panose="02020603050405020304" pitchFamily="18" charset="0"/>
                <a:cs typeface="Times New Roman" panose="02020603050405020304" pitchFamily="18" charset="0"/>
              </a:rPr>
              <a:t>5. Fraud Detection Mechanisms</a:t>
            </a:r>
          </a:p>
          <a:p>
            <a:r>
              <a:rPr lang="en-US" dirty="0">
                <a:latin typeface="Times New Roman" panose="02020603050405020304" pitchFamily="18" charset="0"/>
                <a:cs typeface="Times New Roman" panose="02020603050405020304" pitchFamily="18" charset="0"/>
              </a:rPr>
              <a:t>UPI apps and banks employ advanced </a:t>
            </a:r>
            <a:r>
              <a:rPr lang="en-US" b="1" dirty="0">
                <a:latin typeface="Times New Roman" panose="02020603050405020304" pitchFamily="18" charset="0"/>
                <a:cs typeface="Times New Roman" panose="02020603050405020304" pitchFamily="18" charset="0"/>
              </a:rPr>
              <a:t>fraud detection systems</a:t>
            </a:r>
            <a:r>
              <a:rPr lang="en-US" dirty="0">
                <a:latin typeface="Times New Roman" panose="02020603050405020304" pitchFamily="18" charset="0"/>
                <a:cs typeface="Times New Roman" panose="02020603050405020304" pitchFamily="18" charset="0"/>
              </a:rPr>
              <a:t> to monitor for suspicious activity. If anything unusual is detected (e.g., multiple large transactions in a short period), the system flags the transaction for review or temporarily blocks the account for safety.</a:t>
            </a:r>
          </a:p>
          <a:p>
            <a:pPr marL="0" indent="0">
              <a:buNone/>
            </a:pPr>
            <a:r>
              <a:rPr lang="en-US" b="1" dirty="0">
                <a:latin typeface="Times New Roman" panose="02020603050405020304" pitchFamily="18" charset="0"/>
                <a:cs typeface="Times New Roman" panose="02020603050405020304" pitchFamily="18" charset="0"/>
              </a:rPr>
              <a:t>6. Tokenization (for Card Payments)</a:t>
            </a:r>
          </a:p>
          <a:p>
            <a:r>
              <a:rPr lang="en-US" dirty="0">
                <a:latin typeface="Times New Roman" panose="02020603050405020304" pitchFamily="18" charset="0"/>
                <a:cs typeface="Times New Roman" panose="02020603050405020304" pitchFamily="18" charset="0"/>
              </a:rPr>
              <a:t>UPI apps that allow card linking use </a:t>
            </a:r>
            <a:r>
              <a:rPr lang="en-US" b="1" dirty="0">
                <a:latin typeface="Times New Roman" panose="02020603050405020304" pitchFamily="18" charset="0"/>
                <a:cs typeface="Times New Roman" panose="02020603050405020304" pitchFamily="18" charset="0"/>
              </a:rPr>
              <a:t>tokenization</a:t>
            </a:r>
            <a:r>
              <a:rPr lang="en-US" dirty="0">
                <a:latin typeface="Times New Roman" panose="02020603050405020304" pitchFamily="18" charset="0"/>
                <a:cs typeface="Times New Roman" panose="02020603050405020304" pitchFamily="18" charset="0"/>
              </a:rPr>
              <a:t>, replacing sensitive information (like your card number) with a unique token. This ensures that your real card details are not exposed during transactions, reducing the risk of fraud.</a:t>
            </a:r>
          </a:p>
        </p:txBody>
      </p:sp>
    </p:spTree>
    <p:extLst>
      <p:ext uri="{BB962C8B-B14F-4D97-AF65-F5344CB8AC3E}">
        <p14:creationId xmlns:p14="http://schemas.microsoft.com/office/powerpoint/2010/main" val="42825360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31075"/>
            <a:ext cx="8596668" cy="5610288"/>
          </a:xfr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7. Biometric Authentication</a:t>
            </a:r>
          </a:p>
          <a:p>
            <a:r>
              <a:rPr lang="en-US" dirty="0">
                <a:latin typeface="Times New Roman" panose="02020603050405020304" pitchFamily="18" charset="0"/>
                <a:cs typeface="Times New Roman" panose="02020603050405020304" pitchFamily="18" charset="0"/>
              </a:rPr>
              <a:t>Some UPI apps offer </a:t>
            </a:r>
            <a:r>
              <a:rPr lang="en-US" b="1" dirty="0">
                <a:latin typeface="Times New Roman" panose="02020603050405020304" pitchFamily="18" charset="0"/>
                <a:cs typeface="Times New Roman" panose="02020603050405020304" pitchFamily="18" charset="0"/>
              </a:rPr>
              <a:t>biometric authentication</a:t>
            </a:r>
            <a:r>
              <a:rPr lang="en-US" dirty="0">
                <a:latin typeface="Times New Roman" panose="02020603050405020304" pitchFamily="18" charset="0"/>
                <a:cs typeface="Times New Roman" panose="02020603050405020304" pitchFamily="18" charset="0"/>
              </a:rPr>
              <a:t> (fingerprint or face recognition) for accessing the app, which provides an additional layer of security for login and authorization.</a:t>
            </a:r>
          </a:p>
          <a:p>
            <a:pPr marL="0" indent="0">
              <a:buNone/>
            </a:pPr>
            <a:r>
              <a:rPr lang="en-US" b="1" dirty="0">
                <a:latin typeface="Times New Roman" panose="02020603050405020304" pitchFamily="18" charset="0"/>
                <a:cs typeface="Times New Roman" panose="02020603050405020304" pitchFamily="18" charset="0"/>
              </a:rPr>
              <a:t>8. Regulatory Oversight</a:t>
            </a:r>
          </a:p>
          <a:p>
            <a:r>
              <a:rPr lang="en-US" dirty="0">
                <a:latin typeface="Times New Roman" panose="02020603050405020304" pitchFamily="18" charset="0"/>
                <a:cs typeface="Times New Roman" panose="02020603050405020304" pitchFamily="18" charset="0"/>
              </a:rPr>
              <a:t>UPI transactions are regulated by the </a:t>
            </a:r>
            <a:r>
              <a:rPr lang="en-US" b="1" dirty="0">
                <a:latin typeface="Times New Roman" panose="02020603050405020304" pitchFamily="18" charset="0"/>
                <a:cs typeface="Times New Roman" panose="02020603050405020304" pitchFamily="18" charset="0"/>
              </a:rPr>
              <a:t>Reserve Bank of India (RBI)</a:t>
            </a:r>
            <a:r>
              <a:rPr lang="en-US" dirty="0">
                <a:latin typeface="Times New Roman" panose="02020603050405020304" pitchFamily="18" charset="0"/>
                <a:cs typeface="Times New Roman" panose="02020603050405020304" pitchFamily="18" charset="0"/>
              </a:rPr>
              <a:t> and the </a:t>
            </a:r>
            <a:r>
              <a:rPr lang="en-US" b="1" dirty="0">
                <a:latin typeface="Times New Roman" panose="02020603050405020304" pitchFamily="18" charset="0"/>
                <a:cs typeface="Times New Roman" panose="02020603050405020304" pitchFamily="18" charset="0"/>
              </a:rPr>
              <a:t>National Payments Corporation of India (NPCI)</a:t>
            </a:r>
            <a:r>
              <a:rPr lang="en-US" dirty="0">
                <a:latin typeface="Times New Roman" panose="02020603050405020304" pitchFamily="18" charset="0"/>
                <a:cs typeface="Times New Roman" panose="02020603050405020304" pitchFamily="18" charset="0"/>
              </a:rPr>
              <a:t>. They enforce security standards, ensure regular audits, and ensure UPI apps comply with safety protocols.</a:t>
            </a:r>
          </a:p>
          <a:p>
            <a:pPr marL="0" indent="0">
              <a:buNone/>
            </a:pPr>
            <a:r>
              <a:rPr lang="en-US" b="1" dirty="0">
                <a:latin typeface="Times New Roman" panose="02020603050405020304" pitchFamily="18" charset="0"/>
                <a:cs typeface="Times New Roman" panose="02020603050405020304" pitchFamily="18" charset="0"/>
              </a:rPr>
              <a:t>9. Real-Time Alerts and Notifications</a:t>
            </a:r>
          </a:p>
          <a:p>
            <a:r>
              <a:rPr lang="en-US" b="1" dirty="0">
                <a:latin typeface="Times New Roman" panose="02020603050405020304" pitchFamily="18" charset="0"/>
                <a:cs typeface="Times New Roman" panose="02020603050405020304" pitchFamily="18" charset="0"/>
              </a:rPr>
              <a:t>Instant transaction alerts</a:t>
            </a:r>
            <a:r>
              <a:rPr lang="en-US" dirty="0">
                <a:latin typeface="Times New Roman" panose="02020603050405020304" pitchFamily="18" charset="0"/>
                <a:cs typeface="Times New Roman" panose="02020603050405020304" pitchFamily="18" charset="0"/>
              </a:rPr>
              <a:t> are sent to users after every UPI transaction, so users can quickly detect any unauthorized activity. If there’s any suspicious transaction, the user can immediately report it.</a:t>
            </a:r>
          </a:p>
          <a:p>
            <a:pPr marL="0" indent="0">
              <a:buNone/>
            </a:pPr>
            <a:r>
              <a:rPr lang="en-US" b="1" dirty="0">
                <a:latin typeface="Times New Roman" panose="02020603050405020304" pitchFamily="18" charset="0"/>
                <a:cs typeface="Times New Roman" panose="02020603050405020304" pitchFamily="18" charset="0"/>
              </a:rPr>
              <a:t>10. Limitations on Transaction Amounts</a:t>
            </a:r>
          </a:p>
          <a:p>
            <a:r>
              <a:rPr lang="en-US" dirty="0">
                <a:latin typeface="Times New Roman" panose="02020603050405020304" pitchFamily="18" charset="0"/>
                <a:cs typeface="Times New Roman" panose="02020603050405020304" pitchFamily="18" charset="0"/>
              </a:rPr>
              <a:t>UPI has </a:t>
            </a:r>
            <a:r>
              <a:rPr lang="en-US" b="1" dirty="0">
                <a:latin typeface="Times New Roman" panose="02020603050405020304" pitchFamily="18" charset="0"/>
                <a:cs typeface="Times New Roman" panose="02020603050405020304" pitchFamily="18" charset="0"/>
              </a:rPr>
              <a:t>daily transaction limits</a:t>
            </a:r>
            <a:r>
              <a:rPr lang="en-US" dirty="0">
                <a:latin typeface="Times New Roman" panose="02020603050405020304" pitchFamily="18" charset="0"/>
                <a:cs typeface="Times New Roman" panose="02020603050405020304" pitchFamily="18" charset="0"/>
              </a:rPr>
              <a:t>, which help minimize the damage in case of fraud. This limit helps reduce the potential loss due to unauthorized access.</a:t>
            </a:r>
          </a:p>
          <a:p>
            <a:pPr marL="0" indent="0">
              <a:buNone/>
            </a:pPr>
            <a:r>
              <a:rPr lang="en-US" b="1" dirty="0">
                <a:latin typeface="Times New Roman" panose="02020603050405020304" pitchFamily="18" charset="0"/>
                <a:cs typeface="Times New Roman" panose="02020603050405020304" pitchFamily="18" charset="0"/>
              </a:rPr>
              <a:t>11. User Education</a:t>
            </a:r>
          </a:p>
          <a:p>
            <a:r>
              <a:rPr lang="en-US" dirty="0">
                <a:latin typeface="Times New Roman" panose="02020603050405020304" pitchFamily="18" charset="0"/>
                <a:cs typeface="Times New Roman" panose="02020603050405020304" pitchFamily="18" charset="0"/>
              </a:rPr>
              <a:t>UPI apps often educate users about safe practices, such as not sharing their UPI PIN, protecting their phone, and avoiding phishing scams.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72571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3" y="640080"/>
            <a:ext cx="8620859" cy="705394"/>
          </a:xfrm>
        </p:spPr>
        <p:txBody>
          <a:bodyPr/>
          <a:lstStyle/>
          <a:p>
            <a:r>
              <a:rPr lang="en-US" b="1" dirty="0" smtClean="0">
                <a:latin typeface="Times New Roman" panose="02020603050405020304" pitchFamily="18" charset="0"/>
                <a:cs typeface="Times New Roman" panose="02020603050405020304" pitchFamily="18" charset="0"/>
              </a:rPr>
              <a:t> </a:t>
            </a:r>
            <a:r>
              <a:rPr lang="en-US" b="1" dirty="0">
                <a:latin typeface="Algerian" panose="04020705040A02060702" pitchFamily="82" charset="0"/>
                <a:cs typeface="Times New Roman" panose="02020603050405020304" pitchFamily="18" charset="0"/>
              </a:rPr>
              <a:t>UPI frauds</a:t>
            </a:r>
            <a:r>
              <a:rPr lang="en-US" dirty="0">
                <a:latin typeface="Algerian" panose="04020705040A02060702" pitchFamily="82" charset="0"/>
                <a:cs typeface="Times New Roman" panose="02020603050405020304" pitchFamily="18" charset="0"/>
              </a:rPr>
              <a:t> and </a:t>
            </a:r>
            <a:r>
              <a:rPr lang="en-US" b="1" dirty="0">
                <a:latin typeface="Algerian" panose="04020705040A02060702" pitchFamily="82" charset="0"/>
                <a:cs typeface="Times New Roman" panose="02020603050405020304" pitchFamily="18" charset="0"/>
              </a:rPr>
              <a:t>scams</a:t>
            </a:r>
            <a:endParaRPr lang="en-US" dirty="0">
              <a:latin typeface="Algerian" panose="04020705040A02060702" pitchFamily="82" charset="0"/>
            </a:endParaRPr>
          </a:p>
        </p:txBody>
      </p:sp>
      <p:sp>
        <p:nvSpPr>
          <p:cNvPr id="3" name="Content Placeholder 2"/>
          <p:cNvSpPr>
            <a:spLocks noGrp="1"/>
          </p:cNvSpPr>
          <p:nvPr>
            <p:ph idx="1"/>
          </p:nvPr>
        </p:nvSpPr>
        <p:spPr>
          <a:xfrm>
            <a:off x="677334" y="1489167"/>
            <a:ext cx="8596668" cy="4552196"/>
          </a:xfrm>
        </p:spPr>
        <p:txBody>
          <a:bodyPr>
            <a:normAutofit lnSpcReduction="10000"/>
          </a:bodyPr>
          <a:lstStyle/>
          <a:p>
            <a:pPr marL="0" indent="0">
              <a:buNone/>
            </a:pPr>
            <a:r>
              <a:rPr lang="en-US" sz="2000" b="1" dirty="0">
                <a:latin typeface="Times New Roman" panose="02020603050405020304" pitchFamily="18" charset="0"/>
                <a:cs typeface="Times New Roman" panose="02020603050405020304" pitchFamily="18" charset="0"/>
              </a:rPr>
              <a:t>UPI (Unified Payments Interface)</a:t>
            </a:r>
            <a:r>
              <a:rPr lang="en-US" sz="2000" dirty="0">
                <a:latin typeface="Times New Roman" panose="02020603050405020304" pitchFamily="18" charset="0"/>
                <a:cs typeface="Times New Roman" panose="02020603050405020304" pitchFamily="18" charset="0"/>
              </a:rPr>
              <a:t> has made digital payments very convenient, but like any payment system, it is vulnerable to various types of fraud. Below are some of the </a:t>
            </a:r>
            <a:r>
              <a:rPr lang="en-US" sz="2000" b="1" dirty="0">
                <a:latin typeface="Times New Roman" panose="02020603050405020304" pitchFamily="18" charset="0"/>
                <a:cs typeface="Times New Roman" panose="02020603050405020304" pitchFamily="18" charset="0"/>
              </a:rPr>
              <a:t>common UPI frauds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scams</a:t>
            </a:r>
            <a:r>
              <a:rPr lang="en-US" sz="2000" dirty="0">
                <a:latin typeface="Times New Roman" panose="02020603050405020304" pitchFamily="18" charset="0"/>
                <a:cs typeface="Times New Roman" panose="02020603050405020304" pitchFamily="18" charset="0"/>
              </a:rPr>
              <a:t> that users should be aware of:</a:t>
            </a:r>
          </a:p>
          <a:p>
            <a:pPr marL="0" indent="0">
              <a:buNone/>
            </a:pPr>
            <a:r>
              <a:rPr lang="en-US" sz="2000" b="1" dirty="0">
                <a:latin typeface="Times New Roman" panose="02020603050405020304" pitchFamily="18" charset="0"/>
                <a:cs typeface="Times New Roman" panose="02020603050405020304" pitchFamily="18" charset="0"/>
              </a:rPr>
              <a:t>1. Phishing Scams</a:t>
            </a:r>
          </a:p>
          <a:p>
            <a:r>
              <a:rPr lang="en-US" sz="2000" b="1" dirty="0">
                <a:latin typeface="Times New Roman" panose="02020603050405020304" pitchFamily="18" charset="0"/>
                <a:cs typeface="Times New Roman" panose="02020603050405020304" pitchFamily="18" charset="0"/>
              </a:rPr>
              <a:t>What it is</a:t>
            </a:r>
            <a:r>
              <a:rPr lang="en-US" sz="2000" dirty="0">
                <a:latin typeface="Times New Roman" panose="02020603050405020304" pitchFamily="18" charset="0"/>
                <a:cs typeface="Times New Roman" panose="02020603050405020304" pitchFamily="18" charset="0"/>
              </a:rPr>
              <a:t>: Fraudsters impersonate legitimate entities (like banks, government organizations, or payment platforms) and trick users into revealing their </a:t>
            </a:r>
            <a:r>
              <a:rPr lang="en-US" sz="2000" b="1" dirty="0">
                <a:latin typeface="Times New Roman" panose="02020603050405020304" pitchFamily="18" charset="0"/>
                <a:cs typeface="Times New Roman" panose="02020603050405020304" pitchFamily="18" charset="0"/>
              </a:rPr>
              <a:t>UPI PIN</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bank details</a:t>
            </a:r>
            <a:r>
              <a:rPr lang="en-US" sz="2000" dirty="0">
                <a:latin typeface="Times New Roman" panose="02020603050405020304" pitchFamily="18" charset="0"/>
                <a:cs typeface="Times New Roman" panose="02020603050405020304" pitchFamily="18" charset="0"/>
              </a:rPr>
              <a:t>, or other sensitive information. This is often done through fake emails, SMS, or phone calls.</a:t>
            </a:r>
          </a:p>
          <a:p>
            <a:r>
              <a:rPr lang="en-US" sz="2000" b="1" dirty="0">
                <a:latin typeface="Times New Roman" panose="02020603050405020304" pitchFamily="18" charset="0"/>
                <a:cs typeface="Times New Roman" panose="02020603050405020304" pitchFamily="18" charset="0"/>
              </a:rPr>
              <a:t>How it works</a:t>
            </a:r>
            <a:r>
              <a:rPr lang="en-US" sz="20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The fraudster may call or message you, claiming to be from your bank or UPI provider, and ask for your UPI PIN, OTP, or account details.</a:t>
            </a:r>
          </a:p>
          <a:p>
            <a:pPr lvl="1"/>
            <a:r>
              <a:rPr lang="en-US" sz="1800" dirty="0">
                <a:latin typeface="Times New Roman" panose="02020603050405020304" pitchFamily="18" charset="0"/>
                <a:cs typeface="Times New Roman" panose="02020603050405020304" pitchFamily="18" charset="0"/>
              </a:rPr>
              <a:t>They might also send fake links or official-looking emails requesting you to verify account details or log in to your account.</a:t>
            </a:r>
          </a:p>
          <a:p>
            <a:endParaRPr lang="en-US" dirty="0"/>
          </a:p>
        </p:txBody>
      </p:sp>
    </p:spTree>
    <p:extLst>
      <p:ext uri="{BB962C8B-B14F-4D97-AF65-F5344CB8AC3E}">
        <p14:creationId xmlns:p14="http://schemas.microsoft.com/office/powerpoint/2010/main" val="704816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25689"/>
          </a:xfrm>
        </p:spPr>
        <p:txBody>
          <a:bodyPr>
            <a:normAutofit/>
          </a:bodyPr>
          <a:lstStyle/>
          <a:p>
            <a:r>
              <a:rPr lang="en-US" sz="4800" dirty="0" smtClean="0">
                <a:latin typeface="Algerian" panose="04020705040A02060702" pitchFamily="82" charset="0"/>
              </a:rPr>
              <a:t>Launched by </a:t>
            </a:r>
            <a:r>
              <a:rPr lang="en-US" sz="4800" dirty="0" err="1" smtClean="0">
                <a:latin typeface="Algerian" panose="04020705040A02060702" pitchFamily="82" charset="0"/>
              </a:rPr>
              <a:t>npci</a:t>
            </a:r>
            <a:r>
              <a:rPr lang="en-US" sz="4800" dirty="0" smtClean="0">
                <a:latin typeface="Algerian" panose="04020705040A02060702" pitchFamily="82" charset="0"/>
              </a:rPr>
              <a:t> </a:t>
            </a:r>
            <a:endParaRPr lang="en-US" sz="4800" dirty="0">
              <a:latin typeface="Algerian" panose="04020705040A02060702" pitchFamily="82" charset="0"/>
            </a:endParaRPr>
          </a:p>
        </p:txBody>
      </p:sp>
      <p:sp>
        <p:nvSpPr>
          <p:cNvPr id="3" name="Content Placeholder 2"/>
          <p:cNvSpPr>
            <a:spLocks noGrp="1"/>
          </p:cNvSpPr>
          <p:nvPr>
            <p:ph idx="1"/>
          </p:nvPr>
        </p:nvSpPr>
        <p:spPr>
          <a:xfrm>
            <a:off x="677334" y="1636889"/>
            <a:ext cx="8596668" cy="4404473"/>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UPI </a:t>
            </a:r>
            <a:r>
              <a:rPr lang="en-US" b="1" dirty="0">
                <a:latin typeface="Times New Roman" panose="02020603050405020304" pitchFamily="18" charset="0"/>
                <a:cs typeface="Times New Roman" panose="02020603050405020304" pitchFamily="18" charset="0"/>
              </a:rPr>
              <a:t>(Unified Payments Interface)</a:t>
            </a:r>
            <a:r>
              <a:rPr lang="en-US" dirty="0">
                <a:latin typeface="Times New Roman" panose="02020603050405020304" pitchFamily="18" charset="0"/>
                <a:cs typeface="Times New Roman" panose="02020603050405020304" pitchFamily="18" charset="0"/>
              </a:rPr>
              <a:t> was developed and launched by </a:t>
            </a:r>
            <a:r>
              <a:rPr lang="en-US" b="1" dirty="0">
                <a:latin typeface="Times New Roman" panose="02020603050405020304" pitchFamily="18" charset="0"/>
                <a:cs typeface="Times New Roman" panose="02020603050405020304" pitchFamily="18" charset="0"/>
              </a:rPr>
              <a:t>NPCI (National Payments Corporation of India)</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NPCI is an umbrella organization for operating retail payments and settlement systems in India. It was established in 2008 and is owned by a consortium of Indian banks, with the goal of promoting and developing innovative digital payment systems for the Indian market.</a:t>
            </a:r>
          </a:p>
          <a:p>
            <a:r>
              <a:rPr lang="en-US" dirty="0">
                <a:latin typeface="Times New Roman" panose="02020603050405020304" pitchFamily="18" charset="0"/>
                <a:cs typeface="Times New Roman" panose="02020603050405020304" pitchFamily="18" charset="0"/>
              </a:rPr>
              <a:t>The UPI system, launched in </a:t>
            </a:r>
            <a:r>
              <a:rPr lang="en-US" b="1" dirty="0">
                <a:latin typeface="Times New Roman" panose="02020603050405020304" pitchFamily="18" charset="0"/>
                <a:cs typeface="Times New Roman" panose="02020603050405020304" pitchFamily="18" charset="0"/>
              </a:rPr>
              <a:t>2016</a:t>
            </a:r>
            <a:r>
              <a:rPr lang="en-US" dirty="0">
                <a:latin typeface="Times New Roman" panose="02020603050405020304" pitchFamily="18" charset="0"/>
                <a:cs typeface="Times New Roman" panose="02020603050405020304" pitchFamily="18" charset="0"/>
              </a:rPr>
              <a:t> by NPCI, was designed to enable secure, real-time, and easy bank-to-bank transactions via mobile devices. It allowed users to link multiple bank accounts and make transactions using just their mobile phone, making digital payments more seamless and accessible to a broader population.</a:t>
            </a:r>
          </a:p>
          <a:p>
            <a:r>
              <a:rPr lang="en-US" dirty="0">
                <a:latin typeface="Times New Roman" panose="02020603050405020304" pitchFamily="18" charset="0"/>
                <a:cs typeface="Times New Roman" panose="02020603050405020304" pitchFamily="18" charset="0"/>
              </a:rPr>
              <a:t>By providing a unified platform for transferring money, UPI has become one of the most successful and widely adopted digital payment systems in India.</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30412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87829"/>
            <a:ext cx="8596668" cy="6126480"/>
          </a:xfrm>
        </p:spPr>
        <p:txBody>
          <a:bodyPr>
            <a:normAutofit fontScale="77500" lnSpcReduction="20000"/>
          </a:bodyPr>
          <a:lstStyle/>
          <a:p>
            <a:pPr marL="0" indent="0">
              <a:buNone/>
            </a:pPr>
            <a:r>
              <a:rPr lang="en-US" sz="2300" b="1" dirty="0">
                <a:latin typeface="Times New Roman" panose="02020603050405020304" pitchFamily="18" charset="0"/>
                <a:cs typeface="Times New Roman" panose="02020603050405020304" pitchFamily="18" charset="0"/>
              </a:rPr>
              <a:t>How to avoid</a:t>
            </a:r>
            <a:r>
              <a:rPr lang="en-US" sz="2300" dirty="0">
                <a:latin typeface="Times New Roman" panose="02020603050405020304" pitchFamily="18" charset="0"/>
                <a:cs typeface="Times New Roman" panose="02020603050405020304" pitchFamily="18" charset="0"/>
              </a:rPr>
              <a:t>:</a:t>
            </a:r>
          </a:p>
          <a:p>
            <a:r>
              <a:rPr lang="en-US" sz="2300" dirty="0">
                <a:latin typeface="Times New Roman" panose="02020603050405020304" pitchFamily="18" charset="0"/>
                <a:cs typeface="Times New Roman" panose="02020603050405020304" pitchFamily="18" charset="0"/>
              </a:rPr>
              <a:t>Never share your </a:t>
            </a:r>
            <a:r>
              <a:rPr lang="en-US" sz="2300" b="1" dirty="0">
                <a:latin typeface="Times New Roman" panose="02020603050405020304" pitchFamily="18" charset="0"/>
                <a:cs typeface="Times New Roman" panose="02020603050405020304" pitchFamily="18" charset="0"/>
              </a:rPr>
              <a:t>UPI PIN</a:t>
            </a:r>
            <a:r>
              <a:rPr lang="en-US" sz="2300" dirty="0">
                <a:latin typeface="Times New Roman" panose="02020603050405020304" pitchFamily="18" charset="0"/>
                <a:cs typeface="Times New Roman" panose="02020603050405020304" pitchFamily="18" charset="0"/>
              </a:rPr>
              <a:t> or </a:t>
            </a:r>
            <a:r>
              <a:rPr lang="en-US" sz="2300" b="1" dirty="0">
                <a:latin typeface="Times New Roman" panose="02020603050405020304" pitchFamily="18" charset="0"/>
                <a:cs typeface="Times New Roman" panose="02020603050405020304" pitchFamily="18" charset="0"/>
              </a:rPr>
              <a:t>OTP</a:t>
            </a:r>
            <a:r>
              <a:rPr lang="en-US" sz="2300" dirty="0">
                <a:latin typeface="Times New Roman" panose="02020603050405020304" pitchFamily="18" charset="0"/>
                <a:cs typeface="Times New Roman" panose="02020603050405020304" pitchFamily="18" charset="0"/>
              </a:rPr>
              <a:t> with anyone.</a:t>
            </a:r>
          </a:p>
          <a:p>
            <a:r>
              <a:rPr lang="en-US" sz="2300" dirty="0">
                <a:latin typeface="Times New Roman" panose="02020603050405020304" pitchFamily="18" charset="0"/>
                <a:cs typeface="Times New Roman" panose="02020603050405020304" pitchFamily="18" charset="0"/>
              </a:rPr>
              <a:t>Be cautious of unsolicited phone calls, messages, or emails.</a:t>
            </a:r>
          </a:p>
          <a:p>
            <a:r>
              <a:rPr lang="en-US" sz="2300" dirty="0">
                <a:latin typeface="Times New Roman" panose="02020603050405020304" pitchFamily="18" charset="0"/>
                <a:cs typeface="Times New Roman" panose="02020603050405020304" pitchFamily="18" charset="0"/>
              </a:rPr>
              <a:t>Always verify the source of any communication before responding.</a:t>
            </a:r>
          </a:p>
          <a:p>
            <a:r>
              <a:rPr lang="en-US" sz="2300" b="1" dirty="0">
                <a:latin typeface="Times New Roman" panose="02020603050405020304" pitchFamily="18" charset="0"/>
                <a:cs typeface="Times New Roman" panose="02020603050405020304" pitchFamily="18" charset="0"/>
              </a:rPr>
              <a:t>Banks will never ask for your UPI PIN or OTP</a:t>
            </a:r>
            <a:r>
              <a:rPr lang="en-US" sz="2300" b="1" dirty="0" smtClean="0">
                <a:latin typeface="Times New Roman" panose="02020603050405020304" pitchFamily="18" charset="0"/>
                <a:cs typeface="Times New Roman" panose="02020603050405020304" pitchFamily="18" charset="0"/>
              </a:rPr>
              <a:t>.</a:t>
            </a:r>
          </a:p>
          <a:p>
            <a:endParaRPr lang="en-US" sz="2300" b="1" dirty="0">
              <a:latin typeface="Times New Roman" panose="02020603050405020304" pitchFamily="18" charset="0"/>
              <a:cs typeface="Times New Roman" panose="02020603050405020304" pitchFamily="18" charset="0"/>
            </a:endParaRPr>
          </a:p>
          <a:p>
            <a:pPr marL="0" indent="0">
              <a:buNone/>
            </a:pPr>
            <a:r>
              <a:rPr lang="en-US" sz="2300" b="1" dirty="0">
                <a:latin typeface="Times New Roman" panose="02020603050405020304" pitchFamily="18" charset="0"/>
                <a:cs typeface="Times New Roman" panose="02020603050405020304" pitchFamily="18" charset="0"/>
              </a:rPr>
              <a:t>2. OTP Scams (One-Time Password Scam)</a:t>
            </a:r>
          </a:p>
          <a:p>
            <a:r>
              <a:rPr lang="en-US" sz="2300" b="1" dirty="0">
                <a:latin typeface="Times New Roman" panose="02020603050405020304" pitchFamily="18" charset="0"/>
                <a:cs typeface="Times New Roman" panose="02020603050405020304" pitchFamily="18" charset="0"/>
              </a:rPr>
              <a:t>What it is</a:t>
            </a:r>
            <a:r>
              <a:rPr lang="en-US" sz="2300" dirty="0">
                <a:latin typeface="Times New Roman" panose="02020603050405020304" pitchFamily="18" charset="0"/>
                <a:cs typeface="Times New Roman" panose="02020603050405020304" pitchFamily="18" charset="0"/>
              </a:rPr>
              <a:t>: Scammers trick users into revealing their OTP, which is used to authorize transactions.</a:t>
            </a:r>
          </a:p>
          <a:p>
            <a:r>
              <a:rPr lang="en-US" sz="2300" b="1" dirty="0">
                <a:latin typeface="Times New Roman" panose="02020603050405020304" pitchFamily="18" charset="0"/>
                <a:cs typeface="Times New Roman" panose="02020603050405020304" pitchFamily="18" charset="0"/>
              </a:rPr>
              <a:t>How it works</a:t>
            </a:r>
            <a:r>
              <a:rPr lang="en-US" sz="2300" dirty="0">
                <a:latin typeface="Times New Roman" panose="02020603050405020304" pitchFamily="18" charset="0"/>
                <a:cs typeface="Times New Roman" panose="02020603050405020304" pitchFamily="18" charset="0"/>
              </a:rPr>
              <a:t>:</a:t>
            </a:r>
          </a:p>
          <a:p>
            <a:pPr lvl="1"/>
            <a:r>
              <a:rPr lang="en-US" sz="2300" dirty="0">
                <a:latin typeface="Times New Roman" panose="02020603050405020304" pitchFamily="18" charset="0"/>
                <a:cs typeface="Times New Roman" panose="02020603050405020304" pitchFamily="18" charset="0"/>
              </a:rPr>
              <a:t>Fraudsters call or message you, pretending to be from a trusted entity (bank, payment app, etc.), and ask you to share an OTP.</a:t>
            </a:r>
          </a:p>
          <a:p>
            <a:pPr lvl="1"/>
            <a:r>
              <a:rPr lang="en-US" sz="2300" dirty="0">
                <a:latin typeface="Times New Roman" panose="02020603050405020304" pitchFamily="18" charset="0"/>
                <a:cs typeface="Times New Roman" panose="02020603050405020304" pitchFamily="18" charset="0"/>
              </a:rPr>
              <a:t>They may claim it's required for some service activation or security check.</a:t>
            </a:r>
          </a:p>
          <a:p>
            <a:pPr lvl="1"/>
            <a:r>
              <a:rPr lang="en-US" sz="2300" dirty="0">
                <a:latin typeface="Times New Roman" panose="02020603050405020304" pitchFamily="18" charset="0"/>
                <a:cs typeface="Times New Roman" panose="02020603050405020304" pitchFamily="18" charset="0"/>
              </a:rPr>
              <a:t>Once the OTP is shared, they can authorize a transaction from your account.</a:t>
            </a:r>
          </a:p>
          <a:p>
            <a:r>
              <a:rPr lang="en-US" sz="2300" b="1" dirty="0">
                <a:latin typeface="Times New Roman" panose="02020603050405020304" pitchFamily="18" charset="0"/>
                <a:cs typeface="Times New Roman" panose="02020603050405020304" pitchFamily="18" charset="0"/>
              </a:rPr>
              <a:t>How to avoid</a:t>
            </a:r>
            <a:r>
              <a:rPr lang="en-US" sz="2300" dirty="0">
                <a:latin typeface="Times New Roman" panose="02020603050405020304" pitchFamily="18" charset="0"/>
                <a:cs typeface="Times New Roman" panose="02020603050405020304" pitchFamily="18" charset="0"/>
              </a:rPr>
              <a:t>:</a:t>
            </a:r>
          </a:p>
          <a:p>
            <a:pPr lvl="1"/>
            <a:r>
              <a:rPr lang="en-US" sz="2300" dirty="0">
                <a:latin typeface="Times New Roman" panose="02020603050405020304" pitchFamily="18" charset="0"/>
                <a:cs typeface="Times New Roman" panose="02020603050405020304" pitchFamily="18" charset="0"/>
              </a:rPr>
              <a:t>Never share your </a:t>
            </a:r>
            <a:r>
              <a:rPr lang="en-US" sz="2300" b="1" dirty="0">
                <a:latin typeface="Times New Roman" panose="02020603050405020304" pitchFamily="18" charset="0"/>
                <a:cs typeface="Times New Roman" panose="02020603050405020304" pitchFamily="18" charset="0"/>
              </a:rPr>
              <a:t>OTP</a:t>
            </a:r>
            <a:r>
              <a:rPr lang="en-US" sz="2300" dirty="0">
                <a:latin typeface="Times New Roman" panose="02020603050405020304" pitchFamily="18" charset="0"/>
                <a:cs typeface="Times New Roman" panose="02020603050405020304" pitchFamily="18" charset="0"/>
              </a:rPr>
              <a:t> with anyone, even if they claim to be from your bank.</a:t>
            </a:r>
          </a:p>
          <a:p>
            <a:pPr lvl="1"/>
            <a:r>
              <a:rPr lang="en-US" sz="2300" dirty="0">
                <a:latin typeface="Times New Roman" panose="02020603050405020304" pitchFamily="18" charset="0"/>
                <a:cs typeface="Times New Roman" panose="02020603050405020304" pitchFamily="18" charset="0"/>
              </a:rPr>
              <a:t>Always check the source of any OTP request.</a:t>
            </a:r>
          </a:p>
          <a:p>
            <a:pPr lvl="1"/>
            <a:r>
              <a:rPr lang="en-US" sz="2300" dirty="0">
                <a:latin typeface="Times New Roman" panose="02020603050405020304" pitchFamily="18" charset="0"/>
                <a:cs typeface="Times New Roman" panose="02020603050405020304" pitchFamily="18" charset="0"/>
              </a:rPr>
              <a:t>Keep in mind that OTPs are for your </a:t>
            </a:r>
            <a:r>
              <a:rPr lang="en-US" sz="2300" b="1" dirty="0">
                <a:latin typeface="Times New Roman" panose="02020603050405020304" pitchFamily="18" charset="0"/>
                <a:cs typeface="Times New Roman" panose="02020603050405020304" pitchFamily="18" charset="0"/>
              </a:rPr>
              <a:t>personal use only</a:t>
            </a:r>
            <a:r>
              <a:rPr lang="en-US" sz="2300" dirty="0">
                <a:latin typeface="Times New Roman" panose="02020603050405020304" pitchFamily="18" charset="0"/>
                <a:cs typeface="Times New Roman" panose="02020603050405020304" pitchFamily="18" charset="0"/>
              </a:rPr>
              <a:t> and should not be shared.</a:t>
            </a:r>
          </a:p>
          <a:p>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68477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53143"/>
            <a:ext cx="8596668" cy="5388219"/>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3. Fake UPI Apps</a:t>
            </a:r>
          </a:p>
          <a:p>
            <a:r>
              <a:rPr lang="en-US" sz="2000" b="1" dirty="0">
                <a:latin typeface="Times New Roman" panose="02020603050405020304" pitchFamily="18" charset="0"/>
                <a:cs typeface="Times New Roman" panose="02020603050405020304" pitchFamily="18" charset="0"/>
              </a:rPr>
              <a:t>What it is</a:t>
            </a:r>
            <a:r>
              <a:rPr lang="en-US" sz="2000" dirty="0">
                <a:latin typeface="Times New Roman" panose="02020603050405020304" pitchFamily="18" charset="0"/>
                <a:cs typeface="Times New Roman" panose="02020603050405020304" pitchFamily="18" charset="0"/>
              </a:rPr>
              <a:t>: Fraudsters create </a:t>
            </a:r>
            <a:r>
              <a:rPr lang="en-US" sz="2000" b="1" dirty="0">
                <a:latin typeface="Times New Roman" panose="02020603050405020304" pitchFamily="18" charset="0"/>
                <a:cs typeface="Times New Roman" panose="02020603050405020304" pitchFamily="18" charset="0"/>
              </a:rPr>
              <a:t>fake UPI apps</a:t>
            </a:r>
            <a:r>
              <a:rPr lang="en-US" sz="2000" dirty="0">
                <a:latin typeface="Times New Roman" panose="02020603050405020304" pitchFamily="18" charset="0"/>
                <a:cs typeface="Times New Roman" panose="02020603050405020304" pitchFamily="18" charset="0"/>
              </a:rPr>
              <a:t> or impersonate legitimate UPI apps to steal your payment details and UPI PIN.</a:t>
            </a:r>
          </a:p>
          <a:p>
            <a:r>
              <a:rPr lang="en-US" sz="2000" b="1" dirty="0">
                <a:latin typeface="Times New Roman" panose="02020603050405020304" pitchFamily="18" charset="0"/>
                <a:cs typeface="Times New Roman" panose="02020603050405020304" pitchFamily="18" charset="0"/>
              </a:rPr>
              <a:t>How it works</a:t>
            </a:r>
            <a:r>
              <a:rPr lang="en-US" sz="20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Fake apps look identical to trusted UPI apps (like Google Pay, </a:t>
            </a:r>
            <a:r>
              <a:rPr lang="en-US" sz="1800" dirty="0" err="1">
                <a:latin typeface="Times New Roman" panose="02020603050405020304" pitchFamily="18" charset="0"/>
                <a:cs typeface="Times New Roman" panose="02020603050405020304" pitchFamily="18" charset="0"/>
              </a:rPr>
              <a:t>PhonePe</a:t>
            </a:r>
            <a:r>
              <a:rPr lang="en-US" sz="1800" dirty="0">
                <a:latin typeface="Times New Roman" panose="02020603050405020304" pitchFamily="18" charset="0"/>
                <a:cs typeface="Times New Roman" panose="02020603050405020304" pitchFamily="18" charset="0"/>
              </a:rPr>
              <a:t>, etc.) but are designed to steal your UPI details and money.</a:t>
            </a:r>
          </a:p>
          <a:p>
            <a:pPr lvl="1"/>
            <a:r>
              <a:rPr lang="en-US" sz="1800" dirty="0">
                <a:latin typeface="Times New Roman" panose="02020603050405020304" pitchFamily="18" charset="0"/>
                <a:cs typeface="Times New Roman" panose="02020603050405020304" pitchFamily="18" charset="0"/>
              </a:rPr>
              <a:t>They may ask you to enter sensitive information, such as your UPI PIN, or send you to phishing websites.</a:t>
            </a:r>
          </a:p>
          <a:p>
            <a:r>
              <a:rPr lang="en-US" sz="2000" b="1" dirty="0">
                <a:latin typeface="Times New Roman" panose="02020603050405020304" pitchFamily="18" charset="0"/>
                <a:cs typeface="Times New Roman" panose="02020603050405020304" pitchFamily="18" charset="0"/>
              </a:rPr>
              <a:t>How to avoid</a:t>
            </a:r>
            <a:r>
              <a:rPr lang="en-US" sz="20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Always download UPI apps from </a:t>
            </a:r>
            <a:r>
              <a:rPr lang="en-US" sz="1800" b="1" dirty="0">
                <a:latin typeface="Times New Roman" panose="02020603050405020304" pitchFamily="18" charset="0"/>
                <a:cs typeface="Times New Roman" panose="02020603050405020304" pitchFamily="18" charset="0"/>
              </a:rPr>
              <a:t>official app stores</a:t>
            </a:r>
            <a:r>
              <a:rPr lang="en-US" sz="1800" dirty="0">
                <a:latin typeface="Times New Roman" panose="02020603050405020304" pitchFamily="18" charset="0"/>
                <a:cs typeface="Times New Roman" panose="02020603050405020304" pitchFamily="18" charset="0"/>
              </a:rPr>
              <a:t> (Google Play Store, Apple App Store).</a:t>
            </a:r>
          </a:p>
          <a:p>
            <a:pPr lvl="1"/>
            <a:r>
              <a:rPr lang="en-US" sz="1800" dirty="0">
                <a:latin typeface="Times New Roman" panose="02020603050405020304" pitchFamily="18" charset="0"/>
                <a:cs typeface="Times New Roman" panose="02020603050405020304" pitchFamily="18" charset="0"/>
              </a:rPr>
              <a:t>Check for app reviews and ratings before downloading any app.</a:t>
            </a:r>
          </a:p>
          <a:p>
            <a:pPr lvl="1"/>
            <a:r>
              <a:rPr lang="en-US" sz="1800" dirty="0">
                <a:latin typeface="Times New Roman" panose="02020603050405020304" pitchFamily="18" charset="0"/>
                <a:cs typeface="Times New Roman" panose="02020603050405020304" pitchFamily="18" charset="0"/>
              </a:rPr>
              <a:t>Be cautious of apps with names or logos that are close to popular ones but have small variations (e.g., </a:t>
            </a:r>
            <a:r>
              <a:rPr lang="en-US" sz="1800" b="1" dirty="0">
                <a:latin typeface="Times New Roman" panose="02020603050405020304" pitchFamily="18" charset="0"/>
                <a:cs typeface="Times New Roman" panose="02020603050405020304" pitchFamily="18" charset="0"/>
              </a:rPr>
              <a:t>"</a:t>
            </a:r>
            <a:r>
              <a:rPr lang="en-US" sz="1800" b="1" dirty="0" err="1">
                <a:latin typeface="Times New Roman" panose="02020603050405020304" pitchFamily="18" charset="0"/>
                <a:cs typeface="Times New Roman" panose="02020603050405020304" pitchFamily="18" charset="0"/>
              </a:rPr>
              <a:t>Goog</a:t>
            </a:r>
            <a:r>
              <a:rPr lang="en-US" sz="1800" b="1" dirty="0">
                <a:latin typeface="Times New Roman" panose="02020603050405020304" pitchFamily="18" charset="0"/>
                <a:cs typeface="Times New Roman" panose="02020603050405020304" pitchFamily="18" charset="0"/>
              </a:rPr>
              <a:t> Pay"</a:t>
            </a:r>
            <a:r>
              <a:rPr lang="en-US" sz="1800" dirty="0">
                <a:latin typeface="Times New Roman" panose="02020603050405020304" pitchFamily="18" charset="0"/>
                <a:cs typeface="Times New Roman" panose="02020603050405020304" pitchFamily="18" charset="0"/>
              </a:rPr>
              <a:t> instead of "Google Pay").</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54542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normAutofit fontScale="90000"/>
          </a:bodyPr>
          <a:lstStyle/>
          <a:p>
            <a:r>
              <a:rPr lang="en-US" dirty="0" smtClean="0">
                <a:latin typeface="Algerian" panose="04020705040A02060702" pitchFamily="82" charset="0"/>
              </a:rPr>
              <a:t>Best </a:t>
            </a:r>
            <a:r>
              <a:rPr lang="en-US" dirty="0" err="1" smtClean="0">
                <a:latin typeface="Algerian" panose="04020705040A02060702" pitchFamily="82" charset="0"/>
              </a:rPr>
              <a:t>practies</a:t>
            </a:r>
            <a:r>
              <a:rPr lang="en-US" dirty="0" smtClean="0">
                <a:latin typeface="Algerian" panose="04020705040A02060702" pitchFamily="82" charset="0"/>
              </a:rPr>
              <a:t> for safe transactions</a:t>
            </a:r>
            <a:endParaRPr lang="en-US" dirty="0">
              <a:latin typeface="Algerian" panose="04020705040A02060702" pitchFamily="82" charset="0"/>
            </a:endParaRPr>
          </a:p>
        </p:txBody>
      </p:sp>
      <p:sp>
        <p:nvSpPr>
          <p:cNvPr id="3" name="Content Placeholder 2"/>
          <p:cNvSpPr>
            <a:spLocks noGrp="1"/>
          </p:cNvSpPr>
          <p:nvPr>
            <p:ph idx="1"/>
          </p:nvPr>
        </p:nvSpPr>
        <p:spPr>
          <a:xfrm>
            <a:off x="677334" y="1541417"/>
            <a:ext cx="8596668" cy="4499945"/>
          </a:xfrm>
        </p:spPr>
        <p:txBody>
          <a:bodyPr/>
          <a:lstStyle/>
          <a:p>
            <a:pPr marL="0" indent="0">
              <a:buNone/>
            </a:pPr>
            <a:r>
              <a:rPr lang="en-US" dirty="0">
                <a:latin typeface="Times New Roman" panose="02020603050405020304" pitchFamily="18" charset="0"/>
                <a:cs typeface="Times New Roman" panose="02020603050405020304" pitchFamily="18" charset="0"/>
              </a:rPr>
              <a:t>When it comes to safe transactions, whether online or in-person, following best practices helps ensure security and minimize risks of fraud or data theft. Here are some key best practices for safe transactions:</a:t>
            </a:r>
          </a:p>
          <a:p>
            <a:pPr marL="0" indent="0">
              <a:buNone/>
            </a:pPr>
            <a:r>
              <a:rPr lang="en-US" b="1" dirty="0">
                <a:latin typeface="Times New Roman" panose="02020603050405020304" pitchFamily="18" charset="0"/>
                <a:cs typeface="Times New Roman" panose="02020603050405020304" pitchFamily="18" charset="0"/>
              </a:rPr>
              <a:t>1. Use Secure Payment Methods</a:t>
            </a:r>
          </a:p>
          <a:p>
            <a:r>
              <a:rPr lang="en-US" b="1" dirty="0">
                <a:latin typeface="Times New Roman" panose="02020603050405020304" pitchFamily="18" charset="0"/>
                <a:cs typeface="Times New Roman" panose="02020603050405020304" pitchFamily="18" charset="0"/>
              </a:rPr>
              <a:t>Credit Cards</a:t>
            </a:r>
            <a:r>
              <a:rPr lang="en-US" dirty="0">
                <a:latin typeface="Times New Roman" panose="02020603050405020304" pitchFamily="18" charset="0"/>
                <a:cs typeface="Times New Roman" panose="02020603050405020304" pitchFamily="18" charset="0"/>
              </a:rPr>
              <a:t>: Credit cards are generally safer than debit cards for online purchases because they offer better fraud protection.</a:t>
            </a:r>
          </a:p>
          <a:p>
            <a:r>
              <a:rPr lang="en-US" b="1" dirty="0">
                <a:latin typeface="Times New Roman" panose="02020603050405020304" pitchFamily="18" charset="0"/>
                <a:cs typeface="Times New Roman" panose="02020603050405020304" pitchFamily="18" charset="0"/>
              </a:rPr>
              <a:t>PayPal or Digital Wallets</a:t>
            </a:r>
            <a:r>
              <a:rPr lang="en-US" dirty="0">
                <a:latin typeface="Times New Roman" panose="02020603050405020304" pitchFamily="18" charset="0"/>
                <a:cs typeface="Times New Roman" panose="02020603050405020304" pitchFamily="18" charset="0"/>
              </a:rPr>
              <a:t>: These services add an extra layer of security by keeping your financial details private from the seller.</a:t>
            </a:r>
          </a:p>
          <a:p>
            <a:r>
              <a:rPr lang="en-US" b="1" dirty="0">
                <a:latin typeface="Times New Roman" panose="02020603050405020304" pitchFamily="18" charset="0"/>
                <a:cs typeface="Times New Roman" panose="02020603050405020304" pitchFamily="18" charset="0"/>
              </a:rPr>
              <a:t>Cryptocurrency</a:t>
            </a:r>
            <a:r>
              <a:rPr lang="en-US" dirty="0">
                <a:latin typeface="Times New Roman" panose="02020603050405020304" pitchFamily="18" charset="0"/>
                <a:cs typeface="Times New Roman" panose="02020603050405020304" pitchFamily="18" charset="0"/>
              </a:rPr>
              <a:t>: If using cryptocurrencies, ensure you're using secure and reputable platforms to avoid scams.</a:t>
            </a:r>
          </a:p>
          <a:p>
            <a:r>
              <a:rPr lang="en-US" b="1" dirty="0">
                <a:latin typeface="Times New Roman" panose="02020603050405020304" pitchFamily="18" charset="0"/>
                <a:cs typeface="Times New Roman" panose="02020603050405020304" pitchFamily="18" charset="0"/>
              </a:rPr>
              <a:t>Escrow Services</a:t>
            </a:r>
            <a:r>
              <a:rPr lang="en-US" dirty="0">
                <a:latin typeface="Times New Roman" panose="02020603050405020304" pitchFamily="18" charset="0"/>
                <a:cs typeface="Times New Roman" panose="02020603050405020304" pitchFamily="18" charset="0"/>
              </a:rPr>
              <a:t>: When buying or selling on marketplaces, consider using an escrow service that holds the funds until both parties are satisfied.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17267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48641"/>
            <a:ext cx="8596668" cy="5492722"/>
          </a:xfrm>
        </p:spPr>
        <p:txBody>
          <a:bodyPr/>
          <a:lstStyle/>
          <a:p>
            <a:pPr marL="0" indent="0">
              <a:buNone/>
            </a:pPr>
            <a:r>
              <a:rPr lang="en-US" b="1" dirty="0">
                <a:latin typeface="Times New Roman" panose="02020603050405020304" pitchFamily="18" charset="0"/>
                <a:cs typeface="Times New Roman" panose="02020603050405020304" pitchFamily="18" charset="0"/>
              </a:rPr>
              <a:t>2. Verify the Website’s Security</a:t>
            </a:r>
          </a:p>
          <a:p>
            <a:r>
              <a:rPr lang="en-US" b="1" dirty="0">
                <a:latin typeface="Times New Roman" panose="02020603050405020304" pitchFamily="18" charset="0"/>
                <a:cs typeface="Times New Roman" panose="02020603050405020304" pitchFamily="18" charset="0"/>
              </a:rPr>
              <a:t>Check for HTTPS</a:t>
            </a:r>
            <a:r>
              <a:rPr lang="en-US" dirty="0">
                <a:latin typeface="Times New Roman" panose="02020603050405020304" pitchFamily="18" charset="0"/>
                <a:cs typeface="Times New Roman" panose="02020603050405020304" pitchFamily="18" charset="0"/>
              </a:rPr>
              <a:t>: Always look for "https://" in the website URL before entering any personal or financial information. The “S” stands for secure.</a:t>
            </a:r>
          </a:p>
          <a:p>
            <a:r>
              <a:rPr lang="en-US" b="1" dirty="0">
                <a:latin typeface="Times New Roman" panose="02020603050405020304" pitchFamily="18" charset="0"/>
                <a:cs typeface="Times New Roman" panose="02020603050405020304" pitchFamily="18" charset="0"/>
              </a:rPr>
              <a:t>Look for a Lock Icon</a:t>
            </a:r>
            <a:r>
              <a:rPr lang="en-US" dirty="0">
                <a:latin typeface="Times New Roman" panose="02020603050405020304" pitchFamily="18" charset="0"/>
                <a:cs typeface="Times New Roman" panose="02020603050405020304" pitchFamily="18" charset="0"/>
              </a:rPr>
              <a:t>: A small padlock icon in the browser's address bar indicates the website is secure.</a:t>
            </a:r>
          </a:p>
          <a:p>
            <a:r>
              <a:rPr lang="en-US" b="1" dirty="0">
                <a:latin typeface="Times New Roman" panose="02020603050405020304" pitchFamily="18" charset="0"/>
                <a:cs typeface="Times New Roman" panose="02020603050405020304" pitchFamily="18" charset="0"/>
              </a:rPr>
              <a:t>Review Website Reputation</a:t>
            </a:r>
            <a:r>
              <a:rPr lang="en-US" dirty="0">
                <a:latin typeface="Times New Roman" panose="02020603050405020304" pitchFamily="18" charset="0"/>
                <a:cs typeface="Times New Roman" panose="02020603050405020304" pitchFamily="18" charset="0"/>
              </a:rPr>
              <a:t>: Before making any transaction, check the website’s reputation through reviews or trusted sources like Better Business Bureau (BBB).</a:t>
            </a:r>
          </a:p>
          <a:p>
            <a:pPr marL="0" indent="0">
              <a:buNone/>
            </a:pPr>
            <a:r>
              <a:rPr lang="en-US" b="1" dirty="0">
                <a:latin typeface="Times New Roman" panose="02020603050405020304" pitchFamily="18" charset="0"/>
                <a:cs typeface="Times New Roman" panose="02020603050405020304" pitchFamily="18" charset="0"/>
              </a:rPr>
              <a:t>3. Enable Two-Factor Authentication (2FA)</a:t>
            </a:r>
          </a:p>
          <a:p>
            <a:r>
              <a:rPr lang="en-US" dirty="0">
                <a:latin typeface="Times New Roman" panose="02020603050405020304" pitchFamily="18" charset="0"/>
                <a:cs typeface="Times New Roman" panose="02020603050405020304" pitchFamily="18" charset="0"/>
              </a:rPr>
              <a:t>Set up 2FA for your online accounts and payment methods. This adds an extra layer of security in case someone tries to access your account or perform unauthorized transactions.</a:t>
            </a:r>
          </a:p>
          <a:p>
            <a:pPr marL="0" indent="0">
              <a:buNone/>
            </a:pPr>
            <a:r>
              <a:rPr lang="en-US" b="1" dirty="0">
                <a:latin typeface="Times New Roman" panose="02020603050405020304" pitchFamily="18" charset="0"/>
                <a:cs typeface="Times New Roman" panose="02020603050405020304" pitchFamily="18" charset="0"/>
              </a:rPr>
              <a:t>4. Use Strong, Unique Passwords</a:t>
            </a:r>
          </a:p>
          <a:p>
            <a:r>
              <a:rPr lang="en-US" dirty="0">
                <a:latin typeface="Times New Roman" panose="02020603050405020304" pitchFamily="18" charset="0"/>
                <a:cs typeface="Times New Roman" panose="02020603050405020304" pitchFamily="18" charset="0"/>
              </a:rPr>
              <a:t>Create complex, unique passwords for your financial accounts. Avoid using the same password for multiple sites, and use a password manager to store them securely.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7824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92331"/>
            <a:ext cx="8596668" cy="5349031"/>
          </a:xfr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5. Monitor Your Accounts Regularly</a:t>
            </a:r>
          </a:p>
          <a:p>
            <a:r>
              <a:rPr lang="en-US" dirty="0">
                <a:latin typeface="Times New Roman" panose="02020603050405020304" pitchFamily="18" charset="0"/>
                <a:cs typeface="Times New Roman" panose="02020603050405020304" pitchFamily="18" charset="0"/>
              </a:rPr>
              <a:t>Frequently check your bank and credit card statements for any unusual transactions. Setting up alerts for transactions can help you spot fraudulent activity quickly.</a:t>
            </a:r>
          </a:p>
          <a:p>
            <a:r>
              <a:rPr lang="en-US" dirty="0">
                <a:latin typeface="Times New Roman" panose="02020603050405020304" pitchFamily="18" charset="0"/>
                <a:cs typeface="Times New Roman" panose="02020603050405020304" pitchFamily="18" charset="0"/>
              </a:rPr>
              <a:t>Consider using fraud detection services offered by many banks and credit card companies.</a:t>
            </a:r>
          </a:p>
          <a:p>
            <a:pPr marL="0" indent="0">
              <a:buNone/>
            </a:pPr>
            <a:r>
              <a:rPr lang="en-US" b="1" dirty="0">
                <a:latin typeface="Times New Roman" panose="02020603050405020304" pitchFamily="18" charset="0"/>
                <a:cs typeface="Times New Roman" panose="02020603050405020304" pitchFamily="18" charset="0"/>
              </a:rPr>
              <a:t>6. Avoid Public Wi-Fi for Transactions</a:t>
            </a:r>
          </a:p>
          <a:p>
            <a:r>
              <a:rPr lang="en-US" dirty="0">
                <a:latin typeface="Times New Roman" panose="02020603050405020304" pitchFamily="18" charset="0"/>
                <a:cs typeface="Times New Roman" panose="02020603050405020304" pitchFamily="18" charset="0"/>
              </a:rPr>
              <a:t>Public Wi-Fi is not secure. Avoid making financial transactions when connected to public networks. Use a VPN (Virtual Private Network) if you must perform transactions on public Wi-Fi.</a:t>
            </a:r>
          </a:p>
          <a:p>
            <a:pPr marL="0" indent="0">
              <a:buNone/>
            </a:pPr>
            <a:r>
              <a:rPr lang="en-US" b="1" dirty="0">
                <a:latin typeface="Times New Roman" panose="02020603050405020304" pitchFamily="18" charset="0"/>
                <a:cs typeface="Times New Roman" panose="02020603050405020304" pitchFamily="18" charset="0"/>
              </a:rPr>
              <a:t>7. Be Wary of Phishing Scams</a:t>
            </a:r>
          </a:p>
          <a:p>
            <a:r>
              <a:rPr lang="en-US" dirty="0">
                <a:latin typeface="Times New Roman" panose="02020603050405020304" pitchFamily="18" charset="0"/>
                <a:cs typeface="Times New Roman" panose="02020603050405020304" pitchFamily="18" charset="0"/>
              </a:rPr>
              <a:t>Avoid clicking on links or downloading attachments from unsolicited emails. Always verify the source before responding to emails or messages requesting personal or payment details.</a:t>
            </a:r>
          </a:p>
          <a:p>
            <a:r>
              <a:rPr lang="en-US" dirty="0">
                <a:latin typeface="Times New Roman" panose="02020603050405020304" pitchFamily="18" charset="0"/>
                <a:cs typeface="Times New Roman" panose="02020603050405020304" pitchFamily="18" charset="0"/>
              </a:rPr>
              <a:t>Contact the company directly using their official website or phone number if you suspect a phishing attempt.</a:t>
            </a:r>
          </a:p>
          <a:p>
            <a:pPr marL="0" indent="0">
              <a:buNone/>
            </a:pPr>
            <a:r>
              <a:rPr lang="en-US" b="1" dirty="0">
                <a:latin typeface="Times New Roman" panose="02020603050405020304" pitchFamily="18" charset="0"/>
                <a:cs typeface="Times New Roman" panose="02020603050405020304" pitchFamily="18" charset="0"/>
              </a:rPr>
              <a:t>8. Check for Transaction Receipts and Confirmation</a:t>
            </a:r>
          </a:p>
          <a:p>
            <a:r>
              <a:rPr lang="en-US" dirty="0">
                <a:latin typeface="Times New Roman" panose="02020603050405020304" pitchFamily="18" charset="0"/>
                <a:cs typeface="Times New Roman" panose="02020603050405020304" pitchFamily="18" charset="0"/>
              </a:rPr>
              <a:t>Always save the receipts or confirmations for your transactions, whether they are physical or digital. This provides proof of purchase in case something goes wrong.</a:t>
            </a:r>
          </a:p>
        </p:txBody>
      </p:sp>
    </p:spTree>
    <p:extLst>
      <p:ext uri="{BB962C8B-B14F-4D97-AF65-F5344CB8AC3E}">
        <p14:creationId xmlns:p14="http://schemas.microsoft.com/office/powerpoint/2010/main" val="31821111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677863" y="333496"/>
            <a:ext cx="7486423"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00B0F0"/>
                </a:solidFill>
                <a:effectLst/>
                <a:latin typeface="Algerian" panose="04020705040A02060702" pitchFamily="82" charset="0"/>
              </a:rPr>
              <a:t>role of </a:t>
            </a:r>
            <a:r>
              <a:rPr kumimoji="0" lang="en-US" altLang="en-US" sz="3200" b="0" i="0" u="none" strike="noStrike" cap="none" normalizeH="0" baseline="0" dirty="0" err="1" smtClean="0">
                <a:ln>
                  <a:noFill/>
                </a:ln>
                <a:solidFill>
                  <a:srgbClr val="00B0F0"/>
                </a:solidFill>
                <a:effectLst/>
                <a:latin typeface="Algerian" panose="04020705040A02060702" pitchFamily="82" charset="0"/>
              </a:rPr>
              <a:t>rbi</a:t>
            </a:r>
            <a:r>
              <a:rPr kumimoji="0" lang="en-US" altLang="en-US" sz="3200" b="0" i="0" u="none" strike="noStrike" cap="none" normalizeH="0" baseline="0" dirty="0" smtClean="0">
                <a:ln>
                  <a:noFill/>
                </a:ln>
                <a:solidFill>
                  <a:srgbClr val="00B0F0"/>
                </a:solidFill>
                <a:effectLst/>
                <a:latin typeface="Algerian" panose="04020705040A02060702" pitchFamily="82" charset="0"/>
              </a:rPr>
              <a:t> &amp; </a:t>
            </a:r>
            <a:r>
              <a:rPr kumimoji="0" lang="en-US" altLang="en-US" sz="3200" b="0" i="0" u="none" strike="noStrike" cap="none" normalizeH="0" baseline="0" dirty="0" err="1" smtClean="0">
                <a:ln>
                  <a:noFill/>
                </a:ln>
                <a:solidFill>
                  <a:srgbClr val="00B0F0"/>
                </a:solidFill>
                <a:effectLst/>
                <a:latin typeface="Algerian" panose="04020705040A02060702" pitchFamily="82" charset="0"/>
              </a:rPr>
              <a:t>npci</a:t>
            </a:r>
            <a:r>
              <a:rPr kumimoji="0" lang="en-US" altLang="en-US" sz="3200" b="0" i="0" u="none" strike="noStrike" cap="none" normalizeH="0" baseline="0" dirty="0" smtClean="0">
                <a:ln>
                  <a:noFill/>
                </a:ln>
                <a:solidFill>
                  <a:srgbClr val="00B0F0"/>
                </a:solidFill>
                <a:effectLst/>
                <a:latin typeface="Algerian" panose="04020705040A02060702" pitchFamily="82" charset="0"/>
              </a:rPr>
              <a:t> </a:t>
            </a:r>
            <a:r>
              <a:rPr kumimoji="0" lang="en-US" altLang="en-US" sz="3200" b="0" i="0" u="none" strike="noStrike" cap="none" normalizeH="0" baseline="0" dirty="0" err="1" smtClean="0">
                <a:ln>
                  <a:noFill/>
                </a:ln>
                <a:solidFill>
                  <a:srgbClr val="00B0F0"/>
                </a:solidFill>
                <a:effectLst/>
                <a:latin typeface="Algerian" panose="04020705040A02060702" pitchFamily="82" charset="0"/>
              </a:rPr>
              <a:t>upi</a:t>
            </a:r>
            <a:r>
              <a:rPr kumimoji="0" lang="en-US" altLang="en-US" sz="3200" b="0" i="0" u="none" strike="noStrike" cap="none" normalizeH="0" baseline="0" dirty="0" smtClean="0">
                <a:ln>
                  <a:noFill/>
                </a:ln>
                <a:solidFill>
                  <a:srgbClr val="00B0F0"/>
                </a:solidFill>
                <a:effectLst/>
                <a:latin typeface="Algerian" panose="04020705040A02060702" pitchFamily="82" charset="0"/>
              </a:rPr>
              <a:t> security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Content Placeholder 2"/>
          <p:cNvSpPr>
            <a:spLocks noGrp="1"/>
          </p:cNvSpPr>
          <p:nvPr>
            <p:ph idx="1"/>
          </p:nvPr>
        </p:nvSpPr>
        <p:spPr>
          <a:xfrm>
            <a:off x="677334" y="1267097"/>
            <a:ext cx="8596668" cy="5316583"/>
          </a:xfrm>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Reserve Bank of India (RBI)</a:t>
            </a:r>
            <a:r>
              <a:rPr lang="en-US" dirty="0">
                <a:latin typeface="Times New Roman" panose="02020603050405020304" pitchFamily="18" charset="0"/>
                <a:cs typeface="Times New Roman" panose="02020603050405020304" pitchFamily="18" charset="0"/>
              </a:rPr>
              <a:t> and the </a:t>
            </a:r>
            <a:r>
              <a:rPr lang="en-US" b="1" dirty="0">
                <a:latin typeface="Times New Roman" panose="02020603050405020304" pitchFamily="18" charset="0"/>
                <a:cs typeface="Times New Roman" panose="02020603050405020304" pitchFamily="18" charset="0"/>
              </a:rPr>
              <a:t>National Payments Corporation of India (NPCI)</a:t>
            </a:r>
            <a:r>
              <a:rPr lang="en-US" dirty="0">
                <a:latin typeface="Times New Roman" panose="02020603050405020304" pitchFamily="18" charset="0"/>
                <a:cs typeface="Times New Roman" panose="02020603050405020304" pitchFamily="18" charset="0"/>
              </a:rPr>
              <a:t> play critical roles in ensuring the security and reliability of </a:t>
            </a:r>
            <a:r>
              <a:rPr lang="en-US" b="1" dirty="0">
                <a:latin typeface="Times New Roman" panose="02020603050405020304" pitchFamily="18" charset="0"/>
                <a:cs typeface="Times New Roman" panose="02020603050405020304" pitchFamily="18" charset="0"/>
              </a:rPr>
              <a:t>Unified Payments Interface (UPI)</a:t>
            </a:r>
            <a:r>
              <a:rPr lang="en-US" dirty="0">
                <a:latin typeface="Times New Roman" panose="02020603050405020304" pitchFamily="18" charset="0"/>
                <a:cs typeface="Times New Roman" panose="02020603050405020304" pitchFamily="18" charset="0"/>
              </a:rPr>
              <a:t> transactions in India. UPI has revolutionized digital payments in the country, making them faster and more convenient, but it also requires robust security frameworks to prevent fraud and protect users. Here’s how the RBI and NPCI contribute to UPI security:</a:t>
            </a:r>
          </a:p>
          <a:p>
            <a:pPr marL="0" indent="0">
              <a:buNone/>
            </a:pPr>
            <a:r>
              <a:rPr lang="en-US" b="1" dirty="0">
                <a:latin typeface="Times New Roman" panose="02020603050405020304" pitchFamily="18" charset="0"/>
                <a:cs typeface="Times New Roman" panose="02020603050405020304" pitchFamily="18" charset="0"/>
              </a:rPr>
              <a:t>1. Reserve Bank of India (RBI)</a:t>
            </a:r>
          </a:p>
          <a:p>
            <a:r>
              <a:rPr lang="en-US" dirty="0">
                <a:latin typeface="Times New Roman" panose="02020603050405020304" pitchFamily="18" charset="0"/>
                <a:cs typeface="Times New Roman" panose="02020603050405020304" pitchFamily="18" charset="0"/>
              </a:rPr>
              <a:t>The RBI is India's central bank and regulatory authority for the financial sector. Its role in UPI security includes:</a:t>
            </a:r>
          </a:p>
          <a:p>
            <a:r>
              <a:rPr lang="en-US" b="1" dirty="0">
                <a:latin typeface="Times New Roman" panose="02020603050405020304" pitchFamily="18" charset="0"/>
                <a:cs typeface="Times New Roman" panose="02020603050405020304" pitchFamily="18" charset="0"/>
              </a:rPr>
              <a:t>a. Regulation and Oversight</a:t>
            </a:r>
          </a:p>
          <a:p>
            <a:r>
              <a:rPr lang="en-US" b="1" dirty="0">
                <a:latin typeface="Times New Roman" panose="02020603050405020304" pitchFamily="18" charset="0"/>
                <a:cs typeface="Times New Roman" panose="02020603050405020304" pitchFamily="18" charset="0"/>
              </a:rPr>
              <a:t>Establishing Security Guidelines</a:t>
            </a:r>
            <a:r>
              <a:rPr lang="en-US" dirty="0">
                <a:latin typeface="Times New Roman" panose="02020603050405020304" pitchFamily="18" charset="0"/>
                <a:cs typeface="Times New Roman" panose="02020603050405020304" pitchFamily="18" charset="0"/>
              </a:rPr>
              <a:t>: The RBI issues security guidelines and frameworks to ensure the safety of digital payments. It mandates that banks and payment service providers adopt robust security measures like two-factor authentication (2FA), encryption, and secure access protocols.</a:t>
            </a:r>
          </a:p>
          <a:p>
            <a:r>
              <a:rPr lang="en-US" b="1" dirty="0">
                <a:latin typeface="Times New Roman" panose="02020603050405020304" pitchFamily="18" charset="0"/>
                <a:cs typeface="Times New Roman" panose="02020603050405020304" pitchFamily="18" charset="0"/>
              </a:rPr>
              <a:t>Ensuring Compliance with Security Standards</a:t>
            </a:r>
            <a:r>
              <a:rPr lang="en-US" dirty="0">
                <a:latin typeface="Times New Roman" panose="02020603050405020304" pitchFamily="18" charset="0"/>
                <a:cs typeface="Times New Roman" panose="02020603050405020304" pitchFamily="18" charset="0"/>
              </a:rPr>
              <a:t>: RBI enforces adherence to the </a:t>
            </a:r>
            <a:r>
              <a:rPr lang="en-US" b="1" dirty="0">
                <a:latin typeface="Times New Roman" panose="02020603050405020304" pitchFamily="18" charset="0"/>
                <a:cs typeface="Times New Roman" panose="02020603050405020304" pitchFamily="18" charset="0"/>
              </a:rPr>
              <a:t>Data Security</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Cybersecurity Framework</a:t>
            </a:r>
            <a:r>
              <a:rPr lang="en-US" dirty="0">
                <a:latin typeface="Times New Roman" panose="02020603050405020304" pitchFamily="18" charset="0"/>
                <a:cs typeface="Times New Roman" panose="02020603050405020304" pitchFamily="18" charset="0"/>
              </a:rPr>
              <a:t> for banks and financial institutions involved in UPI transactions. This ensures that institutions are taking appropriate measures to safeguard user data and payment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40432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31520"/>
            <a:ext cx="8596668" cy="5309842"/>
          </a:xfrm>
        </p:spPr>
        <p:txBody>
          <a:bodyPr/>
          <a:lstStyle/>
          <a:p>
            <a:r>
              <a:rPr lang="en-US" b="1" dirty="0">
                <a:latin typeface="Times New Roman" panose="02020603050405020304" pitchFamily="18" charset="0"/>
                <a:cs typeface="Times New Roman" panose="02020603050405020304" pitchFamily="18" charset="0"/>
              </a:rPr>
              <a:t>Monitoring Fraud Prevention</a:t>
            </a:r>
            <a:r>
              <a:rPr lang="en-US" dirty="0">
                <a:latin typeface="Times New Roman" panose="02020603050405020304" pitchFamily="18" charset="0"/>
                <a:cs typeface="Times New Roman" panose="02020603050405020304" pitchFamily="18" charset="0"/>
              </a:rPr>
              <a:t>: The RBI actively monitors the digital payment ecosystem, including UPI, to identify and prevent fraudulent activities. It implements mechanisms to track suspicious transactions and promptly alerts users and financial institutions.</a:t>
            </a:r>
          </a:p>
          <a:p>
            <a:r>
              <a:rPr lang="en-US" b="1" dirty="0">
                <a:latin typeface="Times New Roman" panose="02020603050405020304" pitchFamily="18" charset="0"/>
                <a:cs typeface="Times New Roman" panose="02020603050405020304" pitchFamily="18" charset="0"/>
              </a:rPr>
              <a:t>Consumer Protection</a:t>
            </a:r>
            <a:r>
              <a:rPr lang="en-US" dirty="0">
                <a:latin typeface="Times New Roman" panose="02020603050405020304" pitchFamily="18" charset="0"/>
                <a:cs typeface="Times New Roman" panose="02020603050405020304" pitchFamily="18" charset="0"/>
              </a:rPr>
              <a:t>: The RBI has set up mechanisms like the </a:t>
            </a:r>
            <a:r>
              <a:rPr lang="en-US" b="1" dirty="0">
                <a:latin typeface="Times New Roman" panose="02020603050405020304" pitchFamily="18" charset="0"/>
                <a:cs typeface="Times New Roman" panose="02020603050405020304" pitchFamily="18" charset="0"/>
              </a:rPr>
              <a:t>RBI Ombudsman Scheme</a:t>
            </a:r>
            <a:r>
              <a:rPr lang="en-US" dirty="0">
                <a:latin typeface="Times New Roman" panose="02020603050405020304" pitchFamily="18" charset="0"/>
                <a:cs typeface="Times New Roman" panose="02020603050405020304" pitchFamily="18" charset="0"/>
              </a:rPr>
              <a:t> to resolve disputes related to digital payments, protecting consumers in case of fraud or issues with UPI transactions.</a:t>
            </a:r>
          </a:p>
          <a:p>
            <a:pPr marL="0" indent="0">
              <a:buNone/>
            </a:pPr>
            <a:r>
              <a:rPr lang="en-US" b="1" dirty="0">
                <a:latin typeface="Times New Roman" panose="02020603050405020304" pitchFamily="18" charset="0"/>
                <a:cs typeface="Times New Roman" panose="02020603050405020304" pitchFamily="18" charset="0"/>
              </a:rPr>
              <a:t>b. Cybersecurity</a:t>
            </a:r>
          </a:p>
          <a:p>
            <a:r>
              <a:rPr lang="en-US" dirty="0">
                <a:latin typeface="Times New Roman" panose="02020603050405020304" pitchFamily="18" charset="0"/>
                <a:cs typeface="Times New Roman" panose="02020603050405020304" pitchFamily="18" charset="0"/>
              </a:rPr>
              <a:t>The RBI works with other government agencies to ensure that cybersecurity standards for digital payments, including UPI, are aligned with global best practices. This includes ensuring that UPI infrastructure is protected from cyber-attacks and data breaches.</a:t>
            </a:r>
          </a:p>
          <a:p>
            <a:r>
              <a:rPr lang="en-US" b="1" dirty="0">
                <a:latin typeface="Times New Roman" panose="02020603050405020304" pitchFamily="18" charset="0"/>
                <a:cs typeface="Times New Roman" panose="02020603050405020304" pitchFamily="18" charset="0"/>
              </a:rPr>
              <a:t>c. Establishing Dispute Resolution Frameworks</a:t>
            </a:r>
          </a:p>
          <a:p>
            <a:r>
              <a:rPr lang="en-US" dirty="0">
                <a:latin typeface="Times New Roman" panose="02020603050405020304" pitchFamily="18" charset="0"/>
                <a:cs typeface="Times New Roman" panose="02020603050405020304" pitchFamily="18" charset="0"/>
              </a:rPr>
              <a:t>The RBI also enforces a clear dispute resolution mechanism for users who face issues with UPI transactions, ensuring that they can get their issues resolved quickly.</a:t>
            </a:r>
          </a:p>
        </p:txBody>
      </p:sp>
    </p:spTree>
    <p:extLst>
      <p:ext uri="{BB962C8B-B14F-4D97-AF65-F5344CB8AC3E}">
        <p14:creationId xmlns:p14="http://schemas.microsoft.com/office/powerpoint/2010/main" val="21317700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79269"/>
            <a:ext cx="8596668" cy="5362093"/>
          </a:xfrm>
        </p:spPr>
        <p:txBody>
          <a:bodyPr>
            <a:normAutofit lnSpcReduction="10000"/>
          </a:bodyPr>
          <a:lstStyle/>
          <a:p>
            <a:pPr marL="0" indent="0">
              <a:buNone/>
            </a:pPr>
            <a:r>
              <a:rPr lang="en-US" sz="2000" b="1" dirty="0">
                <a:latin typeface="Times New Roman" panose="02020603050405020304" pitchFamily="18" charset="0"/>
                <a:cs typeface="Times New Roman" panose="02020603050405020304" pitchFamily="18" charset="0"/>
              </a:rPr>
              <a:t>2. National Payments Corporation of India (NPCI)</a:t>
            </a:r>
          </a:p>
          <a:p>
            <a:r>
              <a:rPr lang="en-US" sz="2000" dirty="0">
                <a:latin typeface="Times New Roman" panose="02020603050405020304" pitchFamily="18" charset="0"/>
                <a:cs typeface="Times New Roman" panose="02020603050405020304" pitchFamily="18" charset="0"/>
              </a:rPr>
              <a:t>NPCI is the organization that operates the UPI platform in India and is responsible for maintaining the infrastructure that underpins UPI transactions. NPCI's role in ensuring the security of UPI transactions includes:</a:t>
            </a:r>
          </a:p>
          <a:p>
            <a:pPr marL="0" indent="0">
              <a:buNone/>
            </a:pPr>
            <a:r>
              <a:rPr lang="en-US" sz="2000" b="1" dirty="0">
                <a:latin typeface="Times New Roman" panose="02020603050405020304" pitchFamily="18" charset="0"/>
                <a:cs typeface="Times New Roman" panose="02020603050405020304" pitchFamily="18" charset="0"/>
              </a:rPr>
              <a:t>a. Security Protocols and Encryption</a:t>
            </a:r>
          </a:p>
          <a:p>
            <a:r>
              <a:rPr lang="en-US" sz="2000" dirty="0">
                <a:latin typeface="Times New Roman" panose="02020603050405020304" pitchFamily="18" charset="0"/>
                <a:cs typeface="Times New Roman" panose="02020603050405020304" pitchFamily="18" charset="0"/>
              </a:rPr>
              <a:t>NPCI ensures that UPI transactions are encrypted end-to-end. This means that when a user initiates a payment, the information is secured through encryption, making it difficult for unauthorized parties to intercept or access sensitive data.</a:t>
            </a:r>
          </a:p>
          <a:p>
            <a:r>
              <a:rPr lang="en-US" sz="2000" dirty="0">
                <a:latin typeface="Times New Roman" panose="02020603050405020304" pitchFamily="18" charset="0"/>
                <a:cs typeface="Times New Roman" panose="02020603050405020304" pitchFamily="18" charset="0"/>
              </a:rPr>
              <a:t>NPCI also implements robust security measures like </a:t>
            </a:r>
            <a:r>
              <a:rPr lang="en-US" sz="2000" b="1" dirty="0">
                <a:latin typeface="Times New Roman" panose="02020603050405020304" pitchFamily="18" charset="0"/>
                <a:cs typeface="Times New Roman" panose="02020603050405020304" pitchFamily="18" charset="0"/>
              </a:rPr>
              <a:t>tokenization</a:t>
            </a:r>
            <a:r>
              <a:rPr lang="en-US" sz="2000" dirty="0">
                <a:latin typeface="Times New Roman" panose="02020603050405020304" pitchFamily="18" charset="0"/>
                <a:cs typeface="Times New Roman" panose="02020603050405020304" pitchFamily="18" charset="0"/>
              </a:rPr>
              <a:t> to mask sensitive data such as account details, reducing the risk of fraud.</a:t>
            </a:r>
          </a:p>
          <a:p>
            <a:pPr marL="0" indent="0">
              <a:buNone/>
            </a:pPr>
            <a:r>
              <a:rPr lang="en-US" sz="2000" b="1" dirty="0">
                <a:latin typeface="Times New Roman" panose="02020603050405020304" pitchFamily="18" charset="0"/>
                <a:cs typeface="Times New Roman" panose="02020603050405020304" pitchFamily="18" charset="0"/>
              </a:rPr>
              <a:t>b. Two-Factor Authentication (2FA)</a:t>
            </a:r>
          </a:p>
          <a:p>
            <a:r>
              <a:rPr lang="en-US" sz="2000" dirty="0">
                <a:latin typeface="Times New Roman" panose="02020603050405020304" pitchFamily="18" charset="0"/>
                <a:cs typeface="Times New Roman" panose="02020603050405020304" pitchFamily="18" charset="0"/>
              </a:rPr>
              <a:t>NPCI mandates the use of </a:t>
            </a:r>
            <a:r>
              <a:rPr lang="en-US" sz="2000" b="1" dirty="0">
                <a:latin typeface="Times New Roman" panose="02020603050405020304" pitchFamily="18" charset="0"/>
                <a:cs typeface="Times New Roman" panose="02020603050405020304" pitchFamily="18" charset="0"/>
              </a:rPr>
              <a:t>Two-Factor Authentication (2FA)</a:t>
            </a:r>
            <a:r>
              <a:rPr lang="en-US" sz="2000" dirty="0">
                <a:latin typeface="Times New Roman" panose="02020603050405020304" pitchFamily="18" charset="0"/>
                <a:cs typeface="Times New Roman" panose="02020603050405020304" pitchFamily="18" charset="0"/>
              </a:rPr>
              <a:t> for all UPI transactions. For example, users are required to authenticate transactions via their </a:t>
            </a:r>
            <a:r>
              <a:rPr lang="en-US" sz="2000" b="1" dirty="0">
                <a:latin typeface="Times New Roman" panose="02020603050405020304" pitchFamily="18" charset="0"/>
                <a:cs typeface="Times New Roman" panose="02020603050405020304" pitchFamily="18" charset="0"/>
              </a:rPr>
              <a:t>UPI PIN</a:t>
            </a:r>
            <a:r>
              <a:rPr lang="en-US" sz="2000" dirty="0">
                <a:latin typeface="Times New Roman" panose="02020603050405020304" pitchFamily="18" charset="0"/>
                <a:cs typeface="Times New Roman" panose="02020603050405020304" pitchFamily="18" charset="0"/>
              </a:rPr>
              <a:t> after initiating a payment. This adds an additional layer of security, ensuring that even if an attacker has access to the device or app, they cannot complete a transaction without the correct PIN.</a:t>
            </a:r>
          </a:p>
          <a:p>
            <a:endParaRPr lang="en-US" dirty="0"/>
          </a:p>
        </p:txBody>
      </p:sp>
    </p:spTree>
    <p:extLst>
      <p:ext uri="{BB962C8B-B14F-4D97-AF65-F5344CB8AC3E}">
        <p14:creationId xmlns:p14="http://schemas.microsoft.com/office/powerpoint/2010/main" val="15245796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73100"/>
            <a:ext cx="8596668" cy="548005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c. Continuous Monitoring and Fraud Detection</a:t>
            </a:r>
          </a:p>
          <a:p>
            <a:r>
              <a:rPr lang="en-US" dirty="0">
                <a:latin typeface="Times New Roman" panose="02020603050405020304" pitchFamily="18" charset="0"/>
                <a:cs typeface="Times New Roman" panose="02020603050405020304" pitchFamily="18" charset="0"/>
              </a:rPr>
              <a:t>NPCI, in collaboration with banks and payment service providers, continuously monitors UPI transactions for suspicious activities. Advanced fraud detection systems are employed to analyze transaction patterns and detect anomalies in real time.</a:t>
            </a:r>
          </a:p>
          <a:p>
            <a:r>
              <a:rPr lang="en-US" dirty="0">
                <a:latin typeface="Times New Roman" panose="02020603050405020304" pitchFamily="18" charset="0"/>
                <a:cs typeface="Times New Roman" panose="02020603050405020304" pitchFamily="18" charset="0"/>
              </a:rPr>
              <a:t>In case of a suspected fraud, NPCI can temporarily block the affected account or transaction, preventing further losses and alerting the user to take immediate action</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d. Collaboration with Banks for User Education</a:t>
            </a:r>
          </a:p>
          <a:p>
            <a:r>
              <a:rPr lang="en-US" dirty="0">
                <a:latin typeface="Times New Roman" panose="02020603050405020304" pitchFamily="18" charset="0"/>
                <a:cs typeface="Times New Roman" panose="02020603050405020304" pitchFamily="18" charset="0"/>
              </a:rPr>
              <a:t>NPCI works with banks and payment service providers to educate users about secure practices when using UPI. This includes promoting </a:t>
            </a:r>
            <a:r>
              <a:rPr lang="en-US" b="1" dirty="0">
                <a:latin typeface="Times New Roman" panose="02020603050405020304" pitchFamily="18" charset="0"/>
                <a:cs typeface="Times New Roman" panose="02020603050405020304" pitchFamily="18" charset="0"/>
              </a:rPr>
              <a:t>safe password management</a:t>
            </a:r>
            <a:r>
              <a:rPr lang="en-US" dirty="0">
                <a:latin typeface="Times New Roman" panose="02020603050405020304" pitchFamily="18" charset="0"/>
                <a:cs typeface="Times New Roman" panose="02020603050405020304" pitchFamily="18" charset="0"/>
              </a:rPr>
              <a:t>, awareness about phishing attacks, and how to report fraud or suspicious activities.</a:t>
            </a:r>
          </a:p>
          <a:p>
            <a:r>
              <a:rPr lang="en-US" b="1" dirty="0">
                <a:latin typeface="Times New Roman" panose="02020603050405020304" pitchFamily="18" charset="0"/>
                <a:cs typeface="Times New Roman" panose="02020603050405020304" pitchFamily="18" charset="0"/>
              </a:rPr>
              <a:t>e. Regular Audits and Vulnerability Assessments</a:t>
            </a:r>
          </a:p>
          <a:p>
            <a:r>
              <a:rPr lang="en-US" dirty="0">
                <a:latin typeface="Times New Roman" panose="02020603050405020304" pitchFamily="18" charset="0"/>
                <a:cs typeface="Times New Roman" panose="02020603050405020304" pitchFamily="18" charset="0"/>
              </a:rPr>
              <a:t>NPCI conducts regular security audits and vulnerability assessments on the UPI infrastructure to ensure it is resistant to evolving cybersecurity threats.</a:t>
            </a:r>
          </a:p>
          <a:p>
            <a:r>
              <a:rPr lang="en-US" dirty="0">
                <a:latin typeface="Times New Roman" panose="02020603050405020304" pitchFamily="18" charset="0"/>
                <a:cs typeface="Times New Roman" panose="02020603050405020304" pitchFamily="18" charset="0"/>
              </a:rPr>
              <a:t>NPCI also ensures that the software and systems involved in UPI transactions are regularly updated and patched to protect against security vulnerabilities.</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91584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937"/>
          </a:xfrm>
        </p:spPr>
        <p:txBody>
          <a:bodyPr>
            <a:normAutofit/>
          </a:bodyPr>
          <a:lstStyle/>
          <a:p>
            <a:r>
              <a:rPr lang="en-US" sz="4000" dirty="0" err="1" smtClean="0">
                <a:latin typeface="Algerian" panose="04020705040A02060702" pitchFamily="82" charset="0"/>
              </a:rPr>
              <a:t>Upi</a:t>
            </a:r>
            <a:r>
              <a:rPr lang="en-US" sz="4000" dirty="0" smtClean="0">
                <a:latin typeface="Algerian" panose="04020705040A02060702" pitchFamily="82" charset="0"/>
              </a:rPr>
              <a:t> vs other payment methods </a:t>
            </a:r>
            <a:endParaRPr lang="en-US" sz="4000" dirty="0">
              <a:latin typeface="Algerian" panose="04020705040A02060702" pitchFamily="82" charset="0"/>
            </a:endParaRPr>
          </a:p>
        </p:txBody>
      </p:sp>
      <p:sp>
        <p:nvSpPr>
          <p:cNvPr id="3" name="Content Placeholder 2"/>
          <p:cNvSpPr>
            <a:spLocks noGrp="1"/>
          </p:cNvSpPr>
          <p:nvPr>
            <p:ph idx="1"/>
          </p:nvPr>
        </p:nvSpPr>
        <p:spPr>
          <a:xfrm>
            <a:off x="677334" y="1528011"/>
            <a:ext cx="8596668" cy="5041231"/>
          </a:xfrm>
        </p:spPr>
        <p:txBody>
          <a:bodyPr>
            <a:normAutofit fontScale="70000" lnSpcReduction="20000"/>
          </a:bodyPr>
          <a:lstStyle/>
          <a:p>
            <a:pPr marL="0" indent="0">
              <a:buNone/>
            </a:pPr>
            <a:r>
              <a:rPr lang="en-US" b="1" dirty="0">
                <a:latin typeface="Times New Roman" panose="02020603050405020304" pitchFamily="18" charset="0"/>
                <a:cs typeface="Times New Roman" panose="02020603050405020304" pitchFamily="18" charset="0"/>
              </a:rPr>
              <a:t>UPI vs NEFT / IMPS / RTGS</a:t>
            </a:r>
          </a:p>
          <a:p>
            <a:r>
              <a:rPr lang="en-US" dirty="0">
                <a:latin typeface="Times New Roman" panose="02020603050405020304" pitchFamily="18" charset="0"/>
                <a:cs typeface="Times New Roman" panose="02020603050405020304" pitchFamily="18" charset="0"/>
              </a:rPr>
              <a:t>UPI (Unified Payments Interface), NEFT (National Electronic Funds Transfer), IMPS (Immediate Payment Service), and RTGS (Real-Time Gross Settlement) are all electronic payment systems used in India. While they serve similar purposes—facilitating money transfers between bank accounts—they each have different features, speed, and use cases. Here’s a comparison of these payment methods</a:t>
            </a:r>
            <a:r>
              <a:rPr lang="en-US" dirty="0" smtClean="0">
                <a:latin typeface="Times New Roman" panose="02020603050405020304" pitchFamily="18" charset="0"/>
                <a:cs typeface="Times New Roman" panose="02020603050405020304" pitchFamily="18" charset="0"/>
              </a:rPr>
              <a:t>:</a:t>
            </a:r>
          </a:p>
          <a:p>
            <a:pPr marL="0" indent="0">
              <a:buNone/>
            </a:pPr>
            <a:r>
              <a:rPr lang="en-US" sz="2200" b="1" dirty="0">
                <a:latin typeface="Times New Roman" panose="02020603050405020304" pitchFamily="18" charset="0"/>
                <a:cs typeface="Times New Roman" panose="02020603050405020304" pitchFamily="18" charset="0"/>
              </a:rPr>
              <a:t>1. UPI (Unified Payments Interface)</a:t>
            </a:r>
          </a:p>
          <a:p>
            <a:r>
              <a:rPr lang="en-US" sz="2200" b="1" dirty="0">
                <a:latin typeface="Times New Roman" panose="02020603050405020304" pitchFamily="18" charset="0"/>
                <a:cs typeface="Times New Roman" panose="02020603050405020304" pitchFamily="18" charset="0"/>
              </a:rPr>
              <a:t>Key Features:</a:t>
            </a: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Instantaneous Transactions</a:t>
            </a:r>
            <a:r>
              <a:rPr lang="en-US" sz="2200" dirty="0">
                <a:latin typeface="Times New Roman" panose="02020603050405020304" pitchFamily="18" charset="0"/>
                <a:cs typeface="Times New Roman" panose="02020603050405020304" pitchFamily="18" charset="0"/>
              </a:rPr>
              <a:t>: UPI allows real-time payments and fund transfers 24/7, including weekends and holidays.</a:t>
            </a:r>
          </a:p>
          <a:p>
            <a:r>
              <a:rPr lang="en-US" sz="2200" b="1" dirty="0">
                <a:latin typeface="Times New Roman" panose="02020603050405020304" pitchFamily="18" charset="0"/>
                <a:cs typeface="Times New Roman" panose="02020603050405020304" pitchFamily="18" charset="0"/>
              </a:rPr>
              <a:t>Ease of Use</a:t>
            </a:r>
            <a:r>
              <a:rPr lang="en-US" sz="2200" dirty="0">
                <a:latin typeface="Times New Roman" panose="02020603050405020304" pitchFamily="18" charset="0"/>
                <a:cs typeface="Times New Roman" panose="02020603050405020304" pitchFamily="18" charset="0"/>
              </a:rPr>
              <a:t>: UPI is user-friendly, enabling payments via mobile apps with just a UPI ID (Virtual Payment Address) or phone number linked to a bank account.</a:t>
            </a:r>
          </a:p>
          <a:p>
            <a:r>
              <a:rPr lang="en-US" sz="2200" b="1" dirty="0">
                <a:latin typeface="Times New Roman" panose="02020603050405020304" pitchFamily="18" charset="0"/>
                <a:cs typeface="Times New Roman" panose="02020603050405020304" pitchFamily="18" charset="0"/>
              </a:rPr>
              <a:t>Transaction Limit</a:t>
            </a:r>
            <a:r>
              <a:rPr lang="en-US" sz="2200" dirty="0">
                <a:latin typeface="Times New Roman" panose="02020603050405020304" pitchFamily="18" charset="0"/>
                <a:cs typeface="Times New Roman" panose="02020603050405020304" pitchFamily="18" charset="0"/>
              </a:rPr>
              <a:t>: The transaction limit is typically ₹1 lakh per transaction (can vary depending on the bank).</a:t>
            </a:r>
          </a:p>
          <a:p>
            <a:r>
              <a:rPr lang="en-US" sz="2200" b="1" dirty="0">
                <a:latin typeface="Times New Roman" panose="02020603050405020304" pitchFamily="18" charset="0"/>
                <a:cs typeface="Times New Roman" panose="02020603050405020304" pitchFamily="18" charset="0"/>
              </a:rPr>
              <a:t>No Bank Holidays</a:t>
            </a:r>
            <a:r>
              <a:rPr lang="en-US" sz="2200" dirty="0">
                <a:latin typeface="Times New Roman" panose="02020603050405020304" pitchFamily="18" charset="0"/>
                <a:cs typeface="Times New Roman" panose="02020603050405020304" pitchFamily="18" charset="0"/>
              </a:rPr>
              <a:t>: UPI works 24/7, even on public holidays.</a:t>
            </a:r>
          </a:p>
          <a:p>
            <a:r>
              <a:rPr lang="en-US" sz="2200" b="1" dirty="0">
                <a:latin typeface="Times New Roman" panose="02020603050405020304" pitchFamily="18" charset="0"/>
                <a:cs typeface="Times New Roman" panose="02020603050405020304" pitchFamily="18" charset="0"/>
              </a:rPr>
              <a:t>Low Cost</a:t>
            </a:r>
            <a:r>
              <a:rPr lang="en-US" sz="2200" dirty="0">
                <a:latin typeface="Times New Roman" panose="02020603050405020304" pitchFamily="18" charset="0"/>
                <a:cs typeface="Times New Roman" panose="02020603050405020304" pitchFamily="18" charset="0"/>
              </a:rPr>
              <a:t>: UPI transactions are generally free or incur minimal charges, especially for personal transactions.</a:t>
            </a:r>
          </a:p>
          <a:p>
            <a:r>
              <a:rPr lang="en-US" sz="2200" b="1" dirty="0">
                <a:latin typeface="Times New Roman" panose="02020603050405020304" pitchFamily="18" charset="0"/>
                <a:cs typeface="Times New Roman" panose="02020603050405020304" pitchFamily="18" charset="0"/>
              </a:rPr>
              <a:t>Integration with Apps</a:t>
            </a:r>
            <a:r>
              <a:rPr lang="en-US" sz="2200" dirty="0">
                <a:latin typeface="Times New Roman" panose="02020603050405020304" pitchFamily="18" charset="0"/>
                <a:cs typeface="Times New Roman" panose="02020603050405020304" pitchFamily="18" charset="0"/>
              </a:rPr>
              <a:t>: UPI is integrated with many mobile payment apps like Google Pay, </a:t>
            </a:r>
            <a:r>
              <a:rPr lang="en-US" sz="2200" dirty="0" err="1">
                <a:latin typeface="Times New Roman" panose="02020603050405020304" pitchFamily="18" charset="0"/>
                <a:cs typeface="Times New Roman" panose="02020603050405020304" pitchFamily="18" charset="0"/>
              </a:rPr>
              <a:t>PhonePe</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Paytm</a:t>
            </a:r>
            <a:r>
              <a:rPr lang="en-US" sz="2200" dirty="0">
                <a:latin typeface="Times New Roman" panose="02020603050405020304" pitchFamily="18" charset="0"/>
                <a:cs typeface="Times New Roman" panose="02020603050405020304" pitchFamily="18" charset="0"/>
              </a:rPr>
              <a:t>, and others.</a:t>
            </a:r>
          </a:p>
          <a:p>
            <a:r>
              <a:rPr lang="en-US" sz="2200" b="1" dirty="0">
                <a:latin typeface="Times New Roman" panose="02020603050405020304" pitchFamily="18" charset="0"/>
                <a:cs typeface="Times New Roman" panose="02020603050405020304" pitchFamily="18" charset="0"/>
              </a:rPr>
              <a:t>P2P &amp; Merchant Payments</a:t>
            </a:r>
            <a:r>
              <a:rPr lang="en-US" sz="2200" dirty="0">
                <a:latin typeface="Times New Roman" panose="02020603050405020304" pitchFamily="18" charset="0"/>
                <a:cs typeface="Times New Roman" panose="02020603050405020304" pitchFamily="18" charset="0"/>
              </a:rPr>
              <a:t>: UPI allows both peer-to-peer (P2P) transfers (like sending money to friends) and merchant payments (for purchases).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2299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2489"/>
          </a:xfrm>
        </p:spPr>
        <p:txBody>
          <a:bodyPr>
            <a:normAutofit/>
          </a:bodyPr>
          <a:lstStyle/>
          <a:p>
            <a:r>
              <a:rPr lang="en-US" sz="4000" dirty="0" smtClean="0">
                <a:latin typeface="Algerian" panose="04020705040A02060702" pitchFamily="82" charset="0"/>
              </a:rPr>
              <a:t>Year of introduction – (2016)</a:t>
            </a:r>
            <a:endParaRPr lang="en-US" sz="4000" dirty="0">
              <a:latin typeface="Algerian" panose="04020705040A02060702" pitchFamily="82" charset="0"/>
            </a:endParaRPr>
          </a:p>
        </p:txBody>
      </p:sp>
      <p:sp>
        <p:nvSpPr>
          <p:cNvPr id="3" name="Content Placeholder 2"/>
          <p:cNvSpPr>
            <a:spLocks noGrp="1"/>
          </p:cNvSpPr>
          <p:nvPr>
            <p:ph idx="1"/>
          </p:nvPr>
        </p:nvSpPr>
        <p:spPr>
          <a:xfrm>
            <a:off x="677334" y="1501422"/>
            <a:ext cx="8596668" cy="4538134"/>
          </a:xfrm>
        </p:spPr>
        <p:txBody>
          <a:bodyPr/>
          <a:lstStyle/>
          <a:p>
            <a:pPr marL="0" indent="0">
              <a:buNone/>
            </a:pPr>
            <a:r>
              <a:rPr lang="en-US" b="1" dirty="0">
                <a:latin typeface="Times New Roman" panose="02020603050405020304" pitchFamily="18" charset="0"/>
                <a:cs typeface="Times New Roman" panose="02020603050405020304" pitchFamily="18" charset="0"/>
              </a:rPr>
              <a:t>Unified Payments Interface (UPI)</a:t>
            </a:r>
            <a:r>
              <a:rPr lang="en-US" dirty="0">
                <a:latin typeface="Times New Roman" panose="02020603050405020304" pitchFamily="18" charset="0"/>
                <a:cs typeface="Times New Roman" panose="02020603050405020304" pitchFamily="18" charset="0"/>
              </a:rPr>
              <a:t> was introduced in </a:t>
            </a:r>
            <a:r>
              <a:rPr lang="en-US" b="1" dirty="0">
                <a:latin typeface="Times New Roman" panose="02020603050405020304" pitchFamily="18" charset="0"/>
                <a:cs typeface="Times New Roman" panose="02020603050405020304" pitchFamily="18" charset="0"/>
              </a:rPr>
              <a:t>2016</a:t>
            </a:r>
            <a:r>
              <a:rPr lang="en-US" dirty="0">
                <a:latin typeface="Times New Roman" panose="02020603050405020304" pitchFamily="18" charset="0"/>
                <a:cs typeface="Times New Roman" panose="02020603050405020304" pitchFamily="18" charset="0"/>
              </a:rPr>
              <a:t> by the </a:t>
            </a:r>
            <a:r>
              <a:rPr lang="en-US" b="1" dirty="0">
                <a:latin typeface="Times New Roman" panose="02020603050405020304" pitchFamily="18" charset="0"/>
                <a:cs typeface="Times New Roman" panose="02020603050405020304" pitchFamily="18" charset="0"/>
              </a:rPr>
              <a:t>National Payments Corporation of India (NPCI)</a:t>
            </a:r>
            <a:r>
              <a:rPr lang="en-US" dirty="0">
                <a:latin typeface="Times New Roman" panose="02020603050405020304" pitchFamily="18" charset="0"/>
                <a:cs typeface="Times New Roman" panose="02020603050405020304" pitchFamily="18" charset="0"/>
              </a:rPr>
              <a:t>. Here's a detailed overview of its introduction and the events surrounding its launch:</a:t>
            </a:r>
          </a:p>
          <a:p>
            <a:r>
              <a:rPr lang="en-US" b="1" dirty="0">
                <a:latin typeface="Times New Roman" panose="02020603050405020304" pitchFamily="18" charset="0"/>
                <a:cs typeface="Times New Roman" panose="02020603050405020304" pitchFamily="18" charset="0"/>
              </a:rPr>
              <a:t>Year of Introduction: 2016</a:t>
            </a:r>
          </a:p>
          <a:p>
            <a:r>
              <a:rPr lang="en-US" b="1" dirty="0">
                <a:latin typeface="Times New Roman" panose="02020603050405020304" pitchFamily="18" charset="0"/>
                <a:cs typeface="Times New Roman" panose="02020603050405020304" pitchFamily="18" charset="0"/>
              </a:rPr>
              <a:t>Initial Launch (April 11, 2016)</a:t>
            </a:r>
            <a:r>
              <a:rPr lang="en-US" dirty="0">
                <a:latin typeface="Times New Roman" panose="02020603050405020304" pitchFamily="18" charset="0"/>
                <a:cs typeface="Times New Roman" panose="02020603050405020304" pitchFamily="18" charset="0"/>
              </a:rPr>
              <a:t>:</a:t>
            </a:r>
          </a:p>
          <a:p>
            <a:pPr lvl="1"/>
            <a:r>
              <a:rPr lang="en-US" b="1" dirty="0">
                <a:latin typeface="Times New Roman" panose="02020603050405020304" pitchFamily="18" charset="0"/>
                <a:cs typeface="Times New Roman" panose="02020603050405020304" pitchFamily="18" charset="0"/>
              </a:rPr>
              <a:t>UPI</a:t>
            </a:r>
            <a:r>
              <a:rPr lang="en-US" dirty="0">
                <a:latin typeface="Times New Roman" panose="02020603050405020304" pitchFamily="18" charset="0"/>
                <a:cs typeface="Times New Roman" panose="02020603050405020304" pitchFamily="18" charset="0"/>
              </a:rPr>
              <a:t> was officially launched on </a:t>
            </a:r>
            <a:r>
              <a:rPr lang="en-US" b="1" dirty="0">
                <a:latin typeface="Times New Roman" panose="02020603050405020304" pitchFamily="18" charset="0"/>
                <a:cs typeface="Times New Roman" panose="02020603050405020304" pitchFamily="18" charset="0"/>
              </a:rPr>
              <a:t>April 11, 2016</a:t>
            </a:r>
            <a:r>
              <a:rPr lang="en-US" dirty="0">
                <a:latin typeface="Times New Roman" panose="02020603050405020304" pitchFamily="18" charset="0"/>
                <a:cs typeface="Times New Roman" panose="02020603050405020304" pitchFamily="18" charset="0"/>
              </a:rPr>
              <a:t> by the </a:t>
            </a:r>
            <a:r>
              <a:rPr lang="en-US" b="1" dirty="0">
                <a:latin typeface="Times New Roman" panose="02020603050405020304" pitchFamily="18" charset="0"/>
                <a:cs typeface="Times New Roman" panose="02020603050405020304" pitchFamily="18" charset="0"/>
              </a:rPr>
              <a:t>National Payments Corporation of India (NPCI)</a:t>
            </a:r>
            <a:r>
              <a:rPr lang="en-US" dirty="0">
                <a:latin typeface="Times New Roman" panose="02020603050405020304" pitchFamily="18" charset="0"/>
                <a:cs typeface="Times New Roman" panose="02020603050405020304" pitchFamily="18" charset="0"/>
              </a:rPr>
              <a:t>, with support from the </a:t>
            </a:r>
            <a:r>
              <a:rPr lang="en-US" b="1" dirty="0">
                <a:latin typeface="Times New Roman" panose="02020603050405020304" pitchFamily="18" charset="0"/>
                <a:cs typeface="Times New Roman" panose="02020603050405020304" pitchFamily="18" charset="0"/>
              </a:rPr>
              <a:t>Reserve Bank of India (RBI)</a:t>
            </a:r>
            <a:r>
              <a:rPr lang="en-US" dirty="0">
                <a:latin typeface="Times New Roman" panose="02020603050405020304" pitchFamily="18" charset="0"/>
                <a:cs typeface="Times New Roman" panose="02020603050405020304" pitchFamily="18" charset="0"/>
              </a:rPr>
              <a:t> and the Indian government.</a:t>
            </a:r>
          </a:p>
          <a:p>
            <a:pPr lvl="1"/>
            <a:r>
              <a:rPr lang="en-US" dirty="0">
                <a:latin typeface="Times New Roman" panose="02020603050405020304" pitchFamily="18" charset="0"/>
                <a:cs typeface="Times New Roman" panose="02020603050405020304" pitchFamily="18" charset="0"/>
              </a:rPr>
              <a:t>The goal of UPI was to create a system that would enable seamless, real-time bank-to-bank payments via smartphones, making digital transactions faster, more accessible, and secure.</a:t>
            </a:r>
          </a:p>
          <a:p>
            <a:pPr lvl="1"/>
            <a:r>
              <a:rPr lang="en-US" dirty="0">
                <a:latin typeface="Times New Roman" panose="02020603050405020304" pitchFamily="18" charset="0"/>
                <a:cs typeface="Times New Roman" panose="02020603050405020304" pitchFamily="18" charset="0"/>
              </a:rPr>
              <a:t>UPI was designed to bridge the gap between different digital payment systems by offering a single platform for </a:t>
            </a:r>
            <a:r>
              <a:rPr lang="en-US" b="1" dirty="0">
                <a:latin typeface="Times New Roman" panose="02020603050405020304" pitchFamily="18" charset="0"/>
                <a:cs typeface="Times New Roman" panose="02020603050405020304" pitchFamily="18" charset="0"/>
              </a:rPr>
              <a:t>peer-to-peer (P2P)</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peer-to-merchant (P2M)</a:t>
            </a:r>
            <a:r>
              <a:rPr lang="en-US" dirty="0">
                <a:latin typeface="Times New Roman" panose="02020603050405020304" pitchFamily="18" charset="0"/>
                <a:cs typeface="Times New Roman" panose="02020603050405020304" pitchFamily="18" charset="0"/>
              </a:rPr>
              <a:t> transactions.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60517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70709"/>
            <a:ext cx="8596668" cy="5270653"/>
          </a:xfr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1. UPI (Unified Payments Interface)</a:t>
            </a:r>
          </a:p>
          <a:p>
            <a:r>
              <a:rPr lang="en-US" b="1" dirty="0">
                <a:latin typeface="Times New Roman" panose="02020603050405020304" pitchFamily="18" charset="0"/>
                <a:cs typeface="Times New Roman" panose="02020603050405020304" pitchFamily="18" charset="0"/>
              </a:rPr>
              <a:t>Speed:</a:t>
            </a:r>
            <a:r>
              <a:rPr lang="en-US" dirty="0">
                <a:latin typeface="Times New Roman" panose="02020603050405020304" pitchFamily="18" charset="0"/>
                <a:cs typeface="Times New Roman" panose="02020603050405020304" pitchFamily="18" charset="0"/>
              </a:rPr>
              <a:t> Instant transactions (24/7 availability).</a:t>
            </a:r>
          </a:p>
          <a:p>
            <a:r>
              <a:rPr lang="en-US" b="1" dirty="0">
                <a:latin typeface="Times New Roman" panose="02020603050405020304" pitchFamily="18" charset="0"/>
                <a:cs typeface="Times New Roman" panose="02020603050405020304" pitchFamily="18" charset="0"/>
              </a:rPr>
              <a:t>Transaction Limit:</a:t>
            </a:r>
            <a:r>
              <a:rPr lang="en-US" dirty="0">
                <a:latin typeface="Times New Roman" panose="02020603050405020304" pitchFamily="18" charset="0"/>
                <a:cs typeface="Times New Roman" panose="02020603050405020304" pitchFamily="18" charset="0"/>
              </a:rPr>
              <a:t> Typically ₹1,00,000 per transaction (depending on the bank).</a:t>
            </a:r>
          </a:p>
          <a:p>
            <a:r>
              <a:rPr lang="en-US" b="1" dirty="0">
                <a:latin typeface="Times New Roman" panose="02020603050405020304" pitchFamily="18" charset="0"/>
                <a:cs typeface="Times New Roman" panose="02020603050405020304" pitchFamily="18" charset="0"/>
              </a:rPr>
              <a:t>Working:</a:t>
            </a:r>
            <a:r>
              <a:rPr lang="en-US" dirty="0">
                <a:latin typeface="Times New Roman" panose="02020603050405020304" pitchFamily="18" charset="0"/>
                <a:cs typeface="Times New Roman" panose="02020603050405020304" pitchFamily="18" charset="0"/>
              </a:rPr>
              <a:t> Works through a mobile app. You can transfer money using just a phone number or UPI ID (e.g., @</a:t>
            </a:r>
            <a:r>
              <a:rPr lang="en-US" dirty="0" err="1">
                <a:latin typeface="Times New Roman" panose="02020603050405020304" pitchFamily="18" charset="0"/>
                <a:cs typeface="Times New Roman" panose="02020603050405020304" pitchFamily="18" charset="0"/>
              </a:rPr>
              <a:t>upi</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Fees:</a:t>
            </a:r>
            <a:r>
              <a:rPr lang="en-US" dirty="0">
                <a:latin typeface="Times New Roman" panose="02020603050405020304" pitchFamily="18" charset="0"/>
                <a:cs typeface="Times New Roman" panose="02020603050405020304" pitchFamily="18" charset="0"/>
              </a:rPr>
              <a:t> Generally no transaction fees, but some banks may apply fees for certain services.</a:t>
            </a:r>
          </a:p>
          <a:p>
            <a:r>
              <a:rPr lang="en-US" b="1" dirty="0">
                <a:latin typeface="Times New Roman" panose="02020603050405020304" pitchFamily="18" charset="0"/>
                <a:cs typeface="Times New Roman" panose="02020603050405020304" pitchFamily="18" charset="0"/>
              </a:rPr>
              <a:t>Best for:</a:t>
            </a:r>
            <a:r>
              <a:rPr lang="en-US" dirty="0">
                <a:latin typeface="Times New Roman" panose="02020603050405020304" pitchFamily="18" charset="0"/>
                <a:cs typeface="Times New Roman" panose="02020603050405020304" pitchFamily="18" charset="0"/>
              </a:rPr>
              <a:t> Peer-to-peer (P2P) payments, bill payments, online shopping, and more.</a:t>
            </a:r>
          </a:p>
          <a:p>
            <a:endParaRPr lang="en-US"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2. NEFT (National Electronic Funds Transfer)</a:t>
            </a:r>
          </a:p>
          <a:p>
            <a:r>
              <a:rPr lang="en-US" b="1" dirty="0">
                <a:latin typeface="Times New Roman" panose="02020603050405020304" pitchFamily="18" charset="0"/>
                <a:cs typeface="Times New Roman" panose="02020603050405020304" pitchFamily="18" charset="0"/>
              </a:rPr>
              <a:t>Speed:</a:t>
            </a:r>
            <a:r>
              <a:rPr lang="en-US" dirty="0">
                <a:latin typeface="Times New Roman" panose="02020603050405020304" pitchFamily="18" charset="0"/>
                <a:cs typeface="Times New Roman" panose="02020603050405020304" pitchFamily="18" charset="0"/>
              </a:rPr>
              <a:t> Transactions settle in batches; typically takes 2-4 hours.</a:t>
            </a:r>
          </a:p>
          <a:p>
            <a:r>
              <a:rPr lang="en-US" b="1" dirty="0">
                <a:latin typeface="Times New Roman" panose="02020603050405020304" pitchFamily="18" charset="0"/>
                <a:cs typeface="Times New Roman" panose="02020603050405020304" pitchFamily="18" charset="0"/>
              </a:rPr>
              <a:t>Transaction Limit:</a:t>
            </a:r>
            <a:r>
              <a:rPr lang="en-US" dirty="0">
                <a:latin typeface="Times New Roman" panose="02020603050405020304" pitchFamily="18" charset="0"/>
                <a:cs typeface="Times New Roman" panose="02020603050405020304" pitchFamily="18" charset="0"/>
              </a:rPr>
              <a:t> No upper limit, but some banks may impose limits.</a:t>
            </a:r>
          </a:p>
          <a:p>
            <a:r>
              <a:rPr lang="en-US" b="1" dirty="0">
                <a:latin typeface="Times New Roman" panose="02020603050405020304" pitchFamily="18" charset="0"/>
                <a:cs typeface="Times New Roman" panose="02020603050405020304" pitchFamily="18" charset="0"/>
              </a:rPr>
              <a:t>Working:</a:t>
            </a:r>
            <a:r>
              <a:rPr lang="en-US" dirty="0">
                <a:latin typeface="Times New Roman" panose="02020603050405020304" pitchFamily="18" charset="0"/>
                <a:cs typeface="Times New Roman" panose="02020603050405020304" pitchFamily="18" charset="0"/>
              </a:rPr>
              <a:t> Can be initiated via online banking or by visiting a bank branch. Transfers happen in hourly batches.</a:t>
            </a:r>
          </a:p>
          <a:p>
            <a:r>
              <a:rPr lang="en-US" b="1" dirty="0">
                <a:latin typeface="Times New Roman" panose="02020603050405020304" pitchFamily="18" charset="0"/>
                <a:cs typeface="Times New Roman" panose="02020603050405020304" pitchFamily="18" charset="0"/>
              </a:rPr>
              <a:t>Fees:</a:t>
            </a:r>
            <a:r>
              <a:rPr lang="en-US" dirty="0">
                <a:latin typeface="Times New Roman" panose="02020603050405020304" pitchFamily="18" charset="0"/>
                <a:cs typeface="Times New Roman" panose="02020603050405020304" pitchFamily="18" charset="0"/>
              </a:rPr>
              <a:t> Some banks may charge a nominal fee based on the amount being transferred.</a:t>
            </a:r>
          </a:p>
          <a:p>
            <a:r>
              <a:rPr lang="en-US" b="1" dirty="0">
                <a:latin typeface="Times New Roman" panose="02020603050405020304" pitchFamily="18" charset="0"/>
                <a:cs typeface="Times New Roman" panose="02020603050405020304" pitchFamily="18" charset="0"/>
              </a:rPr>
              <a:t>Best for:</a:t>
            </a:r>
            <a:r>
              <a:rPr lang="en-US" dirty="0">
                <a:latin typeface="Times New Roman" panose="02020603050405020304" pitchFamily="18" charset="0"/>
                <a:cs typeface="Times New Roman" panose="02020603050405020304" pitchFamily="18" charset="0"/>
              </a:rPr>
              <a:t> Interbank transfers between individuals or businesses.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26651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57647"/>
            <a:ext cx="8596668" cy="5283716"/>
          </a:xfrm>
        </p:spPr>
        <p:txBody>
          <a:bodyPr/>
          <a:lstStyle/>
          <a:p>
            <a:pPr marL="0" indent="0">
              <a:buNone/>
            </a:pPr>
            <a:r>
              <a:rPr lang="en-US" b="1" dirty="0">
                <a:latin typeface="Times New Roman" panose="02020603050405020304" pitchFamily="18" charset="0"/>
                <a:cs typeface="Times New Roman" panose="02020603050405020304" pitchFamily="18" charset="0"/>
              </a:rPr>
              <a:t>4. RTGS (Real-Time Gross Settlement)</a:t>
            </a:r>
          </a:p>
          <a:p>
            <a:r>
              <a:rPr lang="en-US" b="1" dirty="0">
                <a:latin typeface="Times New Roman" panose="02020603050405020304" pitchFamily="18" charset="0"/>
                <a:cs typeface="Times New Roman" panose="02020603050405020304" pitchFamily="18" charset="0"/>
              </a:rPr>
              <a:t>Speed:</a:t>
            </a:r>
            <a:r>
              <a:rPr lang="en-US" dirty="0">
                <a:latin typeface="Times New Roman" panose="02020603050405020304" pitchFamily="18" charset="0"/>
                <a:cs typeface="Times New Roman" panose="02020603050405020304" pitchFamily="18" charset="0"/>
              </a:rPr>
              <a:t> Instant settlement (on a real-time basis).</a:t>
            </a:r>
          </a:p>
          <a:p>
            <a:r>
              <a:rPr lang="en-US" b="1" dirty="0">
                <a:latin typeface="Times New Roman" panose="02020603050405020304" pitchFamily="18" charset="0"/>
                <a:cs typeface="Times New Roman" panose="02020603050405020304" pitchFamily="18" charset="0"/>
              </a:rPr>
              <a:t>Transaction Limit:</a:t>
            </a:r>
            <a:r>
              <a:rPr lang="en-US" dirty="0">
                <a:latin typeface="Times New Roman" panose="02020603050405020304" pitchFamily="18" charset="0"/>
                <a:cs typeface="Times New Roman" panose="02020603050405020304" pitchFamily="18" charset="0"/>
              </a:rPr>
              <a:t> Minimum of ₹2,00,000 per transaction, no upper limit.</a:t>
            </a:r>
          </a:p>
          <a:p>
            <a:r>
              <a:rPr lang="en-US" b="1" dirty="0">
                <a:latin typeface="Times New Roman" panose="02020603050405020304" pitchFamily="18" charset="0"/>
                <a:cs typeface="Times New Roman" panose="02020603050405020304" pitchFamily="18" charset="0"/>
              </a:rPr>
              <a:t>Working:</a:t>
            </a:r>
            <a:r>
              <a:rPr lang="en-US" dirty="0">
                <a:latin typeface="Times New Roman" panose="02020603050405020304" pitchFamily="18" charset="0"/>
                <a:cs typeface="Times New Roman" panose="02020603050405020304" pitchFamily="18" charset="0"/>
              </a:rPr>
              <a:t> Mainly for high-value transactions. Available only during banking hours on weekdays.</a:t>
            </a:r>
          </a:p>
          <a:p>
            <a:r>
              <a:rPr lang="en-US" b="1" dirty="0">
                <a:latin typeface="Times New Roman" panose="02020603050405020304" pitchFamily="18" charset="0"/>
                <a:cs typeface="Times New Roman" panose="02020603050405020304" pitchFamily="18" charset="0"/>
              </a:rPr>
              <a:t>Fees:</a:t>
            </a:r>
            <a:r>
              <a:rPr lang="en-US" dirty="0">
                <a:latin typeface="Times New Roman" panose="02020603050405020304" pitchFamily="18" charset="0"/>
                <a:cs typeface="Times New Roman" panose="02020603050405020304" pitchFamily="18" charset="0"/>
              </a:rPr>
              <a:t> Banks charge a fee, which may vary based on the transfer amount.</a:t>
            </a:r>
          </a:p>
          <a:p>
            <a:r>
              <a:rPr lang="en-US" b="1" dirty="0">
                <a:latin typeface="Times New Roman" panose="02020603050405020304" pitchFamily="18" charset="0"/>
                <a:cs typeface="Times New Roman" panose="02020603050405020304" pitchFamily="18" charset="0"/>
              </a:rPr>
              <a:t>Best for:</a:t>
            </a:r>
            <a:r>
              <a:rPr lang="en-US" dirty="0">
                <a:latin typeface="Times New Roman" panose="02020603050405020304" pitchFamily="18" charset="0"/>
                <a:cs typeface="Times New Roman" panose="02020603050405020304" pitchFamily="18" charset="0"/>
              </a:rPr>
              <a:t> High-value transactions, such as large business transfers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In short:</a:t>
            </a:r>
          </a:p>
          <a:p>
            <a:r>
              <a:rPr lang="en-US" b="1" dirty="0">
                <a:latin typeface="Times New Roman" panose="02020603050405020304" pitchFamily="18" charset="0"/>
                <a:cs typeface="Times New Roman" panose="02020603050405020304" pitchFamily="18" charset="0"/>
              </a:rPr>
              <a:t>UPI</a:t>
            </a:r>
            <a:r>
              <a:rPr lang="en-US" dirty="0">
                <a:latin typeface="Times New Roman" panose="02020603050405020304" pitchFamily="18" charset="0"/>
                <a:cs typeface="Times New Roman" panose="02020603050405020304" pitchFamily="18" charset="0"/>
              </a:rPr>
              <a:t> is great for daily, small, or medium-sized transactions.</a:t>
            </a:r>
          </a:p>
          <a:p>
            <a:r>
              <a:rPr lang="en-US" b="1" dirty="0">
                <a:latin typeface="Times New Roman" panose="02020603050405020304" pitchFamily="18" charset="0"/>
                <a:cs typeface="Times New Roman" panose="02020603050405020304" pitchFamily="18" charset="0"/>
              </a:rPr>
              <a:t>NEFT</a:t>
            </a:r>
            <a:r>
              <a:rPr lang="en-US" dirty="0">
                <a:latin typeface="Times New Roman" panose="02020603050405020304" pitchFamily="18" charset="0"/>
                <a:cs typeface="Times New Roman" panose="02020603050405020304" pitchFamily="18" charset="0"/>
              </a:rPr>
              <a:t> works for scheduled transfers but isn’t as fast.</a:t>
            </a:r>
          </a:p>
          <a:p>
            <a:r>
              <a:rPr lang="en-US" b="1" dirty="0">
                <a:latin typeface="Times New Roman" panose="02020603050405020304" pitchFamily="18" charset="0"/>
                <a:cs typeface="Times New Roman" panose="02020603050405020304" pitchFamily="18" charset="0"/>
              </a:rPr>
              <a:t>IMPS</a:t>
            </a:r>
            <a:r>
              <a:rPr lang="en-US" dirty="0">
                <a:latin typeface="Times New Roman" panose="02020603050405020304" pitchFamily="18" charset="0"/>
                <a:cs typeface="Times New Roman" panose="02020603050405020304" pitchFamily="18" charset="0"/>
              </a:rPr>
              <a:t> is quick and works round the clock.</a:t>
            </a:r>
          </a:p>
          <a:p>
            <a:r>
              <a:rPr lang="en-US" b="1" dirty="0">
                <a:latin typeface="Times New Roman" panose="02020603050405020304" pitchFamily="18" charset="0"/>
                <a:cs typeface="Times New Roman" panose="02020603050405020304" pitchFamily="18" charset="0"/>
              </a:rPr>
              <a:t>RTGS</a:t>
            </a:r>
            <a:r>
              <a:rPr lang="en-US" dirty="0">
                <a:latin typeface="Times New Roman" panose="02020603050405020304" pitchFamily="18" charset="0"/>
                <a:cs typeface="Times New Roman" panose="02020603050405020304" pitchFamily="18" charset="0"/>
              </a:rPr>
              <a:t> is meant for high-value, urgent transactions during banking hours.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35301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22663"/>
            <a:ext cx="8596668" cy="735874"/>
          </a:xfrm>
        </p:spPr>
        <p:txBody>
          <a:bodyPr>
            <a:normAutofit/>
          </a:bodyPr>
          <a:lstStyle/>
          <a:p>
            <a:r>
              <a:rPr lang="en-US" sz="4000" dirty="0" err="1" smtClean="0">
                <a:latin typeface="Algerian" panose="04020705040A02060702" pitchFamily="82" charset="0"/>
              </a:rPr>
              <a:t>Upi</a:t>
            </a:r>
            <a:r>
              <a:rPr lang="en-US" sz="4000" dirty="0" smtClean="0">
                <a:latin typeface="Algerian" panose="04020705040A02060702" pitchFamily="82" charset="0"/>
              </a:rPr>
              <a:t> vs credit /debit card </a:t>
            </a:r>
            <a:endParaRPr lang="en-US" sz="4000" dirty="0">
              <a:latin typeface="Algerian" panose="04020705040A02060702" pitchFamily="82" charset="0"/>
            </a:endParaRPr>
          </a:p>
        </p:txBody>
      </p:sp>
      <p:sp>
        <p:nvSpPr>
          <p:cNvPr id="3" name="Content Placeholder 2"/>
          <p:cNvSpPr>
            <a:spLocks noGrp="1"/>
          </p:cNvSpPr>
          <p:nvPr>
            <p:ph idx="1"/>
          </p:nvPr>
        </p:nvSpPr>
        <p:spPr>
          <a:xfrm>
            <a:off x="677334" y="1358538"/>
            <a:ext cx="8596668" cy="5199016"/>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1. UPI (Unified Payments Interface)</a:t>
            </a:r>
          </a:p>
          <a:p>
            <a:r>
              <a:rPr lang="en-US" sz="1600" b="1" dirty="0">
                <a:latin typeface="Times New Roman" panose="02020603050405020304" pitchFamily="18" charset="0"/>
                <a:cs typeface="Times New Roman" panose="02020603050405020304" pitchFamily="18" charset="0"/>
              </a:rPr>
              <a:t>What it is</a:t>
            </a:r>
            <a:r>
              <a:rPr lang="en-US" sz="1600" dirty="0">
                <a:latin typeface="Times New Roman" panose="02020603050405020304" pitchFamily="18" charset="0"/>
                <a:cs typeface="Times New Roman" panose="02020603050405020304" pitchFamily="18" charset="0"/>
              </a:rPr>
              <a:t>: UPI is a real-time payment system developed by the National Payments Corporation of India (NPCI), allowing users to link multiple bank accounts to a mobile app and make instant payments.</a:t>
            </a:r>
          </a:p>
          <a:p>
            <a:r>
              <a:rPr lang="en-US" sz="1600" b="1" dirty="0">
                <a:latin typeface="Times New Roman" panose="02020603050405020304" pitchFamily="18" charset="0"/>
                <a:cs typeface="Times New Roman" panose="02020603050405020304" pitchFamily="18" charset="0"/>
              </a:rPr>
              <a:t>How it works</a:t>
            </a:r>
            <a:r>
              <a:rPr lang="en-US" sz="1600" dirty="0">
                <a:latin typeface="Times New Roman" panose="02020603050405020304" pitchFamily="18" charset="0"/>
                <a:cs typeface="Times New Roman" panose="02020603050405020304" pitchFamily="18" charset="0"/>
              </a:rPr>
              <a:t>: UPI transactions are done using a Virtual Payment Address (VPA) (e.g., </a:t>
            </a:r>
            <a:r>
              <a:rPr lang="en-US" sz="1600" dirty="0" err="1">
                <a:latin typeface="Times New Roman" panose="02020603050405020304" pitchFamily="18" charset="0"/>
                <a:cs typeface="Times New Roman" panose="02020603050405020304" pitchFamily="18" charset="0"/>
              </a:rPr>
              <a:t>name@bank</a:t>
            </a:r>
            <a:r>
              <a:rPr lang="en-US" sz="1600" dirty="0">
                <a:latin typeface="Times New Roman" panose="02020603050405020304" pitchFamily="18" charset="0"/>
                <a:cs typeface="Times New Roman" panose="02020603050405020304" pitchFamily="18" charset="0"/>
              </a:rPr>
              <a:t>). It doesn’t require you to enter bank account details or IFSC codes. You simply use your UPI ID to send/receive money.</a:t>
            </a:r>
          </a:p>
          <a:p>
            <a:r>
              <a:rPr lang="en-US" sz="1600" b="1" dirty="0">
                <a:latin typeface="Times New Roman" panose="02020603050405020304" pitchFamily="18" charset="0"/>
                <a:cs typeface="Times New Roman" panose="02020603050405020304" pitchFamily="18" charset="0"/>
              </a:rPr>
              <a:t>Speed</a:t>
            </a:r>
            <a:r>
              <a:rPr lang="en-US" sz="1600" dirty="0">
                <a:latin typeface="Times New Roman" panose="02020603050405020304" pitchFamily="18" charset="0"/>
                <a:cs typeface="Times New Roman" panose="02020603050405020304" pitchFamily="18" charset="0"/>
              </a:rPr>
              <a:t>: UPI is generally faster for transactions compared to cards, as funds are transferred instantly between linked accounts.</a:t>
            </a:r>
          </a:p>
          <a:p>
            <a:r>
              <a:rPr lang="en-US" sz="1600" b="1" dirty="0">
                <a:latin typeface="Times New Roman" panose="02020603050405020304" pitchFamily="18" charset="0"/>
                <a:cs typeface="Times New Roman" panose="02020603050405020304" pitchFamily="18" charset="0"/>
              </a:rPr>
              <a:t>Security</a:t>
            </a:r>
            <a:r>
              <a:rPr lang="en-US" sz="1600" dirty="0">
                <a:latin typeface="Times New Roman" panose="02020603050405020304" pitchFamily="18" charset="0"/>
                <a:cs typeface="Times New Roman" panose="02020603050405020304" pitchFamily="18" charset="0"/>
              </a:rPr>
              <a:t>: UPI uses two-factor authentication (your UPI PIN) for added security. The system is also highly secure with encryption.</a:t>
            </a:r>
          </a:p>
          <a:p>
            <a:r>
              <a:rPr lang="en-US" sz="1600" b="1" dirty="0">
                <a:latin typeface="Times New Roman" panose="02020603050405020304" pitchFamily="18" charset="0"/>
                <a:cs typeface="Times New Roman" panose="02020603050405020304" pitchFamily="18" charset="0"/>
              </a:rPr>
              <a:t>Accessibility</a:t>
            </a:r>
            <a:r>
              <a:rPr lang="en-US" sz="1600" dirty="0">
                <a:latin typeface="Times New Roman" panose="02020603050405020304" pitchFamily="18" charset="0"/>
                <a:cs typeface="Times New Roman" panose="02020603050405020304" pitchFamily="18" charset="0"/>
              </a:rPr>
              <a:t>: UPI is available on all smartphones through apps like Google Pay, </a:t>
            </a:r>
            <a:r>
              <a:rPr lang="en-US" sz="1600" dirty="0" err="1">
                <a:latin typeface="Times New Roman" panose="02020603050405020304" pitchFamily="18" charset="0"/>
                <a:cs typeface="Times New Roman" panose="02020603050405020304" pitchFamily="18" charset="0"/>
              </a:rPr>
              <a:t>PhonePe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Paytm</a:t>
            </a:r>
            <a:r>
              <a:rPr lang="en-US" sz="1600" dirty="0">
                <a:latin typeface="Times New Roman" panose="02020603050405020304" pitchFamily="18" charset="0"/>
                <a:cs typeface="Times New Roman" panose="02020603050405020304" pitchFamily="18" charset="0"/>
              </a:rPr>
              <a:t>, etc. It doesn't require a credit card or debit card, just a bank account.</a:t>
            </a:r>
          </a:p>
          <a:p>
            <a:r>
              <a:rPr lang="en-US" sz="1600" b="1" dirty="0">
                <a:latin typeface="Times New Roman" panose="02020603050405020304" pitchFamily="18" charset="0"/>
                <a:cs typeface="Times New Roman" panose="02020603050405020304" pitchFamily="18" charset="0"/>
              </a:rPr>
              <a:t>Transaction Limits</a:t>
            </a:r>
            <a:r>
              <a:rPr lang="en-US" sz="1600" dirty="0">
                <a:latin typeface="Times New Roman" panose="02020603050405020304" pitchFamily="18" charset="0"/>
                <a:cs typeface="Times New Roman" panose="02020603050405020304" pitchFamily="18" charset="0"/>
              </a:rPr>
              <a:t>: UPI often has a daily transaction limit, typically around ₹1 lakh (may vary by bank).</a:t>
            </a:r>
          </a:p>
          <a:p>
            <a:r>
              <a:rPr lang="en-US" sz="1600" b="1" dirty="0">
                <a:latin typeface="Times New Roman" panose="02020603050405020304" pitchFamily="18" charset="0"/>
                <a:cs typeface="Times New Roman" panose="02020603050405020304" pitchFamily="18" charset="0"/>
              </a:rPr>
              <a:t>Fees</a:t>
            </a:r>
            <a:r>
              <a:rPr lang="en-US" sz="1600" dirty="0">
                <a:latin typeface="Times New Roman" panose="02020603050405020304" pitchFamily="18" charset="0"/>
                <a:cs typeface="Times New Roman" panose="02020603050405020304" pitchFamily="18" charset="0"/>
              </a:rPr>
              <a:t>: UPI transactions are usually free for both users and merchants. There are no extra charges for transactions.</a:t>
            </a:r>
          </a:p>
        </p:txBody>
      </p:sp>
    </p:spTree>
    <p:extLst>
      <p:ext uri="{BB962C8B-B14F-4D97-AF65-F5344CB8AC3E}">
        <p14:creationId xmlns:p14="http://schemas.microsoft.com/office/powerpoint/2010/main" val="34497890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711" y="1332413"/>
            <a:ext cx="8596668" cy="3775165"/>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Advantages</a:t>
            </a:r>
            <a:r>
              <a:rPr lang="en-US" sz="20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No need for physical cards.</a:t>
            </a:r>
          </a:p>
          <a:p>
            <a:pPr lvl="1"/>
            <a:r>
              <a:rPr lang="en-US" sz="1800" dirty="0">
                <a:latin typeface="Times New Roman" panose="02020603050405020304" pitchFamily="18" charset="0"/>
                <a:cs typeface="Times New Roman" panose="02020603050405020304" pitchFamily="18" charset="0"/>
              </a:rPr>
              <a:t>Instant payments (24/7 availability).</a:t>
            </a:r>
          </a:p>
          <a:p>
            <a:pPr lvl="1"/>
            <a:r>
              <a:rPr lang="en-US" sz="1800" dirty="0">
                <a:latin typeface="Times New Roman" panose="02020603050405020304" pitchFamily="18" charset="0"/>
                <a:cs typeface="Times New Roman" panose="02020603050405020304" pitchFamily="18" charset="0"/>
              </a:rPr>
              <a:t>Secure and simple process.</a:t>
            </a:r>
          </a:p>
          <a:p>
            <a:pPr lvl="1"/>
            <a:r>
              <a:rPr lang="en-US" sz="1800" dirty="0">
                <a:latin typeface="Times New Roman" panose="02020603050405020304" pitchFamily="18" charset="0"/>
                <a:cs typeface="Times New Roman" panose="02020603050405020304" pitchFamily="18" charset="0"/>
              </a:rPr>
              <a:t>Available even for people who don’t have a credit/debit card.</a:t>
            </a:r>
          </a:p>
          <a:p>
            <a:pPr marL="0" indent="0">
              <a:buNone/>
            </a:pPr>
            <a:r>
              <a:rPr lang="en-US" sz="2000" b="1" dirty="0">
                <a:latin typeface="Times New Roman" panose="02020603050405020304" pitchFamily="18" charset="0"/>
                <a:cs typeface="Times New Roman" panose="02020603050405020304" pitchFamily="18" charset="0"/>
              </a:rPr>
              <a:t>Disadvantages</a:t>
            </a:r>
            <a:r>
              <a:rPr lang="en-US" sz="2000" dirty="0">
                <a:latin typeface="Times New Roman" panose="02020603050405020304" pitchFamily="18" charset="0"/>
                <a:cs typeface="Times New Roman" panose="02020603050405020304" pitchFamily="18" charset="0"/>
              </a:rPr>
              <a:t>:</a:t>
            </a:r>
          </a:p>
          <a:p>
            <a:pPr lvl="1"/>
            <a:r>
              <a:rPr lang="en-US" sz="1800" dirty="0">
                <a:latin typeface="Times New Roman" panose="02020603050405020304" pitchFamily="18" charset="0"/>
                <a:cs typeface="Times New Roman" panose="02020603050405020304" pitchFamily="18" charset="0"/>
              </a:rPr>
              <a:t>You need a smartphone and internet access.</a:t>
            </a:r>
          </a:p>
          <a:p>
            <a:pPr lvl="1"/>
            <a:r>
              <a:rPr lang="en-US" sz="1800" dirty="0">
                <a:latin typeface="Times New Roman" panose="02020603050405020304" pitchFamily="18" charset="0"/>
                <a:cs typeface="Times New Roman" panose="02020603050405020304" pitchFamily="18" charset="0"/>
              </a:rPr>
              <a:t>May require linking with a bank account, which could be limiting for those without one.</a:t>
            </a:r>
          </a:p>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59464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40081"/>
            <a:ext cx="8596668" cy="5401282"/>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2. Credit/Debit Cards</a:t>
            </a:r>
          </a:p>
          <a:p>
            <a:r>
              <a:rPr lang="en-US" sz="1600" b="1" dirty="0">
                <a:latin typeface="Times New Roman" panose="02020603050405020304" pitchFamily="18" charset="0"/>
                <a:cs typeface="Times New Roman" panose="02020603050405020304" pitchFamily="18" charset="0"/>
              </a:rPr>
              <a:t>What they are</a:t>
            </a:r>
            <a:r>
              <a:rPr lang="en-US" sz="1600" dirty="0">
                <a:latin typeface="Times New Roman" panose="02020603050405020304" pitchFamily="18" charset="0"/>
                <a:cs typeface="Times New Roman" panose="02020603050405020304" pitchFamily="18" charset="0"/>
              </a:rPr>
              <a:t>: Credit and debit cards are physical (or digital) cards issued by banks, allowing users to make purchases or withdraw cash. A debit card is linked to your bank account, while a credit card provides a line of credit.</a:t>
            </a:r>
          </a:p>
          <a:p>
            <a:r>
              <a:rPr lang="en-US" sz="1600" b="1" dirty="0">
                <a:latin typeface="Times New Roman" panose="02020603050405020304" pitchFamily="18" charset="0"/>
                <a:cs typeface="Times New Roman" panose="02020603050405020304" pitchFamily="18" charset="0"/>
              </a:rPr>
              <a:t>How they work</a:t>
            </a:r>
            <a:r>
              <a:rPr lang="en-US" sz="1600" dirty="0">
                <a:latin typeface="Times New Roman" panose="02020603050405020304" pitchFamily="18" charset="0"/>
                <a:cs typeface="Times New Roman" panose="02020603050405020304" pitchFamily="18" charset="0"/>
              </a:rPr>
              <a:t>: For credit cards, purchases are made using borrowed money up to a credit limit, which must be repaid later. Debit cards deduct money directly from your linked bank account.</a:t>
            </a:r>
          </a:p>
          <a:p>
            <a:r>
              <a:rPr lang="en-US" sz="1600" b="1" dirty="0">
                <a:latin typeface="Times New Roman" panose="02020603050405020304" pitchFamily="18" charset="0"/>
                <a:cs typeface="Times New Roman" panose="02020603050405020304" pitchFamily="18" charset="0"/>
              </a:rPr>
              <a:t>Speed</a:t>
            </a:r>
            <a:r>
              <a:rPr lang="en-US" sz="1600" dirty="0">
                <a:latin typeface="Times New Roman" panose="02020603050405020304" pitchFamily="18" charset="0"/>
                <a:cs typeface="Times New Roman" panose="02020603050405020304" pitchFamily="18" charset="0"/>
              </a:rPr>
              <a:t>: Card transactions are typically processed quickly, but might not be as instant as UPI, especially for online transactions.</a:t>
            </a:r>
          </a:p>
          <a:p>
            <a:r>
              <a:rPr lang="en-US" sz="1600" b="1" dirty="0">
                <a:latin typeface="Times New Roman" panose="02020603050405020304" pitchFamily="18" charset="0"/>
                <a:cs typeface="Times New Roman" panose="02020603050405020304" pitchFamily="18" charset="0"/>
              </a:rPr>
              <a:t>Security</a:t>
            </a:r>
            <a:r>
              <a:rPr lang="en-US" sz="1600" dirty="0">
                <a:latin typeface="Times New Roman" panose="02020603050405020304" pitchFamily="18" charset="0"/>
                <a:cs typeface="Times New Roman" panose="02020603050405020304" pitchFamily="18" charset="0"/>
              </a:rPr>
              <a:t>: Cards also use PINs and CVV for security. Many cards come with fraud protection features, and some offer two-factor authentication for online transactions.</a:t>
            </a:r>
          </a:p>
          <a:p>
            <a:r>
              <a:rPr lang="en-US" sz="1600" b="1" dirty="0">
                <a:latin typeface="Times New Roman" panose="02020603050405020304" pitchFamily="18" charset="0"/>
                <a:cs typeface="Times New Roman" panose="02020603050405020304" pitchFamily="18" charset="0"/>
              </a:rPr>
              <a:t>Accessibility</a:t>
            </a:r>
            <a:r>
              <a:rPr lang="en-US" sz="1600" dirty="0">
                <a:latin typeface="Times New Roman" panose="02020603050405020304" pitchFamily="18" charset="0"/>
                <a:cs typeface="Times New Roman" panose="02020603050405020304" pitchFamily="18" charset="0"/>
              </a:rPr>
              <a:t>: Credit and debit cards are widely accepted both online and at physical retail locations. A global payment network like Visa, MasterCard, or </a:t>
            </a:r>
            <a:r>
              <a:rPr lang="en-US" sz="1600" dirty="0" err="1">
                <a:latin typeface="Times New Roman" panose="02020603050405020304" pitchFamily="18" charset="0"/>
                <a:cs typeface="Times New Roman" panose="02020603050405020304" pitchFamily="18" charset="0"/>
              </a:rPr>
              <a:t>RuPay</a:t>
            </a:r>
            <a:r>
              <a:rPr lang="en-US" sz="1600" dirty="0">
                <a:latin typeface="Times New Roman" panose="02020603050405020304" pitchFamily="18" charset="0"/>
                <a:cs typeface="Times New Roman" panose="02020603050405020304" pitchFamily="18" charset="0"/>
              </a:rPr>
              <a:t> makes it easy to use cards internationally.</a:t>
            </a:r>
          </a:p>
          <a:p>
            <a:r>
              <a:rPr lang="en-US" sz="1600" b="1" dirty="0">
                <a:latin typeface="Times New Roman" panose="02020603050405020304" pitchFamily="18" charset="0"/>
                <a:cs typeface="Times New Roman" panose="02020603050405020304" pitchFamily="18" charset="0"/>
              </a:rPr>
              <a:t>Transaction Limits</a:t>
            </a:r>
            <a:r>
              <a:rPr lang="en-US" sz="1600" dirty="0">
                <a:latin typeface="Times New Roman" panose="02020603050405020304" pitchFamily="18" charset="0"/>
                <a:cs typeface="Times New Roman" panose="02020603050405020304" pitchFamily="18" charset="0"/>
              </a:rPr>
              <a:t>: Credit cards have credit limits, while debit cards are limited by your bank balance.</a:t>
            </a:r>
          </a:p>
          <a:p>
            <a:r>
              <a:rPr lang="en-US" sz="1600" b="1" dirty="0">
                <a:latin typeface="Times New Roman" panose="02020603050405020304" pitchFamily="18" charset="0"/>
                <a:cs typeface="Times New Roman" panose="02020603050405020304" pitchFamily="18" charset="0"/>
              </a:rPr>
              <a:t>Fees</a:t>
            </a:r>
            <a:r>
              <a:rPr lang="en-US" sz="1600" dirty="0">
                <a:latin typeface="Times New Roman" panose="02020603050405020304" pitchFamily="18" charset="0"/>
                <a:cs typeface="Times New Roman" panose="02020603050405020304" pitchFamily="18" charset="0"/>
              </a:rPr>
              <a:t>: Credit cards may come with annual fees, interest charges (if the balance isn't paid off), and sometimes foreign transaction fees. Debit cards typically have fewer fees but may incur charges for ATM withdrawals or certain transactions.</a:t>
            </a:r>
          </a:p>
        </p:txBody>
      </p:sp>
    </p:spTree>
    <p:extLst>
      <p:ext uri="{BB962C8B-B14F-4D97-AF65-F5344CB8AC3E}">
        <p14:creationId xmlns:p14="http://schemas.microsoft.com/office/powerpoint/2010/main" val="4289869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31966"/>
            <a:ext cx="8596668" cy="4153988"/>
          </a:xfrm>
        </p:spPr>
        <p:txBody>
          <a:bodyPr/>
          <a:lstStyle/>
          <a:p>
            <a:r>
              <a:rPr lang="en-US" b="1" dirty="0">
                <a:latin typeface="Times New Roman" panose="02020603050405020304" pitchFamily="18" charset="0"/>
                <a:cs typeface="Times New Roman" panose="02020603050405020304" pitchFamily="18" charset="0"/>
              </a:rPr>
              <a:t>Advantages</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Widely accepted globally, both online and offline.</a:t>
            </a:r>
          </a:p>
          <a:p>
            <a:pPr lvl="1"/>
            <a:r>
              <a:rPr lang="en-US" dirty="0">
                <a:latin typeface="Times New Roman" panose="02020603050405020304" pitchFamily="18" charset="0"/>
                <a:cs typeface="Times New Roman" panose="02020603050405020304" pitchFamily="18" charset="0"/>
              </a:rPr>
              <a:t>Provides credit (credit cards).</a:t>
            </a:r>
          </a:p>
          <a:p>
            <a:pPr lvl="1"/>
            <a:r>
              <a:rPr lang="en-US" dirty="0">
                <a:latin typeface="Times New Roman" panose="02020603050405020304" pitchFamily="18" charset="0"/>
                <a:cs typeface="Times New Roman" panose="02020603050405020304" pitchFamily="18" charset="0"/>
              </a:rPr>
              <a:t>May offer rewards, cashback, or other incentives.</a:t>
            </a:r>
          </a:p>
          <a:p>
            <a:pPr lvl="1"/>
            <a:r>
              <a:rPr lang="en-US" dirty="0">
                <a:latin typeface="Times New Roman" panose="02020603050405020304" pitchFamily="18" charset="0"/>
                <a:cs typeface="Times New Roman" panose="02020603050405020304" pitchFamily="18" charset="0"/>
              </a:rPr>
              <a:t>Provides fraud protection and chargeback options.</a:t>
            </a:r>
          </a:p>
          <a:p>
            <a:r>
              <a:rPr lang="en-US" b="1" dirty="0">
                <a:latin typeface="Times New Roman" panose="02020603050405020304" pitchFamily="18" charset="0"/>
                <a:cs typeface="Times New Roman" panose="02020603050405020304" pitchFamily="18" charset="0"/>
              </a:rPr>
              <a:t>Disadvantages</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Interest rates and fees (for credit cards).</a:t>
            </a:r>
          </a:p>
          <a:p>
            <a:pPr lvl="1"/>
            <a:r>
              <a:rPr lang="en-US" dirty="0">
                <a:latin typeface="Times New Roman" panose="02020603050405020304" pitchFamily="18" charset="0"/>
                <a:cs typeface="Times New Roman" panose="02020603050405020304" pitchFamily="18" charset="0"/>
              </a:rPr>
              <a:t>Need for a physical card or digital card details for online transactions.</a:t>
            </a:r>
          </a:p>
          <a:p>
            <a:pPr lvl="1"/>
            <a:r>
              <a:rPr lang="en-US" dirty="0">
                <a:latin typeface="Times New Roman" panose="02020603050405020304" pitchFamily="18" charset="0"/>
                <a:cs typeface="Times New Roman" panose="02020603050405020304" pitchFamily="18" charset="0"/>
              </a:rPr>
              <a:t>Transaction fees might apply for foreign transactions or cash withdrawals.</a:t>
            </a:r>
          </a:p>
        </p:txBody>
      </p:sp>
    </p:spTree>
    <p:extLst>
      <p:ext uri="{BB962C8B-B14F-4D97-AF65-F5344CB8AC3E}">
        <p14:creationId xmlns:p14="http://schemas.microsoft.com/office/powerpoint/2010/main" val="24142393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5874"/>
          </a:xfrm>
        </p:spPr>
        <p:txBody>
          <a:bodyPr>
            <a:normAutofit/>
          </a:bodyPr>
          <a:lstStyle/>
          <a:p>
            <a:r>
              <a:rPr lang="en-US" sz="4000" dirty="0" err="1" smtClean="0">
                <a:latin typeface="Algerian" panose="04020705040A02060702" pitchFamily="82" charset="0"/>
              </a:rPr>
              <a:t>Upi</a:t>
            </a:r>
            <a:r>
              <a:rPr lang="en-US" sz="4000" dirty="0" smtClean="0">
                <a:latin typeface="Algerian" panose="04020705040A02060702" pitchFamily="82" charset="0"/>
              </a:rPr>
              <a:t> vs mobile wallets </a:t>
            </a:r>
            <a:endParaRPr lang="en-US" sz="4000" dirty="0">
              <a:latin typeface="Algerian" panose="04020705040A02060702" pitchFamily="82" charset="0"/>
            </a:endParaRPr>
          </a:p>
        </p:txBody>
      </p:sp>
      <p:sp>
        <p:nvSpPr>
          <p:cNvPr id="3" name="Content Placeholder 2"/>
          <p:cNvSpPr>
            <a:spLocks noGrp="1"/>
          </p:cNvSpPr>
          <p:nvPr>
            <p:ph idx="1"/>
          </p:nvPr>
        </p:nvSpPr>
        <p:spPr>
          <a:xfrm>
            <a:off x="677334" y="1345475"/>
            <a:ext cx="8596668" cy="4695888"/>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1. UPI (Unified Payments Interface)</a:t>
            </a:r>
          </a:p>
          <a:p>
            <a:r>
              <a:rPr lang="en-US" b="1" dirty="0">
                <a:latin typeface="Times New Roman" panose="02020603050405020304" pitchFamily="18" charset="0"/>
                <a:cs typeface="Times New Roman" panose="02020603050405020304" pitchFamily="18" charset="0"/>
              </a:rPr>
              <a:t>What It Is:</a:t>
            </a:r>
            <a:r>
              <a:rPr lang="en-US" dirty="0">
                <a:latin typeface="Times New Roman" panose="02020603050405020304" pitchFamily="18" charset="0"/>
                <a:cs typeface="Times New Roman" panose="02020603050405020304" pitchFamily="18" charset="0"/>
              </a:rPr>
              <a:t> UPI is a real-time payment system developed by NPCI (National Payments Corporation of India) that enables users to link multiple bank accounts to a single mobile application and make instant fund transfers.</a:t>
            </a:r>
          </a:p>
          <a:p>
            <a:r>
              <a:rPr lang="en-US" b="1" dirty="0">
                <a:latin typeface="Times New Roman" panose="02020603050405020304" pitchFamily="18" charset="0"/>
                <a:cs typeface="Times New Roman" panose="02020603050405020304" pitchFamily="18" charset="0"/>
              </a:rPr>
              <a:t>Key Features:</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Instant Bank Transfers:</a:t>
            </a:r>
            <a:r>
              <a:rPr lang="en-US" dirty="0">
                <a:latin typeface="Times New Roman" panose="02020603050405020304" pitchFamily="18" charset="0"/>
                <a:cs typeface="Times New Roman" panose="02020603050405020304" pitchFamily="18" charset="0"/>
              </a:rPr>
              <a:t> UPI allows users to transfer money between bank accounts instantly, 24/7, including holidays.</a:t>
            </a:r>
          </a:p>
          <a:p>
            <a:pPr lvl="1"/>
            <a:r>
              <a:rPr lang="en-US" b="1" dirty="0">
                <a:latin typeface="Times New Roman" panose="02020603050405020304" pitchFamily="18" charset="0"/>
                <a:cs typeface="Times New Roman" panose="02020603050405020304" pitchFamily="18" charset="0"/>
              </a:rPr>
              <a:t>Direct Bank Link:</a:t>
            </a:r>
            <a:r>
              <a:rPr lang="en-US" dirty="0">
                <a:latin typeface="Times New Roman" panose="02020603050405020304" pitchFamily="18" charset="0"/>
                <a:cs typeface="Times New Roman" panose="02020603050405020304" pitchFamily="18" charset="0"/>
              </a:rPr>
              <a:t> No need to maintain a separate wallet balance; transactions happen directly between your bank accounts.</a:t>
            </a:r>
          </a:p>
          <a:p>
            <a:pPr lvl="1"/>
            <a:r>
              <a:rPr lang="en-US" b="1" dirty="0">
                <a:latin typeface="Times New Roman" panose="02020603050405020304" pitchFamily="18" charset="0"/>
                <a:cs typeface="Times New Roman" panose="02020603050405020304" pitchFamily="18" charset="0"/>
              </a:rPr>
              <a:t>Interoperability:</a:t>
            </a:r>
            <a:r>
              <a:rPr lang="en-US" dirty="0">
                <a:latin typeface="Times New Roman" panose="02020603050405020304" pitchFamily="18" charset="0"/>
                <a:cs typeface="Times New Roman" panose="02020603050405020304" pitchFamily="18" charset="0"/>
              </a:rPr>
              <a:t> UPI can be used on any app that supports it (like Google Pay, </a:t>
            </a:r>
            <a:r>
              <a:rPr lang="en-US" dirty="0" err="1">
                <a:latin typeface="Times New Roman" panose="02020603050405020304" pitchFamily="18" charset="0"/>
                <a:cs typeface="Times New Roman" panose="02020603050405020304" pitchFamily="18" charset="0"/>
              </a:rPr>
              <a:t>PhonePe</a:t>
            </a:r>
            <a:r>
              <a:rPr lang="en-US" dirty="0">
                <a:latin typeface="Times New Roman" panose="02020603050405020304" pitchFamily="18" charset="0"/>
                <a:cs typeface="Times New Roman" panose="02020603050405020304" pitchFamily="18" charset="0"/>
              </a:rPr>
              <a:t>, etc.), making it flexible across different platforms.</a:t>
            </a:r>
          </a:p>
          <a:p>
            <a:pPr lvl="1"/>
            <a:r>
              <a:rPr lang="en-US" b="1" dirty="0">
                <a:latin typeface="Times New Roman" panose="02020603050405020304" pitchFamily="18" charset="0"/>
                <a:cs typeface="Times New Roman" panose="02020603050405020304" pitchFamily="18" charset="0"/>
              </a:rPr>
              <a:t>Secure:</a:t>
            </a:r>
            <a:r>
              <a:rPr lang="en-US" dirty="0">
                <a:latin typeface="Times New Roman" panose="02020603050405020304" pitchFamily="18" charset="0"/>
                <a:cs typeface="Times New Roman" panose="02020603050405020304" pitchFamily="18" charset="0"/>
              </a:rPr>
              <a:t> UPI uses two-factor authentication (2FA) and an MPIN for added security.</a:t>
            </a:r>
          </a:p>
          <a:p>
            <a:pPr lvl="1"/>
            <a:r>
              <a:rPr lang="en-US" b="1" dirty="0">
                <a:latin typeface="Times New Roman" panose="02020603050405020304" pitchFamily="18" charset="0"/>
                <a:cs typeface="Times New Roman" panose="02020603050405020304" pitchFamily="18" charset="0"/>
              </a:rPr>
              <a:t>Usage:</a:t>
            </a:r>
            <a:r>
              <a:rPr lang="en-US" dirty="0">
                <a:latin typeface="Times New Roman" panose="02020603050405020304" pitchFamily="18" charset="0"/>
                <a:cs typeface="Times New Roman" panose="02020603050405020304" pitchFamily="18" charset="0"/>
              </a:rPr>
              <a:t> You can pay for bills, shop online, transfer funds, or pay for services using UPI.</a:t>
            </a:r>
          </a:p>
          <a:p>
            <a:r>
              <a:rPr lang="en-US" b="1" dirty="0">
                <a:latin typeface="Times New Roman" panose="02020603050405020304" pitchFamily="18" charset="0"/>
                <a:cs typeface="Times New Roman" panose="02020603050405020304" pitchFamily="18" charset="0"/>
              </a:rPr>
              <a:t>Examples of UPI Apps:</a:t>
            </a:r>
            <a:r>
              <a:rPr lang="en-US" dirty="0">
                <a:latin typeface="Times New Roman" panose="02020603050405020304" pitchFamily="18" charset="0"/>
                <a:cs typeface="Times New Roman" panose="02020603050405020304" pitchFamily="18" charset="0"/>
              </a:rPr>
              <a:t> Google Pay, </a:t>
            </a:r>
            <a:r>
              <a:rPr lang="en-US" dirty="0" err="1">
                <a:latin typeface="Times New Roman" panose="02020603050405020304" pitchFamily="18" charset="0"/>
                <a:cs typeface="Times New Roman" panose="02020603050405020304" pitchFamily="18" charset="0"/>
              </a:rPr>
              <a:t>PhonePe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Paytm</a:t>
            </a:r>
            <a:r>
              <a:rPr lang="en-US" dirty="0">
                <a:latin typeface="Times New Roman" panose="02020603050405020304" pitchFamily="18" charset="0"/>
                <a:cs typeface="Times New Roman" panose="02020603050405020304" pitchFamily="18" charset="0"/>
              </a:rPr>
              <a:t>, BHIM, etc.</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85341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22515"/>
            <a:ext cx="8596668" cy="551884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2. Mobile Wallets (</a:t>
            </a:r>
            <a:r>
              <a:rPr lang="en-US" b="1" dirty="0" err="1">
                <a:latin typeface="Times New Roman" panose="02020603050405020304" pitchFamily="18" charset="0"/>
                <a:cs typeface="Times New Roman" panose="02020603050405020304" pitchFamily="18" charset="0"/>
              </a:rPr>
              <a:t>Paytm</a:t>
            </a:r>
            <a:r>
              <a:rPr lang="en-US" b="1" dirty="0">
                <a:latin typeface="Times New Roman" panose="02020603050405020304" pitchFamily="18" charset="0"/>
                <a:cs typeface="Times New Roman" panose="02020603050405020304" pitchFamily="18" charset="0"/>
              </a:rPr>
              <a:t>, Amazon Pay, etc.)</a:t>
            </a:r>
          </a:p>
          <a:p>
            <a:r>
              <a:rPr lang="en-US" b="1" dirty="0">
                <a:latin typeface="Times New Roman" panose="02020603050405020304" pitchFamily="18" charset="0"/>
                <a:cs typeface="Times New Roman" panose="02020603050405020304" pitchFamily="18" charset="0"/>
              </a:rPr>
              <a:t>What They Are:</a:t>
            </a:r>
            <a:r>
              <a:rPr lang="en-US" dirty="0">
                <a:latin typeface="Times New Roman" panose="02020603050405020304" pitchFamily="18" charset="0"/>
                <a:cs typeface="Times New Roman" panose="02020603050405020304" pitchFamily="18" charset="0"/>
              </a:rPr>
              <a:t> Mobile wallets are apps that allow users to store money digitally and make payments or transfer funds. These wallets can hold a balance that you can use to make payments for goods and services, both online and offline.</a:t>
            </a:r>
          </a:p>
          <a:p>
            <a:r>
              <a:rPr lang="en-US" b="1" dirty="0">
                <a:latin typeface="Times New Roman" panose="02020603050405020304" pitchFamily="18" charset="0"/>
                <a:cs typeface="Times New Roman" panose="02020603050405020304" pitchFamily="18" charset="0"/>
              </a:rPr>
              <a:t>Key Features:</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Stored Balance:</a:t>
            </a:r>
            <a:r>
              <a:rPr lang="en-US" dirty="0">
                <a:latin typeface="Times New Roman" panose="02020603050405020304" pitchFamily="18" charset="0"/>
                <a:cs typeface="Times New Roman" panose="02020603050405020304" pitchFamily="18" charset="0"/>
              </a:rPr>
              <a:t> You add money to your wallet (via bank transfer, UPI, credit/debit card), and the wallet holds that balance for future transactions.</a:t>
            </a:r>
          </a:p>
          <a:p>
            <a:pPr lvl="1"/>
            <a:r>
              <a:rPr lang="en-US" b="1" dirty="0">
                <a:latin typeface="Times New Roman" panose="02020603050405020304" pitchFamily="18" charset="0"/>
                <a:cs typeface="Times New Roman" panose="02020603050405020304" pitchFamily="18" charset="0"/>
              </a:rPr>
              <a:t>Bill Payments and Recharge:</a:t>
            </a:r>
            <a:r>
              <a:rPr lang="en-US" dirty="0">
                <a:latin typeface="Times New Roman" panose="02020603050405020304" pitchFamily="18" charset="0"/>
                <a:cs typeface="Times New Roman" panose="02020603050405020304" pitchFamily="18" charset="0"/>
              </a:rPr>
              <a:t> Many mobile wallets offer services like mobile recharges, bill payments (electricity, water, etc.), and ticket bookings (movie, flight, train).</a:t>
            </a:r>
          </a:p>
          <a:p>
            <a:pPr lvl="1"/>
            <a:r>
              <a:rPr lang="en-US" b="1" dirty="0">
                <a:latin typeface="Times New Roman" panose="02020603050405020304" pitchFamily="18" charset="0"/>
                <a:cs typeface="Times New Roman" panose="02020603050405020304" pitchFamily="18" charset="0"/>
              </a:rPr>
              <a:t>Rewards and Offers:</a:t>
            </a:r>
            <a:r>
              <a:rPr lang="en-US" dirty="0">
                <a:latin typeface="Times New Roman" panose="02020603050405020304" pitchFamily="18" charset="0"/>
                <a:cs typeface="Times New Roman" panose="02020603050405020304" pitchFamily="18" charset="0"/>
              </a:rPr>
              <a:t> Mobile wallets often offer discounts, cashback, and loyalty points on transactions.</a:t>
            </a:r>
          </a:p>
          <a:p>
            <a:pPr lvl="1"/>
            <a:r>
              <a:rPr lang="en-US" b="1" dirty="0">
                <a:latin typeface="Times New Roman" panose="02020603050405020304" pitchFamily="18" charset="0"/>
                <a:cs typeface="Times New Roman" panose="02020603050405020304" pitchFamily="18" charset="0"/>
              </a:rPr>
              <a:t>Merchant Payments:</a:t>
            </a:r>
            <a:r>
              <a:rPr lang="en-US" dirty="0">
                <a:latin typeface="Times New Roman" panose="02020603050405020304" pitchFamily="18" charset="0"/>
                <a:cs typeface="Times New Roman" panose="02020603050405020304" pitchFamily="18" charset="0"/>
              </a:rPr>
              <a:t> You can make payments at various offline retailers or online merchants that accept wallet payments.</a:t>
            </a:r>
          </a:p>
          <a:p>
            <a:pPr lvl="1"/>
            <a:r>
              <a:rPr lang="en-US" b="1" dirty="0">
                <a:latin typeface="Times New Roman" panose="02020603050405020304" pitchFamily="18" charset="0"/>
                <a:cs typeface="Times New Roman" panose="02020603050405020304" pitchFamily="18" charset="0"/>
              </a:rPr>
              <a:t>Bank Transfer:</a:t>
            </a:r>
            <a:r>
              <a:rPr lang="en-US" dirty="0">
                <a:latin typeface="Times New Roman" panose="02020603050405020304" pitchFamily="18" charset="0"/>
                <a:cs typeface="Times New Roman" panose="02020603050405020304" pitchFamily="18" charset="0"/>
              </a:rPr>
              <a:t> Many wallets, including </a:t>
            </a:r>
            <a:r>
              <a:rPr lang="en-US" dirty="0" err="1">
                <a:latin typeface="Times New Roman" panose="02020603050405020304" pitchFamily="18" charset="0"/>
                <a:cs typeface="Times New Roman" panose="02020603050405020304" pitchFamily="18" charset="0"/>
              </a:rPr>
              <a:t>Paytm</a:t>
            </a:r>
            <a:r>
              <a:rPr lang="en-US" dirty="0">
                <a:latin typeface="Times New Roman" panose="02020603050405020304" pitchFamily="18" charset="0"/>
                <a:cs typeface="Times New Roman" panose="02020603050405020304" pitchFamily="18" charset="0"/>
              </a:rPr>
              <a:t> and Amazon Pay, allow transferring money to your bank account or sending funds to other wallets.</a:t>
            </a:r>
          </a:p>
          <a:p>
            <a:r>
              <a:rPr lang="en-US" b="1" dirty="0">
                <a:latin typeface="Times New Roman" panose="02020603050405020304" pitchFamily="18" charset="0"/>
                <a:cs typeface="Times New Roman" panose="02020603050405020304" pitchFamily="18" charset="0"/>
              </a:rPr>
              <a:t>Examples: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Paytm</a:t>
            </a:r>
            <a:r>
              <a:rPr lang="en-US" dirty="0">
                <a:latin typeface="Times New Roman" panose="02020603050405020304" pitchFamily="18" charset="0"/>
                <a:cs typeface="Times New Roman" panose="02020603050405020304" pitchFamily="18" charset="0"/>
              </a:rPr>
              <a:t>, Amazon Pay, </a:t>
            </a:r>
            <a:r>
              <a:rPr lang="en-US" dirty="0" err="1">
                <a:latin typeface="Times New Roman" panose="02020603050405020304" pitchFamily="18" charset="0"/>
                <a:cs typeface="Times New Roman" panose="02020603050405020304" pitchFamily="18" charset="0"/>
              </a:rPr>
              <a:t>PhonePe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MobiKwik</a:t>
            </a:r>
            <a:r>
              <a:rPr lang="en-US" dirty="0">
                <a:latin typeface="Times New Roman" panose="02020603050405020304" pitchFamily="18" charset="0"/>
                <a:cs typeface="Times New Roman" panose="02020603050405020304" pitchFamily="18" charset="0"/>
              </a:rPr>
              <a:t>, etc.</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79397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1370"/>
          </a:xfrm>
        </p:spPr>
        <p:txBody>
          <a:bodyPr>
            <a:normAutofit fontScale="90000"/>
          </a:bodyPr>
          <a:lstStyle/>
          <a:p>
            <a:r>
              <a:rPr lang="en-US" dirty="0" err="1" smtClean="0">
                <a:latin typeface="Algerian" panose="04020705040A02060702" pitchFamily="82" charset="0"/>
              </a:rPr>
              <a:t>Upi</a:t>
            </a:r>
            <a:r>
              <a:rPr lang="en-US" dirty="0" smtClean="0">
                <a:latin typeface="Algerian" panose="04020705040A02060702" pitchFamily="82" charset="0"/>
              </a:rPr>
              <a:t> for businesses &amp; </a:t>
            </a:r>
            <a:r>
              <a:rPr lang="en-US" dirty="0" err="1" smtClean="0">
                <a:latin typeface="Algerian" panose="04020705040A02060702" pitchFamily="82" charset="0"/>
              </a:rPr>
              <a:t>goverments</a:t>
            </a:r>
            <a:r>
              <a:rPr lang="en-US" dirty="0" smtClean="0">
                <a:latin typeface="Algerian" panose="04020705040A02060702" pitchFamily="82" charset="0"/>
              </a:rPr>
              <a:t> </a:t>
            </a:r>
            <a:endParaRPr lang="en-US" dirty="0">
              <a:latin typeface="Algerian" panose="04020705040A02060702" pitchFamily="82" charset="0"/>
            </a:endParaRPr>
          </a:p>
        </p:txBody>
      </p:sp>
      <p:sp>
        <p:nvSpPr>
          <p:cNvPr id="3" name="Content Placeholder 2"/>
          <p:cNvSpPr>
            <a:spLocks noGrp="1"/>
          </p:cNvSpPr>
          <p:nvPr>
            <p:ph idx="1"/>
          </p:nvPr>
        </p:nvSpPr>
        <p:spPr>
          <a:xfrm>
            <a:off x="677334" y="1240970"/>
            <a:ext cx="8596668" cy="5342709"/>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Businesses use </a:t>
            </a:r>
            <a:r>
              <a:rPr lang="en-US" b="1" dirty="0">
                <a:latin typeface="Times New Roman" panose="02020603050405020304" pitchFamily="18" charset="0"/>
                <a:cs typeface="Times New Roman" panose="02020603050405020304" pitchFamily="18" charset="0"/>
              </a:rPr>
              <a:t>UPI (Unified Payments Interface)</a:t>
            </a:r>
            <a:r>
              <a:rPr lang="en-US" dirty="0">
                <a:latin typeface="Times New Roman" panose="02020603050405020304" pitchFamily="18" charset="0"/>
                <a:cs typeface="Times New Roman" panose="02020603050405020304" pitchFamily="18" charset="0"/>
              </a:rPr>
              <a:t> for payments in various ways, making transactions seamless, fast, and cost-effective. Here's a detailed look at how businesses leverage UPI for payments:</a:t>
            </a:r>
          </a:p>
          <a:p>
            <a:r>
              <a:rPr lang="en-US" b="1" dirty="0">
                <a:latin typeface="Times New Roman" panose="02020603050405020304" pitchFamily="18" charset="0"/>
                <a:cs typeface="Times New Roman" panose="02020603050405020304" pitchFamily="18" charset="0"/>
              </a:rPr>
              <a:t>1. Accepting Payments from Customers</a:t>
            </a:r>
          </a:p>
          <a:p>
            <a:r>
              <a:rPr lang="en-US" dirty="0">
                <a:latin typeface="Times New Roman" panose="02020603050405020304" pitchFamily="18" charset="0"/>
                <a:cs typeface="Times New Roman" panose="02020603050405020304" pitchFamily="18" charset="0"/>
              </a:rPr>
              <a:t>Businesses can accept payments from customers in different ways using UPI:</a:t>
            </a:r>
          </a:p>
          <a:p>
            <a:r>
              <a:rPr lang="en-US" b="1" dirty="0">
                <a:latin typeface="Times New Roman" panose="02020603050405020304" pitchFamily="18" charset="0"/>
                <a:cs typeface="Times New Roman" panose="02020603050405020304" pitchFamily="18" charset="0"/>
              </a:rPr>
              <a:t>a. UPI QR Codes</a:t>
            </a:r>
          </a:p>
          <a:p>
            <a:r>
              <a:rPr lang="en-US" b="1" dirty="0">
                <a:latin typeface="Times New Roman" panose="02020603050405020304" pitchFamily="18" charset="0"/>
                <a:cs typeface="Times New Roman" panose="02020603050405020304" pitchFamily="18" charset="0"/>
              </a:rPr>
              <a:t>How It Works:</a:t>
            </a:r>
            <a:r>
              <a:rPr lang="en-US" dirty="0">
                <a:latin typeface="Times New Roman" panose="02020603050405020304" pitchFamily="18" charset="0"/>
                <a:cs typeface="Times New Roman" panose="02020603050405020304" pitchFamily="18" charset="0"/>
              </a:rPr>
              <a:t> Businesses can generate a unique UPI QR code linked to their bank account or payment gateway. This QR code can be displayed physically (at stores, counters) or digitally (on websites or apps).</a:t>
            </a:r>
          </a:p>
          <a:p>
            <a:r>
              <a:rPr lang="en-US" b="1" dirty="0">
                <a:latin typeface="Times New Roman" panose="02020603050405020304" pitchFamily="18" charset="0"/>
                <a:cs typeface="Times New Roman" panose="02020603050405020304" pitchFamily="18" charset="0"/>
              </a:rPr>
              <a:t>Customer Action:</a:t>
            </a:r>
            <a:r>
              <a:rPr lang="en-US" dirty="0">
                <a:latin typeface="Times New Roman" panose="02020603050405020304" pitchFamily="18" charset="0"/>
                <a:cs typeface="Times New Roman" panose="02020603050405020304" pitchFamily="18" charset="0"/>
              </a:rPr>
              <a:t> The customer simply scans the business's UPI QR code using their preferred UPI app (like Google Pay, </a:t>
            </a:r>
            <a:r>
              <a:rPr lang="en-US" dirty="0" err="1">
                <a:latin typeface="Times New Roman" panose="02020603050405020304" pitchFamily="18" charset="0"/>
                <a:cs typeface="Times New Roman" panose="02020603050405020304" pitchFamily="18" charset="0"/>
              </a:rPr>
              <a:t>PhonePe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Paytm</a:t>
            </a:r>
            <a:r>
              <a:rPr lang="en-US" dirty="0">
                <a:latin typeface="Times New Roman" panose="02020603050405020304" pitchFamily="18" charset="0"/>
                <a:cs typeface="Times New Roman" panose="02020603050405020304" pitchFamily="18" charset="0"/>
              </a:rPr>
              <a:t>, etc.) to pay.</a:t>
            </a:r>
          </a:p>
          <a:p>
            <a:r>
              <a:rPr lang="en-US" b="1" dirty="0">
                <a:latin typeface="Times New Roman" panose="02020603050405020304" pitchFamily="18" charset="0"/>
                <a:cs typeface="Times New Roman" panose="02020603050405020304" pitchFamily="18" charset="0"/>
              </a:rPr>
              <a:t>Benefits:</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Instant Payments:</a:t>
            </a:r>
            <a:r>
              <a:rPr lang="en-US" dirty="0">
                <a:latin typeface="Times New Roman" panose="02020603050405020304" pitchFamily="18" charset="0"/>
                <a:cs typeface="Times New Roman" panose="02020603050405020304" pitchFamily="18" charset="0"/>
              </a:rPr>
              <a:t> Transactions happen in real-time, with money directly transferred from the customer's bank account to the business's bank account.</a:t>
            </a:r>
          </a:p>
          <a:p>
            <a:pPr lvl="1"/>
            <a:r>
              <a:rPr lang="en-US" b="1" dirty="0">
                <a:latin typeface="Times New Roman" panose="02020603050405020304" pitchFamily="18" charset="0"/>
                <a:cs typeface="Times New Roman" panose="02020603050405020304" pitchFamily="18" charset="0"/>
              </a:rPr>
              <a:t>No Need for Cash or Cards:</a:t>
            </a:r>
            <a:r>
              <a:rPr lang="en-US" dirty="0">
                <a:latin typeface="Times New Roman" panose="02020603050405020304" pitchFamily="18" charset="0"/>
                <a:cs typeface="Times New Roman" panose="02020603050405020304" pitchFamily="18" charset="0"/>
              </a:rPr>
              <a:t> Eliminates the need for cash handling or card swipes, making it more convenient for customers and businesses.</a:t>
            </a:r>
          </a:p>
          <a:p>
            <a:pPr lvl="1"/>
            <a:r>
              <a:rPr lang="en-US" b="1" dirty="0">
                <a:latin typeface="Times New Roman" panose="02020603050405020304" pitchFamily="18" charset="0"/>
                <a:cs typeface="Times New Roman" panose="02020603050405020304" pitchFamily="18" charset="0"/>
              </a:rPr>
              <a:t>Cost-Effective:</a:t>
            </a:r>
            <a:r>
              <a:rPr lang="en-US" dirty="0">
                <a:latin typeface="Times New Roman" panose="02020603050405020304" pitchFamily="18" charset="0"/>
                <a:cs typeface="Times New Roman" panose="02020603050405020304" pitchFamily="18" charset="0"/>
              </a:rPr>
              <a:t> No transaction fees for businesses in most cases, unlike credit/debit card payments that often incur merchant fees.</a:t>
            </a: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1481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39634"/>
            <a:ext cx="8596668" cy="6152605"/>
          </a:xfrm>
        </p:spPr>
        <p:txBody>
          <a:bodyPr>
            <a:normAutofit fontScale="85000" lnSpcReduction="20000"/>
          </a:bodyPr>
          <a:lstStyle/>
          <a:p>
            <a:pPr marL="0" indent="0">
              <a:buNone/>
            </a:pPr>
            <a:r>
              <a:rPr lang="en-US" b="1" dirty="0">
                <a:latin typeface="Times New Roman" panose="02020603050405020304" pitchFamily="18" charset="0"/>
                <a:cs typeface="Times New Roman" panose="02020603050405020304" pitchFamily="18" charset="0"/>
              </a:rPr>
              <a:t>b. UPI Payment Links (for Online Payments)</a:t>
            </a:r>
          </a:p>
          <a:p>
            <a:r>
              <a:rPr lang="en-US" b="1" dirty="0">
                <a:latin typeface="Times New Roman" panose="02020603050405020304" pitchFamily="18" charset="0"/>
                <a:cs typeface="Times New Roman" panose="02020603050405020304" pitchFamily="18" charset="0"/>
              </a:rPr>
              <a:t>How It Works:</a:t>
            </a:r>
            <a:r>
              <a:rPr lang="en-US" dirty="0">
                <a:latin typeface="Times New Roman" panose="02020603050405020304" pitchFamily="18" charset="0"/>
                <a:cs typeface="Times New Roman" panose="02020603050405020304" pitchFamily="18" charset="0"/>
              </a:rPr>
              <a:t> Businesses can generate a UPI payment link (using their UPI-supported payment gateway or app) and send it to customers via SMS, email, or messaging apps.</a:t>
            </a:r>
          </a:p>
          <a:p>
            <a:r>
              <a:rPr lang="en-US" b="1" dirty="0">
                <a:latin typeface="Times New Roman" panose="02020603050405020304" pitchFamily="18" charset="0"/>
                <a:cs typeface="Times New Roman" panose="02020603050405020304" pitchFamily="18" charset="0"/>
              </a:rPr>
              <a:t>Customer Action:</a:t>
            </a:r>
            <a:r>
              <a:rPr lang="en-US" dirty="0">
                <a:latin typeface="Times New Roman" panose="02020603050405020304" pitchFamily="18" charset="0"/>
                <a:cs typeface="Times New Roman" panose="02020603050405020304" pitchFamily="18" charset="0"/>
              </a:rPr>
              <a:t> The customer clicks on the link, which opens a payment page where they can approve the payment directly from their bank account using UPI.</a:t>
            </a:r>
          </a:p>
          <a:p>
            <a:r>
              <a:rPr lang="en-US" b="1" dirty="0">
                <a:latin typeface="Times New Roman" panose="02020603050405020304" pitchFamily="18" charset="0"/>
                <a:cs typeface="Times New Roman" panose="02020603050405020304" pitchFamily="18" charset="0"/>
              </a:rPr>
              <a:t>Benefits:</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Flexible and Convenient:</a:t>
            </a:r>
            <a:r>
              <a:rPr lang="en-US" dirty="0">
                <a:latin typeface="Times New Roman" panose="02020603050405020304" pitchFamily="18" charset="0"/>
                <a:cs typeface="Times New Roman" panose="02020603050405020304" pitchFamily="18" charset="0"/>
              </a:rPr>
              <a:t> Suitable for both online and offline businesses to collect payments for products or services.</a:t>
            </a:r>
          </a:p>
          <a:p>
            <a:pPr lvl="1"/>
            <a:r>
              <a:rPr lang="en-US" b="1" dirty="0">
                <a:latin typeface="Times New Roman" panose="02020603050405020304" pitchFamily="18" charset="0"/>
                <a:cs typeface="Times New Roman" panose="02020603050405020304" pitchFamily="18" charset="0"/>
              </a:rPr>
              <a:t>Simple Integration:</a:t>
            </a:r>
            <a:r>
              <a:rPr lang="en-US" dirty="0">
                <a:latin typeface="Times New Roman" panose="02020603050405020304" pitchFamily="18" charset="0"/>
                <a:cs typeface="Times New Roman" panose="02020603050405020304" pitchFamily="18" charset="0"/>
              </a:rPr>
              <a:t> Businesses don’t need complex systems or equipment to collect payments, just a simple link to share with customers</a:t>
            </a:r>
            <a:r>
              <a:rPr lang="en-US" dirty="0" smtClean="0">
                <a:latin typeface="Times New Roman" panose="02020603050405020304" pitchFamily="18" charset="0"/>
                <a:cs typeface="Times New Roman" panose="02020603050405020304" pitchFamily="18" charset="0"/>
              </a:rPr>
              <a:t>.</a:t>
            </a:r>
          </a:p>
          <a:p>
            <a:pPr lvl="1"/>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2. Recurring Payments</a:t>
            </a:r>
          </a:p>
          <a:p>
            <a:r>
              <a:rPr lang="en-US" dirty="0">
                <a:latin typeface="Times New Roman" panose="02020603050405020304" pitchFamily="18" charset="0"/>
                <a:cs typeface="Times New Roman" panose="02020603050405020304" pitchFamily="18" charset="0"/>
              </a:rPr>
              <a:t>Businesses offering subscription-based services (like OTT platforms, gym memberships, utility services, etc.) can use </a:t>
            </a:r>
            <a:r>
              <a:rPr lang="en-US" b="1" dirty="0">
                <a:latin typeface="Times New Roman" panose="02020603050405020304" pitchFamily="18" charset="0"/>
                <a:cs typeface="Times New Roman" panose="02020603050405020304" pitchFamily="18" charset="0"/>
              </a:rPr>
              <a:t>UPI </a:t>
            </a:r>
            <a:r>
              <a:rPr lang="en-US" b="1" dirty="0" err="1">
                <a:latin typeface="Times New Roman" panose="02020603050405020304" pitchFamily="18" charset="0"/>
                <a:cs typeface="Times New Roman" panose="02020603050405020304" pitchFamily="18" charset="0"/>
              </a:rPr>
              <a:t>Autopay</a:t>
            </a:r>
            <a:r>
              <a:rPr lang="en-US" dirty="0">
                <a:latin typeface="Times New Roman" panose="02020603050405020304" pitchFamily="18" charset="0"/>
                <a:cs typeface="Times New Roman" panose="02020603050405020304" pitchFamily="18" charset="0"/>
              </a:rPr>
              <a:t> to automate recurring payments.</a:t>
            </a:r>
          </a:p>
          <a:p>
            <a:r>
              <a:rPr lang="en-US" b="1" dirty="0">
                <a:latin typeface="Times New Roman" panose="02020603050405020304" pitchFamily="18" charset="0"/>
                <a:cs typeface="Times New Roman" panose="02020603050405020304" pitchFamily="18" charset="0"/>
              </a:rPr>
              <a:t>How It Works:</a:t>
            </a:r>
          </a:p>
          <a:p>
            <a:r>
              <a:rPr lang="en-US" b="1" dirty="0">
                <a:latin typeface="Times New Roman" panose="02020603050405020304" pitchFamily="18" charset="0"/>
                <a:cs typeface="Times New Roman" panose="02020603050405020304" pitchFamily="18" charset="0"/>
              </a:rPr>
              <a:t>UPI </a:t>
            </a:r>
            <a:r>
              <a:rPr lang="en-US" b="1" dirty="0" err="1">
                <a:latin typeface="Times New Roman" panose="02020603050405020304" pitchFamily="18" charset="0"/>
                <a:cs typeface="Times New Roman" panose="02020603050405020304" pitchFamily="18" charset="0"/>
              </a:rPr>
              <a:t>Autopay</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 feature where customers can authorize recurring payments using UPI for services like monthly subscriptions, utility bills, or loan repayments.</a:t>
            </a:r>
          </a:p>
          <a:p>
            <a:r>
              <a:rPr lang="en-US" b="1" dirty="0">
                <a:latin typeface="Times New Roman" panose="02020603050405020304" pitchFamily="18" charset="0"/>
                <a:cs typeface="Times New Roman" panose="02020603050405020304" pitchFamily="18" charset="0"/>
              </a:rPr>
              <a:t>Customer Action:</a:t>
            </a:r>
            <a:r>
              <a:rPr lang="en-US" dirty="0">
                <a:latin typeface="Times New Roman" panose="02020603050405020304" pitchFamily="18" charset="0"/>
                <a:cs typeface="Times New Roman" panose="02020603050405020304" pitchFamily="18" charset="0"/>
              </a:rPr>
              <a:t> The customer approves the recurring payment mandate through their UPI app, and payments are automatically debited from their account as per the set schedule.</a:t>
            </a:r>
          </a:p>
          <a:p>
            <a:r>
              <a:rPr lang="en-US" b="1" dirty="0">
                <a:latin typeface="Times New Roman" panose="02020603050405020304" pitchFamily="18" charset="0"/>
                <a:cs typeface="Times New Roman" panose="02020603050405020304" pitchFamily="18" charset="0"/>
              </a:rPr>
              <a:t>Benefits:</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Convenience for Customers:</a:t>
            </a:r>
            <a:r>
              <a:rPr lang="en-US" dirty="0">
                <a:latin typeface="Times New Roman" panose="02020603050405020304" pitchFamily="18" charset="0"/>
                <a:cs typeface="Times New Roman" panose="02020603050405020304" pitchFamily="18" charset="0"/>
              </a:rPr>
              <a:t> Customers don’t need to remember due dates or manually make payments.</a:t>
            </a:r>
          </a:p>
          <a:p>
            <a:pPr lvl="1"/>
            <a:r>
              <a:rPr lang="en-US" b="1" dirty="0">
                <a:latin typeface="Times New Roman" panose="02020603050405020304" pitchFamily="18" charset="0"/>
                <a:cs typeface="Times New Roman" panose="02020603050405020304" pitchFamily="18" charset="0"/>
              </a:rPr>
              <a:t>Timely Cash Flow for Businesses:</a:t>
            </a:r>
            <a:r>
              <a:rPr lang="en-US" dirty="0">
                <a:latin typeface="Times New Roman" panose="02020603050405020304" pitchFamily="18" charset="0"/>
                <a:cs typeface="Times New Roman" panose="02020603050405020304" pitchFamily="18" charset="0"/>
              </a:rPr>
              <a:t> Ensures businesses receive payments on time without chasing customers for renewals.</a:t>
            </a:r>
          </a:p>
          <a:p>
            <a:pPr marL="457200" lvl="1"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236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023" y="993423"/>
            <a:ext cx="8596668" cy="4594578"/>
          </a:xfrm>
        </p:spPr>
        <p:txBody>
          <a:bodyPr/>
          <a:lstStyle/>
          <a:p>
            <a:pPr marL="0" indent="0">
              <a:buNone/>
            </a:pPr>
            <a:r>
              <a:rPr lang="en-US" sz="2000" b="1" dirty="0">
                <a:latin typeface="Algerian" panose="04020705040A02060702" pitchFamily="82" charset="0"/>
                <a:cs typeface="Times New Roman" panose="02020603050405020304" pitchFamily="18" charset="0"/>
              </a:rPr>
              <a:t>Key Features at Launch</a:t>
            </a:r>
            <a:r>
              <a:rPr lang="en-US" sz="2000" dirty="0">
                <a:latin typeface="Algerian" panose="04020705040A02060702" pitchFamily="82"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Instant Payments</a:t>
            </a:r>
            <a:r>
              <a:rPr lang="en-US" dirty="0">
                <a:latin typeface="Times New Roman" panose="02020603050405020304" pitchFamily="18" charset="0"/>
                <a:cs typeface="Times New Roman" panose="02020603050405020304" pitchFamily="18" charset="0"/>
              </a:rPr>
              <a:t>: UPI allowed users to transfer money in real time, 24/7, unlike older systems like </a:t>
            </a:r>
            <a:r>
              <a:rPr lang="en-US" b="1" dirty="0">
                <a:latin typeface="Times New Roman" panose="02020603050405020304" pitchFamily="18" charset="0"/>
                <a:cs typeface="Times New Roman" panose="02020603050405020304" pitchFamily="18" charset="0"/>
              </a:rPr>
              <a:t>NEFT</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RTGS</a:t>
            </a:r>
            <a:r>
              <a:rPr lang="en-US" dirty="0">
                <a:latin typeface="Times New Roman" panose="02020603050405020304" pitchFamily="18" charset="0"/>
                <a:cs typeface="Times New Roman" panose="02020603050405020304" pitchFamily="18" charset="0"/>
              </a:rPr>
              <a:t> that required working hours.</a:t>
            </a:r>
          </a:p>
          <a:p>
            <a:r>
              <a:rPr lang="en-US" b="1" dirty="0">
                <a:latin typeface="Times New Roman" panose="02020603050405020304" pitchFamily="18" charset="0"/>
                <a:cs typeface="Times New Roman" panose="02020603050405020304" pitchFamily="18" charset="0"/>
              </a:rPr>
              <a:t>Interoperability</a:t>
            </a:r>
            <a:r>
              <a:rPr lang="en-US" dirty="0">
                <a:latin typeface="Times New Roman" panose="02020603050405020304" pitchFamily="18" charset="0"/>
                <a:cs typeface="Times New Roman" panose="02020603050405020304" pitchFamily="18" charset="0"/>
              </a:rPr>
              <a:t>: One of the most significant aspects of UPI was its </a:t>
            </a:r>
            <a:r>
              <a:rPr lang="en-US" b="1" dirty="0">
                <a:latin typeface="Times New Roman" panose="02020603050405020304" pitchFamily="18" charset="0"/>
                <a:cs typeface="Times New Roman" panose="02020603050405020304" pitchFamily="18" charset="0"/>
              </a:rPr>
              <a:t>interoperability</a:t>
            </a:r>
            <a:r>
              <a:rPr lang="en-US" dirty="0">
                <a:latin typeface="Times New Roman" panose="02020603050405020304" pitchFamily="18" charset="0"/>
                <a:cs typeface="Times New Roman" panose="02020603050405020304" pitchFamily="18" charset="0"/>
              </a:rPr>
              <a:t> between different banks and financial platforms, meaning users could send money from one bank to another using their mobile phone without needing to know the recipient's bank account number.</a:t>
            </a:r>
          </a:p>
          <a:p>
            <a:r>
              <a:rPr lang="en-US" b="1" dirty="0">
                <a:latin typeface="Times New Roman" panose="02020603050405020304" pitchFamily="18" charset="0"/>
                <a:cs typeface="Times New Roman" panose="02020603050405020304" pitchFamily="18" charset="0"/>
              </a:rPr>
              <a:t>Virtual Payment Address (VPA)</a:t>
            </a:r>
            <a:r>
              <a:rPr lang="en-US" dirty="0">
                <a:latin typeface="Times New Roman" panose="02020603050405020304" pitchFamily="18" charset="0"/>
                <a:cs typeface="Times New Roman" panose="02020603050405020304" pitchFamily="18" charset="0"/>
              </a:rPr>
              <a:t>: UPI introduced the </a:t>
            </a:r>
            <a:r>
              <a:rPr lang="en-US" b="1" dirty="0">
                <a:latin typeface="Times New Roman" panose="02020603050405020304" pitchFamily="18" charset="0"/>
                <a:cs typeface="Times New Roman" panose="02020603050405020304" pitchFamily="18" charset="0"/>
              </a:rPr>
              <a:t>VPA</a:t>
            </a:r>
            <a:r>
              <a:rPr lang="en-US" dirty="0">
                <a:latin typeface="Times New Roman" panose="02020603050405020304" pitchFamily="18" charset="0"/>
                <a:cs typeface="Times New Roman" panose="02020603050405020304" pitchFamily="18" charset="0"/>
              </a:rPr>
              <a:t>, a unique identifier (e.g., </a:t>
            </a:r>
            <a:r>
              <a:rPr lang="en-US" b="1" dirty="0" err="1">
                <a:latin typeface="Times New Roman" panose="02020603050405020304" pitchFamily="18" charset="0"/>
                <a:cs typeface="Times New Roman" panose="02020603050405020304" pitchFamily="18" charset="0"/>
              </a:rPr>
              <a:t>username@bankname</a:t>
            </a:r>
            <a:r>
              <a:rPr lang="en-US" dirty="0">
                <a:latin typeface="Times New Roman" panose="02020603050405020304" pitchFamily="18" charset="0"/>
                <a:cs typeface="Times New Roman" panose="02020603050405020304" pitchFamily="18" charset="0"/>
              </a:rPr>
              <a:t>) that eliminated the need to use bank account numbers, making transactions faster and more secure.</a:t>
            </a:r>
          </a:p>
          <a:p>
            <a:r>
              <a:rPr lang="en-US" b="1" dirty="0">
                <a:latin typeface="Times New Roman" panose="02020603050405020304" pitchFamily="18" charset="0"/>
                <a:cs typeface="Times New Roman" panose="02020603050405020304" pitchFamily="18" charset="0"/>
              </a:rPr>
              <a:t>Security</a:t>
            </a:r>
            <a:r>
              <a:rPr lang="en-US" dirty="0">
                <a:latin typeface="Times New Roman" panose="02020603050405020304" pitchFamily="18" charset="0"/>
                <a:cs typeface="Times New Roman" panose="02020603050405020304" pitchFamily="18" charset="0"/>
              </a:rPr>
              <a:t>: Transactions were secured with multi-factor authentication, including a </a:t>
            </a:r>
            <a:r>
              <a:rPr lang="en-US" b="1" dirty="0">
                <a:latin typeface="Times New Roman" panose="02020603050405020304" pitchFamily="18" charset="0"/>
                <a:cs typeface="Times New Roman" panose="02020603050405020304" pitchFamily="18" charset="0"/>
              </a:rPr>
              <a:t>UPI PIN</a:t>
            </a:r>
            <a:r>
              <a:rPr lang="en-US" dirty="0">
                <a:latin typeface="Times New Roman" panose="02020603050405020304" pitchFamily="18" charset="0"/>
                <a:cs typeface="Times New Roman" panose="02020603050405020304" pitchFamily="18" charset="0"/>
              </a:rPr>
              <a:t>, ensuring that only the account holder could authorize transactions.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4326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40081"/>
            <a:ext cx="8596668" cy="5630090"/>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3. Payment for B2B Transactions</a:t>
            </a:r>
          </a:p>
          <a:p>
            <a:r>
              <a:rPr lang="en-US" sz="2000" dirty="0">
                <a:latin typeface="Times New Roman" panose="02020603050405020304" pitchFamily="18" charset="0"/>
                <a:cs typeface="Times New Roman" panose="02020603050405020304" pitchFamily="18" charset="0"/>
              </a:rPr>
              <a:t>Businesses also use UPI for </a:t>
            </a:r>
            <a:r>
              <a:rPr lang="en-US" sz="2000" b="1" dirty="0">
                <a:latin typeface="Times New Roman" panose="02020603050405020304" pitchFamily="18" charset="0"/>
                <a:cs typeface="Times New Roman" panose="02020603050405020304" pitchFamily="18" charset="0"/>
              </a:rPr>
              <a:t>business-to-business (B2B)</a:t>
            </a:r>
            <a:r>
              <a:rPr lang="en-US" sz="2000" dirty="0">
                <a:latin typeface="Times New Roman" panose="02020603050405020304" pitchFamily="18" charset="0"/>
                <a:cs typeface="Times New Roman" panose="02020603050405020304" pitchFamily="18" charset="0"/>
              </a:rPr>
              <a:t> transactions, making it easier to settle invoices with suppliers, vendors, or contractors.</a:t>
            </a:r>
          </a:p>
          <a:p>
            <a:r>
              <a:rPr lang="en-US" sz="2000" b="1" dirty="0">
                <a:latin typeface="Times New Roman" panose="02020603050405020304" pitchFamily="18" charset="0"/>
                <a:cs typeface="Times New Roman" panose="02020603050405020304" pitchFamily="18" charset="0"/>
              </a:rPr>
              <a:t>How It Works:</a:t>
            </a:r>
          </a:p>
          <a:p>
            <a:r>
              <a:rPr lang="en-US" sz="2000" dirty="0">
                <a:latin typeface="Times New Roman" panose="02020603050405020304" pitchFamily="18" charset="0"/>
                <a:cs typeface="Times New Roman" panose="02020603050405020304" pitchFamily="18" charset="0"/>
              </a:rPr>
              <a:t>A business can make payments directly from one company’s bank account to another through UPI.</a:t>
            </a:r>
          </a:p>
          <a:p>
            <a:r>
              <a:rPr lang="en-US" sz="2000" dirty="0">
                <a:latin typeface="Times New Roman" panose="02020603050405020304" pitchFamily="18" charset="0"/>
                <a:cs typeface="Times New Roman" panose="02020603050405020304" pitchFamily="18" charset="0"/>
              </a:rPr>
              <a:t>This is particularly useful for </a:t>
            </a:r>
            <a:r>
              <a:rPr lang="en-US" sz="2000" b="1" dirty="0">
                <a:latin typeface="Times New Roman" panose="02020603050405020304" pitchFamily="18" charset="0"/>
                <a:cs typeface="Times New Roman" panose="02020603050405020304" pitchFamily="18" charset="0"/>
              </a:rPr>
              <a:t>small and medium-sized enterprises (SMEs)</a:t>
            </a:r>
            <a:r>
              <a:rPr lang="en-US" sz="2000" dirty="0">
                <a:latin typeface="Times New Roman" panose="02020603050405020304" pitchFamily="18" charset="0"/>
                <a:cs typeface="Times New Roman" panose="02020603050405020304" pitchFamily="18" charset="0"/>
              </a:rPr>
              <a:t>, which may not have access to more traditional payment methods like checks or bank drafts.</a:t>
            </a:r>
          </a:p>
          <a:p>
            <a:r>
              <a:rPr lang="en-US" sz="2000" b="1" dirty="0">
                <a:latin typeface="Times New Roman" panose="02020603050405020304" pitchFamily="18" charset="0"/>
                <a:cs typeface="Times New Roman" panose="02020603050405020304" pitchFamily="18" charset="0"/>
              </a:rPr>
              <a:t>Benefits:</a:t>
            </a:r>
            <a:endParaRPr lang="en-US" sz="2000" dirty="0">
              <a:latin typeface="Times New Roman" panose="02020603050405020304" pitchFamily="18" charset="0"/>
              <a:cs typeface="Times New Roman" panose="02020603050405020304" pitchFamily="18" charset="0"/>
            </a:endParaRPr>
          </a:p>
          <a:p>
            <a:pPr lvl="1"/>
            <a:r>
              <a:rPr lang="en-US" sz="1800" b="1" dirty="0">
                <a:latin typeface="Times New Roman" panose="02020603050405020304" pitchFamily="18" charset="0"/>
                <a:cs typeface="Times New Roman" panose="02020603050405020304" pitchFamily="18" charset="0"/>
              </a:rPr>
              <a:t>Instant Transfers:</a:t>
            </a:r>
            <a:r>
              <a:rPr lang="en-US" sz="1800" dirty="0">
                <a:latin typeface="Times New Roman" panose="02020603050405020304" pitchFamily="18" charset="0"/>
                <a:cs typeface="Times New Roman" panose="02020603050405020304" pitchFamily="18" charset="0"/>
              </a:rPr>
              <a:t> No waiting for checks to clear or delays in bank transfers.</a:t>
            </a:r>
          </a:p>
          <a:p>
            <a:pPr lvl="1"/>
            <a:r>
              <a:rPr lang="en-US" sz="1800" b="1" dirty="0">
                <a:latin typeface="Times New Roman" panose="02020603050405020304" pitchFamily="18" charset="0"/>
                <a:cs typeface="Times New Roman" panose="02020603050405020304" pitchFamily="18" charset="0"/>
              </a:rPr>
              <a:t>Cost-Effective:</a:t>
            </a:r>
            <a:r>
              <a:rPr lang="en-US" sz="1800" dirty="0">
                <a:latin typeface="Times New Roman" panose="02020603050405020304" pitchFamily="18" charset="0"/>
                <a:cs typeface="Times New Roman" panose="02020603050405020304" pitchFamily="18" charset="0"/>
              </a:rPr>
              <a:t> No intermediary charges, unlike traditional methods or cross-bank payments.</a:t>
            </a:r>
          </a:p>
          <a:p>
            <a:pPr lvl="1"/>
            <a:r>
              <a:rPr lang="en-US" sz="1800" b="1" dirty="0">
                <a:latin typeface="Times New Roman" panose="02020603050405020304" pitchFamily="18" charset="0"/>
                <a:cs typeface="Times New Roman" panose="02020603050405020304" pitchFamily="18" charset="0"/>
              </a:rPr>
              <a:t>Transparent and Secure:</a:t>
            </a:r>
            <a:r>
              <a:rPr lang="en-US" sz="1800" dirty="0">
                <a:latin typeface="Times New Roman" panose="02020603050405020304" pitchFamily="18" charset="0"/>
                <a:cs typeface="Times New Roman" panose="02020603050405020304" pitchFamily="18" charset="0"/>
              </a:rPr>
              <a:t> UPI uses strong security protocols, ensuring safe and traceable transactions.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73476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70263"/>
            <a:ext cx="8596668" cy="5571099"/>
          </a:xfrm>
        </p:spPr>
        <p:txBody>
          <a:bodyPr/>
          <a:lstStyle/>
          <a:p>
            <a:r>
              <a:rPr lang="en-US" b="1" dirty="0">
                <a:latin typeface="Times New Roman" panose="02020603050405020304" pitchFamily="18" charset="0"/>
                <a:cs typeface="Times New Roman" panose="02020603050405020304" pitchFamily="18" charset="0"/>
              </a:rPr>
              <a:t>4. Invoicing and Bill Payments</a:t>
            </a:r>
          </a:p>
          <a:p>
            <a:r>
              <a:rPr lang="en-US" dirty="0">
                <a:latin typeface="Times New Roman" panose="02020603050405020304" pitchFamily="18" charset="0"/>
                <a:cs typeface="Times New Roman" panose="02020603050405020304" pitchFamily="18" charset="0"/>
              </a:rPr>
              <a:t>Businesses can send UPI payment links with invoices to customers for quick settlements, especially for freelancers, consultants, and service providers.</a:t>
            </a:r>
          </a:p>
          <a:p>
            <a:r>
              <a:rPr lang="en-US" b="1" dirty="0">
                <a:latin typeface="Times New Roman" panose="02020603050405020304" pitchFamily="18" charset="0"/>
                <a:cs typeface="Times New Roman" panose="02020603050405020304" pitchFamily="18" charset="0"/>
              </a:rPr>
              <a:t>How It Works:</a:t>
            </a:r>
          </a:p>
          <a:p>
            <a:r>
              <a:rPr lang="en-US" dirty="0">
                <a:latin typeface="Times New Roman" panose="02020603050405020304" pitchFamily="18" charset="0"/>
                <a:cs typeface="Times New Roman" panose="02020603050405020304" pitchFamily="18" charset="0"/>
              </a:rPr>
              <a:t>When sending an invoice, the business includes a UPI payment link or QR code that customers can scan or click to make payment directly.</a:t>
            </a:r>
          </a:p>
          <a:p>
            <a:r>
              <a:rPr lang="en-US" dirty="0">
                <a:latin typeface="Times New Roman" panose="02020603050405020304" pitchFamily="18" charset="0"/>
                <a:cs typeface="Times New Roman" panose="02020603050405020304" pitchFamily="18" charset="0"/>
              </a:rPr>
              <a:t>The business can track the status of payment instantly and receive money directly into the linked bank account.</a:t>
            </a:r>
          </a:p>
          <a:p>
            <a:r>
              <a:rPr lang="en-US" b="1" dirty="0">
                <a:latin typeface="Times New Roman" panose="02020603050405020304" pitchFamily="18" charset="0"/>
                <a:cs typeface="Times New Roman" panose="02020603050405020304" pitchFamily="18" charset="0"/>
              </a:rPr>
              <a:t>Benefits:</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Quick Payment Collection:</a:t>
            </a:r>
            <a:r>
              <a:rPr lang="en-US" dirty="0">
                <a:latin typeface="Times New Roman" panose="02020603050405020304" pitchFamily="18" charset="0"/>
                <a:cs typeface="Times New Roman" panose="02020603050405020304" pitchFamily="18" charset="0"/>
              </a:rPr>
              <a:t> Reduces the time taken to receive payments compared to traditional bank transfers or checks.</a:t>
            </a:r>
          </a:p>
          <a:p>
            <a:pPr lvl="1"/>
            <a:r>
              <a:rPr lang="en-US" b="1" dirty="0">
                <a:latin typeface="Times New Roman" panose="02020603050405020304" pitchFamily="18" charset="0"/>
                <a:cs typeface="Times New Roman" panose="02020603050405020304" pitchFamily="18" charset="0"/>
              </a:rPr>
              <a:t>Convenient for Customers:</a:t>
            </a:r>
            <a:r>
              <a:rPr lang="en-US" dirty="0">
                <a:latin typeface="Times New Roman" panose="02020603050405020304" pitchFamily="18" charset="0"/>
                <a:cs typeface="Times New Roman" panose="02020603050405020304" pitchFamily="18" charset="0"/>
              </a:rPr>
              <a:t> Customers can pay instantly using UPI without needing to visit a bank or use a credit/debit card.</a:t>
            </a:r>
          </a:p>
        </p:txBody>
      </p:sp>
    </p:spTree>
    <p:extLst>
      <p:ext uri="{BB962C8B-B14F-4D97-AF65-F5344CB8AC3E}">
        <p14:creationId xmlns:p14="http://schemas.microsoft.com/office/powerpoint/2010/main" val="6899354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677863" y="713473"/>
            <a:ext cx="980108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rgbClr val="00B0F0"/>
                </a:solidFill>
                <a:effectLst/>
                <a:latin typeface="Algerian" panose="04020705040A02060702" pitchFamily="82" charset="0"/>
              </a:rPr>
              <a:t>benifits</a:t>
            </a:r>
            <a:r>
              <a:rPr kumimoji="0" lang="en-US" altLang="en-US" b="0" i="0" u="none" strike="noStrike" cap="none" normalizeH="0" baseline="0" dirty="0" smtClean="0">
                <a:ln>
                  <a:noFill/>
                </a:ln>
                <a:solidFill>
                  <a:srgbClr val="00B0F0"/>
                </a:solidFill>
                <a:effectLst/>
                <a:latin typeface="Algerian" panose="04020705040A02060702" pitchFamily="82" charset="0"/>
              </a:rPr>
              <a:t> foe small merchants &amp;</a:t>
            </a:r>
            <a:r>
              <a:rPr kumimoji="0" lang="en-US" altLang="en-US" b="0" i="0" u="none" strike="noStrike" cap="none" normalizeH="0" baseline="0" dirty="0" err="1" smtClean="0">
                <a:ln>
                  <a:noFill/>
                </a:ln>
                <a:solidFill>
                  <a:srgbClr val="00B0F0"/>
                </a:solidFill>
                <a:effectLst/>
                <a:latin typeface="Algerian" panose="04020705040A02060702" pitchFamily="82" charset="0"/>
              </a:rPr>
              <a:t>statups</a:t>
            </a:r>
            <a:endParaRPr kumimoji="0" lang="en-US" altLang="en-US" b="0" i="0" u="none" strike="noStrike" cap="none" normalizeH="0" baseline="0" dirty="0" smtClean="0">
              <a:ln>
                <a:noFill/>
              </a:ln>
              <a:solidFill>
                <a:srgbClr val="00B0F0"/>
              </a:solidFill>
              <a:effectLst/>
              <a:latin typeface="Algerian" panose="04020705040A02060702" pitchFamily="82" charset="0"/>
            </a:endParaRPr>
          </a:p>
        </p:txBody>
      </p:sp>
      <p:sp>
        <p:nvSpPr>
          <p:cNvPr id="3" name="Content Placeholder 2"/>
          <p:cNvSpPr>
            <a:spLocks noGrp="1"/>
          </p:cNvSpPr>
          <p:nvPr>
            <p:ph idx="1"/>
          </p:nvPr>
        </p:nvSpPr>
        <p:spPr>
          <a:xfrm>
            <a:off x="781835" y="1359803"/>
            <a:ext cx="9315753" cy="4831991"/>
          </a:xfrm>
        </p:spPr>
        <p:txBody>
          <a:bodyPr/>
          <a:lstStyle/>
          <a:p>
            <a:pPr marL="0" indent="0">
              <a:buNone/>
            </a:pPr>
            <a:r>
              <a:rPr lang="en-US" b="1" dirty="0">
                <a:latin typeface="Times New Roman" panose="02020603050405020304" pitchFamily="18" charset="0"/>
                <a:cs typeface="Times New Roman" panose="02020603050405020304" pitchFamily="18" charset="0"/>
              </a:rPr>
              <a:t>1. Cost-Effective Marketing Tools</a:t>
            </a:r>
          </a:p>
          <a:p>
            <a:r>
              <a:rPr lang="en-US" b="1" dirty="0">
                <a:latin typeface="Times New Roman" panose="02020603050405020304" pitchFamily="18" charset="0"/>
                <a:cs typeface="Times New Roman" panose="02020603050405020304" pitchFamily="18" charset="0"/>
              </a:rPr>
              <a:t>Social Media Marketing</a:t>
            </a:r>
            <a:r>
              <a:rPr lang="en-US" dirty="0">
                <a:latin typeface="Times New Roman" panose="02020603050405020304" pitchFamily="18" charset="0"/>
                <a:cs typeface="Times New Roman" panose="02020603050405020304" pitchFamily="18" charset="0"/>
              </a:rPr>
              <a:t>: Platforms like Instagram, Facebook, and </a:t>
            </a:r>
            <a:r>
              <a:rPr lang="en-US" dirty="0" err="1">
                <a:latin typeface="Times New Roman" panose="02020603050405020304" pitchFamily="18" charset="0"/>
                <a:cs typeface="Times New Roman" panose="02020603050405020304" pitchFamily="18" charset="0"/>
              </a:rPr>
              <a:t>TikTok</a:t>
            </a:r>
            <a:r>
              <a:rPr lang="en-US" dirty="0">
                <a:latin typeface="Times New Roman" panose="02020603050405020304" pitchFamily="18" charset="0"/>
                <a:cs typeface="Times New Roman" panose="02020603050405020304" pitchFamily="18" charset="0"/>
              </a:rPr>
              <a:t> allow small merchants and startups to reach a large audience without the high costs of traditional advertising.</a:t>
            </a:r>
          </a:p>
          <a:p>
            <a:r>
              <a:rPr lang="en-US" b="1" dirty="0">
                <a:latin typeface="Times New Roman" panose="02020603050405020304" pitchFamily="18" charset="0"/>
                <a:cs typeface="Times New Roman" panose="02020603050405020304" pitchFamily="18" charset="0"/>
              </a:rPr>
              <a:t>Email Campaigns</a:t>
            </a:r>
            <a:r>
              <a:rPr lang="en-US" dirty="0">
                <a:latin typeface="Times New Roman" panose="02020603050405020304" pitchFamily="18" charset="0"/>
                <a:cs typeface="Times New Roman" panose="02020603050405020304" pitchFamily="18" charset="0"/>
              </a:rPr>
              <a:t>: Tools like </a:t>
            </a:r>
            <a:r>
              <a:rPr lang="en-US" dirty="0" err="1">
                <a:latin typeface="Times New Roman" panose="02020603050405020304" pitchFamily="18" charset="0"/>
                <a:cs typeface="Times New Roman" panose="02020603050405020304" pitchFamily="18" charset="0"/>
              </a:rPr>
              <a:t>Mailchimp</a:t>
            </a:r>
            <a:r>
              <a:rPr lang="en-US" dirty="0">
                <a:latin typeface="Times New Roman" panose="02020603050405020304" pitchFamily="18" charset="0"/>
                <a:cs typeface="Times New Roman" panose="02020603050405020304" pitchFamily="18" charset="0"/>
              </a:rPr>
              <a:t> or Constant Contact can help create targeted email campaigns, driving customer engagement and sales.</a:t>
            </a:r>
          </a:p>
          <a:p>
            <a:r>
              <a:rPr lang="en-US" b="1" dirty="0">
                <a:latin typeface="Times New Roman" panose="02020603050405020304" pitchFamily="18" charset="0"/>
                <a:cs typeface="Times New Roman" panose="02020603050405020304" pitchFamily="18" charset="0"/>
              </a:rPr>
              <a:t>Content Creation</a:t>
            </a:r>
            <a:r>
              <a:rPr lang="en-US" dirty="0">
                <a:latin typeface="Times New Roman" panose="02020603050405020304" pitchFamily="18" charset="0"/>
                <a:cs typeface="Times New Roman" panose="02020603050405020304" pitchFamily="18" charset="0"/>
              </a:rPr>
              <a:t>: Startups can leverage low-cost tools (like </a:t>
            </a:r>
            <a:r>
              <a:rPr lang="en-US" dirty="0" err="1">
                <a:latin typeface="Times New Roman" panose="02020603050405020304" pitchFamily="18" charset="0"/>
                <a:cs typeface="Times New Roman" panose="02020603050405020304" pitchFamily="18" charset="0"/>
              </a:rPr>
              <a:t>Canva</a:t>
            </a:r>
            <a:r>
              <a:rPr lang="en-US" dirty="0">
                <a:latin typeface="Times New Roman" panose="02020603050405020304" pitchFamily="18" charset="0"/>
                <a:cs typeface="Times New Roman" panose="02020603050405020304" pitchFamily="18" charset="0"/>
              </a:rPr>
              <a:t> or Adobe Spark) to create visually appealing content for branding and promotional efforts.</a:t>
            </a:r>
          </a:p>
          <a:p>
            <a:pPr marL="0" indent="0">
              <a:buNone/>
            </a:pPr>
            <a:r>
              <a:rPr lang="en-US" b="1" dirty="0">
                <a:latin typeface="Times New Roman" panose="02020603050405020304" pitchFamily="18" charset="0"/>
                <a:cs typeface="Times New Roman" panose="02020603050405020304" pitchFamily="18" charset="0"/>
              </a:rPr>
              <a:t>2. Access to E-commerce Platforms</a:t>
            </a:r>
          </a:p>
          <a:p>
            <a:r>
              <a:rPr lang="en-US" b="1" dirty="0">
                <a:latin typeface="Times New Roman" panose="02020603050405020304" pitchFamily="18" charset="0"/>
                <a:cs typeface="Times New Roman" panose="02020603050405020304" pitchFamily="18" charset="0"/>
              </a:rPr>
              <a:t>Online Sales</a:t>
            </a:r>
            <a:r>
              <a:rPr lang="en-US" dirty="0">
                <a:latin typeface="Times New Roman" panose="02020603050405020304" pitchFamily="18" charset="0"/>
                <a:cs typeface="Times New Roman" panose="02020603050405020304" pitchFamily="18" charset="0"/>
              </a:rPr>
              <a:t>: Platforms like Shopify, Etsy, and Amazon provide a low-barrier entry for small businesses to sell products online.</a:t>
            </a:r>
          </a:p>
          <a:p>
            <a:r>
              <a:rPr lang="en-US" b="1" dirty="0">
                <a:latin typeface="Times New Roman" panose="02020603050405020304" pitchFamily="18" charset="0"/>
                <a:cs typeface="Times New Roman" panose="02020603050405020304" pitchFamily="18" charset="0"/>
              </a:rPr>
              <a:t>Global Reach</a:t>
            </a:r>
            <a:r>
              <a:rPr lang="en-US" dirty="0">
                <a:latin typeface="Times New Roman" panose="02020603050405020304" pitchFamily="18" charset="0"/>
                <a:cs typeface="Times New Roman" panose="02020603050405020304" pitchFamily="18" charset="0"/>
              </a:rPr>
              <a:t>: E-commerce enables small merchants to access global markets, giving them an opportunity to reach customers beyond their local area.</a:t>
            </a:r>
          </a:p>
        </p:txBody>
      </p:sp>
    </p:spTree>
    <p:extLst>
      <p:ext uri="{BB962C8B-B14F-4D97-AF65-F5344CB8AC3E}">
        <p14:creationId xmlns:p14="http://schemas.microsoft.com/office/powerpoint/2010/main" val="21282601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40081"/>
            <a:ext cx="8596668" cy="5401282"/>
          </a:xfrm>
        </p:spPr>
        <p:txBody>
          <a:bodyPr>
            <a:normAutofit fontScale="92500" lnSpcReduction="20000"/>
          </a:bodyPr>
          <a:lstStyle/>
          <a:p>
            <a:pPr marL="0" indent="0">
              <a:buNone/>
            </a:pPr>
            <a:r>
              <a:rPr lang="en-US" b="1" dirty="0">
                <a:latin typeface="Times New Roman" panose="02020603050405020304" pitchFamily="18" charset="0"/>
                <a:cs typeface="Times New Roman" panose="02020603050405020304" pitchFamily="18" charset="0"/>
              </a:rPr>
              <a:t>3. Cloud-Based Tools</a:t>
            </a:r>
          </a:p>
          <a:p>
            <a:r>
              <a:rPr lang="en-US" b="1" dirty="0">
                <a:latin typeface="Times New Roman" panose="02020603050405020304" pitchFamily="18" charset="0"/>
                <a:cs typeface="Times New Roman" panose="02020603050405020304" pitchFamily="18" charset="0"/>
              </a:rPr>
              <a:t>Affordable Software</a:t>
            </a:r>
            <a:r>
              <a:rPr lang="en-US" dirty="0">
                <a:latin typeface="Times New Roman" panose="02020603050405020304" pitchFamily="18" charset="0"/>
                <a:cs typeface="Times New Roman" panose="02020603050405020304" pitchFamily="18" charset="0"/>
              </a:rPr>
              <a:t>: Cloud tools like Google Workspace, Microsoft 365, and various accounting software (like QuickBooks) allow small businesses to streamline their operations without needing expensive infrastructure.</a:t>
            </a:r>
          </a:p>
          <a:p>
            <a:r>
              <a:rPr lang="en-US" b="1" dirty="0">
                <a:latin typeface="Times New Roman" panose="02020603050405020304" pitchFamily="18" charset="0"/>
                <a:cs typeface="Times New Roman" panose="02020603050405020304" pitchFamily="18" charset="0"/>
              </a:rPr>
              <a:t>Collaboration Tools</a:t>
            </a:r>
            <a:r>
              <a:rPr lang="en-US" dirty="0">
                <a:latin typeface="Times New Roman" panose="02020603050405020304" pitchFamily="18" charset="0"/>
                <a:cs typeface="Times New Roman" panose="02020603050405020304" pitchFamily="18" charset="0"/>
              </a:rPr>
              <a:t>: Services like Slack, Trello, and Asana allow teams to collaborate efficiently, even remotely, which is crucial for startups and small businesses</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4. Networking and Community Support</a:t>
            </a:r>
          </a:p>
          <a:p>
            <a:r>
              <a:rPr lang="en-US" b="1" dirty="0">
                <a:latin typeface="Times New Roman" panose="02020603050405020304" pitchFamily="18" charset="0"/>
                <a:cs typeface="Times New Roman" panose="02020603050405020304" pitchFamily="18" charset="0"/>
              </a:rPr>
              <a:t>Incubators &amp; Accelerators</a:t>
            </a:r>
            <a:r>
              <a:rPr lang="en-US" dirty="0">
                <a:latin typeface="Times New Roman" panose="02020603050405020304" pitchFamily="18" charset="0"/>
                <a:cs typeface="Times New Roman" panose="02020603050405020304" pitchFamily="18" charset="0"/>
              </a:rPr>
              <a:t>: Many organizations provide mentorship, funding, and resources to help small businesses and startups grow.</a:t>
            </a:r>
          </a:p>
          <a:p>
            <a:r>
              <a:rPr lang="en-US" b="1" dirty="0">
                <a:latin typeface="Times New Roman" panose="02020603050405020304" pitchFamily="18" charset="0"/>
                <a:cs typeface="Times New Roman" panose="02020603050405020304" pitchFamily="18" charset="0"/>
              </a:rPr>
              <a:t>Local Business Networks</a:t>
            </a:r>
            <a:r>
              <a:rPr lang="en-US" dirty="0">
                <a:latin typeface="Times New Roman" panose="02020603050405020304" pitchFamily="18" charset="0"/>
                <a:cs typeface="Times New Roman" panose="02020603050405020304" pitchFamily="18" charset="0"/>
              </a:rPr>
              <a:t>: Joining local chambers of commerce or industry-specific groups allows small businesses to network, share ideas, and find new opportunities</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5. Financial Support &amp; Investment</a:t>
            </a:r>
          </a:p>
          <a:p>
            <a:r>
              <a:rPr lang="en-US" b="1" dirty="0">
                <a:latin typeface="Times New Roman" panose="02020603050405020304" pitchFamily="18" charset="0"/>
                <a:cs typeface="Times New Roman" panose="02020603050405020304" pitchFamily="18" charset="0"/>
              </a:rPr>
              <a:t>Microloans and Grants</a:t>
            </a:r>
            <a:r>
              <a:rPr lang="en-US" dirty="0">
                <a:latin typeface="Times New Roman" panose="02020603050405020304" pitchFamily="18" charset="0"/>
                <a:cs typeface="Times New Roman" panose="02020603050405020304" pitchFamily="18" charset="0"/>
              </a:rPr>
              <a:t>: Various programs, especially from governments or nonprofit organizations, provide financial aid to help small businesses get started or expand.</a:t>
            </a:r>
          </a:p>
          <a:p>
            <a:r>
              <a:rPr lang="en-US" b="1" dirty="0">
                <a:latin typeface="Times New Roman" panose="02020603050405020304" pitchFamily="18" charset="0"/>
                <a:cs typeface="Times New Roman" panose="02020603050405020304" pitchFamily="18" charset="0"/>
              </a:rPr>
              <a:t>Crowdfunding</a:t>
            </a:r>
            <a:r>
              <a:rPr lang="en-US" dirty="0">
                <a:latin typeface="Times New Roman" panose="02020603050405020304" pitchFamily="18" charset="0"/>
                <a:cs typeface="Times New Roman" panose="02020603050405020304" pitchFamily="18" charset="0"/>
              </a:rPr>
              <a:t>: Platforms like Kickstarter, </a:t>
            </a:r>
            <a:r>
              <a:rPr lang="en-US" dirty="0" err="1">
                <a:latin typeface="Times New Roman" panose="02020603050405020304" pitchFamily="18" charset="0"/>
                <a:cs typeface="Times New Roman" panose="02020603050405020304" pitchFamily="18" charset="0"/>
              </a:rPr>
              <a:t>Indiegogo</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GoFundMe</a:t>
            </a:r>
            <a:r>
              <a:rPr lang="en-US" dirty="0">
                <a:latin typeface="Times New Roman" panose="02020603050405020304" pitchFamily="18" charset="0"/>
                <a:cs typeface="Times New Roman" panose="02020603050405020304" pitchFamily="18" charset="0"/>
              </a:rPr>
              <a:t> allow small businesses to raise funds directly from consumers</a:t>
            </a:r>
            <a:r>
              <a:rPr lang="en-US" dirty="0"/>
              <a:t>.</a:t>
            </a:r>
          </a:p>
        </p:txBody>
      </p:sp>
    </p:spTree>
    <p:extLst>
      <p:ext uri="{BB962C8B-B14F-4D97-AF65-F5344CB8AC3E}">
        <p14:creationId xmlns:p14="http://schemas.microsoft.com/office/powerpoint/2010/main" val="40584272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44583"/>
            <a:ext cx="8596668" cy="5296779"/>
          </a:xfrm>
        </p:spPr>
        <p:txBody>
          <a:bodyPr>
            <a:normAutofit fontScale="92500" lnSpcReduction="20000"/>
          </a:bodyPr>
          <a:lstStyle/>
          <a:p>
            <a:pPr marL="0" indent="0">
              <a:buNone/>
            </a:pPr>
            <a:r>
              <a:rPr lang="en-US" b="1" dirty="0">
                <a:latin typeface="Times New Roman" panose="02020603050405020304" pitchFamily="18" charset="0"/>
                <a:cs typeface="Times New Roman" panose="02020603050405020304" pitchFamily="18" charset="0"/>
              </a:rPr>
              <a:t>6. Flexibility and Agility</a:t>
            </a:r>
          </a:p>
          <a:p>
            <a:r>
              <a:rPr lang="en-US" b="1" dirty="0">
                <a:latin typeface="Times New Roman" panose="02020603050405020304" pitchFamily="18" charset="0"/>
                <a:cs typeface="Times New Roman" panose="02020603050405020304" pitchFamily="18" charset="0"/>
              </a:rPr>
              <a:t>Quick Decision-Making</a:t>
            </a:r>
            <a:r>
              <a:rPr lang="en-US" dirty="0">
                <a:latin typeface="Times New Roman" panose="02020603050405020304" pitchFamily="18" charset="0"/>
                <a:cs typeface="Times New Roman" panose="02020603050405020304" pitchFamily="18" charset="0"/>
              </a:rPr>
              <a:t>: Small merchants and startups can adapt quickly to market changes without the layers of bureaucracy that large corporations face.</a:t>
            </a:r>
          </a:p>
          <a:p>
            <a:r>
              <a:rPr lang="en-US" b="1" dirty="0">
                <a:latin typeface="Times New Roman" panose="02020603050405020304" pitchFamily="18" charset="0"/>
                <a:cs typeface="Times New Roman" panose="02020603050405020304" pitchFamily="18" charset="0"/>
              </a:rPr>
              <a:t>Personalized Customer Experience</a:t>
            </a:r>
            <a:r>
              <a:rPr lang="en-US" dirty="0">
                <a:latin typeface="Times New Roman" panose="02020603050405020304" pitchFamily="18" charset="0"/>
                <a:cs typeface="Times New Roman" panose="02020603050405020304" pitchFamily="18" charset="0"/>
              </a:rPr>
              <a:t>: Smaller businesses can provide personalized services, which can help build strong customer loyalty</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7. Low Overhead Costs</a:t>
            </a:r>
          </a:p>
          <a:p>
            <a:r>
              <a:rPr lang="en-US" b="1" dirty="0">
                <a:latin typeface="Times New Roman" panose="02020603050405020304" pitchFamily="18" charset="0"/>
                <a:cs typeface="Times New Roman" panose="02020603050405020304" pitchFamily="18" charset="0"/>
              </a:rPr>
              <a:t>Remote Work</a:t>
            </a:r>
            <a:r>
              <a:rPr lang="en-US" dirty="0">
                <a:latin typeface="Times New Roman" panose="02020603050405020304" pitchFamily="18" charset="0"/>
                <a:cs typeface="Times New Roman" panose="02020603050405020304" pitchFamily="18" charset="0"/>
              </a:rPr>
              <a:t>: Startups can keep overhead low by utilizing remote teams or working out of co-working spaces rather than investing in expensive office leases.</a:t>
            </a:r>
          </a:p>
          <a:p>
            <a:r>
              <a:rPr lang="en-US" b="1" dirty="0">
                <a:latin typeface="Times New Roman" panose="02020603050405020304" pitchFamily="18" charset="0"/>
                <a:cs typeface="Times New Roman" panose="02020603050405020304" pitchFamily="18" charset="0"/>
              </a:rPr>
              <a:t>Inventory Management</a:t>
            </a:r>
            <a:r>
              <a:rPr lang="en-US" dirty="0">
                <a:latin typeface="Times New Roman" panose="02020603050405020304" pitchFamily="18" charset="0"/>
                <a:cs typeface="Times New Roman" panose="02020603050405020304" pitchFamily="18" charset="0"/>
              </a:rPr>
              <a:t>: Small businesses can use just-in-time inventory models, which reduce the need to store large quantities of stock, saving on warehousing and storage costs</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8. Technology Integration</a:t>
            </a:r>
          </a:p>
          <a:p>
            <a:r>
              <a:rPr lang="en-US" b="1" dirty="0">
                <a:latin typeface="Times New Roman" panose="02020603050405020304" pitchFamily="18" charset="0"/>
                <a:cs typeface="Times New Roman" panose="02020603050405020304" pitchFamily="18" charset="0"/>
              </a:rPr>
              <a:t>Automation</a:t>
            </a:r>
            <a:r>
              <a:rPr lang="en-US" dirty="0">
                <a:latin typeface="Times New Roman" panose="02020603050405020304" pitchFamily="18" charset="0"/>
                <a:cs typeface="Times New Roman" panose="02020603050405020304" pitchFamily="18" charset="0"/>
              </a:rPr>
              <a:t>: Tools like </a:t>
            </a:r>
            <a:r>
              <a:rPr lang="en-US" dirty="0" err="1">
                <a:latin typeface="Times New Roman" panose="02020603050405020304" pitchFamily="18" charset="0"/>
                <a:cs typeface="Times New Roman" panose="02020603050405020304" pitchFamily="18" charset="0"/>
              </a:rPr>
              <a:t>Zapier</a:t>
            </a:r>
            <a:r>
              <a:rPr lang="en-US" dirty="0">
                <a:latin typeface="Times New Roman" panose="02020603050405020304" pitchFamily="18" charset="0"/>
                <a:cs typeface="Times New Roman" panose="02020603050405020304" pitchFamily="18" charset="0"/>
              </a:rPr>
              <a:t> and IFTTT can automate repetitive tasks, freeing up time for business owners to focus on growth.</a:t>
            </a:r>
          </a:p>
          <a:p>
            <a:r>
              <a:rPr lang="en-US" b="1" dirty="0">
                <a:latin typeface="Times New Roman" panose="02020603050405020304" pitchFamily="18" charset="0"/>
                <a:cs typeface="Times New Roman" panose="02020603050405020304" pitchFamily="18" charset="0"/>
              </a:rPr>
              <a:t>Data Analytics</a:t>
            </a:r>
            <a:r>
              <a:rPr lang="en-US" dirty="0">
                <a:latin typeface="Times New Roman" panose="02020603050405020304" pitchFamily="18" charset="0"/>
                <a:cs typeface="Times New Roman" panose="02020603050405020304" pitchFamily="18" charset="0"/>
              </a:rPr>
              <a:t>: Small businesses can use affordable analytics tools like Google Analytics or Shopify Analytics to track performance and make data-driven decisions.</a:t>
            </a:r>
          </a:p>
        </p:txBody>
      </p:sp>
    </p:spTree>
    <p:extLst>
      <p:ext uri="{BB962C8B-B14F-4D97-AF65-F5344CB8AC3E}">
        <p14:creationId xmlns:p14="http://schemas.microsoft.com/office/powerpoint/2010/main" val="6914405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2649" y="1175656"/>
            <a:ext cx="8596668" cy="3905795"/>
          </a:xfrm>
        </p:spPr>
        <p:txBody>
          <a:bodyPr/>
          <a:lstStyle/>
          <a:p>
            <a:pPr marL="0" indent="0">
              <a:buNone/>
            </a:pPr>
            <a:r>
              <a:rPr lang="en-US" b="1" dirty="0">
                <a:latin typeface="Times New Roman" panose="02020603050405020304" pitchFamily="18" charset="0"/>
                <a:cs typeface="Times New Roman" panose="02020603050405020304" pitchFamily="18" charset="0"/>
              </a:rPr>
              <a:t>9. Brand Recognition and Customer Loyalty</a:t>
            </a:r>
          </a:p>
          <a:p>
            <a:r>
              <a:rPr lang="en-US" b="1" dirty="0">
                <a:latin typeface="Times New Roman" panose="02020603050405020304" pitchFamily="18" charset="0"/>
                <a:cs typeface="Times New Roman" panose="02020603050405020304" pitchFamily="18" charset="0"/>
              </a:rPr>
              <a:t>Niche Marketing</a:t>
            </a:r>
            <a:r>
              <a:rPr lang="en-US" dirty="0">
                <a:latin typeface="Times New Roman" panose="02020603050405020304" pitchFamily="18" charset="0"/>
                <a:cs typeface="Times New Roman" panose="02020603050405020304" pitchFamily="18" charset="0"/>
              </a:rPr>
              <a:t>: Small merchants can target specific customer segments and build strong relationships with them, fostering brand loyalty.</a:t>
            </a:r>
          </a:p>
          <a:p>
            <a:r>
              <a:rPr lang="en-US" b="1" dirty="0">
                <a:latin typeface="Times New Roman" panose="02020603050405020304" pitchFamily="18" charset="0"/>
                <a:cs typeface="Times New Roman" panose="02020603050405020304" pitchFamily="18" charset="0"/>
              </a:rPr>
              <a:t>Unique Branding</a:t>
            </a:r>
            <a:r>
              <a:rPr lang="en-US" dirty="0">
                <a:latin typeface="Times New Roman" panose="02020603050405020304" pitchFamily="18" charset="0"/>
                <a:cs typeface="Times New Roman" panose="02020603050405020304" pitchFamily="18" charset="0"/>
              </a:rPr>
              <a:t>: Startups often have more flexibility to create a distinctive and authentic brand identity that resonates with their target audience.</a:t>
            </a:r>
          </a:p>
          <a:p>
            <a:pPr marL="0" indent="0">
              <a:buNone/>
            </a:pPr>
            <a:r>
              <a:rPr lang="en-US" b="1" dirty="0">
                <a:latin typeface="Times New Roman" panose="02020603050405020304" pitchFamily="18" charset="0"/>
                <a:cs typeface="Times New Roman" panose="02020603050405020304" pitchFamily="18" charset="0"/>
              </a:rPr>
              <a:t>10. Personalized Service and Flexibility</a:t>
            </a:r>
          </a:p>
          <a:p>
            <a:r>
              <a:rPr lang="en-US" b="1" dirty="0">
                <a:latin typeface="Times New Roman" panose="02020603050405020304" pitchFamily="18" charset="0"/>
                <a:cs typeface="Times New Roman" panose="02020603050405020304" pitchFamily="18" charset="0"/>
              </a:rPr>
              <a:t>Customer Relationships</a:t>
            </a:r>
            <a:r>
              <a:rPr lang="en-US" dirty="0">
                <a:latin typeface="Times New Roman" panose="02020603050405020304" pitchFamily="18" charset="0"/>
                <a:cs typeface="Times New Roman" panose="02020603050405020304" pitchFamily="18" charset="0"/>
              </a:rPr>
              <a:t>: Small businesses can create personalized experiences for their customers, offering bespoke services or one-on-one support.</a:t>
            </a:r>
          </a:p>
          <a:p>
            <a:r>
              <a:rPr lang="en-US" b="1" dirty="0">
                <a:latin typeface="Times New Roman" panose="02020603050405020304" pitchFamily="18" charset="0"/>
                <a:cs typeface="Times New Roman" panose="02020603050405020304" pitchFamily="18" charset="0"/>
              </a:rPr>
              <a:t>Product Customization</a:t>
            </a:r>
            <a:r>
              <a:rPr lang="en-US" dirty="0">
                <a:latin typeface="Times New Roman" panose="02020603050405020304" pitchFamily="18" charset="0"/>
                <a:cs typeface="Times New Roman" panose="02020603050405020304" pitchFamily="18" charset="0"/>
              </a:rPr>
              <a:t>: Many small businesses, particularly in niches like fashion or handmade products, offer customization, which can be a major selling point.</a:t>
            </a:r>
          </a:p>
        </p:txBody>
      </p:sp>
    </p:spTree>
    <p:extLst>
      <p:ext uri="{BB962C8B-B14F-4D97-AF65-F5344CB8AC3E}">
        <p14:creationId xmlns:p14="http://schemas.microsoft.com/office/powerpoint/2010/main" val="19864309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918095" cy="775063"/>
          </a:xfrm>
        </p:spPr>
        <p:txBody>
          <a:bodyPr>
            <a:noAutofit/>
          </a:bodyPr>
          <a:lstStyle/>
          <a:p>
            <a:r>
              <a:rPr lang="en-US" sz="3200" dirty="0" err="1" smtClean="0">
                <a:latin typeface="Algerian" panose="04020705040A02060702" pitchFamily="82" charset="0"/>
              </a:rPr>
              <a:t>Upi</a:t>
            </a:r>
            <a:r>
              <a:rPr lang="en-US" sz="3200" dirty="0" smtClean="0">
                <a:latin typeface="Algerian" panose="04020705040A02060702" pitchFamily="82" charset="0"/>
              </a:rPr>
              <a:t> </a:t>
            </a:r>
            <a:r>
              <a:rPr lang="en-US" sz="3200" dirty="0" err="1" smtClean="0">
                <a:latin typeface="Algerian" panose="04020705040A02060702" pitchFamily="82" charset="0"/>
              </a:rPr>
              <a:t>intergration</a:t>
            </a:r>
            <a:r>
              <a:rPr lang="en-US" sz="3200" dirty="0" smtClean="0">
                <a:latin typeface="Algerian" panose="04020705040A02060702" pitchFamily="82" charset="0"/>
              </a:rPr>
              <a:t> with e- commerce platforms</a:t>
            </a:r>
            <a:endParaRPr lang="en-US" sz="3200" dirty="0">
              <a:latin typeface="Algerian" panose="04020705040A02060702" pitchFamily="82" charset="0"/>
            </a:endParaRPr>
          </a:p>
        </p:txBody>
      </p:sp>
      <p:sp>
        <p:nvSpPr>
          <p:cNvPr id="3" name="Content Placeholder 2"/>
          <p:cNvSpPr>
            <a:spLocks noGrp="1"/>
          </p:cNvSpPr>
          <p:nvPr>
            <p:ph idx="1"/>
          </p:nvPr>
        </p:nvSpPr>
        <p:spPr>
          <a:xfrm>
            <a:off x="677333" y="1515291"/>
            <a:ext cx="9054495" cy="5199018"/>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Integrating UPI (Unified Payments Interface) with an e-commerce platform is an excellent way to streamline payment processing and offer a seamless experience for your customers. UPI is a popular, real-time payment system that allows users to link multiple bank accounts to a single mobile app, facilitating instant fund transfers.</a:t>
            </a:r>
          </a:p>
          <a:p>
            <a:r>
              <a:rPr lang="en-US" dirty="0">
                <a:latin typeface="Times New Roman" panose="02020603050405020304" pitchFamily="18" charset="0"/>
                <a:cs typeface="Times New Roman" panose="02020603050405020304" pitchFamily="18" charset="0"/>
              </a:rPr>
              <a:t>Here's how you can integrate UPI with your e-commerce platform:</a:t>
            </a:r>
          </a:p>
          <a:p>
            <a:r>
              <a:rPr lang="en-US" b="1" dirty="0">
                <a:latin typeface="Times New Roman" panose="02020603050405020304" pitchFamily="18" charset="0"/>
                <a:cs typeface="Times New Roman" panose="02020603050405020304" pitchFamily="18" charset="0"/>
              </a:rPr>
              <a:t>1. Choose a Payment Gateway that Supports UPI</a:t>
            </a:r>
          </a:p>
          <a:p>
            <a:r>
              <a:rPr lang="en-US" dirty="0">
                <a:latin typeface="Times New Roman" panose="02020603050405020304" pitchFamily="18" charset="0"/>
                <a:cs typeface="Times New Roman" panose="02020603050405020304" pitchFamily="18" charset="0"/>
              </a:rPr>
              <a:t>The first step is to choose a payment gateway that supports UPI payments. Some popular gateways that integrate UPI include:</a:t>
            </a:r>
          </a:p>
          <a:p>
            <a:pPr lvl="1"/>
            <a:r>
              <a:rPr lang="en-US" b="1" dirty="0" err="1">
                <a:latin typeface="Times New Roman" panose="02020603050405020304" pitchFamily="18" charset="0"/>
                <a:cs typeface="Times New Roman" panose="02020603050405020304" pitchFamily="18" charset="0"/>
              </a:rPr>
              <a:t>Razorpay</a:t>
            </a:r>
            <a:endParaRPr lang="en-US" dirty="0">
              <a:latin typeface="Times New Roman" panose="02020603050405020304" pitchFamily="18" charset="0"/>
              <a:cs typeface="Times New Roman" panose="02020603050405020304" pitchFamily="18" charset="0"/>
            </a:endParaRPr>
          </a:p>
          <a:p>
            <a:pPr lvl="1"/>
            <a:r>
              <a:rPr lang="en-US" b="1" dirty="0" err="1">
                <a:latin typeface="Times New Roman" panose="02020603050405020304" pitchFamily="18" charset="0"/>
                <a:cs typeface="Times New Roman" panose="02020603050405020304" pitchFamily="18" charset="0"/>
              </a:rPr>
              <a:t>PayU</a:t>
            </a:r>
            <a:endParaRPr lang="en-US" dirty="0">
              <a:latin typeface="Times New Roman" panose="02020603050405020304" pitchFamily="18" charset="0"/>
              <a:cs typeface="Times New Roman" panose="02020603050405020304" pitchFamily="18" charset="0"/>
            </a:endParaRPr>
          </a:p>
          <a:p>
            <a:pPr lvl="1"/>
            <a:r>
              <a:rPr lang="en-US" b="1" dirty="0" err="1">
                <a:latin typeface="Times New Roman" panose="02020603050405020304" pitchFamily="18" charset="0"/>
                <a:cs typeface="Times New Roman" panose="02020603050405020304" pitchFamily="18" charset="0"/>
              </a:rPr>
              <a:t>Instamojo</a:t>
            </a:r>
            <a:endParaRPr lang="en-US" dirty="0">
              <a:latin typeface="Times New Roman" panose="02020603050405020304" pitchFamily="18" charset="0"/>
              <a:cs typeface="Times New Roman" panose="02020603050405020304" pitchFamily="18" charset="0"/>
            </a:endParaRPr>
          </a:p>
          <a:p>
            <a:pPr lvl="1"/>
            <a:r>
              <a:rPr lang="en-US" b="1" dirty="0" err="1">
                <a:latin typeface="Times New Roman" panose="02020603050405020304" pitchFamily="18" charset="0"/>
                <a:cs typeface="Times New Roman" panose="02020603050405020304" pitchFamily="18" charset="0"/>
              </a:rPr>
              <a:t>CCAvenue</a:t>
            </a:r>
            <a:endParaRPr lang="en-US" dirty="0">
              <a:latin typeface="Times New Roman" panose="02020603050405020304" pitchFamily="18" charset="0"/>
              <a:cs typeface="Times New Roman" panose="02020603050405020304" pitchFamily="18" charset="0"/>
            </a:endParaRPr>
          </a:p>
          <a:p>
            <a:pPr lvl="1"/>
            <a:r>
              <a:rPr lang="en-US" b="1" dirty="0" err="1">
                <a:latin typeface="Times New Roman" panose="02020603050405020304" pitchFamily="18" charset="0"/>
                <a:cs typeface="Times New Roman" panose="02020603050405020304" pitchFamily="18" charset="0"/>
              </a:rPr>
              <a:t>Paytm</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These payment gateways typically offer APIs and SDKs for easy integration with your e-commerce platform.</a:t>
            </a:r>
          </a:p>
        </p:txBody>
      </p:sp>
    </p:spTree>
    <p:extLst>
      <p:ext uri="{BB962C8B-B14F-4D97-AF65-F5344CB8AC3E}">
        <p14:creationId xmlns:p14="http://schemas.microsoft.com/office/powerpoint/2010/main" val="23928408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53143"/>
            <a:ext cx="9315752" cy="5512526"/>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2. Sign Up for a Payment Gateway Account</a:t>
            </a:r>
          </a:p>
          <a:p>
            <a:r>
              <a:rPr lang="en-US" dirty="0">
                <a:latin typeface="Times New Roman" panose="02020603050405020304" pitchFamily="18" charset="0"/>
                <a:cs typeface="Times New Roman" panose="02020603050405020304" pitchFamily="18" charset="0"/>
              </a:rPr>
              <a:t>Create a merchant account with the chosen payment gateway provider. You'll need to provide business details, KYC (Know Your Customer) documents, and bank account information to receive payments.</a:t>
            </a:r>
          </a:p>
          <a:p>
            <a:r>
              <a:rPr lang="en-US" dirty="0">
                <a:latin typeface="Times New Roman" panose="02020603050405020304" pitchFamily="18" charset="0"/>
                <a:cs typeface="Times New Roman" panose="02020603050405020304" pitchFamily="18" charset="0"/>
              </a:rPr>
              <a:t>Some payment gateways may also require technical verification to ensure that your platform meets their standards.</a:t>
            </a:r>
          </a:p>
          <a:p>
            <a:pPr marL="0" indent="0">
              <a:buNone/>
            </a:pPr>
            <a:r>
              <a:rPr lang="en-US" b="1" dirty="0">
                <a:latin typeface="Times New Roman" panose="02020603050405020304" pitchFamily="18" charset="0"/>
                <a:cs typeface="Times New Roman" panose="02020603050405020304" pitchFamily="18" charset="0"/>
              </a:rPr>
              <a:t>3. Integrate UPI into Your E-Commerce Platform</a:t>
            </a:r>
          </a:p>
          <a:p>
            <a:r>
              <a:rPr lang="en-US" dirty="0">
                <a:latin typeface="Times New Roman" panose="02020603050405020304" pitchFamily="18" charset="0"/>
                <a:cs typeface="Times New Roman" panose="02020603050405020304" pitchFamily="18" charset="0"/>
              </a:rPr>
              <a:t>The integration process will depend on the platform you're using for your e-commerce website. Here's how it generally works:</a:t>
            </a:r>
          </a:p>
          <a:p>
            <a:r>
              <a:rPr lang="en-US" b="1" dirty="0">
                <a:latin typeface="Times New Roman" panose="02020603050405020304" pitchFamily="18" charset="0"/>
                <a:cs typeface="Times New Roman" panose="02020603050405020304" pitchFamily="18" charset="0"/>
              </a:rPr>
              <a:t>For Custom-built Websites (via API Integration)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payment gateway will provide you with access to their API documentation. You'll need to implement the API code on your website to enable UPI payments.</a:t>
            </a:r>
          </a:p>
          <a:p>
            <a:r>
              <a:rPr lang="en-US" dirty="0">
                <a:latin typeface="Times New Roman" panose="02020603050405020304" pitchFamily="18" charset="0"/>
                <a:cs typeface="Times New Roman" panose="02020603050405020304" pitchFamily="18" charset="0"/>
              </a:rPr>
              <a:t>The integration will typically involve:</a:t>
            </a:r>
          </a:p>
          <a:p>
            <a:pPr lvl="1"/>
            <a:r>
              <a:rPr lang="en-US" dirty="0">
                <a:latin typeface="Times New Roman" panose="02020603050405020304" pitchFamily="18" charset="0"/>
                <a:cs typeface="Times New Roman" panose="02020603050405020304" pitchFamily="18" charset="0"/>
              </a:rPr>
              <a:t>Adding UPI as a payment method during checkout.</a:t>
            </a:r>
          </a:p>
          <a:p>
            <a:pPr lvl="1"/>
            <a:r>
              <a:rPr lang="en-US" dirty="0">
                <a:latin typeface="Times New Roman" panose="02020603050405020304" pitchFamily="18" charset="0"/>
                <a:cs typeface="Times New Roman" panose="02020603050405020304" pitchFamily="18" charset="0"/>
              </a:rPr>
              <a:t>Providing users with a UPI payment option (they can scan a QR code or enter their UPI ID).</a:t>
            </a:r>
          </a:p>
          <a:p>
            <a:pPr lvl="1"/>
            <a:r>
              <a:rPr lang="en-US" dirty="0">
                <a:latin typeface="Times New Roman" panose="02020603050405020304" pitchFamily="18" charset="0"/>
                <a:cs typeface="Times New Roman" panose="02020603050405020304" pitchFamily="18" charset="0"/>
              </a:rPr>
              <a:t>Handling the callback after payment is successful (to confirm the transaction).</a:t>
            </a:r>
          </a:p>
        </p:txBody>
      </p:sp>
    </p:spTree>
    <p:extLst>
      <p:ext uri="{BB962C8B-B14F-4D97-AF65-F5344CB8AC3E}">
        <p14:creationId xmlns:p14="http://schemas.microsoft.com/office/powerpoint/2010/main" val="24959593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4454" y="169816"/>
            <a:ext cx="8596668" cy="6204857"/>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For E-Commerce Platforms (e.g., Shopify, </a:t>
            </a:r>
            <a:r>
              <a:rPr lang="en-US" b="1" dirty="0" err="1">
                <a:latin typeface="Times New Roman" panose="02020603050405020304" pitchFamily="18" charset="0"/>
                <a:cs typeface="Times New Roman" panose="02020603050405020304" pitchFamily="18" charset="0"/>
              </a:rPr>
              <a:t>WooCommerce</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Many e-commerce platforms provide pre-built plugins for integrating UPI payments. For instance:</a:t>
            </a:r>
          </a:p>
          <a:p>
            <a:pPr lvl="1"/>
            <a:r>
              <a:rPr lang="en-US" b="1" dirty="0">
                <a:latin typeface="Times New Roman" panose="02020603050405020304" pitchFamily="18" charset="0"/>
                <a:cs typeface="Times New Roman" panose="02020603050405020304" pitchFamily="18" charset="0"/>
              </a:rPr>
              <a:t>Shopify</a:t>
            </a:r>
            <a:r>
              <a:rPr lang="en-US" dirty="0">
                <a:latin typeface="Times New Roman" panose="02020603050405020304" pitchFamily="18" charset="0"/>
                <a:cs typeface="Times New Roman" panose="02020603050405020304" pitchFamily="18" charset="0"/>
              </a:rPr>
              <a:t>: You can integrate payment gateways like </a:t>
            </a:r>
            <a:r>
              <a:rPr lang="en-US" dirty="0" err="1">
                <a:latin typeface="Times New Roman" panose="02020603050405020304" pitchFamily="18" charset="0"/>
                <a:cs typeface="Times New Roman" panose="02020603050405020304" pitchFamily="18" charset="0"/>
              </a:rPr>
              <a:t>Razorpay</a:t>
            </a:r>
            <a:r>
              <a:rPr lang="en-US" dirty="0">
                <a:latin typeface="Times New Roman" panose="02020603050405020304" pitchFamily="18" charset="0"/>
                <a:cs typeface="Times New Roman" panose="02020603050405020304" pitchFamily="18" charset="0"/>
              </a:rPr>
              <a:t> or </a:t>
            </a:r>
            <a:r>
              <a:rPr lang="en-US" dirty="0" err="1">
                <a:latin typeface="Times New Roman" panose="02020603050405020304" pitchFamily="18" charset="0"/>
                <a:cs typeface="Times New Roman" panose="02020603050405020304" pitchFamily="18" charset="0"/>
              </a:rPr>
              <a:t>Paytm</a:t>
            </a:r>
            <a:r>
              <a:rPr lang="en-US" dirty="0">
                <a:latin typeface="Times New Roman" panose="02020603050405020304" pitchFamily="18" charset="0"/>
                <a:cs typeface="Times New Roman" panose="02020603050405020304" pitchFamily="18" charset="0"/>
              </a:rPr>
              <a:t> for UPI.</a:t>
            </a:r>
          </a:p>
          <a:p>
            <a:pPr lvl="1"/>
            <a:r>
              <a:rPr lang="en-US" b="1" dirty="0" err="1">
                <a:latin typeface="Times New Roman" panose="02020603050405020304" pitchFamily="18" charset="0"/>
                <a:cs typeface="Times New Roman" panose="02020603050405020304" pitchFamily="18" charset="0"/>
              </a:rPr>
              <a:t>WooCommerce</a:t>
            </a:r>
            <a:r>
              <a:rPr lang="en-US" dirty="0">
                <a:latin typeface="Times New Roman" panose="02020603050405020304" pitchFamily="18" charset="0"/>
                <a:cs typeface="Times New Roman" panose="02020603050405020304" pitchFamily="18" charset="0"/>
              </a:rPr>
              <a:t>: You can install plugins that integrate UPI as a payment option.</a:t>
            </a:r>
          </a:p>
          <a:p>
            <a:r>
              <a:rPr lang="en-US" dirty="0">
                <a:latin typeface="Times New Roman" panose="02020603050405020304" pitchFamily="18" charset="0"/>
                <a:cs typeface="Times New Roman" panose="02020603050405020304" pitchFamily="18" charset="0"/>
              </a:rPr>
              <a:t>The plugin will guide you through the setup process, making integration easier without needing extensive coding.</a:t>
            </a:r>
          </a:p>
          <a:p>
            <a:pPr marL="0" indent="0">
              <a:buNone/>
            </a:pPr>
            <a:r>
              <a:rPr lang="en-US" b="1" dirty="0">
                <a:latin typeface="Times New Roman" panose="02020603050405020304" pitchFamily="18" charset="0"/>
                <a:cs typeface="Times New Roman" panose="02020603050405020304" pitchFamily="18" charset="0"/>
              </a:rPr>
              <a:t>4. Enable UPI Payment Options</a:t>
            </a:r>
          </a:p>
          <a:p>
            <a:r>
              <a:rPr lang="en-US" dirty="0">
                <a:latin typeface="Times New Roman" panose="02020603050405020304" pitchFamily="18" charset="0"/>
                <a:cs typeface="Times New Roman" panose="02020603050405020304" pitchFamily="18" charset="0"/>
              </a:rPr>
              <a:t>After integration, you'll want to make sure that UPI is available as a payment option during the checkout process. Customers will have the option to pay via UPI by:</a:t>
            </a:r>
          </a:p>
          <a:p>
            <a:r>
              <a:rPr lang="en-US" b="1" dirty="0">
                <a:latin typeface="Times New Roman" panose="02020603050405020304" pitchFamily="18" charset="0"/>
                <a:cs typeface="Times New Roman" panose="02020603050405020304" pitchFamily="18" charset="0"/>
              </a:rPr>
              <a:t>QR Code</a:t>
            </a:r>
            <a:r>
              <a:rPr lang="en-US" dirty="0">
                <a:latin typeface="Times New Roman" panose="02020603050405020304" pitchFamily="18" charset="0"/>
                <a:cs typeface="Times New Roman" panose="02020603050405020304" pitchFamily="18" charset="0"/>
              </a:rPr>
              <a:t>: The system generates a UPI QR code that the customer can scan using their UPI app (like Google Pay, </a:t>
            </a:r>
            <a:r>
              <a:rPr lang="en-US" dirty="0" err="1">
                <a:latin typeface="Times New Roman" panose="02020603050405020304" pitchFamily="18" charset="0"/>
                <a:cs typeface="Times New Roman" panose="02020603050405020304" pitchFamily="18" charset="0"/>
              </a:rPr>
              <a:t>PhonePe</a:t>
            </a:r>
            <a:r>
              <a:rPr lang="en-US" dirty="0">
                <a:latin typeface="Times New Roman" panose="02020603050405020304" pitchFamily="18" charset="0"/>
                <a:cs typeface="Times New Roman" panose="02020603050405020304" pitchFamily="18" charset="0"/>
              </a:rPr>
              <a:t>, or </a:t>
            </a:r>
            <a:r>
              <a:rPr lang="en-US" dirty="0" err="1">
                <a:latin typeface="Times New Roman" panose="02020603050405020304" pitchFamily="18" charset="0"/>
                <a:cs typeface="Times New Roman" panose="02020603050405020304" pitchFamily="18" charset="0"/>
              </a:rPr>
              <a:t>Paytm</a:t>
            </a:r>
            <a:r>
              <a:rPr lang="en-US" dirty="0">
                <a:latin typeface="Times New Roman" panose="02020603050405020304" pitchFamily="18" charset="0"/>
                <a:cs typeface="Times New Roman" panose="02020603050405020304" pitchFamily="18" charset="0"/>
              </a:rPr>
              <a:t>) to complete the payment.</a:t>
            </a:r>
          </a:p>
          <a:p>
            <a:r>
              <a:rPr lang="en-US" b="1" dirty="0">
                <a:latin typeface="Times New Roman" panose="02020603050405020304" pitchFamily="18" charset="0"/>
                <a:cs typeface="Times New Roman" panose="02020603050405020304" pitchFamily="18" charset="0"/>
              </a:rPr>
              <a:t>UPI ID</a:t>
            </a:r>
            <a:r>
              <a:rPr lang="en-US" dirty="0">
                <a:latin typeface="Times New Roman" panose="02020603050405020304" pitchFamily="18" charset="0"/>
                <a:cs typeface="Times New Roman" panose="02020603050405020304" pitchFamily="18" charset="0"/>
              </a:rPr>
              <a:t>: Customers can also enter their UPI ID, and the payment gateway will process the transaction.</a:t>
            </a:r>
          </a:p>
          <a:p>
            <a:pPr marL="0" indent="0">
              <a:buNone/>
            </a:pPr>
            <a:r>
              <a:rPr lang="en-US" b="1" dirty="0">
                <a:latin typeface="Times New Roman" panose="02020603050405020304" pitchFamily="18" charset="0"/>
                <a:cs typeface="Times New Roman" panose="02020603050405020304" pitchFamily="18" charset="0"/>
              </a:rPr>
              <a:t>5. Transaction Confirmation</a:t>
            </a:r>
          </a:p>
          <a:p>
            <a:r>
              <a:rPr lang="en-US" dirty="0">
                <a:latin typeface="Times New Roman" panose="02020603050405020304" pitchFamily="18" charset="0"/>
                <a:cs typeface="Times New Roman" panose="02020603050405020304" pitchFamily="18" charset="0"/>
              </a:rPr>
              <a:t>Once a customer makes the payment, the payment gateway will send a callback or </a:t>
            </a:r>
            <a:r>
              <a:rPr lang="en-US" dirty="0" err="1">
                <a:latin typeface="Times New Roman" panose="02020603050405020304" pitchFamily="18" charset="0"/>
                <a:cs typeface="Times New Roman" panose="02020603050405020304" pitchFamily="18" charset="0"/>
              </a:rPr>
              <a:t>webhook</a:t>
            </a:r>
            <a:r>
              <a:rPr lang="en-US" dirty="0">
                <a:latin typeface="Times New Roman" panose="02020603050405020304" pitchFamily="18" charset="0"/>
                <a:cs typeface="Times New Roman" panose="02020603050405020304" pitchFamily="18" charset="0"/>
              </a:rPr>
              <a:t> to your e-commerce platform to confirm that the </a:t>
            </a:r>
            <a:r>
              <a:rPr lang="en-US" dirty="0" smtClean="0">
                <a:latin typeface="Times New Roman" panose="02020603050405020304" pitchFamily="18" charset="0"/>
                <a:cs typeface="Times New Roman" panose="02020603050405020304" pitchFamily="18" charset="0"/>
              </a:rPr>
              <a:t>transaction has been completed.</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85521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09451"/>
            <a:ext cx="8596668" cy="5930538"/>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6. Test the Integration</a:t>
            </a:r>
          </a:p>
          <a:p>
            <a:r>
              <a:rPr lang="en-US" sz="1600" dirty="0">
                <a:latin typeface="Times New Roman" panose="02020603050405020304" pitchFamily="18" charset="0"/>
                <a:cs typeface="Times New Roman" panose="02020603050405020304" pitchFamily="18" charset="0"/>
              </a:rPr>
              <a:t>Before going live, you should thoroughly test the integration in a sandbox environment provided by the payment gateway to ensure everything works as expected. Test:</a:t>
            </a:r>
          </a:p>
          <a:p>
            <a:pPr lvl="1"/>
            <a:r>
              <a:rPr lang="en-US" sz="1400" dirty="0">
                <a:latin typeface="Times New Roman" panose="02020603050405020304" pitchFamily="18" charset="0"/>
                <a:cs typeface="Times New Roman" panose="02020603050405020304" pitchFamily="18" charset="0"/>
              </a:rPr>
              <a:t>UPI payment option visibility during checkout.</a:t>
            </a:r>
          </a:p>
          <a:p>
            <a:pPr lvl="1"/>
            <a:r>
              <a:rPr lang="en-US" sz="1400" dirty="0">
                <a:latin typeface="Times New Roman" panose="02020603050405020304" pitchFamily="18" charset="0"/>
                <a:cs typeface="Times New Roman" panose="02020603050405020304" pitchFamily="18" charset="0"/>
              </a:rPr>
              <a:t>Payment success and failure scenarios.</a:t>
            </a:r>
          </a:p>
          <a:p>
            <a:pPr lvl="1"/>
            <a:r>
              <a:rPr lang="en-US" sz="1400" dirty="0">
                <a:latin typeface="Times New Roman" panose="02020603050405020304" pitchFamily="18" charset="0"/>
                <a:cs typeface="Times New Roman" panose="02020603050405020304" pitchFamily="18" charset="0"/>
              </a:rPr>
              <a:t>Proper transaction confirmation and order updates.</a:t>
            </a:r>
          </a:p>
          <a:p>
            <a:pPr marL="0" indent="0">
              <a:buNone/>
            </a:pPr>
            <a:r>
              <a:rPr lang="en-US" sz="1600" b="1" dirty="0">
                <a:latin typeface="Times New Roman" panose="02020603050405020304" pitchFamily="18" charset="0"/>
                <a:cs typeface="Times New Roman" panose="02020603050405020304" pitchFamily="18" charset="0"/>
              </a:rPr>
              <a:t>7. Security Considerations</a:t>
            </a:r>
          </a:p>
          <a:p>
            <a:r>
              <a:rPr lang="en-US" sz="1600" b="1" dirty="0">
                <a:latin typeface="Times New Roman" panose="02020603050405020304" pitchFamily="18" charset="0"/>
                <a:cs typeface="Times New Roman" panose="02020603050405020304" pitchFamily="18" charset="0"/>
              </a:rPr>
              <a:t>PCI-DSS Compliance</a:t>
            </a:r>
            <a:r>
              <a:rPr lang="en-US" sz="1600" dirty="0">
                <a:latin typeface="Times New Roman" panose="02020603050405020304" pitchFamily="18" charset="0"/>
                <a:cs typeface="Times New Roman" panose="02020603050405020304" pitchFamily="18" charset="0"/>
              </a:rPr>
              <a:t>: Ensure that your e-commerce platform and payment gateway are PCI-DSS (Payment Card Industry Data Security Standard) compliant. This helps secure sensitive data like customer payment details.</a:t>
            </a:r>
          </a:p>
          <a:p>
            <a:r>
              <a:rPr lang="en-US" sz="1600" b="1" dirty="0">
                <a:latin typeface="Times New Roman" panose="02020603050405020304" pitchFamily="18" charset="0"/>
                <a:cs typeface="Times New Roman" panose="02020603050405020304" pitchFamily="18" charset="0"/>
              </a:rPr>
              <a:t>SSL Encryption</a:t>
            </a:r>
            <a:r>
              <a:rPr lang="en-US" sz="1600" dirty="0">
                <a:latin typeface="Times New Roman" panose="02020603050405020304" pitchFamily="18" charset="0"/>
                <a:cs typeface="Times New Roman" panose="02020603050405020304" pitchFamily="18" charset="0"/>
              </a:rPr>
              <a:t>: Make sure your website uses SSL encryption to protect customer data during the transaction process.</a:t>
            </a:r>
          </a:p>
          <a:p>
            <a:pPr marL="0" indent="0">
              <a:buNone/>
            </a:pPr>
            <a:r>
              <a:rPr lang="en-US" sz="1600" b="1" dirty="0">
                <a:latin typeface="Times New Roman" panose="02020603050405020304" pitchFamily="18" charset="0"/>
                <a:cs typeface="Times New Roman" panose="02020603050405020304" pitchFamily="18" charset="0"/>
              </a:rPr>
              <a:t>8. Customer Experience</a:t>
            </a:r>
          </a:p>
          <a:p>
            <a:r>
              <a:rPr lang="en-US" sz="1600" dirty="0">
                <a:latin typeface="Times New Roman" panose="02020603050405020304" pitchFamily="18" charset="0"/>
                <a:cs typeface="Times New Roman" panose="02020603050405020304" pitchFamily="18" charset="0"/>
              </a:rPr>
              <a:t>UPI is popular in India due to its simplicity and ease of use. Offering UPI as a payment method can lead to higher conversion rates because it allows customers to pay instantly without needing to enter credit card details.</a:t>
            </a:r>
          </a:p>
          <a:p>
            <a:r>
              <a:rPr lang="en-US" sz="1600" dirty="0">
                <a:latin typeface="Times New Roman" panose="02020603050405020304" pitchFamily="18" charset="0"/>
                <a:cs typeface="Times New Roman" panose="02020603050405020304" pitchFamily="18" charset="0"/>
              </a:rPr>
              <a:t>Ensure that the payment process is simple, with clear instructions for customers who may not be familiar with UPI.</a:t>
            </a:r>
          </a:p>
        </p:txBody>
      </p:sp>
    </p:spTree>
    <p:extLst>
      <p:ext uri="{BB962C8B-B14F-4D97-AF65-F5344CB8AC3E}">
        <p14:creationId xmlns:p14="http://schemas.microsoft.com/office/powerpoint/2010/main" val="2240036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Algerian" panose="04020705040A02060702" pitchFamily="82" charset="0"/>
              </a:rPr>
              <a:t>Importance of </a:t>
            </a:r>
            <a:r>
              <a:rPr lang="en-US" sz="4000" b="1" dirty="0" err="1" smtClean="0">
                <a:latin typeface="Algerian" panose="04020705040A02060702" pitchFamily="82" charset="0"/>
              </a:rPr>
              <a:t>upi</a:t>
            </a:r>
            <a:r>
              <a:rPr lang="en-US" sz="4000" b="1" dirty="0" smtClean="0">
                <a:latin typeface="Algerian" panose="04020705040A02060702" pitchFamily="82" charset="0"/>
              </a:rPr>
              <a:t> in digital payments </a:t>
            </a:r>
            <a:endParaRPr lang="en-US" sz="4000" b="1" dirty="0">
              <a:latin typeface="Algerian" panose="04020705040A02060702" pitchFamily="82" charset="0"/>
            </a:endParaRPr>
          </a:p>
        </p:txBody>
      </p:sp>
      <p:sp>
        <p:nvSpPr>
          <p:cNvPr id="3" name="Content Placeholder 2"/>
          <p:cNvSpPr>
            <a:spLocks noGrp="1"/>
          </p:cNvSpPr>
          <p:nvPr>
            <p:ph idx="1"/>
          </p:nvPr>
        </p:nvSpPr>
        <p:spPr>
          <a:xfrm>
            <a:off x="677334" y="1930400"/>
            <a:ext cx="8596668" cy="4413955"/>
          </a:xfrm>
        </p:spPr>
        <p:txBody>
          <a:bodyPr/>
          <a:lstStyle/>
          <a:p>
            <a:pPr marL="0" indent="0">
              <a:buNone/>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Unified Payments Interface (UPI)</a:t>
            </a:r>
            <a:r>
              <a:rPr lang="en-US" sz="2000" dirty="0">
                <a:latin typeface="Times New Roman" panose="02020603050405020304" pitchFamily="18" charset="0"/>
                <a:cs typeface="Times New Roman" panose="02020603050405020304" pitchFamily="18" charset="0"/>
              </a:rPr>
              <a:t> has played a pivotal role in revolutionizing </a:t>
            </a:r>
            <a:r>
              <a:rPr lang="en-US" sz="2000" b="1" dirty="0">
                <a:latin typeface="Times New Roman" panose="02020603050405020304" pitchFamily="18" charset="0"/>
                <a:cs typeface="Times New Roman" panose="02020603050405020304" pitchFamily="18" charset="0"/>
              </a:rPr>
              <a:t>digital payments</a:t>
            </a:r>
            <a:r>
              <a:rPr lang="en-US" sz="2000" dirty="0">
                <a:latin typeface="Times New Roman" panose="02020603050405020304" pitchFamily="18" charset="0"/>
                <a:cs typeface="Times New Roman" panose="02020603050405020304" pitchFamily="18" charset="0"/>
              </a:rPr>
              <a:t> in India. Here’s a breakdown of its </a:t>
            </a:r>
            <a:r>
              <a:rPr lang="en-US" sz="2000" b="1" dirty="0">
                <a:latin typeface="Times New Roman" panose="02020603050405020304" pitchFamily="18" charset="0"/>
                <a:cs typeface="Times New Roman" panose="02020603050405020304" pitchFamily="18" charset="0"/>
              </a:rPr>
              <a:t>importance</a:t>
            </a:r>
            <a:r>
              <a:rPr lang="en-US" sz="2000" dirty="0">
                <a:latin typeface="Times New Roman" panose="02020603050405020304" pitchFamily="18" charset="0"/>
                <a:cs typeface="Times New Roman" panose="02020603050405020304" pitchFamily="18" charset="0"/>
              </a:rPr>
              <a:t> in the digital payments ecosystem:</a:t>
            </a:r>
          </a:p>
          <a:p>
            <a:pPr marL="0" indent="0">
              <a:buNone/>
            </a:pPr>
            <a:r>
              <a:rPr lang="en-US" sz="2400" b="1" dirty="0">
                <a:latin typeface="Times New Roman" panose="02020603050405020304" pitchFamily="18" charset="0"/>
                <a:cs typeface="Times New Roman" panose="02020603050405020304" pitchFamily="18" charset="0"/>
              </a:rPr>
              <a:t>1. Simplification of Transactions</a:t>
            </a:r>
          </a:p>
          <a:p>
            <a:r>
              <a:rPr lang="en-US" sz="2000" b="1" dirty="0">
                <a:latin typeface="Times New Roman" panose="02020603050405020304" pitchFamily="18" charset="0"/>
                <a:cs typeface="Times New Roman" panose="02020603050405020304" pitchFamily="18" charset="0"/>
              </a:rPr>
              <a:t>Ease of Use</a:t>
            </a:r>
            <a:r>
              <a:rPr lang="en-US" sz="2000" dirty="0">
                <a:latin typeface="Times New Roman" panose="02020603050405020304" pitchFamily="18" charset="0"/>
                <a:cs typeface="Times New Roman" panose="02020603050405020304" pitchFamily="18" charset="0"/>
              </a:rPr>
              <a:t>: UPI has made digital payments incredibly user-friendly. Users can send money with just a mobile number or by scanning a QR code, eliminating the need to remember complex bank account details, IFSC codes, or routing numbers.</a:t>
            </a:r>
          </a:p>
          <a:p>
            <a:r>
              <a:rPr lang="en-US" sz="2000" b="1" dirty="0">
                <a:latin typeface="Times New Roman" panose="02020603050405020304" pitchFamily="18" charset="0"/>
                <a:cs typeface="Times New Roman" panose="02020603050405020304" pitchFamily="18" charset="0"/>
              </a:rPr>
              <a:t>One-Click Payment</a:t>
            </a:r>
            <a:r>
              <a:rPr lang="en-US" sz="2000" dirty="0">
                <a:latin typeface="Times New Roman" panose="02020603050405020304" pitchFamily="18" charset="0"/>
                <a:cs typeface="Times New Roman" panose="02020603050405020304" pitchFamily="18" charset="0"/>
              </a:rPr>
              <a:t>: UPI allows users to make instant payments with a simple click or tap on their smartphones, making the entire process faster than traditional banking methods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4214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44583"/>
            <a:ext cx="8596668" cy="4310743"/>
          </a:xfrm>
        </p:spPr>
        <p:txBody>
          <a:bodyPr/>
          <a:lstStyle/>
          <a:p>
            <a:pPr marL="0" indent="0">
              <a:buNone/>
            </a:pPr>
            <a:r>
              <a:rPr lang="en-US" b="1" dirty="0">
                <a:latin typeface="Times New Roman" panose="02020603050405020304" pitchFamily="18" charset="0"/>
                <a:cs typeface="Times New Roman" panose="02020603050405020304" pitchFamily="18" charset="0"/>
              </a:rPr>
              <a:t>Benefits of UPI Integration for E-Commerce</a:t>
            </a:r>
          </a:p>
          <a:p>
            <a:r>
              <a:rPr lang="en-US" b="1" dirty="0">
                <a:latin typeface="Times New Roman" panose="02020603050405020304" pitchFamily="18" charset="0"/>
                <a:cs typeface="Times New Roman" panose="02020603050405020304" pitchFamily="18" charset="0"/>
              </a:rPr>
              <a:t>Instant Payments</a:t>
            </a:r>
            <a:r>
              <a:rPr lang="en-US" dirty="0">
                <a:latin typeface="Times New Roman" panose="02020603050405020304" pitchFamily="18" charset="0"/>
                <a:cs typeface="Times New Roman" panose="02020603050405020304" pitchFamily="18" charset="0"/>
              </a:rPr>
              <a:t>: UPI facilitates immediate payments, helping reduce delays in processing and shipping.</a:t>
            </a:r>
          </a:p>
          <a:p>
            <a:r>
              <a:rPr lang="en-US" b="1" dirty="0">
                <a:latin typeface="Times New Roman" panose="02020603050405020304" pitchFamily="18" charset="0"/>
                <a:cs typeface="Times New Roman" panose="02020603050405020304" pitchFamily="18" charset="0"/>
              </a:rPr>
              <a:t>Low Transaction Costs</a:t>
            </a:r>
            <a:r>
              <a:rPr lang="en-US" dirty="0">
                <a:latin typeface="Times New Roman" panose="02020603050405020304" pitchFamily="18" charset="0"/>
                <a:cs typeface="Times New Roman" panose="02020603050405020304" pitchFamily="18" charset="0"/>
              </a:rPr>
              <a:t>: UPI transactions typically have lower fees compared to traditional payment methods like credit/debit cards.</a:t>
            </a:r>
          </a:p>
          <a:p>
            <a:r>
              <a:rPr lang="en-US" b="1" dirty="0">
                <a:latin typeface="Times New Roman" panose="02020603050405020304" pitchFamily="18" charset="0"/>
                <a:cs typeface="Times New Roman" panose="02020603050405020304" pitchFamily="18" charset="0"/>
              </a:rPr>
              <a:t>Convenience</a:t>
            </a:r>
            <a:r>
              <a:rPr lang="en-US" dirty="0">
                <a:latin typeface="Times New Roman" panose="02020603050405020304" pitchFamily="18" charset="0"/>
                <a:cs typeface="Times New Roman" panose="02020603050405020304" pitchFamily="18" charset="0"/>
              </a:rPr>
              <a:t>: Customers don’t need to remember card details, and can pay directly from their bank account using their mobile phone.</a:t>
            </a:r>
          </a:p>
          <a:p>
            <a:r>
              <a:rPr lang="en-US" b="1" dirty="0">
                <a:latin typeface="Times New Roman" panose="02020603050405020304" pitchFamily="18" charset="0"/>
                <a:cs typeface="Times New Roman" panose="02020603050405020304" pitchFamily="18" charset="0"/>
              </a:rPr>
              <a:t>Increased Conversion Rates</a:t>
            </a:r>
            <a:r>
              <a:rPr lang="en-US" dirty="0">
                <a:latin typeface="Times New Roman" panose="02020603050405020304" pitchFamily="18" charset="0"/>
                <a:cs typeface="Times New Roman" panose="02020603050405020304" pitchFamily="18" charset="0"/>
              </a:rPr>
              <a:t>: UPI payments are particularly popular in India, and providing this payment option can increase trust and improve conversion rates on your e-commerce site.</a:t>
            </a:r>
          </a:p>
        </p:txBody>
      </p:sp>
    </p:spTree>
    <p:extLst>
      <p:ext uri="{BB962C8B-B14F-4D97-AF65-F5344CB8AC3E}">
        <p14:creationId xmlns:p14="http://schemas.microsoft.com/office/powerpoint/2010/main" val="19435464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r>
              <a:rPr lang="en-US" dirty="0" smtClean="0">
                <a:latin typeface="Algerian" panose="04020705040A02060702" pitchFamily="82" charset="0"/>
              </a:rPr>
              <a:t>Government initiatives</a:t>
            </a:r>
            <a:endParaRPr lang="en-US" dirty="0">
              <a:latin typeface="Algerian" panose="04020705040A02060702" pitchFamily="82" charset="0"/>
            </a:endParaRPr>
          </a:p>
        </p:txBody>
      </p:sp>
      <p:sp>
        <p:nvSpPr>
          <p:cNvPr id="3" name="Content Placeholder 2"/>
          <p:cNvSpPr>
            <a:spLocks noGrp="1"/>
          </p:cNvSpPr>
          <p:nvPr>
            <p:ph idx="1"/>
          </p:nvPr>
        </p:nvSpPr>
        <p:spPr>
          <a:xfrm>
            <a:off x="677334" y="1267097"/>
            <a:ext cx="8596668" cy="4937760"/>
          </a:xfr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1. UPI 123Pay</a:t>
            </a:r>
          </a:p>
          <a:p>
            <a:r>
              <a:rPr lang="en-US" b="1" dirty="0">
                <a:latin typeface="Times New Roman" panose="02020603050405020304" pitchFamily="18" charset="0"/>
                <a:cs typeface="Times New Roman" panose="02020603050405020304" pitchFamily="18" charset="0"/>
              </a:rPr>
              <a:t>UPI 123Pay</a:t>
            </a:r>
            <a:r>
              <a:rPr lang="en-US" dirty="0">
                <a:latin typeface="Times New Roman" panose="02020603050405020304" pitchFamily="18" charset="0"/>
                <a:cs typeface="Times New Roman" panose="02020603050405020304" pitchFamily="18" charset="0"/>
              </a:rPr>
              <a:t> is a significant initiative aimed at enhancing financial inclusion in India, especially for people who are not familiar with smartphones or digital payment systems. This service allows users to make UPI payments via </a:t>
            </a:r>
            <a:r>
              <a:rPr lang="en-US" b="1" dirty="0">
                <a:latin typeface="Times New Roman" panose="02020603050405020304" pitchFamily="18" charset="0"/>
                <a:cs typeface="Times New Roman" panose="02020603050405020304" pitchFamily="18" charset="0"/>
              </a:rPr>
              <a:t>feature phones</a:t>
            </a:r>
            <a:r>
              <a:rPr lang="en-US" dirty="0">
                <a:latin typeface="Times New Roman" panose="02020603050405020304" pitchFamily="18" charset="0"/>
                <a:cs typeface="Times New Roman" panose="02020603050405020304" pitchFamily="18" charset="0"/>
              </a:rPr>
              <a:t> (non-smartphones), thereby broadening access to the digital payment ecosystem.</a:t>
            </a:r>
          </a:p>
          <a:p>
            <a:r>
              <a:rPr lang="en-US" b="1" dirty="0">
                <a:latin typeface="Times New Roman" panose="02020603050405020304" pitchFamily="18" charset="0"/>
                <a:cs typeface="Times New Roman" panose="02020603050405020304" pitchFamily="18" charset="0"/>
              </a:rPr>
              <a:t>Key Features of UPI 123Pay:</a:t>
            </a:r>
          </a:p>
          <a:p>
            <a:r>
              <a:rPr lang="en-US" b="1" dirty="0">
                <a:latin typeface="Times New Roman" panose="02020603050405020304" pitchFamily="18" charset="0"/>
                <a:cs typeface="Times New Roman" panose="02020603050405020304" pitchFamily="18" charset="0"/>
              </a:rPr>
              <a:t>Voice-Based Transactions</a:t>
            </a:r>
            <a:r>
              <a:rPr lang="en-US" dirty="0">
                <a:latin typeface="Times New Roman" panose="02020603050405020304" pitchFamily="18" charset="0"/>
                <a:cs typeface="Times New Roman" panose="02020603050405020304" pitchFamily="18" charset="0"/>
              </a:rPr>
              <a:t>: UPI 123Pay allows users to make payments using their feature phones by dialing a number and using </a:t>
            </a:r>
            <a:r>
              <a:rPr lang="en-US" b="1" dirty="0">
                <a:latin typeface="Times New Roman" panose="02020603050405020304" pitchFamily="18" charset="0"/>
                <a:cs typeface="Times New Roman" panose="02020603050405020304" pitchFamily="18" charset="0"/>
              </a:rPr>
              <a:t>voice commands</a:t>
            </a:r>
            <a:r>
              <a:rPr lang="en-US" dirty="0">
                <a:latin typeface="Times New Roman" panose="02020603050405020304" pitchFamily="18" charset="0"/>
                <a:cs typeface="Times New Roman" panose="02020603050405020304" pitchFamily="18" charset="0"/>
              </a:rPr>
              <a:t>. This makes it accessible to a large segment of the population that doesn’t have access to smartphones or is not comfortable with app-based payments.</a:t>
            </a:r>
          </a:p>
          <a:p>
            <a:r>
              <a:rPr lang="en-US" b="1" dirty="0">
                <a:latin typeface="Times New Roman" panose="02020603050405020304" pitchFamily="18" charset="0"/>
                <a:cs typeface="Times New Roman" panose="02020603050405020304" pitchFamily="18" charset="0"/>
              </a:rPr>
              <a:t>Interactive Voice Response (IVR)</a:t>
            </a:r>
            <a:r>
              <a:rPr lang="en-US" dirty="0">
                <a:latin typeface="Times New Roman" panose="02020603050405020304" pitchFamily="18" charset="0"/>
                <a:cs typeface="Times New Roman" panose="02020603050405020304" pitchFamily="18" charset="0"/>
              </a:rPr>
              <a:t>: Users can interact with an IVR system to initiate payments, check their balance, or transfer money between accounts.</a:t>
            </a:r>
          </a:p>
          <a:p>
            <a:r>
              <a:rPr lang="en-US" b="1" dirty="0">
                <a:latin typeface="Times New Roman" panose="02020603050405020304" pitchFamily="18" charset="0"/>
                <a:cs typeface="Times New Roman" panose="02020603050405020304" pitchFamily="18" charset="0"/>
              </a:rPr>
              <a:t>Banking on Feature Phones</a:t>
            </a:r>
            <a:r>
              <a:rPr lang="en-US" dirty="0">
                <a:latin typeface="Times New Roman" panose="02020603050405020304" pitchFamily="18" charset="0"/>
                <a:cs typeface="Times New Roman" panose="02020603050405020304" pitchFamily="18" charset="0"/>
              </a:rPr>
              <a:t>: People without smartphones can now send money, make payments, or check account balances using just a simple feature phone.</a:t>
            </a:r>
          </a:p>
          <a:p>
            <a:r>
              <a:rPr lang="en-US" b="1" dirty="0">
                <a:latin typeface="Times New Roman" panose="02020603050405020304" pitchFamily="18" charset="0"/>
                <a:cs typeface="Times New Roman" panose="02020603050405020304" pitchFamily="18" charset="0"/>
              </a:rPr>
              <a:t>Easy Activation</a:t>
            </a:r>
            <a:r>
              <a:rPr lang="en-US" dirty="0">
                <a:latin typeface="Times New Roman" panose="02020603050405020304" pitchFamily="18" charset="0"/>
                <a:cs typeface="Times New Roman" panose="02020603050405020304" pitchFamily="18" charset="0"/>
              </a:rPr>
              <a:t>: Customers can link their bank accounts and activate UPI 123Pay via their mobile carrier, without requiring an internet connection or a smartphone.</a:t>
            </a:r>
          </a:p>
        </p:txBody>
      </p:sp>
    </p:spTree>
    <p:extLst>
      <p:ext uri="{BB962C8B-B14F-4D97-AF65-F5344CB8AC3E}">
        <p14:creationId xmlns:p14="http://schemas.microsoft.com/office/powerpoint/2010/main" val="30751758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57647"/>
            <a:ext cx="8596668" cy="4611188"/>
          </a:xfrm>
        </p:spPr>
        <p:txBody>
          <a:bodyPr/>
          <a:lstStyle/>
          <a:p>
            <a:pPr marL="0" indent="0">
              <a:buNone/>
            </a:pPr>
            <a:r>
              <a:rPr lang="en-US" b="1" dirty="0">
                <a:latin typeface="Times New Roman" panose="02020603050405020304" pitchFamily="18" charset="0"/>
                <a:cs typeface="Times New Roman" panose="02020603050405020304" pitchFamily="18" charset="0"/>
              </a:rPr>
              <a:t>Benefits of UPI 123Pay:</a:t>
            </a:r>
          </a:p>
          <a:p>
            <a:r>
              <a:rPr lang="en-US" b="1" dirty="0">
                <a:latin typeface="Times New Roman" panose="02020603050405020304" pitchFamily="18" charset="0"/>
                <a:cs typeface="Times New Roman" panose="02020603050405020304" pitchFamily="18" charset="0"/>
              </a:rPr>
              <a:t>Financial Inclusion</a:t>
            </a:r>
            <a:r>
              <a:rPr lang="en-US" dirty="0">
                <a:latin typeface="Times New Roman" panose="02020603050405020304" pitchFamily="18" charset="0"/>
                <a:cs typeface="Times New Roman" panose="02020603050405020304" pitchFamily="18" charset="0"/>
              </a:rPr>
              <a:t>: It allows people in rural and semi-urban areas who don’t have access to smartphones or the internet to still make digital transactions.</a:t>
            </a:r>
          </a:p>
          <a:p>
            <a:r>
              <a:rPr lang="en-US" b="1" dirty="0">
                <a:latin typeface="Times New Roman" panose="02020603050405020304" pitchFamily="18" charset="0"/>
                <a:cs typeface="Times New Roman" panose="02020603050405020304" pitchFamily="18" charset="0"/>
              </a:rPr>
              <a:t>Cost-Effective</a:t>
            </a:r>
            <a:r>
              <a:rPr lang="en-US" dirty="0">
                <a:latin typeface="Times New Roman" panose="02020603050405020304" pitchFamily="18" charset="0"/>
                <a:cs typeface="Times New Roman" panose="02020603050405020304" pitchFamily="18" charset="0"/>
              </a:rPr>
              <a:t>: UPI 123Pay can be used by people who may not be able to afford a smartphone but still want to participate in the digital economy.</a:t>
            </a:r>
          </a:p>
          <a:p>
            <a:r>
              <a:rPr lang="en-US" b="1" dirty="0">
                <a:latin typeface="Times New Roman" panose="02020603050405020304" pitchFamily="18" charset="0"/>
                <a:cs typeface="Times New Roman" panose="02020603050405020304" pitchFamily="18" charset="0"/>
              </a:rPr>
              <a:t>Secure</a:t>
            </a:r>
            <a:r>
              <a:rPr lang="en-US" dirty="0">
                <a:latin typeface="Times New Roman" panose="02020603050405020304" pitchFamily="18" charset="0"/>
                <a:cs typeface="Times New Roman" panose="02020603050405020304" pitchFamily="18" charset="0"/>
              </a:rPr>
              <a:t>: Like regular UPI payments, transactions made through UPI 123Pay are secure, leveraging two-factor authentication.</a:t>
            </a:r>
          </a:p>
          <a:p>
            <a:r>
              <a:rPr lang="en-US" b="1" dirty="0">
                <a:latin typeface="Times New Roman" panose="02020603050405020304" pitchFamily="18" charset="0"/>
                <a:cs typeface="Times New Roman" panose="02020603050405020304" pitchFamily="18" charset="0"/>
              </a:rPr>
              <a:t>How it works:</a:t>
            </a:r>
          </a:p>
          <a:p>
            <a:r>
              <a:rPr lang="en-US" b="1" dirty="0">
                <a:latin typeface="Times New Roman" panose="02020603050405020304" pitchFamily="18" charset="0"/>
                <a:cs typeface="Times New Roman" panose="02020603050405020304" pitchFamily="18" charset="0"/>
              </a:rPr>
              <a:t>Dial a number</a:t>
            </a:r>
            <a:r>
              <a:rPr lang="en-US" dirty="0">
                <a:latin typeface="Times New Roman" panose="02020603050405020304" pitchFamily="18" charset="0"/>
                <a:cs typeface="Times New Roman" panose="02020603050405020304" pitchFamily="18" charset="0"/>
              </a:rPr>
              <a:t> to access the service.</a:t>
            </a:r>
          </a:p>
          <a:p>
            <a:r>
              <a:rPr lang="en-US" b="1" dirty="0">
                <a:latin typeface="Times New Roman" panose="02020603050405020304" pitchFamily="18" charset="0"/>
                <a:cs typeface="Times New Roman" panose="02020603050405020304" pitchFamily="18" charset="0"/>
              </a:rPr>
              <a:t>Authenticate using PIN or voice commands</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Make payments</a:t>
            </a:r>
            <a:r>
              <a:rPr lang="en-US" dirty="0">
                <a:latin typeface="Times New Roman" panose="02020603050405020304" pitchFamily="18" charset="0"/>
                <a:cs typeface="Times New Roman" panose="02020603050405020304" pitchFamily="18" charset="0"/>
              </a:rPr>
              <a:t> or perform transactions (such as transferring funds or paying bills).</a:t>
            </a:r>
          </a:p>
        </p:txBody>
      </p:sp>
    </p:spTree>
    <p:extLst>
      <p:ext uri="{BB962C8B-B14F-4D97-AF65-F5344CB8AC3E}">
        <p14:creationId xmlns:p14="http://schemas.microsoft.com/office/powerpoint/2010/main" val="32463155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22514"/>
            <a:ext cx="8596668" cy="5695405"/>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2. </a:t>
            </a:r>
            <a:r>
              <a:rPr lang="en-US" b="1" dirty="0" err="1">
                <a:latin typeface="Times New Roman" panose="02020603050405020304" pitchFamily="18" charset="0"/>
                <a:cs typeface="Times New Roman" panose="02020603050405020304" pitchFamily="18" charset="0"/>
              </a:rPr>
              <a:t>Rupay</a:t>
            </a:r>
            <a:r>
              <a:rPr lang="en-US" b="1" dirty="0">
                <a:latin typeface="Times New Roman" panose="02020603050405020304" pitchFamily="18" charset="0"/>
                <a:cs typeface="Times New Roman" panose="02020603050405020304" pitchFamily="18" charset="0"/>
              </a:rPr>
              <a:t> Credit on UPI</a:t>
            </a:r>
          </a:p>
          <a:p>
            <a:r>
              <a:rPr lang="en-US" b="1" dirty="0" err="1">
                <a:latin typeface="Times New Roman" panose="02020603050405020304" pitchFamily="18" charset="0"/>
                <a:cs typeface="Times New Roman" panose="02020603050405020304" pitchFamily="18" charset="0"/>
              </a:rPr>
              <a:t>Rupay</a:t>
            </a:r>
            <a:r>
              <a:rPr lang="en-US" b="1" dirty="0">
                <a:latin typeface="Times New Roman" panose="02020603050405020304" pitchFamily="18" charset="0"/>
                <a:cs typeface="Times New Roman" panose="02020603050405020304" pitchFamily="18" charset="0"/>
              </a:rPr>
              <a:t> Credit on UPI</a:t>
            </a:r>
            <a:r>
              <a:rPr lang="en-US" dirty="0">
                <a:latin typeface="Times New Roman" panose="02020603050405020304" pitchFamily="18" charset="0"/>
                <a:cs typeface="Times New Roman" panose="02020603050405020304" pitchFamily="18" charset="0"/>
              </a:rPr>
              <a:t> allows users to make </a:t>
            </a:r>
            <a:r>
              <a:rPr lang="en-US" b="1" dirty="0">
                <a:latin typeface="Times New Roman" panose="02020603050405020304" pitchFamily="18" charset="0"/>
                <a:cs typeface="Times New Roman" panose="02020603050405020304" pitchFamily="18" charset="0"/>
              </a:rPr>
              <a:t>credit card payments</a:t>
            </a:r>
            <a:r>
              <a:rPr lang="en-US" dirty="0">
                <a:latin typeface="Times New Roman" panose="02020603050405020304" pitchFamily="18" charset="0"/>
                <a:cs typeface="Times New Roman" panose="02020603050405020304" pitchFamily="18" charset="0"/>
              </a:rPr>
              <a:t> via UPI (Unified Payments Interface). Traditionally, UPI was linked to </a:t>
            </a:r>
            <a:r>
              <a:rPr lang="en-US" b="1" dirty="0">
                <a:latin typeface="Times New Roman" panose="02020603050405020304" pitchFamily="18" charset="0"/>
                <a:cs typeface="Times New Roman" panose="02020603050405020304" pitchFamily="18" charset="0"/>
              </a:rPr>
              <a:t>bank accounts</a:t>
            </a:r>
            <a:r>
              <a:rPr lang="en-US" dirty="0">
                <a:latin typeface="Times New Roman" panose="02020603050405020304" pitchFamily="18" charset="0"/>
                <a:cs typeface="Times New Roman" panose="02020603050405020304" pitchFamily="18" charset="0"/>
              </a:rPr>
              <a:t> for debit transactions. However, with the introduction of </a:t>
            </a:r>
            <a:r>
              <a:rPr lang="en-US" dirty="0" err="1">
                <a:latin typeface="Times New Roman" panose="02020603050405020304" pitchFamily="18" charset="0"/>
                <a:cs typeface="Times New Roman" panose="02020603050405020304" pitchFamily="18" charset="0"/>
              </a:rPr>
              <a:t>Rupay</a:t>
            </a:r>
            <a:r>
              <a:rPr lang="en-US" dirty="0">
                <a:latin typeface="Times New Roman" panose="02020603050405020304" pitchFamily="18" charset="0"/>
                <a:cs typeface="Times New Roman" panose="02020603050405020304" pitchFamily="18" charset="0"/>
              </a:rPr>
              <a:t> Credit on UPI, users can now link their </a:t>
            </a:r>
            <a:r>
              <a:rPr lang="en-US" b="1" dirty="0" err="1">
                <a:latin typeface="Times New Roman" panose="02020603050405020304" pitchFamily="18" charset="0"/>
                <a:cs typeface="Times New Roman" panose="02020603050405020304" pitchFamily="18" charset="0"/>
              </a:rPr>
              <a:t>RuPay</a:t>
            </a:r>
            <a:r>
              <a:rPr lang="en-US" b="1" dirty="0">
                <a:latin typeface="Times New Roman" panose="02020603050405020304" pitchFamily="18" charset="0"/>
                <a:cs typeface="Times New Roman" panose="02020603050405020304" pitchFamily="18" charset="0"/>
              </a:rPr>
              <a:t> credit cards</a:t>
            </a:r>
            <a:r>
              <a:rPr lang="en-US" dirty="0">
                <a:latin typeface="Times New Roman" panose="02020603050405020304" pitchFamily="18" charset="0"/>
                <a:cs typeface="Times New Roman" panose="02020603050405020304" pitchFamily="18" charset="0"/>
              </a:rPr>
              <a:t> to their UPI account and make payments, just like they would with a debit card or wallet.</a:t>
            </a:r>
          </a:p>
          <a:p>
            <a:r>
              <a:rPr lang="en-US" b="1" dirty="0">
                <a:latin typeface="Times New Roman" panose="02020603050405020304" pitchFamily="18" charset="0"/>
                <a:cs typeface="Times New Roman" panose="02020603050405020304" pitchFamily="18" charset="0"/>
              </a:rPr>
              <a:t>Key Features of </a:t>
            </a:r>
            <a:r>
              <a:rPr lang="en-US" b="1" dirty="0" err="1">
                <a:latin typeface="Times New Roman" panose="02020603050405020304" pitchFamily="18" charset="0"/>
                <a:cs typeface="Times New Roman" panose="02020603050405020304" pitchFamily="18" charset="0"/>
              </a:rPr>
              <a:t>Rupay</a:t>
            </a:r>
            <a:r>
              <a:rPr lang="en-US" b="1" dirty="0">
                <a:latin typeface="Times New Roman" panose="02020603050405020304" pitchFamily="18" charset="0"/>
                <a:cs typeface="Times New Roman" panose="02020603050405020304" pitchFamily="18" charset="0"/>
              </a:rPr>
              <a:t> Credit on UPI:</a:t>
            </a:r>
          </a:p>
          <a:p>
            <a:r>
              <a:rPr lang="en-US" b="1" dirty="0">
                <a:latin typeface="Times New Roman" panose="02020603050405020304" pitchFamily="18" charset="0"/>
                <a:cs typeface="Times New Roman" panose="02020603050405020304" pitchFamily="18" charset="0"/>
              </a:rPr>
              <a:t>UPI-Enabled Credit Payments</a:t>
            </a:r>
            <a:r>
              <a:rPr lang="en-US" dirty="0">
                <a:latin typeface="Times New Roman" panose="02020603050405020304" pitchFamily="18" charset="0"/>
                <a:cs typeface="Times New Roman" panose="02020603050405020304" pitchFamily="18" charset="0"/>
              </a:rPr>
              <a:t>: It allows users to link their </a:t>
            </a:r>
            <a:r>
              <a:rPr lang="en-US" dirty="0" err="1">
                <a:latin typeface="Times New Roman" panose="02020603050405020304" pitchFamily="18" charset="0"/>
                <a:cs typeface="Times New Roman" panose="02020603050405020304" pitchFamily="18" charset="0"/>
              </a:rPr>
              <a:t>RuPay</a:t>
            </a:r>
            <a:r>
              <a:rPr lang="en-US" dirty="0">
                <a:latin typeface="Times New Roman" panose="02020603050405020304" pitchFamily="18" charset="0"/>
                <a:cs typeface="Times New Roman" panose="02020603050405020304" pitchFamily="18" charset="0"/>
              </a:rPr>
              <a:t> credit card to their UPI account (via apps like BHIM, Google Pay, </a:t>
            </a:r>
            <a:r>
              <a:rPr lang="en-US" dirty="0" err="1">
                <a:latin typeface="Times New Roman" panose="02020603050405020304" pitchFamily="18" charset="0"/>
                <a:cs typeface="Times New Roman" panose="02020603050405020304" pitchFamily="18" charset="0"/>
              </a:rPr>
              <a:t>PhonePe</a:t>
            </a:r>
            <a:r>
              <a:rPr lang="en-US" dirty="0">
                <a:latin typeface="Times New Roman" panose="02020603050405020304" pitchFamily="18" charset="0"/>
                <a:cs typeface="Times New Roman" panose="02020603050405020304" pitchFamily="18" charset="0"/>
              </a:rPr>
              <a:t>, etc.) and use it for digital payments and transactions.</a:t>
            </a:r>
          </a:p>
          <a:p>
            <a:r>
              <a:rPr lang="en-US" b="1" dirty="0">
                <a:latin typeface="Times New Roman" panose="02020603050405020304" pitchFamily="18" charset="0"/>
                <a:cs typeface="Times New Roman" panose="02020603050405020304" pitchFamily="18" charset="0"/>
              </a:rPr>
              <a:t>Simplified Payment Process</a:t>
            </a:r>
            <a:r>
              <a:rPr lang="en-US" dirty="0">
                <a:latin typeface="Times New Roman" panose="02020603050405020304" pitchFamily="18" charset="0"/>
                <a:cs typeface="Times New Roman" panose="02020603050405020304" pitchFamily="18" charset="0"/>
              </a:rPr>
              <a:t>: Users can use their credit card for UPI transactions, including paying for goods and services, transferring money, or making bill payments.</a:t>
            </a:r>
          </a:p>
          <a:p>
            <a:r>
              <a:rPr lang="en-US" b="1" dirty="0">
                <a:latin typeface="Times New Roman" panose="02020603050405020304" pitchFamily="18" charset="0"/>
                <a:cs typeface="Times New Roman" panose="02020603050405020304" pitchFamily="18" charset="0"/>
              </a:rPr>
              <a:t>Seamless Integration</a:t>
            </a:r>
            <a:r>
              <a:rPr lang="en-US" dirty="0">
                <a:latin typeface="Times New Roman" panose="02020603050405020304" pitchFamily="18" charset="0"/>
                <a:cs typeface="Times New Roman" panose="02020603050405020304" pitchFamily="18" charset="0"/>
              </a:rPr>
              <a:t>: Credit card payments are now seamlessly integrated into the UPI ecosystem, offering more flexibility for users to make payments using their credit cards, without needing to swipe a card or enter additional information.</a:t>
            </a:r>
          </a:p>
          <a:p>
            <a:r>
              <a:rPr lang="en-US" b="1" dirty="0">
                <a:latin typeface="Times New Roman" panose="02020603050405020304" pitchFamily="18" charset="0"/>
                <a:cs typeface="Times New Roman" panose="02020603050405020304" pitchFamily="18" charset="0"/>
              </a:rPr>
              <a:t>Same UPI Interface</a:t>
            </a:r>
            <a:r>
              <a:rPr lang="en-US" dirty="0">
                <a:latin typeface="Times New Roman" panose="02020603050405020304" pitchFamily="18" charset="0"/>
                <a:cs typeface="Times New Roman" panose="02020603050405020304" pitchFamily="18" charset="0"/>
              </a:rPr>
              <a:t>: Users don’t have to learn a new interface. They can simply use their existing UPI apps to make payments and choose the linked </a:t>
            </a:r>
            <a:r>
              <a:rPr lang="en-US" dirty="0" err="1">
                <a:latin typeface="Times New Roman" panose="02020603050405020304" pitchFamily="18" charset="0"/>
                <a:cs typeface="Times New Roman" panose="02020603050405020304" pitchFamily="18" charset="0"/>
              </a:rPr>
              <a:t>RuPay</a:t>
            </a:r>
            <a:r>
              <a:rPr lang="en-US" dirty="0">
                <a:latin typeface="Times New Roman" panose="02020603050405020304" pitchFamily="18" charset="0"/>
                <a:cs typeface="Times New Roman" panose="02020603050405020304" pitchFamily="18" charset="0"/>
              </a:rPr>
              <a:t> credit card for payment.</a:t>
            </a:r>
          </a:p>
        </p:txBody>
      </p:sp>
    </p:spTree>
    <p:extLst>
      <p:ext uri="{BB962C8B-B14F-4D97-AF65-F5344CB8AC3E}">
        <p14:creationId xmlns:p14="http://schemas.microsoft.com/office/powerpoint/2010/main" val="35965728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83326"/>
            <a:ext cx="8596668" cy="5943599"/>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Benefits of </a:t>
            </a:r>
            <a:r>
              <a:rPr lang="en-US" b="1" dirty="0" err="1">
                <a:latin typeface="Times New Roman" panose="02020603050405020304" pitchFamily="18" charset="0"/>
                <a:cs typeface="Times New Roman" panose="02020603050405020304" pitchFamily="18" charset="0"/>
              </a:rPr>
              <a:t>Rupay</a:t>
            </a:r>
            <a:r>
              <a:rPr lang="en-US" b="1" dirty="0">
                <a:latin typeface="Times New Roman" panose="02020603050405020304" pitchFamily="18" charset="0"/>
                <a:cs typeface="Times New Roman" panose="02020603050405020304" pitchFamily="18" charset="0"/>
              </a:rPr>
              <a:t> Credit on UPI:</a:t>
            </a:r>
          </a:p>
          <a:p>
            <a:r>
              <a:rPr lang="en-US" b="1" dirty="0">
                <a:latin typeface="Times New Roman" panose="02020603050405020304" pitchFamily="18" charset="0"/>
                <a:cs typeface="Times New Roman" panose="02020603050405020304" pitchFamily="18" charset="0"/>
              </a:rPr>
              <a:t>More Payment Options</a:t>
            </a:r>
            <a:r>
              <a:rPr lang="en-US" dirty="0">
                <a:latin typeface="Times New Roman" panose="02020603050405020304" pitchFamily="18" charset="0"/>
                <a:cs typeface="Times New Roman" panose="02020603050405020304" pitchFamily="18" charset="0"/>
              </a:rPr>
              <a:t>: Customers can now use their credit card for everyday payments, making it easier to manage cash flow and take advantage of credit card benefits (like reward points or cashbacks).</a:t>
            </a:r>
          </a:p>
          <a:p>
            <a:r>
              <a:rPr lang="en-US" b="1" dirty="0">
                <a:latin typeface="Times New Roman" panose="02020603050405020304" pitchFamily="18" charset="0"/>
                <a:cs typeface="Times New Roman" panose="02020603050405020304" pitchFamily="18" charset="0"/>
              </a:rPr>
              <a:t>Convenience</a:t>
            </a:r>
            <a:r>
              <a:rPr lang="en-US" dirty="0">
                <a:latin typeface="Times New Roman" panose="02020603050405020304" pitchFamily="18" charset="0"/>
                <a:cs typeface="Times New Roman" panose="02020603050405020304" pitchFamily="18" charset="0"/>
              </a:rPr>
              <a:t>: Linking the credit card with UPI allows for faster and more convenient transactions. Customers don’t need to carry a physical card for online payments.</a:t>
            </a:r>
          </a:p>
          <a:p>
            <a:r>
              <a:rPr lang="en-US" b="1" dirty="0">
                <a:latin typeface="Times New Roman" panose="02020603050405020304" pitchFamily="18" charset="0"/>
                <a:cs typeface="Times New Roman" panose="02020603050405020304" pitchFamily="18" charset="0"/>
              </a:rPr>
              <a:t>Security</a:t>
            </a:r>
            <a:r>
              <a:rPr lang="en-US" dirty="0">
                <a:latin typeface="Times New Roman" panose="02020603050405020304" pitchFamily="18" charset="0"/>
                <a:cs typeface="Times New Roman" panose="02020603050405020304" pitchFamily="18" charset="0"/>
              </a:rPr>
              <a:t>: UPI payments are encrypted, and linking credit cards to UPI still ensures a secure transaction process with two-factor authentication.</a:t>
            </a:r>
          </a:p>
          <a:p>
            <a:r>
              <a:rPr lang="en-US" b="1" dirty="0">
                <a:latin typeface="Times New Roman" panose="02020603050405020304" pitchFamily="18" charset="0"/>
                <a:cs typeface="Times New Roman" panose="02020603050405020304" pitchFamily="18" charset="0"/>
              </a:rPr>
              <a:t>Increased Digital Adoption</a:t>
            </a:r>
            <a:r>
              <a:rPr lang="en-US" dirty="0">
                <a:latin typeface="Times New Roman" panose="02020603050405020304" pitchFamily="18" charset="0"/>
                <a:cs typeface="Times New Roman" panose="02020603050405020304" pitchFamily="18" charset="0"/>
              </a:rPr>
              <a:t>: The integration of credit cards into the UPI ecosystem can encourage more people to use UPI for a variety of transactions, increasing the adoption of digital payments.</a:t>
            </a:r>
          </a:p>
          <a:p>
            <a:r>
              <a:rPr lang="en-US" b="1" dirty="0">
                <a:latin typeface="Times New Roman" panose="02020603050405020304" pitchFamily="18" charset="0"/>
                <a:cs typeface="Times New Roman" panose="02020603050405020304" pitchFamily="18" charset="0"/>
              </a:rPr>
              <a:t>How to Use </a:t>
            </a:r>
            <a:r>
              <a:rPr lang="en-US" b="1" dirty="0" err="1">
                <a:latin typeface="Times New Roman" panose="02020603050405020304" pitchFamily="18" charset="0"/>
                <a:cs typeface="Times New Roman" panose="02020603050405020304" pitchFamily="18" charset="0"/>
              </a:rPr>
              <a:t>Rupay</a:t>
            </a:r>
            <a:r>
              <a:rPr lang="en-US" b="1" dirty="0">
                <a:latin typeface="Times New Roman" panose="02020603050405020304" pitchFamily="18" charset="0"/>
                <a:cs typeface="Times New Roman" panose="02020603050405020304" pitchFamily="18" charset="0"/>
              </a:rPr>
              <a:t> Credit on UPI:</a:t>
            </a:r>
          </a:p>
          <a:p>
            <a:r>
              <a:rPr lang="en-US" b="1" dirty="0">
                <a:latin typeface="Times New Roman" panose="02020603050405020304" pitchFamily="18" charset="0"/>
                <a:cs typeface="Times New Roman" panose="02020603050405020304" pitchFamily="18" charset="0"/>
              </a:rPr>
              <a:t>Link your </a:t>
            </a:r>
            <a:r>
              <a:rPr lang="en-US" b="1" dirty="0" err="1">
                <a:latin typeface="Times New Roman" panose="02020603050405020304" pitchFamily="18" charset="0"/>
                <a:cs typeface="Times New Roman" panose="02020603050405020304" pitchFamily="18" charset="0"/>
              </a:rPr>
              <a:t>RuPay</a:t>
            </a:r>
            <a:r>
              <a:rPr lang="en-US" b="1" dirty="0">
                <a:latin typeface="Times New Roman" panose="02020603050405020304" pitchFamily="18" charset="0"/>
                <a:cs typeface="Times New Roman" panose="02020603050405020304" pitchFamily="18" charset="0"/>
              </a:rPr>
              <a:t> credit card</a:t>
            </a:r>
            <a:r>
              <a:rPr lang="en-US" dirty="0">
                <a:latin typeface="Times New Roman" panose="02020603050405020304" pitchFamily="18" charset="0"/>
                <a:cs typeface="Times New Roman" panose="02020603050405020304" pitchFamily="18" charset="0"/>
              </a:rPr>
              <a:t> to your UPI ID. This can be done via UPI apps like </a:t>
            </a:r>
            <a:r>
              <a:rPr lang="en-US" dirty="0" err="1">
                <a:latin typeface="Times New Roman" panose="02020603050405020304" pitchFamily="18" charset="0"/>
                <a:cs typeface="Times New Roman" panose="02020603050405020304" pitchFamily="18" charset="0"/>
              </a:rPr>
              <a:t>PhonePe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Paytm</a:t>
            </a:r>
            <a:r>
              <a:rPr lang="en-US" dirty="0">
                <a:latin typeface="Times New Roman" panose="02020603050405020304" pitchFamily="18" charset="0"/>
                <a:cs typeface="Times New Roman" panose="02020603050405020304" pitchFamily="18" charset="0"/>
              </a:rPr>
              <a:t>, Google Pay, etc.</a:t>
            </a:r>
          </a:p>
          <a:p>
            <a:r>
              <a:rPr lang="en-US" b="1" dirty="0">
                <a:latin typeface="Times New Roman" panose="02020603050405020304" pitchFamily="18" charset="0"/>
                <a:cs typeface="Times New Roman" panose="02020603050405020304" pitchFamily="18" charset="0"/>
              </a:rPr>
              <a:t>Select your </a:t>
            </a:r>
            <a:r>
              <a:rPr lang="en-US" b="1" dirty="0" err="1">
                <a:latin typeface="Times New Roman" panose="02020603050405020304" pitchFamily="18" charset="0"/>
                <a:cs typeface="Times New Roman" panose="02020603050405020304" pitchFamily="18" charset="0"/>
              </a:rPr>
              <a:t>RuPay</a:t>
            </a:r>
            <a:r>
              <a:rPr lang="en-US" b="1" dirty="0">
                <a:latin typeface="Times New Roman" panose="02020603050405020304" pitchFamily="18" charset="0"/>
                <a:cs typeface="Times New Roman" panose="02020603050405020304" pitchFamily="18" charset="0"/>
              </a:rPr>
              <a:t> credit card</a:t>
            </a:r>
            <a:r>
              <a:rPr lang="en-US" dirty="0">
                <a:latin typeface="Times New Roman" panose="02020603050405020304" pitchFamily="18" charset="0"/>
                <a:cs typeface="Times New Roman" panose="02020603050405020304" pitchFamily="18" charset="0"/>
              </a:rPr>
              <a:t> as the payment method during checkout.</a:t>
            </a:r>
          </a:p>
          <a:p>
            <a:r>
              <a:rPr lang="en-US" b="1" dirty="0">
                <a:latin typeface="Times New Roman" panose="02020603050405020304" pitchFamily="18" charset="0"/>
                <a:cs typeface="Times New Roman" panose="02020603050405020304" pitchFamily="18" charset="0"/>
              </a:rPr>
              <a:t>Authenticate the transaction</a:t>
            </a:r>
            <a:r>
              <a:rPr lang="en-US" dirty="0">
                <a:latin typeface="Times New Roman" panose="02020603050405020304" pitchFamily="18" charset="0"/>
                <a:cs typeface="Times New Roman" panose="02020603050405020304" pitchFamily="18" charset="0"/>
              </a:rPr>
              <a:t> using your UPI PIN.</a:t>
            </a:r>
          </a:p>
          <a:p>
            <a:r>
              <a:rPr lang="en-US" dirty="0">
                <a:latin typeface="Times New Roman" panose="02020603050405020304" pitchFamily="18" charset="0"/>
                <a:cs typeface="Times New Roman" panose="02020603050405020304" pitchFamily="18" charset="0"/>
              </a:rPr>
              <a:t>Complete the transaction as you would with a debit card or bank account.</a:t>
            </a:r>
          </a:p>
        </p:txBody>
      </p:sp>
    </p:spTree>
    <p:extLst>
      <p:ext uri="{BB962C8B-B14F-4D97-AF65-F5344CB8AC3E}">
        <p14:creationId xmlns:p14="http://schemas.microsoft.com/office/powerpoint/2010/main" val="34135540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27017"/>
            <a:ext cx="8596668" cy="5068389"/>
          </a:xfrm>
        </p:spPr>
        <p:txBody>
          <a:bodyPr/>
          <a:lstStyle/>
          <a:p>
            <a:pPr marL="0" indent="0">
              <a:buNone/>
            </a:pPr>
            <a:r>
              <a:rPr lang="en-US" b="1" dirty="0">
                <a:latin typeface="Times New Roman" panose="02020603050405020304" pitchFamily="18" charset="0"/>
                <a:cs typeface="Times New Roman" panose="02020603050405020304" pitchFamily="18" charset="0"/>
              </a:rPr>
              <a:t>Benefits of These Initiatives for Small Merchants and Startups</a:t>
            </a:r>
          </a:p>
          <a:p>
            <a:r>
              <a:rPr lang="en-US" dirty="0">
                <a:latin typeface="Times New Roman" panose="02020603050405020304" pitchFamily="18" charset="0"/>
                <a:cs typeface="Times New Roman" panose="02020603050405020304" pitchFamily="18" charset="0"/>
              </a:rPr>
              <a:t>Both </a:t>
            </a:r>
            <a:r>
              <a:rPr lang="en-US" b="1" dirty="0">
                <a:latin typeface="Times New Roman" panose="02020603050405020304" pitchFamily="18" charset="0"/>
                <a:cs typeface="Times New Roman" panose="02020603050405020304" pitchFamily="18" charset="0"/>
              </a:rPr>
              <a:t>UPI 123Pay</a:t>
            </a:r>
            <a:r>
              <a:rPr lang="en-US" dirty="0">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Rupay</a:t>
            </a:r>
            <a:r>
              <a:rPr lang="en-US" b="1" dirty="0">
                <a:latin typeface="Times New Roman" panose="02020603050405020304" pitchFamily="18" charset="0"/>
                <a:cs typeface="Times New Roman" panose="02020603050405020304" pitchFamily="18" charset="0"/>
              </a:rPr>
              <a:t> Credit on UPI</a:t>
            </a:r>
            <a:r>
              <a:rPr lang="en-US" dirty="0">
                <a:latin typeface="Times New Roman" panose="02020603050405020304" pitchFamily="18" charset="0"/>
                <a:cs typeface="Times New Roman" panose="02020603050405020304" pitchFamily="18" charset="0"/>
              </a:rPr>
              <a:t> have specific benefits for small merchants and startups:</a:t>
            </a:r>
          </a:p>
          <a:p>
            <a:r>
              <a:rPr lang="en-US" b="1" dirty="0">
                <a:latin typeface="Times New Roman" panose="02020603050405020304" pitchFamily="18" charset="0"/>
                <a:cs typeface="Times New Roman" panose="02020603050405020304" pitchFamily="18" charset="0"/>
              </a:rPr>
              <a:t>Increased Customer Base</a:t>
            </a:r>
            <a:r>
              <a:rPr lang="en-US" dirty="0">
                <a:latin typeface="Times New Roman" panose="02020603050405020304" pitchFamily="18" charset="0"/>
                <a:cs typeface="Times New Roman" panose="02020603050405020304" pitchFamily="18" charset="0"/>
              </a:rPr>
              <a:t>: With UPI 123Pay, merchants can tap into a larger market, including customers who do not own smartphones or have internet access. This increases the potential customer base, especially in rural areas.</a:t>
            </a:r>
          </a:p>
          <a:p>
            <a:r>
              <a:rPr lang="en-US" b="1" dirty="0">
                <a:latin typeface="Times New Roman" panose="02020603050405020304" pitchFamily="18" charset="0"/>
                <a:cs typeface="Times New Roman" panose="02020603050405020304" pitchFamily="18" charset="0"/>
              </a:rPr>
              <a:t>Seamless Payments</a:t>
            </a:r>
            <a:r>
              <a:rPr lang="en-US" dirty="0">
                <a:latin typeface="Times New Roman" panose="02020603050405020304" pitchFamily="18" charset="0"/>
                <a:cs typeface="Times New Roman" panose="02020603050405020304" pitchFamily="18" charset="0"/>
              </a:rPr>
              <a:t>: By accepting credit card payments via UPI, small merchants can provide a more convenient and flexible payment option, which may lead to higher sales and customer satisfaction.</a:t>
            </a:r>
          </a:p>
          <a:p>
            <a:r>
              <a:rPr lang="en-US" b="1" dirty="0">
                <a:latin typeface="Times New Roman" panose="02020603050405020304" pitchFamily="18" charset="0"/>
                <a:cs typeface="Times New Roman" panose="02020603050405020304" pitchFamily="18" charset="0"/>
              </a:rPr>
              <a:t>Cost-Effective</a:t>
            </a:r>
            <a:r>
              <a:rPr lang="en-US" dirty="0">
                <a:latin typeface="Times New Roman" panose="02020603050405020304" pitchFamily="18" charset="0"/>
                <a:cs typeface="Times New Roman" panose="02020603050405020304" pitchFamily="18" charset="0"/>
              </a:rPr>
              <a:t>: UPI transactions are generally free or have minimal charges for merchants, making them cost-effective compared to traditional payment methods like credit card processing.</a:t>
            </a:r>
          </a:p>
          <a:p>
            <a:r>
              <a:rPr lang="en-US" b="1" dirty="0">
                <a:latin typeface="Times New Roman" panose="02020603050405020304" pitchFamily="18" charset="0"/>
                <a:cs typeface="Times New Roman" panose="02020603050405020304" pitchFamily="18" charset="0"/>
              </a:rPr>
              <a:t>Enhanced Security</a:t>
            </a:r>
            <a:r>
              <a:rPr lang="en-US" dirty="0">
                <a:latin typeface="Times New Roman" panose="02020603050405020304" pitchFamily="18" charset="0"/>
                <a:cs typeface="Times New Roman" panose="02020603050405020304" pitchFamily="18" charset="0"/>
              </a:rPr>
              <a:t>: With both services, transactions are secure, reducing the risks associated with handling cash and improving trust among customers.</a:t>
            </a:r>
          </a:p>
        </p:txBody>
      </p:sp>
    </p:spTree>
    <p:extLst>
      <p:ext uri="{BB962C8B-B14F-4D97-AF65-F5344CB8AC3E}">
        <p14:creationId xmlns:p14="http://schemas.microsoft.com/office/powerpoint/2010/main" val="14530392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2811"/>
          </a:xfrm>
        </p:spPr>
        <p:txBody>
          <a:bodyPr/>
          <a:lstStyle/>
          <a:p>
            <a:r>
              <a:rPr lang="en-US" dirty="0" smtClean="0">
                <a:latin typeface="Algerian" panose="04020705040A02060702" pitchFamily="82" charset="0"/>
              </a:rPr>
              <a:t>Future of </a:t>
            </a:r>
            <a:r>
              <a:rPr lang="en-US" dirty="0" err="1" smtClean="0">
                <a:latin typeface="Algerian" panose="04020705040A02060702" pitchFamily="82" charset="0"/>
              </a:rPr>
              <a:t>upi</a:t>
            </a:r>
            <a:r>
              <a:rPr lang="en-US" dirty="0" smtClean="0">
                <a:latin typeface="Algerian" panose="04020705040A02060702" pitchFamily="82" charset="0"/>
              </a:rPr>
              <a:t> </a:t>
            </a:r>
            <a:endParaRPr lang="en-US" dirty="0">
              <a:latin typeface="Algerian" panose="04020705040A02060702" pitchFamily="82" charset="0"/>
            </a:endParaRPr>
          </a:p>
        </p:txBody>
      </p:sp>
      <p:sp>
        <p:nvSpPr>
          <p:cNvPr id="3" name="Content Placeholder 2"/>
          <p:cNvSpPr>
            <a:spLocks noGrp="1"/>
          </p:cNvSpPr>
          <p:nvPr>
            <p:ph idx="1"/>
          </p:nvPr>
        </p:nvSpPr>
        <p:spPr>
          <a:xfrm>
            <a:off x="677334" y="1332411"/>
            <a:ext cx="8596668" cy="5159829"/>
          </a:xfrm>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The future of </a:t>
            </a:r>
            <a:r>
              <a:rPr lang="en-US" b="1" dirty="0">
                <a:latin typeface="Times New Roman" panose="02020603050405020304" pitchFamily="18" charset="0"/>
                <a:cs typeface="Times New Roman" panose="02020603050405020304" pitchFamily="18" charset="0"/>
              </a:rPr>
              <a:t>UPI (Unified Payments Interface)</a:t>
            </a:r>
            <a:r>
              <a:rPr lang="en-US" dirty="0">
                <a:latin typeface="Times New Roman" panose="02020603050405020304" pitchFamily="18" charset="0"/>
                <a:cs typeface="Times New Roman" panose="02020603050405020304" pitchFamily="18" charset="0"/>
              </a:rPr>
              <a:t> is highly promising with several growth and expansion plans:</a:t>
            </a:r>
          </a:p>
          <a:p>
            <a:r>
              <a:rPr lang="en-US" b="1" dirty="0">
                <a:latin typeface="Times New Roman" panose="02020603050405020304" pitchFamily="18" charset="0"/>
                <a:cs typeface="Times New Roman" panose="02020603050405020304" pitchFamily="18" charset="0"/>
              </a:rPr>
              <a:t>International Expansion</a:t>
            </a:r>
            <a:r>
              <a:rPr lang="en-US" dirty="0">
                <a:latin typeface="Times New Roman" panose="02020603050405020304" pitchFamily="18" charset="0"/>
                <a:cs typeface="Times New Roman" panose="02020603050405020304" pitchFamily="18" charset="0"/>
              </a:rPr>
              <a:t>: UPI is set to expand globally, with countries like </a:t>
            </a:r>
            <a:r>
              <a:rPr lang="en-US" b="1" dirty="0">
                <a:latin typeface="Times New Roman" panose="02020603050405020304" pitchFamily="18" charset="0"/>
                <a:cs typeface="Times New Roman" panose="02020603050405020304" pitchFamily="18" charset="0"/>
              </a:rPr>
              <a:t>Singapore</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Bhutan</a:t>
            </a:r>
            <a:r>
              <a:rPr lang="en-US" dirty="0">
                <a:latin typeface="Times New Roman" panose="02020603050405020304" pitchFamily="18" charset="0"/>
                <a:cs typeface="Times New Roman" panose="02020603050405020304" pitchFamily="18" charset="0"/>
              </a:rPr>
              <a:t> already adopting it. Future cross-border payments and remittance services are expected to be powered by UPI</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Integration with More Payment Systems</a:t>
            </a:r>
            <a:r>
              <a:rPr lang="en-US" dirty="0">
                <a:latin typeface="Times New Roman" panose="02020603050405020304" pitchFamily="18" charset="0"/>
                <a:cs typeface="Times New Roman" panose="02020603050405020304" pitchFamily="18" charset="0"/>
              </a:rPr>
              <a:t>: UPI will incorporate credit cards, more bank accounts, and digital wallets, enhancing its versatility and reach</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Enhanced Features</a:t>
            </a:r>
            <a:r>
              <a:rPr lang="en-US" dirty="0">
                <a:latin typeface="Times New Roman" panose="02020603050405020304" pitchFamily="18" charset="0"/>
                <a:cs typeface="Times New Roman" panose="02020603050405020304" pitchFamily="18" charset="0"/>
              </a:rPr>
              <a:t>: UPI will evolve with features like </a:t>
            </a:r>
            <a:r>
              <a:rPr lang="en-US" b="1" dirty="0">
                <a:latin typeface="Times New Roman" panose="02020603050405020304" pitchFamily="18" charset="0"/>
                <a:cs typeface="Times New Roman" panose="02020603050405020304" pitchFamily="18" charset="0"/>
              </a:rPr>
              <a:t>voice-based payments</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IoT</a:t>
            </a:r>
            <a:r>
              <a:rPr lang="en-US" b="1" dirty="0">
                <a:latin typeface="Times New Roman" panose="02020603050405020304" pitchFamily="18" charset="0"/>
                <a:cs typeface="Times New Roman" panose="02020603050405020304" pitchFamily="18" charset="0"/>
              </a:rPr>
              <a:t> device integration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AI-powered fraud detection</a:t>
            </a:r>
            <a:r>
              <a:rPr lang="en-US" dirty="0">
                <a:latin typeface="Times New Roman" panose="02020603050405020304" pitchFamily="18" charset="0"/>
                <a:cs typeface="Times New Roman" panose="02020603050405020304" pitchFamily="18" charset="0"/>
              </a:rPr>
              <a:t>, and further </a:t>
            </a:r>
            <a:r>
              <a:rPr lang="en-US" b="1" dirty="0">
                <a:latin typeface="Times New Roman" panose="02020603050405020304" pitchFamily="18" charset="0"/>
                <a:cs typeface="Times New Roman" panose="02020603050405020304" pitchFamily="18" charset="0"/>
              </a:rPr>
              <a:t>security improvements</a:t>
            </a:r>
            <a:r>
              <a:rPr lang="en-US" dirty="0">
                <a:latin typeface="Times New Roman" panose="02020603050405020304" pitchFamily="18" charset="0"/>
                <a:cs typeface="Times New Roman" panose="02020603050405020304" pitchFamily="18" charset="0"/>
              </a:rPr>
              <a:t> like biometric authentication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Financial Inclusion</a:t>
            </a:r>
            <a:r>
              <a:rPr lang="en-US" dirty="0">
                <a:latin typeface="Times New Roman" panose="02020603050405020304" pitchFamily="18" charset="0"/>
                <a:cs typeface="Times New Roman" panose="02020603050405020304" pitchFamily="18" charset="0"/>
              </a:rPr>
              <a:t>: UPI’s services like </a:t>
            </a:r>
            <a:r>
              <a:rPr lang="en-US" b="1" dirty="0">
                <a:latin typeface="Times New Roman" panose="02020603050405020304" pitchFamily="18" charset="0"/>
                <a:cs typeface="Times New Roman" panose="02020603050405020304" pitchFamily="18" charset="0"/>
              </a:rPr>
              <a:t>UPI 123Pay</a:t>
            </a:r>
            <a:r>
              <a:rPr lang="en-US" dirty="0">
                <a:latin typeface="Times New Roman" panose="02020603050405020304" pitchFamily="18" charset="0"/>
                <a:cs typeface="Times New Roman" panose="02020603050405020304" pitchFamily="18" charset="0"/>
              </a:rPr>
              <a:t> will help reach rural areas and those without smartphones, driving financial inclusion.</a:t>
            </a:r>
          </a:p>
          <a:p>
            <a:r>
              <a:rPr lang="en-US" b="1" dirty="0">
                <a:latin typeface="Times New Roman" panose="02020603050405020304" pitchFamily="18" charset="0"/>
                <a:cs typeface="Times New Roman" panose="02020603050405020304" pitchFamily="18" charset="0"/>
              </a:rPr>
              <a:t>Collaborations with </a:t>
            </a:r>
            <a:r>
              <a:rPr lang="en-US" b="1" dirty="0" err="1">
                <a:latin typeface="Times New Roman" panose="02020603050405020304" pitchFamily="18" charset="0"/>
                <a:cs typeface="Times New Roman" panose="02020603050405020304" pitchFamily="18" charset="0"/>
              </a:rPr>
              <a:t>Fintechs</a:t>
            </a:r>
            <a:r>
              <a:rPr lang="en-US" dirty="0">
                <a:latin typeface="Times New Roman" panose="02020603050405020304" pitchFamily="18" charset="0"/>
                <a:cs typeface="Times New Roman" panose="02020603050405020304" pitchFamily="18" charset="0"/>
              </a:rPr>
              <a:t>: Increased partnerships with </a:t>
            </a:r>
            <a:r>
              <a:rPr lang="en-US" dirty="0" err="1">
                <a:latin typeface="Times New Roman" panose="02020603050405020304" pitchFamily="18" charset="0"/>
                <a:cs typeface="Times New Roman" panose="02020603050405020304" pitchFamily="18" charset="0"/>
              </a:rPr>
              <a:t>fintech</a:t>
            </a:r>
            <a:r>
              <a:rPr lang="en-US" dirty="0">
                <a:latin typeface="Times New Roman" panose="02020603050405020304" pitchFamily="18" charset="0"/>
                <a:cs typeface="Times New Roman" panose="02020603050405020304" pitchFamily="18" charset="0"/>
              </a:rPr>
              <a:t> startups will bring new services such as </a:t>
            </a:r>
            <a:r>
              <a:rPr lang="en-US" b="1" dirty="0">
                <a:latin typeface="Times New Roman" panose="02020603050405020304" pitchFamily="18" charset="0"/>
                <a:cs typeface="Times New Roman" panose="02020603050405020304" pitchFamily="18" charset="0"/>
              </a:rPr>
              <a:t>micro-lending</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digital identity</a:t>
            </a:r>
            <a:r>
              <a:rPr lang="en-US" dirty="0">
                <a:latin typeface="Times New Roman" panose="02020603050405020304" pitchFamily="18" charset="0"/>
                <a:cs typeface="Times New Roman" panose="02020603050405020304" pitchFamily="18" charset="0"/>
              </a:rPr>
              <a:t> verification.</a:t>
            </a:r>
          </a:p>
          <a:p>
            <a:r>
              <a:rPr lang="en-US" b="1" dirty="0">
                <a:latin typeface="Times New Roman" panose="02020603050405020304" pitchFamily="18" charset="0"/>
                <a:cs typeface="Times New Roman" panose="02020603050405020304" pitchFamily="18" charset="0"/>
              </a:rPr>
              <a:t>UPI for Tourists</a:t>
            </a:r>
            <a:r>
              <a:rPr lang="en-US" dirty="0">
                <a:latin typeface="Times New Roman" panose="02020603050405020304" pitchFamily="18" charset="0"/>
                <a:cs typeface="Times New Roman" panose="02020603050405020304" pitchFamily="18" charset="0"/>
              </a:rPr>
              <a:t>: Foreign tourists will soon be able to use UPI, making it easier for them to pay during their visits to India.</a:t>
            </a:r>
          </a:p>
          <a:p>
            <a:r>
              <a:rPr lang="en-US" b="1" dirty="0" err="1">
                <a:latin typeface="Times New Roman" panose="02020603050405020304" pitchFamily="18" charset="0"/>
                <a:cs typeface="Times New Roman" panose="02020603050405020304" pitchFamily="18" charset="0"/>
              </a:rPr>
              <a:t>Blockchain</a:t>
            </a:r>
            <a:r>
              <a:rPr lang="en-US" b="1" dirty="0">
                <a:latin typeface="Times New Roman" panose="02020603050405020304" pitchFamily="18" charset="0"/>
                <a:cs typeface="Times New Roman" panose="02020603050405020304" pitchFamily="18" charset="0"/>
              </a:rPr>
              <a:t> and CBDC Integration</a:t>
            </a:r>
            <a:r>
              <a:rPr lang="en-US" dirty="0">
                <a:latin typeface="Times New Roman" panose="02020603050405020304" pitchFamily="18" charset="0"/>
                <a:cs typeface="Times New Roman" panose="02020603050405020304" pitchFamily="18" charset="0"/>
              </a:rPr>
              <a:t>: UPI could integrate with </a:t>
            </a:r>
            <a:r>
              <a:rPr lang="en-US" b="1"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for decentralized payments and facilitate the </a:t>
            </a:r>
            <a:r>
              <a:rPr lang="en-US" b="1" dirty="0">
                <a:latin typeface="Times New Roman" panose="02020603050405020304" pitchFamily="18" charset="0"/>
                <a:cs typeface="Times New Roman" panose="02020603050405020304" pitchFamily="18" charset="0"/>
              </a:rPr>
              <a:t>Digital Rupee</a:t>
            </a:r>
            <a:r>
              <a:rPr lang="en-US" dirty="0">
                <a:latin typeface="Times New Roman" panose="02020603050405020304" pitchFamily="18" charset="0"/>
                <a:cs typeface="Times New Roman" panose="02020603050405020304" pitchFamily="18" charset="0"/>
              </a:rPr>
              <a:t> (CBDC).</a:t>
            </a:r>
          </a:p>
        </p:txBody>
      </p:sp>
    </p:spTree>
    <p:extLst>
      <p:ext uri="{BB962C8B-B14F-4D97-AF65-F5344CB8AC3E}">
        <p14:creationId xmlns:p14="http://schemas.microsoft.com/office/powerpoint/2010/main" val="36390923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8884677" cy="814251"/>
          </a:xfrm>
        </p:spPr>
        <p:txBody>
          <a:bodyPr>
            <a:normAutofit fontScale="90000"/>
          </a:bodyPr>
          <a:lstStyle/>
          <a:p>
            <a:r>
              <a:rPr lang="en-US" b="1" dirty="0">
                <a:latin typeface="Algerian" panose="04020705040A02060702" pitchFamily="82" charset="0"/>
                <a:cs typeface="Times New Roman" panose="02020603050405020304" pitchFamily="18" charset="0"/>
              </a:rPr>
              <a:t>UPI in Rural Areas &amp; Financial </a:t>
            </a:r>
            <a:r>
              <a:rPr lang="en-US" b="1" dirty="0" smtClean="0">
                <a:latin typeface="Algerian" panose="04020705040A02060702" pitchFamily="82" charset="0"/>
                <a:cs typeface="Times New Roman" panose="02020603050405020304" pitchFamily="18" charset="0"/>
              </a:rPr>
              <a:t>Inclusion</a:t>
            </a:r>
            <a:r>
              <a:rPr lang="en-US" dirty="0">
                <a:latin typeface="Algerian" panose="04020705040A02060702" pitchFamily="82" charset="0"/>
                <a:cs typeface="Times New Roman" panose="02020603050405020304" pitchFamily="18" charset="0"/>
              </a:rPr>
              <a:t/>
            </a:r>
            <a:br>
              <a:rPr lang="en-US" dirty="0">
                <a:latin typeface="Algerian" panose="04020705040A02060702" pitchFamily="82" charset="0"/>
                <a:cs typeface="Times New Roman" panose="02020603050405020304" pitchFamily="18" charset="0"/>
              </a:rPr>
            </a:br>
            <a:endParaRPr lang="en-US" dirty="0">
              <a:latin typeface="Algerian" panose="04020705040A02060702" pitchFamily="82" charset="0"/>
            </a:endParaRPr>
          </a:p>
        </p:txBody>
      </p:sp>
      <p:sp>
        <p:nvSpPr>
          <p:cNvPr id="3" name="Content Placeholder 2"/>
          <p:cNvSpPr>
            <a:spLocks noGrp="1"/>
          </p:cNvSpPr>
          <p:nvPr>
            <p:ph idx="1"/>
          </p:nvPr>
        </p:nvSpPr>
        <p:spPr>
          <a:xfrm>
            <a:off x="677334" y="1423851"/>
            <a:ext cx="8596668" cy="5225143"/>
          </a:xfrm>
        </p:spPr>
        <p:txBody>
          <a:bodyPr>
            <a:normAutofit fontScale="92500" lnSpcReduction="20000"/>
          </a:bodyPr>
          <a:lstStyle/>
          <a:p>
            <a:pPr marL="0" indent="0">
              <a:buNone/>
            </a:pPr>
            <a:r>
              <a:rPr lang="en-US" b="1" dirty="0">
                <a:latin typeface="Times New Roman" panose="02020603050405020304" pitchFamily="18" charset="0"/>
                <a:cs typeface="Times New Roman" panose="02020603050405020304" pitchFamily="18" charset="0"/>
              </a:rPr>
              <a:t>UPI in Rural Areas &amp; Financial Inclusion</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UPI (Unified Payments Interface)</a:t>
            </a:r>
            <a:r>
              <a:rPr lang="en-US" dirty="0">
                <a:latin typeface="Times New Roman" panose="02020603050405020304" pitchFamily="18" charset="0"/>
                <a:cs typeface="Times New Roman" panose="02020603050405020304" pitchFamily="18" charset="0"/>
              </a:rPr>
              <a:t> has played a transformative role in driving </a:t>
            </a:r>
            <a:r>
              <a:rPr lang="en-US" b="1" dirty="0">
                <a:latin typeface="Times New Roman" panose="02020603050405020304" pitchFamily="18" charset="0"/>
                <a:cs typeface="Times New Roman" panose="02020603050405020304" pitchFamily="18" charset="0"/>
              </a:rPr>
              <a:t>financial inclusion</a:t>
            </a:r>
            <a:r>
              <a:rPr lang="en-US" dirty="0">
                <a:latin typeface="Times New Roman" panose="02020603050405020304" pitchFamily="18" charset="0"/>
                <a:cs typeface="Times New Roman" panose="02020603050405020304" pitchFamily="18" charset="0"/>
              </a:rPr>
              <a:t>, particularly in rural areas, where access to traditional banking services has often been limited. Here’s how UPI is impacting rural India and contributing to financial inclusion:</a:t>
            </a:r>
          </a:p>
          <a:p>
            <a:pPr marL="0" indent="0">
              <a:buNone/>
            </a:pPr>
            <a:r>
              <a:rPr lang="en-US" b="1" dirty="0">
                <a:latin typeface="Times New Roman" panose="02020603050405020304" pitchFamily="18" charset="0"/>
                <a:cs typeface="Times New Roman" panose="02020603050405020304" pitchFamily="18" charset="0"/>
              </a:rPr>
              <a:t>1. Increased Accessibility to Digital Payments</a:t>
            </a:r>
          </a:p>
          <a:p>
            <a:r>
              <a:rPr lang="en-US" b="1" dirty="0">
                <a:latin typeface="Times New Roman" panose="02020603050405020304" pitchFamily="18" charset="0"/>
                <a:cs typeface="Times New Roman" panose="02020603050405020304" pitchFamily="18" charset="0"/>
              </a:rPr>
              <a:t>UPI 123Pay</a:t>
            </a:r>
            <a:r>
              <a:rPr lang="en-US" dirty="0">
                <a:latin typeface="Times New Roman" panose="02020603050405020304" pitchFamily="18" charset="0"/>
                <a:cs typeface="Times New Roman" panose="02020603050405020304" pitchFamily="18" charset="0"/>
              </a:rPr>
              <a:t>: For people in rural areas with feature phones (non-smartphones) and limited internet access, </a:t>
            </a:r>
            <a:r>
              <a:rPr lang="en-US" b="1" dirty="0">
                <a:latin typeface="Times New Roman" panose="02020603050405020304" pitchFamily="18" charset="0"/>
                <a:cs typeface="Times New Roman" panose="02020603050405020304" pitchFamily="18" charset="0"/>
              </a:rPr>
              <a:t>UPI 123Pay</a:t>
            </a:r>
            <a:r>
              <a:rPr lang="en-US" dirty="0">
                <a:latin typeface="Times New Roman" panose="02020603050405020304" pitchFamily="18" charset="0"/>
                <a:cs typeface="Times New Roman" panose="02020603050405020304" pitchFamily="18" charset="0"/>
              </a:rPr>
              <a:t> is a game-changer. It allows users to make </a:t>
            </a:r>
            <a:r>
              <a:rPr lang="en-US" b="1" dirty="0">
                <a:latin typeface="Times New Roman" panose="02020603050405020304" pitchFamily="18" charset="0"/>
                <a:cs typeface="Times New Roman" panose="02020603050405020304" pitchFamily="18" charset="0"/>
              </a:rPr>
              <a:t>payments via voice commands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IVR</a:t>
            </a:r>
            <a:r>
              <a:rPr lang="en-US" dirty="0">
                <a:latin typeface="Times New Roman" panose="02020603050405020304" pitchFamily="18" charset="0"/>
                <a:cs typeface="Times New Roman" panose="02020603050405020304" pitchFamily="18" charset="0"/>
              </a:rPr>
              <a:t> (Interactive Voice Response), making it easier for those without smartphones to access digital payment systems.</a:t>
            </a:r>
          </a:p>
          <a:p>
            <a:r>
              <a:rPr lang="en-US" b="1" dirty="0">
                <a:latin typeface="Times New Roman" panose="02020603050405020304" pitchFamily="18" charset="0"/>
                <a:cs typeface="Times New Roman" panose="02020603050405020304" pitchFamily="18" charset="0"/>
              </a:rPr>
              <a:t>Offline Transactions</a:t>
            </a:r>
            <a:r>
              <a:rPr lang="en-US" dirty="0">
                <a:latin typeface="Times New Roman" panose="02020603050405020304" pitchFamily="18" charset="0"/>
                <a:cs typeface="Times New Roman" panose="02020603050405020304" pitchFamily="18" charset="0"/>
              </a:rPr>
              <a:t>: With features like </a:t>
            </a:r>
            <a:r>
              <a:rPr lang="en-US" b="1" dirty="0">
                <a:latin typeface="Times New Roman" panose="02020603050405020304" pitchFamily="18" charset="0"/>
                <a:cs typeface="Times New Roman" panose="02020603050405020304" pitchFamily="18" charset="0"/>
              </a:rPr>
              <a:t>offline UPI transactions</a:t>
            </a:r>
            <a:r>
              <a:rPr lang="en-US" dirty="0">
                <a:latin typeface="Times New Roman" panose="02020603050405020304" pitchFamily="18" charset="0"/>
                <a:cs typeface="Times New Roman" panose="02020603050405020304" pitchFamily="18" charset="0"/>
              </a:rPr>
              <a:t>, rural users can make payments even without a stable internet connection, which is a common challenge in many remote areas.</a:t>
            </a:r>
          </a:p>
          <a:p>
            <a:pPr marL="0" indent="0">
              <a:buNone/>
            </a:pPr>
            <a:r>
              <a:rPr lang="en-US" b="1" dirty="0">
                <a:latin typeface="Times New Roman" panose="02020603050405020304" pitchFamily="18" charset="0"/>
                <a:cs typeface="Times New Roman" panose="02020603050405020304" pitchFamily="18" charset="0"/>
              </a:rPr>
              <a:t>2. Financial Inclusion</a:t>
            </a:r>
          </a:p>
          <a:p>
            <a:r>
              <a:rPr lang="en-US" b="1" dirty="0">
                <a:latin typeface="Times New Roman" panose="02020603050405020304" pitchFamily="18" charset="0"/>
                <a:cs typeface="Times New Roman" panose="02020603050405020304" pitchFamily="18" charset="0"/>
              </a:rPr>
              <a:t>Bank Account Linking</a:t>
            </a:r>
            <a:r>
              <a:rPr lang="en-US" dirty="0">
                <a:latin typeface="Times New Roman" panose="02020603050405020304" pitchFamily="18" charset="0"/>
                <a:cs typeface="Times New Roman" panose="02020603050405020304" pitchFamily="18" charset="0"/>
              </a:rPr>
              <a:t>: UPI allows people to link multiple </a:t>
            </a:r>
            <a:r>
              <a:rPr lang="en-US" b="1" dirty="0">
                <a:latin typeface="Times New Roman" panose="02020603050405020304" pitchFamily="18" charset="0"/>
                <a:cs typeface="Times New Roman" panose="02020603050405020304" pitchFamily="18" charset="0"/>
              </a:rPr>
              <a:t>bank accounts</a:t>
            </a:r>
            <a:r>
              <a:rPr lang="en-US" dirty="0">
                <a:latin typeface="Times New Roman" panose="02020603050405020304" pitchFamily="18" charset="0"/>
                <a:cs typeface="Times New Roman" panose="02020603050405020304" pitchFamily="18" charset="0"/>
              </a:rPr>
              <a:t> to a single UPI ID, even if they have accounts in different banks. This is especially important in rural areas, where people may have accounts in small regional or rural banks.</a:t>
            </a:r>
          </a:p>
          <a:p>
            <a:r>
              <a:rPr lang="en-US" b="1" dirty="0">
                <a:latin typeface="Times New Roman" panose="02020603050405020304" pitchFamily="18" charset="0"/>
                <a:cs typeface="Times New Roman" panose="02020603050405020304" pitchFamily="18" charset="0"/>
              </a:rPr>
              <a:t>Easy Access to Government Schemes</a:t>
            </a:r>
            <a:r>
              <a:rPr lang="en-US" dirty="0">
                <a:latin typeface="Times New Roman" panose="02020603050405020304" pitchFamily="18" charset="0"/>
                <a:cs typeface="Times New Roman" panose="02020603050405020304" pitchFamily="18" charset="0"/>
              </a:rPr>
              <a:t>: Government subsidies, welfare payments, and </a:t>
            </a:r>
            <a:r>
              <a:rPr lang="en-US" b="1" dirty="0">
                <a:latin typeface="Times New Roman" panose="02020603050405020304" pitchFamily="18" charset="0"/>
                <a:cs typeface="Times New Roman" panose="02020603050405020304" pitchFamily="18" charset="0"/>
              </a:rPr>
              <a:t>direct benefit transfers (DBTs)</a:t>
            </a:r>
            <a:r>
              <a:rPr lang="en-US" dirty="0">
                <a:latin typeface="Times New Roman" panose="02020603050405020304" pitchFamily="18" charset="0"/>
                <a:cs typeface="Times New Roman" panose="02020603050405020304" pitchFamily="18" charset="0"/>
              </a:rPr>
              <a:t> can be received via UPI. This simplifies the process for rural beneficiaries to receive payments directly into their bank accounts, eliminating the need for intermediaries.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05222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78823"/>
            <a:ext cx="8596668" cy="6074228"/>
          </a:xfrm>
        </p:spPr>
        <p:txBody>
          <a:bodyPr>
            <a:normAutofit fontScale="92500"/>
          </a:bodyPr>
          <a:lstStyle/>
          <a:p>
            <a:pPr marL="0" indent="0">
              <a:buNone/>
            </a:pPr>
            <a:r>
              <a:rPr lang="en-US" b="1" dirty="0">
                <a:latin typeface="Times New Roman" panose="02020603050405020304" pitchFamily="18" charset="0"/>
                <a:cs typeface="Times New Roman" panose="02020603050405020304" pitchFamily="18" charset="0"/>
              </a:rPr>
              <a:t>3. Low-Cost, Easy Transactions</a:t>
            </a:r>
          </a:p>
          <a:p>
            <a:r>
              <a:rPr lang="en-US" b="1" dirty="0">
                <a:latin typeface="Times New Roman" panose="02020603050405020304" pitchFamily="18" charset="0"/>
                <a:cs typeface="Times New Roman" panose="02020603050405020304" pitchFamily="18" charset="0"/>
              </a:rPr>
              <a:t>Minimal Transaction Fees</a:t>
            </a:r>
            <a:r>
              <a:rPr lang="en-US" dirty="0">
                <a:latin typeface="Times New Roman" panose="02020603050405020304" pitchFamily="18" charset="0"/>
                <a:cs typeface="Times New Roman" panose="02020603050405020304" pitchFamily="18" charset="0"/>
              </a:rPr>
              <a:t>: UPI transactions are either free or come with minimal charges, making it an affordable payment option for rural users who may not have the financial capacity to pay high fees for other payment methods like credit cards or mobile wallets.</a:t>
            </a:r>
          </a:p>
          <a:p>
            <a:r>
              <a:rPr lang="en-US" b="1" dirty="0">
                <a:latin typeface="Times New Roman" panose="02020603050405020304" pitchFamily="18" charset="0"/>
                <a:cs typeface="Times New Roman" panose="02020603050405020304" pitchFamily="18" charset="0"/>
              </a:rPr>
              <a:t>Ease of Use</a:t>
            </a:r>
            <a:r>
              <a:rPr lang="en-US" dirty="0">
                <a:latin typeface="Times New Roman" panose="02020603050405020304" pitchFamily="18" charset="0"/>
                <a:cs typeface="Times New Roman" panose="02020603050405020304" pitchFamily="18" charset="0"/>
              </a:rPr>
              <a:t>: The simplicity of UPI – no need for physical cards, PINs, or passwords for every transaction – makes it an attractive choice for the rural population who might find traditional banking methods cumbersome.</a:t>
            </a:r>
          </a:p>
          <a:p>
            <a:pPr marL="0" indent="0">
              <a:buNone/>
            </a:pPr>
            <a:r>
              <a:rPr lang="en-US" b="1" dirty="0">
                <a:latin typeface="Times New Roman" panose="02020603050405020304" pitchFamily="18" charset="0"/>
                <a:cs typeface="Times New Roman" panose="02020603050405020304" pitchFamily="18" charset="0"/>
              </a:rPr>
              <a:t>4. Integration with Micro-ATMs and POS Terminals</a:t>
            </a:r>
          </a:p>
          <a:p>
            <a:r>
              <a:rPr lang="en-US" b="1" dirty="0">
                <a:latin typeface="Times New Roman" panose="02020603050405020304" pitchFamily="18" charset="0"/>
                <a:cs typeface="Times New Roman" panose="02020603050405020304" pitchFamily="18" charset="0"/>
              </a:rPr>
              <a:t>POS Terminals</a:t>
            </a:r>
            <a:r>
              <a:rPr lang="en-US" dirty="0">
                <a:latin typeface="Times New Roman" panose="02020603050405020304" pitchFamily="18" charset="0"/>
                <a:cs typeface="Times New Roman" panose="02020603050405020304" pitchFamily="18" charset="0"/>
              </a:rPr>
              <a:t>: UPI is being integrated with </a:t>
            </a:r>
            <a:r>
              <a:rPr lang="en-US" b="1" dirty="0">
                <a:latin typeface="Times New Roman" panose="02020603050405020304" pitchFamily="18" charset="0"/>
                <a:cs typeface="Times New Roman" panose="02020603050405020304" pitchFamily="18" charset="0"/>
              </a:rPr>
              <a:t>Point-of-Sale (POS)</a:t>
            </a:r>
            <a:r>
              <a:rPr lang="en-US" dirty="0">
                <a:latin typeface="Times New Roman" panose="02020603050405020304" pitchFamily="18" charset="0"/>
                <a:cs typeface="Times New Roman" panose="02020603050405020304" pitchFamily="18" charset="0"/>
              </a:rPr>
              <a:t> systems and </a:t>
            </a:r>
            <a:r>
              <a:rPr lang="en-US" b="1" dirty="0">
                <a:latin typeface="Times New Roman" panose="02020603050405020304" pitchFamily="18" charset="0"/>
                <a:cs typeface="Times New Roman" panose="02020603050405020304" pitchFamily="18" charset="0"/>
              </a:rPr>
              <a:t>Micro-ATMs</a:t>
            </a:r>
            <a:r>
              <a:rPr lang="en-US" dirty="0">
                <a:latin typeface="Times New Roman" panose="02020603050405020304" pitchFamily="18" charset="0"/>
                <a:cs typeface="Times New Roman" panose="02020603050405020304" pitchFamily="18" charset="0"/>
              </a:rPr>
              <a:t> in rural areas, allowing small merchants to accept digital payments. This helps them serve a broader customer base and eliminates the need for handling cash.</a:t>
            </a:r>
          </a:p>
          <a:p>
            <a:r>
              <a:rPr lang="en-US" b="1" dirty="0">
                <a:latin typeface="Times New Roman" panose="02020603050405020304" pitchFamily="18" charset="0"/>
                <a:cs typeface="Times New Roman" panose="02020603050405020304" pitchFamily="18" charset="0"/>
              </a:rPr>
              <a:t>Agent Banking</a:t>
            </a:r>
            <a:r>
              <a:rPr lang="en-US" dirty="0">
                <a:latin typeface="Times New Roman" panose="02020603050405020304" pitchFamily="18" charset="0"/>
                <a:cs typeface="Times New Roman" panose="02020603050405020304" pitchFamily="18" charset="0"/>
              </a:rPr>
              <a:t>: Local agents equipped with </a:t>
            </a:r>
            <a:r>
              <a:rPr lang="en-US" b="1" dirty="0">
                <a:latin typeface="Times New Roman" panose="02020603050405020304" pitchFamily="18" charset="0"/>
                <a:cs typeface="Times New Roman" panose="02020603050405020304" pitchFamily="18" charset="0"/>
              </a:rPr>
              <a:t>micro-ATMs</a:t>
            </a:r>
            <a:r>
              <a:rPr lang="en-US" dirty="0">
                <a:latin typeface="Times New Roman" panose="02020603050405020304" pitchFamily="18" charset="0"/>
                <a:cs typeface="Times New Roman" panose="02020603050405020304" pitchFamily="18" charset="0"/>
              </a:rPr>
              <a:t> can offer UPI-based services, enabling rural users to deposit, withdraw, or transfer money without visiting a bank branch.</a:t>
            </a:r>
          </a:p>
          <a:p>
            <a:pPr marL="0" indent="0">
              <a:buNone/>
            </a:pPr>
            <a:r>
              <a:rPr lang="en-US" b="1" dirty="0">
                <a:latin typeface="Times New Roman" panose="02020603050405020304" pitchFamily="18" charset="0"/>
                <a:cs typeface="Times New Roman" panose="02020603050405020304" pitchFamily="18" charset="0"/>
              </a:rPr>
              <a:t>5. Improved Awareness and Education</a:t>
            </a:r>
          </a:p>
          <a:p>
            <a:r>
              <a:rPr lang="en-US" b="1" dirty="0">
                <a:latin typeface="Times New Roman" panose="02020603050405020304" pitchFamily="18" charset="0"/>
                <a:cs typeface="Times New Roman" panose="02020603050405020304" pitchFamily="18" charset="0"/>
              </a:rPr>
              <a:t>Digital Literacy Programs</a:t>
            </a:r>
            <a:r>
              <a:rPr lang="en-US" dirty="0">
                <a:latin typeface="Times New Roman" panose="02020603050405020304" pitchFamily="18" charset="0"/>
                <a:cs typeface="Times New Roman" panose="02020603050405020304" pitchFamily="18" charset="0"/>
              </a:rPr>
              <a:t>: Government and private sector initiatives are promoting </a:t>
            </a:r>
            <a:r>
              <a:rPr lang="en-US" b="1" dirty="0">
                <a:latin typeface="Times New Roman" panose="02020603050405020304" pitchFamily="18" charset="0"/>
                <a:cs typeface="Times New Roman" panose="02020603050405020304" pitchFamily="18" charset="0"/>
              </a:rPr>
              <a:t>digital literacy</a:t>
            </a:r>
            <a:r>
              <a:rPr lang="en-US" dirty="0">
                <a:latin typeface="Times New Roman" panose="02020603050405020304" pitchFamily="18" charset="0"/>
                <a:cs typeface="Times New Roman" panose="02020603050405020304" pitchFamily="18" charset="0"/>
              </a:rPr>
              <a:t> in rural India. UPI has partnered with these initiatives to educate the rural population on how to use digital payments, increasing adoption.</a:t>
            </a:r>
          </a:p>
          <a:p>
            <a:r>
              <a:rPr lang="en-US" b="1" dirty="0">
                <a:latin typeface="Times New Roman" panose="02020603050405020304" pitchFamily="18" charset="0"/>
                <a:cs typeface="Times New Roman" panose="02020603050405020304" pitchFamily="18" charset="0"/>
              </a:rPr>
              <a:t>Training Local Agents</a:t>
            </a:r>
            <a:r>
              <a:rPr lang="en-US" dirty="0">
                <a:latin typeface="Times New Roman" panose="02020603050405020304" pitchFamily="18" charset="0"/>
                <a:cs typeface="Times New Roman" panose="02020603050405020304" pitchFamily="18" charset="0"/>
              </a:rPr>
              <a:t>: UPI is encouraging the creation of </a:t>
            </a:r>
            <a:r>
              <a:rPr lang="en-US" b="1" dirty="0">
                <a:latin typeface="Times New Roman" panose="02020603050405020304" pitchFamily="18" charset="0"/>
                <a:cs typeface="Times New Roman" panose="02020603050405020304" pitchFamily="18" charset="0"/>
              </a:rPr>
              <a:t>digital payment ambassadors</a:t>
            </a:r>
            <a:r>
              <a:rPr lang="en-US" dirty="0">
                <a:latin typeface="Times New Roman" panose="02020603050405020304" pitchFamily="18" charset="0"/>
                <a:cs typeface="Times New Roman" panose="02020603050405020304" pitchFamily="18" charset="0"/>
              </a:rPr>
              <a:t> who educate villagers on how to use UPI, further bridging the knowledge gap.</a:t>
            </a:r>
          </a:p>
        </p:txBody>
      </p:sp>
    </p:spTree>
    <p:extLst>
      <p:ext uri="{BB962C8B-B14F-4D97-AF65-F5344CB8AC3E}">
        <p14:creationId xmlns:p14="http://schemas.microsoft.com/office/powerpoint/2010/main" val="40446428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53143"/>
            <a:ext cx="8596668" cy="5695406"/>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6. Business and Economic Growth in Rural Areas</a:t>
            </a:r>
          </a:p>
          <a:p>
            <a:r>
              <a:rPr lang="en-US" b="1" dirty="0">
                <a:latin typeface="Times New Roman" panose="02020603050405020304" pitchFamily="18" charset="0"/>
                <a:cs typeface="Times New Roman" panose="02020603050405020304" pitchFamily="18" charset="0"/>
              </a:rPr>
              <a:t>Empowering Rural Entrepreneurs</a:t>
            </a:r>
            <a:r>
              <a:rPr lang="en-US" dirty="0">
                <a:latin typeface="Times New Roman" panose="02020603050405020304" pitchFamily="18" charset="0"/>
                <a:cs typeface="Times New Roman" panose="02020603050405020304" pitchFamily="18" charset="0"/>
              </a:rPr>
              <a:t>: Small merchants, local farmers, and rural entrepreneurs can now accept </a:t>
            </a:r>
            <a:r>
              <a:rPr lang="en-US" b="1" dirty="0">
                <a:latin typeface="Times New Roman" panose="02020603050405020304" pitchFamily="18" charset="0"/>
                <a:cs typeface="Times New Roman" panose="02020603050405020304" pitchFamily="18" charset="0"/>
              </a:rPr>
              <a:t>digital payments</a:t>
            </a:r>
            <a:r>
              <a:rPr lang="en-US" dirty="0">
                <a:latin typeface="Times New Roman" panose="02020603050405020304" pitchFamily="18" charset="0"/>
                <a:cs typeface="Times New Roman" panose="02020603050405020304" pitchFamily="18" charset="0"/>
              </a:rPr>
              <a:t> via UPI, opening up opportunities for expanding their customer base. This reduces dependency on cash, improves business efficiency, and enhances the local economy.</a:t>
            </a:r>
          </a:p>
          <a:p>
            <a:r>
              <a:rPr lang="en-US" b="1" dirty="0">
                <a:latin typeface="Times New Roman" panose="02020603050405020304" pitchFamily="18" charset="0"/>
                <a:cs typeface="Times New Roman" panose="02020603050405020304" pitchFamily="18" charset="0"/>
              </a:rPr>
              <a:t>Cashless Transactions</a:t>
            </a:r>
            <a:r>
              <a:rPr lang="en-US" dirty="0">
                <a:latin typeface="Times New Roman" panose="02020603050405020304" pitchFamily="18" charset="0"/>
                <a:cs typeface="Times New Roman" panose="02020603050405020304" pitchFamily="18" charset="0"/>
              </a:rPr>
              <a:t>: UPI helps reduce the risks and costs associated with cash handling (e.g., theft, mismanagement) and supports the transition towards a </a:t>
            </a:r>
            <a:r>
              <a:rPr lang="en-US" b="1" dirty="0">
                <a:latin typeface="Times New Roman" panose="02020603050405020304" pitchFamily="18" charset="0"/>
                <a:cs typeface="Times New Roman" panose="02020603050405020304" pitchFamily="18" charset="0"/>
              </a:rPr>
              <a:t>cashless economy</a:t>
            </a:r>
            <a:r>
              <a:rPr lang="en-US" dirty="0">
                <a:latin typeface="Times New Roman" panose="02020603050405020304" pitchFamily="18" charset="0"/>
                <a:cs typeface="Times New Roman" panose="02020603050405020304" pitchFamily="18" charset="0"/>
              </a:rPr>
              <a:t> in rural regions.</a:t>
            </a:r>
          </a:p>
          <a:p>
            <a:pPr marL="0" indent="0">
              <a:buNone/>
            </a:pPr>
            <a:r>
              <a:rPr lang="en-US" b="1" dirty="0">
                <a:latin typeface="Times New Roman" panose="02020603050405020304" pitchFamily="18" charset="0"/>
                <a:cs typeface="Times New Roman" panose="02020603050405020304" pitchFamily="18" charset="0"/>
              </a:rPr>
              <a:t>7. Government Support and Schemes</a:t>
            </a:r>
          </a:p>
          <a:p>
            <a:r>
              <a:rPr lang="en-US" b="1" dirty="0">
                <a:latin typeface="Times New Roman" panose="02020603050405020304" pitchFamily="18" charset="0"/>
                <a:cs typeface="Times New Roman" panose="02020603050405020304" pitchFamily="18" charset="0"/>
              </a:rPr>
              <a:t>Government Payments via UPI</a:t>
            </a:r>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Pradhan </a:t>
            </a:r>
            <a:r>
              <a:rPr lang="en-US" b="1" dirty="0" err="1">
                <a:latin typeface="Times New Roman" panose="02020603050405020304" pitchFamily="18" charset="0"/>
                <a:cs typeface="Times New Roman" panose="02020603050405020304" pitchFamily="18" charset="0"/>
              </a:rPr>
              <a:t>Mantri</a:t>
            </a:r>
            <a:r>
              <a:rPr lang="en-US" b="1" dirty="0">
                <a:latin typeface="Times New Roman" panose="02020603050405020304" pitchFamily="18" charset="0"/>
                <a:cs typeface="Times New Roman" panose="02020603050405020304" pitchFamily="18" charset="0"/>
              </a:rPr>
              <a:t> Jan </a:t>
            </a:r>
            <a:r>
              <a:rPr lang="en-US" b="1" dirty="0" err="1">
                <a:latin typeface="Times New Roman" panose="02020603050405020304" pitchFamily="18" charset="0"/>
                <a:cs typeface="Times New Roman" panose="02020603050405020304" pitchFamily="18" charset="0"/>
              </a:rPr>
              <a:t>Dhan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Yojana</a:t>
            </a:r>
            <a:r>
              <a:rPr lang="en-US" b="1" dirty="0">
                <a:latin typeface="Times New Roman" panose="02020603050405020304" pitchFamily="18" charset="0"/>
                <a:cs typeface="Times New Roman" panose="02020603050405020304" pitchFamily="18" charset="0"/>
              </a:rPr>
              <a:t> (PMJDY)</a:t>
            </a:r>
            <a:r>
              <a:rPr lang="en-US" dirty="0">
                <a:latin typeface="Times New Roman" panose="02020603050405020304" pitchFamily="18" charset="0"/>
                <a:cs typeface="Times New Roman" panose="02020603050405020304" pitchFamily="18" charset="0"/>
              </a:rPr>
              <a:t> and other government financial schemes are increasingly disbursed through UPI, making it easier for rural residents to receive their payments directly without visiting banks.</a:t>
            </a:r>
          </a:p>
          <a:p>
            <a:r>
              <a:rPr lang="en-US" b="1" dirty="0">
                <a:latin typeface="Times New Roman" panose="02020603050405020304" pitchFamily="18" charset="0"/>
                <a:cs typeface="Times New Roman" panose="02020603050405020304" pitchFamily="18" charset="0"/>
              </a:rPr>
              <a:t>Subsidy and Pensions</a:t>
            </a:r>
            <a:r>
              <a:rPr lang="en-US" dirty="0">
                <a:latin typeface="Times New Roman" panose="02020603050405020304" pitchFamily="18" charset="0"/>
                <a:cs typeface="Times New Roman" panose="02020603050405020304" pitchFamily="18" charset="0"/>
              </a:rPr>
              <a:t>: Rural residents can receive subsidies and pensions directly into their bank accounts through UPI, ensuring quicker and more transparent payments.</a:t>
            </a:r>
          </a:p>
          <a:p>
            <a:pPr marL="0" indent="0">
              <a:buNone/>
            </a:pPr>
            <a:r>
              <a:rPr lang="en-US" b="1" dirty="0">
                <a:latin typeface="Times New Roman" panose="02020603050405020304" pitchFamily="18" charset="0"/>
                <a:cs typeface="Times New Roman" panose="02020603050405020304" pitchFamily="18" charset="0"/>
              </a:rPr>
              <a:t>8. Boosting Rural E-Commerce</a:t>
            </a:r>
          </a:p>
          <a:p>
            <a:r>
              <a:rPr lang="en-US" b="1" dirty="0">
                <a:latin typeface="Times New Roman" panose="02020603050405020304" pitchFamily="18" charset="0"/>
                <a:cs typeface="Times New Roman" panose="02020603050405020304" pitchFamily="18" charset="0"/>
              </a:rPr>
              <a:t>Integration with E-Commerce</a:t>
            </a:r>
            <a:r>
              <a:rPr lang="en-US" dirty="0">
                <a:latin typeface="Times New Roman" panose="02020603050405020304" pitchFamily="18" charset="0"/>
                <a:cs typeface="Times New Roman" panose="02020603050405020304" pitchFamily="18" charset="0"/>
              </a:rPr>
              <a:t>: UPI is enabling rural consumers to make </a:t>
            </a:r>
            <a:r>
              <a:rPr lang="en-US" b="1" dirty="0">
                <a:latin typeface="Times New Roman" panose="02020603050405020304" pitchFamily="18" charset="0"/>
                <a:cs typeface="Times New Roman" panose="02020603050405020304" pitchFamily="18" charset="0"/>
              </a:rPr>
              <a:t>online purchases</a:t>
            </a:r>
            <a:r>
              <a:rPr lang="en-US" dirty="0">
                <a:latin typeface="Times New Roman" panose="02020603050405020304" pitchFamily="18" charset="0"/>
                <a:cs typeface="Times New Roman" panose="02020603050405020304" pitchFamily="18" charset="0"/>
              </a:rPr>
              <a:t>, especially for agricultural products, essential goods, and services. This helps connect rural markets to a broader economy and fosters entrepreneurial growth.</a:t>
            </a:r>
          </a:p>
        </p:txBody>
      </p:sp>
    </p:spTree>
    <p:extLst>
      <p:ext uri="{BB962C8B-B14F-4D97-AF65-F5344CB8AC3E}">
        <p14:creationId xmlns:p14="http://schemas.microsoft.com/office/powerpoint/2010/main" val="8441592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1083</TotalTime>
  <Words>16722</Words>
  <Application>Microsoft Office PowerPoint</Application>
  <PresentationFormat>Widescreen</PresentationFormat>
  <Paragraphs>897</Paragraphs>
  <Slides>109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109</vt:i4>
      </vt:variant>
    </vt:vector>
  </HeadingPairs>
  <TitlesOfParts>
    <vt:vector size="117" baseType="lpstr">
      <vt:lpstr>4. SecurityTimes New Roman</vt:lpstr>
      <vt:lpstr>Algerian</vt:lpstr>
      <vt:lpstr>Arial</vt:lpstr>
      <vt:lpstr>Times New Roman</vt:lpstr>
      <vt:lpstr>Trebuchet MS</vt:lpstr>
      <vt:lpstr>Wingdings</vt:lpstr>
      <vt:lpstr>Wingdings 3</vt:lpstr>
      <vt:lpstr>Facet</vt:lpstr>
      <vt:lpstr> upi payment system </vt:lpstr>
      <vt:lpstr>What is upi ?</vt:lpstr>
      <vt:lpstr>History of upi </vt:lpstr>
      <vt:lpstr>PowerPoint Presentation</vt:lpstr>
      <vt:lpstr>PowerPoint Presentation</vt:lpstr>
      <vt:lpstr>Launched by npci </vt:lpstr>
      <vt:lpstr>Year of introduction – (2016)</vt:lpstr>
      <vt:lpstr>PowerPoint Presentation</vt:lpstr>
      <vt:lpstr>Importance of upi in digital payments </vt:lpstr>
      <vt:lpstr>PowerPoint Presentation</vt:lpstr>
      <vt:lpstr>PowerPoint Presentation</vt:lpstr>
      <vt:lpstr>PowerPoint Presentation</vt:lpstr>
      <vt:lpstr>PowerPoint Presentation</vt:lpstr>
      <vt:lpstr>How upi works </vt:lpstr>
      <vt:lpstr>PowerPoint Presentation</vt:lpstr>
      <vt:lpstr>PowerPoint Presentation</vt:lpstr>
      <vt:lpstr>PowerPoint Presentation</vt:lpstr>
      <vt:lpstr>Role of virtual payment address (vpa)</vt:lpstr>
      <vt:lpstr>Transaction flow (sending &amp; reciving money )</vt:lpstr>
      <vt:lpstr>PowerPoint Presentation</vt:lpstr>
      <vt:lpstr>PowerPoint Presentation</vt:lpstr>
      <vt:lpstr>Receiving money </vt:lpstr>
      <vt:lpstr>PowerPoint Presentation</vt:lpstr>
      <vt:lpstr>PowerPoint Presentation</vt:lpstr>
      <vt:lpstr>Upi apps </vt:lpstr>
      <vt:lpstr>PowerPoint Presentation</vt:lpstr>
      <vt:lpstr>PowerPoint Presentation</vt:lpstr>
      <vt:lpstr>PowerPoint Presentation</vt:lpstr>
      <vt:lpstr>PowerPoint Presentation</vt:lpstr>
      <vt:lpstr>Upi id &amp; upi pin</vt:lpstr>
      <vt:lpstr>PowerPoint Presentation</vt:lpstr>
      <vt:lpstr>Real-time transactions</vt:lpstr>
      <vt:lpstr>PowerPoint Presentation</vt:lpstr>
      <vt:lpstr>PowerPoint Presentation</vt:lpstr>
      <vt:lpstr>PowerPoint Presentation</vt:lpstr>
      <vt:lpstr>Features of upi </vt:lpstr>
      <vt:lpstr>PowerPoint Presentation</vt:lpstr>
      <vt:lpstr>MULITIPLE BANK ACCOUNTS IN ONE APP</vt:lpstr>
      <vt:lpstr>PowerPoint Presentation</vt:lpstr>
      <vt:lpstr>Two-factor authentication (2FA)</vt:lpstr>
      <vt:lpstr>PowerPoint Presentation</vt:lpstr>
      <vt:lpstr>QR code-based payments</vt:lpstr>
      <vt:lpstr>PowerPoint Presentation</vt:lpstr>
      <vt:lpstr>PowerPoint Presentation</vt:lpstr>
      <vt:lpstr>AutoPay and Recurring Payments</vt:lpstr>
      <vt:lpstr>PowerPoint Presentation</vt:lpstr>
      <vt:lpstr>Upi transactions &amp; limit</vt:lpstr>
      <vt:lpstr>PowerPoint Presentation</vt:lpstr>
      <vt:lpstr>Merchant payments and peer-to-peer (P2P)</vt:lpstr>
      <vt:lpstr>PowerPoint Presentation</vt:lpstr>
      <vt:lpstr>Upi lite</vt:lpstr>
      <vt:lpstr>PowerPoint Presentation</vt:lpstr>
      <vt:lpstr>International upi transaction </vt:lpstr>
      <vt:lpstr>PowerPoint Presentation</vt:lpstr>
      <vt:lpstr>PowerPoint Presentation</vt:lpstr>
      <vt:lpstr>Security &amp; fraud prevention </vt:lpstr>
      <vt:lpstr>PowerPoint Presentation</vt:lpstr>
      <vt:lpstr>PowerPoint Presentation</vt:lpstr>
      <vt:lpstr> UPI frauds and scams</vt:lpstr>
      <vt:lpstr>PowerPoint Presentation</vt:lpstr>
      <vt:lpstr>PowerPoint Presentation</vt:lpstr>
      <vt:lpstr>Best practies for safe transactions</vt:lpstr>
      <vt:lpstr>PowerPoint Presentation</vt:lpstr>
      <vt:lpstr>PowerPoint Presentation</vt:lpstr>
      <vt:lpstr>role of rbi &amp; npci upi security </vt:lpstr>
      <vt:lpstr>PowerPoint Presentation</vt:lpstr>
      <vt:lpstr>PowerPoint Presentation</vt:lpstr>
      <vt:lpstr>PowerPoint Presentation</vt:lpstr>
      <vt:lpstr>Upi vs other payment methods </vt:lpstr>
      <vt:lpstr>PowerPoint Presentation</vt:lpstr>
      <vt:lpstr>PowerPoint Presentation</vt:lpstr>
      <vt:lpstr>Upi vs credit /debit card </vt:lpstr>
      <vt:lpstr>PowerPoint Presentation</vt:lpstr>
      <vt:lpstr>PowerPoint Presentation</vt:lpstr>
      <vt:lpstr>PowerPoint Presentation</vt:lpstr>
      <vt:lpstr>Upi vs mobile wallets </vt:lpstr>
      <vt:lpstr>PowerPoint Presentation</vt:lpstr>
      <vt:lpstr>Upi for businesses &amp; goverments </vt:lpstr>
      <vt:lpstr>PowerPoint Presentation</vt:lpstr>
      <vt:lpstr>PowerPoint Presentation</vt:lpstr>
      <vt:lpstr>PowerPoint Presentation</vt:lpstr>
      <vt:lpstr>benifits foe small merchants &amp;statups</vt:lpstr>
      <vt:lpstr>PowerPoint Presentation</vt:lpstr>
      <vt:lpstr>PowerPoint Presentation</vt:lpstr>
      <vt:lpstr>PowerPoint Presentation</vt:lpstr>
      <vt:lpstr>Upi intergration with e- commerce platforms</vt:lpstr>
      <vt:lpstr>PowerPoint Presentation</vt:lpstr>
      <vt:lpstr>PowerPoint Presentation</vt:lpstr>
      <vt:lpstr>PowerPoint Presentation</vt:lpstr>
      <vt:lpstr>PowerPoint Presentation</vt:lpstr>
      <vt:lpstr>Government initiatives</vt:lpstr>
      <vt:lpstr>PowerPoint Presentation</vt:lpstr>
      <vt:lpstr>PowerPoint Presentation</vt:lpstr>
      <vt:lpstr>PowerPoint Presentation</vt:lpstr>
      <vt:lpstr>PowerPoint Presentation</vt:lpstr>
      <vt:lpstr>Future of upi </vt:lpstr>
      <vt:lpstr>UPI in Rural Areas &amp; Financial Inclusion </vt:lpstr>
      <vt:lpstr>PowerPoint Presentation</vt:lpstr>
      <vt:lpstr>PowerPoint Presentation</vt:lpstr>
      <vt:lpstr>Role of ai &amp; blockchain upi</vt:lpstr>
      <vt:lpstr>PowerPoint Presentation</vt:lpstr>
      <vt:lpstr>PowerPoint Presentation</vt:lpstr>
      <vt:lpstr>PowerPoint Presentation</vt:lpstr>
      <vt:lpstr>Upi 3.0 &amp; upi 4.0</vt:lpstr>
      <vt:lpstr>Summary of key points</vt:lpstr>
      <vt:lpstr>PowerPoint Presentation</vt:lpstr>
      <vt:lpstr>future impact of UPI</vt:lpstr>
      <vt:lpstr>PowerPoint Presentation</vt:lpstr>
      <vt:lpstr>References &amp;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upi payments system</dc:title>
  <dc:creator>koti</dc:creator>
  <cp:lastModifiedBy>koti</cp:lastModifiedBy>
  <cp:revision>91</cp:revision>
  <dcterms:created xsi:type="dcterms:W3CDTF">2025-03-20T11:31:14Z</dcterms:created>
  <dcterms:modified xsi:type="dcterms:W3CDTF">2025-03-27T10:23:12Z</dcterms:modified>
</cp:coreProperties>
</file>