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1" r:id="rId1"/>
  </p:sldMasterIdLst>
  <p:sldIdLst>
    <p:sldId id="256" r:id="rId2"/>
    <p:sldId id="298" r:id="rId3"/>
    <p:sldId id="257" r:id="rId4"/>
    <p:sldId id="258" r:id="rId5"/>
    <p:sldId id="259" r:id="rId6"/>
    <p:sldId id="260" r:id="rId7"/>
    <p:sldId id="261" r:id="rId8"/>
    <p:sldId id="262" r:id="rId9"/>
    <p:sldId id="265" r:id="rId10"/>
    <p:sldId id="264" r:id="rId11"/>
    <p:sldId id="266" r:id="rId12"/>
    <p:sldId id="299" r:id="rId13"/>
    <p:sldId id="268" r:id="rId14"/>
    <p:sldId id="269" r:id="rId15"/>
    <p:sldId id="270" r:id="rId16"/>
    <p:sldId id="272" r:id="rId17"/>
    <p:sldId id="274" r:id="rId18"/>
    <p:sldId id="276" r:id="rId19"/>
    <p:sldId id="300" r:id="rId20"/>
    <p:sldId id="278" r:id="rId21"/>
    <p:sldId id="277"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6" r:id="rId39"/>
    <p:sldId id="295" r:id="rId40"/>
    <p:sldId id="297" r:id="rId41"/>
    <p:sldId id="301"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58BB"/>
    <a:srgbClr val="8612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4" d="100"/>
          <a:sy n="64" d="100"/>
        </p:scale>
        <p:origin x="748" y="52"/>
      </p:cViewPr>
      <p:guideLst/>
    </p:cSldViewPr>
  </p:slideViewPr>
  <p:notesTextViewPr>
    <p:cViewPr>
      <p:scale>
        <a:sx n="1" d="1"/>
        <a:sy n="1" d="1"/>
      </p:scale>
      <p:origin x="0" y="0"/>
    </p:cViewPr>
  </p:notesTextViewPr>
  <p:sorterViewPr>
    <p:cViewPr>
      <p:scale>
        <a:sx n="100" d="100"/>
        <a:sy n="100" d="100"/>
      </p:scale>
      <p:origin x="0" y="-239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C75257D-0E62-4B09-AE94-B5A896F3447D}" type="datetimeFigureOut">
              <a:rPr lang="en-US" smtClean="0"/>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63FD4A-DBCE-4D8B-B18B-B0AD71B7E77D}" type="slidenum">
              <a:rPr lang="en-US" smtClean="0"/>
              <a:t>‹#›</a:t>
            </a:fld>
            <a:endParaRPr lang="en-US"/>
          </a:p>
        </p:txBody>
      </p:sp>
    </p:spTree>
    <p:extLst>
      <p:ext uri="{BB962C8B-B14F-4D97-AF65-F5344CB8AC3E}">
        <p14:creationId xmlns:p14="http://schemas.microsoft.com/office/powerpoint/2010/main" val="1177911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C75257D-0E62-4B09-AE94-B5A896F3447D}" type="datetimeFigureOut">
              <a:rPr lang="en-US" smtClean="0"/>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63FD4A-DBCE-4D8B-B18B-B0AD71B7E77D}" type="slidenum">
              <a:rPr lang="en-US" smtClean="0"/>
              <a:t>‹#›</a:t>
            </a:fld>
            <a:endParaRPr lang="en-US"/>
          </a:p>
        </p:txBody>
      </p:sp>
    </p:spTree>
    <p:extLst>
      <p:ext uri="{BB962C8B-B14F-4D97-AF65-F5344CB8AC3E}">
        <p14:creationId xmlns:p14="http://schemas.microsoft.com/office/powerpoint/2010/main" val="1062867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C75257D-0E62-4B09-AE94-B5A896F3447D}" type="datetimeFigureOut">
              <a:rPr lang="en-US" smtClean="0"/>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63FD4A-DBCE-4D8B-B18B-B0AD71B7E77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289083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C75257D-0E62-4B09-AE94-B5A896F3447D}" type="datetimeFigureOut">
              <a:rPr lang="en-US" smtClean="0"/>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63FD4A-DBCE-4D8B-B18B-B0AD71B7E77D}" type="slidenum">
              <a:rPr lang="en-US" smtClean="0"/>
              <a:t>‹#›</a:t>
            </a:fld>
            <a:endParaRPr lang="en-US"/>
          </a:p>
        </p:txBody>
      </p:sp>
    </p:spTree>
    <p:extLst>
      <p:ext uri="{BB962C8B-B14F-4D97-AF65-F5344CB8AC3E}">
        <p14:creationId xmlns:p14="http://schemas.microsoft.com/office/powerpoint/2010/main" val="14276465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C75257D-0E62-4B09-AE94-B5A896F3447D}" type="datetimeFigureOut">
              <a:rPr lang="en-US" smtClean="0"/>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63FD4A-DBCE-4D8B-B18B-B0AD71B7E77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174117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C75257D-0E62-4B09-AE94-B5A896F3447D}" type="datetimeFigureOut">
              <a:rPr lang="en-US" smtClean="0"/>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63FD4A-DBCE-4D8B-B18B-B0AD71B7E77D}" type="slidenum">
              <a:rPr lang="en-US" smtClean="0"/>
              <a:t>‹#›</a:t>
            </a:fld>
            <a:endParaRPr lang="en-US"/>
          </a:p>
        </p:txBody>
      </p:sp>
    </p:spTree>
    <p:extLst>
      <p:ext uri="{BB962C8B-B14F-4D97-AF65-F5344CB8AC3E}">
        <p14:creationId xmlns:p14="http://schemas.microsoft.com/office/powerpoint/2010/main" val="37225525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75257D-0E62-4B09-AE94-B5A896F3447D}" type="datetimeFigureOut">
              <a:rPr lang="en-US" smtClean="0"/>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63FD4A-DBCE-4D8B-B18B-B0AD71B7E77D}" type="slidenum">
              <a:rPr lang="en-US" smtClean="0"/>
              <a:t>‹#›</a:t>
            </a:fld>
            <a:endParaRPr lang="en-US"/>
          </a:p>
        </p:txBody>
      </p:sp>
    </p:spTree>
    <p:extLst>
      <p:ext uri="{BB962C8B-B14F-4D97-AF65-F5344CB8AC3E}">
        <p14:creationId xmlns:p14="http://schemas.microsoft.com/office/powerpoint/2010/main" val="100777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75257D-0E62-4B09-AE94-B5A896F3447D}" type="datetimeFigureOut">
              <a:rPr lang="en-US" smtClean="0"/>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63FD4A-DBCE-4D8B-B18B-B0AD71B7E77D}" type="slidenum">
              <a:rPr lang="en-US" smtClean="0"/>
              <a:t>‹#›</a:t>
            </a:fld>
            <a:endParaRPr lang="en-US"/>
          </a:p>
        </p:txBody>
      </p:sp>
    </p:spTree>
    <p:extLst>
      <p:ext uri="{BB962C8B-B14F-4D97-AF65-F5344CB8AC3E}">
        <p14:creationId xmlns:p14="http://schemas.microsoft.com/office/powerpoint/2010/main" val="3175724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75257D-0E62-4B09-AE94-B5A896F3447D}" type="datetimeFigureOut">
              <a:rPr lang="en-US" smtClean="0"/>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63FD4A-DBCE-4D8B-B18B-B0AD71B7E77D}" type="slidenum">
              <a:rPr lang="en-US" smtClean="0"/>
              <a:t>‹#›</a:t>
            </a:fld>
            <a:endParaRPr lang="en-US"/>
          </a:p>
        </p:txBody>
      </p:sp>
    </p:spTree>
    <p:extLst>
      <p:ext uri="{BB962C8B-B14F-4D97-AF65-F5344CB8AC3E}">
        <p14:creationId xmlns:p14="http://schemas.microsoft.com/office/powerpoint/2010/main" val="1112346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C75257D-0E62-4B09-AE94-B5A896F3447D}" type="datetimeFigureOut">
              <a:rPr lang="en-US" smtClean="0"/>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63FD4A-DBCE-4D8B-B18B-B0AD71B7E77D}" type="slidenum">
              <a:rPr lang="en-US" smtClean="0"/>
              <a:t>‹#›</a:t>
            </a:fld>
            <a:endParaRPr lang="en-US"/>
          </a:p>
        </p:txBody>
      </p:sp>
    </p:spTree>
    <p:extLst>
      <p:ext uri="{BB962C8B-B14F-4D97-AF65-F5344CB8AC3E}">
        <p14:creationId xmlns:p14="http://schemas.microsoft.com/office/powerpoint/2010/main" val="775647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C75257D-0E62-4B09-AE94-B5A896F3447D}" type="datetimeFigureOut">
              <a:rPr lang="en-US" smtClean="0"/>
              <a:t>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63FD4A-DBCE-4D8B-B18B-B0AD71B7E77D}" type="slidenum">
              <a:rPr lang="en-US" smtClean="0"/>
              <a:t>‹#›</a:t>
            </a:fld>
            <a:endParaRPr lang="en-US"/>
          </a:p>
        </p:txBody>
      </p:sp>
    </p:spTree>
    <p:extLst>
      <p:ext uri="{BB962C8B-B14F-4D97-AF65-F5344CB8AC3E}">
        <p14:creationId xmlns:p14="http://schemas.microsoft.com/office/powerpoint/2010/main" val="258706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C75257D-0E62-4B09-AE94-B5A896F3447D}" type="datetimeFigureOut">
              <a:rPr lang="en-US" smtClean="0"/>
              <a:t>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63FD4A-DBCE-4D8B-B18B-B0AD71B7E77D}" type="slidenum">
              <a:rPr lang="en-US" smtClean="0"/>
              <a:t>‹#›</a:t>
            </a:fld>
            <a:endParaRPr lang="en-US"/>
          </a:p>
        </p:txBody>
      </p:sp>
    </p:spTree>
    <p:extLst>
      <p:ext uri="{BB962C8B-B14F-4D97-AF65-F5344CB8AC3E}">
        <p14:creationId xmlns:p14="http://schemas.microsoft.com/office/powerpoint/2010/main" val="3772129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C75257D-0E62-4B09-AE94-B5A896F3447D}" type="datetimeFigureOut">
              <a:rPr lang="en-US" smtClean="0"/>
              <a:t>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63FD4A-DBCE-4D8B-B18B-B0AD71B7E77D}" type="slidenum">
              <a:rPr lang="en-US" smtClean="0"/>
              <a:t>‹#›</a:t>
            </a:fld>
            <a:endParaRPr lang="en-US"/>
          </a:p>
        </p:txBody>
      </p:sp>
    </p:spTree>
    <p:extLst>
      <p:ext uri="{BB962C8B-B14F-4D97-AF65-F5344CB8AC3E}">
        <p14:creationId xmlns:p14="http://schemas.microsoft.com/office/powerpoint/2010/main" val="2566751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75257D-0E62-4B09-AE94-B5A896F3447D}" type="datetimeFigureOut">
              <a:rPr lang="en-US" smtClean="0"/>
              <a:t>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63FD4A-DBCE-4D8B-B18B-B0AD71B7E77D}" type="slidenum">
              <a:rPr lang="en-US" smtClean="0"/>
              <a:t>‹#›</a:t>
            </a:fld>
            <a:endParaRPr lang="en-US"/>
          </a:p>
        </p:txBody>
      </p:sp>
    </p:spTree>
    <p:extLst>
      <p:ext uri="{BB962C8B-B14F-4D97-AF65-F5344CB8AC3E}">
        <p14:creationId xmlns:p14="http://schemas.microsoft.com/office/powerpoint/2010/main" val="2010784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C75257D-0E62-4B09-AE94-B5A896F3447D}" type="datetimeFigureOut">
              <a:rPr lang="en-US" smtClean="0"/>
              <a:t>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63FD4A-DBCE-4D8B-B18B-B0AD71B7E77D}" type="slidenum">
              <a:rPr lang="en-US" smtClean="0"/>
              <a:t>‹#›</a:t>
            </a:fld>
            <a:endParaRPr lang="en-US"/>
          </a:p>
        </p:txBody>
      </p:sp>
    </p:spTree>
    <p:extLst>
      <p:ext uri="{BB962C8B-B14F-4D97-AF65-F5344CB8AC3E}">
        <p14:creationId xmlns:p14="http://schemas.microsoft.com/office/powerpoint/2010/main" val="2195364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C75257D-0E62-4B09-AE94-B5A896F3447D}" type="datetimeFigureOut">
              <a:rPr lang="en-US" smtClean="0"/>
              <a:t>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63FD4A-DBCE-4D8B-B18B-B0AD71B7E77D}" type="slidenum">
              <a:rPr lang="en-US" smtClean="0"/>
              <a:t>‹#›</a:t>
            </a:fld>
            <a:endParaRPr lang="en-US"/>
          </a:p>
        </p:txBody>
      </p:sp>
    </p:spTree>
    <p:extLst>
      <p:ext uri="{BB962C8B-B14F-4D97-AF65-F5344CB8AC3E}">
        <p14:creationId xmlns:p14="http://schemas.microsoft.com/office/powerpoint/2010/main" val="3316925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C75257D-0E62-4B09-AE94-B5A896F3447D}" type="datetimeFigureOut">
              <a:rPr lang="en-US" smtClean="0"/>
              <a:t>1/6/2025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E63FD4A-DBCE-4D8B-B18B-B0AD71B7E77D}" type="slidenum">
              <a:rPr lang="en-US" smtClean="0"/>
              <a:t>‹#›</a:t>
            </a:fld>
            <a:endParaRPr lang="en-US"/>
          </a:p>
        </p:txBody>
      </p:sp>
    </p:spTree>
    <p:extLst>
      <p:ext uri="{BB962C8B-B14F-4D97-AF65-F5344CB8AC3E}">
        <p14:creationId xmlns:p14="http://schemas.microsoft.com/office/powerpoint/2010/main" val="3843298714"/>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 id="2147483826" r:id="rId15"/>
    <p:sldLayoutId id="214748382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70382" y="1262269"/>
            <a:ext cx="8458200" cy="3467100"/>
          </a:xfrm>
        </p:spPr>
        <p:txBody>
          <a:bodyPr>
            <a:noAutofit/>
          </a:bodyPr>
          <a:lstStyle/>
          <a:p>
            <a:pPr algn="l"/>
            <a:r>
              <a:rPr lang="en-US" b="1" dirty="0" smtClean="0">
                <a:solidFill>
                  <a:srgbClr val="00B050"/>
                </a:solidFill>
                <a:latin typeface="Algerian" panose="04020705040A02060702" pitchFamily="82" charset="0"/>
              </a:rPr>
              <a:t>Global warming</a:t>
            </a:r>
            <a:br>
              <a:rPr lang="en-US" b="1" dirty="0" smtClean="0">
                <a:solidFill>
                  <a:srgbClr val="00B050"/>
                </a:solidFill>
                <a:latin typeface="Algerian" panose="04020705040A02060702" pitchFamily="82" charset="0"/>
              </a:rPr>
            </a:br>
            <a:r>
              <a:rPr lang="en-US" b="1" dirty="0" smtClean="0">
                <a:solidFill>
                  <a:srgbClr val="00B050"/>
                </a:solidFill>
                <a:latin typeface="Algerian" panose="04020705040A02060702" pitchFamily="82" charset="0"/>
              </a:rPr>
              <a:t> </a:t>
            </a:r>
            <a:r>
              <a:rPr lang="en-US" b="1" dirty="0" smtClean="0">
                <a:solidFill>
                  <a:srgbClr val="002060"/>
                </a:solidFill>
                <a:latin typeface="Algerian" panose="04020705040A02060702" pitchFamily="82" charset="0"/>
              </a:rPr>
              <a:t>in </a:t>
            </a:r>
            <a:r>
              <a:rPr lang="en-US" b="1" dirty="0" err="1" smtClean="0">
                <a:solidFill>
                  <a:srgbClr val="002060"/>
                </a:solidFill>
                <a:latin typeface="Algerian" panose="04020705040A02060702" pitchFamily="82" charset="0"/>
              </a:rPr>
              <a:t>india</a:t>
            </a:r>
            <a:r>
              <a:rPr lang="en-US" b="1" dirty="0" smtClean="0">
                <a:solidFill>
                  <a:srgbClr val="002060"/>
                </a:solidFill>
                <a:latin typeface="Algerian" panose="04020705040A02060702" pitchFamily="82" charset="0"/>
              </a:rPr>
              <a:t> and</a:t>
            </a:r>
            <a:br>
              <a:rPr lang="en-US" b="1" dirty="0" smtClean="0">
                <a:solidFill>
                  <a:srgbClr val="002060"/>
                </a:solidFill>
                <a:latin typeface="Algerian" panose="04020705040A02060702" pitchFamily="82" charset="0"/>
              </a:rPr>
            </a:br>
            <a:r>
              <a:rPr lang="en-US" b="1" dirty="0" smtClean="0">
                <a:solidFill>
                  <a:srgbClr val="00B0F0"/>
                </a:solidFill>
                <a:latin typeface="Algerian" panose="04020705040A02060702" pitchFamily="82" charset="0"/>
              </a:rPr>
              <a:t>water availability</a:t>
            </a:r>
            <a:endParaRPr lang="en-US" b="1" dirty="0">
              <a:solidFill>
                <a:srgbClr val="00B0F0"/>
              </a:solidFill>
              <a:latin typeface="Algerian" panose="04020705040A02060702" pitchFamily="82" charset="0"/>
            </a:endParaRPr>
          </a:p>
        </p:txBody>
      </p:sp>
    </p:spTree>
    <p:extLst>
      <p:ext uri="{BB962C8B-B14F-4D97-AF65-F5344CB8AC3E}">
        <p14:creationId xmlns:p14="http://schemas.microsoft.com/office/powerpoint/2010/main" val="3675575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368491"/>
            <a:ext cx="10254524" cy="5854888"/>
          </a:xfrm>
        </p:spPr>
        <p:txBody>
          <a:bodyPr/>
          <a:lstStyle/>
          <a:p>
            <a:pPr marL="0" indent="0">
              <a:buNone/>
            </a:pPr>
            <a:r>
              <a:rPr lang="en-US" sz="3600" b="1" dirty="0">
                <a:solidFill>
                  <a:srgbClr val="00B050"/>
                </a:solidFill>
                <a:latin typeface="Algerian" panose="04020705040A02060702" pitchFamily="82" charset="0"/>
              </a:rPr>
              <a:t>Significance of Global Warming:</a:t>
            </a:r>
          </a:p>
          <a:p>
            <a:r>
              <a:rPr lang="en-US" sz="2800" b="1" dirty="0">
                <a:latin typeface="Algerian" panose="04020705040A02060702" pitchFamily="82" charset="0"/>
              </a:rPr>
              <a:t>Climate Change</a:t>
            </a:r>
            <a:r>
              <a:rPr lang="en-US" sz="2800" dirty="0">
                <a:latin typeface="Algerian" panose="04020705040A02060702" pitchFamily="82" charset="0"/>
              </a:rPr>
              <a:t>: </a:t>
            </a:r>
            <a:r>
              <a:rPr lang="en-US" sz="2400" dirty="0"/>
              <a:t>Global warming causes shifts in weather patterns, leading to more frequent and severe heatwaves, storms, droughts, and floods.</a:t>
            </a:r>
          </a:p>
          <a:p>
            <a:r>
              <a:rPr lang="en-US" sz="2800" b="1" dirty="0">
                <a:latin typeface="Algerian" panose="04020705040A02060702" pitchFamily="82" charset="0"/>
              </a:rPr>
              <a:t>Rising Sea Levels</a:t>
            </a:r>
            <a:r>
              <a:rPr lang="en-US" sz="2800" dirty="0">
                <a:latin typeface="Algerian" panose="04020705040A02060702" pitchFamily="82" charset="0"/>
              </a:rPr>
              <a:t>: </a:t>
            </a:r>
            <a:r>
              <a:rPr lang="en-US" sz="2400" dirty="0"/>
              <a:t>Melting ice caps and glaciers contribute to higher sea levels, threatening coastal communities and ecosystems.</a:t>
            </a:r>
          </a:p>
          <a:p>
            <a:r>
              <a:rPr lang="en-US" sz="2800" b="1" dirty="0">
                <a:latin typeface="Algerian" panose="04020705040A02060702" pitchFamily="82" charset="0"/>
              </a:rPr>
              <a:t>Ecosystem Disruption</a:t>
            </a:r>
            <a:r>
              <a:rPr lang="en-US" sz="2800" dirty="0">
                <a:latin typeface="Algerian" panose="04020705040A02060702" pitchFamily="82" charset="0"/>
              </a:rPr>
              <a:t>: </a:t>
            </a:r>
            <a:r>
              <a:rPr lang="en-US" sz="2400" dirty="0"/>
              <a:t>Changing temperatures and weather affect wildlife and habitats, leading to a loss of biodiversity.</a:t>
            </a:r>
          </a:p>
          <a:p>
            <a:r>
              <a:rPr lang="en-US" sz="2800" b="1" dirty="0">
                <a:latin typeface="Algerian" panose="04020705040A02060702" pitchFamily="82" charset="0"/>
              </a:rPr>
              <a:t>Agricultural Impact</a:t>
            </a:r>
            <a:r>
              <a:rPr lang="en-US" sz="2800" dirty="0">
                <a:latin typeface="Algerian" panose="04020705040A02060702" pitchFamily="82" charset="0"/>
              </a:rPr>
              <a:t>: </a:t>
            </a:r>
            <a:r>
              <a:rPr lang="en-US" sz="2400" dirty="0"/>
              <a:t>Altered climate patterns can reduce crop yields, resulting in food shortages and economic instability.</a:t>
            </a:r>
          </a:p>
          <a:p>
            <a:r>
              <a:rPr lang="en-US" sz="2800" b="1" dirty="0">
                <a:latin typeface="Algerian" panose="04020705040A02060702" pitchFamily="82" charset="0"/>
              </a:rPr>
              <a:t>Human Health Risks</a:t>
            </a:r>
            <a:r>
              <a:rPr lang="en-US" sz="2800" dirty="0">
                <a:latin typeface="Algerian" panose="04020705040A02060702" pitchFamily="82" charset="0"/>
              </a:rPr>
              <a:t>:</a:t>
            </a:r>
            <a:r>
              <a:rPr lang="en-US" sz="2400" dirty="0"/>
              <a:t> Increased temperatures can cause heat-related illnesses, spread diseases, and worsen air pollution.</a:t>
            </a:r>
          </a:p>
          <a:p>
            <a:endParaRPr lang="en-US" sz="2400" dirty="0"/>
          </a:p>
        </p:txBody>
      </p:sp>
    </p:spTree>
    <p:extLst>
      <p:ext uri="{BB962C8B-B14F-4D97-AF65-F5344CB8AC3E}">
        <p14:creationId xmlns:p14="http://schemas.microsoft.com/office/powerpoint/2010/main" val="88730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Algerian" panose="04020705040A02060702" pitchFamily="82" charset="0"/>
              </a:rPr>
              <a:t>why water availability is a crucial issue </a:t>
            </a:r>
            <a:r>
              <a:rPr lang="en-US" b="1" dirty="0" smtClean="0">
                <a:latin typeface="Algerian" panose="04020705040A02060702" pitchFamily="82" charset="0"/>
              </a:rPr>
              <a:t>,particularly </a:t>
            </a:r>
            <a:r>
              <a:rPr lang="en-US" b="1" dirty="0">
                <a:latin typeface="Algerian" panose="04020705040A02060702" pitchFamily="82" charset="0"/>
              </a:rPr>
              <a:t>for </a:t>
            </a:r>
            <a:r>
              <a:rPr lang="en-US" b="1" dirty="0" err="1">
                <a:latin typeface="Algerian" panose="04020705040A02060702" pitchFamily="82" charset="0"/>
              </a:rPr>
              <a:t>india</a:t>
            </a:r>
            <a:endParaRPr lang="en-US" b="1" dirty="0">
              <a:latin typeface="Algerian" panose="04020705040A02060702" pitchFamily="82" charset="0"/>
            </a:endParaRPr>
          </a:p>
        </p:txBody>
      </p:sp>
      <p:sp>
        <p:nvSpPr>
          <p:cNvPr id="3" name="Content Placeholder 2"/>
          <p:cNvSpPr>
            <a:spLocks noGrp="1"/>
          </p:cNvSpPr>
          <p:nvPr>
            <p:ph idx="1"/>
          </p:nvPr>
        </p:nvSpPr>
        <p:spPr>
          <a:xfrm>
            <a:off x="677333" y="1828801"/>
            <a:ext cx="9119809" cy="4532810"/>
          </a:xfrm>
        </p:spPr>
        <p:txBody>
          <a:bodyPr>
            <a:normAutofit fontScale="92500" lnSpcReduction="10000"/>
          </a:bodyPr>
          <a:lstStyle/>
          <a:p>
            <a:pPr marL="0" indent="0">
              <a:buNone/>
            </a:pPr>
            <a:r>
              <a:rPr lang="en-US" sz="2600" b="1" dirty="0"/>
              <a:t>Water availability</a:t>
            </a:r>
            <a:r>
              <a:rPr lang="en-US" sz="2600" dirty="0"/>
              <a:t> is a crucial issue for India due to several factors, including its large population, climate variability, and over-exploitation of water resources. The country faces significant challenges in managing its water supply, which directly impacts agriculture, livelihoods, and overall well-being</a:t>
            </a:r>
            <a:r>
              <a:rPr lang="en-US" sz="2600" dirty="0" smtClean="0"/>
              <a:t>.</a:t>
            </a:r>
          </a:p>
          <a:p>
            <a:pPr marL="0" indent="0">
              <a:buNone/>
            </a:pPr>
            <a:r>
              <a:rPr lang="en-US" sz="3100" b="1" dirty="0">
                <a:solidFill>
                  <a:srgbClr val="002060"/>
                </a:solidFill>
                <a:latin typeface="Algerian" panose="04020705040A02060702" pitchFamily="82" charset="0"/>
              </a:rPr>
              <a:t>Key reasons why water availability is particularly important for India:</a:t>
            </a:r>
          </a:p>
          <a:p>
            <a:r>
              <a:rPr lang="en-US" sz="2600" b="1" dirty="0">
                <a:latin typeface="Algerian" panose="04020705040A02060702" pitchFamily="82" charset="0"/>
              </a:rPr>
              <a:t>Large Population and High Demand</a:t>
            </a:r>
            <a:r>
              <a:rPr lang="en-US" sz="2600" dirty="0">
                <a:latin typeface="Algerian" panose="04020705040A02060702" pitchFamily="82" charset="0"/>
              </a:rPr>
              <a:t>: </a:t>
            </a:r>
            <a:r>
              <a:rPr lang="en-US" sz="2400" dirty="0"/>
              <a:t>India is the second-most populous country in the world, with over 1.4 billion people. The demand for water for drinking, agriculture, industry, and sanitation is immense, and the available freshwater resources are increasingly stretched.</a:t>
            </a:r>
          </a:p>
          <a:p>
            <a:endParaRPr lang="en-US" sz="2400" dirty="0"/>
          </a:p>
        </p:txBody>
      </p:sp>
    </p:spTree>
    <p:extLst>
      <p:ext uri="{BB962C8B-B14F-4D97-AF65-F5344CB8AC3E}">
        <p14:creationId xmlns:p14="http://schemas.microsoft.com/office/powerpoint/2010/main" val="2281688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73400"/>
            <a:ext cx="12192000" cy="693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7779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57647"/>
            <a:ext cx="9563946" cy="5473336"/>
          </a:xfrm>
        </p:spPr>
        <p:txBody>
          <a:bodyPr>
            <a:normAutofit/>
          </a:bodyPr>
          <a:lstStyle/>
          <a:p>
            <a:r>
              <a:rPr lang="en-US" sz="2400" b="1" dirty="0">
                <a:latin typeface="Algerian" panose="04020705040A02060702" pitchFamily="82" charset="0"/>
              </a:rPr>
              <a:t>Agriculture Dependency</a:t>
            </a:r>
            <a:r>
              <a:rPr lang="en-US" sz="2400" dirty="0">
                <a:latin typeface="Algerian" panose="04020705040A02060702" pitchFamily="82" charset="0"/>
              </a:rPr>
              <a:t>: </a:t>
            </a:r>
            <a:r>
              <a:rPr lang="en-US" sz="2000" dirty="0"/>
              <a:t>India is an agrarian economy, with around 60% of its population dependent on agriculture for livelihood. A significant portion of farming relies on water for irrigation, particularly in water-intensive crops like rice, wheat, and sugarcane. Any reduction in water availability directly impacts food production and rural incomes</a:t>
            </a:r>
            <a:r>
              <a:rPr lang="en-US" sz="2000" dirty="0" smtClean="0"/>
              <a:t>.</a:t>
            </a:r>
          </a:p>
          <a:p>
            <a:r>
              <a:rPr lang="en-US" sz="2400" b="1" dirty="0">
                <a:latin typeface="Algerian" panose="04020705040A02060702" pitchFamily="82" charset="0"/>
              </a:rPr>
              <a:t>Uneven Distribution of Water: </a:t>
            </a:r>
            <a:r>
              <a:rPr lang="en-US" sz="2000" dirty="0"/>
              <a:t>While India has a vast network of rivers, the distribution of water resources is highly uneven. Some regions, like the northeastern states, receive abundant rainfall, while others, particularly in the northwestern and central parts, face severe water scarcity. The mismatch between water availability and demand exacerbates regional disparities</a:t>
            </a:r>
            <a:r>
              <a:rPr lang="en-US" sz="2000" dirty="0" smtClean="0"/>
              <a:t>.</a:t>
            </a:r>
          </a:p>
          <a:p>
            <a:r>
              <a:rPr lang="en-US" sz="2400" b="1" dirty="0">
                <a:latin typeface="Algerian" panose="04020705040A02060702" pitchFamily="82" charset="0"/>
              </a:rPr>
              <a:t>Over-extraction of Groundwater</a:t>
            </a:r>
            <a:r>
              <a:rPr lang="en-US" sz="2400" dirty="0">
                <a:latin typeface="Algerian" panose="04020705040A02060702" pitchFamily="82" charset="0"/>
              </a:rPr>
              <a:t>: </a:t>
            </a:r>
            <a:r>
              <a:rPr lang="en-US" sz="2000" dirty="0"/>
              <a:t>Many parts of India rely heavily on groundwater for drinking and irrigation. Over-extraction has led to the depletion of groundwater levels in several states, especially in regions like Punjab, Haryana, and Rajasthan. This has caused wells to dry up and increased the cost of accessing water.</a:t>
            </a:r>
          </a:p>
        </p:txBody>
      </p:sp>
    </p:spTree>
    <p:extLst>
      <p:ext uri="{BB962C8B-B14F-4D97-AF65-F5344CB8AC3E}">
        <p14:creationId xmlns:p14="http://schemas.microsoft.com/office/powerpoint/2010/main" val="191882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653143"/>
            <a:ext cx="9616197" cy="5643154"/>
          </a:xfrm>
        </p:spPr>
        <p:txBody>
          <a:bodyPr>
            <a:noAutofit/>
          </a:bodyPr>
          <a:lstStyle/>
          <a:p>
            <a:r>
              <a:rPr lang="en-US" sz="2800" b="1" dirty="0">
                <a:latin typeface="Algerian" panose="04020705040A02060702" pitchFamily="82" charset="0"/>
              </a:rPr>
              <a:t>Climate Change and Erratic Rainfall:</a:t>
            </a:r>
            <a:r>
              <a:rPr lang="en-US" sz="2000" b="1" dirty="0">
                <a:latin typeface="Algerian" panose="04020705040A02060702" pitchFamily="82" charset="0"/>
              </a:rPr>
              <a:t> </a:t>
            </a:r>
            <a:r>
              <a:rPr lang="en-US" sz="2000" dirty="0"/>
              <a:t>India is highly vulnerable to the impacts of climate change. Changing rainfall patterns, prolonged droughts, and unpredictable monsoon seasons have made water availability more uncertain. Some areas experience floods, while others face severe droughts, further complicating water resource management</a:t>
            </a:r>
            <a:r>
              <a:rPr lang="en-US" sz="2000" dirty="0" smtClean="0"/>
              <a:t>.</a:t>
            </a:r>
          </a:p>
          <a:p>
            <a:r>
              <a:rPr lang="en-US" sz="2800" b="1" dirty="0" smtClean="0">
                <a:latin typeface="Algerian" panose="04020705040A02060702" pitchFamily="82" charset="0"/>
              </a:rPr>
              <a:t>Pollution </a:t>
            </a:r>
            <a:r>
              <a:rPr lang="en-US" sz="2800" b="1" dirty="0">
                <a:latin typeface="Algerian" panose="04020705040A02060702" pitchFamily="82" charset="0"/>
              </a:rPr>
              <a:t>and Water Quality:</a:t>
            </a:r>
            <a:r>
              <a:rPr lang="en-US" sz="2000" b="1" dirty="0"/>
              <a:t> </a:t>
            </a:r>
            <a:r>
              <a:rPr lang="en-US" sz="2000" dirty="0"/>
              <a:t>Pollution from industrial waste, agricultural runoff, and untreated sewage has contaminated many of India's water sources, making them unfit for consumption. This reduces the availability of clean water for drinking and sanitation, contributing to health problems</a:t>
            </a:r>
            <a:r>
              <a:rPr lang="en-US" sz="2000" dirty="0" smtClean="0"/>
              <a:t>.</a:t>
            </a:r>
          </a:p>
          <a:p>
            <a:r>
              <a:rPr lang="en-US" sz="2800" b="1" dirty="0">
                <a:latin typeface="Algerian" panose="04020705040A02060702" pitchFamily="82" charset="0"/>
              </a:rPr>
              <a:t>Rapid Urbanization and Industrial Growth: </a:t>
            </a:r>
            <a:r>
              <a:rPr lang="en-US" sz="2000" dirty="0"/>
              <a:t>As cities grow and industrialization expands, the demand for water increases. Urban areas, which account for a significant portion of water consumption, often face water shortages and poor management of resources, leading to the depletion of nearby water sources.</a:t>
            </a:r>
          </a:p>
        </p:txBody>
      </p:sp>
    </p:spTree>
    <p:extLst>
      <p:ext uri="{BB962C8B-B14F-4D97-AF65-F5344CB8AC3E}">
        <p14:creationId xmlns:p14="http://schemas.microsoft.com/office/powerpoint/2010/main" val="1154899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809897"/>
            <a:ext cx="8596668" cy="5434149"/>
          </a:xfrm>
        </p:spPr>
        <p:txBody>
          <a:bodyPr>
            <a:normAutofit/>
          </a:bodyPr>
          <a:lstStyle/>
          <a:p>
            <a:r>
              <a:rPr lang="en-US" sz="2400" b="1" dirty="0">
                <a:latin typeface="Algerian" panose="04020705040A02060702" pitchFamily="82" charset="0"/>
              </a:rPr>
              <a:t>Transboundary Water Conflicts</a:t>
            </a:r>
            <a:r>
              <a:rPr lang="en-US" sz="2400" dirty="0">
                <a:latin typeface="Algerian" panose="04020705040A02060702" pitchFamily="82" charset="0"/>
              </a:rPr>
              <a:t>: </a:t>
            </a:r>
            <a:r>
              <a:rPr lang="en-US" sz="2000" dirty="0"/>
              <a:t>India shares several rivers with neighboring countries like Pakistan, Bangladesh, and China. Disputes over water-sharing agreements, especially related to major rivers like the Indus and the Ganges, can complicate water availability and lead to political tensions.</a:t>
            </a:r>
          </a:p>
          <a:p>
            <a:pPr marL="0" indent="0">
              <a:buNone/>
            </a:pPr>
            <a:r>
              <a:rPr lang="en-US" sz="3200" b="1" dirty="0">
                <a:solidFill>
                  <a:srgbClr val="00B050"/>
                </a:solidFill>
                <a:latin typeface="Algerian" panose="04020705040A02060702" pitchFamily="82" charset="0"/>
              </a:rPr>
              <a:t>Consequences:</a:t>
            </a:r>
          </a:p>
          <a:p>
            <a:r>
              <a:rPr lang="en-US" sz="2400" b="1" dirty="0">
                <a:latin typeface="Algerian" panose="04020705040A02060702" pitchFamily="82" charset="0"/>
              </a:rPr>
              <a:t>Agricultural Productivity</a:t>
            </a:r>
            <a:r>
              <a:rPr lang="en-US" sz="2400" dirty="0">
                <a:latin typeface="Algerian" panose="04020705040A02060702" pitchFamily="82" charset="0"/>
              </a:rPr>
              <a:t>: </a:t>
            </a:r>
            <a:r>
              <a:rPr lang="en-US" sz="2000" dirty="0"/>
              <a:t>Water scarcity can reduce agricultural output, leading to food shortages, higher prices, and rural poverty.</a:t>
            </a:r>
          </a:p>
          <a:p>
            <a:r>
              <a:rPr lang="en-US" sz="2400" b="1" dirty="0">
                <a:latin typeface="Algerian" panose="04020705040A02060702" pitchFamily="82" charset="0"/>
              </a:rPr>
              <a:t>Health Risks</a:t>
            </a:r>
            <a:r>
              <a:rPr lang="en-US" sz="2400" dirty="0">
                <a:latin typeface="Algerian" panose="04020705040A02060702" pitchFamily="82" charset="0"/>
              </a:rPr>
              <a:t>: </a:t>
            </a:r>
            <a:r>
              <a:rPr lang="en-US" sz="2000" dirty="0"/>
              <a:t>Lack of access to clean drinking water and sanitation increases the risk of waterborne diseases.</a:t>
            </a:r>
          </a:p>
          <a:p>
            <a:r>
              <a:rPr lang="en-US" sz="2400" b="1" dirty="0">
                <a:latin typeface="Algerian" panose="04020705040A02060702" pitchFamily="82" charset="0"/>
              </a:rPr>
              <a:t>Economic Impact</a:t>
            </a:r>
            <a:r>
              <a:rPr lang="en-US" sz="2400" dirty="0">
                <a:latin typeface="Algerian" panose="04020705040A02060702" pitchFamily="82" charset="0"/>
              </a:rPr>
              <a:t>: </a:t>
            </a:r>
            <a:r>
              <a:rPr lang="en-US" sz="2000" dirty="0"/>
              <a:t>Reduced water availability can hinder industrial growth, affecting employment and economic development.</a:t>
            </a:r>
          </a:p>
          <a:p>
            <a:endParaRPr lang="en-US" sz="2000" dirty="0"/>
          </a:p>
        </p:txBody>
      </p:sp>
    </p:spTree>
    <p:extLst>
      <p:ext uri="{BB962C8B-B14F-4D97-AF65-F5344CB8AC3E}">
        <p14:creationId xmlns:p14="http://schemas.microsoft.com/office/powerpoint/2010/main" val="1726657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2926"/>
            <a:ext cx="8596668" cy="670560"/>
          </a:xfrm>
        </p:spPr>
        <p:txBody>
          <a:bodyPr>
            <a:noAutofit/>
          </a:bodyPr>
          <a:lstStyle/>
          <a:p>
            <a:r>
              <a:rPr lang="en-US" sz="4000" b="1" dirty="0">
                <a:latin typeface="Algerian" panose="04020705040A02060702" pitchFamily="82" charset="0"/>
              </a:rPr>
              <a:t>Global Warming in India</a:t>
            </a:r>
          </a:p>
        </p:txBody>
      </p:sp>
      <p:sp>
        <p:nvSpPr>
          <p:cNvPr id="3" name="Content Placeholder 2"/>
          <p:cNvSpPr>
            <a:spLocks noGrp="1"/>
          </p:cNvSpPr>
          <p:nvPr>
            <p:ph idx="1"/>
          </p:nvPr>
        </p:nvSpPr>
        <p:spPr>
          <a:xfrm>
            <a:off x="468329" y="2207623"/>
            <a:ext cx="9498632" cy="3958046"/>
          </a:xfrm>
        </p:spPr>
        <p:txBody>
          <a:bodyPr>
            <a:normAutofit/>
          </a:bodyPr>
          <a:lstStyle/>
          <a:p>
            <a:r>
              <a:rPr lang="en-US" sz="2400" dirty="0"/>
              <a:t>India, like the rest of the world, is experiencing the effects of global warming, with significant implications for its climate, economy, and society. The country has witnessed notable changes in temperature, weather patterns, and environmental conditions over the past century, with consequences on agriculture, water resources, and public health</a:t>
            </a:r>
            <a:r>
              <a:rPr lang="en-US" sz="2400" dirty="0" smtClean="0"/>
              <a:t>.</a:t>
            </a:r>
          </a:p>
        </p:txBody>
      </p:sp>
    </p:spTree>
    <p:extLst>
      <p:ext uri="{BB962C8B-B14F-4D97-AF65-F5344CB8AC3E}">
        <p14:creationId xmlns:p14="http://schemas.microsoft.com/office/powerpoint/2010/main" val="2323289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Algerian" panose="04020705040A02060702" pitchFamily="82" charset="0"/>
              </a:rPr>
              <a:t>Key Statistics on Temperature Rise in India (Last Century</a:t>
            </a:r>
            <a:r>
              <a:rPr lang="en-US" b="1" dirty="0" smtClean="0">
                <a:latin typeface="Algerian" panose="04020705040A02060702" pitchFamily="82" charset="0"/>
              </a:rPr>
              <a:t>)</a:t>
            </a:r>
            <a:r>
              <a:rPr lang="en-US" b="1" dirty="0">
                <a:latin typeface="Algerian" panose="04020705040A02060702" pitchFamily="82" charset="0"/>
              </a:rPr>
              <a:t/>
            </a:r>
            <a:br>
              <a:rPr lang="en-US" b="1" dirty="0">
                <a:latin typeface="Algerian" panose="04020705040A02060702" pitchFamily="82" charset="0"/>
              </a:rPr>
            </a:br>
            <a:endParaRPr lang="en-US" dirty="0">
              <a:latin typeface="Algerian" panose="04020705040A02060702" pitchFamily="82" charset="0"/>
            </a:endParaRPr>
          </a:p>
        </p:txBody>
      </p:sp>
      <p:sp>
        <p:nvSpPr>
          <p:cNvPr id="3" name="Content Placeholder 2"/>
          <p:cNvSpPr>
            <a:spLocks noGrp="1"/>
          </p:cNvSpPr>
          <p:nvPr>
            <p:ph idx="1"/>
          </p:nvPr>
        </p:nvSpPr>
        <p:spPr>
          <a:xfrm>
            <a:off x="677334" y="1619794"/>
            <a:ext cx="9498632" cy="4859383"/>
          </a:xfrm>
        </p:spPr>
        <p:txBody>
          <a:bodyPr/>
          <a:lstStyle/>
          <a:p>
            <a:pPr marL="0" indent="0">
              <a:buNone/>
            </a:pPr>
            <a:endParaRPr lang="en-US" b="1" dirty="0"/>
          </a:p>
          <a:p>
            <a:r>
              <a:rPr lang="en-US" sz="2400" b="1" dirty="0">
                <a:latin typeface="Algerian" panose="04020705040A02060702" pitchFamily="82" charset="0"/>
              </a:rPr>
              <a:t>Average temperature rise</a:t>
            </a:r>
            <a:r>
              <a:rPr lang="en-US" sz="2400" dirty="0">
                <a:latin typeface="Algerian" panose="04020705040A02060702" pitchFamily="82" charset="0"/>
              </a:rPr>
              <a:t>: </a:t>
            </a:r>
            <a:r>
              <a:rPr lang="en-US" sz="2000" dirty="0"/>
              <a:t>Over the past 100 years, India’s average surface temperature has risen by approximately </a:t>
            </a:r>
            <a:r>
              <a:rPr lang="en-US" sz="2000" b="1" dirty="0"/>
              <a:t>0.7°C to 1.0°C</a:t>
            </a:r>
            <a:r>
              <a:rPr lang="en-US" sz="2000" dirty="0"/>
              <a:t>.</a:t>
            </a:r>
          </a:p>
          <a:p>
            <a:r>
              <a:rPr lang="en-US" sz="2400" b="1" dirty="0">
                <a:latin typeface="Algerian" panose="04020705040A02060702" pitchFamily="82" charset="0"/>
              </a:rPr>
              <a:t>Warming trends</a:t>
            </a:r>
            <a:r>
              <a:rPr lang="en-US" sz="2400" dirty="0">
                <a:latin typeface="Algerian" panose="04020705040A02060702" pitchFamily="82" charset="0"/>
              </a:rPr>
              <a:t>: </a:t>
            </a:r>
            <a:r>
              <a:rPr lang="en-US" sz="2000" dirty="0"/>
              <a:t>The last two decades (2000-2020) have experienced higher-than-average warming, with </a:t>
            </a:r>
            <a:r>
              <a:rPr lang="en-US" sz="2000" b="1" dirty="0"/>
              <a:t>2016</a:t>
            </a:r>
            <a:r>
              <a:rPr lang="en-US" sz="2000" dirty="0"/>
              <a:t> being recorded as the warmest year in India’s history.</a:t>
            </a:r>
          </a:p>
          <a:p>
            <a:r>
              <a:rPr lang="en-US" sz="2400" b="1" dirty="0">
                <a:latin typeface="Algerian" panose="04020705040A02060702" pitchFamily="82" charset="0"/>
              </a:rPr>
              <a:t>Increase in extreme temperatures</a:t>
            </a:r>
            <a:r>
              <a:rPr lang="en-US" sz="2400" dirty="0">
                <a:latin typeface="Algerian" panose="04020705040A02060702" pitchFamily="82" charset="0"/>
              </a:rPr>
              <a:t>: </a:t>
            </a:r>
            <a:r>
              <a:rPr lang="en-US" sz="2000" dirty="0"/>
              <a:t>The number of </a:t>
            </a:r>
            <a:r>
              <a:rPr lang="en-US" sz="2000" b="1" dirty="0"/>
              <a:t>hot days</a:t>
            </a:r>
            <a:r>
              <a:rPr lang="en-US" sz="2000" dirty="0"/>
              <a:t> and </a:t>
            </a:r>
            <a:r>
              <a:rPr lang="en-US" sz="2000" b="1" dirty="0"/>
              <a:t>heatwaves</a:t>
            </a:r>
            <a:r>
              <a:rPr lang="en-US" sz="2000" dirty="0"/>
              <a:t> has significantly risen, especially in regions like </a:t>
            </a:r>
            <a:r>
              <a:rPr lang="en-US" sz="2000" b="1" dirty="0"/>
              <a:t>Northwest India</a:t>
            </a:r>
            <a:r>
              <a:rPr lang="en-US" sz="2000" dirty="0"/>
              <a:t>.</a:t>
            </a:r>
          </a:p>
          <a:p>
            <a:r>
              <a:rPr lang="en-US" sz="2400" b="1" dirty="0">
                <a:latin typeface="Algerian" panose="04020705040A02060702" pitchFamily="82" charset="0"/>
              </a:rPr>
              <a:t>Regional variations</a:t>
            </a:r>
            <a:r>
              <a:rPr lang="en-US" sz="2400" dirty="0">
                <a:latin typeface="Algerian" panose="04020705040A02060702" pitchFamily="82" charset="0"/>
              </a:rPr>
              <a:t>: </a:t>
            </a:r>
            <a:r>
              <a:rPr lang="en-US" sz="2000" dirty="0"/>
              <a:t>Coastal areas like </a:t>
            </a:r>
            <a:r>
              <a:rPr lang="en-US" sz="2000" b="1" dirty="0"/>
              <a:t>Kerala</a:t>
            </a:r>
            <a:r>
              <a:rPr lang="en-US" sz="2000" dirty="0"/>
              <a:t> have shown higher warming compared to the interior regions.</a:t>
            </a:r>
          </a:p>
          <a:p>
            <a:endParaRPr lang="en-US" sz="2000" dirty="0"/>
          </a:p>
        </p:txBody>
      </p:sp>
    </p:spTree>
    <p:extLst>
      <p:ext uri="{BB962C8B-B14F-4D97-AF65-F5344CB8AC3E}">
        <p14:creationId xmlns:p14="http://schemas.microsoft.com/office/powerpoint/2010/main" val="2601521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latin typeface="Algerian" panose="04020705040A02060702" pitchFamily="82" charset="0"/>
              </a:rPr>
              <a:t>Effects </a:t>
            </a:r>
            <a:r>
              <a:rPr lang="en-US" b="1" dirty="0">
                <a:latin typeface="Algerian" panose="04020705040A02060702" pitchFamily="82" charset="0"/>
              </a:rPr>
              <a:t>of Global Warming on </a:t>
            </a:r>
            <a:r>
              <a:rPr lang="en-US" b="1" dirty="0" smtClean="0">
                <a:latin typeface="Algerian" panose="04020705040A02060702" pitchFamily="82" charset="0"/>
              </a:rPr>
              <a:t>India’s </a:t>
            </a:r>
            <a:r>
              <a:rPr lang="en-US" b="1" dirty="0">
                <a:latin typeface="Algerian" panose="04020705040A02060702" pitchFamily="82" charset="0"/>
              </a:rPr>
              <a:t>Climate:</a:t>
            </a:r>
            <a:br>
              <a:rPr lang="en-US" b="1" dirty="0">
                <a:latin typeface="Algerian" panose="04020705040A02060702" pitchFamily="82" charset="0"/>
              </a:rPr>
            </a:br>
            <a:endParaRPr lang="en-US" dirty="0">
              <a:latin typeface="Algerian" panose="04020705040A02060702" pitchFamily="82" charset="0"/>
            </a:endParaRPr>
          </a:p>
        </p:txBody>
      </p:sp>
      <p:sp>
        <p:nvSpPr>
          <p:cNvPr id="3" name="Content Placeholder 2"/>
          <p:cNvSpPr>
            <a:spLocks noGrp="1"/>
          </p:cNvSpPr>
          <p:nvPr>
            <p:ph idx="1"/>
          </p:nvPr>
        </p:nvSpPr>
        <p:spPr>
          <a:xfrm>
            <a:off x="677333" y="1763486"/>
            <a:ext cx="9511695" cy="4480560"/>
          </a:xfrm>
        </p:spPr>
        <p:txBody>
          <a:bodyPr>
            <a:noAutofit/>
          </a:bodyPr>
          <a:lstStyle/>
          <a:p>
            <a:pPr marL="0" indent="0">
              <a:buNone/>
            </a:pPr>
            <a:endParaRPr lang="en-US" sz="900" b="1" dirty="0"/>
          </a:p>
          <a:p>
            <a:r>
              <a:rPr lang="en-US" sz="2400" b="1" dirty="0">
                <a:latin typeface="Algerian" panose="04020705040A02060702" pitchFamily="82" charset="0"/>
              </a:rPr>
              <a:t>Heatwaves</a:t>
            </a:r>
            <a:r>
              <a:rPr lang="en-US" sz="2400" dirty="0">
                <a:latin typeface="Algerian" panose="04020705040A02060702" pitchFamily="82" charset="0"/>
              </a:rPr>
              <a:t>:</a:t>
            </a:r>
          </a:p>
          <a:p>
            <a:pPr lvl="1"/>
            <a:r>
              <a:rPr lang="en-US" sz="2000" dirty="0"/>
              <a:t>Increased frequency and intensity of </a:t>
            </a:r>
            <a:r>
              <a:rPr lang="en-US" sz="2000" b="1" dirty="0"/>
              <a:t>heatwaves</a:t>
            </a:r>
            <a:r>
              <a:rPr lang="en-US" sz="2000" dirty="0"/>
              <a:t>, particularly in northern and central India, resulting in serious health risks.</a:t>
            </a:r>
          </a:p>
          <a:p>
            <a:pPr lvl="1"/>
            <a:r>
              <a:rPr lang="en-US" sz="2000" b="1" dirty="0"/>
              <a:t>Rising temperatures</a:t>
            </a:r>
            <a:r>
              <a:rPr lang="en-US" sz="2000" dirty="0"/>
              <a:t> cause a higher number of </a:t>
            </a:r>
            <a:r>
              <a:rPr lang="en-US" sz="2000" b="1" dirty="0"/>
              <a:t>heat stress-related deaths</a:t>
            </a:r>
            <a:r>
              <a:rPr lang="en-US" sz="2000" dirty="0"/>
              <a:t> each year.</a:t>
            </a:r>
          </a:p>
          <a:p>
            <a:r>
              <a:rPr lang="en-US" sz="2400" b="1" dirty="0">
                <a:latin typeface="Algerian" panose="04020705040A02060702" pitchFamily="82" charset="0"/>
              </a:rPr>
              <a:t>Monsoon Changes</a:t>
            </a:r>
            <a:r>
              <a:rPr lang="en-US" sz="2400" dirty="0">
                <a:latin typeface="Algerian" panose="04020705040A02060702" pitchFamily="82" charset="0"/>
              </a:rPr>
              <a:t>:</a:t>
            </a:r>
          </a:p>
          <a:p>
            <a:pPr lvl="1"/>
            <a:r>
              <a:rPr lang="en-US" sz="2000" dirty="0"/>
              <a:t>Shift in the </a:t>
            </a:r>
            <a:r>
              <a:rPr lang="en-US" sz="2000" b="1" dirty="0"/>
              <a:t>monsoon pattern</a:t>
            </a:r>
            <a:r>
              <a:rPr lang="en-US" sz="2000" dirty="0"/>
              <a:t>: Delayed onset and erratic rainfall, leading to </a:t>
            </a:r>
            <a:r>
              <a:rPr lang="en-US" sz="2000" b="1" dirty="0"/>
              <a:t>floods</a:t>
            </a:r>
            <a:r>
              <a:rPr lang="en-US" sz="2000" dirty="0"/>
              <a:t> in some areas and </a:t>
            </a:r>
            <a:r>
              <a:rPr lang="en-US" sz="2000" b="1" dirty="0"/>
              <a:t>droughts</a:t>
            </a:r>
            <a:r>
              <a:rPr lang="en-US" sz="2000" dirty="0"/>
              <a:t> in others.</a:t>
            </a:r>
          </a:p>
          <a:p>
            <a:pPr lvl="1"/>
            <a:r>
              <a:rPr lang="en-US" sz="2000" b="1" dirty="0"/>
              <a:t>Reduced rainfall</a:t>
            </a:r>
            <a:r>
              <a:rPr lang="en-US" sz="2000" dirty="0"/>
              <a:t> in some regions (e.g., </a:t>
            </a:r>
            <a:r>
              <a:rPr lang="en-US" sz="2000" b="1" dirty="0"/>
              <a:t>Northwest India</a:t>
            </a:r>
            <a:r>
              <a:rPr lang="en-US" sz="2000" dirty="0"/>
              <a:t>), affecting agriculture and water supply.</a:t>
            </a:r>
          </a:p>
          <a:p>
            <a:pPr lvl="1"/>
            <a:r>
              <a:rPr lang="en-US" sz="2000" dirty="0"/>
              <a:t>Heavy rainfall events are now more intense, leading to more frequent </a:t>
            </a:r>
            <a:r>
              <a:rPr lang="en-US" sz="2000" b="1" dirty="0"/>
              <a:t>flash floods</a:t>
            </a:r>
            <a:r>
              <a:rPr lang="en-US" sz="2000" dirty="0"/>
              <a:t> and </a:t>
            </a:r>
            <a:r>
              <a:rPr lang="en-US" sz="2000" b="1" dirty="0"/>
              <a:t>landslides</a:t>
            </a:r>
            <a:r>
              <a:rPr lang="en-US" sz="2000" dirty="0"/>
              <a:t>.</a:t>
            </a:r>
          </a:p>
          <a:p>
            <a:endParaRPr lang="en-US" sz="800" dirty="0"/>
          </a:p>
        </p:txBody>
      </p:sp>
    </p:spTree>
    <p:extLst>
      <p:ext uri="{BB962C8B-B14F-4D97-AF65-F5344CB8AC3E}">
        <p14:creationId xmlns:p14="http://schemas.microsoft.com/office/powerpoint/2010/main" val="2323626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0" y="0"/>
            <a:ext cx="12192000" cy="6819970"/>
          </a:xfrm>
          <a:prstGeom prst="rect">
            <a:avLst/>
          </a:prstGeom>
        </p:spPr>
      </p:pic>
    </p:spTree>
    <p:extLst>
      <p:ext uri="{BB962C8B-B14F-4D97-AF65-F5344CB8AC3E}">
        <p14:creationId xmlns:p14="http://schemas.microsoft.com/office/powerpoint/2010/main" val="3038865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limate risks 1.5 degree vs 2 degree global warming climate change facts infographic"/>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1999" cy="6845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25832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283" y="1362891"/>
            <a:ext cx="8596668" cy="5270653"/>
          </a:xfrm>
        </p:spPr>
        <p:txBody>
          <a:bodyPr>
            <a:normAutofit/>
          </a:bodyPr>
          <a:lstStyle/>
          <a:p>
            <a:r>
              <a:rPr lang="en-US" sz="2800" b="1" dirty="0">
                <a:latin typeface="Algerian" panose="04020705040A02060702" pitchFamily="82" charset="0"/>
              </a:rPr>
              <a:t>Glacier Retreat</a:t>
            </a:r>
            <a:r>
              <a:rPr lang="en-US" sz="2800" b="1" dirty="0" smtClean="0">
                <a:latin typeface="Algerian" panose="04020705040A02060702" pitchFamily="82" charset="0"/>
              </a:rPr>
              <a:t>: </a:t>
            </a:r>
            <a:r>
              <a:rPr lang="en-US" sz="2400" dirty="0" smtClean="0"/>
              <a:t>Himalayan </a:t>
            </a:r>
            <a:r>
              <a:rPr lang="en-US" sz="2400" dirty="0"/>
              <a:t>glaciers are retreating at alarming rates, reducing water flow in rivers such as the Ganges and Brahmaputra, threatening water availability for </a:t>
            </a:r>
            <a:r>
              <a:rPr lang="en-US" sz="2400" dirty="0" err="1"/>
              <a:t>millions.By</a:t>
            </a:r>
            <a:r>
              <a:rPr lang="en-US" sz="2400" dirty="0"/>
              <a:t> 2030, it is projected that India could lose up to one-third of its glaciers</a:t>
            </a:r>
            <a:r>
              <a:rPr lang="en-US" sz="2400" dirty="0" smtClean="0"/>
              <a:t>.</a:t>
            </a:r>
          </a:p>
          <a:p>
            <a:endParaRPr lang="en-US" sz="2400" dirty="0"/>
          </a:p>
          <a:p>
            <a:r>
              <a:rPr lang="en-US" sz="2400" b="1" dirty="0" smtClean="0">
                <a:latin typeface="Algerian" panose="04020705040A02060702" pitchFamily="82" charset="0"/>
              </a:rPr>
              <a:t>Coastal </a:t>
            </a:r>
            <a:r>
              <a:rPr lang="en-US" sz="2400" b="1" dirty="0">
                <a:latin typeface="Algerian" panose="04020705040A02060702" pitchFamily="82" charset="0"/>
              </a:rPr>
              <a:t>Areas and Sea-Level Rise</a:t>
            </a:r>
            <a:r>
              <a:rPr lang="en-US" sz="2400" b="1" dirty="0" smtClean="0">
                <a:latin typeface="Algerian" panose="04020705040A02060702" pitchFamily="82" charset="0"/>
              </a:rPr>
              <a:t>: </a:t>
            </a:r>
            <a:r>
              <a:rPr lang="en-US" sz="2400" dirty="0" smtClean="0"/>
              <a:t>Rising </a:t>
            </a:r>
            <a:r>
              <a:rPr lang="en-US" sz="2400" dirty="0"/>
              <a:t>sea levels threaten coastal cities like Mumbai, Chennai, and Kolkata with more frequent storm surges and flooding.</a:t>
            </a:r>
          </a:p>
        </p:txBody>
      </p:sp>
    </p:spTree>
    <p:extLst>
      <p:ext uri="{BB962C8B-B14F-4D97-AF65-F5344CB8AC3E}">
        <p14:creationId xmlns:p14="http://schemas.microsoft.com/office/powerpoint/2010/main" val="17643638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latin typeface="Algerian" panose="04020705040A02060702" pitchFamily="82" charset="0"/>
              </a:rPr>
              <a:t>Role </a:t>
            </a:r>
            <a:r>
              <a:rPr lang="en-US" sz="2800" b="1" dirty="0">
                <a:latin typeface="Algerian" panose="04020705040A02060702" pitchFamily="82" charset="0"/>
              </a:rPr>
              <a:t>of Human Activities in Contributing to Global Warming:</a:t>
            </a:r>
            <a:br>
              <a:rPr lang="en-US" sz="2800" b="1" dirty="0">
                <a:latin typeface="Algerian" panose="04020705040A02060702" pitchFamily="82" charset="0"/>
              </a:rPr>
            </a:br>
            <a:r>
              <a:rPr lang="en-US" sz="2800" b="1" dirty="0" smtClean="0">
                <a:latin typeface="Algerian" panose="04020705040A02060702" pitchFamily="82" charset="0"/>
              </a:rPr>
              <a:t>Industry</a:t>
            </a:r>
            <a:r>
              <a:rPr lang="en-US" sz="2800" b="1" dirty="0">
                <a:latin typeface="Algerian" panose="04020705040A02060702" pitchFamily="82" charset="0"/>
              </a:rPr>
              <a:t/>
            </a:r>
            <a:br>
              <a:rPr lang="en-US" sz="2800" b="1" dirty="0">
                <a:latin typeface="Algerian" panose="04020705040A02060702" pitchFamily="82" charset="0"/>
              </a:rPr>
            </a:br>
            <a:endParaRPr lang="en-US" sz="2800" b="1" dirty="0">
              <a:latin typeface="Algerian" panose="04020705040A02060702" pitchFamily="82" charset="0"/>
            </a:endParaRPr>
          </a:p>
        </p:txBody>
      </p:sp>
      <p:sp>
        <p:nvSpPr>
          <p:cNvPr id="3" name="Content Placeholder 2"/>
          <p:cNvSpPr>
            <a:spLocks noGrp="1"/>
          </p:cNvSpPr>
          <p:nvPr>
            <p:ph idx="1"/>
          </p:nvPr>
        </p:nvSpPr>
        <p:spPr>
          <a:xfrm>
            <a:off x="677334" y="1930400"/>
            <a:ext cx="9289626" cy="4653279"/>
          </a:xfrm>
        </p:spPr>
        <p:txBody>
          <a:bodyPr>
            <a:normAutofit fontScale="25000" lnSpcReduction="20000"/>
          </a:bodyPr>
          <a:lstStyle/>
          <a:p>
            <a:pPr marL="0" indent="0">
              <a:buNone/>
            </a:pPr>
            <a:endParaRPr lang="en-US" b="1" dirty="0"/>
          </a:p>
          <a:p>
            <a:r>
              <a:rPr lang="en-US" sz="11200" b="1" dirty="0">
                <a:latin typeface="Algerian" panose="04020705040A02060702" pitchFamily="82" charset="0"/>
              </a:rPr>
              <a:t>Industry</a:t>
            </a:r>
            <a:r>
              <a:rPr lang="en-US" sz="11200" dirty="0">
                <a:latin typeface="Algerian" panose="04020705040A02060702" pitchFamily="82" charset="0"/>
              </a:rPr>
              <a:t>:</a:t>
            </a:r>
          </a:p>
          <a:p>
            <a:pPr lvl="1"/>
            <a:r>
              <a:rPr lang="en-US" sz="8000" dirty="0"/>
              <a:t>Industrial activities, particularly in sectors like </a:t>
            </a:r>
            <a:r>
              <a:rPr lang="en-US" sz="8000" b="1" dirty="0"/>
              <a:t>cement, steel</a:t>
            </a:r>
            <a:r>
              <a:rPr lang="en-US" sz="8000" dirty="0"/>
              <a:t>, and </a:t>
            </a:r>
            <a:r>
              <a:rPr lang="en-US" sz="8000" b="1" dirty="0"/>
              <a:t>power generation</a:t>
            </a:r>
            <a:r>
              <a:rPr lang="en-US" sz="8000" dirty="0"/>
              <a:t>, emit large amounts of </a:t>
            </a:r>
            <a:r>
              <a:rPr lang="en-US" sz="8000" b="1" dirty="0"/>
              <a:t>greenhouse gases (GHGs)</a:t>
            </a:r>
            <a:r>
              <a:rPr lang="en-US" sz="8000" dirty="0"/>
              <a:t>, especially </a:t>
            </a:r>
            <a:r>
              <a:rPr lang="en-US" sz="8000" b="1" dirty="0"/>
              <a:t>CO2</a:t>
            </a:r>
            <a:r>
              <a:rPr lang="en-US" sz="8000" dirty="0"/>
              <a:t>.</a:t>
            </a:r>
          </a:p>
          <a:p>
            <a:pPr lvl="1"/>
            <a:r>
              <a:rPr lang="en-US" sz="8000" b="1" dirty="0"/>
              <a:t>Fossil fuel burning</a:t>
            </a:r>
            <a:r>
              <a:rPr lang="en-US" sz="8000" dirty="0"/>
              <a:t> for electricity and manufacturing is a primary source of India’s carbon footprint</a:t>
            </a:r>
            <a:r>
              <a:rPr lang="en-US" sz="8000" dirty="0" smtClean="0"/>
              <a:t>.</a:t>
            </a:r>
          </a:p>
          <a:p>
            <a:pPr marL="457200" lvl="1" indent="0">
              <a:buNone/>
            </a:pPr>
            <a:endParaRPr lang="en-US" sz="8000" dirty="0"/>
          </a:p>
          <a:p>
            <a:r>
              <a:rPr lang="en-US" sz="11200" b="1" dirty="0">
                <a:latin typeface="Algerian" panose="04020705040A02060702" pitchFamily="82" charset="0"/>
              </a:rPr>
              <a:t>Transportation</a:t>
            </a:r>
            <a:r>
              <a:rPr lang="en-US" sz="11200" dirty="0">
                <a:latin typeface="Algerian" panose="04020705040A02060702" pitchFamily="82" charset="0"/>
              </a:rPr>
              <a:t>:</a:t>
            </a:r>
          </a:p>
          <a:p>
            <a:pPr lvl="1"/>
            <a:r>
              <a:rPr lang="en-US" sz="8000" dirty="0"/>
              <a:t>India’s rapidly expanding transportation sector, including </a:t>
            </a:r>
            <a:r>
              <a:rPr lang="en-US" sz="8000" b="1" dirty="0"/>
              <a:t>cars, trucks, and airplanes</a:t>
            </a:r>
            <a:r>
              <a:rPr lang="en-US" sz="8000" dirty="0"/>
              <a:t>, contributes significantly to </a:t>
            </a:r>
            <a:r>
              <a:rPr lang="en-US" sz="8000" b="1" dirty="0"/>
              <a:t>carbon emissions</a:t>
            </a:r>
            <a:r>
              <a:rPr lang="en-US" sz="8000" dirty="0"/>
              <a:t>.</a:t>
            </a:r>
          </a:p>
          <a:p>
            <a:pPr lvl="1"/>
            <a:r>
              <a:rPr lang="en-US" sz="8000" dirty="0"/>
              <a:t>With an increase in vehicle numbers, urban air quality deteriorates, and </a:t>
            </a:r>
            <a:r>
              <a:rPr lang="en-US" sz="8000" b="1" dirty="0"/>
              <a:t>emissions from fuel combustion</a:t>
            </a:r>
            <a:r>
              <a:rPr lang="en-US" sz="8000" dirty="0"/>
              <a:t> further exacerbate global warming</a:t>
            </a:r>
            <a:r>
              <a:rPr lang="en-US" sz="8000" dirty="0" smtClean="0"/>
              <a:t>.</a:t>
            </a:r>
            <a:endParaRPr lang="en-US" sz="8000" dirty="0"/>
          </a:p>
          <a:p>
            <a:endParaRPr lang="en-US" sz="2400" dirty="0"/>
          </a:p>
        </p:txBody>
      </p:sp>
    </p:spTree>
    <p:extLst>
      <p:ext uri="{BB962C8B-B14F-4D97-AF65-F5344CB8AC3E}">
        <p14:creationId xmlns:p14="http://schemas.microsoft.com/office/powerpoint/2010/main" val="9015143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827314"/>
            <a:ext cx="8596668" cy="5214048"/>
          </a:xfrm>
        </p:spPr>
        <p:txBody>
          <a:bodyPr>
            <a:normAutofit/>
          </a:bodyPr>
          <a:lstStyle/>
          <a:p>
            <a:pPr marL="0" indent="0">
              <a:buNone/>
            </a:pPr>
            <a:endParaRPr lang="en-US" dirty="0"/>
          </a:p>
          <a:p>
            <a:r>
              <a:rPr lang="en-US" sz="2800" b="1" dirty="0">
                <a:latin typeface="Algerian" panose="04020705040A02060702" pitchFamily="82" charset="0"/>
              </a:rPr>
              <a:t>Deforestation</a:t>
            </a:r>
            <a:r>
              <a:rPr lang="en-US" sz="2800" dirty="0">
                <a:latin typeface="Algerian" panose="04020705040A02060702" pitchFamily="82" charset="0"/>
              </a:rPr>
              <a:t>:</a:t>
            </a:r>
          </a:p>
          <a:p>
            <a:pPr lvl="1"/>
            <a:r>
              <a:rPr lang="en-US" sz="2400" b="1" dirty="0"/>
              <a:t>Deforestation</a:t>
            </a:r>
            <a:r>
              <a:rPr lang="en-US" sz="2400" dirty="0"/>
              <a:t> due to </a:t>
            </a:r>
            <a:r>
              <a:rPr lang="en-US" sz="2400" b="1" dirty="0"/>
              <a:t>urbanization</a:t>
            </a:r>
            <a:r>
              <a:rPr lang="en-US" sz="2400" dirty="0"/>
              <a:t>, </a:t>
            </a:r>
            <a:r>
              <a:rPr lang="en-US" sz="2400" b="1" dirty="0"/>
              <a:t>agriculture</a:t>
            </a:r>
            <a:r>
              <a:rPr lang="en-US" sz="2400" dirty="0"/>
              <a:t>, and </a:t>
            </a:r>
            <a:r>
              <a:rPr lang="en-US" sz="2400" b="1" dirty="0"/>
              <a:t>mining</a:t>
            </a:r>
            <a:r>
              <a:rPr lang="en-US" sz="2400" dirty="0"/>
              <a:t> leads to the release of </a:t>
            </a:r>
            <a:r>
              <a:rPr lang="en-US" sz="2400" b="1" dirty="0"/>
              <a:t>stored carbon</a:t>
            </a:r>
            <a:r>
              <a:rPr lang="en-US" sz="2400" dirty="0"/>
              <a:t> into the atmosphere, while reducing the earth's capacity to absorb CO2.</a:t>
            </a:r>
          </a:p>
          <a:p>
            <a:pPr lvl="1"/>
            <a:r>
              <a:rPr lang="en-US" sz="2400" b="1" dirty="0"/>
              <a:t>Forests</a:t>
            </a:r>
            <a:r>
              <a:rPr lang="en-US" sz="2400" dirty="0"/>
              <a:t> play a critical role in carbon sequestration, and deforestation limits this natural carbon sink.</a:t>
            </a:r>
            <a:endParaRPr lang="en-US" sz="2000" dirty="0"/>
          </a:p>
          <a:p>
            <a:r>
              <a:rPr lang="en-US" sz="2800" b="1" dirty="0">
                <a:latin typeface="Algerian" panose="04020705040A02060702" pitchFamily="82" charset="0"/>
              </a:rPr>
              <a:t>Agriculture</a:t>
            </a:r>
            <a:r>
              <a:rPr lang="en-US" sz="2800" dirty="0">
                <a:latin typeface="Algerian" panose="04020705040A02060702" pitchFamily="82" charset="0"/>
              </a:rPr>
              <a:t>:</a:t>
            </a:r>
          </a:p>
          <a:p>
            <a:pPr lvl="1"/>
            <a:r>
              <a:rPr lang="en-US" sz="2400" dirty="0"/>
              <a:t>Agricultural practices like </a:t>
            </a:r>
            <a:r>
              <a:rPr lang="en-US" sz="2400" b="1" dirty="0"/>
              <a:t>rice farming</a:t>
            </a:r>
            <a:r>
              <a:rPr lang="en-US" sz="2400" dirty="0"/>
              <a:t> and the use of </a:t>
            </a:r>
            <a:r>
              <a:rPr lang="en-US" sz="2400" b="1" dirty="0"/>
              <a:t>synthetic fertilizers</a:t>
            </a:r>
            <a:r>
              <a:rPr lang="en-US" sz="2400" dirty="0"/>
              <a:t> release </a:t>
            </a:r>
            <a:r>
              <a:rPr lang="en-US" sz="2400" b="1" dirty="0"/>
              <a:t>methane</a:t>
            </a:r>
            <a:r>
              <a:rPr lang="en-US" sz="2400" dirty="0"/>
              <a:t> and </a:t>
            </a:r>
            <a:r>
              <a:rPr lang="en-US" sz="2400" b="1" dirty="0"/>
              <a:t>nitrous oxide</a:t>
            </a:r>
            <a:r>
              <a:rPr lang="en-US" sz="2400" dirty="0"/>
              <a:t>, potent GHGs that contribute to warming.</a:t>
            </a:r>
          </a:p>
          <a:p>
            <a:endParaRPr lang="en-US" sz="2800" dirty="0"/>
          </a:p>
        </p:txBody>
      </p:sp>
    </p:spTree>
    <p:extLst>
      <p:ext uri="{BB962C8B-B14F-4D97-AF65-F5344CB8AC3E}">
        <p14:creationId xmlns:p14="http://schemas.microsoft.com/office/powerpoint/2010/main" val="29000640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latin typeface="Algerian" panose="04020705040A02060702" pitchFamily="82" charset="0"/>
              </a:rPr>
              <a:t>Melting </a:t>
            </a:r>
            <a:r>
              <a:rPr lang="en-US" sz="3200" b="1" dirty="0">
                <a:latin typeface="Algerian" panose="04020705040A02060702" pitchFamily="82" charset="0"/>
              </a:rPr>
              <a:t>Glaciers and Reduced River Flows in Himalayan-Fed </a:t>
            </a:r>
            <a:r>
              <a:rPr lang="en-US" sz="3200" b="1" dirty="0" smtClean="0">
                <a:latin typeface="Algerian" panose="04020705040A02060702" pitchFamily="82" charset="0"/>
              </a:rPr>
              <a:t>Rivers</a:t>
            </a:r>
            <a:r>
              <a:rPr lang="en-US" sz="3200" b="1" dirty="0">
                <a:latin typeface="Algerian" panose="04020705040A02060702" pitchFamily="82" charset="0"/>
              </a:rPr>
              <a:t/>
            </a:r>
            <a:br>
              <a:rPr lang="en-US" sz="3200" b="1" dirty="0">
                <a:latin typeface="Algerian" panose="04020705040A02060702" pitchFamily="82" charset="0"/>
              </a:rPr>
            </a:br>
            <a:endParaRPr lang="en-US" sz="3200" dirty="0">
              <a:latin typeface="Algerian" panose="04020705040A02060702" pitchFamily="82" charset="0"/>
            </a:endParaRPr>
          </a:p>
        </p:txBody>
      </p:sp>
      <p:sp>
        <p:nvSpPr>
          <p:cNvPr id="3" name="Content Placeholder 2"/>
          <p:cNvSpPr>
            <a:spLocks noGrp="1"/>
          </p:cNvSpPr>
          <p:nvPr>
            <p:ph idx="1"/>
          </p:nvPr>
        </p:nvSpPr>
        <p:spPr>
          <a:xfrm>
            <a:off x="677333" y="1698172"/>
            <a:ext cx="10048723" cy="4528458"/>
          </a:xfrm>
        </p:spPr>
        <p:txBody>
          <a:bodyPr>
            <a:normAutofit fontScale="92500" lnSpcReduction="10000"/>
          </a:bodyPr>
          <a:lstStyle/>
          <a:p>
            <a:pPr marL="0" indent="0">
              <a:buNone/>
            </a:pPr>
            <a:endParaRPr lang="en-US" b="1" dirty="0"/>
          </a:p>
          <a:p>
            <a:r>
              <a:rPr lang="en-US" sz="2600" b="1" dirty="0">
                <a:latin typeface="Algerian" panose="04020705040A02060702" pitchFamily="82" charset="0"/>
              </a:rPr>
              <a:t>Himalayan Glaciers: </a:t>
            </a:r>
            <a:r>
              <a:rPr lang="en-US" sz="2400" dirty="0"/>
              <a:t>The glaciers in the Himalayan region, which feed rivers like the </a:t>
            </a:r>
            <a:r>
              <a:rPr lang="en-US" sz="2400" b="1" dirty="0"/>
              <a:t>Ganges</a:t>
            </a:r>
            <a:r>
              <a:rPr lang="en-US" sz="2400" dirty="0"/>
              <a:t>, </a:t>
            </a:r>
            <a:r>
              <a:rPr lang="en-US" sz="2400" b="1" dirty="0"/>
              <a:t>Brahmaputra</a:t>
            </a:r>
            <a:r>
              <a:rPr lang="en-US" sz="2400" dirty="0"/>
              <a:t>, and </a:t>
            </a:r>
            <a:r>
              <a:rPr lang="en-US" sz="2400" b="1" dirty="0"/>
              <a:t>Indus</a:t>
            </a:r>
            <a:r>
              <a:rPr lang="en-US" sz="2400" dirty="0"/>
              <a:t>, are rapidly melting due to rising temperatures.</a:t>
            </a:r>
          </a:p>
          <a:p>
            <a:r>
              <a:rPr lang="en-US" sz="2400" b="1" dirty="0">
                <a:latin typeface="Algerian" panose="04020705040A02060702" pitchFamily="82" charset="0"/>
              </a:rPr>
              <a:t>Decreased Glacier Mass</a:t>
            </a:r>
            <a:r>
              <a:rPr lang="en-US" sz="2400" dirty="0">
                <a:latin typeface="Algerian" panose="04020705040A02060702" pitchFamily="82" charset="0"/>
              </a:rPr>
              <a:t>: </a:t>
            </a:r>
            <a:r>
              <a:rPr lang="en-US" sz="2400" dirty="0"/>
              <a:t>Over the last few decades, the glaciers have shrunk significantly, leading to </a:t>
            </a:r>
            <a:r>
              <a:rPr lang="en-US" sz="2400" b="1" dirty="0"/>
              <a:t>decreased freshwater storage</a:t>
            </a:r>
            <a:r>
              <a:rPr lang="en-US" sz="2400" dirty="0"/>
              <a:t>.</a:t>
            </a:r>
          </a:p>
          <a:p>
            <a:r>
              <a:rPr lang="en-US" sz="2400" b="1" dirty="0">
                <a:latin typeface="Algerian" panose="04020705040A02060702" pitchFamily="82" charset="0"/>
              </a:rPr>
              <a:t>Reduced River Flow</a:t>
            </a:r>
            <a:r>
              <a:rPr lang="en-US" sz="2400" dirty="0">
                <a:latin typeface="Algerian" panose="04020705040A02060702" pitchFamily="82" charset="0"/>
              </a:rPr>
              <a:t>: </a:t>
            </a:r>
            <a:r>
              <a:rPr lang="en-US" sz="2400" dirty="0"/>
              <a:t>As the glaciers melt faster than they can replenish, there is a </a:t>
            </a:r>
            <a:r>
              <a:rPr lang="en-US" sz="2400" b="1" dirty="0"/>
              <a:t>decline in the flow</a:t>
            </a:r>
            <a:r>
              <a:rPr lang="en-US" sz="2400" dirty="0"/>
              <a:t> of river systems, especially during the dry season. This affects water availability for drinking, agriculture, and hydropower generation.</a:t>
            </a:r>
          </a:p>
          <a:p>
            <a:r>
              <a:rPr lang="en-US" sz="2400" b="1" dirty="0">
                <a:latin typeface="Algerian" panose="04020705040A02060702" pitchFamily="82" charset="0"/>
              </a:rPr>
              <a:t>Future Projections</a:t>
            </a:r>
            <a:r>
              <a:rPr lang="en-US" sz="2400" dirty="0">
                <a:latin typeface="Algerian" panose="04020705040A02060702" pitchFamily="82" charset="0"/>
              </a:rPr>
              <a:t>: </a:t>
            </a:r>
            <a:r>
              <a:rPr lang="en-US" sz="2400" dirty="0"/>
              <a:t>By 2030, projections suggest that up to </a:t>
            </a:r>
            <a:r>
              <a:rPr lang="en-US" sz="2400" b="1" dirty="0"/>
              <a:t>one-third of the glacial volume</a:t>
            </a:r>
            <a:r>
              <a:rPr lang="en-US" sz="2400" dirty="0"/>
              <a:t> in the Himalayas could be lost, significantly impacting water resources.</a:t>
            </a:r>
          </a:p>
          <a:p>
            <a:endParaRPr lang="en-US" sz="2000" dirty="0"/>
          </a:p>
        </p:txBody>
      </p:sp>
    </p:spTree>
    <p:extLst>
      <p:ext uri="{BB962C8B-B14F-4D97-AF65-F5344CB8AC3E}">
        <p14:creationId xmlns:p14="http://schemas.microsoft.com/office/powerpoint/2010/main" val="8735488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96687"/>
            <a:ext cx="8596668" cy="1320800"/>
          </a:xfrm>
        </p:spPr>
        <p:txBody>
          <a:bodyPr>
            <a:noAutofit/>
          </a:bodyPr>
          <a:lstStyle/>
          <a:p>
            <a:r>
              <a:rPr lang="en-US" b="1" dirty="0" smtClean="0">
                <a:latin typeface="Algerian" panose="04020705040A02060702" pitchFamily="82" charset="0"/>
              </a:rPr>
              <a:t>Erratic </a:t>
            </a:r>
            <a:r>
              <a:rPr lang="en-US" b="1" dirty="0">
                <a:latin typeface="Algerian" panose="04020705040A02060702" pitchFamily="82" charset="0"/>
              </a:rPr>
              <a:t>Monsoons Affecting Rain-Fed </a:t>
            </a:r>
            <a:r>
              <a:rPr lang="en-US" b="1" dirty="0" smtClean="0">
                <a:latin typeface="Algerian" panose="04020705040A02060702" pitchFamily="82" charset="0"/>
              </a:rPr>
              <a:t>Agriculture</a:t>
            </a:r>
            <a:r>
              <a:rPr lang="en-US" b="1" dirty="0">
                <a:latin typeface="Algerian" panose="04020705040A02060702" pitchFamily="82" charset="0"/>
              </a:rPr>
              <a:t/>
            </a:r>
            <a:br>
              <a:rPr lang="en-US" b="1" dirty="0">
                <a:latin typeface="Algerian" panose="04020705040A02060702" pitchFamily="82" charset="0"/>
              </a:rPr>
            </a:br>
            <a:endParaRPr lang="en-US" dirty="0">
              <a:latin typeface="Algerian" panose="04020705040A02060702" pitchFamily="82" charset="0"/>
            </a:endParaRPr>
          </a:p>
        </p:txBody>
      </p:sp>
      <p:sp>
        <p:nvSpPr>
          <p:cNvPr id="3" name="Content Placeholder 2"/>
          <p:cNvSpPr>
            <a:spLocks noGrp="1"/>
          </p:cNvSpPr>
          <p:nvPr>
            <p:ph idx="1"/>
          </p:nvPr>
        </p:nvSpPr>
        <p:spPr>
          <a:xfrm>
            <a:off x="677334" y="1930401"/>
            <a:ext cx="10208380" cy="4267200"/>
          </a:xfrm>
        </p:spPr>
        <p:txBody>
          <a:bodyPr>
            <a:normAutofit fontScale="92500"/>
          </a:bodyPr>
          <a:lstStyle/>
          <a:p>
            <a:pPr marL="0" indent="0">
              <a:buNone/>
            </a:pPr>
            <a:endParaRPr lang="en-US" b="1" dirty="0"/>
          </a:p>
          <a:p>
            <a:r>
              <a:rPr lang="en-US" sz="2400" b="1" dirty="0">
                <a:latin typeface="Algerian" panose="04020705040A02060702" pitchFamily="82" charset="0"/>
              </a:rPr>
              <a:t>Shifts in Monsoon Patterns</a:t>
            </a:r>
            <a:r>
              <a:rPr lang="en-US" sz="2400" dirty="0">
                <a:latin typeface="Algerian" panose="04020705040A02060702" pitchFamily="82" charset="0"/>
              </a:rPr>
              <a:t>: </a:t>
            </a:r>
            <a:r>
              <a:rPr lang="en-US" sz="2000" dirty="0"/>
              <a:t>Global warming is causing </a:t>
            </a:r>
            <a:r>
              <a:rPr lang="en-US" sz="2000" b="1" dirty="0"/>
              <a:t>changes in the timing, intensity, and distribution</a:t>
            </a:r>
            <a:r>
              <a:rPr lang="en-US" sz="2000" dirty="0"/>
              <a:t> of the monsoon rains, which are vital for India's agriculture.</a:t>
            </a:r>
          </a:p>
          <a:p>
            <a:r>
              <a:rPr lang="en-US" sz="2400" b="1" dirty="0">
                <a:latin typeface="Algerian" panose="04020705040A02060702" pitchFamily="82" charset="0"/>
              </a:rPr>
              <a:t>Delayed and Uneven Rains</a:t>
            </a:r>
            <a:r>
              <a:rPr lang="en-US" sz="2400" dirty="0">
                <a:latin typeface="Algerian" panose="04020705040A02060702" pitchFamily="82" charset="0"/>
              </a:rPr>
              <a:t>:</a:t>
            </a:r>
            <a:r>
              <a:rPr lang="en-US" sz="2000" dirty="0"/>
              <a:t> The onset of the monsoon season is becoming </a:t>
            </a:r>
            <a:r>
              <a:rPr lang="en-US" sz="2000" b="1" dirty="0"/>
              <a:t>more unpredictable</a:t>
            </a:r>
            <a:r>
              <a:rPr lang="en-US" sz="2000" dirty="0"/>
              <a:t>, with prolonged dry spells followed by intense rainfall in short bursts. This leads to </a:t>
            </a:r>
            <a:r>
              <a:rPr lang="en-US" sz="2000" b="1" dirty="0"/>
              <a:t>flooding</a:t>
            </a:r>
            <a:r>
              <a:rPr lang="en-US" sz="2000" dirty="0"/>
              <a:t> in some areas and </a:t>
            </a:r>
            <a:r>
              <a:rPr lang="en-US" sz="2000" b="1" dirty="0"/>
              <a:t>droughts</a:t>
            </a:r>
            <a:r>
              <a:rPr lang="en-US" sz="2000" dirty="0"/>
              <a:t> in others.</a:t>
            </a:r>
          </a:p>
          <a:p>
            <a:r>
              <a:rPr lang="en-US" sz="2400" b="1" dirty="0">
                <a:latin typeface="Algerian" panose="04020705040A02060702" pitchFamily="82" charset="0"/>
              </a:rPr>
              <a:t>Impact on Rain-Fed Agriculture</a:t>
            </a:r>
            <a:r>
              <a:rPr lang="en-US" sz="2400" dirty="0">
                <a:latin typeface="Algerian" panose="04020705040A02060702" pitchFamily="82" charset="0"/>
              </a:rPr>
              <a:t>: </a:t>
            </a:r>
            <a:r>
              <a:rPr lang="en-US" sz="2000" dirty="0"/>
              <a:t>Large portions of Indian agriculture depend on </a:t>
            </a:r>
            <a:r>
              <a:rPr lang="en-US" sz="2000" b="1" dirty="0"/>
              <a:t>rainwater</a:t>
            </a:r>
            <a:r>
              <a:rPr lang="en-US" sz="2000" dirty="0"/>
              <a:t>, especially in </a:t>
            </a:r>
            <a:r>
              <a:rPr lang="en-US" sz="2000" b="1" dirty="0"/>
              <a:t>rural</a:t>
            </a:r>
            <a:r>
              <a:rPr lang="en-US" sz="2000" dirty="0"/>
              <a:t> and </a:t>
            </a:r>
            <a:r>
              <a:rPr lang="en-US" sz="2000" b="1" dirty="0"/>
              <a:t>rain-fed</a:t>
            </a:r>
            <a:r>
              <a:rPr lang="en-US" sz="2000" dirty="0"/>
              <a:t> areas. The disruption of rainfall patterns reduces crop yield, exacerbating water scarcity.</a:t>
            </a:r>
          </a:p>
          <a:p>
            <a:r>
              <a:rPr lang="en-US" sz="2200" b="1" dirty="0">
                <a:latin typeface="Algerian" panose="04020705040A02060702" pitchFamily="82" charset="0"/>
              </a:rPr>
              <a:t>Agricultural Water Stress</a:t>
            </a:r>
            <a:r>
              <a:rPr lang="en-US" sz="2200" dirty="0">
                <a:latin typeface="Algerian" panose="04020705040A02060702" pitchFamily="82" charset="0"/>
              </a:rPr>
              <a:t>: </a:t>
            </a:r>
            <a:r>
              <a:rPr lang="en-US" sz="2000" dirty="0"/>
              <a:t>In areas that rely on monsoon rains for irrigation, inconsistent rainfall increases </a:t>
            </a:r>
            <a:r>
              <a:rPr lang="en-US" sz="2000" b="1" dirty="0"/>
              <a:t>water stress</a:t>
            </a:r>
            <a:r>
              <a:rPr lang="en-US" sz="2000" dirty="0"/>
              <a:t>, leading to crop failures and reduced food security.</a:t>
            </a:r>
          </a:p>
          <a:p>
            <a:endParaRPr lang="en-US" sz="2000" dirty="0"/>
          </a:p>
        </p:txBody>
      </p:sp>
    </p:spTree>
    <p:extLst>
      <p:ext uri="{BB962C8B-B14F-4D97-AF65-F5344CB8AC3E}">
        <p14:creationId xmlns:p14="http://schemas.microsoft.com/office/powerpoint/2010/main" val="25000513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latin typeface="Algerian" panose="04020705040A02060702" pitchFamily="82" charset="0"/>
              </a:rPr>
              <a:t>Rising </a:t>
            </a:r>
            <a:r>
              <a:rPr lang="en-US" sz="3200" b="1" dirty="0">
                <a:latin typeface="Algerian" panose="04020705040A02060702" pitchFamily="82" charset="0"/>
              </a:rPr>
              <a:t>Sea Levels Leading to </a:t>
            </a:r>
            <a:r>
              <a:rPr lang="en-US" sz="3200" b="1" dirty="0" err="1">
                <a:latin typeface="Algerian" panose="04020705040A02060702" pitchFamily="82" charset="0"/>
              </a:rPr>
              <a:t>Salination</a:t>
            </a:r>
            <a:r>
              <a:rPr lang="en-US" sz="3200" b="1" dirty="0">
                <a:latin typeface="Algerian" panose="04020705040A02060702" pitchFamily="82" charset="0"/>
              </a:rPr>
              <a:t> of Coastal </a:t>
            </a:r>
            <a:r>
              <a:rPr lang="en-US" sz="3200" b="1" dirty="0" smtClean="0">
                <a:latin typeface="Algerian" panose="04020705040A02060702" pitchFamily="82" charset="0"/>
              </a:rPr>
              <a:t>Groundwater</a:t>
            </a:r>
            <a:r>
              <a:rPr lang="en-US" sz="3200" b="1" dirty="0"/>
              <a:t/>
            </a:r>
            <a:br>
              <a:rPr lang="en-US" sz="3200" b="1" dirty="0"/>
            </a:br>
            <a:endParaRPr lang="en-US" sz="3200" dirty="0"/>
          </a:p>
        </p:txBody>
      </p:sp>
      <p:sp>
        <p:nvSpPr>
          <p:cNvPr id="3" name="Content Placeholder 2"/>
          <p:cNvSpPr>
            <a:spLocks noGrp="1"/>
          </p:cNvSpPr>
          <p:nvPr>
            <p:ph idx="1"/>
          </p:nvPr>
        </p:nvSpPr>
        <p:spPr>
          <a:xfrm>
            <a:off x="430590" y="1712687"/>
            <a:ext cx="10556724" cy="4615542"/>
          </a:xfrm>
        </p:spPr>
        <p:txBody>
          <a:bodyPr>
            <a:normAutofit/>
          </a:bodyPr>
          <a:lstStyle/>
          <a:p>
            <a:pPr marL="0" indent="0">
              <a:buNone/>
            </a:pPr>
            <a:endParaRPr lang="en-US" b="1" dirty="0" smtClean="0"/>
          </a:p>
          <a:p>
            <a:r>
              <a:rPr lang="en-US" sz="2800" b="1" dirty="0" smtClean="0">
                <a:latin typeface="Algerian" panose="04020705040A02060702" pitchFamily="82" charset="0"/>
              </a:rPr>
              <a:t>Coastal </a:t>
            </a:r>
            <a:r>
              <a:rPr lang="en-US" sz="2800" b="1" dirty="0">
                <a:latin typeface="Algerian" panose="04020705040A02060702" pitchFamily="82" charset="0"/>
              </a:rPr>
              <a:t>Areas at Risk</a:t>
            </a:r>
            <a:r>
              <a:rPr lang="en-US" sz="2800" dirty="0">
                <a:latin typeface="Algerian" panose="04020705040A02060702" pitchFamily="82" charset="0"/>
              </a:rPr>
              <a:t>: </a:t>
            </a:r>
            <a:r>
              <a:rPr lang="en-US" sz="2400" dirty="0"/>
              <a:t>As global warming causes </a:t>
            </a:r>
            <a:r>
              <a:rPr lang="en-US" sz="2400" b="1" dirty="0"/>
              <a:t>rising sea levels</a:t>
            </a:r>
            <a:r>
              <a:rPr lang="en-US" sz="2400" dirty="0"/>
              <a:t>, coastal regions, especially in states like </a:t>
            </a:r>
            <a:r>
              <a:rPr lang="en-US" sz="2400" b="1" dirty="0"/>
              <a:t>West Bengal</a:t>
            </a:r>
            <a:r>
              <a:rPr lang="en-US" sz="2400" dirty="0"/>
              <a:t>, </a:t>
            </a:r>
            <a:r>
              <a:rPr lang="en-US" sz="2400" b="1" dirty="0"/>
              <a:t>Kerala</a:t>
            </a:r>
            <a:r>
              <a:rPr lang="en-US" sz="2400" dirty="0"/>
              <a:t>, and </a:t>
            </a:r>
            <a:r>
              <a:rPr lang="en-US" sz="2400" b="1" dirty="0"/>
              <a:t>Tamil Nadu</a:t>
            </a:r>
            <a:r>
              <a:rPr lang="en-US" sz="2400" dirty="0"/>
              <a:t>, are facing </a:t>
            </a:r>
            <a:r>
              <a:rPr lang="en-US" sz="2400" b="1" dirty="0"/>
              <a:t>saltwater intrusion</a:t>
            </a:r>
            <a:r>
              <a:rPr lang="en-US" sz="2400" dirty="0"/>
              <a:t> into freshwater aquifers.</a:t>
            </a:r>
          </a:p>
          <a:p>
            <a:r>
              <a:rPr lang="en-US" sz="2800" b="1" dirty="0">
                <a:latin typeface="Algerian" panose="04020705040A02060702" pitchFamily="82" charset="0"/>
              </a:rPr>
              <a:t>Saltwater Intrusion</a:t>
            </a:r>
            <a:r>
              <a:rPr lang="en-US" sz="2800" dirty="0">
                <a:latin typeface="Algerian" panose="04020705040A02060702" pitchFamily="82" charset="0"/>
              </a:rPr>
              <a:t>: </a:t>
            </a:r>
            <a:r>
              <a:rPr lang="en-US" sz="2400" dirty="0"/>
              <a:t>The rise in sea levels pushes seawater into freshwater groundwater reserves, making the water undrinkable due to </a:t>
            </a:r>
            <a:r>
              <a:rPr lang="en-US" sz="2400" b="1" dirty="0"/>
              <a:t>high salinity</a:t>
            </a:r>
            <a:r>
              <a:rPr lang="en-US" sz="2400" dirty="0"/>
              <a:t>.</a:t>
            </a:r>
          </a:p>
          <a:p>
            <a:r>
              <a:rPr lang="en-US" sz="2800" b="1" dirty="0">
                <a:latin typeface="Algerian" panose="04020705040A02060702" pitchFamily="82" charset="0"/>
              </a:rPr>
              <a:t>Impact on Drinking Water Supply</a:t>
            </a:r>
            <a:r>
              <a:rPr lang="en-US" sz="2800" dirty="0">
                <a:latin typeface="Algerian" panose="04020705040A02060702" pitchFamily="82" charset="0"/>
              </a:rPr>
              <a:t>: </a:t>
            </a:r>
            <a:r>
              <a:rPr lang="en-US" sz="2400" dirty="0"/>
              <a:t>The contamination of coastal groundwater sources threatens the availability of </a:t>
            </a:r>
            <a:r>
              <a:rPr lang="en-US" sz="2400" b="1" dirty="0"/>
              <a:t>freshwater</a:t>
            </a:r>
            <a:r>
              <a:rPr lang="en-US" sz="2400" dirty="0"/>
              <a:t> for drinking and agricultural use.</a:t>
            </a:r>
          </a:p>
          <a:p>
            <a:pPr marL="0" indent="0">
              <a:buNone/>
            </a:pPr>
            <a:endParaRPr lang="en-US" sz="2900" dirty="0"/>
          </a:p>
          <a:p>
            <a:endParaRPr lang="en-US" sz="2900" dirty="0"/>
          </a:p>
        </p:txBody>
      </p:sp>
    </p:spTree>
    <p:extLst>
      <p:ext uri="{BB962C8B-B14F-4D97-AF65-F5344CB8AC3E}">
        <p14:creationId xmlns:p14="http://schemas.microsoft.com/office/powerpoint/2010/main" val="27441668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9256" y="1320801"/>
            <a:ext cx="8504745" cy="4720562"/>
          </a:xfrm>
        </p:spPr>
        <p:txBody>
          <a:bodyPr/>
          <a:lstStyle/>
          <a:p>
            <a:r>
              <a:rPr lang="en-US" sz="2800" b="1" dirty="0">
                <a:latin typeface="Algerian" panose="04020705040A02060702" pitchFamily="82" charset="0"/>
              </a:rPr>
              <a:t>Agricultural Impact</a:t>
            </a:r>
            <a:r>
              <a:rPr lang="en-US" sz="2800" dirty="0">
                <a:latin typeface="Algerian" panose="04020705040A02060702" pitchFamily="82" charset="0"/>
              </a:rPr>
              <a:t>: </a:t>
            </a:r>
            <a:r>
              <a:rPr lang="en-US" sz="2400" dirty="0"/>
              <a:t>Saltwater intrusion also affects </a:t>
            </a:r>
            <a:r>
              <a:rPr lang="en-US" sz="2400" b="1" dirty="0"/>
              <a:t>soil fertility</a:t>
            </a:r>
            <a:r>
              <a:rPr lang="en-US" sz="2400" dirty="0"/>
              <a:t> and </a:t>
            </a:r>
            <a:r>
              <a:rPr lang="en-US" sz="2400" b="1" dirty="0"/>
              <a:t>crop productivity</a:t>
            </a:r>
            <a:r>
              <a:rPr lang="en-US" sz="2400" dirty="0"/>
              <a:t>, particularly for </a:t>
            </a:r>
            <a:r>
              <a:rPr lang="en-US" sz="2400" b="1" dirty="0"/>
              <a:t>rice</a:t>
            </a:r>
            <a:r>
              <a:rPr lang="en-US" sz="2400" dirty="0"/>
              <a:t> and other salt-sensitive crops in coastal areas.</a:t>
            </a:r>
          </a:p>
          <a:p>
            <a:r>
              <a:rPr lang="en-US" sz="2800" b="1" dirty="0">
                <a:latin typeface="Algerian" panose="04020705040A02060702" pitchFamily="82" charset="0"/>
              </a:rPr>
              <a:t>Increased Vulnerability of Coastal Communities</a:t>
            </a:r>
            <a:r>
              <a:rPr lang="en-US" sz="2800" dirty="0">
                <a:latin typeface="Algerian" panose="04020705040A02060702" pitchFamily="82" charset="0"/>
              </a:rPr>
              <a:t>: </a:t>
            </a:r>
            <a:r>
              <a:rPr lang="en-US" sz="2400" dirty="0"/>
              <a:t>The populations living in coastal areas become increasingly vulnerable to </a:t>
            </a:r>
            <a:r>
              <a:rPr lang="en-US" sz="2400" b="1" dirty="0"/>
              <a:t>water scarcity</a:t>
            </a:r>
            <a:r>
              <a:rPr lang="en-US" sz="2400" dirty="0"/>
              <a:t>, requiring significant infrastructure investment to manage freshwater resources.</a:t>
            </a:r>
          </a:p>
          <a:p>
            <a:endParaRPr lang="en-US" sz="2000" dirty="0"/>
          </a:p>
          <a:p>
            <a:endParaRPr lang="en-US" dirty="0"/>
          </a:p>
        </p:txBody>
      </p:sp>
    </p:spTree>
    <p:extLst>
      <p:ext uri="{BB962C8B-B14F-4D97-AF65-F5344CB8AC3E}">
        <p14:creationId xmlns:p14="http://schemas.microsoft.com/office/powerpoint/2010/main" val="28332734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lgerian" panose="04020705040A02060702" pitchFamily="82" charset="0"/>
              </a:rPr>
              <a:t>Depletion of Aquifers Due to </a:t>
            </a:r>
            <a:r>
              <a:rPr lang="en-US" b="1" dirty="0" smtClean="0">
                <a:latin typeface="Algerian" panose="04020705040A02060702" pitchFamily="82" charset="0"/>
              </a:rPr>
              <a:t>Over-Extraction</a:t>
            </a:r>
            <a:endParaRPr lang="en-US" dirty="0">
              <a:latin typeface="Algerian" panose="04020705040A02060702" pitchFamily="82" charset="0"/>
            </a:endParaRPr>
          </a:p>
        </p:txBody>
      </p:sp>
      <p:sp>
        <p:nvSpPr>
          <p:cNvPr id="3" name="Content Placeholder 2"/>
          <p:cNvSpPr>
            <a:spLocks noGrp="1"/>
          </p:cNvSpPr>
          <p:nvPr>
            <p:ph idx="1"/>
          </p:nvPr>
        </p:nvSpPr>
        <p:spPr/>
        <p:txBody>
          <a:bodyPr>
            <a:normAutofit lnSpcReduction="10000"/>
          </a:bodyPr>
          <a:lstStyle/>
          <a:p>
            <a:pPr marL="0" indent="0">
              <a:buNone/>
            </a:pPr>
            <a:r>
              <a:rPr lang="en-US" sz="2400" b="1" dirty="0" smtClean="0">
                <a:solidFill>
                  <a:srgbClr val="002060"/>
                </a:solidFill>
                <a:latin typeface="Algerian" panose="04020705040A02060702" pitchFamily="82" charset="0"/>
              </a:rPr>
              <a:t>Over-Extraction </a:t>
            </a:r>
            <a:r>
              <a:rPr lang="en-US" sz="2400" b="1" dirty="0">
                <a:solidFill>
                  <a:srgbClr val="002060"/>
                </a:solidFill>
                <a:latin typeface="Algerian" panose="04020705040A02060702" pitchFamily="82" charset="0"/>
              </a:rPr>
              <a:t>of Groundwater</a:t>
            </a:r>
            <a:r>
              <a:rPr lang="en-US" sz="2400" dirty="0">
                <a:solidFill>
                  <a:srgbClr val="002060"/>
                </a:solidFill>
                <a:latin typeface="Algerian" panose="04020705040A02060702" pitchFamily="82" charset="0"/>
              </a:rPr>
              <a:t>:</a:t>
            </a:r>
          </a:p>
          <a:p>
            <a:pPr marL="457200" lvl="1" indent="0">
              <a:buNone/>
            </a:pPr>
            <a:r>
              <a:rPr lang="en-US" sz="2000" b="1" dirty="0"/>
              <a:t>Excessive pumping</a:t>
            </a:r>
            <a:r>
              <a:rPr lang="en-US" sz="2000" dirty="0"/>
              <a:t> of groundwater for </a:t>
            </a:r>
            <a:r>
              <a:rPr lang="en-US" sz="2000" b="1" dirty="0"/>
              <a:t>irrigation</a:t>
            </a:r>
            <a:r>
              <a:rPr lang="en-US" sz="2000" dirty="0"/>
              <a:t>, </a:t>
            </a:r>
            <a:r>
              <a:rPr lang="en-US" sz="2000" b="1" dirty="0"/>
              <a:t>drinking water</a:t>
            </a:r>
            <a:r>
              <a:rPr lang="en-US" sz="2000" dirty="0"/>
              <a:t>, and </a:t>
            </a:r>
            <a:r>
              <a:rPr lang="en-US" sz="2000" b="1" dirty="0"/>
              <a:t>industrial use</a:t>
            </a:r>
            <a:r>
              <a:rPr lang="en-US" sz="2000" dirty="0"/>
              <a:t> has significantly lowered the water levels of aquifers across India.</a:t>
            </a:r>
          </a:p>
          <a:p>
            <a:pPr lvl="1"/>
            <a:r>
              <a:rPr lang="en-US" sz="2000" b="1" dirty="0">
                <a:latin typeface="Algerian" panose="04020705040A02060702" pitchFamily="82" charset="0"/>
              </a:rPr>
              <a:t>Agricultural dependence</a:t>
            </a:r>
            <a:r>
              <a:rPr lang="en-US" sz="2000" dirty="0">
                <a:latin typeface="Algerian" panose="04020705040A02060702" pitchFamily="82" charset="0"/>
              </a:rPr>
              <a:t>: </a:t>
            </a:r>
            <a:r>
              <a:rPr lang="en-US" sz="2000" dirty="0"/>
              <a:t>India is heavily reliant on groundwater for </a:t>
            </a:r>
            <a:r>
              <a:rPr lang="en-US" sz="2000" b="1" dirty="0"/>
              <a:t>irrigation</a:t>
            </a:r>
            <a:r>
              <a:rPr lang="en-US" sz="2000" dirty="0"/>
              <a:t> (especially in regions like </a:t>
            </a:r>
            <a:r>
              <a:rPr lang="en-US" sz="2000" b="1" dirty="0"/>
              <a:t>Punjab</a:t>
            </a:r>
            <a:r>
              <a:rPr lang="en-US" sz="2000" dirty="0"/>
              <a:t>, </a:t>
            </a:r>
            <a:r>
              <a:rPr lang="en-US" sz="2000" b="1" dirty="0"/>
              <a:t>Rajasthan</a:t>
            </a:r>
            <a:r>
              <a:rPr lang="en-US" sz="2000" dirty="0"/>
              <a:t>, and </a:t>
            </a:r>
            <a:r>
              <a:rPr lang="en-US" sz="2000" b="1" dirty="0"/>
              <a:t>Uttar Pradesh</a:t>
            </a:r>
            <a:r>
              <a:rPr lang="en-US" sz="2000" dirty="0"/>
              <a:t>), where surface water sources are insufficient.</a:t>
            </a:r>
          </a:p>
          <a:p>
            <a:pPr lvl="1"/>
            <a:r>
              <a:rPr lang="en-US" sz="2000" b="1" dirty="0">
                <a:latin typeface="Algerian" panose="04020705040A02060702" pitchFamily="82" charset="0"/>
              </a:rPr>
              <a:t>Rapid urbanization</a:t>
            </a:r>
            <a:r>
              <a:rPr lang="en-US" sz="2000" dirty="0">
                <a:latin typeface="Algerian" panose="04020705040A02060702" pitchFamily="82" charset="0"/>
              </a:rPr>
              <a:t>: </a:t>
            </a:r>
            <a:r>
              <a:rPr lang="en-US" sz="2000" dirty="0"/>
              <a:t>Growing urban areas and industrial development also contribute to increased demand for groundwater extraction.</a:t>
            </a:r>
          </a:p>
          <a:p>
            <a:endParaRPr lang="en-US" sz="2400" dirty="0"/>
          </a:p>
        </p:txBody>
      </p:sp>
    </p:spTree>
    <p:extLst>
      <p:ext uri="{BB962C8B-B14F-4D97-AF65-F5344CB8AC3E}">
        <p14:creationId xmlns:p14="http://schemas.microsoft.com/office/powerpoint/2010/main" val="22957327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Algerian" panose="04020705040A02060702" pitchFamily="82" charset="0"/>
              </a:rPr>
              <a:t>Falling Water </a:t>
            </a:r>
            <a:r>
              <a:rPr lang="en-US" sz="4000" b="1" dirty="0" smtClean="0">
                <a:latin typeface="Algerian" panose="04020705040A02060702" pitchFamily="82" charset="0"/>
              </a:rPr>
              <a:t>Tables</a:t>
            </a:r>
            <a:endParaRPr lang="en-US" sz="4000" b="1" dirty="0">
              <a:latin typeface="Algerian" panose="04020705040A02060702" pitchFamily="82" charset="0"/>
            </a:endParaRPr>
          </a:p>
        </p:txBody>
      </p:sp>
      <p:sp>
        <p:nvSpPr>
          <p:cNvPr id="3" name="Content Placeholder 2"/>
          <p:cNvSpPr>
            <a:spLocks noGrp="1"/>
          </p:cNvSpPr>
          <p:nvPr>
            <p:ph idx="1"/>
          </p:nvPr>
        </p:nvSpPr>
        <p:spPr>
          <a:xfrm>
            <a:off x="677334" y="1683658"/>
            <a:ext cx="9381066" cy="4339772"/>
          </a:xfrm>
        </p:spPr>
        <p:txBody>
          <a:bodyPr/>
          <a:lstStyle/>
          <a:p>
            <a:pPr marL="0" indent="0">
              <a:buNone/>
            </a:pPr>
            <a:r>
              <a:rPr lang="en-US" sz="2400" dirty="0" smtClean="0"/>
              <a:t>Groundwater </a:t>
            </a:r>
            <a:r>
              <a:rPr lang="en-US" sz="2400" dirty="0"/>
              <a:t>tables have dropped dramatically in many regions. In some areas, water tables have fallen by as much as 10 to 15 meters in the past few decades</a:t>
            </a:r>
            <a:r>
              <a:rPr lang="en-US" sz="2400" dirty="0" smtClean="0"/>
              <a:t>.</a:t>
            </a:r>
          </a:p>
          <a:p>
            <a:pPr marL="0" indent="0">
              <a:buNone/>
            </a:pPr>
            <a:r>
              <a:rPr lang="en-US" sz="2400" dirty="0" smtClean="0"/>
              <a:t>As </a:t>
            </a:r>
            <a:r>
              <a:rPr lang="en-US" sz="2400" dirty="0"/>
              <a:t>a result, wells have dried up, forcing farmers and communities to dig deeper wells or invest in more expensive methods to access water</a:t>
            </a:r>
            <a:r>
              <a:rPr lang="en-US" sz="2400" dirty="0" smtClean="0"/>
              <a:t>.</a:t>
            </a:r>
          </a:p>
          <a:p>
            <a:pPr>
              <a:buFont typeface="Wingdings" panose="05000000000000000000" pitchFamily="2" charset="2"/>
              <a:buChar char="q"/>
            </a:pPr>
            <a:r>
              <a:rPr lang="en-US" sz="2800" b="1" dirty="0" smtClean="0">
                <a:latin typeface="Algerian" panose="04020705040A02060702" pitchFamily="82" charset="0"/>
              </a:rPr>
              <a:t>Impact </a:t>
            </a:r>
            <a:r>
              <a:rPr lang="en-US" sz="2800" b="1" dirty="0">
                <a:latin typeface="Algerian" panose="04020705040A02060702" pitchFamily="82" charset="0"/>
              </a:rPr>
              <a:t>on agriculture:</a:t>
            </a:r>
            <a:r>
              <a:rPr lang="en-US" sz="2800" dirty="0">
                <a:latin typeface="Algerian" panose="04020705040A02060702" pitchFamily="82" charset="0"/>
              </a:rPr>
              <a:t> </a:t>
            </a:r>
            <a:r>
              <a:rPr lang="en-US" sz="2400" dirty="0"/>
              <a:t>Farmers are struggling to pump enough water for crops, particularly in drought-prone regions, leading to reduced agricultural productivity</a:t>
            </a:r>
            <a:r>
              <a:rPr lang="en-US" dirty="0"/>
              <a:t>.</a:t>
            </a:r>
          </a:p>
        </p:txBody>
      </p:sp>
    </p:spTree>
    <p:extLst>
      <p:ext uri="{BB962C8B-B14F-4D97-AF65-F5344CB8AC3E}">
        <p14:creationId xmlns:p14="http://schemas.microsoft.com/office/powerpoint/2010/main" val="17842762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28914"/>
          </a:xfrm>
        </p:spPr>
        <p:txBody>
          <a:bodyPr>
            <a:normAutofit fontScale="90000"/>
          </a:bodyPr>
          <a:lstStyle/>
          <a:p>
            <a:r>
              <a:rPr lang="en-US" sz="4000" b="1" dirty="0">
                <a:latin typeface="Algerian" panose="04020705040A02060702" pitchFamily="82" charset="0"/>
              </a:rPr>
              <a:t>Impact on Aquifer </a:t>
            </a:r>
            <a:r>
              <a:rPr lang="en-US" sz="4000" b="1" dirty="0" smtClean="0">
                <a:latin typeface="Algerian" panose="04020705040A02060702" pitchFamily="82" charset="0"/>
              </a:rPr>
              <a:t>Recharge</a:t>
            </a:r>
            <a:r>
              <a:rPr lang="en-US" sz="4000" b="1" dirty="0">
                <a:latin typeface="Algerian" panose="04020705040A02060702" pitchFamily="82" charset="0"/>
              </a:rPr>
              <a:t/>
            </a:r>
            <a:br>
              <a:rPr lang="en-US" sz="4000" b="1" dirty="0">
                <a:latin typeface="Algerian" panose="04020705040A02060702" pitchFamily="82" charset="0"/>
              </a:rPr>
            </a:br>
            <a:endParaRPr lang="en-US" sz="4000" b="1" dirty="0">
              <a:latin typeface="Algerian" panose="04020705040A02060702" pitchFamily="82" charset="0"/>
            </a:endParaRPr>
          </a:p>
        </p:txBody>
      </p:sp>
      <p:sp>
        <p:nvSpPr>
          <p:cNvPr id="3" name="Content Placeholder 2"/>
          <p:cNvSpPr>
            <a:spLocks noGrp="1"/>
          </p:cNvSpPr>
          <p:nvPr>
            <p:ph idx="1"/>
          </p:nvPr>
        </p:nvSpPr>
        <p:spPr>
          <a:xfrm>
            <a:off x="677334" y="1538515"/>
            <a:ext cx="9831008" cy="4905828"/>
          </a:xfrm>
        </p:spPr>
        <p:txBody>
          <a:bodyPr/>
          <a:lstStyle/>
          <a:p>
            <a:pPr marL="0" indent="0">
              <a:buNone/>
            </a:pPr>
            <a:endParaRPr lang="en-US" dirty="0"/>
          </a:p>
          <a:p>
            <a:r>
              <a:rPr lang="en-US" sz="2400" b="1" dirty="0" smtClean="0">
                <a:latin typeface="Algerian" panose="04020705040A02060702" pitchFamily="82" charset="0"/>
              </a:rPr>
              <a:t>Slow </a:t>
            </a:r>
            <a:r>
              <a:rPr lang="en-US" sz="2400" b="1" dirty="0">
                <a:latin typeface="Algerian" panose="04020705040A02060702" pitchFamily="82" charset="0"/>
              </a:rPr>
              <a:t>natural recharge</a:t>
            </a:r>
            <a:r>
              <a:rPr lang="en-US" sz="2400" dirty="0">
                <a:latin typeface="Algerian" panose="04020705040A02060702" pitchFamily="82" charset="0"/>
              </a:rPr>
              <a:t>: </a:t>
            </a:r>
            <a:r>
              <a:rPr lang="en-US" sz="2400" dirty="0"/>
              <a:t>Aquifers naturally recharge over time through rainfall and surface water, but over-extraction far outpaces the natural replenishment rate.</a:t>
            </a:r>
          </a:p>
          <a:p>
            <a:r>
              <a:rPr lang="en-US" sz="2400" b="1" dirty="0">
                <a:latin typeface="Algerian" panose="04020705040A02060702" pitchFamily="82" charset="0"/>
              </a:rPr>
              <a:t>Climate change effects</a:t>
            </a:r>
            <a:r>
              <a:rPr lang="en-US" sz="2400" dirty="0">
                <a:latin typeface="Algerian" panose="04020705040A02060702" pitchFamily="82" charset="0"/>
              </a:rPr>
              <a:t>: </a:t>
            </a:r>
            <a:r>
              <a:rPr lang="en-US" sz="2400" dirty="0"/>
              <a:t>Changing rainfall patterns due to </a:t>
            </a:r>
            <a:r>
              <a:rPr lang="en-US" sz="2400" b="1" dirty="0"/>
              <a:t>global warming</a:t>
            </a:r>
            <a:r>
              <a:rPr lang="en-US" sz="2400" dirty="0"/>
              <a:t> exacerbate the problem, as irregular or insufficient rainfall further limits aquifer recharge.</a:t>
            </a:r>
          </a:p>
          <a:p>
            <a:r>
              <a:rPr lang="en-US" sz="2400" b="1" dirty="0">
                <a:latin typeface="Algerian" panose="04020705040A02060702" pitchFamily="82" charset="0"/>
              </a:rPr>
              <a:t>Reduction in water quality</a:t>
            </a:r>
            <a:r>
              <a:rPr lang="en-US" sz="2400" dirty="0">
                <a:latin typeface="Algerian" panose="04020705040A02060702" pitchFamily="82" charset="0"/>
              </a:rPr>
              <a:t>: </a:t>
            </a:r>
            <a:r>
              <a:rPr lang="en-US" sz="2400" dirty="0"/>
              <a:t>As the water table falls, the risk of contamination from </a:t>
            </a:r>
            <a:r>
              <a:rPr lang="en-US" sz="2400" b="1" dirty="0"/>
              <a:t>pollutants</a:t>
            </a:r>
            <a:r>
              <a:rPr lang="en-US" sz="2400" dirty="0"/>
              <a:t> and </a:t>
            </a:r>
            <a:r>
              <a:rPr lang="en-US" sz="2400" b="1" dirty="0"/>
              <a:t>salinity</a:t>
            </a:r>
            <a:r>
              <a:rPr lang="en-US" sz="2400" dirty="0"/>
              <a:t> increases, degrading the quality of available groundwater.</a:t>
            </a:r>
          </a:p>
          <a:p>
            <a:endParaRPr lang="en-US" sz="2400" dirty="0"/>
          </a:p>
        </p:txBody>
      </p:sp>
    </p:spTree>
    <p:extLst>
      <p:ext uri="{BB962C8B-B14F-4D97-AF65-F5344CB8AC3E}">
        <p14:creationId xmlns:p14="http://schemas.microsoft.com/office/powerpoint/2010/main" val="1280745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solidFill>
                  <a:srgbClr val="00B050"/>
                </a:solidFill>
                <a:latin typeface="Algerian" panose="04020705040A02060702" pitchFamily="82" charset="0"/>
              </a:rPr>
              <a:t>Challenges and Opportunities for Sustainability in Addressing Global Warming</a:t>
            </a:r>
            <a:endParaRPr lang="en-US" sz="3200" dirty="0">
              <a:solidFill>
                <a:srgbClr val="00B050"/>
              </a:solidFill>
              <a:latin typeface="Algerian" panose="04020705040A02060702" pitchFamily="82" charset="0"/>
            </a:endParaRPr>
          </a:p>
        </p:txBody>
      </p:sp>
      <p:sp>
        <p:nvSpPr>
          <p:cNvPr id="3" name="Content Placeholder 2"/>
          <p:cNvSpPr>
            <a:spLocks noGrp="1"/>
          </p:cNvSpPr>
          <p:nvPr>
            <p:ph idx="1"/>
          </p:nvPr>
        </p:nvSpPr>
        <p:spPr>
          <a:xfrm>
            <a:off x="677334" y="2609850"/>
            <a:ext cx="8596668" cy="3581400"/>
          </a:xfrm>
        </p:spPr>
        <p:txBody>
          <a:bodyPr>
            <a:normAutofit/>
          </a:bodyPr>
          <a:lstStyle/>
          <a:p>
            <a:pPr>
              <a:buFont typeface="Wingdings" panose="05000000000000000000" pitchFamily="2" charset="2"/>
              <a:buChar char="Ø"/>
            </a:pPr>
            <a:r>
              <a:rPr lang="en-US" sz="2000" dirty="0" smtClean="0">
                <a:solidFill>
                  <a:schemeClr val="accent6">
                    <a:lumMod val="50000"/>
                  </a:schemeClr>
                </a:solidFill>
                <a:latin typeface="Algerian" panose="04020705040A02060702" pitchFamily="82" charset="0"/>
              </a:rPr>
              <a:t>Challenges:</a:t>
            </a:r>
          </a:p>
          <a:p>
            <a:pPr>
              <a:buFont typeface="Wingdings" panose="05000000000000000000" pitchFamily="2" charset="2"/>
              <a:buChar char="Ø"/>
            </a:pPr>
            <a:r>
              <a:rPr lang="en-US" sz="2000" dirty="0" smtClean="0">
                <a:solidFill>
                  <a:srgbClr val="002060"/>
                </a:solidFill>
                <a:latin typeface="Algerian" panose="04020705040A02060702" pitchFamily="82" charset="0"/>
              </a:rPr>
              <a:t>Rising Greenhouse Gas Emissions:-</a:t>
            </a:r>
            <a:endParaRPr lang="en-US" sz="2000" dirty="0">
              <a:solidFill>
                <a:srgbClr val="002060"/>
              </a:solidFill>
              <a:latin typeface="Algerian" panose="04020705040A02060702" pitchFamily="82" charset="0"/>
            </a:endParaRPr>
          </a:p>
          <a:p>
            <a:pPr>
              <a:buFont typeface="Wingdings" panose="05000000000000000000" pitchFamily="2" charset="2"/>
              <a:buChar char="Ø"/>
            </a:pPr>
            <a:r>
              <a:rPr lang="en-US" sz="2000" dirty="0" smtClean="0">
                <a:latin typeface="Algerian" panose="04020705040A02060702" pitchFamily="82" charset="0"/>
              </a:rPr>
              <a:t>Challenge: </a:t>
            </a:r>
            <a:r>
              <a:rPr lang="en-US" sz="2000" dirty="0" smtClean="0"/>
              <a:t>One of the primary contributors to global warming is the continuous rise in greenhouse gas emissions. Industries, transportation, agriculture, and deforestation all release carbon dioxide (CO₂) and other greenhouse gases into the atmosphere, driving global temperature increases.</a:t>
            </a:r>
          </a:p>
          <a:p>
            <a:pPr>
              <a:buFont typeface="Wingdings" panose="05000000000000000000" pitchFamily="2" charset="2"/>
              <a:buChar char="Ø"/>
            </a:pPr>
            <a:r>
              <a:rPr lang="en-US" sz="2000" dirty="0" smtClean="0">
                <a:latin typeface="Algerian" panose="04020705040A02060702" pitchFamily="82" charset="0"/>
              </a:rPr>
              <a:t>Impact:</a:t>
            </a:r>
            <a:r>
              <a:rPr lang="en-US" sz="2000" dirty="0" smtClean="0"/>
              <a:t> These emissions cause more severe climate change impacts, such as rising sea levels, extreme weather events, and ecosystem destruction.</a:t>
            </a:r>
            <a:endParaRPr lang="en-US" sz="2000" dirty="0"/>
          </a:p>
        </p:txBody>
      </p:sp>
    </p:spTree>
    <p:extLst>
      <p:ext uri="{BB962C8B-B14F-4D97-AF65-F5344CB8AC3E}">
        <p14:creationId xmlns:p14="http://schemas.microsoft.com/office/powerpoint/2010/main" val="16179788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2" y="0"/>
            <a:ext cx="9917781" cy="1320800"/>
          </a:xfrm>
        </p:spPr>
        <p:txBody>
          <a:bodyPr/>
          <a:lstStyle/>
          <a:p>
            <a:r>
              <a:rPr lang="en-US" dirty="0" smtClean="0">
                <a:latin typeface="Algerian" panose="04020705040A02060702" pitchFamily="82" charset="0"/>
              </a:rPr>
              <a:t>Regional Water Availability in India (Part 1)</a:t>
            </a:r>
            <a:endParaRPr lang="en-IN" dirty="0">
              <a:latin typeface="Algerian" panose="04020705040A02060702" pitchFamily="82" charset="0"/>
            </a:endParaRPr>
          </a:p>
        </p:txBody>
      </p:sp>
      <p:sp>
        <p:nvSpPr>
          <p:cNvPr id="23" name="Content Placeholder 22"/>
          <p:cNvSpPr>
            <a:spLocks noGrp="1"/>
          </p:cNvSpPr>
          <p:nvPr>
            <p:ph idx="1"/>
          </p:nvPr>
        </p:nvSpPr>
        <p:spPr>
          <a:xfrm>
            <a:off x="677333" y="1292087"/>
            <a:ext cx="10355101" cy="5347252"/>
          </a:xfrm>
        </p:spPr>
        <p:txBody>
          <a:bodyPr>
            <a:noAutofit/>
          </a:bodyPr>
          <a:lstStyle/>
          <a:p>
            <a:pPr marL="0" indent="0">
              <a:buNone/>
            </a:pPr>
            <a:r>
              <a:rPr lang="en-US" b="1" dirty="0" smtClean="0">
                <a:latin typeface="Algerian" panose="04020705040A02060702" pitchFamily="82" charset="0"/>
              </a:rPr>
              <a:t>North </a:t>
            </a:r>
            <a:r>
              <a:rPr lang="en-US" b="1" dirty="0">
                <a:latin typeface="Algerian" panose="04020705040A02060702" pitchFamily="82" charset="0"/>
              </a:rPr>
              <a:t>India:</a:t>
            </a:r>
          </a:p>
          <a:p>
            <a:r>
              <a:rPr lang="en-US" b="1" dirty="0">
                <a:latin typeface="Algerian" panose="04020705040A02060702" pitchFamily="82" charset="0"/>
              </a:rPr>
              <a:t>Over-dependence on Himalayan Rivers:</a:t>
            </a:r>
            <a:endParaRPr lang="en-US" dirty="0">
              <a:latin typeface="Algerian" panose="04020705040A02060702" pitchFamily="82" charset="0"/>
            </a:endParaRPr>
          </a:p>
          <a:p>
            <a:pPr lvl="1"/>
            <a:r>
              <a:rPr lang="en-US" dirty="0"/>
              <a:t>North India relies heavily on rivers like the Ganga, Yamuna, and Indus.</a:t>
            </a:r>
          </a:p>
          <a:p>
            <a:pPr lvl="1"/>
            <a:r>
              <a:rPr lang="en-US" dirty="0"/>
              <a:t>These rivers provide water for agriculture, drinking, and industry.</a:t>
            </a:r>
          </a:p>
          <a:p>
            <a:pPr lvl="1"/>
            <a:r>
              <a:rPr lang="en-US" dirty="0"/>
              <a:t>Their flow is decreasing due to climate change and over-extraction.</a:t>
            </a:r>
          </a:p>
          <a:p>
            <a:r>
              <a:rPr lang="en-US" b="1" dirty="0">
                <a:latin typeface="Algerian" panose="04020705040A02060702" pitchFamily="82" charset="0"/>
              </a:rPr>
              <a:t>Declining Groundwater Levels:</a:t>
            </a:r>
            <a:endParaRPr lang="en-US" dirty="0">
              <a:latin typeface="Algerian" panose="04020705040A02060702" pitchFamily="82" charset="0"/>
            </a:endParaRPr>
          </a:p>
          <a:p>
            <a:pPr lvl="1"/>
            <a:r>
              <a:rPr lang="en-US" dirty="0"/>
              <a:t>Groundwater is over-extracted for irrigation, leading to a significant decline.</a:t>
            </a:r>
          </a:p>
          <a:p>
            <a:pPr lvl="1"/>
            <a:r>
              <a:rPr lang="en-US" dirty="0"/>
              <a:t>Over-reliance on groundwater as a backup resource for agriculture and drinking.</a:t>
            </a:r>
          </a:p>
          <a:p>
            <a:pPr lvl="1"/>
            <a:r>
              <a:rPr lang="en-US" dirty="0"/>
              <a:t>Cities like Delhi and parts of Punjab and Haryana face severe groundwater depletion.</a:t>
            </a:r>
          </a:p>
          <a:p>
            <a:r>
              <a:rPr lang="en-US" b="1" dirty="0">
                <a:latin typeface="Algerian" panose="04020705040A02060702" pitchFamily="82" charset="0"/>
              </a:rPr>
              <a:t>Increasing Water Demand:</a:t>
            </a:r>
            <a:endParaRPr lang="en-US" dirty="0">
              <a:latin typeface="Algerian" panose="04020705040A02060702" pitchFamily="82" charset="0"/>
            </a:endParaRPr>
          </a:p>
          <a:p>
            <a:pPr lvl="1"/>
            <a:r>
              <a:rPr lang="en-US" dirty="0"/>
              <a:t>Rapid urbanization and population growth are putting immense pressure on existing water resources.</a:t>
            </a:r>
          </a:p>
          <a:p>
            <a:pPr lvl="1"/>
            <a:r>
              <a:rPr lang="en-US" dirty="0"/>
              <a:t>As cities expand, the demand for industrial and domestic water increases.</a:t>
            </a:r>
          </a:p>
          <a:p>
            <a:pPr lvl="1"/>
            <a:r>
              <a:rPr lang="en-US" dirty="0"/>
              <a:t>This escalates competition for already limited water sources</a:t>
            </a:r>
          </a:p>
        </p:txBody>
      </p:sp>
    </p:spTree>
    <p:extLst>
      <p:ext uri="{BB962C8B-B14F-4D97-AF65-F5344CB8AC3E}">
        <p14:creationId xmlns:p14="http://schemas.microsoft.com/office/powerpoint/2010/main" val="13366085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04829"/>
            <a:ext cx="9063014" cy="1320800"/>
          </a:xfrm>
        </p:spPr>
        <p:txBody>
          <a:bodyPr/>
          <a:lstStyle/>
          <a:p>
            <a:r>
              <a:rPr lang="en-US" dirty="0">
                <a:latin typeface="Algerian" panose="04020705040A02060702" pitchFamily="82" charset="0"/>
              </a:rPr>
              <a:t>Regional Water Availability in India (Part 2)</a:t>
            </a:r>
            <a:endParaRPr lang="en-IN" dirty="0">
              <a:latin typeface="Algerian" panose="04020705040A02060702" pitchFamily="82" charset="0"/>
            </a:endParaRPr>
          </a:p>
        </p:txBody>
      </p:sp>
      <p:sp>
        <p:nvSpPr>
          <p:cNvPr id="3" name="Content Placeholder 2"/>
          <p:cNvSpPr>
            <a:spLocks noGrp="1"/>
          </p:cNvSpPr>
          <p:nvPr>
            <p:ph idx="1"/>
          </p:nvPr>
        </p:nvSpPr>
        <p:spPr>
          <a:xfrm>
            <a:off x="677334" y="1525629"/>
            <a:ext cx="10633396" cy="5431762"/>
          </a:xfrm>
        </p:spPr>
        <p:txBody>
          <a:bodyPr>
            <a:noAutofit/>
          </a:bodyPr>
          <a:lstStyle/>
          <a:p>
            <a:r>
              <a:rPr lang="en-US" b="1" dirty="0">
                <a:latin typeface="Algerian" panose="04020705040A02060702" pitchFamily="82" charset="0"/>
              </a:rPr>
              <a:t>South India:</a:t>
            </a:r>
          </a:p>
          <a:p>
            <a:r>
              <a:rPr lang="en-US" b="1" dirty="0">
                <a:latin typeface="Algerian" panose="04020705040A02060702" pitchFamily="82" charset="0"/>
              </a:rPr>
              <a:t>Dependence on Monsoons:</a:t>
            </a:r>
            <a:endParaRPr lang="en-US" dirty="0">
              <a:latin typeface="Algerian" panose="04020705040A02060702" pitchFamily="82" charset="0"/>
            </a:endParaRPr>
          </a:p>
          <a:p>
            <a:pPr lvl="1"/>
            <a:r>
              <a:rPr lang="en-US" dirty="0"/>
              <a:t>South India relies on the southwest and northeast monsoons for the majority of its rainfall.</a:t>
            </a:r>
          </a:p>
          <a:p>
            <a:pPr lvl="1"/>
            <a:r>
              <a:rPr lang="en-US" dirty="0"/>
              <a:t>Monsoon failures or delays lead to significant drought conditions.</a:t>
            </a:r>
          </a:p>
          <a:p>
            <a:pPr lvl="1"/>
            <a:r>
              <a:rPr lang="en-US" dirty="0"/>
              <a:t>Inconsistent monsoon patterns in states like Tamil Nadu and Andhra Pradesh.</a:t>
            </a:r>
          </a:p>
          <a:p>
            <a:r>
              <a:rPr lang="en-US" b="1" dirty="0">
                <a:latin typeface="Algerian" panose="04020705040A02060702" pitchFamily="82" charset="0"/>
              </a:rPr>
              <a:t>Inter-State River Disputes:</a:t>
            </a:r>
            <a:endParaRPr lang="en-US" dirty="0">
              <a:latin typeface="Algerian" panose="04020705040A02060702" pitchFamily="82" charset="0"/>
            </a:endParaRPr>
          </a:p>
          <a:p>
            <a:pPr lvl="1"/>
            <a:r>
              <a:rPr lang="en-US" dirty="0"/>
              <a:t>Major disputes over river water sharing, especially with rivers like the </a:t>
            </a:r>
            <a:r>
              <a:rPr lang="en-US" dirty="0" err="1"/>
              <a:t>Kaveri</a:t>
            </a:r>
            <a:r>
              <a:rPr lang="en-US" dirty="0"/>
              <a:t>, Krishna, and Godavari.</a:t>
            </a:r>
          </a:p>
          <a:p>
            <a:pPr lvl="1"/>
            <a:r>
              <a:rPr lang="en-US" dirty="0"/>
              <a:t>Political and legal conflicts between states like Tamil Nadu, Karnataka, Andhra Pradesh, and Kerala.</a:t>
            </a:r>
          </a:p>
          <a:p>
            <a:pPr lvl="1"/>
            <a:r>
              <a:rPr lang="en-US" dirty="0"/>
              <a:t>Disputes over equitable water distribution affect farmers and urban water supply.</a:t>
            </a:r>
            <a:endParaRPr lang="en-US" dirty="0">
              <a:latin typeface="Algerian" panose="04020705040A02060702" pitchFamily="82" charset="0"/>
            </a:endParaRPr>
          </a:p>
          <a:p>
            <a:r>
              <a:rPr lang="en-US" b="1" dirty="0">
                <a:latin typeface="Algerian" panose="04020705040A02060702" pitchFamily="82" charset="0"/>
              </a:rPr>
              <a:t>Groundwater Overuse:</a:t>
            </a:r>
            <a:endParaRPr lang="en-US" dirty="0">
              <a:latin typeface="Algerian" panose="04020705040A02060702" pitchFamily="82" charset="0"/>
            </a:endParaRPr>
          </a:p>
          <a:p>
            <a:pPr lvl="1"/>
            <a:r>
              <a:rPr lang="en-US" dirty="0"/>
              <a:t>Groundwater is heavily relied upon in regions like Tamil Nadu and Karnataka due to inadequate surface water supply.</a:t>
            </a:r>
          </a:p>
          <a:p>
            <a:pPr lvl="1"/>
            <a:r>
              <a:rPr lang="en-US" dirty="0"/>
              <a:t>Excessive extraction for irrigation and drinking exacerbates water scarcity.</a:t>
            </a:r>
          </a:p>
          <a:p>
            <a:pPr lvl="1"/>
            <a:r>
              <a:rPr lang="en-US" dirty="0"/>
              <a:t>Over-extraction leads to falling water tables, impacting local agriculture and drinking water access</a:t>
            </a:r>
          </a:p>
        </p:txBody>
      </p:sp>
    </p:spTree>
    <p:extLst>
      <p:ext uri="{BB962C8B-B14F-4D97-AF65-F5344CB8AC3E}">
        <p14:creationId xmlns:p14="http://schemas.microsoft.com/office/powerpoint/2010/main" val="6118479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977" y="0"/>
            <a:ext cx="9321431" cy="1320800"/>
          </a:xfrm>
        </p:spPr>
        <p:txBody>
          <a:bodyPr/>
          <a:lstStyle/>
          <a:p>
            <a:r>
              <a:rPr lang="en-US" dirty="0">
                <a:latin typeface="Algerian" panose="04020705040A02060702" pitchFamily="82" charset="0"/>
              </a:rPr>
              <a:t>Regional Water Availability in India (Part 3)</a:t>
            </a:r>
            <a:endParaRPr lang="en-IN" dirty="0">
              <a:latin typeface="Algerian" panose="04020705040A02060702" pitchFamily="82" charset="0"/>
            </a:endParaRPr>
          </a:p>
        </p:txBody>
      </p:sp>
      <p:sp>
        <p:nvSpPr>
          <p:cNvPr id="3" name="Content Placeholder 2"/>
          <p:cNvSpPr>
            <a:spLocks noGrp="1"/>
          </p:cNvSpPr>
          <p:nvPr>
            <p:ph idx="1"/>
          </p:nvPr>
        </p:nvSpPr>
        <p:spPr>
          <a:xfrm>
            <a:off x="677334" y="1262270"/>
            <a:ext cx="10573762" cy="5387007"/>
          </a:xfrm>
        </p:spPr>
        <p:txBody>
          <a:bodyPr>
            <a:normAutofit/>
          </a:bodyPr>
          <a:lstStyle/>
          <a:p>
            <a:pPr marL="0" indent="0">
              <a:buNone/>
            </a:pPr>
            <a:r>
              <a:rPr lang="en-US" b="1" dirty="0" smtClean="0">
                <a:latin typeface="Algerian" panose="04020705040A02060702" pitchFamily="82" charset="0"/>
              </a:rPr>
              <a:t>East </a:t>
            </a:r>
            <a:r>
              <a:rPr lang="en-US" b="1" dirty="0">
                <a:latin typeface="Algerian" panose="04020705040A02060702" pitchFamily="82" charset="0"/>
              </a:rPr>
              <a:t>India:</a:t>
            </a:r>
          </a:p>
          <a:p>
            <a:r>
              <a:rPr lang="en-US" b="1" dirty="0">
                <a:latin typeface="Algerian" panose="04020705040A02060702" pitchFamily="82" charset="0"/>
              </a:rPr>
              <a:t>Risk of Floods:</a:t>
            </a:r>
            <a:endParaRPr lang="en-US" dirty="0">
              <a:latin typeface="Algerian" panose="04020705040A02060702" pitchFamily="82" charset="0"/>
            </a:endParaRPr>
          </a:p>
          <a:p>
            <a:pPr lvl="1"/>
            <a:r>
              <a:rPr lang="en-US" dirty="0">
                <a:latin typeface="+mj-lt"/>
              </a:rPr>
              <a:t>East India, particularly Bihar and Assam, faces annual flooding due to the overflow of rivers like the Ganga and Brahmaputra.</a:t>
            </a:r>
          </a:p>
          <a:p>
            <a:pPr lvl="1"/>
            <a:r>
              <a:rPr lang="en-US" dirty="0">
                <a:latin typeface="+mj-lt"/>
              </a:rPr>
              <a:t>Floods cause loss of life, displacement, and destruction of crops and infrastructure.</a:t>
            </a:r>
          </a:p>
          <a:p>
            <a:pPr lvl="1"/>
            <a:r>
              <a:rPr lang="en-US" dirty="0">
                <a:latin typeface="+mj-lt"/>
              </a:rPr>
              <a:t>Lack of effective flood control measures increases vulnerability.</a:t>
            </a:r>
          </a:p>
          <a:p>
            <a:r>
              <a:rPr lang="en-US" b="1" dirty="0">
                <a:latin typeface="Algerian" panose="04020705040A02060702" pitchFamily="82" charset="0"/>
              </a:rPr>
              <a:t>Uneven Water Distribution:</a:t>
            </a:r>
            <a:endParaRPr lang="en-US" dirty="0">
              <a:latin typeface="Algerian" panose="04020705040A02060702" pitchFamily="82" charset="0"/>
            </a:endParaRPr>
          </a:p>
          <a:p>
            <a:pPr lvl="1"/>
            <a:r>
              <a:rPr lang="en-US" dirty="0">
                <a:latin typeface="+mj-lt"/>
              </a:rPr>
              <a:t>Disparities in water availability across states like West Bengal, Odisha, and Bihar.</a:t>
            </a:r>
          </a:p>
          <a:p>
            <a:pPr lvl="1"/>
            <a:r>
              <a:rPr lang="en-US" dirty="0">
                <a:latin typeface="+mj-lt"/>
              </a:rPr>
              <a:t>Some areas face water stress, while others, such as flood-prone regions, face water surplus.</a:t>
            </a:r>
          </a:p>
          <a:p>
            <a:pPr lvl="1"/>
            <a:r>
              <a:rPr lang="en-US" dirty="0">
                <a:latin typeface="+mj-lt"/>
              </a:rPr>
              <a:t>Unequal distribution impacts agriculture and access to clean drinking water.</a:t>
            </a:r>
          </a:p>
          <a:p>
            <a:r>
              <a:rPr lang="en-US" b="1" dirty="0">
                <a:latin typeface="Algerian" panose="04020705040A02060702" pitchFamily="82" charset="0"/>
              </a:rPr>
              <a:t>Climate Change Impact:</a:t>
            </a:r>
            <a:endParaRPr lang="en-US" dirty="0">
              <a:latin typeface="Algerian" panose="04020705040A02060702" pitchFamily="82" charset="0"/>
            </a:endParaRPr>
          </a:p>
          <a:p>
            <a:pPr lvl="1"/>
            <a:r>
              <a:rPr lang="en-US" dirty="0">
                <a:latin typeface="+mj-lt"/>
              </a:rPr>
              <a:t>Climate change exacerbates flooding and drought cycles.</a:t>
            </a:r>
          </a:p>
          <a:p>
            <a:pPr lvl="1"/>
            <a:r>
              <a:rPr lang="en-US" dirty="0">
                <a:latin typeface="+mj-lt"/>
              </a:rPr>
              <a:t>Unpredictable rainfall patterns make water availability even more volatile.</a:t>
            </a:r>
          </a:p>
          <a:p>
            <a:pPr lvl="1"/>
            <a:r>
              <a:rPr lang="en-US" dirty="0">
                <a:latin typeface="+mj-lt"/>
              </a:rPr>
              <a:t>Increased frequency of extreme weather events challenges existing water infrastructure</a:t>
            </a:r>
          </a:p>
        </p:txBody>
      </p:sp>
    </p:spTree>
    <p:extLst>
      <p:ext uri="{BB962C8B-B14F-4D97-AF65-F5344CB8AC3E}">
        <p14:creationId xmlns:p14="http://schemas.microsoft.com/office/powerpoint/2010/main" val="1762209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7760" y="72887"/>
            <a:ext cx="9043136" cy="1320800"/>
          </a:xfrm>
        </p:spPr>
        <p:txBody>
          <a:bodyPr/>
          <a:lstStyle/>
          <a:p>
            <a:r>
              <a:rPr lang="en-US" dirty="0">
                <a:latin typeface="Algerian" panose="04020705040A02060702" pitchFamily="82" charset="0"/>
              </a:rPr>
              <a:t>Regional Water Availability in India (Part 4)</a:t>
            </a:r>
            <a:endParaRPr lang="en-IN" dirty="0">
              <a:latin typeface="Algerian" panose="04020705040A02060702" pitchFamily="82" charset="0"/>
            </a:endParaRPr>
          </a:p>
        </p:txBody>
      </p:sp>
      <p:sp>
        <p:nvSpPr>
          <p:cNvPr id="3" name="Content Placeholder 2"/>
          <p:cNvSpPr>
            <a:spLocks noGrp="1"/>
          </p:cNvSpPr>
          <p:nvPr>
            <p:ph idx="1"/>
          </p:nvPr>
        </p:nvSpPr>
        <p:spPr>
          <a:xfrm>
            <a:off x="677334" y="1292088"/>
            <a:ext cx="9887962" cy="5317434"/>
          </a:xfrm>
        </p:spPr>
        <p:txBody>
          <a:bodyPr>
            <a:normAutofit lnSpcReduction="10000"/>
          </a:bodyPr>
          <a:lstStyle/>
          <a:p>
            <a:pPr marL="0" indent="0">
              <a:buNone/>
            </a:pPr>
            <a:r>
              <a:rPr lang="en-US" b="1" dirty="0">
                <a:latin typeface="Algerian" panose="04020705040A02060702" pitchFamily="82" charset="0"/>
              </a:rPr>
              <a:t>West India:</a:t>
            </a:r>
          </a:p>
          <a:p>
            <a:r>
              <a:rPr lang="en-US" b="1" dirty="0">
                <a:latin typeface="Algerian" panose="04020705040A02060702" pitchFamily="82" charset="0"/>
              </a:rPr>
              <a:t>Drought-Prone Regions:</a:t>
            </a:r>
            <a:endParaRPr lang="en-US" dirty="0">
              <a:latin typeface="Algerian" panose="04020705040A02060702" pitchFamily="82" charset="0"/>
            </a:endParaRPr>
          </a:p>
          <a:p>
            <a:pPr lvl="1"/>
            <a:r>
              <a:rPr lang="en-US" dirty="0"/>
              <a:t>States like Rajasthan, Gujarat, and Maharashtra are highly prone to droughts.</a:t>
            </a:r>
          </a:p>
          <a:p>
            <a:pPr lvl="1"/>
            <a:r>
              <a:rPr lang="en-US" dirty="0"/>
              <a:t>Arid regions have limited rainfall and depend heavily on groundwater and surface water from reservoirs.</a:t>
            </a:r>
          </a:p>
          <a:p>
            <a:pPr lvl="1"/>
            <a:r>
              <a:rPr lang="en-US" dirty="0"/>
              <a:t>Long periods of drought severely impact agriculture and drinking water supply.</a:t>
            </a:r>
          </a:p>
          <a:p>
            <a:r>
              <a:rPr lang="en-US" b="1" dirty="0">
                <a:latin typeface="Algerian" panose="04020705040A02060702" pitchFamily="82" charset="0"/>
              </a:rPr>
              <a:t>Limited Access to Water:</a:t>
            </a:r>
            <a:endParaRPr lang="en-US" dirty="0">
              <a:latin typeface="Algerian" panose="04020705040A02060702" pitchFamily="82" charset="0"/>
            </a:endParaRPr>
          </a:p>
          <a:p>
            <a:pPr lvl="1"/>
            <a:r>
              <a:rPr lang="en-US" dirty="0"/>
              <a:t>In dry regions, water availability is limited due to low groundwater levels and reduced river flows.</a:t>
            </a:r>
          </a:p>
          <a:p>
            <a:pPr lvl="1"/>
            <a:r>
              <a:rPr lang="en-US" dirty="0"/>
              <a:t>Limited access to potable water in rural areas, especially in desert regions like Rajasthan.</a:t>
            </a:r>
          </a:p>
          <a:p>
            <a:pPr lvl="1"/>
            <a:r>
              <a:rPr lang="en-US" dirty="0"/>
              <a:t>Cities like Mumbai and Pune face challenges in meeting growing water demands.</a:t>
            </a:r>
          </a:p>
          <a:p>
            <a:r>
              <a:rPr lang="en-US" b="1" dirty="0">
                <a:latin typeface="Algerian" panose="04020705040A02060702" pitchFamily="82" charset="0"/>
              </a:rPr>
              <a:t>Impact of Water Scarcity:</a:t>
            </a:r>
            <a:endParaRPr lang="en-US" dirty="0">
              <a:latin typeface="Algerian" panose="04020705040A02060702" pitchFamily="82" charset="0"/>
            </a:endParaRPr>
          </a:p>
          <a:p>
            <a:pPr lvl="1"/>
            <a:r>
              <a:rPr lang="en-US" dirty="0"/>
              <a:t>Agriculture in the region suffers as farmers are unable to irrigate crops effectively.</a:t>
            </a:r>
          </a:p>
          <a:p>
            <a:pPr lvl="1"/>
            <a:r>
              <a:rPr lang="en-US" dirty="0"/>
              <a:t>Water scarcity also affects industries that rely on large amounts of water.</a:t>
            </a:r>
          </a:p>
          <a:p>
            <a:pPr lvl="1"/>
            <a:r>
              <a:rPr lang="en-US" dirty="0"/>
              <a:t>Migration and social issues arise as people seek water from other regions</a:t>
            </a:r>
          </a:p>
        </p:txBody>
      </p:sp>
    </p:spTree>
    <p:extLst>
      <p:ext uri="{BB962C8B-B14F-4D97-AF65-F5344CB8AC3E}">
        <p14:creationId xmlns:p14="http://schemas.microsoft.com/office/powerpoint/2010/main" val="30257835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71669"/>
            <a:ext cx="8596668" cy="1320800"/>
          </a:xfrm>
        </p:spPr>
        <p:txBody>
          <a:bodyPr/>
          <a:lstStyle/>
          <a:p>
            <a:r>
              <a:rPr lang="en-IN" dirty="0">
                <a:latin typeface="Algerian" panose="04020705040A02060702" pitchFamily="82" charset="0"/>
              </a:rPr>
              <a:t>Case Studies (Part 1)</a:t>
            </a:r>
          </a:p>
        </p:txBody>
      </p:sp>
      <p:sp>
        <p:nvSpPr>
          <p:cNvPr id="3" name="Content Placeholder 2"/>
          <p:cNvSpPr>
            <a:spLocks noGrp="1"/>
          </p:cNvSpPr>
          <p:nvPr>
            <p:ph idx="1"/>
          </p:nvPr>
        </p:nvSpPr>
        <p:spPr>
          <a:xfrm>
            <a:off x="677334" y="1182757"/>
            <a:ext cx="10275588" cy="5675243"/>
          </a:xfrm>
        </p:spPr>
        <p:txBody>
          <a:bodyPr>
            <a:normAutofit/>
          </a:bodyPr>
          <a:lstStyle/>
          <a:p>
            <a:pPr marL="0" indent="0">
              <a:buNone/>
            </a:pPr>
            <a:r>
              <a:rPr lang="en-US" b="1" dirty="0">
                <a:latin typeface="Algerian" panose="04020705040A02060702" pitchFamily="82" charset="0"/>
              </a:rPr>
              <a:t>Water Scarcity Examples:</a:t>
            </a:r>
          </a:p>
          <a:p>
            <a:r>
              <a:rPr lang="en-US" b="1" dirty="0" err="1">
                <a:latin typeface="Algerian" panose="04020705040A02060702" pitchFamily="82" charset="0"/>
              </a:rPr>
              <a:t>Bundelkhand</a:t>
            </a:r>
            <a:r>
              <a:rPr lang="en-US" b="1" dirty="0">
                <a:latin typeface="Algerian" panose="04020705040A02060702" pitchFamily="82" charset="0"/>
              </a:rPr>
              <a:t> Region (Uttar Pradesh and Madhya Pradesh):</a:t>
            </a:r>
            <a:endParaRPr lang="en-US" dirty="0">
              <a:latin typeface="Algerian" panose="04020705040A02060702" pitchFamily="82" charset="0"/>
            </a:endParaRPr>
          </a:p>
          <a:p>
            <a:pPr lvl="1"/>
            <a:r>
              <a:rPr lang="en-US" dirty="0"/>
              <a:t>A dry region with low rainfall and groundwater depletion.</a:t>
            </a:r>
          </a:p>
          <a:p>
            <a:pPr lvl="1"/>
            <a:r>
              <a:rPr lang="en-US" dirty="0"/>
              <a:t>Chronic droughts have led to a severe water crisis, with many villages running out of water.</a:t>
            </a:r>
          </a:p>
          <a:p>
            <a:pPr lvl="1"/>
            <a:r>
              <a:rPr lang="en-US" dirty="0"/>
              <a:t>Lack of effective irrigation systems exacerbates the crisis, leading to crop failure.</a:t>
            </a:r>
          </a:p>
          <a:p>
            <a:r>
              <a:rPr lang="en-US" b="1" dirty="0">
                <a:latin typeface="Algerian" panose="04020705040A02060702" pitchFamily="82" charset="0"/>
              </a:rPr>
              <a:t>Rajasthan</a:t>
            </a:r>
            <a:r>
              <a:rPr lang="en-US" b="1" dirty="0"/>
              <a:t>:</a:t>
            </a:r>
            <a:endParaRPr lang="en-US" dirty="0"/>
          </a:p>
          <a:p>
            <a:pPr lvl="1"/>
            <a:r>
              <a:rPr lang="en-US" dirty="0"/>
              <a:t>Known for extreme water scarcity, especially in desert areas like Jaisalmer and </a:t>
            </a:r>
            <a:r>
              <a:rPr lang="en-US" dirty="0" err="1"/>
              <a:t>Barmer</a:t>
            </a:r>
            <a:r>
              <a:rPr lang="en-US" dirty="0"/>
              <a:t>.</a:t>
            </a:r>
          </a:p>
          <a:p>
            <a:pPr lvl="1"/>
            <a:r>
              <a:rPr lang="en-US" dirty="0"/>
              <a:t>Heavy reliance on groundwater for agriculture, which has led to its rapid depletion.</a:t>
            </a:r>
          </a:p>
          <a:p>
            <a:pPr lvl="1"/>
            <a:r>
              <a:rPr lang="en-US" dirty="0"/>
              <a:t>Water stress worsened by irregular monsoon rains and a growing population.</a:t>
            </a:r>
          </a:p>
          <a:p>
            <a:r>
              <a:rPr lang="en-US" b="1" dirty="0" err="1">
                <a:latin typeface="Algerian" panose="04020705040A02060702" pitchFamily="82" charset="0"/>
              </a:rPr>
              <a:t>Marathwada</a:t>
            </a:r>
            <a:r>
              <a:rPr lang="en-US" b="1" dirty="0">
                <a:latin typeface="Algerian" panose="04020705040A02060702" pitchFamily="82" charset="0"/>
              </a:rPr>
              <a:t> Region (Maharashtra):</a:t>
            </a:r>
            <a:endParaRPr lang="en-US" dirty="0">
              <a:latin typeface="Algerian" panose="04020705040A02060702" pitchFamily="82" charset="0"/>
            </a:endParaRPr>
          </a:p>
          <a:p>
            <a:pPr lvl="1"/>
            <a:r>
              <a:rPr lang="en-US" dirty="0"/>
              <a:t>A drought-prone region facing a severe water crisis due to delayed monsoons.</a:t>
            </a:r>
          </a:p>
          <a:p>
            <a:pPr lvl="1"/>
            <a:r>
              <a:rPr lang="en-US" dirty="0"/>
              <a:t>Groundwater depletion and lack of irrigation systems lead to poor crop yields.</a:t>
            </a:r>
          </a:p>
          <a:p>
            <a:pPr lvl="1"/>
            <a:r>
              <a:rPr lang="en-US" dirty="0"/>
              <a:t>Water scarcity has led to rural-urban migration and unrest</a:t>
            </a:r>
          </a:p>
        </p:txBody>
      </p:sp>
    </p:spTree>
    <p:extLst>
      <p:ext uri="{BB962C8B-B14F-4D97-AF65-F5344CB8AC3E}">
        <p14:creationId xmlns:p14="http://schemas.microsoft.com/office/powerpoint/2010/main" val="3517345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lgerian" panose="04020705040A02060702" pitchFamily="82" charset="0"/>
              </a:rPr>
              <a:t>Case Studies (Part 2)</a:t>
            </a:r>
          </a:p>
        </p:txBody>
      </p:sp>
      <p:sp>
        <p:nvSpPr>
          <p:cNvPr id="3" name="Content Placeholder 2"/>
          <p:cNvSpPr>
            <a:spLocks noGrp="1"/>
          </p:cNvSpPr>
          <p:nvPr>
            <p:ph idx="1"/>
          </p:nvPr>
        </p:nvSpPr>
        <p:spPr>
          <a:xfrm>
            <a:off x="677334" y="1351722"/>
            <a:ext cx="10732788" cy="5506277"/>
          </a:xfrm>
        </p:spPr>
        <p:txBody>
          <a:bodyPr>
            <a:normAutofit/>
          </a:bodyPr>
          <a:lstStyle/>
          <a:p>
            <a:pPr marL="0" indent="0">
              <a:buNone/>
            </a:pPr>
            <a:r>
              <a:rPr lang="en-US" b="1" dirty="0">
                <a:latin typeface="Algerian" panose="04020705040A02060702" pitchFamily="82" charset="0"/>
              </a:rPr>
              <a:t>Flooding Examples:</a:t>
            </a:r>
          </a:p>
          <a:p>
            <a:r>
              <a:rPr lang="en-US" b="1" dirty="0">
                <a:latin typeface="Algerian" panose="04020705040A02060702" pitchFamily="82" charset="0"/>
              </a:rPr>
              <a:t>Bihar (Ganga and </a:t>
            </a:r>
            <a:r>
              <a:rPr lang="en-US" b="1" dirty="0" err="1">
                <a:latin typeface="Algerian" panose="04020705040A02060702" pitchFamily="82" charset="0"/>
              </a:rPr>
              <a:t>Koshi</a:t>
            </a:r>
            <a:r>
              <a:rPr lang="en-US" b="1" dirty="0">
                <a:latin typeface="Algerian" panose="04020705040A02060702" pitchFamily="82" charset="0"/>
              </a:rPr>
              <a:t> Rivers):</a:t>
            </a:r>
            <a:endParaRPr lang="en-US" dirty="0">
              <a:latin typeface="Algerian" panose="04020705040A02060702" pitchFamily="82" charset="0"/>
            </a:endParaRPr>
          </a:p>
          <a:p>
            <a:pPr lvl="1"/>
            <a:r>
              <a:rPr lang="en-US" dirty="0"/>
              <a:t>Regular flooding due to the overflow of the Ganga and </a:t>
            </a:r>
            <a:r>
              <a:rPr lang="en-US" dirty="0" err="1"/>
              <a:t>Koshi</a:t>
            </a:r>
            <a:r>
              <a:rPr lang="en-US" dirty="0"/>
              <a:t> rivers.</a:t>
            </a:r>
          </a:p>
          <a:p>
            <a:pPr lvl="1"/>
            <a:r>
              <a:rPr lang="en-US" dirty="0"/>
              <a:t>Flooding displaces millions, destroys infrastructure, and damages crops.</a:t>
            </a:r>
          </a:p>
          <a:p>
            <a:pPr lvl="1"/>
            <a:r>
              <a:rPr lang="en-US" dirty="0"/>
              <a:t>Lack of flood control infrastructure worsens the impact.</a:t>
            </a:r>
          </a:p>
          <a:p>
            <a:r>
              <a:rPr lang="en-US" b="1" dirty="0">
                <a:latin typeface="Algerian" panose="04020705040A02060702" pitchFamily="82" charset="0"/>
              </a:rPr>
              <a:t>Assam (Brahmaputra River):</a:t>
            </a:r>
            <a:endParaRPr lang="en-US" dirty="0">
              <a:latin typeface="Algerian" panose="04020705040A02060702" pitchFamily="82" charset="0"/>
            </a:endParaRPr>
          </a:p>
          <a:p>
            <a:pPr lvl="1"/>
            <a:r>
              <a:rPr lang="en-US" dirty="0"/>
              <a:t>The Brahmaputra causes frequent flooding, especially during the monsoon.</a:t>
            </a:r>
          </a:p>
          <a:p>
            <a:pPr lvl="1"/>
            <a:r>
              <a:rPr lang="en-US" dirty="0"/>
              <a:t>Massive loss of life and livelihoods, especially in low-lying areas.</a:t>
            </a:r>
          </a:p>
          <a:p>
            <a:pPr lvl="1"/>
            <a:r>
              <a:rPr lang="en-US" dirty="0"/>
              <a:t>Flood control measures are inadequate, and river management is a challenge.</a:t>
            </a:r>
          </a:p>
          <a:p>
            <a:r>
              <a:rPr lang="en-US" b="1" dirty="0">
                <a:latin typeface="Algerian" panose="04020705040A02060702" pitchFamily="82" charset="0"/>
              </a:rPr>
              <a:t>West Bengal (Coastal Flooding):</a:t>
            </a:r>
            <a:endParaRPr lang="en-US" dirty="0">
              <a:latin typeface="Algerian" panose="04020705040A02060702" pitchFamily="82" charset="0"/>
            </a:endParaRPr>
          </a:p>
          <a:p>
            <a:pPr lvl="1"/>
            <a:r>
              <a:rPr lang="en-US" dirty="0"/>
              <a:t>Coastal areas like the Sundarbans are increasingly vulnerable to flooding.</a:t>
            </a:r>
          </a:p>
          <a:p>
            <a:pPr lvl="1"/>
            <a:r>
              <a:rPr lang="en-US" dirty="0"/>
              <a:t>Sea-level rise, combined with heavy monsoon rains, leads to saltwater intrusion and flooding.</a:t>
            </a:r>
          </a:p>
          <a:p>
            <a:pPr lvl="1"/>
            <a:r>
              <a:rPr lang="en-US" dirty="0"/>
              <a:t>Local communities face displacement, and agriculture is disrupted</a:t>
            </a:r>
          </a:p>
        </p:txBody>
      </p:sp>
    </p:spTree>
    <p:extLst>
      <p:ext uri="{BB962C8B-B14F-4D97-AF65-F5344CB8AC3E}">
        <p14:creationId xmlns:p14="http://schemas.microsoft.com/office/powerpoint/2010/main" val="36484653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182217"/>
            <a:ext cx="8596668" cy="1320800"/>
          </a:xfrm>
        </p:spPr>
        <p:txBody>
          <a:bodyPr/>
          <a:lstStyle/>
          <a:p>
            <a:r>
              <a:rPr lang="en-US" dirty="0">
                <a:latin typeface="Algerian" panose="04020705040A02060702" pitchFamily="82" charset="0"/>
              </a:rPr>
              <a:t>Government &amp; Policy Initiatives (Part 1)</a:t>
            </a:r>
            <a:endParaRPr lang="en-IN" dirty="0">
              <a:latin typeface="Algerian" panose="04020705040A02060702" pitchFamily="82" charset="0"/>
            </a:endParaRPr>
          </a:p>
        </p:txBody>
      </p:sp>
      <p:sp>
        <p:nvSpPr>
          <p:cNvPr id="3" name="Content Placeholder 2"/>
          <p:cNvSpPr>
            <a:spLocks noGrp="1"/>
          </p:cNvSpPr>
          <p:nvPr>
            <p:ph idx="1"/>
          </p:nvPr>
        </p:nvSpPr>
        <p:spPr>
          <a:xfrm>
            <a:off x="677333" y="1411357"/>
            <a:ext cx="9559971" cy="5446643"/>
          </a:xfrm>
        </p:spPr>
        <p:txBody>
          <a:bodyPr>
            <a:normAutofit lnSpcReduction="10000"/>
          </a:bodyPr>
          <a:lstStyle/>
          <a:p>
            <a:pPr marL="0" indent="0">
              <a:buNone/>
            </a:pPr>
            <a:r>
              <a:rPr lang="en-US" b="1" dirty="0">
                <a:latin typeface="Algerian" panose="04020705040A02060702" pitchFamily="82" charset="0"/>
              </a:rPr>
              <a:t>National Water Policy:</a:t>
            </a:r>
          </a:p>
          <a:p>
            <a:pPr>
              <a:buFont typeface="+mj-lt"/>
              <a:buAutoNum type="arabicPeriod"/>
            </a:pPr>
            <a:r>
              <a:rPr lang="en-US" dirty="0"/>
              <a:t>Focus on </a:t>
            </a:r>
            <a:r>
              <a:rPr lang="en-US" b="1" dirty="0"/>
              <a:t>equitable water distribution</a:t>
            </a:r>
            <a:r>
              <a:rPr lang="en-US" dirty="0"/>
              <a:t> among states.</a:t>
            </a:r>
          </a:p>
          <a:p>
            <a:pPr>
              <a:buFont typeface="+mj-lt"/>
              <a:buAutoNum type="arabicPeriod"/>
            </a:pPr>
            <a:r>
              <a:rPr lang="en-US" dirty="0"/>
              <a:t>Promote </a:t>
            </a:r>
            <a:r>
              <a:rPr lang="en-US" b="1" dirty="0"/>
              <a:t>water conservation</a:t>
            </a:r>
            <a:r>
              <a:rPr lang="en-US" dirty="0"/>
              <a:t> through sustainable agricultural practices.</a:t>
            </a:r>
          </a:p>
          <a:p>
            <a:pPr>
              <a:buFont typeface="+mj-lt"/>
              <a:buAutoNum type="arabicPeriod"/>
            </a:pPr>
            <a:r>
              <a:rPr lang="en-US" dirty="0"/>
              <a:t>Encourage </a:t>
            </a:r>
            <a:r>
              <a:rPr lang="en-US" b="1" dirty="0"/>
              <a:t>water-efficient technologies</a:t>
            </a:r>
            <a:r>
              <a:rPr lang="en-US" dirty="0"/>
              <a:t> for industries and urban areas.</a:t>
            </a:r>
          </a:p>
          <a:p>
            <a:pPr marL="0" indent="0">
              <a:buNone/>
            </a:pPr>
            <a:r>
              <a:rPr lang="en-US" b="1" dirty="0">
                <a:latin typeface="Algerian" panose="04020705040A02060702" pitchFamily="82" charset="0"/>
              </a:rPr>
              <a:t>Jal </a:t>
            </a:r>
            <a:r>
              <a:rPr lang="en-US" b="1" dirty="0" err="1">
                <a:latin typeface="Algerian" panose="04020705040A02060702" pitchFamily="82" charset="0"/>
              </a:rPr>
              <a:t>Jeevan</a:t>
            </a:r>
            <a:r>
              <a:rPr lang="en-US" b="1" dirty="0">
                <a:latin typeface="Algerian" panose="04020705040A02060702" pitchFamily="82" charset="0"/>
              </a:rPr>
              <a:t> Mission:</a:t>
            </a:r>
          </a:p>
          <a:p>
            <a:pPr>
              <a:buFont typeface="+mj-lt"/>
              <a:buAutoNum type="arabicPeriod"/>
            </a:pPr>
            <a:r>
              <a:rPr lang="en-US" dirty="0"/>
              <a:t>Aim to provide </a:t>
            </a:r>
            <a:r>
              <a:rPr lang="en-US" b="1" dirty="0"/>
              <a:t>piped water supply</a:t>
            </a:r>
            <a:r>
              <a:rPr lang="en-US" dirty="0"/>
              <a:t> to every rural household by 2024.</a:t>
            </a:r>
          </a:p>
          <a:p>
            <a:pPr>
              <a:buFont typeface="+mj-lt"/>
              <a:buAutoNum type="arabicPeriod"/>
            </a:pPr>
            <a:r>
              <a:rPr lang="en-US" b="1" dirty="0"/>
              <a:t>Decentralized water systems</a:t>
            </a:r>
            <a:r>
              <a:rPr lang="en-US" dirty="0"/>
              <a:t> for local community involvement and better water management.</a:t>
            </a:r>
          </a:p>
          <a:p>
            <a:pPr>
              <a:buFont typeface="+mj-lt"/>
              <a:buAutoNum type="arabicPeriod"/>
            </a:pPr>
            <a:r>
              <a:rPr lang="en-US" dirty="0"/>
              <a:t>Emphasize </a:t>
            </a:r>
            <a:r>
              <a:rPr lang="en-US" b="1" dirty="0"/>
              <a:t>community participation</a:t>
            </a:r>
            <a:r>
              <a:rPr lang="en-US" dirty="0"/>
              <a:t> in maintaining water infrastructure and management.</a:t>
            </a:r>
          </a:p>
          <a:p>
            <a:pPr marL="0" indent="0">
              <a:buNone/>
            </a:pPr>
            <a:r>
              <a:rPr lang="en-US" b="1" dirty="0">
                <a:latin typeface="Algerian" panose="04020705040A02060702" pitchFamily="82" charset="0"/>
              </a:rPr>
              <a:t>Climate Action Plans:</a:t>
            </a:r>
          </a:p>
          <a:p>
            <a:pPr>
              <a:buFont typeface="+mj-lt"/>
              <a:buAutoNum type="arabicPeriod"/>
            </a:pPr>
            <a:r>
              <a:rPr lang="en-US" dirty="0"/>
              <a:t>National plans focus on </a:t>
            </a:r>
            <a:r>
              <a:rPr lang="en-US" b="1" dirty="0"/>
              <a:t>adaptation</a:t>
            </a:r>
            <a:r>
              <a:rPr lang="en-US" dirty="0"/>
              <a:t> to water-related impacts of climate change.</a:t>
            </a:r>
          </a:p>
          <a:p>
            <a:pPr>
              <a:buFont typeface="+mj-lt"/>
              <a:buAutoNum type="arabicPeriod"/>
            </a:pPr>
            <a:r>
              <a:rPr lang="en-US" dirty="0"/>
              <a:t>Measures to </a:t>
            </a:r>
            <a:r>
              <a:rPr lang="en-US" b="1" dirty="0"/>
              <a:t>reduce water footprints</a:t>
            </a:r>
            <a:r>
              <a:rPr lang="en-US" dirty="0"/>
              <a:t> in sectors like agriculture and industry.</a:t>
            </a:r>
          </a:p>
          <a:p>
            <a:pPr>
              <a:buFont typeface="+mj-lt"/>
              <a:buAutoNum type="arabicPeriod"/>
            </a:pPr>
            <a:r>
              <a:rPr lang="en-US" dirty="0"/>
              <a:t>Aligning with the </a:t>
            </a:r>
            <a:r>
              <a:rPr lang="en-US" b="1" dirty="0"/>
              <a:t>Paris Agreement</a:t>
            </a:r>
            <a:r>
              <a:rPr lang="en-US" dirty="0"/>
              <a:t> to mitigate climate change impacts on water availability</a:t>
            </a:r>
          </a:p>
          <a:p>
            <a:endParaRPr lang="en-US" dirty="0"/>
          </a:p>
        </p:txBody>
      </p:sp>
    </p:spTree>
    <p:extLst>
      <p:ext uri="{BB962C8B-B14F-4D97-AF65-F5344CB8AC3E}">
        <p14:creationId xmlns:p14="http://schemas.microsoft.com/office/powerpoint/2010/main" val="21589896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102704"/>
            <a:ext cx="8596668" cy="1320800"/>
          </a:xfrm>
        </p:spPr>
        <p:txBody>
          <a:bodyPr/>
          <a:lstStyle/>
          <a:p>
            <a:r>
              <a:rPr lang="en-US" dirty="0">
                <a:latin typeface="Algerian" panose="04020705040A02060702" pitchFamily="82" charset="0"/>
              </a:rPr>
              <a:t>Government &amp; Policy Initiatives (Part 2)</a:t>
            </a:r>
            <a:endParaRPr lang="en-IN" dirty="0">
              <a:latin typeface="Algerian" panose="04020705040A02060702" pitchFamily="82" charset="0"/>
            </a:endParaRPr>
          </a:p>
        </p:txBody>
      </p:sp>
      <p:sp>
        <p:nvSpPr>
          <p:cNvPr id="3" name="Content Placeholder 2"/>
          <p:cNvSpPr>
            <a:spLocks noGrp="1"/>
          </p:cNvSpPr>
          <p:nvPr>
            <p:ph idx="1"/>
          </p:nvPr>
        </p:nvSpPr>
        <p:spPr>
          <a:xfrm>
            <a:off x="677333" y="1500809"/>
            <a:ext cx="9828327" cy="4540553"/>
          </a:xfrm>
        </p:spPr>
        <p:txBody>
          <a:bodyPr>
            <a:normAutofit fontScale="92500" lnSpcReduction="10000"/>
          </a:bodyPr>
          <a:lstStyle/>
          <a:p>
            <a:pPr marL="0" indent="0">
              <a:buNone/>
            </a:pPr>
            <a:r>
              <a:rPr lang="en-US" b="1" dirty="0">
                <a:latin typeface="Algerian" panose="04020705040A02060702" pitchFamily="82" charset="0"/>
              </a:rPr>
              <a:t>River Interlinking and Management:</a:t>
            </a:r>
          </a:p>
          <a:p>
            <a:pPr>
              <a:buFont typeface="+mj-lt"/>
              <a:buAutoNum type="arabicPeriod"/>
            </a:pPr>
            <a:r>
              <a:rPr lang="en-US" b="1" dirty="0"/>
              <a:t>River interlinking projects</a:t>
            </a:r>
            <a:r>
              <a:rPr lang="en-US" dirty="0"/>
              <a:t> aim to transfer surplus water from one region to another.</a:t>
            </a:r>
          </a:p>
          <a:p>
            <a:pPr>
              <a:buFont typeface="+mj-lt"/>
              <a:buAutoNum type="arabicPeriod"/>
            </a:pPr>
            <a:r>
              <a:rPr lang="en-US" dirty="0"/>
              <a:t>Potential to address </a:t>
            </a:r>
            <a:r>
              <a:rPr lang="en-US" b="1" dirty="0"/>
              <a:t>water scarcity</a:t>
            </a:r>
            <a:r>
              <a:rPr lang="en-US" dirty="0"/>
              <a:t> in drought-prone areas and flood risks in others.</a:t>
            </a:r>
          </a:p>
          <a:p>
            <a:pPr>
              <a:buFont typeface="+mj-lt"/>
              <a:buAutoNum type="arabicPeriod"/>
            </a:pPr>
            <a:r>
              <a:rPr lang="en-US" dirty="0"/>
              <a:t>Challenges in execution: high costs, environmental concerns, and inter-state </a:t>
            </a:r>
            <a:r>
              <a:rPr lang="en-US" dirty="0" smtClean="0"/>
              <a:t>conflicts.</a:t>
            </a:r>
          </a:p>
          <a:p>
            <a:pPr marL="0" indent="0">
              <a:buNone/>
            </a:pPr>
            <a:r>
              <a:rPr lang="en-US" b="1" dirty="0" smtClean="0">
                <a:latin typeface="Algerian" panose="04020705040A02060702" pitchFamily="82" charset="0"/>
              </a:rPr>
              <a:t>Integrated Water Resource Management (IWRM):</a:t>
            </a:r>
          </a:p>
          <a:p>
            <a:pPr>
              <a:buFont typeface="+mj-lt"/>
              <a:buAutoNum type="arabicPeriod"/>
            </a:pPr>
            <a:r>
              <a:rPr lang="en-US" dirty="0" smtClean="0"/>
              <a:t>Focus </a:t>
            </a:r>
            <a:r>
              <a:rPr lang="en-US" dirty="0"/>
              <a:t>on managing water across </a:t>
            </a:r>
            <a:r>
              <a:rPr lang="en-US" b="1" dirty="0"/>
              <a:t>sectors</a:t>
            </a:r>
            <a:r>
              <a:rPr lang="en-US" dirty="0"/>
              <a:t> (agriculture, industry, and domestic use).</a:t>
            </a:r>
          </a:p>
          <a:p>
            <a:pPr>
              <a:buFont typeface="+mj-lt"/>
              <a:buAutoNum type="arabicPeriod"/>
            </a:pPr>
            <a:r>
              <a:rPr lang="en-US" dirty="0"/>
              <a:t>Promotes </a:t>
            </a:r>
            <a:r>
              <a:rPr lang="en-US" b="1" dirty="0"/>
              <a:t>sustainability</a:t>
            </a:r>
            <a:r>
              <a:rPr lang="en-US" dirty="0"/>
              <a:t> in water extraction, reducing dependence on groundwater.</a:t>
            </a:r>
          </a:p>
          <a:p>
            <a:pPr>
              <a:buFont typeface="+mj-lt"/>
              <a:buAutoNum type="arabicPeriod"/>
            </a:pPr>
            <a:r>
              <a:rPr lang="en-US" dirty="0"/>
              <a:t>Encourages local participation in planning and water management.</a:t>
            </a:r>
          </a:p>
          <a:p>
            <a:pPr marL="0" indent="0">
              <a:buNone/>
            </a:pPr>
            <a:r>
              <a:rPr lang="en-US" b="1" dirty="0">
                <a:latin typeface="Algerian" panose="04020705040A02060702" pitchFamily="82" charset="0"/>
              </a:rPr>
              <a:t>Water Conservation Programs:</a:t>
            </a:r>
          </a:p>
          <a:p>
            <a:pPr>
              <a:buFont typeface="+mj-lt"/>
              <a:buAutoNum type="arabicPeriod"/>
            </a:pPr>
            <a:r>
              <a:rPr lang="en-US" b="1" dirty="0"/>
              <a:t>Rainwater harvesting</a:t>
            </a:r>
            <a:r>
              <a:rPr lang="en-US" dirty="0"/>
              <a:t> and </a:t>
            </a:r>
            <a:r>
              <a:rPr lang="en-US" b="1" dirty="0"/>
              <a:t>check dams</a:t>
            </a:r>
            <a:r>
              <a:rPr lang="en-US" dirty="0"/>
              <a:t> to improve water storage in rural areas.</a:t>
            </a:r>
          </a:p>
          <a:p>
            <a:pPr>
              <a:buFont typeface="+mj-lt"/>
              <a:buAutoNum type="arabicPeriod"/>
            </a:pPr>
            <a:r>
              <a:rPr lang="en-US" dirty="0"/>
              <a:t>Promoting </a:t>
            </a:r>
            <a:r>
              <a:rPr lang="en-US" b="1" dirty="0"/>
              <a:t>efficient irrigation systems</a:t>
            </a:r>
            <a:r>
              <a:rPr lang="en-US" dirty="0"/>
              <a:t> like drip irrigation and micro-irrigation.</a:t>
            </a:r>
          </a:p>
          <a:p>
            <a:pPr>
              <a:buFont typeface="+mj-lt"/>
              <a:buAutoNum type="arabicPeriod"/>
            </a:pPr>
            <a:r>
              <a:rPr lang="en-US" dirty="0"/>
              <a:t>Support for </a:t>
            </a:r>
            <a:r>
              <a:rPr lang="en-US" b="1" dirty="0"/>
              <a:t>water conservation education</a:t>
            </a:r>
            <a:r>
              <a:rPr lang="en-US" dirty="0"/>
              <a:t> and public awareness campaigns</a:t>
            </a:r>
          </a:p>
        </p:txBody>
      </p:sp>
    </p:spTree>
    <p:extLst>
      <p:ext uri="{BB962C8B-B14F-4D97-AF65-F5344CB8AC3E}">
        <p14:creationId xmlns:p14="http://schemas.microsoft.com/office/powerpoint/2010/main" val="14628868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0192"/>
            <a:ext cx="8596668" cy="1320800"/>
          </a:xfrm>
        </p:spPr>
        <p:txBody>
          <a:bodyPr/>
          <a:lstStyle/>
          <a:p>
            <a:r>
              <a:rPr lang="en-US" dirty="0">
                <a:latin typeface="Algerian" panose="04020705040A02060702" pitchFamily="82" charset="0"/>
              </a:rPr>
              <a:t>What Can Be Done? (Part 2)</a:t>
            </a:r>
            <a:endParaRPr lang="en-IN" dirty="0">
              <a:latin typeface="Algerian" panose="04020705040A02060702" pitchFamily="82" charset="0"/>
            </a:endParaRPr>
          </a:p>
        </p:txBody>
      </p:sp>
      <p:sp>
        <p:nvSpPr>
          <p:cNvPr id="3" name="Content Placeholder 2"/>
          <p:cNvSpPr>
            <a:spLocks noGrp="1"/>
          </p:cNvSpPr>
          <p:nvPr>
            <p:ph idx="1"/>
          </p:nvPr>
        </p:nvSpPr>
        <p:spPr>
          <a:xfrm>
            <a:off x="677334" y="1202635"/>
            <a:ext cx="11001144" cy="5872399"/>
          </a:xfrm>
        </p:spPr>
        <p:txBody>
          <a:bodyPr>
            <a:normAutofit/>
          </a:bodyPr>
          <a:lstStyle/>
          <a:p>
            <a:pPr marL="0" indent="0">
              <a:buNone/>
            </a:pPr>
            <a:r>
              <a:rPr lang="en-US" b="1" dirty="0">
                <a:latin typeface="Algerian" panose="04020705040A02060702" pitchFamily="82" charset="0"/>
              </a:rPr>
              <a:t>Innovation in Water Technology:</a:t>
            </a:r>
          </a:p>
          <a:p>
            <a:pPr>
              <a:buFont typeface="+mj-lt"/>
              <a:buAutoNum type="arabicPeriod"/>
            </a:pPr>
            <a:r>
              <a:rPr lang="en-US" dirty="0"/>
              <a:t>Development of </a:t>
            </a:r>
            <a:r>
              <a:rPr lang="en-US" b="1" dirty="0"/>
              <a:t>smart irrigation systems</a:t>
            </a:r>
            <a:r>
              <a:rPr lang="en-US" dirty="0"/>
              <a:t> to minimize water wastage.</a:t>
            </a:r>
          </a:p>
          <a:p>
            <a:pPr>
              <a:buFont typeface="+mj-lt"/>
              <a:buAutoNum type="arabicPeriod"/>
            </a:pPr>
            <a:r>
              <a:rPr lang="en-US" b="1" dirty="0"/>
              <a:t>Water recycling</a:t>
            </a:r>
            <a:r>
              <a:rPr lang="en-US" dirty="0"/>
              <a:t> and reuse technologies to conserve freshwater.</a:t>
            </a:r>
          </a:p>
          <a:p>
            <a:pPr>
              <a:buFont typeface="+mj-lt"/>
              <a:buAutoNum type="arabicPeriod"/>
            </a:pPr>
            <a:r>
              <a:rPr lang="en-US" b="1" dirty="0"/>
              <a:t>Desalination</a:t>
            </a:r>
            <a:r>
              <a:rPr lang="en-US" dirty="0"/>
              <a:t> technologies in coastal areas to provide freshwater alternatives.</a:t>
            </a:r>
          </a:p>
          <a:p>
            <a:pPr marL="0" indent="0">
              <a:buNone/>
            </a:pPr>
            <a:r>
              <a:rPr lang="en-US" b="1" dirty="0">
                <a:latin typeface="Algerian" panose="04020705040A02060702" pitchFamily="82" charset="0"/>
              </a:rPr>
              <a:t>Policy Reforms and Legal Frameworks:</a:t>
            </a:r>
          </a:p>
          <a:p>
            <a:pPr>
              <a:buFont typeface="+mj-lt"/>
              <a:buAutoNum type="arabicPeriod"/>
            </a:pPr>
            <a:r>
              <a:rPr lang="en-US" dirty="0"/>
              <a:t>Strengthen </a:t>
            </a:r>
            <a:r>
              <a:rPr lang="en-US" b="1" dirty="0"/>
              <a:t>legal frameworks</a:t>
            </a:r>
            <a:r>
              <a:rPr lang="en-US" dirty="0"/>
              <a:t> for water sharing and dispute resolution.</a:t>
            </a:r>
          </a:p>
          <a:p>
            <a:pPr>
              <a:buFont typeface="+mj-lt"/>
              <a:buAutoNum type="arabicPeriod"/>
            </a:pPr>
            <a:r>
              <a:rPr lang="en-US" dirty="0"/>
              <a:t>Enhance </a:t>
            </a:r>
            <a:r>
              <a:rPr lang="en-US" b="1" dirty="0"/>
              <a:t>water governance</a:t>
            </a:r>
            <a:r>
              <a:rPr lang="en-US" dirty="0"/>
              <a:t> at both local and state levels for better resource management.</a:t>
            </a:r>
          </a:p>
          <a:p>
            <a:pPr>
              <a:buFont typeface="+mj-lt"/>
              <a:buAutoNum type="arabicPeriod"/>
            </a:pPr>
            <a:r>
              <a:rPr lang="en-US" dirty="0"/>
              <a:t>Encourage </a:t>
            </a:r>
            <a:r>
              <a:rPr lang="en-US" b="1" dirty="0"/>
              <a:t>public-private partnerships</a:t>
            </a:r>
            <a:r>
              <a:rPr lang="en-US" dirty="0"/>
              <a:t> to improve water infrastructure.</a:t>
            </a:r>
          </a:p>
          <a:p>
            <a:pPr marL="0" indent="0">
              <a:buNone/>
            </a:pPr>
            <a:r>
              <a:rPr lang="en-US" b="1" dirty="0">
                <a:latin typeface="Algerian" panose="04020705040A02060702" pitchFamily="82" charset="0"/>
              </a:rPr>
              <a:t>Climate Action Integration:</a:t>
            </a:r>
          </a:p>
          <a:p>
            <a:pPr>
              <a:buFont typeface="+mj-lt"/>
              <a:buAutoNum type="arabicPeriod"/>
            </a:pPr>
            <a:r>
              <a:rPr lang="en-US" dirty="0"/>
              <a:t>Link water policies with </a:t>
            </a:r>
            <a:r>
              <a:rPr lang="en-US" b="1" dirty="0"/>
              <a:t>climate change adaptation</a:t>
            </a:r>
            <a:r>
              <a:rPr lang="en-US" dirty="0"/>
              <a:t> strategies.</a:t>
            </a:r>
          </a:p>
          <a:p>
            <a:pPr>
              <a:buFont typeface="+mj-lt"/>
              <a:buAutoNum type="arabicPeriod"/>
            </a:pPr>
            <a:r>
              <a:rPr lang="en-US" dirty="0"/>
              <a:t>Focus on </a:t>
            </a:r>
            <a:r>
              <a:rPr lang="en-US" b="1" dirty="0"/>
              <a:t>sustainable agriculture</a:t>
            </a:r>
            <a:r>
              <a:rPr lang="en-US" dirty="0"/>
              <a:t> to reduce the water footprint.</a:t>
            </a:r>
          </a:p>
          <a:p>
            <a:pPr>
              <a:buFont typeface="+mj-lt"/>
              <a:buAutoNum type="arabicPeriod"/>
            </a:pPr>
            <a:r>
              <a:rPr lang="en-US" dirty="0"/>
              <a:t>Commit to </a:t>
            </a:r>
            <a:r>
              <a:rPr lang="en-US" b="1" dirty="0"/>
              <a:t>long-term water security</a:t>
            </a:r>
            <a:r>
              <a:rPr lang="en-US" dirty="0"/>
              <a:t> through proactive policy and action</a:t>
            </a:r>
          </a:p>
        </p:txBody>
      </p:sp>
    </p:spTree>
    <p:extLst>
      <p:ext uri="{BB962C8B-B14F-4D97-AF65-F5344CB8AC3E}">
        <p14:creationId xmlns:p14="http://schemas.microsoft.com/office/powerpoint/2010/main" val="19109910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202096"/>
            <a:ext cx="8596668" cy="1320800"/>
          </a:xfrm>
        </p:spPr>
        <p:txBody>
          <a:bodyPr/>
          <a:lstStyle/>
          <a:p>
            <a:r>
              <a:rPr lang="en-US" dirty="0">
                <a:latin typeface="Algerian" panose="04020705040A02060702" pitchFamily="82" charset="0"/>
              </a:rPr>
              <a:t>What Can Be Done? (Part 1)</a:t>
            </a:r>
            <a:endParaRPr lang="en-IN" dirty="0">
              <a:latin typeface="Algerian" panose="04020705040A02060702" pitchFamily="82" charset="0"/>
            </a:endParaRPr>
          </a:p>
        </p:txBody>
      </p:sp>
      <p:sp>
        <p:nvSpPr>
          <p:cNvPr id="3" name="Content Placeholder 2"/>
          <p:cNvSpPr>
            <a:spLocks noGrp="1"/>
          </p:cNvSpPr>
          <p:nvPr>
            <p:ph idx="1"/>
          </p:nvPr>
        </p:nvSpPr>
        <p:spPr>
          <a:xfrm>
            <a:off x="677333" y="1212575"/>
            <a:ext cx="9699119" cy="5088834"/>
          </a:xfrm>
        </p:spPr>
        <p:txBody>
          <a:bodyPr>
            <a:normAutofit/>
          </a:bodyPr>
          <a:lstStyle/>
          <a:p>
            <a:pPr marL="0" indent="0">
              <a:buNone/>
            </a:pPr>
            <a:r>
              <a:rPr lang="en-US" b="1" dirty="0" smtClean="0">
                <a:latin typeface="Algerian" panose="04020705040A02060702" pitchFamily="82" charset="0"/>
              </a:rPr>
              <a:t>Mitigation Measures:</a:t>
            </a:r>
          </a:p>
          <a:p>
            <a:pPr>
              <a:buFont typeface="+mj-lt"/>
              <a:buAutoNum type="arabicPeriod"/>
            </a:pPr>
            <a:r>
              <a:rPr lang="en-US" b="1" dirty="0" smtClean="0"/>
              <a:t>Reduce emissions</a:t>
            </a:r>
            <a:r>
              <a:rPr lang="en-US" dirty="0" smtClean="0"/>
              <a:t> through the adoption of renewable energy sources (solar, wind).</a:t>
            </a:r>
          </a:p>
          <a:p>
            <a:pPr>
              <a:buFont typeface="+mj-lt"/>
              <a:buAutoNum type="arabicPeriod"/>
            </a:pPr>
            <a:r>
              <a:rPr lang="en-US" b="1" dirty="0" smtClean="0"/>
              <a:t>Afforestation</a:t>
            </a:r>
            <a:r>
              <a:rPr lang="en-US" dirty="0" smtClean="0"/>
              <a:t> and </a:t>
            </a:r>
            <a:r>
              <a:rPr lang="en-US" b="1" dirty="0" smtClean="0"/>
              <a:t>reforestation</a:t>
            </a:r>
            <a:r>
              <a:rPr lang="en-US" dirty="0" smtClean="0"/>
              <a:t> to improve water retention and reduce soil erosion.</a:t>
            </a:r>
          </a:p>
          <a:p>
            <a:pPr>
              <a:buFont typeface="+mj-lt"/>
              <a:buAutoNum type="arabicPeriod"/>
            </a:pPr>
            <a:r>
              <a:rPr lang="en-US" b="1" dirty="0" smtClean="0"/>
              <a:t>Water-efficient industrial practices</a:t>
            </a:r>
            <a:r>
              <a:rPr lang="en-US" dirty="0" smtClean="0"/>
              <a:t> and technologies to reduce consumption.</a:t>
            </a:r>
          </a:p>
          <a:p>
            <a:pPr marL="0" indent="0">
              <a:buNone/>
            </a:pPr>
            <a:r>
              <a:rPr lang="en-US" b="1" dirty="0" smtClean="0">
                <a:latin typeface="Algerian" panose="04020705040A02060702" pitchFamily="82" charset="0"/>
              </a:rPr>
              <a:t>Adaptation Strategies:</a:t>
            </a:r>
          </a:p>
          <a:p>
            <a:pPr>
              <a:buFont typeface="+mj-lt"/>
              <a:buAutoNum type="arabicPeriod"/>
            </a:pPr>
            <a:r>
              <a:rPr lang="en-US" dirty="0" smtClean="0"/>
              <a:t>Build better </a:t>
            </a:r>
            <a:r>
              <a:rPr lang="en-US" b="1" dirty="0" smtClean="0"/>
              <a:t>water storage</a:t>
            </a:r>
            <a:r>
              <a:rPr lang="en-US" dirty="0" smtClean="0"/>
              <a:t> systems (reservoirs, pipelines) to ensure a steady supply.</a:t>
            </a:r>
          </a:p>
          <a:p>
            <a:pPr>
              <a:buFont typeface="+mj-lt"/>
              <a:buAutoNum type="arabicPeriod"/>
            </a:pPr>
            <a:r>
              <a:rPr lang="en-US" dirty="0" smtClean="0"/>
              <a:t>Promote </a:t>
            </a:r>
            <a:r>
              <a:rPr lang="en-US" b="1" dirty="0" smtClean="0"/>
              <a:t>water-efficient farming</a:t>
            </a:r>
            <a:r>
              <a:rPr lang="en-US" dirty="0" smtClean="0"/>
              <a:t> techniques and drought-resistant crop varieties.</a:t>
            </a:r>
          </a:p>
          <a:p>
            <a:pPr>
              <a:buFont typeface="+mj-lt"/>
              <a:buAutoNum type="arabicPeriod"/>
            </a:pPr>
            <a:r>
              <a:rPr lang="en-US" dirty="0" smtClean="0"/>
              <a:t>Increase adoption of </a:t>
            </a:r>
            <a:r>
              <a:rPr lang="en-US" b="1" dirty="0" smtClean="0"/>
              <a:t>rainwater harvesting</a:t>
            </a:r>
            <a:r>
              <a:rPr lang="en-US" dirty="0" smtClean="0"/>
              <a:t> systems and </a:t>
            </a:r>
            <a:r>
              <a:rPr lang="en-US" b="1" dirty="0" smtClean="0"/>
              <a:t>groundwater recharge</a:t>
            </a:r>
            <a:r>
              <a:rPr lang="en-US" dirty="0" smtClean="0"/>
              <a:t>.</a:t>
            </a:r>
          </a:p>
          <a:p>
            <a:pPr marL="0" indent="0">
              <a:buNone/>
            </a:pPr>
            <a:r>
              <a:rPr lang="en-US" b="1" dirty="0" smtClean="0">
                <a:latin typeface="Algerian" panose="04020705040A02060702" pitchFamily="82" charset="0"/>
              </a:rPr>
              <a:t>Role of Communities:</a:t>
            </a:r>
          </a:p>
          <a:p>
            <a:pPr>
              <a:buFont typeface="+mj-lt"/>
              <a:buAutoNum type="arabicPeriod"/>
            </a:pPr>
            <a:r>
              <a:rPr lang="en-US" b="1" dirty="0" smtClean="0"/>
              <a:t>Local involvement</a:t>
            </a:r>
            <a:r>
              <a:rPr lang="en-US" dirty="0" smtClean="0"/>
              <a:t> in managing water resources and ensuring equitable access.</a:t>
            </a:r>
          </a:p>
          <a:p>
            <a:pPr>
              <a:buFont typeface="+mj-lt"/>
              <a:buAutoNum type="arabicPeriod"/>
            </a:pPr>
            <a:r>
              <a:rPr lang="en-US" dirty="0" smtClean="0"/>
              <a:t>Raise awareness through </a:t>
            </a:r>
            <a:r>
              <a:rPr lang="en-US" b="1" dirty="0" smtClean="0"/>
              <a:t>education and community programs</a:t>
            </a:r>
            <a:r>
              <a:rPr lang="en-US" dirty="0" smtClean="0"/>
              <a:t> on water conservation.</a:t>
            </a:r>
          </a:p>
          <a:p>
            <a:pPr>
              <a:buFont typeface="+mj-lt"/>
              <a:buAutoNum type="arabicPeriod"/>
            </a:pPr>
            <a:r>
              <a:rPr lang="en-US" dirty="0" smtClean="0"/>
              <a:t>Empower </a:t>
            </a:r>
            <a:r>
              <a:rPr lang="en-US" b="1" dirty="0" smtClean="0"/>
              <a:t>farmers and urban communities</a:t>
            </a:r>
            <a:r>
              <a:rPr lang="en-US" dirty="0" smtClean="0"/>
              <a:t> to adopt sustainable water practices</a:t>
            </a:r>
            <a:endParaRPr lang="en-US" dirty="0"/>
          </a:p>
        </p:txBody>
      </p:sp>
    </p:spTree>
    <p:extLst>
      <p:ext uri="{BB962C8B-B14F-4D97-AF65-F5344CB8AC3E}">
        <p14:creationId xmlns:p14="http://schemas.microsoft.com/office/powerpoint/2010/main" val="3534222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8629" y="348343"/>
            <a:ext cx="11016341" cy="6183086"/>
          </a:xfrm>
        </p:spPr>
        <p:txBody>
          <a:bodyPr>
            <a:noAutofit/>
          </a:bodyPr>
          <a:lstStyle/>
          <a:p>
            <a:pPr marL="0" indent="0">
              <a:buNone/>
            </a:pPr>
            <a:r>
              <a:rPr lang="en-US" sz="2000" dirty="0" smtClean="0">
                <a:solidFill>
                  <a:srgbClr val="002060"/>
                </a:solidFill>
              </a:rPr>
              <a:t> </a:t>
            </a:r>
            <a:r>
              <a:rPr lang="en-US" sz="3600" dirty="0" smtClean="0">
                <a:solidFill>
                  <a:srgbClr val="002060"/>
                </a:solidFill>
                <a:latin typeface="Algerian" panose="04020705040A02060702" pitchFamily="82" charset="0"/>
              </a:rPr>
              <a:t>Transitioning to Renewable Energy:</a:t>
            </a:r>
          </a:p>
          <a:p>
            <a:r>
              <a:rPr lang="en-US" sz="2000" dirty="0" smtClean="0">
                <a:latin typeface="Algerian" panose="04020705040A02060702" pitchFamily="82" charset="0"/>
              </a:rPr>
              <a:t>Challenge: </a:t>
            </a:r>
            <a:r>
              <a:rPr lang="en-US" sz="2000" dirty="0" smtClean="0"/>
              <a:t>Shifting from fossil fuels to renewable energy sources like solar, wind, and hydroelectric power is essential for reducing emissions. However, transitioning infrastructure, policies, and investments from coal and oil-based energy sources to clean energy is complex and costly.</a:t>
            </a:r>
          </a:p>
          <a:p>
            <a:r>
              <a:rPr lang="en-US" sz="2000" dirty="0" smtClean="0">
                <a:latin typeface="Algerian" panose="04020705040A02060702" pitchFamily="82" charset="0"/>
              </a:rPr>
              <a:t>Impact:</a:t>
            </a:r>
            <a:r>
              <a:rPr lang="en-US" sz="2000" dirty="0" smtClean="0"/>
              <a:t> In many regions, especially developing countries, reliance on fossil fuels for energy and economic growth is deeply entrenched, making the transition difficult.</a:t>
            </a:r>
          </a:p>
          <a:p>
            <a:pPr marL="0" indent="0">
              <a:buNone/>
            </a:pPr>
            <a:r>
              <a:rPr lang="en-US" sz="3600" dirty="0" smtClean="0">
                <a:solidFill>
                  <a:srgbClr val="002060"/>
                </a:solidFill>
                <a:latin typeface="Algerian" panose="04020705040A02060702" pitchFamily="82" charset="0"/>
              </a:rPr>
              <a:t> Economic Costs and Adaptation:</a:t>
            </a:r>
          </a:p>
          <a:p>
            <a:r>
              <a:rPr lang="en-US" sz="2000" dirty="0" smtClean="0">
                <a:latin typeface="Algerian" panose="04020705040A02060702" pitchFamily="82" charset="0"/>
              </a:rPr>
              <a:t>Challenge</a:t>
            </a:r>
            <a:r>
              <a:rPr lang="en-US" sz="2000" dirty="0" smtClean="0"/>
              <a:t>: Adapting to climate change impacts such as heatwaves, droughts, floods, and extreme weather requires substantial financial resources. This presents a challenge for governments, particularly in poorer nations, that struggle with limited budgets.</a:t>
            </a:r>
          </a:p>
          <a:p>
            <a:r>
              <a:rPr lang="en-US" sz="2000" dirty="0" smtClean="0">
                <a:latin typeface="Algerian" panose="04020705040A02060702" pitchFamily="82" charset="0"/>
              </a:rPr>
              <a:t>Impact</a:t>
            </a:r>
            <a:r>
              <a:rPr lang="en-US" sz="2000" dirty="0" smtClean="0"/>
              <a:t>: Vulnerable communities, especially in developing nations, face disproportionately high costs for adapting to climate impacts like water shortages, crop failures, and health threats.</a:t>
            </a:r>
            <a:endParaRPr lang="en-US" sz="2000" dirty="0"/>
          </a:p>
        </p:txBody>
      </p:sp>
    </p:spTree>
    <p:extLst>
      <p:ext uri="{BB962C8B-B14F-4D97-AF65-F5344CB8AC3E}">
        <p14:creationId xmlns:p14="http://schemas.microsoft.com/office/powerpoint/2010/main" val="35027177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2887"/>
            <a:ext cx="8596668" cy="1320800"/>
          </a:xfrm>
        </p:spPr>
        <p:txBody>
          <a:bodyPr/>
          <a:lstStyle/>
          <a:p>
            <a:r>
              <a:rPr lang="en-US" dirty="0">
                <a:latin typeface="Algerian" panose="04020705040A02060702" pitchFamily="82" charset="0"/>
              </a:rPr>
              <a:t>Conclusion and Call to Action</a:t>
            </a:r>
            <a:endParaRPr lang="en-IN" dirty="0">
              <a:latin typeface="Algerian" panose="04020705040A02060702" pitchFamily="82" charset="0"/>
            </a:endParaRPr>
          </a:p>
        </p:txBody>
      </p:sp>
      <p:sp>
        <p:nvSpPr>
          <p:cNvPr id="3" name="Content Placeholder 2"/>
          <p:cNvSpPr>
            <a:spLocks noGrp="1"/>
          </p:cNvSpPr>
          <p:nvPr>
            <p:ph idx="1"/>
          </p:nvPr>
        </p:nvSpPr>
        <p:spPr>
          <a:xfrm>
            <a:off x="677334" y="874643"/>
            <a:ext cx="10126501" cy="6331227"/>
          </a:xfrm>
        </p:spPr>
        <p:txBody>
          <a:bodyPr>
            <a:normAutofit/>
          </a:bodyPr>
          <a:lstStyle/>
          <a:p>
            <a:pPr marL="0" indent="0">
              <a:buNone/>
            </a:pPr>
            <a:r>
              <a:rPr lang="en-US" b="1" dirty="0">
                <a:latin typeface="Algerian" panose="04020705040A02060702" pitchFamily="82" charset="0"/>
              </a:rPr>
              <a:t>Urgency of Addressing Water Issues:</a:t>
            </a:r>
          </a:p>
          <a:p>
            <a:pPr>
              <a:buFont typeface="+mj-lt"/>
              <a:buAutoNum type="arabicPeriod"/>
            </a:pPr>
            <a:r>
              <a:rPr lang="en-US" dirty="0"/>
              <a:t>Water scarcity and floods are worsening due to climate change and population growth.</a:t>
            </a:r>
          </a:p>
          <a:p>
            <a:pPr>
              <a:buFont typeface="+mj-lt"/>
              <a:buAutoNum type="arabicPeriod"/>
            </a:pPr>
            <a:r>
              <a:rPr lang="en-US" dirty="0"/>
              <a:t>Immediate action is needed to secure water resources for future generations.</a:t>
            </a:r>
          </a:p>
          <a:p>
            <a:pPr>
              <a:buFont typeface="+mj-lt"/>
              <a:buAutoNum type="arabicPeriod"/>
            </a:pPr>
            <a:r>
              <a:rPr lang="en-US" dirty="0"/>
              <a:t>Collective efforts can make a substantial difference in preserving water resources.</a:t>
            </a:r>
          </a:p>
          <a:p>
            <a:pPr marL="0" indent="0">
              <a:buNone/>
            </a:pPr>
            <a:r>
              <a:rPr lang="en-US" b="1" dirty="0">
                <a:latin typeface="Algerian" panose="04020705040A02060702" pitchFamily="82" charset="0"/>
              </a:rPr>
              <a:t>Innovation and Collaboration:</a:t>
            </a:r>
          </a:p>
          <a:p>
            <a:pPr>
              <a:buFont typeface="+mj-lt"/>
              <a:buAutoNum type="arabicPeriod"/>
            </a:pPr>
            <a:r>
              <a:rPr lang="en-US" dirty="0"/>
              <a:t>Governments, industries, and local communities must work together.</a:t>
            </a:r>
          </a:p>
          <a:p>
            <a:pPr>
              <a:buFont typeface="+mj-lt"/>
              <a:buAutoNum type="arabicPeriod"/>
            </a:pPr>
            <a:r>
              <a:rPr lang="en-US" b="1" dirty="0"/>
              <a:t>Technology, policy reform</a:t>
            </a:r>
            <a:r>
              <a:rPr lang="en-US" dirty="0"/>
              <a:t>, and </a:t>
            </a:r>
            <a:r>
              <a:rPr lang="en-US" b="1" dirty="0"/>
              <a:t>community participation</a:t>
            </a:r>
            <a:r>
              <a:rPr lang="en-US" dirty="0"/>
              <a:t> are key to solving water challenges.</a:t>
            </a:r>
          </a:p>
          <a:p>
            <a:pPr>
              <a:buFont typeface="+mj-lt"/>
              <a:buAutoNum type="arabicPeriod"/>
            </a:pPr>
            <a:r>
              <a:rPr lang="en-US" dirty="0"/>
              <a:t>Focus on </a:t>
            </a:r>
            <a:r>
              <a:rPr lang="en-US" b="1" dirty="0"/>
              <a:t>sustainable solutions</a:t>
            </a:r>
            <a:r>
              <a:rPr lang="en-US" dirty="0"/>
              <a:t> and integrated water management strategies.</a:t>
            </a:r>
          </a:p>
          <a:p>
            <a:pPr marL="0" indent="0">
              <a:buNone/>
            </a:pPr>
            <a:r>
              <a:rPr lang="en-US" b="1" dirty="0">
                <a:latin typeface="Algerian" panose="04020705040A02060702" pitchFamily="82" charset="0"/>
              </a:rPr>
              <a:t>Positive Outlook:</a:t>
            </a:r>
          </a:p>
          <a:p>
            <a:pPr>
              <a:buFont typeface="+mj-lt"/>
              <a:buAutoNum type="arabicPeriod"/>
            </a:pPr>
            <a:r>
              <a:rPr lang="en-US" dirty="0"/>
              <a:t>Innovations in water conservation, sustainable farming, and policy changes can secure water.</a:t>
            </a:r>
          </a:p>
          <a:p>
            <a:pPr>
              <a:buFont typeface="+mj-lt"/>
              <a:buAutoNum type="arabicPeriod"/>
            </a:pPr>
            <a:r>
              <a:rPr lang="en-US" b="1" dirty="0"/>
              <a:t>Collective action</a:t>
            </a:r>
            <a:r>
              <a:rPr lang="en-US" dirty="0"/>
              <a:t> can address both current and future water challenges.</a:t>
            </a:r>
          </a:p>
          <a:p>
            <a:pPr>
              <a:buFont typeface="+mj-lt"/>
              <a:buAutoNum type="arabicPeriod"/>
            </a:pPr>
            <a:r>
              <a:rPr lang="en-US" dirty="0"/>
              <a:t>Together, we can create a </a:t>
            </a:r>
            <a:r>
              <a:rPr lang="en-US" b="1" dirty="0"/>
              <a:t>water-secure future</a:t>
            </a:r>
            <a:r>
              <a:rPr lang="en-US" dirty="0"/>
              <a:t> for all</a:t>
            </a:r>
          </a:p>
        </p:txBody>
      </p:sp>
    </p:spTree>
    <p:extLst>
      <p:ext uri="{BB962C8B-B14F-4D97-AF65-F5344CB8AC3E}">
        <p14:creationId xmlns:p14="http://schemas.microsoft.com/office/powerpoint/2010/main" val="39602021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www.frontiersin.org/files/Articles/1308684/frsc-05-1308684-HTML/image_m/frsc-05-1308684-g006.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6430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8695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457200" y="304800"/>
            <a:ext cx="11201400" cy="5872163"/>
          </a:xfrm>
        </p:spPr>
        <p:txBody>
          <a:bodyPr>
            <a:normAutofit/>
          </a:bodyPr>
          <a:lstStyle/>
          <a:p>
            <a:pPr marL="0" indent="0">
              <a:buNone/>
            </a:pPr>
            <a:r>
              <a:rPr lang="en-US" dirty="0" smtClean="0"/>
              <a:t> </a:t>
            </a:r>
            <a:r>
              <a:rPr lang="en-US" sz="3500" dirty="0" smtClean="0">
                <a:solidFill>
                  <a:srgbClr val="002060"/>
                </a:solidFill>
                <a:latin typeface="Algerian" panose="04020705040A02060702" pitchFamily="82" charset="0"/>
              </a:rPr>
              <a:t>Political and Social Resistance:</a:t>
            </a:r>
          </a:p>
          <a:p>
            <a:r>
              <a:rPr lang="en-US" sz="2000" dirty="0" smtClean="0">
                <a:latin typeface="Algerian" panose="04020705040A02060702" pitchFamily="82" charset="0"/>
              </a:rPr>
              <a:t>Challenge:</a:t>
            </a:r>
            <a:r>
              <a:rPr lang="en-US" sz="2000" dirty="0" smtClean="0"/>
              <a:t> Addressing global warming requires strong political will, international cooperation, and policy changes, which can often face resistance. In many regions, industries or individuals that rely on fossil fuels or deforestation may oppose changes that could hurt their economic interests.</a:t>
            </a:r>
          </a:p>
          <a:p>
            <a:r>
              <a:rPr lang="en-US" sz="2000" dirty="0" smtClean="0">
                <a:latin typeface="Algerian" panose="04020705040A02060702" pitchFamily="82" charset="0"/>
              </a:rPr>
              <a:t>Impact:</a:t>
            </a:r>
            <a:r>
              <a:rPr lang="en-US" sz="2000" dirty="0" smtClean="0"/>
              <a:t> This resistance can delay or derail efforts to implement effective climate policies and shift toward sustainable practices.</a:t>
            </a:r>
          </a:p>
          <a:p>
            <a:pPr marL="0" indent="0">
              <a:buNone/>
            </a:pPr>
            <a:r>
              <a:rPr lang="en-US" dirty="0" smtClean="0"/>
              <a:t> </a:t>
            </a:r>
            <a:r>
              <a:rPr lang="en-US" sz="3500" dirty="0" smtClean="0">
                <a:solidFill>
                  <a:srgbClr val="002060"/>
                </a:solidFill>
                <a:latin typeface="Algerian" panose="04020705040A02060702" pitchFamily="82" charset="0"/>
              </a:rPr>
              <a:t>Biodiversity Loss:</a:t>
            </a:r>
            <a:endParaRPr lang="en-US" dirty="0" smtClean="0">
              <a:solidFill>
                <a:srgbClr val="002060"/>
              </a:solidFill>
              <a:latin typeface="Algerian" panose="04020705040A02060702" pitchFamily="82" charset="0"/>
            </a:endParaRPr>
          </a:p>
          <a:p>
            <a:r>
              <a:rPr lang="en-US" sz="2000" dirty="0" smtClean="0">
                <a:latin typeface="Algerian" panose="04020705040A02060702" pitchFamily="82" charset="0"/>
              </a:rPr>
              <a:t>Challenge:</a:t>
            </a:r>
            <a:r>
              <a:rPr lang="en-US" sz="2000" dirty="0" smtClean="0"/>
              <a:t> Global warming is leading to changes in ecosystems, making it difficult for species to survive. Habitat destruction, ocean acidification, and altered weather patterns are contributing to the rapid decline of biodiversity.</a:t>
            </a:r>
          </a:p>
          <a:p>
            <a:r>
              <a:rPr lang="en-US" sz="2000" dirty="0" smtClean="0">
                <a:latin typeface="Algerian" panose="04020705040A02060702" pitchFamily="82" charset="0"/>
              </a:rPr>
              <a:t>Impact: </a:t>
            </a:r>
            <a:r>
              <a:rPr lang="en-US" sz="2000" dirty="0" smtClean="0"/>
              <a:t>The loss of biodiversity affects food security, agricultural productivity, and natural systems, making sustainability harder to achieve.</a:t>
            </a:r>
            <a:endParaRPr lang="en-US" sz="2000" dirty="0"/>
          </a:p>
        </p:txBody>
      </p:sp>
    </p:spTree>
    <p:extLst>
      <p:ext uri="{BB962C8B-B14F-4D97-AF65-F5344CB8AC3E}">
        <p14:creationId xmlns:p14="http://schemas.microsoft.com/office/powerpoint/2010/main" val="16705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61950"/>
            <a:ext cx="11334750" cy="6134100"/>
          </a:xfrm>
        </p:spPr>
        <p:txBody>
          <a:bodyPr/>
          <a:lstStyle/>
          <a:p>
            <a:pPr marL="0" indent="0">
              <a:buNone/>
            </a:pPr>
            <a:r>
              <a:rPr lang="en-US" sz="3600" dirty="0">
                <a:solidFill>
                  <a:srgbClr val="002060"/>
                </a:solidFill>
                <a:latin typeface="Algerian" panose="04020705040A02060702" pitchFamily="82" charset="0"/>
              </a:rPr>
              <a:t>Opportunities for Sustainability</a:t>
            </a:r>
            <a:r>
              <a:rPr lang="en-US" sz="3600" dirty="0" smtClean="0">
                <a:solidFill>
                  <a:srgbClr val="002060"/>
                </a:solidFill>
                <a:latin typeface="Algerian" panose="04020705040A02060702" pitchFamily="82" charset="0"/>
              </a:rPr>
              <a:t>:</a:t>
            </a:r>
          </a:p>
          <a:p>
            <a:pPr marL="0" indent="0">
              <a:buNone/>
            </a:pPr>
            <a:r>
              <a:rPr lang="en-US" sz="2800" dirty="0" smtClean="0">
                <a:solidFill>
                  <a:srgbClr val="00B050"/>
                </a:solidFill>
                <a:latin typeface="Algerian" panose="04020705040A02060702" pitchFamily="82" charset="0"/>
              </a:rPr>
              <a:t> </a:t>
            </a:r>
            <a:r>
              <a:rPr lang="en-US" sz="2800" dirty="0">
                <a:solidFill>
                  <a:srgbClr val="00B050"/>
                </a:solidFill>
                <a:latin typeface="Algerian" panose="04020705040A02060702" pitchFamily="82" charset="0"/>
              </a:rPr>
              <a:t>Renewable Energy Development</a:t>
            </a:r>
            <a:r>
              <a:rPr lang="en-US" sz="2800" dirty="0" smtClean="0">
                <a:solidFill>
                  <a:srgbClr val="00B050"/>
                </a:solidFill>
                <a:latin typeface="Algerian" panose="04020705040A02060702" pitchFamily="82" charset="0"/>
              </a:rPr>
              <a:t>:</a:t>
            </a:r>
          </a:p>
          <a:p>
            <a:pPr marL="0" indent="0">
              <a:buNone/>
            </a:pPr>
            <a:r>
              <a:rPr lang="en-US" dirty="0" smtClean="0">
                <a:latin typeface="Algerian" panose="04020705040A02060702" pitchFamily="82" charset="0"/>
              </a:rPr>
              <a:t>Opportunity</a:t>
            </a:r>
            <a:r>
              <a:rPr lang="en-US" dirty="0"/>
              <a:t>: The growth of renewable energy offers a promising path to reducing carbon emissions. Technological advances in solar, wind, and battery storage are making clean energy more efficient and affordable</a:t>
            </a:r>
            <a:r>
              <a:rPr lang="en-US" dirty="0" smtClean="0"/>
              <a:t>.</a:t>
            </a:r>
          </a:p>
          <a:p>
            <a:pPr marL="0" indent="0">
              <a:buNone/>
            </a:pPr>
            <a:r>
              <a:rPr lang="en-US" dirty="0" smtClean="0">
                <a:latin typeface="Algerian" panose="04020705040A02060702" pitchFamily="82" charset="0"/>
              </a:rPr>
              <a:t>Impact</a:t>
            </a:r>
            <a:r>
              <a:rPr lang="en-US" dirty="0"/>
              <a:t>: By investing in renewable energy, economies can reduce dependence on fossil fuels, create jobs, and lower environmental damage, leading to a more sustainable </a:t>
            </a:r>
            <a:r>
              <a:rPr lang="en-US" dirty="0" smtClean="0"/>
              <a:t>future. </a:t>
            </a:r>
          </a:p>
          <a:p>
            <a:pPr marL="0" indent="0">
              <a:buNone/>
            </a:pPr>
            <a:r>
              <a:rPr lang="en-US" sz="3600" dirty="0" smtClean="0">
                <a:solidFill>
                  <a:srgbClr val="002060"/>
                </a:solidFill>
                <a:latin typeface="Algerian" panose="04020705040A02060702" pitchFamily="82" charset="0"/>
              </a:rPr>
              <a:t>Energy </a:t>
            </a:r>
            <a:r>
              <a:rPr lang="en-US" sz="3600" dirty="0">
                <a:solidFill>
                  <a:srgbClr val="002060"/>
                </a:solidFill>
                <a:latin typeface="Algerian" panose="04020705040A02060702" pitchFamily="82" charset="0"/>
              </a:rPr>
              <a:t>Efficiency</a:t>
            </a:r>
            <a:r>
              <a:rPr lang="en-US" sz="3600" dirty="0" smtClean="0">
                <a:solidFill>
                  <a:srgbClr val="002060"/>
                </a:solidFill>
                <a:latin typeface="Algerian" panose="04020705040A02060702" pitchFamily="82" charset="0"/>
              </a:rPr>
              <a:t>:</a:t>
            </a:r>
          </a:p>
          <a:p>
            <a:pPr marL="0" indent="0">
              <a:buNone/>
            </a:pPr>
            <a:r>
              <a:rPr lang="en-US" sz="2000" dirty="0" smtClean="0">
                <a:latin typeface="Algerian" panose="04020705040A02060702" pitchFamily="82" charset="0"/>
              </a:rPr>
              <a:t>Opportunity</a:t>
            </a:r>
            <a:r>
              <a:rPr lang="en-US" dirty="0"/>
              <a:t>: Improving energy efficiency in buildings, transportation, and industry can significantly reduce emissions. Green building technologies, electric vehicles (EVs), and energy-efficient appliances are gaining popularity</a:t>
            </a:r>
            <a:r>
              <a:rPr lang="en-US" dirty="0" smtClean="0"/>
              <a:t>.</a:t>
            </a:r>
          </a:p>
          <a:p>
            <a:pPr marL="0" indent="0">
              <a:buNone/>
            </a:pPr>
            <a:r>
              <a:rPr lang="en-US" sz="2000" dirty="0" smtClean="0">
                <a:latin typeface="Algerian" panose="04020705040A02060702" pitchFamily="82" charset="0"/>
              </a:rPr>
              <a:t>Impact</a:t>
            </a:r>
            <a:r>
              <a:rPr lang="en-US" dirty="0"/>
              <a:t>: Increased energy efficiency reduces costs, lowers emissions, and fosters sustainable growth, benefiting both the environment and the economy.</a:t>
            </a:r>
          </a:p>
        </p:txBody>
      </p:sp>
    </p:spTree>
    <p:extLst>
      <p:ext uri="{BB962C8B-B14F-4D97-AF65-F5344CB8AC3E}">
        <p14:creationId xmlns:p14="http://schemas.microsoft.com/office/powerpoint/2010/main" val="1466271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6265" y="614150"/>
            <a:ext cx="10199932" cy="5882184"/>
          </a:xfrm>
        </p:spPr>
        <p:txBody>
          <a:bodyPr/>
          <a:lstStyle/>
          <a:p>
            <a:pPr marL="0" indent="0">
              <a:buNone/>
            </a:pPr>
            <a:r>
              <a:rPr lang="en-US" sz="3600" dirty="0" smtClean="0">
                <a:solidFill>
                  <a:srgbClr val="002060"/>
                </a:solidFill>
                <a:latin typeface="Algerian" panose="04020705040A02060702" pitchFamily="82" charset="0"/>
              </a:rPr>
              <a:t>Sustainable </a:t>
            </a:r>
            <a:r>
              <a:rPr lang="en-US" sz="3600" dirty="0">
                <a:solidFill>
                  <a:srgbClr val="002060"/>
                </a:solidFill>
                <a:latin typeface="Algerian" panose="04020705040A02060702" pitchFamily="82" charset="0"/>
              </a:rPr>
              <a:t>Agriculture and Forestry</a:t>
            </a:r>
            <a:r>
              <a:rPr lang="en-US" sz="3600" dirty="0" smtClean="0">
                <a:solidFill>
                  <a:srgbClr val="002060"/>
                </a:solidFill>
                <a:latin typeface="Algerian" panose="04020705040A02060702" pitchFamily="82" charset="0"/>
              </a:rPr>
              <a:t>:</a:t>
            </a:r>
          </a:p>
          <a:p>
            <a:r>
              <a:rPr lang="en-US" sz="2400" dirty="0" smtClean="0">
                <a:latin typeface="Algerian" panose="04020705040A02060702" pitchFamily="82" charset="0"/>
              </a:rPr>
              <a:t>Opportunity</a:t>
            </a:r>
            <a:r>
              <a:rPr lang="en-US" dirty="0" smtClean="0"/>
              <a:t>: </a:t>
            </a:r>
            <a:r>
              <a:rPr lang="en-US" dirty="0"/>
              <a:t>Shifting to sustainable agricultural practices, such as </a:t>
            </a:r>
            <a:r>
              <a:rPr lang="en-US" dirty="0" err="1"/>
              <a:t>agroecology</a:t>
            </a:r>
            <a:r>
              <a:rPr lang="en-US" dirty="0"/>
              <a:t>, regenerative farming, and organic agriculture, can mitigate emissions, improve soil health, and preserve water resources. Likewise, reforestation and responsible forestry management can help absorb CO₂ and protect biodiversity</a:t>
            </a:r>
            <a:r>
              <a:rPr lang="en-US" dirty="0" smtClean="0"/>
              <a:t>.</a:t>
            </a:r>
          </a:p>
          <a:p>
            <a:r>
              <a:rPr lang="en-US" sz="2400" dirty="0" smtClean="0">
                <a:latin typeface="Algerian" panose="04020705040A02060702" pitchFamily="82" charset="0"/>
              </a:rPr>
              <a:t>Impact</a:t>
            </a:r>
            <a:r>
              <a:rPr lang="en-US" dirty="0"/>
              <a:t>: These practices can increase food security, enhance biodiversity, and restore ecosystems while reducing emissions</a:t>
            </a:r>
            <a:r>
              <a:rPr lang="en-US" dirty="0" smtClean="0"/>
              <a:t>.</a:t>
            </a:r>
          </a:p>
          <a:p>
            <a:pPr marL="0" indent="0">
              <a:buNone/>
            </a:pPr>
            <a:r>
              <a:rPr lang="en-US" sz="3600" dirty="0" smtClean="0">
                <a:solidFill>
                  <a:srgbClr val="002060"/>
                </a:solidFill>
                <a:latin typeface="Algerian" panose="04020705040A02060702" pitchFamily="82" charset="0"/>
              </a:rPr>
              <a:t> </a:t>
            </a:r>
            <a:r>
              <a:rPr lang="en-US" sz="3600" dirty="0">
                <a:solidFill>
                  <a:srgbClr val="002060"/>
                </a:solidFill>
                <a:latin typeface="Algerian" panose="04020705040A02060702" pitchFamily="82" charset="0"/>
              </a:rPr>
              <a:t>Circular Economy</a:t>
            </a:r>
            <a:r>
              <a:rPr lang="en-US" sz="3600" dirty="0" smtClean="0">
                <a:solidFill>
                  <a:srgbClr val="002060"/>
                </a:solidFill>
                <a:latin typeface="Algerian" panose="04020705040A02060702" pitchFamily="82" charset="0"/>
              </a:rPr>
              <a:t>:</a:t>
            </a:r>
          </a:p>
          <a:p>
            <a:pPr>
              <a:buFont typeface="Wingdings" panose="05000000000000000000" pitchFamily="2" charset="2"/>
              <a:buChar char="q"/>
            </a:pPr>
            <a:r>
              <a:rPr lang="en-US" sz="2400" dirty="0" smtClean="0">
                <a:latin typeface="Algerian" panose="04020705040A02060702" pitchFamily="82" charset="0"/>
              </a:rPr>
              <a:t>Opportunity</a:t>
            </a:r>
            <a:r>
              <a:rPr lang="en-US" dirty="0"/>
              <a:t>: A circular economy promotes reusing, recycling, and repurposing materials to reduce waste, conserve resources, and lower environmental impacts. This approach can be applied in industries, packaging, and consumer goods</a:t>
            </a:r>
            <a:r>
              <a:rPr lang="en-US" dirty="0" smtClean="0"/>
              <a:t>.</a:t>
            </a:r>
          </a:p>
          <a:p>
            <a:pPr>
              <a:buFont typeface="Wingdings" panose="05000000000000000000" pitchFamily="2" charset="2"/>
              <a:buChar char="q"/>
            </a:pPr>
            <a:r>
              <a:rPr lang="en-US" sz="2400" dirty="0" smtClean="0">
                <a:latin typeface="Algerian" panose="04020705040A02060702" pitchFamily="82" charset="0"/>
              </a:rPr>
              <a:t>Impact</a:t>
            </a:r>
            <a:r>
              <a:rPr lang="en-US" dirty="0"/>
              <a:t>: By reducing resource extraction and waste, the circular economy helps reduce emissions and supports a sustainable future.</a:t>
            </a:r>
          </a:p>
        </p:txBody>
      </p:sp>
    </p:spTree>
    <p:extLst>
      <p:ext uri="{BB962C8B-B14F-4D97-AF65-F5344CB8AC3E}">
        <p14:creationId xmlns:p14="http://schemas.microsoft.com/office/powerpoint/2010/main" val="775539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4841" y="450377"/>
            <a:ext cx="10467833" cy="6018662"/>
          </a:xfrm>
        </p:spPr>
        <p:txBody>
          <a:bodyPr>
            <a:normAutofit/>
          </a:bodyPr>
          <a:lstStyle/>
          <a:p>
            <a:pPr marL="0" indent="0">
              <a:buNone/>
            </a:pPr>
            <a:r>
              <a:rPr lang="en-US" sz="3600" dirty="0" smtClean="0">
                <a:solidFill>
                  <a:srgbClr val="002060"/>
                </a:solidFill>
                <a:latin typeface="Algerian" panose="04020705040A02060702" pitchFamily="82" charset="0"/>
              </a:rPr>
              <a:t> </a:t>
            </a:r>
            <a:r>
              <a:rPr lang="en-US" sz="3600" dirty="0">
                <a:solidFill>
                  <a:srgbClr val="002060"/>
                </a:solidFill>
                <a:latin typeface="Algerian" panose="04020705040A02060702" pitchFamily="82" charset="0"/>
              </a:rPr>
              <a:t>Carbon Pricing and Financial Incentives</a:t>
            </a:r>
            <a:r>
              <a:rPr lang="en-US" sz="3600" dirty="0" smtClean="0">
                <a:solidFill>
                  <a:srgbClr val="002060"/>
                </a:solidFill>
                <a:latin typeface="Algerian" panose="04020705040A02060702" pitchFamily="82" charset="0"/>
              </a:rPr>
              <a:t>:</a:t>
            </a:r>
          </a:p>
          <a:p>
            <a:r>
              <a:rPr lang="en-US" sz="2800" dirty="0" smtClean="0">
                <a:latin typeface="Algerian" panose="04020705040A02060702" pitchFamily="82" charset="0"/>
              </a:rPr>
              <a:t>Opportunity</a:t>
            </a:r>
            <a:r>
              <a:rPr lang="en-US" sz="2000" dirty="0"/>
              <a:t>: Implementing carbon pricing mechanisms such as carbon taxes or cap-and-trade systems can incentivize industries to reduce their emissions. Additionally, green financing and investment in sustainable projects are growing</a:t>
            </a:r>
            <a:r>
              <a:rPr lang="en-US" sz="2000" dirty="0" smtClean="0"/>
              <a:t>.</a:t>
            </a:r>
          </a:p>
          <a:p>
            <a:r>
              <a:rPr lang="en-US" sz="2800" dirty="0" smtClean="0">
                <a:latin typeface="Algerian" panose="04020705040A02060702" pitchFamily="82" charset="0"/>
              </a:rPr>
              <a:t>Impact</a:t>
            </a:r>
            <a:r>
              <a:rPr lang="en-US" sz="2000" dirty="0"/>
              <a:t>: Financial incentives can drive innovation and accelerate the transition to low-carbon technologies and sustainable </a:t>
            </a:r>
            <a:r>
              <a:rPr lang="en-US" sz="2000" dirty="0" smtClean="0"/>
              <a:t>practices. </a:t>
            </a:r>
          </a:p>
          <a:p>
            <a:pPr marL="0" indent="0">
              <a:buNone/>
            </a:pPr>
            <a:r>
              <a:rPr lang="en-US" sz="3600" dirty="0" smtClean="0">
                <a:solidFill>
                  <a:srgbClr val="002060"/>
                </a:solidFill>
                <a:latin typeface="Algerian" panose="04020705040A02060702" pitchFamily="82" charset="0"/>
              </a:rPr>
              <a:t>International </a:t>
            </a:r>
            <a:r>
              <a:rPr lang="en-US" sz="3600" dirty="0">
                <a:solidFill>
                  <a:srgbClr val="002060"/>
                </a:solidFill>
                <a:latin typeface="Algerian" panose="04020705040A02060702" pitchFamily="82" charset="0"/>
              </a:rPr>
              <a:t>Collaboration</a:t>
            </a:r>
            <a:r>
              <a:rPr lang="en-US" sz="3600" dirty="0" smtClean="0">
                <a:solidFill>
                  <a:srgbClr val="002060"/>
                </a:solidFill>
                <a:latin typeface="Algerian" panose="04020705040A02060702" pitchFamily="82" charset="0"/>
              </a:rPr>
              <a:t>:</a:t>
            </a:r>
          </a:p>
          <a:p>
            <a:r>
              <a:rPr lang="en-US" sz="2800" dirty="0" smtClean="0">
                <a:latin typeface="Algerian" panose="04020705040A02060702" pitchFamily="82" charset="0"/>
              </a:rPr>
              <a:t>Opportunity</a:t>
            </a:r>
            <a:r>
              <a:rPr lang="en-US" sz="2000" dirty="0"/>
              <a:t>: Global cooperation through frameworks like the Paris Agreement offers an opportunity for countries to collectively tackle global warming. Sharing knowledge, technology, and financial resources between developed and developing countries can foster faster progress</a:t>
            </a:r>
            <a:r>
              <a:rPr lang="en-US" sz="2000" dirty="0" smtClean="0"/>
              <a:t>.</a:t>
            </a:r>
          </a:p>
          <a:p>
            <a:r>
              <a:rPr lang="en-US" sz="2800" dirty="0" smtClean="0">
                <a:latin typeface="Algerian" panose="04020705040A02060702" pitchFamily="82" charset="0"/>
              </a:rPr>
              <a:t>Impact</a:t>
            </a:r>
            <a:r>
              <a:rPr lang="en-US" sz="2000" dirty="0"/>
              <a:t>: International agreements can help align goals, set binding targets, and support climate change mitigation and adaptation efforts globally.</a:t>
            </a:r>
          </a:p>
        </p:txBody>
      </p:sp>
    </p:spTree>
    <p:extLst>
      <p:ext uri="{BB962C8B-B14F-4D97-AF65-F5344CB8AC3E}">
        <p14:creationId xmlns:p14="http://schemas.microsoft.com/office/powerpoint/2010/main" val="1911918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Algerian" panose="04020705040A02060702" pitchFamily="82" charset="0"/>
              </a:rPr>
              <a:t>Global warming and its significance  </a:t>
            </a:r>
            <a:endParaRPr lang="en-US" sz="4000" b="1" dirty="0">
              <a:latin typeface="Algerian" panose="04020705040A02060702" pitchFamily="82" charset="0"/>
            </a:endParaRPr>
          </a:p>
        </p:txBody>
      </p:sp>
      <p:sp>
        <p:nvSpPr>
          <p:cNvPr id="3" name="Content Placeholder 2"/>
          <p:cNvSpPr>
            <a:spLocks noGrp="1"/>
          </p:cNvSpPr>
          <p:nvPr>
            <p:ph idx="1"/>
          </p:nvPr>
        </p:nvSpPr>
        <p:spPr>
          <a:xfrm>
            <a:off x="677333" y="2160589"/>
            <a:ext cx="9145935" cy="4253274"/>
          </a:xfrm>
        </p:spPr>
        <p:txBody>
          <a:bodyPr>
            <a:noAutofit/>
          </a:bodyPr>
          <a:lstStyle/>
          <a:p>
            <a:r>
              <a:rPr lang="en-US" sz="2800" b="1" dirty="0"/>
              <a:t>Global warming</a:t>
            </a:r>
            <a:r>
              <a:rPr lang="en-US" sz="2800" dirty="0"/>
              <a:t> refers to the long-term rise in Earth's average temperature due to the buildup of greenhouse gases like carbon dioxide (CO2) in the atmosphere. These gases trap heat from the sun, creating a "greenhouse effect" that leads to warming. Human activities such as burning fossil fuels, deforestation, and industrial processes are the main contributors</a:t>
            </a:r>
            <a:r>
              <a:rPr lang="en-US" sz="2400" dirty="0"/>
              <a:t>.</a:t>
            </a:r>
          </a:p>
        </p:txBody>
      </p:sp>
    </p:spTree>
    <p:extLst>
      <p:ext uri="{BB962C8B-B14F-4D97-AF65-F5344CB8AC3E}">
        <p14:creationId xmlns:p14="http://schemas.microsoft.com/office/powerpoint/2010/main" val="250238654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568</TotalTime>
  <Words>4180</Words>
  <Application>Microsoft Office PowerPoint</Application>
  <PresentationFormat>Widescreen</PresentationFormat>
  <Paragraphs>277</Paragraphs>
  <Slides>41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Algerian</vt:lpstr>
      <vt:lpstr>Arial</vt:lpstr>
      <vt:lpstr>Trebuchet MS</vt:lpstr>
      <vt:lpstr>Wingdings</vt:lpstr>
      <vt:lpstr>Wingdings 3</vt:lpstr>
      <vt:lpstr>Facet</vt:lpstr>
      <vt:lpstr>Global warming  in india and water availability</vt:lpstr>
      <vt:lpstr>PowerPoint Presentation</vt:lpstr>
      <vt:lpstr>Challenges and Opportunities for Sustainability in Addressing Global Warming</vt:lpstr>
      <vt:lpstr>PowerPoint Presentation</vt:lpstr>
      <vt:lpstr>PowerPoint Presentation</vt:lpstr>
      <vt:lpstr>PowerPoint Presentation</vt:lpstr>
      <vt:lpstr>PowerPoint Presentation</vt:lpstr>
      <vt:lpstr>PowerPoint Presentation</vt:lpstr>
      <vt:lpstr>Global warming and its significance  </vt:lpstr>
      <vt:lpstr>PowerPoint Presentation</vt:lpstr>
      <vt:lpstr>why water availability is a crucial issue ,particularly for india</vt:lpstr>
      <vt:lpstr>PowerPoint Presentation</vt:lpstr>
      <vt:lpstr>PowerPoint Presentation</vt:lpstr>
      <vt:lpstr>PowerPoint Presentation</vt:lpstr>
      <vt:lpstr>PowerPoint Presentation</vt:lpstr>
      <vt:lpstr>Global Warming in India</vt:lpstr>
      <vt:lpstr>Key Statistics on Temperature Rise in India (Last Century) </vt:lpstr>
      <vt:lpstr>Effects of Global Warming on India’s Climate: </vt:lpstr>
      <vt:lpstr>PowerPoint Presentation</vt:lpstr>
      <vt:lpstr>PowerPoint Presentation</vt:lpstr>
      <vt:lpstr>Role of Human Activities in Contributing to Global Warming: Industry </vt:lpstr>
      <vt:lpstr>PowerPoint Presentation</vt:lpstr>
      <vt:lpstr>Melting Glaciers and Reduced River Flows in Himalayan-Fed Rivers </vt:lpstr>
      <vt:lpstr>Erratic Monsoons Affecting Rain-Fed Agriculture </vt:lpstr>
      <vt:lpstr>Rising Sea Levels Leading to Salination of Coastal Groundwater </vt:lpstr>
      <vt:lpstr>PowerPoint Presentation</vt:lpstr>
      <vt:lpstr>Depletion of Aquifers Due to Over-Extraction</vt:lpstr>
      <vt:lpstr>Falling Water Tables</vt:lpstr>
      <vt:lpstr>Impact on Aquifer Recharge </vt:lpstr>
      <vt:lpstr>Regional Water Availability in India (Part 1)</vt:lpstr>
      <vt:lpstr>Regional Water Availability in India (Part 2)</vt:lpstr>
      <vt:lpstr>Regional Water Availability in India (Part 3)</vt:lpstr>
      <vt:lpstr>Regional Water Availability in India (Part 4)</vt:lpstr>
      <vt:lpstr>Case Studies (Part 1)</vt:lpstr>
      <vt:lpstr>Case Studies (Part 2)</vt:lpstr>
      <vt:lpstr>Government &amp; Policy Initiatives (Part 1)</vt:lpstr>
      <vt:lpstr>Government &amp; Policy Initiatives (Part 2)</vt:lpstr>
      <vt:lpstr>What Can Be Done? (Part 2)</vt:lpstr>
      <vt:lpstr>What Can Be Done? (Part 1)</vt:lpstr>
      <vt:lpstr>Conclusion and Call to Action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warming in india and water availability</dc:title>
  <dc:creator>koti</dc:creator>
  <cp:lastModifiedBy>364_SYCS_ ANIL</cp:lastModifiedBy>
  <cp:revision>58</cp:revision>
  <dcterms:created xsi:type="dcterms:W3CDTF">2025-01-06T06:27:47Z</dcterms:created>
  <dcterms:modified xsi:type="dcterms:W3CDTF">2025-01-06T19:31:37Z</dcterms:modified>
</cp:coreProperties>
</file>