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79" r:id="rId3"/>
    <p:sldId id="257" r:id="rId4"/>
    <p:sldId id="261" r:id="rId5"/>
    <p:sldId id="258" r:id="rId6"/>
    <p:sldId id="262" r:id="rId7"/>
    <p:sldId id="259" r:id="rId8"/>
    <p:sldId id="260" r:id="rId9"/>
    <p:sldId id="263" r:id="rId10"/>
    <p:sldId id="264" r:id="rId11"/>
    <p:sldId id="265" r:id="rId12"/>
    <p:sldId id="266" r:id="rId13"/>
    <p:sldId id="267" r:id="rId14"/>
    <p:sldId id="268" r:id="rId15"/>
    <p:sldId id="269" r:id="rId16"/>
    <p:sldId id="270" r:id="rId17"/>
    <p:sldId id="271" r:id="rId18"/>
    <p:sldId id="272" r:id="rId19"/>
    <p:sldId id="280" r:id="rId20"/>
    <p:sldId id="274" r:id="rId21"/>
    <p:sldId id="275" r:id="rId22"/>
    <p:sldId id="276" r:id="rId23"/>
    <p:sldId id="277" r:id="rId24"/>
    <p:sldId id="278"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341291-3E75-4C4F-95E4-B45DD5BC2F86}"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41156-7EF6-472C-8417-B5E93CA0942F}" type="slidenum">
              <a:rPr lang="en-US" smtClean="0"/>
              <a:t>‹#›</a:t>
            </a:fld>
            <a:endParaRPr lang="en-US"/>
          </a:p>
        </p:txBody>
      </p:sp>
    </p:spTree>
    <p:extLst>
      <p:ext uri="{BB962C8B-B14F-4D97-AF65-F5344CB8AC3E}">
        <p14:creationId xmlns:p14="http://schemas.microsoft.com/office/powerpoint/2010/main" val="2453213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341291-3E75-4C4F-95E4-B45DD5BC2F86}"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41156-7EF6-472C-8417-B5E93CA0942F}" type="slidenum">
              <a:rPr lang="en-US" smtClean="0"/>
              <a:t>‹#›</a:t>
            </a:fld>
            <a:endParaRPr lang="en-US"/>
          </a:p>
        </p:txBody>
      </p:sp>
    </p:spTree>
    <p:extLst>
      <p:ext uri="{BB962C8B-B14F-4D97-AF65-F5344CB8AC3E}">
        <p14:creationId xmlns:p14="http://schemas.microsoft.com/office/powerpoint/2010/main" val="220534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341291-3E75-4C4F-95E4-B45DD5BC2F86}"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41156-7EF6-472C-8417-B5E93CA0942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7726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341291-3E75-4C4F-95E4-B45DD5BC2F86}"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41156-7EF6-472C-8417-B5E93CA0942F}" type="slidenum">
              <a:rPr lang="en-US" smtClean="0"/>
              <a:t>‹#›</a:t>
            </a:fld>
            <a:endParaRPr lang="en-US"/>
          </a:p>
        </p:txBody>
      </p:sp>
    </p:spTree>
    <p:extLst>
      <p:ext uri="{BB962C8B-B14F-4D97-AF65-F5344CB8AC3E}">
        <p14:creationId xmlns:p14="http://schemas.microsoft.com/office/powerpoint/2010/main" val="1949464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341291-3E75-4C4F-95E4-B45DD5BC2F86}"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41156-7EF6-472C-8417-B5E93CA0942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4699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341291-3E75-4C4F-95E4-B45DD5BC2F86}"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41156-7EF6-472C-8417-B5E93CA0942F}" type="slidenum">
              <a:rPr lang="en-US" smtClean="0"/>
              <a:t>‹#›</a:t>
            </a:fld>
            <a:endParaRPr lang="en-US"/>
          </a:p>
        </p:txBody>
      </p:sp>
    </p:spTree>
    <p:extLst>
      <p:ext uri="{BB962C8B-B14F-4D97-AF65-F5344CB8AC3E}">
        <p14:creationId xmlns:p14="http://schemas.microsoft.com/office/powerpoint/2010/main" val="530889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341291-3E75-4C4F-95E4-B45DD5BC2F86}"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41156-7EF6-472C-8417-B5E93CA0942F}" type="slidenum">
              <a:rPr lang="en-US" smtClean="0"/>
              <a:t>‹#›</a:t>
            </a:fld>
            <a:endParaRPr lang="en-US"/>
          </a:p>
        </p:txBody>
      </p:sp>
    </p:spTree>
    <p:extLst>
      <p:ext uri="{BB962C8B-B14F-4D97-AF65-F5344CB8AC3E}">
        <p14:creationId xmlns:p14="http://schemas.microsoft.com/office/powerpoint/2010/main" val="1685029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341291-3E75-4C4F-95E4-B45DD5BC2F86}"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41156-7EF6-472C-8417-B5E93CA0942F}" type="slidenum">
              <a:rPr lang="en-US" smtClean="0"/>
              <a:t>‹#›</a:t>
            </a:fld>
            <a:endParaRPr lang="en-US"/>
          </a:p>
        </p:txBody>
      </p:sp>
    </p:spTree>
    <p:extLst>
      <p:ext uri="{BB962C8B-B14F-4D97-AF65-F5344CB8AC3E}">
        <p14:creationId xmlns:p14="http://schemas.microsoft.com/office/powerpoint/2010/main" val="294808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341291-3E75-4C4F-95E4-B45DD5BC2F86}"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41156-7EF6-472C-8417-B5E93CA0942F}" type="slidenum">
              <a:rPr lang="en-US" smtClean="0"/>
              <a:t>‹#›</a:t>
            </a:fld>
            <a:endParaRPr lang="en-US"/>
          </a:p>
        </p:txBody>
      </p:sp>
    </p:spTree>
    <p:extLst>
      <p:ext uri="{BB962C8B-B14F-4D97-AF65-F5344CB8AC3E}">
        <p14:creationId xmlns:p14="http://schemas.microsoft.com/office/powerpoint/2010/main" val="16748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341291-3E75-4C4F-95E4-B45DD5BC2F86}"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241156-7EF6-472C-8417-B5E93CA0942F}" type="slidenum">
              <a:rPr lang="en-US" smtClean="0"/>
              <a:t>‹#›</a:t>
            </a:fld>
            <a:endParaRPr lang="en-US"/>
          </a:p>
        </p:txBody>
      </p:sp>
    </p:spTree>
    <p:extLst>
      <p:ext uri="{BB962C8B-B14F-4D97-AF65-F5344CB8AC3E}">
        <p14:creationId xmlns:p14="http://schemas.microsoft.com/office/powerpoint/2010/main" val="64787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341291-3E75-4C4F-95E4-B45DD5BC2F86}"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41156-7EF6-472C-8417-B5E93CA0942F}" type="slidenum">
              <a:rPr lang="en-US" smtClean="0"/>
              <a:t>‹#›</a:t>
            </a:fld>
            <a:endParaRPr lang="en-US"/>
          </a:p>
        </p:txBody>
      </p:sp>
    </p:spTree>
    <p:extLst>
      <p:ext uri="{BB962C8B-B14F-4D97-AF65-F5344CB8AC3E}">
        <p14:creationId xmlns:p14="http://schemas.microsoft.com/office/powerpoint/2010/main" val="166589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341291-3E75-4C4F-95E4-B45DD5BC2F86}"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241156-7EF6-472C-8417-B5E93CA0942F}" type="slidenum">
              <a:rPr lang="en-US" smtClean="0"/>
              <a:t>‹#›</a:t>
            </a:fld>
            <a:endParaRPr lang="en-US"/>
          </a:p>
        </p:txBody>
      </p:sp>
    </p:spTree>
    <p:extLst>
      <p:ext uri="{BB962C8B-B14F-4D97-AF65-F5344CB8AC3E}">
        <p14:creationId xmlns:p14="http://schemas.microsoft.com/office/powerpoint/2010/main" val="256103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341291-3E75-4C4F-95E4-B45DD5BC2F86}"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241156-7EF6-472C-8417-B5E93CA0942F}" type="slidenum">
              <a:rPr lang="en-US" smtClean="0"/>
              <a:t>‹#›</a:t>
            </a:fld>
            <a:endParaRPr lang="en-US"/>
          </a:p>
        </p:txBody>
      </p:sp>
    </p:spTree>
    <p:extLst>
      <p:ext uri="{BB962C8B-B14F-4D97-AF65-F5344CB8AC3E}">
        <p14:creationId xmlns:p14="http://schemas.microsoft.com/office/powerpoint/2010/main" val="242243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41291-3E75-4C4F-95E4-B45DD5BC2F86}"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241156-7EF6-472C-8417-B5E93CA0942F}" type="slidenum">
              <a:rPr lang="en-US" smtClean="0"/>
              <a:t>‹#›</a:t>
            </a:fld>
            <a:endParaRPr lang="en-US"/>
          </a:p>
        </p:txBody>
      </p:sp>
    </p:spTree>
    <p:extLst>
      <p:ext uri="{BB962C8B-B14F-4D97-AF65-F5344CB8AC3E}">
        <p14:creationId xmlns:p14="http://schemas.microsoft.com/office/powerpoint/2010/main" val="197215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341291-3E75-4C4F-95E4-B45DD5BC2F86}"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41156-7EF6-472C-8417-B5E93CA0942F}" type="slidenum">
              <a:rPr lang="en-US" smtClean="0"/>
              <a:t>‹#›</a:t>
            </a:fld>
            <a:endParaRPr lang="en-US"/>
          </a:p>
        </p:txBody>
      </p:sp>
    </p:spTree>
    <p:extLst>
      <p:ext uri="{BB962C8B-B14F-4D97-AF65-F5344CB8AC3E}">
        <p14:creationId xmlns:p14="http://schemas.microsoft.com/office/powerpoint/2010/main" val="108036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E341291-3E75-4C4F-95E4-B45DD5BC2F86}"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241156-7EF6-472C-8417-B5E93CA0942F}" type="slidenum">
              <a:rPr lang="en-US" smtClean="0"/>
              <a:t>‹#›</a:t>
            </a:fld>
            <a:endParaRPr lang="en-US"/>
          </a:p>
        </p:txBody>
      </p:sp>
    </p:spTree>
    <p:extLst>
      <p:ext uri="{BB962C8B-B14F-4D97-AF65-F5344CB8AC3E}">
        <p14:creationId xmlns:p14="http://schemas.microsoft.com/office/powerpoint/2010/main" val="172793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341291-3E75-4C4F-95E4-B45DD5BC2F86}" type="datetimeFigureOut">
              <a:rPr lang="en-US" smtClean="0"/>
              <a:t>12/20/2024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5B241156-7EF6-472C-8417-B5E93CA0942F}" type="slidenum">
              <a:rPr lang="en-US" smtClean="0"/>
              <a:t>‹#›</a:t>
            </a:fld>
            <a:endParaRPr lang="en-US"/>
          </a:p>
        </p:txBody>
      </p:sp>
    </p:spTree>
    <p:extLst>
      <p:ext uri="{BB962C8B-B14F-4D97-AF65-F5344CB8AC3E}">
        <p14:creationId xmlns:p14="http://schemas.microsoft.com/office/powerpoint/2010/main" val="141338153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9086" y="169817"/>
            <a:ext cx="5499463" cy="2782388"/>
          </a:xfrm>
        </p:spPr>
        <p:txBody>
          <a:bodyPr>
            <a:noAutofit/>
          </a:bodyPr>
          <a:lstStyle/>
          <a:p>
            <a:pPr algn="l"/>
            <a:r>
              <a:rPr lang="en-US" b="1" dirty="0" smtClean="0">
                <a:solidFill>
                  <a:schemeClr val="accent1">
                    <a:lumMod val="50000"/>
                  </a:schemeClr>
                </a:solidFill>
                <a:latin typeface="Algerian" panose="04020705040A02060702" pitchFamily="82" charset="0"/>
              </a:rPr>
              <a:t>MONEY </a:t>
            </a:r>
            <a:r>
              <a:rPr lang="en-US" b="1" dirty="0" smtClean="0">
                <a:solidFill>
                  <a:schemeClr val="accent1">
                    <a:lumMod val="50000"/>
                  </a:schemeClr>
                </a:solidFill>
                <a:latin typeface="Algerian" panose="04020705040A02060702" pitchFamily="82" charset="0"/>
              </a:rPr>
              <a:t>MANAGEMENT FOR </a:t>
            </a:r>
            <a:r>
              <a:rPr lang="en-US" b="1" dirty="0" smtClean="0">
                <a:solidFill>
                  <a:schemeClr val="accent1">
                    <a:lumMod val="50000"/>
                  </a:schemeClr>
                </a:solidFill>
                <a:latin typeface="Algerian" panose="04020705040A02060702" pitchFamily="82" charset="0"/>
              </a:rPr>
              <a:t>YOUTH</a:t>
            </a:r>
            <a:endParaRPr lang="en-US" b="1" dirty="0">
              <a:solidFill>
                <a:schemeClr val="accent1">
                  <a:lumMod val="50000"/>
                </a:schemeClr>
              </a:solidFill>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947" y="2325188"/>
            <a:ext cx="6139544" cy="4010298"/>
          </a:xfrm>
          <a:prstGeom prst="rect">
            <a:avLst/>
          </a:prstGeom>
          <a:ln w="228600" cap="sq" cmpd="thickThin">
            <a:solidFill>
              <a:schemeClr val="accent1">
                <a:lumMod val="50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357759646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7030A0"/>
                </a:solidFill>
                <a:latin typeface="Algerian" panose="04020705040A02060702" pitchFamily="82" charset="0"/>
              </a:rPr>
              <a:t>Types of investment </a:t>
            </a:r>
            <a:endParaRPr lang="en-US" sz="5400" b="1" dirty="0">
              <a:solidFill>
                <a:srgbClr val="7030A0"/>
              </a:solidFill>
              <a:latin typeface="Algerian" panose="04020705040A02060702" pitchFamily="82" charset="0"/>
            </a:endParaRPr>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9100" y="2853410"/>
            <a:ext cx="5050366" cy="3723362"/>
          </a:xfrm>
          <a:ln>
            <a:solidFill>
              <a:schemeClr val="accent1">
                <a:lumMod val="50000"/>
              </a:schemeClr>
            </a:solidFill>
          </a:ln>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34" y="1532610"/>
            <a:ext cx="5177366" cy="3953790"/>
          </a:xfrm>
          <a:prstGeom prst="rect">
            <a:avLst/>
          </a:prstGeom>
        </p:spPr>
      </p:pic>
    </p:spTree>
    <p:extLst>
      <p:ext uri="{BB962C8B-B14F-4D97-AF65-F5344CB8AC3E}">
        <p14:creationId xmlns:p14="http://schemas.microsoft.com/office/powerpoint/2010/main" val="1769534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637" y="240349"/>
            <a:ext cx="9968894" cy="5846942"/>
          </a:xfrm>
        </p:spPr>
        <p:txBody>
          <a:bodyPr>
            <a:normAutofit/>
          </a:bodyPr>
          <a:lstStyle/>
          <a:p>
            <a:r>
              <a:rPr lang="en-US" sz="2400" dirty="0">
                <a:latin typeface="Calibri" panose="020F0502020204030204" pitchFamily="34" charset="0"/>
                <a:cs typeface="Calibri" panose="020F0502020204030204" pitchFamily="34" charset="0"/>
              </a:rPr>
              <a:t>There are many different types of investments, each with its own characteristics, risks, and potential </a:t>
            </a:r>
            <a:r>
              <a:rPr lang="en-US" sz="2400" dirty="0" smtClean="0">
                <a:latin typeface="Calibri" panose="020F0502020204030204" pitchFamily="34" charset="0"/>
                <a:cs typeface="Calibri" panose="020F0502020204030204" pitchFamily="34" charset="0"/>
              </a:rPr>
              <a:t>rewards</a:t>
            </a:r>
            <a:r>
              <a:rPr lang="en-US" sz="2400" dirty="0">
                <a:latin typeface="Calibri" panose="020F0502020204030204" pitchFamily="34" charset="0"/>
                <a:cs typeface="Calibri" panose="020F0502020204030204" pitchFamily="34" charset="0"/>
              </a:rPr>
              <a:t>. Below are the main types of investments</a:t>
            </a:r>
            <a:r>
              <a:rPr lang="en-US" sz="2400" dirty="0" smtClean="0">
                <a:latin typeface="Calibri" panose="020F0502020204030204" pitchFamily="34" charset="0"/>
                <a:cs typeface="Calibri" panose="020F0502020204030204" pitchFamily="34" charset="0"/>
              </a:rPr>
              <a:t>:-</a:t>
            </a:r>
          </a:p>
          <a:p>
            <a:pPr marL="0" indent="0">
              <a:buNone/>
            </a:pPr>
            <a:r>
              <a:rPr lang="en-US" sz="2400" b="1" dirty="0">
                <a:solidFill>
                  <a:srgbClr val="7030A0"/>
                </a:solidFill>
                <a:latin typeface="Algerian" panose="04020705040A02060702" pitchFamily="82" charset="0"/>
              </a:rPr>
              <a:t>1. Stocks (Equities)</a:t>
            </a:r>
          </a:p>
          <a:p>
            <a:pPr>
              <a:buFont typeface="Wingdings" panose="05000000000000000000" pitchFamily="2" charset="2"/>
              <a:buChar char="q"/>
            </a:pPr>
            <a:r>
              <a:rPr lang="en-US" sz="2400" b="1" dirty="0"/>
              <a:t>Description</a:t>
            </a:r>
            <a:r>
              <a:rPr lang="en-US" sz="2400" dirty="0"/>
              <a:t>: Stocks represent ownership in a company. When you buy shares of a company, you own a small part of that company.</a:t>
            </a:r>
          </a:p>
          <a:p>
            <a:pPr>
              <a:buFont typeface="Wingdings" panose="05000000000000000000" pitchFamily="2" charset="2"/>
              <a:buChar char="q"/>
            </a:pPr>
            <a:r>
              <a:rPr lang="en-US" sz="2400" b="1" dirty="0"/>
              <a:t>Risk</a:t>
            </a:r>
            <a:r>
              <a:rPr lang="en-US" sz="2400" dirty="0"/>
              <a:t>: High risk; prices can fluctuate significantly due to market conditions, company performance, or broader economic factors.</a:t>
            </a:r>
          </a:p>
          <a:p>
            <a:pPr>
              <a:buFont typeface="Wingdings" panose="05000000000000000000" pitchFamily="2" charset="2"/>
              <a:buChar char="q"/>
            </a:pPr>
            <a:r>
              <a:rPr lang="en-US" sz="2400" b="1" dirty="0"/>
              <a:t>Potential Return</a:t>
            </a:r>
            <a:r>
              <a:rPr lang="en-US" sz="2400" dirty="0"/>
              <a:t>: High potential return, but it can vary widely. Over the long term, stocks have historically offered high returns.</a:t>
            </a:r>
          </a:p>
          <a:p>
            <a:pPr>
              <a:buFont typeface="Wingdings" panose="05000000000000000000" pitchFamily="2" charset="2"/>
              <a:buChar char="q"/>
            </a:pPr>
            <a:r>
              <a:rPr lang="en-US" sz="2400" b="1" dirty="0"/>
              <a:t>Example</a:t>
            </a:r>
            <a:r>
              <a:rPr lang="en-US" sz="2400" dirty="0"/>
              <a:t>: Buying shares of companies like Apple, Google, or Tesla.</a:t>
            </a:r>
          </a:p>
          <a:p>
            <a:pPr>
              <a:buFont typeface="Wingdings" panose="05000000000000000000" pitchFamily="2" charset="2"/>
              <a:buChar char="q"/>
            </a:pP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48246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140" y="240349"/>
            <a:ext cx="9995020" cy="6291080"/>
          </a:xfrm>
        </p:spPr>
        <p:txBody>
          <a:bodyPr>
            <a:normAutofit/>
          </a:bodyPr>
          <a:lstStyle/>
          <a:p>
            <a:pPr marL="0" indent="0">
              <a:buNone/>
            </a:pPr>
            <a:r>
              <a:rPr lang="en-US" sz="2800" b="1" dirty="0">
                <a:solidFill>
                  <a:srgbClr val="7030A0"/>
                </a:solidFill>
                <a:latin typeface="Algerian" panose="04020705040A02060702" pitchFamily="82" charset="0"/>
              </a:rPr>
              <a:t>2. Bonds (Fixed-Income Investments)</a:t>
            </a:r>
          </a:p>
          <a:p>
            <a:pPr>
              <a:buFont typeface="Wingdings" panose="05000000000000000000" pitchFamily="2" charset="2"/>
              <a:buChar char="q"/>
            </a:pPr>
            <a:r>
              <a:rPr lang="en-US" b="1" dirty="0">
                <a:latin typeface="Calibri" panose="020F0502020204030204" pitchFamily="34" charset="0"/>
                <a:cs typeface="Calibri" panose="020F0502020204030204" pitchFamily="34" charset="0"/>
              </a:rPr>
              <a:t>Description</a:t>
            </a:r>
            <a:r>
              <a:rPr lang="en-US" dirty="0">
                <a:latin typeface="Calibri" panose="020F0502020204030204" pitchFamily="34" charset="0"/>
                <a:cs typeface="Calibri" panose="020F0502020204030204" pitchFamily="34" charset="0"/>
              </a:rPr>
              <a:t>: Bonds are loans made to corporations, municipalities, or governments. In return, the issuer pays interest and returns the principal when the bond matures.</a:t>
            </a:r>
          </a:p>
          <a:p>
            <a:pPr>
              <a:buFont typeface="Wingdings" panose="05000000000000000000" pitchFamily="2" charset="2"/>
              <a:buChar char="q"/>
            </a:pPr>
            <a:r>
              <a:rPr lang="en-US" b="1" dirty="0">
                <a:latin typeface="Calibri" panose="020F0502020204030204" pitchFamily="34" charset="0"/>
                <a:cs typeface="Calibri" panose="020F0502020204030204" pitchFamily="34" charset="0"/>
              </a:rPr>
              <a:t>Risk</a:t>
            </a:r>
            <a:r>
              <a:rPr lang="en-US" dirty="0">
                <a:latin typeface="Calibri" panose="020F0502020204030204" pitchFamily="34" charset="0"/>
                <a:cs typeface="Calibri" panose="020F0502020204030204" pitchFamily="34" charset="0"/>
              </a:rPr>
              <a:t>: Generally lower than stocks, but still subject to interest rate changes and credit risk (if the issuer defaults).</a:t>
            </a:r>
          </a:p>
          <a:p>
            <a:pPr>
              <a:buFont typeface="Wingdings" panose="05000000000000000000" pitchFamily="2" charset="2"/>
              <a:buChar char="q"/>
            </a:pPr>
            <a:r>
              <a:rPr lang="en-US" b="1" dirty="0">
                <a:latin typeface="Calibri" panose="020F0502020204030204" pitchFamily="34" charset="0"/>
                <a:cs typeface="Calibri" panose="020F0502020204030204" pitchFamily="34" charset="0"/>
              </a:rPr>
              <a:t>Potential Return</a:t>
            </a:r>
            <a:r>
              <a:rPr lang="en-US" dirty="0">
                <a:latin typeface="Calibri" panose="020F0502020204030204" pitchFamily="34" charset="0"/>
                <a:cs typeface="Calibri" panose="020F0502020204030204" pitchFamily="34" charset="0"/>
              </a:rPr>
              <a:t>: Lower than stocks, but more stable. Bonds provide regular income through interest payments.</a:t>
            </a:r>
          </a:p>
          <a:p>
            <a:pPr>
              <a:buFont typeface="Wingdings" panose="05000000000000000000" pitchFamily="2" charset="2"/>
              <a:buChar char="q"/>
            </a:pPr>
            <a:r>
              <a:rPr lang="en-US" b="1" dirty="0">
                <a:latin typeface="Calibri" panose="020F0502020204030204" pitchFamily="34" charset="0"/>
                <a:cs typeface="Calibri" panose="020F0502020204030204" pitchFamily="34" charset="0"/>
              </a:rPr>
              <a:t>Example</a:t>
            </a:r>
            <a:r>
              <a:rPr lang="en-US" dirty="0">
                <a:latin typeface="Calibri" panose="020F0502020204030204" pitchFamily="34" charset="0"/>
                <a:cs typeface="Calibri" panose="020F0502020204030204" pitchFamily="34" charset="0"/>
              </a:rPr>
              <a:t>: U.S. Treasury Bonds, corporate bonds, municipal bonds.</a:t>
            </a:r>
          </a:p>
          <a:p>
            <a:pPr marL="0" indent="0">
              <a:buNone/>
            </a:pPr>
            <a:r>
              <a:rPr lang="en-US" sz="2800" b="1" dirty="0">
                <a:solidFill>
                  <a:srgbClr val="7030A0"/>
                </a:solidFill>
                <a:latin typeface="Algerian" panose="04020705040A02060702" pitchFamily="82" charset="0"/>
                <a:cs typeface="Calibri" panose="020F0502020204030204" pitchFamily="34" charset="0"/>
              </a:rPr>
              <a:t>3. Real Estate</a:t>
            </a:r>
          </a:p>
          <a:p>
            <a:pPr>
              <a:buFont typeface="Wingdings" panose="05000000000000000000" pitchFamily="2" charset="2"/>
              <a:buChar char="q"/>
            </a:pPr>
            <a:r>
              <a:rPr lang="en-US" b="1" dirty="0">
                <a:latin typeface="Calibri" panose="020F0502020204030204" pitchFamily="34" charset="0"/>
                <a:cs typeface="Calibri" panose="020F0502020204030204" pitchFamily="34" charset="0"/>
              </a:rPr>
              <a:t>Description</a:t>
            </a:r>
            <a:r>
              <a:rPr lang="en-US" dirty="0">
                <a:latin typeface="Calibri" panose="020F0502020204030204" pitchFamily="34" charset="0"/>
                <a:cs typeface="Calibri" panose="020F0502020204030204" pitchFamily="34" charset="0"/>
              </a:rPr>
              <a:t>: Investing in property for capital appreciation (increase in value) or rental income. This can include residential, commercial, or industrial properties.</a:t>
            </a:r>
          </a:p>
          <a:p>
            <a:pPr>
              <a:buFont typeface="Wingdings" panose="05000000000000000000" pitchFamily="2" charset="2"/>
              <a:buChar char="q"/>
            </a:pPr>
            <a:r>
              <a:rPr lang="en-US" b="1" dirty="0">
                <a:latin typeface="Calibri" panose="020F0502020204030204" pitchFamily="34" charset="0"/>
                <a:cs typeface="Calibri" panose="020F0502020204030204" pitchFamily="34" charset="0"/>
              </a:rPr>
              <a:t>Risk</a:t>
            </a:r>
            <a:r>
              <a:rPr lang="en-US" dirty="0">
                <a:latin typeface="Calibri" panose="020F0502020204030204" pitchFamily="34" charset="0"/>
                <a:cs typeface="Calibri" panose="020F0502020204030204" pitchFamily="34" charset="0"/>
              </a:rPr>
              <a:t>: Medium to high. Real estate can be illiquid, and its value depends on market conditions and location.</a:t>
            </a:r>
          </a:p>
          <a:p>
            <a:pPr>
              <a:buFont typeface="Wingdings" panose="05000000000000000000" pitchFamily="2" charset="2"/>
              <a:buChar char="q"/>
            </a:pPr>
            <a:r>
              <a:rPr lang="en-US" b="1" dirty="0">
                <a:latin typeface="Calibri" panose="020F0502020204030204" pitchFamily="34" charset="0"/>
                <a:cs typeface="Calibri" panose="020F0502020204030204" pitchFamily="34" charset="0"/>
              </a:rPr>
              <a:t>Potential Return</a:t>
            </a:r>
            <a:r>
              <a:rPr lang="en-US" dirty="0">
                <a:latin typeface="Calibri" panose="020F0502020204030204" pitchFamily="34" charset="0"/>
                <a:cs typeface="Calibri" panose="020F0502020204030204" pitchFamily="34" charset="0"/>
              </a:rPr>
              <a:t>: Can offer both income (from rents) and capital gains (from price appreciation). Generally considered a long-term investment.</a:t>
            </a:r>
          </a:p>
          <a:p>
            <a:pPr>
              <a:buFont typeface="Wingdings" panose="05000000000000000000" pitchFamily="2" charset="2"/>
              <a:buChar char="q"/>
            </a:pPr>
            <a:r>
              <a:rPr lang="en-US" b="1" dirty="0">
                <a:latin typeface="Calibri" panose="020F0502020204030204" pitchFamily="34" charset="0"/>
                <a:cs typeface="Calibri" panose="020F0502020204030204" pitchFamily="34" charset="0"/>
              </a:rPr>
              <a:t>Example</a:t>
            </a:r>
            <a:r>
              <a:rPr lang="en-US" dirty="0">
                <a:latin typeface="Calibri" panose="020F0502020204030204" pitchFamily="34" charset="0"/>
                <a:cs typeface="Calibri" panose="020F0502020204030204" pitchFamily="34" charset="0"/>
              </a:rPr>
              <a:t>: Buying a rental property, investing in commercial real estate, or real estate investment trusts (REITs</a:t>
            </a:r>
            <a:r>
              <a:rPr lang="en-US" dirty="0" smtClean="0">
                <a:latin typeface="Calibri" panose="020F0502020204030204" pitchFamily="34" charset="0"/>
                <a:cs typeface="Calibri" panose="020F0502020204030204" pitchFamily="34" charset="0"/>
              </a:rPr>
              <a:t>).</a:t>
            </a:r>
            <a:endParaRPr lang="en-US" b="1"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1231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888" y="305663"/>
            <a:ext cx="10164838" cy="5990634"/>
          </a:xfrm>
        </p:spPr>
        <p:txBody>
          <a:bodyPr/>
          <a:lstStyle/>
          <a:p>
            <a:pPr marL="0" indent="0">
              <a:buNone/>
            </a:pPr>
            <a:r>
              <a:rPr lang="en-US" sz="2800" b="1" dirty="0">
                <a:solidFill>
                  <a:srgbClr val="7030A0"/>
                </a:solidFill>
                <a:latin typeface="Algerian" panose="04020705040A02060702" pitchFamily="82" charset="0"/>
              </a:rPr>
              <a:t>4. Mutual Funds</a:t>
            </a:r>
          </a:p>
          <a:p>
            <a:pPr>
              <a:buFont typeface="Wingdings" panose="05000000000000000000" pitchFamily="2" charset="2"/>
              <a:buChar char="q"/>
            </a:pPr>
            <a:r>
              <a:rPr lang="en-US" b="1" dirty="0"/>
              <a:t>Description</a:t>
            </a:r>
            <a:r>
              <a:rPr lang="en-US" dirty="0"/>
              <a:t>: Mutual funds pool money from many investors to invest in a diversified portfolio of stocks, bonds, or other securities.</a:t>
            </a:r>
          </a:p>
          <a:p>
            <a:pPr>
              <a:buFont typeface="Wingdings" panose="05000000000000000000" pitchFamily="2" charset="2"/>
              <a:buChar char="q"/>
            </a:pPr>
            <a:r>
              <a:rPr lang="en-US" b="1" dirty="0"/>
              <a:t>Risk</a:t>
            </a:r>
            <a:r>
              <a:rPr lang="en-US" dirty="0"/>
              <a:t>: Depends on the fund's holdings. Generally lower risk due to diversification.</a:t>
            </a:r>
          </a:p>
          <a:p>
            <a:pPr>
              <a:buFont typeface="Wingdings" panose="05000000000000000000" pitchFamily="2" charset="2"/>
              <a:buChar char="q"/>
            </a:pPr>
            <a:r>
              <a:rPr lang="en-US" b="1" dirty="0"/>
              <a:t>Potential Return</a:t>
            </a:r>
            <a:r>
              <a:rPr lang="en-US" dirty="0"/>
              <a:t>: Varies based on the fund's strategy, but typically lower than individual stocks, especially for bond-focused funds.</a:t>
            </a:r>
          </a:p>
          <a:p>
            <a:pPr>
              <a:buFont typeface="Wingdings" panose="05000000000000000000" pitchFamily="2" charset="2"/>
              <a:buChar char="q"/>
            </a:pPr>
            <a:r>
              <a:rPr lang="en-US" b="1" dirty="0"/>
              <a:t>Example</a:t>
            </a:r>
            <a:r>
              <a:rPr lang="en-US" dirty="0"/>
              <a:t>: Vanguard Total Stock Market Fund, Fidelity </a:t>
            </a:r>
            <a:r>
              <a:rPr lang="en-US" dirty="0" err="1"/>
              <a:t>Contrafund</a:t>
            </a:r>
            <a:r>
              <a:rPr lang="en-US" dirty="0"/>
              <a:t>.</a:t>
            </a:r>
          </a:p>
          <a:p>
            <a:pPr marL="0" indent="0">
              <a:buNone/>
            </a:pPr>
            <a:r>
              <a:rPr lang="en-US" sz="2800" b="1" dirty="0" smtClean="0">
                <a:solidFill>
                  <a:srgbClr val="7030A0"/>
                </a:solidFill>
                <a:latin typeface="Algerian" panose="04020705040A02060702" pitchFamily="82" charset="0"/>
              </a:rPr>
              <a:t>5. </a:t>
            </a:r>
            <a:r>
              <a:rPr lang="en-US" sz="2800" b="1" dirty="0">
                <a:solidFill>
                  <a:srgbClr val="7030A0"/>
                </a:solidFill>
                <a:latin typeface="Algerian" panose="04020705040A02060702" pitchFamily="82" charset="0"/>
              </a:rPr>
              <a:t>Exchange-Traded Funds (ETFs)</a:t>
            </a:r>
          </a:p>
          <a:p>
            <a:pPr>
              <a:buFont typeface="Wingdings" panose="05000000000000000000" pitchFamily="2" charset="2"/>
              <a:buChar char="q"/>
            </a:pPr>
            <a:r>
              <a:rPr lang="en-US" b="1" dirty="0"/>
              <a:t>Description</a:t>
            </a:r>
            <a:r>
              <a:rPr lang="en-US" dirty="0"/>
              <a:t>: Similar to mutual funds, but ETFs trade on the stock exchange like individual stocks. They often track an index, sector, commodity, or a group of assets.</a:t>
            </a:r>
          </a:p>
          <a:p>
            <a:pPr>
              <a:buFont typeface="Wingdings" panose="05000000000000000000" pitchFamily="2" charset="2"/>
              <a:buChar char="q"/>
            </a:pPr>
            <a:r>
              <a:rPr lang="en-US" b="1" dirty="0"/>
              <a:t>Risk</a:t>
            </a:r>
            <a:r>
              <a:rPr lang="en-US" dirty="0"/>
              <a:t>: Varies based on the underlying assets, but generally considered lower risk due to diversification.</a:t>
            </a:r>
          </a:p>
          <a:p>
            <a:pPr>
              <a:buFont typeface="Wingdings" panose="05000000000000000000" pitchFamily="2" charset="2"/>
              <a:buChar char="q"/>
            </a:pPr>
            <a:r>
              <a:rPr lang="en-US" b="1" dirty="0"/>
              <a:t>Potential Return</a:t>
            </a:r>
            <a:r>
              <a:rPr lang="en-US" dirty="0"/>
              <a:t>: Similar to mutual funds. Can provide long-term growth with lower fees.</a:t>
            </a:r>
          </a:p>
          <a:p>
            <a:pPr>
              <a:buFont typeface="Wingdings" panose="05000000000000000000" pitchFamily="2" charset="2"/>
              <a:buChar char="q"/>
            </a:pPr>
            <a:r>
              <a:rPr lang="en-US" b="1" dirty="0"/>
              <a:t>Example</a:t>
            </a:r>
            <a:r>
              <a:rPr lang="en-US" dirty="0"/>
              <a:t>: SPDR S&amp;P 500 ETF, </a:t>
            </a:r>
            <a:r>
              <a:rPr lang="en-US" dirty="0" err="1"/>
              <a:t>iShares</a:t>
            </a:r>
            <a:r>
              <a:rPr lang="en-US" dirty="0"/>
              <a:t> MSCI Emerging Markets ETF.</a:t>
            </a:r>
          </a:p>
          <a:p>
            <a:endParaRPr lang="en-US" dirty="0"/>
          </a:p>
        </p:txBody>
      </p:sp>
    </p:spTree>
    <p:extLst>
      <p:ext uri="{BB962C8B-B14F-4D97-AF65-F5344CB8AC3E}">
        <p14:creationId xmlns:p14="http://schemas.microsoft.com/office/powerpoint/2010/main" val="2951237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139" y="436292"/>
            <a:ext cx="10099523" cy="5990634"/>
          </a:xfrm>
        </p:spPr>
        <p:txBody>
          <a:bodyPr/>
          <a:lstStyle/>
          <a:p>
            <a:pPr marL="0" indent="0">
              <a:buNone/>
            </a:pPr>
            <a:r>
              <a:rPr lang="en-US" sz="2800" b="1" dirty="0">
                <a:solidFill>
                  <a:srgbClr val="7030A0"/>
                </a:solidFill>
                <a:latin typeface="Algerian" panose="04020705040A02060702" pitchFamily="82" charset="0"/>
              </a:rPr>
              <a:t>6. Commodities</a:t>
            </a:r>
          </a:p>
          <a:p>
            <a:r>
              <a:rPr lang="en-US" b="1" dirty="0"/>
              <a:t>Description</a:t>
            </a:r>
            <a:r>
              <a:rPr lang="en-US" dirty="0"/>
              <a:t>: Investing in raw materials or primary agricultural products, such as gold, oil, natural gas, or agricultural products.</a:t>
            </a:r>
          </a:p>
          <a:p>
            <a:r>
              <a:rPr lang="en-US" b="1" dirty="0"/>
              <a:t>Risk</a:t>
            </a:r>
            <a:r>
              <a:rPr lang="en-US" dirty="0"/>
              <a:t>: High risk, as commodity prices are influenced by supply and demand, geopolitical events, and weather patterns.</a:t>
            </a:r>
          </a:p>
          <a:p>
            <a:r>
              <a:rPr lang="en-US" b="1" dirty="0"/>
              <a:t>Potential Return</a:t>
            </a:r>
            <a:r>
              <a:rPr lang="en-US" dirty="0"/>
              <a:t>: Commodities can offer significant returns, especially in times of inflation or crisis, but are highly volatile.</a:t>
            </a:r>
          </a:p>
          <a:p>
            <a:r>
              <a:rPr lang="en-US" b="1" dirty="0"/>
              <a:t>Example</a:t>
            </a:r>
            <a:r>
              <a:rPr lang="en-US" dirty="0"/>
              <a:t>: Gold, oil futures, agricultural products like wheat or coffee.</a:t>
            </a:r>
          </a:p>
          <a:p>
            <a:pPr marL="0" indent="0">
              <a:buNone/>
            </a:pPr>
            <a:r>
              <a:rPr lang="en-US" sz="2800" b="1" dirty="0">
                <a:solidFill>
                  <a:srgbClr val="7030A0"/>
                </a:solidFill>
                <a:latin typeface="Algerian" panose="04020705040A02060702" pitchFamily="82" charset="0"/>
              </a:rPr>
              <a:t>7. Cryptocurrency</a:t>
            </a:r>
          </a:p>
          <a:p>
            <a:r>
              <a:rPr lang="en-US" b="1" dirty="0"/>
              <a:t>Description</a:t>
            </a:r>
            <a:r>
              <a:rPr lang="en-US" dirty="0"/>
              <a:t>: Digital or virtual currencies that use cryptography for security. Popular examples include Bitcoin, </a:t>
            </a:r>
            <a:r>
              <a:rPr lang="en-US" dirty="0" err="1"/>
              <a:t>Ethereum</a:t>
            </a:r>
            <a:r>
              <a:rPr lang="en-US" dirty="0"/>
              <a:t>, and other altcoins.</a:t>
            </a:r>
          </a:p>
          <a:p>
            <a:r>
              <a:rPr lang="en-US" b="1" dirty="0"/>
              <a:t>Risk</a:t>
            </a:r>
            <a:r>
              <a:rPr lang="en-US" dirty="0"/>
              <a:t>: Very high. Cryptocurrencies are highly volatile, and their regulatory environment is still developing.</a:t>
            </a:r>
          </a:p>
          <a:p>
            <a:r>
              <a:rPr lang="en-US" b="1" dirty="0"/>
              <a:t>Potential Return</a:t>
            </a:r>
            <a:r>
              <a:rPr lang="en-US" dirty="0"/>
              <a:t>: High potential returns, but also a high likelihood of substantial losses. Cryptocurrencies can experience massive price swings.</a:t>
            </a:r>
          </a:p>
          <a:p>
            <a:r>
              <a:rPr lang="en-US" b="1" dirty="0"/>
              <a:t>Example</a:t>
            </a:r>
            <a:r>
              <a:rPr lang="en-US" dirty="0"/>
              <a:t>: Bitcoin, </a:t>
            </a:r>
            <a:r>
              <a:rPr lang="en-US" dirty="0" err="1"/>
              <a:t>Ethereum</a:t>
            </a:r>
            <a:r>
              <a:rPr lang="en-US" dirty="0"/>
              <a:t>, Ripple.</a:t>
            </a:r>
          </a:p>
          <a:p>
            <a:endParaRPr lang="en-US" dirty="0"/>
          </a:p>
        </p:txBody>
      </p:sp>
    </p:spTree>
    <p:extLst>
      <p:ext uri="{BB962C8B-B14F-4D97-AF65-F5344CB8AC3E}">
        <p14:creationId xmlns:p14="http://schemas.microsoft.com/office/powerpoint/2010/main" val="2558311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887" y="410166"/>
            <a:ext cx="10190963" cy="5951445"/>
          </a:xfrm>
        </p:spPr>
        <p:txBody>
          <a:bodyPr/>
          <a:lstStyle/>
          <a:p>
            <a:pPr marL="0" indent="0">
              <a:buNone/>
            </a:pPr>
            <a:r>
              <a:rPr lang="en-US" sz="2800" b="1" dirty="0">
                <a:solidFill>
                  <a:srgbClr val="7030A0"/>
                </a:solidFill>
                <a:latin typeface="Algerian" panose="04020705040A02060702" pitchFamily="82" charset="0"/>
              </a:rPr>
              <a:t>8. Certificates of Deposit (CDs)</a:t>
            </a:r>
          </a:p>
          <a:p>
            <a:r>
              <a:rPr lang="en-US" b="1" dirty="0"/>
              <a:t>Description</a:t>
            </a:r>
            <a:r>
              <a:rPr lang="en-US" dirty="0"/>
              <a:t>: A type of savings account offered by banks that pays a fixed interest rate for a specified term. The principal is returned at maturity.</a:t>
            </a:r>
          </a:p>
          <a:p>
            <a:r>
              <a:rPr lang="en-US" b="1" dirty="0"/>
              <a:t>Risk</a:t>
            </a:r>
            <a:r>
              <a:rPr lang="en-US" dirty="0"/>
              <a:t>: Very low. CDs are insured by the government (in many countries), making them safe.</a:t>
            </a:r>
          </a:p>
          <a:p>
            <a:r>
              <a:rPr lang="en-US" b="1" dirty="0"/>
              <a:t>Potential Return</a:t>
            </a:r>
            <a:r>
              <a:rPr lang="en-US" dirty="0"/>
              <a:t>: Lower than stocks or bonds. Typically offers a guaranteed return but at a modest rate.</a:t>
            </a:r>
          </a:p>
          <a:p>
            <a:r>
              <a:rPr lang="en-US" b="1" dirty="0"/>
              <a:t>Example</a:t>
            </a:r>
            <a:r>
              <a:rPr lang="en-US" dirty="0"/>
              <a:t>: 1-year or 5-year CD offered by a bank.</a:t>
            </a:r>
          </a:p>
          <a:p>
            <a:pPr marL="0" indent="0">
              <a:buNone/>
            </a:pPr>
            <a:r>
              <a:rPr lang="en-US" sz="2800" b="1" dirty="0">
                <a:solidFill>
                  <a:srgbClr val="7030A0"/>
                </a:solidFill>
                <a:latin typeface="Algerian" panose="04020705040A02060702" pitchFamily="82" charset="0"/>
              </a:rPr>
              <a:t>9. Annuities</a:t>
            </a:r>
          </a:p>
          <a:p>
            <a:r>
              <a:rPr lang="en-US" b="1" dirty="0"/>
              <a:t>Description</a:t>
            </a:r>
            <a:r>
              <a:rPr lang="en-US" dirty="0"/>
              <a:t>: An investment product that provides a series of regular payments in exchange for an upfront lump sum. Commonly used for retirement income.</a:t>
            </a:r>
          </a:p>
          <a:p>
            <a:r>
              <a:rPr lang="en-US" b="1" dirty="0"/>
              <a:t>Risk</a:t>
            </a:r>
            <a:r>
              <a:rPr lang="en-US" dirty="0"/>
              <a:t>: Low to medium. Fixed annuities provide guaranteed returns, while variable annuities can fluctuate based on underlying investments.</a:t>
            </a:r>
          </a:p>
          <a:p>
            <a:r>
              <a:rPr lang="en-US" b="1" dirty="0"/>
              <a:t>Potential Return</a:t>
            </a:r>
            <a:r>
              <a:rPr lang="en-US" dirty="0"/>
              <a:t>: Varies; fixed annuities offer predictable returns, while variable annuities depend on the performance of the chosen investments.</a:t>
            </a:r>
          </a:p>
          <a:p>
            <a:r>
              <a:rPr lang="en-US" b="1" dirty="0"/>
              <a:t>Example</a:t>
            </a:r>
            <a:r>
              <a:rPr lang="en-US" dirty="0"/>
              <a:t>: Immediate annuity, fixed annuity, or variable annuity.</a:t>
            </a:r>
          </a:p>
          <a:p>
            <a:pPr marL="0" indent="0">
              <a:buNone/>
            </a:pPr>
            <a:endParaRPr lang="en-US" b="1" dirty="0"/>
          </a:p>
          <a:p>
            <a:endParaRPr lang="en-US" dirty="0"/>
          </a:p>
        </p:txBody>
      </p:sp>
    </p:spTree>
    <p:extLst>
      <p:ext uri="{BB962C8B-B14F-4D97-AF65-F5344CB8AC3E}">
        <p14:creationId xmlns:p14="http://schemas.microsoft.com/office/powerpoint/2010/main" val="2496770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203" y="370977"/>
            <a:ext cx="9929706" cy="6055949"/>
          </a:xfrm>
        </p:spPr>
        <p:txBody>
          <a:bodyPr>
            <a:normAutofit lnSpcReduction="10000"/>
          </a:bodyPr>
          <a:lstStyle/>
          <a:p>
            <a:pPr marL="0" indent="0">
              <a:buNone/>
            </a:pPr>
            <a:r>
              <a:rPr lang="en-US" sz="2800" b="1" dirty="0">
                <a:solidFill>
                  <a:srgbClr val="7030A0"/>
                </a:solidFill>
                <a:latin typeface="Algerian" panose="04020705040A02060702" pitchFamily="82" charset="0"/>
              </a:rPr>
              <a:t>10. Private Equity</a:t>
            </a:r>
          </a:p>
          <a:p>
            <a:r>
              <a:rPr lang="en-US" b="1" dirty="0"/>
              <a:t>Description</a:t>
            </a:r>
            <a:r>
              <a:rPr lang="en-US" dirty="0"/>
              <a:t>: Investments in private companies that are not listed on public stock exchanges. This can include venture capital (for startups) or buyouts (acquiring and restructuring companies).</a:t>
            </a:r>
          </a:p>
          <a:p>
            <a:r>
              <a:rPr lang="en-US" b="1" dirty="0"/>
              <a:t>Risk</a:t>
            </a:r>
            <a:r>
              <a:rPr lang="en-US" dirty="0"/>
              <a:t>: Very high. Private equity investments are illiquid and require a long-term commitment.</a:t>
            </a:r>
          </a:p>
          <a:p>
            <a:r>
              <a:rPr lang="en-US" b="1" dirty="0"/>
              <a:t>Potential Return</a:t>
            </a:r>
            <a:r>
              <a:rPr lang="en-US" dirty="0"/>
              <a:t>: High potential returns, especially with successful startups or companies that are restructured successfully.</a:t>
            </a:r>
          </a:p>
          <a:p>
            <a:r>
              <a:rPr lang="en-US" b="1" dirty="0"/>
              <a:t>Example</a:t>
            </a:r>
            <a:r>
              <a:rPr lang="en-US" dirty="0"/>
              <a:t>: Venture capital funding for a tech startup, or private equity funds investing in private companies.</a:t>
            </a:r>
          </a:p>
          <a:p>
            <a:pPr marL="0" indent="0">
              <a:buNone/>
            </a:pPr>
            <a:r>
              <a:rPr lang="en-US" sz="2800" b="1" dirty="0">
                <a:solidFill>
                  <a:srgbClr val="7030A0"/>
                </a:solidFill>
                <a:latin typeface="Algerian" panose="04020705040A02060702" pitchFamily="82" charset="0"/>
              </a:rPr>
              <a:t>11. Hedge Funds</a:t>
            </a:r>
          </a:p>
          <a:p>
            <a:r>
              <a:rPr lang="en-US" b="1" dirty="0"/>
              <a:t>Description</a:t>
            </a:r>
            <a:r>
              <a:rPr lang="en-US" dirty="0"/>
              <a:t>: Investment funds that employ various strategies to generate high returns, often using leverage, short selling, and derivatives. They are generally open only to accredited investors.</a:t>
            </a:r>
          </a:p>
          <a:p>
            <a:r>
              <a:rPr lang="en-US" b="1" dirty="0"/>
              <a:t>Risk</a:t>
            </a:r>
            <a:r>
              <a:rPr lang="en-US" dirty="0"/>
              <a:t>: High risk due to the complex and often aggressive strategies employed.</a:t>
            </a:r>
          </a:p>
          <a:p>
            <a:r>
              <a:rPr lang="en-US" b="1" dirty="0"/>
              <a:t>Potential Return</a:t>
            </a:r>
            <a:r>
              <a:rPr lang="en-US" dirty="0"/>
              <a:t>: High, but comes with higher fees and risks.</a:t>
            </a:r>
          </a:p>
          <a:p>
            <a:r>
              <a:rPr lang="en-US" b="1" dirty="0"/>
              <a:t>Example</a:t>
            </a:r>
            <a:r>
              <a:rPr lang="en-US" dirty="0"/>
              <a:t>: Hedge funds focused on market timing, arbitrage, or global macroeconomic events</a:t>
            </a:r>
            <a:r>
              <a:rPr lang="en-US" dirty="0" smtClean="0"/>
              <a:t>.</a:t>
            </a:r>
            <a:endParaRPr lang="en-US" b="1" dirty="0"/>
          </a:p>
          <a:p>
            <a:endParaRPr lang="en-US" dirty="0"/>
          </a:p>
        </p:txBody>
      </p:sp>
    </p:spTree>
    <p:extLst>
      <p:ext uri="{BB962C8B-B14F-4D97-AF65-F5344CB8AC3E}">
        <p14:creationId xmlns:p14="http://schemas.microsoft.com/office/powerpoint/2010/main" val="841446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453" y="397103"/>
            <a:ext cx="10125649" cy="6055948"/>
          </a:xfrm>
        </p:spPr>
        <p:txBody>
          <a:bodyPr/>
          <a:lstStyle/>
          <a:p>
            <a:pPr marL="0" indent="0">
              <a:buNone/>
            </a:pPr>
            <a:r>
              <a:rPr lang="en-US" sz="2800" b="1" dirty="0">
                <a:solidFill>
                  <a:srgbClr val="7030A0"/>
                </a:solidFill>
                <a:latin typeface="Algerian" panose="04020705040A02060702" pitchFamily="82" charset="0"/>
              </a:rPr>
              <a:t>12. Peer-to-Peer (P2P) Lending</a:t>
            </a:r>
          </a:p>
          <a:p>
            <a:r>
              <a:rPr lang="en-US" b="1" dirty="0"/>
              <a:t>Description</a:t>
            </a:r>
            <a:r>
              <a:rPr lang="en-US" dirty="0"/>
              <a:t>: A form of investing where individuals lend money to other individuals or small businesses through online platforms, earning interest on their loans.</a:t>
            </a:r>
          </a:p>
          <a:p>
            <a:r>
              <a:rPr lang="en-US" b="1" dirty="0"/>
              <a:t>Risk</a:t>
            </a:r>
            <a:r>
              <a:rPr lang="en-US" dirty="0"/>
              <a:t>: High, as the borrower may default on the loan.</a:t>
            </a:r>
          </a:p>
          <a:p>
            <a:r>
              <a:rPr lang="en-US" b="1" dirty="0"/>
              <a:t>Potential Return</a:t>
            </a:r>
            <a:r>
              <a:rPr lang="en-US" dirty="0"/>
              <a:t>: The return is typically higher than traditional fixed-income investments, but there is a risk of loss.</a:t>
            </a:r>
          </a:p>
          <a:p>
            <a:r>
              <a:rPr lang="en-US" b="1" dirty="0"/>
              <a:t>Example</a:t>
            </a:r>
            <a:r>
              <a:rPr lang="en-US" dirty="0"/>
              <a:t>: </a:t>
            </a:r>
            <a:r>
              <a:rPr lang="en-US" dirty="0" err="1"/>
              <a:t>LendingClub</a:t>
            </a:r>
            <a:r>
              <a:rPr lang="en-US" dirty="0"/>
              <a:t>, Prosper.</a:t>
            </a:r>
          </a:p>
          <a:p>
            <a:pPr marL="0" indent="0">
              <a:buNone/>
            </a:pPr>
            <a:r>
              <a:rPr lang="en-US" sz="2800" b="1" dirty="0">
                <a:solidFill>
                  <a:srgbClr val="7030A0"/>
                </a:solidFill>
                <a:latin typeface="Algerian" panose="04020705040A02060702" pitchFamily="82" charset="0"/>
              </a:rPr>
              <a:t>13. Collectibles &amp; Alternative Assets</a:t>
            </a:r>
          </a:p>
          <a:p>
            <a:r>
              <a:rPr lang="en-US" b="1" dirty="0"/>
              <a:t>Description</a:t>
            </a:r>
            <a:r>
              <a:rPr lang="en-US" dirty="0"/>
              <a:t>: Investments in tangible items like art, wine, rare coins, or sports memorabilia. These items may appreciate in value over time.</a:t>
            </a:r>
          </a:p>
          <a:p>
            <a:r>
              <a:rPr lang="en-US" b="1" dirty="0"/>
              <a:t>Risk</a:t>
            </a:r>
            <a:r>
              <a:rPr lang="en-US" dirty="0"/>
              <a:t>: High, as the market for collectibles can be niche and illiquid.</a:t>
            </a:r>
          </a:p>
          <a:p>
            <a:r>
              <a:rPr lang="en-US" b="1" dirty="0"/>
              <a:t>Potential Return</a:t>
            </a:r>
            <a:r>
              <a:rPr lang="en-US" dirty="0"/>
              <a:t>: Potential for significant appreciation, but it’s often unpredictable and tied to trends and demand.</a:t>
            </a:r>
          </a:p>
          <a:p>
            <a:r>
              <a:rPr lang="en-US" b="1" dirty="0"/>
              <a:t>Example</a:t>
            </a:r>
            <a:r>
              <a:rPr lang="en-US" dirty="0"/>
              <a:t>: Investing in rare artwork, vintage wines, or collectible cars.</a:t>
            </a:r>
          </a:p>
          <a:p>
            <a:endParaRPr lang="en-US" dirty="0"/>
          </a:p>
        </p:txBody>
      </p:sp>
    </p:spTree>
    <p:extLst>
      <p:ext uri="{BB962C8B-B14F-4D97-AF65-F5344CB8AC3E}">
        <p14:creationId xmlns:p14="http://schemas.microsoft.com/office/powerpoint/2010/main" val="39391494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950" y="410166"/>
            <a:ext cx="9942769" cy="5951445"/>
          </a:xfrm>
        </p:spPr>
        <p:txBody>
          <a:bodyPr/>
          <a:lstStyle/>
          <a:p>
            <a:pPr marL="0" indent="0">
              <a:buNone/>
            </a:pPr>
            <a:r>
              <a:rPr lang="en-US" sz="2800" b="1" dirty="0">
                <a:solidFill>
                  <a:srgbClr val="7030A0"/>
                </a:solidFill>
                <a:latin typeface="Algerian" panose="04020705040A02060702" pitchFamily="82" charset="0"/>
              </a:rPr>
              <a:t>14. Savings Accounts</a:t>
            </a:r>
          </a:p>
          <a:p>
            <a:r>
              <a:rPr lang="en-US" b="1" dirty="0"/>
              <a:t>Description</a:t>
            </a:r>
            <a:r>
              <a:rPr lang="en-US" dirty="0"/>
              <a:t>: Low-risk bank accounts that earn interest on deposited funds.</a:t>
            </a:r>
          </a:p>
          <a:p>
            <a:r>
              <a:rPr lang="en-US" b="1" dirty="0"/>
              <a:t>Risk</a:t>
            </a:r>
            <a:r>
              <a:rPr lang="en-US" dirty="0"/>
              <a:t>: Very low, with FDIC insurance in the U.S. guaranteeing deposits up to a certain amount.</a:t>
            </a:r>
          </a:p>
          <a:p>
            <a:r>
              <a:rPr lang="en-US" b="1" dirty="0"/>
              <a:t>Potential Return</a:t>
            </a:r>
            <a:r>
              <a:rPr lang="en-US" dirty="0"/>
              <a:t>: Very low, but provides easy access to funds with minimal risk.</a:t>
            </a:r>
          </a:p>
          <a:p>
            <a:r>
              <a:rPr lang="en-US" b="1" dirty="0"/>
              <a:t>Example</a:t>
            </a:r>
            <a:r>
              <a:rPr lang="en-US" dirty="0"/>
              <a:t>: High-yield savings accounts offered by banks.</a:t>
            </a:r>
          </a:p>
          <a:p>
            <a:pPr marL="0" indent="0">
              <a:buNone/>
            </a:pPr>
            <a:r>
              <a:rPr lang="en-US" sz="2800" b="1" dirty="0">
                <a:solidFill>
                  <a:srgbClr val="7030A0"/>
                </a:solidFill>
                <a:latin typeface="Algerian" panose="04020705040A02060702" pitchFamily="82" charset="0"/>
              </a:rPr>
              <a:t>15. Socially Responsible and Impact Investments</a:t>
            </a:r>
          </a:p>
          <a:p>
            <a:r>
              <a:rPr lang="en-US" b="1" dirty="0"/>
              <a:t>Description</a:t>
            </a:r>
            <a:r>
              <a:rPr lang="en-US" dirty="0"/>
              <a:t>: Investments made in companies or projects that aim to generate positive social or environmental impact along with financial returns.</a:t>
            </a:r>
          </a:p>
          <a:p>
            <a:r>
              <a:rPr lang="en-US" b="1" dirty="0"/>
              <a:t>Risk</a:t>
            </a:r>
            <a:r>
              <a:rPr lang="en-US" dirty="0"/>
              <a:t>: Varies depending on the investment. Some may have slightly lower returns in exchange for ethical values.</a:t>
            </a:r>
          </a:p>
          <a:p>
            <a:r>
              <a:rPr lang="en-US" b="1" dirty="0"/>
              <a:t>Potential Return</a:t>
            </a:r>
            <a:r>
              <a:rPr lang="en-US" dirty="0"/>
              <a:t>: Can vary, but the focus is on aligning investments with personal values or goals.</a:t>
            </a:r>
          </a:p>
          <a:p>
            <a:r>
              <a:rPr lang="en-US" b="1" dirty="0"/>
              <a:t>Example</a:t>
            </a:r>
            <a:r>
              <a:rPr lang="en-US" dirty="0"/>
              <a:t>: Investing in companies with strong environmental, social, and governance (ESG) practices.</a:t>
            </a:r>
          </a:p>
          <a:p>
            <a:endParaRPr lang="en-US" dirty="0"/>
          </a:p>
        </p:txBody>
      </p:sp>
    </p:spTree>
    <p:extLst>
      <p:ext uri="{BB962C8B-B14F-4D97-AF65-F5344CB8AC3E}">
        <p14:creationId xmlns:p14="http://schemas.microsoft.com/office/powerpoint/2010/main" val="16134286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241" y="261257"/>
            <a:ext cx="10182673" cy="6122270"/>
          </a:xfrm>
          <a:prstGeom prst="rect">
            <a:avLst/>
          </a:prstGeom>
          <a:solidFill>
            <a:schemeClr val="accent1">
              <a:lumMod val="50000"/>
            </a:schemeClr>
          </a:solidFill>
          <a:ln w="228600" cap="sq" cmpd="thickThin">
            <a:solidFill>
              <a:schemeClr val="accent1">
                <a:lumMod val="50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2753404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 y="326088"/>
            <a:ext cx="10528299" cy="5973111"/>
          </a:xfrm>
          <a:prstGeom prst="rect">
            <a:avLst/>
          </a:prstGeom>
          <a:ln w="228600" cap="sq" cmpd="thickThin">
            <a:solidFill>
              <a:schemeClr val="accent1">
                <a:lumMod val="50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1795407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7030A0"/>
                </a:solidFill>
                <a:latin typeface="Algerian" panose="04020705040A02060702" pitchFamily="82" charset="0"/>
              </a:rPr>
              <a:t>Benefits of investment </a:t>
            </a:r>
            <a:endParaRPr lang="en-US" sz="4400" b="1" dirty="0">
              <a:solidFill>
                <a:srgbClr val="7030A0"/>
              </a:solidFill>
              <a:latin typeface="Algerian" panose="04020705040A02060702" pitchFamily="82" charset="0"/>
            </a:endParaRPr>
          </a:p>
        </p:txBody>
      </p:sp>
      <p:sp>
        <p:nvSpPr>
          <p:cNvPr id="3" name="Content Placeholder 2"/>
          <p:cNvSpPr>
            <a:spLocks noGrp="1"/>
          </p:cNvSpPr>
          <p:nvPr>
            <p:ph idx="1"/>
          </p:nvPr>
        </p:nvSpPr>
        <p:spPr>
          <a:xfrm>
            <a:off x="330855" y="1507447"/>
            <a:ext cx="9289626" cy="4906416"/>
          </a:xfrm>
        </p:spPr>
        <p:txBody>
          <a:bodyPr>
            <a:normAutofit lnSpcReduction="10000"/>
          </a:bodyPr>
          <a:lstStyle/>
          <a:p>
            <a:r>
              <a:rPr lang="en-US" dirty="0"/>
              <a:t>Investing offers numerous benefits, whether you're aiming to build wealth, secure your financial future, or generate passive income. Here are some of the key benefits of investing</a:t>
            </a:r>
            <a:r>
              <a:rPr lang="en-US" dirty="0" smtClean="0"/>
              <a:t>:-</a:t>
            </a:r>
          </a:p>
          <a:p>
            <a:pPr marL="0" indent="0">
              <a:buNone/>
            </a:pPr>
            <a:r>
              <a:rPr lang="en-US" sz="2400" b="1" dirty="0" smtClean="0">
                <a:solidFill>
                  <a:srgbClr val="002060"/>
                </a:solidFill>
                <a:latin typeface="Algerian" panose="04020705040A02060702" pitchFamily="82" charset="0"/>
              </a:rPr>
              <a:t>Wealth </a:t>
            </a:r>
            <a:r>
              <a:rPr lang="en-US" sz="2400" b="1" dirty="0" err="1" smtClean="0">
                <a:solidFill>
                  <a:srgbClr val="002060"/>
                </a:solidFill>
                <a:latin typeface="Algerian" panose="04020705040A02060702" pitchFamily="82" charset="0"/>
              </a:rPr>
              <a:t>BuildingCompound</a:t>
            </a:r>
            <a:r>
              <a:rPr lang="en-US" sz="2400" b="1" dirty="0" smtClean="0">
                <a:solidFill>
                  <a:srgbClr val="002060"/>
                </a:solidFill>
                <a:latin typeface="Algerian" panose="04020705040A02060702" pitchFamily="82" charset="0"/>
              </a:rPr>
              <a:t> Interest:</a:t>
            </a:r>
            <a:r>
              <a:rPr lang="en-US" dirty="0" smtClean="0"/>
              <a:t> </a:t>
            </a:r>
            <a:r>
              <a:rPr lang="en-US" sz="2000" dirty="0" smtClean="0"/>
              <a:t>One of the most powerful benefits of investing is compound interest, where the returns on your investments generate more returns over time, accelerating wealth growth.</a:t>
            </a:r>
          </a:p>
          <a:p>
            <a:pPr marL="0" indent="0">
              <a:buNone/>
            </a:pPr>
            <a:r>
              <a:rPr lang="en-US" sz="2000" b="1" dirty="0" smtClean="0">
                <a:solidFill>
                  <a:schemeClr val="tx1"/>
                </a:solidFill>
                <a:latin typeface="Algerian" panose="04020705040A02060702" pitchFamily="82" charset="0"/>
                <a:cs typeface="Calibri" panose="020F0502020204030204" pitchFamily="34" charset="0"/>
              </a:rPr>
              <a:t>Appreciation of Assets: </a:t>
            </a:r>
            <a:r>
              <a:rPr lang="en-US" sz="2000" dirty="0" smtClean="0"/>
              <a:t>Investments in stocks, real estate, or businesses can increase in value over time, allowing you to grow your wealth far beyond the initial investment.</a:t>
            </a:r>
          </a:p>
          <a:p>
            <a:pPr marL="0" indent="0">
              <a:buNone/>
            </a:pPr>
            <a:r>
              <a:rPr lang="en-US" sz="2400" b="1" dirty="0" smtClean="0">
                <a:solidFill>
                  <a:srgbClr val="002060"/>
                </a:solidFill>
                <a:latin typeface="Algerian" panose="04020705040A02060702" pitchFamily="82" charset="0"/>
              </a:rPr>
              <a:t> Financial Security for the </a:t>
            </a:r>
            <a:r>
              <a:rPr lang="en-US" sz="2400" b="1" dirty="0" err="1" smtClean="0">
                <a:solidFill>
                  <a:srgbClr val="002060"/>
                </a:solidFill>
                <a:latin typeface="Algerian" panose="04020705040A02060702" pitchFamily="82" charset="0"/>
              </a:rPr>
              <a:t>FutureRetirement</a:t>
            </a:r>
            <a:r>
              <a:rPr lang="en-US" sz="2400" b="1" dirty="0" smtClean="0">
                <a:solidFill>
                  <a:srgbClr val="002060"/>
                </a:solidFill>
                <a:latin typeface="Algerian" panose="04020705040A02060702" pitchFamily="82" charset="0"/>
              </a:rPr>
              <a:t> Planning:</a:t>
            </a:r>
            <a:r>
              <a:rPr lang="en-US" sz="2000" dirty="0" smtClean="0"/>
              <a:t> By investing in retirement accounts (e.g., 401(k), IRA), you can build a nest egg that will provide financial security in your later years.</a:t>
            </a:r>
          </a:p>
          <a:p>
            <a:pPr marL="0" indent="0">
              <a:buNone/>
            </a:pPr>
            <a:r>
              <a:rPr lang="en-US" sz="2000" b="1" dirty="0" smtClean="0">
                <a:solidFill>
                  <a:schemeClr val="tx1"/>
                </a:solidFill>
                <a:latin typeface="Algerian" panose="04020705040A02060702" pitchFamily="82" charset="0"/>
              </a:rPr>
              <a:t>Inflation Hedge: </a:t>
            </a:r>
            <a:r>
              <a:rPr lang="en-US" sz="2000" dirty="0" smtClean="0"/>
              <a:t>Investments, particularly in stocks and real estate, have the potential to outpace inflation, ensuring your purchasing power doesn't erode over time.</a:t>
            </a:r>
          </a:p>
          <a:p>
            <a:pPr marL="457200" indent="-457200">
              <a:buFont typeface="+mj-lt"/>
              <a:buAutoNum type="arabicPeriod"/>
            </a:pPr>
            <a:endParaRPr lang="en-US" sz="2000" dirty="0"/>
          </a:p>
        </p:txBody>
      </p:sp>
    </p:spTree>
    <p:extLst>
      <p:ext uri="{BB962C8B-B14F-4D97-AF65-F5344CB8AC3E}">
        <p14:creationId xmlns:p14="http://schemas.microsoft.com/office/powerpoint/2010/main" val="5653852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387" y="475843"/>
            <a:ext cx="9995021" cy="5964508"/>
          </a:xfrm>
        </p:spPr>
        <p:txBody>
          <a:bodyPr>
            <a:normAutofit fontScale="92500" lnSpcReduction="10000"/>
          </a:bodyPr>
          <a:lstStyle/>
          <a:p>
            <a:pPr marL="0" indent="0">
              <a:buNone/>
            </a:pPr>
            <a:r>
              <a:rPr lang="en-US" dirty="0" smtClean="0"/>
              <a:t> </a:t>
            </a:r>
            <a:r>
              <a:rPr lang="en-US" sz="2800" b="1" dirty="0" smtClean="0">
                <a:solidFill>
                  <a:srgbClr val="7030A0"/>
                </a:solidFill>
                <a:latin typeface="Algerian" panose="04020705040A02060702" pitchFamily="82" charset="0"/>
              </a:rPr>
              <a:t>Diversification </a:t>
            </a:r>
          </a:p>
          <a:p>
            <a:pPr>
              <a:buFont typeface="Wingdings" panose="05000000000000000000" pitchFamily="2" charset="2"/>
              <a:buChar char="v"/>
            </a:pPr>
            <a:r>
              <a:rPr lang="en-US" sz="2000" dirty="0" smtClean="0">
                <a:latin typeface="+mj-lt"/>
              </a:rPr>
              <a:t>Investing </a:t>
            </a:r>
            <a:r>
              <a:rPr lang="en-US" sz="2000" dirty="0">
                <a:latin typeface="+mj-lt"/>
              </a:rPr>
              <a:t>in a variety of assets (e.g., stocks, bonds, real estate, commodities) helps spread risk. Diversification can reduce the impact of poor performance in any single investment on your overall portfolio</a:t>
            </a:r>
            <a:r>
              <a:rPr lang="en-US" sz="2000" dirty="0" smtClean="0">
                <a:latin typeface="+mj-lt"/>
              </a:rPr>
              <a:t>.</a:t>
            </a:r>
          </a:p>
          <a:p>
            <a:endParaRPr lang="en-US" dirty="0"/>
          </a:p>
          <a:p>
            <a:pPr marL="0" indent="0">
              <a:buNone/>
            </a:pPr>
            <a:r>
              <a:rPr lang="en-US" dirty="0"/>
              <a:t> </a:t>
            </a:r>
            <a:r>
              <a:rPr lang="en-US" dirty="0" smtClean="0"/>
              <a:t> </a:t>
            </a:r>
            <a:r>
              <a:rPr lang="en-US" sz="2800" b="1" dirty="0" smtClean="0">
                <a:solidFill>
                  <a:srgbClr val="7030A0"/>
                </a:solidFill>
                <a:latin typeface="Algerian" panose="04020705040A02060702" pitchFamily="82" charset="0"/>
              </a:rPr>
              <a:t>Passive </a:t>
            </a:r>
            <a:r>
              <a:rPr lang="en-US" sz="2800" b="1" dirty="0">
                <a:solidFill>
                  <a:srgbClr val="7030A0"/>
                </a:solidFill>
                <a:latin typeface="Algerian" panose="04020705040A02060702" pitchFamily="82" charset="0"/>
              </a:rPr>
              <a:t>Income </a:t>
            </a:r>
            <a:endParaRPr lang="en-US" sz="2800" b="1" dirty="0" smtClean="0">
              <a:solidFill>
                <a:srgbClr val="7030A0"/>
              </a:solidFill>
              <a:latin typeface="Algerian" panose="04020705040A02060702" pitchFamily="82" charset="0"/>
            </a:endParaRPr>
          </a:p>
          <a:p>
            <a:pPr>
              <a:buFont typeface="Wingdings" panose="05000000000000000000" pitchFamily="2" charset="2"/>
              <a:buChar char="v"/>
            </a:pPr>
            <a:r>
              <a:rPr lang="en-US" sz="2000" dirty="0" smtClean="0"/>
              <a:t>Generation Investments </a:t>
            </a:r>
            <a:r>
              <a:rPr lang="en-US" sz="2000" dirty="0"/>
              <a:t>such as dividend-paying stocks, rental properties, or bonds can provide you with a stream of passive income, allowing you to earn money without active </a:t>
            </a:r>
            <a:r>
              <a:rPr lang="en-US" sz="2000" dirty="0" smtClean="0"/>
              <a:t>work.</a:t>
            </a:r>
          </a:p>
          <a:p>
            <a:pPr>
              <a:buFont typeface="Wingdings" panose="05000000000000000000" pitchFamily="2" charset="2"/>
              <a:buChar char="v"/>
            </a:pPr>
            <a:r>
              <a:rPr lang="en-US" sz="2000" dirty="0" smtClean="0"/>
              <a:t>This can </a:t>
            </a:r>
            <a:r>
              <a:rPr lang="en-US" sz="2000" dirty="0"/>
              <a:t>lead to greater financial freedom and allow you to reinvest your income for even </a:t>
            </a:r>
            <a:r>
              <a:rPr lang="en-US" sz="2000" dirty="0" smtClean="0"/>
              <a:t>more </a:t>
            </a:r>
            <a:r>
              <a:rPr lang="en-US" sz="2000" dirty="0"/>
              <a:t>growth</a:t>
            </a:r>
            <a:r>
              <a:rPr lang="en-US" sz="2000" dirty="0" smtClean="0"/>
              <a:t>.</a:t>
            </a:r>
          </a:p>
          <a:p>
            <a:pPr>
              <a:buFont typeface="Wingdings" panose="05000000000000000000" pitchFamily="2" charset="2"/>
              <a:buChar char="v"/>
            </a:pPr>
            <a:endParaRPr lang="en-US" sz="2000" dirty="0"/>
          </a:p>
          <a:p>
            <a:pPr marL="0" indent="0">
              <a:buNone/>
            </a:pPr>
            <a:r>
              <a:rPr lang="en-US" sz="2800" b="1" dirty="0" smtClean="0">
                <a:solidFill>
                  <a:srgbClr val="7030A0"/>
                </a:solidFill>
                <a:latin typeface="Algerian" panose="04020705040A02060702" pitchFamily="82" charset="0"/>
              </a:rPr>
              <a:t>Tax Benefits</a:t>
            </a:r>
          </a:p>
          <a:p>
            <a:pPr>
              <a:buFont typeface="Wingdings" panose="05000000000000000000" pitchFamily="2" charset="2"/>
              <a:buChar char="v"/>
            </a:pPr>
            <a:r>
              <a:rPr lang="en-US" sz="2000" dirty="0" smtClean="0"/>
              <a:t>Certain </a:t>
            </a:r>
            <a:r>
              <a:rPr lang="en-US" sz="2000" dirty="0"/>
              <a:t>investments, like retirement accounts or municipal bonds, may offer tax advantages. </a:t>
            </a:r>
            <a:endParaRPr lang="en-US" sz="2000" dirty="0" smtClean="0"/>
          </a:p>
          <a:p>
            <a:pPr>
              <a:buFont typeface="Wingdings" panose="05000000000000000000" pitchFamily="2" charset="2"/>
              <a:buChar char="v"/>
            </a:pPr>
            <a:r>
              <a:rPr lang="en-US" sz="2000" dirty="0" smtClean="0"/>
              <a:t>For </a:t>
            </a:r>
            <a:r>
              <a:rPr lang="en-US" sz="2000" dirty="0"/>
              <a:t>example, contributions to 401(k)s and IRAs are tax-deferred, allowing your investments to grow without being taxed until retirement.</a:t>
            </a:r>
          </a:p>
        </p:txBody>
      </p:sp>
    </p:spTree>
    <p:extLst>
      <p:ext uri="{BB962C8B-B14F-4D97-AF65-F5344CB8AC3E}">
        <p14:creationId xmlns:p14="http://schemas.microsoft.com/office/powerpoint/2010/main" val="1305859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034" y="446089"/>
            <a:ext cx="10092266" cy="6030911"/>
          </a:xfrm>
        </p:spPr>
        <p:txBody>
          <a:bodyPr>
            <a:normAutofit fontScale="92500" lnSpcReduction="10000"/>
          </a:bodyPr>
          <a:lstStyle/>
          <a:p>
            <a:pPr marL="0" indent="0">
              <a:buNone/>
            </a:pPr>
            <a:r>
              <a:rPr lang="en-US" sz="2800" b="1" dirty="0" smtClean="0">
                <a:solidFill>
                  <a:srgbClr val="7030A0"/>
                </a:solidFill>
                <a:latin typeface="Algerian" panose="04020705040A02060702" pitchFamily="82" charset="0"/>
              </a:rPr>
              <a:t>Achieving Financial</a:t>
            </a:r>
          </a:p>
          <a:p>
            <a:r>
              <a:rPr lang="en-US" dirty="0" smtClean="0"/>
              <a:t>Goals Whether </a:t>
            </a:r>
            <a:r>
              <a:rPr lang="en-US" dirty="0"/>
              <a:t>you want to buy a home, fund your children’s education, or travel, investing provides a way to grow your money to meet those financial goals</a:t>
            </a:r>
            <a:r>
              <a:rPr lang="en-US" dirty="0" smtClean="0"/>
              <a:t>.</a:t>
            </a:r>
          </a:p>
          <a:p>
            <a:r>
              <a:rPr lang="en-US" dirty="0" smtClean="0"/>
              <a:t>It </a:t>
            </a:r>
            <a:r>
              <a:rPr lang="en-US" dirty="0"/>
              <a:t>enables you to save and plan for long-term objectives that may otherwise seem out of reach with just saving alone</a:t>
            </a:r>
            <a:r>
              <a:rPr lang="en-US" dirty="0" smtClean="0"/>
              <a:t>.</a:t>
            </a:r>
          </a:p>
          <a:p>
            <a:pPr marL="0" indent="0">
              <a:buNone/>
            </a:pPr>
            <a:endParaRPr lang="en-US" sz="2800" b="1" dirty="0">
              <a:solidFill>
                <a:srgbClr val="7030A0"/>
              </a:solidFill>
              <a:latin typeface="Algerian" panose="04020705040A02060702" pitchFamily="82" charset="0"/>
            </a:endParaRPr>
          </a:p>
          <a:p>
            <a:pPr marL="0" indent="0">
              <a:buNone/>
            </a:pPr>
            <a:r>
              <a:rPr lang="en-US" sz="2800" b="1" dirty="0" smtClean="0">
                <a:solidFill>
                  <a:srgbClr val="7030A0"/>
                </a:solidFill>
                <a:latin typeface="Algerian" panose="04020705040A02060702" pitchFamily="82" charset="0"/>
              </a:rPr>
              <a:t>Building </a:t>
            </a:r>
            <a:r>
              <a:rPr lang="en-US" sz="2800" b="1" dirty="0">
                <a:solidFill>
                  <a:srgbClr val="7030A0"/>
                </a:solidFill>
                <a:latin typeface="Algerian" panose="04020705040A02060702" pitchFamily="82" charset="0"/>
              </a:rPr>
              <a:t>a </a:t>
            </a:r>
            <a:r>
              <a:rPr lang="en-US" sz="2800" b="1" dirty="0" smtClean="0">
                <a:solidFill>
                  <a:srgbClr val="7030A0"/>
                </a:solidFill>
                <a:latin typeface="Algerian" panose="04020705040A02060702" pitchFamily="82" charset="0"/>
              </a:rPr>
              <a:t>Legacy</a:t>
            </a:r>
          </a:p>
          <a:p>
            <a:r>
              <a:rPr lang="en-US" dirty="0" smtClean="0"/>
              <a:t>Investments </a:t>
            </a:r>
            <a:r>
              <a:rPr lang="en-US" dirty="0"/>
              <a:t>can help you accumulate wealth that you can pass down to future generations, leaving a financial legacy</a:t>
            </a:r>
            <a:r>
              <a:rPr lang="en-US" dirty="0" smtClean="0"/>
              <a:t>.</a:t>
            </a:r>
          </a:p>
          <a:p>
            <a:r>
              <a:rPr lang="en-US" dirty="0" smtClean="0"/>
              <a:t>Certain </a:t>
            </a:r>
            <a:r>
              <a:rPr lang="en-US" dirty="0"/>
              <a:t>investment strategies, like trusts or life insurance, allow you to pass on wealth while minimizing taxes</a:t>
            </a:r>
            <a:r>
              <a:rPr lang="en-US" dirty="0" smtClean="0"/>
              <a:t>.</a:t>
            </a:r>
          </a:p>
          <a:p>
            <a:pPr marL="0" indent="0">
              <a:buNone/>
            </a:pPr>
            <a:endParaRPr lang="en-US" dirty="0" smtClean="0"/>
          </a:p>
          <a:p>
            <a:pPr marL="0" indent="0">
              <a:buNone/>
            </a:pPr>
            <a:r>
              <a:rPr lang="en-US" sz="3000" b="1" dirty="0" smtClean="0">
                <a:solidFill>
                  <a:srgbClr val="7030A0"/>
                </a:solidFill>
                <a:latin typeface="Algerian" panose="04020705040A02060702" pitchFamily="82" charset="0"/>
              </a:rPr>
              <a:t>Greater </a:t>
            </a:r>
            <a:r>
              <a:rPr lang="en-US" sz="3000" b="1" dirty="0">
                <a:solidFill>
                  <a:srgbClr val="7030A0"/>
                </a:solidFill>
                <a:latin typeface="Algerian" panose="04020705040A02060702" pitchFamily="82" charset="0"/>
              </a:rPr>
              <a:t>Control Over </a:t>
            </a:r>
            <a:r>
              <a:rPr lang="en-US" sz="3000" b="1" dirty="0" smtClean="0">
                <a:solidFill>
                  <a:srgbClr val="7030A0"/>
                </a:solidFill>
                <a:latin typeface="Algerian" panose="04020705040A02060702" pitchFamily="82" charset="0"/>
              </a:rPr>
              <a:t>Finances</a:t>
            </a:r>
          </a:p>
          <a:p>
            <a:r>
              <a:rPr lang="en-US" dirty="0" smtClean="0"/>
              <a:t>Investing </a:t>
            </a:r>
            <a:r>
              <a:rPr lang="en-US" dirty="0"/>
              <a:t>gives you the ability to grow and manage your money on your terms, as opposed to relying on savings accounts with low interest rates</a:t>
            </a:r>
            <a:r>
              <a:rPr lang="en-US" dirty="0" smtClean="0"/>
              <a:t>.</a:t>
            </a:r>
          </a:p>
          <a:p>
            <a:r>
              <a:rPr lang="en-US" dirty="0" smtClean="0"/>
              <a:t>Through </a:t>
            </a:r>
            <a:r>
              <a:rPr lang="en-US" dirty="0"/>
              <a:t>strategic investing, you can control your financial future rather than simply depending on traditional income or savings.</a:t>
            </a:r>
          </a:p>
        </p:txBody>
      </p:sp>
    </p:spTree>
    <p:extLst>
      <p:ext uri="{BB962C8B-B14F-4D97-AF65-F5344CB8AC3E}">
        <p14:creationId xmlns:p14="http://schemas.microsoft.com/office/powerpoint/2010/main" val="3026215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2534" y="407989"/>
            <a:ext cx="10041466" cy="6043611"/>
          </a:xfrm>
        </p:spPr>
        <p:txBody>
          <a:bodyPr>
            <a:normAutofit/>
          </a:bodyPr>
          <a:lstStyle/>
          <a:p>
            <a:pPr marL="0" indent="0">
              <a:buNone/>
            </a:pPr>
            <a:r>
              <a:rPr lang="en-US" sz="2800" b="1" dirty="0" smtClean="0">
                <a:solidFill>
                  <a:srgbClr val="7030A0"/>
                </a:solidFill>
                <a:latin typeface="Algerian" panose="04020705040A02060702" pitchFamily="82" charset="0"/>
              </a:rPr>
              <a:t> </a:t>
            </a:r>
            <a:r>
              <a:rPr lang="en-US" sz="2800" b="1" dirty="0">
                <a:solidFill>
                  <a:srgbClr val="7030A0"/>
                </a:solidFill>
                <a:latin typeface="Algerian" panose="04020705040A02060702" pitchFamily="82" charset="0"/>
              </a:rPr>
              <a:t>Increased Financial </a:t>
            </a:r>
            <a:r>
              <a:rPr lang="en-US" sz="2800" b="1" dirty="0" smtClean="0">
                <a:solidFill>
                  <a:srgbClr val="7030A0"/>
                </a:solidFill>
                <a:latin typeface="Algerian" panose="04020705040A02060702" pitchFamily="82" charset="0"/>
              </a:rPr>
              <a:t>Knowledge</a:t>
            </a:r>
          </a:p>
          <a:p>
            <a:pPr marL="0" indent="0">
              <a:buNone/>
            </a:pPr>
            <a:r>
              <a:rPr lang="en-US" dirty="0" smtClean="0"/>
              <a:t>The </a:t>
            </a:r>
            <a:r>
              <a:rPr lang="en-US" dirty="0"/>
              <a:t>process of learning about different investment options and strategies can increase your financial literacy, helping you make more informed decisions about money in general</a:t>
            </a:r>
            <a:r>
              <a:rPr lang="en-US" dirty="0" smtClean="0"/>
              <a:t>.</a:t>
            </a:r>
          </a:p>
          <a:p>
            <a:pPr marL="0" indent="0">
              <a:buNone/>
            </a:pPr>
            <a:r>
              <a:rPr lang="en-US" dirty="0" smtClean="0"/>
              <a:t>This </a:t>
            </a:r>
            <a:r>
              <a:rPr lang="en-US" dirty="0"/>
              <a:t>knowledge can also help you better navigate challenges such as inflation, market fluctuations, and changing financial circumstances</a:t>
            </a:r>
            <a:r>
              <a:rPr lang="en-US" dirty="0" smtClean="0"/>
              <a:t>.</a:t>
            </a:r>
          </a:p>
          <a:p>
            <a:endParaRPr lang="en-US" dirty="0" smtClean="0"/>
          </a:p>
          <a:p>
            <a:pPr marL="0" indent="0">
              <a:buNone/>
            </a:pPr>
            <a:r>
              <a:rPr lang="en-US" dirty="0" smtClean="0"/>
              <a:t> </a:t>
            </a:r>
            <a:r>
              <a:rPr lang="en-US" sz="2800" b="1" dirty="0">
                <a:solidFill>
                  <a:srgbClr val="7030A0"/>
                </a:solidFill>
                <a:latin typeface="Algerian" panose="04020705040A02060702" pitchFamily="82" charset="0"/>
              </a:rPr>
              <a:t>Potential for Higher </a:t>
            </a:r>
            <a:r>
              <a:rPr lang="en-US" sz="2800" b="1" dirty="0" smtClean="0">
                <a:solidFill>
                  <a:srgbClr val="7030A0"/>
                </a:solidFill>
                <a:latin typeface="Algerian" panose="04020705040A02060702" pitchFamily="82" charset="0"/>
              </a:rPr>
              <a:t>Returns</a:t>
            </a:r>
          </a:p>
          <a:p>
            <a:pPr marL="0" indent="0">
              <a:buNone/>
            </a:pPr>
            <a:r>
              <a:rPr lang="en-US" dirty="0" smtClean="0"/>
              <a:t>Over </a:t>
            </a:r>
            <a:r>
              <a:rPr lang="en-US" dirty="0"/>
              <a:t>the long term, stocks and other higher-risk investments generally provide higher returns compared to traditional savings accounts or fixed deposits</a:t>
            </a:r>
            <a:r>
              <a:rPr lang="en-US" dirty="0" smtClean="0"/>
              <a:t>.</a:t>
            </a:r>
          </a:p>
          <a:p>
            <a:pPr marL="0" indent="0">
              <a:buNone/>
            </a:pPr>
            <a:r>
              <a:rPr lang="en-US" dirty="0" smtClean="0"/>
              <a:t>By </a:t>
            </a:r>
            <a:r>
              <a:rPr lang="en-US" dirty="0"/>
              <a:t>taking calculated risks, you can achieve significant capital growth</a:t>
            </a:r>
            <a:r>
              <a:rPr lang="en-US" dirty="0" smtClean="0"/>
              <a:t>.</a:t>
            </a:r>
          </a:p>
          <a:p>
            <a:pPr marL="0" indent="0">
              <a:buNone/>
            </a:pPr>
            <a:endParaRPr lang="en-US" dirty="0" smtClean="0"/>
          </a:p>
          <a:p>
            <a:pPr marL="0" indent="0">
              <a:buNone/>
            </a:pPr>
            <a:r>
              <a:rPr lang="en-US" sz="2800" b="1" dirty="0" smtClean="0">
                <a:solidFill>
                  <a:srgbClr val="7030A0"/>
                </a:solidFill>
                <a:latin typeface="Algerian" panose="04020705040A02060702" pitchFamily="82" charset="0"/>
              </a:rPr>
              <a:t> </a:t>
            </a:r>
            <a:r>
              <a:rPr lang="en-US" sz="2800" b="1" dirty="0">
                <a:solidFill>
                  <a:srgbClr val="7030A0"/>
                </a:solidFill>
                <a:latin typeface="Algerian" panose="04020705040A02060702" pitchFamily="82" charset="0"/>
              </a:rPr>
              <a:t>Financial </a:t>
            </a:r>
            <a:r>
              <a:rPr lang="en-US" sz="2800" b="1" dirty="0" smtClean="0">
                <a:solidFill>
                  <a:srgbClr val="7030A0"/>
                </a:solidFill>
                <a:latin typeface="Algerian" panose="04020705040A02060702" pitchFamily="82" charset="0"/>
              </a:rPr>
              <a:t>Independence</a:t>
            </a:r>
          </a:p>
          <a:p>
            <a:pPr marL="0" indent="0">
              <a:buNone/>
            </a:pPr>
            <a:r>
              <a:rPr lang="en-US" dirty="0" smtClean="0"/>
              <a:t>Investments</a:t>
            </a:r>
            <a:r>
              <a:rPr lang="en-US" dirty="0"/>
              <a:t>, particularly those that generate passive income, can allow you to achieve financial independence by building wealth that works for you, reducing your reliance on earned income alone.</a:t>
            </a:r>
          </a:p>
        </p:txBody>
      </p:sp>
    </p:spTree>
    <p:extLst>
      <p:ext uri="{BB962C8B-B14F-4D97-AF65-F5344CB8AC3E}">
        <p14:creationId xmlns:p14="http://schemas.microsoft.com/office/powerpoint/2010/main" val="1789450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0634" y="433389"/>
            <a:ext cx="10181166" cy="5853111"/>
          </a:xfrm>
        </p:spPr>
        <p:txBody>
          <a:bodyPr/>
          <a:lstStyle/>
          <a:p>
            <a:pPr marL="0" indent="0">
              <a:buNone/>
            </a:pPr>
            <a:r>
              <a:rPr lang="en-US" sz="2800" b="1" dirty="0">
                <a:solidFill>
                  <a:srgbClr val="7030A0"/>
                </a:solidFill>
                <a:latin typeface="Algerian" panose="04020705040A02060702" pitchFamily="82" charset="0"/>
              </a:rPr>
              <a:t>I</a:t>
            </a:r>
            <a:r>
              <a:rPr lang="en-US" sz="2800" b="1" dirty="0" smtClean="0">
                <a:solidFill>
                  <a:srgbClr val="7030A0"/>
                </a:solidFill>
                <a:latin typeface="Algerian" panose="04020705040A02060702" pitchFamily="82" charset="0"/>
              </a:rPr>
              <a:t>nvest </a:t>
            </a:r>
            <a:r>
              <a:rPr lang="en-US" sz="2800" b="1" dirty="0">
                <a:solidFill>
                  <a:srgbClr val="7030A0"/>
                </a:solidFill>
                <a:latin typeface="Algerian" panose="04020705040A02060702" pitchFamily="82" charset="0"/>
              </a:rPr>
              <a:t>for Future </a:t>
            </a:r>
            <a:r>
              <a:rPr lang="en-US" sz="2800" b="1" dirty="0" smtClean="0">
                <a:solidFill>
                  <a:srgbClr val="7030A0"/>
                </a:solidFill>
                <a:latin typeface="Algerian" panose="04020705040A02060702" pitchFamily="82" charset="0"/>
              </a:rPr>
              <a:t>Growth:- </a:t>
            </a:r>
          </a:p>
          <a:p>
            <a:pPr marL="0" indent="0">
              <a:buNone/>
            </a:pPr>
            <a:r>
              <a:rPr lang="en-US" sz="2000" b="1" dirty="0" smtClean="0">
                <a:solidFill>
                  <a:schemeClr val="tx1"/>
                </a:solidFill>
                <a:latin typeface="Algerian" panose="04020705040A02060702" pitchFamily="82" charset="0"/>
              </a:rPr>
              <a:t>Examples </a:t>
            </a:r>
            <a:r>
              <a:rPr lang="en-US" sz="2000" b="1" dirty="0">
                <a:solidFill>
                  <a:schemeClr val="tx1"/>
                </a:solidFill>
                <a:latin typeface="Algerian" panose="04020705040A02060702" pitchFamily="82" charset="0"/>
              </a:rPr>
              <a:t>of Investments</a:t>
            </a:r>
            <a:r>
              <a:rPr lang="en-US" sz="2000" b="1" dirty="0" smtClean="0">
                <a:solidFill>
                  <a:schemeClr val="tx1"/>
                </a:solidFill>
                <a:latin typeface="Algerian" panose="04020705040A02060702" pitchFamily="82" charset="0"/>
              </a:rPr>
              <a:t>:-</a:t>
            </a:r>
          </a:p>
          <a:p>
            <a:pPr marL="0" indent="0">
              <a:buNone/>
            </a:pPr>
            <a:r>
              <a:rPr lang="en-US" sz="2400" dirty="0" smtClean="0"/>
              <a:t>₹</a:t>
            </a:r>
            <a:r>
              <a:rPr lang="en-US" sz="2400" dirty="0"/>
              <a:t>10,000 in a fixed deposit (5–6% annual return): Safe but low returns.   </a:t>
            </a:r>
            <a:endParaRPr lang="en-US" sz="2400" dirty="0" smtClean="0"/>
          </a:p>
          <a:p>
            <a:pPr marL="0" indent="0">
              <a:buNone/>
            </a:pPr>
            <a:r>
              <a:rPr lang="en-US" sz="2400" dirty="0" smtClean="0"/>
              <a:t> </a:t>
            </a:r>
            <a:r>
              <a:rPr lang="en-US" sz="2400" dirty="0"/>
              <a:t>₹10,000 in equity mutual funds (10–12% annual return): Moderate risk with higher returns over 10+ years.   </a:t>
            </a:r>
            <a:endParaRPr lang="en-US" sz="2400" dirty="0" smtClean="0"/>
          </a:p>
          <a:p>
            <a:pPr marL="0" indent="0">
              <a:buNone/>
            </a:pPr>
            <a:r>
              <a:rPr lang="en-US" sz="2400" dirty="0" smtClean="0"/>
              <a:t>₹</a:t>
            </a:r>
            <a:r>
              <a:rPr lang="en-US" sz="2400" dirty="0"/>
              <a:t>10,000 in stocks: Higher risk, but can yield 15–20% if invested wisely (e.g., blue-chip companies). </a:t>
            </a:r>
            <a:endParaRPr lang="en-US" sz="2400" dirty="0" smtClean="0"/>
          </a:p>
          <a:p>
            <a:pPr marL="0" indent="0">
              <a:buNone/>
            </a:pPr>
            <a:r>
              <a:rPr lang="en-US" sz="2400" dirty="0"/>
              <a:t>Investing can provide significant financial advantages, but it's important to carefully evaluate risk and tailor your investment strategy to your financial goals and risk tolerance.</a:t>
            </a:r>
          </a:p>
        </p:txBody>
      </p:sp>
    </p:spTree>
    <p:extLst>
      <p:ext uri="{BB962C8B-B14F-4D97-AF65-F5344CB8AC3E}">
        <p14:creationId xmlns:p14="http://schemas.microsoft.com/office/powerpoint/2010/main" val="284224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7597" y="2591663"/>
            <a:ext cx="8596668" cy="3880773"/>
          </a:xfrm>
        </p:spPr>
        <p:txBody>
          <a:bodyPr>
            <a:noAutofit/>
          </a:bodyPr>
          <a:lstStyle/>
          <a:p>
            <a:pPr marL="0" indent="0">
              <a:buNone/>
            </a:pPr>
            <a:r>
              <a:rPr lang="en-US" sz="11500" dirty="0" smtClean="0">
                <a:solidFill>
                  <a:schemeClr val="accent1">
                    <a:lumMod val="50000"/>
                  </a:schemeClr>
                </a:solidFill>
                <a:latin typeface="Algerian" panose="04020705040A02060702" pitchFamily="82" charset="0"/>
              </a:rPr>
              <a:t>Thank you </a:t>
            </a:r>
            <a:endParaRPr lang="en-US" sz="11500" dirty="0">
              <a:solidFill>
                <a:schemeClr val="accent1">
                  <a:lumMod val="50000"/>
                </a:schemeClr>
              </a:solidFill>
              <a:latin typeface="Algerian" panose="04020705040A02060702" pitchFamily="82" charset="0"/>
            </a:endParaRPr>
          </a:p>
        </p:txBody>
      </p:sp>
    </p:spTree>
    <p:extLst>
      <p:ext uri="{BB962C8B-B14F-4D97-AF65-F5344CB8AC3E}">
        <p14:creationId xmlns:p14="http://schemas.microsoft.com/office/powerpoint/2010/main" val="1620265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lgerian" panose="04020705040A02060702" pitchFamily="82" charset="0"/>
              </a:rPr>
              <a:t>HOW CAN MANAGEMENT MONEY ?</a:t>
            </a:r>
            <a:endParaRPr lang="en-US" b="1" dirty="0">
              <a:solidFill>
                <a:srgbClr val="7030A0"/>
              </a:solidFill>
              <a:latin typeface="Algerian" panose="04020705040A02060702" pitchFamily="82" charset="0"/>
            </a:endParaRPr>
          </a:p>
        </p:txBody>
      </p:sp>
      <p:sp>
        <p:nvSpPr>
          <p:cNvPr id="3" name="Content Placeholder 2"/>
          <p:cNvSpPr>
            <a:spLocks noGrp="1"/>
          </p:cNvSpPr>
          <p:nvPr>
            <p:ph idx="1"/>
          </p:nvPr>
        </p:nvSpPr>
        <p:spPr>
          <a:xfrm>
            <a:off x="590006" y="1690687"/>
            <a:ext cx="10515600" cy="4657861"/>
          </a:xfrm>
        </p:spPr>
        <p:txBody>
          <a:bodyPr>
            <a:normAutofit fontScale="70000" lnSpcReduction="20000"/>
          </a:bodyPr>
          <a:lstStyle/>
          <a:p>
            <a:r>
              <a:rPr lang="en-US" sz="2400" dirty="0" smtClean="0"/>
              <a:t>Teaching money management to the youth is an important skill that can help them secure their financial future and make informed decisions in the present. Here are some key areas to focus on when educating them about managing money, making investments, and handling decisions for both the future and the present. </a:t>
            </a:r>
          </a:p>
          <a:p>
            <a:r>
              <a:rPr lang="en-US" sz="2400" dirty="0" smtClean="0"/>
              <a:t>money management and wise investment strategies for both the present and future. I'll break it down into comprehensive sections with actionable insights, so you can have a clear path toward financial security and growth.</a:t>
            </a:r>
          </a:p>
          <a:p>
            <a:pPr marL="0" indent="0">
              <a:buNone/>
            </a:pPr>
            <a:endParaRPr lang="en-US" sz="2400" dirty="0" smtClean="0"/>
          </a:p>
          <a:p>
            <a:pPr marL="0" indent="0">
              <a:buNone/>
            </a:pPr>
            <a:r>
              <a:rPr lang="en-US" sz="2400" b="1" dirty="0" smtClean="0">
                <a:latin typeface="+mj-lt"/>
              </a:rPr>
              <a:t>   </a:t>
            </a:r>
            <a:r>
              <a:rPr lang="en-US" sz="3500" b="1" dirty="0" smtClean="0">
                <a:solidFill>
                  <a:srgbClr val="002060"/>
                </a:solidFill>
                <a:latin typeface="Algerian" panose="04020705040A02060702" pitchFamily="82" charset="0"/>
              </a:rPr>
              <a:t>Understanding the Value of Money</a:t>
            </a:r>
          </a:p>
          <a:p>
            <a:pPr>
              <a:buFont typeface="Wingdings" panose="05000000000000000000" pitchFamily="2" charset="2"/>
              <a:buChar char="Ø"/>
            </a:pPr>
            <a:r>
              <a:rPr lang="en-US" sz="2400" b="1" dirty="0" smtClean="0">
                <a:latin typeface="Algerian" panose="04020705040A02060702" pitchFamily="82" charset="0"/>
              </a:rPr>
              <a:t>Income vs. Expenses</a:t>
            </a:r>
            <a:r>
              <a:rPr lang="en-US" sz="2400" dirty="0" smtClean="0">
                <a:latin typeface="Algerian" panose="04020705040A02060702" pitchFamily="82" charset="0"/>
              </a:rPr>
              <a:t>:-</a:t>
            </a:r>
            <a:r>
              <a:rPr lang="en-US" sz="2400" dirty="0" smtClean="0"/>
              <a:t> </a:t>
            </a:r>
            <a:r>
              <a:rPr lang="en-US" sz="2400" dirty="0" smtClean="0">
                <a:solidFill>
                  <a:srgbClr val="002060"/>
                </a:solidFill>
              </a:rPr>
              <a:t> T</a:t>
            </a:r>
            <a:r>
              <a:rPr lang="en-US" sz="2400" dirty="0" smtClean="0"/>
              <a:t>each the difference between income (money they earn) and expenses (money they spend). Encourage them to track their income and expenses to understand where their money goes.</a:t>
            </a:r>
          </a:p>
          <a:p>
            <a:pPr>
              <a:buFont typeface="Wingdings" panose="05000000000000000000" pitchFamily="2" charset="2"/>
              <a:buChar char="Ø"/>
            </a:pPr>
            <a:r>
              <a:rPr lang="en-US" sz="3500" b="1" dirty="0">
                <a:solidFill>
                  <a:srgbClr val="002060"/>
                </a:solidFill>
                <a:latin typeface="Algerian" panose="04020705040A02060702" pitchFamily="82" charset="0"/>
              </a:rPr>
              <a:t> </a:t>
            </a:r>
            <a:r>
              <a:rPr lang="en-US" sz="2400" b="1" dirty="0" smtClean="0">
                <a:latin typeface="Algerian" panose="04020705040A02060702" pitchFamily="82" charset="0"/>
              </a:rPr>
              <a:t>Money Basics:- </a:t>
            </a:r>
            <a:r>
              <a:rPr lang="en-US" sz="2400" dirty="0" smtClean="0"/>
              <a:t>Start by explaining what money is, its purpose, and how it flows within an economy. Teach them how money is earned (through work or entrepreneurship) and spent.</a:t>
            </a:r>
          </a:p>
          <a:p>
            <a:pPr>
              <a:buFont typeface="Wingdings" panose="05000000000000000000" pitchFamily="2" charset="2"/>
              <a:buChar char="Ø"/>
            </a:pPr>
            <a:r>
              <a:rPr lang="en-US" sz="2400" b="1" dirty="0" smtClean="0">
                <a:latin typeface="Algerian" panose="04020705040A02060702" pitchFamily="82" charset="0"/>
              </a:rPr>
              <a:t>Earning Money</a:t>
            </a:r>
            <a:r>
              <a:rPr lang="en-US" sz="2400" dirty="0" smtClean="0">
                <a:latin typeface="Algerian" panose="04020705040A02060702" pitchFamily="82" charset="0"/>
              </a:rPr>
              <a:t>:- </a:t>
            </a:r>
            <a:r>
              <a:rPr lang="en-US" sz="2400" dirty="0" smtClean="0"/>
              <a:t>Discuss various ways youth can earn money, such as through part-time jobs, allowances, freelancing, or entrepreneurial ventures. Encourage them to understand the value of work and how earning money is linked to effort and skill development.</a:t>
            </a:r>
          </a:p>
          <a:p>
            <a:pPr marL="457200" indent="-457200">
              <a:buAutoNum type="arabicPeriod"/>
            </a:pPr>
            <a:endParaRPr lang="en-US" sz="2400" dirty="0"/>
          </a:p>
          <a:p>
            <a:pPr marL="457200" indent="-457200">
              <a:buAutoNum type="arabicPeriod"/>
            </a:pPr>
            <a:endParaRPr lang="en-US" sz="2400" b="1" dirty="0" smtClean="0"/>
          </a:p>
          <a:p>
            <a:pPr marL="457200" indent="-457200">
              <a:buAutoNum type="arabicPeriod"/>
            </a:pPr>
            <a:endParaRPr lang="en-US" sz="2400" b="1" dirty="0"/>
          </a:p>
          <a:p>
            <a:pPr marL="457200" indent="-457200">
              <a:buAutoNum type="arabicPeriod"/>
            </a:pPr>
            <a:endParaRPr lang="en-US" sz="2400" b="1" dirty="0" smtClean="0"/>
          </a:p>
          <a:p>
            <a:pPr marL="457200" indent="-457200">
              <a:buAutoNum type="arabicPeriod"/>
            </a:pPr>
            <a:endParaRPr lang="en-US" sz="2400" b="1" dirty="0"/>
          </a:p>
          <a:p>
            <a:pPr marL="457200" indent="-457200">
              <a:buAutoNum type="arabicPeriod"/>
            </a:pPr>
            <a:endParaRPr lang="en-US" sz="2400" b="1" dirty="0" smtClean="0"/>
          </a:p>
          <a:p>
            <a:pPr marL="457200" indent="-457200">
              <a:buAutoNum type="arabicPeriod"/>
            </a:pPr>
            <a:endParaRPr lang="en-US" sz="2400" b="1" dirty="0"/>
          </a:p>
          <a:p>
            <a:pPr marL="457200" indent="-457200">
              <a:buAutoNum type="arabicPeriod"/>
            </a:pPr>
            <a:endParaRPr lang="en-US" sz="2400" b="1" dirty="0"/>
          </a:p>
        </p:txBody>
      </p:sp>
    </p:spTree>
    <p:extLst>
      <p:ext uri="{BB962C8B-B14F-4D97-AF65-F5344CB8AC3E}">
        <p14:creationId xmlns:p14="http://schemas.microsoft.com/office/powerpoint/2010/main" val="1057671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latin typeface="Algerian" panose="04020705040A02060702" pitchFamily="82" charset="0"/>
              </a:rPr>
              <a:t>1. Financial Goal Setting</a:t>
            </a:r>
            <a:endParaRPr lang="en-US" b="1" dirty="0">
              <a:solidFill>
                <a:srgbClr val="7030A0"/>
              </a:solidFill>
              <a:latin typeface="Algerian" panose="04020705040A02060702" pitchFamily="82" charset="0"/>
            </a:endParaRPr>
          </a:p>
        </p:txBody>
      </p:sp>
      <p:sp>
        <p:nvSpPr>
          <p:cNvPr id="3" name="Content Placeholder 2"/>
          <p:cNvSpPr>
            <a:spLocks noGrp="1"/>
          </p:cNvSpPr>
          <p:nvPr>
            <p:ph idx="1"/>
          </p:nvPr>
        </p:nvSpPr>
        <p:spPr>
          <a:xfrm>
            <a:off x="603069" y="1690688"/>
            <a:ext cx="10515600" cy="4351338"/>
          </a:xfrm>
        </p:spPr>
        <p:txBody>
          <a:bodyPr>
            <a:normAutofit fontScale="85000" lnSpcReduction="20000"/>
          </a:bodyPr>
          <a:lstStyle/>
          <a:p>
            <a:pPr marL="0" indent="0">
              <a:buNone/>
            </a:pPr>
            <a:r>
              <a:rPr lang="en-US" dirty="0" smtClean="0"/>
              <a:t>(</a:t>
            </a:r>
            <a:r>
              <a:rPr lang="en-US" sz="2600" dirty="0" smtClean="0"/>
              <a:t>The Foundation)Before you do anything, you need to set clear, specific, and measurable goals. These goals act as the foundation for your financial plan.</a:t>
            </a:r>
          </a:p>
          <a:p>
            <a:pPr marL="0" indent="0">
              <a:buNone/>
            </a:pPr>
            <a:r>
              <a:rPr lang="en-US" sz="2800" b="1" dirty="0" smtClean="0">
                <a:solidFill>
                  <a:srgbClr val="002060"/>
                </a:solidFill>
                <a:latin typeface="Algerian" panose="04020705040A02060702" pitchFamily="82" charset="0"/>
              </a:rPr>
              <a:t>How to Set Financial Goals</a:t>
            </a:r>
          </a:p>
          <a:p>
            <a:pPr marL="0" indent="0">
              <a:buNone/>
            </a:pPr>
            <a:r>
              <a:rPr lang="en-US" sz="2600" b="1" dirty="0" smtClean="0">
                <a:latin typeface="Algerian" panose="04020705040A02060702" pitchFamily="82" charset="0"/>
              </a:rPr>
              <a:t>1.Short-Term Goals </a:t>
            </a:r>
            <a:r>
              <a:rPr lang="en-US" sz="2600" dirty="0" smtClean="0"/>
              <a:t>(0-2 years)Build an emergency fund (3-6 months of expenses).Pay off high-interest debt (credit cards, personal loans).Save for a vacation, gadgets, or a small investment.</a:t>
            </a:r>
          </a:p>
          <a:p>
            <a:pPr marL="0" indent="0">
              <a:buNone/>
            </a:pPr>
            <a:r>
              <a:rPr lang="en-US" sz="2600" b="1" dirty="0" smtClean="0">
                <a:latin typeface="Algerian" panose="04020705040A02060702" pitchFamily="82" charset="0"/>
              </a:rPr>
              <a:t>2. Medium-Term Goals</a:t>
            </a:r>
            <a:r>
              <a:rPr lang="en-US" sz="2600" dirty="0" smtClean="0"/>
              <a:t> (2-5 years)Save for a house down payment Build wealth for a wedding or family events Buy a car or fund children's education.</a:t>
            </a:r>
          </a:p>
          <a:p>
            <a:pPr marL="0" indent="0">
              <a:buNone/>
            </a:pPr>
            <a:r>
              <a:rPr lang="en-US" b="1" dirty="0" smtClean="0">
                <a:latin typeface="Algerian" panose="04020705040A02060702" pitchFamily="82" charset="0"/>
              </a:rPr>
              <a:t>3</a:t>
            </a:r>
            <a:r>
              <a:rPr lang="en-US" sz="2600" b="1" dirty="0" smtClean="0">
                <a:latin typeface="Algerian" panose="04020705040A02060702" pitchFamily="82" charset="0"/>
              </a:rPr>
              <a:t>. Long-Term Goals </a:t>
            </a:r>
            <a:r>
              <a:rPr lang="en-US" sz="2600" dirty="0" smtClean="0"/>
              <a:t>(5+ years)Retirement savings. Child's higher education </a:t>
            </a:r>
            <a:r>
              <a:rPr lang="en-US" sz="2600" dirty="0" err="1" smtClean="0"/>
              <a:t>fund.Build</a:t>
            </a:r>
            <a:r>
              <a:rPr lang="en-US" sz="2600" dirty="0" smtClean="0"/>
              <a:t> a diversified investment portfolio.</a:t>
            </a:r>
          </a:p>
          <a:p>
            <a:pPr marL="0" indent="0">
              <a:buNone/>
            </a:pPr>
            <a:r>
              <a:rPr lang="en-US" sz="2600" dirty="0" smtClean="0"/>
              <a:t>Tip:- Use the SMART goal method (Specific, Measurable, Achievable, Relevant, Time-bound) to set and track progress.</a:t>
            </a:r>
            <a:endParaRPr lang="en-US" sz="2600" dirty="0"/>
          </a:p>
        </p:txBody>
      </p:sp>
    </p:spTree>
    <p:extLst>
      <p:ext uri="{BB962C8B-B14F-4D97-AF65-F5344CB8AC3E}">
        <p14:creationId xmlns:p14="http://schemas.microsoft.com/office/powerpoint/2010/main" val="14178129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rgbClr val="7030A0"/>
                </a:solidFill>
                <a:latin typeface="Algerian" panose="04020705040A02060702" pitchFamily="82" charset="0"/>
              </a:rPr>
              <a:t>2. Budgeting and Tracking Expenses</a:t>
            </a:r>
            <a:endParaRPr lang="en-US" sz="4000" b="1" dirty="0">
              <a:solidFill>
                <a:srgbClr val="7030A0"/>
              </a:solidFill>
              <a:latin typeface="Algerian" panose="04020705040A02060702" pitchFamily="82" charset="0"/>
            </a:endParaRPr>
          </a:p>
        </p:txBody>
      </p:sp>
      <p:sp>
        <p:nvSpPr>
          <p:cNvPr id="3" name="Content Placeholder 2"/>
          <p:cNvSpPr>
            <a:spLocks noGrp="1"/>
          </p:cNvSpPr>
          <p:nvPr>
            <p:ph idx="1"/>
          </p:nvPr>
        </p:nvSpPr>
        <p:spPr>
          <a:xfrm>
            <a:off x="838200" y="1799499"/>
            <a:ext cx="10515600" cy="4351338"/>
          </a:xfrm>
        </p:spPr>
        <p:txBody>
          <a:bodyPr>
            <a:normAutofit fontScale="92500" lnSpcReduction="20000"/>
          </a:bodyPr>
          <a:lstStyle/>
          <a:p>
            <a:pPr marL="0" indent="0">
              <a:buNone/>
            </a:pPr>
            <a:r>
              <a:rPr lang="en-US" sz="3500" b="1" dirty="0" smtClean="0">
                <a:solidFill>
                  <a:srgbClr val="002060"/>
                </a:solidFill>
                <a:latin typeface="Algerian" panose="04020705040A02060702" pitchFamily="82" charset="0"/>
              </a:rPr>
              <a:t>What is Budgeting?</a:t>
            </a:r>
          </a:p>
          <a:p>
            <a:pPr marL="0" indent="0">
              <a:buNone/>
            </a:pPr>
            <a:r>
              <a:rPr lang="en-US" sz="3500" b="1" dirty="0" smtClean="0">
                <a:solidFill>
                  <a:srgbClr val="002060"/>
                </a:solidFill>
                <a:latin typeface="Algerian" panose="04020705040A02060702" pitchFamily="82" charset="0"/>
              </a:rPr>
              <a:t> (The Engine of Money Management) </a:t>
            </a:r>
          </a:p>
          <a:p>
            <a:pPr marL="0" indent="0">
              <a:buNone/>
            </a:pPr>
            <a:r>
              <a:rPr lang="en-US" sz="2400" dirty="0" smtClean="0"/>
              <a:t>Teach them how to create a budget by categorizing income and expenses. A simple method is dividing expenses into:</a:t>
            </a:r>
          </a:p>
          <a:p>
            <a:pPr>
              <a:buFont typeface="Wingdings" panose="05000000000000000000" pitchFamily="2" charset="2"/>
              <a:buChar char="Ø"/>
            </a:pPr>
            <a:r>
              <a:rPr lang="en-US" sz="2400" b="1" dirty="0" smtClean="0">
                <a:latin typeface="Algerian" panose="04020705040A02060702" pitchFamily="82" charset="0"/>
              </a:rPr>
              <a:t>Needs:- </a:t>
            </a:r>
            <a:r>
              <a:rPr lang="en-US" sz="2400" dirty="0" smtClean="0"/>
              <a:t>Essentials like food, housing, transportation, </a:t>
            </a:r>
            <a:r>
              <a:rPr lang="en-US" sz="2400" dirty="0" err="1" smtClean="0"/>
              <a:t>etc.Wants</a:t>
            </a:r>
            <a:r>
              <a:rPr lang="en-US" sz="2400" dirty="0" smtClean="0"/>
              <a:t>: Non-essential items or activities like entertainment or dining out.</a:t>
            </a:r>
          </a:p>
          <a:p>
            <a:pPr>
              <a:buFont typeface="Wingdings" panose="05000000000000000000" pitchFamily="2" charset="2"/>
              <a:buChar char="Ø"/>
            </a:pPr>
            <a:r>
              <a:rPr lang="en-US" sz="2400" b="1" dirty="0" smtClean="0">
                <a:latin typeface="Algerian" panose="04020705040A02060702" pitchFamily="82" charset="0"/>
              </a:rPr>
              <a:t>Savings:- </a:t>
            </a:r>
            <a:r>
              <a:rPr lang="en-US" sz="2400" dirty="0" smtClean="0"/>
              <a:t>Money set aside for future goals and emergencies.</a:t>
            </a:r>
          </a:p>
          <a:p>
            <a:pPr>
              <a:buFont typeface="Wingdings" panose="05000000000000000000" pitchFamily="2" charset="2"/>
              <a:buChar char="Ø"/>
            </a:pPr>
            <a:r>
              <a:rPr lang="en-US" sz="2400" b="1" dirty="0" smtClean="0">
                <a:latin typeface="Algerian" panose="04020705040A02060702" pitchFamily="82" charset="0"/>
              </a:rPr>
              <a:t>Debt Repayment:- </a:t>
            </a:r>
            <a:r>
              <a:rPr lang="en-US" sz="2400" dirty="0" smtClean="0"/>
              <a:t>Paying off loans, credit cards, etc.</a:t>
            </a:r>
          </a:p>
          <a:p>
            <a:pPr>
              <a:buFont typeface="Wingdings" panose="05000000000000000000" pitchFamily="2" charset="2"/>
              <a:buChar char="Ø"/>
            </a:pPr>
            <a:r>
              <a:rPr lang="en-US" sz="2400" b="1" dirty="0" smtClean="0">
                <a:latin typeface="Algerian" panose="04020705040A02060702" pitchFamily="82" charset="0"/>
              </a:rPr>
              <a:t>Tracking Spending:- </a:t>
            </a:r>
            <a:r>
              <a:rPr lang="en-US" sz="2400" dirty="0" smtClean="0"/>
              <a:t>Teach them the importance of keeping track of daily expenses to stay on top of their finances. Using apps like Mint or a simple notebook can help them see where their money is going and adjust if necessary.</a:t>
            </a: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962674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7030A0"/>
                </a:solidFill>
                <a:latin typeface="Algerian" panose="04020705040A02060702" pitchFamily="82" charset="0"/>
              </a:rPr>
              <a:t>How to Create a Budget 50/30/20 Rule</a:t>
            </a:r>
            <a:endParaRPr lang="en-US" b="1" dirty="0">
              <a:solidFill>
                <a:srgbClr val="7030A0"/>
              </a:solidFill>
              <a:latin typeface="Algerian" panose="04020705040A02060702" pitchFamily="82" charset="0"/>
            </a:endParaRPr>
          </a:p>
        </p:txBody>
      </p:sp>
      <p:sp>
        <p:nvSpPr>
          <p:cNvPr id="3" name="Content Placeholder 2"/>
          <p:cNvSpPr>
            <a:spLocks noGrp="1"/>
          </p:cNvSpPr>
          <p:nvPr>
            <p:ph idx="1"/>
          </p:nvPr>
        </p:nvSpPr>
        <p:spPr/>
        <p:txBody>
          <a:bodyPr>
            <a:normAutofit fontScale="25000" lnSpcReduction="20000"/>
          </a:bodyPr>
          <a:lstStyle/>
          <a:p>
            <a:pPr marL="0" indent="0">
              <a:buNone/>
            </a:pPr>
            <a:r>
              <a:rPr lang="en-US" sz="8000" dirty="0" smtClean="0"/>
              <a:t>No matter how much money you make, poor budgeting can lead to debt and financial stress. Budgeting ensures that you spend less than you earn.</a:t>
            </a:r>
          </a:p>
          <a:p>
            <a:pPr marL="0" indent="0">
              <a:buNone/>
            </a:pPr>
            <a:endParaRPr lang="en-US" sz="5100" dirty="0" smtClean="0"/>
          </a:p>
          <a:p>
            <a:pPr>
              <a:buFont typeface="Wingdings" panose="05000000000000000000" pitchFamily="2" charset="2"/>
              <a:buChar char="Ø"/>
            </a:pPr>
            <a:r>
              <a:rPr lang="en-US" sz="6000" dirty="0" smtClean="0"/>
              <a:t>50% for needs (rent, bills, groceries).</a:t>
            </a:r>
          </a:p>
          <a:p>
            <a:pPr>
              <a:buFont typeface="Wingdings" panose="05000000000000000000" pitchFamily="2" charset="2"/>
              <a:buChar char="Ø"/>
            </a:pPr>
            <a:r>
              <a:rPr lang="en-US" sz="6000" dirty="0" smtClean="0"/>
              <a:t>30% for wants (dining, entertainment, shopping).</a:t>
            </a:r>
          </a:p>
          <a:p>
            <a:pPr>
              <a:buFont typeface="Wingdings" panose="05000000000000000000" pitchFamily="2" charset="2"/>
              <a:buChar char="Ø"/>
            </a:pPr>
            <a:r>
              <a:rPr lang="en-US" sz="6000" dirty="0" smtClean="0"/>
              <a:t>20% for savings, investments, and debt repayment.</a:t>
            </a:r>
          </a:p>
          <a:p>
            <a:pPr>
              <a:buFont typeface="Wingdings" panose="05000000000000000000" pitchFamily="2" charset="2"/>
              <a:buChar char="Ø"/>
            </a:pPr>
            <a:r>
              <a:rPr lang="en-US" sz="6000" dirty="0" smtClean="0"/>
              <a:t>Envelope Method: Physically separate cash for different expenses like rent, food, transportation, etc.</a:t>
            </a:r>
          </a:p>
          <a:p>
            <a:pPr>
              <a:buFont typeface="Wingdings" panose="05000000000000000000" pitchFamily="2" charset="2"/>
              <a:buChar char="Ø"/>
            </a:pPr>
            <a:r>
              <a:rPr lang="en-US" sz="6000" dirty="0" smtClean="0"/>
              <a:t>Tools and Apps: Use apps like YNAB, Mint, or </a:t>
            </a:r>
            <a:r>
              <a:rPr lang="en-US" sz="6000" dirty="0" err="1" smtClean="0"/>
              <a:t>PocketGuard</a:t>
            </a:r>
            <a:r>
              <a:rPr lang="en-US" sz="6000" dirty="0" smtClean="0"/>
              <a:t> to track expenses automatically.</a:t>
            </a:r>
          </a:p>
          <a:p>
            <a:pPr>
              <a:buFont typeface="Wingdings" panose="05000000000000000000" pitchFamily="2" charset="2"/>
              <a:buChar char="Ø"/>
            </a:pPr>
            <a:r>
              <a:rPr lang="en-US" sz="6000" dirty="0" smtClean="0"/>
              <a:t>Advanced Tips</a:t>
            </a:r>
          </a:p>
          <a:p>
            <a:pPr>
              <a:buFont typeface="Wingdings" panose="05000000000000000000" pitchFamily="2" charset="2"/>
              <a:buChar char="Ø"/>
            </a:pPr>
            <a:r>
              <a:rPr lang="en-US" sz="6000" dirty="0" smtClean="0"/>
              <a:t>Cut unnecessary subscriptions.</a:t>
            </a:r>
          </a:p>
          <a:p>
            <a:pPr>
              <a:buFont typeface="Wingdings" panose="05000000000000000000" pitchFamily="2" charset="2"/>
              <a:buChar char="Ø"/>
            </a:pPr>
            <a:r>
              <a:rPr lang="en-US" sz="6000" dirty="0" smtClean="0"/>
              <a:t>Plan meals and avoid takeout.</a:t>
            </a:r>
          </a:p>
          <a:p>
            <a:pPr>
              <a:buFont typeface="Wingdings" panose="05000000000000000000" pitchFamily="2" charset="2"/>
              <a:buChar char="Ø"/>
            </a:pPr>
            <a:r>
              <a:rPr lang="en-US" sz="6000" dirty="0" smtClean="0"/>
              <a:t>Automate bill payments and savings.</a:t>
            </a:r>
            <a:endParaRPr lang="en-US" dirty="0"/>
          </a:p>
        </p:txBody>
      </p:sp>
    </p:spTree>
    <p:extLst>
      <p:ext uri="{BB962C8B-B14F-4D97-AF65-F5344CB8AC3E}">
        <p14:creationId xmlns:p14="http://schemas.microsoft.com/office/powerpoint/2010/main" val="1973449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658" y="326571"/>
            <a:ext cx="8138160" cy="1364117"/>
          </a:xfrm>
        </p:spPr>
        <p:txBody>
          <a:bodyPr>
            <a:normAutofit/>
          </a:bodyPr>
          <a:lstStyle/>
          <a:p>
            <a:r>
              <a:rPr lang="en-US" sz="5400" b="1" dirty="0" smtClean="0">
                <a:solidFill>
                  <a:srgbClr val="7030A0"/>
                </a:solidFill>
                <a:latin typeface="Algerian" panose="04020705040A02060702" pitchFamily="82" charset="0"/>
              </a:rPr>
              <a:t>3</a:t>
            </a:r>
            <a:r>
              <a:rPr lang="en-US" b="1" dirty="0" smtClean="0">
                <a:solidFill>
                  <a:srgbClr val="7030A0"/>
                </a:solidFill>
                <a:latin typeface="Algerian" panose="04020705040A02060702" pitchFamily="82" charset="0"/>
              </a:rPr>
              <a:t>. Saving for the Future</a:t>
            </a:r>
            <a:endParaRPr lang="en-US" sz="5400" b="1" dirty="0">
              <a:solidFill>
                <a:srgbClr val="7030A0"/>
              </a:solidFill>
              <a:latin typeface="Algerian" panose="04020705040A02060702" pitchFamily="82" charset="0"/>
            </a:endParaRPr>
          </a:p>
        </p:txBody>
      </p:sp>
      <p:sp>
        <p:nvSpPr>
          <p:cNvPr id="3" name="Content Placeholder 2"/>
          <p:cNvSpPr>
            <a:spLocks noGrp="1"/>
          </p:cNvSpPr>
          <p:nvPr>
            <p:ph idx="1"/>
          </p:nvPr>
        </p:nvSpPr>
        <p:spPr>
          <a:xfrm>
            <a:off x="524691" y="1285739"/>
            <a:ext cx="10199915" cy="4762364"/>
          </a:xfrm>
        </p:spPr>
        <p:txBody>
          <a:bodyPr>
            <a:normAutofit fontScale="77500" lnSpcReduction="20000"/>
          </a:bodyPr>
          <a:lstStyle/>
          <a:p>
            <a:pPr marL="0" indent="0">
              <a:buNone/>
            </a:pPr>
            <a:endParaRPr lang="en-US" sz="2400" dirty="0" smtClean="0"/>
          </a:p>
          <a:p>
            <a:pPr marL="0" indent="0">
              <a:buNone/>
            </a:pPr>
            <a:r>
              <a:rPr lang="en-US" sz="3800" b="1" dirty="0" smtClean="0">
                <a:latin typeface="Algerian" panose="04020705040A02060702" pitchFamily="82" charset="0"/>
              </a:rPr>
              <a:t>Emergency Fund: </a:t>
            </a:r>
            <a:r>
              <a:rPr lang="en-US" sz="2300" dirty="0" smtClean="0"/>
              <a:t>Explain the importance of an emergency fund, which should cover 3-6 months of living expenses. This fund will act as a financial cushion in case of unexpected situations (e.g., medical emergencies, job loss). </a:t>
            </a:r>
          </a:p>
          <a:p>
            <a:pPr marL="0" indent="0">
              <a:buNone/>
            </a:pPr>
            <a:r>
              <a:rPr lang="en-US" sz="2300" dirty="0" smtClean="0"/>
              <a:t>Life is unpredictable, and an emergency fund is your financial shock absorber.</a:t>
            </a:r>
          </a:p>
          <a:p>
            <a:pPr marL="0" indent="0">
              <a:buNone/>
            </a:pPr>
            <a:r>
              <a:rPr lang="en-US" sz="2300" dirty="0" smtClean="0"/>
              <a:t>How Much Should You Save?</a:t>
            </a:r>
          </a:p>
          <a:p>
            <a:pPr marL="0" indent="0">
              <a:buNone/>
            </a:pPr>
            <a:r>
              <a:rPr lang="en-US" sz="2300" dirty="0" smtClean="0"/>
              <a:t>Minimum of 3-6 months of expenses.</a:t>
            </a:r>
          </a:p>
          <a:p>
            <a:pPr marL="0" indent="0">
              <a:buNone/>
            </a:pPr>
            <a:r>
              <a:rPr lang="en-US" sz="2300" dirty="0" smtClean="0"/>
              <a:t>If you're self-employed, aim for 9-12 months.</a:t>
            </a:r>
          </a:p>
          <a:p>
            <a:pPr marL="0" indent="0">
              <a:buNone/>
            </a:pPr>
            <a:r>
              <a:rPr lang="en-US" sz="2300" dirty="0" smtClean="0"/>
              <a:t>Where to Store Your Emergency Fund High-Yield Savings Account (HYSA): Offers better interest rates than normal savings accounts.</a:t>
            </a:r>
          </a:p>
          <a:p>
            <a:pPr marL="0" indent="0">
              <a:buNone/>
            </a:pPr>
            <a:r>
              <a:rPr lang="en-US" sz="2300" dirty="0" smtClean="0"/>
              <a:t>Liquid Mutual Funds: Provide slightly higher returns and can be withdrawn in 1-2 days.</a:t>
            </a:r>
          </a:p>
          <a:p>
            <a:pPr marL="0" indent="0">
              <a:buNone/>
            </a:pPr>
            <a:endParaRPr lang="en-US" dirty="0" smtClean="0"/>
          </a:p>
          <a:p>
            <a:pPr marL="0" indent="0">
              <a:buNone/>
            </a:pPr>
            <a:r>
              <a:rPr lang="en-US" sz="2900" b="1" dirty="0" smtClean="0">
                <a:latin typeface="Algerian" panose="04020705040A02060702" pitchFamily="82" charset="0"/>
              </a:rPr>
              <a:t>Goal-Oriented Saving</a:t>
            </a:r>
            <a:r>
              <a:rPr lang="en-US" sz="4500" b="1" dirty="0" smtClean="0">
                <a:latin typeface="Algerian" panose="04020705040A02060702" pitchFamily="82" charset="0"/>
              </a:rPr>
              <a:t>: </a:t>
            </a:r>
            <a:r>
              <a:rPr lang="en-US" sz="2600" dirty="0" smtClean="0"/>
              <a:t>Help them set specific saving goals, such as saving for a new phone, a car, or education. Setting clear goals makes saving more purposeful.</a:t>
            </a:r>
          </a:p>
          <a:p>
            <a:pPr marL="0" indent="0">
              <a:buNone/>
            </a:pPr>
            <a:endParaRPr lang="en-US" sz="2300" dirty="0"/>
          </a:p>
        </p:txBody>
      </p:sp>
    </p:spTree>
    <p:extLst>
      <p:ext uri="{BB962C8B-B14F-4D97-AF65-F5344CB8AC3E}">
        <p14:creationId xmlns:p14="http://schemas.microsoft.com/office/powerpoint/2010/main" val="1819743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lgerian" panose="04020705040A02060702" pitchFamily="82" charset="0"/>
              </a:rPr>
              <a:t> </a:t>
            </a:r>
            <a:r>
              <a:rPr lang="en-US" b="1" dirty="0" smtClean="0">
                <a:solidFill>
                  <a:srgbClr val="7030A0"/>
                </a:solidFill>
                <a:latin typeface="Algerian" panose="04020705040A02060702" pitchFamily="82" charset="0"/>
              </a:rPr>
              <a:t>4.Understanding Credit and Debt</a:t>
            </a:r>
            <a:endParaRPr lang="en-US" b="1" dirty="0">
              <a:solidFill>
                <a:srgbClr val="7030A0"/>
              </a:solidFill>
              <a:latin typeface="Algerian" panose="04020705040A02060702" pitchFamily="82" charset="0"/>
            </a:endParaRPr>
          </a:p>
        </p:txBody>
      </p:sp>
      <p:sp>
        <p:nvSpPr>
          <p:cNvPr id="3" name="Content Placeholder 2"/>
          <p:cNvSpPr>
            <a:spLocks noGrp="1"/>
          </p:cNvSpPr>
          <p:nvPr>
            <p:ph idx="1"/>
          </p:nvPr>
        </p:nvSpPr>
        <p:spPr>
          <a:xfrm>
            <a:off x="533641" y="1533571"/>
            <a:ext cx="9106747" cy="4619035"/>
          </a:xfrm>
        </p:spPr>
        <p:txBody>
          <a:bodyPr>
            <a:normAutofit/>
          </a:bodyPr>
          <a:lstStyle/>
          <a:p>
            <a:pPr marL="0" indent="0">
              <a:buNone/>
            </a:pPr>
            <a:r>
              <a:rPr lang="en-US" sz="3200" b="1" dirty="0" smtClean="0">
                <a:solidFill>
                  <a:srgbClr val="002060"/>
                </a:solidFill>
                <a:latin typeface="Algerian" panose="04020705040A02060702" pitchFamily="82" charset="0"/>
              </a:rPr>
              <a:t>What is Credit?: </a:t>
            </a:r>
          </a:p>
          <a:p>
            <a:pPr marL="0" indent="0">
              <a:buNone/>
            </a:pPr>
            <a:r>
              <a:rPr lang="en-US" dirty="0" smtClean="0"/>
              <a:t>Teach them how credit works (such as credit cards, loans) and why it’s important to use credit responsibly. Explain the concept of borrowing money and paying it back with interest.</a:t>
            </a:r>
          </a:p>
          <a:p>
            <a:pPr marL="0" indent="0">
              <a:buNone/>
            </a:pPr>
            <a:r>
              <a:rPr lang="en-US" b="1" dirty="0" smtClean="0">
                <a:latin typeface="Algerian" panose="04020705040A02060702" pitchFamily="82" charset="0"/>
              </a:rPr>
              <a:t>Building Good Credit: </a:t>
            </a:r>
            <a:r>
              <a:rPr lang="en-US" dirty="0" smtClean="0"/>
              <a:t>Introduce the idea of credit scores, and how a good credit score can help them secure loans or lower interest rates in the future. Stress the importance of paying bills on time and managing credit responsibly to avoid high-interest debt.</a:t>
            </a:r>
          </a:p>
          <a:p>
            <a:pPr marL="0" indent="0">
              <a:buNone/>
            </a:pPr>
            <a:r>
              <a:rPr lang="en-US" b="1" dirty="0" smtClean="0">
                <a:latin typeface="Algerian" panose="04020705040A02060702" pitchFamily="82" charset="0"/>
              </a:rPr>
              <a:t>Avoiding Debt: </a:t>
            </a:r>
            <a:r>
              <a:rPr lang="en-US" dirty="0" smtClean="0"/>
              <a:t>Emphasize the dangers of overspending or accumulating high-interest debt, especially from credit cards. Teach them to live within their means, avoid impulse purchases, and always ensure they can repay any debt they incur.</a:t>
            </a:r>
            <a:endParaRPr lang="en-US" dirty="0"/>
          </a:p>
        </p:txBody>
      </p:sp>
    </p:spTree>
    <p:extLst>
      <p:ext uri="{BB962C8B-B14F-4D97-AF65-F5344CB8AC3E}">
        <p14:creationId xmlns:p14="http://schemas.microsoft.com/office/powerpoint/2010/main" val="1273383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7030A0"/>
                </a:solidFill>
                <a:latin typeface="Algerian" panose="04020705040A02060702" pitchFamily="82" charset="0"/>
              </a:rPr>
              <a:t>How we can investment to the right place </a:t>
            </a:r>
            <a:endParaRPr lang="en-US" sz="4000" b="1" dirty="0">
              <a:solidFill>
                <a:srgbClr val="7030A0"/>
              </a:solidFill>
              <a:latin typeface="Algerian" panose="04020705040A02060702" pitchFamily="82" charset="0"/>
            </a:endParaRPr>
          </a:p>
        </p:txBody>
      </p:sp>
      <p:sp>
        <p:nvSpPr>
          <p:cNvPr id="3" name="Content Placeholder 2"/>
          <p:cNvSpPr>
            <a:spLocks noGrp="1"/>
          </p:cNvSpPr>
          <p:nvPr>
            <p:ph idx="1"/>
          </p:nvPr>
        </p:nvSpPr>
        <p:spPr>
          <a:xfrm>
            <a:off x="1043094" y="2186715"/>
            <a:ext cx="8596668" cy="3880773"/>
          </a:xfrm>
        </p:spPr>
        <p:txBody>
          <a:bodyPr>
            <a:normAutofit/>
          </a:bodyPr>
          <a:lstStyle/>
          <a:p>
            <a:pPr marL="0" indent="0">
              <a:buNone/>
            </a:pPr>
            <a:r>
              <a:rPr lang="en-US" sz="2800" b="1" dirty="0" smtClean="0">
                <a:solidFill>
                  <a:srgbClr val="002060"/>
                </a:solidFill>
                <a:latin typeface="Algerian" panose="04020705040A02060702" pitchFamily="82" charset="0"/>
                <a:cs typeface="Calibri Light" panose="020F0302020204030204" pitchFamily="34" charset="0"/>
              </a:rPr>
              <a:t>What Is investment ?</a:t>
            </a:r>
          </a:p>
          <a:p>
            <a:pPr marL="0" indent="0">
              <a:buNone/>
            </a:pPr>
            <a:r>
              <a:rPr lang="en-US" sz="2400" b="1" dirty="0">
                <a:latin typeface="Calibri" panose="020F0502020204030204" pitchFamily="34" charset="0"/>
                <a:cs typeface="Calibri" panose="020F0502020204030204" pitchFamily="34" charset="0"/>
              </a:rPr>
              <a:t>Investment</a:t>
            </a:r>
            <a:r>
              <a:rPr lang="en-US" sz="2400" dirty="0">
                <a:latin typeface="Calibri" panose="020F0502020204030204" pitchFamily="34" charset="0"/>
                <a:cs typeface="Calibri" panose="020F0502020204030204" pitchFamily="34" charset="0"/>
              </a:rPr>
              <a:t> is the process of allocating money or resources into something with the expectation of generating income or profit in the future. It involves putting your money into various assets or opportunities, such as stocks, real estate, bonds, or businesses, to make it grow over time. The goal of investing is to make your money work for you, instead of just saving it in a bank account, where it may not grow much</a:t>
            </a:r>
            <a:r>
              <a:rPr lang="en-US" sz="3000" dirty="0">
                <a:latin typeface="Calibri" panose="020F0502020204030204" pitchFamily="34" charset="0"/>
                <a:cs typeface="Calibri" panose="020F0502020204030204" pitchFamily="34" charset="0"/>
              </a:rPr>
              <a:t>.</a:t>
            </a:r>
            <a:endParaRPr lang="en-US" sz="3000" b="1"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4328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348</TotalTime>
  <Words>2957</Words>
  <Application>Microsoft Office PowerPoint</Application>
  <PresentationFormat>Widescreen</PresentationFormat>
  <Paragraphs>182</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Algerian</vt:lpstr>
      <vt:lpstr>Arial</vt:lpstr>
      <vt:lpstr>Calibri</vt:lpstr>
      <vt:lpstr>Calibri Light</vt:lpstr>
      <vt:lpstr>Trebuchet MS</vt:lpstr>
      <vt:lpstr>Wingdings</vt:lpstr>
      <vt:lpstr>Wingdings 3</vt:lpstr>
      <vt:lpstr>Facet</vt:lpstr>
      <vt:lpstr>MONEY MANAGEMENT FOR YOUTH</vt:lpstr>
      <vt:lpstr>PowerPoint Presentation</vt:lpstr>
      <vt:lpstr>HOW CAN MANAGEMENT MONEY ?</vt:lpstr>
      <vt:lpstr>1. Financial Goal Setting</vt:lpstr>
      <vt:lpstr>2. Budgeting and Tracking Expenses</vt:lpstr>
      <vt:lpstr>How to Create a Budget 50/30/20 Rule</vt:lpstr>
      <vt:lpstr>3. Saving for the Future</vt:lpstr>
      <vt:lpstr> 4.Understanding Credit and Debt</vt:lpstr>
      <vt:lpstr>How we can investment to the right place </vt:lpstr>
      <vt:lpstr>Types of investment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 of investment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MANAGEMENT FOR YOUTH</dc:title>
  <dc:creator>koti</dc:creator>
  <cp:lastModifiedBy>koti</cp:lastModifiedBy>
  <cp:revision>43</cp:revision>
  <dcterms:created xsi:type="dcterms:W3CDTF">2024-12-20T07:16:39Z</dcterms:created>
  <dcterms:modified xsi:type="dcterms:W3CDTF">2024-12-20T13:10:21Z</dcterms:modified>
</cp:coreProperties>
</file>