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E927"/>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64" d="100"/>
          <a:sy n="64" d="100"/>
        </p:scale>
        <p:origin x="9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AEB0253-289E-4F06-863B-2764E29F59C4}" type="datetimeFigureOut">
              <a:rPr lang="en-US" smtClean="0"/>
              <a:t>11/10/2024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54959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B0253-289E-4F06-863B-2764E29F59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3626914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B0253-289E-4F06-863B-2764E29F59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200024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B0253-289E-4F06-863B-2764E29F59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0D59C-A6D6-4683-9A6F-7320FE7E9F2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069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B0253-289E-4F06-863B-2764E29F59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233539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EB0253-289E-4F06-863B-2764E29F59C4}"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2710689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8AEB0253-289E-4F06-863B-2764E29F59C4}"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2033360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B0253-289E-4F06-863B-2764E29F59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2285536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B0253-289E-4F06-863B-2764E29F59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293733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EB0253-289E-4F06-863B-2764E29F59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1905730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EB0253-289E-4F06-863B-2764E29F59C4}"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9101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EB0253-289E-4F06-863B-2764E29F59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131312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EB0253-289E-4F06-863B-2764E29F59C4}" type="datetimeFigureOut">
              <a:rPr lang="en-US" smtClean="0"/>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150008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EB0253-289E-4F06-863B-2764E29F59C4}" type="datetimeFigureOut">
              <a:rPr lang="en-US" smtClean="0"/>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189704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B0253-289E-4F06-863B-2764E29F59C4}" type="datetimeFigureOut">
              <a:rPr lang="en-US" smtClean="0"/>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215879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B0253-289E-4F06-863B-2764E29F59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3144002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EB0253-289E-4F06-863B-2764E29F59C4}" type="datetimeFigureOut">
              <a:rPr lang="en-US" smtClean="0"/>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0D59C-A6D6-4683-9A6F-7320FE7E9F23}" type="slidenum">
              <a:rPr lang="en-US" smtClean="0"/>
              <a:t>‹#›</a:t>
            </a:fld>
            <a:endParaRPr lang="en-US"/>
          </a:p>
        </p:txBody>
      </p:sp>
    </p:spTree>
    <p:extLst>
      <p:ext uri="{BB962C8B-B14F-4D97-AF65-F5344CB8AC3E}">
        <p14:creationId xmlns:p14="http://schemas.microsoft.com/office/powerpoint/2010/main" val="3734010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AEB0253-289E-4F06-863B-2764E29F59C4}" type="datetimeFigureOut">
              <a:rPr lang="en-US" smtClean="0"/>
              <a:t>11/10/2024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710D59C-A6D6-4683-9A6F-7320FE7E9F23}" type="slidenum">
              <a:rPr lang="en-US" smtClean="0"/>
              <a:t>‹#›</a:t>
            </a:fld>
            <a:endParaRPr lang="en-US"/>
          </a:p>
        </p:txBody>
      </p:sp>
    </p:spTree>
    <p:extLst>
      <p:ext uri="{BB962C8B-B14F-4D97-AF65-F5344CB8AC3E}">
        <p14:creationId xmlns:p14="http://schemas.microsoft.com/office/powerpoint/2010/main" val="2483219060"/>
      </p:ext>
    </p:extLst>
  </p:cSld>
  <p:clrMap bg1="dk1" tx1="lt1" bg2="dk2" tx2="lt2" accent1="accent1" accent2="accent2" accent3="accent3" accent4="accent4" accent5="accent5" accent6="accent6" hlink="hlink" folHlink="folHlink"/>
  <p:sldLayoutIdLst>
    <p:sldLayoutId id="2147484228" r:id="rId1"/>
    <p:sldLayoutId id="2147484229" r:id="rId2"/>
    <p:sldLayoutId id="2147484230" r:id="rId3"/>
    <p:sldLayoutId id="2147484231" r:id="rId4"/>
    <p:sldLayoutId id="2147484232" r:id="rId5"/>
    <p:sldLayoutId id="2147484233" r:id="rId6"/>
    <p:sldLayoutId id="2147484234" r:id="rId7"/>
    <p:sldLayoutId id="2147484235" r:id="rId8"/>
    <p:sldLayoutId id="2147484236" r:id="rId9"/>
    <p:sldLayoutId id="2147484237" r:id="rId10"/>
    <p:sldLayoutId id="2147484238" r:id="rId11"/>
    <p:sldLayoutId id="2147484239" r:id="rId12"/>
    <p:sldLayoutId id="2147484240" r:id="rId13"/>
    <p:sldLayoutId id="2147484241" r:id="rId14"/>
    <p:sldLayoutId id="2147484242" r:id="rId15"/>
    <p:sldLayoutId id="2147484243" r:id="rId16"/>
    <p:sldLayoutId id="214748424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84314" y="2418239"/>
            <a:ext cx="6815669" cy="2011680"/>
          </a:xfrm>
        </p:spPr>
        <p:txBody>
          <a:bodyPr>
            <a:noAutofit/>
          </a:bodyPr>
          <a:lstStyle/>
          <a:p>
            <a:pPr algn="ctr"/>
            <a:r>
              <a:rPr lang="en-US" sz="6000" b="1" dirty="0" smtClean="0">
                <a:solidFill>
                  <a:srgbClr val="0070C0"/>
                </a:solidFill>
                <a:latin typeface="Algerian" panose="04020705040A02060702" pitchFamily="82" charset="0"/>
              </a:rPr>
              <a:t>Non Governmental </a:t>
            </a:r>
            <a:r>
              <a:rPr lang="en-US" sz="6000" b="1" dirty="0" err="1" smtClean="0">
                <a:solidFill>
                  <a:srgbClr val="0070C0"/>
                </a:solidFill>
                <a:latin typeface="Algerian" panose="04020705040A02060702" pitchFamily="82" charset="0"/>
              </a:rPr>
              <a:t>Organizaion</a:t>
            </a:r>
            <a:endParaRPr lang="en-US" sz="6000" b="1" dirty="0">
              <a:solidFill>
                <a:srgbClr val="0070C0"/>
              </a:solidFill>
              <a:latin typeface="Algerian" panose="04020705040A02060702" pitchFamily="82" charset="0"/>
            </a:endParaRPr>
          </a:p>
        </p:txBody>
      </p:sp>
      <p:sp>
        <p:nvSpPr>
          <p:cNvPr id="3" name="Subtitle 2"/>
          <p:cNvSpPr>
            <a:spLocks noGrp="1"/>
          </p:cNvSpPr>
          <p:nvPr>
            <p:ph type="subTitle" idx="1"/>
          </p:nvPr>
        </p:nvSpPr>
        <p:spPr/>
        <p:txBody>
          <a:bodyPr/>
          <a:lstStyle/>
          <a:p>
            <a:r>
              <a:rPr lang="en-US" dirty="0" smtClean="0"/>
              <a:t>                                                                 </a:t>
            </a:r>
          </a:p>
          <a:p>
            <a:endParaRPr lang="en-US" dirty="0" smtClean="0"/>
          </a:p>
        </p:txBody>
      </p:sp>
    </p:spTree>
    <p:extLst>
      <p:ext uri="{BB962C8B-B14F-4D97-AF65-F5344CB8AC3E}">
        <p14:creationId xmlns:p14="http://schemas.microsoft.com/office/powerpoint/2010/main" val="29095213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658" y="740230"/>
            <a:ext cx="5573485" cy="711199"/>
          </a:xfrm>
        </p:spPr>
        <p:txBody>
          <a:bodyPr>
            <a:normAutofit fontScale="90000"/>
          </a:bodyPr>
          <a:lstStyle/>
          <a:p>
            <a:r>
              <a:rPr lang="en-US" sz="4000" b="1" dirty="0" smtClean="0"/>
              <a:t>Charitable Organization :-</a:t>
            </a:r>
            <a:endParaRPr lang="en-US" sz="4000" b="1" dirty="0"/>
          </a:p>
        </p:txBody>
      </p:sp>
      <p:sp>
        <p:nvSpPr>
          <p:cNvPr id="3" name="Content Placeholder 2"/>
          <p:cNvSpPr>
            <a:spLocks noGrp="1"/>
          </p:cNvSpPr>
          <p:nvPr>
            <p:ph idx="1"/>
          </p:nvPr>
        </p:nvSpPr>
        <p:spPr>
          <a:xfrm>
            <a:off x="1183106" y="1884565"/>
            <a:ext cx="9601196" cy="4468108"/>
          </a:xfrm>
        </p:spPr>
        <p:txBody>
          <a:bodyPr>
            <a:normAutofit/>
          </a:bodyPr>
          <a:lstStyle/>
          <a:p>
            <a:pPr algn="just">
              <a:buFont typeface="Wingdings" panose="05000000000000000000" pitchFamily="2" charset="2"/>
              <a:buChar char="Ø"/>
            </a:pPr>
            <a:r>
              <a:rPr lang="en-US" sz="3600" dirty="0"/>
              <a:t>It includes NGOs with activities directed toward meeting the needs of the </a:t>
            </a:r>
            <a:r>
              <a:rPr lang="en-US" sz="3600" dirty="0" smtClean="0"/>
              <a:t>poor.</a:t>
            </a:r>
          </a:p>
          <a:p>
            <a:pPr algn="just">
              <a:buFont typeface="Wingdings" panose="05000000000000000000" pitchFamily="2" charset="2"/>
              <a:buChar char="Ø"/>
            </a:pPr>
            <a:r>
              <a:rPr lang="en-US" sz="3600" dirty="0" err="1" smtClean="0"/>
              <a:t>E.g:distribution</a:t>
            </a:r>
            <a:r>
              <a:rPr lang="en-US" sz="3600" dirty="0" smtClean="0"/>
              <a:t> </a:t>
            </a:r>
            <a:r>
              <a:rPr lang="en-US" sz="3600" dirty="0"/>
              <a:t>of food, clothing or medicine; provision of housing, transport, schools </a:t>
            </a:r>
            <a:r>
              <a:rPr lang="en-US" sz="3600" dirty="0" smtClean="0"/>
              <a:t>etc.</a:t>
            </a:r>
          </a:p>
          <a:p>
            <a:pPr algn="just">
              <a:buFont typeface="Wingdings" panose="05000000000000000000" pitchFamily="2" charset="2"/>
              <a:buChar char="Ø"/>
            </a:pPr>
            <a:r>
              <a:rPr lang="en-US" sz="3600" dirty="0" smtClean="0"/>
              <a:t>Such </a:t>
            </a:r>
            <a:r>
              <a:rPr lang="en-US" sz="3600" dirty="0"/>
              <a:t>NGOs may also undertake relief activities during a natural or man- made disaster.</a:t>
            </a:r>
          </a:p>
        </p:txBody>
      </p:sp>
    </p:spTree>
    <p:extLst>
      <p:ext uri="{BB962C8B-B14F-4D97-AF65-F5344CB8AC3E}">
        <p14:creationId xmlns:p14="http://schemas.microsoft.com/office/powerpoint/2010/main" val="248993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00101"/>
            <a:ext cx="9601195" cy="851718"/>
          </a:xfrm>
        </p:spPr>
        <p:txBody>
          <a:bodyPr>
            <a:noAutofit/>
          </a:bodyPr>
          <a:lstStyle/>
          <a:p>
            <a:r>
              <a:rPr lang="en-US" sz="6000" b="1" dirty="0" smtClean="0"/>
              <a:t>Mission</a:t>
            </a:r>
            <a:r>
              <a:rPr lang="en-US" sz="5400" b="1" dirty="0" smtClean="0"/>
              <a:t> </a:t>
            </a:r>
            <a:endParaRPr lang="en-US" sz="5400" b="1" dirty="0"/>
          </a:p>
        </p:txBody>
      </p:sp>
      <p:sp>
        <p:nvSpPr>
          <p:cNvPr id="3" name="Content Placeholder 2"/>
          <p:cNvSpPr>
            <a:spLocks noGrp="1"/>
          </p:cNvSpPr>
          <p:nvPr>
            <p:ph idx="1"/>
          </p:nvPr>
        </p:nvSpPr>
        <p:spPr>
          <a:xfrm>
            <a:off x="1295401" y="1651819"/>
            <a:ext cx="9601196" cy="4524391"/>
          </a:xfrm>
        </p:spPr>
        <p:txBody>
          <a:bodyPr>
            <a:noAutofit/>
          </a:bodyPr>
          <a:lstStyle/>
          <a:p>
            <a:pPr marL="0" indent="0" algn="just">
              <a:buNone/>
            </a:pPr>
            <a:r>
              <a:rPr lang="en-US" dirty="0" smtClean="0"/>
              <a:t> An </a:t>
            </a:r>
            <a:r>
              <a:rPr lang="en-US" dirty="0"/>
              <a:t>NGO </a:t>
            </a:r>
            <a:r>
              <a:rPr lang="en-US" b="1" dirty="0"/>
              <a:t>(Non-Governmental Organization) </a:t>
            </a:r>
            <a:r>
              <a:rPr lang="en-US" dirty="0"/>
              <a:t>mission is a statement that defines the organization's purpose, goals, and values. It outlines the specific cause or issues the NGO is working to address, such </a:t>
            </a:r>
            <a:r>
              <a:rPr lang="en-US" b="1" dirty="0"/>
              <a:t>as poverty alleviation, environmental protection, education, or human rights. A clear mission helps guide the organization's activities, inform stakeholders, and inspire action</a:t>
            </a:r>
            <a:r>
              <a:rPr lang="en-US" b="1" dirty="0" smtClean="0"/>
              <a:t>.</a:t>
            </a:r>
          </a:p>
          <a:p>
            <a:pPr algn="just">
              <a:buFont typeface="Wingdings" panose="05000000000000000000" pitchFamily="2" charset="2"/>
              <a:buChar char="Ø"/>
            </a:pPr>
            <a:r>
              <a:rPr lang="en-US" dirty="0"/>
              <a:t>For </a:t>
            </a:r>
            <a:r>
              <a:rPr lang="en-US" dirty="0" smtClean="0"/>
              <a:t>example:- "Our </a:t>
            </a:r>
            <a:r>
              <a:rPr lang="en-US" dirty="0"/>
              <a:t>mission is to empower marginalized communities by providing access to education, healthcare, and sustainable livelihood opportunities, promoting equality and social justice for all</a:t>
            </a:r>
            <a:r>
              <a:rPr lang="en-US" dirty="0" smtClean="0"/>
              <a:t>.”</a:t>
            </a:r>
          </a:p>
          <a:p>
            <a:pPr algn="just">
              <a:buFont typeface="Wingdings" panose="05000000000000000000" pitchFamily="2" charset="2"/>
              <a:buChar char="Ø"/>
            </a:pPr>
            <a:r>
              <a:rPr lang="en-US" dirty="0"/>
              <a:t>"To improve access to quality education for underprivileged children, empowering them to break the cycle of poverty and build brighter futures."</a:t>
            </a:r>
          </a:p>
        </p:txBody>
      </p:sp>
    </p:spTree>
    <p:extLst>
      <p:ext uri="{BB962C8B-B14F-4D97-AF65-F5344CB8AC3E}">
        <p14:creationId xmlns:p14="http://schemas.microsoft.com/office/powerpoint/2010/main" val="5963820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Vision</a:t>
            </a:r>
            <a:endParaRPr lang="en-US" sz="6000" b="1" dirty="0"/>
          </a:p>
        </p:txBody>
      </p:sp>
      <p:sp>
        <p:nvSpPr>
          <p:cNvPr id="3" name="Content Placeholder 2"/>
          <p:cNvSpPr>
            <a:spLocks noGrp="1"/>
          </p:cNvSpPr>
          <p:nvPr>
            <p:ph idx="1"/>
          </p:nvPr>
        </p:nvSpPr>
        <p:spPr>
          <a:xfrm>
            <a:off x="1295401" y="1748589"/>
            <a:ext cx="9885945" cy="4780548"/>
          </a:xfrm>
        </p:spPr>
        <p:txBody>
          <a:bodyPr>
            <a:noAutofit/>
          </a:bodyPr>
          <a:lstStyle/>
          <a:p>
            <a:pPr marL="0" indent="0" algn="just">
              <a:buNone/>
            </a:pPr>
            <a:r>
              <a:rPr lang="en-US" dirty="0" smtClean="0"/>
              <a:t>An NGO </a:t>
            </a:r>
            <a:r>
              <a:rPr lang="en-US" b="1" dirty="0" smtClean="0"/>
              <a:t>(Non-Governmental Organization)</a:t>
            </a:r>
            <a:r>
              <a:rPr lang="en-US" dirty="0" smtClean="0"/>
              <a:t> vision is a statement that outlines </a:t>
            </a:r>
            <a:r>
              <a:rPr lang="en-US" b="1" dirty="0" smtClean="0"/>
              <a:t>the long-term goals and aspirations of the organization.</a:t>
            </a:r>
            <a:r>
              <a:rPr lang="en-US" dirty="0" smtClean="0"/>
              <a:t> It describes the </a:t>
            </a:r>
            <a:r>
              <a:rPr lang="en-US" b="1" dirty="0" smtClean="0"/>
              <a:t>future impact the NGO aims to achieve, often focusing on social, environmental, or humanitarian improvements. </a:t>
            </a:r>
          </a:p>
          <a:p>
            <a:pPr algn="just">
              <a:buFont typeface="Wingdings" panose="05000000000000000000" pitchFamily="2" charset="2"/>
              <a:buChar char="Ø"/>
            </a:pPr>
            <a:r>
              <a:rPr lang="en-US" dirty="0" smtClean="0"/>
              <a:t>For example: "A world where every individual has access to basic rights, resources, and opportunities for a better life, regardless of their background or circumstances.</a:t>
            </a:r>
          </a:p>
          <a:p>
            <a:pPr algn="just">
              <a:buFont typeface="Wingdings" panose="05000000000000000000" pitchFamily="2" charset="2"/>
              <a:buChar char="Ø"/>
            </a:pPr>
            <a:r>
              <a:rPr lang="en-US" dirty="0" smtClean="0"/>
              <a:t>"This vision guides the NGO's mission and actions, setting a clear direction for its work and inspiring stakeholders.</a:t>
            </a:r>
            <a:endParaRPr lang="en-US" dirty="0"/>
          </a:p>
        </p:txBody>
      </p:sp>
    </p:spTree>
    <p:extLst>
      <p:ext uri="{BB962C8B-B14F-4D97-AF65-F5344CB8AC3E}">
        <p14:creationId xmlns:p14="http://schemas.microsoft.com/office/powerpoint/2010/main" val="17808655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37937"/>
            <a:ext cx="9601196" cy="176463"/>
          </a:xfrm>
        </p:spPr>
        <p:txBody>
          <a:bodyPr>
            <a:normAutofit fontScale="90000"/>
          </a:bodyPr>
          <a:lstStyle/>
          <a:p>
            <a:r>
              <a:rPr lang="en-US" dirty="0" smtClean="0"/>
              <a:t/>
            </a:r>
            <a:br>
              <a:rPr lang="en-US" dirty="0" smtClean="0"/>
            </a:br>
            <a:r>
              <a:rPr lang="en-US" sz="4900" b="1" dirty="0" smtClean="0"/>
              <a:t>Impactful Mission </a:t>
            </a:r>
            <a:endParaRPr lang="en-US" sz="4900" b="1" dirty="0"/>
          </a:p>
        </p:txBody>
      </p:sp>
      <p:sp>
        <p:nvSpPr>
          <p:cNvPr id="3" name="Content Placeholder 2"/>
          <p:cNvSpPr>
            <a:spLocks noGrp="1"/>
          </p:cNvSpPr>
          <p:nvPr>
            <p:ph idx="1"/>
          </p:nvPr>
        </p:nvSpPr>
        <p:spPr>
          <a:xfrm>
            <a:off x="786063" y="1572125"/>
            <a:ext cx="10603832" cy="4957011"/>
          </a:xfrm>
        </p:spPr>
        <p:txBody>
          <a:bodyPr>
            <a:normAutofit lnSpcReduction="10000"/>
          </a:bodyPr>
          <a:lstStyle/>
          <a:p>
            <a:pPr marL="0" indent="0" algn="just">
              <a:buNone/>
            </a:pPr>
            <a:r>
              <a:rPr lang="en-US" dirty="0"/>
              <a:t>"To empower underprivileged women in rural communities through education, vocational training, and healthcare access, enabling them to achieve financial independence and lead healthier </a:t>
            </a:r>
            <a:r>
              <a:rPr lang="en-US" dirty="0" smtClean="0"/>
              <a:t>lives.’’</a:t>
            </a:r>
          </a:p>
          <a:p>
            <a:pPr algn="just">
              <a:buFont typeface="Wingdings" panose="05000000000000000000" pitchFamily="2" charset="2"/>
              <a:buChar char="Ø"/>
            </a:pPr>
            <a:r>
              <a:rPr lang="en-US" sz="2800" b="1" dirty="0" smtClean="0"/>
              <a:t>Clear:-</a:t>
            </a:r>
            <a:r>
              <a:rPr lang="en-US" dirty="0" smtClean="0"/>
              <a:t>The </a:t>
            </a:r>
            <a:r>
              <a:rPr lang="en-US" dirty="0"/>
              <a:t>purpose is straightforward—empowering women through education and healthcare</a:t>
            </a:r>
            <a:r>
              <a:rPr lang="en-US" dirty="0" smtClean="0"/>
              <a:t>.</a:t>
            </a:r>
          </a:p>
          <a:p>
            <a:pPr algn="just">
              <a:buFont typeface="Wingdings" panose="05000000000000000000" pitchFamily="2" charset="2"/>
              <a:buChar char="Ø"/>
            </a:pPr>
            <a:r>
              <a:rPr lang="en-US" sz="2800" b="1" dirty="0" smtClean="0"/>
              <a:t>Inspiring:- </a:t>
            </a:r>
            <a:r>
              <a:rPr lang="en-US" dirty="0"/>
              <a:t>It emphasizes empowerment, independence, and improved well-</a:t>
            </a:r>
            <a:r>
              <a:rPr lang="en-US" dirty="0" err="1"/>
              <a:t>being.Focused</a:t>
            </a:r>
            <a:r>
              <a:rPr lang="en-US" dirty="0"/>
              <a:t>: The target population is underprivileged women in rural communities, providing a clear scope</a:t>
            </a:r>
            <a:r>
              <a:rPr lang="en-US" dirty="0" smtClean="0"/>
              <a:t>.</a:t>
            </a:r>
          </a:p>
          <a:p>
            <a:pPr algn="just">
              <a:buFont typeface="Wingdings" panose="05000000000000000000" pitchFamily="2" charset="2"/>
              <a:buChar char="Ø"/>
            </a:pPr>
            <a:r>
              <a:rPr lang="en-US" sz="2800" b="1" dirty="0" smtClean="0"/>
              <a:t>Action-oriented:- </a:t>
            </a:r>
            <a:r>
              <a:rPr lang="en-US" dirty="0"/>
              <a:t>It outlines specific actions (education, vocational training, healthcare) to achieve the goal.</a:t>
            </a:r>
          </a:p>
        </p:txBody>
      </p:sp>
    </p:spTree>
    <p:extLst>
      <p:ext uri="{BB962C8B-B14F-4D97-AF65-F5344CB8AC3E}">
        <p14:creationId xmlns:p14="http://schemas.microsoft.com/office/powerpoint/2010/main" val="26142127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8728" y="753980"/>
            <a:ext cx="10270956" cy="5069304"/>
          </a:xfrm>
        </p:spPr>
        <p:txBody>
          <a:bodyPr>
            <a:normAutofit fontScale="92500" lnSpcReduction="10000"/>
          </a:bodyPr>
          <a:lstStyle/>
          <a:p>
            <a:pPr algn="just">
              <a:buFont typeface="Wingdings" panose="05000000000000000000" pitchFamily="2" charset="2"/>
              <a:buChar char="Ø"/>
            </a:pPr>
            <a:r>
              <a:rPr lang="en-US" sz="2800" b="1" dirty="0"/>
              <a:t>Clear and </a:t>
            </a:r>
            <a:r>
              <a:rPr lang="en-US" sz="2800" b="1" dirty="0" smtClean="0"/>
              <a:t>Specific:- </a:t>
            </a:r>
            <a:r>
              <a:rPr lang="en-US" sz="2800" dirty="0" smtClean="0"/>
              <a:t>The </a:t>
            </a:r>
            <a:r>
              <a:rPr lang="en-US" sz="2800" dirty="0"/>
              <a:t>mission should be straightforward and focused on a specific social issue or community need</a:t>
            </a:r>
            <a:r>
              <a:rPr lang="en-US" sz="2800" dirty="0" smtClean="0"/>
              <a:t>.</a:t>
            </a:r>
          </a:p>
          <a:p>
            <a:pPr algn="just">
              <a:buFont typeface="Wingdings" panose="05000000000000000000" pitchFamily="2" charset="2"/>
              <a:buChar char="Ø"/>
            </a:pPr>
            <a:r>
              <a:rPr lang="en-US" sz="2800" b="1" dirty="0" smtClean="0"/>
              <a:t>Inspirational </a:t>
            </a:r>
            <a:r>
              <a:rPr lang="en-US" sz="2800" b="1" dirty="0"/>
              <a:t>and Engaging</a:t>
            </a:r>
            <a:r>
              <a:rPr lang="en-US" sz="2800" b="1" dirty="0" smtClean="0"/>
              <a:t>:-  </a:t>
            </a:r>
            <a:r>
              <a:rPr lang="en-US" sz="2800" dirty="0"/>
              <a:t>It should capture the passion behind the NGO's work and inspire others to support or join the </a:t>
            </a:r>
            <a:r>
              <a:rPr lang="en-US" sz="2800" dirty="0" smtClean="0"/>
              <a:t>cause.</a:t>
            </a:r>
          </a:p>
          <a:p>
            <a:pPr algn="just">
              <a:buFont typeface="Wingdings" panose="05000000000000000000" pitchFamily="2" charset="2"/>
              <a:buChar char="Ø"/>
            </a:pPr>
            <a:r>
              <a:rPr lang="en-US" sz="2800" b="1" dirty="0" smtClean="0"/>
              <a:t>Aligned </a:t>
            </a:r>
            <a:r>
              <a:rPr lang="en-US" sz="2800" b="1" dirty="0"/>
              <a:t>with Values</a:t>
            </a:r>
            <a:r>
              <a:rPr lang="en-US" sz="2800" b="1" dirty="0" smtClean="0"/>
              <a:t>:- </a:t>
            </a:r>
            <a:r>
              <a:rPr lang="en-US" sz="2800" dirty="0"/>
              <a:t>The mission should reflect the core ethical principles and values that guide the organization’s work</a:t>
            </a:r>
            <a:r>
              <a:rPr lang="en-US" sz="2800" dirty="0" smtClean="0"/>
              <a:t>.</a:t>
            </a:r>
          </a:p>
          <a:p>
            <a:pPr algn="just">
              <a:buFont typeface="Wingdings" panose="05000000000000000000" pitchFamily="2" charset="2"/>
              <a:buChar char="Ø"/>
            </a:pPr>
            <a:r>
              <a:rPr lang="en-US" sz="2800" b="1" dirty="0" smtClean="0"/>
              <a:t>Brief </a:t>
            </a:r>
            <a:r>
              <a:rPr lang="en-US" sz="2800" b="1" dirty="0"/>
              <a:t>but Comprehensive</a:t>
            </a:r>
            <a:r>
              <a:rPr lang="en-US" sz="2800" b="1" dirty="0" smtClean="0"/>
              <a:t>:-</a:t>
            </a:r>
            <a:r>
              <a:rPr lang="en-US" sz="2800" dirty="0" smtClean="0"/>
              <a:t> </a:t>
            </a:r>
            <a:r>
              <a:rPr lang="en-US" sz="2800" dirty="0"/>
              <a:t>It should encapsulate the essence of the NGO’s purpose without being overly </a:t>
            </a:r>
            <a:r>
              <a:rPr lang="en-US" sz="2800" dirty="0" smtClean="0"/>
              <a:t>detailed.</a:t>
            </a:r>
          </a:p>
          <a:p>
            <a:pPr algn="just">
              <a:buFont typeface="Wingdings" panose="05000000000000000000" pitchFamily="2" charset="2"/>
              <a:buChar char="Ø"/>
            </a:pPr>
            <a:r>
              <a:rPr lang="en-US" sz="2800" dirty="0" smtClean="0"/>
              <a:t>.</a:t>
            </a:r>
            <a:r>
              <a:rPr lang="en-US" sz="2800" b="1" dirty="0"/>
              <a:t>Inclusive</a:t>
            </a:r>
            <a:r>
              <a:rPr lang="en-US" sz="2800" b="1" dirty="0" smtClean="0"/>
              <a:t>:- </a:t>
            </a:r>
            <a:r>
              <a:rPr lang="en-US" sz="2800" dirty="0"/>
              <a:t>It should consider the diverse communities the NGO serves, fostering a sense of unity and collaboration.</a:t>
            </a:r>
          </a:p>
        </p:txBody>
      </p:sp>
    </p:spTree>
    <p:extLst>
      <p:ext uri="{BB962C8B-B14F-4D97-AF65-F5344CB8AC3E}">
        <p14:creationId xmlns:p14="http://schemas.microsoft.com/office/powerpoint/2010/main" val="2729975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992" y="228154"/>
            <a:ext cx="9601196" cy="1303867"/>
          </a:xfrm>
        </p:spPr>
        <p:txBody>
          <a:bodyPr/>
          <a:lstStyle/>
          <a:p>
            <a:r>
              <a:rPr lang="en-US" b="1" dirty="0" smtClean="0"/>
              <a:t>Importance Of Mission Statements</a:t>
            </a:r>
            <a:endParaRPr lang="en-US" b="1" dirty="0"/>
          </a:p>
        </p:txBody>
      </p:sp>
      <p:sp>
        <p:nvSpPr>
          <p:cNvPr id="3" name="Content Placeholder 2"/>
          <p:cNvSpPr>
            <a:spLocks noGrp="1"/>
          </p:cNvSpPr>
          <p:nvPr>
            <p:ph idx="1"/>
          </p:nvPr>
        </p:nvSpPr>
        <p:spPr>
          <a:xfrm>
            <a:off x="958516" y="1315453"/>
            <a:ext cx="10303042" cy="4544373"/>
          </a:xfrm>
        </p:spPr>
        <p:txBody>
          <a:bodyPr>
            <a:noAutofit/>
          </a:bodyPr>
          <a:lstStyle/>
          <a:p>
            <a:pPr algn="just">
              <a:buFont typeface="Wingdings" panose="05000000000000000000" pitchFamily="2" charset="2"/>
              <a:buChar char="Ø"/>
            </a:pPr>
            <a:r>
              <a:rPr lang="en-US" dirty="0">
                <a:solidFill>
                  <a:schemeClr val="tx1"/>
                </a:solidFill>
              </a:rPr>
              <a:t>Non-Governmental Organizations (NGOs) play a crucial role in addressing social, economic, environmental, and humanitarian issues around the world. </a:t>
            </a:r>
            <a:r>
              <a:rPr lang="en-US" dirty="0" smtClean="0">
                <a:solidFill>
                  <a:schemeClr val="tx1"/>
                </a:solidFill>
              </a:rPr>
              <a:t>Their </a:t>
            </a:r>
            <a:r>
              <a:rPr lang="en-US" dirty="0">
                <a:solidFill>
                  <a:schemeClr val="tx1"/>
                </a:solidFill>
              </a:rPr>
              <a:t>importance can be highlighted in several key areas</a:t>
            </a:r>
            <a:r>
              <a:rPr lang="en-US" dirty="0" smtClean="0">
                <a:solidFill>
                  <a:schemeClr val="tx1"/>
                </a:solidFill>
              </a:rPr>
              <a:t>:-</a:t>
            </a:r>
          </a:p>
          <a:p>
            <a:pPr algn="just">
              <a:buFont typeface="Wingdings" panose="05000000000000000000" pitchFamily="2" charset="2"/>
              <a:buChar char="Ø"/>
            </a:pPr>
            <a:r>
              <a:rPr lang="en-US" dirty="0" smtClean="0">
                <a:solidFill>
                  <a:schemeClr val="tx1"/>
                </a:solidFill>
              </a:rPr>
              <a:t>Addressing </a:t>
            </a:r>
            <a:r>
              <a:rPr lang="en-US" dirty="0">
                <a:solidFill>
                  <a:schemeClr val="tx1"/>
                </a:solidFill>
              </a:rPr>
              <a:t>Gaps in Government </a:t>
            </a:r>
            <a:r>
              <a:rPr lang="en-US" dirty="0" smtClean="0">
                <a:solidFill>
                  <a:schemeClr val="tx1"/>
                </a:solidFill>
              </a:rPr>
              <a:t>Services Many </a:t>
            </a:r>
            <a:r>
              <a:rPr lang="en-US" dirty="0">
                <a:solidFill>
                  <a:schemeClr val="tx1"/>
                </a:solidFill>
              </a:rPr>
              <a:t>governments, especially in developing countries, may lack the resources or capacity to address all the needs of their populations. NGOs often step in to provide essential services such as healthcare, education, disaster relief, and poverty alleviation</a:t>
            </a:r>
            <a:r>
              <a:rPr lang="en-US" dirty="0" smtClean="0">
                <a:solidFill>
                  <a:schemeClr val="tx1"/>
                </a:solidFill>
              </a:rPr>
              <a:t>.</a:t>
            </a:r>
          </a:p>
          <a:p>
            <a:pPr algn="just">
              <a:buFont typeface="Wingdings" panose="05000000000000000000" pitchFamily="2" charset="2"/>
              <a:buChar char="Ø"/>
            </a:pPr>
            <a:r>
              <a:rPr lang="en-US" dirty="0" smtClean="0">
                <a:solidFill>
                  <a:schemeClr val="tx1"/>
                </a:solidFill>
              </a:rPr>
              <a:t>Promoting </a:t>
            </a:r>
            <a:r>
              <a:rPr lang="en-US" dirty="0">
                <a:solidFill>
                  <a:schemeClr val="tx1"/>
                </a:solidFill>
              </a:rPr>
              <a:t>Human </a:t>
            </a:r>
            <a:r>
              <a:rPr lang="en-US" dirty="0" err="1">
                <a:solidFill>
                  <a:schemeClr val="tx1"/>
                </a:solidFill>
              </a:rPr>
              <a:t>RightsNGOs</a:t>
            </a:r>
            <a:r>
              <a:rPr lang="en-US" dirty="0">
                <a:solidFill>
                  <a:schemeClr val="tx1"/>
                </a:solidFill>
              </a:rPr>
              <a:t> are pivotal in advocating for the protection and promotion of human rights. They often work in conflict zones, with marginalized communities, and in countries where human rights abuses are prevalent, helping to raise awareness and put pressure on governments to improve </a:t>
            </a:r>
            <a:r>
              <a:rPr lang="en-US" dirty="0" smtClean="0">
                <a:solidFill>
                  <a:schemeClr val="tx1"/>
                </a:solidFill>
              </a:rPr>
              <a:t>conditions</a:t>
            </a:r>
            <a:r>
              <a:rPr lang="en-US" dirty="0" smtClean="0"/>
              <a:t>.</a:t>
            </a:r>
            <a:endParaRPr lang="en-US" dirty="0"/>
          </a:p>
        </p:txBody>
      </p:sp>
    </p:spTree>
    <p:extLst>
      <p:ext uri="{BB962C8B-B14F-4D97-AF65-F5344CB8AC3E}">
        <p14:creationId xmlns:p14="http://schemas.microsoft.com/office/powerpoint/2010/main" val="2723451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474" y="272716"/>
            <a:ext cx="10335125" cy="6464968"/>
          </a:xfrm>
        </p:spPr>
        <p:txBody>
          <a:bodyPr>
            <a:normAutofit/>
          </a:bodyPr>
          <a:lstStyle/>
          <a:p>
            <a:pPr algn="just">
              <a:buFont typeface="Wingdings" panose="05000000000000000000" pitchFamily="2" charset="2"/>
              <a:buChar char="Ø"/>
            </a:pPr>
            <a:r>
              <a:rPr lang="en-US" dirty="0" smtClean="0"/>
              <a:t>Advocacy </a:t>
            </a:r>
            <a:r>
              <a:rPr lang="en-US" dirty="0"/>
              <a:t>and </a:t>
            </a:r>
            <a:r>
              <a:rPr lang="en-US" dirty="0" smtClean="0"/>
              <a:t>Awareness NGOs </a:t>
            </a:r>
            <a:r>
              <a:rPr lang="en-US" dirty="0"/>
              <a:t>often play an essential role in advocating for policy changes, raising public awareness, and educating communities about important issues. They help shape public opinion and influence policy changes on issues such as climate change, women’s rights, healthcare, and more</a:t>
            </a:r>
            <a:r>
              <a:rPr lang="en-US" dirty="0" smtClean="0"/>
              <a:t>.</a:t>
            </a:r>
          </a:p>
          <a:p>
            <a:pPr algn="just">
              <a:buFont typeface="Wingdings" panose="05000000000000000000" pitchFamily="2" charset="2"/>
              <a:buChar char="Ø"/>
            </a:pPr>
            <a:r>
              <a:rPr lang="en-US" dirty="0" smtClean="0"/>
              <a:t>Disaster </a:t>
            </a:r>
            <a:r>
              <a:rPr lang="en-US" dirty="0"/>
              <a:t>Relief and Humanitarian </a:t>
            </a:r>
            <a:r>
              <a:rPr lang="en-US" dirty="0" smtClean="0"/>
              <a:t>Aid NGOs </a:t>
            </a:r>
            <a:r>
              <a:rPr lang="en-US" dirty="0"/>
              <a:t>are often the first responders in times of disaster. Whether it’s a natural disaster, an outbreak of disease, or a humanitarian crisis, NGOs provide immediate relief, including food, medical aid, shelter, and long-term recovery </a:t>
            </a:r>
            <a:r>
              <a:rPr lang="en-US" dirty="0" smtClean="0"/>
              <a:t>assistance</a:t>
            </a:r>
          </a:p>
          <a:p>
            <a:pPr algn="just">
              <a:buFont typeface="Wingdings" panose="05000000000000000000" pitchFamily="2" charset="2"/>
              <a:buChar char="Ø"/>
            </a:pPr>
            <a:r>
              <a:rPr lang="en-US" dirty="0" smtClean="0"/>
              <a:t> </a:t>
            </a:r>
            <a:r>
              <a:rPr lang="en-US" dirty="0"/>
              <a:t>Supporting Environmental </a:t>
            </a:r>
            <a:r>
              <a:rPr lang="en-US" dirty="0" smtClean="0"/>
              <a:t>Sustainability Many </a:t>
            </a:r>
            <a:r>
              <a:rPr lang="en-US" dirty="0"/>
              <a:t>NGOs focus on environmental conservation, promoting sustainable practices, protecting endangered species, and advocating for policies to combat climate change. They work both on the ground and at a global policy level to create a more sustainable future</a:t>
            </a:r>
          </a:p>
        </p:txBody>
      </p:sp>
    </p:spTree>
    <p:extLst>
      <p:ext uri="{BB962C8B-B14F-4D97-AF65-F5344CB8AC3E}">
        <p14:creationId xmlns:p14="http://schemas.microsoft.com/office/powerpoint/2010/main" val="30349321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399" y="802104"/>
            <a:ext cx="10250905" cy="5245768"/>
          </a:xfrm>
          <a:prstGeom prst="rect">
            <a:avLst/>
          </a:prstGeom>
          <a:ln>
            <a:noFill/>
          </a:ln>
          <a:effectLst>
            <a:softEdge rad="112500"/>
          </a:effectLst>
        </p:spPr>
      </p:pic>
    </p:spTree>
    <p:extLst>
      <p:ext uri="{BB962C8B-B14F-4D97-AF65-F5344CB8AC3E}">
        <p14:creationId xmlns:p14="http://schemas.microsoft.com/office/powerpoint/2010/main" val="35447885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467139" y="351672"/>
            <a:ext cx="1103510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smtClean="0">
                <a:ln>
                  <a:noFill/>
                </a:ln>
                <a:solidFill>
                  <a:schemeClr val="tx1"/>
                </a:solidFill>
                <a:effectLst/>
                <a:latin typeface="Arial" panose="020B0604020202020204" pitchFamily="34" charset="0"/>
              </a:rPr>
              <a:t>Donations (Individual &amp; Corporate)</a:t>
            </a:r>
            <a:br>
              <a:rPr kumimoji="0" lang="en-US" altLang="en-US" sz="3200" b="1" i="0" u="none" strike="noStrike" cap="none" normalizeH="0" baseline="0" dirty="0" smtClean="0">
                <a:ln>
                  <a:noFill/>
                </a:ln>
                <a:solidFill>
                  <a:schemeClr val="tx1"/>
                </a:solidFill>
                <a:effectLst/>
                <a:latin typeface="Arial" panose="020B0604020202020204" pitchFamily="34" charset="0"/>
              </a:rPr>
            </a:b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latin typeface="Arial" panose="020B0604020202020204" pitchFamily="34" charset="0"/>
              </a:rPr>
              <a:t>Generous contributions from individuals and businesses.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latin typeface="Arial" panose="020B0604020202020204" pitchFamily="34" charset="0"/>
              </a:rPr>
              <a:t>Can be one-time or recurring.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latin typeface="Arial" panose="020B0604020202020204" pitchFamily="34" charset="0"/>
              </a:rPr>
              <a:t>Strengthens community engagement and support.</a:t>
            </a:r>
            <a:br>
              <a:rPr kumimoji="0" lang="en-US" altLang="en-US" sz="3200" b="0" i="0" u="none" strike="noStrike" cap="none" normalizeH="0" baseline="0" dirty="0" smtClean="0">
                <a:ln>
                  <a:noFill/>
                </a:ln>
                <a:solidFill>
                  <a:schemeClr val="tx1"/>
                </a:solidFill>
                <a:effectLst/>
                <a:latin typeface="Arial" panose="020B0604020202020204" pitchFamily="34" charset="0"/>
              </a:rPr>
            </a:b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smtClean="0">
                <a:ln>
                  <a:noFill/>
                </a:ln>
                <a:solidFill>
                  <a:schemeClr val="tx1"/>
                </a:solidFill>
                <a:effectLst/>
                <a:latin typeface="Arial" panose="020B0604020202020204" pitchFamily="34" charset="0"/>
              </a:rPr>
              <a:t>Grants (Government &amp; Foundations)</a:t>
            </a:r>
            <a:br>
              <a:rPr kumimoji="0" lang="en-US" altLang="en-US" sz="3200" b="1" i="0" u="none" strike="noStrike" cap="none" normalizeH="0" baseline="0" dirty="0" smtClean="0">
                <a:ln>
                  <a:noFill/>
                </a:ln>
                <a:solidFill>
                  <a:schemeClr val="tx1"/>
                </a:solidFill>
                <a:effectLst/>
                <a:latin typeface="Arial" panose="020B0604020202020204" pitchFamily="34" charset="0"/>
              </a:rPr>
            </a:b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latin typeface="Arial" panose="020B0604020202020204" pitchFamily="34" charset="0"/>
              </a:rPr>
              <a:t>Financial support from public and private organizations.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latin typeface="Arial" panose="020B0604020202020204" pitchFamily="34" charset="0"/>
              </a:rPr>
              <a:t>Typically requires a detailed application and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smtClean="0">
                <a:ln>
                  <a:noFill/>
                </a:ln>
                <a:solidFill>
                  <a:schemeClr val="tx1"/>
                </a:solidFill>
                <a:effectLst/>
                <a:latin typeface="Arial" panose="020B0604020202020204" pitchFamily="34" charset="0"/>
              </a:rPr>
              <a:t>Often for specific programs or </a:t>
            </a:r>
            <a:r>
              <a:rPr kumimoji="0" lang="en-US" altLang="en-US" sz="3200" b="0" i="0" u="none" strike="noStrike" cap="none" normalizeH="0" baseline="0" dirty="0" err="1" smtClean="0">
                <a:ln>
                  <a:noFill/>
                </a:ln>
                <a:solidFill>
                  <a:schemeClr val="tx1"/>
                </a:solidFill>
                <a:effectLst/>
                <a:latin typeface="Arial" panose="020B0604020202020204" pitchFamily="34" charset="0"/>
              </a:rPr>
              <a:t>initiati</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1317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934278" y="641320"/>
            <a:ext cx="1123771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smtClean="0">
                <a:ln>
                  <a:noFill/>
                </a:ln>
                <a:solidFill>
                  <a:schemeClr val="tx1"/>
                </a:solidFill>
                <a:effectLst/>
                <a:latin typeface="Arial" panose="020B0604020202020204" pitchFamily="34" charset="0"/>
              </a:rPr>
              <a:t>Fundraising Events</a:t>
            </a:r>
            <a:br>
              <a:rPr kumimoji="0" lang="en-US" altLang="en-US" sz="2800" b="1" i="0" u="none" strike="noStrike" cap="none" normalizeH="0" baseline="0" dirty="0" smtClean="0">
                <a:ln>
                  <a:noFill/>
                </a:ln>
                <a:solidFill>
                  <a:schemeClr val="tx1"/>
                </a:solidFill>
                <a:effectLst/>
                <a:latin typeface="Arial" panose="020B0604020202020204" pitchFamily="34" charset="0"/>
              </a:rPr>
            </a:b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Hosting events like galas, auctions, or charity runs.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Offers networking opportunities while raising funds.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Increases visibility and engagement with potential donors.</a:t>
            </a:r>
            <a:br>
              <a:rPr kumimoji="0" lang="en-US" altLang="en-US" sz="2800" b="0" i="0" u="none" strike="noStrike" cap="none" normalizeH="0" baseline="0" dirty="0" smtClean="0">
                <a:ln>
                  <a:noFill/>
                </a:ln>
                <a:solidFill>
                  <a:schemeClr val="tx1"/>
                </a:solidFill>
                <a:effectLst/>
                <a:latin typeface="Arial" panose="020B0604020202020204" pitchFamily="34" charset="0"/>
              </a:rPr>
            </a:b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smtClean="0">
                <a:ln>
                  <a:noFill/>
                </a:ln>
                <a:solidFill>
                  <a:schemeClr val="tx1"/>
                </a:solidFill>
                <a:effectLst/>
                <a:latin typeface="Arial" panose="020B0604020202020204" pitchFamily="34" charset="0"/>
              </a:rPr>
              <a:t>Membership Fees</a:t>
            </a:r>
            <a:br>
              <a:rPr kumimoji="0" lang="en-US" altLang="en-US" sz="2800" b="1" i="0" u="none" strike="noStrike" cap="none" normalizeH="0" baseline="0" dirty="0" smtClean="0">
                <a:ln>
                  <a:noFill/>
                </a:ln>
                <a:solidFill>
                  <a:schemeClr val="tx1"/>
                </a:solidFill>
                <a:effectLst/>
                <a:latin typeface="Arial" panose="020B0604020202020204" pitchFamily="34" charset="0"/>
              </a:rPr>
            </a:b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Regular contributions from members to sustain ongoing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Provides a reliable and predictable revenue stream.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latin typeface="Arial" panose="020B0604020202020204" pitchFamily="34" charset="0"/>
              </a:rPr>
              <a:t>Encourages long-term involvement and commitment.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168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INTRODUCTION</a:t>
            </a:r>
            <a:endParaRPr lang="en-US" sz="4800" b="1" dirty="0"/>
          </a:p>
        </p:txBody>
      </p:sp>
      <p:sp>
        <p:nvSpPr>
          <p:cNvPr id="3" name="Content Placeholder 2"/>
          <p:cNvSpPr>
            <a:spLocks noGrp="1"/>
          </p:cNvSpPr>
          <p:nvPr>
            <p:ph idx="1"/>
          </p:nvPr>
        </p:nvSpPr>
        <p:spPr>
          <a:xfrm>
            <a:off x="1141412" y="2097088"/>
            <a:ext cx="9905999" cy="3621923"/>
          </a:xfrm>
        </p:spPr>
        <p:txBody>
          <a:bodyPr>
            <a:normAutofit/>
          </a:bodyPr>
          <a:lstStyle/>
          <a:p>
            <a:r>
              <a:rPr lang="en-US" sz="2800" dirty="0" smtClean="0"/>
              <a:t>NGOs </a:t>
            </a:r>
            <a:r>
              <a:rPr lang="en-US" sz="2800" dirty="0"/>
              <a:t>may be funded by governments, foundations, schools, businesses or private </a:t>
            </a:r>
            <a:r>
              <a:rPr lang="en-US" sz="2800" dirty="0" smtClean="0"/>
              <a:t>people. </a:t>
            </a:r>
          </a:p>
          <a:p>
            <a:r>
              <a:rPr lang="en-US" sz="2800" dirty="0" smtClean="0"/>
              <a:t> </a:t>
            </a:r>
            <a:r>
              <a:rPr lang="en-US" sz="2800" dirty="0"/>
              <a:t>Some may have charitable status, while others may be registered for tax exemption based on recognition of social </a:t>
            </a:r>
            <a:r>
              <a:rPr lang="en-US" sz="2800" dirty="0" smtClean="0"/>
              <a:t>purposes </a:t>
            </a:r>
          </a:p>
          <a:p>
            <a:pPr algn="just"/>
            <a:r>
              <a:rPr lang="en-US" sz="2800" dirty="0" smtClean="0"/>
              <a:t>Others may be fronts for political, religious, or other interests.</a:t>
            </a:r>
            <a:endParaRPr lang="en-US" sz="2800" dirty="0"/>
          </a:p>
        </p:txBody>
      </p:sp>
    </p:spTree>
    <p:extLst>
      <p:ext uri="{BB962C8B-B14F-4D97-AF65-F5344CB8AC3E}">
        <p14:creationId xmlns:p14="http://schemas.microsoft.com/office/powerpoint/2010/main" val="1052503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776" y="3675409"/>
            <a:ext cx="9906000" cy="2852737"/>
          </a:xfrm>
        </p:spPr>
        <p:txBody>
          <a:bodyPr>
            <a:noAutofit/>
          </a:bodyPr>
          <a:lstStyle/>
          <a:p>
            <a:r>
              <a:rPr lang="en-US" sz="2000" b="1" dirty="0"/>
              <a:t>1. Role in Policy </a:t>
            </a:r>
            <a:r>
              <a:rPr lang="en-US" sz="2000" b="1" dirty="0" smtClean="0"/>
              <a:t>Change</a:t>
            </a:r>
            <a:br>
              <a:rPr lang="en-US" sz="2000" b="1" dirty="0" smtClean="0"/>
            </a:br>
            <a:r>
              <a:rPr lang="en-US" sz="2000" b="1" dirty="0"/>
              <a:t/>
            </a:r>
            <a:br>
              <a:rPr lang="en-US" sz="2000" b="1" dirty="0"/>
            </a:br>
            <a:r>
              <a:rPr lang="en-US" sz="2000" b="1" dirty="0"/>
              <a:t>Building Coalitions</a:t>
            </a:r>
            <a:r>
              <a:rPr lang="en-US" sz="2000" dirty="0"/>
              <a:t>: Collaborating with other organizations and stakeholders to strengthen advocacy efforts</a:t>
            </a:r>
            <a:r>
              <a:rPr lang="en-US" sz="2000" dirty="0" smtClean="0"/>
              <a:t>.</a:t>
            </a:r>
            <a:br>
              <a:rPr lang="en-US" sz="2000" dirty="0" smtClean="0"/>
            </a:br>
            <a:r>
              <a:rPr lang="en-US" sz="2000" dirty="0"/>
              <a:t/>
            </a:r>
            <a:br>
              <a:rPr lang="en-US" sz="2000" dirty="0"/>
            </a:br>
            <a:r>
              <a:rPr lang="en-US" sz="2000" b="1" dirty="0"/>
              <a:t>Influencing Public Opinion</a:t>
            </a:r>
            <a:r>
              <a:rPr lang="en-US" sz="2000" dirty="0"/>
              <a:t>: Shaping attitudes toward key issues to generate public support for policy change</a:t>
            </a:r>
            <a:r>
              <a:rPr lang="en-US" sz="2000" dirty="0" smtClean="0"/>
              <a:t>.</a:t>
            </a:r>
            <a:br>
              <a:rPr lang="en-US" sz="2000" dirty="0" smtClean="0"/>
            </a:br>
            <a:r>
              <a:rPr lang="en-US" sz="2000" dirty="0"/>
              <a:t/>
            </a:r>
            <a:br>
              <a:rPr lang="en-US" sz="2000" dirty="0"/>
            </a:br>
            <a:r>
              <a:rPr lang="en-US" sz="2000" b="1" dirty="0"/>
              <a:t>Research and Data</a:t>
            </a:r>
            <a:r>
              <a:rPr lang="en-US" sz="2000" dirty="0"/>
              <a:t>: Using evidence-based research to inform policy recommendations and demonstrate impact</a:t>
            </a:r>
            <a:r>
              <a:rPr lang="en-US" sz="2000" dirty="0" smtClean="0"/>
              <a:t>.</a:t>
            </a:r>
            <a:br>
              <a:rPr lang="en-US" sz="2000" dirty="0" smtClean="0"/>
            </a:br>
            <a:r>
              <a:rPr lang="en-US" sz="2000" dirty="0"/>
              <a:t/>
            </a:r>
            <a:br>
              <a:rPr lang="en-US" sz="2000" dirty="0"/>
            </a:br>
            <a:r>
              <a:rPr lang="en-US" sz="2000" b="1" dirty="0"/>
              <a:t>2. Community Outreach and </a:t>
            </a:r>
            <a:r>
              <a:rPr lang="en-US" sz="2000" b="1" dirty="0" smtClean="0"/>
              <a:t>Education</a:t>
            </a:r>
            <a:br>
              <a:rPr lang="en-US" sz="2000" b="1" dirty="0" smtClean="0"/>
            </a:br>
            <a:r>
              <a:rPr lang="en-US" sz="2000" b="1" dirty="0"/>
              <a:t/>
            </a:r>
            <a:br>
              <a:rPr lang="en-US" sz="2000" b="1" dirty="0"/>
            </a:br>
            <a:r>
              <a:rPr lang="en-US" sz="2000" b="1" dirty="0"/>
              <a:t>Tailored Programs</a:t>
            </a:r>
            <a:r>
              <a:rPr lang="en-US" sz="2000" dirty="0"/>
              <a:t>: Developing specific initiatives that meet the needs of different community groups (e.g., youth, seniors, marginalized groups</a:t>
            </a:r>
            <a:r>
              <a:rPr lang="en-US" sz="2000" dirty="0" smtClean="0"/>
              <a:t>).</a:t>
            </a:r>
            <a:br>
              <a:rPr lang="en-US" sz="2000" dirty="0" smtClean="0"/>
            </a:br>
            <a:r>
              <a:rPr lang="en-US" sz="2000" dirty="0"/>
              <a:t/>
            </a:r>
            <a:br>
              <a:rPr lang="en-US" sz="2000" dirty="0"/>
            </a:br>
            <a:r>
              <a:rPr lang="en-US" sz="2000" b="1" dirty="0"/>
              <a:t>Capacity Building</a:t>
            </a:r>
            <a:r>
              <a:rPr lang="en-US" sz="2000" dirty="0"/>
              <a:t>: Empowering individuals and organizations to advocate for themselves and their communities</a:t>
            </a:r>
            <a:r>
              <a:rPr lang="en-US" sz="2000" dirty="0" smtClean="0"/>
              <a:t>.</a:t>
            </a:r>
            <a:br>
              <a:rPr lang="en-US" sz="2000" dirty="0" smtClean="0"/>
            </a:br>
            <a:r>
              <a:rPr lang="en-US" sz="2000" dirty="0"/>
              <a:t/>
            </a:r>
            <a:br>
              <a:rPr lang="en-US" sz="2000" dirty="0"/>
            </a:br>
            <a:r>
              <a:rPr lang="en-US" sz="2000" b="1" dirty="0"/>
              <a:t>Volunteer Engagement</a:t>
            </a:r>
            <a:r>
              <a:rPr lang="en-US" sz="2000" dirty="0"/>
              <a:t>: Mobilizing community members to become advocates and spread awareness.</a:t>
            </a:r>
            <a:br>
              <a:rPr lang="en-US" sz="2000" dirty="0"/>
            </a:br>
            <a:endParaRPr lang="en-IN" sz="2000" dirty="0"/>
          </a:p>
        </p:txBody>
      </p:sp>
    </p:spTree>
    <p:extLst>
      <p:ext uri="{BB962C8B-B14F-4D97-AF65-F5344CB8AC3E}">
        <p14:creationId xmlns:p14="http://schemas.microsoft.com/office/powerpoint/2010/main" val="393546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959" y="3429000"/>
            <a:ext cx="9906000" cy="2852737"/>
          </a:xfrm>
        </p:spPr>
        <p:txBody>
          <a:bodyPr>
            <a:noAutofit/>
          </a:bodyPr>
          <a:lstStyle/>
          <a:p>
            <a:r>
              <a:rPr lang="en-US" sz="2000" b="1" cap="none" dirty="0" smtClean="0"/>
              <a:t>3. Use Of Media And Social Platforms</a:t>
            </a:r>
            <a:br>
              <a:rPr lang="en-US" sz="2000" b="1" cap="none" dirty="0" smtClean="0"/>
            </a:br>
            <a:r>
              <a:rPr lang="en-US" sz="2000" b="1" cap="none" dirty="0" smtClean="0"/>
              <a:t/>
            </a:r>
            <a:br>
              <a:rPr lang="en-US" sz="2000" b="1" cap="none" dirty="0" smtClean="0"/>
            </a:br>
            <a:r>
              <a:rPr lang="en-US" sz="2000" b="1" cap="none" dirty="0" smtClean="0"/>
              <a:t>Storytelling</a:t>
            </a:r>
            <a:r>
              <a:rPr lang="en-US" sz="2000" cap="none" dirty="0" smtClean="0"/>
              <a:t>: Sharing Powerful Narratives That Humanize Issues And Create Emotional Connections With Audiences.</a:t>
            </a:r>
            <a:br>
              <a:rPr lang="en-US" sz="2000" cap="none" dirty="0" smtClean="0"/>
            </a:br>
            <a:r>
              <a:rPr lang="en-US" sz="2000" cap="none" dirty="0" smtClean="0"/>
              <a:t/>
            </a:r>
            <a:br>
              <a:rPr lang="en-US" sz="2000" cap="none" dirty="0" smtClean="0"/>
            </a:br>
            <a:r>
              <a:rPr lang="en-US" sz="2000" b="1" cap="none" dirty="0" smtClean="0"/>
              <a:t>Hashtag Campaigns</a:t>
            </a:r>
            <a:r>
              <a:rPr lang="en-US" sz="2000" cap="none" dirty="0" smtClean="0"/>
              <a:t>: Launching Viral Campaigns To Raise Awareness And Foster Community Support.</a:t>
            </a:r>
            <a:br>
              <a:rPr lang="en-US" sz="2000" cap="none" dirty="0" smtClean="0"/>
            </a:br>
            <a:r>
              <a:rPr lang="en-US" sz="2000" cap="none" dirty="0" smtClean="0"/>
              <a:t/>
            </a:r>
            <a:br>
              <a:rPr lang="en-US" sz="2000" cap="none" dirty="0" smtClean="0"/>
            </a:br>
            <a:r>
              <a:rPr lang="en-US" sz="2000" b="1" cap="none" dirty="0" smtClean="0"/>
              <a:t>Partnerships With Influencers</a:t>
            </a:r>
            <a:r>
              <a:rPr lang="en-US" sz="2000" cap="none" dirty="0" smtClean="0"/>
              <a:t>: Engaging Public Figures Or Influencers To Amplify Your Message And Reach New Audiences.</a:t>
            </a:r>
            <a:br>
              <a:rPr lang="en-US" sz="2000" cap="none" dirty="0" smtClean="0"/>
            </a:br>
            <a:r>
              <a:rPr lang="en-US" sz="2000" cap="none" dirty="0" smtClean="0"/>
              <a:t/>
            </a:r>
            <a:br>
              <a:rPr lang="en-US" sz="2000" cap="none" dirty="0" smtClean="0"/>
            </a:br>
            <a:r>
              <a:rPr lang="en-US" sz="2000" b="1" cap="none" dirty="0" smtClean="0"/>
              <a:t>Content Creation</a:t>
            </a:r>
            <a:r>
              <a:rPr lang="en-US" sz="2000" cap="none" dirty="0" smtClean="0"/>
              <a:t>: Producing Videos, Infographics, Blogs, And Podcasts To Provide Digestible Information In Diverse Formats.</a:t>
            </a:r>
            <a:br>
              <a:rPr lang="en-US" sz="2000" cap="none" dirty="0" smtClean="0"/>
            </a:br>
            <a:r>
              <a:rPr lang="en-US" sz="2000" cap="none" dirty="0" smtClean="0"/>
              <a:t/>
            </a:r>
            <a:br>
              <a:rPr lang="en-US" sz="2000" cap="none" dirty="0" smtClean="0"/>
            </a:br>
            <a:r>
              <a:rPr lang="en-US" sz="2000" b="1" cap="none" dirty="0" smtClean="0"/>
              <a:t>4. Advocacy Through Legal Channels</a:t>
            </a:r>
            <a:br>
              <a:rPr lang="en-US" sz="2000" b="1" cap="none" dirty="0" smtClean="0"/>
            </a:br>
            <a:r>
              <a:rPr lang="en-US" sz="2000" b="1" cap="none" dirty="0" smtClean="0"/>
              <a:t>Litigation And Legal Advocacy</a:t>
            </a:r>
            <a:r>
              <a:rPr lang="en-US" sz="2000" cap="none" dirty="0" smtClean="0"/>
              <a:t>: Taking Legal Action To Ensure Rights Are Upheld Or To Challenge Harmful Policies.</a:t>
            </a:r>
            <a:br>
              <a:rPr lang="en-US" sz="2000" cap="none" dirty="0" smtClean="0"/>
            </a:br>
            <a:r>
              <a:rPr lang="en-US" sz="2000" b="1" cap="none" dirty="0" smtClean="0"/>
              <a:t>Public Testimony And Hearings</a:t>
            </a:r>
            <a:r>
              <a:rPr lang="en-US" sz="2000" cap="none" dirty="0" smtClean="0"/>
              <a:t>: Testifying At Government Hearings Or Participating In Advisory Committees.</a:t>
            </a:r>
            <a:br>
              <a:rPr lang="en-US" sz="2000" cap="none" dirty="0" smtClean="0"/>
            </a:br>
            <a:endParaRPr lang="en-IN" sz="2000" cap="none" dirty="0"/>
          </a:p>
        </p:txBody>
      </p:sp>
    </p:spTree>
    <p:extLst>
      <p:ext uri="{BB962C8B-B14F-4D97-AF65-F5344CB8AC3E}">
        <p14:creationId xmlns:p14="http://schemas.microsoft.com/office/powerpoint/2010/main" val="4236571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67" y="2847457"/>
            <a:ext cx="9906000" cy="2852737"/>
          </a:xfrm>
        </p:spPr>
        <p:txBody>
          <a:bodyPr>
            <a:normAutofit fontScale="90000"/>
          </a:bodyPr>
          <a:lstStyle/>
          <a:p>
            <a:r>
              <a:rPr lang="en-US" b="1" cap="none" dirty="0" smtClean="0"/>
              <a:t>5. Long-term Awareness Building</a:t>
            </a:r>
            <a:br>
              <a:rPr lang="en-US" b="1" cap="none" dirty="0" smtClean="0"/>
            </a:br>
            <a:r>
              <a:rPr lang="en-US" b="1" cap="none" dirty="0" smtClean="0"/>
              <a:t/>
            </a:r>
            <a:br>
              <a:rPr lang="en-US" b="1" cap="none" dirty="0" smtClean="0"/>
            </a:br>
            <a:r>
              <a:rPr lang="en-US" b="1" cap="none" dirty="0" smtClean="0"/>
              <a:t>Sustained Engagement</a:t>
            </a:r>
            <a:r>
              <a:rPr lang="en-US" cap="none" dirty="0" smtClean="0"/>
              <a:t>: Building Long-term Relationships With The Public, Stakeholders, And The Media To Keep Issues In The Public Eye.</a:t>
            </a:r>
            <a:br>
              <a:rPr lang="en-US" cap="none" dirty="0" smtClean="0"/>
            </a:br>
            <a:r>
              <a:rPr lang="en-US" cap="none" dirty="0" smtClean="0"/>
              <a:t/>
            </a:r>
            <a:br>
              <a:rPr lang="en-US" cap="none" dirty="0" smtClean="0"/>
            </a:br>
            <a:r>
              <a:rPr lang="en-US" b="1" cap="none" dirty="0" smtClean="0"/>
              <a:t>Educational Materials</a:t>
            </a:r>
            <a:r>
              <a:rPr lang="en-US" cap="none" dirty="0" smtClean="0"/>
              <a:t>: Distributing Fact Sheets, Brochures, And Toolkits To Increase Understanding Of Critical Issues.</a:t>
            </a:r>
            <a:br>
              <a:rPr lang="en-US" cap="none" dirty="0" smtClean="0"/>
            </a:br>
            <a:endParaRPr lang="en-IN" cap="none" dirty="0"/>
          </a:p>
        </p:txBody>
      </p:sp>
    </p:spTree>
    <p:extLst>
      <p:ext uri="{BB962C8B-B14F-4D97-AF65-F5344CB8AC3E}">
        <p14:creationId xmlns:p14="http://schemas.microsoft.com/office/powerpoint/2010/main" val="302233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1042020" y="456827"/>
            <a:ext cx="1057533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Funding Constraints</a:t>
            </a:r>
            <a:br>
              <a:rPr kumimoji="0" lang="en-US" altLang="en-US" sz="1800" b="1"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Dependence on External Sources</a:t>
            </a:r>
            <a:r>
              <a:rPr kumimoji="0" lang="en-US" altLang="en-US" sz="1800" b="0" i="0" u="none" strike="noStrike" cap="none" normalizeH="0" baseline="0" dirty="0" smtClean="0">
                <a:ln>
                  <a:noFill/>
                </a:ln>
                <a:solidFill>
                  <a:schemeClr val="tx1"/>
                </a:solidFill>
                <a:effectLst/>
                <a:latin typeface="Arial" panose="020B0604020202020204" pitchFamily="34" charset="0"/>
              </a:rPr>
              <a:t>: Reliance on donations, grants, and fundraising can be unstable.</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Donor Restrictions</a:t>
            </a:r>
            <a:r>
              <a:rPr kumimoji="0" lang="en-US" altLang="en-US" sz="1800" b="0" i="0" u="none" strike="noStrike" cap="none" normalizeH="0" baseline="0" dirty="0" smtClean="0">
                <a:ln>
                  <a:noFill/>
                </a:ln>
                <a:solidFill>
                  <a:schemeClr val="tx1"/>
                </a:solidFill>
                <a:effectLst/>
                <a:latin typeface="Arial" panose="020B0604020202020204" pitchFamily="34" charset="0"/>
              </a:rPr>
              <a:t>: Limited flexibility in how funds can be used due to donor-imposed conditions.</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Competition for Funds</a:t>
            </a:r>
            <a:r>
              <a:rPr kumimoji="0" lang="en-US" altLang="en-US" sz="1800" b="0" i="0" u="none" strike="noStrike" cap="none" normalizeH="0" baseline="0" dirty="0" smtClean="0">
                <a:ln>
                  <a:noFill/>
                </a:ln>
                <a:solidFill>
                  <a:schemeClr val="tx1"/>
                </a:solidFill>
                <a:effectLst/>
                <a:latin typeface="Arial" panose="020B0604020202020204" pitchFamily="34" charset="0"/>
              </a:rPr>
              <a:t>: Increased competition among NGOs for limited funding from government,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foundations, and individuals.</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Political and Legal Barriers</a:t>
            </a:r>
            <a:br>
              <a:rPr kumimoji="0" lang="en-US" altLang="en-US" sz="1800" b="1"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Regulatory Hurdles</a:t>
            </a:r>
            <a:r>
              <a:rPr kumimoji="0" lang="en-US" altLang="en-US" sz="1800" b="0" i="0" u="none" strike="noStrike" cap="none" normalizeH="0" baseline="0" dirty="0" smtClean="0">
                <a:ln>
                  <a:noFill/>
                </a:ln>
                <a:solidFill>
                  <a:schemeClr val="tx1"/>
                </a:solidFill>
                <a:effectLst/>
                <a:latin typeface="Arial" panose="020B0604020202020204" pitchFamily="34" charset="0"/>
              </a:rPr>
              <a:t>: Complex or restrictive laws and regulations that make it difficult to</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operate or fundraise.</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Government Opposition</a:t>
            </a:r>
            <a:r>
              <a:rPr kumimoji="0" lang="en-US" altLang="en-US" sz="1800" b="0" i="0" u="none" strike="noStrike" cap="none" normalizeH="0" baseline="0" dirty="0" smtClean="0">
                <a:ln>
                  <a:noFill/>
                </a:ln>
                <a:solidFill>
                  <a:schemeClr val="tx1"/>
                </a:solidFill>
                <a:effectLst/>
                <a:latin typeface="Arial" panose="020B0604020202020204" pitchFamily="34" charset="0"/>
              </a:rPr>
              <a:t>: Political instability or governments that may not support NGO activities,</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especially in sensitive or controversial areas.</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Restrictive Foreign Funding Laws</a:t>
            </a:r>
            <a:r>
              <a:rPr kumimoji="0" lang="en-US" altLang="en-US" sz="1800" b="0" i="0" u="none" strike="noStrike" cap="none" normalizeH="0" baseline="0" dirty="0" smtClean="0">
                <a:ln>
                  <a:noFill/>
                </a:ln>
                <a:solidFill>
                  <a:schemeClr val="tx1"/>
                </a:solidFill>
                <a:effectLst/>
                <a:latin typeface="Arial" panose="020B0604020202020204" pitchFamily="34" charset="0"/>
              </a:rPr>
              <a:t>: Legal restrictions on receiving foreign donations, particularly in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countries with strict NGO regulations.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7424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382782" y="225458"/>
            <a:ext cx="11897809"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Cultural and Social Barriers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Community Resistance</a:t>
            </a:r>
            <a:r>
              <a:rPr kumimoji="0" lang="en-US" altLang="en-US" sz="2400" b="0" i="0" u="none" strike="noStrike" cap="none" normalizeH="0" baseline="0" dirty="0" smtClean="0">
                <a:ln>
                  <a:noFill/>
                </a:ln>
                <a:solidFill>
                  <a:schemeClr val="tx1"/>
                </a:solidFill>
                <a:effectLst/>
                <a:latin typeface="Arial" panose="020B0604020202020204" pitchFamily="34" charset="0"/>
              </a:rPr>
              <a:t>: Local communities may resist NGO efforts due to cultural</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0" i="0" u="none" strike="noStrike" cap="none" normalizeH="0" baseline="0" dirty="0" smtClean="0">
                <a:ln>
                  <a:noFill/>
                </a:ln>
                <a:solidFill>
                  <a:schemeClr val="tx1"/>
                </a:solidFill>
                <a:effectLst/>
                <a:latin typeface="Arial" panose="020B0604020202020204" pitchFamily="34" charset="0"/>
              </a:rPr>
              <a:t> differences,</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0" i="0" u="none" strike="noStrike" cap="none" normalizeH="0" baseline="0" dirty="0" smtClean="0">
                <a:ln>
                  <a:noFill/>
                </a:ln>
                <a:solidFill>
                  <a:schemeClr val="tx1"/>
                </a:solidFill>
                <a:effectLst/>
                <a:latin typeface="Arial" panose="020B0604020202020204" pitchFamily="34" charset="0"/>
              </a:rPr>
              <a:t> mistrust, or a lack of understanding.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Adapting to Local Needs</a:t>
            </a:r>
            <a:r>
              <a:rPr kumimoji="0" lang="en-US" altLang="en-US" sz="2400" b="0" i="0" u="none" strike="noStrike" cap="none" normalizeH="0" baseline="0" dirty="0" smtClean="0">
                <a:ln>
                  <a:noFill/>
                </a:ln>
                <a:solidFill>
                  <a:schemeClr val="tx1"/>
                </a:solidFill>
                <a:effectLst/>
                <a:latin typeface="Arial" panose="020B0604020202020204" pitchFamily="34" charset="0"/>
              </a:rPr>
              <a:t>: NGOs may struggle to design programs that are </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0" i="0" u="none" strike="noStrike" cap="none" normalizeH="0" baseline="0" dirty="0" smtClean="0">
                <a:ln>
                  <a:noFill/>
                </a:ln>
                <a:solidFill>
                  <a:schemeClr val="tx1"/>
                </a:solidFill>
                <a:effectLst/>
                <a:latin typeface="Arial" panose="020B0604020202020204" pitchFamily="34" charset="0"/>
              </a:rPr>
              <a:t>culturally appropriate </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0" i="0" u="none" strike="noStrike" cap="none" normalizeH="0" baseline="0" dirty="0" smtClean="0">
                <a:ln>
                  <a:noFill/>
                </a:ln>
                <a:solidFill>
                  <a:schemeClr val="tx1"/>
                </a:solidFill>
                <a:effectLst/>
                <a:latin typeface="Arial" panose="020B0604020202020204" pitchFamily="34" charset="0"/>
              </a:rPr>
              <a:t>or address specific local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Gender and Diversity Issues</a:t>
            </a:r>
            <a:r>
              <a:rPr kumimoji="0" lang="en-US" altLang="en-US" sz="2400" b="0" i="0" u="none" strike="noStrike" cap="none" normalizeH="0" baseline="0" dirty="0" smtClean="0">
                <a:ln>
                  <a:noFill/>
                </a:ln>
                <a:solidFill>
                  <a:schemeClr val="tx1"/>
                </a:solidFill>
                <a:effectLst/>
                <a:latin typeface="Arial" panose="020B0604020202020204" pitchFamily="34" charset="0"/>
              </a:rPr>
              <a:t>: Ensuring inclusivity and addressing gender or </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0" i="0" u="none" strike="noStrike" cap="none" normalizeH="0" baseline="0" dirty="0" smtClean="0">
                <a:ln>
                  <a:noFill/>
                </a:ln>
                <a:solidFill>
                  <a:schemeClr val="tx1"/>
                </a:solidFill>
                <a:effectLst/>
                <a:latin typeface="Arial" panose="020B0604020202020204" pitchFamily="34" charset="0"/>
              </a:rPr>
              <a:t>minority group disparities</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0" i="0" u="none" strike="noStrike" cap="none" normalizeH="0" baseline="0" dirty="0" smtClean="0">
                <a:ln>
                  <a:noFill/>
                </a:ln>
                <a:solidFill>
                  <a:schemeClr val="tx1"/>
                </a:solidFill>
                <a:effectLst/>
                <a:latin typeface="Arial" panose="020B0604020202020204" pitchFamily="34" charset="0"/>
              </a:rPr>
              <a:t> can be challenging.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Monitoring and Impact Assessment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Measuring Impact</a:t>
            </a:r>
            <a:r>
              <a:rPr kumimoji="0" lang="en-US" altLang="en-US" sz="2400" b="0" i="0" u="none" strike="noStrike" cap="none" normalizeH="0" baseline="0" dirty="0" smtClean="0">
                <a:ln>
                  <a:noFill/>
                </a:ln>
                <a:solidFill>
                  <a:schemeClr val="tx1"/>
                </a:solidFill>
                <a:effectLst/>
                <a:latin typeface="Arial" panose="020B0604020202020204" pitchFamily="34" charset="0"/>
              </a:rPr>
              <a:t>: Difficulty in tracking and demonstrating tangible outcomes or</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0" i="0" u="none" strike="noStrike" cap="none" normalizeH="0" baseline="0" dirty="0" smtClean="0">
                <a:ln>
                  <a:noFill/>
                </a:ln>
                <a:solidFill>
                  <a:schemeClr val="tx1"/>
                </a:solidFill>
                <a:effectLst/>
                <a:latin typeface="Arial" panose="020B0604020202020204" pitchFamily="34" charset="0"/>
              </a:rPr>
              <a:t> long-term impact of</a:t>
            </a:r>
            <a:r>
              <a:rPr lang="en-US" altLang="en-US" sz="2400" cap="none" dirty="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Data Collection Challenges</a:t>
            </a:r>
            <a:r>
              <a:rPr kumimoji="0" lang="en-US" altLang="en-US" sz="2400" b="0" i="0" u="none" strike="noStrike" cap="none" normalizeH="0" baseline="0" dirty="0" smtClean="0">
                <a:ln>
                  <a:noFill/>
                </a:ln>
                <a:solidFill>
                  <a:schemeClr val="tx1"/>
                </a:solidFill>
                <a:effectLst/>
                <a:latin typeface="Arial" panose="020B0604020202020204" pitchFamily="34" charset="0"/>
              </a:rPr>
              <a:t>: Limited resources to collect, analyze, and report data</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0" i="0" u="none" strike="noStrike" cap="none" normalizeH="0" baseline="0" dirty="0" smtClean="0">
                <a:ln>
                  <a:noFill/>
                </a:ln>
                <a:solidFill>
                  <a:schemeClr val="tx1"/>
                </a:solidFill>
                <a:effectLst/>
                <a:latin typeface="Arial" panose="020B0604020202020204" pitchFamily="34" charset="0"/>
              </a:rPr>
              <a:t> on program success.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Evaluation Costs</a:t>
            </a:r>
            <a:r>
              <a:rPr kumimoji="0" lang="en-US" altLang="en-US" sz="2400" b="0" i="0" u="none" strike="noStrike" cap="none" normalizeH="0" baseline="0" dirty="0" smtClean="0">
                <a:ln>
                  <a:noFill/>
                </a:ln>
                <a:solidFill>
                  <a:schemeClr val="tx1"/>
                </a:solidFill>
                <a:effectLst/>
                <a:latin typeface="Arial" panose="020B0604020202020204" pitchFamily="34" charset="0"/>
              </a:rPr>
              <a:t>: High costs associated with independent evaluations or monitoring</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0" i="0" u="none" strike="noStrike" cap="none" normalizeH="0" baseline="0" dirty="0" smtClean="0">
                <a:ln>
                  <a:noFill/>
                </a:ln>
                <a:solidFill>
                  <a:schemeClr val="tx1"/>
                </a:solidFill>
                <a:effectLst/>
                <a:latin typeface="Arial" panose="020B0604020202020204" pitchFamily="34" charset="0"/>
              </a:rPr>
              <a:t> programs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2934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741" y="3796748"/>
            <a:ext cx="9906000" cy="2852737"/>
          </a:xfrm>
        </p:spPr>
        <p:txBody>
          <a:bodyPr>
            <a:noAutofit/>
          </a:bodyPr>
          <a:lstStyle/>
          <a:p>
            <a:r>
              <a:rPr lang="en-US" sz="1900" b="1" cap="none" dirty="0" smtClean="0"/>
              <a:t>1. Doctors Without Borders (</a:t>
            </a:r>
            <a:r>
              <a:rPr lang="en-US" sz="1900" b="1" cap="none" dirty="0" err="1" smtClean="0"/>
              <a:t>Médecins</a:t>
            </a:r>
            <a:r>
              <a:rPr lang="en-US" sz="1900" b="1" cap="none" dirty="0" smtClean="0"/>
              <a:t> Sans </a:t>
            </a:r>
            <a:r>
              <a:rPr lang="en-US" sz="1900" b="1" cap="none" dirty="0" err="1" smtClean="0"/>
              <a:t>Frontières</a:t>
            </a:r>
            <a:r>
              <a:rPr lang="en-US" sz="1900" b="1" cap="none" dirty="0" smtClean="0"/>
              <a:t> - MSF)</a:t>
            </a:r>
            <a:br>
              <a:rPr lang="en-US" sz="1900" b="1" cap="none" dirty="0" smtClean="0"/>
            </a:br>
            <a:r>
              <a:rPr lang="en-US" sz="1900" b="1" cap="none" dirty="0" smtClean="0"/>
              <a:t/>
            </a:r>
            <a:br>
              <a:rPr lang="en-US" sz="1900" b="1" cap="none" dirty="0" smtClean="0"/>
            </a:br>
            <a:r>
              <a:rPr lang="en-US" sz="1900" b="1" cap="none" dirty="0" smtClean="0"/>
              <a:t>Focus</a:t>
            </a:r>
            <a:r>
              <a:rPr lang="en-US" sz="1900" cap="none" dirty="0" smtClean="0"/>
              <a:t>: Emergency Medical Care In Crisis Areas, Conflict Zones, And Epidemics.</a:t>
            </a:r>
            <a:br>
              <a:rPr lang="en-US" sz="1900" cap="none" dirty="0" smtClean="0"/>
            </a:br>
            <a:r>
              <a:rPr lang="en-US" sz="1900" b="1" cap="none" dirty="0" smtClean="0"/>
              <a:t>Success</a:t>
            </a:r>
            <a:r>
              <a:rPr lang="en-US" sz="1900" cap="none" dirty="0" smtClean="0"/>
              <a:t>: MSF Has Provided Medical Care To Millions Of People Worldwide, Particularly In War-torn Areas And Regions Affected By Natural Disasters And Disease Outbreaks.</a:t>
            </a:r>
            <a:br>
              <a:rPr lang="en-US" sz="1900" cap="none" dirty="0" smtClean="0"/>
            </a:br>
            <a:r>
              <a:rPr lang="en-US" sz="1900" b="1" cap="none" dirty="0" smtClean="0"/>
              <a:t>Impact</a:t>
            </a:r>
            <a:r>
              <a:rPr lang="en-US" sz="1900" cap="none" dirty="0" smtClean="0"/>
              <a:t>:</a:t>
            </a:r>
            <a:br>
              <a:rPr lang="en-US" sz="1900" cap="none" dirty="0" smtClean="0"/>
            </a:br>
            <a:r>
              <a:rPr lang="en-US" sz="1900" cap="none" dirty="0" smtClean="0"/>
              <a:t>Delivered Emergency Medical Care To Those In Conflict Zones (E.G., Syria, South Sudan).</a:t>
            </a:r>
            <a:br>
              <a:rPr lang="en-US" sz="1900" cap="none" dirty="0" smtClean="0"/>
            </a:br>
            <a:r>
              <a:rPr lang="en-US" sz="1900" cap="none" dirty="0" smtClean="0"/>
              <a:t>Helped Contain Epidemics Like Ebola In West Africa And Cholera In Yemen.</a:t>
            </a:r>
            <a:br>
              <a:rPr lang="en-US" sz="1900" cap="none" dirty="0" smtClean="0"/>
            </a:br>
            <a:r>
              <a:rPr lang="en-US" sz="1900" cap="none" dirty="0" smtClean="0"/>
              <a:t>Advocacy For Medical Neutrality And The Right To Humanitarian Aid.</a:t>
            </a:r>
            <a:br>
              <a:rPr lang="en-US" sz="1900" cap="none" dirty="0" smtClean="0"/>
            </a:br>
            <a:r>
              <a:rPr lang="en-US" sz="1900" b="1" cap="none" dirty="0" smtClean="0"/>
              <a:t>Key Lesson</a:t>
            </a:r>
            <a:r>
              <a:rPr lang="en-US" sz="1900" cap="none" dirty="0" smtClean="0"/>
              <a:t>: </a:t>
            </a:r>
            <a:r>
              <a:rPr lang="en-US" sz="1900" b="1" cap="none" dirty="0" smtClean="0"/>
              <a:t>Immediate Response And Medical Neutrality</a:t>
            </a:r>
            <a:r>
              <a:rPr lang="en-US" sz="1900" cap="none" dirty="0" smtClean="0"/>
              <a:t> Are Critical During Emergencies; </a:t>
            </a:r>
            <a:r>
              <a:rPr lang="en-US" sz="1900" cap="none" dirty="0" err="1" smtClean="0"/>
              <a:t>Ngos</a:t>
            </a:r>
            <a:r>
              <a:rPr lang="en-US" sz="1900" cap="none" dirty="0" smtClean="0"/>
              <a:t> Can Save Lives In The Toughest Situations With Focused, Decentralized Operations.</a:t>
            </a:r>
            <a:br>
              <a:rPr lang="en-US" sz="1900" cap="none" dirty="0" smtClean="0"/>
            </a:br>
            <a:r>
              <a:rPr lang="en-US" sz="1900" cap="none" dirty="0" smtClean="0"/>
              <a:t/>
            </a:r>
            <a:br>
              <a:rPr lang="en-US" sz="1900" cap="none" dirty="0" smtClean="0"/>
            </a:br>
            <a:r>
              <a:rPr lang="en-US" sz="1900" b="1" cap="none" dirty="0" smtClean="0"/>
              <a:t>2. The Hunger Project</a:t>
            </a:r>
            <a:br>
              <a:rPr lang="en-US" sz="1900" b="1" cap="none" dirty="0" smtClean="0"/>
            </a:br>
            <a:r>
              <a:rPr lang="en-US" sz="1900" b="1" cap="none" dirty="0" smtClean="0"/>
              <a:t/>
            </a:r>
            <a:br>
              <a:rPr lang="en-US" sz="1900" b="1" cap="none" dirty="0" smtClean="0"/>
            </a:br>
            <a:r>
              <a:rPr lang="en-US" sz="1900" b="1" cap="none" dirty="0" smtClean="0"/>
              <a:t>Focus</a:t>
            </a:r>
            <a:r>
              <a:rPr lang="en-US" sz="1900" cap="none" dirty="0" smtClean="0"/>
              <a:t>: Ending Hunger And Poverty By Empowering Women And Promoting Sustainable Agriculture.</a:t>
            </a:r>
            <a:br>
              <a:rPr lang="en-US" sz="1900" cap="none" dirty="0" smtClean="0"/>
            </a:br>
            <a:r>
              <a:rPr lang="en-US" sz="1900" b="1" cap="none" dirty="0" smtClean="0"/>
              <a:t>Success</a:t>
            </a:r>
            <a:r>
              <a:rPr lang="en-US" sz="1900" cap="none" dirty="0" smtClean="0"/>
              <a:t>: The Hunger Project Operates In Over 20 Countries, Focusing On Community-led Solutions, Particularly In Africa, Asia, And Latin America.</a:t>
            </a:r>
            <a:br>
              <a:rPr lang="en-US" sz="1900" cap="none" dirty="0" smtClean="0"/>
            </a:br>
            <a:r>
              <a:rPr lang="en-US" sz="1900" b="1" cap="none" dirty="0" smtClean="0"/>
              <a:t>Impact</a:t>
            </a:r>
            <a:r>
              <a:rPr lang="en-US" sz="1900" cap="none" dirty="0" smtClean="0"/>
              <a:t>:</a:t>
            </a:r>
            <a:br>
              <a:rPr lang="en-US" sz="1900" cap="none" dirty="0" smtClean="0"/>
            </a:br>
            <a:r>
              <a:rPr lang="en-US" sz="1900" cap="none" dirty="0" smtClean="0"/>
              <a:t>Empowered Over 10 Million People Through Self-reliance Programs, Training Women As Leaders.</a:t>
            </a:r>
            <a:br>
              <a:rPr lang="en-US" sz="1900" cap="none" dirty="0" smtClean="0"/>
            </a:br>
            <a:r>
              <a:rPr lang="en-US" sz="1900" cap="none" dirty="0" smtClean="0"/>
              <a:t>Increased Agricultural Productivity And Reduced Malnutrition Through Education And Resources.</a:t>
            </a:r>
            <a:br>
              <a:rPr lang="en-US" sz="1900" cap="none" dirty="0" smtClean="0"/>
            </a:br>
            <a:r>
              <a:rPr lang="en-US" sz="1900" cap="none" dirty="0" smtClean="0"/>
              <a:t>Mobilized Communities To Create Sustainable Solutions To Food Insecurity.</a:t>
            </a:r>
            <a:br>
              <a:rPr lang="en-US" sz="1900" cap="none" dirty="0" smtClean="0"/>
            </a:br>
            <a:r>
              <a:rPr lang="en-US" sz="1900" b="1" cap="none" dirty="0" smtClean="0"/>
              <a:t>Key Lesson</a:t>
            </a:r>
            <a:r>
              <a:rPr lang="en-US" sz="1900" cap="none" dirty="0" smtClean="0"/>
              <a:t>: </a:t>
            </a:r>
            <a:r>
              <a:rPr lang="en-US" sz="1900" b="1" cap="none" dirty="0" smtClean="0"/>
              <a:t>Empowering Women</a:t>
            </a:r>
            <a:r>
              <a:rPr lang="en-US" sz="1900" cap="none" dirty="0" smtClean="0"/>
              <a:t> And Fostering Local Leadership Is Critical To Addressing Systemic Issues Like Hunger And Poverty.</a:t>
            </a:r>
            <a:br>
              <a:rPr lang="en-US" sz="1900" cap="none" dirty="0" smtClean="0"/>
            </a:br>
            <a:endParaRPr lang="en-IN" sz="1900" cap="none" dirty="0"/>
          </a:p>
        </p:txBody>
      </p:sp>
    </p:spTree>
    <p:extLst>
      <p:ext uri="{BB962C8B-B14F-4D97-AF65-F5344CB8AC3E}">
        <p14:creationId xmlns:p14="http://schemas.microsoft.com/office/powerpoint/2010/main" val="897978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1107" y="4005263"/>
            <a:ext cx="9906000" cy="2852737"/>
          </a:xfrm>
        </p:spPr>
        <p:txBody>
          <a:bodyPr>
            <a:noAutofit/>
          </a:bodyPr>
          <a:lstStyle/>
          <a:p>
            <a:r>
              <a:rPr lang="en-US" sz="2000" b="1" cap="none" dirty="0"/>
              <a:t>3</a:t>
            </a:r>
            <a:r>
              <a:rPr lang="en-US" sz="2000" b="1" cap="none" dirty="0" smtClean="0"/>
              <a:t>. World Wildlife Fund (WWF)</a:t>
            </a:r>
            <a:br>
              <a:rPr lang="en-US" sz="2000" b="1" cap="none" dirty="0" smtClean="0"/>
            </a:br>
            <a:r>
              <a:rPr lang="en-US" sz="2000" b="1" cap="none" dirty="0" smtClean="0"/>
              <a:t/>
            </a:r>
            <a:br>
              <a:rPr lang="en-US" sz="2000" b="1" cap="none" dirty="0" smtClean="0"/>
            </a:br>
            <a:r>
              <a:rPr lang="en-US" sz="2000" b="1" cap="none" dirty="0" smtClean="0"/>
              <a:t>Focus</a:t>
            </a:r>
            <a:r>
              <a:rPr lang="en-US" sz="2000" cap="none" dirty="0" smtClean="0"/>
              <a:t>: Conservation Of The World’s Most Vulnerable Species And Ecosystems.</a:t>
            </a:r>
            <a:br>
              <a:rPr lang="en-US" sz="2000" cap="none" dirty="0" smtClean="0"/>
            </a:br>
            <a:r>
              <a:rPr lang="en-US" sz="2000" b="1" cap="none" dirty="0" smtClean="0"/>
              <a:t>Success</a:t>
            </a:r>
            <a:r>
              <a:rPr lang="en-US" sz="2000" cap="none" dirty="0" smtClean="0"/>
              <a:t>: WWF Has Worked Globally On Projects That Protect Endangered Species And Critical Habitats, Such As The Amazon Rainforest And Coral Reefs.</a:t>
            </a:r>
            <a:br>
              <a:rPr lang="en-US" sz="2000" cap="none" dirty="0" smtClean="0"/>
            </a:br>
            <a:r>
              <a:rPr lang="en-US" sz="2000" b="1" cap="none" dirty="0" smtClean="0"/>
              <a:t>Impact</a:t>
            </a:r>
            <a:r>
              <a:rPr lang="en-US" sz="2000" cap="none" dirty="0" smtClean="0"/>
              <a:t>:</a:t>
            </a:r>
            <a:br>
              <a:rPr lang="en-US" sz="2000" cap="none" dirty="0" smtClean="0"/>
            </a:br>
            <a:r>
              <a:rPr lang="en-US" sz="2000" cap="none" dirty="0" smtClean="0"/>
              <a:t>Successful Campaigns Have Led To Improved Conservation Efforts For Species Like Tigers, Rhinos, And Pandas.</a:t>
            </a:r>
            <a:br>
              <a:rPr lang="en-US" sz="2000" cap="none" dirty="0" smtClean="0"/>
            </a:br>
            <a:r>
              <a:rPr lang="en-US" sz="2000" cap="none" dirty="0" smtClean="0"/>
              <a:t>Played A Key Role In Global Environmental Policy, Including The Paris Agreement On Climate Change.</a:t>
            </a:r>
            <a:br>
              <a:rPr lang="en-US" sz="2000" cap="none" dirty="0" smtClean="0"/>
            </a:br>
            <a:r>
              <a:rPr lang="en-US" sz="2000" b="1" cap="none" dirty="0" smtClean="0"/>
              <a:t>Key Lesson</a:t>
            </a:r>
            <a:r>
              <a:rPr lang="en-US" sz="2000" cap="none" dirty="0" smtClean="0"/>
              <a:t>: </a:t>
            </a:r>
            <a:r>
              <a:rPr lang="en-US" sz="2000" b="1" cap="none" dirty="0" smtClean="0"/>
              <a:t>Global Partnerships And Advocacy</a:t>
            </a:r>
            <a:r>
              <a:rPr lang="en-US" sz="2000" cap="none" dirty="0" smtClean="0"/>
              <a:t> Are Powerful Tools In Driving International Policy Changes For Environmental Conservation.</a:t>
            </a:r>
            <a:br>
              <a:rPr lang="en-US" sz="2000" cap="none" dirty="0" smtClean="0"/>
            </a:br>
            <a:r>
              <a:rPr lang="en-US" sz="2000" cap="none" dirty="0" smtClean="0"/>
              <a:t/>
            </a:r>
            <a:br>
              <a:rPr lang="en-US" sz="2000" cap="none" dirty="0" smtClean="0"/>
            </a:br>
            <a:r>
              <a:rPr lang="en-US" sz="2000" b="1" cap="none" dirty="0"/>
              <a:t>4</a:t>
            </a:r>
            <a:r>
              <a:rPr lang="en-US" sz="2000" b="1" cap="none" dirty="0" smtClean="0"/>
              <a:t>. Kiva</a:t>
            </a:r>
            <a:br>
              <a:rPr lang="en-US" sz="2000" b="1" cap="none" dirty="0" smtClean="0"/>
            </a:br>
            <a:r>
              <a:rPr lang="en-US" sz="2000" b="1" cap="none" dirty="0" smtClean="0"/>
              <a:t>Focus</a:t>
            </a:r>
            <a:r>
              <a:rPr lang="en-US" sz="2000" cap="none" dirty="0" smtClean="0"/>
              <a:t>: Microfinance And Lending To Entrepreneurs In Developing Countries.</a:t>
            </a:r>
            <a:br>
              <a:rPr lang="en-US" sz="2000" cap="none" dirty="0" smtClean="0"/>
            </a:br>
            <a:r>
              <a:rPr lang="en-US" sz="2000" b="1" cap="none" dirty="0" smtClean="0"/>
              <a:t>Success</a:t>
            </a:r>
            <a:r>
              <a:rPr lang="en-US" sz="2000" cap="none" dirty="0" smtClean="0"/>
              <a:t>: Kiva Allows Individuals To Lend Small Amounts Of Money Via The Internet To Entrepreneurs In Low-income Areas Around The World.</a:t>
            </a:r>
            <a:br>
              <a:rPr lang="en-US" sz="2000" cap="none" dirty="0" smtClean="0"/>
            </a:br>
            <a:r>
              <a:rPr lang="en-US" sz="2000" b="1" cap="none" dirty="0" smtClean="0"/>
              <a:t>Impact</a:t>
            </a:r>
            <a:r>
              <a:rPr lang="en-US" sz="2000" cap="none" dirty="0" smtClean="0"/>
              <a:t>:</a:t>
            </a:r>
            <a:br>
              <a:rPr lang="en-US" sz="2000" cap="none" dirty="0" smtClean="0"/>
            </a:br>
            <a:r>
              <a:rPr lang="en-US" sz="2000" cap="none" dirty="0" smtClean="0"/>
              <a:t>Facilitated Over $1.5 Billion In Loans To More Than 3 Million Borrowers In Over 80 Countries.</a:t>
            </a:r>
            <a:br>
              <a:rPr lang="en-US" sz="2000" cap="none" dirty="0" smtClean="0"/>
            </a:br>
            <a:r>
              <a:rPr lang="en-US" sz="2000" cap="none" dirty="0" smtClean="0"/>
              <a:t>Helped Lift Thousands Of People Out Of Poverty By Empowering Them To Start Businesses And Become Self-sufficient.</a:t>
            </a:r>
            <a:br>
              <a:rPr lang="en-US" sz="2000" cap="none" dirty="0" smtClean="0"/>
            </a:br>
            <a:r>
              <a:rPr lang="en-US" sz="2000" b="1" cap="none" dirty="0" smtClean="0"/>
              <a:t>Key Lesson</a:t>
            </a:r>
            <a:r>
              <a:rPr lang="en-US" sz="2000" cap="none" dirty="0" smtClean="0"/>
              <a:t>: </a:t>
            </a:r>
            <a:r>
              <a:rPr lang="en-US" sz="2000" b="1" cap="none" dirty="0" smtClean="0"/>
              <a:t>Microfinance And Digital Platforms</a:t>
            </a:r>
            <a:r>
              <a:rPr lang="en-US" sz="2000" cap="none" dirty="0" smtClean="0"/>
              <a:t> Can Provide Immediate Economic Empowerment To Underserved Populations, Reducing Poverty At Scale.</a:t>
            </a:r>
            <a:br>
              <a:rPr lang="en-US" sz="2000" cap="none" dirty="0" smtClean="0"/>
            </a:br>
            <a:endParaRPr lang="en-IN" sz="2000" cap="none" dirty="0"/>
          </a:p>
        </p:txBody>
      </p:sp>
    </p:spTree>
    <p:extLst>
      <p:ext uri="{BB962C8B-B14F-4D97-AF65-F5344CB8AC3E}">
        <p14:creationId xmlns:p14="http://schemas.microsoft.com/office/powerpoint/2010/main" val="2186441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1304819" y="-27186"/>
            <a:ext cx="9432091"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1 Highlight Their Impact</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Global Reach</a:t>
            </a:r>
            <a:r>
              <a:rPr kumimoji="0" lang="en-US" altLang="en-US" sz="1800" b="0" i="0" u="none" strike="noStrike" cap="none" normalizeH="0" baseline="0" dirty="0" smtClean="0">
                <a:ln>
                  <a:noFill/>
                </a:ln>
                <a:solidFill>
                  <a:schemeClr val="tx1"/>
                </a:solidFill>
                <a:effectLst/>
                <a:latin typeface="Arial" panose="020B0604020202020204" pitchFamily="34" charset="0"/>
              </a:rPr>
              <a:t>: Some </a:t>
            </a:r>
            <a:r>
              <a:rPr kumimoji="0" lang="en-US" altLang="en-US" sz="1800" b="0" i="0" u="none" strike="noStrike" cap="none" normalizeH="0" baseline="0" dirty="0" err="1" smtClean="0">
                <a:ln>
                  <a:noFill/>
                </a:ln>
                <a:solidFill>
                  <a:schemeClr val="tx1"/>
                </a:solidFill>
                <a:effectLst/>
                <a:latin typeface="Arial" panose="020B0604020202020204" pitchFamily="34" charset="0"/>
              </a:rPr>
              <a:t>Ngos</a:t>
            </a:r>
            <a:r>
              <a:rPr kumimoji="0" lang="en-US" altLang="en-US" sz="1800" b="0" i="0" u="none" strike="noStrike" cap="none" normalizeH="0" baseline="0" dirty="0" smtClean="0">
                <a:ln>
                  <a:noFill/>
                </a:ln>
                <a:solidFill>
                  <a:schemeClr val="tx1"/>
                </a:solidFill>
                <a:effectLst/>
                <a:latin typeface="Arial" panose="020B0604020202020204" pitchFamily="34" charset="0"/>
              </a:rPr>
              <a:t> Have Scaled Their Programs Internationally, Making 	Significant Contributions To Issues Like Poverty Reduction, Education, Or Clean	 	Water Access.</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Local Empowerment</a:t>
            </a:r>
            <a:r>
              <a:rPr kumimoji="0" lang="en-US" altLang="en-US" sz="1800" b="0" i="0" u="none" strike="noStrike" cap="none" normalizeH="0" baseline="0" dirty="0" smtClean="0">
                <a:ln>
                  <a:noFill/>
                </a:ln>
                <a:solidFill>
                  <a:schemeClr val="tx1"/>
                </a:solidFill>
                <a:effectLst/>
                <a:latin typeface="Arial" panose="020B0604020202020204" pitchFamily="34" charset="0"/>
              </a:rPr>
              <a:t>: Many Successful </a:t>
            </a:r>
            <a:r>
              <a:rPr kumimoji="0" lang="en-US" altLang="en-US" sz="1800" b="0" i="0" u="none" strike="noStrike" cap="none" normalizeH="0" baseline="0" dirty="0" err="1" smtClean="0">
                <a:ln>
                  <a:noFill/>
                </a:ln>
                <a:solidFill>
                  <a:schemeClr val="tx1"/>
                </a:solidFill>
                <a:effectLst/>
                <a:latin typeface="Arial" panose="020B0604020202020204" pitchFamily="34" charset="0"/>
              </a:rPr>
              <a:t>Ngos</a:t>
            </a:r>
            <a:r>
              <a:rPr kumimoji="0" lang="en-US" altLang="en-US" sz="1800" b="0" i="0" u="none" strike="noStrike" cap="none" normalizeH="0" baseline="0" dirty="0" smtClean="0">
                <a:ln>
                  <a:noFill/>
                </a:ln>
                <a:solidFill>
                  <a:schemeClr val="tx1"/>
                </a:solidFill>
                <a:effectLst/>
                <a:latin typeface="Arial" panose="020B0604020202020204" pitchFamily="34" charset="0"/>
              </a:rPr>
              <a:t> Have Had A Direct Positive Impact 	At The Community Level, Enhancing Education, Healthcare, And Economic 		Opportunities For Marginalized Groups.</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Innovative Solutions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Ngos</a:t>
            </a:r>
            <a:r>
              <a:rPr kumimoji="0" lang="en-US" altLang="en-US" sz="1800" b="0" i="0" u="none" strike="noStrike" cap="none" normalizeH="0" baseline="0" dirty="0" smtClean="0">
                <a:ln>
                  <a:noFill/>
                </a:ln>
                <a:solidFill>
                  <a:schemeClr val="tx1"/>
                </a:solidFill>
                <a:effectLst/>
                <a:latin typeface="Arial" panose="020B0604020202020204" pitchFamily="34" charset="0"/>
              </a:rPr>
              <a:t> Have Introduced New Models Or Technologies That 	Address	 Longstanding Challenges, Such As Mobile Banking For Financial 	Inclusion Or Solar Energy For Rural Electrification.</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2 </a:t>
            </a:r>
            <a:r>
              <a:rPr kumimoji="0" lang="en-US" altLang="en-US" sz="1800" b="1" i="0" u="none" strike="noStrike" cap="none" normalizeH="0" baseline="0" dirty="0" smtClean="0">
                <a:ln>
                  <a:noFill/>
                </a:ln>
                <a:solidFill>
                  <a:schemeClr val="tx1"/>
                </a:solidFill>
                <a:effectLst/>
                <a:latin typeface="Arial" panose="020B0604020202020204" pitchFamily="34" charset="0"/>
              </a:rPr>
              <a:t>Lessons Learned</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Collaboration Is Key</a:t>
            </a:r>
            <a:r>
              <a:rPr kumimoji="0" lang="en-US" altLang="en-US" sz="1800" b="0" i="0" u="none" strike="noStrike" cap="none" normalizeH="0" baseline="0" dirty="0" smtClean="0">
                <a:ln>
                  <a:noFill/>
                </a:ln>
                <a:solidFill>
                  <a:schemeClr val="tx1"/>
                </a:solidFill>
                <a:effectLst/>
                <a:latin typeface="Arial" panose="020B0604020202020204" pitchFamily="34" charset="0"/>
              </a:rPr>
              <a:t>: Many Successful </a:t>
            </a:r>
            <a:r>
              <a:rPr kumimoji="0" lang="en-US" altLang="en-US" sz="1800" b="0" i="0" u="none" strike="noStrike" cap="none" normalizeH="0" baseline="0" dirty="0" err="1" smtClean="0">
                <a:ln>
                  <a:noFill/>
                </a:ln>
                <a:solidFill>
                  <a:schemeClr val="tx1"/>
                </a:solidFill>
                <a:effectLst/>
                <a:latin typeface="Arial" panose="020B0604020202020204" pitchFamily="34" charset="0"/>
              </a:rPr>
              <a:t>Ngos</a:t>
            </a:r>
            <a:r>
              <a:rPr kumimoji="0" lang="en-US" altLang="en-US" sz="1800" b="0" i="0" u="none" strike="noStrike" cap="none" normalizeH="0" baseline="0" dirty="0" smtClean="0">
                <a:ln>
                  <a:noFill/>
                </a:ln>
                <a:solidFill>
                  <a:schemeClr val="tx1"/>
                </a:solidFill>
                <a:effectLst/>
                <a:latin typeface="Arial" panose="020B0604020202020204" pitchFamily="34" charset="0"/>
              </a:rPr>
              <a:t> Emphasize The Importance Of 	Partnerships With Local Governments, Other </a:t>
            </a:r>
            <a:r>
              <a:rPr kumimoji="0" lang="en-US" altLang="en-US" sz="1800" b="0" i="0" u="none" strike="noStrike" cap="none" normalizeH="0" baseline="0" dirty="0" err="1" smtClean="0">
                <a:ln>
                  <a:noFill/>
                </a:ln>
                <a:solidFill>
                  <a:schemeClr val="tx1"/>
                </a:solidFill>
                <a:effectLst/>
                <a:latin typeface="Arial" panose="020B0604020202020204" pitchFamily="34" charset="0"/>
              </a:rPr>
              <a:t>Ngos</a:t>
            </a:r>
            <a:r>
              <a:rPr kumimoji="0" lang="en-US" altLang="en-US" sz="1800" b="0" i="0" u="none" strike="noStrike" cap="none" normalizeH="0" baseline="0" dirty="0" smtClean="0">
                <a:ln>
                  <a:noFill/>
                </a:ln>
                <a:solidFill>
                  <a:schemeClr val="tx1"/>
                </a:solidFill>
                <a:effectLst/>
                <a:latin typeface="Arial" panose="020B0604020202020204" pitchFamily="34" charset="0"/>
              </a:rPr>
              <a:t>, And Private Sector Actors To 	Amplify 	Impact.</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Sustainability Matters</a:t>
            </a:r>
            <a:r>
              <a:rPr kumimoji="0" lang="en-US" altLang="en-US" sz="1800" b="0" i="0" u="none" strike="noStrike" cap="none" normalizeH="0" baseline="0" dirty="0" smtClean="0">
                <a:ln>
                  <a:noFill/>
                </a:ln>
                <a:solidFill>
                  <a:schemeClr val="tx1"/>
                </a:solidFill>
                <a:effectLst/>
                <a:latin typeface="Arial" panose="020B0604020202020204" pitchFamily="34" charset="0"/>
              </a:rPr>
              <a:t>: Ensuring That Projects Have Long-term </a:t>
            </a:r>
            <a:r>
              <a:rPr kumimoji="0" lang="en-US" altLang="en-US" sz="1800" b="0" i="0" u="none" strike="noStrike" cap="none" normalizeH="0" baseline="0" dirty="0" err="1" smtClean="0">
                <a:ln>
                  <a:noFill/>
                </a:ln>
                <a:solidFill>
                  <a:schemeClr val="tx1"/>
                </a:solidFill>
                <a:effectLst/>
                <a:latin typeface="Arial" panose="020B0604020202020204" pitchFamily="34" charset="0"/>
              </a:rPr>
              <a:t>Sustainabilit</a:t>
            </a:r>
            <a:r>
              <a:rPr kumimoji="0" lang="en-US" altLang="en-US" sz="1800" b="0" i="0" u="none" strike="noStrike" cap="none" normalizeH="0" baseline="0" dirty="0" smtClean="0">
                <a:ln>
                  <a:noFill/>
                </a:ln>
                <a:solidFill>
                  <a:schemeClr val="tx1"/>
                </a:solidFill>
                <a:effectLst/>
                <a:latin typeface="Arial" panose="020B0604020202020204" pitchFamily="34" charset="0"/>
              </a:rPr>
              <a:t>	y Through Local Ownership, Capacity Building, And Diversified Funding Sources.</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Flexibility And Adaptability</a:t>
            </a:r>
            <a:r>
              <a:rPr kumimoji="0" lang="en-US" altLang="en-US" sz="1800" b="0" i="0" u="none" strike="noStrike" cap="none" normalizeH="0" baseline="0" dirty="0" smtClean="0">
                <a:ln>
                  <a:noFill/>
                </a:ln>
                <a:solidFill>
                  <a:schemeClr val="tx1"/>
                </a:solidFill>
                <a:effectLst/>
                <a:latin typeface="Arial" panose="020B0604020202020204" pitchFamily="34" charset="0"/>
              </a:rPr>
              <a:t>: Being Responsive To Changing Local Contexts And 	Needs Ensures That Programs Remain Effective And Relevant.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Data And Evaluation</a:t>
            </a:r>
            <a:r>
              <a:rPr kumimoji="0" lang="en-US" altLang="en-US" sz="1800" b="0" i="0" u="none" strike="noStrike" cap="none" normalizeH="0" baseline="0" dirty="0" smtClean="0">
                <a:ln>
                  <a:noFill/>
                </a:ln>
                <a:solidFill>
                  <a:schemeClr val="tx1"/>
                </a:solidFill>
                <a:effectLst/>
                <a:latin typeface="Arial" panose="020B0604020202020204" pitchFamily="34" charset="0"/>
              </a:rPr>
              <a:t>: Successful </a:t>
            </a:r>
            <a:r>
              <a:rPr kumimoji="0" lang="en-US" altLang="en-US" sz="1800" b="0" i="0" u="none" strike="noStrike" cap="none" normalizeH="0" baseline="0" dirty="0" err="1" smtClean="0">
                <a:ln>
                  <a:noFill/>
                </a:ln>
                <a:solidFill>
                  <a:schemeClr val="tx1"/>
                </a:solidFill>
                <a:effectLst/>
                <a:latin typeface="Arial" panose="020B0604020202020204" pitchFamily="34" charset="0"/>
              </a:rPr>
              <a:t>Ngos</a:t>
            </a:r>
            <a:r>
              <a:rPr kumimoji="0" lang="en-US" altLang="en-US" sz="1800" b="0" i="0" u="none" strike="noStrike" cap="none" normalizeH="0" baseline="0" dirty="0" smtClean="0">
                <a:ln>
                  <a:noFill/>
                </a:ln>
                <a:solidFill>
                  <a:schemeClr val="tx1"/>
                </a:solidFill>
                <a:effectLst/>
                <a:latin typeface="Arial" panose="020B0604020202020204" pitchFamily="34" charset="0"/>
              </a:rPr>
              <a:t> Emphasize The Importance Of 	Monitoring, Data Collection, And Evaluation To Measure Progress And Make 	Adjustments When Necessary.</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7281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377" y="3844373"/>
            <a:ext cx="9906000" cy="2852737"/>
          </a:xfrm>
        </p:spPr>
        <p:txBody>
          <a:bodyPr>
            <a:noAutofit/>
          </a:bodyPr>
          <a:lstStyle/>
          <a:p>
            <a:r>
              <a:rPr lang="en-US" sz="2000" b="1" cap="none" dirty="0" smtClean="0"/>
              <a:t>1. Volunteering Opportunities</a:t>
            </a:r>
            <a:br>
              <a:rPr lang="en-US" sz="2000" b="1" cap="none" dirty="0" smtClean="0"/>
            </a:br>
            <a:r>
              <a:rPr lang="en-US" sz="2000" b="1" cap="none" dirty="0" smtClean="0"/>
              <a:t/>
            </a:r>
            <a:br>
              <a:rPr lang="en-US" sz="2000" b="1" cap="none" dirty="0" smtClean="0"/>
            </a:br>
            <a:r>
              <a:rPr lang="en-US" sz="2000" b="1" cap="none" dirty="0" smtClean="0"/>
              <a:t>Time And Skills</a:t>
            </a:r>
            <a:r>
              <a:rPr lang="en-US" sz="2000" cap="none" dirty="0" smtClean="0"/>
              <a:t>: Contribute Your Time, Expertise, Or Hands-on Support To Various Projects And Initiatives.</a:t>
            </a:r>
            <a:br>
              <a:rPr lang="en-US" sz="2000" cap="none" dirty="0" smtClean="0"/>
            </a:br>
            <a:r>
              <a:rPr lang="en-US" sz="2000" b="1" cap="none" dirty="0" smtClean="0"/>
              <a:t>Local And Global Impact</a:t>
            </a:r>
            <a:r>
              <a:rPr lang="en-US" sz="2000" cap="none" dirty="0" smtClean="0"/>
              <a:t>: Volunteer With Local </a:t>
            </a:r>
            <a:r>
              <a:rPr lang="en-US" sz="2000" cap="none" dirty="0" err="1" smtClean="0"/>
              <a:t>Ngos</a:t>
            </a:r>
            <a:r>
              <a:rPr lang="en-US" sz="2000" cap="none" dirty="0" smtClean="0"/>
              <a:t> Or Participate In International Missions To Support Community Development, Environmental Conservation, Education, And Healthcare.</a:t>
            </a:r>
            <a:br>
              <a:rPr lang="en-US" sz="2000" cap="none" dirty="0" smtClean="0"/>
            </a:br>
            <a:r>
              <a:rPr lang="en-US" sz="2000" b="1" cap="none" dirty="0" smtClean="0"/>
              <a:t>Types Of Volunteer Roles</a:t>
            </a:r>
            <a:r>
              <a:rPr lang="en-US" sz="2000" cap="none" dirty="0" smtClean="0"/>
              <a:t>:</a:t>
            </a:r>
            <a:br>
              <a:rPr lang="en-US" sz="2000" cap="none" dirty="0" smtClean="0"/>
            </a:br>
            <a:r>
              <a:rPr lang="en-US" sz="2000" cap="none" dirty="0" smtClean="0"/>
              <a:t>Event Organizing, Fundraising, Administrative Tasks, Fieldwork, Or Providing Professional Services (E.G., Legal, Medical, Marketing).</a:t>
            </a:r>
            <a:br>
              <a:rPr lang="en-US" sz="2000" cap="none" dirty="0" smtClean="0"/>
            </a:br>
            <a:r>
              <a:rPr lang="en-US" sz="2000" cap="none" dirty="0" smtClean="0"/>
              <a:t>Virtual Volunteering: Engage In Remote Opportunities Like Tutoring, Digital Marketing, Or Providing Technical Assistance.</a:t>
            </a:r>
            <a:br>
              <a:rPr lang="en-US" sz="2000" cap="none" dirty="0" smtClean="0"/>
            </a:br>
            <a:r>
              <a:rPr lang="en-US" sz="2000" cap="none" dirty="0" smtClean="0"/>
              <a:t/>
            </a:r>
            <a:br>
              <a:rPr lang="en-US" sz="2000" cap="none" dirty="0" smtClean="0"/>
            </a:br>
            <a:r>
              <a:rPr lang="en-US" sz="2000" b="1" cap="none" dirty="0" smtClean="0"/>
              <a:t>2. Donations And Sponsorships</a:t>
            </a:r>
            <a:br>
              <a:rPr lang="en-US" sz="2000" b="1" cap="none" dirty="0" smtClean="0"/>
            </a:br>
            <a:r>
              <a:rPr lang="en-US" sz="2000" b="1" cap="none" dirty="0" smtClean="0"/>
              <a:t/>
            </a:r>
            <a:br>
              <a:rPr lang="en-US" sz="2000" b="1" cap="none" dirty="0" smtClean="0"/>
            </a:br>
            <a:r>
              <a:rPr lang="en-US" sz="2000" b="1" cap="none" dirty="0" smtClean="0"/>
              <a:t>Financial Donations</a:t>
            </a:r>
            <a:r>
              <a:rPr lang="en-US" sz="2000" cap="none" dirty="0" smtClean="0"/>
              <a:t>: Support </a:t>
            </a:r>
            <a:r>
              <a:rPr lang="en-US" sz="2000" cap="none" dirty="0" err="1" smtClean="0"/>
              <a:t>Ngos</a:t>
            </a:r>
            <a:r>
              <a:rPr lang="en-US" sz="2000" cap="none" dirty="0" smtClean="0"/>
              <a:t> With One-time Or Recurring Monetary Contributions To Fund Their Programs, Projects, Or Operations.</a:t>
            </a:r>
            <a:br>
              <a:rPr lang="en-US" sz="2000" cap="none" dirty="0" smtClean="0"/>
            </a:br>
            <a:r>
              <a:rPr lang="en-US" sz="2000" b="1" cap="none" dirty="0" smtClean="0"/>
              <a:t>In-kind Donations</a:t>
            </a:r>
            <a:r>
              <a:rPr lang="en-US" sz="2000" cap="none" dirty="0" smtClean="0"/>
              <a:t>: Contribute Goods Or Services (E.G., Clothes, Food, Equipment) That Can Directly Benefit The Communities Or Projects The NGO Supports.</a:t>
            </a:r>
            <a:br>
              <a:rPr lang="en-US" sz="2000" cap="none" dirty="0" smtClean="0"/>
            </a:br>
            <a:r>
              <a:rPr lang="en-US" sz="2000" b="1" cap="none" dirty="0" smtClean="0"/>
              <a:t>Corporate Sponsorships</a:t>
            </a:r>
            <a:r>
              <a:rPr lang="en-US" sz="2000" cap="none" dirty="0" smtClean="0"/>
              <a:t>: Businesses Can Sponsor Specific Projects Or Events, Providing Financial Backing Or Resources In Exchange For Visibility And Branding Opportunities.</a:t>
            </a:r>
            <a:br>
              <a:rPr lang="en-US" sz="2000" cap="none" dirty="0" smtClean="0"/>
            </a:br>
            <a:r>
              <a:rPr lang="en-US" sz="2000" b="1" cap="none" dirty="0" smtClean="0"/>
              <a:t>Gift Matching Programs</a:t>
            </a:r>
            <a:r>
              <a:rPr lang="en-US" sz="2000" cap="none" dirty="0" smtClean="0"/>
              <a:t>: Many Companies Match Employee Donations To </a:t>
            </a:r>
            <a:r>
              <a:rPr lang="en-US" sz="2000" cap="none" dirty="0" err="1" smtClean="0"/>
              <a:t>Ngos</a:t>
            </a:r>
            <a:r>
              <a:rPr lang="en-US" sz="2000" cap="none" dirty="0" smtClean="0"/>
              <a:t>, Amplifying Your Impact Through Corporate Giving Programs.</a:t>
            </a:r>
            <a:br>
              <a:rPr lang="en-US" sz="2000" cap="none" dirty="0" smtClean="0"/>
            </a:br>
            <a:endParaRPr lang="en-IN" sz="2000" cap="none" dirty="0"/>
          </a:p>
        </p:txBody>
      </p:sp>
    </p:spTree>
    <p:extLst>
      <p:ext uri="{BB962C8B-B14F-4D97-AF65-F5344CB8AC3E}">
        <p14:creationId xmlns:p14="http://schemas.microsoft.com/office/powerpoint/2010/main" val="3408702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0802" y="3923887"/>
            <a:ext cx="9906000" cy="2852737"/>
          </a:xfrm>
        </p:spPr>
        <p:txBody>
          <a:bodyPr>
            <a:normAutofit fontScale="90000"/>
          </a:bodyPr>
          <a:lstStyle/>
          <a:p>
            <a:r>
              <a:rPr lang="en-US" b="1" cap="none" dirty="0" smtClean="0"/>
              <a:t>3. Partnerships With Businesses</a:t>
            </a:r>
            <a:br>
              <a:rPr lang="en-US" b="1" cap="none" dirty="0" smtClean="0"/>
            </a:br>
            <a:r>
              <a:rPr lang="en-US" b="1" cap="none" dirty="0" smtClean="0"/>
              <a:t>Corporate Social Responsibility (CSR)</a:t>
            </a:r>
            <a:r>
              <a:rPr lang="en-US" cap="none" dirty="0" smtClean="0"/>
              <a:t>: Businesses Can Collaborate With </a:t>
            </a:r>
            <a:r>
              <a:rPr lang="en-US" cap="none" dirty="0" err="1" smtClean="0"/>
              <a:t>Ngos</a:t>
            </a:r>
            <a:r>
              <a:rPr lang="en-US" cap="none" dirty="0" smtClean="0"/>
              <a:t> To Fulfill Their CSR Goals, Supporting Social Causes While Enhancing Their Brand Reputation.</a:t>
            </a:r>
            <a:br>
              <a:rPr lang="en-US" cap="none" dirty="0" smtClean="0"/>
            </a:br>
            <a:r>
              <a:rPr lang="en-US" b="1" cap="none" dirty="0" smtClean="0"/>
              <a:t>Resource Sharing</a:t>
            </a:r>
            <a:r>
              <a:rPr lang="en-US" cap="none" dirty="0" smtClean="0"/>
              <a:t>: Companies Can Provide </a:t>
            </a:r>
            <a:r>
              <a:rPr lang="en-US" cap="none" dirty="0" err="1" smtClean="0"/>
              <a:t>Ngos</a:t>
            </a:r>
            <a:r>
              <a:rPr lang="en-US" cap="none" dirty="0" smtClean="0"/>
              <a:t> With Essential Resources, Such As Office Space, Technology, Or Logistical Support, To Help Maximize Their Operations.</a:t>
            </a:r>
            <a:br>
              <a:rPr lang="en-US" cap="none" dirty="0" smtClean="0"/>
            </a:br>
            <a:r>
              <a:rPr lang="en-US" b="1" cap="none" dirty="0" smtClean="0"/>
              <a:t>Employee Engagement</a:t>
            </a:r>
            <a:r>
              <a:rPr lang="en-US" cap="none" dirty="0" smtClean="0"/>
              <a:t>: Encourage Employees To Volunteer, Participate In Fundraising Campaigns, Or Use Their Professional Skills To Benefit NGO Projects.</a:t>
            </a:r>
            <a:br>
              <a:rPr lang="en-US" cap="none" dirty="0" smtClean="0"/>
            </a:br>
            <a:r>
              <a:rPr lang="en-US" b="1" cap="none" dirty="0" smtClean="0"/>
              <a:t>Cause-related Marketing</a:t>
            </a:r>
            <a:r>
              <a:rPr lang="en-US" cap="none" dirty="0" smtClean="0"/>
              <a:t>: Companies Can Launch Joint Marketing Campaigns Or Donate A Portion Of Their Sales To NGO Causes, Driving Both Awareness And Funds.</a:t>
            </a:r>
            <a:br>
              <a:rPr lang="en-US" cap="none" dirty="0" smtClean="0"/>
            </a:br>
            <a:endParaRPr lang="en-IN" cap="none" dirty="0"/>
          </a:p>
        </p:txBody>
      </p:sp>
    </p:spTree>
    <p:extLst>
      <p:ext uri="{BB962C8B-B14F-4D97-AF65-F5344CB8AC3E}">
        <p14:creationId xmlns:p14="http://schemas.microsoft.com/office/powerpoint/2010/main" val="286601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Definition</a:t>
            </a:r>
            <a:endParaRPr lang="en-US" sz="5400" b="1" dirty="0"/>
          </a:p>
        </p:txBody>
      </p:sp>
      <p:sp>
        <p:nvSpPr>
          <p:cNvPr id="3" name="Content Placeholder 2"/>
          <p:cNvSpPr>
            <a:spLocks noGrp="1"/>
          </p:cNvSpPr>
          <p:nvPr>
            <p:ph idx="1"/>
          </p:nvPr>
        </p:nvSpPr>
        <p:spPr>
          <a:xfrm>
            <a:off x="1013075" y="1800306"/>
            <a:ext cx="9905999" cy="4825083"/>
          </a:xfrm>
        </p:spPr>
        <p:txBody>
          <a:bodyPr>
            <a:normAutofit/>
          </a:bodyPr>
          <a:lstStyle/>
          <a:p>
            <a:r>
              <a:rPr lang="en-US" dirty="0" smtClean="0"/>
              <a:t> A Non-governmental organization (NGO) is any non- profit, voluntary citizens group which is organized on a local, </a:t>
            </a:r>
            <a:r>
              <a:rPr lang="en-US" b="1" u="sng" dirty="0" smtClean="0">
                <a:effectLst>
                  <a:outerShdw blurRad="38100" dist="38100" dir="2700000" algn="tl">
                    <a:srgbClr val="000000">
                      <a:alpha val="43137"/>
                    </a:srgbClr>
                  </a:outerShdw>
                </a:effectLst>
              </a:rPr>
              <a:t>National  </a:t>
            </a:r>
            <a:r>
              <a:rPr lang="en-US" b="1" u="sng" dirty="0" smtClean="0"/>
              <a:t>or</a:t>
            </a:r>
            <a:r>
              <a:rPr lang="en-US" b="1" u="sng" dirty="0" smtClean="0">
                <a:effectLst>
                  <a:outerShdw blurRad="38100" dist="38100" dir="2700000" algn="tl">
                    <a:srgbClr val="000000">
                      <a:alpha val="43137"/>
                    </a:srgbClr>
                  </a:outerShdw>
                </a:effectLst>
              </a:rPr>
              <a:t> International </a:t>
            </a:r>
            <a:r>
              <a:rPr lang="en-US" dirty="0" smtClean="0"/>
              <a:t>level.</a:t>
            </a:r>
          </a:p>
          <a:p>
            <a:r>
              <a:rPr lang="en-US" dirty="0" smtClean="0"/>
              <a:t>A </a:t>
            </a:r>
            <a:r>
              <a:rPr lang="en-US" dirty="0"/>
              <a:t>non-governmental organization (NGO) is a citizen- based association that operates independently of government, usually to deliver resources or serve some social or political purpose</a:t>
            </a:r>
            <a:r>
              <a:rPr lang="en-US" dirty="0" smtClean="0"/>
              <a:t>.</a:t>
            </a:r>
          </a:p>
          <a:p>
            <a:r>
              <a:rPr lang="en-US" dirty="0" smtClean="0"/>
              <a:t> </a:t>
            </a:r>
            <a:r>
              <a:rPr lang="en-US" dirty="0"/>
              <a:t>NGO is defined as an independent voluntary association of people acting together on a continuous basis, for some common purpose, other than achieving government office, making money or illegal </a:t>
            </a:r>
            <a:r>
              <a:rPr lang="en-US" dirty="0" smtClean="0"/>
              <a:t>activities.</a:t>
            </a:r>
            <a:endParaRPr lang="en-US" dirty="0"/>
          </a:p>
        </p:txBody>
      </p:sp>
    </p:spTree>
    <p:extLst>
      <p:ext uri="{BB962C8B-B14F-4D97-AF65-F5344CB8AC3E}">
        <p14:creationId xmlns:p14="http://schemas.microsoft.com/office/powerpoint/2010/main" val="11437416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solidFill>
                  <a:schemeClr val="accent1">
                    <a:lumMod val="20000"/>
                    <a:lumOff val="80000"/>
                  </a:schemeClr>
                </a:solidFill>
              </a:rPr>
              <a:t>Thank You for Your Support!</a:t>
            </a:r>
            <a:r>
              <a:rPr lang="en-US" sz="4800" dirty="0">
                <a:solidFill>
                  <a:schemeClr val="accent1">
                    <a:lumMod val="20000"/>
                    <a:lumOff val="80000"/>
                  </a:schemeClr>
                </a:solidFill>
              </a:rPr>
              <a:t/>
            </a:r>
            <a:br>
              <a:rPr lang="en-US" sz="4800" dirty="0">
                <a:solidFill>
                  <a:schemeClr val="accent1">
                    <a:lumMod val="20000"/>
                    <a:lumOff val="80000"/>
                  </a:schemeClr>
                </a:solidFill>
              </a:rPr>
            </a:br>
            <a:endParaRPr lang="en-IN" sz="4800" dirty="0">
              <a:solidFill>
                <a:schemeClr val="accent1">
                  <a:lumMod val="20000"/>
                  <a:lumOff val="80000"/>
                </a:schemeClr>
              </a:solidFill>
            </a:endParaRPr>
          </a:p>
        </p:txBody>
      </p:sp>
    </p:spTree>
    <p:extLst>
      <p:ext uri="{BB962C8B-B14F-4D97-AF65-F5344CB8AC3E}">
        <p14:creationId xmlns:p14="http://schemas.microsoft.com/office/powerpoint/2010/main" val="3244051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History</a:t>
            </a:r>
            <a:endParaRPr lang="en-US" sz="6000" b="1" dirty="0"/>
          </a:p>
        </p:txBody>
      </p:sp>
      <p:sp>
        <p:nvSpPr>
          <p:cNvPr id="3" name="Content Placeholder 2"/>
          <p:cNvSpPr>
            <a:spLocks noGrp="1"/>
          </p:cNvSpPr>
          <p:nvPr>
            <p:ph idx="1"/>
          </p:nvPr>
        </p:nvSpPr>
        <p:spPr>
          <a:xfrm>
            <a:off x="874712" y="1923048"/>
            <a:ext cx="10172699" cy="4461710"/>
          </a:xfrm>
        </p:spPr>
        <p:txBody>
          <a:bodyPr>
            <a:normAutofit/>
          </a:bodyPr>
          <a:lstStyle/>
          <a:p>
            <a:pPr>
              <a:buFont typeface="Wingdings" panose="05000000000000000000" pitchFamily="2" charset="2"/>
              <a:buChar char="v"/>
            </a:pPr>
            <a:r>
              <a:rPr lang="en-US" sz="2800" dirty="0" smtClean="0"/>
              <a:t>The </a:t>
            </a:r>
            <a:r>
              <a:rPr lang="en-US" sz="2800" dirty="0"/>
              <a:t>term "non-governmental organization" was first coined in 1945, when the United Nations (UN) was created and there were 1083 </a:t>
            </a:r>
            <a:r>
              <a:rPr lang="en-US" sz="2800" dirty="0" smtClean="0"/>
              <a:t>NGOs.</a:t>
            </a:r>
          </a:p>
          <a:p>
            <a:pPr>
              <a:buFont typeface="Wingdings" panose="05000000000000000000" pitchFamily="2" charset="2"/>
              <a:buChar char="v"/>
            </a:pPr>
            <a:r>
              <a:rPr lang="en-US" sz="2800" dirty="0" smtClean="0"/>
              <a:t>According </a:t>
            </a:r>
            <a:r>
              <a:rPr lang="en-US" sz="2800" dirty="0"/>
              <a:t>to the UN any kind of private organization that is independent from government control can be termed as </a:t>
            </a:r>
            <a:r>
              <a:rPr lang="en-US" sz="2800" dirty="0" smtClean="0"/>
              <a:t>'NGO.</a:t>
            </a:r>
          </a:p>
          <a:p>
            <a:pPr>
              <a:buFont typeface="Wingdings" panose="05000000000000000000" pitchFamily="2" charset="2"/>
              <a:buChar char="v"/>
            </a:pPr>
            <a:r>
              <a:rPr lang="en-US" sz="2800" dirty="0" smtClean="0"/>
              <a:t> </a:t>
            </a:r>
            <a:r>
              <a:rPr lang="en-US" sz="2800" dirty="0"/>
              <a:t>In some countries the term NGO is applied to an organization that in another country would be called as NPO (non profit organization).</a:t>
            </a:r>
          </a:p>
        </p:txBody>
      </p:sp>
    </p:spTree>
    <p:extLst>
      <p:ext uri="{BB962C8B-B14F-4D97-AF65-F5344CB8AC3E}">
        <p14:creationId xmlns:p14="http://schemas.microsoft.com/office/powerpoint/2010/main" val="16838816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1295402" y="1219199"/>
            <a:ext cx="9601196" cy="5125157"/>
          </a:xfrm>
        </p:spPr>
        <p:txBody>
          <a:bodyPr>
            <a:noAutofit/>
          </a:bodyPr>
          <a:lstStyle/>
          <a:p>
            <a:pPr marL="457200" indent="-457200">
              <a:buFont typeface="Wingdings" panose="05000000000000000000" pitchFamily="2" charset="2"/>
              <a:buChar char="v"/>
            </a:pPr>
            <a:r>
              <a:rPr lang="en-US" sz="3200" cap="none" dirty="0" smtClean="0"/>
              <a:t>International Ngo’s Were Important In The Anti- Slavery Movement And The Movement For Women's Suffrage.</a:t>
            </a:r>
            <a:br>
              <a:rPr lang="en-US" sz="3200" cap="none" dirty="0" smtClean="0"/>
            </a:br>
            <a:r>
              <a:rPr lang="en-US" sz="3200" cap="none" dirty="0" smtClean="0"/>
              <a:t>Based On Societies Registration Act (SRA) NGO Was Approved In 1860.</a:t>
            </a:r>
            <a:br>
              <a:rPr lang="en-US" sz="3200" cap="none" dirty="0" smtClean="0"/>
            </a:br>
            <a:r>
              <a:rPr lang="en-US" sz="3200" cap="none" dirty="0" smtClean="0"/>
              <a:t>India Is Estimated To Had Around 3 Million </a:t>
            </a:r>
            <a:r>
              <a:rPr lang="en-US" sz="3200" cap="none" dirty="0" err="1" smtClean="0"/>
              <a:t>Ngos</a:t>
            </a:r>
            <a:r>
              <a:rPr lang="en-US" sz="3200" cap="none" dirty="0" smtClean="0"/>
              <a:t> In 2020</a:t>
            </a:r>
            <a:br>
              <a:rPr lang="en-US" sz="3200" cap="none" dirty="0" smtClean="0"/>
            </a:br>
            <a:r>
              <a:rPr lang="en-US" sz="3200" cap="none" smtClean="0"/>
              <a:t>Acc </a:t>
            </a:r>
            <a:r>
              <a:rPr lang="en-US" sz="3200" cap="none" dirty="0" smtClean="0"/>
              <a:t>To The 202 Govt.</a:t>
            </a:r>
            <a:br>
              <a:rPr lang="en-US" sz="3200" cap="none" dirty="0" smtClean="0"/>
            </a:br>
            <a:r>
              <a:rPr lang="en-US" sz="3200" cap="none" dirty="0" smtClean="0"/>
              <a:t> Figures, There A Total Of 49,859 Registered </a:t>
            </a:r>
            <a:r>
              <a:rPr lang="en-US" sz="3200" cap="none" dirty="0" err="1" smtClean="0"/>
              <a:t>Ngos</a:t>
            </a:r>
            <a:r>
              <a:rPr lang="en-US" sz="3200" cap="none" dirty="0" smtClean="0"/>
              <a:t> With FCRA.</a:t>
            </a:r>
            <a:br>
              <a:rPr lang="en-US" sz="3200" cap="none" dirty="0" smtClean="0"/>
            </a:br>
            <a:r>
              <a:rPr lang="en-US" sz="3200" cap="none" dirty="0" smtClean="0"/>
              <a:t>                                                                                                                                       </a:t>
            </a:r>
            <a:endParaRPr lang="en-US" sz="3600" cap="none" dirty="0"/>
          </a:p>
        </p:txBody>
      </p:sp>
    </p:spTree>
    <p:extLst>
      <p:ext uri="{BB962C8B-B14F-4D97-AF65-F5344CB8AC3E}">
        <p14:creationId xmlns:p14="http://schemas.microsoft.com/office/powerpoint/2010/main" val="15248148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smtClean="0"/>
              <a:t>EVOLUTION</a:t>
            </a:r>
            <a:endParaRPr lang="en-US" sz="4400" b="1" dirty="0"/>
          </a:p>
        </p:txBody>
      </p:sp>
      <p:sp>
        <p:nvSpPr>
          <p:cNvPr id="3" name="Content Placeholder 2"/>
          <p:cNvSpPr>
            <a:spLocks noGrp="1"/>
          </p:cNvSpPr>
          <p:nvPr>
            <p:ph idx="1"/>
          </p:nvPr>
        </p:nvSpPr>
        <p:spPr>
          <a:xfrm>
            <a:off x="1141413" y="1722742"/>
            <a:ext cx="10088061" cy="4838479"/>
          </a:xfrm>
        </p:spPr>
        <p:txBody>
          <a:bodyPr>
            <a:normAutofit fontScale="85000" lnSpcReduction="20000"/>
          </a:bodyPr>
          <a:lstStyle/>
          <a:p>
            <a:pPr marL="0" indent="0">
              <a:buNone/>
            </a:pPr>
            <a:r>
              <a:rPr lang="en-US" sz="2800" dirty="0" smtClean="0"/>
              <a:t>The evolution of Non-Governmental Organizations (NGOs) has been shaped by social, political, and economic changes over time. NGOs have transitioned from small, mission-driven entities to large, international networks with diverse roles and significant influence in global governance. Here's a broad look at how NGOs have evolved.</a:t>
            </a:r>
          </a:p>
          <a:p>
            <a:pPr>
              <a:buFont typeface="Wingdings" panose="05000000000000000000" pitchFamily="2" charset="2"/>
              <a:buChar char="Ø"/>
            </a:pPr>
            <a:r>
              <a:rPr lang="en-US" sz="2800" b="1" dirty="0" smtClean="0"/>
              <a:t>Early </a:t>
            </a:r>
            <a:r>
              <a:rPr lang="en-US" sz="2800" b="1" dirty="0"/>
              <a:t>Beginnings: Philanthropy and Charity (Pre-19th Century</a:t>
            </a:r>
            <a:r>
              <a:rPr lang="en-US" sz="2800" b="1" dirty="0" smtClean="0"/>
              <a:t>)</a:t>
            </a:r>
          </a:p>
          <a:p>
            <a:pPr>
              <a:buFont typeface="Wingdings" panose="05000000000000000000" pitchFamily="2" charset="2"/>
              <a:buChar char="Ø"/>
            </a:pPr>
            <a:r>
              <a:rPr lang="en-US" sz="2800" b="1" dirty="0"/>
              <a:t>The 19th Century: Formalization and </a:t>
            </a:r>
            <a:r>
              <a:rPr lang="en-US" sz="2800" b="1" dirty="0" smtClean="0"/>
              <a:t>Internationalism</a:t>
            </a:r>
          </a:p>
          <a:p>
            <a:pPr>
              <a:buFont typeface="Wingdings" panose="05000000000000000000" pitchFamily="2" charset="2"/>
              <a:buChar char="Ø"/>
            </a:pPr>
            <a:r>
              <a:rPr lang="en-US" sz="2800" b="1" dirty="0"/>
              <a:t>2000s to Present: Digital Era, Funding, and </a:t>
            </a:r>
            <a:r>
              <a:rPr lang="en-US" sz="2800" b="1" dirty="0" smtClean="0"/>
              <a:t>Accountability</a:t>
            </a:r>
          </a:p>
          <a:p>
            <a:pPr>
              <a:buFont typeface="Wingdings" panose="05000000000000000000" pitchFamily="2" charset="2"/>
              <a:buChar char="Ø"/>
            </a:pPr>
            <a:r>
              <a:rPr lang="en-US" sz="2800" b="1" dirty="0"/>
              <a:t>The 1990s: Globalization and the Rise of Advocacy NGOs</a:t>
            </a:r>
          </a:p>
          <a:p>
            <a:pPr>
              <a:buFont typeface="Wingdings" panose="05000000000000000000" pitchFamily="2" charset="2"/>
              <a:buChar char="Ø"/>
            </a:pPr>
            <a:r>
              <a:rPr lang="en-US" sz="2800" b="1" dirty="0"/>
              <a:t>Post-WWII and Cold War Period (1945–1989): Expansion and Diversification</a:t>
            </a:r>
            <a:endParaRPr lang="en-US" sz="2800" b="1" dirty="0" smtClean="0"/>
          </a:p>
          <a:p>
            <a:pPr marL="0" indent="0">
              <a:buNone/>
            </a:pPr>
            <a:endParaRPr lang="en-US" sz="2800" b="1" dirty="0"/>
          </a:p>
        </p:txBody>
      </p:sp>
    </p:spTree>
    <p:extLst>
      <p:ext uri="{BB962C8B-B14F-4D97-AF65-F5344CB8AC3E}">
        <p14:creationId xmlns:p14="http://schemas.microsoft.com/office/powerpoint/2010/main" val="32704190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Alternate Process 9"/>
          <p:cNvSpPr/>
          <p:nvPr/>
        </p:nvSpPr>
        <p:spPr>
          <a:xfrm>
            <a:off x="685719" y="2575238"/>
            <a:ext cx="4652956" cy="1942818"/>
          </a:xfrm>
          <a:prstGeom prst="flowChartAlternateProcess">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i="1" u="sng" dirty="0" smtClean="0">
                <a:solidFill>
                  <a:srgbClr val="FFC000"/>
                </a:solidFill>
                <a:latin typeface="Algerian" panose="04020705040A02060702" pitchFamily="82" charset="0"/>
              </a:rPr>
              <a:t>TYPES OF NGO</a:t>
            </a:r>
            <a:endParaRPr lang="en-US" sz="4000" b="1" i="1" u="sng" dirty="0">
              <a:solidFill>
                <a:srgbClr val="FFC000"/>
              </a:solidFill>
              <a:latin typeface="Algerian" panose="04020705040A02060702" pitchFamily="82" charset="0"/>
            </a:endParaRPr>
          </a:p>
        </p:txBody>
      </p:sp>
      <p:sp>
        <p:nvSpPr>
          <p:cNvPr id="16" name="Oval 15"/>
          <p:cNvSpPr/>
          <p:nvPr/>
        </p:nvSpPr>
        <p:spPr>
          <a:xfrm>
            <a:off x="6447889" y="831549"/>
            <a:ext cx="4820356" cy="10047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5">
                    <a:lumMod val="50000"/>
                  </a:schemeClr>
                </a:solidFill>
                <a:latin typeface="Algerian" panose="04020705040A02060702" pitchFamily="82" charset="0"/>
              </a:rPr>
              <a:t>Community –Based Organization</a:t>
            </a:r>
            <a:endParaRPr lang="en-US" sz="2400" dirty="0">
              <a:solidFill>
                <a:schemeClr val="accent5">
                  <a:lumMod val="50000"/>
                </a:schemeClr>
              </a:solidFill>
              <a:latin typeface="Algerian" panose="04020705040A02060702" pitchFamily="82" charset="0"/>
            </a:endParaRPr>
          </a:p>
        </p:txBody>
      </p:sp>
      <p:sp>
        <p:nvSpPr>
          <p:cNvPr id="17" name="Oval 16"/>
          <p:cNvSpPr/>
          <p:nvPr/>
        </p:nvSpPr>
        <p:spPr>
          <a:xfrm>
            <a:off x="6491109" y="2167306"/>
            <a:ext cx="4967111" cy="982133"/>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7030A0"/>
                </a:solidFill>
                <a:latin typeface="Algerian" panose="04020705040A02060702" pitchFamily="82" charset="0"/>
              </a:rPr>
              <a:t>National NGO’s</a:t>
            </a:r>
            <a:endParaRPr lang="en-US" sz="2800" b="1" dirty="0">
              <a:solidFill>
                <a:srgbClr val="7030A0"/>
              </a:solidFill>
              <a:latin typeface="Algerian" panose="04020705040A02060702" pitchFamily="82" charset="0"/>
            </a:endParaRPr>
          </a:p>
        </p:txBody>
      </p:sp>
      <p:sp>
        <p:nvSpPr>
          <p:cNvPr id="18" name="Oval 17"/>
          <p:cNvSpPr/>
          <p:nvPr/>
        </p:nvSpPr>
        <p:spPr>
          <a:xfrm>
            <a:off x="6570133" y="3546647"/>
            <a:ext cx="4888088" cy="110631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lgerian" panose="04020705040A02060702" pitchFamily="82" charset="0"/>
              </a:rPr>
              <a:t>International NGO’s</a:t>
            </a:r>
            <a:endParaRPr lang="en-US" sz="2800" dirty="0">
              <a:latin typeface="Algerian" panose="04020705040A02060702" pitchFamily="82" charset="0"/>
            </a:endParaRPr>
          </a:p>
        </p:txBody>
      </p:sp>
      <p:sp>
        <p:nvSpPr>
          <p:cNvPr id="19" name="Oval 18"/>
          <p:cNvSpPr/>
          <p:nvPr/>
        </p:nvSpPr>
        <p:spPr>
          <a:xfrm>
            <a:off x="6681086" y="5018718"/>
            <a:ext cx="4587159" cy="1045028"/>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lgerian" panose="04020705040A02060702" pitchFamily="82" charset="0"/>
              </a:rPr>
              <a:t>Charitable Organization</a:t>
            </a:r>
            <a:endParaRPr lang="en-US" sz="2800" dirty="0">
              <a:latin typeface="Algerian" panose="04020705040A02060702" pitchFamily="82" charset="0"/>
            </a:endParaRPr>
          </a:p>
        </p:txBody>
      </p:sp>
      <p:sp>
        <p:nvSpPr>
          <p:cNvPr id="25" name="Notched Right Arrow 24"/>
          <p:cNvSpPr/>
          <p:nvPr/>
        </p:nvSpPr>
        <p:spPr>
          <a:xfrm>
            <a:off x="5338675" y="1660677"/>
            <a:ext cx="1342411" cy="3880555"/>
          </a:xfrm>
          <a:prstGeom prst="notchedRightArrow">
            <a:avLst/>
          </a:prstGeom>
          <a:solidFill>
            <a:schemeClr val="accent6">
              <a:lumMod val="5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03778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smtClean="0">
                <a:solidFill>
                  <a:srgbClr val="C00000"/>
                </a:solidFill>
              </a:rPr>
              <a:t>TYPES OF NGO</a:t>
            </a:r>
            <a:endParaRPr lang="en-US" sz="4400" b="1" dirty="0">
              <a:solidFill>
                <a:srgbClr val="C00000"/>
              </a:solidFill>
            </a:endParaRPr>
          </a:p>
        </p:txBody>
      </p:sp>
      <p:sp>
        <p:nvSpPr>
          <p:cNvPr id="3" name="Content Placeholder 2"/>
          <p:cNvSpPr>
            <a:spLocks noGrp="1"/>
          </p:cNvSpPr>
          <p:nvPr>
            <p:ph idx="1"/>
          </p:nvPr>
        </p:nvSpPr>
        <p:spPr>
          <a:xfrm>
            <a:off x="1141413" y="1902899"/>
            <a:ext cx="9601196" cy="4225185"/>
          </a:xfrm>
        </p:spPr>
        <p:txBody>
          <a:bodyPr>
            <a:normAutofit lnSpcReduction="10000"/>
          </a:bodyPr>
          <a:lstStyle/>
          <a:p>
            <a:pPr marL="0" indent="0" algn="just">
              <a:buNone/>
            </a:pPr>
            <a:r>
              <a:rPr lang="en-US" sz="3200" b="1" dirty="0" smtClean="0">
                <a:solidFill>
                  <a:srgbClr val="002060"/>
                </a:solidFill>
              </a:rPr>
              <a:t>Community –Based </a:t>
            </a:r>
            <a:r>
              <a:rPr lang="en-US" sz="3200" b="1" dirty="0">
                <a:solidFill>
                  <a:srgbClr val="002060"/>
                </a:solidFill>
              </a:rPr>
              <a:t>Organization </a:t>
            </a:r>
            <a:r>
              <a:rPr lang="en-US" sz="3200" b="1" dirty="0" smtClean="0">
                <a:solidFill>
                  <a:srgbClr val="002060"/>
                </a:solidFill>
              </a:rPr>
              <a:t>:-</a:t>
            </a:r>
          </a:p>
          <a:p>
            <a:pPr>
              <a:buFont typeface="Wingdings" panose="05000000000000000000" pitchFamily="2" charset="2"/>
              <a:buChar char="Ø"/>
            </a:pPr>
            <a:r>
              <a:rPr lang="en-US" sz="3200" dirty="0" smtClean="0">
                <a:solidFill>
                  <a:srgbClr val="002060"/>
                </a:solidFill>
              </a:rPr>
              <a:t>Created </a:t>
            </a:r>
            <a:r>
              <a:rPr lang="en-US" sz="3200" dirty="0">
                <a:solidFill>
                  <a:srgbClr val="002060"/>
                </a:solidFill>
              </a:rPr>
              <a:t>by people's own </a:t>
            </a:r>
            <a:r>
              <a:rPr lang="en-US" sz="3200" dirty="0" err="1">
                <a:solidFill>
                  <a:srgbClr val="002060"/>
                </a:solidFill>
              </a:rPr>
              <a:t>interest.These</a:t>
            </a:r>
            <a:r>
              <a:rPr lang="en-US" sz="3200" dirty="0">
                <a:solidFill>
                  <a:srgbClr val="002060"/>
                </a:solidFill>
              </a:rPr>
              <a:t> can include </a:t>
            </a:r>
            <a:r>
              <a:rPr lang="en-US" sz="3200" dirty="0" smtClean="0">
                <a:solidFill>
                  <a:srgbClr val="002060"/>
                </a:solidFill>
              </a:rPr>
              <a:t>sports clubs</a:t>
            </a:r>
            <a:r>
              <a:rPr lang="en-US" sz="3200" dirty="0">
                <a:solidFill>
                  <a:srgbClr val="002060"/>
                </a:solidFill>
              </a:rPr>
              <a:t>, women's organizations, </a:t>
            </a:r>
            <a:r>
              <a:rPr lang="en-US" sz="3200" dirty="0" err="1">
                <a:solidFill>
                  <a:srgbClr val="002060"/>
                </a:solidFill>
              </a:rPr>
              <a:t>neighbourhood</a:t>
            </a:r>
            <a:r>
              <a:rPr lang="en-US" sz="3200" dirty="0">
                <a:solidFill>
                  <a:srgbClr val="002060"/>
                </a:solidFill>
              </a:rPr>
              <a:t> organizations, religious or educational organizations</a:t>
            </a:r>
            <a:r>
              <a:rPr lang="en-US" sz="3200" dirty="0" smtClean="0">
                <a:solidFill>
                  <a:srgbClr val="002060"/>
                </a:solidFill>
              </a:rPr>
              <a:t>.</a:t>
            </a:r>
          </a:p>
          <a:p>
            <a:pPr>
              <a:buFont typeface="Wingdings" panose="05000000000000000000" pitchFamily="2" charset="2"/>
              <a:buChar char="Ø"/>
            </a:pPr>
            <a:r>
              <a:rPr lang="en-US" sz="3200" dirty="0" smtClean="0">
                <a:solidFill>
                  <a:srgbClr val="002060"/>
                </a:solidFill>
              </a:rPr>
              <a:t>Main </a:t>
            </a:r>
            <a:r>
              <a:rPr lang="en-US" sz="3200" dirty="0">
                <a:solidFill>
                  <a:srgbClr val="002060"/>
                </a:solidFill>
              </a:rPr>
              <a:t>objective of these organizations is to help urban people and aware them to understand their rights and provide required services</a:t>
            </a:r>
          </a:p>
        </p:txBody>
      </p:sp>
    </p:spTree>
    <p:extLst>
      <p:ext uri="{BB962C8B-B14F-4D97-AF65-F5344CB8AC3E}">
        <p14:creationId xmlns:p14="http://schemas.microsoft.com/office/powerpoint/2010/main" val="3403281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487" y="982133"/>
            <a:ext cx="3788228" cy="643468"/>
          </a:xfrm>
        </p:spPr>
        <p:txBody>
          <a:bodyPr>
            <a:normAutofit fontScale="90000"/>
          </a:bodyPr>
          <a:lstStyle/>
          <a:p>
            <a:r>
              <a:rPr lang="en-US" sz="4000" b="1" dirty="0" smtClean="0"/>
              <a:t>National NGO’s :-</a:t>
            </a:r>
            <a:endParaRPr lang="en-US" sz="4000" b="1" dirty="0"/>
          </a:p>
        </p:txBody>
      </p:sp>
      <p:sp>
        <p:nvSpPr>
          <p:cNvPr id="3" name="Content Placeholder 2"/>
          <p:cNvSpPr>
            <a:spLocks noGrp="1"/>
          </p:cNvSpPr>
          <p:nvPr>
            <p:ph idx="1"/>
          </p:nvPr>
        </p:nvSpPr>
        <p:spPr>
          <a:xfrm>
            <a:off x="1117600" y="1625601"/>
            <a:ext cx="10236200" cy="4508499"/>
          </a:xfrm>
        </p:spPr>
        <p:txBody>
          <a:bodyPr>
            <a:normAutofit fontScale="55000" lnSpcReduction="20000"/>
          </a:bodyPr>
          <a:lstStyle/>
          <a:p>
            <a:pPr>
              <a:buFont typeface="Wingdings" panose="05000000000000000000" pitchFamily="2" charset="2"/>
              <a:buChar char="Ø"/>
            </a:pPr>
            <a:r>
              <a:rPr lang="en-US" sz="4500" dirty="0"/>
              <a:t>These are professional organizations. Function of these NGOs is to support local </a:t>
            </a:r>
            <a:r>
              <a:rPr lang="en-US" sz="4500" dirty="0" smtClean="0"/>
              <a:t>NGOs.                                                                                 </a:t>
            </a:r>
          </a:p>
          <a:p>
            <a:pPr>
              <a:buFont typeface="Wingdings" panose="05000000000000000000" pitchFamily="2" charset="2"/>
              <a:buChar char="Ø"/>
            </a:pPr>
            <a:r>
              <a:rPr lang="en-US" sz="4500" dirty="0"/>
              <a:t> </a:t>
            </a:r>
            <a:r>
              <a:rPr lang="en-US" sz="4500" dirty="0" smtClean="0"/>
              <a:t>It </a:t>
            </a:r>
            <a:r>
              <a:rPr lang="en-US" sz="4500" dirty="0"/>
              <a:t>include organizations such as the Red Cross, YMCAs/YWCAS </a:t>
            </a:r>
            <a:r>
              <a:rPr lang="en-US" sz="4500" dirty="0" smtClean="0"/>
              <a:t>        (</a:t>
            </a:r>
            <a:r>
              <a:rPr lang="en-US" sz="4500" dirty="0"/>
              <a:t>Young Men's Christian Association) /(Young Women's Christian </a:t>
            </a:r>
            <a:r>
              <a:rPr lang="en-US" sz="4500" dirty="0" smtClean="0"/>
              <a:t>        Association</a:t>
            </a:r>
            <a:r>
              <a:rPr lang="en-US" sz="4500" dirty="0"/>
              <a:t>), </a:t>
            </a:r>
            <a:r>
              <a:rPr lang="en-US" sz="4500" dirty="0" smtClean="0"/>
              <a:t>professional </a:t>
            </a:r>
            <a:r>
              <a:rPr lang="en-US" sz="4500" dirty="0"/>
              <a:t>organizations etc</a:t>
            </a:r>
            <a:r>
              <a:rPr lang="en-US" sz="3800" dirty="0" smtClean="0"/>
              <a:t>.</a:t>
            </a:r>
          </a:p>
          <a:p>
            <a:pPr marL="0" indent="0">
              <a:buNone/>
            </a:pPr>
            <a:r>
              <a:rPr lang="en-US" sz="5700" b="1" dirty="0"/>
              <a:t>International NGO’s</a:t>
            </a:r>
            <a:r>
              <a:rPr lang="en-US" sz="5700" b="1" dirty="0" smtClean="0"/>
              <a:t>:- </a:t>
            </a:r>
            <a:r>
              <a:rPr lang="en-US" sz="4500" dirty="0" smtClean="0"/>
              <a:t>Main </a:t>
            </a:r>
            <a:r>
              <a:rPr lang="en-US" sz="4500" dirty="0"/>
              <a:t>function of this NGOs is funding to local NGOs, implementing various </a:t>
            </a:r>
            <a:r>
              <a:rPr lang="en-US" sz="4500" dirty="0" smtClean="0"/>
              <a:t>projects.</a:t>
            </a:r>
          </a:p>
          <a:p>
            <a:pPr>
              <a:buFont typeface="Wingdings" panose="05000000000000000000" pitchFamily="2" charset="2"/>
              <a:buChar char="Ø"/>
            </a:pPr>
            <a:r>
              <a:rPr lang="en-US" sz="4500" dirty="0" smtClean="0"/>
              <a:t>It </a:t>
            </a:r>
            <a:r>
              <a:rPr lang="en-US" sz="4500" dirty="0"/>
              <a:t>range from secular agencies such as REDDA BARNA and Save the Children organizations, CARE, UNDP, and UNICEF, Ford and Rockefeller Foundations to religiously motivated groups.</a:t>
            </a:r>
            <a:endParaRPr lang="en-US" sz="4500" dirty="0" smtClean="0"/>
          </a:p>
          <a:p>
            <a:pPr>
              <a:buFont typeface="Wingdings" panose="05000000000000000000" pitchFamily="2" charset="2"/>
              <a:buChar char="Ø"/>
            </a:pPr>
            <a:endParaRPr lang="en-US" sz="3600" dirty="0"/>
          </a:p>
        </p:txBody>
      </p:sp>
    </p:spTree>
    <p:extLst>
      <p:ext uri="{BB962C8B-B14F-4D97-AF65-F5344CB8AC3E}">
        <p14:creationId xmlns:p14="http://schemas.microsoft.com/office/powerpoint/2010/main" val="11870126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2486</TotalTime>
  <Words>2979</Words>
  <Application>Microsoft Office PowerPoint</Application>
  <PresentationFormat>Widescreen</PresentationFormat>
  <Paragraphs>106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Algerian</vt:lpstr>
      <vt:lpstr>Arial</vt:lpstr>
      <vt:lpstr>Trebuchet MS</vt:lpstr>
      <vt:lpstr>Tw Cen MT</vt:lpstr>
      <vt:lpstr>Wingdings</vt:lpstr>
      <vt:lpstr>Circuit</vt:lpstr>
      <vt:lpstr>Non Governmental Organizaion</vt:lpstr>
      <vt:lpstr>INTRODUCTION</vt:lpstr>
      <vt:lpstr>Definition</vt:lpstr>
      <vt:lpstr>History</vt:lpstr>
      <vt:lpstr>International Ngo’s Were Important In The Anti- Slavery Movement And The Movement For Women's Suffrage. Based On Societies Registration Act (SRA) NGO Was Approved In 1860. India Is Estimated To Had Around 3 Million Ngos In 2020 Acc To The 202 Govt.  Figures, There A Total Of 49,859 Registered Ngos With FCRA.                                                                                                                                        </vt:lpstr>
      <vt:lpstr>EVOLUTION</vt:lpstr>
      <vt:lpstr>PowerPoint Presentation</vt:lpstr>
      <vt:lpstr>TYPES OF NGO</vt:lpstr>
      <vt:lpstr>National NGO’s :-</vt:lpstr>
      <vt:lpstr>Charitable Organization :-</vt:lpstr>
      <vt:lpstr>Mission </vt:lpstr>
      <vt:lpstr>Vision</vt:lpstr>
      <vt:lpstr> Impactful Mission </vt:lpstr>
      <vt:lpstr>PowerPoint Presentation</vt:lpstr>
      <vt:lpstr>Importance Of Mission Statements</vt:lpstr>
      <vt:lpstr>PowerPoint Presentation</vt:lpstr>
      <vt:lpstr>PowerPoint Presentation</vt:lpstr>
      <vt:lpstr>Donations (Individual &amp; Corporate)  Generous contributions from individuals and businesses. Can be one-time or recurring. Strengthens community engagement and support.  Grants (Government &amp; Foundations)  Financial support from public and private organizations. Typically requires a detailed application and reporting. Often for specific programs or initiati </vt:lpstr>
      <vt:lpstr>Fundraising Events  Hosting events like galas, auctions, or charity runs. Offers networking opportunities while raising funds. Increases visibility and engagement with potential donors.  Membership Fees  Regular contributions from members to sustain ongoing operations. Provides a reliable and predictable revenue stream. Encourages long-term involvement and commitment. </vt:lpstr>
      <vt:lpstr>1. Role in Policy Change  Building Coalitions: Collaborating with other organizations and stakeholders to strengthen advocacy efforts.  Influencing Public Opinion: Shaping attitudes toward key issues to generate public support for policy change.  Research and Data: Using evidence-based research to inform policy recommendations and demonstrate impact.  2. Community Outreach and Education  Tailored Programs: Developing specific initiatives that meet the needs of different community groups (e.g., youth, seniors, marginalized groups).  Capacity Building: Empowering individuals and organizations to advocate for themselves and their communities.  Volunteer Engagement: Mobilizing community members to become advocates and spread awareness. </vt:lpstr>
      <vt:lpstr>3. Use Of Media And Social Platforms  Storytelling: Sharing Powerful Narratives That Humanize Issues And Create Emotional Connections With Audiences.  Hashtag Campaigns: Launching Viral Campaigns To Raise Awareness And Foster Community Support.  Partnerships With Influencers: Engaging Public Figures Or Influencers To Amplify Your Message And Reach New Audiences.  Content Creation: Producing Videos, Infographics, Blogs, And Podcasts To Provide Digestible Information In Diverse Formats.  4. Advocacy Through Legal Channels Litigation And Legal Advocacy: Taking Legal Action To Ensure Rights Are Upheld Or To Challenge Harmful Policies. Public Testimony And Hearings: Testifying At Government Hearings Or Participating In Advisory Committees. </vt:lpstr>
      <vt:lpstr>5. Long-term Awareness Building  Sustained Engagement: Building Long-term Relationships With The Public, Stakeholders, And The Media To Keep Issues In The Public Eye.  Educational Materials: Distributing Fact Sheets, Brochures, And Toolkits To Increase Understanding Of Critical Issues. </vt:lpstr>
      <vt:lpstr>Funding Constraints  Dependence on External Sources: Reliance on donations, grants, and fundraising can be unstable.  Donor Restrictions: Limited flexibility in how funds can be used due to donor-imposed conditions.  Competition for Funds: Increased competition among NGOs for limited funding from government,  foundations, and individuals.  Political and Legal Barriers  Regulatory Hurdles: Complex or restrictive laws and regulations that make it difficult to  operate or fundraise.  Government Opposition: Political instability or governments that may not support NGO activities,  especially in sensitive or controversial areas.  Restrictive Foreign Funding Laws: Legal restrictions on receiving foreign donations, particularly in  countries with strict NGO regulations. </vt:lpstr>
      <vt:lpstr>Cultural and Social Barriers Community Resistance: Local communities may resist NGO efforts due to cultural  differences,  mistrust, or a lack of understanding. Adapting to Local Needs: NGOs may struggle to design programs that are  culturally appropriate  or address specific local challenges. Gender and Diversity Issues: Ensuring inclusivity and addressing gender or  minority group disparities  can be challenging. Monitoring and Impact Assessment Measuring Impact: Difficulty in tracking and demonstrating tangible outcomes or  long-term impact of projects. Data Collection Challenges: Limited resources to collect, analyze, and report data  on program success. Evaluation Costs: High costs associated with independent evaluations or monitoring  programs effectively. </vt:lpstr>
      <vt:lpstr>1. Doctors Without Borders (Médecins Sans Frontières - MSF)  Focus: Emergency Medical Care In Crisis Areas, Conflict Zones, And Epidemics. Success: MSF Has Provided Medical Care To Millions Of People Worldwide, Particularly In War-torn Areas And Regions Affected By Natural Disasters And Disease Outbreaks. Impact: Delivered Emergency Medical Care To Those In Conflict Zones (E.G., Syria, South Sudan). Helped Contain Epidemics Like Ebola In West Africa And Cholera In Yemen. Advocacy For Medical Neutrality And The Right To Humanitarian Aid. Key Lesson: Immediate Response And Medical Neutrality Are Critical During Emergencies; Ngos Can Save Lives In The Toughest Situations With Focused, Decentralized Operations.  2. The Hunger Project  Focus: Ending Hunger And Poverty By Empowering Women And Promoting Sustainable Agriculture. Success: The Hunger Project Operates In Over 20 Countries, Focusing On Community-led Solutions, Particularly In Africa, Asia, And Latin America. Impact: Empowered Over 10 Million People Through Self-reliance Programs, Training Women As Leaders. Increased Agricultural Productivity And Reduced Malnutrition Through Education And Resources. Mobilized Communities To Create Sustainable Solutions To Food Insecurity. Key Lesson: Empowering Women And Fostering Local Leadership Is Critical To Addressing Systemic Issues Like Hunger And Poverty. </vt:lpstr>
      <vt:lpstr>3. World Wildlife Fund (WWF)  Focus: Conservation Of The World’s Most Vulnerable Species And Ecosystems. Success: WWF Has Worked Globally On Projects That Protect Endangered Species And Critical Habitats, Such As The Amazon Rainforest And Coral Reefs. Impact: Successful Campaigns Have Led To Improved Conservation Efforts For Species Like Tigers, Rhinos, And Pandas. Played A Key Role In Global Environmental Policy, Including The Paris Agreement On Climate Change. Key Lesson: Global Partnerships And Advocacy Are Powerful Tools In Driving International Policy Changes For Environmental Conservation.  4. Kiva Focus: Microfinance And Lending To Entrepreneurs In Developing Countries. Success: Kiva Allows Individuals To Lend Small Amounts Of Money Via The Internet To Entrepreneurs In Low-income Areas Around The World. Impact: Facilitated Over $1.5 Billion In Loans To More Than 3 Million Borrowers In Over 80 Countries. Helped Lift Thousands Of People Out Of Poverty By Empowering Them To Start Businesses And Become Self-sufficient. Key Lesson: Microfinance And Digital Platforms Can Provide Immediate Economic Empowerment To Underserved Populations, Reducing Poverty At Scale. </vt:lpstr>
      <vt:lpstr>1 Highlight Their Impact  Global Reach: Some Ngos Have Scaled Their Programs Internationally, Making  Significant Contributions To Issues Like Poverty Reduction, Education, Or Clean   Water Access.  Local Empowerment: Many Successful Ngos Have Had A Direct Positive Impact  At The Community Level, Enhancing Education, Healthcare, And Economic   Opportunities For Marginalized Groups.  Innovative Solutions: Ngos Have Introduced New Models Or Technologies That  Address  Longstanding Challenges, Such As Mobile Banking For Financial  Inclusion Or Solar Energy For Rural Electrification.  2 Lessons Learned  Collaboration Is Key: Many Successful Ngos Emphasize The Importance Of  Partnerships With Local Governments, Other Ngos, And Private Sector Actors To  Amplify  Impact.  Sustainability Matters: Ensuring That Projects Have Long-term Sustainabilit y Through Local Ownership, Capacity Building, And Diversified Funding Sources.  Flexibility And Adaptability: Being Responsive To Changing Local Contexts And  Needs Ensures That Programs Remain Effective And Relevant.   Data And Evaluation: Successful Ngos Emphasize The Importance Of  Monitoring, Data Collection, And Evaluation To Measure Progress And Make  Adjustments When Necessary. </vt:lpstr>
      <vt:lpstr>1. Volunteering Opportunities  Time And Skills: Contribute Your Time, Expertise, Or Hands-on Support To Various Projects And Initiatives. Local And Global Impact: Volunteer With Local Ngos Or Participate In International Missions To Support Community Development, Environmental Conservation, Education, And Healthcare. Types Of Volunteer Roles: Event Organizing, Fundraising, Administrative Tasks, Fieldwork, Or Providing Professional Services (E.G., Legal, Medical, Marketing). Virtual Volunteering: Engage In Remote Opportunities Like Tutoring, Digital Marketing, Or Providing Technical Assistance.  2. Donations And Sponsorships  Financial Donations: Support Ngos With One-time Or Recurring Monetary Contributions To Fund Their Programs, Projects, Or Operations. In-kind Donations: Contribute Goods Or Services (E.G., Clothes, Food, Equipment) That Can Directly Benefit The Communities Or Projects The NGO Supports. Corporate Sponsorships: Businesses Can Sponsor Specific Projects Or Events, Providing Financial Backing Or Resources In Exchange For Visibility And Branding Opportunities. Gift Matching Programs: Many Companies Match Employee Donations To Ngos, Amplifying Your Impact Through Corporate Giving Programs. </vt:lpstr>
      <vt:lpstr>3. Partnerships With Businesses Corporate Social Responsibility (CSR): Businesses Can Collaborate With Ngos To Fulfill Their CSR Goals, Supporting Social Causes While Enhancing Their Brand Reputation. Resource Sharing: Companies Can Provide Ngos With Essential Resources, Such As Office Space, Technology, Or Logistical Support, To Help Maximize Their Operations. Employee Engagement: Encourage Employees To Volunteer, Participate In Fundraising Campaigns, Or Use Their Professional Skills To Benefit NGO Projects. Cause-related Marketing: Companies Can Launch Joint Marketing Campaigns Or Donate A Portion Of Their Sales To NGO Causes, Driving Both Awareness And Funds. </vt:lpstr>
      <vt:lpstr>Thank You for Your Support!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koti</dc:creator>
  <cp:lastModifiedBy>364_SYCS_ ANIL</cp:lastModifiedBy>
  <cp:revision>69</cp:revision>
  <dcterms:created xsi:type="dcterms:W3CDTF">2024-11-01T11:06:54Z</dcterms:created>
  <dcterms:modified xsi:type="dcterms:W3CDTF">2024-11-10T19:11:10Z</dcterms:modified>
</cp:coreProperties>
</file>