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ink/ink3.xml" ContentType="application/inkml+xml"/>
  <Override PartName="/ppt/notesSlides/notesSlide8.xml" ContentType="application/vnd.openxmlformats-officedocument.presentationml.notesSlide+xml"/>
  <Override PartName="/ppt/ink/ink4.xml" ContentType="application/inkml+xml"/>
  <Override PartName="/ppt/notesSlides/notesSlide9.xml" ContentType="application/vnd.openxmlformats-officedocument.presentationml.notesSlide+xml"/>
  <Override PartName="/ppt/ink/ink5.xml" ContentType="application/inkml+xml"/>
  <Override PartName="/ppt/notesSlides/notesSlide10.xml" ContentType="application/vnd.openxmlformats-officedocument.presentationml.notesSlide+xml"/>
  <Override PartName="/ppt/ink/ink6.xml" ContentType="application/inkml+xml"/>
  <Override PartName="/ppt/notesSlides/notesSlide11.xml" ContentType="application/vnd.openxmlformats-officedocument.presentationml.notesSlide+xml"/>
  <Override PartName="/ppt/ink/ink7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8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4"/>
  </p:sldMasterIdLst>
  <p:notesMasterIdLst>
    <p:notesMasterId r:id="rId35"/>
  </p:notesMasterIdLst>
  <p:sldIdLst>
    <p:sldId id="287" r:id="rId5"/>
    <p:sldId id="258" r:id="rId6"/>
    <p:sldId id="293" r:id="rId7"/>
    <p:sldId id="257" r:id="rId8"/>
    <p:sldId id="268" r:id="rId9"/>
    <p:sldId id="294" r:id="rId10"/>
    <p:sldId id="296" r:id="rId11"/>
    <p:sldId id="297" r:id="rId12"/>
    <p:sldId id="298" r:id="rId13"/>
    <p:sldId id="311" r:id="rId14"/>
    <p:sldId id="312" r:id="rId15"/>
    <p:sldId id="286" r:id="rId16"/>
    <p:sldId id="283" r:id="rId17"/>
    <p:sldId id="288" r:id="rId18"/>
    <p:sldId id="289" r:id="rId19"/>
    <p:sldId id="282" r:id="rId20"/>
    <p:sldId id="300" r:id="rId21"/>
    <p:sldId id="301" r:id="rId22"/>
    <p:sldId id="302" r:id="rId23"/>
    <p:sldId id="299" r:id="rId24"/>
    <p:sldId id="304" r:id="rId25"/>
    <p:sldId id="305" r:id="rId26"/>
    <p:sldId id="306" r:id="rId27"/>
    <p:sldId id="307" r:id="rId28"/>
    <p:sldId id="308" r:id="rId29"/>
    <p:sldId id="309" r:id="rId30"/>
    <p:sldId id="303" r:id="rId31"/>
    <p:sldId id="290" r:id="rId32"/>
    <p:sldId id="291" r:id="rId33"/>
    <p:sldId id="310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1BA6477-B855-4A6E-B1B0-2AEA7DDF7A6E}">
          <p14:sldIdLst>
            <p14:sldId id="287"/>
          </p14:sldIdLst>
        </p14:section>
        <p14:section name="quick intro" id="{381355C1-660D-474C-A88A-4A4D46BF45CA}">
          <p14:sldIdLst>
            <p14:sldId id="258"/>
            <p14:sldId id="293"/>
            <p14:sldId id="257"/>
            <p14:sldId id="268"/>
            <p14:sldId id="294"/>
            <p14:sldId id="296"/>
            <p14:sldId id="297"/>
            <p14:sldId id="298"/>
            <p14:sldId id="311"/>
            <p14:sldId id="312"/>
            <p14:sldId id="286"/>
            <p14:sldId id="283"/>
            <p14:sldId id="288"/>
            <p14:sldId id="289"/>
            <p14:sldId id="282"/>
            <p14:sldId id="300"/>
            <p14:sldId id="301"/>
            <p14:sldId id="302"/>
            <p14:sldId id="299"/>
            <p14:sldId id="304"/>
            <p14:sldId id="305"/>
            <p14:sldId id="306"/>
            <p14:sldId id="307"/>
            <p14:sldId id="308"/>
            <p14:sldId id="309"/>
            <p14:sldId id="303"/>
            <p14:sldId id="290"/>
            <p14:sldId id="291"/>
            <p14:sldId id="3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62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DF36E-6E08-EFA7-530F-956DE398F812}" v="2860" dt="2024-11-08T05:50:02.289"/>
    <p1510:client id="{41C93C4C-EB7D-554B-8744-777A891A65AE}" v="1052" dt="2024-11-08T05:59:31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0" autoAdjust="0"/>
    <p:restoredTop sz="78451" autoAdjust="0"/>
  </p:normalViewPr>
  <p:slideViewPr>
    <p:cSldViewPr snapToGrid="0">
      <p:cViewPr varScale="1">
        <p:scale>
          <a:sx n="95" d="100"/>
          <a:sy n="95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7T07:55:29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2455 0 0,'24'16'224'0'0,"-13"-8"-224"0"0,-3 0 0 0 0,-2-2 0 0 0,-2-3 0 0 0,-1-1-72 0 0,2-1 72 0 0,3 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1-24T14:51:20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1169 230 24575,'-2'0'0,"0"0"0,0 1 0,1-1 0,-1 1 0,0-1 0,1 1 0,-1 0 0,0-1 0,1 1 0,-2 1 0,-6 3 0,-230 96 0,108-47 0,60-25 0,-3 1 0,-96 53 0,150-70 0,1 0 0,1 2 0,-24 22 0,-45 56 0,55-58 0,1-1 0,0 2 0,3 1 0,-29 47 0,46-59 0,1 0 0,1 0 0,1 1 0,-6 34 0,13-54 0,-12 58 0,-7 125 0,16 66 0,4-238 0,1 0 0,0 0 0,1 0 0,0 0 0,2-1 0,0 1 0,1-1 0,0 0 0,9 17 0,-4-15 0,0-1 0,1-1 0,1 1 0,0-2 0,1 0 0,1 0 0,23 19 0,-15-17 0,1-1 0,1-1 0,0-1 0,46 19 0,-25-17 0,0-1 0,50 10 0,90 5 0,304 3 0,3-32 0,-319-2 0,-66-4 0,147-27 0,-88 9 0,-40 9 0,257-40 0,-354 48 0,0-2 0,-1-1 0,0-2 0,31-16 0,-17 4 0,73-52 0,-16-5 0,-84 66 0,-1-1 0,-1 0 0,0-1 0,13-23 0,-10 13 0,1-1 0,-1 1 0,-2-2 0,-1 0 0,12-37 0,-15 26 0,-2-1 0,-2 1 0,2-56 0,-9-124 0,-1 114 0,2 26 0,-4-101 0,3 171 0,0-1 0,0 1 0,-1 0 0,-1 0 0,1 0 0,-1 1 0,-1-1 0,1 0 0,-2 1 0,1 0 0,-1 0 0,0 0 0,-1 1 0,0 0 0,0 0 0,0 0 0,-1 1 0,0 0 0,0 0 0,-10-6 0,-34-17 0,-60-26 0,46 25 0,-47-25 0,-176-83 0,-9 22 0,211 89 0,-174-29 0,196 48 0,1 3 0,-1 2 0,-101 10 0,129-2 0,-1 1 0,1 2 0,0 2 0,-49 21 0,22-4 0,-86 53 0,46-15 0,95-58 0,1-1 0,0 1 0,0 1 0,-8 10 0,-8 9 0,-6 8 0,2 1 0,1 1 0,-28 54 0,46-76 0,7-11 0,-1 0 0,0-1 0,0 1 0,1-1 0,-2 1 0,1-1 0,0 0 0,-1 0 0,0 0 0,-4 4 0,7-7 0,0 0 0,0 0 0,-1 0 0,1 0 0,0 0 0,0 0 0,0 0 0,0 0 0,-1 1 0,1-1 0,0 0 0,0 0 0,0 0 0,0 0 0,-1-1 0,1 1 0,0 0 0,0 0 0,0 0 0,0 0 0,-1 0 0,1 0 0,0 0 0,0 0 0,0 0 0,0 0 0,-1 0 0,1 0 0,0-1 0,0 1 0,0 0 0,0 0 0,0 0 0,0 0 0,0 0 0,-1-1 0,1 1 0,0 0 0,0 0 0,-3-10 0,3 7 0,-20-67-1365,6 30-5461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96D7C-AB29-4620-8E67-FE0B6AED6F59}" type="datetimeFigureOut">
              <a:rPr lang="en-US" smtClean="0"/>
              <a:t>11/8/24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7D3D9-CF93-483E-9624-261CBC721C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59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214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3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05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5540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8205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application of this would be reading zip codes from scanned images of postcards.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71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Aft>
                <a:spcPts val="1800"/>
              </a:spcAft>
            </a:pPr>
            <a:r>
              <a:rPr lang="en-US" dirty="0"/>
              <a:t>An image is represented as a collection of scalars arranged in a regular grid with a height and and a width in pixels.</a:t>
            </a:r>
          </a:p>
          <a:p>
            <a:pPr algn="l">
              <a:spcAft>
                <a:spcPts val="1800"/>
              </a:spcAft>
            </a:pPr>
            <a:endParaRPr lang="en-US" dirty="0"/>
          </a:p>
          <a:p>
            <a:pPr algn="l">
              <a:spcAft>
                <a:spcPts val="1800"/>
              </a:spcAft>
            </a:pPr>
            <a:r>
              <a:rPr lang="en-US" dirty="0"/>
              <a:t>We might have a single scalar value per grid point (pixel) or multiple values.</a:t>
            </a:r>
          </a:p>
          <a:p>
            <a:pPr algn="l">
              <a:spcAft>
                <a:spcPts val="1800"/>
              </a:spcAft>
            </a:pPr>
            <a:endParaRPr lang="en-US" dirty="0"/>
          </a:p>
          <a:p>
            <a:pPr algn="l">
              <a:spcAft>
                <a:spcPts val="1800"/>
              </a:spcAft>
            </a:pPr>
            <a:r>
              <a:rPr lang="en-US" dirty="0"/>
              <a:t>The scalars representing individual pixels are often encoded using 8-bit integers.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87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RGB images, the color is defined by 3 scalars, representing the intensity of red, green and blue.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03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03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47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45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5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70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54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805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30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7D3D9-CF93-483E-9624-261CBC721C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73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286E6-A9D3-43B9-8233-63106E9845C8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88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74D01-1E93-4770-A9E8-BD5D9F508E99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69445-6735-41A7-949E-F3ED97673025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19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5DD3F-F4E6-40E8-9AC3-A00A19FE52C0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1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BEA46-0B0C-46DF-A0B3-B185632282B1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BA515-D8CA-4BF3-B0BA-E0944363784B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4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D06-8FB8-465A-B29D-6E04B6099DBF}" type="datetime1">
              <a:rPr lang="en-US" smtClean="0"/>
              <a:t>11/8/24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5E582-5071-4F73-A101-78B071F42DDB}" type="datetime1">
              <a:rPr lang="en-US" smtClean="0"/>
              <a:t>11/8/24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35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14948-9A0D-4D06-A5B1-9686D57DE7D6}" type="datetime1">
              <a:rPr lang="en-US" smtClean="0"/>
              <a:t>11/8/24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7A313-ACDF-4795-9BB0-8582B5221694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2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A6DE-1208-4D2E-BA3C-99A888C27C18}" type="datetime1">
              <a:rPr lang="en-US" smtClean="0"/>
              <a:t>11/8/24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4561D-DA5A-4242-8299-86F4F0E9D98A}" type="datetime1">
              <a:rPr lang="en-US" smtClean="0"/>
              <a:t>11/8/24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NTU DL bootcamp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E210-B6CA-4B22-8309-BB49D012C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79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tu-dl-bootcamp/deep-learning-2025/tree/main/SESSION1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tu-dl-bootcamp/deep-learning-2025/tree/main/SESSION2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tu-dl-bootcamp.github.io/deep-learning-2025/" TargetMode="External"/><Relationship Id="rId2" Type="http://schemas.openxmlformats.org/officeDocument/2006/relationships/hyperlink" Target="mailto:ntu-dl-bootcamp@e.ntu.edu.s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7.png"/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microsoft.com/office/2007/relationships/hdphoto" Target="../media/hdphoto3.wdp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EB-2850-38D7-8851-2AC5D556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3145" y="1359920"/>
            <a:ext cx="8573603" cy="2610823"/>
          </a:xfrm>
        </p:spPr>
        <p:txBody>
          <a:bodyPr>
            <a:normAutofit/>
          </a:bodyPr>
          <a:lstStyle/>
          <a:p>
            <a:r>
              <a:rPr lang="en-US" dirty="0"/>
              <a:t>Deep Learning Bootcamp</a:t>
            </a:r>
            <a:br>
              <a:rPr lang="en-US" dirty="0">
                <a:cs typeface="Calibri Light"/>
              </a:rPr>
            </a:br>
            <a:br>
              <a:rPr lang="en-US" sz="4800" dirty="0"/>
            </a:br>
            <a:r>
              <a:rPr lang="en-US" sz="1800" dirty="0"/>
              <a:t> </a:t>
            </a:r>
            <a:r>
              <a:rPr lang="en-US" sz="4800" dirty="0"/>
              <a:t>2024 - 25</a:t>
            </a:r>
            <a:endParaRPr lang="en-US" sz="4800">
              <a:cs typeface="Calibri Light"/>
            </a:endParaRPr>
          </a:p>
        </p:txBody>
      </p:sp>
      <p:pic>
        <p:nvPicPr>
          <p:cNvPr id="37" name="Picture 36" descr="A blue and black logo&#10;&#10;Description automatically generated">
            <a:extLst>
              <a:ext uri="{FF2B5EF4-FFF2-40B4-BE49-F238E27FC236}">
                <a16:creationId xmlns:a16="http://schemas.microsoft.com/office/drawing/2014/main" id="{C9A6231A-9047-4B1B-34B4-FC5FC76BE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47" y="4916641"/>
            <a:ext cx="1776611" cy="1505920"/>
          </a:xfrm>
          <a:prstGeom prst="rect">
            <a:avLst/>
          </a:prstGeom>
        </p:spPr>
      </p:pic>
      <p:pic>
        <p:nvPicPr>
          <p:cNvPr id="39" name="Picture 38" descr="A logo for a student club&#10;&#10;Description automatically generated">
            <a:extLst>
              <a:ext uri="{FF2B5EF4-FFF2-40B4-BE49-F238E27FC236}">
                <a16:creationId xmlns:a16="http://schemas.microsoft.com/office/drawing/2014/main" id="{7DA13A98-E6AB-C8B5-C7EA-5161785E60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1" t="13845" r="21801" b="13679"/>
          <a:stretch/>
        </p:blipFill>
        <p:spPr>
          <a:xfrm>
            <a:off x="5545201" y="4918942"/>
            <a:ext cx="1296472" cy="1603444"/>
          </a:xfrm>
          <a:prstGeom prst="rect">
            <a:avLst/>
          </a:prstGeom>
        </p:spPr>
      </p:pic>
      <p:pic>
        <p:nvPicPr>
          <p:cNvPr id="41" name="Picture 40" descr="A blue circle with white text and red and white lines&#10;&#10;Description automatically generated">
            <a:extLst>
              <a:ext uri="{FF2B5EF4-FFF2-40B4-BE49-F238E27FC236}">
                <a16:creationId xmlns:a16="http://schemas.microsoft.com/office/drawing/2014/main" id="{C8CA3F07-E88B-F30A-1CF3-B7A4509456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362" y="5161588"/>
            <a:ext cx="1312192" cy="1234701"/>
          </a:xfrm>
          <a:prstGeom prst="rect">
            <a:avLst/>
          </a:prstGeom>
        </p:spPr>
      </p:pic>
      <p:pic>
        <p:nvPicPr>
          <p:cNvPr id="43" name="Picture 42" descr="A blue logo with white text&#10;&#10;Description automatically generated">
            <a:extLst>
              <a:ext uri="{FF2B5EF4-FFF2-40B4-BE49-F238E27FC236}">
                <a16:creationId xmlns:a16="http://schemas.microsoft.com/office/drawing/2014/main" id="{7C56C176-64DE-6CDF-27B7-2561409F2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0958" y="5165261"/>
            <a:ext cx="1471209" cy="1129278"/>
          </a:xfrm>
          <a:prstGeom prst="rect">
            <a:avLst/>
          </a:prstGeom>
        </p:spPr>
      </p:pic>
      <p:pic>
        <p:nvPicPr>
          <p:cNvPr id="45" name="Picture 44" descr="A blue logo with a symbol and text&#10;&#10;Description automatically generated">
            <a:extLst>
              <a:ext uri="{FF2B5EF4-FFF2-40B4-BE49-F238E27FC236}">
                <a16:creationId xmlns:a16="http://schemas.microsoft.com/office/drawing/2014/main" id="{F78B78BC-C6CF-5DFD-AC32-A31D5C4A786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2373" y="5085955"/>
            <a:ext cx="1394041" cy="1406956"/>
          </a:xfrm>
          <a:prstGeom prst="rect">
            <a:avLst/>
          </a:prstGeom>
        </p:spPr>
      </p:pic>
      <p:pic>
        <p:nvPicPr>
          <p:cNvPr id="47" name="Picture 46" descr="A blue and white logo&#10;&#10;Description automatically generated">
            <a:extLst>
              <a:ext uri="{FF2B5EF4-FFF2-40B4-BE49-F238E27FC236}">
                <a16:creationId xmlns:a16="http://schemas.microsoft.com/office/drawing/2014/main" id="{AD8A4713-B7C9-F8C5-E00F-6D08EA977F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609" t="3314" r="4082" b="686"/>
          <a:stretch/>
        </p:blipFill>
        <p:spPr>
          <a:xfrm>
            <a:off x="2597293" y="4992010"/>
            <a:ext cx="1398632" cy="1507679"/>
          </a:xfrm>
          <a:prstGeom prst="rect">
            <a:avLst/>
          </a:prstGeom>
        </p:spPr>
      </p:pic>
      <p:pic>
        <p:nvPicPr>
          <p:cNvPr id="49" name="Picture 48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D03EEEC9-E696-C4D4-A9BA-03FD157B04E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-565" r="47807" b="-2297"/>
          <a:stretch/>
        </p:blipFill>
        <p:spPr>
          <a:xfrm>
            <a:off x="248663" y="5167690"/>
            <a:ext cx="2273085" cy="11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925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Components of a Neural Network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FD6033-6937-F87B-BA65-D1B23020B017}"/>
              </a:ext>
            </a:extLst>
          </p:cNvPr>
          <p:cNvSpPr txBox="1"/>
          <p:nvPr/>
        </p:nvSpPr>
        <p:spPr>
          <a:xfrm>
            <a:off x="353016" y="1476104"/>
            <a:ext cx="6563460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Neurons are stacked together to form a layer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400" b="1">
                <a:ea typeface="Calibri" panose="020F0502020204030204"/>
                <a:cs typeface="Calibri" panose="020F0502020204030204"/>
              </a:rPr>
              <a:t>x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</a:t>
            </a:r>
            <a:r>
              <a:rPr lang="en-US" sz="2400" baseline="-25000" err="1">
                <a:ea typeface="Calibri" panose="020F0502020204030204"/>
                <a:cs typeface="Calibri" panose="020F0502020204030204"/>
              </a:rPr>
              <a:t>i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]</a:t>
            </a:r>
            <a:r>
              <a:rPr lang="en-US" sz="2400">
                <a:ea typeface="Calibri" panose="020F0502020204030204"/>
                <a:cs typeface="Calibri" panose="020F0502020204030204"/>
              </a:rPr>
              <a:t> = f(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W</a:t>
            </a:r>
            <a:r>
              <a:rPr lang="en-US" sz="2400" baseline="30000">
                <a:ea typeface="Calibri" panose="020F0502020204030204"/>
                <a:cs typeface="Calibri" panose="020F0502020204030204"/>
              </a:rPr>
              <a:t>T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</a:t>
            </a:r>
            <a:r>
              <a:rPr lang="en-US" sz="2400" baseline="-25000" err="1">
                <a:ea typeface="Calibri" panose="020F0502020204030204"/>
                <a:cs typeface="Calibri" panose="020F0502020204030204"/>
              </a:rPr>
              <a:t>i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]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x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[i-1]</a:t>
            </a:r>
            <a:r>
              <a:rPr lang="en-US" sz="2400">
                <a:ea typeface="Calibri" panose="020F0502020204030204"/>
                <a:cs typeface="Calibri" panose="020F0502020204030204"/>
              </a:rPr>
              <a:t> + 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b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</a:t>
            </a:r>
            <a:r>
              <a:rPr lang="en-US" sz="2400" baseline="-25000" err="1">
                <a:ea typeface="Calibri" panose="020F0502020204030204"/>
                <a:cs typeface="Calibri" panose="020F0502020204030204"/>
              </a:rPr>
              <a:t>i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]</a:t>
            </a:r>
            <a:r>
              <a:rPr lang="en-US" sz="2400">
                <a:ea typeface="Calibri" panose="020F0502020204030204"/>
                <a:cs typeface="Calibri" panose="020F0502020204030204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Layers are combined sequentially to form the network 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sz="2400">
                <a:ea typeface="Calibri" panose="020F0502020204030204"/>
                <a:cs typeface="Calibri" panose="020F0502020204030204"/>
              </a:rPr>
              <a:t>Y = 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W</a:t>
            </a:r>
            <a:r>
              <a:rPr lang="en-US" sz="2400" baseline="30000">
                <a:ea typeface="Calibri" panose="020F0502020204030204"/>
                <a:cs typeface="Calibri" panose="020F0502020204030204"/>
              </a:rPr>
              <a:t>T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[N]</a:t>
            </a:r>
            <a:r>
              <a:rPr lang="en-US" sz="1600">
                <a:ea typeface="Calibri" panose="020F0502020204030204"/>
                <a:cs typeface="Calibri" panose="020F0502020204030204"/>
              </a:rPr>
              <a:t> </a:t>
            </a:r>
            <a:r>
              <a:rPr lang="en-US" sz="2400">
                <a:ea typeface="Calibri" panose="020F0502020204030204"/>
                <a:cs typeface="Calibri" panose="020F0502020204030204"/>
              </a:rPr>
              <a:t>f(… f(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W</a:t>
            </a:r>
            <a:r>
              <a:rPr lang="en-US" sz="2400" baseline="30000">
                <a:ea typeface="Calibri" panose="020F0502020204030204"/>
                <a:cs typeface="Calibri" panose="020F0502020204030204"/>
              </a:rPr>
              <a:t>T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[2]</a:t>
            </a:r>
            <a:r>
              <a:rPr lang="en-US" sz="1600">
                <a:ea typeface="Calibri" panose="020F0502020204030204"/>
                <a:cs typeface="Calibri" panose="020F0502020204030204"/>
              </a:rPr>
              <a:t> </a:t>
            </a:r>
            <a:r>
              <a:rPr lang="en-US" sz="2400">
                <a:ea typeface="Calibri" panose="020F0502020204030204"/>
                <a:cs typeface="Calibri" panose="020F0502020204030204"/>
              </a:rPr>
              <a:t>f(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W</a:t>
            </a:r>
            <a:r>
              <a:rPr lang="en-US" sz="2400" baseline="30000">
                <a:ea typeface="Calibri" panose="020F0502020204030204"/>
                <a:cs typeface="Calibri" panose="020F0502020204030204"/>
              </a:rPr>
              <a:t>T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[1]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x</a:t>
            </a:r>
            <a:r>
              <a:rPr lang="en-US" sz="2400">
                <a:ea typeface="Calibri" panose="020F0502020204030204"/>
                <a:cs typeface="Calibri" panose="020F0502020204030204"/>
              </a:rPr>
              <a:t> + 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b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[1]</a:t>
            </a:r>
            <a:r>
              <a:rPr lang="en-US" sz="2400">
                <a:ea typeface="Calibri" panose="020F0502020204030204"/>
                <a:cs typeface="Calibri" panose="020F0502020204030204"/>
              </a:rPr>
              <a:t>) + 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b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[2]</a:t>
            </a:r>
            <a:r>
              <a:rPr lang="en-US" sz="2400">
                <a:ea typeface="Calibri" panose="020F0502020204030204"/>
                <a:cs typeface="Calibri" panose="020F0502020204030204"/>
              </a:rPr>
              <a:t>))+ </a:t>
            </a:r>
            <a:r>
              <a:rPr lang="en-US" sz="2400" b="1">
                <a:ea typeface="Calibri" panose="020F0502020204030204"/>
                <a:cs typeface="Calibri" panose="020F0502020204030204"/>
              </a:rPr>
              <a:t>b</a:t>
            </a:r>
            <a:r>
              <a:rPr lang="en-US" sz="2400" baseline="-25000">
                <a:ea typeface="Calibri" panose="020F0502020204030204"/>
                <a:cs typeface="Calibri" panose="020F0502020204030204"/>
              </a:rPr>
              <a:t>[N]</a:t>
            </a:r>
            <a:r>
              <a:rPr lang="en-US" sz="2400">
                <a:ea typeface="Calibri" panose="020F0502020204030204"/>
                <a:cs typeface="Calibri" panose="020F0502020204030204"/>
              </a:rPr>
              <a:t>)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Understanding the Math Behind Deep Neural Networks | by Kiana Jafari |  Medium">
            <a:extLst>
              <a:ext uri="{FF2B5EF4-FFF2-40B4-BE49-F238E27FC236}">
                <a16:creationId xmlns:a16="http://schemas.microsoft.com/office/drawing/2014/main" id="{D052CC89-96F2-BED9-9C58-FF067769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09" y="2114753"/>
            <a:ext cx="4809639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335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How do we make the model learn?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DFD6033-6937-F87B-BA65-D1B23020B017}"/>
              </a:ext>
            </a:extLst>
          </p:cNvPr>
          <p:cNvSpPr txBox="1"/>
          <p:nvPr/>
        </p:nvSpPr>
        <p:spPr>
          <a:xfrm>
            <a:off x="376829" y="1952354"/>
            <a:ext cx="6563460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cs typeface="Calibri" panose="020F0502020204030204"/>
              </a:rPr>
              <a:t>Optimization! Find the right set of parameters that let our model perform well on our task of interest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Define a function that describes the loss we want to minimize and let the optimizer do its magic!</a:t>
            </a: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Understanding the Math Behind Deep Neural Networks | by Kiana Jafari |  Medium">
            <a:extLst>
              <a:ext uri="{FF2B5EF4-FFF2-40B4-BE49-F238E27FC236}">
                <a16:creationId xmlns:a16="http://schemas.microsoft.com/office/drawing/2014/main" id="{D052CC89-96F2-BED9-9C58-FF067769A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2909" y="2114753"/>
            <a:ext cx="4809639" cy="291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972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3120-813F-DCFB-E2EA-5A28C5F2F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615"/>
            <a:ext cx="10515600" cy="1325563"/>
          </a:xfrm>
        </p:spPr>
        <p:txBody>
          <a:bodyPr/>
          <a:lstStyle/>
          <a:p>
            <a:r>
              <a:rPr lang="en-US"/>
              <a:t>Deep Learning Workflow</a:t>
            </a:r>
            <a:endParaRPr lang="en-US" dirty="0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F952B917-CACE-5731-5630-6CFB791E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6BF4951C-A7B4-97B1-158F-B630C108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12</a:t>
            </a:fld>
            <a:endParaRPr lang="en-US"/>
          </a:p>
        </p:txBody>
      </p:sp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EA66C6E3-6ABE-8BE8-67B7-6A9BC9E7C95E}"/>
              </a:ext>
            </a:extLst>
          </p:cNvPr>
          <p:cNvSpPr/>
          <p:nvPr/>
        </p:nvSpPr>
        <p:spPr>
          <a:xfrm>
            <a:off x="3065365" y="1740048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8F222-EF85-E379-92FF-2F169DC68217}"/>
              </a:ext>
            </a:extLst>
          </p:cNvPr>
          <p:cNvSpPr/>
          <p:nvPr/>
        </p:nvSpPr>
        <p:spPr>
          <a:xfrm>
            <a:off x="6096000" y="1651492"/>
            <a:ext cx="1855304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NeuralNetwork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A1E400-15FE-1999-4BD1-2655FE1DFFE7}"/>
              </a:ext>
            </a:extLst>
          </p:cNvPr>
          <p:cNvCxnSpPr>
            <a:cxnSpLocks/>
            <a:stCxn id="7" idx="4"/>
            <a:endCxn id="15" idx="1"/>
          </p:cNvCxnSpPr>
          <p:nvPr/>
        </p:nvCxnSpPr>
        <p:spPr>
          <a:xfrm>
            <a:off x="4568772" y="2098909"/>
            <a:ext cx="1527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D820353-8D87-F60A-3524-B7EBE86FA411}"/>
              </a:ext>
            </a:extLst>
          </p:cNvPr>
          <p:cNvSpPr/>
          <p:nvPr/>
        </p:nvSpPr>
        <p:spPr>
          <a:xfrm>
            <a:off x="6095999" y="3794883"/>
            <a:ext cx="1847807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81843A3-3557-9362-C224-38656A413122}"/>
              </a:ext>
            </a:extLst>
          </p:cNvPr>
          <p:cNvCxnSpPr>
            <a:cxnSpLocks/>
            <a:stCxn id="15" idx="3"/>
            <a:endCxn id="22" idx="3"/>
          </p:cNvCxnSpPr>
          <p:nvPr/>
        </p:nvCxnSpPr>
        <p:spPr>
          <a:xfrm flipH="1">
            <a:off x="7943806" y="2098909"/>
            <a:ext cx="7498" cy="1884413"/>
          </a:xfrm>
          <a:prstGeom prst="bentConnector3">
            <a:avLst>
              <a:gd name="adj1" fmla="val -30488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99BED893-D495-E069-DC18-69FA41427C75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rot="16200000" flipH="1">
            <a:off x="4193758" y="2081080"/>
            <a:ext cx="1525553" cy="2278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3776F31-8593-7C76-F8B2-0CC53B69911B}"/>
              </a:ext>
            </a:extLst>
          </p:cNvPr>
          <p:cNvSpPr/>
          <p:nvPr/>
        </p:nvSpPr>
        <p:spPr>
          <a:xfrm>
            <a:off x="6089989" y="2899216"/>
            <a:ext cx="1862399" cy="569113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DB44CD-9677-B5EE-A86C-87E789FB9DCC}"/>
              </a:ext>
            </a:extLst>
          </p:cNvPr>
          <p:cNvCxnSpPr>
            <a:cxnSpLocks/>
            <a:stCxn id="22" idx="0"/>
            <a:endCxn id="40" idx="2"/>
          </p:cNvCxnSpPr>
          <p:nvPr/>
        </p:nvCxnSpPr>
        <p:spPr>
          <a:xfrm flipV="1">
            <a:off x="7019903" y="3468329"/>
            <a:ext cx="1286" cy="326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391008B-C13C-6EA3-05BF-38ADBCD99D1F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flipV="1">
            <a:off x="7021189" y="2546326"/>
            <a:ext cx="2463" cy="352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68DB3D8E-7610-6FE7-79B7-E86878C91242}"/>
              </a:ext>
            </a:extLst>
          </p:cNvPr>
          <p:cNvSpPr/>
          <p:nvPr/>
        </p:nvSpPr>
        <p:spPr>
          <a:xfrm>
            <a:off x="2298844" y="5258008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 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DCE0C23-04D4-B7B0-28BE-84CD8F813996}"/>
              </a:ext>
            </a:extLst>
          </p:cNvPr>
          <p:cNvCxnSpPr>
            <a:cxnSpLocks/>
          </p:cNvCxnSpPr>
          <p:nvPr/>
        </p:nvCxnSpPr>
        <p:spPr>
          <a:xfrm flipV="1">
            <a:off x="3815166" y="5616163"/>
            <a:ext cx="1343778" cy="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79970D8-D2F4-7942-720A-CE2A3487287A}"/>
              </a:ext>
            </a:extLst>
          </p:cNvPr>
          <p:cNvSpPr/>
          <p:nvPr/>
        </p:nvSpPr>
        <p:spPr>
          <a:xfrm>
            <a:off x="5198080" y="5143621"/>
            <a:ext cx="1565190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Trained Neural Network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CDA296-0FA4-ECB2-E4ED-2F7933D90794}"/>
              </a:ext>
            </a:extLst>
          </p:cNvPr>
          <p:cNvSpPr/>
          <p:nvPr/>
        </p:nvSpPr>
        <p:spPr>
          <a:xfrm>
            <a:off x="7344040" y="5402599"/>
            <a:ext cx="1565190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Loss Function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96BA3-5FB5-6A9F-EBC7-6C5CBE75AD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6763270" y="5591038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5E12C3-0068-4D10-321E-8EC964A80B4C}"/>
              </a:ext>
            </a:extLst>
          </p:cNvPr>
          <p:cNvCxnSpPr>
            <a:cxnSpLocks/>
          </p:cNvCxnSpPr>
          <p:nvPr/>
        </p:nvCxnSpPr>
        <p:spPr>
          <a:xfrm>
            <a:off x="8909230" y="5591038"/>
            <a:ext cx="5807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E98722-6F16-3D4E-C515-9EC3EA902724}"/>
              </a:ext>
            </a:extLst>
          </p:cNvPr>
          <p:cNvSpPr txBox="1"/>
          <p:nvPr/>
        </p:nvSpPr>
        <p:spPr>
          <a:xfrm>
            <a:off x="8909230" y="5068452"/>
            <a:ext cx="7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Score</a:t>
            </a:r>
          </a:p>
        </p:txBody>
      </p:sp>
    </p:spTree>
    <p:extLst>
      <p:ext uri="{BB962C8B-B14F-4D97-AF65-F5344CB8AC3E}">
        <p14:creationId xmlns:p14="http://schemas.microsoft.com/office/powerpoint/2010/main" val="332657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5060-0DD9-F2B0-F1A4-2F83767B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Deep Learning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83CAE-D5F3-785E-2090-F8BD1BC3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415D6-ABAE-2700-C85B-5B97FBEB6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38B8E0-8F42-790E-6F90-03104E1F6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Using NumPy, that we used in the previous session</a:t>
            </a:r>
          </a:p>
          <a:p>
            <a:endParaRPr lang="en-GB" dirty="0"/>
          </a:p>
          <a:p>
            <a:pPr lvl="1"/>
            <a:r>
              <a:rPr lang="en-GB">
                <a:hlinkClick r:id="rId3"/>
              </a:rPr>
              <a:t>Deep Learning with Numpy Notebook</a:t>
            </a:r>
          </a:p>
          <a:p>
            <a:endParaRPr lang="en-GB" dirty="0"/>
          </a:p>
          <a:p>
            <a:r>
              <a:rPr lang="en-GB" dirty="0"/>
              <a:t>Using </a:t>
            </a:r>
            <a:r>
              <a:rPr lang="en-GB" dirty="0" err="1"/>
              <a:t>PyTorch</a:t>
            </a:r>
            <a:endParaRPr lang="en-GB" dirty="0"/>
          </a:p>
          <a:p>
            <a:endParaRPr lang="en-GB" dirty="0"/>
          </a:p>
          <a:p>
            <a:pPr lvl="1"/>
            <a:r>
              <a:rPr lang="en-GB">
                <a:hlinkClick r:id="rId4"/>
              </a:rPr>
              <a:t>Deep Learning with PyTorch Notebook</a:t>
            </a:r>
            <a:endParaRPr lang="en-SG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758344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7992B-6EBE-25D5-75AE-5CBB8F54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D2A64F-1FC8-6448-6792-E4DDF688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810C4EB-2A6D-FB8B-F946-D72166F29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708" y="378723"/>
            <a:ext cx="5456583" cy="135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66DB3B8F-F2D7-C832-F78B-BD040EB8A812}"/>
              </a:ext>
            </a:extLst>
          </p:cNvPr>
          <p:cNvSpPr txBox="1">
            <a:spLocks/>
          </p:cNvSpPr>
          <p:nvPr/>
        </p:nvSpPr>
        <p:spPr>
          <a:xfrm>
            <a:off x="838200" y="2014329"/>
            <a:ext cx="10515600" cy="4162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Lets us build the network in a modular format – easy to create, easy to maintain</a:t>
            </a:r>
          </a:p>
          <a:p>
            <a:pPr marL="0" indent="0">
              <a:buNone/>
            </a:pPr>
            <a:endParaRPr lang="en-GB" sz="3600" dirty="0"/>
          </a:p>
          <a:p>
            <a:r>
              <a:rPr lang="en-GB" sz="3600" dirty="0"/>
              <a:t>Provides support for GPU acceleration through the use of Tensors</a:t>
            </a:r>
          </a:p>
          <a:p>
            <a:endParaRPr lang="en-GB" sz="3600" dirty="0"/>
          </a:p>
          <a:p>
            <a:r>
              <a:rPr lang="en-GB" sz="3600" dirty="0"/>
              <a:t>Makes the task of optimization very easy by providing us with an automatic differentiation engine called </a:t>
            </a:r>
            <a:r>
              <a:rPr lang="en-GB" sz="3600" dirty="0" err="1"/>
              <a:t>Autograd</a:t>
            </a:r>
            <a:endParaRPr lang="en-GB" sz="3600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0949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4C5E2-57FD-1CAB-84E3-C2DE8AB9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GPUs and Tensors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9FA0-9C7F-E8FC-E49F-583EB56E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GPUs are specialized computers, which are composed of a large number of cores which can run things for us in parallel.</a:t>
            </a:r>
          </a:p>
          <a:p>
            <a:endParaRPr lang="en-GB" dirty="0"/>
          </a:p>
          <a:p>
            <a:r>
              <a:rPr lang="en-GB" dirty="0"/>
              <a:t>Tensors are objects provided by </a:t>
            </a:r>
            <a:r>
              <a:rPr lang="en-GB" dirty="0" err="1"/>
              <a:t>PyTorch</a:t>
            </a:r>
            <a:r>
              <a:rPr lang="en-GB" dirty="0"/>
              <a:t> that let us make use of this performance acceleration provided by GPUs</a:t>
            </a:r>
          </a:p>
          <a:p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7BB1CE-EFDE-643C-6DA7-9106AC7A3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5791E-B0B4-C41E-A822-DBE2F257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0DEF5-868D-7E6C-9A56-179C47EB4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40" y="4702471"/>
            <a:ext cx="9751720" cy="59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328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F05FC-9131-F0B6-EEA6-D82E1D55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5C78ED-4BCD-B456-1BBD-EBE593D2F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6942" y="3262846"/>
            <a:ext cx="7278116" cy="142894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DBEFB-86B8-4ECA-3CC6-3F22F8F3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AFA44-91E9-8D75-DBF4-864DECC4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0921DF9-6D7F-ABB8-2877-0BE936A9CAC8}"/>
                  </a:ext>
                </a:extLst>
              </p14:cNvPr>
              <p14:cNvContentPartPr/>
              <p14:nvPr/>
            </p14:nvContentPartPr>
            <p14:xfrm>
              <a:off x="7519080" y="3836368"/>
              <a:ext cx="1268640" cy="776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0921DF9-6D7F-ABB8-2877-0BE936A9CA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080" y="3827368"/>
                <a:ext cx="1286280" cy="7941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6743F86-8CE9-A733-3C50-D6FE8FD4DE9F}"/>
              </a:ext>
            </a:extLst>
          </p:cNvPr>
          <p:cNvSpPr txBox="1"/>
          <p:nvPr/>
        </p:nvSpPr>
        <p:spPr>
          <a:xfrm>
            <a:off x="4620964" y="2187457"/>
            <a:ext cx="2652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Let’s get started!</a:t>
            </a:r>
            <a:endParaRPr lang="en-SG" sz="2800" dirty="0"/>
          </a:p>
        </p:txBody>
      </p:sp>
    </p:spTree>
    <p:extLst>
      <p:ext uri="{BB962C8B-B14F-4D97-AF65-F5344CB8AC3E}">
        <p14:creationId xmlns:p14="http://schemas.microsoft.com/office/powerpoint/2010/main" val="2731322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B2B6425-BC8B-C9EC-C09F-9847DC82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 neural network to classify hand-written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EE4FE-82B0-EB1D-4E81-B29A0FC9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26D18A-6985-FD53-6354-9D7F1728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354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C45E3-679F-6F23-A3D7-07F4BFE79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Hand-written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2D246-E54C-B383-6854-DD0A6FDF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84011A-C47A-AD4D-951D-B0367BEE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FF998-F420-FCE6-B891-03922E65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9050" y="1690688"/>
            <a:ext cx="70739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214199-2F18-D89D-C9CB-0102A51740F9}"/>
              </a:ext>
            </a:extLst>
          </p:cNvPr>
          <p:cNvSpPr txBox="1"/>
          <p:nvPr/>
        </p:nvSpPr>
        <p:spPr>
          <a:xfrm>
            <a:off x="0" y="6581001"/>
            <a:ext cx="609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MNIST_database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93793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F3F8D-59C5-5E2B-AB6B-8E72BDA6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D219-014B-A1EB-2F60-C0DB7752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“see”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9123C1-8131-4220-A3C9-8F97C5DD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0762-6104-0807-C6F0-FD8407D15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713595-2A43-D8E0-2A49-9D703A43A8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8102" r="15710" b="12961"/>
          <a:stretch/>
        </p:blipFill>
        <p:spPr bwMode="auto">
          <a:xfrm>
            <a:off x="4591664" y="1941308"/>
            <a:ext cx="3008671" cy="41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A43B6-6A07-FC2D-6D17-CA107F981FAE}"/>
              </a:ext>
            </a:extLst>
          </p:cNvPr>
          <p:cNvSpPr txBox="1"/>
          <p:nvPr/>
        </p:nvSpPr>
        <p:spPr>
          <a:xfrm>
            <a:off x="0" y="6581001"/>
            <a:ext cx="60984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www.analyticsvidhya.com</a:t>
            </a:r>
            <a:r>
              <a:rPr lang="en-US" sz="1200" dirty="0"/>
              <a:t>/blog/2021/03/grayscale-and-</a:t>
            </a:r>
            <a:r>
              <a:rPr lang="en-US" sz="1200" dirty="0" err="1"/>
              <a:t>rgb</a:t>
            </a:r>
            <a:r>
              <a:rPr lang="en-US" sz="1200" dirty="0"/>
              <a:t>-format-for-storing-images/</a:t>
            </a:r>
          </a:p>
        </p:txBody>
      </p:sp>
    </p:spTree>
    <p:extLst>
      <p:ext uri="{BB962C8B-B14F-4D97-AF65-F5344CB8AC3E}">
        <p14:creationId xmlns:p14="http://schemas.microsoft.com/office/powerpoint/2010/main" val="19167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80E6-DC70-C1DC-A6B4-EF94B0B0D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3F7AD-23B5-4787-9AF0-B65F56A910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8177608"/>
              </p:ext>
            </p:extLst>
          </p:nvPr>
        </p:nvGraphicFramePr>
        <p:xfrm>
          <a:off x="654907" y="1690688"/>
          <a:ext cx="10643287" cy="4776015"/>
        </p:xfrm>
        <a:graphic>
          <a:graphicData uri="http://schemas.openxmlformats.org/drawingml/2006/table">
            <a:tbl>
              <a:tblPr firstRow="1" firstCol="1" bandRow="1">
                <a:tableStyleId>{073A0DAA-6AF3-43AB-8588-CEC1D06C72B9}</a:tableStyleId>
              </a:tblPr>
              <a:tblGrid>
                <a:gridCol w="1953446">
                  <a:extLst>
                    <a:ext uri="{9D8B030D-6E8A-4147-A177-3AD203B41FA5}">
                      <a16:colId xmlns:a16="http://schemas.microsoft.com/office/drawing/2014/main" val="2735097159"/>
                    </a:ext>
                  </a:extLst>
                </a:gridCol>
                <a:gridCol w="8689841">
                  <a:extLst>
                    <a:ext uri="{9D8B030D-6E8A-4147-A177-3AD203B41FA5}">
                      <a16:colId xmlns:a16="http://schemas.microsoft.com/office/drawing/2014/main" val="3680887472"/>
                    </a:ext>
                  </a:extLst>
                </a:gridCol>
              </a:tblGrid>
              <a:tr h="24090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No.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Details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918957044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1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1st Nov 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Essentials</a:t>
                      </a:r>
                      <a:br>
                        <a:rPr lang="en-US" sz="1400" i="1" dirty="0"/>
                      </a:br>
                      <a:r>
                        <a:rPr lang="en-SG" sz="1400" dirty="0"/>
                        <a:t>Covers the basics of Python and necessary packages required for Deep Learning such as </a:t>
                      </a:r>
                      <a:r>
                        <a:rPr lang="en-SG" sz="1400" dirty="0" err="1"/>
                        <a:t>numpy</a:t>
                      </a:r>
                      <a:r>
                        <a:rPr lang="en-SG" sz="1400" dirty="0"/>
                        <a:t>, </a:t>
                      </a:r>
                      <a:r>
                        <a:rPr lang="en-SG" sz="1400" dirty="0" err="1"/>
                        <a:t>scipy</a:t>
                      </a:r>
                      <a:r>
                        <a:rPr lang="en-SG" sz="1400" dirty="0"/>
                        <a:t>, pandas etc.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344134859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2</a:t>
                      </a:r>
                      <a:endParaRPr lang="en-US" sz="1400" dirty="0"/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8th Nov 2024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 err="1"/>
                        <a:t>PyTorch</a:t>
                      </a:r>
                      <a:r>
                        <a:rPr lang="en-SG" sz="1400" i="1" dirty="0"/>
                        <a:t> for Deep Learning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Covers the basics of </a:t>
                      </a:r>
                      <a:r>
                        <a:rPr lang="en-SG" sz="1400" dirty="0" err="1"/>
                        <a:t>PyTorch</a:t>
                      </a:r>
                      <a:r>
                        <a:rPr lang="en-SG" sz="1400" dirty="0"/>
                        <a:t>, as well as how to use </a:t>
                      </a:r>
                      <a:r>
                        <a:rPr lang="en-SG" sz="1400" dirty="0" err="1"/>
                        <a:t>PyTorch</a:t>
                      </a:r>
                      <a:r>
                        <a:rPr lang="en-SG" sz="1400" dirty="0"/>
                        <a:t> for performing classification and regression tasks.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763539869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3</a:t>
                      </a:r>
                      <a:endParaRPr lang="en-US" sz="1400" dirty="0"/>
                    </a:p>
                    <a:p>
                      <a:pPr lvl="0" algn="just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SG" sz="1400" dirty="0"/>
                        <a:t>TBD, Sem 2</a:t>
                      </a:r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for Images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In this event, we will extend the classification using deep learning, specifically focusing on datasets involving images.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3713709334"/>
                  </a:ext>
                </a:extLst>
              </a:tr>
              <a:tr h="111178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4</a:t>
                      </a:r>
                      <a:endParaRPr lang="en-US" sz="1400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TBD, Sem 2</a:t>
                      </a:r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i="1" dirty="0"/>
                        <a:t>Deep Learning for Sequence Data (text and time series) 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In this event, we will focus on using Deep Learning models for datasets involving sequences or temporal relations. We plan to cover examples from both text and time-series datasets.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4050772442"/>
                  </a:ext>
                </a:extLst>
              </a:tr>
              <a:tr h="85583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SG" sz="1400" dirty="0"/>
                        <a:t>Event 5</a:t>
                      </a:r>
                      <a:endParaRPr lang="en-US" sz="1400" dirty="0"/>
                    </a:p>
                    <a:p>
                      <a:pPr lv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400" b="1" i="0" u="none" strike="noStrike" noProof="0" dirty="0">
                          <a:solidFill>
                            <a:srgbClr val="FFFFFF"/>
                          </a:solidFill>
                          <a:latin typeface="Calibri"/>
                        </a:rPr>
                        <a:t>TBD, Sem 2</a:t>
                      </a:r>
                    </a:p>
                  </a:txBody>
                  <a:tcPr marL="48811" marR="48811" marT="0" marB="0"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14999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/>
                        <a:t>Reinforcement Learning</a:t>
                      </a:r>
                      <a:br>
                        <a:rPr lang="en-US" sz="1400" dirty="0"/>
                      </a:br>
                      <a:r>
                        <a:rPr lang="en-SG" sz="1400" dirty="0"/>
                        <a:t>The session will introduce Reinforcement Learning with some practical applications.</a:t>
                      </a:r>
                      <a:endParaRPr lang="en-US" sz="1400" dirty="0"/>
                    </a:p>
                  </a:txBody>
                  <a:tcPr marL="48811" marR="48811" marT="0" marB="0" anchor="ctr"/>
                </a:tc>
                <a:extLst>
                  <a:ext uri="{0D108BD9-81ED-4DB2-BD59-A6C34878D82A}">
                    <a16:rowId xmlns:a16="http://schemas.microsoft.com/office/drawing/2014/main" val="1134134685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845D5E-C8F4-25DE-073C-DC528FDC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D212-4FF4-5124-2608-846B11151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36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9FA7-70D3-C4BF-617C-C5B4A62DF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computers “see” images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F78F1-A921-2BA3-3E56-A02583BE9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08BF5-ABC0-CD9E-885E-77AA9DFF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291C50-E246-366F-9EB9-9E43C08E0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1438275"/>
            <a:ext cx="8890000" cy="505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707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77539-398E-6B84-4D90-7C23FA7E6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6BA22-B690-C403-88E3-AC06E6C39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6569E-9DBF-AF4A-FF06-1833317B2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B3000FE-90A0-CA1F-ED06-E3BE69D4C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8102" r="15710" b="12961"/>
          <a:stretch/>
        </p:blipFill>
        <p:spPr bwMode="auto">
          <a:xfrm>
            <a:off x="3063947" y="3717217"/>
            <a:ext cx="303065" cy="4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2736BD-DB18-98F0-808C-5AE191B0EDE9}"/>
              </a:ext>
            </a:extLst>
          </p:cNvPr>
          <p:cNvSpPr/>
          <p:nvPr/>
        </p:nvSpPr>
        <p:spPr>
          <a:xfrm>
            <a:off x="3881478" y="1398494"/>
            <a:ext cx="564777" cy="4957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317A1AA-5FAB-4E0D-533B-B0BDC4E620E0}"/>
              </a:ext>
            </a:extLst>
          </p:cNvPr>
          <p:cNvSpPr/>
          <p:nvPr/>
        </p:nvSpPr>
        <p:spPr>
          <a:xfrm>
            <a:off x="3941989" y="144864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67A428-06F8-59E3-5110-D7D51639BE2E}"/>
              </a:ext>
            </a:extLst>
          </p:cNvPr>
          <p:cNvSpPr/>
          <p:nvPr/>
        </p:nvSpPr>
        <p:spPr>
          <a:xfrm>
            <a:off x="3941987" y="198325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D7498A6-C506-80BC-B271-559E50524A7B}"/>
              </a:ext>
            </a:extLst>
          </p:cNvPr>
          <p:cNvSpPr/>
          <p:nvPr/>
        </p:nvSpPr>
        <p:spPr>
          <a:xfrm>
            <a:off x="3941986" y="252314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7BA042-202A-803B-1E96-8F9B5891F4BA}"/>
              </a:ext>
            </a:extLst>
          </p:cNvPr>
          <p:cNvSpPr/>
          <p:nvPr/>
        </p:nvSpPr>
        <p:spPr>
          <a:xfrm>
            <a:off x="3941985" y="308059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AC78E2-867F-5A6A-05E3-37675C505804}"/>
              </a:ext>
            </a:extLst>
          </p:cNvPr>
          <p:cNvSpPr/>
          <p:nvPr/>
        </p:nvSpPr>
        <p:spPr>
          <a:xfrm>
            <a:off x="3941988" y="4886979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03B703-F983-E948-BD8C-3A5C202DE27F}"/>
              </a:ext>
            </a:extLst>
          </p:cNvPr>
          <p:cNvSpPr/>
          <p:nvPr/>
        </p:nvSpPr>
        <p:spPr>
          <a:xfrm>
            <a:off x="3941988" y="5406932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139B3F-2C88-8FA6-885F-C0A10048DC33}"/>
              </a:ext>
            </a:extLst>
          </p:cNvPr>
          <p:cNvSpPr/>
          <p:nvPr/>
        </p:nvSpPr>
        <p:spPr>
          <a:xfrm>
            <a:off x="3941988" y="5926044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6023996-CC03-9A05-BE3B-EF4C34EC6C80}"/>
              </a:ext>
            </a:extLst>
          </p:cNvPr>
          <p:cNvSpPr/>
          <p:nvPr/>
        </p:nvSpPr>
        <p:spPr>
          <a:xfrm>
            <a:off x="7742294" y="2112811"/>
            <a:ext cx="564777" cy="3512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040F33-37AC-AE20-07A0-F416C3ACB42E}"/>
              </a:ext>
            </a:extLst>
          </p:cNvPr>
          <p:cNvSpPr/>
          <p:nvPr/>
        </p:nvSpPr>
        <p:spPr>
          <a:xfrm>
            <a:off x="7802802" y="2226434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55D25C-B19F-A285-D382-F38E8D43C8B1}"/>
              </a:ext>
            </a:extLst>
          </p:cNvPr>
          <p:cNvSpPr/>
          <p:nvPr/>
        </p:nvSpPr>
        <p:spPr>
          <a:xfrm>
            <a:off x="7802801" y="2783880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54A704-1886-2CC6-DF39-900120148CAE}"/>
              </a:ext>
            </a:extLst>
          </p:cNvPr>
          <p:cNvSpPr/>
          <p:nvPr/>
        </p:nvSpPr>
        <p:spPr>
          <a:xfrm>
            <a:off x="7802804" y="5110221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DBBE16B-BB65-C07E-B3B1-C87D156D46DF}"/>
              </a:ext>
            </a:extLst>
          </p:cNvPr>
          <p:cNvSpPr/>
          <p:nvPr/>
        </p:nvSpPr>
        <p:spPr>
          <a:xfrm>
            <a:off x="5196501" y="1878947"/>
            <a:ext cx="564777" cy="4096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AE10745-E681-7A2A-A924-D27BC3D2988D}"/>
              </a:ext>
            </a:extLst>
          </p:cNvPr>
          <p:cNvSpPr/>
          <p:nvPr/>
        </p:nvSpPr>
        <p:spPr>
          <a:xfrm>
            <a:off x="525701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DD5CB99-9F2A-D766-8338-49B5F41C2D0B}"/>
              </a:ext>
            </a:extLst>
          </p:cNvPr>
          <p:cNvSpPr/>
          <p:nvPr/>
        </p:nvSpPr>
        <p:spPr>
          <a:xfrm>
            <a:off x="525700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55C6AA-AF06-2CB5-FA5E-C8D066D138C4}"/>
              </a:ext>
            </a:extLst>
          </p:cNvPr>
          <p:cNvSpPr/>
          <p:nvPr/>
        </p:nvSpPr>
        <p:spPr>
          <a:xfrm>
            <a:off x="525700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5091B8A-09CB-2C90-FD7F-76C8E3BAFCA0}"/>
              </a:ext>
            </a:extLst>
          </p:cNvPr>
          <p:cNvSpPr/>
          <p:nvPr/>
        </p:nvSpPr>
        <p:spPr>
          <a:xfrm>
            <a:off x="525701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DD709EC-52C7-6A87-594C-4E1F537D2974}"/>
              </a:ext>
            </a:extLst>
          </p:cNvPr>
          <p:cNvSpPr/>
          <p:nvPr/>
        </p:nvSpPr>
        <p:spPr>
          <a:xfrm>
            <a:off x="525701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11CA23-E86E-8980-36B4-7EB5615E77AA}"/>
              </a:ext>
            </a:extLst>
          </p:cNvPr>
          <p:cNvSpPr/>
          <p:nvPr/>
        </p:nvSpPr>
        <p:spPr>
          <a:xfrm>
            <a:off x="6427271" y="1878944"/>
            <a:ext cx="564777" cy="40960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8054D3C-B882-FF26-B74C-1B85FD8A847E}"/>
              </a:ext>
            </a:extLst>
          </p:cNvPr>
          <p:cNvSpPr/>
          <p:nvPr/>
        </p:nvSpPr>
        <p:spPr>
          <a:xfrm>
            <a:off x="648778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553065-53E5-4D84-3F5D-9E1B4AFE443C}"/>
              </a:ext>
            </a:extLst>
          </p:cNvPr>
          <p:cNvSpPr/>
          <p:nvPr/>
        </p:nvSpPr>
        <p:spPr>
          <a:xfrm>
            <a:off x="648777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7FE2E42-FE67-2710-F297-84F4E94357D9}"/>
              </a:ext>
            </a:extLst>
          </p:cNvPr>
          <p:cNvSpPr/>
          <p:nvPr/>
        </p:nvSpPr>
        <p:spPr>
          <a:xfrm>
            <a:off x="648777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0E97009-D30B-45A5-8BD5-D355599F305B}"/>
              </a:ext>
            </a:extLst>
          </p:cNvPr>
          <p:cNvSpPr/>
          <p:nvPr/>
        </p:nvSpPr>
        <p:spPr>
          <a:xfrm>
            <a:off x="648778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7CBDC2-8311-3BEB-AC0A-B138F05E0262}"/>
              </a:ext>
            </a:extLst>
          </p:cNvPr>
          <p:cNvSpPr/>
          <p:nvPr/>
        </p:nvSpPr>
        <p:spPr>
          <a:xfrm>
            <a:off x="648778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EB19B0-28C9-98EE-6F28-EF661C520DBC}"/>
              </a:ext>
            </a:extLst>
          </p:cNvPr>
          <p:cNvSpPr txBox="1"/>
          <p:nvPr/>
        </p:nvSpPr>
        <p:spPr>
          <a:xfrm>
            <a:off x="8459757" y="2226434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0BC854-560E-0EAF-56D1-22F954335C76}"/>
              </a:ext>
            </a:extLst>
          </p:cNvPr>
          <p:cNvCxnSpPr>
            <a:stCxn id="8" idx="6"/>
            <a:endCxn id="25" idx="2"/>
          </p:cNvCxnSpPr>
          <p:nvPr/>
        </p:nvCxnSpPr>
        <p:spPr>
          <a:xfrm>
            <a:off x="4385742" y="1663794"/>
            <a:ext cx="871268" cy="53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346826-CE56-71E1-5888-F5F8B2257D90}"/>
              </a:ext>
            </a:extLst>
          </p:cNvPr>
          <p:cNvCxnSpPr>
            <a:stCxn id="9" idx="6"/>
            <a:endCxn id="25" idx="2"/>
          </p:cNvCxnSpPr>
          <p:nvPr/>
        </p:nvCxnSpPr>
        <p:spPr>
          <a:xfrm>
            <a:off x="4385740" y="2198408"/>
            <a:ext cx="87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C59690-711E-BD53-4C0A-1FA7C9A169DC}"/>
              </a:ext>
            </a:extLst>
          </p:cNvPr>
          <p:cNvCxnSpPr>
            <a:stCxn id="10" idx="6"/>
            <a:endCxn id="25" idx="2"/>
          </p:cNvCxnSpPr>
          <p:nvPr/>
        </p:nvCxnSpPr>
        <p:spPr>
          <a:xfrm flipV="1">
            <a:off x="4385739" y="2198408"/>
            <a:ext cx="871271" cy="5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568503D-E6FF-3428-2C0D-D4C79B18BB5E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4385738" y="2198408"/>
            <a:ext cx="871272" cy="109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BA9EA2-04D5-8EA8-531C-325ECD3B0E3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385741" y="2260320"/>
            <a:ext cx="856912" cy="28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E1E5FF-5B35-218F-8194-A6D8E7A0884B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 flipV="1">
            <a:off x="4385741" y="2198408"/>
            <a:ext cx="871269" cy="342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1ECDFC-0D1C-03CA-EFED-1FC1CC52B5E1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4385741" y="2198408"/>
            <a:ext cx="871269" cy="394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E8DFF9A1-A7AB-AAF8-EEE1-886FF7707D67}"/>
              </a:ext>
            </a:extLst>
          </p:cNvPr>
          <p:cNvSpPr txBox="1"/>
          <p:nvPr/>
        </p:nvSpPr>
        <p:spPr>
          <a:xfrm>
            <a:off x="9057317" y="364220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4863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F1FCF-A9A0-3163-9FBC-B59F9AB95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Flattening the input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CBCDA-48E4-0A3B-432A-F9C4A2C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45EA87-A290-0736-0EF2-504ABDBAA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D4C4B1A-B333-99BB-90B7-543394D29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685" y="1423263"/>
            <a:ext cx="6184630" cy="493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4720F1-ADC9-A1B3-4EB7-0E26D6976DF8}"/>
              </a:ext>
            </a:extLst>
          </p:cNvPr>
          <p:cNvSpPr txBox="1"/>
          <p:nvPr/>
        </p:nvSpPr>
        <p:spPr>
          <a:xfrm>
            <a:off x="0" y="6582975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stackoverflow.com</a:t>
            </a:r>
            <a:r>
              <a:rPr lang="en-US" sz="1200" dirty="0"/>
              <a:t>/a/73661587/8519202</a:t>
            </a:r>
          </a:p>
        </p:txBody>
      </p:sp>
    </p:spTree>
    <p:extLst>
      <p:ext uri="{BB962C8B-B14F-4D97-AF65-F5344CB8AC3E}">
        <p14:creationId xmlns:p14="http://schemas.microsoft.com/office/powerpoint/2010/main" val="3436548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0819-E661-B35F-BFF5-2243C823C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2102C-979D-2636-360C-F4A2C462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B7DE5-82AE-0432-135A-EE534153F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23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CC3EF81-14ED-5166-3072-7C6CBAA02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853" y="1330848"/>
            <a:ext cx="6656294" cy="502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A213D-0FFF-4F23-0E5F-1B4AE2ED404A}"/>
              </a:ext>
            </a:extLst>
          </p:cNvPr>
          <p:cNvSpPr txBox="1"/>
          <p:nvPr/>
        </p:nvSpPr>
        <p:spPr>
          <a:xfrm>
            <a:off x="-2240" y="6581001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www.tomasbeuzen.com</a:t>
            </a:r>
            <a:r>
              <a:rPr lang="en-US" sz="1200" dirty="0"/>
              <a:t>/deep-learning-with-</a:t>
            </a:r>
            <a:r>
              <a:rPr lang="en-US" sz="1200" dirty="0" err="1"/>
              <a:t>pytorch</a:t>
            </a:r>
            <a:r>
              <a:rPr lang="en-US" sz="1200" dirty="0"/>
              <a:t>/_images/cnn-1.png</a:t>
            </a:r>
          </a:p>
        </p:txBody>
      </p:sp>
    </p:spTree>
    <p:extLst>
      <p:ext uri="{BB962C8B-B14F-4D97-AF65-F5344CB8AC3E}">
        <p14:creationId xmlns:p14="http://schemas.microsoft.com/office/powerpoint/2010/main" val="315794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FFC29C-DBC4-661A-8DB8-3D64E1E6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991F5-CF6B-A546-66E2-7A0F7C8A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24</a:t>
            </a:fld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F44554A-FFF4-8DD8-5EEC-E3B3C3E07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03" y="455146"/>
            <a:ext cx="10724193" cy="5388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51FEB-EF4C-5433-B417-90EB9F41A42C}"/>
              </a:ext>
            </a:extLst>
          </p:cNvPr>
          <p:cNvSpPr txBox="1"/>
          <p:nvPr/>
        </p:nvSpPr>
        <p:spPr>
          <a:xfrm>
            <a:off x="0" y="6634789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medium.com</a:t>
            </a:r>
            <a:r>
              <a:rPr lang="en-US" sz="1200" dirty="0"/>
              <a:t>/@krishnakalyan3/introduction-to-exponential-linear-unit-d3e2904b366c</a:t>
            </a:r>
          </a:p>
        </p:txBody>
      </p:sp>
    </p:spTree>
    <p:extLst>
      <p:ext uri="{BB962C8B-B14F-4D97-AF65-F5344CB8AC3E}">
        <p14:creationId xmlns:p14="http://schemas.microsoft.com/office/powerpoint/2010/main" val="1560875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9D0C-3912-F2E6-C339-27F38B78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Softmax</a:t>
            </a:r>
            <a:r>
              <a:rPr lang="en-US" dirty="0"/>
              <a:t> activation function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3FBCB-AFAD-BAF3-9CC0-8EAEF9DD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CE1BD0-05FF-A494-6698-9EE805C5A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25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B2C7F32D-2B46-3684-32D4-C36B24CC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512981"/>
            <a:ext cx="8128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42368F-08B5-1D0E-FDC5-D87F96CDE72E}"/>
              </a:ext>
            </a:extLst>
          </p:cNvPr>
          <p:cNvSpPr txBox="1"/>
          <p:nvPr/>
        </p:nvSpPr>
        <p:spPr>
          <a:xfrm>
            <a:off x="-13820" y="6582975"/>
            <a:ext cx="60982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www.singlestore.com</a:t>
            </a:r>
            <a:r>
              <a:rPr lang="en-US" sz="1200" dirty="0"/>
              <a:t>/blog/a-guide-to-</a:t>
            </a:r>
            <a:r>
              <a:rPr lang="en-US" sz="1200" dirty="0" err="1"/>
              <a:t>softmax</a:t>
            </a:r>
            <a:r>
              <a:rPr lang="en-US" sz="1200" dirty="0"/>
              <a:t>-activation-function/</a:t>
            </a:r>
          </a:p>
        </p:txBody>
      </p:sp>
    </p:spTree>
    <p:extLst>
      <p:ext uri="{BB962C8B-B14F-4D97-AF65-F5344CB8AC3E}">
        <p14:creationId xmlns:p14="http://schemas.microsoft.com/office/powerpoint/2010/main" val="2135534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323A-B928-26EC-C461-5307C919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6D1DE-7409-C9F2-B32B-C288A762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neural network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D9025F-F1C8-7ABF-CC70-FC563CA3D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FF0D4-CF25-1AAF-48CA-055070E1E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6B14F63-1229-3A98-923F-B9841241F4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8102" r="15710" b="12961"/>
          <a:stretch/>
        </p:blipFill>
        <p:spPr bwMode="auto">
          <a:xfrm>
            <a:off x="3063947" y="3717217"/>
            <a:ext cx="303065" cy="4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3CEE5-DDAB-7A6A-A125-64C12FC054D9}"/>
              </a:ext>
            </a:extLst>
          </p:cNvPr>
          <p:cNvSpPr/>
          <p:nvPr/>
        </p:nvSpPr>
        <p:spPr>
          <a:xfrm>
            <a:off x="3881478" y="1398494"/>
            <a:ext cx="564777" cy="4957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2B8C93-DB8D-40D0-7192-024EDB2E3506}"/>
              </a:ext>
            </a:extLst>
          </p:cNvPr>
          <p:cNvSpPr/>
          <p:nvPr/>
        </p:nvSpPr>
        <p:spPr>
          <a:xfrm>
            <a:off x="3941989" y="144864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5785572-45D8-22F5-D136-A71FD4E62D6A}"/>
              </a:ext>
            </a:extLst>
          </p:cNvPr>
          <p:cNvSpPr/>
          <p:nvPr/>
        </p:nvSpPr>
        <p:spPr>
          <a:xfrm>
            <a:off x="3941987" y="198325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7248151-9291-33DB-AADB-0D6494ABA119}"/>
              </a:ext>
            </a:extLst>
          </p:cNvPr>
          <p:cNvSpPr/>
          <p:nvPr/>
        </p:nvSpPr>
        <p:spPr>
          <a:xfrm>
            <a:off x="3941986" y="252314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354EBA-D1BC-077B-9C4F-C1C5417AF3B6}"/>
              </a:ext>
            </a:extLst>
          </p:cNvPr>
          <p:cNvSpPr/>
          <p:nvPr/>
        </p:nvSpPr>
        <p:spPr>
          <a:xfrm>
            <a:off x="3941985" y="308059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32F42C-A161-128E-2A4C-1800116E3DA3}"/>
              </a:ext>
            </a:extLst>
          </p:cNvPr>
          <p:cNvSpPr/>
          <p:nvPr/>
        </p:nvSpPr>
        <p:spPr>
          <a:xfrm>
            <a:off x="3941988" y="4886979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3A5E01-A070-F5C0-2EF1-CA300C43C323}"/>
              </a:ext>
            </a:extLst>
          </p:cNvPr>
          <p:cNvSpPr/>
          <p:nvPr/>
        </p:nvSpPr>
        <p:spPr>
          <a:xfrm>
            <a:off x="3941988" y="5406932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AD1AC1-8016-C6F3-204C-C07CD9233621}"/>
              </a:ext>
            </a:extLst>
          </p:cNvPr>
          <p:cNvSpPr/>
          <p:nvPr/>
        </p:nvSpPr>
        <p:spPr>
          <a:xfrm>
            <a:off x="3941988" y="5926044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A5F2DA-4D8E-BDCD-F82C-280CF2C56103}"/>
              </a:ext>
            </a:extLst>
          </p:cNvPr>
          <p:cNvSpPr/>
          <p:nvPr/>
        </p:nvSpPr>
        <p:spPr>
          <a:xfrm>
            <a:off x="7742294" y="2112811"/>
            <a:ext cx="564777" cy="3512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3B2049-A258-8796-AEAE-A2E59BECACA8}"/>
              </a:ext>
            </a:extLst>
          </p:cNvPr>
          <p:cNvSpPr/>
          <p:nvPr/>
        </p:nvSpPr>
        <p:spPr>
          <a:xfrm>
            <a:off x="7802802" y="2226434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A39CE9-70C8-9D74-48D6-ACE0D13864CA}"/>
              </a:ext>
            </a:extLst>
          </p:cNvPr>
          <p:cNvSpPr/>
          <p:nvPr/>
        </p:nvSpPr>
        <p:spPr>
          <a:xfrm>
            <a:off x="7802801" y="2783880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A8F2BD-D056-7509-B55A-D105D447AF91}"/>
              </a:ext>
            </a:extLst>
          </p:cNvPr>
          <p:cNvSpPr/>
          <p:nvPr/>
        </p:nvSpPr>
        <p:spPr>
          <a:xfrm>
            <a:off x="7802804" y="5110221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E0E37C3-BA19-7E79-A8C2-301867CD83D2}"/>
              </a:ext>
            </a:extLst>
          </p:cNvPr>
          <p:cNvSpPr/>
          <p:nvPr/>
        </p:nvSpPr>
        <p:spPr>
          <a:xfrm>
            <a:off x="5196501" y="1878947"/>
            <a:ext cx="564777" cy="4096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5DD05D-4948-3AF8-855C-1DEB9D818E00}"/>
              </a:ext>
            </a:extLst>
          </p:cNvPr>
          <p:cNvSpPr/>
          <p:nvPr/>
        </p:nvSpPr>
        <p:spPr>
          <a:xfrm>
            <a:off x="525701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4D3426C-A870-6100-2C35-5D61689BD494}"/>
              </a:ext>
            </a:extLst>
          </p:cNvPr>
          <p:cNvSpPr/>
          <p:nvPr/>
        </p:nvSpPr>
        <p:spPr>
          <a:xfrm>
            <a:off x="525700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4A2F906-DCBF-3307-C661-A8122A876864}"/>
              </a:ext>
            </a:extLst>
          </p:cNvPr>
          <p:cNvSpPr/>
          <p:nvPr/>
        </p:nvSpPr>
        <p:spPr>
          <a:xfrm>
            <a:off x="525700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CF41C0C-AB9B-EB58-98C4-4561583E509B}"/>
              </a:ext>
            </a:extLst>
          </p:cNvPr>
          <p:cNvSpPr/>
          <p:nvPr/>
        </p:nvSpPr>
        <p:spPr>
          <a:xfrm>
            <a:off x="525701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8E2552-C056-F6F4-AC37-6A0138F88509}"/>
              </a:ext>
            </a:extLst>
          </p:cNvPr>
          <p:cNvSpPr/>
          <p:nvPr/>
        </p:nvSpPr>
        <p:spPr>
          <a:xfrm>
            <a:off x="525701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A5324B3-0725-B203-82F5-4238C291E927}"/>
              </a:ext>
            </a:extLst>
          </p:cNvPr>
          <p:cNvSpPr/>
          <p:nvPr/>
        </p:nvSpPr>
        <p:spPr>
          <a:xfrm>
            <a:off x="6427271" y="1878944"/>
            <a:ext cx="564777" cy="40960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517C58-5CF3-62AB-2095-A0DF2841700F}"/>
              </a:ext>
            </a:extLst>
          </p:cNvPr>
          <p:cNvSpPr/>
          <p:nvPr/>
        </p:nvSpPr>
        <p:spPr>
          <a:xfrm>
            <a:off x="648778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751CCC1-6437-09B6-E10D-0E7846DC6AC1}"/>
              </a:ext>
            </a:extLst>
          </p:cNvPr>
          <p:cNvSpPr/>
          <p:nvPr/>
        </p:nvSpPr>
        <p:spPr>
          <a:xfrm>
            <a:off x="648777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DAAE62D-ADBC-11B6-3D3D-C0C5A1724012}"/>
              </a:ext>
            </a:extLst>
          </p:cNvPr>
          <p:cNvSpPr/>
          <p:nvPr/>
        </p:nvSpPr>
        <p:spPr>
          <a:xfrm>
            <a:off x="648777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137FE06-69B8-425E-611C-D480DF5A4580}"/>
              </a:ext>
            </a:extLst>
          </p:cNvPr>
          <p:cNvSpPr/>
          <p:nvPr/>
        </p:nvSpPr>
        <p:spPr>
          <a:xfrm>
            <a:off x="648778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2C0D8D7-6A51-7E64-8916-1BAD68A62372}"/>
              </a:ext>
            </a:extLst>
          </p:cNvPr>
          <p:cNvSpPr/>
          <p:nvPr/>
        </p:nvSpPr>
        <p:spPr>
          <a:xfrm>
            <a:off x="648778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A6C91B-6778-C5C1-1641-AEF0DC576EC6}"/>
              </a:ext>
            </a:extLst>
          </p:cNvPr>
          <p:cNvSpPr txBox="1"/>
          <p:nvPr/>
        </p:nvSpPr>
        <p:spPr>
          <a:xfrm>
            <a:off x="8459757" y="2226434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916F25-F30A-1C21-A50E-604EFDB951BA}"/>
              </a:ext>
            </a:extLst>
          </p:cNvPr>
          <p:cNvCxnSpPr>
            <a:stCxn id="8" idx="6"/>
            <a:endCxn id="25" idx="2"/>
          </p:cNvCxnSpPr>
          <p:nvPr/>
        </p:nvCxnSpPr>
        <p:spPr>
          <a:xfrm>
            <a:off x="4385742" y="1663794"/>
            <a:ext cx="871268" cy="53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513C48-578C-E686-3943-E4CF66443E52}"/>
              </a:ext>
            </a:extLst>
          </p:cNvPr>
          <p:cNvCxnSpPr>
            <a:stCxn id="9" idx="6"/>
            <a:endCxn id="25" idx="2"/>
          </p:cNvCxnSpPr>
          <p:nvPr/>
        </p:nvCxnSpPr>
        <p:spPr>
          <a:xfrm>
            <a:off x="4385740" y="2198408"/>
            <a:ext cx="87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1DB1258-2762-D5AB-7682-213D894AA893}"/>
              </a:ext>
            </a:extLst>
          </p:cNvPr>
          <p:cNvCxnSpPr>
            <a:stCxn id="10" idx="6"/>
            <a:endCxn id="25" idx="2"/>
          </p:cNvCxnSpPr>
          <p:nvPr/>
        </p:nvCxnSpPr>
        <p:spPr>
          <a:xfrm flipV="1">
            <a:off x="4385739" y="2198408"/>
            <a:ext cx="871271" cy="5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3CEE6B-7FF2-6A09-2311-9CDD25EBFA30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4385738" y="2198408"/>
            <a:ext cx="871272" cy="109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D513E0-B0D0-839F-B450-95C70C1C2152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385741" y="2260320"/>
            <a:ext cx="856912" cy="28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6E4A4CB-66B5-444B-B50D-524CDD5C5C55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 flipV="1">
            <a:off x="4385741" y="2198408"/>
            <a:ext cx="871269" cy="342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1E11D03-67F7-719D-9AF1-A5E8630C7087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4385741" y="2198408"/>
            <a:ext cx="871269" cy="394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15E17F7-BBA3-B641-0C4D-34DFC9D46379}"/>
              </a:ext>
            </a:extLst>
          </p:cNvPr>
          <p:cNvSpPr txBox="1"/>
          <p:nvPr/>
        </p:nvSpPr>
        <p:spPr>
          <a:xfrm>
            <a:off x="9057317" y="364220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144726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6EBAA-2838-F418-8A21-116064311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9675903-C572-44F5-A873-F526DCE25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147" y="1963271"/>
            <a:ext cx="11631706" cy="29314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Open</a:t>
            </a:r>
            <a:br>
              <a:rPr lang="en-US" sz="4800" dirty="0"/>
            </a:br>
            <a:br>
              <a:rPr lang="en-US" sz="4800" dirty="0"/>
            </a:br>
            <a:r>
              <a:rPr lang="en-US" sz="4400" b="1" dirty="0">
                <a:latin typeface="Monaco" pitchFamily="2" charset="77"/>
              </a:rPr>
              <a:t>ntudlb-2025-session2-part-2.ipynb</a:t>
            </a:r>
            <a:br>
              <a:rPr lang="en-US" sz="4400" b="1" dirty="0">
                <a:latin typeface="Monaco" pitchFamily="2" charset="77"/>
              </a:rPr>
            </a:br>
            <a:br>
              <a:rPr lang="en-US" sz="4400" b="1" dirty="0">
                <a:latin typeface="Monaco" pitchFamily="2" charset="77"/>
              </a:rPr>
            </a:br>
            <a:r>
              <a:rPr lang="en-US" sz="4400" b="1" dirty="0">
                <a:cs typeface="Calibri" panose="020F0502020204030204" pitchFamily="34" charset="0"/>
              </a:rPr>
              <a:t>in </a:t>
            </a:r>
            <a:r>
              <a:rPr lang="en-US" sz="4400" b="1" dirty="0" err="1">
                <a:cs typeface="Calibri" panose="020F0502020204030204" pitchFamily="34" charset="0"/>
              </a:rPr>
              <a:t>Colab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61C11-60D4-8707-3263-B80C74D08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42720-928E-3D2F-396C-C849DB5B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931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2B6C0-894E-B2BA-7DA3-02D5DA00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8BA37-BBC8-C173-2032-50299D57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28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C827965-8106-EF45-794F-E48EA985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Feedback form for Session 2</a:t>
            </a:r>
            <a:endParaRPr lang="en-SG" dirty="0"/>
          </a:p>
        </p:txBody>
      </p:sp>
      <p:pic>
        <p:nvPicPr>
          <p:cNvPr id="6" name="Content Placeholder 5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9B516939-01BD-92E2-7014-ADE129D0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288" t="29970" r="18991" b="8309"/>
          <a:stretch/>
        </p:blipFill>
        <p:spPr>
          <a:xfrm>
            <a:off x="4346535" y="1877286"/>
            <a:ext cx="3512274" cy="3434778"/>
          </a:xfrm>
        </p:spPr>
      </p:pic>
    </p:spTree>
    <p:extLst>
      <p:ext uri="{BB962C8B-B14F-4D97-AF65-F5344CB8AC3E}">
        <p14:creationId xmlns:p14="http://schemas.microsoft.com/office/powerpoint/2010/main" val="16416593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13FF-9660-79EE-3F0C-CD24FA57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1777863"/>
            <a:ext cx="9276523" cy="4100512"/>
          </a:xfrm>
        </p:spPr>
        <p:txBody>
          <a:bodyPr>
            <a:normAutofit fontScale="90000"/>
          </a:bodyPr>
          <a:lstStyle/>
          <a:p>
            <a:r>
              <a:rPr lang="en-GB" dirty="0"/>
              <a:t>For any questions, feel free to drop an e-mail to us! </a:t>
            </a:r>
            <a:r>
              <a:rPr lang="en-GB" dirty="0">
                <a:sym typeface="Wingdings" panose="05000000000000000000" pitchFamily="2" charset="2"/>
              </a:rPr>
              <a:t></a:t>
            </a:r>
            <a:br>
              <a:rPr lang="en-GB"/>
            </a:br>
            <a:r>
              <a:rPr lang="en-GB" dirty="0">
                <a:hlinkClick r:id="rId2"/>
              </a:rPr>
              <a:t>ntu-dl-bootcamp@e.ntu.edu.sg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Bootcamp Website:</a:t>
            </a:r>
            <a:br>
              <a:rPr lang="en-GB" dirty="0"/>
            </a:br>
            <a:r>
              <a:rPr lang="en-GB">
                <a:hlinkClick r:id="rId3" action="ppaction://hlinkfile"/>
              </a:rPr>
              <a:t>ntu-dl-bootcamp.github.io//deep-learning-2025/</a:t>
            </a:r>
            <a:endParaRPr lang="en-SG">
              <a:hlinkClick r:id="rId3" action="ppaction://hlinkfile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AD8C9-3A3B-530A-979D-3D2E1C17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7D910-F258-F811-5237-8D7D2BAF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29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1510D5-3796-1C75-487E-A971CFF048B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5400" b="1" dirty="0"/>
              <a:t>Thank You!</a:t>
            </a:r>
            <a:endParaRPr lang="en-SG" sz="5400" b="1" dirty="0"/>
          </a:p>
        </p:txBody>
      </p:sp>
    </p:spTree>
    <p:extLst>
      <p:ext uri="{BB962C8B-B14F-4D97-AF65-F5344CB8AC3E}">
        <p14:creationId xmlns:p14="http://schemas.microsoft.com/office/powerpoint/2010/main" val="159961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94EB-2850-38D7-8851-2AC5D5567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2467" y="998293"/>
            <a:ext cx="11389127" cy="2610823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2 – Getting Started with PyTorch</a:t>
            </a:r>
            <a:br>
              <a:rPr lang="en-US" dirty="0"/>
            </a:br>
            <a:br>
              <a:rPr lang="en-US" sz="4000" dirty="0"/>
            </a:br>
            <a:r>
              <a:rPr lang="en-US" sz="4900" dirty="0">
                <a:cs typeface="Calibri Light"/>
              </a:rPr>
              <a:t>For Regression and Classification</a:t>
            </a:r>
          </a:p>
        </p:txBody>
      </p:sp>
      <p:pic>
        <p:nvPicPr>
          <p:cNvPr id="23" name="Picture 22" descr="A blue and black logo&#10;&#10;Description automatically generated">
            <a:extLst>
              <a:ext uri="{FF2B5EF4-FFF2-40B4-BE49-F238E27FC236}">
                <a16:creationId xmlns:a16="http://schemas.microsoft.com/office/drawing/2014/main" id="{BF86E18F-D7B3-AD49-AABA-DD70048D8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747" y="4916641"/>
            <a:ext cx="1776611" cy="1505920"/>
          </a:xfrm>
          <a:prstGeom prst="rect">
            <a:avLst/>
          </a:prstGeom>
        </p:spPr>
      </p:pic>
      <p:pic>
        <p:nvPicPr>
          <p:cNvPr id="25" name="Picture 24" descr="A logo for a student club&#10;&#10;Description automatically generated">
            <a:extLst>
              <a:ext uri="{FF2B5EF4-FFF2-40B4-BE49-F238E27FC236}">
                <a16:creationId xmlns:a16="http://schemas.microsoft.com/office/drawing/2014/main" id="{B5600132-9ECD-51E6-FBAB-E5C1A4EF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431" t="13845" r="21801" b="13679"/>
          <a:stretch/>
        </p:blipFill>
        <p:spPr>
          <a:xfrm>
            <a:off x="5545201" y="4918942"/>
            <a:ext cx="1296472" cy="1603444"/>
          </a:xfrm>
          <a:prstGeom prst="rect">
            <a:avLst/>
          </a:prstGeom>
        </p:spPr>
      </p:pic>
      <p:pic>
        <p:nvPicPr>
          <p:cNvPr id="27" name="Picture 26" descr="A blue circle with white text and red and white lines&#10;&#10;Description automatically generated">
            <a:extLst>
              <a:ext uri="{FF2B5EF4-FFF2-40B4-BE49-F238E27FC236}">
                <a16:creationId xmlns:a16="http://schemas.microsoft.com/office/drawing/2014/main" id="{57F70774-3438-1131-2D42-632D6CF029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2362" y="5161588"/>
            <a:ext cx="1312192" cy="1234701"/>
          </a:xfrm>
          <a:prstGeom prst="rect">
            <a:avLst/>
          </a:prstGeom>
        </p:spPr>
      </p:pic>
      <p:pic>
        <p:nvPicPr>
          <p:cNvPr id="29" name="Picture 28" descr="A blue logo with white text&#10;&#10;Description automatically generated">
            <a:extLst>
              <a:ext uri="{FF2B5EF4-FFF2-40B4-BE49-F238E27FC236}">
                <a16:creationId xmlns:a16="http://schemas.microsoft.com/office/drawing/2014/main" id="{C8BE1159-6D27-B7BB-8E43-020F500CE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00958" y="5165261"/>
            <a:ext cx="1471209" cy="1129278"/>
          </a:xfrm>
          <a:prstGeom prst="rect">
            <a:avLst/>
          </a:prstGeom>
        </p:spPr>
      </p:pic>
      <p:pic>
        <p:nvPicPr>
          <p:cNvPr id="31" name="Picture 30" descr="A blue logo with a symbol and text&#10;&#10;Description automatically generated">
            <a:extLst>
              <a:ext uri="{FF2B5EF4-FFF2-40B4-BE49-F238E27FC236}">
                <a16:creationId xmlns:a16="http://schemas.microsoft.com/office/drawing/2014/main" id="{B05C3833-E158-1508-E92E-FE230ED5A14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2373" y="5085955"/>
            <a:ext cx="1394041" cy="1406956"/>
          </a:xfrm>
          <a:prstGeom prst="rect">
            <a:avLst/>
          </a:prstGeom>
        </p:spPr>
      </p:pic>
      <p:pic>
        <p:nvPicPr>
          <p:cNvPr id="33" name="Picture 32" descr="A blue and white logo&#10;&#10;Description automatically generated">
            <a:extLst>
              <a:ext uri="{FF2B5EF4-FFF2-40B4-BE49-F238E27FC236}">
                <a16:creationId xmlns:a16="http://schemas.microsoft.com/office/drawing/2014/main" id="{97C0F580-7085-76EA-58C2-0DBB3D4BA1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4609" t="3314" r="4082" b="686"/>
          <a:stretch/>
        </p:blipFill>
        <p:spPr>
          <a:xfrm>
            <a:off x="2597293" y="4992010"/>
            <a:ext cx="1398632" cy="1507679"/>
          </a:xfrm>
          <a:prstGeom prst="rect">
            <a:avLst/>
          </a:prstGeom>
        </p:spPr>
      </p:pic>
      <p:pic>
        <p:nvPicPr>
          <p:cNvPr id="35" name="Picture 34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ED4A53D8-E380-F94B-FCCA-860C081D656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-565" r="47807" b="-2297"/>
          <a:stretch/>
        </p:blipFill>
        <p:spPr>
          <a:xfrm>
            <a:off x="248663" y="5167690"/>
            <a:ext cx="2273085" cy="112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287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BBB66-D3EE-FCE8-A23A-FA6D60FF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B664A-601A-C73C-EAE5-06BD083D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1B35F12-AD36-E86C-2D17-C86443F356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71" t="8102" r="15710" b="12961"/>
          <a:stretch/>
        </p:blipFill>
        <p:spPr bwMode="auto">
          <a:xfrm>
            <a:off x="3063947" y="3717217"/>
            <a:ext cx="303065" cy="41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EC9C491-BE1E-0297-A242-611B46BEEB7A}"/>
              </a:ext>
            </a:extLst>
          </p:cNvPr>
          <p:cNvSpPr/>
          <p:nvPr/>
        </p:nvSpPr>
        <p:spPr>
          <a:xfrm>
            <a:off x="3881478" y="1398494"/>
            <a:ext cx="564777" cy="49578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595BA4-7E70-0F39-525C-59EB0530D261}"/>
              </a:ext>
            </a:extLst>
          </p:cNvPr>
          <p:cNvSpPr/>
          <p:nvPr/>
        </p:nvSpPr>
        <p:spPr>
          <a:xfrm>
            <a:off x="3941989" y="144864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F165F4-06C8-6CBC-CCD4-0377B80EF14C}"/>
              </a:ext>
            </a:extLst>
          </p:cNvPr>
          <p:cNvSpPr/>
          <p:nvPr/>
        </p:nvSpPr>
        <p:spPr>
          <a:xfrm>
            <a:off x="3941987" y="198325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5D25C1-9553-2D03-C94A-FCF2210DE225}"/>
              </a:ext>
            </a:extLst>
          </p:cNvPr>
          <p:cNvSpPr/>
          <p:nvPr/>
        </p:nvSpPr>
        <p:spPr>
          <a:xfrm>
            <a:off x="3941986" y="2523145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6CB44-7A75-3793-A312-542D64970985}"/>
              </a:ext>
            </a:extLst>
          </p:cNvPr>
          <p:cNvSpPr/>
          <p:nvPr/>
        </p:nvSpPr>
        <p:spPr>
          <a:xfrm>
            <a:off x="3941985" y="3080591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5251392-6C1D-B80F-5FA8-67E2F0CFA0DE}"/>
              </a:ext>
            </a:extLst>
          </p:cNvPr>
          <p:cNvSpPr/>
          <p:nvPr/>
        </p:nvSpPr>
        <p:spPr>
          <a:xfrm>
            <a:off x="3941988" y="4886979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4F0BE3-0D92-8A83-7CD1-4B7A230031A9}"/>
              </a:ext>
            </a:extLst>
          </p:cNvPr>
          <p:cNvSpPr/>
          <p:nvPr/>
        </p:nvSpPr>
        <p:spPr>
          <a:xfrm>
            <a:off x="3941988" y="5406932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00CE5E-F591-DE1E-04BF-170D804FAAA7}"/>
              </a:ext>
            </a:extLst>
          </p:cNvPr>
          <p:cNvSpPr/>
          <p:nvPr/>
        </p:nvSpPr>
        <p:spPr>
          <a:xfrm>
            <a:off x="3941988" y="5926044"/>
            <a:ext cx="443753" cy="43030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E9603F-64AF-C832-A90C-1D096621967B}"/>
              </a:ext>
            </a:extLst>
          </p:cNvPr>
          <p:cNvSpPr/>
          <p:nvPr/>
        </p:nvSpPr>
        <p:spPr>
          <a:xfrm>
            <a:off x="7742294" y="2112811"/>
            <a:ext cx="564777" cy="35124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3AC83-FFDF-10B9-3704-46501AD73D7C}"/>
              </a:ext>
            </a:extLst>
          </p:cNvPr>
          <p:cNvSpPr/>
          <p:nvPr/>
        </p:nvSpPr>
        <p:spPr>
          <a:xfrm>
            <a:off x="7802802" y="2226434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C0FEE5-A4B1-8796-AAD6-7737B0F7C1F2}"/>
              </a:ext>
            </a:extLst>
          </p:cNvPr>
          <p:cNvSpPr/>
          <p:nvPr/>
        </p:nvSpPr>
        <p:spPr>
          <a:xfrm>
            <a:off x="7802801" y="2783880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324C1AE-A84C-DA04-3520-15F4EACAA35D}"/>
              </a:ext>
            </a:extLst>
          </p:cNvPr>
          <p:cNvSpPr/>
          <p:nvPr/>
        </p:nvSpPr>
        <p:spPr>
          <a:xfrm>
            <a:off x="7802804" y="5110221"/>
            <a:ext cx="443753" cy="430306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28FF49-8F12-9DE8-075E-C9C0B6925496}"/>
              </a:ext>
            </a:extLst>
          </p:cNvPr>
          <p:cNvSpPr/>
          <p:nvPr/>
        </p:nvSpPr>
        <p:spPr>
          <a:xfrm>
            <a:off x="5196501" y="1878947"/>
            <a:ext cx="564777" cy="40960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6C3304B-EA94-4E18-C7A0-A3AAEDFDE4C8}"/>
              </a:ext>
            </a:extLst>
          </p:cNvPr>
          <p:cNvSpPr/>
          <p:nvPr/>
        </p:nvSpPr>
        <p:spPr>
          <a:xfrm>
            <a:off x="525701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99FC2A9-E957-7983-7293-E73F52986B9B}"/>
              </a:ext>
            </a:extLst>
          </p:cNvPr>
          <p:cNvSpPr/>
          <p:nvPr/>
        </p:nvSpPr>
        <p:spPr>
          <a:xfrm>
            <a:off x="525700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2258C8C-0D66-90BA-CDE0-E3E11FF50E5F}"/>
              </a:ext>
            </a:extLst>
          </p:cNvPr>
          <p:cNvSpPr/>
          <p:nvPr/>
        </p:nvSpPr>
        <p:spPr>
          <a:xfrm>
            <a:off x="525700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A406C05-A128-91C8-002E-840CB7E5A8DC}"/>
              </a:ext>
            </a:extLst>
          </p:cNvPr>
          <p:cNvSpPr/>
          <p:nvPr/>
        </p:nvSpPr>
        <p:spPr>
          <a:xfrm>
            <a:off x="525701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1F52704-2C06-AC4B-E21E-BBE2A4FE3349}"/>
              </a:ext>
            </a:extLst>
          </p:cNvPr>
          <p:cNvSpPr/>
          <p:nvPr/>
        </p:nvSpPr>
        <p:spPr>
          <a:xfrm>
            <a:off x="525701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2C8A988-698F-F83C-47EB-5580C8415E5D}"/>
              </a:ext>
            </a:extLst>
          </p:cNvPr>
          <p:cNvSpPr/>
          <p:nvPr/>
        </p:nvSpPr>
        <p:spPr>
          <a:xfrm>
            <a:off x="6427271" y="1878944"/>
            <a:ext cx="564777" cy="40960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EF998C2-BAD2-DB41-9CB8-31FBC8826559}"/>
              </a:ext>
            </a:extLst>
          </p:cNvPr>
          <p:cNvSpPr/>
          <p:nvPr/>
        </p:nvSpPr>
        <p:spPr>
          <a:xfrm>
            <a:off x="6487780" y="198325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9029C81-5C24-F863-0115-E06E00F07477}"/>
              </a:ext>
            </a:extLst>
          </p:cNvPr>
          <p:cNvSpPr/>
          <p:nvPr/>
        </p:nvSpPr>
        <p:spPr>
          <a:xfrm>
            <a:off x="6487779" y="2523145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94AE10-164B-B5A6-4CC5-D427470689CF}"/>
              </a:ext>
            </a:extLst>
          </p:cNvPr>
          <p:cNvSpPr/>
          <p:nvPr/>
        </p:nvSpPr>
        <p:spPr>
          <a:xfrm>
            <a:off x="6487778" y="3080591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96FC15F-14FD-4ECB-6D25-95BC1E09F57E}"/>
              </a:ext>
            </a:extLst>
          </p:cNvPr>
          <p:cNvSpPr/>
          <p:nvPr/>
        </p:nvSpPr>
        <p:spPr>
          <a:xfrm>
            <a:off x="6487781" y="4886979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0276124-6AC8-3B44-6181-7FB07F6677F5}"/>
              </a:ext>
            </a:extLst>
          </p:cNvPr>
          <p:cNvSpPr/>
          <p:nvPr/>
        </p:nvSpPr>
        <p:spPr>
          <a:xfrm>
            <a:off x="6487781" y="5406932"/>
            <a:ext cx="443753" cy="430306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96D58F-41B2-29C1-6100-1A182F37B380}"/>
              </a:ext>
            </a:extLst>
          </p:cNvPr>
          <p:cNvSpPr txBox="1"/>
          <p:nvPr/>
        </p:nvSpPr>
        <p:spPr>
          <a:xfrm>
            <a:off x="8459757" y="2226434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  <a:p>
            <a:br>
              <a:rPr lang="en-US" dirty="0"/>
            </a:br>
            <a:r>
              <a:rPr lang="en-US" dirty="0"/>
              <a:t>1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9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2BC3310-77E0-E4F8-8D4C-5C94BC1B51AD}"/>
              </a:ext>
            </a:extLst>
          </p:cNvPr>
          <p:cNvCxnSpPr>
            <a:stCxn id="8" idx="6"/>
            <a:endCxn id="25" idx="2"/>
          </p:cNvCxnSpPr>
          <p:nvPr/>
        </p:nvCxnSpPr>
        <p:spPr>
          <a:xfrm>
            <a:off x="4385742" y="1663794"/>
            <a:ext cx="871268" cy="53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88B63F-0571-D8B9-210F-727AED586F6D}"/>
              </a:ext>
            </a:extLst>
          </p:cNvPr>
          <p:cNvCxnSpPr>
            <a:stCxn id="9" idx="6"/>
            <a:endCxn id="25" idx="2"/>
          </p:cNvCxnSpPr>
          <p:nvPr/>
        </p:nvCxnSpPr>
        <p:spPr>
          <a:xfrm>
            <a:off x="4385740" y="2198408"/>
            <a:ext cx="8712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A8A2583-B508-FD85-D3FD-9901A17F5058}"/>
              </a:ext>
            </a:extLst>
          </p:cNvPr>
          <p:cNvCxnSpPr>
            <a:stCxn id="10" idx="6"/>
            <a:endCxn id="25" idx="2"/>
          </p:cNvCxnSpPr>
          <p:nvPr/>
        </p:nvCxnSpPr>
        <p:spPr>
          <a:xfrm flipV="1">
            <a:off x="4385739" y="2198408"/>
            <a:ext cx="871271" cy="539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021DF7-B39B-8B10-E4F9-686C2054105E}"/>
              </a:ext>
            </a:extLst>
          </p:cNvPr>
          <p:cNvCxnSpPr>
            <a:cxnSpLocks/>
            <a:stCxn id="11" idx="6"/>
            <a:endCxn id="25" idx="2"/>
          </p:cNvCxnSpPr>
          <p:nvPr/>
        </p:nvCxnSpPr>
        <p:spPr>
          <a:xfrm flipV="1">
            <a:off x="4385738" y="2198408"/>
            <a:ext cx="871272" cy="109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F64C9F-5580-E39A-739E-F893CD7590D4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4385741" y="2260320"/>
            <a:ext cx="856912" cy="2841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021583-C79C-5DCE-A571-95DE8D7A9FB7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 flipV="1">
            <a:off x="4385741" y="2198408"/>
            <a:ext cx="871269" cy="3423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068E842-EE62-9046-D61C-F93F7D7478F8}"/>
              </a:ext>
            </a:extLst>
          </p:cNvPr>
          <p:cNvCxnSpPr>
            <a:cxnSpLocks/>
            <a:stCxn id="14" idx="6"/>
            <a:endCxn id="25" idx="2"/>
          </p:cNvCxnSpPr>
          <p:nvPr/>
        </p:nvCxnSpPr>
        <p:spPr>
          <a:xfrm flipV="1">
            <a:off x="4385741" y="2198408"/>
            <a:ext cx="871269" cy="3942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E157DB0-8EED-F77D-2A41-5E528784C24F}"/>
              </a:ext>
            </a:extLst>
          </p:cNvPr>
          <p:cNvSpPr txBox="1"/>
          <p:nvPr/>
        </p:nvSpPr>
        <p:spPr>
          <a:xfrm>
            <a:off x="9057317" y="364220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7944D9-197E-23A2-9078-9BAA0E785996}"/>
              </a:ext>
            </a:extLst>
          </p:cNvPr>
          <p:cNvSpPr txBox="1"/>
          <p:nvPr/>
        </p:nvSpPr>
        <p:spPr>
          <a:xfrm>
            <a:off x="3881473" y="3778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786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9BE479-F86A-A218-5E40-804834660AFA}"/>
              </a:ext>
            </a:extLst>
          </p:cNvPr>
          <p:cNvSpPr txBox="1"/>
          <p:nvPr/>
        </p:nvSpPr>
        <p:spPr>
          <a:xfrm>
            <a:off x="5226925" y="37781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F2D453-F0E4-D859-9553-CCABD09C04D8}"/>
              </a:ext>
            </a:extLst>
          </p:cNvPr>
          <p:cNvSpPr txBox="1"/>
          <p:nvPr/>
        </p:nvSpPr>
        <p:spPr>
          <a:xfrm>
            <a:off x="6410290" y="377844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A2062D9-E3CB-057F-35D3-D72E7C3F9EEA}"/>
              </a:ext>
            </a:extLst>
          </p:cNvPr>
          <p:cNvSpPr txBox="1"/>
          <p:nvPr/>
        </p:nvSpPr>
        <p:spPr>
          <a:xfrm>
            <a:off x="7826952" y="377810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9DDD23-6D32-EBC1-80D7-ABF275E0B12D}"/>
              </a:ext>
            </a:extLst>
          </p:cNvPr>
          <p:cNvSpPr txBox="1"/>
          <p:nvPr/>
        </p:nvSpPr>
        <p:spPr>
          <a:xfrm rot="16200000">
            <a:off x="3643370" y="3631920"/>
            <a:ext cx="22172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Sigmoid Non-linearity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4661F-59FD-2951-4224-5908B06FEFBB}"/>
              </a:ext>
            </a:extLst>
          </p:cNvPr>
          <p:cNvSpPr txBox="1"/>
          <p:nvPr/>
        </p:nvSpPr>
        <p:spPr>
          <a:xfrm rot="16200000">
            <a:off x="4965966" y="3631919"/>
            <a:ext cx="22172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Sigmoid Non-linearity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F344D5-2C63-8EF7-F28D-2C56343811C9}"/>
              </a:ext>
            </a:extLst>
          </p:cNvPr>
          <p:cNvSpPr txBox="1"/>
          <p:nvPr/>
        </p:nvSpPr>
        <p:spPr>
          <a:xfrm rot="16200000">
            <a:off x="6247933" y="3634300"/>
            <a:ext cx="22172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Sigmoid Non-linearity</a:t>
            </a:r>
          </a:p>
        </p:txBody>
      </p:sp>
    </p:spTree>
    <p:extLst>
      <p:ext uri="{BB962C8B-B14F-4D97-AF65-F5344CB8AC3E}">
        <p14:creationId xmlns:p14="http://schemas.microsoft.com/office/powerpoint/2010/main" val="36795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BA6E2-0451-CBB7-E307-7B31A2AAB75D}"/>
              </a:ext>
            </a:extLst>
          </p:cNvPr>
          <p:cNvSpPr/>
          <p:nvPr/>
        </p:nvSpPr>
        <p:spPr>
          <a:xfrm>
            <a:off x="-9" y="-10142"/>
            <a:ext cx="4037835" cy="6858000"/>
          </a:xfrm>
          <a:prstGeom prst="rect">
            <a:avLst/>
          </a:prstGeom>
          <a:solidFill>
            <a:srgbClr val="1862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C0949-C26C-9197-6C16-6EAFBB5C3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D7B377-9A78-246C-95B3-9CAE551A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NTU DL bootcamp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FB3F4-93F6-3176-5BD7-26594166D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Intro to Deep Learning and to </a:t>
            </a:r>
            <a:r>
              <a:rPr lang="en-US" sz="2000" dirty="0" err="1"/>
              <a:t>PyTorch</a:t>
            </a:r>
            <a:r>
              <a:rPr lang="en-US" sz="2000" dirty="0"/>
              <a:t> (30 mins)</a:t>
            </a:r>
          </a:p>
          <a:p>
            <a:r>
              <a:rPr lang="en-US" sz="2000" b="1" dirty="0"/>
              <a:t>Work Session 1 </a:t>
            </a:r>
            <a:r>
              <a:rPr lang="en-US" sz="2000" dirty="0"/>
              <a:t>– Working with Tensors (30 mins)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Snacks break (20 mins)</a:t>
            </a:r>
          </a:p>
          <a:p>
            <a:r>
              <a:rPr lang="en-US" sz="2000" dirty="0" err="1"/>
              <a:t>PyTorch</a:t>
            </a:r>
            <a:r>
              <a:rPr lang="en-US" sz="2000" dirty="0"/>
              <a:t> – Discussion (20 mins)</a:t>
            </a:r>
            <a:endParaRPr lang="en-US" sz="2000" dirty="0">
              <a:cs typeface="Calibri"/>
            </a:endParaRPr>
          </a:p>
          <a:p>
            <a:r>
              <a:rPr lang="en-US" sz="2000" b="1" dirty="0"/>
              <a:t>Work Session 2 </a:t>
            </a:r>
            <a:r>
              <a:rPr lang="en-US" sz="2000" dirty="0"/>
              <a:t>– Solving a classification problem with PyTorch (1 hour)</a:t>
            </a:r>
            <a:endParaRPr lang="en-US" sz="2000" b="1" dirty="0"/>
          </a:p>
          <a:p>
            <a:r>
              <a:rPr lang="en-US" sz="2000" b="1" dirty="0"/>
              <a:t>Challenges</a:t>
            </a:r>
            <a:r>
              <a:rPr lang="en-US" sz="2000" dirty="0"/>
              <a:t> – Create your own Neural Network for Regression (30 mins)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382F5-316F-7DAD-3C23-CB951FE46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BE6E210-B6CA-4B22-8309-BB49D012CE5D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573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Deep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6589BEBE-E7C1-B381-9EB3-CB8A214F0ED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73" r="3099" b="1558"/>
          <a:stretch/>
        </p:blipFill>
        <p:spPr>
          <a:xfrm>
            <a:off x="7895371" y="1695301"/>
            <a:ext cx="3715599" cy="3702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12D4F-FA88-8DDA-85DC-6D1CAB481DFA}"/>
              </a:ext>
            </a:extLst>
          </p:cNvPr>
          <p:cNvSpPr txBox="1"/>
          <p:nvPr/>
        </p:nvSpPr>
        <p:spPr>
          <a:xfrm>
            <a:off x="507999" y="1682749"/>
            <a:ext cx="6201833" cy="41549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Machine Learning – learning from examples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Deep Learning – Machine Learning with a specific set of architectures – called deep neural networks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Neural Networks – a network of artificial neural networks modeled loosely based on biological neurons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224714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Machine Learning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112D4F-FA88-8DDA-85DC-6D1CAB481DFA}"/>
              </a:ext>
            </a:extLst>
          </p:cNvPr>
          <p:cNvSpPr txBox="1"/>
          <p:nvPr/>
        </p:nvSpPr>
        <p:spPr>
          <a:xfrm>
            <a:off x="507999" y="1682749"/>
            <a:ext cx="6201833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Goal of machine learning – make accurate predictions about unseen data based on given data.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Classification – predicting which of the given categories does the given input belong to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Regression – predicting a numerical value for a certain input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Regression vs Classification, Explained - Sharp Sight">
            <a:extLst>
              <a:ext uri="{FF2B5EF4-FFF2-40B4-BE49-F238E27FC236}">
                <a16:creationId xmlns:a16="http://schemas.microsoft.com/office/drawing/2014/main" id="{E44C89A6-18B8-DED0-8D30-55DEA8D3127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257" t="26330" r="5331" b="3641"/>
          <a:stretch/>
        </p:blipFill>
        <p:spPr>
          <a:xfrm>
            <a:off x="6709832" y="2107788"/>
            <a:ext cx="5148668" cy="26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7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How do we make these predictions?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112D4F-FA88-8DDA-85DC-6D1CAB481DFA}"/>
              </a:ext>
            </a:extLst>
          </p:cNvPr>
          <p:cNvSpPr txBox="1"/>
          <p:nvPr/>
        </p:nvSpPr>
        <p:spPr>
          <a:xfrm>
            <a:off x="507999" y="1695664"/>
            <a:ext cx="1120003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Using models!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We assume that the observed data comes from a target function. We want our model to take the form of this target function.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But the target function could be anything!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9" name="Flowchart: Magnetic Disk 8">
            <a:extLst>
              <a:ext uri="{FF2B5EF4-FFF2-40B4-BE49-F238E27FC236}">
                <a16:creationId xmlns:a16="http://schemas.microsoft.com/office/drawing/2014/main" id="{1F5EC706-0CA8-DE68-4D4D-688DB1ED8E7D}"/>
              </a:ext>
            </a:extLst>
          </p:cNvPr>
          <p:cNvSpPr/>
          <p:nvPr/>
        </p:nvSpPr>
        <p:spPr>
          <a:xfrm>
            <a:off x="3693692" y="1564245"/>
            <a:ext cx="1503407" cy="71772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Inputs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455999-171E-5CA4-E44F-14CEB1C1E82A}"/>
              </a:ext>
            </a:extLst>
          </p:cNvPr>
          <p:cNvCxnSpPr>
            <a:cxnSpLocks/>
          </p:cNvCxnSpPr>
          <p:nvPr/>
        </p:nvCxnSpPr>
        <p:spPr>
          <a:xfrm flipV="1">
            <a:off x="5197098" y="1909484"/>
            <a:ext cx="917576" cy="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A477BC6-4E04-47EC-B036-F98FFA662400}"/>
              </a:ext>
            </a:extLst>
          </p:cNvPr>
          <p:cNvSpPr/>
          <p:nvPr/>
        </p:nvSpPr>
        <p:spPr>
          <a:xfrm>
            <a:off x="6115063" y="1462773"/>
            <a:ext cx="1565190" cy="89483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Machine Learning </a:t>
            </a:r>
            <a:r>
              <a:rPr lang="en-US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Model</a:t>
            </a: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87A92B-8DAB-FF43-F61B-0DDBEE74EDA9}"/>
              </a:ext>
            </a:extLst>
          </p:cNvPr>
          <p:cNvSpPr/>
          <p:nvPr/>
        </p:nvSpPr>
        <p:spPr>
          <a:xfrm>
            <a:off x="8403091" y="1734666"/>
            <a:ext cx="1565190" cy="37687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Predictions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DE9DE0-4324-FAD2-370E-42AED5EA6A4D}"/>
              </a:ext>
            </a:extLst>
          </p:cNvPr>
          <p:cNvCxnSpPr>
            <a:cxnSpLocks/>
          </p:cNvCxnSpPr>
          <p:nvPr/>
        </p:nvCxnSpPr>
        <p:spPr>
          <a:xfrm flipV="1">
            <a:off x="7693169" y="1910190"/>
            <a:ext cx="709922" cy="12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Characteristics of Functions and Their Graphs | College Algebra">
            <a:extLst>
              <a:ext uri="{FF2B5EF4-FFF2-40B4-BE49-F238E27FC236}">
                <a16:creationId xmlns:a16="http://schemas.microsoft.com/office/drawing/2014/main" id="{DAD7B157-226B-7E37-1543-CA07681B54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6310" b="5564"/>
          <a:stretch/>
        </p:blipFill>
        <p:spPr>
          <a:xfrm>
            <a:off x="5094202" y="3964962"/>
            <a:ext cx="1821382" cy="2129697"/>
          </a:xfrm>
          <a:prstGeom prst="rect">
            <a:avLst/>
          </a:prstGeom>
        </p:spPr>
      </p:pic>
      <p:pic>
        <p:nvPicPr>
          <p:cNvPr id="8" name="Picture 7" descr="Graphs of Functions - Minute Math">
            <a:extLst>
              <a:ext uri="{FF2B5EF4-FFF2-40B4-BE49-F238E27FC236}">
                <a16:creationId xmlns:a16="http://schemas.microsoft.com/office/drawing/2014/main" id="{E4053D69-C923-6CBF-3AA6-046EF493F44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52" r="49755" b="9297"/>
          <a:stretch/>
        </p:blipFill>
        <p:spPr>
          <a:xfrm>
            <a:off x="2847748" y="4022646"/>
            <a:ext cx="1973161" cy="1929336"/>
          </a:xfrm>
          <a:prstGeom prst="rect">
            <a:avLst/>
          </a:prstGeom>
        </p:spPr>
      </p:pic>
      <p:pic>
        <p:nvPicPr>
          <p:cNvPr id="10" name="Picture 9" descr="Functions as Graphs and Tables">
            <a:extLst>
              <a:ext uri="{FF2B5EF4-FFF2-40B4-BE49-F238E27FC236}">
                <a16:creationId xmlns:a16="http://schemas.microsoft.com/office/drawing/2014/main" id="{56BEAA73-7311-31FE-E186-850A98F56D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9377" y="4127482"/>
            <a:ext cx="1824821" cy="1863402"/>
          </a:xfrm>
          <a:prstGeom prst="rect">
            <a:avLst/>
          </a:prstGeom>
        </p:spPr>
      </p:pic>
      <p:pic>
        <p:nvPicPr>
          <p:cNvPr id="14" name="Picture 13" descr="Non Linear Regression. In this blog, we'll be covering… | by Mehmet Toprak  | Medium">
            <a:extLst>
              <a:ext uri="{FF2B5EF4-FFF2-40B4-BE49-F238E27FC236}">
                <a16:creationId xmlns:a16="http://schemas.microsoft.com/office/drawing/2014/main" id="{3F526937-B661-1CE8-F9D2-0BE5BC31E6D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532" t="33762" r="18299" b="36013"/>
          <a:stretch/>
        </p:blipFill>
        <p:spPr>
          <a:xfrm>
            <a:off x="1408887" y="3931666"/>
            <a:ext cx="9372149" cy="216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72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graph of a function&#10;&#10;Description automatically generated">
            <a:extLst>
              <a:ext uri="{FF2B5EF4-FFF2-40B4-BE49-F238E27FC236}">
                <a16:creationId xmlns:a16="http://schemas.microsoft.com/office/drawing/2014/main" id="{20EE5F39-4F3B-3B6A-4094-3E0D0473E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884" y="1884335"/>
            <a:ext cx="4440911" cy="3722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Neural Networks – Universal Function Approximators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7112D4F-FA88-8DDA-85DC-6D1CAB481DFA}"/>
              </a:ext>
            </a:extLst>
          </p:cNvPr>
          <p:cNvSpPr txBox="1"/>
          <p:nvPr/>
        </p:nvSpPr>
        <p:spPr>
          <a:xfrm>
            <a:off x="507999" y="1721494"/>
            <a:ext cx="6563460" cy="517064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Neural networks in their most basic form behave like continuous and piece wise linear (CPWL) functions.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They divide the input space into polygon like regions: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In each region, the function is linear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>
                <a:ea typeface="Calibri" panose="020F0502020204030204"/>
                <a:cs typeface="Calibri" panose="020F0502020204030204"/>
              </a:rPr>
              <a:t>Between regions, the functions is continuous</a:t>
            </a: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895CC0-99C6-DB80-0307-D2835987A130}"/>
              </a:ext>
            </a:extLst>
          </p:cNvPr>
          <p:cNvSpPr/>
          <p:nvPr/>
        </p:nvSpPr>
        <p:spPr>
          <a:xfrm>
            <a:off x="7803592" y="5123104"/>
            <a:ext cx="3244017" cy="171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91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C10FA-7399-4880-6061-2E50DE8B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 Light"/>
                <a:cs typeface="Calibri Light"/>
              </a:rPr>
              <a:t>Components of a Neural Network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35007-96E6-2044-C7F6-8C17F044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NTU DL bootcamp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E852E-8CB1-C754-0468-7FFED83BA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6E210-B6CA-4B22-8309-BB49D012CE5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14:cNvPr>
              <p14:cNvContentPartPr/>
              <p14:nvPr/>
            </p14:nvContentPartPr>
            <p14:xfrm>
              <a:off x="974166" y="4069352"/>
              <a:ext cx="25200" cy="1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174CC30-06B6-3952-EDF3-31B0CC499E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166" y="4060352"/>
                <a:ext cx="42840" cy="3528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Fundamentals Of Neural Networks &amp; Deep Learning | AnalytixLabs">
            <a:extLst>
              <a:ext uri="{FF2B5EF4-FFF2-40B4-BE49-F238E27FC236}">
                <a16:creationId xmlns:a16="http://schemas.microsoft.com/office/drawing/2014/main" id="{089B2636-3DE7-5DC8-DF25-195B898CA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7925" y="2148636"/>
            <a:ext cx="4732148" cy="2547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D6033-6937-F87B-BA65-D1B23020B017}"/>
              </a:ext>
            </a:extLst>
          </p:cNvPr>
          <p:cNvSpPr txBox="1"/>
          <p:nvPr/>
        </p:nvSpPr>
        <p:spPr>
          <a:xfrm>
            <a:off x="353016" y="1476104"/>
            <a:ext cx="6563460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Artificial neuron – unit of the neural network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ea typeface="Calibri" panose="020F0502020204030204"/>
                <a:cs typeface="Calibri" panose="020F0502020204030204"/>
              </a:rPr>
              <a:t>Weights for each input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ea typeface="Calibri" panose="020F0502020204030204"/>
                <a:cs typeface="Calibri" panose="020F0502020204030204"/>
              </a:rPr>
              <a:t>Bias for the neuron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>
                <a:ea typeface="Calibri" panose="020F0502020204030204"/>
                <a:cs typeface="Calibri" panose="020F0502020204030204"/>
              </a:rPr>
              <a:t>Activation function on the weighted average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Neurons are stacked together to form a layer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Calibri" panose="020F0502020204030204"/>
                <a:cs typeface="Calibri" panose="020F0502020204030204"/>
              </a:rPr>
              <a:t>Layers are combined sequentially to form the network </a:t>
            </a: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sz="24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83173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E4B5BB588C348B94EC36DED1C8742" ma:contentTypeVersion="13" ma:contentTypeDescription="Create a new document." ma:contentTypeScope="" ma:versionID="039daa9e2e6f053b4df0e4e7aad0c62e">
  <xsd:schema xmlns:xsd="http://www.w3.org/2001/XMLSchema" xmlns:xs="http://www.w3.org/2001/XMLSchema" xmlns:p="http://schemas.microsoft.com/office/2006/metadata/properties" xmlns:ns2="c38304b7-6677-4d39-8103-a259eb9d0da6" xmlns:ns3="cba92060-22f4-40d6-86c3-5fd1b7103dc0" targetNamespace="http://schemas.microsoft.com/office/2006/metadata/properties" ma:root="true" ma:fieldsID="eaa760c999fc9790ce808246ec520ebb" ns2:_="" ns3:_="">
    <xsd:import namespace="c38304b7-6677-4d39-8103-a259eb9d0da6"/>
    <xsd:import namespace="cba92060-22f4-40d6-86c3-5fd1b7103d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304b7-6677-4d39-8103-a259eb9d0d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fbc49540-5c35-4aa1-8e74-ce797227172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a92060-22f4-40d6-86c3-5fd1b7103d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7f1bdbc4-339a-4b32-87f4-1d6b37389f46}" ma:internalName="TaxCatchAll" ma:showField="CatchAllData" ma:web="cba92060-22f4-40d6-86c3-5fd1b7103d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a92060-22f4-40d6-86c3-5fd1b7103dc0" xsi:nil="true"/>
    <lcf76f155ced4ddcb4097134ff3c332f xmlns="c38304b7-6677-4d39-8103-a259eb9d0da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CF83C1B-65AA-47CE-8661-1AD164C458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8304b7-6677-4d39-8103-a259eb9d0da6"/>
    <ds:schemaRef ds:uri="cba92060-22f4-40d6-86c3-5fd1b7103d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5EB762-7387-4439-9BC8-9F97308F73D0}">
  <ds:schemaRefs>
    <ds:schemaRef ds:uri="http://www.w3.org/XML/1998/namespace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c38304b7-6677-4d39-8103-a259eb9d0da6"/>
    <ds:schemaRef ds:uri="http://schemas.microsoft.com/office/infopath/2007/PartnerControls"/>
    <ds:schemaRef ds:uri="cba92060-22f4-40d6-86c3-5fd1b7103dc0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158C18-7CDE-4E63-BDB7-3CF7FA1E496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5ce9348-be2a-462b-8fc0-e1765a9b204a}" enabled="0" method="" siteId="{15ce9348-be2a-462b-8fc0-e1765a9b204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8077</TotalTime>
  <Words>1157</Words>
  <Application>Microsoft Macintosh PowerPoint</Application>
  <PresentationFormat>Widescreen</PresentationFormat>
  <Paragraphs>247</Paragraphs>
  <Slides>30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Monaco</vt:lpstr>
      <vt:lpstr>Wingdings</vt:lpstr>
      <vt:lpstr>Office Theme</vt:lpstr>
      <vt:lpstr>Deep Learning Bootcamp   2024 - 25</vt:lpstr>
      <vt:lpstr>Schedule </vt:lpstr>
      <vt:lpstr>Session 2 – Getting Started with PyTorch  For Regression and Classification</vt:lpstr>
      <vt:lpstr>Agenda</vt:lpstr>
      <vt:lpstr>Revisiting Deep Learning</vt:lpstr>
      <vt:lpstr>Machine Learning</vt:lpstr>
      <vt:lpstr>How do we make these predictions?</vt:lpstr>
      <vt:lpstr>Neural Networks – Universal Function Approximators</vt:lpstr>
      <vt:lpstr>Components of a Neural Network</vt:lpstr>
      <vt:lpstr>Components of a Neural Network</vt:lpstr>
      <vt:lpstr>How do we make the model learn?</vt:lpstr>
      <vt:lpstr>Deep Learning Workflow</vt:lpstr>
      <vt:lpstr>Implementing Deep Learning</vt:lpstr>
      <vt:lpstr>PowerPoint Presentation</vt:lpstr>
      <vt:lpstr>GPUs and Tensors</vt:lpstr>
      <vt:lpstr>Google Colab Notebook</vt:lpstr>
      <vt:lpstr>Build a neural network to classify hand-written images</vt:lpstr>
      <vt:lpstr>Hand-written images</vt:lpstr>
      <vt:lpstr>How computers “see” images</vt:lpstr>
      <vt:lpstr>How computers “see” images</vt:lpstr>
      <vt:lpstr>The neural network</vt:lpstr>
      <vt:lpstr>Flattening the input</vt:lpstr>
      <vt:lpstr>Linear Layer</vt:lpstr>
      <vt:lpstr>PowerPoint Presentation</vt:lpstr>
      <vt:lpstr>Softmax activation function</vt:lpstr>
      <vt:lpstr>The neural network</vt:lpstr>
      <vt:lpstr>Open  ntudlb-2025-session2-part-2.ipynb  in Colab</vt:lpstr>
      <vt:lpstr>Feedback form for Session 2</vt:lpstr>
      <vt:lpstr>For any questions, feel free to drop an e-mail to us!  ntu-dl-bootcamp@e.ntu.edu.sg  Bootcamp Website: ntu-dl-bootcamp.github.io//deep-learning-2025/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#FERNANDES DE CONTO EDUARDO#</dc:creator>
  <cp:lastModifiedBy>#AJITH SANTHISENAN#</cp:lastModifiedBy>
  <cp:revision>393</cp:revision>
  <dcterms:created xsi:type="dcterms:W3CDTF">2024-01-15T06:33:50Z</dcterms:created>
  <dcterms:modified xsi:type="dcterms:W3CDTF">2024-11-08T05:59:31Z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0x010100C9DE4B5BB588C348B94EC36DED1C8742</vt:lpwstr>
  </property>
  <property fmtid="{D5CDD505-2E9C-101B-9397-08002B2CF9AE}" pid="3" name="MediaServiceImageTags">
    <vt:lpwstr/>
  </property>
</Properties>
</file>