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71" r:id="rId4"/>
    <p:sldId id="270" r:id="rId5"/>
    <p:sldId id="266" r:id="rId6"/>
    <p:sldId id="273" r:id="rId7"/>
    <p:sldId id="265" r:id="rId8"/>
    <p:sldId id="267" r:id="rId9"/>
    <p:sldId id="272" r:id="rId10"/>
    <p:sldId id="268" r:id="rId11"/>
    <p:sldId id="269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4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372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00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29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66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96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6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64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83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9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2020-12-16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67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4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en-US" altLang="ko-KR" sz="4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en-US" altLang="ko-KR" sz="66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en-US" altLang="ko-KR" sz="66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Mini Maple</a:t>
            </a:r>
            <a:r>
              <a:rPr lang="en-US" altLang="ko-KR" sz="6600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6600" b="1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Story</a:t>
            </a:r>
          </a:p>
          <a:p>
            <a:pPr algn="r"/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r"/>
            <a:r>
              <a:rPr lang="ko-KR" altLang="en-US" sz="2800" b="1" dirty="0" err="1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구태모</a:t>
            </a:r>
            <a:r>
              <a:rPr lang="en-US" altLang="ko-KR" sz="2800" b="1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800" b="1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김은호</a:t>
            </a:r>
            <a:r>
              <a:rPr lang="en-US" altLang="ko-KR" sz="2800" b="1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800" b="1" dirty="0" err="1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오태경</a:t>
            </a:r>
            <a:endParaRPr lang="en-US" altLang="ko-KR" sz="28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r"/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026" name="Picture 2" descr="파일:MapleStory logo.png - 위키백과, 우리 모두의 백과사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695" y="861225"/>
            <a:ext cx="2914650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71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0" name="TextBox 39"/>
          <p:cNvSpPr txBox="1"/>
          <p:nvPr/>
        </p:nvSpPr>
        <p:spPr>
          <a:xfrm>
            <a:off x="978014" y="500229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FFC000"/>
                </a:solidFill>
                <a:ea typeface="야놀자 야체 B" panose="02020603020101020101"/>
              </a:rPr>
              <a:t>Login</a:t>
            </a:r>
            <a:endParaRPr lang="ko-KR" altLang="en-US" sz="3600" b="1" dirty="0">
              <a:solidFill>
                <a:srgbClr val="FFC000"/>
              </a:solidFill>
              <a:ea typeface="야놀자 야체 B" panose="02020603020101020101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05" y="768025"/>
            <a:ext cx="8770344" cy="473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4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3051295" y="1370675"/>
            <a:ext cx="808000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X</a:t>
            </a:r>
          </a:p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Y</a:t>
            </a: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Skillcon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skillconLeft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skillconEffect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1"/>
              </a:solidFill>
              <a:ea typeface="야놀자 야체 B" panose="02020603020101020101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78014" y="500229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FFC000"/>
                </a:solidFill>
                <a:ea typeface="야놀자 야체 B" panose="02020603020101020101"/>
              </a:rPr>
              <a:t>Skill</a:t>
            </a:r>
            <a:endParaRPr lang="ko-KR" altLang="en-US" sz="3600" b="1" dirty="0">
              <a:solidFill>
                <a:srgbClr val="FFC000"/>
              </a:solidFill>
              <a:ea typeface="야놀자 야체 B" panose="02020603020101020101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66" y="180881"/>
            <a:ext cx="7543786" cy="5909542"/>
          </a:xfrm>
          <a:prstGeom prst="rect">
            <a:avLst/>
          </a:prstGeom>
        </p:spPr>
      </p:pic>
      <p:pic>
        <p:nvPicPr>
          <p:cNvPr id="1026" name="Picture 2" descr="스킬샷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260" y="1921576"/>
            <a:ext cx="3352800" cy="1419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8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81481E-6 L 0.71601 -0.0013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79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3051295" y="1370600"/>
            <a:ext cx="808000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deadEnemy</a:t>
            </a: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[]</a:t>
            </a:r>
          </a:p>
          <a:p>
            <a:pPr marL="285750" indent="-285750">
              <a:buFontTx/>
              <a:buChar char="-"/>
            </a:pP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Enemy : </a:t>
            </a: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arrayList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isBoss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1"/>
              </a:solidFill>
              <a:ea typeface="야놀자 야체 B" panose="02020603020101020101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78013" y="500229"/>
            <a:ext cx="2645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rgbClr val="FFC000"/>
                </a:solidFill>
                <a:ea typeface="야놀자 야체 B" panose="02020603020101020101"/>
              </a:rPr>
              <a:t>MapleApp</a:t>
            </a:r>
            <a:endParaRPr lang="ko-KR" altLang="en-US" sz="3600" b="1" dirty="0">
              <a:solidFill>
                <a:srgbClr val="FFC000"/>
              </a:solidFill>
              <a:ea typeface="야놀자 야체 B" panose="02020603020101020101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" y="1159036"/>
            <a:ext cx="10927572" cy="443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4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3051295" y="1193089"/>
            <a:ext cx="808000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Col</a:t>
            </a: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() –</a:t>
            </a:r>
            <a:r>
              <a:rPr lang="ko-KR" altLang="en-US" sz="4400" b="1" dirty="0">
                <a:solidFill>
                  <a:schemeClr val="bg1"/>
                </a:solidFill>
                <a:ea typeface="야놀자 야체 B" panose="02020603020101020101"/>
              </a:rPr>
              <a:t> </a:t>
            </a:r>
            <a:r>
              <a:rPr lang="ko-KR" altLang="en-US" sz="4400" b="1" dirty="0" smtClean="0">
                <a:solidFill>
                  <a:schemeClr val="bg1"/>
                </a:solidFill>
                <a:ea typeface="야놀자 야체 B" panose="02020603020101020101"/>
              </a:rPr>
              <a:t>충돌 시 동작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endParaRPr lang="en-US" altLang="ko-KR" sz="4400" b="1" dirty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Crash</a:t>
            </a: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() – </a:t>
            </a:r>
            <a:r>
              <a:rPr lang="ko-KR" altLang="en-US" sz="4400" b="1" dirty="0" smtClean="0">
                <a:solidFill>
                  <a:schemeClr val="bg1"/>
                </a:solidFill>
                <a:ea typeface="야놀자 야체 B" panose="02020603020101020101"/>
              </a:rPr>
              <a:t>충돌 유무 확인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endParaRPr lang="en-US" altLang="ko-KR" sz="4400" b="1" dirty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attackCrash</a:t>
            </a: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() – </a:t>
            </a:r>
            <a:r>
              <a:rPr lang="ko-KR" altLang="en-US" sz="4400" b="1" dirty="0" smtClean="0">
                <a:solidFill>
                  <a:schemeClr val="bg1"/>
                </a:solidFill>
                <a:ea typeface="야놀자 야체 B" panose="02020603020101020101"/>
              </a:rPr>
              <a:t>공격 유효 확인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endParaRPr lang="en-US" altLang="ko-KR" sz="4400" b="1" dirty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Score</a:t>
            </a: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() – </a:t>
            </a:r>
            <a:r>
              <a:rPr lang="ko-KR" altLang="en-US" sz="4400" b="1" dirty="0" smtClean="0">
                <a:solidFill>
                  <a:schemeClr val="bg1"/>
                </a:solidFill>
                <a:ea typeface="야놀자 야체 B" panose="02020603020101020101"/>
              </a:rPr>
              <a:t>점수 계산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1"/>
              </a:solidFill>
              <a:ea typeface="야놀자 야체 B" panose="02020603020101020101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78013" y="500229"/>
            <a:ext cx="2645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err="1" smtClean="0">
                <a:solidFill>
                  <a:srgbClr val="FFC000"/>
                </a:solidFill>
                <a:ea typeface="야놀자 야체 B" panose="02020603020101020101"/>
              </a:rPr>
              <a:t>MapleApp</a:t>
            </a:r>
            <a:endParaRPr lang="ko-KR" altLang="en-US" sz="3600" b="1" dirty="0">
              <a:solidFill>
                <a:srgbClr val="FFC000"/>
              </a:solidFill>
              <a:ea typeface="야놀자 야체 B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13709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4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en-US" altLang="ko-KR" sz="4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r>
              <a:rPr lang="ko-KR" altLang="en-US" sz="66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감사합니다</a:t>
            </a:r>
            <a:r>
              <a:rPr lang="en-US" altLang="ko-KR" sz="66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!</a:t>
            </a:r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r"/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r"/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r"/>
            <a:endParaRPr lang="en-US" altLang="ko-KR" sz="28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r"/>
            <a:r>
              <a:rPr lang="ko-KR" altLang="en-US" sz="2800" b="1" dirty="0" err="1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구태모</a:t>
            </a:r>
            <a:r>
              <a:rPr lang="en-US" altLang="ko-KR" sz="2800" b="1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800" b="1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김은호</a:t>
            </a:r>
            <a:r>
              <a:rPr lang="en-US" altLang="ko-KR" sz="2800" b="1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, </a:t>
            </a:r>
            <a:r>
              <a:rPr lang="ko-KR" altLang="en-US" sz="2800" b="1" dirty="0" err="1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오태경</a:t>
            </a:r>
            <a:endParaRPr lang="en-US" altLang="ko-KR" sz="28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r"/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0" name="그룹 39"/>
          <p:cNvGrpSpPr/>
          <p:nvPr/>
        </p:nvGrpSpPr>
        <p:grpSpPr>
          <a:xfrm rot="900000">
            <a:off x="2240159" y="5807837"/>
            <a:ext cx="464458" cy="768376"/>
            <a:chOff x="2150188" y="5796045"/>
            <a:chExt cx="464458" cy="768376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42" name="그룹 41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43" name="자유형 42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 43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267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emph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4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목차</a:t>
            </a:r>
            <a:endParaRPr lang="en-US" altLang="ko-KR" sz="4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/>
            <a:endParaRPr lang="en-US" altLang="ko-KR" sz="4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en-US" altLang="ko-KR" sz="4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	</a:t>
            </a:r>
            <a:endParaRPr lang="en-US" altLang="ko-KR" sz="4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en-US" altLang="ko-KR" sz="4000" dirty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	</a:t>
            </a:r>
            <a:r>
              <a:rPr lang="en-US" altLang="ko-KR" sz="4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</a:t>
            </a:r>
            <a:r>
              <a:rPr lang="en-US" altLang="ko-KR" sz="4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. UML – </a:t>
            </a:r>
            <a:r>
              <a:rPr lang="ko-KR" altLang="en-US" sz="4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클래스 다이어그램</a:t>
            </a:r>
            <a:endParaRPr lang="en-US" altLang="ko-KR" sz="4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en-US" altLang="ko-KR" sz="4000" dirty="0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	2. </a:t>
            </a:r>
            <a:r>
              <a:rPr lang="ko-KR" altLang="en-US" sz="4000" dirty="0" err="1" smtClean="0">
                <a:solidFill>
                  <a:srgbClr val="FFC00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메소드</a:t>
            </a:r>
            <a:endParaRPr lang="en-US" altLang="ko-KR" sz="4000" dirty="0" smtClean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dirty="0">
              <a:solidFill>
                <a:srgbClr val="FFC00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280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4000" b="1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UML – </a:t>
            </a:r>
            <a:r>
              <a:rPr lang="ko-KR" altLang="en-US" sz="4000" b="1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클래스 다이어그램</a:t>
            </a:r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88" y="1117242"/>
            <a:ext cx="8764223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8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ko-KR" altLang="en-US" sz="4000" b="1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상태</a:t>
            </a:r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3303295" y="1106547"/>
            <a:ext cx="808000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X</a:t>
            </a:r>
          </a:p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Y</a:t>
            </a: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Hp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Mp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isRight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isLeft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1"/>
              </a:solidFill>
              <a:ea typeface="야놀자 야체 B" panose="02020603020101020101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11328" y="1021811"/>
            <a:ext cx="808000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seeWhere</a:t>
            </a:r>
            <a:endParaRPr lang="en-US" altLang="ko-KR" sz="4400" b="1" dirty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isAttack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jumpState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Floor(</a:t>
            </a: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floorHeight</a:t>
            </a: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)</a:t>
            </a:r>
          </a:p>
          <a:p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endParaRPr lang="ko-KR" altLang="en-US" dirty="0">
              <a:solidFill>
                <a:schemeClr val="bg1"/>
              </a:solidFill>
              <a:ea typeface="야놀자 야체 B" panose="02020603020101020101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8014" y="500229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FFC000"/>
                </a:solidFill>
                <a:ea typeface="야놀자 야체 B" panose="02020603020101020101"/>
              </a:rPr>
              <a:t>Player</a:t>
            </a:r>
            <a:endParaRPr lang="ko-KR" altLang="en-US" sz="3600" b="1" dirty="0">
              <a:solidFill>
                <a:srgbClr val="FFC000"/>
              </a:solidFill>
              <a:ea typeface="야놀자 야체 B" panose="02020603020101020101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142" y="671698"/>
            <a:ext cx="8972911" cy="5206667"/>
          </a:xfrm>
          <a:prstGeom prst="rect">
            <a:avLst/>
          </a:prstGeom>
        </p:spPr>
      </p:pic>
      <p:pic>
        <p:nvPicPr>
          <p:cNvPr id="2050" name="Picture 2" descr="캐릭오른쪽걷기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339" y="1310026"/>
            <a:ext cx="752475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01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en-US" altLang="ko-KR" sz="4000" b="1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MOVE</a:t>
            </a: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3051295" y="829056"/>
            <a:ext cx="808000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moveLeft</a:t>
            </a: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()</a:t>
            </a:r>
          </a:p>
          <a:p>
            <a:pPr marL="285750" indent="-285750">
              <a:buFontTx/>
              <a:buChar char="-"/>
            </a:pP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moveRight</a:t>
            </a: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()</a:t>
            </a:r>
          </a:p>
          <a:p>
            <a:pPr marL="285750" indent="-285750">
              <a:buFontTx/>
              <a:buChar char="-"/>
            </a:pP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moveDown</a:t>
            </a: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()</a:t>
            </a:r>
          </a:p>
          <a:p>
            <a:pPr marL="285750" indent="-285750">
              <a:buFontTx/>
              <a:buChar char="-"/>
            </a:pP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moveJump</a:t>
            </a: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()</a:t>
            </a: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1"/>
              </a:solidFill>
              <a:ea typeface="야놀자 야체 B" panose="02020603020101020101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81998" y="823395"/>
            <a:ext cx="808000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– </a:t>
            </a: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moveRangeL</a:t>
            </a: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()</a:t>
            </a:r>
          </a:p>
          <a:p>
            <a:pPr marL="285750" indent="-285750">
              <a:buFontTx/>
              <a:buChar char="-"/>
            </a:pP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– </a:t>
            </a: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moveRightR</a:t>
            </a: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()</a:t>
            </a:r>
          </a:p>
          <a:p>
            <a:pPr marL="285750" indent="-285750">
              <a:buFontTx/>
              <a:buChar char="-"/>
            </a:pP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endParaRPr lang="ko-KR" altLang="en-US" dirty="0">
              <a:solidFill>
                <a:schemeClr val="bg1"/>
              </a:solidFill>
              <a:ea typeface="야놀자 야체 B" panose="02020603020101020101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8014" y="500229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FFC000"/>
                </a:solidFill>
                <a:ea typeface="야놀자 야체 B" panose="02020603020101020101"/>
              </a:rPr>
              <a:t>Player</a:t>
            </a:r>
            <a:endParaRPr lang="ko-KR" altLang="en-US" sz="3600" b="1" dirty="0">
              <a:solidFill>
                <a:srgbClr val="FFC000"/>
              </a:solidFill>
              <a:ea typeface="야놀자 야체 B" panose="02020603020101020101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05" y="592694"/>
            <a:ext cx="8972911" cy="5206667"/>
          </a:xfrm>
          <a:prstGeom prst="rect">
            <a:avLst/>
          </a:prstGeom>
        </p:spPr>
      </p:pic>
      <p:pic>
        <p:nvPicPr>
          <p:cNvPr id="42" name="Picture 2" descr="캐릭오른쪽걷기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339" y="1310026"/>
            <a:ext cx="752475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67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44444E-6 L 0.78437 -0.0046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19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en-US" altLang="ko-KR" sz="4000" b="1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HP, MP BAR</a:t>
            </a:r>
          </a:p>
          <a:p>
            <a:r>
              <a:rPr lang="en-US" altLang="ko-KR" sz="4000" b="1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- </a:t>
            </a:r>
            <a:r>
              <a:rPr lang="en-US" altLang="ko-KR" sz="4000" b="1" dirty="0" err="1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JLabel</a:t>
            </a:r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978014" y="500229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FFC000"/>
                </a:solidFill>
                <a:ea typeface="야놀자 야체 B" panose="02020603020101020101"/>
              </a:rPr>
              <a:t>Player</a:t>
            </a:r>
            <a:endParaRPr lang="ko-KR" altLang="en-US" sz="3600" b="1" dirty="0">
              <a:solidFill>
                <a:srgbClr val="FFC000"/>
              </a:solidFill>
              <a:ea typeface="야놀자 야체 B" panose="02020603020101020101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290" y="526621"/>
            <a:ext cx="4744568" cy="542236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85" y="1369291"/>
            <a:ext cx="2857143" cy="5333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485" y="4529839"/>
            <a:ext cx="2857143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1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r>
              <a:rPr lang="en-US" altLang="ko-KR" sz="4000" b="1" dirty="0" smtClean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ETC..</a:t>
            </a: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2981319" y="1596085"/>
            <a:ext cx="808000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Healing</a:t>
            </a: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() </a:t>
            </a: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hp</a:t>
            </a: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 +5/5s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Attack()</a:t>
            </a:r>
          </a:p>
          <a:p>
            <a:pPr marL="285750" indent="-285750">
              <a:buFontTx/>
              <a:buChar char="-"/>
            </a:pP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dieDown</a:t>
            </a: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()</a:t>
            </a:r>
          </a:p>
          <a:p>
            <a:pPr marL="285750" indent="-285750">
              <a:buFontTx/>
              <a:buChar char="-"/>
            </a:pP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endParaRPr lang="ko-KR" altLang="en-US" dirty="0">
              <a:solidFill>
                <a:schemeClr val="bg1"/>
              </a:solidFill>
              <a:ea typeface="야놀자 야체 B" panose="02020603020101020101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78014" y="500229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FFC000"/>
                </a:solidFill>
                <a:ea typeface="야놀자 야체 B" panose="02020603020101020101"/>
              </a:rPr>
              <a:t>Player</a:t>
            </a:r>
            <a:endParaRPr lang="ko-KR" altLang="en-US" sz="3600" b="1" dirty="0">
              <a:solidFill>
                <a:srgbClr val="FFC000"/>
              </a:solidFill>
              <a:ea typeface="야놀자 야체 B" panose="02020603020101020101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490" y="641410"/>
            <a:ext cx="952381" cy="9238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003" y="683776"/>
            <a:ext cx="2857143" cy="53333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001" y="692667"/>
            <a:ext cx="2857143" cy="5333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999" y="692666"/>
            <a:ext cx="2857143" cy="53333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79006"/>
            <a:ext cx="742857" cy="104761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0584" y="2713993"/>
            <a:ext cx="1133333" cy="104761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54" y="2773024"/>
            <a:ext cx="1066667" cy="1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1.25E-6 0.5106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906213" y="1548231"/>
            <a:ext cx="808000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X</a:t>
            </a:r>
          </a:p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Y</a:t>
            </a:r>
          </a:p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Speed</a:t>
            </a: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moveState</a:t>
            </a: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1</a:t>
            </a:r>
            <a:r>
              <a:rPr lang="ko-KR" altLang="en-US" sz="4400" b="1" dirty="0" smtClean="0">
                <a:solidFill>
                  <a:schemeClr val="bg1"/>
                </a:solidFill>
                <a:ea typeface="야놀자 야체 B" panose="02020603020101020101"/>
              </a:rPr>
              <a:t>왼쪽</a:t>
            </a: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/ 2 </a:t>
            </a:r>
            <a:r>
              <a:rPr lang="ko-KR" altLang="en-US" sz="4400" b="1" dirty="0" smtClean="0">
                <a:solidFill>
                  <a:schemeClr val="bg1"/>
                </a:solidFill>
                <a:ea typeface="야놀자 야체 B" panose="02020603020101020101"/>
              </a:rPr>
              <a:t>오른쪽</a:t>
            </a: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/ 0 </a:t>
            </a:r>
            <a:r>
              <a:rPr lang="ko-KR" altLang="en-US" sz="4400" b="1" dirty="0" smtClean="0">
                <a:solidFill>
                  <a:schemeClr val="bg1"/>
                </a:solidFill>
                <a:ea typeface="야놀자 야체 B" panose="02020603020101020101"/>
              </a:rPr>
              <a:t>멈춤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1"/>
              </a:solidFill>
              <a:ea typeface="야놀자 야체 B" panose="02020603020101020101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78014" y="500229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FFC000"/>
                </a:solidFill>
                <a:ea typeface="야놀자 야체 B" panose="02020603020101020101"/>
              </a:rPr>
              <a:t>Enemy</a:t>
            </a:r>
            <a:endParaRPr lang="ko-KR" altLang="en-US" sz="3600" b="1" dirty="0">
              <a:solidFill>
                <a:srgbClr val="FFC000"/>
              </a:solidFill>
              <a:ea typeface="야놀자 야체 B" panose="02020603020101020101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36314" y="1457023"/>
            <a:ext cx="808000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Hp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Width</a:t>
            </a:r>
          </a:p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Height</a:t>
            </a:r>
          </a:p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Name</a:t>
            </a: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1"/>
              </a:solidFill>
              <a:ea typeface="야놀자 야체 B" panose="02020603020101020101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633" y="323641"/>
            <a:ext cx="7609251" cy="5852470"/>
          </a:xfrm>
          <a:prstGeom prst="rect">
            <a:avLst/>
          </a:prstGeom>
        </p:spPr>
      </p:pic>
      <p:pic>
        <p:nvPicPr>
          <p:cNvPr id="3074" name="Picture 2" descr="발록오른쪽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975" y="1561524"/>
            <a:ext cx="1724025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05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33333E-6 C -1.45833E-6 -0.03495 0.05899 -0.06203 0.13086 -0.06203 C 0.20482 -0.06203 0.26393 -0.03495 0.26393 -3.33333E-6 C 0.26393 0.03496 0.32292 0.06204 0.39688 0.06204 C 0.46875 0.06204 0.52787 0.03496 0.52787 -3.33333E-6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4A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464299"/>
            <a:ext cx="12192000" cy="359125"/>
          </a:xfrm>
          <a:prstGeom prst="rect">
            <a:avLst/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사다리꼴 11"/>
          <p:cNvSpPr/>
          <p:nvPr/>
        </p:nvSpPr>
        <p:spPr>
          <a:xfrm rot="5400000" flipH="1">
            <a:off x="-1956496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사다리꼴 10"/>
          <p:cNvSpPr/>
          <p:nvPr/>
        </p:nvSpPr>
        <p:spPr>
          <a:xfrm rot="16200000">
            <a:off x="7695503" y="1967803"/>
            <a:ext cx="6452993" cy="2540000"/>
          </a:xfrm>
          <a:prstGeom prst="trapezoid">
            <a:avLst>
              <a:gd name="adj" fmla="val 52000"/>
            </a:avLst>
          </a:prstGeom>
          <a:solidFill>
            <a:srgbClr val="404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615685" y="304800"/>
            <a:ext cx="10960630" cy="5996033"/>
          </a:xfrm>
          <a:prstGeom prst="roundRect">
            <a:avLst>
              <a:gd name="adj" fmla="val 8346"/>
            </a:avLst>
          </a:prstGeom>
          <a:solidFill>
            <a:srgbClr val="382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 smtClean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endParaRPr lang="en-US" altLang="ko-KR" sz="40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3051295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112588" y="6341470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25" name="타원 24"/>
          <p:cNvSpPr/>
          <p:nvPr/>
        </p:nvSpPr>
        <p:spPr>
          <a:xfrm>
            <a:off x="2103543" y="6300252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693298" y="6337207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54591" y="6341470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sp>
        <p:nvSpPr>
          <p:cNvPr id="30" name="타원 29"/>
          <p:cNvSpPr/>
          <p:nvPr/>
        </p:nvSpPr>
        <p:spPr>
          <a:xfrm>
            <a:off x="9005326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9066619" y="6329669"/>
            <a:ext cx="381415" cy="381415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prstClr val="white"/>
                </a:solidFill>
              </a:rPr>
              <a:t>◀</a:t>
            </a:r>
          </a:p>
        </p:txBody>
      </p:sp>
      <p:sp>
        <p:nvSpPr>
          <p:cNvPr id="32" name="타원 31"/>
          <p:cNvSpPr/>
          <p:nvPr/>
        </p:nvSpPr>
        <p:spPr>
          <a:xfrm>
            <a:off x="8057574" y="6288451"/>
            <a:ext cx="557748" cy="55774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8272561" y="5905847"/>
            <a:ext cx="127775" cy="646773"/>
          </a:xfrm>
          <a:prstGeom prst="roundRect">
            <a:avLst>
              <a:gd name="adj" fmla="val 22667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104219" y="5784244"/>
            <a:ext cx="464458" cy="464458"/>
            <a:chOff x="2264229" y="5109029"/>
            <a:chExt cx="464458" cy="464458"/>
          </a:xfrm>
        </p:grpSpPr>
        <p:sp>
          <p:nvSpPr>
            <p:cNvPr id="35" name="자유형 34"/>
            <p:cNvSpPr/>
            <p:nvPr/>
          </p:nvSpPr>
          <p:spPr>
            <a:xfrm>
              <a:off x="2264229" y="5109029"/>
              <a:ext cx="389967" cy="407781"/>
            </a:xfrm>
            <a:custGeom>
              <a:avLst/>
              <a:gdLst>
                <a:gd name="connsiteX0" fmla="*/ 232229 w 389967"/>
                <a:gd name="connsiteY0" fmla="*/ 0 h 407781"/>
                <a:gd name="connsiteX1" fmla="*/ 322623 w 389967"/>
                <a:gd name="connsiteY1" fmla="*/ 18250 h 407781"/>
                <a:gd name="connsiteX2" fmla="*/ 331726 w 389967"/>
                <a:gd name="connsiteY2" fmla="*/ 23191 h 407781"/>
                <a:gd name="connsiteX3" fmla="*/ 350306 w 389967"/>
                <a:gd name="connsiteY3" fmla="*/ 45710 h 407781"/>
                <a:gd name="connsiteX4" fmla="*/ 389967 w 389967"/>
                <a:gd name="connsiteY4" fmla="*/ 175552 h 407781"/>
                <a:gd name="connsiteX5" fmla="*/ 157738 w 389967"/>
                <a:gd name="connsiteY5" fmla="*/ 407781 h 407781"/>
                <a:gd name="connsiteX6" fmla="*/ 67344 w 389967"/>
                <a:gd name="connsiteY6" fmla="*/ 389531 h 407781"/>
                <a:gd name="connsiteX7" fmla="*/ 58241 w 389967"/>
                <a:gd name="connsiteY7" fmla="*/ 384590 h 407781"/>
                <a:gd name="connsiteX8" fmla="*/ 39661 w 389967"/>
                <a:gd name="connsiteY8" fmla="*/ 362071 h 407781"/>
                <a:gd name="connsiteX9" fmla="*/ 0 w 389967"/>
                <a:gd name="connsiteY9" fmla="*/ 232229 h 407781"/>
                <a:gd name="connsiteX10" fmla="*/ 232229 w 389967"/>
                <a:gd name="connsiteY10" fmla="*/ 0 h 40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967" h="407781">
                  <a:moveTo>
                    <a:pt x="232229" y="0"/>
                  </a:moveTo>
                  <a:cubicBezTo>
                    <a:pt x="264293" y="0"/>
                    <a:pt x="294840" y="6498"/>
                    <a:pt x="322623" y="18250"/>
                  </a:cubicBezTo>
                  <a:lnTo>
                    <a:pt x="331726" y="23191"/>
                  </a:lnTo>
                  <a:lnTo>
                    <a:pt x="350306" y="45710"/>
                  </a:lnTo>
                  <a:cubicBezTo>
                    <a:pt x="375346" y="82775"/>
                    <a:pt x="389967" y="127456"/>
                    <a:pt x="389967" y="175552"/>
                  </a:cubicBezTo>
                  <a:cubicBezTo>
                    <a:pt x="389967" y="303809"/>
                    <a:pt x="285995" y="407781"/>
                    <a:pt x="157738" y="407781"/>
                  </a:cubicBezTo>
                  <a:cubicBezTo>
                    <a:pt x="125674" y="407781"/>
                    <a:pt x="95127" y="401283"/>
                    <a:pt x="67344" y="389531"/>
                  </a:cubicBezTo>
                  <a:lnTo>
                    <a:pt x="58241" y="384590"/>
                  </a:lnTo>
                  <a:lnTo>
                    <a:pt x="39661" y="362071"/>
                  </a:lnTo>
                  <a:cubicBezTo>
                    <a:pt x="14621" y="325007"/>
                    <a:pt x="0" y="280326"/>
                    <a:pt x="0" y="232229"/>
                  </a:cubicBezTo>
                  <a:cubicBezTo>
                    <a:pt x="0" y="103972"/>
                    <a:pt x="103972" y="0"/>
                    <a:pt x="232229" y="0"/>
                  </a:cubicBezTo>
                  <a:close/>
                </a:path>
              </a:pathLst>
            </a:custGeom>
            <a:solidFill>
              <a:srgbClr val="FE3F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자유형 35"/>
            <p:cNvSpPr/>
            <p:nvPr/>
          </p:nvSpPr>
          <p:spPr>
            <a:xfrm>
              <a:off x="2322470" y="5132220"/>
              <a:ext cx="406217" cy="441267"/>
            </a:xfrm>
            <a:custGeom>
              <a:avLst/>
              <a:gdLst>
                <a:gd name="connsiteX0" fmla="*/ 273485 w 406217"/>
                <a:gd name="connsiteY0" fmla="*/ 0 h 441267"/>
                <a:gd name="connsiteX1" fmla="*/ 303830 w 406217"/>
                <a:gd name="connsiteY1" fmla="*/ 16470 h 441267"/>
                <a:gd name="connsiteX2" fmla="*/ 406217 w 406217"/>
                <a:gd name="connsiteY2" fmla="*/ 209038 h 441267"/>
                <a:gd name="connsiteX3" fmla="*/ 173988 w 406217"/>
                <a:gd name="connsiteY3" fmla="*/ 441267 h 441267"/>
                <a:gd name="connsiteX4" fmla="*/ 9777 w 406217"/>
                <a:gd name="connsiteY4" fmla="*/ 373249 h 441267"/>
                <a:gd name="connsiteX5" fmla="*/ 0 w 406217"/>
                <a:gd name="connsiteY5" fmla="*/ 361399 h 441267"/>
                <a:gd name="connsiteX6" fmla="*/ 9103 w 406217"/>
                <a:gd name="connsiteY6" fmla="*/ 366340 h 441267"/>
                <a:gd name="connsiteX7" fmla="*/ 99497 w 406217"/>
                <a:gd name="connsiteY7" fmla="*/ 384590 h 441267"/>
                <a:gd name="connsiteX8" fmla="*/ 331726 w 406217"/>
                <a:gd name="connsiteY8" fmla="*/ 152361 h 441267"/>
                <a:gd name="connsiteX9" fmla="*/ 292065 w 406217"/>
                <a:gd name="connsiteY9" fmla="*/ 22519 h 441267"/>
                <a:gd name="connsiteX10" fmla="*/ 273485 w 406217"/>
                <a:gd name="connsiteY10" fmla="*/ 0 h 4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217" h="441267">
                  <a:moveTo>
                    <a:pt x="273485" y="0"/>
                  </a:moveTo>
                  <a:lnTo>
                    <a:pt x="303830" y="16470"/>
                  </a:lnTo>
                  <a:cubicBezTo>
                    <a:pt x="365603" y="58203"/>
                    <a:pt x="406217" y="128878"/>
                    <a:pt x="406217" y="209038"/>
                  </a:cubicBezTo>
                  <a:cubicBezTo>
                    <a:pt x="406217" y="337295"/>
                    <a:pt x="302245" y="441267"/>
                    <a:pt x="173988" y="441267"/>
                  </a:cubicBezTo>
                  <a:cubicBezTo>
                    <a:pt x="109860" y="441267"/>
                    <a:pt x="51802" y="415274"/>
                    <a:pt x="9777" y="373249"/>
                  </a:cubicBezTo>
                  <a:lnTo>
                    <a:pt x="0" y="361399"/>
                  </a:lnTo>
                  <a:lnTo>
                    <a:pt x="9103" y="366340"/>
                  </a:lnTo>
                  <a:cubicBezTo>
                    <a:pt x="36886" y="378092"/>
                    <a:pt x="67433" y="384590"/>
                    <a:pt x="99497" y="384590"/>
                  </a:cubicBezTo>
                  <a:cubicBezTo>
                    <a:pt x="227754" y="384590"/>
                    <a:pt x="331726" y="280618"/>
                    <a:pt x="331726" y="152361"/>
                  </a:cubicBezTo>
                  <a:cubicBezTo>
                    <a:pt x="331726" y="104265"/>
                    <a:pt x="317105" y="59584"/>
                    <a:pt x="292065" y="22519"/>
                  </a:cubicBezTo>
                  <a:lnTo>
                    <a:pt x="273485" y="0"/>
                  </a:lnTo>
                  <a:close/>
                </a:path>
              </a:pathLst>
            </a:custGeom>
            <a:solidFill>
              <a:srgbClr val="B419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2367705" y="5187183"/>
              <a:ext cx="111970" cy="111970"/>
            </a:xfrm>
            <a:prstGeom prst="ellipse">
              <a:avLst/>
            </a:prstGeom>
            <a:solidFill>
              <a:schemeClr val="bg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9647329" y="6325406"/>
            <a:ext cx="504000" cy="504000"/>
          </a:xfrm>
          <a:prstGeom prst="ellipse">
            <a:avLst/>
          </a:prstGeom>
          <a:solidFill>
            <a:schemeClr val="bg1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317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9708622" y="6329669"/>
            <a:ext cx="381415" cy="381415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perspectiveRelaxedModerately">
              <a:rot lat="17990626" lon="0" rev="0"/>
            </a:camera>
            <a:lightRig rig="twoPt" dir="t"/>
          </a:scene3d>
          <a:sp3d>
            <a:bevelT w="1905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 w="3175">
                  <a:solidFill>
                    <a:srgbClr val="FFC000">
                      <a:lumMod val="75000"/>
                    </a:srgbClr>
                  </a:solidFill>
                </a:ln>
                <a:solidFill>
                  <a:prstClr val="white"/>
                </a:solidFill>
              </a:rPr>
              <a:t>▶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2150188" y="5796045"/>
            <a:ext cx="464458" cy="768376"/>
            <a:chOff x="2150188" y="5796045"/>
            <a:chExt cx="464458" cy="768376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318530" y="5917648"/>
              <a:ext cx="127775" cy="646773"/>
            </a:xfrm>
            <a:prstGeom prst="roundRect">
              <a:avLst>
                <a:gd name="adj" fmla="val 22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2150188" y="5796045"/>
              <a:ext cx="464458" cy="464458"/>
              <a:chOff x="2264229" y="5109029"/>
              <a:chExt cx="464458" cy="464458"/>
            </a:xfrm>
          </p:grpSpPr>
          <p:sp>
            <p:nvSpPr>
              <p:cNvPr id="18" name="자유형 17"/>
              <p:cNvSpPr/>
              <p:nvPr/>
            </p:nvSpPr>
            <p:spPr>
              <a:xfrm>
                <a:off x="2264229" y="5109029"/>
                <a:ext cx="389967" cy="407781"/>
              </a:xfrm>
              <a:custGeom>
                <a:avLst/>
                <a:gdLst>
                  <a:gd name="connsiteX0" fmla="*/ 232229 w 389967"/>
                  <a:gd name="connsiteY0" fmla="*/ 0 h 407781"/>
                  <a:gd name="connsiteX1" fmla="*/ 322623 w 389967"/>
                  <a:gd name="connsiteY1" fmla="*/ 18250 h 407781"/>
                  <a:gd name="connsiteX2" fmla="*/ 331726 w 389967"/>
                  <a:gd name="connsiteY2" fmla="*/ 23191 h 407781"/>
                  <a:gd name="connsiteX3" fmla="*/ 350306 w 389967"/>
                  <a:gd name="connsiteY3" fmla="*/ 45710 h 407781"/>
                  <a:gd name="connsiteX4" fmla="*/ 389967 w 389967"/>
                  <a:gd name="connsiteY4" fmla="*/ 175552 h 407781"/>
                  <a:gd name="connsiteX5" fmla="*/ 157738 w 389967"/>
                  <a:gd name="connsiteY5" fmla="*/ 407781 h 407781"/>
                  <a:gd name="connsiteX6" fmla="*/ 67344 w 389967"/>
                  <a:gd name="connsiteY6" fmla="*/ 389531 h 407781"/>
                  <a:gd name="connsiteX7" fmla="*/ 58241 w 389967"/>
                  <a:gd name="connsiteY7" fmla="*/ 384590 h 407781"/>
                  <a:gd name="connsiteX8" fmla="*/ 39661 w 389967"/>
                  <a:gd name="connsiteY8" fmla="*/ 362071 h 407781"/>
                  <a:gd name="connsiteX9" fmla="*/ 0 w 389967"/>
                  <a:gd name="connsiteY9" fmla="*/ 232229 h 407781"/>
                  <a:gd name="connsiteX10" fmla="*/ 232229 w 389967"/>
                  <a:gd name="connsiteY10" fmla="*/ 0 h 407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9967" h="407781">
                    <a:moveTo>
                      <a:pt x="232229" y="0"/>
                    </a:moveTo>
                    <a:cubicBezTo>
                      <a:pt x="264293" y="0"/>
                      <a:pt x="294840" y="6498"/>
                      <a:pt x="322623" y="18250"/>
                    </a:cubicBezTo>
                    <a:lnTo>
                      <a:pt x="331726" y="23191"/>
                    </a:lnTo>
                    <a:lnTo>
                      <a:pt x="350306" y="45710"/>
                    </a:lnTo>
                    <a:cubicBezTo>
                      <a:pt x="375346" y="82775"/>
                      <a:pt x="389967" y="127456"/>
                      <a:pt x="389967" y="175552"/>
                    </a:cubicBezTo>
                    <a:cubicBezTo>
                      <a:pt x="389967" y="303809"/>
                      <a:pt x="285995" y="407781"/>
                      <a:pt x="157738" y="407781"/>
                    </a:cubicBezTo>
                    <a:cubicBezTo>
                      <a:pt x="125674" y="407781"/>
                      <a:pt x="95127" y="401283"/>
                      <a:pt x="67344" y="389531"/>
                    </a:cubicBezTo>
                    <a:lnTo>
                      <a:pt x="58241" y="384590"/>
                    </a:lnTo>
                    <a:lnTo>
                      <a:pt x="39661" y="362071"/>
                    </a:lnTo>
                    <a:cubicBezTo>
                      <a:pt x="14621" y="325007"/>
                      <a:pt x="0" y="280326"/>
                      <a:pt x="0" y="232229"/>
                    </a:cubicBezTo>
                    <a:cubicBezTo>
                      <a:pt x="0" y="103972"/>
                      <a:pt x="103972" y="0"/>
                      <a:pt x="232229" y="0"/>
                    </a:cubicBezTo>
                    <a:close/>
                  </a:path>
                </a:pathLst>
              </a:custGeom>
              <a:solidFill>
                <a:srgbClr val="FE3F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 15"/>
              <p:cNvSpPr/>
              <p:nvPr/>
            </p:nvSpPr>
            <p:spPr>
              <a:xfrm>
                <a:off x="2322470" y="5132220"/>
                <a:ext cx="406217" cy="441267"/>
              </a:xfrm>
              <a:custGeom>
                <a:avLst/>
                <a:gdLst>
                  <a:gd name="connsiteX0" fmla="*/ 273485 w 406217"/>
                  <a:gd name="connsiteY0" fmla="*/ 0 h 441267"/>
                  <a:gd name="connsiteX1" fmla="*/ 303830 w 406217"/>
                  <a:gd name="connsiteY1" fmla="*/ 16470 h 441267"/>
                  <a:gd name="connsiteX2" fmla="*/ 406217 w 406217"/>
                  <a:gd name="connsiteY2" fmla="*/ 209038 h 441267"/>
                  <a:gd name="connsiteX3" fmla="*/ 173988 w 406217"/>
                  <a:gd name="connsiteY3" fmla="*/ 441267 h 441267"/>
                  <a:gd name="connsiteX4" fmla="*/ 9777 w 406217"/>
                  <a:gd name="connsiteY4" fmla="*/ 373249 h 441267"/>
                  <a:gd name="connsiteX5" fmla="*/ 0 w 406217"/>
                  <a:gd name="connsiteY5" fmla="*/ 361399 h 441267"/>
                  <a:gd name="connsiteX6" fmla="*/ 9103 w 406217"/>
                  <a:gd name="connsiteY6" fmla="*/ 366340 h 441267"/>
                  <a:gd name="connsiteX7" fmla="*/ 99497 w 406217"/>
                  <a:gd name="connsiteY7" fmla="*/ 384590 h 441267"/>
                  <a:gd name="connsiteX8" fmla="*/ 331726 w 406217"/>
                  <a:gd name="connsiteY8" fmla="*/ 152361 h 441267"/>
                  <a:gd name="connsiteX9" fmla="*/ 292065 w 406217"/>
                  <a:gd name="connsiteY9" fmla="*/ 22519 h 441267"/>
                  <a:gd name="connsiteX10" fmla="*/ 273485 w 406217"/>
                  <a:gd name="connsiteY10" fmla="*/ 0 h 441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217" h="441267">
                    <a:moveTo>
                      <a:pt x="273485" y="0"/>
                    </a:moveTo>
                    <a:lnTo>
                      <a:pt x="303830" y="16470"/>
                    </a:lnTo>
                    <a:cubicBezTo>
                      <a:pt x="365603" y="58203"/>
                      <a:pt x="406217" y="128878"/>
                      <a:pt x="406217" y="209038"/>
                    </a:cubicBezTo>
                    <a:cubicBezTo>
                      <a:pt x="406217" y="337295"/>
                      <a:pt x="302245" y="441267"/>
                      <a:pt x="173988" y="441267"/>
                    </a:cubicBezTo>
                    <a:cubicBezTo>
                      <a:pt x="109860" y="441267"/>
                      <a:pt x="51802" y="415274"/>
                      <a:pt x="9777" y="373249"/>
                    </a:cubicBezTo>
                    <a:lnTo>
                      <a:pt x="0" y="361399"/>
                    </a:lnTo>
                    <a:lnTo>
                      <a:pt x="9103" y="366340"/>
                    </a:lnTo>
                    <a:cubicBezTo>
                      <a:pt x="36886" y="378092"/>
                      <a:pt x="67433" y="384590"/>
                      <a:pt x="99497" y="384590"/>
                    </a:cubicBezTo>
                    <a:cubicBezTo>
                      <a:pt x="227754" y="384590"/>
                      <a:pt x="331726" y="280618"/>
                      <a:pt x="331726" y="152361"/>
                    </a:cubicBezTo>
                    <a:cubicBezTo>
                      <a:pt x="331726" y="104265"/>
                      <a:pt x="317105" y="59584"/>
                      <a:pt x="292065" y="22519"/>
                    </a:cubicBezTo>
                    <a:lnTo>
                      <a:pt x="273485" y="0"/>
                    </a:lnTo>
                    <a:close/>
                  </a:path>
                </a:pathLst>
              </a:custGeom>
              <a:solidFill>
                <a:srgbClr val="B4192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367705" y="5187183"/>
                <a:ext cx="111970" cy="111970"/>
              </a:xfrm>
              <a:prstGeom prst="ellipse">
                <a:avLst/>
              </a:prstGeom>
              <a:solidFill>
                <a:schemeClr val="bg1"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1784156" y="1538897"/>
            <a:ext cx="808000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Mushroom</a:t>
            </a:r>
          </a:p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Stone</a:t>
            </a:r>
          </a:p>
          <a:p>
            <a:pPr marL="285750" indent="-285750">
              <a:buFontTx/>
              <a:buChar char="-"/>
            </a:pPr>
            <a:r>
              <a:rPr lang="en-US" altLang="ko-KR" sz="4400" b="1" dirty="0" err="1" smtClean="0">
                <a:solidFill>
                  <a:schemeClr val="bg1"/>
                </a:solidFill>
                <a:ea typeface="야놀자 야체 B" panose="02020603020101020101"/>
              </a:rPr>
              <a:t>Barlog</a:t>
            </a:r>
            <a:endParaRPr lang="en-US" altLang="ko-KR" sz="4400" b="1" dirty="0" smtClean="0">
              <a:solidFill>
                <a:schemeClr val="bg1"/>
              </a:solidFill>
              <a:ea typeface="야놀자 야체 B" panose="02020603020101020101"/>
            </a:endParaRPr>
          </a:p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Block</a:t>
            </a:r>
          </a:p>
          <a:p>
            <a:pPr marL="285750" indent="-285750">
              <a:buFontTx/>
              <a:buChar char="-"/>
            </a:pPr>
            <a:r>
              <a:rPr lang="en-US" altLang="ko-KR" sz="4400" b="1" dirty="0" smtClean="0">
                <a:solidFill>
                  <a:schemeClr val="bg1"/>
                </a:solidFill>
                <a:ea typeface="야놀자 야체 B" panose="02020603020101020101"/>
              </a:rPr>
              <a:t>Boss</a:t>
            </a: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1"/>
              </a:solidFill>
              <a:ea typeface="야놀자 야체 B" panose="02020603020101020101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78014" y="500229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rgbClr val="FFC000"/>
                </a:solidFill>
                <a:ea typeface="야놀자 야체 B" panose="02020603020101020101"/>
              </a:rPr>
              <a:t>Enemy</a:t>
            </a:r>
            <a:endParaRPr lang="ko-KR" altLang="en-US" sz="3600" b="1" dirty="0">
              <a:solidFill>
                <a:srgbClr val="FFC000"/>
              </a:solidFill>
              <a:ea typeface="야놀자 야체 B" panose="02020603020101020101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536314" y="1457023"/>
            <a:ext cx="808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1"/>
              </a:solidFill>
              <a:ea typeface="야놀자 야체 B" panose="02020603020101020101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630" y="576940"/>
            <a:ext cx="1905000" cy="1905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747" y="1146560"/>
            <a:ext cx="1666875" cy="15049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707" y="3336176"/>
            <a:ext cx="1466850" cy="13525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2173" y="3464686"/>
            <a:ext cx="1724025" cy="1619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85" y="225797"/>
            <a:ext cx="7818551" cy="601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2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1" grpId="0"/>
    </p:bld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185</Words>
  <Application>Microsoft Office PowerPoint</Application>
  <PresentationFormat>와이드스크린</PresentationFormat>
  <Paragraphs>177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야놀자 야체 B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dita_808</cp:lastModifiedBy>
  <cp:revision>40</cp:revision>
  <dcterms:created xsi:type="dcterms:W3CDTF">2020-06-22T03:32:06Z</dcterms:created>
  <dcterms:modified xsi:type="dcterms:W3CDTF">2020-12-16T07:53:17Z</dcterms:modified>
</cp:coreProperties>
</file>