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71" r:id="rId4"/>
    <p:sldId id="270" r:id="rId5"/>
    <p:sldId id="266" r:id="rId6"/>
    <p:sldId id="273" r:id="rId7"/>
    <p:sldId id="265" r:id="rId8"/>
    <p:sldId id="267" r:id="rId9"/>
    <p:sldId id="272" r:id="rId10"/>
    <p:sldId id="268" r:id="rId11"/>
    <p:sldId id="269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A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7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00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29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66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96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6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64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83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99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67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7" Type="http://schemas.openxmlformats.org/officeDocument/2006/relationships/image" Target="../media/image14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gif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40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endParaRPr lang="en-US" altLang="ko-KR" sz="4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endParaRPr lang="en-US" altLang="ko-KR" sz="66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en-US" altLang="ko-KR" sz="66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Mini Maple</a:t>
            </a:r>
            <a:r>
              <a:rPr lang="en-US" altLang="ko-KR" sz="660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6600" b="1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Story</a:t>
            </a:r>
          </a:p>
          <a:p>
            <a:pPr algn="r"/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r"/>
            <a:r>
              <a:rPr lang="ko-KR" altLang="en-US" sz="2800" b="1" dirty="0" err="1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구태모</a:t>
            </a:r>
            <a:r>
              <a:rPr lang="en-US" altLang="ko-KR" sz="2800" b="1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800" b="1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김은호</a:t>
            </a:r>
            <a:r>
              <a:rPr lang="en-US" altLang="ko-KR" sz="2800" b="1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800" b="1" dirty="0" err="1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오태경</a:t>
            </a:r>
            <a:endParaRPr lang="en-US" altLang="ko-KR" sz="28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r"/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026" name="Picture 2" descr="파일:MapleStory logo.png - 위키백과, 우리 모두의 백과사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695" y="861225"/>
            <a:ext cx="291465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71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978014" y="500229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FFC000"/>
                </a:solidFill>
                <a:ea typeface="야놀자 야체 B" panose="02020603020101020101"/>
              </a:rPr>
              <a:t>Login</a:t>
            </a:r>
            <a:endParaRPr lang="ko-KR" altLang="en-US" sz="3600" b="1" dirty="0">
              <a:solidFill>
                <a:srgbClr val="FFC000"/>
              </a:solidFill>
              <a:ea typeface="야놀자 야체 B" panose="02020603020101020101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05" y="768025"/>
            <a:ext cx="8770344" cy="473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4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3051295" y="1370675"/>
            <a:ext cx="808000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X</a:t>
            </a:r>
          </a:p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Y</a:t>
            </a:r>
          </a:p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Skillcon</a:t>
            </a: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skillconLeft</a:t>
            </a: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skillconEffect</a:t>
            </a: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bg1"/>
              </a:solidFill>
              <a:ea typeface="야놀자 야체 B" panose="02020603020101020101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78014" y="500229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FFC000"/>
                </a:solidFill>
                <a:ea typeface="야놀자 야체 B" panose="02020603020101020101"/>
              </a:rPr>
              <a:t>Skill</a:t>
            </a:r>
            <a:endParaRPr lang="ko-KR" altLang="en-US" sz="3600" b="1" dirty="0">
              <a:solidFill>
                <a:srgbClr val="FFC000"/>
              </a:solidFill>
              <a:ea typeface="야놀자 야체 B" panose="02020603020101020101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66" y="180881"/>
            <a:ext cx="7543786" cy="5909542"/>
          </a:xfrm>
          <a:prstGeom prst="rect">
            <a:avLst/>
          </a:prstGeom>
        </p:spPr>
      </p:pic>
      <p:pic>
        <p:nvPicPr>
          <p:cNvPr id="1026" name="Picture 2" descr="스킬샷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260" y="1921576"/>
            <a:ext cx="335280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8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71601 -0.0013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9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3051295" y="1370600"/>
            <a:ext cx="808000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deadEnemy</a:t>
            </a: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[]</a:t>
            </a:r>
          </a:p>
          <a:p>
            <a:pPr marL="285750" indent="-285750">
              <a:buFontTx/>
              <a:buChar char="-"/>
            </a:pP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Enemy : </a:t>
            </a: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arrayList</a:t>
            </a: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isBoss</a:t>
            </a: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bg1"/>
              </a:solidFill>
              <a:ea typeface="야놀자 야체 B" panose="02020603020101020101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78013" y="500229"/>
            <a:ext cx="2645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rgbClr val="FFC000"/>
                </a:solidFill>
                <a:ea typeface="야놀자 야체 B" panose="02020603020101020101"/>
              </a:rPr>
              <a:t>MapleApp</a:t>
            </a:r>
            <a:endParaRPr lang="ko-KR" altLang="en-US" sz="3600" b="1" dirty="0">
              <a:solidFill>
                <a:srgbClr val="FFC000"/>
              </a:solidFill>
              <a:ea typeface="야놀자 야체 B" panose="02020603020101020101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2" y="1159036"/>
            <a:ext cx="10927572" cy="44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4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3051295" y="1193089"/>
            <a:ext cx="8080001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Col() –</a:t>
            </a:r>
            <a:r>
              <a:rPr lang="ko-KR" altLang="en-US" sz="4400" b="1" dirty="0">
                <a:solidFill>
                  <a:schemeClr val="bg1"/>
                </a:solidFill>
                <a:ea typeface="야놀자 야체 B" panose="02020603020101020101"/>
              </a:rPr>
              <a:t> </a:t>
            </a:r>
            <a:r>
              <a:rPr lang="ko-KR" altLang="en-US" sz="4400" b="1" dirty="0" smtClean="0">
                <a:solidFill>
                  <a:schemeClr val="bg1"/>
                </a:solidFill>
                <a:ea typeface="야놀자 야체 B" panose="02020603020101020101"/>
              </a:rPr>
              <a:t>충돌 시 동작</a:t>
            </a: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endParaRPr lang="en-US" altLang="ko-KR" sz="4400" b="1" dirty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Crash() – </a:t>
            </a:r>
            <a:r>
              <a:rPr lang="ko-KR" altLang="en-US" sz="4400" b="1" dirty="0" smtClean="0">
                <a:solidFill>
                  <a:schemeClr val="bg1"/>
                </a:solidFill>
                <a:ea typeface="야놀자 야체 B" panose="02020603020101020101"/>
              </a:rPr>
              <a:t>충돌 유무 확인</a:t>
            </a: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endParaRPr lang="en-US" altLang="ko-KR" sz="4400" b="1" dirty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attackCrash</a:t>
            </a: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() – </a:t>
            </a:r>
            <a:r>
              <a:rPr lang="ko-KR" altLang="en-US" sz="4400" b="1" dirty="0" smtClean="0">
                <a:solidFill>
                  <a:schemeClr val="bg1"/>
                </a:solidFill>
                <a:ea typeface="야놀자 야체 B" panose="02020603020101020101"/>
              </a:rPr>
              <a:t>공격 유효 확인</a:t>
            </a: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endParaRPr lang="en-US" altLang="ko-KR" sz="4400" b="1" dirty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Score() – </a:t>
            </a:r>
            <a:r>
              <a:rPr lang="ko-KR" altLang="en-US" sz="4400" b="1" dirty="0" smtClean="0">
                <a:solidFill>
                  <a:schemeClr val="bg1"/>
                </a:solidFill>
                <a:ea typeface="야놀자 야체 B" panose="02020603020101020101"/>
              </a:rPr>
              <a:t>점수 계산</a:t>
            </a: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bg1"/>
              </a:solidFill>
              <a:ea typeface="야놀자 야체 B" panose="02020603020101020101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78013" y="500229"/>
            <a:ext cx="2645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rgbClr val="FFC000"/>
                </a:solidFill>
                <a:ea typeface="야놀자 야체 B" panose="02020603020101020101"/>
              </a:rPr>
              <a:t>MapleApp</a:t>
            </a:r>
            <a:endParaRPr lang="ko-KR" altLang="en-US" sz="3600" b="1" dirty="0">
              <a:solidFill>
                <a:srgbClr val="FFC000"/>
              </a:solidFill>
              <a:ea typeface="야놀자 야체 B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13709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40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endParaRPr lang="en-US" altLang="ko-KR" sz="4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ko-KR" altLang="en-US" sz="66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r>
              <a:rPr lang="en-US" altLang="ko-KR" sz="66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!</a:t>
            </a:r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r"/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r"/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r"/>
            <a:endParaRPr lang="en-US" altLang="ko-KR" sz="28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r"/>
            <a:r>
              <a:rPr lang="ko-KR" altLang="en-US" sz="2800" b="1" dirty="0" err="1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구태모</a:t>
            </a:r>
            <a:r>
              <a:rPr lang="en-US" altLang="ko-KR" sz="2800" b="1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800" b="1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김은호</a:t>
            </a:r>
            <a:r>
              <a:rPr lang="en-US" altLang="ko-KR" sz="2800" b="1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800" b="1" dirty="0" err="1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오태경</a:t>
            </a:r>
            <a:endParaRPr lang="en-US" altLang="ko-KR" sz="28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r"/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267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4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  <a:endParaRPr lang="en-US" altLang="ko-KR" sz="40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endParaRPr lang="en-US" altLang="ko-KR" sz="4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en-US" altLang="ko-KR" sz="4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	</a:t>
            </a:r>
          </a:p>
          <a:p>
            <a:r>
              <a:rPr lang="en-US" altLang="ko-KR" sz="4000" dirty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	</a:t>
            </a:r>
            <a:r>
              <a:rPr lang="en-US" altLang="ko-KR" sz="4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UML – </a:t>
            </a:r>
            <a:r>
              <a:rPr lang="ko-KR" altLang="en-US" sz="4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클래스 다이어그램</a:t>
            </a:r>
            <a:endParaRPr lang="en-US" altLang="ko-KR" sz="40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en-US" altLang="ko-KR" sz="4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	2. </a:t>
            </a:r>
            <a:r>
              <a:rPr lang="ko-KR" altLang="en-US" sz="4000" dirty="0" err="1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메소드</a:t>
            </a:r>
            <a:endParaRPr lang="en-US" altLang="ko-KR" sz="40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000" b="1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UML – </a:t>
            </a:r>
            <a:r>
              <a:rPr lang="ko-KR" altLang="en-US" sz="4000" b="1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클래스 다이어그램</a:t>
            </a:r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88" y="1117242"/>
            <a:ext cx="8764223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8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ko-KR" altLang="en-US" sz="4000" b="1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상태</a:t>
            </a:r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3303295" y="1106547"/>
            <a:ext cx="808000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X</a:t>
            </a:r>
          </a:p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Y</a:t>
            </a:r>
          </a:p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Hp</a:t>
            </a: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Mp</a:t>
            </a: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isRight</a:t>
            </a: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isLeft</a:t>
            </a: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bg1"/>
              </a:solidFill>
              <a:ea typeface="야놀자 야체 B" panose="02020603020101020101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11328" y="1021811"/>
            <a:ext cx="808000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seeWhere</a:t>
            </a:r>
            <a:endParaRPr lang="en-US" altLang="ko-KR" sz="4400" b="1" dirty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isAttack</a:t>
            </a: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jumpState</a:t>
            </a: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Floor(</a:t>
            </a: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floorHeight</a:t>
            </a: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)</a:t>
            </a:r>
          </a:p>
          <a:p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endParaRPr lang="ko-KR" altLang="en-US" dirty="0">
              <a:solidFill>
                <a:schemeClr val="bg1"/>
              </a:solidFill>
              <a:ea typeface="야놀자 야체 B" panose="02020603020101020101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8014" y="500229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FFC000"/>
                </a:solidFill>
                <a:ea typeface="야놀자 야체 B" panose="02020603020101020101"/>
              </a:rPr>
              <a:t>Player</a:t>
            </a:r>
            <a:endParaRPr lang="ko-KR" altLang="en-US" sz="3600" b="1" dirty="0">
              <a:solidFill>
                <a:srgbClr val="FFC000"/>
              </a:solidFill>
              <a:ea typeface="야놀자 야체 B" panose="02020603020101020101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142" y="671698"/>
            <a:ext cx="8972911" cy="5206667"/>
          </a:xfrm>
          <a:prstGeom prst="rect">
            <a:avLst/>
          </a:prstGeom>
        </p:spPr>
      </p:pic>
      <p:pic>
        <p:nvPicPr>
          <p:cNvPr id="2050" name="Picture 2" descr="캐릭오른쪽걷기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339" y="1310026"/>
            <a:ext cx="752475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01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en-US" altLang="ko-KR" sz="4000" b="1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MOVE</a:t>
            </a: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3051295" y="829056"/>
            <a:ext cx="808000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moveLeft</a:t>
            </a: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()</a:t>
            </a:r>
          </a:p>
          <a:p>
            <a:pPr marL="285750" indent="-285750">
              <a:buFontTx/>
              <a:buChar char="-"/>
            </a:pP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moveRight</a:t>
            </a: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()</a:t>
            </a:r>
          </a:p>
          <a:p>
            <a:pPr marL="285750" indent="-285750">
              <a:buFontTx/>
              <a:buChar char="-"/>
            </a:pP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moveDown</a:t>
            </a: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()</a:t>
            </a:r>
          </a:p>
          <a:p>
            <a:pPr marL="285750" indent="-285750">
              <a:buFontTx/>
              <a:buChar char="-"/>
            </a:pP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moveJump</a:t>
            </a: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()</a:t>
            </a: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bg1"/>
              </a:solidFill>
              <a:ea typeface="야놀자 야체 B" panose="02020603020101020101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81998" y="823395"/>
            <a:ext cx="808000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– </a:t>
            </a: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moveRangeL</a:t>
            </a: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()</a:t>
            </a:r>
          </a:p>
          <a:p>
            <a:pPr marL="285750" indent="-285750">
              <a:buFontTx/>
              <a:buChar char="-"/>
            </a:pP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– </a:t>
            </a: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moveRightR</a:t>
            </a: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()</a:t>
            </a:r>
          </a:p>
          <a:p>
            <a:pPr marL="285750" indent="-285750">
              <a:buFontTx/>
              <a:buChar char="-"/>
            </a:pP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endParaRPr lang="ko-KR" altLang="en-US" dirty="0">
              <a:solidFill>
                <a:schemeClr val="bg1"/>
              </a:solidFill>
              <a:ea typeface="야놀자 야체 B" panose="02020603020101020101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8014" y="500229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FFC000"/>
                </a:solidFill>
                <a:ea typeface="야놀자 야체 B" panose="02020603020101020101"/>
              </a:rPr>
              <a:t>Player</a:t>
            </a:r>
            <a:endParaRPr lang="ko-KR" altLang="en-US" sz="3600" b="1" dirty="0">
              <a:solidFill>
                <a:srgbClr val="FFC000"/>
              </a:solidFill>
              <a:ea typeface="야놀자 야체 B" panose="02020603020101020101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05" y="592694"/>
            <a:ext cx="8972911" cy="5206667"/>
          </a:xfrm>
          <a:prstGeom prst="rect">
            <a:avLst/>
          </a:prstGeom>
        </p:spPr>
      </p:pic>
      <p:pic>
        <p:nvPicPr>
          <p:cNvPr id="42" name="Picture 2" descr="캐릭오른쪽걷기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339" y="1310026"/>
            <a:ext cx="752475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67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0.78437 -0.0046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19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en-US" altLang="ko-KR" sz="4000" b="1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HP, MP BAR</a:t>
            </a:r>
          </a:p>
          <a:p>
            <a:r>
              <a:rPr lang="en-US" altLang="ko-KR" sz="4000" b="1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 </a:t>
            </a:r>
            <a:r>
              <a:rPr lang="en-US" altLang="ko-KR" sz="4000" b="1" dirty="0" err="1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JLabel</a:t>
            </a:r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978014" y="500229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FFC000"/>
                </a:solidFill>
                <a:ea typeface="야놀자 야체 B" panose="02020603020101020101"/>
              </a:rPr>
              <a:t>Player</a:t>
            </a:r>
            <a:endParaRPr lang="ko-KR" altLang="en-US" sz="3600" b="1" dirty="0">
              <a:solidFill>
                <a:srgbClr val="FFC000"/>
              </a:solidFill>
              <a:ea typeface="야놀자 야체 B" panose="02020603020101020101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290" y="526621"/>
            <a:ext cx="4744568" cy="54223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485" y="1369291"/>
            <a:ext cx="2857143" cy="5333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485" y="4529839"/>
            <a:ext cx="2857143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1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en-US" altLang="ko-KR" sz="4000" b="1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ETC..</a:t>
            </a: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2981319" y="1596085"/>
            <a:ext cx="808000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Healing() </a:t>
            </a: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hp</a:t>
            </a: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 +5/5s</a:t>
            </a:r>
          </a:p>
          <a:p>
            <a:pPr marL="285750" indent="-285750">
              <a:buFontTx/>
              <a:buChar char="-"/>
            </a:pP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Attack()</a:t>
            </a:r>
          </a:p>
          <a:p>
            <a:pPr marL="285750" indent="-285750">
              <a:buFontTx/>
              <a:buChar char="-"/>
            </a:pP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dieDown</a:t>
            </a: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()</a:t>
            </a:r>
          </a:p>
          <a:p>
            <a:pPr marL="285750" indent="-285750">
              <a:buFontTx/>
              <a:buChar char="-"/>
            </a:pP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endParaRPr lang="ko-KR" altLang="en-US" dirty="0">
              <a:solidFill>
                <a:schemeClr val="bg1"/>
              </a:solidFill>
              <a:ea typeface="야놀자 야체 B" panose="02020603020101020101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78014" y="500229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FFC000"/>
                </a:solidFill>
                <a:ea typeface="야놀자 야체 B" panose="02020603020101020101"/>
              </a:rPr>
              <a:t>Player</a:t>
            </a:r>
            <a:endParaRPr lang="ko-KR" altLang="en-US" sz="3600" b="1" dirty="0">
              <a:solidFill>
                <a:srgbClr val="FFC000"/>
              </a:solidFill>
              <a:ea typeface="야놀자 야체 B" panose="02020603020101020101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490" y="641410"/>
            <a:ext cx="952381" cy="9238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003" y="683776"/>
            <a:ext cx="2857143" cy="5333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001" y="692667"/>
            <a:ext cx="2857143" cy="5333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999" y="692666"/>
            <a:ext cx="2857143" cy="5333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79006"/>
            <a:ext cx="742857" cy="104761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584" y="2713993"/>
            <a:ext cx="1133333" cy="104761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354" y="2773024"/>
            <a:ext cx="1066667" cy="1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1.25E-6 0.5106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906213" y="1548231"/>
            <a:ext cx="808000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X</a:t>
            </a:r>
          </a:p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Y</a:t>
            </a:r>
          </a:p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Speed</a:t>
            </a:r>
          </a:p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moveState</a:t>
            </a: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1</a:t>
            </a:r>
            <a:r>
              <a:rPr lang="ko-KR" altLang="en-US" sz="4400" b="1" dirty="0" smtClean="0">
                <a:solidFill>
                  <a:schemeClr val="bg1"/>
                </a:solidFill>
                <a:ea typeface="야놀자 야체 B" panose="02020603020101020101"/>
              </a:rPr>
              <a:t>왼쪽</a:t>
            </a: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/ 2 </a:t>
            </a:r>
            <a:r>
              <a:rPr lang="ko-KR" altLang="en-US" sz="4400" b="1" dirty="0" smtClean="0">
                <a:solidFill>
                  <a:schemeClr val="bg1"/>
                </a:solidFill>
                <a:ea typeface="야놀자 야체 B" panose="02020603020101020101"/>
              </a:rPr>
              <a:t>오른쪽</a:t>
            </a: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/ 0 </a:t>
            </a:r>
            <a:r>
              <a:rPr lang="ko-KR" altLang="en-US" sz="4400" b="1" dirty="0" smtClean="0">
                <a:solidFill>
                  <a:schemeClr val="bg1"/>
                </a:solidFill>
                <a:ea typeface="야놀자 야체 B" panose="02020603020101020101"/>
              </a:rPr>
              <a:t>멈춤</a:t>
            </a: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bg1"/>
              </a:solidFill>
              <a:ea typeface="야놀자 야체 B" panose="02020603020101020101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78014" y="500229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FFC000"/>
                </a:solidFill>
                <a:ea typeface="야놀자 야체 B" panose="02020603020101020101"/>
              </a:rPr>
              <a:t>Enemy</a:t>
            </a:r>
            <a:endParaRPr lang="ko-KR" altLang="en-US" sz="3600" b="1" dirty="0">
              <a:solidFill>
                <a:srgbClr val="FFC000"/>
              </a:solidFill>
              <a:ea typeface="야놀자 야체 B" panose="02020603020101020101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36314" y="1457023"/>
            <a:ext cx="808000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Hp</a:t>
            </a: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Width</a:t>
            </a:r>
          </a:p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Height</a:t>
            </a:r>
          </a:p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Name</a:t>
            </a: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bg1"/>
              </a:solidFill>
              <a:ea typeface="야놀자 야체 B" panose="02020603020101020101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633" y="323641"/>
            <a:ext cx="7609251" cy="5852470"/>
          </a:xfrm>
          <a:prstGeom prst="rect">
            <a:avLst/>
          </a:prstGeom>
        </p:spPr>
      </p:pic>
      <p:pic>
        <p:nvPicPr>
          <p:cNvPr id="3074" name="Picture 2" descr="발록오른쪽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975" y="1561524"/>
            <a:ext cx="172402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05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33333E-6 C -1.45833E-6 -0.03495 0.05899 -0.06203 0.13086 -0.06203 C 0.20482 -0.06203 0.26393 -0.03495 0.26393 -3.33333E-6 C 0.26393 0.03496 0.32292 0.06204 0.39688 0.06204 C 0.46875 0.06204 0.52787 0.03496 0.52787 -3.33333E-6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784156" y="1538897"/>
            <a:ext cx="808000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Mushroom</a:t>
            </a:r>
          </a:p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Stone</a:t>
            </a:r>
          </a:p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Barlog</a:t>
            </a: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Block</a:t>
            </a:r>
          </a:p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Boss</a:t>
            </a: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bg1"/>
              </a:solidFill>
              <a:ea typeface="야놀자 야체 B" panose="02020603020101020101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78014" y="500229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FFC000"/>
                </a:solidFill>
                <a:ea typeface="야놀자 야체 B" panose="02020603020101020101"/>
              </a:rPr>
              <a:t>Enemy</a:t>
            </a:r>
            <a:endParaRPr lang="ko-KR" altLang="en-US" sz="3600" b="1" dirty="0">
              <a:solidFill>
                <a:srgbClr val="FFC000"/>
              </a:solidFill>
              <a:ea typeface="야놀자 야체 B" panose="02020603020101020101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36314" y="1457023"/>
            <a:ext cx="808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bg1"/>
              </a:solidFill>
              <a:ea typeface="야놀자 야체 B" panose="02020603020101020101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525" y="545460"/>
            <a:ext cx="1905000" cy="1905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885" y="3001295"/>
            <a:ext cx="1666875" cy="15049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921" y="4461557"/>
            <a:ext cx="1466850" cy="13525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316" y="796507"/>
            <a:ext cx="1724025" cy="16192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723" y="3087356"/>
            <a:ext cx="3905739" cy="26751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685" y="225797"/>
            <a:ext cx="7818551" cy="601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2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1" grpId="0"/>
    </p:bld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185</Words>
  <Application>Microsoft Office PowerPoint</Application>
  <PresentationFormat>와이드스크린</PresentationFormat>
  <Paragraphs>177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야놀자 야체 B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dita_808</cp:lastModifiedBy>
  <cp:revision>41</cp:revision>
  <dcterms:created xsi:type="dcterms:W3CDTF">2020-06-22T03:32:06Z</dcterms:created>
  <dcterms:modified xsi:type="dcterms:W3CDTF">2020-12-16T08:43:49Z</dcterms:modified>
</cp:coreProperties>
</file>