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1" r:id="rId3"/>
    <p:sldId id="329" r:id="rId4"/>
    <p:sldId id="266" r:id="rId5"/>
    <p:sldId id="312" r:id="rId6"/>
    <p:sldId id="313" r:id="rId7"/>
    <p:sldId id="330" r:id="rId8"/>
    <p:sldId id="314" r:id="rId9"/>
    <p:sldId id="323" r:id="rId10"/>
    <p:sldId id="324" r:id="rId11"/>
    <p:sldId id="325" r:id="rId12"/>
    <p:sldId id="331" r:id="rId13"/>
    <p:sldId id="332" r:id="rId14"/>
    <p:sldId id="349" r:id="rId15"/>
    <p:sldId id="339" r:id="rId16"/>
    <p:sldId id="338" r:id="rId17"/>
    <p:sldId id="345" r:id="rId18"/>
    <p:sldId id="344" r:id="rId19"/>
    <p:sldId id="348" r:id="rId20"/>
    <p:sldId id="350" r:id="rId21"/>
    <p:sldId id="351" r:id="rId22"/>
    <p:sldId id="352" r:id="rId23"/>
    <p:sldId id="336" r:id="rId24"/>
    <p:sldId id="347" r:id="rId25"/>
    <p:sldId id="357" r:id="rId26"/>
    <p:sldId id="358" r:id="rId27"/>
    <p:sldId id="359" r:id="rId28"/>
    <p:sldId id="335" r:id="rId29"/>
    <p:sldId id="301" r:id="rId30"/>
    <p:sldId id="334" r:id="rId31"/>
    <p:sldId id="303" r:id="rId32"/>
    <p:sldId id="333" r:id="rId33"/>
    <p:sldId id="295" r:id="rId34"/>
    <p:sldId id="328" r:id="rId35"/>
    <p:sldId id="326" r:id="rId36"/>
    <p:sldId id="327" r:id="rId37"/>
    <p:sldId id="353" r:id="rId38"/>
    <p:sldId id="360" r:id="rId39"/>
    <p:sldId id="310" r:id="rId40"/>
  </p:sldIdLst>
  <p:sldSz cx="9144000" cy="6858000" type="screen4x3"/>
  <p:notesSz cx="9180513" cy="6894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172">
          <p15:clr>
            <a:srgbClr val="A4A3A4"/>
          </p15:clr>
        </p15:guide>
        <p15:guide id="4" pos="28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CCCC"/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79901" autoAdjust="0"/>
  </p:normalViewPr>
  <p:slideViewPr>
    <p:cSldViewPr>
      <p:cViewPr varScale="1">
        <p:scale>
          <a:sx n="69" d="100"/>
          <a:sy n="69" d="100"/>
        </p:scale>
        <p:origin x="201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08" y="-90"/>
      </p:cViewPr>
      <p:guideLst>
        <p:guide orient="horz" pos="2928"/>
        <p:guide pos="2208"/>
        <p:guide orient="horz" pos="2172"/>
        <p:guide pos="28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kuan%20liu\Dropbox%20(UT_KLiu)\CDRCN\RDC-release\20190416_KuanLiu_release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an%20liu\Dropbox%20(UT_KLiu)\CDRCN\RDC-release\20190416_KuanLiu_releas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307513073725089"/>
          <c:y val="3.8596491228070177E-2"/>
          <c:w val="0.60008084465992451"/>
          <c:h val="0.84285154010921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prevalence</c:v>
                </c:pt>
              </c:strCache>
            </c:strRef>
          </c:tx>
          <c:spPr>
            <a:ln w="28575">
              <a:noFill/>
            </a:ln>
          </c:spPr>
          <c:dPt>
            <c:idx val="10"/>
            <c:marker>
              <c:spPr>
                <a:solidFill>
                  <a:srgbClr val="0070C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B5C-4559-A37C-C4A57EAE07C6}"/>
              </c:ext>
            </c:extLst>
          </c:dPt>
          <c:errBars>
            <c:errDir val="x"/>
            <c:errBarType val="both"/>
            <c:errValType val="cust"/>
            <c:noEndCap val="1"/>
            <c:plus>
              <c:numRef>
                <c:f>Sheet1!$G$3:$G$25</c:f>
                <c:numCache>
                  <c:formatCode>General</c:formatCode>
                  <c:ptCount val="23"/>
                  <c:pt idx="0">
                    <c:v>3</c:v>
                  </c:pt>
                  <c:pt idx="1">
                    <c:v>3.7999999999999989</c:v>
                  </c:pt>
                  <c:pt idx="2">
                    <c:v>3.7999999999999989</c:v>
                  </c:pt>
                  <c:pt idx="3">
                    <c:v>3.1000000000000014</c:v>
                  </c:pt>
                  <c:pt idx="4">
                    <c:v>2.5</c:v>
                  </c:pt>
                  <c:pt idx="5">
                    <c:v>2.7999999999999989</c:v>
                  </c:pt>
                  <c:pt idx="6">
                    <c:v>4.1999999999999993</c:v>
                  </c:pt>
                  <c:pt idx="7">
                    <c:v>2.4999999999999991</c:v>
                  </c:pt>
                  <c:pt idx="8">
                    <c:v>3.2999999999999989</c:v>
                  </c:pt>
                  <c:pt idx="9">
                    <c:v>5.4</c:v>
                  </c:pt>
                  <c:pt idx="10">
                    <c:v>1.5</c:v>
                  </c:pt>
                </c:numCache>
              </c:numRef>
            </c:plus>
            <c:minus>
              <c:numRef>
                <c:f>Sheet1!$H$3:$H$25</c:f>
                <c:numCache>
                  <c:formatCode>General</c:formatCode>
                  <c:ptCount val="23"/>
                  <c:pt idx="0">
                    <c:v>2.5</c:v>
                  </c:pt>
                  <c:pt idx="1">
                    <c:v>3.5000000000000009</c:v>
                  </c:pt>
                  <c:pt idx="2">
                    <c:v>3.2999999999999989</c:v>
                  </c:pt>
                  <c:pt idx="3">
                    <c:v>2.5999999999999996</c:v>
                  </c:pt>
                  <c:pt idx="4">
                    <c:v>2.0999999999999996</c:v>
                  </c:pt>
                  <c:pt idx="5">
                    <c:v>2.6000000000000014</c:v>
                  </c:pt>
                  <c:pt idx="6">
                    <c:v>3.7</c:v>
                  </c:pt>
                  <c:pt idx="7">
                    <c:v>2.2000000000000002</c:v>
                  </c:pt>
                  <c:pt idx="8">
                    <c:v>2.8000000000000007</c:v>
                  </c:pt>
                  <c:pt idx="9">
                    <c:v>5.4</c:v>
                  </c:pt>
                  <c:pt idx="10">
                    <c:v>1.5</c:v>
                  </c:pt>
                </c:numCache>
              </c:numRef>
            </c:minus>
          </c:errBars>
          <c:xVal>
            <c:numRef>
              <c:f>Sheet1!$D$3:$D$26</c:f>
              <c:numCache>
                <c:formatCode>General</c:formatCode>
                <c:ptCount val="24"/>
                <c:pt idx="0">
                  <c:v>7.6</c:v>
                </c:pt>
                <c:pt idx="1">
                  <c:v>10.3</c:v>
                </c:pt>
                <c:pt idx="2">
                  <c:v>14.1</c:v>
                </c:pt>
                <c:pt idx="3">
                  <c:v>10.199999999999999</c:v>
                </c:pt>
                <c:pt idx="4">
                  <c:v>7.6</c:v>
                </c:pt>
                <c:pt idx="5">
                  <c:v>11.3</c:v>
                </c:pt>
                <c:pt idx="6">
                  <c:v>11.5</c:v>
                </c:pt>
                <c:pt idx="7">
                  <c:v>6.7</c:v>
                </c:pt>
                <c:pt idx="8">
                  <c:v>10.9</c:v>
                </c:pt>
                <c:pt idx="9">
                  <c:v>15.1</c:v>
                </c:pt>
                <c:pt idx="10">
                  <c:v>10.8</c:v>
                </c:pt>
              </c:numCache>
            </c:numRef>
          </c:xVal>
          <c:yVal>
            <c:numRef>
              <c:f>Sheet1!$C$3:$C$26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5C-4559-A37C-C4A57EAE07C6}"/>
            </c:ext>
          </c:extLst>
        </c:ser>
        <c:ser>
          <c:idx val="1"/>
          <c:order val="1"/>
          <c:tx>
            <c:v>labels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Sheet1!$B$3</c:f>
                  <c:strCache>
                    <c:ptCount val="1"/>
                    <c:pt idx="0">
                      <c:v>Newfoundland and Labrador</c:v>
                    </c:pt>
                  </c:strCache>
                </c:strRef>
              </c:tx>
              <c:spPr>
                <a:solidFill>
                  <a:srgbClr val="CCFFCC"/>
                </a:solidFill>
              </c:spPr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{AEB1002E-2C5A-4E71-AC36-9D65C5246B98}</c15:txfldGUID>
                      <c15:f>Sheet1!$B$3</c15:f>
                      <c15:dlblFieldTableCache>
                        <c:ptCount val="1"/>
                        <c:pt idx="0">
                          <c:v>Newfoundland and Labrador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EB5C-4559-A37C-C4A57EAE07C6}"/>
                </c:ext>
              </c:extLst>
            </c:dLbl>
            <c:dLbl>
              <c:idx val="1"/>
              <c:tx>
                <c:strRef>
                  <c:f>Sheet1!$B$4</c:f>
                  <c:strCache>
                    <c:ptCount val="1"/>
                    <c:pt idx="0">
                      <c:v>Prince Edward Island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{E6DDE352-8C27-4D11-A2A0-7827BB1DAB6D}</c15:txfldGUID>
                      <c15:f>Sheet1!$B$4</c15:f>
                      <c15:dlblFieldTableCache>
                        <c:ptCount val="1"/>
                        <c:pt idx="0">
                          <c:v>Prince Edward Island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EB5C-4559-A37C-C4A57EAE07C6}"/>
                </c:ext>
              </c:extLst>
            </c:dLbl>
            <c:dLbl>
              <c:idx val="2"/>
              <c:tx>
                <c:strRef>
                  <c:f>Sheet1!$B$5</c:f>
                  <c:strCache>
                    <c:ptCount val="1"/>
                    <c:pt idx="0">
                      <c:v>Nova Scotia</c:v>
                    </c:pt>
                  </c:strCache>
                </c:strRef>
              </c:tx>
              <c:spPr>
                <a:solidFill>
                  <a:srgbClr val="FFCCCC"/>
                </a:solidFill>
              </c:spPr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{666B481E-34B1-4579-AC25-A37C4EFE7FAD}</c15:txfldGUID>
                      <c15:f>Sheet1!$B$5</c15:f>
                      <c15:dlblFieldTableCache>
                        <c:ptCount val="1"/>
                        <c:pt idx="0">
                          <c:v>Nova Scotia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4-EB5C-4559-A37C-C4A57EAE07C6}"/>
                </c:ext>
              </c:extLst>
            </c:dLbl>
            <c:dLbl>
              <c:idx val="3"/>
              <c:tx>
                <c:strRef>
                  <c:f>Sheet1!$B$6</c:f>
                  <c:strCache>
                    <c:ptCount val="1"/>
                    <c:pt idx="0">
                      <c:v>New Brunswick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{B2C841B6-220D-4572-83B1-C0A4947FA1B3}</c15:txfldGUID>
                      <c15:f>Sheet1!$B$6</c15:f>
                      <c15:dlblFieldTableCache>
                        <c:ptCount val="1"/>
                        <c:pt idx="0">
                          <c:v>New Brunswick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EB5C-4559-A37C-C4A57EAE07C6}"/>
                </c:ext>
              </c:extLst>
            </c:dLbl>
            <c:dLbl>
              <c:idx val="4"/>
              <c:tx>
                <c:strRef>
                  <c:f>Sheet1!$B$7</c:f>
                  <c:strCache>
                    <c:ptCount val="1"/>
                    <c:pt idx="0">
                      <c:v>Quebec</c:v>
                    </c:pt>
                  </c:strCache>
                </c:strRef>
              </c:tx>
              <c:spPr>
                <a:solidFill>
                  <a:srgbClr val="CCFFCC"/>
                </a:solidFill>
              </c:spPr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{B41034DB-E37A-4BC0-BF69-D0C8449ADFB3}</c15:txfldGUID>
                      <c15:f>Sheet1!$B$7</c15:f>
                      <c15:dlblFieldTableCache>
                        <c:ptCount val="1"/>
                        <c:pt idx="0">
                          <c:v>Quebec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EB5C-4559-A37C-C4A57EAE07C6}"/>
                </c:ext>
              </c:extLst>
            </c:dLbl>
            <c:dLbl>
              <c:idx val="5"/>
              <c:tx>
                <c:strRef>
                  <c:f>Sheet1!$B$8</c:f>
                  <c:strCache>
                    <c:ptCount val="1"/>
                    <c:pt idx="0">
                      <c:v>Ontario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{6995124B-BB18-4787-BC65-5CD281B8FB99}</c15:txfldGUID>
                      <c15:f>Sheet1!$B$8</c15:f>
                      <c15:dlblFieldTableCache>
                        <c:ptCount val="1"/>
                        <c:pt idx="0">
                          <c:v>Ontario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7-EB5C-4559-A37C-C4A57EAE07C6}"/>
                </c:ext>
              </c:extLst>
            </c:dLbl>
            <c:dLbl>
              <c:idx val="6"/>
              <c:tx>
                <c:strRef>
                  <c:f>Sheet1!$B$9</c:f>
                  <c:strCache>
                    <c:ptCount val="1"/>
                    <c:pt idx="0">
                      <c:v>Manitoba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{9F91E592-8E5A-47EF-AC0F-61FCF4C8901A}</c15:txfldGUID>
                      <c15:f>Sheet1!$B$9</c15:f>
                      <c15:dlblFieldTableCache>
                        <c:ptCount val="1"/>
                        <c:pt idx="0">
                          <c:v>Manitoba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EB5C-4559-A37C-C4A57EAE07C6}"/>
                </c:ext>
              </c:extLst>
            </c:dLbl>
            <c:dLbl>
              <c:idx val="7"/>
              <c:tx>
                <c:strRef>
                  <c:f>Sheet1!$B$10</c:f>
                  <c:strCache>
                    <c:ptCount val="1"/>
                    <c:pt idx="0">
                      <c:v>Saskatchewan</c:v>
                    </c:pt>
                  </c:strCache>
                </c:strRef>
              </c:tx>
              <c:spPr>
                <a:solidFill>
                  <a:srgbClr val="92D050"/>
                </a:solidFill>
              </c:spPr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{25F98A55-3108-4F1D-A513-D3E6A34991C6}</c15:txfldGUID>
                      <c15:f>Sheet1!$B$10</c15:f>
                      <c15:dlblFieldTableCache>
                        <c:ptCount val="1"/>
                        <c:pt idx="0">
                          <c:v>Saskatchewan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9-EB5C-4559-A37C-C4A57EAE07C6}"/>
                </c:ext>
              </c:extLst>
            </c:dLbl>
            <c:dLbl>
              <c:idx val="8"/>
              <c:tx>
                <c:strRef>
                  <c:f>Sheet1!$B$11</c:f>
                  <c:strCache>
                    <c:ptCount val="1"/>
                    <c:pt idx="0">
                      <c:v>Alberta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{ECEE2E57-7B34-4F05-A28C-E82B026D219C}</c15:txfldGUID>
                      <c15:f>Sheet1!$B$11</c15:f>
                      <c15:dlblFieldTableCache>
                        <c:ptCount val="1"/>
                        <c:pt idx="0">
                          <c:v>Alberta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EB5C-4559-A37C-C4A57EAE07C6}"/>
                </c:ext>
              </c:extLst>
            </c:dLbl>
            <c:dLbl>
              <c:idx val="9"/>
              <c:tx>
                <c:strRef>
                  <c:f>Sheet1!$B$12</c:f>
                  <c:strCache>
                    <c:ptCount val="1"/>
                    <c:pt idx="0">
                      <c:v>British Colombia</c:v>
                    </c:pt>
                  </c:strCache>
                </c:strRef>
              </c:tx>
              <c:spPr>
                <a:solidFill>
                  <a:srgbClr val="FFCCCC"/>
                </a:solidFill>
              </c:spPr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{B3C24897-8887-4AF7-BB02-79E755C01962}</c15:txfldGUID>
                      <c15:f>Sheet1!$B$12</c15:f>
                      <c15:dlblFieldTableCache>
                        <c:ptCount val="1"/>
                        <c:pt idx="0">
                          <c:v>British Colombia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B-EB5C-4559-A37C-C4A57EAE07C6}"/>
                </c:ext>
              </c:extLst>
            </c:dLbl>
            <c:dLbl>
              <c:idx val="10"/>
              <c:tx>
                <c:strRef>
                  <c:f>Sheet1!$B$13</c:f>
                  <c:strCache>
                    <c:ptCount val="1"/>
                    <c:pt idx="0">
                      <c:v>Overall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600" b="1"/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{059C7C6A-A5B0-4084-999B-CB3D58D08038}</c15:txfldGUID>
                      <c15:f>Sheet1!$B$13</c15:f>
                      <c15:dlblFieldTableCache>
                        <c:ptCount val="1"/>
                        <c:pt idx="0">
                          <c:v>Overall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C-EB5C-4559-A37C-C4A57EAE07C6}"/>
                </c:ext>
              </c:extLst>
            </c:dLbl>
            <c:dLbl>
              <c:idx val="11"/>
              <c:tx>
                <c:strRef>
                  <c:f>Sheet1!$B$14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{19FFDFFD-D5DD-4796-83F0-0A42F2A6EF81}</c15:txfldGUID>
                      <c15:f>Sheet1!$B$14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D-EB5C-4559-A37C-C4A57EAE07C6}"/>
                </c:ext>
              </c:extLst>
            </c:dLbl>
            <c:dLbl>
              <c:idx val="12"/>
              <c:tx>
                <c:strRef>
                  <c:f>Sheet1!$B$15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{976F34B0-748D-4191-8EEF-1F6F374A4039}</c15:txfldGUID>
                      <c15:f>Sheet1!$B$15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E-EB5C-4559-A37C-C4A57EAE07C6}"/>
                </c:ext>
              </c:extLst>
            </c:dLbl>
            <c:dLbl>
              <c:idx val="13"/>
              <c:tx>
                <c:strRef>
                  <c:f>Sheet1!$B$16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{A8B3C962-8529-4AB8-B13C-C20DEFB1FB0C}</c15:txfldGUID>
                      <c15:f>Sheet1!$B$16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F-EB5C-4559-A37C-C4A57EAE07C6}"/>
                </c:ext>
              </c:extLst>
            </c:dLbl>
            <c:dLbl>
              <c:idx val="14"/>
              <c:tx>
                <c:strRef>
                  <c:f>Sheet1!$B$17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{CA3D2506-6208-45C8-93C8-C2EC6886A9E9}</c15:txfldGUID>
                      <c15:f>Sheet1!$B$17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0-EB5C-4559-A37C-C4A57EAE07C6}"/>
                </c:ext>
              </c:extLst>
            </c:dLbl>
            <c:dLbl>
              <c:idx val="15"/>
              <c:tx>
                <c:strRef>
                  <c:f>Sheet1!$B$18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{9BC186C9-14C6-45D7-B488-2E140F6B3D9C}</c15:txfldGUID>
                      <c15:f>Sheet1!$B$18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1-EB5C-4559-A37C-C4A57EAE07C6}"/>
                </c:ext>
              </c:extLst>
            </c:dLbl>
            <c:dLbl>
              <c:idx val="16"/>
              <c:tx>
                <c:strRef>
                  <c:f>Sheet1!$B$19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{57E321D3-509F-4C81-842A-CDE591A96449}</c15:txfldGUID>
                      <c15:f>Sheet1!$B$19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2-EB5C-4559-A37C-C4A57EAE07C6}"/>
                </c:ext>
              </c:extLst>
            </c:dLbl>
            <c:dLbl>
              <c:idx val="17"/>
              <c:tx>
                <c:strRef>
                  <c:f>Sheet1!$B$20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{90F4056B-DAC0-4440-9E3D-0ED42DBD7825}</c15:txfldGUID>
                      <c15:f>Sheet1!$B$20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3-EB5C-4559-A37C-C4A57EAE07C6}"/>
                </c:ext>
              </c:extLst>
            </c:dLbl>
            <c:dLbl>
              <c:idx val="18"/>
              <c:tx>
                <c:strRef>
                  <c:f>Sheet1!$B$21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{0E50D373-29DB-4FF3-9597-419291E2E88F}</c15:txfldGUID>
                      <c15:f>Sheet1!$B$21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4-EB5C-4559-A37C-C4A57EAE07C6}"/>
                </c:ext>
              </c:extLst>
            </c:dLbl>
            <c:dLbl>
              <c:idx val="19"/>
              <c:tx>
                <c:strRef>
                  <c:f>Sheet1!$B$22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{5F45AEB9-B03D-47AA-9F5A-395837A20689}</c15:txfldGUID>
                      <c15:f>Sheet1!$B$22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5-EB5C-4559-A37C-C4A57EAE07C6}"/>
                </c:ext>
              </c:extLst>
            </c:dLbl>
            <c:dLbl>
              <c:idx val="20"/>
              <c:tx>
                <c:strRef>
                  <c:f>Sheet1!$B$23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{518CA2FE-67B1-4E4E-A353-A1426A719426}</c15:txfldGUID>
                      <c15:f>Sheet1!$B$23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6-EB5C-4559-A37C-C4A57EAE07C6}"/>
                </c:ext>
              </c:extLst>
            </c:dLbl>
            <c:dLbl>
              <c:idx val="21"/>
              <c:tx>
                <c:strRef>
                  <c:f>Sheet1!$B$24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{96E7CFDE-8513-4065-84CE-F98C7AD44747}</c15:txfldGUID>
                      <c15:f>Sheet1!$B$24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7-EB5C-4559-A37C-C4A57EAE07C6}"/>
                </c:ext>
              </c:extLst>
            </c:dLbl>
            <c:dLbl>
              <c:idx val="22"/>
              <c:tx>
                <c:strRef>
                  <c:f>Sheet1!$B$25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{CC29C09B-8C85-4F28-9CE8-A8697DEBF714}</c15:txfldGUID>
                      <c15:f>Sheet1!$B$25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8-EB5C-4559-A37C-C4A57EAE07C6}"/>
                </c:ext>
              </c:extLst>
            </c:dLbl>
            <c:dLbl>
              <c:idx val="23"/>
              <c:tx>
                <c:strRef>
                  <c:f>Sheet1!$B$26</c:f>
                  <c:strCache>
                    <c:ptCount val="1"/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{DC58C3D8-524B-41F7-B7B0-CA008B3335E0}</c15:txfldGUID>
                      <c15:f>Sheet1!$B$26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9-EB5C-4559-A37C-C4A57EAE07C6}"/>
                </c:ext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Sheet1!$A$3:$A$26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xVal>
          <c:yVal>
            <c:numRef>
              <c:f>Sheet1!$C$3:$C$26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EB5C-4559-A37C-C4A57EAE07C6}"/>
            </c:ext>
          </c:extLst>
        </c:ser>
        <c:ser>
          <c:idx val="2"/>
          <c:order val="2"/>
          <c:tx>
            <c:v>small neg effect</c:v>
          </c:tx>
          <c:marker>
            <c:symbol val="none"/>
          </c:marker>
          <c:xVal>
            <c:numRef>
              <c:f>Sheet1!$D$30:$D$31</c:f>
              <c:numCache>
                <c:formatCode>General</c:formatCode>
                <c:ptCount val="2"/>
              </c:numCache>
            </c:numRef>
          </c:xVal>
          <c:yVal>
            <c:numRef>
              <c:f>Sheet1!$C$30:$C$31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EB5C-4559-A37C-C4A57EAE07C6}"/>
            </c:ext>
          </c:extLst>
        </c:ser>
        <c:ser>
          <c:idx val="3"/>
          <c:order val="3"/>
          <c:tx>
            <c:strRef>
              <c:f>Sheet1!$E$29</c:f>
              <c:strCache>
                <c:ptCount val="1"/>
                <c:pt idx="0">
                  <c:v>med neg effect</c:v>
                </c:pt>
              </c:strCache>
            </c:strRef>
          </c:tx>
          <c:marker>
            <c:symbol val="none"/>
          </c:marker>
          <c:xVal>
            <c:numRef>
              <c:f>Sheet1!$E$30:$E$31</c:f>
              <c:numCache>
                <c:formatCode>General</c:formatCode>
                <c:ptCount val="2"/>
                <c:pt idx="0">
                  <c:v>10.8</c:v>
                </c:pt>
                <c:pt idx="1">
                  <c:v>10.8</c:v>
                </c:pt>
              </c:numCache>
            </c:numRef>
          </c:xVal>
          <c:yVal>
            <c:numRef>
              <c:f>Sheet1!$C$30:$C$31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EB5C-4559-A37C-C4A57EAE07C6}"/>
            </c:ext>
          </c:extLst>
        </c:ser>
        <c:ser>
          <c:idx val="4"/>
          <c:order val="4"/>
          <c:tx>
            <c:strRef>
              <c:f>Sheet1!$F$29</c:f>
              <c:strCache>
                <c:ptCount val="1"/>
                <c:pt idx="0">
                  <c:v>large neg effect</c:v>
                </c:pt>
              </c:strCache>
            </c:strRef>
          </c:tx>
          <c:marker>
            <c:symbol val="none"/>
          </c:marker>
          <c:xVal>
            <c:numRef>
              <c:f>Sheet1!$F$30:$F$31</c:f>
              <c:numCache>
                <c:formatCode>General</c:formatCode>
                <c:ptCount val="2"/>
              </c:numCache>
            </c:numRef>
          </c:xVal>
          <c:yVal>
            <c:numRef>
              <c:f>Sheet1!$C$30:$C$31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EB5C-4559-A37C-C4A57EAE07C6}"/>
            </c:ext>
          </c:extLst>
        </c:ser>
        <c:ser>
          <c:idx val="5"/>
          <c:order val="5"/>
          <c:tx>
            <c:strRef>
              <c:f>Sheet1!$D$33</c:f>
              <c:strCache>
                <c:ptCount val="1"/>
                <c:pt idx="0">
                  <c:v>small pos effect</c:v>
                </c:pt>
              </c:strCache>
            </c:strRef>
          </c:tx>
          <c:marker>
            <c:symbol val="none"/>
          </c:marker>
          <c:xVal>
            <c:numRef>
              <c:f>Sheet1!$D$34:$D$35</c:f>
              <c:numCache>
                <c:formatCode>General</c:formatCode>
                <c:ptCount val="2"/>
              </c:numCache>
            </c:numRef>
          </c:xVal>
          <c:yVal>
            <c:numRef>
              <c:f>Sheet1!$C$34:$C$35</c:f>
              <c:numCache>
                <c:formatCode>General</c:formatCode>
                <c:ptCount val="2"/>
                <c:pt idx="0">
                  <c:v>0</c:v>
                </c:pt>
                <c:pt idx="1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EB5C-4559-A37C-C4A57EAE07C6}"/>
            </c:ext>
          </c:extLst>
        </c:ser>
        <c:ser>
          <c:idx val="6"/>
          <c:order val="6"/>
          <c:tx>
            <c:strRef>
              <c:f>Sheet1!$E$33</c:f>
              <c:strCache>
                <c:ptCount val="1"/>
                <c:pt idx="0">
                  <c:v>med pos effect</c:v>
                </c:pt>
              </c:strCache>
            </c:strRef>
          </c:tx>
          <c:marker>
            <c:symbol val="none"/>
          </c:marker>
          <c:xVal>
            <c:numRef>
              <c:f>Sheet1!$E$34:$E$35</c:f>
              <c:numCache>
                <c:formatCode>General</c:formatCode>
                <c:ptCount val="2"/>
                <c:pt idx="0">
                  <c:v>10.8</c:v>
                </c:pt>
                <c:pt idx="1">
                  <c:v>10.8</c:v>
                </c:pt>
              </c:numCache>
            </c:numRef>
          </c:xVal>
          <c:yVal>
            <c:numRef>
              <c:f>Sheet1!$C$34:$C$35</c:f>
              <c:numCache>
                <c:formatCode>General</c:formatCode>
                <c:ptCount val="2"/>
                <c:pt idx="0">
                  <c:v>0</c:v>
                </c:pt>
                <c:pt idx="1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EB5C-4559-A37C-C4A57EAE07C6}"/>
            </c:ext>
          </c:extLst>
        </c:ser>
        <c:ser>
          <c:idx val="7"/>
          <c:order val="7"/>
          <c:tx>
            <c:strRef>
              <c:f>Sheet1!$F$33</c:f>
              <c:strCache>
                <c:ptCount val="1"/>
                <c:pt idx="0">
                  <c:v>large pos effect</c:v>
                </c:pt>
              </c:strCache>
            </c:strRef>
          </c:tx>
          <c:marker>
            <c:symbol val="none"/>
          </c:marker>
          <c:xVal>
            <c:numRef>
              <c:f>Sheet1!$F$34:$F$35</c:f>
              <c:numCache>
                <c:formatCode>General</c:formatCode>
                <c:ptCount val="2"/>
              </c:numCache>
            </c:numRef>
          </c:xVal>
          <c:yVal>
            <c:numRef>
              <c:f>Sheet1!$C$34:$C$35</c:f>
              <c:numCache>
                <c:formatCode>General</c:formatCode>
                <c:ptCount val="2"/>
                <c:pt idx="0">
                  <c:v>0</c:v>
                </c:pt>
                <c:pt idx="1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EB5C-4559-A37C-C4A57EAE07C6}"/>
            </c:ext>
          </c:extLst>
        </c:ser>
        <c:ser>
          <c:idx val="8"/>
          <c:order val="8"/>
          <c:tx>
            <c:v>r labels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Sheet1!$J$3</c:f>
                  <c:strCache>
                    <c:ptCount val="1"/>
                    <c:pt idx="0">
                      <c:v>7.6(5.1,10.6)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{9D6DC2DF-3704-4F3C-9961-8B831BA16D00}</c15:txfldGUID>
                      <c15:f>Sheet1!$J$3</c15:f>
                      <c15:dlblFieldTableCache>
                        <c:ptCount val="1"/>
                        <c:pt idx="0">
                          <c:v>7.6(5.1,10.6)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1-EB5C-4559-A37C-C4A57EAE07C6}"/>
                </c:ext>
              </c:extLst>
            </c:dLbl>
            <c:dLbl>
              <c:idx val="1"/>
              <c:tx>
                <c:strRef>
                  <c:f>Sheet1!$J$4</c:f>
                  <c:strCache>
                    <c:ptCount val="1"/>
                    <c:pt idx="0">
                      <c:v>10.3(6.8,14.1)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{97D49953-1C56-4082-BDB4-EEF4C9F9E9F0}</c15:txfldGUID>
                      <c15:f>Sheet1!$J$4</c15:f>
                      <c15:dlblFieldTableCache>
                        <c:ptCount val="1"/>
                        <c:pt idx="0">
                          <c:v>10.3(6.8,14.1)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2-EB5C-4559-A37C-C4A57EAE07C6}"/>
                </c:ext>
              </c:extLst>
            </c:dLbl>
            <c:dLbl>
              <c:idx val="2"/>
              <c:tx>
                <c:strRef>
                  <c:f>Sheet1!$J$5</c:f>
                  <c:strCache>
                    <c:ptCount val="1"/>
                    <c:pt idx="0">
                      <c:v>14.1(10.8,17.9)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{5A009F2B-DC59-4D53-B254-95C387968A79}</c15:txfldGUID>
                      <c15:f>Sheet1!$J$5</c15:f>
                      <c15:dlblFieldTableCache>
                        <c:ptCount val="1"/>
                        <c:pt idx="0">
                          <c:v>14.1(10.8,17.9)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3-EB5C-4559-A37C-C4A57EAE07C6}"/>
                </c:ext>
              </c:extLst>
            </c:dLbl>
            <c:dLbl>
              <c:idx val="3"/>
              <c:tx>
                <c:strRef>
                  <c:f>Sheet1!$J$6</c:f>
                  <c:strCache>
                    <c:ptCount val="1"/>
                    <c:pt idx="0">
                      <c:v>10.2(7.6,13.3)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{51BD4C71-D74D-48F0-AD0A-1192DD064AB8}</c15:txfldGUID>
                      <c15:f>Sheet1!$J$6</c15:f>
                      <c15:dlblFieldTableCache>
                        <c:ptCount val="1"/>
                        <c:pt idx="0">
                          <c:v>10.2(7.6,13.3)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4-EB5C-4559-A37C-C4A57EAE07C6}"/>
                </c:ext>
              </c:extLst>
            </c:dLbl>
            <c:dLbl>
              <c:idx val="4"/>
              <c:tx>
                <c:strRef>
                  <c:f>Sheet1!$J$7</c:f>
                  <c:strCache>
                    <c:ptCount val="1"/>
                    <c:pt idx="0">
                      <c:v>7.6(5.5,10.1)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{6054F429-99DF-4564-9707-F59A0C964D43}</c15:txfldGUID>
                      <c15:f>Sheet1!$J$7</c15:f>
                      <c15:dlblFieldTableCache>
                        <c:ptCount val="1"/>
                        <c:pt idx="0">
                          <c:v>7.6(5.5,10.1)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5-EB5C-4559-A37C-C4A57EAE07C6}"/>
                </c:ext>
              </c:extLst>
            </c:dLbl>
            <c:dLbl>
              <c:idx val="5"/>
              <c:tx>
                <c:strRef>
                  <c:f>Sheet1!$J$8</c:f>
                  <c:strCache>
                    <c:ptCount val="1"/>
                    <c:pt idx="0">
                      <c:v>11.3(8.7,14.1)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{924953D9-6302-42C6-83E5-38E4F447AA4D}</c15:txfldGUID>
                      <c15:f>Sheet1!$J$8</c15:f>
                      <c15:dlblFieldTableCache>
                        <c:ptCount val="1"/>
                        <c:pt idx="0">
                          <c:v>11.3(8.7,14.1)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6-EB5C-4559-A37C-C4A57EAE07C6}"/>
                </c:ext>
              </c:extLst>
            </c:dLbl>
            <c:dLbl>
              <c:idx val="6"/>
              <c:tx>
                <c:strRef>
                  <c:f>Sheet1!$J$9</c:f>
                  <c:strCache>
                    <c:ptCount val="1"/>
                    <c:pt idx="0">
                      <c:v>11.5(7.8,15.7)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{E74529C0-D459-40B6-96C5-2771738FBEBD}</c15:txfldGUID>
                      <c15:f>Sheet1!$J$9</c15:f>
                      <c15:dlblFieldTableCache>
                        <c:ptCount val="1"/>
                        <c:pt idx="0">
                          <c:v>11.5(7.8,15.7)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7-EB5C-4559-A37C-C4A57EAE07C6}"/>
                </c:ext>
              </c:extLst>
            </c:dLbl>
            <c:dLbl>
              <c:idx val="7"/>
              <c:tx>
                <c:strRef>
                  <c:f>Sheet1!$J$10</c:f>
                  <c:strCache>
                    <c:ptCount val="1"/>
                    <c:pt idx="0">
                      <c:v>6.7(4.5,9.2)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{2DB3F0A8-73F4-459D-BCC7-E718F2E73E23}</c15:txfldGUID>
                      <c15:f>Sheet1!$J$10</c15:f>
                      <c15:dlblFieldTableCache>
                        <c:ptCount val="1"/>
                        <c:pt idx="0">
                          <c:v>6.7(4.5,9.2)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8-EB5C-4559-A37C-C4A57EAE07C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pPr algn="ctr" rtl="0">
                      <a:defRPr lang="en-CA" sz="1600" b="0" i="0" u="none" strike="noStrike" kern="1200" baseline="0">
                        <a:solidFill>
                          <a:prstClr val="black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b="0" i="0" u="none" strike="noStrike" kern="1200" baseline="0" dirty="0">
                        <a:solidFill>
                          <a:prstClr val="black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a:t>10.9(8.1,14.2)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B5C-4559-A37C-C4A57EAE07C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pPr>
                      <a:defRPr sz="1600"/>
                    </a:pPr>
                    <a:r>
                      <a:rPr lang="en-US" sz="1600" b="0" i="0" u="none" strike="noStrike" baseline="0" dirty="0">
                        <a:effectLst/>
                      </a:rPr>
                      <a:t>15.1(9.7,20.5)</a:t>
                    </a:r>
                    <a:r>
                      <a:rPr lang="en-US" sz="1600" b="0" i="0" u="none" strike="noStrike" baseline="0" dirty="0"/>
                      <a:t> </a:t>
                    </a:r>
                    <a:endParaRPr lang="en-US" sz="160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EB5C-4559-A37C-C4A57EAE07C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EB5C-4559-A37C-C4A57EAE07C6}"/>
                </c:ext>
              </c:extLst>
            </c:dLbl>
            <c:dLbl>
              <c:idx val="11"/>
              <c:tx>
                <c:strRef>
                  <c:f>Sheet1!$J$14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{1B500A15-F900-42AC-BE9A-534508425EE1}</c15:txfldGUID>
                      <c15:f>Sheet1!$J$14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C-EB5C-4559-A37C-C4A57EAE07C6}"/>
                </c:ext>
              </c:extLst>
            </c:dLbl>
            <c:dLbl>
              <c:idx val="12"/>
              <c:tx>
                <c:strRef>
                  <c:f>Sheet1!$J$15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{12A34FC4-66E7-41EC-9052-A61917E40F2B}</c15:txfldGUID>
                      <c15:f>Sheet1!$J$15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D-EB5C-4559-A37C-C4A57EAE07C6}"/>
                </c:ext>
              </c:extLst>
            </c:dLbl>
            <c:dLbl>
              <c:idx val="13"/>
              <c:tx>
                <c:strRef>
                  <c:f>Sheet1!$J$16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{5C5D6555-9ED1-47F2-A426-A544A9843EEA}</c15:txfldGUID>
                      <c15:f>Sheet1!$J$16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E-EB5C-4559-A37C-C4A57EAE07C6}"/>
                </c:ext>
              </c:extLst>
            </c:dLbl>
            <c:dLbl>
              <c:idx val="14"/>
              <c:tx>
                <c:strRef>
                  <c:f>Sheet1!$J$17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{3846E1D6-C38C-43B5-8FCD-7D7359CB6A74}</c15:txfldGUID>
                      <c15:f>Sheet1!$J$17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F-EB5C-4559-A37C-C4A57EAE07C6}"/>
                </c:ext>
              </c:extLst>
            </c:dLbl>
            <c:dLbl>
              <c:idx val="15"/>
              <c:tx>
                <c:strRef>
                  <c:f>Sheet1!$J$18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{3AD8DFD1-A89B-46CD-801A-E89779F83828}</c15:txfldGUID>
                      <c15:f>Sheet1!$J$18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0-EB5C-4559-A37C-C4A57EAE07C6}"/>
                </c:ext>
              </c:extLst>
            </c:dLbl>
            <c:dLbl>
              <c:idx val="16"/>
              <c:tx>
                <c:strRef>
                  <c:f>Sheet1!$J$19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{080AB503-224D-477B-90D1-4C49D21188DA}</c15:txfldGUID>
                      <c15:f>Sheet1!$J$19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1-EB5C-4559-A37C-C4A57EAE07C6}"/>
                </c:ext>
              </c:extLst>
            </c:dLbl>
            <c:dLbl>
              <c:idx val="17"/>
              <c:tx>
                <c:strRef>
                  <c:f>Sheet1!$J$20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{39903952-2FE1-4E8D-B8A0-0356433578F3}</c15:txfldGUID>
                      <c15:f>Sheet1!$J$20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2-EB5C-4559-A37C-C4A57EAE07C6}"/>
                </c:ext>
              </c:extLst>
            </c:dLbl>
            <c:dLbl>
              <c:idx val="18"/>
              <c:tx>
                <c:strRef>
                  <c:f>Sheet1!$J$21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{6C8325D1-AA63-4D1F-8006-FC5B99A89ACB}</c15:txfldGUID>
                      <c15:f>Sheet1!$J$21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3-EB5C-4559-A37C-C4A57EAE07C6}"/>
                </c:ext>
              </c:extLst>
            </c:dLbl>
            <c:dLbl>
              <c:idx val="19"/>
              <c:tx>
                <c:strRef>
                  <c:f>Sheet1!$J$22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{FE858A89-3376-4C2F-B0F9-50B297653292}</c15:txfldGUID>
                      <c15:f>Sheet1!$J$22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4-EB5C-4559-A37C-C4A57EAE07C6}"/>
                </c:ext>
              </c:extLst>
            </c:dLbl>
            <c:dLbl>
              <c:idx val="20"/>
              <c:tx>
                <c:strRef>
                  <c:f>Sheet1!$J$23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{807FA7B3-4F26-4BAB-B875-EF2FDF379F1E}</c15:txfldGUID>
                      <c15:f>Sheet1!$J$23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5-EB5C-4559-A37C-C4A57EAE07C6}"/>
                </c:ext>
              </c:extLst>
            </c:dLbl>
            <c:dLbl>
              <c:idx val="21"/>
              <c:tx>
                <c:strRef>
                  <c:f>Sheet1!$J$24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{6CA0EAFE-FF91-44CE-A548-2135CD948370}</c15:txfldGUID>
                      <c15:f>Sheet1!$J$24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6-EB5C-4559-A37C-C4A57EAE07C6}"/>
                </c:ext>
              </c:extLst>
            </c:dLbl>
            <c:dLbl>
              <c:idx val="22"/>
              <c:tx>
                <c:strRef>
                  <c:f>Sheet1!$J$25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{CAD41E06-424D-4536-B0BF-DA1DA7B35448}</c15:txfldGUID>
                      <c15:f>Sheet1!$J$25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7-EB5C-4559-A37C-C4A57EAE07C6}"/>
                </c:ext>
              </c:extLst>
            </c:dLbl>
            <c:dLbl>
              <c:idx val="23"/>
              <c:tx>
                <c:strRef>
                  <c:f>Sheet1!$J$26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{F7C6321D-ECDF-44BE-9347-2C64CEECE587}</c15:txfldGUID>
                      <c15:f>Sheet1!$J$26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8-EB5C-4559-A37C-C4A57EAE07C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Sheet1!$I$3:$I$26</c:f>
              <c:numCache>
                <c:formatCode>0.00</c:formatCode>
                <c:ptCount val="2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</c:numCache>
            </c:numRef>
          </c:xVal>
          <c:yVal>
            <c:numRef>
              <c:f>Sheet1!$C$3:$C$26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9-EB5C-4559-A37C-C4A57EAE0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53984"/>
        <c:axId val="138564352"/>
      </c:scatterChart>
      <c:valAx>
        <c:axId val="138553984"/>
        <c:scaling>
          <c:orientation val="minMax"/>
          <c:max val="25"/>
          <c:min val="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CA" sz="1400" b="1" i="0" u="none" strike="noStrike" kern="1200" baseline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r>
                  <a:rPr lang="en-CA" sz="1400" b="1" i="0" u="none" strike="noStrike" kern="1200" baseline="0" dirty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rPr>
                  <a:t>Estimated prevalence of cannabis use by province</a:t>
                </a:r>
                <a:r>
                  <a:rPr lang="en-US" sz="1400" b="1" i="0" u="none" strike="noStrike" kern="1200" baseline="0" dirty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rPr>
                  <a:t> (95% bootstrap CI)</a:t>
                </a:r>
                <a:endParaRPr lang="en-CA" sz="1400" b="1" i="0" u="none" strike="noStrike" kern="1200" baseline="0" dirty="0">
                  <a:solidFill>
                    <a:sysClr val="windowText" lastClr="000000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0.15545288243928188"/>
              <c:y val="0.930866820944978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38564352"/>
        <c:crosses val="autoZero"/>
        <c:crossBetween val="midCat"/>
        <c:majorUnit val="5"/>
      </c:valAx>
      <c:valAx>
        <c:axId val="138564352"/>
        <c:scaling>
          <c:orientation val="minMax"/>
          <c:max val="11"/>
          <c:min val="0"/>
        </c:scaling>
        <c:delete val="0"/>
        <c:axPos val="l"/>
        <c:majorGridlines>
          <c:spPr>
            <a:ln>
              <a:solidFill>
                <a:schemeClr val="accent1">
                  <a:alpha val="60000"/>
                </a:schemeClr>
              </a:solidFill>
              <a:prstDash val="sysDot"/>
            </a:ln>
          </c:spPr>
        </c:majorGridlines>
        <c:numFmt formatCode="General" sourceLinked="1"/>
        <c:majorTickMark val="none"/>
        <c:minorTickMark val="none"/>
        <c:tickLblPos val="none"/>
        <c:spPr>
          <a:ln w="3175"/>
        </c:spPr>
        <c:crossAx val="138553984"/>
        <c:crossesAt val="10.8"/>
        <c:crossBetween val="midCat"/>
        <c:majorUnit val="1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307513073725089"/>
          <c:y val="3.8596491228070177E-2"/>
          <c:w val="0.60008084465992451"/>
          <c:h val="0.84285154010921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prevalence</c:v>
                </c:pt>
              </c:strCache>
            </c:strRef>
          </c:tx>
          <c:spPr>
            <a:ln w="28575">
              <a:noFill/>
            </a:ln>
          </c:spPr>
          <c:dPt>
            <c:idx val="10"/>
            <c:marker>
              <c:spPr>
                <a:solidFill>
                  <a:srgbClr val="0070C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A24-442E-9F2D-4461B94C697F}"/>
              </c:ext>
            </c:extLst>
          </c:dPt>
          <c:errBars>
            <c:errDir val="x"/>
            <c:errBarType val="both"/>
            <c:errValType val="cust"/>
            <c:noEndCap val="1"/>
            <c:plus>
              <c:numRef>
                <c:f>Sheet1!$G$3:$G$25</c:f>
                <c:numCache>
                  <c:formatCode>General</c:formatCode>
                  <c:ptCount val="23"/>
                  <c:pt idx="0">
                    <c:v>5.8999999999999986</c:v>
                  </c:pt>
                  <c:pt idx="1">
                    <c:v>3.8999999999999986</c:v>
                  </c:pt>
                  <c:pt idx="2">
                    <c:v>4.5</c:v>
                  </c:pt>
                  <c:pt idx="3">
                    <c:v>4.4000000000000021</c:v>
                  </c:pt>
                  <c:pt idx="4">
                    <c:v>3.5</c:v>
                  </c:pt>
                  <c:pt idx="5">
                    <c:v>2.6999999999999993</c:v>
                  </c:pt>
                  <c:pt idx="6">
                    <c:v>4.3999999999999986</c:v>
                  </c:pt>
                  <c:pt idx="7">
                    <c:v>4.0999999999999979</c:v>
                  </c:pt>
                  <c:pt idx="8">
                    <c:v>4.6000000000000014</c:v>
                  </c:pt>
                  <c:pt idx="9">
                    <c:v>6.1</c:v>
                  </c:pt>
                  <c:pt idx="10">
                    <c:v>1.5999999999999996</c:v>
                  </c:pt>
                </c:numCache>
              </c:numRef>
            </c:plus>
            <c:minus>
              <c:numRef>
                <c:f>Sheet1!$H$3:$H$25</c:f>
                <c:numCache>
                  <c:formatCode>General</c:formatCode>
                  <c:ptCount val="23"/>
                  <c:pt idx="0">
                    <c:v>5.6</c:v>
                  </c:pt>
                  <c:pt idx="1">
                    <c:v>3.6000000000000014</c:v>
                  </c:pt>
                  <c:pt idx="2">
                    <c:v>4.0999999999999996</c:v>
                  </c:pt>
                  <c:pt idx="3">
                    <c:v>3.8999999999999986</c:v>
                  </c:pt>
                  <c:pt idx="4">
                    <c:v>3.3000000000000007</c:v>
                  </c:pt>
                  <c:pt idx="5">
                    <c:v>2.5999999999999996</c:v>
                  </c:pt>
                  <c:pt idx="6">
                    <c:v>3.8000000000000007</c:v>
                  </c:pt>
                  <c:pt idx="7">
                    <c:v>4</c:v>
                  </c:pt>
                  <c:pt idx="8">
                    <c:v>4.4999999999999982</c:v>
                  </c:pt>
                  <c:pt idx="9">
                    <c:v>5.2999999999999989</c:v>
                  </c:pt>
                  <c:pt idx="10">
                    <c:v>1.5999999999999996</c:v>
                  </c:pt>
                </c:numCache>
              </c:numRef>
            </c:minus>
          </c:errBars>
          <c:xVal>
            <c:numRef>
              <c:f>Sheet1!$D$3:$D$26</c:f>
              <c:numCache>
                <c:formatCode>General</c:formatCode>
                <c:ptCount val="24"/>
                <c:pt idx="0">
                  <c:v>20</c:v>
                </c:pt>
                <c:pt idx="1">
                  <c:v>11.8</c:v>
                </c:pt>
                <c:pt idx="2">
                  <c:v>18.5</c:v>
                </c:pt>
                <c:pt idx="3">
                  <c:v>13.7</c:v>
                </c:pt>
                <c:pt idx="4">
                  <c:v>15.8</c:v>
                </c:pt>
                <c:pt idx="5">
                  <c:v>12.9</c:v>
                </c:pt>
                <c:pt idx="6">
                  <c:v>14.5</c:v>
                </c:pt>
                <c:pt idx="7">
                  <c:v>17.8</c:v>
                </c:pt>
                <c:pt idx="8">
                  <c:v>18.899999999999999</c:v>
                </c:pt>
                <c:pt idx="9">
                  <c:v>15.6</c:v>
                </c:pt>
                <c:pt idx="10">
                  <c:v>15.1</c:v>
                </c:pt>
              </c:numCache>
            </c:numRef>
          </c:xVal>
          <c:yVal>
            <c:numRef>
              <c:f>Sheet1!$C$3:$C$26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24-442E-9F2D-4461B94C697F}"/>
            </c:ext>
          </c:extLst>
        </c:ser>
        <c:ser>
          <c:idx val="1"/>
          <c:order val="1"/>
          <c:tx>
            <c:v>labels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Sheet1!$B$3</c:f>
                  <c:strCache>
                    <c:ptCount val="1"/>
                    <c:pt idx="0">
                      <c:v>Newfoundland and Labrador</c:v>
                    </c:pt>
                  </c:strCache>
                </c:strRef>
              </c:tx>
              <c:spPr>
                <a:solidFill>
                  <a:srgbClr val="FFCCCC"/>
                </a:solidFill>
              </c:spPr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{0BF3BDB9-16A3-42A0-AFF1-8745B0D6AB27}</c15:txfldGUID>
                      <c15:f>Sheet1!$B$3</c15:f>
                      <c15:dlblFieldTableCache>
                        <c:ptCount val="1"/>
                        <c:pt idx="0">
                          <c:v>Newfoundland and Labrador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BA24-442E-9F2D-4461B94C697F}"/>
                </c:ext>
              </c:extLst>
            </c:dLbl>
            <c:dLbl>
              <c:idx val="1"/>
              <c:tx>
                <c:strRef>
                  <c:f>Sheet1!$B$4</c:f>
                  <c:strCache>
                    <c:ptCount val="1"/>
                    <c:pt idx="0">
                      <c:v>Prince Edward Island</c:v>
                    </c:pt>
                  </c:strCache>
                </c:strRef>
              </c:tx>
              <c:spPr>
                <a:solidFill>
                  <a:srgbClr val="CCFFCC"/>
                </a:solidFill>
              </c:spPr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{C9651067-F8BD-49C6-B559-F0C861564F55}</c15:txfldGUID>
                      <c15:f>Sheet1!$B$4</c15:f>
                      <c15:dlblFieldTableCache>
                        <c:ptCount val="1"/>
                        <c:pt idx="0">
                          <c:v>Prince Edward Island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BA24-442E-9F2D-4461B94C697F}"/>
                </c:ext>
              </c:extLst>
            </c:dLbl>
            <c:dLbl>
              <c:idx val="2"/>
              <c:tx>
                <c:strRef>
                  <c:f>Sheet1!$B$5</c:f>
                  <c:strCache>
                    <c:ptCount val="1"/>
                    <c:pt idx="0">
                      <c:v>Nova Scotia</c:v>
                    </c:pt>
                  </c:strCache>
                </c:strRef>
              </c:tx>
              <c:spPr>
                <a:solidFill>
                  <a:srgbClr val="FFCCCC"/>
                </a:solidFill>
              </c:spPr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{FA7D960F-3562-4E51-9AB8-0C641998A57D}</c15:txfldGUID>
                      <c15:f>Sheet1!$B$5</c15:f>
                      <c15:dlblFieldTableCache>
                        <c:ptCount val="1"/>
                        <c:pt idx="0">
                          <c:v>Nova Scotia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4-BA24-442E-9F2D-4461B94C697F}"/>
                </c:ext>
              </c:extLst>
            </c:dLbl>
            <c:dLbl>
              <c:idx val="3"/>
              <c:tx>
                <c:strRef>
                  <c:f>Sheet1!$B$6</c:f>
                  <c:strCache>
                    <c:ptCount val="1"/>
                    <c:pt idx="0">
                      <c:v>New Brunswick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{3F823FAF-713C-42E6-967F-DBDF67050611}</c15:txfldGUID>
                      <c15:f>Sheet1!$B$6</c15:f>
                      <c15:dlblFieldTableCache>
                        <c:ptCount val="1"/>
                        <c:pt idx="0">
                          <c:v>New Brunswick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BA24-442E-9F2D-4461B94C697F}"/>
                </c:ext>
              </c:extLst>
            </c:dLbl>
            <c:dLbl>
              <c:idx val="4"/>
              <c:tx>
                <c:strRef>
                  <c:f>Sheet1!$B$7</c:f>
                  <c:strCache>
                    <c:ptCount val="1"/>
                    <c:pt idx="0">
                      <c:v>Quebec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{B503BB4A-50C5-4B64-9226-662524141156}</c15:txfldGUID>
                      <c15:f>Sheet1!$B$7</c15:f>
                      <c15:dlblFieldTableCache>
                        <c:ptCount val="1"/>
                        <c:pt idx="0">
                          <c:v>Quebec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BA24-442E-9F2D-4461B94C697F}"/>
                </c:ext>
              </c:extLst>
            </c:dLbl>
            <c:dLbl>
              <c:idx val="5"/>
              <c:tx>
                <c:strRef>
                  <c:f>Sheet1!$B$8</c:f>
                  <c:strCache>
                    <c:ptCount val="1"/>
                    <c:pt idx="0">
                      <c:v>Ontario</c:v>
                    </c:pt>
                  </c:strCache>
                </c:strRef>
              </c:tx>
              <c:spPr>
                <a:solidFill>
                  <a:srgbClr val="CCFFCC"/>
                </a:solidFill>
              </c:spPr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{8D0B1874-6863-4837-9914-E3D0C60D2F71}</c15:txfldGUID>
                      <c15:f>Sheet1!$B$8</c15:f>
                      <c15:dlblFieldTableCache>
                        <c:ptCount val="1"/>
                        <c:pt idx="0">
                          <c:v>Ontario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7-BA24-442E-9F2D-4461B94C697F}"/>
                </c:ext>
              </c:extLst>
            </c:dLbl>
            <c:dLbl>
              <c:idx val="6"/>
              <c:tx>
                <c:strRef>
                  <c:f>Sheet1!$B$9</c:f>
                  <c:strCache>
                    <c:ptCount val="1"/>
                    <c:pt idx="0">
                      <c:v>Manitoba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{331EEF2D-1AFA-4F18-8104-D618F27F2CEB}</c15:txfldGUID>
                      <c15:f>Sheet1!$B$9</c15:f>
                      <c15:dlblFieldTableCache>
                        <c:ptCount val="1"/>
                        <c:pt idx="0">
                          <c:v>Manitoba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BA24-442E-9F2D-4461B94C697F}"/>
                </c:ext>
              </c:extLst>
            </c:dLbl>
            <c:dLbl>
              <c:idx val="7"/>
              <c:tx>
                <c:strRef>
                  <c:f>Sheet1!$B$10</c:f>
                  <c:strCache>
                    <c:ptCount val="1"/>
                    <c:pt idx="0">
                      <c:v>Saskatchewan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{E57664C8-72E5-440F-BB2C-3EC1E65C5233}</c15:txfldGUID>
                      <c15:f>Sheet1!$B$10</c15:f>
                      <c15:dlblFieldTableCache>
                        <c:ptCount val="1"/>
                        <c:pt idx="0">
                          <c:v>Saskatchewan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9-BA24-442E-9F2D-4461B94C697F}"/>
                </c:ext>
              </c:extLst>
            </c:dLbl>
            <c:dLbl>
              <c:idx val="8"/>
              <c:tx>
                <c:strRef>
                  <c:f>Sheet1!$B$11</c:f>
                  <c:strCache>
                    <c:ptCount val="1"/>
                    <c:pt idx="0">
                      <c:v>Alberta</c:v>
                    </c:pt>
                  </c:strCache>
                </c:strRef>
              </c:tx>
              <c:spPr>
                <a:solidFill>
                  <a:srgbClr val="FFCCCC"/>
                </a:solidFill>
              </c:spPr>
              <c:txPr>
                <a:bodyPr/>
                <a:lstStyle/>
                <a:p>
                  <a:pPr algn="ctr" rtl="0">
                    <a:defRPr lang="en-CA" sz="14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{81E376C6-0E52-46D0-AAF4-F365810D36F1}</c15:txfldGUID>
                      <c15:f>Sheet1!$B$11</c15:f>
                      <c15:dlblFieldTableCache>
                        <c:ptCount val="1"/>
                        <c:pt idx="0">
                          <c:v>Alberta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BA24-442E-9F2D-4461B94C697F}"/>
                </c:ext>
              </c:extLst>
            </c:dLbl>
            <c:dLbl>
              <c:idx val="9"/>
              <c:tx>
                <c:strRef>
                  <c:f>Sheet1!$B$12</c:f>
                  <c:strCache>
                    <c:ptCount val="1"/>
                    <c:pt idx="0">
                      <c:v>British Colombia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{42DBACBD-1460-4132-85FC-74FED0246390}</c15:txfldGUID>
                      <c15:f>Sheet1!$B$12</c15:f>
                      <c15:dlblFieldTableCache>
                        <c:ptCount val="1"/>
                        <c:pt idx="0">
                          <c:v>British Colombia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B-BA24-442E-9F2D-4461B94C697F}"/>
                </c:ext>
              </c:extLst>
            </c:dLbl>
            <c:dLbl>
              <c:idx val="10"/>
              <c:tx>
                <c:strRef>
                  <c:f>Sheet1!$B$13</c:f>
                  <c:strCache>
                    <c:ptCount val="1"/>
                    <c:pt idx="0">
                      <c:v>Overall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600" b="1"/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{3CA85021-45A8-4FA3-B3EE-A19D01217EC6}</c15:txfldGUID>
                      <c15:f>Sheet1!$B$13</c15:f>
                      <c15:dlblFieldTableCache>
                        <c:ptCount val="1"/>
                        <c:pt idx="0">
                          <c:v>Overall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C-BA24-442E-9F2D-4461B94C697F}"/>
                </c:ext>
              </c:extLst>
            </c:dLbl>
            <c:dLbl>
              <c:idx val="11"/>
              <c:tx>
                <c:strRef>
                  <c:f>Sheet1!$B$14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{D393920B-CC40-4A5F-9A34-01654B27D3C0}</c15:txfldGUID>
                      <c15:f>Sheet1!$B$14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D-BA24-442E-9F2D-4461B94C697F}"/>
                </c:ext>
              </c:extLst>
            </c:dLbl>
            <c:dLbl>
              <c:idx val="12"/>
              <c:tx>
                <c:strRef>
                  <c:f>Sheet1!$B$15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{EF651DB0-D855-4C11-B71C-FB4FDDBE3F27}</c15:txfldGUID>
                      <c15:f>Sheet1!$B$15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E-BA24-442E-9F2D-4461B94C697F}"/>
                </c:ext>
              </c:extLst>
            </c:dLbl>
            <c:dLbl>
              <c:idx val="13"/>
              <c:tx>
                <c:strRef>
                  <c:f>Sheet1!$B$16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{4E70B389-6575-4443-A469-A48227B920B1}</c15:txfldGUID>
                      <c15:f>Sheet1!$B$16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F-BA24-442E-9F2D-4461B94C697F}"/>
                </c:ext>
              </c:extLst>
            </c:dLbl>
            <c:dLbl>
              <c:idx val="14"/>
              <c:tx>
                <c:strRef>
                  <c:f>Sheet1!$B$17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{360BE899-70E4-4947-A658-AD53C4D4A1FF}</c15:txfldGUID>
                      <c15:f>Sheet1!$B$17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0-BA24-442E-9F2D-4461B94C697F}"/>
                </c:ext>
              </c:extLst>
            </c:dLbl>
            <c:dLbl>
              <c:idx val="15"/>
              <c:tx>
                <c:strRef>
                  <c:f>Sheet1!$B$18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{C286CD87-9BBE-4065-B739-58CA508A5D48}</c15:txfldGUID>
                      <c15:f>Sheet1!$B$18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1-BA24-442E-9F2D-4461B94C697F}"/>
                </c:ext>
              </c:extLst>
            </c:dLbl>
            <c:dLbl>
              <c:idx val="16"/>
              <c:tx>
                <c:strRef>
                  <c:f>Sheet1!$B$19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{57B5148D-3C73-4FA6-B801-E6733633F6D2}</c15:txfldGUID>
                      <c15:f>Sheet1!$B$19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2-BA24-442E-9F2D-4461B94C697F}"/>
                </c:ext>
              </c:extLst>
            </c:dLbl>
            <c:dLbl>
              <c:idx val="17"/>
              <c:tx>
                <c:strRef>
                  <c:f>Sheet1!$B$20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{16096932-29B6-42C9-896A-68532BC09AB0}</c15:txfldGUID>
                      <c15:f>Sheet1!$B$20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3-BA24-442E-9F2D-4461B94C697F}"/>
                </c:ext>
              </c:extLst>
            </c:dLbl>
            <c:dLbl>
              <c:idx val="18"/>
              <c:tx>
                <c:strRef>
                  <c:f>Sheet1!$B$21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{B011784F-764D-4E3D-AF59-808CD39123C0}</c15:txfldGUID>
                      <c15:f>Sheet1!$B$21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4-BA24-442E-9F2D-4461B94C697F}"/>
                </c:ext>
              </c:extLst>
            </c:dLbl>
            <c:dLbl>
              <c:idx val="19"/>
              <c:tx>
                <c:strRef>
                  <c:f>Sheet1!$B$22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{9C0201C4-500E-4AAD-970F-320930BF9502}</c15:txfldGUID>
                      <c15:f>Sheet1!$B$22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5-BA24-442E-9F2D-4461B94C697F}"/>
                </c:ext>
              </c:extLst>
            </c:dLbl>
            <c:dLbl>
              <c:idx val="20"/>
              <c:tx>
                <c:strRef>
                  <c:f>Sheet1!$B$23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{FFCBAD3D-34E4-4305-B6D6-64AB9DDBF552}</c15:txfldGUID>
                      <c15:f>Sheet1!$B$23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6-BA24-442E-9F2D-4461B94C697F}"/>
                </c:ext>
              </c:extLst>
            </c:dLbl>
            <c:dLbl>
              <c:idx val="21"/>
              <c:tx>
                <c:strRef>
                  <c:f>Sheet1!$B$24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{9A74A8FA-4A50-41FD-9135-82564BA76653}</c15:txfldGUID>
                      <c15:f>Sheet1!$B$24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7-BA24-442E-9F2D-4461B94C697F}"/>
                </c:ext>
              </c:extLst>
            </c:dLbl>
            <c:dLbl>
              <c:idx val="22"/>
              <c:tx>
                <c:strRef>
                  <c:f>Sheet1!$B$25</c:f>
                  <c:strCache>
                    <c:ptCount val="1"/>
                  </c:strCache>
                </c:strRef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{4F175F3E-C8C3-46EA-AE54-56F11AEBCFA6}</c15:txfldGUID>
                      <c15:f>Sheet1!$B$25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8-BA24-442E-9F2D-4461B94C697F}"/>
                </c:ext>
              </c:extLst>
            </c:dLbl>
            <c:dLbl>
              <c:idx val="23"/>
              <c:tx>
                <c:strRef>
                  <c:f>Sheet1!$B$26</c:f>
                  <c:strCache>
                    <c:ptCount val="1"/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{42ACD1A1-6453-4B28-9362-3C704C000593}</c15:txfldGUID>
                      <c15:f>Sheet1!$B$26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9-BA24-442E-9F2D-4461B94C697F}"/>
                </c:ext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Sheet1!$A$3:$A$26</c:f>
              <c:numCache>
                <c:formatCode>0.00</c:formatCode>
                <c:ptCount val="2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</c:numCache>
            </c:numRef>
          </c:xVal>
          <c:yVal>
            <c:numRef>
              <c:f>Sheet1!$C$3:$C$26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BA24-442E-9F2D-4461B94C697F}"/>
            </c:ext>
          </c:extLst>
        </c:ser>
        <c:ser>
          <c:idx val="2"/>
          <c:order val="2"/>
          <c:tx>
            <c:v>small neg effect</c:v>
          </c:tx>
          <c:marker>
            <c:symbol val="none"/>
          </c:marker>
          <c:xVal>
            <c:numRef>
              <c:f>Sheet1!$D$30:$D$31</c:f>
              <c:numCache>
                <c:formatCode>General</c:formatCode>
                <c:ptCount val="2"/>
              </c:numCache>
            </c:numRef>
          </c:xVal>
          <c:yVal>
            <c:numRef>
              <c:f>Sheet1!$C$30:$C$31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BA24-442E-9F2D-4461B94C697F}"/>
            </c:ext>
          </c:extLst>
        </c:ser>
        <c:ser>
          <c:idx val="3"/>
          <c:order val="3"/>
          <c:tx>
            <c:strRef>
              <c:f>Sheet1!$E$29</c:f>
              <c:strCache>
                <c:ptCount val="1"/>
                <c:pt idx="0">
                  <c:v>med neg effect</c:v>
                </c:pt>
              </c:strCache>
            </c:strRef>
          </c:tx>
          <c:marker>
            <c:symbol val="none"/>
          </c:marker>
          <c:xVal>
            <c:numRef>
              <c:f>Sheet1!$E$30:$E$31</c:f>
              <c:numCache>
                <c:formatCode>General</c:formatCode>
                <c:ptCount val="2"/>
                <c:pt idx="0">
                  <c:v>15.1</c:v>
                </c:pt>
                <c:pt idx="1">
                  <c:v>15.1</c:v>
                </c:pt>
              </c:numCache>
            </c:numRef>
          </c:xVal>
          <c:yVal>
            <c:numRef>
              <c:f>Sheet1!$C$30:$C$31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BA24-442E-9F2D-4461B94C697F}"/>
            </c:ext>
          </c:extLst>
        </c:ser>
        <c:ser>
          <c:idx val="4"/>
          <c:order val="4"/>
          <c:tx>
            <c:strRef>
              <c:f>Sheet1!$F$29</c:f>
              <c:strCache>
                <c:ptCount val="1"/>
                <c:pt idx="0">
                  <c:v>large neg effect</c:v>
                </c:pt>
              </c:strCache>
            </c:strRef>
          </c:tx>
          <c:marker>
            <c:symbol val="none"/>
          </c:marker>
          <c:xVal>
            <c:numRef>
              <c:f>Sheet1!$F$30:$F$31</c:f>
              <c:numCache>
                <c:formatCode>General</c:formatCode>
                <c:ptCount val="2"/>
              </c:numCache>
            </c:numRef>
          </c:xVal>
          <c:yVal>
            <c:numRef>
              <c:f>Sheet1!$C$30:$C$31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BA24-442E-9F2D-4461B94C697F}"/>
            </c:ext>
          </c:extLst>
        </c:ser>
        <c:ser>
          <c:idx val="5"/>
          <c:order val="5"/>
          <c:tx>
            <c:strRef>
              <c:f>Sheet1!$D$33</c:f>
              <c:strCache>
                <c:ptCount val="1"/>
                <c:pt idx="0">
                  <c:v>small pos effect</c:v>
                </c:pt>
              </c:strCache>
            </c:strRef>
          </c:tx>
          <c:marker>
            <c:symbol val="none"/>
          </c:marker>
          <c:xVal>
            <c:numRef>
              <c:f>Sheet1!$D$34:$D$35</c:f>
              <c:numCache>
                <c:formatCode>General</c:formatCode>
                <c:ptCount val="2"/>
              </c:numCache>
            </c:numRef>
          </c:xVal>
          <c:yVal>
            <c:numRef>
              <c:f>Sheet1!$C$34:$C$35</c:f>
              <c:numCache>
                <c:formatCode>General</c:formatCode>
                <c:ptCount val="2"/>
                <c:pt idx="0">
                  <c:v>0</c:v>
                </c:pt>
                <c:pt idx="1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BA24-442E-9F2D-4461B94C697F}"/>
            </c:ext>
          </c:extLst>
        </c:ser>
        <c:ser>
          <c:idx val="6"/>
          <c:order val="6"/>
          <c:tx>
            <c:strRef>
              <c:f>Sheet1!$E$33</c:f>
              <c:strCache>
                <c:ptCount val="1"/>
                <c:pt idx="0">
                  <c:v>med pos effect</c:v>
                </c:pt>
              </c:strCache>
            </c:strRef>
          </c:tx>
          <c:marker>
            <c:symbol val="none"/>
          </c:marker>
          <c:xVal>
            <c:numRef>
              <c:f>Sheet1!$E$34:$E$35</c:f>
              <c:numCache>
                <c:formatCode>General</c:formatCode>
                <c:ptCount val="2"/>
                <c:pt idx="0">
                  <c:v>15.1</c:v>
                </c:pt>
                <c:pt idx="1">
                  <c:v>15.1</c:v>
                </c:pt>
              </c:numCache>
            </c:numRef>
          </c:xVal>
          <c:yVal>
            <c:numRef>
              <c:f>Sheet1!$C$34:$C$35</c:f>
              <c:numCache>
                <c:formatCode>General</c:formatCode>
                <c:ptCount val="2"/>
                <c:pt idx="0">
                  <c:v>0</c:v>
                </c:pt>
                <c:pt idx="1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BA24-442E-9F2D-4461B94C697F}"/>
            </c:ext>
          </c:extLst>
        </c:ser>
        <c:ser>
          <c:idx val="7"/>
          <c:order val="7"/>
          <c:tx>
            <c:strRef>
              <c:f>Sheet1!$F$33</c:f>
              <c:strCache>
                <c:ptCount val="1"/>
                <c:pt idx="0">
                  <c:v>large pos effect</c:v>
                </c:pt>
              </c:strCache>
            </c:strRef>
          </c:tx>
          <c:marker>
            <c:symbol val="none"/>
          </c:marker>
          <c:xVal>
            <c:numRef>
              <c:f>Sheet1!$F$34:$F$35</c:f>
              <c:numCache>
                <c:formatCode>General</c:formatCode>
                <c:ptCount val="2"/>
              </c:numCache>
            </c:numRef>
          </c:xVal>
          <c:yVal>
            <c:numRef>
              <c:f>Sheet1!$C$34:$C$35</c:f>
              <c:numCache>
                <c:formatCode>General</c:formatCode>
                <c:ptCount val="2"/>
                <c:pt idx="0">
                  <c:v>0</c:v>
                </c:pt>
                <c:pt idx="1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BA24-442E-9F2D-4461B94C697F}"/>
            </c:ext>
          </c:extLst>
        </c:ser>
        <c:ser>
          <c:idx val="8"/>
          <c:order val="8"/>
          <c:tx>
            <c:v>r labels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Sheet1!$J$3</c:f>
                  <c:strCache>
                    <c:ptCount val="1"/>
                    <c:pt idx="0">
                      <c:v>20(14.4,25.9)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{41916862-64B3-42DB-A953-44BE58FF2620}</c15:txfldGUID>
                      <c15:f>Sheet1!$J$3</c15:f>
                      <c15:dlblFieldTableCache>
                        <c:ptCount val="1"/>
                        <c:pt idx="0">
                          <c:v>20(14.4,25.9)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1-BA24-442E-9F2D-4461B94C697F}"/>
                </c:ext>
              </c:extLst>
            </c:dLbl>
            <c:dLbl>
              <c:idx val="1"/>
              <c:tx>
                <c:strRef>
                  <c:f>Sheet1!$J$4</c:f>
                  <c:strCache>
                    <c:ptCount val="1"/>
                    <c:pt idx="0">
                      <c:v>11.8(8.2,15.7)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{8A84FFD0-D84F-4F26-9A9C-F4E8F13960B7}</c15:txfldGUID>
                      <c15:f>Sheet1!$J$4</c15:f>
                      <c15:dlblFieldTableCache>
                        <c:ptCount val="1"/>
                        <c:pt idx="0">
                          <c:v>11.8(8.2,15.7)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2-BA24-442E-9F2D-4461B94C697F}"/>
                </c:ext>
              </c:extLst>
            </c:dLbl>
            <c:dLbl>
              <c:idx val="2"/>
              <c:tx>
                <c:strRef>
                  <c:f>Sheet1!$J$5</c:f>
                  <c:strCache>
                    <c:ptCount val="1"/>
                    <c:pt idx="0">
                      <c:v>18.5(14.4,23)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{7D4FC972-2119-4724-8AFF-222C4971B05B}</c15:txfldGUID>
                      <c15:f>Sheet1!$J$5</c15:f>
                      <c15:dlblFieldTableCache>
                        <c:ptCount val="1"/>
                        <c:pt idx="0">
                          <c:v>18.5(14.4,23)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3-BA24-442E-9F2D-4461B94C697F}"/>
                </c:ext>
              </c:extLst>
            </c:dLbl>
            <c:dLbl>
              <c:idx val="3"/>
              <c:tx>
                <c:strRef>
                  <c:f>Sheet1!$J$6</c:f>
                  <c:strCache>
                    <c:ptCount val="1"/>
                    <c:pt idx="0">
                      <c:v>13.7(9.8,18.1)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{B52AE91B-BF71-49DE-9406-45239D5FCB7D}</c15:txfldGUID>
                      <c15:f>Sheet1!$J$6</c15:f>
                      <c15:dlblFieldTableCache>
                        <c:ptCount val="1"/>
                        <c:pt idx="0">
                          <c:v>13.7(9.8,18.1)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4-BA24-442E-9F2D-4461B94C697F}"/>
                </c:ext>
              </c:extLst>
            </c:dLbl>
            <c:dLbl>
              <c:idx val="4"/>
              <c:tx>
                <c:strRef>
                  <c:f>Sheet1!$J$7</c:f>
                  <c:strCache>
                    <c:ptCount val="1"/>
                    <c:pt idx="0">
                      <c:v>15.8(12.5,19.3)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{61FAB547-3609-490F-A6EF-76DD6D292C7E}</c15:txfldGUID>
                      <c15:f>Sheet1!$J$7</c15:f>
                      <c15:dlblFieldTableCache>
                        <c:ptCount val="1"/>
                        <c:pt idx="0">
                          <c:v>15.8(12.5,19.3)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5-BA24-442E-9F2D-4461B94C697F}"/>
                </c:ext>
              </c:extLst>
            </c:dLbl>
            <c:dLbl>
              <c:idx val="5"/>
              <c:tx>
                <c:strRef>
                  <c:f>Sheet1!$J$8</c:f>
                  <c:strCache>
                    <c:ptCount val="1"/>
                    <c:pt idx="0">
                      <c:v>12.9(10.3,15.6)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{CA21870C-6E27-4666-9737-9A911509DAFF}</c15:txfldGUID>
                      <c15:f>Sheet1!$J$8</c15:f>
                      <c15:dlblFieldTableCache>
                        <c:ptCount val="1"/>
                        <c:pt idx="0">
                          <c:v>12.9(10.3,15.6)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6-BA24-442E-9F2D-4461B94C697F}"/>
                </c:ext>
              </c:extLst>
            </c:dLbl>
            <c:dLbl>
              <c:idx val="6"/>
              <c:tx>
                <c:strRef>
                  <c:f>Sheet1!$J$9</c:f>
                  <c:strCache>
                    <c:ptCount val="1"/>
                    <c:pt idx="0">
                      <c:v>14.5(10.7,18.9)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{A31DB228-CA2C-456C-9E3D-E696AEEF886D}</c15:txfldGUID>
                      <c15:f>Sheet1!$J$9</c15:f>
                      <c15:dlblFieldTableCache>
                        <c:ptCount val="1"/>
                        <c:pt idx="0">
                          <c:v>14.5(10.7,18.9)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7-BA24-442E-9F2D-4461B94C697F}"/>
                </c:ext>
              </c:extLst>
            </c:dLbl>
            <c:dLbl>
              <c:idx val="7"/>
              <c:tx>
                <c:strRef>
                  <c:f>Sheet1!$J$10</c:f>
                  <c:strCache>
                    <c:ptCount val="1"/>
                    <c:pt idx="0">
                      <c:v>17.8(13.8,21.9)</c:v>
                    </c:pt>
                  </c:strCache>
                </c:strRef>
              </c:tx>
              <c:spPr/>
              <c:txPr>
                <a:bodyPr/>
                <a:lstStyle/>
                <a:p>
                  <a:pPr algn="ctr" rtl="0">
                    <a:defRPr lang="en-CA" sz="1600" b="0" i="0" u="none" strike="noStrike" kern="1200" baseline="0">
                      <a:solidFill>
                        <a:prstClr val="black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{772DA0A1-3E6E-4C8E-B2A5-791F2D617E4F}</c15:txfldGUID>
                      <c15:f>Sheet1!$J$10</c15:f>
                      <c15:dlblFieldTableCache>
                        <c:ptCount val="1"/>
                        <c:pt idx="0">
                          <c:v>17.8(13.8,21.9)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8-BA24-442E-9F2D-4461B94C697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pPr algn="ctr" rtl="0">
                      <a:defRPr lang="en-CA" sz="1600" b="0" i="0" u="none" strike="noStrike" kern="1200" baseline="0">
                        <a:solidFill>
                          <a:prstClr val="black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b="0" i="0" u="none" strike="noStrike" kern="1200" baseline="0">
                        <a:solidFill>
                          <a:prstClr val="black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a:t>18.9(14.4,23.5)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BA24-442E-9F2D-4461B94C697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pPr>
                      <a:defRPr sz="1600"/>
                    </a:pPr>
                    <a:r>
                      <a:rPr lang="en-US" sz="1600" b="0" i="0" u="none" strike="noStrike" baseline="0">
                        <a:effectLst/>
                      </a:rPr>
                      <a:t>15.6(10.3,21.7)</a:t>
                    </a:r>
                    <a:r>
                      <a:rPr lang="en-US" sz="1600" b="0" i="0" u="none" strike="noStrike" baseline="0"/>
                      <a:t> </a:t>
                    </a:r>
                    <a:endParaRPr lang="en-US" sz="160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BA24-442E-9F2D-4461B94C697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BA24-442E-9F2D-4461B94C697F}"/>
                </c:ext>
              </c:extLst>
            </c:dLbl>
            <c:dLbl>
              <c:idx val="11"/>
              <c:tx>
                <c:strRef>
                  <c:f>Sheet1!$J$14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{5F6D9949-59DE-4644-B903-1AB55054C685}</c15:txfldGUID>
                      <c15:f>Sheet1!$J$14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C-BA24-442E-9F2D-4461B94C697F}"/>
                </c:ext>
              </c:extLst>
            </c:dLbl>
            <c:dLbl>
              <c:idx val="12"/>
              <c:tx>
                <c:strRef>
                  <c:f>Sheet1!$J$15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{B245B159-12D3-486A-8DCC-9A962B8A7A36}</c15:txfldGUID>
                      <c15:f>Sheet1!$J$15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D-BA24-442E-9F2D-4461B94C697F}"/>
                </c:ext>
              </c:extLst>
            </c:dLbl>
            <c:dLbl>
              <c:idx val="13"/>
              <c:tx>
                <c:strRef>
                  <c:f>Sheet1!$J$16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{25C6B6F4-D476-4244-BB7F-D7ED39772098}</c15:txfldGUID>
                      <c15:f>Sheet1!$J$16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E-BA24-442E-9F2D-4461B94C697F}"/>
                </c:ext>
              </c:extLst>
            </c:dLbl>
            <c:dLbl>
              <c:idx val="14"/>
              <c:tx>
                <c:strRef>
                  <c:f>Sheet1!$J$17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{C6491A0D-81F2-493B-BAD2-BFA733EC05EB}</c15:txfldGUID>
                      <c15:f>Sheet1!$J$17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2F-BA24-442E-9F2D-4461B94C697F}"/>
                </c:ext>
              </c:extLst>
            </c:dLbl>
            <c:dLbl>
              <c:idx val="15"/>
              <c:tx>
                <c:strRef>
                  <c:f>Sheet1!$J$18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{B631716D-66B1-4F61-851B-23D9530753E6}</c15:txfldGUID>
                      <c15:f>Sheet1!$J$18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0-BA24-442E-9F2D-4461B94C697F}"/>
                </c:ext>
              </c:extLst>
            </c:dLbl>
            <c:dLbl>
              <c:idx val="16"/>
              <c:tx>
                <c:strRef>
                  <c:f>Sheet1!$J$19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{79829C7A-D21A-46EA-80A6-C4712CF223C5}</c15:txfldGUID>
                      <c15:f>Sheet1!$J$19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1-BA24-442E-9F2D-4461B94C697F}"/>
                </c:ext>
              </c:extLst>
            </c:dLbl>
            <c:dLbl>
              <c:idx val="17"/>
              <c:tx>
                <c:strRef>
                  <c:f>Sheet1!$J$20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{327AF3F8-EE0D-408B-90B6-1304E1F23FE6}</c15:txfldGUID>
                      <c15:f>Sheet1!$J$20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2-BA24-442E-9F2D-4461B94C697F}"/>
                </c:ext>
              </c:extLst>
            </c:dLbl>
            <c:dLbl>
              <c:idx val="18"/>
              <c:tx>
                <c:strRef>
                  <c:f>Sheet1!$J$21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{D83F9D5C-6F42-4094-AD2A-4774AE91EDC1}</c15:txfldGUID>
                      <c15:f>Sheet1!$J$21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3-BA24-442E-9F2D-4461B94C697F}"/>
                </c:ext>
              </c:extLst>
            </c:dLbl>
            <c:dLbl>
              <c:idx val="19"/>
              <c:tx>
                <c:strRef>
                  <c:f>Sheet1!$J$22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{FCA8D786-29C3-4FD5-B729-5C42A9321D43}</c15:txfldGUID>
                      <c15:f>Sheet1!$J$22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4-BA24-442E-9F2D-4461B94C697F}"/>
                </c:ext>
              </c:extLst>
            </c:dLbl>
            <c:dLbl>
              <c:idx val="20"/>
              <c:tx>
                <c:strRef>
                  <c:f>Sheet1!$J$23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{2AA5765B-C6BE-44EF-8B8A-5EC6891DC08A}</c15:txfldGUID>
                      <c15:f>Sheet1!$J$23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5-BA24-442E-9F2D-4461B94C697F}"/>
                </c:ext>
              </c:extLst>
            </c:dLbl>
            <c:dLbl>
              <c:idx val="21"/>
              <c:tx>
                <c:strRef>
                  <c:f>Sheet1!$J$24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{92E6FD3D-04B2-4E3E-BEEC-082334CB3F4C}</c15:txfldGUID>
                      <c15:f>Sheet1!$J$24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6-BA24-442E-9F2D-4461B94C697F}"/>
                </c:ext>
              </c:extLst>
            </c:dLbl>
            <c:dLbl>
              <c:idx val="22"/>
              <c:tx>
                <c:strRef>
                  <c:f>Sheet1!$J$25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{68D3389D-767A-401A-AF3B-210DB70319D4}</c15:txfldGUID>
                      <c15:f>Sheet1!$J$25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7-BA24-442E-9F2D-4461B94C697F}"/>
                </c:ext>
              </c:extLst>
            </c:dLbl>
            <c:dLbl>
              <c:idx val="23"/>
              <c:tx>
                <c:strRef>
                  <c:f>Sheet1!$J$26</c:f>
                  <c:strCache>
                    <c:ptCount val="1"/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{D9DBBAFD-3816-4D4B-B128-DF65D9FC836F}</c15:txfldGUID>
                      <c15:f>Sheet1!$J$26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38-BA24-442E-9F2D-4461B94C69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Sheet1!$I$3:$I$26</c:f>
              <c:numCache>
                <c:formatCode>0.00</c:formatCode>
                <c:ptCount val="2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</c:numCache>
            </c:numRef>
          </c:xVal>
          <c:yVal>
            <c:numRef>
              <c:f>Sheet1!$C$3:$C$26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9-BA24-442E-9F2D-4461B94C6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31488"/>
        <c:axId val="140033408"/>
      </c:scatterChart>
      <c:valAx>
        <c:axId val="140031488"/>
        <c:scaling>
          <c:orientation val="minMax"/>
          <c:max val="30"/>
          <c:min val="5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 b="1" i="0" baseline="0" dirty="0">
                    <a:effectLst/>
                  </a:rPr>
                  <a:t>Estimated prevalence of tobacco use by province</a:t>
                </a:r>
                <a:r>
                  <a:rPr lang="en-US" sz="1400" b="1" i="0" baseline="0" dirty="0">
                    <a:effectLst/>
                  </a:rPr>
                  <a:t> (95% bootstrap CI)</a:t>
                </a:r>
                <a:endParaRPr lang="en-CA" sz="1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2539246118247394"/>
              <c:y val="0.9344633929563381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40033408"/>
        <c:crosses val="autoZero"/>
        <c:crossBetween val="midCat"/>
        <c:majorUnit val="5"/>
      </c:valAx>
      <c:valAx>
        <c:axId val="140033408"/>
        <c:scaling>
          <c:orientation val="minMax"/>
          <c:max val="11"/>
          <c:min val="0"/>
        </c:scaling>
        <c:delete val="0"/>
        <c:axPos val="l"/>
        <c:majorGridlines>
          <c:spPr>
            <a:ln>
              <a:solidFill>
                <a:schemeClr val="accent1">
                  <a:alpha val="60000"/>
                </a:schemeClr>
              </a:solidFill>
              <a:prstDash val="sysDot"/>
            </a:ln>
          </c:spPr>
        </c:majorGridlines>
        <c:numFmt formatCode="General" sourceLinked="1"/>
        <c:majorTickMark val="none"/>
        <c:minorTickMark val="none"/>
        <c:tickLblPos val="none"/>
        <c:spPr>
          <a:ln w="3175"/>
        </c:spPr>
        <c:crossAx val="140031488"/>
        <c:crossesAt val="15.1"/>
        <c:crossBetween val="midCat"/>
        <c:majorUnit val="1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 dirty="0"/>
              <a:t>Cannabis consumption</a:t>
            </a:r>
            <a:r>
              <a:rPr lang="en-CA" baseline="30000" dirty="0"/>
              <a:t>1</a:t>
            </a:r>
            <a:r>
              <a:rPr lang="en-CA" dirty="0"/>
              <a:t> - proportion</a:t>
            </a:r>
            <a:r>
              <a:rPr lang="en-CA" baseline="0" dirty="0"/>
              <a:t> by province</a:t>
            </a:r>
            <a:endParaRPr lang="en-CA" dirty="0"/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'[20190416_KuanLiu_released.xlsx]Smoking&amp;Cannabis'!$J$46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'[20190416_KuanLiu_released.xlsx]Smoking&amp;Cannabis'!$G$47:$G$56</c:f>
              <c:strCache>
                <c:ptCount val="10"/>
                <c:pt idx="0">
                  <c:v>Newfoundland and Labrador</c:v>
                </c:pt>
                <c:pt idx="1">
                  <c:v>Prince Edward Island</c:v>
                </c:pt>
                <c:pt idx="2">
                  <c:v>Nova Scotia</c:v>
                </c:pt>
                <c:pt idx="3">
                  <c:v>New Brunswick</c:v>
                </c:pt>
                <c:pt idx="4">
                  <c:v>Quebec</c:v>
                </c:pt>
                <c:pt idx="5">
                  <c:v>Ontario</c:v>
                </c:pt>
                <c:pt idx="6">
                  <c:v>Manitoba</c:v>
                </c:pt>
                <c:pt idx="7">
                  <c:v>Saskatchewan</c:v>
                </c:pt>
                <c:pt idx="8">
                  <c:v>Alberta</c:v>
                </c:pt>
                <c:pt idx="9">
                  <c:v>British Colombia</c:v>
                </c:pt>
              </c:strCache>
            </c:strRef>
          </c:cat>
          <c:val>
            <c:numRef>
              <c:f>'[20190416_KuanLiu_released.xlsx]Smoking&amp;Cannabis'!$J$47:$J$56</c:f>
              <c:numCache>
                <c:formatCode>General</c:formatCode>
                <c:ptCount val="10"/>
                <c:pt idx="0">
                  <c:v>6</c:v>
                </c:pt>
                <c:pt idx="1">
                  <c:v>6.9</c:v>
                </c:pt>
                <c:pt idx="2">
                  <c:v>11.3</c:v>
                </c:pt>
                <c:pt idx="3">
                  <c:v>8.3000000000000007</c:v>
                </c:pt>
                <c:pt idx="4">
                  <c:v>5</c:v>
                </c:pt>
                <c:pt idx="5">
                  <c:v>7.2</c:v>
                </c:pt>
                <c:pt idx="6">
                  <c:v>9.6999999999999993</c:v>
                </c:pt>
                <c:pt idx="7">
                  <c:v>4.9000000000000004</c:v>
                </c:pt>
                <c:pt idx="8">
                  <c:v>8.1999999999999993</c:v>
                </c:pt>
                <c:pt idx="9">
                  <c:v>12.1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C-42FC-B6D6-6F3275CF810A}"/>
            </c:ext>
          </c:extLst>
        </c:ser>
        <c:ser>
          <c:idx val="1"/>
          <c:order val="1"/>
          <c:tx>
            <c:strRef>
              <c:f>'[20190416_KuanLiu_released.xlsx]Smoking&amp;Cannabis'!$I$46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'[20190416_KuanLiu_released.xlsx]Smoking&amp;Cannabis'!$G$47:$G$56</c:f>
              <c:strCache>
                <c:ptCount val="10"/>
                <c:pt idx="0">
                  <c:v>Newfoundland and Labrador</c:v>
                </c:pt>
                <c:pt idx="1">
                  <c:v>Prince Edward Island</c:v>
                </c:pt>
                <c:pt idx="2">
                  <c:v>Nova Scotia</c:v>
                </c:pt>
                <c:pt idx="3">
                  <c:v>New Brunswick</c:v>
                </c:pt>
                <c:pt idx="4">
                  <c:v>Quebec</c:v>
                </c:pt>
                <c:pt idx="5">
                  <c:v>Ontario</c:v>
                </c:pt>
                <c:pt idx="6">
                  <c:v>Manitoba</c:v>
                </c:pt>
                <c:pt idx="7">
                  <c:v>Saskatchewan</c:v>
                </c:pt>
                <c:pt idx="8">
                  <c:v>Alberta</c:v>
                </c:pt>
                <c:pt idx="9">
                  <c:v>British Colombia</c:v>
                </c:pt>
              </c:strCache>
            </c:strRef>
          </c:cat>
          <c:val>
            <c:numRef>
              <c:f>'[20190416_KuanLiu_released.xlsx]Smoking&amp;Cannabis'!$I$47:$I$56</c:f>
              <c:numCache>
                <c:formatCode>General</c:formatCode>
                <c:ptCount val="10"/>
                <c:pt idx="0">
                  <c:v>4.4000000000000004</c:v>
                </c:pt>
                <c:pt idx="1">
                  <c:v>4.0999999999999996</c:v>
                </c:pt>
                <c:pt idx="2">
                  <c:v>7.8</c:v>
                </c:pt>
                <c:pt idx="3">
                  <c:v>4.4000000000000004</c:v>
                </c:pt>
                <c:pt idx="4">
                  <c:v>4.9000000000000004</c:v>
                </c:pt>
                <c:pt idx="5">
                  <c:v>6.5</c:v>
                </c:pt>
                <c:pt idx="6">
                  <c:v>6.4</c:v>
                </c:pt>
                <c:pt idx="7">
                  <c:v>5.2</c:v>
                </c:pt>
                <c:pt idx="8">
                  <c:v>5.5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0C-42FC-B6D6-6F3275CF810A}"/>
            </c:ext>
          </c:extLst>
        </c:ser>
        <c:ser>
          <c:idx val="0"/>
          <c:order val="2"/>
          <c:tx>
            <c:strRef>
              <c:f>'[20190416_KuanLiu_released.xlsx]Smoking&amp;Cannabis'!$H$46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'[20190416_KuanLiu_released.xlsx]Smoking&amp;Cannabis'!$G$47:$G$56</c:f>
              <c:strCache>
                <c:ptCount val="10"/>
                <c:pt idx="0">
                  <c:v>Newfoundland and Labrador</c:v>
                </c:pt>
                <c:pt idx="1">
                  <c:v>Prince Edward Island</c:v>
                </c:pt>
                <c:pt idx="2">
                  <c:v>Nova Scotia</c:v>
                </c:pt>
                <c:pt idx="3">
                  <c:v>New Brunswick</c:v>
                </c:pt>
                <c:pt idx="4">
                  <c:v>Quebec</c:v>
                </c:pt>
                <c:pt idx="5">
                  <c:v>Ontario</c:v>
                </c:pt>
                <c:pt idx="6">
                  <c:v>Manitoba</c:v>
                </c:pt>
                <c:pt idx="7">
                  <c:v>Saskatchewan</c:v>
                </c:pt>
                <c:pt idx="8">
                  <c:v>Alberta</c:v>
                </c:pt>
                <c:pt idx="9">
                  <c:v>British Colombia</c:v>
                </c:pt>
              </c:strCache>
            </c:strRef>
          </c:cat>
          <c:val>
            <c:numRef>
              <c:f>'[20190416_KuanLiu_released.xlsx]Smoking&amp;Cannabis'!$H$47:$H$56</c:f>
              <c:numCache>
                <c:formatCode>General</c:formatCode>
                <c:ptCount val="10"/>
                <c:pt idx="0">
                  <c:v>5.0999999999999996</c:v>
                </c:pt>
                <c:pt idx="1">
                  <c:v>5.6</c:v>
                </c:pt>
                <c:pt idx="2">
                  <c:v>6.9</c:v>
                </c:pt>
                <c:pt idx="3">
                  <c:v>4.7</c:v>
                </c:pt>
                <c:pt idx="4">
                  <c:v>5.5</c:v>
                </c:pt>
                <c:pt idx="5">
                  <c:v>5.3</c:v>
                </c:pt>
                <c:pt idx="6">
                  <c:v>5.2</c:v>
                </c:pt>
                <c:pt idx="7">
                  <c:v>4.9000000000000004</c:v>
                </c:pt>
                <c:pt idx="8">
                  <c:v>3.4</c:v>
                </c:pt>
                <c:pt idx="9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0C-42FC-B6D6-6F3275CF8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065984"/>
        <c:axId val="95067520"/>
      </c:barChart>
      <c:catAx>
        <c:axId val="950659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5067520"/>
        <c:crosses val="autoZero"/>
        <c:auto val="1"/>
        <c:lblAlgn val="ctr"/>
        <c:lblOffset val="100"/>
        <c:noMultiLvlLbl val="0"/>
      </c:catAx>
      <c:valAx>
        <c:axId val="95067520"/>
        <c:scaling>
          <c:orientation val="minMax"/>
          <c:max val="13"/>
          <c:min val="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95065984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/>
            </a:pPr>
            <a:endParaRPr lang="en-US"/>
          </a:p>
        </c:txPr>
      </c:dTable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 dirty="0"/>
              <a:t>Heavy</a:t>
            </a:r>
            <a:r>
              <a:rPr lang="en-CA" baseline="0" dirty="0"/>
              <a:t> </a:t>
            </a:r>
            <a:r>
              <a:rPr lang="en-CA" dirty="0"/>
              <a:t>cannabis consumption</a:t>
            </a:r>
            <a:r>
              <a:rPr lang="en-CA" baseline="30000" dirty="0"/>
              <a:t>2</a:t>
            </a:r>
            <a:r>
              <a:rPr lang="en-CA" dirty="0"/>
              <a:t> - proportion</a:t>
            </a:r>
            <a:r>
              <a:rPr lang="en-CA" baseline="0" dirty="0"/>
              <a:t> by province</a:t>
            </a:r>
            <a:endParaRPr lang="en-CA" dirty="0"/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'[20190416_KuanLiu_released.xlsx]Smoking&amp;Cannabis'!$J$46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'[20190416_KuanLiu_released.xlsx]Smoking&amp;Cannabis'!$G$47:$G$56</c:f>
              <c:strCache>
                <c:ptCount val="10"/>
                <c:pt idx="0">
                  <c:v>Newfoundland and Labrador</c:v>
                </c:pt>
                <c:pt idx="1">
                  <c:v>Prince Edward Island</c:v>
                </c:pt>
                <c:pt idx="2">
                  <c:v>Nova Scotia</c:v>
                </c:pt>
                <c:pt idx="3">
                  <c:v>New Brunswick</c:v>
                </c:pt>
                <c:pt idx="4">
                  <c:v>Quebec</c:v>
                </c:pt>
                <c:pt idx="5">
                  <c:v>Ontario</c:v>
                </c:pt>
                <c:pt idx="6">
                  <c:v>Manitoba</c:v>
                </c:pt>
                <c:pt idx="7">
                  <c:v>Saskatchewan</c:v>
                </c:pt>
                <c:pt idx="8">
                  <c:v>Alberta</c:v>
                </c:pt>
                <c:pt idx="9">
                  <c:v>British Colombia</c:v>
                </c:pt>
              </c:strCache>
            </c:strRef>
          </c:cat>
          <c:val>
            <c:numRef>
              <c:f>'[20190416_KuanLiu_released.xlsx]Smoking&amp;Cannabis'!$J$47:$J$56</c:f>
              <c:numCache>
                <c:formatCode>General</c:formatCode>
                <c:ptCount val="10"/>
                <c:pt idx="0">
                  <c:v>3.4</c:v>
                </c:pt>
                <c:pt idx="1">
                  <c:v>2.2999999999999998</c:v>
                </c:pt>
                <c:pt idx="2">
                  <c:v>6.9</c:v>
                </c:pt>
                <c:pt idx="3">
                  <c:v>4.3</c:v>
                </c:pt>
                <c:pt idx="4">
                  <c:v>1.4</c:v>
                </c:pt>
                <c:pt idx="5">
                  <c:v>2.6</c:v>
                </c:pt>
                <c:pt idx="6">
                  <c:v>4.8</c:v>
                </c:pt>
                <c:pt idx="7">
                  <c:v>2.4</c:v>
                </c:pt>
                <c:pt idx="8">
                  <c:v>3.5</c:v>
                </c:pt>
                <c:pt idx="9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352-A323-9DB0CF52EC5F}"/>
            </c:ext>
          </c:extLst>
        </c:ser>
        <c:ser>
          <c:idx val="1"/>
          <c:order val="1"/>
          <c:tx>
            <c:strRef>
              <c:f>'[20190416_KuanLiu_released.xlsx]Smoking&amp;Cannabis'!$I$46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'[20190416_KuanLiu_released.xlsx]Smoking&amp;Cannabis'!$G$47:$G$56</c:f>
              <c:strCache>
                <c:ptCount val="10"/>
                <c:pt idx="0">
                  <c:v>Newfoundland and Labrador</c:v>
                </c:pt>
                <c:pt idx="1">
                  <c:v>Prince Edward Island</c:v>
                </c:pt>
                <c:pt idx="2">
                  <c:v>Nova Scotia</c:v>
                </c:pt>
                <c:pt idx="3">
                  <c:v>New Brunswick</c:v>
                </c:pt>
                <c:pt idx="4">
                  <c:v>Quebec</c:v>
                </c:pt>
                <c:pt idx="5">
                  <c:v>Ontario</c:v>
                </c:pt>
                <c:pt idx="6">
                  <c:v>Manitoba</c:v>
                </c:pt>
                <c:pt idx="7">
                  <c:v>Saskatchewan</c:v>
                </c:pt>
                <c:pt idx="8">
                  <c:v>Alberta</c:v>
                </c:pt>
                <c:pt idx="9">
                  <c:v>British Colombia</c:v>
                </c:pt>
              </c:strCache>
            </c:strRef>
          </c:cat>
          <c:val>
            <c:numRef>
              <c:f>'[20190416_KuanLiu_released.xlsx]Smoking&amp;Cannabis'!$I$47:$I$56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2.1</c:v>
                </c:pt>
                <c:pt idx="2">
                  <c:v>3.8</c:v>
                </c:pt>
                <c:pt idx="3">
                  <c:v>1.8</c:v>
                </c:pt>
                <c:pt idx="4">
                  <c:v>2.2999999999999998</c:v>
                </c:pt>
                <c:pt idx="5">
                  <c:v>2.8</c:v>
                </c:pt>
                <c:pt idx="6">
                  <c:v>2.8</c:v>
                </c:pt>
                <c:pt idx="7">
                  <c:v>2.1</c:v>
                </c:pt>
                <c:pt idx="8">
                  <c:v>2.6</c:v>
                </c:pt>
                <c:pt idx="9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352-A323-9DB0CF52EC5F}"/>
            </c:ext>
          </c:extLst>
        </c:ser>
        <c:ser>
          <c:idx val="0"/>
          <c:order val="2"/>
          <c:tx>
            <c:strRef>
              <c:f>'[20190416_KuanLiu_released.xlsx]Smoking&amp;Cannabis'!$H$46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'[20190416_KuanLiu_released.xlsx]Smoking&amp;Cannabis'!$G$47:$G$56</c:f>
              <c:strCache>
                <c:ptCount val="10"/>
                <c:pt idx="0">
                  <c:v>Newfoundland and Labrador</c:v>
                </c:pt>
                <c:pt idx="1">
                  <c:v>Prince Edward Island</c:v>
                </c:pt>
                <c:pt idx="2">
                  <c:v>Nova Scotia</c:v>
                </c:pt>
                <c:pt idx="3">
                  <c:v>New Brunswick</c:v>
                </c:pt>
                <c:pt idx="4">
                  <c:v>Quebec</c:v>
                </c:pt>
                <c:pt idx="5">
                  <c:v>Ontario</c:v>
                </c:pt>
                <c:pt idx="6">
                  <c:v>Manitoba</c:v>
                </c:pt>
                <c:pt idx="7">
                  <c:v>Saskatchewan</c:v>
                </c:pt>
                <c:pt idx="8">
                  <c:v>Alberta</c:v>
                </c:pt>
                <c:pt idx="9">
                  <c:v>British Colombia</c:v>
                </c:pt>
              </c:strCache>
            </c:strRef>
          </c:cat>
          <c:val>
            <c:numRef>
              <c:f>'[20190416_KuanLiu_released.xlsx]Smoking&amp;Cannabis'!$H$47:$H$56</c:f>
              <c:numCache>
                <c:formatCode>General</c:formatCode>
                <c:ptCount val="10"/>
                <c:pt idx="0">
                  <c:v>2.5</c:v>
                </c:pt>
                <c:pt idx="1">
                  <c:v>2.8</c:v>
                </c:pt>
                <c:pt idx="2">
                  <c:v>3.2</c:v>
                </c:pt>
                <c:pt idx="3">
                  <c:v>2</c:v>
                </c:pt>
                <c:pt idx="4">
                  <c:v>1.7</c:v>
                </c:pt>
                <c:pt idx="5">
                  <c:v>2.2000000000000002</c:v>
                </c:pt>
                <c:pt idx="6">
                  <c:v>2</c:v>
                </c:pt>
                <c:pt idx="7">
                  <c:v>3</c:v>
                </c:pt>
                <c:pt idx="8">
                  <c:v>1.8</c:v>
                </c:pt>
                <c:pt idx="9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44-4352-A323-9DB0CF52E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920896"/>
        <c:axId val="95922432"/>
      </c:barChart>
      <c:catAx>
        <c:axId val="9592089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5922432"/>
        <c:crosses val="autoZero"/>
        <c:auto val="1"/>
        <c:lblAlgn val="ctr"/>
        <c:lblOffset val="100"/>
        <c:noMultiLvlLbl val="0"/>
      </c:catAx>
      <c:valAx>
        <c:axId val="95922432"/>
        <c:scaling>
          <c:orientation val="minMax"/>
          <c:max val="9"/>
          <c:min val="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95920896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/>
            </a:pPr>
            <a:endParaRPr lang="en-US"/>
          </a:p>
        </c:txPr>
      </c:dTable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29407-D04C-4FFF-99BC-86012A6F685C}" type="doc">
      <dgm:prSet loTypeId="urn:microsoft.com/office/officeart/2005/8/layout/venn1" loCatId="relationship" qsTypeId="urn:microsoft.com/office/officeart/2005/8/quickstyle/simple2" qsCatId="simple" csTypeId="urn:microsoft.com/office/officeart/2005/8/colors/accent0_2" csCatId="mainScheme" phldr="1"/>
      <dgm:spPr/>
    </dgm:pt>
    <dgm:pt modelId="{E9E379B1-0722-4777-BFC7-FEBEBE350D25}">
      <dgm:prSet phldrT="[Text]"/>
      <dgm:spPr>
        <a:solidFill>
          <a:schemeClr val="accent1">
            <a:alpha val="50000"/>
          </a:schemeClr>
        </a:solidFill>
        <a:ln w="76200">
          <a:solidFill>
            <a:srgbClr val="0070C0"/>
          </a:solidFill>
        </a:ln>
      </dgm:spPr>
      <dgm:t>
        <a:bodyPr/>
        <a:lstStyle/>
        <a:p>
          <a:r>
            <a:rPr lang="en-CA" dirty="0"/>
            <a:t>Health</a:t>
          </a:r>
        </a:p>
      </dgm:t>
    </dgm:pt>
    <dgm:pt modelId="{F981BC7C-C4D4-49FE-A532-2BF244DE8175}" type="parTrans" cxnId="{B7462A2A-50D7-4601-B8C3-1C93F1F8A67B}">
      <dgm:prSet/>
      <dgm:spPr/>
      <dgm:t>
        <a:bodyPr/>
        <a:lstStyle/>
        <a:p>
          <a:endParaRPr lang="en-CA"/>
        </a:p>
      </dgm:t>
    </dgm:pt>
    <dgm:pt modelId="{20445FEE-D4BE-41EB-B7AE-102821037B4D}" type="sibTrans" cxnId="{B7462A2A-50D7-4601-B8C3-1C93F1F8A67B}">
      <dgm:prSet/>
      <dgm:spPr/>
      <dgm:t>
        <a:bodyPr/>
        <a:lstStyle/>
        <a:p>
          <a:endParaRPr lang="en-CA"/>
        </a:p>
      </dgm:t>
    </dgm:pt>
    <dgm:pt modelId="{777EF6FD-7F9D-4C6B-BDFE-34E28826B4A1}">
      <dgm:prSet phldrT="[Text]"/>
      <dgm:spPr>
        <a:solidFill>
          <a:srgbClr val="FFC000">
            <a:alpha val="50000"/>
          </a:srgbClr>
        </a:solidFill>
        <a:ln w="76200">
          <a:solidFill>
            <a:srgbClr val="FFC000"/>
          </a:solidFill>
        </a:ln>
      </dgm:spPr>
      <dgm:t>
        <a:bodyPr/>
        <a:lstStyle/>
        <a:p>
          <a:r>
            <a:rPr lang="en-CA" dirty="0"/>
            <a:t>Social</a:t>
          </a:r>
        </a:p>
      </dgm:t>
    </dgm:pt>
    <dgm:pt modelId="{26E3A7CE-05B2-409D-8B9E-CCE9925F3802}" type="parTrans" cxnId="{36ED127A-E4DA-4963-A5AE-6C7BF4F69E3A}">
      <dgm:prSet/>
      <dgm:spPr/>
      <dgm:t>
        <a:bodyPr/>
        <a:lstStyle/>
        <a:p>
          <a:endParaRPr lang="en-CA"/>
        </a:p>
      </dgm:t>
    </dgm:pt>
    <dgm:pt modelId="{F75375E4-5D79-4EF0-A3E1-5A0338C72088}" type="sibTrans" cxnId="{36ED127A-E4DA-4963-A5AE-6C7BF4F69E3A}">
      <dgm:prSet/>
      <dgm:spPr/>
      <dgm:t>
        <a:bodyPr/>
        <a:lstStyle/>
        <a:p>
          <a:endParaRPr lang="en-CA"/>
        </a:p>
      </dgm:t>
    </dgm:pt>
    <dgm:pt modelId="{DB555D42-2D61-4E67-8596-8488371400EB}">
      <dgm:prSet phldrT="[Text]"/>
      <dgm:spPr>
        <a:solidFill>
          <a:srgbClr val="92D050">
            <a:alpha val="50000"/>
          </a:srgbClr>
        </a:solidFill>
        <a:ln w="76200">
          <a:solidFill>
            <a:srgbClr val="00B050"/>
          </a:solidFill>
        </a:ln>
      </dgm:spPr>
      <dgm:t>
        <a:bodyPr/>
        <a:lstStyle/>
        <a:p>
          <a:r>
            <a:rPr lang="en-CA" dirty="0"/>
            <a:t>Economic</a:t>
          </a:r>
        </a:p>
      </dgm:t>
    </dgm:pt>
    <dgm:pt modelId="{95C7E945-CB2F-43BB-A9F6-8A77FCAC0D94}" type="parTrans" cxnId="{1842C646-D4D5-4C30-917D-CD402714DF42}">
      <dgm:prSet/>
      <dgm:spPr/>
      <dgm:t>
        <a:bodyPr/>
        <a:lstStyle/>
        <a:p>
          <a:endParaRPr lang="en-CA"/>
        </a:p>
      </dgm:t>
    </dgm:pt>
    <dgm:pt modelId="{C88545CC-DD04-4557-8EBF-1A916F96A6C2}" type="sibTrans" cxnId="{1842C646-D4D5-4C30-917D-CD402714DF42}">
      <dgm:prSet/>
      <dgm:spPr/>
      <dgm:t>
        <a:bodyPr/>
        <a:lstStyle/>
        <a:p>
          <a:endParaRPr lang="en-CA"/>
        </a:p>
      </dgm:t>
    </dgm:pt>
    <dgm:pt modelId="{1215AEB7-5307-468B-BE1E-8F03D89308A9}" type="pres">
      <dgm:prSet presAssocID="{54729407-D04C-4FFF-99BC-86012A6F685C}" presName="compositeShape" presStyleCnt="0">
        <dgm:presLayoutVars>
          <dgm:chMax val="7"/>
          <dgm:dir/>
          <dgm:resizeHandles val="exact"/>
        </dgm:presLayoutVars>
      </dgm:prSet>
      <dgm:spPr/>
    </dgm:pt>
    <dgm:pt modelId="{0830958F-0005-415F-A275-C32D5E57C00E}" type="pres">
      <dgm:prSet presAssocID="{E9E379B1-0722-4777-BFC7-FEBEBE350D25}" presName="circ1" presStyleLbl="vennNode1" presStyleIdx="0" presStyleCnt="3" custLinFactNeighborY="7306"/>
      <dgm:spPr/>
    </dgm:pt>
    <dgm:pt modelId="{A59E932F-D41A-4FC8-BF39-72980884661A}" type="pres">
      <dgm:prSet presAssocID="{E9E379B1-0722-4777-BFC7-FEBEBE350D2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086EA9C-E924-40CC-88B6-A3B9C9F497E8}" type="pres">
      <dgm:prSet presAssocID="{777EF6FD-7F9D-4C6B-BDFE-34E28826B4A1}" presName="circ2" presStyleLbl="vennNode1" presStyleIdx="1" presStyleCnt="3" custLinFactNeighborX="8434"/>
      <dgm:spPr/>
    </dgm:pt>
    <dgm:pt modelId="{F04917E6-0EA7-4BD3-B169-AA917CDEA660}" type="pres">
      <dgm:prSet presAssocID="{777EF6FD-7F9D-4C6B-BDFE-34E28826B4A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721CD0A-FF3D-4C4F-9663-6F95A3510C8E}" type="pres">
      <dgm:prSet presAssocID="{DB555D42-2D61-4E67-8596-8488371400EB}" presName="circ3" presStyleLbl="vennNode1" presStyleIdx="2" presStyleCnt="3" custLinFactNeighborX="-7662"/>
      <dgm:spPr/>
    </dgm:pt>
    <dgm:pt modelId="{F54925E3-E3B8-4522-AB74-60F863E91922}" type="pres">
      <dgm:prSet presAssocID="{DB555D42-2D61-4E67-8596-8488371400E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1874C0E-C5FD-4CE0-9AC1-149A6FB3E55C}" type="presOf" srcId="{DB555D42-2D61-4E67-8596-8488371400EB}" destId="{F54925E3-E3B8-4522-AB74-60F863E91922}" srcOrd="1" destOrd="0" presId="urn:microsoft.com/office/officeart/2005/8/layout/venn1"/>
    <dgm:cxn modelId="{27575C22-47D5-4C7C-AC3A-74C65EE21137}" type="presOf" srcId="{E9E379B1-0722-4777-BFC7-FEBEBE350D25}" destId="{A59E932F-D41A-4FC8-BF39-72980884661A}" srcOrd="1" destOrd="0" presId="urn:microsoft.com/office/officeart/2005/8/layout/venn1"/>
    <dgm:cxn modelId="{16009427-3657-4E5A-8E58-F56D4E59DFA4}" type="presOf" srcId="{E9E379B1-0722-4777-BFC7-FEBEBE350D25}" destId="{0830958F-0005-415F-A275-C32D5E57C00E}" srcOrd="0" destOrd="0" presId="urn:microsoft.com/office/officeart/2005/8/layout/venn1"/>
    <dgm:cxn modelId="{B7462A2A-50D7-4601-B8C3-1C93F1F8A67B}" srcId="{54729407-D04C-4FFF-99BC-86012A6F685C}" destId="{E9E379B1-0722-4777-BFC7-FEBEBE350D25}" srcOrd="0" destOrd="0" parTransId="{F981BC7C-C4D4-49FE-A532-2BF244DE8175}" sibTransId="{20445FEE-D4BE-41EB-B7AE-102821037B4D}"/>
    <dgm:cxn modelId="{1842C646-D4D5-4C30-917D-CD402714DF42}" srcId="{54729407-D04C-4FFF-99BC-86012A6F685C}" destId="{DB555D42-2D61-4E67-8596-8488371400EB}" srcOrd="2" destOrd="0" parTransId="{95C7E945-CB2F-43BB-A9F6-8A77FCAC0D94}" sibTransId="{C88545CC-DD04-4557-8EBF-1A916F96A6C2}"/>
    <dgm:cxn modelId="{2ABC066F-E610-4E41-80DF-719EB2C42F3D}" type="presOf" srcId="{777EF6FD-7F9D-4C6B-BDFE-34E28826B4A1}" destId="{F04917E6-0EA7-4BD3-B169-AA917CDEA660}" srcOrd="1" destOrd="0" presId="urn:microsoft.com/office/officeart/2005/8/layout/venn1"/>
    <dgm:cxn modelId="{36ED127A-E4DA-4963-A5AE-6C7BF4F69E3A}" srcId="{54729407-D04C-4FFF-99BC-86012A6F685C}" destId="{777EF6FD-7F9D-4C6B-BDFE-34E28826B4A1}" srcOrd="1" destOrd="0" parTransId="{26E3A7CE-05B2-409D-8B9E-CCE9925F3802}" sibTransId="{F75375E4-5D79-4EF0-A3E1-5A0338C72088}"/>
    <dgm:cxn modelId="{97A70E8D-B9D8-47F1-A059-3EDA0F00DA2F}" type="presOf" srcId="{DB555D42-2D61-4E67-8596-8488371400EB}" destId="{C721CD0A-FF3D-4C4F-9663-6F95A3510C8E}" srcOrd="0" destOrd="0" presId="urn:microsoft.com/office/officeart/2005/8/layout/venn1"/>
    <dgm:cxn modelId="{2933709C-A129-4B5F-97CB-B3C41C2787B0}" type="presOf" srcId="{54729407-D04C-4FFF-99BC-86012A6F685C}" destId="{1215AEB7-5307-468B-BE1E-8F03D89308A9}" srcOrd="0" destOrd="0" presId="urn:microsoft.com/office/officeart/2005/8/layout/venn1"/>
    <dgm:cxn modelId="{C8DAE7C9-4C37-45B2-B117-E7651FB3797C}" type="presOf" srcId="{777EF6FD-7F9D-4C6B-BDFE-34E28826B4A1}" destId="{7086EA9C-E924-40CC-88B6-A3B9C9F497E8}" srcOrd="0" destOrd="0" presId="urn:microsoft.com/office/officeart/2005/8/layout/venn1"/>
    <dgm:cxn modelId="{307C8011-BAB8-4671-BB70-8FBF3BA30CC9}" type="presParOf" srcId="{1215AEB7-5307-468B-BE1E-8F03D89308A9}" destId="{0830958F-0005-415F-A275-C32D5E57C00E}" srcOrd="0" destOrd="0" presId="urn:microsoft.com/office/officeart/2005/8/layout/venn1"/>
    <dgm:cxn modelId="{F7722BF8-CCEC-48A5-B81F-A85E39FB7D70}" type="presParOf" srcId="{1215AEB7-5307-468B-BE1E-8F03D89308A9}" destId="{A59E932F-D41A-4FC8-BF39-72980884661A}" srcOrd="1" destOrd="0" presId="urn:microsoft.com/office/officeart/2005/8/layout/venn1"/>
    <dgm:cxn modelId="{151468B0-22A0-4515-A7A4-4D6797BE40A5}" type="presParOf" srcId="{1215AEB7-5307-468B-BE1E-8F03D89308A9}" destId="{7086EA9C-E924-40CC-88B6-A3B9C9F497E8}" srcOrd="2" destOrd="0" presId="urn:microsoft.com/office/officeart/2005/8/layout/venn1"/>
    <dgm:cxn modelId="{B0261329-EFE6-496C-9DAF-582DCC2D36FB}" type="presParOf" srcId="{1215AEB7-5307-468B-BE1E-8F03D89308A9}" destId="{F04917E6-0EA7-4BD3-B169-AA917CDEA660}" srcOrd="3" destOrd="0" presId="urn:microsoft.com/office/officeart/2005/8/layout/venn1"/>
    <dgm:cxn modelId="{2E144AB4-915B-47C7-97B4-7C87AB30D67F}" type="presParOf" srcId="{1215AEB7-5307-468B-BE1E-8F03D89308A9}" destId="{C721CD0A-FF3D-4C4F-9663-6F95A3510C8E}" srcOrd="4" destOrd="0" presId="urn:microsoft.com/office/officeart/2005/8/layout/venn1"/>
    <dgm:cxn modelId="{20D21827-9766-49B5-A579-8684CA381FD6}" type="presParOf" srcId="{1215AEB7-5307-468B-BE1E-8F03D89308A9}" destId="{F54925E3-E3B8-4522-AB74-60F863E9192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0958F-0005-415F-A275-C32D5E57C00E}">
      <dsp:nvSpPr>
        <dsp:cNvPr id="0" name=""/>
        <dsp:cNvSpPr/>
      </dsp:nvSpPr>
      <dsp:spPr>
        <a:xfrm>
          <a:off x="1077550" y="198775"/>
          <a:ext cx="2117035" cy="2117035"/>
        </a:xfrm>
        <a:prstGeom prst="ellipse">
          <a:avLst/>
        </a:prstGeom>
        <a:solidFill>
          <a:schemeClr val="accent1">
            <a:alpha val="50000"/>
          </a:schemeClr>
        </a:solidFill>
        <a:ln w="76200" cap="flat" cmpd="sng" algn="ctr">
          <a:solidFill>
            <a:srgbClr val="0070C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Health</a:t>
          </a:r>
        </a:p>
      </dsp:txBody>
      <dsp:txXfrm>
        <a:off x="1359821" y="569256"/>
        <a:ext cx="1552492" cy="952665"/>
      </dsp:txXfrm>
    </dsp:sp>
    <dsp:sp modelId="{7086EA9C-E924-40CC-88B6-A3B9C9F497E8}">
      <dsp:nvSpPr>
        <dsp:cNvPr id="0" name=""/>
        <dsp:cNvSpPr/>
      </dsp:nvSpPr>
      <dsp:spPr>
        <a:xfrm>
          <a:off x="2019998" y="1367251"/>
          <a:ext cx="2117035" cy="2117035"/>
        </a:xfrm>
        <a:prstGeom prst="ellipse">
          <a:avLst/>
        </a:prstGeom>
        <a:solidFill>
          <a:srgbClr val="FFC000">
            <a:alpha val="50000"/>
          </a:srgbClr>
        </a:solidFill>
        <a:ln w="76200" cap="flat" cmpd="sng" algn="ctr">
          <a:solidFill>
            <a:srgbClr val="FFC00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Social</a:t>
          </a:r>
        </a:p>
      </dsp:txBody>
      <dsp:txXfrm>
        <a:off x="2667457" y="1914152"/>
        <a:ext cx="1270221" cy="1164369"/>
      </dsp:txXfrm>
    </dsp:sp>
    <dsp:sp modelId="{C721CD0A-FF3D-4C4F-9663-6F95A3510C8E}">
      <dsp:nvSpPr>
        <dsp:cNvPr id="0" name=""/>
        <dsp:cNvSpPr/>
      </dsp:nvSpPr>
      <dsp:spPr>
        <a:xfrm>
          <a:off x="151446" y="1367251"/>
          <a:ext cx="2117035" cy="2117035"/>
        </a:xfrm>
        <a:prstGeom prst="ellipse">
          <a:avLst/>
        </a:prstGeom>
        <a:solidFill>
          <a:srgbClr val="92D050">
            <a:alpha val="50000"/>
          </a:srgbClr>
        </a:solidFill>
        <a:ln w="76200" cap="flat" cmpd="sng" algn="ctr">
          <a:solidFill>
            <a:srgbClr val="00B05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Economic</a:t>
          </a:r>
        </a:p>
      </dsp:txBody>
      <dsp:txXfrm>
        <a:off x="350800" y="1914152"/>
        <a:ext cx="1270221" cy="116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0.52586</cdr:x>
      <cdr:y>0.01176</cdr:y>
    </cdr:from>
    <cdr:to>
      <cdr:x>0.85345</cdr:x>
      <cdr:y>0.07059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392488" y="72008"/>
          <a:ext cx="2736303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400" b="1" dirty="0">
              <a:solidFill>
                <a:srgbClr val="002060"/>
              </a:solidFill>
              <a:latin typeface="Calibri" panose="020F0502020204030204" pitchFamily="34" charset="0"/>
            </a:rPr>
            <a:t>National prevalence 15.1%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0.27196</cdr:x>
      <cdr:y>0.85145</cdr:y>
    </cdr:from>
    <cdr:to>
      <cdr:x>0.33337</cdr:x>
      <cdr:y>0.89199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E16E0B58-0BE1-4DBA-A353-C574A0AF76C4}"/>
            </a:ext>
          </a:extLst>
        </cdr:cNvPr>
        <cdr:cNvSpPr/>
      </cdr:nvSpPr>
      <cdr:spPr>
        <a:xfrm xmlns:a="http://schemas.openxmlformats.org/drawingml/2006/main">
          <a:off x="2232248" y="4536504"/>
          <a:ext cx="504056" cy="216024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0.8157</cdr:x>
      <cdr:y>0.85145</cdr:y>
    </cdr:from>
    <cdr:to>
      <cdr:x>0.87711</cdr:x>
      <cdr:y>0.89199</cdr:y>
    </cdr:to>
    <cdr:sp macro="" textlink="">
      <cdr:nvSpPr>
        <cdr:cNvPr id="3" name="Rectangle: Rounded Corners 2">
          <a:extLst xmlns:a="http://schemas.openxmlformats.org/drawingml/2006/main">
            <a:ext uri="{FF2B5EF4-FFF2-40B4-BE49-F238E27FC236}">
              <a16:creationId xmlns:a16="http://schemas.microsoft.com/office/drawing/2014/main" id="{AF4C1B79-FDD0-4D2A-851E-890041C45AAC}"/>
            </a:ext>
          </a:extLst>
        </cdr:cNvPr>
        <cdr:cNvSpPr/>
      </cdr:nvSpPr>
      <cdr:spPr>
        <a:xfrm xmlns:a="http://schemas.openxmlformats.org/drawingml/2006/main">
          <a:off x="6695234" y="4536504"/>
          <a:ext cx="504056" cy="216024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28575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0.908</cdr:x>
      <cdr:y>0.89199</cdr:y>
    </cdr:from>
    <cdr:to>
      <cdr:x>0.96941</cdr:x>
      <cdr:y>0.93254</cdr:y>
    </cdr:to>
    <cdr:sp macro="" textlink="">
      <cdr:nvSpPr>
        <cdr:cNvPr id="4" name="Rectangle: Rounded Corners 3">
          <a:extLst xmlns:a="http://schemas.openxmlformats.org/drawingml/2006/main">
            <a:ext uri="{FF2B5EF4-FFF2-40B4-BE49-F238E27FC236}">
              <a16:creationId xmlns:a16="http://schemas.microsoft.com/office/drawing/2014/main" id="{B9BC507C-CF63-4ED3-8EEB-F302947808C7}"/>
            </a:ext>
          </a:extLst>
        </cdr:cNvPr>
        <cdr:cNvSpPr/>
      </cdr:nvSpPr>
      <cdr:spPr>
        <a:xfrm xmlns:a="http://schemas.openxmlformats.org/drawingml/2006/main">
          <a:off x="7452828" y="4752528"/>
          <a:ext cx="504056" cy="216024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0.18423</cdr:x>
      <cdr:y>0.89199</cdr:y>
    </cdr:from>
    <cdr:to>
      <cdr:x>0.24564</cdr:x>
      <cdr:y>0.93254</cdr:y>
    </cdr:to>
    <cdr:sp macro="" textlink="">
      <cdr:nvSpPr>
        <cdr:cNvPr id="5" name="Rectangle: Rounded Corners 4">
          <a:extLst xmlns:a="http://schemas.openxmlformats.org/drawingml/2006/main">
            <a:ext uri="{FF2B5EF4-FFF2-40B4-BE49-F238E27FC236}">
              <a16:creationId xmlns:a16="http://schemas.microsoft.com/office/drawing/2014/main" id="{CE51A683-B07E-480D-B1A9-F06E55951631}"/>
            </a:ext>
          </a:extLst>
        </cdr:cNvPr>
        <cdr:cNvSpPr/>
      </cdr:nvSpPr>
      <cdr:spPr>
        <a:xfrm xmlns:a="http://schemas.openxmlformats.org/drawingml/2006/main">
          <a:off x="1512168" y="4752528"/>
          <a:ext cx="504056" cy="216024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28575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0.72815</cdr:x>
      <cdr:y>0.93254</cdr:y>
    </cdr:from>
    <cdr:to>
      <cdr:x>0.78956</cdr:x>
      <cdr:y>0.97308</cdr:y>
    </cdr:to>
    <cdr:sp macro="" textlink="">
      <cdr:nvSpPr>
        <cdr:cNvPr id="6" name="Rectangle: Rounded Corners 5">
          <a:extLst xmlns:a="http://schemas.openxmlformats.org/drawingml/2006/main">
            <a:ext uri="{FF2B5EF4-FFF2-40B4-BE49-F238E27FC236}">
              <a16:creationId xmlns:a16="http://schemas.microsoft.com/office/drawing/2014/main" id="{38265C1D-34EB-425E-A6C0-2E9F04910E8C}"/>
            </a:ext>
          </a:extLst>
        </cdr:cNvPr>
        <cdr:cNvSpPr/>
      </cdr:nvSpPr>
      <cdr:spPr>
        <a:xfrm xmlns:a="http://schemas.openxmlformats.org/drawingml/2006/main">
          <a:off x="5976664" y="4968552"/>
          <a:ext cx="504056" cy="216024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28575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0.908</cdr:x>
      <cdr:y>0.93254</cdr:y>
    </cdr:from>
    <cdr:to>
      <cdr:x>0.96941</cdr:x>
      <cdr:y>0.97308</cdr:y>
    </cdr:to>
    <cdr:sp macro="" textlink="">
      <cdr:nvSpPr>
        <cdr:cNvPr id="7" name="Rectangle: Rounded Corners 6">
          <a:extLst xmlns:a="http://schemas.openxmlformats.org/drawingml/2006/main">
            <a:ext uri="{FF2B5EF4-FFF2-40B4-BE49-F238E27FC236}">
              <a16:creationId xmlns:a16="http://schemas.microsoft.com/office/drawing/2014/main" id="{E2F75636-80C8-41D4-9AD7-C99864456D4F}"/>
            </a:ext>
          </a:extLst>
        </cdr:cNvPr>
        <cdr:cNvSpPr/>
      </cdr:nvSpPr>
      <cdr:spPr>
        <a:xfrm xmlns:a="http://schemas.openxmlformats.org/drawingml/2006/main">
          <a:off x="7452828" y="4968552"/>
          <a:ext cx="504056" cy="216024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78500" cy="344962"/>
          </a:xfrm>
          <a:prstGeom prst="rect">
            <a:avLst/>
          </a:prstGeom>
        </p:spPr>
        <p:txBody>
          <a:bodyPr vert="horz" lIns="90132" tIns="45066" rIns="90132" bIns="4506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99935" y="0"/>
            <a:ext cx="3978500" cy="344962"/>
          </a:xfrm>
          <a:prstGeom prst="rect">
            <a:avLst/>
          </a:prstGeom>
        </p:spPr>
        <p:txBody>
          <a:bodyPr vert="horz" lIns="90132" tIns="45066" rIns="90132" bIns="45066" rtlCol="0"/>
          <a:lstStyle>
            <a:lvl1pPr algn="r">
              <a:defRPr sz="1200"/>
            </a:lvl1pPr>
          </a:lstStyle>
          <a:p>
            <a:fld id="{C4F54693-4CEF-4EF2-8EC1-86AFB3DE085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48374"/>
            <a:ext cx="3978500" cy="344962"/>
          </a:xfrm>
          <a:prstGeom prst="rect">
            <a:avLst/>
          </a:prstGeom>
        </p:spPr>
        <p:txBody>
          <a:bodyPr vert="horz" lIns="90132" tIns="45066" rIns="90132" bIns="4506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99935" y="6548374"/>
            <a:ext cx="3978500" cy="344962"/>
          </a:xfrm>
          <a:prstGeom prst="rect">
            <a:avLst/>
          </a:prstGeom>
        </p:spPr>
        <p:txBody>
          <a:bodyPr vert="horz" lIns="90132" tIns="45066" rIns="90132" bIns="45066" rtlCol="0" anchor="b"/>
          <a:lstStyle>
            <a:lvl1pPr algn="r">
              <a:defRPr sz="1200"/>
            </a:lvl1pPr>
          </a:lstStyle>
          <a:p>
            <a:fld id="{FD2DF071-7F4B-4CE4-A64E-6EEEA286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6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8222" cy="344726"/>
          </a:xfrm>
          <a:prstGeom prst="rect">
            <a:avLst/>
          </a:prstGeom>
        </p:spPr>
        <p:txBody>
          <a:bodyPr vert="horz" lIns="91809" tIns="45904" rIns="91809" bIns="4590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00167" y="0"/>
            <a:ext cx="3978222" cy="344726"/>
          </a:xfrm>
          <a:prstGeom prst="rect">
            <a:avLst/>
          </a:prstGeom>
        </p:spPr>
        <p:txBody>
          <a:bodyPr vert="horz" lIns="91809" tIns="45904" rIns="91809" bIns="45904" rtlCol="0"/>
          <a:lstStyle>
            <a:lvl1pPr algn="r">
              <a:defRPr sz="1200"/>
            </a:lvl1pPr>
          </a:lstStyle>
          <a:p>
            <a:fld id="{DE9712D2-38AE-4925-8075-5660101A3854}" type="datetimeFigureOut">
              <a:rPr lang="en-CA" smtClean="0"/>
              <a:t>2019-06-09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7025" y="517525"/>
            <a:ext cx="3446463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09" tIns="45904" rIns="91809" bIns="4590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8052" y="3274895"/>
            <a:ext cx="7344410" cy="3102531"/>
          </a:xfrm>
          <a:prstGeom prst="rect">
            <a:avLst/>
          </a:prstGeom>
        </p:spPr>
        <p:txBody>
          <a:bodyPr vert="horz" lIns="91809" tIns="45904" rIns="91809" bIns="459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8591"/>
            <a:ext cx="3978222" cy="344726"/>
          </a:xfrm>
          <a:prstGeom prst="rect">
            <a:avLst/>
          </a:prstGeom>
        </p:spPr>
        <p:txBody>
          <a:bodyPr vert="horz" lIns="91809" tIns="45904" rIns="91809" bIns="4590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00167" y="6548591"/>
            <a:ext cx="3978222" cy="344726"/>
          </a:xfrm>
          <a:prstGeom prst="rect">
            <a:avLst/>
          </a:prstGeom>
        </p:spPr>
        <p:txBody>
          <a:bodyPr vert="horz" lIns="91809" tIns="45904" rIns="91809" bIns="45904" rtlCol="0" anchor="b"/>
          <a:lstStyle>
            <a:lvl1pPr algn="r">
              <a:defRPr sz="1200"/>
            </a:lvl1pPr>
          </a:lstStyle>
          <a:p>
            <a:fld id="{E044185A-B661-4A2D-8093-F6A1B73CDF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93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868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8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82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66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24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is need for fund allocation to develop health promotion policies for cannabis consumption.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568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Licensing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804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limitations</a:t>
            </a:r>
          </a:p>
          <a:p>
            <a:pPr lvl="1"/>
            <a:r>
              <a:rPr lang="en-CA" dirty="0"/>
              <a:t>Information collected through the CTAS are self-reported. Perception and willingness to report of the respondents are potential bias.</a:t>
            </a:r>
          </a:p>
          <a:p>
            <a:pPr lvl="1"/>
            <a:r>
              <a:rPr lang="en-CA" dirty="0"/>
              <a:t>Due to small sample size, consumptions were only reported at the provincial and economic regional level. </a:t>
            </a:r>
          </a:p>
          <a:p>
            <a:pPr lvl="1"/>
            <a:r>
              <a:rPr lang="en-CA" dirty="0"/>
              <a:t>Unable to investigate key socio-economic factors including income, ethnicity (diversity) and deprivation due to data availability. </a:t>
            </a:r>
          </a:p>
          <a:p>
            <a:pPr lvl="1"/>
            <a:endParaRPr lang="en-CA" dirty="0"/>
          </a:p>
          <a:p>
            <a:r>
              <a:rPr lang="en-CA" dirty="0"/>
              <a:t>The geographical regions were assumed to be spatially  independent in all the adjusted analysis. A proper analysis would require the use of Bayesian estimation with informative priors on the spatial correlation structure between regions.  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28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Uruguay became the </a:t>
            </a:r>
            <a:r>
              <a:rPr lang="en-US" b="1" dirty="0"/>
              <a:t>first country</a:t>
            </a:r>
            <a:r>
              <a:rPr lang="en-US" dirty="0"/>
              <a:t> in the world to fully </a:t>
            </a:r>
            <a:r>
              <a:rPr lang="en-US" b="1" dirty="0"/>
              <a:t>legalize marijuana</a:t>
            </a:r>
            <a:r>
              <a:rPr lang="en-US" dirty="0"/>
              <a:t> in 2013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1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Understanding the geographic distributions of cannabis consumption, along with determinants contributing to the use, is essential for developing cannabis policies.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1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1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2015 and 2017 CTADS adopted a household survey frame comprised of one to three telephone</a:t>
            </a:r>
            <a:r>
              <a:rPr lang="en-CA" baseline="0" dirty="0"/>
              <a:t> numbers associated with the same address, which includes landline and cellular telephone numbers.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1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2015 and 2017 CTADS adopted a household survey frame comprised of one to three telephone</a:t>
            </a:r>
            <a:r>
              <a:rPr lang="en-CA" baseline="0" dirty="0"/>
              <a:t> numbers associated with the same address, which includes landline and cellular telephone numbers.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23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2015 and 2017 CTADS adopted a household survey frame comprised of one to three telephone</a:t>
            </a:r>
            <a:r>
              <a:rPr lang="en-CA" baseline="0" dirty="0"/>
              <a:t> numbers associated with the same address, which includes landline and cellular telephone numbers.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76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2015 and 2017 CTADS adopted a household survey frame comprised of one to three telephone</a:t>
            </a:r>
            <a:r>
              <a:rPr lang="en-CA" baseline="0" dirty="0"/>
              <a:t> numbers associated with the same address, which includes landline and cellular telephone numbers.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96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4185A-B661-4A2D-8093-F6A1B73CDF0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8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F93A283-6C68-41DD-8E50-CAB961D207F8}" type="datetime1">
              <a:rPr lang="en-CA" smtClean="0"/>
              <a:t>2019-06-09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BBF87F8-AE38-4838-BB0F-9EE615A77D78}" type="slidenum">
              <a:rPr lang="en-CA" smtClean="0"/>
              <a:t>‹#›</a:t>
            </a:fld>
            <a:endParaRPr lang="en-CA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84" y="6021288"/>
            <a:ext cx="3006080" cy="601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C92E-61BD-44DD-93D1-0B3030094953}" type="datetime1">
              <a:rPr lang="en-CA" smtClean="0"/>
              <a:t>2019-06-09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B0C7-FF2F-4820-9446-F3A7E8C1F138}" type="datetime1">
              <a:rPr lang="en-CA" smtClean="0"/>
              <a:t>2019-06-09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91588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327-9134-47A7-9055-3ABD4D47323C}" type="datetime1">
              <a:rPr lang="en-CA" smtClean="0"/>
              <a:t>2019-06-09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256744"/>
            <a:ext cx="762000" cy="36576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2BBF87F8-AE38-4838-BB0F-9EE615A77D78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84" y="6021288"/>
            <a:ext cx="3006080" cy="601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D1B2-6A6F-4304-8B33-4D0969DD1352}" type="datetime1">
              <a:rPr lang="en-CA" smtClean="0"/>
              <a:t>2019-06-09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1D9F-8145-4F59-A991-38FDD8159459}" type="datetime1">
              <a:rPr lang="en-CA" smtClean="0"/>
              <a:t>2019-06-09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A0F2F2-80D7-4264-9450-84DF94AA72F3}" type="datetime1">
              <a:rPr lang="en-CA" smtClean="0"/>
              <a:t>2019-06-09</a:t>
            </a:fld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BF87F8-AE38-4838-BB0F-9EE615A77D78}" type="slidenum">
              <a:rPr lang="en-CA" smtClean="0"/>
              <a:t>‹#›</a:t>
            </a:fld>
            <a:endParaRPr lang="en-C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06E28B9-7267-45FD-A9A8-926C96452B9D}" type="datetime1">
              <a:rPr lang="en-CA" smtClean="0"/>
              <a:t>2019-06-09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BBF87F8-AE38-4838-BB0F-9EE615A77D7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BAA8-2A4B-4CB0-BDF9-B4D370C13337}" type="datetime1">
              <a:rPr lang="en-CA" smtClean="0"/>
              <a:t>2019-06-09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D8A6-6963-4AD0-AAD5-636ACF925272}" type="datetime1">
              <a:rPr lang="en-CA" smtClean="0"/>
              <a:t>2019-06-09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CBD-5FCB-460A-99AB-1E4B566A7A89}" type="datetime1">
              <a:rPr lang="en-CA" smtClean="0"/>
              <a:t>2019-06-09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0EF889B-04B5-4CDB-8322-38DB154EB90A}" type="datetime1">
              <a:rPr lang="en-CA" smtClean="0"/>
              <a:t>2019-06-09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BBF87F8-AE38-4838-BB0F-9EE615A77D78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Calibri" pitchFamily="34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150.statcan.gc.ca/n1/pub/13-610-x/13-610-x2018001-eng.ht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n1/daily-quotidien/190207/dq190207b-eng.htm" TargetMode="External"/><Relationship Id="rId2" Type="http://schemas.openxmlformats.org/officeDocument/2006/relationships/hyperlink" Target="https://www23.statcan.gc.ca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iteseerx.ist.psu.edu/viewdoc/download?doi=10.1.1.538.9399&amp;rep=rep1&amp;type=pdf" TargetMode="External"/><Relationship Id="rId5" Type="http://schemas.openxmlformats.org/officeDocument/2006/relationships/hyperlink" Target="http://www.statcan.gc.ca/pub/11-626-x/11-626-x2017077-eng.htm" TargetMode="External"/><Relationship Id="rId4" Type="http://schemas.openxmlformats.org/officeDocument/2006/relationships/hyperlink" Target="http://www5.statcan.gc.ca/olc-cel/olc.action?ObjId=82M0020X&amp;ObjType=2&amp;lang=en&amp;limit=0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458200" cy="2808312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dirty="0"/>
              <a:t>Spatial analysis of cannabis and tobacco consumption among Canadian youth and adults</a:t>
            </a:r>
            <a:br>
              <a:rPr lang="en-CA" sz="4000" dirty="0"/>
            </a:br>
            <a:br>
              <a:rPr lang="en-CA" sz="3100" dirty="0"/>
            </a:br>
            <a:r>
              <a:rPr lang="en-CA" sz="3100"/>
              <a:t>Statistics Canada </a:t>
            </a:r>
            <a:br>
              <a:rPr lang="en-CA" sz="3100" dirty="0"/>
            </a:br>
            <a:r>
              <a:rPr lang="en-CA" sz="3100" dirty="0"/>
              <a:t>Ottawa, Ontario</a:t>
            </a:r>
            <a:br>
              <a:rPr lang="en-CA" sz="3100" dirty="0"/>
            </a:br>
            <a:r>
              <a:rPr lang="en-CA" sz="3100" dirty="0"/>
              <a:t>June 11,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05064"/>
            <a:ext cx="8280920" cy="1873810"/>
          </a:xfrm>
        </p:spPr>
        <p:txBody>
          <a:bodyPr>
            <a:normAutofit fontScale="92500" lnSpcReduction="10000"/>
          </a:bodyPr>
          <a:lstStyle/>
          <a:p>
            <a:endParaRPr lang="en-CA" sz="2500" dirty="0">
              <a:latin typeface="+mj-lt"/>
            </a:endParaRPr>
          </a:p>
          <a:p>
            <a:r>
              <a:rPr lang="en-CA" b="1" dirty="0"/>
              <a:t>Kuan Liu</a:t>
            </a:r>
            <a:r>
              <a:rPr lang="en-CA" b="1" baseline="30000" dirty="0"/>
              <a:t>1</a:t>
            </a:r>
            <a:r>
              <a:rPr lang="en-CA" dirty="0"/>
              <a:t>, Shahriar Shams</a:t>
            </a:r>
            <a:r>
              <a:rPr lang="en-CA" baseline="30000" dirty="0"/>
              <a:t>1</a:t>
            </a:r>
            <a:r>
              <a:rPr lang="en-CA" dirty="0"/>
              <a:t> and Dominika Bhatia</a:t>
            </a:r>
            <a:r>
              <a:rPr lang="en-CA" baseline="30000" dirty="0"/>
              <a:t>2</a:t>
            </a:r>
          </a:p>
          <a:p>
            <a:endParaRPr lang="en-CA" sz="900" dirty="0"/>
          </a:p>
          <a:p>
            <a:r>
              <a:rPr lang="en-CA" sz="2000" baseline="30000" dirty="0"/>
              <a:t>1</a:t>
            </a:r>
            <a:r>
              <a:rPr lang="en-CA" sz="2000" dirty="0"/>
              <a:t>Division of Biostatistics, Dalla Lana School of Public Health, University of Toronto</a:t>
            </a:r>
          </a:p>
          <a:p>
            <a:r>
              <a:rPr lang="en-CA" sz="2000" baseline="30000" dirty="0"/>
              <a:t>2</a:t>
            </a:r>
            <a:r>
              <a:rPr lang="en-CA" sz="2000" dirty="0"/>
              <a:t>Institute of Health Policy, Management and Evaluation, Dalla Lana School of Public Health, University of Toronto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95" b="45238"/>
          <a:stretch/>
        </p:blipFill>
        <p:spPr>
          <a:xfrm>
            <a:off x="427573" y="6193421"/>
            <a:ext cx="2304256" cy="331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84" y="6193421"/>
            <a:ext cx="826832" cy="343092"/>
          </a:xfrm>
          <a:prstGeom prst="rect">
            <a:avLst/>
          </a:prstGeom>
        </p:spPr>
      </p:pic>
      <p:pic>
        <p:nvPicPr>
          <p:cNvPr id="6" name="Picture 2" descr="Ho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29" y="5878874"/>
            <a:ext cx="2056195" cy="62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10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863600"/>
            <a:ext cx="8928991" cy="515778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altLang="en-US" b="1" dirty="0">
                <a:solidFill>
                  <a:srgbClr val="0070C0"/>
                </a:solidFill>
                <a:ea typeface="+mj-ea"/>
                <a:cs typeface="+mj-cs"/>
              </a:rPr>
              <a:t>Primary</a:t>
            </a:r>
            <a:r>
              <a:rPr lang="en-CA" altLang="en-US" sz="2400" b="1" dirty="0"/>
              <a:t> </a:t>
            </a:r>
            <a:r>
              <a:rPr lang="en-CA" altLang="en-US" b="1" dirty="0">
                <a:solidFill>
                  <a:srgbClr val="0070C0"/>
                </a:solidFill>
                <a:ea typeface="+mj-ea"/>
                <a:cs typeface="+mj-cs"/>
              </a:rPr>
              <a:t>analysis</a:t>
            </a:r>
          </a:p>
          <a:p>
            <a:pPr marL="109728" indent="0">
              <a:buNone/>
            </a:pPr>
            <a:endParaRPr lang="en-CA" altLang="en-US" sz="800" b="1" u="sng" dirty="0"/>
          </a:p>
          <a:p>
            <a:r>
              <a:rPr lang="en-CA" altLang="en-US" sz="2400" dirty="0"/>
              <a:t>User profiles</a:t>
            </a:r>
          </a:p>
          <a:p>
            <a:pPr lvl="1"/>
            <a:r>
              <a:rPr lang="en-CA" altLang="en-US" sz="2200" b="1" u="sng" dirty="0">
                <a:solidFill>
                  <a:srgbClr val="002060"/>
                </a:solidFill>
              </a:rPr>
              <a:t>Cross-tabulations</a:t>
            </a:r>
            <a:r>
              <a:rPr lang="en-CA" altLang="en-US" sz="2200" dirty="0">
                <a:solidFill>
                  <a:srgbClr val="002060"/>
                </a:solidFill>
              </a:rPr>
              <a:t> </a:t>
            </a:r>
            <a:r>
              <a:rPr lang="en-CA" altLang="en-US" sz="2200" dirty="0"/>
              <a:t>of prevalence by sex and selected characteristics </a:t>
            </a:r>
          </a:p>
          <a:p>
            <a:pPr lvl="1"/>
            <a:endParaRPr lang="en-CA" altLang="en-US" sz="2200" dirty="0"/>
          </a:p>
          <a:p>
            <a:pPr marL="461772" indent="-342900"/>
            <a:r>
              <a:rPr lang="en-CA" altLang="en-US" sz="2400" dirty="0"/>
              <a:t>Spatial distribution</a:t>
            </a:r>
          </a:p>
          <a:p>
            <a:pPr marL="754380" lvl="1" indent="-342900"/>
            <a:r>
              <a:rPr lang="en-CA" altLang="en-US" sz="2200" b="1" u="sng" dirty="0">
                <a:solidFill>
                  <a:srgbClr val="002060"/>
                </a:solidFill>
              </a:rPr>
              <a:t>Maps of unadjusted </a:t>
            </a:r>
            <a:r>
              <a:rPr lang="en-CA" altLang="en-US" sz="2200" dirty="0"/>
              <a:t>and </a:t>
            </a:r>
            <a:r>
              <a:rPr lang="en-CA" altLang="en-US" sz="2200" b="1" u="sng" dirty="0">
                <a:solidFill>
                  <a:srgbClr val="002060"/>
                </a:solidFill>
              </a:rPr>
              <a:t>adjusted</a:t>
            </a:r>
            <a:r>
              <a:rPr lang="en-CA" altLang="en-US" sz="2200" b="1" dirty="0"/>
              <a:t> </a:t>
            </a:r>
            <a:r>
              <a:rPr lang="en-CA" altLang="en-US" sz="2200" dirty="0"/>
              <a:t>prevalence of use by province</a:t>
            </a:r>
          </a:p>
          <a:p>
            <a:pPr lvl="1"/>
            <a:r>
              <a:rPr lang="en-CA" altLang="en-US" sz="2200" b="1" u="sng" dirty="0">
                <a:solidFill>
                  <a:srgbClr val="002060"/>
                </a:solidFill>
              </a:rPr>
              <a:t>Weighted logistic regression</a:t>
            </a:r>
            <a:r>
              <a:rPr lang="en-CA" altLang="en-US" sz="2200" dirty="0"/>
              <a:t> to model individual probability of being a cannabis/tobacco user, adjusted for province, characteristics, as well as whether or not the individual is also a current tobacco/cannabis user.</a:t>
            </a:r>
          </a:p>
          <a:p>
            <a:pPr lvl="1"/>
            <a:r>
              <a:rPr lang="en-CA" altLang="en-US" sz="2200" b="1" u="sng" dirty="0">
                <a:solidFill>
                  <a:srgbClr val="002060"/>
                </a:solidFill>
              </a:rPr>
              <a:t>Likelihood Ratio tests </a:t>
            </a:r>
            <a:r>
              <a:rPr lang="en-CA" altLang="en-US" sz="2200" dirty="0"/>
              <a:t>to assess provincial variation.</a:t>
            </a:r>
          </a:p>
          <a:p>
            <a:pPr lvl="1"/>
            <a:endParaRPr lang="en-CA" altLang="en-US" sz="2200" b="1" dirty="0"/>
          </a:p>
          <a:p>
            <a:pPr marL="576072" indent="-457200"/>
            <a:r>
              <a:rPr lang="en-CA" altLang="en-US" sz="2400" b="1" dirty="0"/>
              <a:t>Adjusted odds ratios </a:t>
            </a:r>
            <a:r>
              <a:rPr lang="en-CA" altLang="en-US" sz="2400" dirty="0"/>
              <a:t>were examined to determine associations between sociodemographic factors and consumption.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761945" y="-36676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Methodology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8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863600"/>
            <a:ext cx="8928992" cy="515778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altLang="en-US" b="1" dirty="0">
                <a:solidFill>
                  <a:srgbClr val="0070C0"/>
                </a:solidFill>
                <a:ea typeface="+mj-ea"/>
                <a:cs typeface="+mj-cs"/>
              </a:rPr>
              <a:t>Secondary analysis </a:t>
            </a:r>
          </a:p>
          <a:p>
            <a:pPr marL="109728" indent="0">
              <a:buNone/>
            </a:pPr>
            <a:endParaRPr lang="en-CA" altLang="en-US" sz="800" b="1" u="sng" dirty="0"/>
          </a:p>
          <a:p>
            <a:pPr marL="576072" indent="-457200"/>
            <a:r>
              <a:rPr lang="en-CA" altLang="en-US" sz="2400" dirty="0"/>
              <a:t>Cross-tabulations and mapping of </a:t>
            </a:r>
            <a:r>
              <a:rPr lang="en-CA" altLang="en-US" sz="2400" b="1" dirty="0"/>
              <a:t>province-level prevalence of use</a:t>
            </a:r>
            <a:r>
              <a:rPr lang="en-CA" altLang="en-US" sz="2400" dirty="0"/>
              <a:t> for: </a:t>
            </a:r>
          </a:p>
          <a:p>
            <a:pPr marL="868680" lvl="1" indent="-457200"/>
            <a:r>
              <a:rPr lang="en-CA" altLang="en-US" sz="2400" b="1" dirty="0"/>
              <a:t>Youth</a:t>
            </a:r>
            <a:r>
              <a:rPr lang="en-CA" altLang="en-US" sz="2400" dirty="0"/>
              <a:t> (15-19 years of age) </a:t>
            </a:r>
          </a:p>
          <a:p>
            <a:pPr marL="868680" lvl="1" indent="-457200"/>
            <a:r>
              <a:rPr lang="en-CA" altLang="en-US" sz="2400" b="1" dirty="0"/>
              <a:t>Non-medical cannabis consumption</a:t>
            </a:r>
            <a:r>
              <a:rPr lang="en-CA" altLang="en-US" sz="2400" dirty="0"/>
              <a:t>.</a:t>
            </a:r>
          </a:p>
          <a:p>
            <a:pPr marL="576072" indent="-457200"/>
            <a:r>
              <a:rPr lang="en-CA" altLang="en-US" sz="2400" dirty="0"/>
              <a:t>Mapping of</a:t>
            </a:r>
            <a:r>
              <a:rPr lang="en-CA" altLang="en-US" sz="2400" b="1" dirty="0"/>
              <a:t> </a:t>
            </a:r>
            <a:r>
              <a:rPr lang="en-CA" altLang="en-US" sz="2400" dirty="0"/>
              <a:t>the estimated </a:t>
            </a:r>
            <a:r>
              <a:rPr lang="en-CA" altLang="en-US" sz="2400" b="1" dirty="0"/>
              <a:t>prevalence by economic regions for Ontario</a:t>
            </a:r>
            <a:r>
              <a:rPr lang="en-CA" altLang="en-US" sz="2400" dirty="0"/>
              <a:t> with location pins on </a:t>
            </a:r>
            <a:r>
              <a:rPr lang="en-CA" altLang="en-US" sz="2400" b="1" dirty="0"/>
              <a:t>hospitals </a:t>
            </a:r>
            <a:r>
              <a:rPr lang="en-CA" altLang="en-US" sz="2400" dirty="0"/>
              <a:t>and</a:t>
            </a:r>
            <a:r>
              <a:rPr lang="en-CA" altLang="en-US" sz="2400" b="1" dirty="0"/>
              <a:t> licenced dispensaries</a:t>
            </a:r>
            <a:r>
              <a:rPr lang="en-CA" altLang="en-US" sz="2400" dirty="0"/>
              <a:t>. </a:t>
            </a:r>
          </a:p>
          <a:p>
            <a:pPr marL="576072" indent="-457200"/>
            <a:endParaRPr lang="en-CA" altLang="en-US" sz="1800" dirty="0"/>
          </a:p>
          <a:p>
            <a:pPr marL="109728" indent="0">
              <a:buNone/>
            </a:pPr>
            <a:r>
              <a:rPr lang="en-CA" altLang="en-US" sz="2400" dirty="0"/>
              <a:t>Estimation uncertainty on prevalence is quantified using </a:t>
            </a:r>
            <a:r>
              <a:rPr lang="en-CA" altLang="en-US" sz="2400" b="1" dirty="0"/>
              <a:t>the 95% bootstrap confidence intervals</a:t>
            </a:r>
            <a:r>
              <a:rPr lang="en-CA" altLang="en-US" sz="2400" dirty="0"/>
              <a:t> with 1000 iterations. A p-value &lt; 0.05 is considered statistically significant. </a:t>
            </a:r>
          </a:p>
          <a:p>
            <a:pPr marL="109728" indent="0">
              <a:buNone/>
            </a:pPr>
            <a:endParaRPr lang="en-CA" altLang="en-US" sz="2400" dirty="0"/>
          </a:p>
          <a:p>
            <a:pPr marL="109728" indent="0">
              <a:buNone/>
            </a:pPr>
            <a:r>
              <a:rPr lang="en-CA" altLang="en-US" sz="2400" dirty="0"/>
              <a:t>Analyses were performed using SAS 9.4 and R software 3.5.1.</a:t>
            </a:r>
          </a:p>
          <a:p>
            <a:pPr marL="576072" indent="-457200"/>
            <a:endParaRPr lang="en-CA" alt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761945" y="-36676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Methodology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8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10E7-4CC4-4430-BD30-A0B83D49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B28B-C593-4FA9-ADAF-EAA66ECC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69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351104"/>
              </p:ext>
            </p:extLst>
          </p:nvPr>
        </p:nvGraphicFramePr>
        <p:xfrm>
          <a:off x="611560" y="908720"/>
          <a:ext cx="8208000" cy="431863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Overall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Prevalence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95%CI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Prevalence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95%CI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Prevalence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95%CI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(9.3,12.3)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(11.3,15.8)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(6.6,9.9)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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group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(10.6,13.8)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(11.7,16.9)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(8.3,11.5)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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20-24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(20,25.4)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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(23.9,31.7)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(13.7,21.2)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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25-44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(13,20.4)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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(14.9,26.8)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(8.2,17.1)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44-64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(5.4,8.6)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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(5.9,11.3)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(3.8,7.6)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(1.2,4.2)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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(1,6)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(0.6,3.7)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Residence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 Centre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(9.6,13)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(11.2,16.7)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(6.9,10.9)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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Rural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(6.9,11.1)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(9,16.4)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(3.7,7.5)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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Marital 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(16.8,22.7)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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(20.7,30)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(10.9,17.2)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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CA" sz="1400" b="0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CA" sz="1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(5.7,9)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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(6.3,11)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(4.1,8.1)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Employment status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/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/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/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Worked the week prior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(11.4,15.4)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(13,19.2)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(8.3,12.5)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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CA" sz="1400" b="0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(5.6,9.6)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(6.8,12.5)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(3.4,8.7)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E086A-F968-41FB-AE77-84159E8E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372200" y="-36676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Results – user profile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548680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CA" altLang="en-US" b="1" dirty="0"/>
              <a:t>Canadian cannabis user profiles (2017)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5229200"/>
            <a:ext cx="7848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/>
              <a:buChar char="¨"/>
            </a:pPr>
            <a:r>
              <a:rPr lang="en-CA" sz="1400" b="1" dirty="0">
                <a:solidFill>
                  <a:srgbClr val="000000"/>
                </a:solidFill>
                <a:latin typeface="Calibri"/>
                <a:sym typeface="Symbol"/>
              </a:rPr>
              <a:t>Statistically significant lower prevalence of female user than male user.</a:t>
            </a:r>
          </a:p>
          <a:p>
            <a:pPr marL="171450" indent="-171450">
              <a:buFont typeface="Symbol"/>
              <a:buChar char="*"/>
            </a:pPr>
            <a:r>
              <a:rPr lang="en-CA" sz="1400" b="1" dirty="0">
                <a:solidFill>
                  <a:srgbClr val="000000"/>
                </a:solidFill>
                <a:latin typeface="Calibri"/>
                <a:sym typeface="Symbol"/>
              </a:rPr>
              <a:t>Statistically significant difference from overall.</a:t>
            </a:r>
            <a:endParaRPr lang="en-CA" sz="1400" b="1" dirty="0"/>
          </a:p>
          <a:p>
            <a:pPr marL="400050" indent="-400050">
              <a:buFont typeface="+mj-lt"/>
              <a:buAutoNum type="romanLcPeriod"/>
            </a:pPr>
            <a:r>
              <a:rPr lang="en-CA" sz="1200" dirty="0"/>
              <a:t>Other includes common-law/married, widowed, divorced/separated and not stated. </a:t>
            </a:r>
          </a:p>
          <a:p>
            <a:pPr marL="400050" indent="-400050">
              <a:buFont typeface="+mj-lt"/>
              <a:buAutoNum type="romanLcPeriod"/>
            </a:pPr>
            <a:r>
              <a:rPr lang="en-CA" sz="1200" dirty="0"/>
              <a:t>No includes not worked the week prior, don't know, refusal and not stated.</a:t>
            </a:r>
          </a:p>
        </p:txBody>
      </p:sp>
    </p:spTree>
    <p:extLst>
      <p:ext uri="{BB962C8B-B14F-4D97-AF65-F5344CB8AC3E}">
        <p14:creationId xmlns:p14="http://schemas.microsoft.com/office/powerpoint/2010/main" val="255036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798770"/>
              </p:ext>
            </p:extLst>
          </p:nvPr>
        </p:nvGraphicFramePr>
        <p:xfrm>
          <a:off x="611560" y="908720"/>
          <a:ext cx="8208000" cy="425767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Overall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Prevalence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95%CI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Prevalence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95%CI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Prevalence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95%CI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(13.5,16.7)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(14.4,19.1)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(11.5,15.7)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group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(6.6,9.3)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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(7.7,12)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(4.6,7.5)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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20-24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(13.9,18)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(17,23.6)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(9,14)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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25-44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(14.4,21.6)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(13,23.4)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(13.2,23.4)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44-64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(15.2,20.4)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(16.8,25.3)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(11.3,17.9)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(5.6,10.6)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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(4.2,11.8)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(5.2,11.6)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Residence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 Centre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(13.1,16.8)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(13.1,18.4)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(11.7,16.7)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Rural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(12.6,18.6)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(15.1,25.2)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(8,13.8)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Symbol"/>
                        </a:rPr>
                        <a:t>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Marital 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CA" sz="1400" b="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(15.1,20)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(16,23.1)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(11.9,19)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CA" sz="1400" b="0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CA" sz="1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(12.1,16.1)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(12.7,18.6)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(10.2,15.4)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Employment status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/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/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/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dirty="0"/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dirty="0"/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dirty="0"/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Worked the week prior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(13.2,17.1)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(13.9,20.2)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(10.8,15.9)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CA" sz="1400" b="0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(12.3,17.4)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(12.6,19.9)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(10.4,17.5)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E086A-F968-41FB-AE77-84159E8E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372200" y="-36676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Results – user profile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548680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CA" altLang="en-US" b="1" dirty="0"/>
              <a:t>Canadian tobacco user profiles (2017)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5229200"/>
            <a:ext cx="7848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/>
              <a:buChar char="¨"/>
            </a:pPr>
            <a:r>
              <a:rPr lang="en-CA" sz="1400" b="1" dirty="0">
                <a:solidFill>
                  <a:srgbClr val="000000"/>
                </a:solidFill>
                <a:latin typeface="Calibri"/>
                <a:sym typeface="Symbol"/>
              </a:rPr>
              <a:t>Statistically significant lower prevalence of female user than male user.</a:t>
            </a:r>
          </a:p>
          <a:p>
            <a:pPr marL="171450" indent="-171450">
              <a:buFont typeface="Symbol"/>
              <a:buChar char="*"/>
            </a:pPr>
            <a:r>
              <a:rPr lang="en-CA" sz="1400" b="1" dirty="0">
                <a:solidFill>
                  <a:srgbClr val="000000"/>
                </a:solidFill>
                <a:latin typeface="Calibri"/>
                <a:sym typeface="Symbol"/>
              </a:rPr>
              <a:t>Statistically significant difference from overall.</a:t>
            </a:r>
            <a:endParaRPr lang="en-CA" sz="1400" b="1" dirty="0"/>
          </a:p>
          <a:p>
            <a:pPr marL="400050" indent="-400050">
              <a:buFont typeface="+mj-lt"/>
              <a:buAutoNum type="romanLcPeriod"/>
            </a:pPr>
            <a:r>
              <a:rPr lang="en-CA" sz="1200" dirty="0"/>
              <a:t>Other includes common-law/married, widowed, divorced/separated and not stated. </a:t>
            </a:r>
          </a:p>
          <a:p>
            <a:pPr marL="400050" indent="-400050">
              <a:buFont typeface="+mj-lt"/>
              <a:buAutoNum type="romanLcPeriod"/>
            </a:pPr>
            <a:r>
              <a:rPr lang="en-CA" sz="1200" dirty="0"/>
              <a:t>No includes not worked the week prior, don't know, refusal and not stated.</a:t>
            </a:r>
          </a:p>
        </p:txBody>
      </p:sp>
    </p:spTree>
    <p:extLst>
      <p:ext uri="{BB962C8B-B14F-4D97-AF65-F5344CB8AC3E}">
        <p14:creationId xmlns:p14="http://schemas.microsoft.com/office/powerpoint/2010/main" val="148004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742E6A-EA9D-423B-B44A-C5F45EA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dirty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CANNABIS</a:t>
            </a:r>
            <a:endParaRPr lang="en-CA" dirty="0"/>
          </a:p>
          <a:p>
            <a:r>
              <a:rPr lang="en-CA" dirty="0"/>
              <a:t>Users more likely to be young adults (20-24 </a:t>
            </a:r>
            <a:r>
              <a:rPr lang="en-CA" altLang="en-US" dirty="0"/>
              <a:t>years of age</a:t>
            </a:r>
            <a:r>
              <a:rPr lang="en-CA" dirty="0"/>
              <a:t>), male and single.</a:t>
            </a:r>
          </a:p>
          <a:p>
            <a:endParaRPr lang="en-CA" dirty="0"/>
          </a:p>
          <a:p>
            <a:r>
              <a:rPr lang="en-CA" dirty="0"/>
              <a:t>Statistically significant variation of consumption between sex across multiple characteristics.</a:t>
            </a:r>
          </a:p>
          <a:p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TOBACCO</a:t>
            </a:r>
            <a:endParaRPr lang="en-CA" dirty="0"/>
          </a:p>
          <a:p>
            <a:r>
              <a:rPr lang="en-CA" dirty="0"/>
              <a:t>Users more likely to be adults (20-64 year of age).</a:t>
            </a:r>
          </a:p>
          <a:p>
            <a:endParaRPr lang="en-CA" dirty="0"/>
          </a:p>
          <a:p>
            <a:r>
              <a:rPr lang="en-CA" dirty="0"/>
              <a:t>Statistically significant variation of consumption between sex for youth and young adults (15-24 years of age) and rural residence.</a:t>
            </a:r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372200" y="-36676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Results – user profile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5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/>
          </a:bodyPr>
          <a:lstStyle/>
          <a:p>
            <a:r>
              <a:rPr lang="en-CA" sz="2800" dirty="0"/>
              <a:t>Geographic distribution of cannabis consumption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2AFED0CE-7452-4B4A-B073-45369D9E5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" y="1844824"/>
            <a:ext cx="4644000" cy="3096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16</a:t>
            </a:fld>
            <a:endParaRPr lang="en-CA" dirty="0"/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2AFED0CE-7452-4B4A-B073-45369D9E5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12" y="1844824"/>
            <a:ext cx="4644000" cy="3095999"/>
          </a:xfrm>
          <a:prstGeom prst="rect">
            <a:avLst/>
          </a:prstGeom>
        </p:spPr>
      </p:pic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2AFED0CE-7452-4B4A-B073-45369D9E58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3" t="37081" r="1478" b="36872"/>
          <a:stretch/>
        </p:blipFill>
        <p:spPr>
          <a:xfrm>
            <a:off x="8208504" y="2492897"/>
            <a:ext cx="900000" cy="17754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83968" y="45091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Adjusted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512" y="452015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Unadjusted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012160" y="-36676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Results – Geo-distribution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4940823"/>
            <a:ext cx="8388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Statistically significant geo-variation on cannabis prevalence across provinces (P-value&lt;.0001).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British Columbia has the highest estimated prevalence in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Saskatchewan has the lowest estimated prevalence in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985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76379"/>
              </p:ext>
            </p:extLst>
          </p:nvPr>
        </p:nvGraphicFramePr>
        <p:xfrm>
          <a:off x="7524328" y="1340768"/>
          <a:ext cx="1346200" cy="25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10.8(9.3,12.3)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5536" y="548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728" indent="0">
              <a:buNone/>
            </a:pPr>
            <a:r>
              <a:rPr lang="en-CA" altLang="en-US" b="1" dirty="0"/>
              <a:t>Prevalence of cannabis consumptions by province (2017)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860032" y="1340768"/>
            <a:ext cx="2736335" cy="3177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>
                <a:solidFill>
                  <a:srgbClr val="002060"/>
                </a:solidFill>
                <a:latin typeface="Calibri" panose="020F0502020204030204" pitchFamily="34" charset="0"/>
              </a:rPr>
              <a:t>National prevalence 10.8%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868499"/>
              </p:ext>
            </p:extLst>
          </p:nvPr>
        </p:nvGraphicFramePr>
        <p:xfrm>
          <a:off x="467544" y="1268760"/>
          <a:ext cx="8352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012160" y="-36676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Results – Geo-distribution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82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/>
          </a:bodyPr>
          <a:lstStyle/>
          <a:p>
            <a:r>
              <a:rPr lang="en-CA" sz="2800" dirty="0"/>
              <a:t>Geographic distribution of tobacco consumption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2AFED0CE-7452-4B4A-B073-45369D9E5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" y="1844824"/>
            <a:ext cx="4644000" cy="30959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2AFED0CE-7452-4B4A-B073-45369D9E5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13" y="1844824"/>
            <a:ext cx="4643998" cy="309599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7" t="37774" r="1484" b="36149"/>
          <a:stretch/>
        </p:blipFill>
        <p:spPr>
          <a:xfrm>
            <a:off x="8208504" y="2539918"/>
            <a:ext cx="900000" cy="16826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452015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Unadjusted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968" y="45091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Adjusted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012160" y="-36676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Results – Geo-distribution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4940823"/>
            <a:ext cx="8388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Statistically significant geo-variation on tobacco prevalence across provinces (P-value=0.042).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Newfoundland and Labrador has the highest estimated prevalence in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Prince Edward Island has the lowest estimated prevalence in 2017.</a:t>
            </a:r>
          </a:p>
        </p:txBody>
      </p:sp>
    </p:spTree>
    <p:extLst>
      <p:ext uri="{BB962C8B-B14F-4D97-AF65-F5344CB8AC3E}">
        <p14:creationId xmlns:p14="http://schemas.microsoft.com/office/powerpoint/2010/main" val="26014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405516"/>
              </p:ext>
            </p:extLst>
          </p:nvPr>
        </p:nvGraphicFramePr>
        <p:xfrm>
          <a:off x="467544" y="1268760"/>
          <a:ext cx="8352928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9964"/>
              </p:ext>
            </p:extLst>
          </p:nvPr>
        </p:nvGraphicFramePr>
        <p:xfrm>
          <a:off x="7524328" y="1340768"/>
          <a:ext cx="1346200" cy="25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15.1(13.5,16.7)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5536" y="548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728" indent="0">
              <a:buNone/>
            </a:pPr>
            <a:r>
              <a:rPr lang="en-CA" altLang="en-US" b="1" dirty="0"/>
              <a:t>Prevalence of tobacco consumptions by province (2017)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012160" y="-36676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Results – Geo-distribution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9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DBCA-A4F2-46FC-8930-7A235BCC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E6EE-B208-4075-A32D-0AE295D3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Background and study objectives</a:t>
            </a:r>
          </a:p>
          <a:p>
            <a:r>
              <a:rPr lang="en-CA" dirty="0"/>
              <a:t>Data and methodology</a:t>
            </a:r>
          </a:p>
          <a:p>
            <a:r>
              <a:rPr lang="en-CA" dirty="0"/>
              <a:t>Results</a:t>
            </a:r>
          </a:p>
          <a:p>
            <a:r>
              <a:rPr lang="en-CA" dirty="0"/>
              <a:t>Policy implications </a:t>
            </a:r>
          </a:p>
          <a:p>
            <a:r>
              <a:rPr lang="en-CA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5130-AFEE-422B-9446-EDEE13D4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54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Nova Scotia has high prevalence of both cannabis and tobacco consumption.</a:t>
            </a:r>
          </a:p>
          <a:p>
            <a:r>
              <a:rPr lang="en-CA" dirty="0"/>
              <a:t>Greater provincial variation on cannabis consumption compared to tobacco consumption (both statistically significant).</a:t>
            </a:r>
          </a:p>
          <a:p>
            <a:r>
              <a:rPr lang="en-CA" dirty="0"/>
              <a:t>Factors likely contributing to geo-variation:</a:t>
            </a:r>
          </a:p>
          <a:p>
            <a:pPr lvl="1"/>
            <a:r>
              <a:rPr lang="en-CA" dirty="0"/>
              <a:t>Demographic differences</a:t>
            </a:r>
          </a:p>
          <a:p>
            <a:pPr lvl="1"/>
            <a:r>
              <a:rPr lang="en-CA" dirty="0"/>
              <a:t>Jurisdiction-level policy and infrastructure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20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012160" y="-36676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Results – Geo-distribution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0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382000" cy="1069848"/>
          </a:xfrm>
        </p:spPr>
        <p:txBody>
          <a:bodyPr>
            <a:noAutofit/>
          </a:bodyPr>
          <a:lstStyle/>
          <a:p>
            <a:r>
              <a:rPr lang="en-CA" sz="2800" dirty="0"/>
              <a:t>Associations between covariates and cannabis/tobacco consumption in the weighted logistic regression model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536" y="1772816"/>
            <a:ext cx="4041648" cy="457200"/>
          </a:xfrm>
        </p:spPr>
        <p:txBody>
          <a:bodyPr/>
          <a:lstStyle/>
          <a:p>
            <a:r>
              <a:rPr lang="en-CA" dirty="0"/>
              <a:t>Cannabis Consumption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>
          <a:xfrm>
            <a:off x="4716016" y="1772816"/>
            <a:ext cx="4041775" cy="457200"/>
          </a:xfrm>
        </p:spPr>
        <p:txBody>
          <a:bodyPr/>
          <a:lstStyle/>
          <a:p>
            <a:r>
              <a:rPr lang="en-CA" dirty="0"/>
              <a:t>Tobacco consumption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4169661"/>
              </p:ext>
            </p:extLst>
          </p:nvPr>
        </p:nvGraphicFramePr>
        <p:xfrm>
          <a:off x="395536" y="2420888"/>
          <a:ext cx="4104000" cy="3366000"/>
        </p:xfrm>
        <a:graphic>
          <a:graphicData uri="http://schemas.openxmlformats.org/drawingml/2006/table">
            <a:tbl>
              <a:tblPr/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00"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Covariate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OR (95% CI)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Sex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Male vs Female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1.65 (1.22, 2.23)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Age group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15-19 vs 20-24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0.53 (0.42, 0.67)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25-44 vs 20-24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0.97 (0.65, 1.47)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45-64 vs 20-24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0.38 (0.24, 0.61)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65+ vs 20-24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0.24 (0.11, 0.50)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Residence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Rural vs Urban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0.92 (0.67, 1.27)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64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Marital Status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Married, Divorced, Common Law vs single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0.42 (0.28, 0.62)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Employment Status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Worked the week prior vs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1.44 (1.01, 2.06)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Tobacco </a:t>
                      </a:r>
                    </a:p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consumption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Current user vs not a current user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6.68 (4.76, 9.37)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02239673"/>
              </p:ext>
            </p:extLst>
          </p:nvPr>
        </p:nvGraphicFramePr>
        <p:xfrm>
          <a:off x="4716016" y="2420888"/>
          <a:ext cx="4104456" cy="336838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608"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Covariate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Categories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OR (95% CI)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Sex 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Male vs Female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1.16 (0.89, 1.49)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Age group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15-19 vs 20-24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0.5 (0.38, 0.65)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25-44 vs 20-24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1.62 (1.12, 2.33)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45-64 vs 20-24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2.02 (1.35, 3.02)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65+ vs 20-24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0.76 (0.45, 1.27)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Residence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Rural vs Urban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1.07 (0.8, 1.42)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Marital Status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Married, Divorced, Common Law vs single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0.8 (0.55, 1.16)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Employment Status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Worked the week</a:t>
                      </a:r>
                      <a:r>
                        <a:rPr lang="en-CA" sz="1200" b="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prior vs no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0.67 (0.5, 0.89)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Cannabis consumption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Current user vs not a current user</a:t>
                      </a: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6.42 (4.57, 9.02)</a:t>
                      </a:r>
                      <a:r>
                        <a:rPr kumimoji="0" lang="en-CA" sz="1200" b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kumimoji="0" lang="en-CA" sz="1200" b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986" marR="76986" marT="38463" marB="38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012160" y="-36676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Results – Odds Ratios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535" y="5877272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/>
              <a:buChar char="¨"/>
            </a:pPr>
            <a:r>
              <a:rPr lang="en-CA" sz="1400" dirty="0">
                <a:solidFill>
                  <a:srgbClr val="000000"/>
                </a:solidFill>
                <a:latin typeface="Calibri"/>
                <a:sym typeface="Symbol"/>
              </a:rPr>
              <a:t>Statistically significant with P-value &lt; 0.05.</a:t>
            </a:r>
          </a:p>
          <a:p>
            <a:r>
              <a:rPr lang="en-CA" sz="1400" dirty="0">
                <a:solidFill>
                  <a:srgbClr val="000000"/>
                </a:solidFill>
                <a:latin typeface="Calibri"/>
                <a:sym typeface="Symbol"/>
              </a:rPr>
              <a:t>Province was adjusted in both weighted logistic regression models (see additional results for estimates).</a:t>
            </a:r>
          </a:p>
        </p:txBody>
      </p:sp>
    </p:spTree>
    <p:extLst>
      <p:ext uri="{BB962C8B-B14F-4D97-AF65-F5344CB8AC3E}">
        <p14:creationId xmlns:p14="http://schemas.microsoft.com/office/powerpoint/2010/main" val="2581981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CANNABIS</a:t>
            </a:r>
            <a:endParaRPr lang="en-CA" dirty="0"/>
          </a:p>
          <a:p>
            <a:r>
              <a:rPr lang="en-CA" dirty="0"/>
              <a:t>Young adults (20-24 years of age), male sex, single and actively-employed are associated with higher probability of being a current cannabis user</a:t>
            </a:r>
          </a:p>
          <a:p>
            <a:endParaRPr lang="en-CA" dirty="0"/>
          </a:p>
          <a:p>
            <a:r>
              <a:rPr lang="en-CA" b="1" dirty="0"/>
              <a:t>Current tobacco users have high probability of also being a current cannabis user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TOBACCO</a:t>
            </a:r>
            <a:endParaRPr lang="en-CA" dirty="0"/>
          </a:p>
          <a:p>
            <a:r>
              <a:rPr lang="en-CA" dirty="0"/>
              <a:t>Adults (25-64 year of age) and not actively-employed are associated with higher probability of being a current smoker</a:t>
            </a:r>
          </a:p>
          <a:p>
            <a:endParaRPr lang="en-CA" dirty="0"/>
          </a:p>
          <a:p>
            <a:r>
              <a:rPr lang="en-CA" b="1" dirty="0"/>
              <a:t>Strong association between current cannabis and tobacco consumption</a:t>
            </a:r>
          </a:p>
        </p:txBody>
      </p:sp>
    </p:spTree>
    <p:extLst>
      <p:ext uri="{BB962C8B-B14F-4D97-AF65-F5344CB8AC3E}">
        <p14:creationId xmlns:p14="http://schemas.microsoft.com/office/powerpoint/2010/main" val="76096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59C5-E6B3-40F6-BC82-7CF3D273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Policy 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E0A07-3206-4820-88E7-AC176F2D1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CA" dirty="0"/>
              <a:t>Focus on cannabis consumption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2CF38C-20D9-4B84-A133-97897B048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019443"/>
              </p:ext>
            </p:extLst>
          </p:nvPr>
        </p:nvGraphicFramePr>
        <p:xfrm>
          <a:off x="4644008" y="3068960"/>
          <a:ext cx="4272136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1389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t="18" r="18419" b="4694"/>
          <a:stretch/>
        </p:blipFill>
        <p:spPr>
          <a:xfrm>
            <a:off x="179512" y="1700808"/>
            <a:ext cx="5184576" cy="4282289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864096"/>
          </a:xfrm>
        </p:spPr>
        <p:txBody>
          <a:bodyPr>
            <a:normAutofit/>
          </a:bodyPr>
          <a:lstStyle/>
          <a:p>
            <a:r>
              <a:rPr lang="en-CA" sz="2000" dirty="0"/>
              <a:t>Geographic distribution of cannabis consumption by economic regions of Ontario with hospital locations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5499527" y="0"/>
            <a:ext cx="341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Policy implementation - Health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6" t="38117" r="1404" b="36903"/>
          <a:stretch/>
        </p:blipFill>
        <p:spPr>
          <a:xfrm>
            <a:off x="3995936" y="2132856"/>
            <a:ext cx="1054930" cy="11226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4088" y="1700808"/>
            <a:ext cx="3672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Toronto and Hamilton-Niagara peninsula have the highest cannabis user-to-hospital ratio (~7,000 cannabis users per hospital)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Cannabis use alone increased the risk of a fatal car crash by five-fold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The rising prevalence of cannabis consumption may result in increased demands for health infrastructures and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002060"/>
                </a:solidFill>
              </a:rPr>
              <a:t>Policy on allocation of funds and resources of cannabis consumption related to health promotion and prevention programs at hospital, community centre and primary care level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8986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1139" r="18372" b="4567"/>
          <a:stretch/>
        </p:blipFill>
        <p:spPr>
          <a:xfrm>
            <a:off x="179512" y="1772816"/>
            <a:ext cx="5184000" cy="4148884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864096"/>
          </a:xfrm>
        </p:spPr>
        <p:txBody>
          <a:bodyPr>
            <a:normAutofit/>
          </a:bodyPr>
          <a:lstStyle/>
          <a:p>
            <a:r>
              <a:rPr lang="en-CA" sz="2000" dirty="0"/>
              <a:t>Geographic distribution of cannabis consumption by economic regions of Ontario with licenced dispensaries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5076056" y="0"/>
            <a:ext cx="3873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Policy implementation - Economics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1700808"/>
            <a:ext cx="36724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In Ontario, Alcohol and Gaming commission (AGCO) is the regulator for private recreational cannabis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Presently, there are 24 applied dispensaries in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No dispensary at Kitchener-Waterloo-Barrie, Muskoka-</a:t>
            </a:r>
            <a:r>
              <a:rPr lang="en-CA" sz="1400" dirty="0" err="1"/>
              <a:t>Kawarthas</a:t>
            </a:r>
            <a:r>
              <a:rPr lang="en-CA" sz="1400" dirty="0"/>
              <a:t>, Northwest, Stratford-Bruce Peninsula and Windsor-Sarnia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Toronto has the highest cannabis user-to-dispensary ratio (~75,000 cannabis users per dispensary).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002060"/>
                </a:solidFill>
              </a:rPr>
              <a:t>Strategic licencing of cannabis retailer based on location of demand may improve taxation revenue.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6" t="38117" r="1404" b="36903"/>
          <a:stretch/>
        </p:blipFill>
        <p:spPr>
          <a:xfrm>
            <a:off x="3995936" y="2132856"/>
            <a:ext cx="1054930" cy="11226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520" y="6165304"/>
            <a:ext cx="540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2"/>
                </a:solidFill>
              </a:rPr>
              <a:t>More on cannabis price, household spending on cannabis products at </a:t>
            </a:r>
            <a:r>
              <a:rPr lang="en-CA" sz="1200" dirty="0">
                <a:solidFill>
                  <a:schemeClr val="accent2"/>
                </a:solidFill>
                <a:hlinkClick r:id="rId4"/>
              </a:rPr>
              <a:t>https://www150.statcan.gc.ca/n1/pub/13-610-x/13-610-x2018001-eng.htm</a:t>
            </a:r>
            <a:endParaRPr lang="en-CA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30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229600" cy="576262"/>
          </a:xfrm>
        </p:spPr>
        <p:txBody>
          <a:bodyPr>
            <a:normAutofit/>
          </a:bodyPr>
          <a:lstStyle/>
          <a:p>
            <a:r>
              <a:rPr lang="en-CA" sz="2000" b="1" dirty="0"/>
              <a:t>Geographic distribution of youth consumption (15-19 years of age)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2AFED0CE-7452-4B4A-B073-45369D9E587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18" b="4640"/>
          <a:stretch/>
        </p:blipFill>
        <p:spPr>
          <a:xfrm>
            <a:off x="68262" y="1196975"/>
            <a:ext cx="4503738" cy="324008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5580112" y="0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Policy implementation - Social</a:t>
            </a:r>
            <a:endParaRPr lang="en-CA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24107" y="1190527"/>
            <a:ext cx="5063586" cy="3240000"/>
            <a:chOff x="3923927" y="1838598"/>
            <a:chExt cx="5063586" cy="3240000"/>
          </a:xfrm>
        </p:grpSpPr>
        <p:pic>
          <p:nvPicPr>
            <p:cNvPr id="13" name="Content Placeholder 6">
              <a:extLst>
                <a:ext uri="{FF2B5EF4-FFF2-40B4-BE49-F238E27FC236}">
                  <a16:creationId xmlns:a16="http://schemas.microsoft.com/office/drawing/2014/main" id="{2AFED0CE-7452-4B4A-B073-45369D9E5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2" r="11949" b="4640"/>
            <a:stretch/>
          </p:blipFill>
          <p:spPr>
            <a:xfrm>
              <a:off x="4653481" y="1838598"/>
              <a:ext cx="4334032" cy="3240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74" t="38325" r="1595" b="37253"/>
            <a:stretch/>
          </p:blipFill>
          <p:spPr>
            <a:xfrm>
              <a:off x="3923927" y="2060849"/>
              <a:ext cx="540000" cy="9628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31" t="38067" r="1822" b="37511"/>
            <a:stretch/>
          </p:blipFill>
          <p:spPr>
            <a:xfrm>
              <a:off x="8374221" y="2032152"/>
              <a:ext cx="518259" cy="9648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52621" y="4653136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Age of first consumption for cannabis and tobacco is 16 years of age (IQR:15-19, 14-18,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Nova Scotia has the highest prevalence of youth cannabis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Saskatchewan has the highest prevalence of youth tobacco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002060"/>
                </a:solidFill>
              </a:rPr>
              <a:t>Policy to restrict youth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002060"/>
                </a:solidFill>
              </a:rPr>
              <a:t>Educational resources and programs on cannabis consumption at schools.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002060"/>
                </a:solidFill>
              </a:rPr>
              <a:t>Public area smoking (cannabis and tobacco) restrictions.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9619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Policy implementations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b="1" dirty="0">
                <a:solidFill>
                  <a:srgbClr val="002060"/>
                </a:solidFill>
              </a:rPr>
              <a:t>Allocation of funds and resources of cannabis consumption related health promotion and prevention programs at hospital, community centre and primary care level</a:t>
            </a:r>
          </a:p>
          <a:p>
            <a:r>
              <a:rPr lang="en-CA" sz="2200" b="1" dirty="0">
                <a:solidFill>
                  <a:srgbClr val="002060"/>
                </a:solidFill>
              </a:rPr>
              <a:t>Strategic licensing of cannabis retailers based on location of demand to increase potential taxation revenue</a:t>
            </a:r>
          </a:p>
          <a:p>
            <a:r>
              <a:rPr lang="en-CA" sz="2200" b="1" dirty="0">
                <a:solidFill>
                  <a:srgbClr val="002060"/>
                </a:solidFill>
              </a:rPr>
              <a:t>Restrict youth consumption through implementing educational programs at school level and public area smoking restrictions</a:t>
            </a:r>
          </a:p>
          <a:p>
            <a:r>
              <a:rPr lang="en-CA" sz="2200" b="1" dirty="0">
                <a:solidFill>
                  <a:srgbClr val="002060"/>
                </a:solidFill>
              </a:rPr>
              <a:t>Policy-making should consider geographic prevalence of consumption as well as user profiles</a:t>
            </a:r>
            <a:endParaRPr lang="en-CA" sz="2200" b="1" dirty="0"/>
          </a:p>
          <a:p>
            <a:endParaRPr lang="en-CA" b="1" dirty="0">
              <a:solidFill>
                <a:srgbClr val="002060"/>
              </a:solidFill>
            </a:endParaRPr>
          </a:p>
          <a:p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291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0F25-4F32-4C55-A503-2FFB7F3F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32C7-EA2D-45E0-9ACA-BBE5D4AED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DBE3-72D5-477A-AAAB-DBB3D654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954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We identified Canadian cannabis and tobacco user profiles.</a:t>
            </a:r>
          </a:p>
          <a:p>
            <a:r>
              <a:rPr lang="en-CA" dirty="0"/>
              <a:t> We found significant geographic variation on consumption as well as characteristics, socio-economic factors that were associated with consumption.</a:t>
            </a:r>
          </a:p>
          <a:p>
            <a:r>
              <a:rPr lang="en-CA" dirty="0"/>
              <a:t>Based on our study, we suggested three implementable policies on health, social and economic impact of cannabis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29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012160" y="-27384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Avenir Next Cyr W04 Regular" panose="020B0503020202020204" pitchFamily="34" charset="0"/>
              </a:rPr>
              <a:t>Discussion &amp; Summary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7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216C-68FD-42FB-9EE9-E112AFE5DC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Background and study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C8F3-AEEF-46A9-A685-98E88D896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913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4F9F-72D3-4455-80A9-94E43903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5ED7-6B51-4C20-B390-7ECCA201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Data limitations</a:t>
            </a:r>
          </a:p>
          <a:p>
            <a:pPr lvl="1"/>
            <a:r>
              <a:rPr lang="en-CA" dirty="0"/>
              <a:t>Information collected through the CTADS are self-reported</a:t>
            </a:r>
          </a:p>
          <a:p>
            <a:pPr lvl="1"/>
            <a:r>
              <a:rPr lang="en-CA" dirty="0"/>
              <a:t>Small sample size</a:t>
            </a:r>
          </a:p>
          <a:p>
            <a:pPr lvl="1"/>
            <a:r>
              <a:rPr lang="en-CA" dirty="0"/>
              <a:t>Unable to investigate key socio-economic factors including income, ethnicity and deprivation due to data availability</a:t>
            </a:r>
          </a:p>
          <a:p>
            <a:pPr lvl="1"/>
            <a:endParaRPr lang="en-CA" dirty="0"/>
          </a:p>
          <a:p>
            <a:r>
              <a:rPr lang="en-CA" dirty="0"/>
              <a:t>The geographical regions were assumed to be spatially  independent in all the adjusted analyses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6E7B8-7F46-44A2-8924-77A5E4D9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055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Fitting a spatial </a:t>
            </a:r>
            <a:r>
              <a:rPr lang="en-US" sz="2400" dirty="0"/>
              <a:t>regression model on the intensity (rate) of cannabis and tobacco consumption at province and economic levels. </a:t>
            </a:r>
          </a:p>
          <a:p>
            <a:pPr lvl="1"/>
            <a:r>
              <a:rPr lang="en-US" sz="2000" dirty="0"/>
              <a:t>Adjusting for geo-socioeconomic factors </a:t>
            </a:r>
          </a:p>
          <a:p>
            <a:pPr lvl="1"/>
            <a:r>
              <a:rPr lang="en-US" sz="2000" dirty="0"/>
              <a:t>Incorporating spatial random effect to assess spatial correlation of consumption.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012160" y="-27384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Avenir Next Cyr W04 Regular" panose="020B0503020202020204" pitchFamily="34" charset="0"/>
              </a:rPr>
              <a:t>Discussion &amp; Summary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2299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B4A4-4769-42C5-AB60-38209521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FF22-4030-4EE7-95F5-74665252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Angela </a:t>
            </a:r>
            <a:r>
              <a:rPr lang="en-CA" sz="2400" dirty="0" err="1"/>
              <a:t>Prencipe</a:t>
            </a:r>
            <a:r>
              <a:rPr lang="en-CA" sz="2400" dirty="0"/>
              <a:t>, Toronto RDC </a:t>
            </a:r>
          </a:p>
          <a:p>
            <a:r>
              <a:rPr lang="en-CA" sz="2400" dirty="0"/>
              <a:t>Dr. Lennon Li, Public Health Ontario</a:t>
            </a:r>
          </a:p>
          <a:p>
            <a:r>
              <a:rPr lang="en-CA" sz="2400" dirty="0"/>
              <a:t>Prof. </a:t>
            </a:r>
            <a:r>
              <a:rPr lang="en-CA" sz="2400" dirty="0" err="1"/>
              <a:t>Stéphanie</a:t>
            </a:r>
            <a:r>
              <a:rPr lang="en-CA" sz="2400" dirty="0"/>
              <a:t> </a:t>
            </a:r>
            <a:r>
              <a:rPr lang="en-CA" sz="2400" dirty="0" err="1"/>
              <a:t>Lluis</a:t>
            </a:r>
            <a:r>
              <a:rPr lang="en-CA" sz="2400" dirty="0"/>
              <a:t>, University of Waterloo</a:t>
            </a:r>
          </a:p>
          <a:p>
            <a:r>
              <a:rPr lang="en-CA" sz="2400" dirty="0"/>
              <a:t>Prof. Eleanor Pullenayegum, The Hospital for Sick Children</a:t>
            </a:r>
          </a:p>
          <a:p>
            <a:r>
              <a:rPr lang="en-CA" sz="2400" dirty="0"/>
              <a:t>Prof. Olli </a:t>
            </a:r>
            <a:r>
              <a:rPr lang="en-CA" sz="2400" dirty="0" err="1"/>
              <a:t>Saarela</a:t>
            </a:r>
            <a:r>
              <a:rPr lang="en-CA" sz="2400" dirty="0"/>
              <a:t>, University of Toronto</a:t>
            </a:r>
          </a:p>
          <a:p>
            <a:r>
              <a:rPr lang="en-CA" sz="2400" dirty="0"/>
              <a:t>Michela </a:t>
            </a:r>
            <a:r>
              <a:rPr lang="en-CA" sz="2400" dirty="0" err="1"/>
              <a:t>Panarella</a:t>
            </a:r>
            <a:r>
              <a:rPr lang="en-CA" sz="2400" dirty="0"/>
              <a:t>, University of Toronto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E5978-7D7C-40E3-8089-3FFCCEEB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4058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620713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70C0"/>
                </a:solidFill>
              </a:rPr>
              <a:t>Reference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62174760"/>
              </p:ext>
            </p:extLst>
          </p:nvPr>
        </p:nvGraphicFramePr>
        <p:xfrm>
          <a:off x="0" y="1844675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268760"/>
            <a:ext cx="74888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200" dirty="0"/>
              <a:t>Michelle R and Kelli L. Prevalence and correlates of marijuana use in Canada, 2012, Health reports, 26(4), 2015, Statistics Canada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Michelle R and Ryan M. Analysis of trends in the prevalence of cannabis use in Canada, 1985 to 2015, Health reports, 29(2), 2018, Statistics Canada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Statistics Canada. Active/inactive survey(s) and statistical programs program(s) including overviews, questionnaires, and related documentation. Available at: </a:t>
            </a:r>
            <a:r>
              <a:rPr lang="en-CA" sz="1200" dirty="0">
                <a:hlinkClick r:id="rId2"/>
              </a:rPr>
              <a:t>https://www23.statcan.gc.ca/</a:t>
            </a:r>
            <a:endParaRPr lang="en-CA" sz="1200" dirty="0"/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Daniel R, Patrick B, and Tara S. Spatial variation in risk for physician diagnosed environmental sensitivity, Spatial and </a:t>
            </a:r>
            <a:r>
              <a:rPr lang="en-CA" sz="1200" dirty="0" err="1"/>
              <a:t>Spatio</a:t>
            </a:r>
            <a:r>
              <a:rPr lang="en-CA" sz="1200" dirty="0"/>
              <a:t>-temporal Epidemiology, 23, 2017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Health Canada and Statistics Canada  national cannabis survey reports Available at: </a:t>
            </a:r>
            <a:r>
              <a:rPr lang="en-CA" sz="1200" dirty="0">
                <a:hlinkClick r:id="rId3"/>
              </a:rPr>
              <a:t>https://www150.statcan.gc.ca/n1/daily-quotidien/190207/dq190207b-eng.htm</a:t>
            </a:r>
            <a:endParaRPr lang="en-CA" sz="1200" dirty="0"/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Statistics Canada. Canadian Tobacco, Alcohol and Drugs Survey Microdata File (82M0020X). Available at: </a:t>
            </a:r>
            <a:r>
              <a:rPr lang="en-CA" sz="1200" dirty="0">
                <a:hlinkClick r:id="rId4"/>
              </a:rPr>
              <a:t>http://www5.statcan.gc.ca/olc-cel/olc.action?ObjId=82M0020X&amp;ObjType=2&amp;lang=en&amp;limit=0</a:t>
            </a:r>
            <a:endParaRPr lang="en-CA" sz="1200" dirty="0"/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Macdonald R, </a:t>
            </a:r>
            <a:r>
              <a:rPr lang="en-CA" sz="1200" dirty="0" err="1"/>
              <a:t>Rotermann</a:t>
            </a:r>
            <a:r>
              <a:rPr lang="en-CA" sz="1200" dirty="0"/>
              <a:t> M. Experimental Estimates of Cannabis Consumption in Canada, 1960 to 2015. Economic Insights 2017. Available at </a:t>
            </a:r>
            <a:r>
              <a:rPr lang="en-CA" sz="1200" dirty="0">
                <a:hlinkClick r:id="rId5"/>
              </a:rPr>
              <a:t>http://www.statcan.gc.ca/pub/11-626-x/11-626-x2017077-eng.htm</a:t>
            </a:r>
            <a:endParaRPr lang="en-CA" sz="1200" dirty="0"/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Robertson RD, </a:t>
            </a:r>
            <a:r>
              <a:rPr lang="en-CA" sz="1200" dirty="0" err="1"/>
              <a:t>Hing</a:t>
            </a:r>
            <a:r>
              <a:rPr lang="en-CA" sz="1200" dirty="0"/>
              <a:t> MM, Pashley CR, Brown SW, </a:t>
            </a:r>
            <a:r>
              <a:rPr lang="en-CA" sz="1200" dirty="0" err="1"/>
              <a:t>Vanlaar</a:t>
            </a:r>
            <a:r>
              <a:rPr lang="en-CA" sz="1200" dirty="0"/>
              <a:t> WG. Prevalence and trends of drugged driving in Canada. Accident Analysis &amp; Prevention. 2017 Feb 1;99:236-41.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Hall W, </a:t>
            </a:r>
            <a:r>
              <a:rPr lang="en-CA" sz="1200" dirty="0" err="1"/>
              <a:t>Degenhardt</a:t>
            </a:r>
            <a:r>
              <a:rPr lang="en-CA" sz="1200" dirty="0"/>
              <a:t> L. Adverse health effects of non-medical cannabis use. Lancet 2009; 374: 1383–91.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Fergusson DM, Boden JM. Cannabis use and later life outcomes. Addiction 2008; 103:969–76.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200" dirty="0" err="1"/>
              <a:t>Volkow</a:t>
            </a:r>
            <a:r>
              <a:rPr lang="en-CA" sz="1200" dirty="0"/>
              <a:t> ND, Baler RD, Compton WM, et al. Adverse health effects of marijuana use. New England Journal of Medicine 2014; 370(23): 2219‒27.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200" dirty="0" err="1"/>
              <a:t>Silins</a:t>
            </a:r>
            <a:r>
              <a:rPr lang="en-CA" sz="1200" dirty="0"/>
              <a:t> E, </a:t>
            </a:r>
            <a:r>
              <a:rPr lang="en-CA" sz="1200" dirty="0" err="1"/>
              <a:t>Horwood</a:t>
            </a:r>
            <a:r>
              <a:rPr lang="en-CA" sz="1200" dirty="0"/>
              <a:t> LJ, Patton GC, et al. Young adult sequelae of adolescent cannabis use: An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integrative analysis. Lancet Psychiatry 2014; 1: 286–93.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McGregor K, </a:t>
            </a:r>
            <a:r>
              <a:rPr lang="en-CA" sz="1200" dirty="0" err="1"/>
              <a:t>Makkai</a:t>
            </a:r>
            <a:r>
              <a:rPr lang="en-CA" sz="1200" dirty="0"/>
              <a:t> T. Self-reported Drug Use: How Prevalent is Underreporting? Barton, Australia: Australian Institute of Criminology, 2003. Available at: </a:t>
            </a:r>
            <a:r>
              <a:rPr lang="en-CA" sz="1200" dirty="0">
                <a:hlinkClick r:id="rId6"/>
              </a:rPr>
              <a:t>http://citeseerx.ist.psu.edu/viewdoc/download?doi=10.1.1.538.9399&amp;rep=rep1&amp;type=pdf</a:t>
            </a:r>
            <a:r>
              <a:rPr lang="en-CA" sz="12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Harrell AV, </a:t>
            </a:r>
            <a:r>
              <a:rPr lang="en-CA" sz="1200" dirty="0" err="1"/>
              <a:t>Kapsak</a:t>
            </a:r>
            <a:r>
              <a:rPr lang="en-CA" sz="1200" dirty="0"/>
              <a:t> KA </a:t>
            </a:r>
            <a:r>
              <a:rPr lang="en-CA" sz="1200" dirty="0" err="1"/>
              <a:t>Cisin</a:t>
            </a:r>
            <a:r>
              <a:rPr lang="en-CA" sz="1200" dirty="0"/>
              <a:t> IH, </a:t>
            </a:r>
            <a:r>
              <a:rPr lang="en-CA" sz="1200" dirty="0" err="1"/>
              <a:t>Wirtz</a:t>
            </a:r>
            <a:r>
              <a:rPr lang="en-CA" sz="1200" dirty="0"/>
              <a:t> PW. The Validity of Self-reported Drug Use Data: The Accuracy of Responses on Confidential Self-administered Answer Sheets. Rockville, Maryland: National Institute on Drug Abuse, National Institutes of Health, 1997.</a:t>
            </a:r>
          </a:p>
        </p:txBody>
      </p:sp>
    </p:spTree>
    <p:extLst>
      <p:ext uri="{BB962C8B-B14F-4D97-AF65-F5344CB8AC3E}">
        <p14:creationId xmlns:p14="http://schemas.microsoft.com/office/powerpoint/2010/main" val="3782453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A3C5-552D-4823-9341-2CC1967E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Additional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295D-7FC6-4B6E-8E80-7F692A44C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CA" dirty="0"/>
              <a:t>Secular trend of consumption between 2013, 2015 and 2017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CA" dirty="0"/>
              <a:t>Odds ratios estimation for fixed-effect province - the weighted logistic regression models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CA" dirty="0"/>
              <a:t>Geographic distribution of non-medical cannabis consumption by province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CA" dirty="0"/>
              <a:t>Parametric spatial model</a:t>
            </a:r>
          </a:p>
        </p:txBody>
      </p:sp>
    </p:spTree>
    <p:extLst>
      <p:ext uri="{BB962C8B-B14F-4D97-AF65-F5344CB8AC3E}">
        <p14:creationId xmlns:p14="http://schemas.microsoft.com/office/powerpoint/2010/main" val="2880396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611560" y="836712"/>
          <a:ext cx="82080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35</a:t>
            </a:fld>
            <a:endParaRPr lang="en-CA" dirty="0"/>
          </a:p>
        </p:txBody>
      </p:sp>
      <p:grpSp>
        <p:nvGrpSpPr>
          <p:cNvPr id="15" name="Group 14"/>
          <p:cNvGrpSpPr/>
          <p:nvPr/>
        </p:nvGrpSpPr>
        <p:grpSpPr>
          <a:xfrm>
            <a:off x="6156176" y="1196752"/>
            <a:ext cx="2160240" cy="3384376"/>
            <a:chOff x="6084168" y="1196752"/>
            <a:chExt cx="2160240" cy="338437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084168" y="1196752"/>
              <a:ext cx="0" cy="33843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00192" y="2708920"/>
              <a:ext cx="1944216" cy="523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rgbClr val="FF0000"/>
                  </a:solidFill>
                </a:rPr>
                <a:t>7.6%,  the weighted 2017 national average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084168" y="2996952"/>
              <a:ext cx="2160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115616" y="616530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aseline="30000" dirty="0"/>
              <a:t>1</a:t>
            </a:r>
            <a:r>
              <a:rPr lang="en-CA" sz="1400" dirty="0"/>
              <a:t>Proportion of individuals who in the past 3 months consume cannabis daily, almost daily, weekly or monthly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77CE1-CA71-4FA7-A40A-FDCB7F844665}"/>
              </a:ext>
            </a:extLst>
          </p:cNvPr>
          <p:cNvSpPr/>
          <p:nvPr/>
        </p:nvSpPr>
        <p:spPr>
          <a:xfrm>
            <a:off x="6761945" y="-36676"/>
            <a:ext cx="180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Prevalence trend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55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36</a:t>
            </a:fld>
            <a:endParaRPr lang="en-CA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611560" y="764704"/>
          <a:ext cx="8208000" cy="5400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004048" y="1159316"/>
            <a:ext cx="2160240" cy="3384376"/>
            <a:chOff x="6084168" y="1196752"/>
            <a:chExt cx="2160240" cy="338437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84168" y="1196752"/>
              <a:ext cx="0" cy="33843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300192" y="2761764"/>
              <a:ext cx="1944216" cy="523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rgbClr val="FF0000"/>
                  </a:solidFill>
                </a:rPr>
                <a:t>3.4%,  the weighted 2017 national average 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084168" y="3023374"/>
              <a:ext cx="2160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115616" y="6165304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aseline="30000" dirty="0"/>
              <a:t>2</a:t>
            </a:r>
            <a:r>
              <a:rPr lang="en-CA" sz="1400" dirty="0"/>
              <a:t>Proportion of individuals who in the past 3 months consume cannabis daily or almost daily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F75636-80C8-41D4-9AD7-C99864456D4F}"/>
              </a:ext>
            </a:extLst>
          </p:cNvPr>
          <p:cNvSpPr/>
          <p:nvPr/>
        </p:nvSpPr>
        <p:spPr>
          <a:xfrm>
            <a:off x="2843808" y="5373216"/>
            <a:ext cx="504056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D4D7B6-7E1A-4E28-AC10-654F0FD70565}"/>
              </a:ext>
            </a:extLst>
          </p:cNvPr>
          <p:cNvSpPr/>
          <p:nvPr/>
        </p:nvSpPr>
        <p:spPr>
          <a:xfrm>
            <a:off x="4355976" y="5373216"/>
            <a:ext cx="504056" cy="21602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DC1276-F910-4DC7-9AB6-403101AF00C7}"/>
              </a:ext>
            </a:extLst>
          </p:cNvPr>
          <p:cNvSpPr/>
          <p:nvPr/>
        </p:nvSpPr>
        <p:spPr>
          <a:xfrm>
            <a:off x="3599892" y="5589240"/>
            <a:ext cx="504056" cy="21602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418BC4-E057-440A-843F-B11EA954766F}"/>
              </a:ext>
            </a:extLst>
          </p:cNvPr>
          <p:cNvSpPr/>
          <p:nvPr/>
        </p:nvSpPr>
        <p:spPr>
          <a:xfrm>
            <a:off x="8028384" y="5589240"/>
            <a:ext cx="504056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A1A337-AFEC-43B8-BF27-7543F2DDEE4B}"/>
              </a:ext>
            </a:extLst>
          </p:cNvPr>
          <p:cNvSpPr/>
          <p:nvPr/>
        </p:nvSpPr>
        <p:spPr>
          <a:xfrm>
            <a:off x="8028384" y="5787516"/>
            <a:ext cx="504056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CC0C3D-854E-4C00-BB0F-DB47AB2FCEE2}"/>
              </a:ext>
            </a:extLst>
          </p:cNvPr>
          <p:cNvSpPr/>
          <p:nvPr/>
        </p:nvSpPr>
        <p:spPr>
          <a:xfrm>
            <a:off x="4355976" y="5805264"/>
            <a:ext cx="504056" cy="21602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FB34AC-2AED-42A0-8E70-BB0DD6E8967B}"/>
              </a:ext>
            </a:extLst>
          </p:cNvPr>
          <p:cNvSpPr/>
          <p:nvPr/>
        </p:nvSpPr>
        <p:spPr>
          <a:xfrm>
            <a:off x="6761945" y="-36676"/>
            <a:ext cx="180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Prevalence trend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38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</p:spPr>
        <p:txBody>
          <a:bodyPr>
            <a:normAutofit/>
          </a:bodyPr>
          <a:lstStyle/>
          <a:p>
            <a:pPr marL="388620" indent="-342900"/>
            <a:r>
              <a:rPr lang="en-CA" sz="2000" dirty="0"/>
              <a:t>Odds ratios estimation for fixed-effect province (weighted logistic regression)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854835"/>
              </p:ext>
            </p:extLst>
          </p:nvPr>
        </p:nvGraphicFramePr>
        <p:xfrm>
          <a:off x="611560" y="1484784"/>
          <a:ext cx="7848000" cy="299453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3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Cannabis consumption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Tobacco consumption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Covariates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Estimated Odds Ratio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95% Confidence interval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Estimated Odds Ratio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95% Confidence interval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Province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(0.48,1.18)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0.214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(1.13,2.54)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(0.94,2.5)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0.083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(0.75,1.82)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0.486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(0.52,1.59)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0.738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(0.73,1.85)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0.518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(0.67,1.6)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0.879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(0.71,1.81)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0.594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0.6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(0.35,1.02)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(1.15,3.13)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(0.8,1.86)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0.356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(0.98,2.16)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0.066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(0.6,1.75)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0.916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(0.57,1.52)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0.778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(0.37,0.87)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(1,2.09)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(0.27,0.78)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1.8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(1.22,2.66)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Reference 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37</a:t>
            </a:fld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869160"/>
            <a:ext cx="79208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Quebec and Saskatchewan, comparing to Ontario, have lower probability of cannabis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Alberta, Newfoundland and Labrador and Saskatchewan, comparing to Ontario, have higher probability of tobacco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9072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90805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sz="2700" dirty="0"/>
              <a:t>Geographic distribution of non-medical cannabis consumption by province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776864" cy="4992003"/>
          </a:xfrm>
        </p:spPr>
      </p:pic>
    </p:spTree>
    <p:extLst>
      <p:ext uri="{BB962C8B-B14F-4D97-AF65-F5344CB8AC3E}">
        <p14:creationId xmlns:p14="http://schemas.microsoft.com/office/powerpoint/2010/main" val="1859591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Parametric spatial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number of tobacco (or cannabis) user observed at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ER location.</a:t>
                </a:r>
                <a:endParaRPr lang="en-CA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baseline expected count, which is specified on the log scale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>
                        <a:latin typeface="Cambria Math"/>
                      </a:rPr>
                      <m:t>⁡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as an offset variable.</a:t>
                </a:r>
                <a:endParaRPr lang="en-CA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geolocation specific socioeconomic factors. </a:t>
                </a:r>
                <a:endParaRPr lang="en-CA" dirty="0"/>
              </a:p>
              <a:p>
                <a:r>
                  <a:rPr lang="en-US" dirty="0"/>
                  <a:t>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spatial random effect, with a spatially structured variance parameter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a spatially independent variance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endParaRPr lang="en-CA" dirty="0"/>
              </a:p>
              <a:p>
                <a:r>
                  <a:rPr lang="en-US" dirty="0"/>
                  <a:t>The </a:t>
                </a:r>
                <a:r>
                  <a:rPr lang="en-US" b="1" dirty="0" err="1"/>
                  <a:t>Besag</a:t>
                </a:r>
                <a:r>
                  <a:rPr lang="en-US" b="1" dirty="0"/>
                  <a:t>, York and Mollie </a:t>
                </a:r>
                <a:r>
                  <a:rPr lang="en-US" dirty="0"/>
                  <a:t>model for Poisson distributed case (tobacco/cannabis users) is specified with the following model, </a:t>
                </a:r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∼</m:t>
                    </m:r>
                    <m:r>
                      <a:rPr lang="en-US" i="1">
                        <a:latin typeface="Cambria Math"/>
                      </a:rPr>
                      <m:t>𝑃𝑜𝑖𝑠𝑠𝑜𝑛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>
                        <a:latin typeface="Cambria Math"/>
                      </a:rPr>
                      <m:t>⁡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∼</m:t>
                    </m:r>
                    <m:r>
                      <a:rPr lang="en-US" i="1">
                        <a:latin typeface="Cambria Math"/>
                      </a:rPr>
                      <m:t>𝐵𝑌𝑀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characterizes the auto-correlation between neighboring areas. 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81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93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064896" cy="864096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070C0"/>
                </a:solidFill>
              </a:rPr>
              <a:t>Cannabis legalization in Canada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744416"/>
          </a:xfrm>
        </p:spPr>
        <p:txBody>
          <a:bodyPr>
            <a:normAutofit/>
          </a:bodyPr>
          <a:lstStyle/>
          <a:p>
            <a:pPr algn="just"/>
            <a:r>
              <a:rPr lang="en-CA" dirty="0"/>
              <a:t>The successful passing of Bill C-45, the Cannabis Act, marked Canada as the second country in the world to legalize recreational use of cannabis nationwide. </a:t>
            </a:r>
          </a:p>
          <a:p>
            <a:pPr algn="just"/>
            <a:r>
              <a:rPr lang="en-CA" dirty="0"/>
              <a:t>The act will:</a:t>
            </a:r>
          </a:p>
          <a:p>
            <a:pPr lvl="1" fontAlgn="base"/>
            <a:r>
              <a:rPr lang="en-CA" b="1" dirty="0">
                <a:solidFill>
                  <a:srgbClr val="002060"/>
                </a:solidFill>
              </a:rPr>
              <a:t>Restrict</a:t>
            </a:r>
            <a:r>
              <a:rPr lang="en-CA" dirty="0"/>
              <a:t> and </a:t>
            </a:r>
            <a:r>
              <a:rPr lang="en-CA" b="1" dirty="0">
                <a:solidFill>
                  <a:srgbClr val="002060"/>
                </a:solidFill>
              </a:rPr>
              <a:t>discourage youth consumption</a:t>
            </a:r>
            <a:r>
              <a:rPr lang="en-CA" dirty="0"/>
              <a:t>, </a:t>
            </a:r>
          </a:p>
          <a:p>
            <a:pPr lvl="1" fontAlgn="base"/>
            <a:r>
              <a:rPr lang="en-CA" b="1" dirty="0">
                <a:solidFill>
                  <a:srgbClr val="002060"/>
                </a:solidFill>
              </a:rPr>
              <a:t>Promote public health awareness</a:t>
            </a:r>
            <a:r>
              <a:rPr lang="en-CA" dirty="0"/>
              <a:t> on safe consumption and related health risks, </a:t>
            </a:r>
          </a:p>
          <a:p>
            <a:pPr lvl="1" algn="just" fontAlgn="base"/>
            <a:r>
              <a:rPr lang="en-CA" b="1" dirty="0">
                <a:solidFill>
                  <a:srgbClr val="002060"/>
                </a:solidFill>
              </a:rPr>
              <a:t>Minimize criminal gains </a:t>
            </a:r>
            <a:r>
              <a:rPr lang="en-CA" dirty="0"/>
              <a:t>from cannabis trafficking.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4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481292" y="-36676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Background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92696"/>
            <a:ext cx="1247180" cy="13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064896" cy="864096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070C0"/>
                </a:solidFill>
              </a:rPr>
              <a:t>Study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744416"/>
          </a:xfrm>
        </p:spPr>
        <p:txBody>
          <a:bodyPr>
            <a:normAutofit/>
          </a:bodyPr>
          <a:lstStyle/>
          <a:p>
            <a:r>
              <a:rPr lang="en-CA" dirty="0"/>
              <a:t>Provinces and territories determine jurisdiction-specific rules and restrictions regarding cannabis distribution, sales and consumption.</a:t>
            </a:r>
          </a:p>
          <a:p>
            <a:endParaRPr lang="en-CA" dirty="0"/>
          </a:p>
          <a:p>
            <a:r>
              <a:rPr lang="en-CA" b="1" dirty="0"/>
              <a:t>To develop targeted evidence-based policies, it is important to understand:</a:t>
            </a:r>
          </a:p>
          <a:p>
            <a:pPr lvl="1"/>
            <a:r>
              <a:rPr lang="en-CA" b="1" dirty="0"/>
              <a:t>Geographic distributions of cannabis consumption </a:t>
            </a:r>
          </a:p>
          <a:p>
            <a:pPr lvl="1"/>
            <a:r>
              <a:rPr lang="en-US" b="1" dirty="0"/>
              <a:t>And determinants contributing to the use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5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481292" y="-36676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Background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064896" cy="864096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070C0"/>
                </a:solidFill>
              </a:rPr>
              <a:t>Study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744416"/>
          </a:xfrm>
        </p:spPr>
        <p:txBody>
          <a:bodyPr>
            <a:normAutofit lnSpcReduction="10000"/>
          </a:bodyPr>
          <a:lstStyle/>
          <a:p>
            <a:pPr marL="623888" indent="-514350">
              <a:buFont typeface="Trebuchet MS" pitchFamily="34" charset="0"/>
              <a:buAutoNum type="arabicPeriod"/>
            </a:pPr>
            <a:r>
              <a:rPr lang="en-CA" altLang="en-US" dirty="0"/>
              <a:t>To identify Canadian cannabis and tobacco </a:t>
            </a:r>
            <a:r>
              <a:rPr lang="en-CA" altLang="en-US" b="1" dirty="0"/>
              <a:t>user profiles</a:t>
            </a:r>
            <a:r>
              <a:rPr lang="en-CA" altLang="en-US" dirty="0"/>
              <a:t>.</a:t>
            </a:r>
          </a:p>
          <a:p>
            <a:pPr marL="623888" indent="-514350">
              <a:buFont typeface="Trebuchet MS" pitchFamily="34" charset="0"/>
              <a:buAutoNum type="arabicPeriod"/>
            </a:pPr>
            <a:r>
              <a:rPr lang="en-CA" altLang="en-US" dirty="0"/>
              <a:t>To investigate </a:t>
            </a:r>
            <a:r>
              <a:rPr lang="en-CA" altLang="en-US" b="1" dirty="0"/>
              <a:t>geographical distribution and variation </a:t>
            </a:r>
            <a:r>
              <a:rPr lang="en-CA" altLang="en-US" dirty="0"/>
              <a:t>in the prevalence of cannabis and tobacco consumption at provincial and economic region levels.</a:t>
            </a:r>
          </a:p>
          <a:p>
            <a:pPr marL="623888" indent="-514350">
              <a:buFont typeface="Trebuchet MS" pitchFamily="34" charset="0"/>
              <a:buAutoNum type="arabicPeriod"/>
            </a:pPr>
            <a:r>
              <a:rPr lang="en-CA" altLang="en-US" dirty="0"/>
              <a:t>To examine </a:t>
            </a:r>
            <a:r>
              <a:rPr lang="en-CA" altLang="en-US" b="1" dirty="0"/>
              <a:t>characteristics</a:t>
            </a:r>
            <a:r>
              <a:rPr lang="en-CA" altLang="en-US" dirty="0"/>
              <a:t> and </a:t>
            </a:r>
            <a:r>
              <a:rPr lang="en-CA" altLang="en-US" b="1" dirty="0"/>
              <a:t>socio-economic factors</a:t>
            </a:r>
            <a:r>
              <a:rPr lang="en-CA" altLang="en-US" dirty="0"/>
              <a:t> associated with frequent cannabis and tobacco consumption in Canada.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6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481292" y="-36676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Study objectives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4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76FB-E46B-4D3D-8D73-21B6D0D7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Data and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BE198-51CE-476D-9723-F13D15E83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8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676456" cy="864096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70C0"/>
                </a:solidFill>
              </a:rPr>
              <a:t>Canadian Tobacco, Alcohol and Drugs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73630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2000" dirty="0"/>
              <a:t>A biennial general population survey</a:t>
            </a:r>
            <a:r>
              <a:rPr lang="en-CA" sz="2000" b="1" dirty="0"/>
              <a:t> </a:t>
            </a:r>
            <a:r>
              <a:rPr lang="en-CA" sz="2000" dirty="0"/>
              <a:t>of tobacco, alcohol and drug use among Canadians  collected by Statistics Canada on behalf of Health Canada.</a:t>
            </a:r>
          </a:p>
          <a:p>
            <a:pPr marL="109728" indent="0">
              <a:buNone/>
            </a:pPr>
            <a:endParaRPr lang="en-CA" sz="800" dirty="0"/>
          </a:p>
          <a:p>
            <a:r>
              <a:rPr lang="en-CA" sz="2000" b="1" u="sng" dirty="0"/>
              <a:t>Collection period</a:t>
            </a:r>
            <a:r>
              <a:rPr lang="en-CA" sz="2000" dirty="0"/>
              <a:t>: February 1</a:t>
            </a:r>
            <a:r>
              <a:rPr lang="en-CA" sz="2000" baseline="30000" dirty="0"/>
              <a:t>st</a:t>
            </a:r>
            <a:r>
              <a:rPr lang="en-CA" sz="2000" dirty="0"/>
              <a:t> to December 31</a:t>
            </a:r>
            <a:r>
              <a:rPr lang="en-CA" sz="2000" baseline="30000" dirty="0"/>
              <a:t>st</a:t>
            </a:r>
            <a:r>
              <a:rPr lang="en-CA" sz="2000" dirty="0"/>
              <a:t> of each survey year.</a:t>
            </a:r>
          </a:p>
          <a:p>
            <a:r>
              <a:rPr lang="en-CA" sz="2000" b="1" u="sng" dirty="0"/>
              <a:t>Target population</a:t>
            </a:r>
            <a:r>
              <a:rPr lang="en-CA" sz="2000" b="1" dirty="0"/>
              <a:t>: </a:t>
            </a:r>
            <a:r>
              <a:rPr lang="en-CA" sz="2000" dirty="0"/>
              <a:t>Household residents aged 15 or older in 10 provinces. </a:t>
            </a:r>
          </a:p>
          <a:p>
            <a:r>
              <a:rPr lang="en-CA" sz="2000" b="1" u="sng" dirty="0"/>
              <a:t>Telephone-based</a:t>
            </a:r>
            <a:r>
              <a:rPr lang="en-CA" sz="2000" b="1" dirty="0"/>
              <a:t>:</a:t>
            </a:r>
            <a:r>
              <a:rPr lang="en-CA" sz="2000" dirty="0"/>
              <a:t> Computer-assisted telephone interview, adoption of the household survey framework (inclusion of cell phones) since 2015.</a:t>
            </a:r>
          </a:p>
          <a:p>
            <a:r>
              <a:rPr lang="en-CA" sz="2000" b="1" u="sng" dirty="0"/>
              <a:t>Survey year included</a:t>
            </a:r>
            <a:r>
              <a:rPr lang="en-CA" sz="2000" b="1" dirty="0"/>
              <a:t>: </a:t>
            </a:r>
            <a:r>
              <a:rPr lang="en-CA" sz="2000" dirty="0"/>
              <a:t>2013, 2015 and </a:t>
            </a:r>
            <a:r>
              <a:rPr lang="en-CA" sz="2000" b="1" dirty="0"/>
              <a:t>2017 (primary dataset).</a:t>
            </a:r>
            <a:endParaRPr lang="en-CA" alt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8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682635" y="-3667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Data - CTADS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5400600" cy="432048"/>
          </a:xfrm>
        </p:spPr>
        <p:txBody>
          <a:bodyPr/>
          <a:lstStyle/>
          <a:p>
            <a:pPr algn="l"/>
            <a:r>
              <a:rPr lang="en-CA" sz="1200" dirty="0"/>
              <a:t>More on CTADS, https://www.canada.ca/en/health-canada/services/canadian-tobacco-alcohol-drugs-survey.html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48503"/>
              </p:ext>
            </p:extLst>
          </p:nvPr>
        </p:nvGraphicFramePr>
        <p:xfrm>
          <a:off x="755576" y="4293096"/>
          <a:ext cx="7596000" cy="1691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9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Survey Year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Person response rate 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Sample size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Weighted</a:t>
                      </a:r>
                      <a:r>
                        <a:rPr lang="en-CA" sz="1600" baseline="0" dirty="0"/>
                        <a:t> population size</a:t>
                      </a:r>
                      <a:endParaRPr lang="en-CA" sz="16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14,565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29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15,154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29.7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16,349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30.3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80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08720"/>
                <a:ext cx="8928992" cy="5157152"/>
              </a:xfrm>
            </p:spPr>
            <p:txBody>
              <a:bodyPr>
                <a:noAutofit/>
              </a:bodyPr>
              <a:lstStyle/>
              <a:p>
                <a:pPr marL="109728" indent="0">
                  <a:spcBef>
                    <a:spcPct val="0"/>
                  </a:spcBef>
                  <a:buNone/>
                </a:pPr>
                <a:r>
                  <a:rPr lang="en-CA" altLang="en-US" b="1" dirty="0">
                    <a:solidFill>
                      <a:srgbClr val="0070C0"/>
                    </a:solidFill>
                    <a:ea typeface="+mj-ea"/>
                    <a:cs typeface="+mj-cs"/>
                  </a:rPr>
                  <a:t>Study outcomes: Prevalence of cannabis and tobacco use</a:t>
                </a:r>
              </a:p>
              <a:p>
                <a:pPr marL="109728" indent="0">
                  <a:buNone/>
                </a:pPr>
                <a:endParaRPr lang="en-CA" altLang="en-US" sz="800" b="1" u="sng" dirty="0"/>
              </a:p>
              <a:p>
                <a:pPr marL="109728" indent="0">
                  <a:buNone/>
                </a:pPr>
                <a:r>
                  <a:rPr lang="en-CA" altLang="en-US" sz="2400" dirty="0"/>
                  <a:t>Using survey responses, we defined the following: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CA" altLang="en-US" sz="2400" b="1" u="sng" dirty="0"/>
                  <a:t>Cannabis user</a:t>
                </a:r>
                <a:r>
                  <a:rPr lang="en-CA" altLang="en-US" sz="2400" b="1" dirty="0"/>
                  <a:t>: </a:t>
                </a:r>
                <a:r>
                  <a:rPr lang="en-CA" altLang="en-US" sz="2400" dirty="0">
                    <a:solidFill>
                      <a:srgbClr val="0070C0"/>
                    </a:solidFill>
                  </a:rPr>
                  <a:t>consumed cannabis in past 3 months.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CA" altLang="en-US" sz="2400" b="1" u="sng" dirty="0"/>
                  <a:t>Tobacco user</a:t>
                </a:r>
                <a:r>
                  <a:rPr lang="en-CA" altLang="en-US" sz="2400" b="1" dirty="0"/>
                  <a:t>: </a:t>
                </a:r>
                <a:r>
                  <a:rPr lang="en-CA" altLang="en-US" sz="2400" dirty="0">
                    <a:solidFill>
                      <a:srgbClr val="0070C0"/>
                    </a:solidFill>
                  </a:rPr>
                  <a:t>consumed tobacco daily or occasionally at present time.</a:t>
                </a:r>
              </a:p>
              <a:p>
                <a:pPr marL="109728" indent="0">
                  <a:buNone/>
                </a:pPr>
                <a:endParaRPr lang="en-CA" altLang="en-US" dirty="0"/>
              </a:p>
              <a:p>
                <a:pPr marL="109728" indent="0">
                  <a:buNone/>
                </a:pPr>
                <a:r>
                  <a:rPr lang="en-CA" altLang="en-US" sz="2400" dirty="0"/>
                  <a:t>Prevalence of use is estimated as the weighted percentage of cannabis or tobacco users,</a:t>
                </a:r>
              </a:p>
              <a:p>
                <a:pPr marL="109728" indent="0" algn="ctr">
                  <a:buNone/>
                </a:pPr>
                <a:r>
                  <a:rPr lang="en-CA" altLang="en-US" sz="2400" dirty="0"/>
                  <a:t> </a:t>
                </a:r>
                <a14:m>
                  <m:oMath xmlns:m="http://schemas.openxmlformats.org/officeDocument/2006/math">
                    <m:r>
                      <a:rPr lang="en-CA" altLang="en-US" sz="24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CA" alt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alt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CA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alt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CA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alt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CA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CA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alt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CA" altLang="en-US" sz="2400" dirty="0"/>
              </a:p>
              <a:p>
                <a:pPr marL="109728" indent="0">
                  <a:buNone/>
                </a:pPr>
                <a:r>
                  <a:rPr lang="en-CA" alt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en-US" sz="2000" dirty="0"/>
                  <a:t>represents survey weight for participant </a:t>
                </a:r>
                <a14:m>
                  <m:oMath xmlns:m="http://schemas.openxmlformats.org/officeDocument/2006/math">
                    <m:r>
                      <a:rPr lang="en-CA" alt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alt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en-US" sz="2000" dirty="0"/>
                  <a:t> is the binary indicator whether or not participant </a:t>
                </a:r>
                <a14:m>
                  <m:oMath xmlns:m="http://schemas.openxmlformats.org/officeDocument/2006/math">
                    <m:r>
                      <a:rPr lang="en-CA" alt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altLang="en-US" sz="2000" dirty="0"/>
                  <a:t> is a cannabis or tobacco user.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08720"/>
                <a:ext cx="8928992" cy="5157152"/>
              </a:xfrm>
              <a:blipFill>
                <a:blip r:embed="rId3"/>
                <a:stretch>
                  <a:fillRect l="-205" t="-10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87F8-AE38-4838-BB0F-9EE615A77D78}" type="slidenum">
              <a:rPr lang="en-CA" smtClean="0"/>
              <a:t>9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DF7D1-EE67-4F79-9361-6134A701C826}"/>
              </a:ext>
            </a:extLst>
          </p:cNvPr>
          <p:cNvSpPr/>
          <p:nvPr/>
        </p:nvSpPr>
        <p:spPr>
          <a:xfrm>
            <a:off x="6761945" y="-36676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venir Next Cyr W04 Regular" panose="020B0503020202020204" pitchFamily="34" charset="0"/>
              </a:rPr>
              <a:t>Methodology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17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Elemental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4487</TotalTime>
  <Words>3477</Words>
  <Application>Microsoft Office PowerPoint</Application>
  <PresentationFormat>On-screen Show (4:3)</PresentationFormat>
  <Paragraphs>653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Avenir Next Cyr W04 Regular</vt:lpstr>
      <vt:lpstr>Arial</vt:lpstr>
      <vt:lpstr>Calibri</vt:lpstr>
      <vt:lpstr>Cambria Math</vt:lpstr>
      <vt:lpstr>Georgia</vt:lpstr>
      <vt:lpstr>Symbol</vt:lpstr>
      <vt:lpstr>Times New Roman</vt:lpstr>
      <vt:lpstr>Trebuchet MS</vt:lpstr>
      <vt:lpstr>Wingdings</vt:lpstr>
      <vt:lpstr>Wingdings 2</vt:lpstr>
      <vt:lpstr>Urban</vt:lpstr>
      <vt:lpstr>Spatial analysis of cannabis and tobacco consumption among Canadian youth and adults  Statistics Canada  Ottawa, Ontario June 11, 2019</vt:lpstr>
      <vt:lpstr>Outline</vt:lpstr>
      <vt:lpstr>Background and study objectives</vt:lpstr>
      <vt:lpstr>Cannabis legalization in Canada</vt:lpstr>
      <vt:lpstr>Study rationale</vt:lpstr>
      <vt:lpstr>Study objectives</vt:lpstr>
      <vt:lpstr>Data and methodology</vt:lpstr>
      <vt:lpstr>Canadian Tobacco, Alcohol and Drugs Survey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Summary</vt:lpstr>
      <vt:lpstr>Geographic distribution of cannabis consumption</vt:lpstr>
      <vt:lpstr>PowerPoint Presentation</vt:lpstr>
      <vt:lpstr>Geographic distribution of tobacco consumption</vt:lpstr>
      <vt:lpstr>PowerPoint Presentation</vt:lpstr>
      <vt:lpstr>Summary</vt:lpstr>
      <vt:lpstr>Associations between covariates and cannabis/tobacco consumption in the weighted logistic regression model</vt:lpstr>
      <vt:lpstr>Summary</vt:lpstr>
      <vt:lpstr>Policy implications</vt:lpstr>
      <vt:lpstr>Geographic distribution of cannabis consumption by economic regions of Ontario with hospital locations</vt:lpstr>
      <vt:lpstr>Geographic distribution of cannabis consumption by economic regions of Ontario with licenced dispensaries</vt:lpstr>
      <vt:lpstr>Geographic distribution of youth consumption (15-19 years of age)</vt:lpstr>
      <vt:lpstr>Policy implementations</vt:lpstr>
      <vt:lpstr>Discussion</vt:lpstr>
      <vt:lpstr>Summary</vt:lpstr>
      <vt:lpstr>Limitations</vt:lpstr>
      <vt:lpstr>Future work</vt:lpstr>
      <vt:lpstr>Acknowledgement</vt:lpstr>
      <vt:lpstr>Reference</vt:lpstr>
      <vt:lpstr>Additional results</vt:lpstr>
      <vt:lpstr>PowerPoint Presentation</vt:lpstr>
      <vt:lpstr>PowerPoint Presentation</vt:lpstr>
      <vt:lpstr>Odds ratios estimation for fixed-effect province (weighted logistic regression)</vt:lpstr>
      <vt:lpstr>Geographic distribution of non-medical cannabis consumption by province </vt:lpstr>
      <vt:lpstr>Parametric spatial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– 2013 Application Cycle</dc:title>
  <dc:creator>Ellen Sokoloff</dc:creator>
  <cp:lastModifiedBy>Kuan Liu</cp:lastModifiedBy>
  <cp:revision>410</cp:revision>
  <cp:lastPrinted>2019-06-08T00:30:14Z</cp:lastPrinted>
  <dcterms:created xsi:type="dcterms:W3CDTF">2011-11-07T14:25:10Z</dcterms:created>
  <dcterms:modified xsi:type="dcterms:W3CDTF">2019-06-10T14:01:27Z</dcterms:modified>
</cp:coreProperties>
</file>